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3" r:id="rId2"/>
    <p:sldId id="606" r:id="rId3"/>
    <p:sldId id="613" r:id="rId4"/>
    <p:sldId id="605" r:id="rId5"/>
    <p:sldId id="610" r:id="rId6"/>
    <p:sldId id="607" r:id="rId7"/>
    <p:sldId id="608" r:id="rId8"/>
    <p:sldId id="604" r:id="rId9"/>
    <p:sldId id="611" r:id="rId10"/>
    <p:sldId id="609" r:id="rId11"/>
    <p:sldId id="603" r:id="rId12"/>
    <p:sldId id="612" r:id="rId13"/>
    <p:sldId id="60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FF00"/>
    <a:srgbClr val="FF000F"/>
    <a:srgbClr val="00337F"/>
    <a:srgbClr val="00563F"/>
    <a:srgbClr val="FFFF66"/>
    <a:srgbClr val="FFFF99"/>
    <a:srgbClr val="93D6FF"/>
    <a:srgbClr val="AFE1FF"/>
    <a:srgbClr val="71F8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2375" autoAdjust="0"/>
    <p:restoredTop sz="99883" autoAdjust="0"/>
  </p:normalViewPr>
  <p:slideViewPr>
    <p:cSldViewPr snapToGrid="0">
      <p:cViewPr varScale="1">
        <p:scale>
          <a:sx n="160" d="100"/>
          <a:sy n="160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bathacooper:Desktop:Fema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bathacooper:Desktop:MS:Predictor_pop: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Females</c:v>
          </c:tx>
          <c:spPr>
            <a:solidFill>
              <a:srgbClr val="FF0000"/>
            </a:solidFill>
          </c:spPr>
          <c:invertIfNegative val="0"/>
          <c:cat>
            <c:strRef>
              <c:f>Sheet1!$B$62:$B$117</c:f>
              <c:strCache>
                <c:ptCount val="56"/>
                <c:pt idx="0">
                  <c:v>Aug-09</c:v>
                </c:pt>
                <c:pt idx="1">
                  <c:v>Oct-09</c:v>
                </c:pt>
                <c:pt idx="2">
                  <c:v>Jan-10</c:v>
                </c:pt>
                <c:pt idx="3">
                  <c:v>Feb-10</c:v>
                </c:pt>
                <c:pt idx="4">
                  <c:v>Apr-10</c:v>
                </c:pt>
                <c:pt idx="5">
                  <c:v>May-10</c:v>
                </c:pt>
                <c:pt idx="6">
                  <c:v>Jun-10</c:v>
                </c:pt>
                <c:pt idx="7">
                  <c:v>Jul-10</c:v>
                </c:pt>
                <c:pt idx="8">
                  <c:v>Aug-10</c:v>
                </c:pt>
                <c:pt idx="9">
                  <c:v>Sep-10</c:v>
                </c:pt>
                <c:pt idx="10">
                  <c:v>Oct-10</c:v>
                </c:pt>
                <c:pt idx="11">
                  <c:v>Nov-10</c:v>
                </c:pt>
                <c:pt idx="12">
                  <c:v>Dec-10</c:v>
                </c:pt>
                <c:pt idx="13">
                  <c:v>Jan-11</c:v>
                </c:pt>
                <c:pt idx="14">
                  <c:v>Feb-11</c:v>
                </c:pt>
                <c:pt idx="15">
                  <c:v>Mar-11</c:v>
                </c:pt>
                <c:pt idx="16">
                  <c:v>Apr-11</c:v>
                </c:pt>
                <c:pt idx="17">
                  <c:v>May-11</c:v>
                </c:pt>
                <c:pt idx="18">
                  <c:v>Jun-11</c:v>
                </c:pt>
                <c:pt idx="19">
                  <c:v>Jul-11</c:v>
                </c:pt>
                <c:pt idx="20">
                  <c:v>Aug-11</c:v>
                </c:pt>
                <c:pt idx="21">
                  <c:v>Sep-11</c:v>
                </c:pt>
                <c:pt idx="22">
                  <c:v>Oct-11</c:v>
                </c:pt>
                <c:pt idx="23">
                  <c:v>Nov-11</c:v>
                </c:pt>
                <c:pt idx="24">
                  <c:v>Dec-11</c:v>
                </c:pt>
                <c:pt idx="25">
                  <c:v>Jan-12</c:v>
                </c:pt>
                <c:pt idx="26">
                  <c:v>Feb-12</c:v>
                </c:pt>
                <c:pt idx="27">
                  <c:v>Mar-12</c:v>
                </c:pt>
                <c:pt idx="28">
                  <c:v>Apr-12</c:v>
                </c:pt>
                <c:pt idx="29">
                  <c:v>May-12</c:v>
                </c:pt>
                <c:pt idx="30">
                  <c:v>Jun-12</c:v>
                </c:pt>
                <c:pt idx="31">
                  <c:v>Jul-12</c:v>
                </c:pt>
                <c:pt idx="32">
                  <c:v>Aug-12</c:v>
                </c:pt>
                <c:pt idx="33">
                  <c:v>Sep-12</c:v>
                </c:pt>
                <c:pt idx="34">
                  <c:v>Oct-12</c:v>
                </c:pt>
                <c:pt idx="35">
                  <c:v>Nov-12</c:v>
                </c:pt>
                <c:pt idx="36">
                  <c:v>Dec-12</c:v>
                </c:pt>
                <c:pt idx="37">
                  <c:v>Jan-13</c:v>
                </c:pt>
                <c:pt idx="38">
                  <c:v>Feb-13</c:v>
                </c:pt>
                <c:pt idx="39">
                  <c:v>Mar-13</c:v>
                </c:pt>
                <c:pt idx="40">
                  <c:v>Apr-13</c:v>
                </c:pt>
                <c:pt idx="41">
                  <c:v>May-13</c:v>
                </c:pt>
                <c:pt idx="42">
                  <c:v>Jun-13</c:v>
                </c:pt>
                <c:pt idx="43">
                  <c:v>Jul-13</c:v>
                </c:pt>
                <c:pt idx="44">
                  <c:v>Aug-13</c:v>
                </c:pt>
                <c:pt idx="45">
                  <c:v>Sep-13</c:v>
                </c:pt>
                <c:pt idx="46">
                  <c:v>Oct-13</c:v>
                </c:pt>
                <c:pt idx="47">
                  <c:v>Nov-13</c:v>
                </c:pt>
                <c:pt idx="48">
                  <c:v>Dec-13</c:v>
                </c:pt>
                <c:pt idx="49">
                  <c:v>Jan-14</c:v>
                </c:pt>
                <c:pt idx="50">
                  <c:v>Feb-14</c:v>
                </c:pt>
                <c:pt idx="51">
                  <c:v>Mar-14</c:v>
                </c:pt>
                <c:pt idx="52">
                  <c:v>Apr-14</c:v>
                </c:pt>
                <c:pt idx="53">
                  <c:v>May-14</c:v>
                </c:pt>
                <c:pt idx="54">
                  <c:v>Jun-14</c:v>
                </c:pt>
                <c:pt idx="55">
                  <c:v>Jul-14</c:v>
                </c:pt>
              </c:strCache>
            </c:strRef>
          </c:cat>
          <c:val>
            <c:numRef>
              <c:f>Sheet1!$C$62:$C$117</c:f>
              <c:numCache>
                <c:formatCode>General</c:formatCode>
                <c:ptCount val="56"/>
                <c:pt idx="0">
                  <c:v>1375.0</c:v>
                </c:pt>
                <c:pt idx="1">
                  <c:v>1364.0</c:v>
                </c:pt>
                <c:pt idx="2">
                  <c:v>1617.0</c:v>
                </c:pt>
                <c:pt idx="3">
                  <c:v>2327.0</c:v>
                </c:pt>
                <c:pt idx="4">
                  <c:v>1868.0</c:v>
                </c:pt>
                <c:pt idx="5">
                  <c:v>1183.0</c:v>
                </c:pt>
                <c:pt idx="6">
                  <c:v>1074.0</c:v>
                </c:pt>
                <c:pt idx="7">
                  <c:v>629.0</c:v>
                </c:pt>
                <c:pt idx="8">
                  <c:v>904.0</c:v>
                </c:pt>
                <c:pt idx="9">
                  <c:v>2432.0</c:v>
                </c:pt>
                <c:pt idx="10">
                  <c:v>2222.0</c:v>
                </c:pt>
                <c:pt idx="11">
                  <c:v>2134.0</c:v>
                </c:pt>
                <c:pt idx="12">
                  <c:v>3837.0</c:v>
                </c:pt>
                <c:pt idx="13">
                  <c:v>5310.0</c:v>
                </c:pt>
                <c:pt idx="14">
                  <c:v>3556.0</c:v>
                </c:pt>
                <c:pt idx="15">
                  <c:v>3993.0</c:v>
                </c:pt>
                <c:pt idx="16">
                  <c:v>3590.0</c:v>
                </c:pt>
                <c:pt idx="17">
                  <c:v>4950.0</c:v>
                </c:pt>
                <c:pt idx="18">
                  <c:v>4727.0</c:v>
                </c:pt>
                <c:pt idx="19">
                  <c:v>4607.0</c:v>
                </c:pt>
                <c:pt idx="20">
                  <c:v>3955.0</c:v>
                </c:pt>
                <c:pt idx="21">
                  <c:v>4495.0</c:v>
                </c:pt>
                <c:pt idx="22">
                  <c:v>4568.0</c:v>
                </c:pt>
                <c:pt idx="23">
                  <c:v>4394.0</c:v>
                </c:pt>
                <c:pt idx="24">
                  <c:v>5169.0</c:v>
                </c:pt>
                <c:pt idx="25">
                  <c:v>6105.0</c:v>
                </c:pt>
                <c:pt idx="26">
                  <c:v>6971.0</c:v>
                </c:pt>
                <c:pt idx="27">
                  <c:v>6695.0</c:v>
                </c:pt>
                <c:pt idx="28">
                  <c:v>6445.0</c:v>
                </c:pt>
                <c:pt idx="29">
                  <c:v>10601.0</c:v>
                </c:pt>
                <c:pt idx="30">
                  <c:v>10247.0</c:v>
                </c:pt>
                <c:pt idx="31">
                  <c:v>6782.0</c:v>
                </c:pt>
                <c:pt idx="32">
                  <c:v>9128.0</c:v>
                </c:pt>
                <c:pt idx="33">
                  <c:v>9319.0</c:v>
                </c:pt>
                <c:pt idx="34">
                  <c:v>7364.0</c:v>
                </c:pt>
                <c:pt idx="35">
                  <c:v>10562.0</c:v>
                </c:pt>
                <c:pt idx="36">
                  <c:v>10697.0</c:v>
                </c:pt>
                <c:pt idx="37">
                  <c:v>11193.0</c:v>
                </c:pt>
                <c:pt idx="38">
                  <c:v>8669.0</c:v>
                </c:pt>
                <c:pt idx="39">
                  <c:v>13398.0</c:v>
                </c:pt>
                <c:pt idx="40">
                  <c:v>13077.0</c:v>
                </c:pt>
                <c:pt idx="41">
                  <c:v>10195.0</c:v>
                </c:pt>
                <c:pt idx="42">
                  <c:v>10605.0</c:v>
                </c:pt>
                <c:pt idx="43">
                  <c:v>20847.0</c:v>
                </c:pt>
                <c:pt idx="44">
                  <c:v>13296.0</c:v>
                </c:pt>
                <c:pt idx="45">
                  <c:v>14300.0</c:v>
                </c:pt>
                <c:pt idx="46">
                  <c:v>11211.0</c:v>
                </c:pt>
                <c:pt idx="47">
                  <c:v>13214.0</c:v>
                </c:pt>
                <c:pt idx="48" formatCode="0">
                  <c:v>11798.0</c:v>
                </c:pt>
                <c:pt idx="49">
                  <c:v>15257.0</c:v>
                </c:pt>
                <c:pt idx="50" formatCode="0">
                  <c:v>10809.0</c:v>
                </c:pt>
                <c:pt idx="51" formatCode="0">
                  <c:v>13348.0</c:v>
                </c:pt>
                <c:pt idx="52" formatCode="0">
                  <c:v>11679.0</c:v>
                </c:pt>
                <c:pt idx="53" formatCode="0">
                  <c:v>17588.0</c:v>
                </c:pt>
                <c:pt idx="54" formatCode="0">
                  <c:v>15393.0</c:v>
                </c:pt>
                <c:pt idx="55" formatCode="0">
                  <c:v>14000.0</c:v>
                </c:pt>
              </c:numCache>
            </c:numRef>
          </c:val>
        </c:ser>
        <c:ser>
          <c:idx val="1"/>
          <c:order val="1"/>
          <c:tx>
            <c:v>Males</c:v>
          </c:tx>
          <c:spPr>
            <a:solidFill>
              <a:srgbClr val="00337F"/>
            </a:solidFill>
          </c:spPr>
          <c:invertIfNegative val="0"/>
          <c:cat>
            <c:strRef>
              <c:f>Sheet1!$B$62:$B$117</c:f>
              <c:strCache>
                <c:ptCount val="56"/>
                <c:pt idx="0">
                  <c:v>Aug-09</c:v>
                </c:pt>
                <c:pt idx="1">
                  <c:v>Oct-09</c:v>
                </c:pt>
                <c:pt idx="2">
                  <c:v>Jan-10</c:v>
                </c:pt>
                <c:pt idx="3">
                  <c:v>Feb-10</c:v>
                </c:pt>
                <c:pt idx="4">
                  <c:v>Apr-10</c:v>
                </c:pt>
                <c:pt idx="5">
                  <c:v>May-10</c:v>
                </c:pt>
                <c:pt idx="6">
                  <c:v>Jun-10</c:v>
                </c:pt>
                <c:pt idx="7">
                  <c:v>Jul-10</c:v>
                </c:pt>
                <c:pt idx="8">
                  <c:v>Aug-10</c:v>
                </c:pt>
                <c:pt idx="9">
                  <c:v>Sep-10</c:v>
                </c:pt>
                <c:pt idx="10">
                  <c:v>Oct-10</c:v>
                </c:pt>
                <c:pt idx="11">
                  <c:v>Nov-10</c:v>
                </c:pt>
                <c:pt idx="12">
                  <c:v>Dec-10</c:v>
                </c:pt>
                <c:pt idx="13">
                  <c:v>Jan-11</c:v>
                </c:pt>
                <c:pt idx="14">
                  <c:v>Feb-11</c:v>
                </c:pt>
                <c:pt idx="15">
                  <c:v>Mar-11</c:v>
                </c:pt>
                <c:pt idx="16">
                  <c:v>Apr-11</c:v>
                </c:pt>
                <c:pt idx="17">
                  <c:v>May-11</c:v>
                </c:pt>
                <c:pt idx="18">
                  <c:v>Jun-11</c:v>
                </c:pt>
                <c:pt idx="19">
                  <c:v>Jul-11</c:v>
                </c:pt>
                <c:pt idx="20">
                  <c:v>Aug-11</c:v>
                </c:pt>
                <c:pt idx="21">
                  <c:v>Sep-11</c:v>
                </c:pt>
                <c:pt idx="22">
                  <c:v>Oct-11</c:v>
                </c:pt>
                <c:pt idx="23">
                  <c:v>Nov-11</c:v>
                </c:pt>
                <c:pt idx="24">
                  <c:v>Dec-11</c:v>
                </c:pt>
                <c:pt idx="25">
                  <c:v>Jan-12</c:v>
                </c:pt>
                <c:pt idx="26">
                  <c:v>Feb-12</c:v>
                </c:pt>
                <c:pt idx="27">
                  <c:v>Mar-12</c:v>
                </c:pt>
                <c:pt idx="28">
                  <c:v>Apr-12</c:v>
                </c:pt>
                <c:pt idx="29">
                  <c:v>May-12</c:v>
                </c:pt>
                <c:pt idx="30">
                  <c:v>Jun-12</c:v>
                </c:pt>
                <c:pt idx="31">
                  <c:v>Jul-12</c:v>
                </c:pt>
                <c:pt idx="32">
                  <c:v>Aug-12</c:v>
                </c:pt>
                <c:pt idx="33">
                  <c:v>Sep-12</c:v>
                </c:pt>
                <c:pt idx="34">
                  <c:v>Oct-12</c:v>
                </c:pt>
                <c:pt idx="35">
                  <c:v>Nov-12</c:v>
                </c:pt>
                <c:pt idx="36">
                  <c:v>Dec-12</c:v>
                </c:pt>
                <c:pt idx="37">
                  <c:v>Jan-13</c:v>
                </c:pt>
                <c:pt idx="38">
                  <c:v>Feb-13</c:v>
                </c:pt>
                <c:pt idx="39">
                  <c:v>Mar-13</c:v>
                </c:pt>
                <c:pt idx="40">
                  <c:v>Apr-13</c:v>
                </c:pt>
                <c:pt idx="41">
                  <c:v>May-13</c:v>
                </c:pt>
                <c:pt idx="42">
                  <c:v>Jun-13</c:v>
                </c:pt>
                <c:pt idx="43">
                  <c:v>Jul-13</c:v>
                </c:pt>
                <c:pt idx="44">
                  <c:v>Aug-13</c:v>
                </c:pt>
                <c:pt idx="45">
                  <c:v>Sep-13</c:v>
                </c:pt>
                <c:pt idx="46">
                  <c:v>Oct-13</c:v>
                </c:pt>
                <c:pt idx="47">
                  <c:v>Nov-13</c:v>
                </c:pt>
                <c:pt idx="48">
                  <c:v>Dec-13</c:v>
                </c:pt>
                <c:pt idx="49">
                  <c:v>Jan-14</c:v>
                </c:pt>
                <c:pt idx="50">
                  <c:v>Feb-14</c:v>
                </c:pt>
                <c:pt idx="51">
                  <c:v>Mar-14</c:v>
                </c:pt>
                <c:pt idx="52">
                  <c:v>Apr-14</c:v>
                </c:pt>
                <c:pt idx="53">
                  <c:v>May-14</c:v>
                </c:pt>
                <c:pt idx="54">
                  <c:v>Jun-14</c:v>
                </c:pt>
                <c:pt idx="55">
                  <c:v>Jul-14</c:v>
                </c:pt>
              </c:strCache>
            </c:strRef>
          </c:cat>
          <c:val>
            <c:numRef>
              <c:f>Sheet1!$F$62:$F$117</c:f>
              <c:numCache>
                <c:formatCode>0</c:formatCode>
                <c:ptCount val="56"/>
                <c:pt idx="0">
                  <c:v>3837.282031842306</c:v>
                </c:pt>
                <c:pt idx="1">
                  <c:v>3401.897973445143</c:v>
                </c:pt>
                <c:pt idx="2">
                  <c:v>3589.052801030264</c:v>
                </c:pt>
                <c:pt idx="3">
                  <c:v>4525.179034157834</c:v>
                </c:pt>
                <c:pt idx="4">
                  <c:v>3492.114777618365</c:v>
                </c:pt>
                <c:pt idx="5">
                  <c:v>2140.033707865168</c:v>
                </c:pt>
                <c:pt idx="6">
                  <c:v>1880.607977991747</c:v>
                </c:pt>
                <c:pt idx="7">
                  <c:v>1087.234652114598</c:v>
                </c:pt>
                <c:pt idx="8">
                  <c:v>1531.344827586207</c:v>
                </c:pt>
                <c:pt idx="9">
                  <c:v>3740.588832487309</c:v>
                </c:pt>
                <c:pt idx="10">
                  <c:v>3172.513231366836</c:v>
                </c:pt>
                <c:pt idx="11">
                  <c:v>2848.488909642773</c:v>
                </c:pt>
                <c:pt idx="12">
                  <c:v>4583.013166556948</c:v>
                </c:pt>
                <c:pt idx="13">
                  <c:v>5580.073831009024</c:v>
                </c:pt>
                <c:pt idx="14">
                  <c:v>3463.344650611922</c:v>
                </c:pt>
                <c:pt idx="15">
                  <c:v>3690.278814700788</c:v>
                </c:pt>
                <c:pt idx="16">
                  <c:v>3136.625445006559</c:v>
                </c:pt>
                <c:pt idx="17">
                  <c:v>4028.777435153273</c:v>
                </c:pt>
                <c:pt idx="18">
                  <c:v>3902.061701350858</c:v>
                </c:pt>
                <c:pt idx="19">
                  <c:v>3589.050524817647</c:v>
                </c:pt>
                <c:pt idx="20">
                  <c:v>3004.352454689424</c:v>
                </c:pt>
                <c:pt idx="21">
                  <c:v>3283.162311818654</c:v>
                </c:pt>
                <c:pt idx="22">
                  <c:v>3239.212442317553</c:v>
                </c:pt>
                <c:pt idx="23">
                  <c:v>3003.306397306397</c:v>
                </c:pt>
                <c:pt idx="24">
                  <c:v>3400.297082228117</c:v>
                </c:pt>
                <c:pt idx="25">
                  <c:v>3878.646770237121</c:v>
                </c:pt>
                <c:pt idx="26">
                  <c:v>4198.68434545746</c:v>
                </c:pt>
                <c:pt idx="27">
                  <c:v>3913.461416574235</c:v>
                </c:pt>
                <c:pt idx="28">
                  <c:v>3633.186082877248</c:v>
                </c:pt>
                <c:pt idx="29">
                  <c:v>5615.91907602876</c:v>
                </c:pt>
                <c:pt idx="30">
                  <c:v>5148.132211538462</c:v>
                </c:pt>
                <c:pt idx="31">
                  <c:v>3317.776619508562</c:v>
                </c:pt>
                <c:pt idx="32">
                  <c:v>4285.666421748715</c:v>
                </c:pt>
                <c:pt idx="33">
                  <c:v>4231.966991420678</c:v>
                </c:pt>
                <c:pt idx="34">
                  <c:v>3251.539858728558</c:v>
                </c:pt>
                <c:pt idx="35">
                  <c:v>4509.34703196347</c:v>
                </c:pt>
                <c:pt idx="36">
                  <c:v>4405.357758012138</c:v>
                </c:pt>
                <c:pt idx="37">
                  <c:v>4479.080649677964</c:v>
                </c:pt>
                <c:pt idx="38">
                  <c:v>3431.781686208822</c:v>
                </c:pt>
                <c:pt idx="39">
                  <c:v>5112.63829787234</c:v>
                </c:pt>
                <c:pt idx="40">
                  <c:v>4863.732610783372</c:v>
                </c:pt>
                <c:pt idx="41">
                  <c:v>3685.190605854323</c:v>
                </c:pt>
                <c:pt idx="42">
                  <c:v>3716.404456448345</c:v>
                </c:pt>
                <c:pt idx="43">
                  <c:v>7083.064308681674</c:v>
                </c:pt>
                <c:pt idx="44">
                  <c:v>4410.751897722732</c:v>
                </c:pt>
                <c:pt idx="45">
                  <c:v>4612.842216638011</c:v>
                </c:pt>
                <c:pt idx="46">
                  <c:v>3555.859852476291</c:v>
                </c:pt>
                <c:pt idx="47">
                  <c:v>4113.563598216628</c:v>
                </c:pt>
                <c:pt idx="48">
                  <c:v>3606.099751925838</c:v>
                </c:pt>
                <c:pt idx="49">
                  <c:v>4457.433389326785</c:v>
                </c:pt>
                <c:pt idx="50">
                  <c:v>3130.901986071705</c:v>
                </c:pt>
                <c:pt idx="51">
                  <c:v>3813.223965029571</c:v>
                </c:pt>
                <c:pt idx="52">
                  <c:v>3294.076923076922</c:v>
                </c:pt>
                <c:pt idx="53">
                  <c:v>4882.93394659512</c:v>
                </c:pt>
                <c:pt idx="54">
                  <c:v>4195.953932298296</c:v>
                </c:pt>
                <c:pt idx="55">
                  <c:v>3766.497461928935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38040792"/>
        <c:axId val="-2115400840"/>
      </c:barChart>
      <c:catAx>
        <c:axId val="-21380407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0">
            <a:solidFill>
              <a:srgbClr val="00337F"/>
            </a:solidFill>
          </a:ln>
        </c:spPr>
        <c:txPr>
          <a:bodyPr/>
          <a:lstStyle/>
          <a:p>
            <a:pPr>
              <a:defRPr sz="1400" b="1" i="0" baseline="0">
                <a:latin typeface="Times New Roman"/>
              </a:defRPr>
            </a:pPr>
            <a:endParaRPr lang="en-US"/>
          </a:p>
        </c:txPr>
        <c:crossAx val="-2115400840"/>
        <c:crosses val="autoZero"/>
        <c:auto val="1"/>
        <c:lblAlgn val="ctr"/>
        <c:lblOffset val="100"/>
        <c:noMultiLvlLbl val="0"/>
      </c:catAx>
      <c:valAx>
        <c:axId val="-2115400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imes New Roman"/>
                  </a:defRPr>
                </a:pPr>
                <a:r>
                  <a:rPr lang="en-US" sz="1600">
                    <a:latin typeface="Times New Roman"/>
                  </a:rPr>
                  <a:t>No. of new genotypes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rgbClr val="00337F"/>
            </a:solidFill>
          </a:ln>
        </c:spPr>
        <c:txPr>
          <a:bodyPr/>
          <a:lstStyle/>
          <a:p>
            <a:pPr>
              <a:defRPr sz="1400" b="1" i="0" baseline="0">
                <a:latin typeface="Times New Roman"/>
              </a:defRPr>
            </a:pPr>
            <a:endParaRPr lang="en-US"/>
          </a:p>
        </c:txPr>
        <c:crossAx val="-2138040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0595354957288"/>
          <c:y val="0.193947638265647"/>
          <c:w val="0.183706531047014"/>
          <c:h val="0.289524078307416"/>
        </c:manualLayout>
      </c:layout>
      <c:overlay val="0"/>
      <c:txPr>
        <a:bodyPr/>
        <a:lstStyle/>
        <a:p>
          <a:pPr>
            <a:defRPr sz="1600" b="1" i="0">
              <a:latin typeface="Times New Roman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rgbClr val="00337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563F"/>
            </a:solidFill>
          </c:spPr>
          <c:invertIfNegative val="0"/>
          <c:cat>
            <c:strRef>
              <c:f>Sheet1!$A$97:$A$122</c:f>
              <c:strCache>
                <c:ptCount val="26"/>
                <c:pt idx="0">
                  <c:v>&lt;1985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2010</c:v>
                </c:pt>
              </c:strCache>
            </c:strRef>
          </c:cat>
          <c:val>
            <c:numRef>
              <c:f>Sheet1!$B$97:$B$122</c:f>
              <c:numCache>
                <c:formatCode>General</c:formatCode>
                <c:ptCount val="26"/>
                <c:pt idx="0">
                  <c:v>378.0</c:v>
                </c:pt>
                <c:pt idx="1">
                  <c:v>137.0</c:v>
                </c:pt>
                <c:pt idx="2">
                  <c:v>150.0</c:v>
                </c:pt>
                <c:pt idx="3">
                  <c:v>143.0</c:v>
                </c:pt>
                <c:pt idx="4">
                  <c:v>204.0</c:v>
                </c:pt>
                <c:pt idx="5">
                  <c:v>330.0</c:v>
                </c:pt>
                <c:pt idx="6">
                  <c:v>303.0</c:v>
                </c:pt>
                <c:pt idx="7">
                  <c:v>448.0</c:v>
                </c:pt>
                <c:pt idx="8">
                  <c:v>427.0</c:v>
                </c:pt>
                <c:pt idx="9">
                  <c:v>536.0</c:v>
                </c:pt>
                <c:pt idx="10">
                  <c:v>528.0</c:v>
                </c:pt>
                <c:pt idx="11">
                  <c:v>987.0</c:v>
                </c:pt>
                <c:pt idx="12">
                  <c:v>1000.0</c:v>
                </c:pt>
                <c:pt idx="13">
                  <c:v>1304.0</c:v>
                </c:pt>
                <c:pt idx="14">
                  <c:v>804.0</c:v>
                </c:pt>
                <c:pt idx="15">
                  <c:v>872.0</c:v>
                </c:pt>
                <c:pt idx="16">
                  <c:v>989.0</c:v>
                </c:pt>
                <c:pt idx="17">
                  <c:v>1141.0</c:v>
                </c:pt>
                <c:pt idx="18">
                  <c:v>1272.0</c:v>
                </c:pt>
                <c:pt idx="19">
                  <c:v>1297.0</c:v>
                </c:pt>
                <c:pt idx="20">
                  <c:v>1928.0</c:v>
                </c:pt>
                <c:pt idx="21">
                  <c:v>2121.0</c:v>
                </c:pt>
                <c:pt idx="22">
                  <c:v>2312.0</c:v>
                </c:pt>
                <c:pt idx="23">
                  <c:v>1911.0</c:v>
                </c:pt>
                <c:pt idx="24">
                  <c:v>359.0</c:v>
                </c:pt>
                <c:pt idx="25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83379176"/>
        <c:axId val="-2120748328"/>
      </c:barChart>
      <c:catAx>
        <c:axId val="-2083379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Times New Roman"/>
                  </a:defRPr>
                </a:pPr>
                <a:r>
                  <a:rPr lang="en-US" sz="1600">
                    <a:latin typeface="Times New Roman"/>
                  </a:rPr>
                  <a:t>Birthyear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ln w="31750">
            <a:solidFill>
              <a:srgbClr val="00337F"/>
            </a:solidFill>
          </a:ln>
        </c:spPr>
        <c:txPr>
          <a:bodyPr/>
          <a:lstStyle/>
          <a:p>
            <a:pPr>
              <a:defRPr sz="1400" b="1" i="0" baseline="0">
                <a:latin typeface="Times New Roman"/>
              </a:defRPr>
            </a:pPr>
            <a:endParaRPr lang="en-US"/>
          </a:p>
        </c:txPr>
        <c:crossAx val="-2120748328"/>
        <c:crosses val="autoZero"/>
        <c:auto val="1"/>
        <c:lblAlgn val="ctr"/>
        <c:lblOffset val="100"/>
        <c:noMultiLvlLbl val="0"/>
      </c:catAx>
      <c:valAx>
        <c:axId val="-2120748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imes New Roman"/>
                  </a:defRPr>
                </a:pPr>
                <a:r>
                  <a:rPr lang="en-US" sz="1600">
                    <a:latin typeface="Times New Roman"/>
                  </a:rPr>
                  <a:t>No. bulls with traditional evaluations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rgbClr val="00337F"/>
            </a:solidFill>
          </a:ln>
        </c:spPr>
        <c:txPr>
          <a:bodyPr/>
          <a:lstStyle/>
          <a:p>
            <a:pPr>
              <a:defRPr sz="1400" b="1" i="0" baseline="0">
                <a:latin typeface="Times New Roman"/>
              </a:defRPr>
            </a:pPr>
            <a:endParaRPr lang="en-US"/>
          </a:p>
        </c:txPr>
        <c:crossAx val="-2083379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337F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38297903980133"/>
          <c:y val="0.0272536687631027"/>
          <c:w val="0.906085967299413"/>
          <c:h val="0.8840114561151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Random Removal (bulls only)</c:v>
                </c:pt>
              </c:strCache>
            </c:strRef>
          </c:tx>
          <c:spPr>
            <a:ln>
              <a:solidFill>
                <a:srgbClr val="00337F"/>
              </a:solidFill>
            </a:ln>
          </c:spPr>
          <c:marker>
            <c:symbol val="none"/>
          </c:marker>
          <c:cat>
            <c:strRef>
              <c:f>Sheet1!$A$3:$A$6</c:f>
              <c:strCache>
                <c:ptCount val="4"/>
                <c:pt idx="0">
                  <c:v>All</c:v>
                </c:pt>
                <c:pt idx="1">
                  <c:v>1996 (25%)</c:v>
                </c:pt>
                <c:pt idx="2">
                  <c:v>2001 (50%) </c:v>
                </c:pt>
                <c:pt idx="3">
                  <c:v>2005 (75%)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34.905</c:v>
                </c:pt>
                <c:pt idx="1">
                  <c:v>33.57</c:v>
                </c:pt>
                <c:pt idx="2">
                  <c:v>28.52</c:v>
                </c:pt>
                <c:pt idx="3">
                  <c:v>19.884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Birthyear Removal (Bulls only)</c:v>
                </c:pt>
              </c:strCache>
            </c:strRef>
          </c:tx>
          <c:spPr>
            <a:ln>
              <a:solidFill>
                <a:srgbClr val="FF000F"/>
              </a:solidFill>
            </a:ln>
          </c:spPr>
          <c:marker>
            <c:symbol val="none"/>
          </c:marker>
          <c:cat>
            <c:strRef>
              <c:f>Sheet1!$A$3:$A$6</c:f>
              <c:strCache>
                <c:ptCount val="4"/>
                <c:pt idx="0">
                  <c:v>All</c:v>
                </c:pt>
                <c:pt idx="1">
                  <c:v>1996 (25%)</c:v>
                </c:pt>
                <c:pt idx="2">
                  <c:v>2001 (50%) </c:v>
                </c:pt>
                <c:pt idx="3">
                  <c:v>2005 (75%)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34.905</c:v>
                </c:pt>
                <c:pt idx="1">
                  <c:v>34.675</c:v>
                </c:pt>
                <c:pt idx="2">
                  <c:v>33.49</c:v>
                </c:pt>
                <c:pt idx="3">
                  <c:v>30.187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Birthyear Removal (Bulls and Cows)</c:v>
                </c:pt>
              </c:strCache>
            </c:strRef>
          </c:tx>
          <c:spPr>
            <a:ln>
              <a:solidFill>
                <a:srgbClr val="00563F"/>
              </a:solidFill>
            </a:ln>
          </c:spPr>
          <c:marker>
            <c:symbol val="none"/>
          </c:marker>
          <c:cat>
            <c:strRef>
              <c:f>Sheet1!$A$3:$A$6</c:f>
              <c:strCache>
                <c:ptCount val="4"/>
                <c:pt idx="0">
                  <c:v>All</c:v>
                </c:pt>
                <c:pt idx="1">
                  <c:v>1996 (25%)</c:v>
                </c:pt>
                <c:pt idx="2">
                  <c:v>2001 (50%) </c:v>
                </c:pt>
                <c:pt idx="3">
                  <c:v>2005 (75%)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35.798</c:v>
                </c:pt>
                <c:pt idx="1">
                  <c:v>35.233</c:v>
                </c:pt>
                <c:pt idx="2">
                  <c:v>35.33</c:v>
                </c:pt>
                <c:pt idx="3">
                  <c:v>35.37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090120"/>
        <c:axId val="-2108113000"/>
      </c:lineChart>
      <c:catAx>
        <c:axId val="-21360901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5400">
            <a:solidFill>
              <a:srgbClr val="00337F"/>
            </a:solidFill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-2108113000"/>
        <c:crosses val="autoZero"/>
        <c:auto val="1"/>
        <c:lblAlgn val="ctr"/>
        <c:lblOffset val="100"/>
        <c:noMultiLvlLbl val="0"/>
      </c:catAx>
      <c:valAx>
        <c:axId val="-2108113000"/>
        <c:scaling>
          <c:orientation val="minMax"/>
          <c:min val="15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rgbClr val="00337F"/>
            </a:solidFill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-2136090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337F"/>
          </a:solidFill>
          <a:latin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0.08144</cdr:x>
      <cdr:y>0.38631</cdr:y>
    </cdr:from>
    <cdr:to>
      <cdr:x>0.49457</cdr:x>
      <cdr:y>0.87603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979" y="1982093"/>
          <a:ext cx="3520242" cy="2512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337F"/>
              </a:solidFill>
              <a:latin typeface="Times New Roman"/>
              <a:cs typeface="Times New Roman"/>
            </a:rPr>
            <a:t>Random removal of bulls (%</a:t>
          </a:r>
          <a:r>
            <a:rPr lang="en-US" sz="1800" b="1" dirty="0" smtClean="0">
              <a:solidFill>
                <a:srgbClr val="00337F"/>
              </a:solidFill>
              <a:latin typeface="Times New Roman"/>
              <a:cs typeface="Times New Roman"/>
            </a:rPr>
            <a:t>) </a:t>
          </a:r>
          <a:r>
            <a:rPr lang="en-US" sz="1800" b="1" dirty="0" smtClean="0">
              <a:solidFill>
                <a:srgbClr val="00337F"/>
              </a:solidFill>
              <a:latin typeface="Times New Roman"/>
              <a:cs typeface="Times New Roman"/>
            </a:rPr>
            <a:t>Bulls only in predictor set</a:t>
          </a:r>
        </a:p>
        <a:p xmlns:a="http://schemas.openxmlformats.org/drawingml/2006/main">
          <a:endParaRPr lang="en-US" sz="1800" b="1" dirty="0">
            <a:latin typeface="Times New Roman"/>
            <a:cs typeface="Times New Roman"/>
          </a:endParaRPr>
        </a:p>
        <a:p xmlns:a="http://schemas.openxmlformats.org/drawingml/2006/main">
          <a:r>
            <a:rPr lang="en-US" sz="1800" b="1" dirty="0" smtClean="0">
              <a:solidFill>
                <a:srgbClr val="FF0000"/>
              </a:solidFill>
              <a:latin typeface="Times New Roman"/>
              <a:cs typeface="Times New Roman"/>
            </a:rPr>
            <a:t>Birth year removal of bulls (</a:t>
          </a:r>
          <a:r>
            <a:rPr lang="en-US" sz="1800" b="1" dirty="0" err="1" smtClean="0">
              <a:solidFill>
                <a:srgbClr val="FF0000"/>
              </a:solidFill>
              <a:latin typeface="Times New Roman"/>
              <a:cs typeface="Times New Roman"/>
            </a:rPr>
            <a:t>yr</a:t>
          </a:r>
          <a:r>
            <a:rPr lang="en-US" sz="1800" b="1" dirty="0" smtClean="0">
              <a:solidFill>
                <a:srgbClr val="FF0000"/>
              </a:solidFill>
              <a:latin typeface="Times New Roman"/>
              <a:cs typeface="Times New Roman"/>
            </a:rPr>
            <a:t>) </a:t>
          </a:r>
          <a:r>
            <a:rPr lang="en-US" sz="1800" b="1" dirty="0" smtClean="0">
              <a:solidFill>
                <a:srgbClr val="FF0000"/>
              </a:solidFill>
              <a:latin typeface="Times New Roman"/>
              <a:cs typeface="Times New Roman"/>
            </a:rPr>
            <a:t>Bulls only in predictor set</a:t>
          </a:r>
        </a:p>
        <a:p xmlns:a="http://schemas.openxmlformats.org/drawingml/2006/main">
          <a:endParaRPr lang="en-US" sz="1800" b="1" dirty="0">
            <a:latin typeface="Times New Roman"/>
            <a:cs typeface="Times New Roman"/>
          </a:endParaRPr>
        </a:p>
        <a:p xmlns:a="http://schemas.openxmlformats.org/drawingml/2006/main">
          <a:r>
            <a:rPr lang="en-US" sz="1800" b="1" dirty="0">
              <a:solidFill>
                <a:srgbClr val="00563F"/>
              </a:solidFill>
              <a:latin typeface="Times New Roman"/>
              <a:cs typeface="Times New Roman"/>
            </a:rPr>
            <a:t>Birth year removal of bulls (</a:t>
          </a:r>
          <a:r>
            <a:rPr lang="en-US" sz="1800" b="1" dirty="0" err="1">
              <a:solidFill>
                <a:srgbClr val="00563F"/>
              </a:solidFill>
              <a:latin typeface="Times New Roman"/>
              <a:cs typeface="Times New Roman"/>
            </a:rPr>
            <a:t>yr</a:t>
          </a:r>
          <a:r>
            <a:rPr lang="en-US" sz="1800" b="1" dirty="0" smtClean="0">
              <a:solidFill>
                <a:srgbClr val="00563F"/>
              </a:solidFill>
              <a:latin typeface="Times New Roman"/>
              <a:cs typeface="Times New Roman"/>
            </a:rPr>
            <a:t>) </a:t>
          </a:r>
          <a:r>
            <a:rPr lang="en-US" sz="1800" b="1" dirty="0" smtClean="0">
              <a:solidFill>
                <a:srgbClr val="00563F"/>
              </a:solidFill>
              <a:latin typeface="Times New Roman"/>
              <a:cs typeface="Times New Roman"/>
            </a:rPr>
            <a:t>Bulls and Cows in predictor set</a:t>
          </a:r>
          <a:endParaRPr lang="en-US" sz="1800" b="1" dirty="0">
            <a:solidFill>
              <a:srgbClr val="00563F"/>
            </a:solidFill>
            <a:latin typeface="Times New Roman"/>
            <a:cs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7/31/14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george.wiggans@ars.usda.gov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759" y="3878641"/>
            <a:ext cx="8229600" cy="1510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T.A. Cooper, G.R. </a:t>
            </a:r>
            <a:r>
              <a:rPr lang="en-US" sz="2400" b="1" baseline="0" dirty="0" err="1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Wiggans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and P.M. </a:t>
            </a:r>
            <a:r>
              <a:rPr lang="en-US" sz="2400" b="1" baseline="0" dirty="0" err="1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VanRaden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tabLst>
                <a:tab pos="4346575" algn="l"/>
              </a:tabLst>
            </a:pP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Laboratory, Agricultural Research Service, USDA, Beltsville, MD 20705-2350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  <a:hlinkClick r:id="rId2"/>
              </a:rPr>
              <a:t>Tabatha.Cooper@ars.usda.gov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7/31/14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592775" y="6583680"/>
            <a:ext cx="8481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Cooper, 2014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CDCB Meeting Aug. 5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  <p:sldLayoutId id="2147483682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5331" y="112734"/>
            <a:ext cx="3657600" cy="26013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787" y="641275"/>
            <a:ext cx="4914153" cy="12926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200" dirty="0" smtClean="0">
                <a:latin typeface="Times New Roman"/>
                <a:cs typeface="Times New Roman"/>
              </a:rPr>
              <a:t>Analysis of Genomic Predictor Population</a:t>
            </a:r>
            <a:endParaRPr lang="en-US" sz="4200" dirty="0">
              <a:solidFill>
                <a:srgbClr val="FFFF66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855" flipV="1">
            <a:off x="6404299" y="364557"/>
            <a:ext cx="731520" cy="124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5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Bulls only excluded by birth year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62508752"/>
              </p:ext>
            </p:extLst>
          </p:nvPr>
        </p:nvGraphicFramePr>
        <p:xfrm>
          <a:off x="392823" y="1135152"/>
          <a:ext cx="8219079" cy="4845373"/>
        </p:xfrm>
        <a:graphic>
          <a:graphicData uri="http://schemas.openxmlformats.org/drawingml/2006/table">
            <a:tbl>
              <a:tblPr/>
              <a:tblGrid>
                <a:gridCol w="1780512"/>
                <a:gridCol w="1533478"/>
                <a:gridCol w="1460500"/>
                <a:gridCol w="841375"/>
                <a:gridCol w="912812"/>
                <a:gridCol w="795418"/>
                <a:gridCol w="894984"/>
              </a:tblGrid>
              <a:tr h="28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Gain Gen </a:t>
                      </a:r>
                      <a:r>
                        <a:rPr lang="en-US" sz="2400" b="0" i="0" u="none" strike="noStrike" dirty="0" err="1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Rel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24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Trait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Validation Bulls (no.)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Parent Average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All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Birth years included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≥1996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≥2001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≥2005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Milk  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1486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40.5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</a:rPr>
                        <a:t>34.9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34.7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33.5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30.2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Fat 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1486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40.5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33.9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</a:rPr>
                        <a:t>34.1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32.7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28.7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Protein 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1486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40.5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25.8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</a:rPr>
                        <a:t>26.3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25.3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21.9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PL 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1486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35.3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</a:rPr>
                        <a:t>54.9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53.0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48.9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36.6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SCS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1484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37.5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</a:rPr>
                        <a:t>30.3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29.3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26.6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23.3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DPR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1287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34.9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</a:rPr>
                        <a:t>23.3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21.9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19.5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3.7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HCR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1377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28.2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</a:rPr>
                        <a:t>28.3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24.0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23.5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10.8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CCR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1063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28.6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</a:rPr>
                        <a:t>56.9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35.1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30.0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5.5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Final score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934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36.3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</a:rPr>
                        <a:t>27.0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25.6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22.8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15.9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Average*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31.7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29.9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27.4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</a:rPr>
                        <a:t>19.7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117" y="5948199"/>
            <a:ext cx="393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F"/>
                </a:solidFill>
                <a:latin typeface="Times New Roman"/>
                <a:cs typeface="Times New Roman"/>
              </a:rPr>
              <a:t>Highest Gen </a:t>
            </a:r>
            <a:r>
              <a:rPr lang="en-US" dirty="0" err="1" smtClean="0">
                <a:solidFill>
                  <a:srgbClr val="FF000F"/>
                </a:solidFill>
                <a:latin typeface="Times New Roman"/>
                <a:cs typeface="Times New Roman"/>
              </a:rPr>
              <a:t>Rel</a:t>
            </a:r>
            <a:r>
              <a:rPr lang="en-US" dirty="0" smtClean="0">
                <a:solidFill>
                  <a:srgbClr val="FF000F"/>
                </a:solidFill>
                <a:latin typeface="Times New Roman"/>
                <a:cs typeface="Times New Roman"/>
              </a:rPr>
              <a:t> Gain </a:t>
            </a:r>
            <a:r>
              <a:rPr lang="en-US" dirty="0" smtClean="0">
                <a:solidFill>
                  <a:srgbClr val="00337F"/>
                </a:solidFill>
                <a:latin typeface="Times New Roman"/>
                <a:cs typeface="Times New Roman"/>
              </a:rPr>
              <a:t>*Excluding $NM</a:t>
            </a:r>
            <a:endParaRPr lang="en-US" dirty="0">
              <a:solidFill>
                <a:srgbClr val="00337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923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977840"/>
              </p:ext>
            </p:extLst>
          </p:nvPr>
        </p:nvGraphicFramePr>
        <p:xfrm>
          <a:off x="341386" y="1124197"/>
          <a:ext cx="8520974" cy="513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1625" y="182563"/>
            <a:ext cx="8380413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Random vs. birth year exclusion (Milk)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2321959" y="1733507"/>
            <a:ext cx="525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Gain in genomic </a:t>
            </a:r>
            <a:r>
              <a:rPr lang="en-US" sz="16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el</a:t>
            </a:r>
            <a:r>
              <a:rPr lang="en-US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(Milk)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30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Conclusions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117600"/>
            <a:ext cx="8226425" cy="6647973"/>
          </a:xfrm>
        </p:spPr>
        <p:txBody>
          <a:bodyPr/>
          <a:lstStyle/>
          <a:p>
            <a:r>
              <a:rPr lang="en-US" sz="2400" dirty="0">
                <a:latin typeface="Times New Roman"/>
                <a:cs typeface="Times New Roman"/>
              </a:rPr>
              <a:t>How useful are cows</a:t>
            </a:r>
            <a:r>
              <a:rPr lang="en-US" sz="2400" dirty="0" smtClean="0">
                <a:latin typeface="Times New Roman"/>
                <a:cs typeface="Times New Roman"/>
              </a:rPr>
              <a:t>?</a:t>
            </a:r>
          </a:p>
          <a:p>
            <a:pPr lvl="2"/>
            <a:r>
              <a:rPr lang="en-US" sz="2400" dirty="0">
                <a:latin typeface="Times New Roman"/>
                <a:cs typeface="Times New Roman"/>
              </a:rPr>
              <a:t>Cows contribute a small amount to genomic accuracy </a:t>
            </a:r>
            <a:r>
              <a:rPr lang="en-US" sz="2400" dirty="0" smtClean="0">
                <a:latin typeface="Times New Roman"/>
                <a:cs typeface="Times New Roman"/>
              </a:rPr>
              <a:t>due to low  reliabilities in the US. However, if bull genotypes are limited, they become more valuable.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Would more old bulls increase accuracy?</a:t>
            </a:r>
          </a:p>
          <a:p>
            <a:pPr lvl="2"/>
            <a:r>
              <a:rPr lang="en-US" sz="2400" dirty="0" smtClean="0">
                <a:latin typeface="Times New Roman"/>
                <a:cs typeface="Times New Roman"/>
              </a:rPr>
              <a:t>Historic </a:t>
            </a:r>
            <a:r>
              <a:rPr lang="en-US" sz="2400" dirty="0">
                <a:latin typeface="Times New Roman"/>
                <a:cs typeface="Times New Roman"/>
              </a:rPr>
              <a:t>bulls contribute a small amount to genomic accuracy due to linkage </a:t>
            </a:r>
            <a:r>
              <a:rPr lang="en-US" sz="2400" dirty="0" smtClean="0">
                <a:latin typeface="Times New Roman"/>
                <a:cs typeface="Times New Roman"/>
              </a:rPr>
              <a:t>decay. Bulls closer in age to the young bulls offer more predictive ability.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What is the contribution of additional predictor animals?</a:t>
            </a:r>
          </a:p>
          <a:p>
            <a:pPr lvl="2"/>
            <a:r>
              <a:rPr lang="en-US" sz="2400" dirty="0" smtClean="0">
                <a:latin typeface="Times New Roman"/>
                <a:cs typeface="Times New Roman"/>
              </a:rPr>
              <a:t>We have not yet reached a plateau of gains in genomic reliability.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313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print"/>
          <a:srcRect t="5070" b="3380"/>
          <a:stretch>
            <a:fillRect/>
          </a:stretch>
        </p:blipFill>
        <p:spPr>
          <a:xfrm>
            <a:off x="-411480" y="639031"/>
            <a:ext cx="9966960" cy="60252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 algn="l">
              <a:lnSpc>
                <a:spcPts val="2200"/>
              </a:lnSpc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Holstein and Jersey crossbreds graze on American Farm Land Trust’s</a:t>
            </a:r>
          </a:p>
          <a:p>
            <a:pPr marL="803275" algn="l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Cove Mountain Farm in south-central Pennsylvania</a:t>
            </a:r>
          </a:p>
          <a:p>
            <a:pPr marL="803275" algn="l"/>
            <a:r>
              <a:rPr lang="en-US" sz="1600" b="1" i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Objectives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6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valuate </a:t>
            </a:r>
            <a:r>
              <a:rPr lang="en-US" dirty="0">
                <a:latin typeface="Times New Roman"/>
                <a:cs typeface="Times New Roman"/>
              </a:rPr>
              <a:t>the accuracy of cow and bull traditional information in the genomic evaluation </a:t>
            </a:r>
            <a:r>
              <a:rPr lang="en-US" dirty="0" smtClean="0">
                <a:latin typeface="Times New Roman"/>
                <a:cs typeface="Times New Roman"/>
              </a:rPr>
              <a:t>system for Holstein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How useful are cows?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Would more old bulls increase accuracy?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What is the contribution of additional predictor animals?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22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Introduction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The number of females genotyped monthly has increased from approximately 1,800 per month in 2010 to 12,650 per month in 2013.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Only a few countries other than the US include cows in the reference population. Ex: Ireland, Australia and </a:t>
            </a:r>
            <a:r>
              <a:rPr lang="en-US" dirty="0" err="1" smtClean="0">
                <a:latin typeface="Times New Roman"/>
                <a:cs typeface="Times New Roman"/>
              </a:rPr>
              <a:t>Czeck</a:t>
            </a:r>
            <a:r>
              <a:rPr lang="en-US" dirty="0" smtClean="0">
                <a:latin typeface="Times New Roman"/>
                <a:cs typeface="Times New Roman"/>
              </a:rPr>
              <a:t> Republic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For bulls, efforts have been made to increase collaborations </a:t>
            </a:r>
            <a:r>
              <a:rPr lang="en-US" dirty="0">
                <a:latin typeface="Times New Roman"/>
                <a:cs typeface="Times New Roman"/>
              </a:rPr>
              <a:t>with many other </a:t>
            </a:r>
            <a:r>
              <a:rPr lang="en-US" dirty="0" smtClean="0">
                <a:latin typeface="Times New Roman"/>
                <a:cs typeface="Times New Roman"/>
              </a:rPr>
              <a:t>organizations.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22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Number of Genotypes 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dded Monthly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2742"/>
              </p:ext>
            </p:extLst>
          </p:nvPr>
        </p:nvGraphicFramePr>
        <p:xfrm>
          <a:off x="0" y="1096961"/>
          <a:ext cx="95758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31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Cut off </a:t>
            </a:r>
            <a:r>
              <a:rPr lang="en-US" dirty="0" smtClean="0">
                <a:latin typeface="Times New Roman"/>
                <a:cs typeface="Times New Roman"/>
              </a:rPr>
              <a:t>study (Bulls vs. Cows)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33460"/>
            <a:ext cx="8226425" cy="5170646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Predictor Bulls – 21,883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Predictor Cows – 30,852</a:t>
            </a:r>
          </a:p>
          <a:p>
            <a:r>
              <a:rPr lang="en-US" dirty="0">
                <a:latin typeface="Times New Roman"/>
                <a:cs typeface="Times New Roman"/>
              </a:rPr>
              <a:t>Traditional evaluation by August 2012 to predict animals that gained a traditional evaluation between August 2012 and December 2013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Only females who were </a:t>
            </a:r>
            <a:r>
              <a:rPr lang="en-US" dirty="0" smtClean="0">
                <a:latin typeface="Times New Roman"/>
                <a:cs typeface="Times New Roman"/>
              </a:rPr>
              <a:t>genotyped before they were two years old </a:t>
            </a:r>
            <a:r>
              <a:rPr lang="en-US" dirty="0" smtClean="0">
                <a:latin typeface="Times New Roman"/>
                <a:cs typeface="Times New Roman"/>
              </a:rPr>
              <a:t>where included in the validation set to </a:t>
            </a:r>
            <a:r>
              <a:rPr lang="en-US" dirty="0" smtClean="0">
                <a:latin typeface="Times New Roman"/>
                <a:cs typeface="Times New Roman"/>
              </a:rPr>
              <a:t>avoid selection </a:t>
            </a:r>
            <a:r>
              <a:rPr lang="en-US" dirty="0" smtClean="0">
                <a:latin typeface="Times New Roman"/>
                <a:cs typeface="Times New Roman"/>
              </a:rPr>
              <a:t>bias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712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Bulls and/or Cows Predicting Bulls</a:t>
            </a:r>
            <a:endParaRPr lang="en-US" dirty="0"/>
          </a:p>
        </p:txBody>
      </p:sp>
      <p:graphicFrame>
        <p:nvGraphicFramePr>
          <p:cNvPr id="9" name="Table Placeholder 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90295664"/>
              </p:ext>
            </p:extLst>
          </p:nvPr>
        </p:nvGraphicFramePr>
        <p:xfrm>
          <a:off x="212403" y="1080719"/>
          <a:ext cx="8687594" cy="4838412"/>
        </p:xfrm>
        <a:graphic>
          <a:graphicData uri="http://schemas.openxmlformats.org/drawingml/2006/table">
            <a:tbl>
              <a:tblPr/>
              <a:tblGrid>
                <a:gridCol w="1803720"/>
                <a:gridCol w="1682750"/>
                <a:gridCol w="1460500"/>
                <a:gridCol w="1322236"/>
                <a:gridCol w="1209194"/>
                <a:gridCol w="1209194"/>
              </a:tblGrid>
              <a:tr h="280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Gain Gen Rel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9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Trait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Validation Bulls (no.)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Parent Average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Cows Only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Bulls Only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Both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Milk  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1486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40.5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26.2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34.9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35.8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Fat 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1486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40.5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21.9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33.9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33.3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Protein 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1486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40.5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16.8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25.8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26.0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3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PL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1484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35.3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21.4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54.9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55.2</a:t>
                      </a:r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3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SCS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1484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37.5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16.9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30.3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31.1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DPR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1287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34.9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−</a:t>
                      </a:r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23.3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22.6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HCR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1377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28.2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−</a:t>
                      </a:r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28.3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25.1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CCR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1063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28.6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19.5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56.9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57.4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Final score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934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36.3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17.7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27.0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26.0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Average*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20.4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31.7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32.1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299" y="5829134"/>
            <a:ext cx="393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F"/>
                </a:solidFill>
                <a:latin typeface="Times New Roman"/>
                <a:cs typeface="Times New Roman"/>
              </a:rPr>
              <a:t>Highest Gen </a:t>
            </a:r>
            <a:r>
              <a:rPr lang="en-US" dirty="0" err="1" smtClean="0">
                <a:solidFill>
                  <a:srgbClr val="FF000F"/>
                </a:solidFill>
                <a:latin typeface="Times New Roman"/>
                <a:cs typeface="Times New Roman"/>
              </a:rPr>
              <a:t>Rel</a:t>
            </a:r>
            <a:r>
              <a:rPr lang="en-US" dirty="0" smtClean="0">
                <a:solidFill>
                  <a:srgbClr val="FF000F"/>
                </a:solidFill>
                <a:latin typeface="Times New Roman"/>
                <a:cs typeface="Times New Roman"/>
              </a:rPr>
              <a:t> Gain </a:t>
            </a:r>
            <a:r>
              <a:rPr lang="en-US" dirty="0" smtClean="0">
                <a:solidFill>
                  <a:srgbClr val="00337F"/>
                </a:solidFill>
                <a:latin typeface="Times New Roman"/>
                <a:cs typeface="Times New Roman"/>
              </a:rPr>
              <a:t>*Excluding $NM</a:t>
            </a:r>
            <a:endParaRPr lang="en-US" dirty="0">
              <a:solidFill>
                <a:srgbClr val="00337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13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97868977"/>
              </p:ext>
            </p:extLst>
          </p:nvPr>
        </p:nvGraphicFramePr>
        <p:xfrm>
          <a:off x="193269" y="1088911"/>
          <a:ext cx="8770473" cy="4838412"/>
        </p:xfrm>
        <a:graphic>
          <a:graphicData uri="http://schemas.openxmlformats.org/drawingml/2006/table">
            <a:tbl>
              <a:tblPr/>
              <a:tblGrid>
                <a:gridCol w="1624419"/>
                <a:gridCol w="1944687"/>
                <a:gridCol w="1522228"/>
                <a:gridCol w="1207798"/>
                <a:gridCol w="1207798"/>
                <a:gridCol w="1263543"/>
              </a:tblGrid>
              <a:tr h="2793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Gain Gen Rel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9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Trait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Validation Bulls (no.)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Parent Average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Cows Only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Bulls Only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Both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Milk  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26559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26.1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23.9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30.2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31.8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3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Fat 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26562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26.1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20.2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26.4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27.5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Protein 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26558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26.1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14.1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18.8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20.1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PL 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357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−6.4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8.5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14.6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SCS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24879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24.8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15.5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25.1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26.0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DPR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9064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24.6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−1.1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−0.8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−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0.6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HCR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12618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24.5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1.6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9.3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13.1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CCR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7156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24.4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25.4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8.6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15.2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Final score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10759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21.9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19.5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8.3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F"/>
                          </a:solidFill>
                          <a:effectLst/>
                          <a:latin typeface="Times New Roman"/>
                          <a:cs typeface="Times New Roman"/>
                        </a:rPr>
                        <a:t>29.8</a:t>
                      </a:r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Average*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337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20.6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23.0</a:t>
                      </a:r>
                    </a:p>
                  </a:txBody>
                  <a:tcPr marL="6961" marR="6961" marT="6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337F"/>
                          </a:solidFill>
                          <a:effectLst/>
                          <a:latin typeface="Times New Roman"/>
                          <a:cs typeface="Times New Roman"/>
                        </a:rPr>
                        <a:t>25.5</a:t>
                      </a:r>
                    </a:p>
                  </a:txBody>
                  <a:tcPr marL="6961" marR="6961" marT="6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Bulls and/or Cows Predicting Cows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67" y="5948199"/>
            <a:ext cx="393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F"/>
                </a:solidFill>
                <a:latin typeface="Times New Roman"/>
                <a:cs typeface="Times New Roman"/>
              </a:rPr>
              <a:t>Highest Gen </a:t>
            </a:r>
            <a:r>
              <a:rPr lang="en-US" dirty="0" err="1" smtClean="0">
                <a:solidFill>
                  <a:srgbClr val="FF000F"/>
                </a:solidFill>
                <a:latin typeface="Times New Roman"/>
                <a:cs typeface="Times New Roman"/>
              </a:rPr>
              <a:t>Rel</a:t>
            </a:r>
            <a:r>
              <a:rPr lang="en-US" dirty="0" smtClean="0">
                <a:solidFill>
                  <a:srgbClr val="FF000F"/>
                </a:solidFill>
                <a:latin typeface="Times New Roman"/>
                <a:cs typeface="Times New Roman"/>
              </a:rPr>
              <a:t> Gain </a:t>
            </a:r>
            <a:r>
              <a:rPr lang="en-US" dirty="0" smtClean="0">
                <a:solidFill>
                  <a:srgbClr val="00337F"/>
                </a:solidFill>
                <a:latin typeface="Times New Roman"/>
                <a:cs typeface="Times New Roman"/>
              </a:rPr>
              <a:t>*Excluding $NM</a:t>
            </a:r>
            <a:endParaRPr lang="en-US" dirty="0">
              <a:solidFill>
                <a:srgbClr val="00337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086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5613" y="182563"/>
            <a:ext cx="8226425" cy="584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Number </a:t>
            </a: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redictor bulls by birth year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58367"/>
              </p:ext>
            </p:extLst>
          </p:nvPr>
        </p:nvGraphicFramePr>
        <p:xfrm>
          <a:off x="55563" y="1433512"/>
          <a:ext cx="8755063" cy="450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49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Cut off </a:t>
            </a:r>
            <a:r>
              <a:rPr lang="en-US" dirty="0" smtClean="0">
                <a:latin typeface="Times New Roman"/>
                <a:cs typeface="Times New Roman"/>
              </a:rPr>
              <a:t>study (Age)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25818"/>
            <a:ext cx="8572499" cy="4970591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Predictor Bulls </a:t>
            </a:r>
          </a:p>
          <a:p>
            <a:pPr lvl="2">
              <a:spcAft>
                <a:spcPts val="120"/>
              </a:spcAft>
            </a:pPr>
            <a:r>
              <a:rPr lang="en-US" dirty="0" smtClean="0">
                <a:latin typeface="Times New Roman"/>
                <a:cs typeface="Times New Roman"/>
              </a:rPr>
              <a:t>All – 21,883</a:t>
            </a:r>
          </a:p>
          <a:p>
            <a:pPr lvl="2">
              <a:spcAft>
                <a:spcPts val="120"/>
              </a:spcAft>
            </a:pPr>
            <a:r>
              <a:rPr lang="en-US" dirty="0" smtClean="0">
                <a:latin typeface="Times New Roman"/>
                <a:cs typeface="Times New Roman"/>
              </a:rPr>
              <a:t>Bulls born before 1996 removed – 17,047</a:t>
            </a:r>
          </a:p>
          <a:p>
            <a:pPr lvl="2">
              <a:spcAft>
                <a:spcPts val="120"/>
              </a:spcAft>
            </a:pPr>
            <a:r>
              <a:rPr lang="en-US" dirty="0" smtClean="0">
                <a:latin typeface="Times New Roman"/>
                <a:cs typeface="Times New Roman"/>
              </a:rPr>
              <a:t>Bulls born before 2001 removed – 11,507</a:t>
            </a:r>
          </a:p>
          <a:p>
            <a:pPr lvl="2">
              <a:spcAft>
                <a:spcPts val="1920"/>
              </a:spcAft>
            </a:pPr>
            <a:r>
              <a:rPr lang="en-US" dirty="0" smtClean="0">
                <a:latin typeface="Times New Roman"/>
                <a:cs typeface="Times New Roman"/>
              </a:rPr>
              <a:t>Bulls born before 2005 removed – 6,623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Traditional </a:t>
            </a:r>
            <a:r>
              <a:rPr lang="en-US" dirty="0" smtClean="0">
                <a:latin typeface="Times New Roman"/>
                <a:cs typeface="Times New Roman"/>
              </a:rPr>
              <a:t>evaluation by August 2012 to predict animals </a:t>
            </a:r>
            <a:r>
              <a:rPr lang="en-US" dirty="0" smtClean="0">
                <a:latin typeface="Times New Roman"/>
                <a:cs typeface="Times New Roman"/>
              </a:rPr>
              <a:t>that gained a traditional </a:t>
            </a:r>
            <a:r>
              <a:rPr lang="en-US" dirty="0" smtClean="0">
                <a:latin typeface="Times New Roman"/>
                <a:cs typeface="Times New Roman"/>
              </a:rPr>
              <a:t>evaluation </a:t>
            </a:r>
            <a:r>
              <a:rPr lang="en-US" dirty="0">
                <a:latin typeface="Times New Roman"/>
                <a:cs typeface="Times New Roman"/>
              </a:rPr>
              <a:t>between August 2012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 smtClean="0">
                <a:latin typeface="Times New Roman"/>
                <a:cs typeface="Times New Roman"/>
              </a:rPr>
              <a:t>December 2013</a:t>
            </a:r>
          </a:p>
        </p:txBody>
      </p:sp>
    </p:spTree>
    <p:extLst>
      <p:ext uri="{BB962C8B-B14F-4D97-AF65-F5344CB8AC3E}">
        <p14:creationId xmlns:p14="http://schemas.microsoft.com/office/powerpoint/2010/main" val="711624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6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99FFCC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49713</TotalTime>
  <Words>736</Words>
  <Application>Microsoft Macintosh PowerPoint</Application>
  <PresentationFormat>On-screen Show (4:3)</PresentationFormat>
  <Paragraphs>271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AIPL-2013</vt:lpstr>
      <vt:lpstr>Analysis of Genomic Predictor Population</vt:lpstr>
      <vt:lpstr>Objectives</vt:lpstr>
      <vt:lpstr>Introduction</vt:lpstr>
      <vt:lpstr>Number of Genotypes Added Monthly</vt:lpstr>
      <vt:lpstr>Cut off study (Bulls vs. Cows)</vt:lpstr>
      <vt:lpstr>Bulls and/or Cows Predicting Bulls</vt:lpstr>
      <vt:lpstr>Bulls and/or Cows Predicting Cows</vt:lpstr>
      <vt:lpstr>PowerPoint Presentation</vt:lpstr>
      <vt:lpstr>Cut off study (Age)</vt:lpstr>
      <vt:lpstr>Bulls only excluded by birth year</vt:lpstr>
      <vt:lpstr>PowerPoint Presentation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Tabatha Cooper</cp:lastModifiedBy>
  <cp:revision>2539</cp:revision>
  <dcterms:created xsi:type="dcterms:W3CDTF">2013-01-04T23:00:14Z</dcterms:created>
  <dcterms:modified xsi:type="dcterms:W3CDTF">2014-07-31T15:57:26Z</dcterms:modified>
</cp:coreProperties>
</file>