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3" r:id="rId2"/>
    <p:sldId id="594" r:id="rId3"/>
    <p:sldId id="595" r:id="rId4"/>
    <p:sldId id="593" r:id="rId5"/>
    <p:sldId id="589" r:id="rId6"/>
    <p:sldId id="576" r:id="rId7"/>
    <p:sldId id="584" r:id="rId8"/>
    <p:sldId id="588" r:id="rId9"/>
    <p:sldId id="596" r:id="rId10"/>
    <p:sldId id="590" r:id="rId11"/>
    <p:sldId id="591" r:id="rId12"/>
    <p:sldId id="597" r:id="rId13"/>
    <p:sldId id="592" r:id="rId14"/>
    <p:sldId id="59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F"/>
    <a:srgbClr val="00563F"/>
    <a:srgbClr val="B3D7FF"/>
    <a:srgbClr val="B9DFFF"/>
    <a:srgbClr val="BDD8FF"/>
    <a:srgbClr val="D1E4FF"/>
    <a:srgbClr val="D3ECFF"/>
    <a:srgbClr val="FF3A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8" autoAdjust="0"/>
    <p:restoredTop sz="99883" autoAdjust="0"/>
  </p:normalViewPr>
  <p:slideViewPr>
    <p:cSldViewPr snapToGrid="0">
      <p:cViewPr>
        <p:scale>
          <a:sx n="66" d="100"/>
          <a:sy n="66" d="100"/>
        </p:scale>
        <p:origin x="-141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716372-A14D-4AA1-8A38-FC4974BF44E6}" type="datetimeFigureOut">
              <a:rPr lang="en-US"/>
              <a:pPr>
                <a:defRPr/>
              </a:pPr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58D557-DA0E-4063-B69D-CD13B6908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4BAC71-AC93-4AF9-A346-C389B1B6949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5E4507-FBDC-4DFE-9C8F-E8B664F6259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78450E-E152-4538-BDA9-0D1E0D8465F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CCF459-5975-473A-809E-2071504695B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EC889E-9CB6-44D6-9050-40BD426D4E9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5A0EA8-0649-44E4-8E31-C08898E63C8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fld id="{8085F04E-8A11-4B38-8132-B2301AEC4FBA}" type="slidenum">
              <a:rPr lang="en-US">
                <a:solidFill>
                  <a:srgbClr val="FFFF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defTabSz="911225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FFFF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 userDrawn="1"/>
        </p:nvSpPr>
        <p:spPr>
          <a:xfrm>
            <a:off x="685800" y="3959225"/>
            <a:ext cx="7775575" cy="21082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tabLst>
                <a:tab pos="4346575" algn="l"/>
              </a:tabLst>
              <a:defRPr/>
            </a:pPr>
            <a:r>
              <a:rPr lang="en-US" sz="2600" b="1" dirty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G.R. Wiggans</a:t>
            </a:r>
          </a:p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  <a:defRPr/>
            </a:pPr>
            <a:r>
              <a:rPr lang="en-US" sz="2400" b="1" dirty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Genomics and Improvement Laboratory</a:t>
            </a:r>
          </a:p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  <a:defRPr/>
            </a:pPr>
            <a:r>
              <a:rPr lang="en-US" sz="2400" b="1" dirty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Agricultural Research Service, USDA</a:t>
            </a:r>
          </a:p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tabLst>
                <a:tab pos="4346575" algn="l"/>
              </a:tabLst>
              <a:defRPr/>
            </a:pPr>
            <a:r>
              <a:rPr lang="en-US" sz="2400" b="1" dirty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Beltsville, MD 20705-2350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  <a:defRPr/>
            </a:pPr>
            <a:r>
              <a:rPr lang="en-US" sz="2600" b="1" dirty="0">
                <a:solidFill>
                  <a:srgbClr val="00337F"/>
                </a:solidFill>
                <a:latin typeface="Calibri" pitchFamily="34" charset="0"/>
                <a:cs typeface="Calibri" pitchFamily="34" charset="0"/>
                <a:hlinkClick r:id="rId2"/>
              </a:rPr>
              <a:t>george.wiggans@ars.usda.gov</a:t>
            </a:r>
            <a:endParaRPr lang="en-US" sz="2600" b="1" dirty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78848E-D482-4220-B10D-D51F2F4D9C59}" type="datetime1">
              <a:rPr lang="en-US"/>
              <a:pPr>
                <a:defRPr/>
              </a:pPr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D67312-53DC-4078-AC53-A039B70D3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507288" y="6583363"/>
            <a:ext cx="9334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200" b="1" dirty="0">
                <a:latin typeface="Calibri" pitchFamily="34" charset="0"/>
                <a:cs typeface="Calibri" pitchFamily="34" charset="0"/>
              </a:rPr>
              <a:t>Wiggans, 2014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363"/>
            <a:ext cx="47767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200" b="1" dirty="0">
                <a:latin typeface="Calibri" pitchFamily="34" charset="0"/>
                <a:cs typeface="Calibri" pitchFamily="34" charset="0"/>
              </a:rPr>
              <a:t>CDCB meeting – August 5 (</a:t>
            </a:r>
            <a:fld id="{F95D4181-2D75-4139-9F71-1BAE36685A98}" type="slidenum">
              <a:rPr kumimoji="1" lang="en-US" sz="1200" b="1">
                <a:latin typeface="Calibri" pitchFamily="34" charset="0"/>
                <a:cs typeface="Calibri" pitchFamily="34" charset="0"/>
              </a:rPr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1" lang="en-US" sz="1200" b="1" dirty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0" name="Picture 14" descr="USDA_W-B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4725" y="6446838"/>
            <a:ext cx="4572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fontAlgn="base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690563" indent="-284163" algn="l" rtl="0" fontAlgn="base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206500" indent="-515938" algn="l" rtl="0" fontAlgn="base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 pitchFamily="34" charset="0"/>
        <a:buChar char="−"/>
        <a:defRPr sz="3200" b="1">
          <a:solidFill>
            <a:srgbClr val="00337F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637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4pPr>
      <a:lvl5pPr marL="20574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4748213" cy="2308225"/>
          </a:xfrm>
        </p:spPr>
        <p:txBody>
          <a:bodyPr/>
          <a:lstStyle/>
          <a:p>
            <a:r>
              <a:rPr lang="en-US" smtClean="0"/>
              <a:t>Immediate evaluations</a:t>
            </a:r>
            <a:br>
              <a:rPr lang="en-US" smtClean="0"/>
            </a:br>
            <a:r>
              <a:rPr lang="en-US" smtClean="0"/>
              <a:t>and new chips</a:t>
            </a:r>
            <a:endParaRPr lang="en-US" smtClean="0">
              <a:solidFill>
                <a:srgbClr val="FFFF66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6753225" y="68263"/>
            <a:ext cx="1325563" cy="4398962"/>
            <a:chOff x="7577470" y="3449799"/>
            <a:chExt cx="1377903" cy="4017906"/>
          </a:xfrm>
        </p:grpSpPr>
        <p:pic>
          <p:nvPicPr>
            <p:cNvPr id="11" name="Picture 10" descr="GGP-H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2" name="Picture 11" descr="GGP-H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3" name="Picture 12" descr="GGP-H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Revised low-density chip </a:t>
            </a:r>
            <a:r>
              <a:rPr lang="en-US" smtClean="0">
                <a:solidFill>
                  <a:srgbClr val="FFFF00"/>
                </a:solidFill>
              </a:rPr>
              <a:t>(July 2014)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600200"/>
            <a:ext cx="8226425" cy="4408488"/>
          </a:xfrm>
        </p:spPr>
        <p:txBody>
          <a:bodyPr/>
          <a:lstStyle/>
          <a:p>
            <a:pPr>
              <a:spcAft>
                <a:spcPts val="400"/>
              </a:spcAft>
              <a:defRPr/>
            </a:pPr>
            <a:r>
              <a:rPr lang="en-US" sz="2950" dirty="0" smtClean="0">
                <a:ea typeface="+mn-ea"/>
              </a:rPr>
              <a:t>GeneSeek Genomic Profiler, version 3 </a:t>
            </a:r>
            <a:r>
              <a:rPr lang="en-US" sz="2950" dirty="0" smtClean="0">
                <a:solidFill>
                  <a:srgbClr val="00563F"/>
                </a:solidFill>
                <a:ea typeface="+mn-ea"/>
              </a:rPr>
              <a:t>(GP3)</a:t>
            </a:r>
          </a:p>
          <a:p>
            <a:pPr marL="623888" lvl="1" indent="-217488">
              <a:spcAft>
                <a:spcPts val="400"/>
              </a:spcAft>
              <a:defRPr/>
            </a:pPr>
            <a:r>
              <a:rPr lang="en-US" sz="2950" dirty="0" smtClean="0"/>
              <a:t>26,151 SNPs</a:t>
            </a:r>
            <a:r>
              <a:rPr lang="en-US" sz="2950" dirty="0" smtClean="0">
                <a:solidFill>
                  <a:srgbClr val="00563F"/>
                </a:solidFill>
              </a:rPr>
              <a:t> (19,808 for GP2)</a:t>
            </a:r>
          </a:p>
          <a:p>
            <a:pPr marL="623888" lvl="1" indent="-217488">
              <a:spcAft>
                <a:spcPts val="3600"/>
              </a:spcAft>
              <a:defRPr/>
            </a:pPr>
            <a:r>
              <a:rPr lang="en-US" sz="2950" dirty="0" smtClean="0"/>
              <a:t>13,218 SNPs used for evaluation</a:t>
            </a:r>
            <a:r>
              <a:rPr lang="en-US" sz="2950" dirty="0" smtClean="0">
                <a:solidFill>
                  <a:srgbClr val="00563F"/>
                </a:solidFill>
              </a:rPr>
              <a:t> (8,422 for GP2)</a:t>
            </a:r>
          </a:p>
          <a:p>
            <a:pPr>
              <a:spcAft>
                <a:spcPts val="400"/>
              </a:spcAft>
              <a:defRPr/>
            </a:pPr>
            <a:r>
              <a:rPr lang="en-US" sz="2950" dirty="0" smtClean="0">
                <a:ea typeface="+mn-ea"/>
              </a:rPr>
              <a:t>Improved imputation accuracy especially when:</a:t>
            </a:r>
          </a:p>
          <a:p>
            <a:pPr marL="623888" lvl="1" indent="-217488">
              <a:spcAft>
                <a:spcPts val="400"/>
              </a:spcAft>
              <a:defRPr/>
            </a:pPr>
            <a:r>
              <a:rPr lang="en-US" sz="2950" dirty="0" smtClean="0"/>
              <a:t>Missing pedigree</a:t>
            </a:r>
          </a:p>
          <a:p>
            <a:pPr marL="623888" lvl="1" indent="-217488">
              <a:spcAft>
                <a:spcPts val="3600"/>
              </a:spcAft>
              <a:defRPr/>
            </a:pPr>
            <a:r>
              <a:rPr lang="en-US" sz="2950" dirty="0" smtClean="0"/>
              <a:t>Nongenotyped ancestors</a:t>
            </a:r>
          </a:p>
          <a:p>
            <a:pPr>
              <a:defRPr/>
            </a:pPr>
            <a:r>
              <a:rPr lang="en-US" sz="2950" dirty="0" smtClean="0">
                <a:ea typeface="+mn-ea"/>
              </a:rPr>
              <a:t>Chip 14 in formats 38 and 105</a:t>
            </a:r>
            <a:r>
              <a:rPr lang="en-US" sz="2950" dirty="0" smtClean="0">
                <a:solidFill>
                  <a:srgbClr val="00563F"/>
                </a:solidFill>
                <a:ea typeface="+mn-ea"/>
              </a:rPr>
              <a:t> (August 2014)</a:t>
            </a:r>
            <a:endParaRPr lang="en-US" sz="2950" dirty="0">
              <a:solidFill>
                <a:srgbClr val="00563F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Low-cost chip </a:t>
            </a:r>
            <a:r>
              <a:rPr lang="en-US" smtClean="0">
                <a:solidFill>
                  <a:srgbClr val="FFFF00"/>
                </a:solidFill>
              </a:rPr>
              <a:t>(in development)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600200"/>
            <a:ext cx="8226425" cy="410368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400"/>
              </a:spcAft>
              <a:defRPr/>
            </a:pPr>
            <a:r>
              <a:rPr lang="en-US" sz="2950" dirty="0" smtClean="0">
                <a:latin typeface="VAGRounded BT" pitchFamily="34" charset="0"/>
                <a:ea typeface="+mn-ea"/>
              </a:rPr>
              <a:t>~</a:t>
            </a:r>
            <a:r>
              <a:rPr lang="en-US" sz="2950" dirty="0" smtClean="0">
                <a:ea typeface="+mn-ea"/>
              </a:rPr>
              <a:t>5,000 SNPs</a:t>
            </a:r>
          </a:p>
          <a:p>
            <a:pPr>
              <a:lnSpc>
                <a:spcPts val="3200"/>
              </a:lnSpc>
              <a:spcAft>
                <a:spcPts val="2400"/>
              </a:spcAft>
              <a:defRPr/>
            </a:pPr>
            <a:r>
              <a:rPr lang="en-US" sz="2950" dirty="0" smtClean="0">
                <a:ea typeface="+mn-ea"/>
              </a:rPr>
              <a:t>Built-in validation</a:t>
            </a:r>
          </a:p>
          <a:p>
            <a:pPr>
              <a:lnSpc>
                <a:spcPts val="3200"/>
              </a:lnSpc>
              <a:spcAft>
                <a:spcPts val="2400"/>
              </a:spcAft>
              <a:defRPr/>
            </a:pPr>
            <a:r>
              <a:rPr lang="en-US" sz="2950" dirty="0" smtClean="0">
                <a:ea typeface="+mn-ea"/>
              </a:rPr>
              <a:t>Single-gene tests</a:t>
            </a:r>
          </a:p>
          <a:p>
            <a:pPr>
              <a:lnSpc>
                <a:spcPts val="3200"/>
              </a:lnSpc>
              <a:spcAft>
                <a:spcPts val="2400"/>
              </a:spcAft>
              <a:defRPr/>
            </a:pPr>
            <a:r>
              <a:rPr lang="en-US" sz="2950" dirty="0" smtClean="0">
                <a:ea typeface="+mn-ea"/>
              </a:rPr>
              <a:t>Lower imputation accuracy if neither parent genotyped</a:t>
            </a:r>
          </a:p>
          <a:p>
            <a:pPr>
              <a:lnSpc>
                <a:spcPts val="3200"/>
              </a:lnSpc>
              <a:spcAft>
                <a:spcPts val="2400"/>
              </a:spcAft>
              <a:defRPr/>
            </a:pPr>
            <a:r>
              <a:rPr lang="en-US" sz="2950" dirty="0" smtClean="0">
                <a:ea typeface="+mn-ea"/>
              </a:rPr>
              <a:t>Imputation accuracy within 1% of LD chip if at least 1 parent genotyped</a:t>
            </a:r>
            <a:endParaRPr lang="en-US" sz="2950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New GHD version </a:t>
            </a:r>
            <a:r>
              <a:rPr lang="en-US" smtClean="0">
                <a:solidFill>
                  <a:srgbClr val="FFFF00"/>
                </a:solidFill>
              </a:rPr>
              <a:t>(in development)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600200"/>
            <a:ext cx="8226425" cy="3800475"/>
          </a:xfrm>
        </p:spPr>
        <p:txBody>
          <a:bodyPr/>
          <a:lstStyle/>
          <a:p>
            <a:pPr>
              <a:spcAft>
                <a:spcPts val="4200"/>
              </a:spcAft>
              <a:defRPr/>
            </a:pPr>
            <a:r>
              <a:rPr lang="en-US" sz="2950" dirty="0" smtClean="0">
                <a:ea typeface="+mn-ea"/>
              </a:rPr>
              <a:t>120–150K SNPs</a:t>
            </a:r>
          </a:p>
          <a:p>
            <a:pPr>
              <a:spcAft>
                <a:spcPts val="4200"/>
              </a:spcAft>
              <a:defRPr/>
            </a:pPr>
            <a:r>
              <a:rPr lang="en-US" sz="2950" dirty="0" smtClean="0">
                <a:ea typeface="+mn-ea"/>
              </a:rPr>
              <a:t>Include 16,248 among the 60,671 SNPs currently used that are not on the GHD</a:t>
            </a:r>
          </a:p>
          <a:p>
            <a:pPr>
              <a:spcAft>
                <a:spcPts val="4200"/>
              </a:spcAft>
              <a:defRPr/>
            </a:pPr>
            <a:r>
              <a:rPr lang="en-US" sz="2950" dirty="0" smtClean="0">
                <a:ea typeface="+mn-ea"/>
              </a:rPr>
              <a:t>Research underway to determine if adding SNPs with a low to moderate minor allele frequency (MAF) improves accuracy of genomic evaluations</a:t>
            </a:r>
            <a:endParaRPr lang="en-US" sz="2950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Chip 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600200"/>
            <a:ext cx="8226425" cy="4332288"/>
          </a:xfrm>
        </p:spPr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en-US" sz="2950" dirty="0" smtClean="0">
                <a:ea typeface="+mn-ea"/>
              </a:rPr>
              <a:t>New versions of chips frequently released</a:t>
            </a:r>
          </a:p>
          <a:p>
            <a:pPr lvl="1">
              <a:spcAft>
                <a:spcPts val="1800"/>
              </a:spcAft>
              <a:defRPr/>
            </a:pPr>
            <a:r>
              <a:rPr lang="en-US" sz="2950" dirty="0" smtClean="0"/>
              <a:t>Allows adding SNP for newly discovered causative genetic variants</a:t>
            </a:r>
          </a:p>
          <a:p>
            <a:pPr lvl="1">
              <a:spcAft>
                <a:spcPts val="1800"/>
              </a:spcAft>
              <a:defRPr/>
            </a:pPr>
            <a:r>
              <a:rPr lang="en-US" sz="2950" dirty="0" smtClean="0"/>
              <a:t>Improved accuracy from better SNP</a:t>
            </a:r>
          </a:p>
          <a:p>
            <a:pPr>
              <a:spcAft>
                <a:spcPts val="1800"/>
              </a:spcAft>
              <a:defRPr/>
            </a:pPr>
            <a:r>
              <a:rPr lang="en-US" sz="2950" dirty="0" smtClean="0">
                <a:ea typeface="+mn-ea"/>
              </a:rPr>
              <a:t>New chips Improve value</a:t>
            </a:r>
          </a:p>
          <a:p>
            <a:pPr lvl="1">
              <a:spcAft>
                <a:spcPts val="1800"/>
              </a:spcAft>
              <a:defRPr/>
            </a:pPr>
            <a:r>
              <a:rPr lang="en-US" sz="2950" dirty="0" smtClean="0"/>
              <a:t>Lower cost, or</a:t>
            </a:r>
          </a:p>
          <a:p>
            <a:pPr lvl="1">
              <a:spcAft>
                <a:spcPts val="1800"/>
              </a:spcAft>
              <a:defRPr/>
            </a:pPr>
            <a:r>
              <a:rPr lang="en-US" sz="2950" dirty="0" smtClean="0"/>
              <a:t>More SNP, same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Questions?</a:t>
            </a:r>
          </a:p>
        </p:txBody>
      </p:sp>
      <p:pic>
        <p:nvPicPr>
          <p:cNvPr id="8" name="Picture 7" descr="crossbred.jpg"/>
          <p:cNvPicPr>
            <a:picLocks noChangeAspect="1"/>
          </p:cNvPicPr>
          <p:nvPr/>
        </p:nvPicPr>
        <p:blipFill>
          <a:blip r:embed="rId2" cstate="print"/>
          <a:srcRect t="5070" b="3380"/>
          <a:stretch>
            <a:fillRect/>
          </a:stretch>
        </p:blipFill>
        <p:spPr>
          <a:xfrm>
            <a:off x="-411480" y="639031"/>
            <a:ext cx="9966960" cy="60252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0" y="5228614"/>
            <a:ext cx="9144000" cy="1118255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lIns="182880" tIns="137160" rIns="137160" bIns="91440">
            <a:spAutoFit/>
          </a:bodyPr>
          <a:lstStyle/>
          <a:p>
            <a:pPr marL="803275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Holstein and Jersey crossbreds graze on American Farm Land Trust’s</a:t>
            </a:r>
          </a:p>
          <a:p>
            <a:pPr marL="803275" fontAlgn="auto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Cove Mountain Farm in south-central Pennsylvania</a:t>
            </a:r>
          </a:p>
          <a:p>
            <a:pPr marL="8032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Source: ARS Image Gallery, image #K8587-14; photo by Bob Nichols</a:t>
            </a:r>
            <a:endParaRPr lang="en-US" sz="1600" b="1" i="1" dirty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lIns="182880" tIns="137160" rIns="182880" bIns="137160">
            <a:spAutoFit/>
          </a:bodyPr>
          <a:lstStyle/>
          <a:p>
            <a:pPr algn="ctr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AIP web site:</a:t>
            </a:r>
          </a:p>
          <a:p>
            <a:pPr algn="ct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http</a:t>
            </a:r>
            <a:r>
              <a:rPr lang="en-US" sz="3500" b="1" spc="100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r>
              <a:rPr lang="en-US" sz="3500" b="1" spc="-150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Immediate evaluation proposal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600200"/>
            <a:ext cx="8226425" cy="2586038"/>
          </a:xfrm>
        </p:spPr>
        <p:txBody>
          <a:bodyPr/>
          <a:lstStyle/>
          <a:p>
            <a:pPr marL="406400" indent="-406400">
              <a:spcAft>
                <a:spcPts val="4800"/>
              </a:spcAft>
            </a:pPr>
            <a:r>
              <a:rPr lang="en-US" smtClean="0"/>
              <a:t>Proposal to be presented to Board of Council on Dairy Cattle Breeding</a:t>
            </a:r>
          </a:p>
          <a:p>
            <a:pPr marL="406400" indent="-406400">
              <a:spcAft>
                <a:spcPts val="4800"/>
              </a:spcAft>
            </a:pPr>
            <a:r>
              <a:rPr lang="en-US" smtClean="0"/>
              <a:t>Input solicited from Research Advisory Working Group and Nominators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Efforts in other countries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600200"/>
            <a:ext cx="8226425" cy="2092325"/>
          </a:xfrm>
        </p:spPr>
        <p:txBody>
          <a:bodyPr/>
          <a:lstStyle/>
          <a:p>
            <a:pPr marL="406400" indent="-406400">
              <a:spcAft>
                <a:spcPts val="4800"/>
              </a:spcAft>
            </a:pPr>
            <a:r>
              <a:rPr lang="en-US" smtClean="0"/>
              <a:t>Weekly evaluations in the Netherlands</a:t>
            </a:r>
          </a:p>
          <a:p>
            <a:pPr marL="406400" indent="-406400">
              <a:spcAft>
                <a:spcPts val="4800"/>
              </a:spcAft>
            </a:pPr>
            <a:r>
              <a:rPr lang="en-US" smtClean="0"/>
              <a:t>Daily evaluations in Germany of animals with 50K genotypes (No imputation required)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Immediate evaluation details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600200"/>
            <a:ext cx="8226425" cy="4143375"/>
          </a:xfrm>
        </p:spPr>
        <p:txBody>
          <a:bodyPr/>
          <a:lstStyle/>
          <a:p>
            <a:pPr marL="406400" indent="-406400">
              <a:spcAft>
                <a:spcPts val="4800"/>
              </a:spcAft>
            </a:pPr>
            <a:r>
              <a:rPr lang="en-US" smtClean="0"/>
              <a:t>Released to nominator at 8 am on the Tuesday after genotype is loaded or becomes usable</a:t>
            </a:r>
          </a:p>
          <a:p>
            <a:pPr marL="406400" indent="-406400">
              <a:spcAft>
                <a:spcPts val="4800"/>
              </a:spcAft>
            </a:pPr>
            <a:r>
              <a:rPr lang="en-US" smtClean="0"/>
              <a:t>Contains pedigree, genomic evaluation, parent average, and imputed recessive codes</a:t>
            </a:r>
          </a:p>
          <a:p>
            <a:pPr marL="406400" indent="-406400">
              <a:spcAft>
                <a:spcPts val="4800"/>
              </a:spcAft>
            </a:pPr>
            <a:r>
              <a:rPr lang="en-US" smtClean="0"/>
              <a:t>Approximations for additional fields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Genotypes submitted </a:t>
            </a:r>
            <a:r>
              <a:rPr lang="en-US" smtClean="0">
                <a:solidFill>
                  <a:srgbClr val="FFFF00"/>
                </a:solidFill>
              </a:rPr>
              <a:t>(June 2014)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95313" y="1397000"/>
          <a:ext cx="7981950" cy="447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408"/>
                <a:gridCol w="1140408"/>
                <a:gridCol w="1140408"/>
                <a:gridCol w="1140408"/>
                <a:gridCol w="1140408"/>
                <a:gridCol w="1140408"/>
                <a:gridCol w="114040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Sun</a:t>
                      </a:r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6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Mon</a:t>
                      </a:r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6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Tue</a:t>
                      </a:r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63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Wed</a:t>
                      </a:r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6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Thu</a:t>
                      </a:r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6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Fri</a:t>
                      </a:r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6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Sat</a:t>
                      </a:r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63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4</a:t>
                      </a:r>
                    </a:p>
                    <a:p>
                      <a:pPr algn="l">
                        <a:spcAft>
                          <a:spcPts val="600"/>
                        </a:spcAft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85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5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756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6</a:t>
                      </a:r>
                      <a:endParaRPr lang="en-US" sz="16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7</a:t>
                      </a:r>
                      <a:endParaRPr lang="en-US" sz="16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9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973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10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361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11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1417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12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449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13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1091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14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524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F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15</a:t>
                      </a:r>
                      <a:endParaRPr lang="en-US" sz="16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16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4212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17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1706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18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5419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19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1228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20</a:t>
                      </a:r>
                      <a:endParaRPr lang="en-US" sz="16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21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92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22</a:t>
                      </a:r>
                      <a:endParaRPr lang="en-US" sz="16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23</a:t>
                      </a:r>
                      <a:endParaRPr lang="en-US" sz="16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24</a:t>
                      </a:r>
                      <a:endParaRPr lang="en-US" sz="16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25</a:t>
                      </a:r>
                      <a:endParaRPr lang="en-US" sz="16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26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101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27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29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28</a:t>
                      </a:r>
                      <a:endParaRPr lang="en-US" sz="16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F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29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6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</a:p>
                    <a:p>
                      <a:pPr algn="l">
                        <a:tabLst>
                          <a:tab pos="798513" algn="r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	36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Characteristics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600200"/>
            <a:ext cx="8226425" cy="4186238"/>
          </a:xfrm>
        </p:spPr>
        <p:txBody>
          <a:bodyPr/>
          <a:lstStyle/>
          <a:p>
            <a:pPr marL="406400" indent="-406400">
              <a:spcAft>
                <a:spcPts val="4200"/>
              </a:spcAft>
            </a:pPr>
            <a:r>
              <a:rPr lang="en-US" smtClean="0"/>
              <a:t>Quick access to evaluations for early decision on which calves to raise</a:t>
            </a:r>
          </a:p>
          <a:p>
            <a:pPr marL="406400" indent="-406400">
              <a:spcAft>
                <a:spcPts val="4200"/>
              </a:spcAft>
            </a:pPr>
            <a:r>
              <a:rPr lang="en-US" smtClean="0"/>
              <a:t>Quick turnaround possible because no reliability calculated</a:t>
            </a:r>
          </a:p>
          <a:p>
            <a:pPr marL="406400" indent="-406400">
              <a:spcAft>
                <a:spcPts val="4200"/>
              </a:spcAft>
            </a:pPr>
            <a:r>
              <a:rPr lang="en-US" smtClean="0"/>
              <a:t>Selection-index combination step approximated with fixed weights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Comparison with official evaluation 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613" y="1393825"/>
            <a:ext cx="8226425" cy="5130800"/>
          </a:xfrm>
        </p:spPr>
        <p:txBody>
          <a:bodyPr/>
          <a:lstStyle/>
          <a:p>
            <a:pPr marL="406400" indent="-406400">
              <a:lnSpc>
                <a:spcPts val="3600"/>
              </a:lnSpc>
              <a:spcAft>
                <a:spcPts val="4800"/>
              </a:spcAft>
            </a:pPr>
            <a:r>
              <a:rPr lang="en-US" smtClean="0"/>
              <a:t>High correlation (.995) with following month’s official evaluation</a:t>
            </a:r>
          </a:p>
          <a:p>
            <a:pPr marL="406400" indent="-406400">
              <a:lnSpc>
                <a:spcPts val="3400"/>
              </a:lnSpc>
              <a:spcAft>
                <a:spcPts val="1500"/>
              </a:spcAft>
            </a:pPr>
            <a:r>
              <a:rPr lang="en-US" smtClean="0"/>
              <a:t>Reasons for differences</a:t>
            </a:r>
          </a:p>
          <a:p>
            <a:pPr marL="682625" lvl="1" indent="-276225">
              <a:lnSpc>
                <a:spcPts val="3400"/>
              </a:lnSpc>
              <a:spcAft>
                <a:spcPts val="1500"/>
              </a:spcAft>
            </a:pPr>
            <a:r>
              <a:rPr lang="en-US" smtClean="0"/>
              <a:t>Approximate selection index combination</a:t>
            </a:r>
          </a:p>
          <a:p>
            <a:pPr marL="682625" lvl="1" indent="-276225">
              <a:lnSpc>
                <a:spcPts val="3400"/>
              </a:lnSpc>
              <a:spcAft>
                <a:spcPts val="1500"/>
              </a:spcAft>
            </a:pPr>
            <a:r>
              <a:rPr lang="en-US" smtClean="0"/>
              <a:t>New estimates of SNP effects</a:t>
            </a:r>
          </a:p>
          <a:p>
            <a:pPr marL="682625" lvl="1" indent="-276225">
              <a:lnSpc>
                <a:spcPts val="3400"/>
              </a:lnSpc>
              <a:spcAft>
                <a:spcPts val="1500"/>
              </a:spcAft>
            </a:pPr>
            <a:r>
              <a:rPr lang="en-US" smtClean="0"/>
              <a:t>Changes in imputed genotypes</a:t>
            </a:r>
          </a:p>
          <a:p>
            <a:pPr marL="682625" lvl="1" indent="-276225">
              <a:lnSpc>
                <a:spcPts val="3400"/>
              </a:lnSpc>
              <a:spcAft>
                <a:spcPct val="0"/>
              </a:spcAft>
            </a:pPr>
            <a:r>
              <a:rPr lang="en-US" smtClean="0"/>
              <a:t>Pedigree changes </a:t>
            </a:r>
            <a:r>
              <a:rPr lang="en-US" smtClean="0">
                <a:solidFill>
                  <a:srgbClr val="00563F"/>
                </a:solidFill>
              </a:rPr>
              <a:t>(e.g., adding maternal grandsire)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Immediate-evaluation summary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600200"/>
            <a:ext cx="8226425" cy="4203700"/>
          </a:xfrm>
        </p:spPr>
        <p:txBody>
          <a:bodyPr/>
          <a:lstStyle/>
          <a:p>
            <a:pPr marL="406400" indent="-406400">
              <a:spcAft>
                <a:spcPts val="600"/>
              </a:spcAft>
            </a:pPr>
            <a:r>
              <a:rPr lang="en-US" smtClean="0"/>
              <a:t>Quick turnaround</a:t>
            </a:r>
            <a:endParaRPr lang="en-US" smtClean="0">
              <a:solidFill>
                <a:srgbClr val="00563F"/>
              </a:solidFill>
            </a:endParaRPr>
          </a:p>
          <a:p>
            <a:pPr marL="406400" indent="-406400">
              <a:spcAft>
                <a:spcPts val="600"/>
              </a:spcAft>
            </a:pPr>
            <a:r>
              <a:rPr lang="en-US" smtClean="0"/>
              <a:t>Highly accurate prediction of official monthly evaluation</a:t>
            </a:r>
          </a:p>
          <a:p>
            <a:pPr marL="406400" indent="-406400">
              <a:spcAft>
                <a:spcPts val="600"/>
              </a:spcAft>
            </a:pPr>
            <a:r>
              <a:rPr lang="en-US" smtClean="0"/>
              <a:t>Distribution to nominator, DRPC, and Breed association</a:t>
            </a:r>
          </a:p>
          <a:p>
            <a:pPr marL="406400" indent="-406400">
              <a:spcAft>
                <a:spcPts val="600"/>
              </a:spcAft>
            </a:pPr>
            <a:r>
              <a:rPr lang="en-US" smtClean="0"/>
              <a:t>Enables early decisions on which calves to raise</a:t>
            </a:r>
          </a:p>
          <a:p>
            <a:pPr marL="406400" indent="-406400">
              <a:spcAft>
                <a:spcPts val="600"/>
              </a:spcAft>
            </a:pPr>
            <a:r>
              <a:rPr lang="en-US" smtClean="0"/>
              <a:t>Recommended by RAWG, Awaits board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200"/>
          </a:xfrm>
        </p:spPr>
        <p:txBody>
          <a:bodyPr/>
          <a:lstStyle/>
          <a:p>
            <a:r>
              <a:rPr lang="en-US" smtClean="0"/>
              <a:t>Genotype chips</a:t>
            </a:r>
            <a:endParaRPr lang="en-US" smtClean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5313" y="928688"/>
          <a:ext cx="8053387" cy="4830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4455"/>
                <a:gridCol w="1764167"/>
                <a:gridCol w="817326"/>
                <a:gridCol w="1825331"/>
                <a:gridCol w="1841818"/>
              </a:tblGrid>
              <a:tr h="1202832"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solidFill>
                            <a:schemeClr val="bg1"/>
                          </a:solidFill>
                        </a:rPr>
                        <a:t>              Chip</a:t>
                      </a:r>
                      <a:r>
                        <a:rPr lang="en-US" sz="2800" b="1" u="sng" baseline="0" dirty="0" smtClean="0">
                          <a:solidFill>
                            <a:schemeClr val="bg1"/>
                          </a:solidFill>
                        </a:rPr>
                        <a:t> Name</a:t>
                      </a:r>
                      <a:endParaRPr lang="en-US" sz="28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r>
                        <a:rPr lang="en-US" sz="2800" b="1" u="sng" baseline="0" dirty="0" smtClean="0">
                          <a:solidFill>
                            <a:schemeClr val="bg1"/>
                          </a:solidFill>
                        </a:rPr>
                        <a:t> of SNP</a:t>
                      </a:r>
                      <a:endParaRPr lang="en-US" sz="28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u="sng" dirty="0" smtClean="0">
                          <a:solidFill>
                            <a:schemeClr val="bg1"/>
                          </a:solidFill>
                        </a:rPr>
                        <a:t>Chip Name</a:t>
                      </a:r>
                      <a:endParaRPr lang="en-US" sz="28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solidFill>
                            <a:schemeClr val="bg1"/>
                          </a:solidFill>
                        </a:rPr>
                        <a:t>No. of SNP</a:t>
                      </a:r>
                      <a:endParaRPr lang="en-US" sz="28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48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50K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54,001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GHD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77,068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448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50K V2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54,609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GP2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19,809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448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3K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2,900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ZLD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11,410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448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HD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777,962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ZMD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56,955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4485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</a:rPr>
                        <a:t>Affy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648,875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ELD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9,072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448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LD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6,909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LD2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6,912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448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GGP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8,762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GP3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26,151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6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99FFCC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49178</TotalTime>
  <Words>462</Words>
  <Application>Microsoft Office PowerPoint</Application>
  <PresentationFormat>On-screen Show (4:3)</PresentationFormat>
  <Paragraphs>154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Calibri</vt:lpstr>
      <vt:lpstr>Arial</vt:lpstr>
      <vt:lpstr>Monotype Sorts</vt:lpstr>
      <vt:lpstr>Humnst777 BT</vt:lpstr>
      <vt:lpstr>VAGRounded BT</vt:lpstr>
      <vt:lpstr>ＭＳ Ｐゴシック</vt:lpstr>
      <vt:lpstr>AIPL-2013</vt:lpstr>
      <vt:lpstr>AIPL-2013</vt:lpstr>
      <vt:lpstr>AIPL-2013</vt:lpstr>
      <vt:lpstr>AIPL-2013</vt:lpstr>
      <vt:lpstr>Immediate evaluations and new chips</vt:lpstr>
      <vt:lpstr>Immediate evaluation proposal</vt:lpstr>
      <vt:lpstr>Efforts in other countries</vt:lpstr>
      <vt:lpstr>Immediate evaluation details</vt:lpstr>
      <vt:lpstr>Genotypes submitted (June 2014)</vt:lpstr>
      <vt:lpstr>Characteristics</vt:lpstr>
      <vt:lpstr>Comparison with official evaluation </vt:lpstr>
      <vt:lpstr>Immediate-evaluation summary</vt:lpstr>
      <vt:lpstr>Genotype chips</vt:lpstr>
      <vt:lpstr>Revised low-density chip (July 2014)</vt:lpstr>
      <vt:lpstr>Low-cost chip (in development)</vt:lpstr>
      <vt:lpstr>New GHD version (in development)</vt:lpstr>
      <vt:lpstr>Chip summary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talks</cp:lastModifiedBy>
  <cp:revision>2508</cp:revision>
  <dcterms:created xsi:type="dcterms:W3CDTF">2013-01-04T23:00:14Z</dcterms:created>
  <dcterms:modified xsi:type="dcterms:W3CDTF">2014-08-05T01:09:48Z</dcterms:modified>
</cp:coreProperties>
</file>