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06" r:id="rId4"/>
    <p:sldId id="258" r:id="rId5"/>
    <p:sldId id="314" r:id="rId6"/>
    <p:sldId id="310" r:id="rId7"/>
    <p:sldId id="309" r:id="rId8"/>
    <p:sldId id="260" r:id="rId9"/>
    <p:sldId id="282" r:id="rId10"/>
    <p:sldId id="283" r:id="rId11"/>
    <p:sldId id="276" r:id="rId12"/>
    <p:sldId id="312" r:id="rId13"/>
    <p:sldId id="284" r:id="rId14"/>
    <p:sldId id="300" r:id="rId15"/>
    <p:sldId id="285" r:id="rId16"/>
    <p:sldId id="275" r:id="rId17"/>
    <p:sldId id="291" r:id="rId18"/>
    <p:sldId id="292" r:id="rId19"/>
    <p:sldId id="301" r:id="rId20"/>
    <p:sldId id="303" r:id="rId21"/>
    <p:sldId id="30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7E59"/>
    <a:srgbClr val="77F0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sun\AIPL\GenomicMating\Report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27279255187468"/>
          <c:y val="2.6154340696448682E-2"/>
          <c:w val="0.85254716981131917"/>
          <c:h val="0.77428251014077787"/>
        </c:manualLayout>
      </c:layout>
      <c:lineChart>
        <c:grouping val="standard"/>
        <c:ser>
          <c:idx val="1"/>
          <c:order val="0"/>
          <c:tx>
            <c:v>&gt;=50K</c:v>
          </c:tx>
          <c:marker>
            <c:symbol val="circle"/>
            <c:size val="7"/>
          </c:marker>
          <c:cat>
            <c:numRef>
              <c:f>Sheet2!$S$1:$S$50</c:f>
              <c:numCache>
                <c:formatCode>General</c:formatCode>
                <c:ptCount val="50"/>
                <c:pt idx="0">
                  <c:v>1006</c:v>
                </c:pt>
                <c:pt idx="1">
                  <c:v>1007</c:v>
                </c:pt>
                <c:pt idx="2">
                  <c:v>1008</c:v>
                </c:pt>
                <c:pt idx="3">
                  <c:v>1009</c:v>
                </c:pt>
                <c:pt idx="4">
                  <c:v>1010</c:v>
                </c:pt>
                <c:pt idx="5">
                  <c:v>1011</c:v>
                </c:pt>
                <c:pt idx="6">
                  <c:v>1012</c:v>
                </c:pt>
                <c:pt idx="7">
                  <c:v>1101</c:v>
                </c:pt>
                <c:pt idx="8">
                  <c:v>1102</c:v>
                </c:pt>
                <c:pt idx="9">
                  <c:v>1103</c:v>
                </c:pt>
                <c:pt idx="10">
                  <c:v>1104</c:v>
                </c:pt>
                <c:pt idx="11">
                  <c:v>1105</c:v>
                </c:pt>
                <c:pt idx="12">
                  <c:v>1106</c:v>
                </c:pt>
                <c:pt idx="13">
                  <c:v>1107</c:v>
                </c:pt>
                <c:pt idx="14">
                  <c:v>1108</c:v>
                </c:pt>
                <c:pt idx="15">
                  <c:v>1109</c:v>
                </c:pt>
                <c:pt idx="16">
                  <c:v>1110</c:v>
                </c:pt>
                <c:pt idx="17">
                  <c:v>1111</c:v>
                </c:pt>
                <c:pt idx="18">
                  <c:v>1112</c:v>
                </c:pt>
                <c:pt idx="19">
                  <c:v>1201</c:v>
                </c:pt>
                <c:pt idx="20">
                  <c:v>1202</c:v>
                </c:pt>
                <c:pt idx="21">
                  <c:v>1203</c:v>
                </c:pt>
                <c:pt idx="22">
                  <c:v>1204</c:v>
                </c:pt>
                <c:pt idx="23">
                  <c:v>1205</c:v>
                </c:pt>
                <c:pt idx="24">
                  <c:v>1206</c:v>
                </c:pt>
                <c:pt idx="25">
                  <c:v>1207</c:v>
                </c:pt>
                <c:pt idx="26">
                  <c:v>1208</c:v>
                </c:pt>
                <c:pt idx="27">
                  <c:v>1209</c:v>
                </c:pt>
                <c:pt idx="28">
                  <c:v>1210</c:v>
                </c:pt>
                <c:pt idx="29">
                  <c:v>1211</c:v>
                </c:pt>
                <c:pt idx="30">
                  <c:v>1212</c:v>
                </c:pt>
                <c:pt idx="31">
                  <c:v>1301</c:v>
                </c:pt>
                <c:pt idx="32">
                  <c:v>1302</c:v>
                </c:pt>
                <c:pt idx="33">
                  <c:v>1303</c:v>
                </c:pt>
                <c:pt idx="34">
                  <c:v>1304</c:v>
                </c:pt>
                <c:pt idx="35">
                  <c:v>1305</c:v>
                </c:pt>
                <c:pt idx="36">
                  <c:v>1306</c:v>
                </c:pt>
                <c:pt idx="37">
                  <c:v>1307</c:v>
                </c:pt>
                <c:pt idx="38">
                  <c:v>1308</c:v>
                </c:pt>
                <c:pt idx="39">
                  <c:v>1309</c:v>
                </c:pt>
                <c:pt idx="40">
                  <c:v>1310</c:v>
                </c:pt>
                <c:pt idx="41">
                  <c:v>1311</c:v>
                </c:pt>
                <c:pt idx="42">
                  <c:v>1312</c:v>
                </c:pt>
                <c:pt idx="43">
                  <c:v>1401</c:v>
                </c:pt>
                <c:pt idx="44">
                  <c:v>1402</c:v>
                </c:pt>
                <c:pt idx="45">
                  <c:v>1403</c:v>
                </c:pt>
                <c:pt idx="46">
                  <c:v>1404</c:v>
                </c:pt>
                <c:pt idx="47">
                  <c:v>1405</c:v>
                </c:pt>
                <c:pt idx="48">
                  <c:v>1406</c:v>
                </c:pt>
                <c:pt idx="49">
                  <c:v>1407</c:v>
                </c:pt>
              </c:numCache>
            </c:numRef>
          </c:cat>
          <c:val>
            <c:numRef>
              <c:f>Sheet2!$T$1:$T$50</c:f>
              <c:numCache>
                <c:formatCode>General</c:formatCode>
                <c:ptCount val="50"/>
                <c:pt idx="0">
                  <c:v>16831</c:v>
                </c:pt>
                <c:pt idx="1">
                  <c:v>17460</c:v>
                </c:pt>
                <c:pt idx="2">
                  <c:v>18364</c:v>
                </c:pt>
                <c:pt idx="3">
                  <c:v>19120</c:v>
                </c:pt>
                <c:pt idx="4">
                  <c:v>19697</c:v>
                </c:pt>
                <c:pt idx="5">
                  <c:v>20101</c:v>
                </c:pt>
                <c:pt idx="6">
                  <c:v>20938</c:v>
                </c:pt>
                <c:pt idx="7">
                  <c:v>21476</c:v>
                </c:pt>
                <c:pt idx="8">
                  <c:v>21908</c:v>
                </c:pt>
                <c:pt idx="9">
                  <c:v>22553</c:v>
                </c:pt>
                <c:pt idx="10">
                  <c:v>23132</c:v>
                </c:pt>
                <c:pt idx="11">
                  <c:v>24331</c:v>
                </c:pt>
                <c:pt idx="12">
                  <c:v>25315</c:v>
                </c:pt>
                <c:pt idx="13">
                  <c:v>26118</c:v>
                </c:pt>
                <c:pt idx="14">
                  <c:v>27195</c:v>
                </c:pt>
                <c:pt idx="15">
                  <c:v>28198</c:v>
                </c:pt>
                <c:pt idx="16">
                  <c:v>29003</c:v>
                </c:pt>
                <c:pt idx="17">
                  <c:v>29884</c:v>
                </c:pt>
                <c:pt idx="18">
                  <c:v>30714</c:v>
                </c:pt>
                <c:pt idx="19">
                  <c:v>31603</c:v>
                </c:pt>
                <c:pt idx="20">
                  <c:v>32665</c:v>
                </c:pt>
                <c:pt idx="21">
                  <c:v>33864</c:v>
                </c:pt>
                <c:pt idx="22">
                  <c:v>34490</c:v>
                </c:pt>
                <c:pt idx="23">
                  <c:v>37441</c:v>
                </c:pt>
                <c:pt idx="24">
                  <c:v>38503</c:v>
                </c:pt>
                <c:pt idx="25">
                  <c:v>39188</c:v>
                </c:pt>
                <c:pt idx="26">
                  <c:v>40048</c:v>
                </c:pt>
                <c:pt idx="27">
                  <c:v>42102</c:v>
                </c:pt>
                <c:pt idx="28">
                  <c:v>42719</c:v>
                </c:pt>
                <c:pt idx="29">
                  <c:v>44387</c:v>
                </c:pt>
                <c:pt idx="30">
                  <c:v>45141</c:v>
                </c:pt>
                <c:pt idx="31">
                  <c:v>46352</c:v>
                </c:pt>
                <c:pt idx="32">
                  <c:v>47178</c:v>
                </c:pt>
                <c:pt idx="33">
                  <c:v>48158</c:v>
                </c:pt>
                <c:pt idx="34">
                  <c:v>48954</c:v>
                </c:pt>
                <c:pt idx="35">
                  <c:v>49723</c:v>
                </c:pt>
                <c:pt idx="36">
                  <c:v>50648</c:v>
                </c:pt>
                <c:pt idx="37">
                  <c:v>51163</c:v>
                </c:pt>
                <c:pt idx="38">
                  <c:v>53366</c:v>
                </c:pt>
                <c:pt idx="39">
                  <c:v>54407</c:v>
                </c:pt>
                <c:pt idx="40">
                  <c:v>56428</c:v>
                </c:pt>
                <c:pt idx="41">
                  <c:v>57156</c:v>
                </c:pt>
                <c:pt idx="42">
                  <c:v>57475</c:v>
                </c:pt>
                <c:pt idx="43">
                  <c:v>58378</c:v>
                </c:pt>
                <c:pt idx="44">
                  <c:v>59004</c:v>
                </c:pt>
                <c:pt idx="45">
                  <c:v>59435</c:v>
                </c:pt>
                <c:pt idx="46">
                  <c:v>59685</c:v>
                </c:pt>
                <c:pt idx="47">
                  <c:v>60276</c:v>
                </c:pt>
                <c:pt idx="48">
                  <c:v>60618</c:v>
                </c:pt>
                <c:pt idx="49">
                  <c:v>60902</c:v>
                </c:pt>
              </c:numCache>
            </c:numRef>
          </c:val>
        </c:ser>
        <c:ser>
          <c:idx val="2"/>
          <c:order val="1"/>
          <c:tx>
            <c:v>&lt;50k</c:v>
          </c:tx>
          <c:marker>
            <c:symbol val="circle"/>
            <c:size val="7"/>
          </c:marker>
          <c:cat>
            <c:numRef>
              <c:f>Sheet2!$S$1:$S$50</c:f>
              <c:numCache>
                <c:formatCode>General</c:formatCode>
                <c:ptCount val="50"/>
                <c:pt idx="0">
                  <c:v>1006</c:v>
                </c:pt>
                <c:pt idx="1">
                  <c:v>1007</c:v>
                </c:pt>
                <c:pt idx="2">
                  <c:v>1008</c:v>
                </c:pt>
                <c:pt idx="3">
                  <c:v>1009</c:v>
                </c:pt>
                <c:pt idx="4">
                  <c:v>1010</c:v>
                </c:pt>
                <c:pt idx="5">
                  <c:v>1011</c:v>
                </c:pt>
                <c:pt idx="6">
                  <c:v>1012</c:v>
                </c:pt>
                <c:pt idx="7">
                  <c:v>1101</c:v>
                </c:pt>
                <c:pt idx="8">
                  <c:v>1102</c:v>
                </c:pt>
                <c:pt idx="9">
                  <c:v>1103</c:v>
                </c:pt>
                <c:pt idx="10">
                  <c:v>1104</c:v>
                </c:pt>
                <c:pt idx="11">
                  <c:v>1105</c:v>
                </c:pt>
                <c:pt idx="12">
                  <c:v>1106</c:v>
                </c:pt>
                <c:pt idx="13">
                  <c:v>1107</c:v>
                </c:pt>
                <c:pt idx="14">
                  <c:v>1108</c:v>
                </c:pt>
                <c:pt idx="15">
                  <c:v>1109</c:v>
                </c:pt>
                <c:pt idx="16">
                  <c:v>1110</c:v>
                </c:pt>
                <c:pt idx="17">
                  <c:v>1111</c:v>
                </c:pt>
                <c:pt idx="18">
                  <c:v>1112</c:v>
                </c:pt>
                <c:pt idx="19">
                  <c:v>1201</c:v>
                </c:pt>
                <c:pt idx="20">
                  <c:v>1202</c:v>
                </c:pt>
                <c:pt idx="21">
                  <c:v>1203</c:v>
                </c:pt>
                <c:pt idx="22">
                  <c:v>1204</c:v>
                </c:pt>
                <c:pt idx="23">
                  <c:v>1205</c:v>
                </c:pt>
                <c:pt idx="24">
                  <c:v>1206</c:v>
                </c:pt>
                <c:pt idx="25">
                  <c:v>1207</c:v>
                </c:pt>
                <c:pt idx="26">
                  <c:v>1208</c:v>
                </c:pt>
                <c:pt idx="27">
                  <c:v>1209</c:v>
                </c:pt>
                <c:pt idx="28">
                  <c:v>1210</c:v>
                </c:pt>
                <c:pt idx="29">
                  <c:v>1211</c:v>
                </c:pt>
                <c:pt idx="30">
                  <c:v>1212</c:v>
                </c:pt>
                <c:pt idx="31">
                  <c:v>1301</c:v>
                </c:pt>
                <c:pt idx="32">
                  <c:v>1302</c:v>
                </c:pt>
                <c:pt idx="33">
                  <c:v>1303</c:v>
                </c:pt>
                <c:pt idx="34">
                  <c:v>1304</c:v>
                </c:pt>
                <c:pt idx="35">
                  <c:v>1305</c:v>
                </c:pt>
                <c:pt idx="36">
                  <c:v>1306</c:v>
                </c:pt>
                <c:pt idx="37">
                  <c:v>1307</c:v>
                </c:pt>
                <c:pt idx="38">
                  <c:v>1308</c:v>
                </c:pt>
                <c:pt idx="39">
                  <c:v>1309</c:v>
                </c:pt>
                <c:pt idx="40">
                  <c:v>1310</c:v>
                </c:pt>
                <c:pt idx="41">
                  <c:v>1311</c:v>
                </c:pt>
                <c:pt idx="42">
                  <c:v>1312</c:v>
                </c:pt>
                <c:pt idx="43">
                  <c:v>1401</c:v>
                </c:pt>
                <c:pt idx="44">
                  <c:v>1402</c:v>
                </c:pt>
                <c:pt idx="45">
                  <c:v>1403</c:v>
                </c:pt>
                <c:pt idx="46">
                  <c:v>1404</c:v>
                </c:pt>
                <c:pt idx="47">
                  <c:v>1405</c:v>
                </c:pt>
                <c:pt idx="48">
                  <c:v>1406</c:v>
                </c:pt>
                <c:pt idx="49">
                  <c:v>1407</c:v>
                </c:pt>
              </c:numCache>
            </c:numRef>
          </c:cat>
          <c:val>
            <c:numRef>
              <c:f>Sheet2!$U$1:$U$50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1676</c:v>
                </c:pt>
                <c:pt idx="4">
                  <c:v>3321</c:v>
                </c:pt>
                <c:pt idx="5">
                  <c:v>5051</c:v>
                </c:pt>
                <c:pt idx="6">
                  <c:v>8051</c:v>
                </c:pt>
                <c:pt idx="7">
                  <c:v>12823</c:v>
                </c:pt>
                <c:pt idx="8">
                  <c:v>15947</c:v>
                </c:pt>
                <c:pt idx="9">
                  <c:v>19295</c:v>
                </c:pt>
                <c:pt idx="10">
                  <c:v>22306</c:v>
                </c:pt>
                <c:pt idx="11">
                  <c:v>26057</c:v>
                </c:pt>
                <c:pt idx="12">
                  <c:v>29800</c:v>
                </c:pt>
                <c:pt idx="13">
                  <c:v>33604</c:v>
                </c:pt>
                <c:pt idx="14">
                  <c:v>36482</c:v>
                </c:pt>
                <c:pt idx="15">
                  <c:v>39974</c:v>
                </c:pt>
                <c:pt idx="16">
                  <c:v>43737</c:v>
                </c:pt>
                <c:pt idx="17">
                  <c:v>47250</c:v>
                </c:pt>
                <c:pt idx="18">
                  <c:v>51589</c:v>
                </c:pt>
                <c:pt idx="19">
                  <c:v>56805</c:v>
                </c:pt>
                <c:pt idx="20">
                  <c:v>62714</c:v>
                </c:pt>
                <c:pt idx="21">
                  <c:v>68210</c:v>
                </c:pt>
                <c:pt idx="22">
                  <c:v>74029</c:v>
                </c:pt>
                <c:pt idx="23">
                  <c:v>81679</c:v>
                </c:pt>
                <c:pt idx="24">
                  <c:v>90864</c:v>
                </c:pt>
                <c:pt idx="25">
                  <c:v>96961</c:v>
                </c:pt>
                <c:pt idx="26">
                  <c:v>105229</c:v>
                </c:pt>
                <c:pt idx="27">
                  <c:v>112494</c:v>
                </c:pt>
                <c:pt idx="28">
                  <c:v>119241</c:v>
                </c:pt>
                <c:pt idx="29">
                  <c:v>128135</c:v>
                </c:pt>
                <c:pt idx="30">
                  <c:v>138078</c:v>
                </c:pt>
                <c:pt idx="31">
                  <c:v>148060</c:v>
                </c:pt>
                <c:pt idx="32">
                  <c:v>155903</c:v>
                </c:pt>
                <c:pt idx="33">
                  <c:v>168321</c:v>
                </c:pt>
                <c:pt idx="34">
                  <c:v>180602</c:v>
                </c:pt>
                <c:pt idx="35">
                  <c:v>190028</c:v>
                </c:pt>
                <c:pt idx="36">
                  <c:v>199708</c:v>
                </c:pt>
                <c:pt idx="37">
                  <c:v>220040</c:v>
                </c:pt>
                <c:pt idx="38">
                  <c:v>231133</c:v>
                </c:pt>
                <c:pt idx="39">
                  <c:v>244392</c:v>
                </c:pt>
                <c:pt idx="40">
                  <c:v>253582</c:v>
                </c:pt>
                <c:pt idx="41">
                  <c:v>266068</c:v>
                </c:pt>
                <c:pt idx="42">
                  <c:v>277547</c:v>
                </c:pt>
                <c:pt idx="43">
                  <c:v>291901</c:v>
                </c:pt>
                <c:pt idx="44">
                  <c:v>302084</c:v>
                </c:pt>
                <c:pt idx="45">
                  <c:v>315001</c:v>
                </c:pt>
                <c:pt idx="46">
                  <c:v>326430</c:v>
                </c:pt>
                <c:pt idx="47">
                  <c:v>343427</c:v>
                </c:pt>
                <c:pt idx="48">
                  <c:v>358478</c:v>
                </c:pt>
                <c:pt idx="49">
                  <c:v>372194</c:v>
                </c:pt>
              </c:numCache>
            </c:numRef>
          </c:val>
        </c:ser>
        <c:marker val="1"/>
        <c:axId val="68221568"/>
        <c:axId val="69468928"/>
      </c:lineChart>
      <c:catAx>
        <c:axId val="68221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Genomic Evaluation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Date</a:t>
                </a:r>
              </a:p>
            </c:rich>
          </c:tx>
          <c:layout>
            <c:manualLayout>
              <c:xMode val="edge"/>
              <c:yMode val="edge"/>
              <c:x val="0.38813648293963365"/>
              <c:y val="0.9142250310816411"/>
            </c:manualLayout>
          </c:layout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200" b="1" baseline="0"/>
            </a:pPr>
            <a:endParaRPr lang="en-US"/>
          </a:p>
        </c:txPr>
        <c:crossAx val="69468928"/>
        <c:crosses val="autoZero"/>
        <c:auto val="1"/>
        <c:lblAlgn val="ctr"/>
        <c:lblOffset val="100"/>
      </c:catAx>
      <c:valAx>
        <c:axId val="6946892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Number of Genotyped Female</a:t>
                </a:r>
              </a:p>
            </c:rich>
          </c:tx>
          <c:layout>
            <c:manualLayout>
              <c:xMode val="edge"/>
              <c:yMode val="edge"/>
              <c:x val="4.7169811320754724E-3"/>
              <c:y val="1.175005468066495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8221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83368625991313"/>
          <c:y val="0.17530542179211844"/>
          <c:w val="0.15079123953845444"/>
          <c:h val="0.2196691819772533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solidFill>
        <a:schemeClr val="accent1">
          <a:shade val="50000"/>
        </a:schemeClr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F8E9201-67EA-4B29-B221-E03B49E4A2AA}" type="datetimeFigureOut">
              <a:rPr lang="zh-CN" altLang="en-US" smtClean="0"/>
              <a:pPr/>
              <a:t>2014/8/3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08F2BE3-531D-4313-8F16-FA3FB0FBD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380A0F8-E9F4-44D7-B275-B2B39AF9AC13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8469336-2EF1-4C4D-9A4B-27647C0C7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336-2EF1-4C4D-9A4B-27647C0C76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336-2EF1-4C4D-9A4B-27647C0C76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336-2EF1-4C4D-9A4B-27647C0C76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336-2EF1-4C4D-9A4B-27647C0C76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web/packages/Rglpk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://cran.r-project.org/web/packages/Rsymphony/index.html" TargetMode="External"/><Relationship Id="rId4" Type="http://schemas.openxmlformats.org/officeDocument/2006/relationships/hyperlink" Target="http://cran.r-project.org/web/packages/lpSolve/index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7818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  </a:t>
            </a:r>
            <a:r>
              <a:rPr lang="en-US" altLang="zh-CN" sz="3600" b="1" i="1" u="sng" dirty="0" err="1" smtClean="0"/>
              <a:t>Chuanyu</a:t>
            </a:r>
            <a:r>
              <a:rPr lang="en-US" altLang="zh-CN" sz="3600" b="1" i="1" u="sng" dirty="0" smtClean="0"/>
              <a:t> Sun </a:t>
            </a:r>
            <a:r>
              <a:rPr lang="en-US" altLang="zh-CN" sz="3600" i="1" u="sng" dirty="0" smtClean="0"/>
              <a:t>and</a:t>
            </a:r>
            <a:r>
              <a:rPr lang="en-US" altLang="zh-CN" sz="3600" b="1" i="1" u="sng" dirty="0" smtClean="0"/>
              <a:t>  Paul </a:t>
            </a:r>
            <a:r>
              <a:rPr lang="en-US" altLang="zh-CN" sz="3600" b="1" i="1" u="sng" dirty="0" err="1" smtClean="0"/>
              <a:t>VanRaden</a:t>
            </a:r>
            <a:r>
              <a:rPr lang="en-US" altLang="zh-CN" sz="3600" b="1" i="1" u="sng" dirty="0" smtClean="0"/>
              <a:t> </a:t>
            </a:r>
          </a:p>
          <a:p>
            <a:r>
              <a:rPr lang="en-US" altLang="zh-CN" b="1" i="1" u="sng" dirty="0" smtClean="0"/>
              <a:t> 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National Association of Animal Breeders (NAAB)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Animal Genomics and Improvement Laboratory (AGIL)        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b="1" dirty="0" smtClean="0"/>
              <a:t>Genomic Relationships for </a:t>
            </a:r>
            <a:r>
              <a:rPr lang="en-US" b="1" dirty="0" smtClean="0"/>
              <a:t>Mating Programs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257800"/>
            <a:ext cx="186510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usda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410200"/>
            <a:ext cx="1174806" cy="990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1306167" cy="133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477000"/>
            <a:ext cx="2552700" cy="266700"/>
          </a:xfrm>
        </p:spPr>
        <p:txBody>
          <a:bodyPr/>
          <a:lstStyle/>
          <a:p>
            <a:r>
              <a:rPr lang="en-US" b="1" i="1" dirty="0" err="1" smtClean="0"/>
              <a:t>Chuanyu</a:t>
            </a:r>
            <a:r>
              <a:rPr lang="en-US" b="1" i="1" dirty="0" smtClean="0"/>
              <a:t> Sun             08/05/2014</a:t>
            </a:r>
            <a:endParaRPr lang="en-US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3962400" cy="381000"/>
          </a:xfrm>
        </p:spPr>
        <p:txBody>
          <a:bodyPr/>
          <a:lstStyle/>
          <a:p>
            <a:r>
              <a:rPr lang="en-US" b="1" i="1" dirty="0" smtClean="0"/>
              <a:t>CDCB Open Session for Industry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98438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sz="4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2971800" cy="533400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Mating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strategies</a:t>
            </a:r>
          </a:p>
          <a:p>
            <a:endParaRPr lang="zh-CN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4343400"/>
            <a:ext cx="6096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11175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Random mating (RD)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6800" y="2413000"/>
          <a:ext cx="62484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4840"/>
                <a:gridCol w="624840"/>
                <a:gridCol w="624840"/>
                <a:gridCol w="624840"/>
                <a:gridCol w="701040"/>
                <a:gridCol w="548640"/>
                <a:gridCol w="624840"/>
                <a:gridCol w="624840"/>
                <a:gridCol w="624840"/>
                <a:gridCol w="62484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EPV</a:t>
                      </a:r>
                      <a:r>
                        <a:rPr lang="en-US" altLang="zh-CN" baseline="-25000" dirty="0" err="1" smtClean="0"/>
                        <a:t>ij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2413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females </a:t>
            </a:r>
            <a:endParaRPr lang="zh-CN" alt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85800" y="2717800"/>
            <a:ext cx="76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1955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bulls </a:t>
            </a:r>
            <a:endParaRPr lang="zh-CN" alt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1905000" y="2108200"/>
            <a:ext cx="2590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228600" y="5334000"/>
            <a:ext cx="6096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11175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Linear programming (LP)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228600" y="48006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11175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Sequential selection of least-related mates (SM)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062" y="1371601"/>
            <a:ext cx="22769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857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029200"/>
            <a:ext cx="2416278" cy="15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98438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sz="4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304800" y="1752600"/>
          <a:ext cx="8686800" cy="128643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953000"/>
                <a:gridCol w="1562100"/>
                <a:gridCol w="952500"/>
                <a:gridCol w="1219200"/>
              </a:tblGrid>
              <a:tr h="55132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000" b="1" dirty="0"/>
                        <a:t>Mating programs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Brown Swiss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Jersey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Holstein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755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000" b="1" dirty="0"/>
                        <a:t>	Males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8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6096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50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50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552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  <a:tabLst>
                          <a:tab pos="200025" algn="l"/>
                        </a:tabLst>
                      </a:pPr>
                      <a:r>
                        <a:rPr lang="en-US" sz="2000" b="1" dirty="0"/>
                        <a:t>	</a:t>
                      </a:r>
                      <a:r>
                        <a:rPr lang="en-US" sz="2000" b="1" dirty="0" smtClean="0"/>
                        <a:t>females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/>
                        <a:t>79</a:t>
                      </a:r>
                      <a:endParaRPr lang="zh-CN" sz="20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6096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/>
                        <a:t>500</a:t>
                      </a:r>
                      <a:endParaRPr lang="zh-CN" sz="20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/>
                        <a:t>500</a:t>
                      </a:r>
                      <a:endParaRPr lang="zh-CN" sz="20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7010400" cy="9906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Example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19500"/>
            <a:ext cx="241744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9" y="3657600"/>
            <a:ext cx="240634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657600"/>
            <a:ext cx="2343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98438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sz="4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7010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 data </a:t>
            </a:r>
            <a:r>
              <a:rPr lang="en-US" dirty="0" smtClean="0"/>
              <a:t>– </a:t>
            </a:r>
            <a:r>
              <a:rPr lang="en-US" b="1" i="1" u="sng" dirty="0" smtClean="0">
                <a:solidFill>
                  <a:srgbClr val="FF0000"/>
                </a:solidFill>
              </a:rPr>
              <a:t>increase</a:t>
            </a:r>
            <a:r>
              <a:rPr lang="en-US" altLang="zh-CN" b="1" i="1" u="sng" dirty="0" smtClean="0">
                <a:solidFill>
                  <a:srgbClr val="FF0000"/>
                </a:solidFill>
              </a:rPr>
              <a:t>d</a:t>
            </a:r>
            <a:r>
              <a:rPr lang="en-US" b="1" i="1" u="sng" dirty="0" smtClean="0">
                <a:solidFill>
                  <a:srgbClr val="FF0000"/>
                </a:solidFill>
              </a:rPr>
              <a:t> Progeny values 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471" y="2106706"/>
            <a:ext cx="8794955" cy="1120588"/>
          </a:xfrm>
          <a:prstGeom prst="rect">
            <a:avLst/>
          </a:prstGeom>
          <a:solidFill>
            <a:srgbClr val="77F0FD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3263154"/>
            <a:ext cx="8794955" cy="11205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1600200"/>
          <a:ext cx="8610601" cy="4922863"/>
        </p:xfrm>
        <a:graphic>
          <a:graphicData uri="http://schemas.openxmlformats.org/drawingml/2006/table">
            <a:tbl>
              <a:tblPr/>
              <a:tblGrid>
                <a:gridCol w="2209800"/>
                <a:gridCol w="2057400"/>
                <a:gridCol w="1632673"/>
                <a:gridCol w="1042513"/>
                <a:gridCol w="1042513"/>
                <a:gridCol w="625702"/>
              </a:tblGrid>
              <a:tr h="232229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Selected bulls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Mating method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Mate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Inbreeding source</a:t>
                      </a: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EPV</a:t>
                      </a:r>
                      <a:r>
                        <a:rPr lang="en-US" sz="1400" baseline="300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($)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Brown Swiss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Holstein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Jersey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 rowSpan="5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Top 50 for genomic LNM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Linear programming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205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494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358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184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462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326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Sequential </a:t>
                      </a: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least-related</a:t>
                      </a:r>
                      <a:r>
                        <a:rPr lang="en-US" sz="1400" baseline="300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lang="en-US" sz="1400" baseline="30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181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474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333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175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450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312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138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422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255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rowSpan="5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Top 50 for traditional LNM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Linear programming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158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393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307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136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363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274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Sequential least-related</a:t>
                      </a:r>
                      <a:r>
                        <a:rPr lang="en-US" sz="1400" baseline="300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127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372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278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124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350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263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107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314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214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rowSpan="9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 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Linear programming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64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78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43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42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64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78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Sequential least-related</a:t>
                      </a:r>
                      <a:r>
                        <a:rPr lang="en-US" sz="1400" baseline="300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37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36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29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32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39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 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24 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 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5646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1286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514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647700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Relative to randomly selected bulls that were randomly mated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6477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Pryce et al. (2012)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98438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sz="4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7010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Example data </a:t>
            </a:r>
            <a:r>
              <a:rPr lang="en-US" dirty="0" smtClean="0"/>
              <a:t>– </a:t>
            </a:r>
            <a:r>
              <a:rPr lang="en-US" b="1" i="1" u="sng" dirty="0" smtClean="0">
                <a:solidFill>
                  <a:srgbClr val="FF0000"/>
                </a:solidFill>
              </a:rPr>
              <a:t>reducing progeny inbreeding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2209800"/>
            <a:ext cx="8794955" cy="110265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3352800"/>
            <a:ext cx="8794955" cy="113403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304799" y="1676400"/>
          <a:ext cx="8458200" cy="4981518"/>
        </p:xfrm>
        <a:graphic>
          <a:graphicData uri="http://schemas.openxmlformats.org/drawingml/2006/table">
            <a:tbl>
              <a:tblPr/>
              <a:tblGrid>
                <a:gridCol w="2277208"/>
                <a:gridCol w="2033221"/>
                <a:gridCol w="1490211"/>
                <a:gridCol w="1022139"/>
                <a:gridCol w="1022139"/>
                <a:gridCol w="613282"/>
              </a:tblGrid>
              <a:tr h="235857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Selected bulls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Mating method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Mate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Inbreeding source</a:t>
                      </a: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Progeny inbreeding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Brown Swiss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Holstein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Jersey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57">
                <a:tc rowSpan="5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Top 50 for genomic LNM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Linear programming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Sequential </a:t>
                      </a: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least-related</a:t>
                      </a: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rowSpan="5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Top 50 for traditional LNM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Linear programming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Sequential </a:t>
                      </a: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least-related</a:t>
                      </a: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rowSpan="9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 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Linear programming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Sequential </a:t>
                      </a:r>
                      <a:r>
                        <a:rPr lang="en-US" sz="14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least-related</a:t>
                      </a: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Genomic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Pedigree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Random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Expected progeny value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was higher when genomic rather than pedigree relationship was used as the mate inbreeding source.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Expected progeny value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was higher for linear programming than the sequential method, and both of those methods were better than random mating.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1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Expected progeny value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was higher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hen top 50 mated bulls were selected based on genomic LNM rather than traditional LNM or random.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rgbClr val="427E59"/>
                </a:solidFill>
                <a:latin typeface="Arial" pitchFamily="34" charset="0"/>
                <a:cs typeface="Arial" pitchFamily="34" charset="0"/>
              </a:rPr>
              <a:t>Mean genomic inbreeding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progeny was lowest when genomic relationship was used other than  pedigree relationship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LP is better than SM and RD on </a:t>
            </a:r>
            <a:r>
              <a:rPr lang="en-US" sz="2100" b="1" dirty="0" smtClean="0">
                <a:solidFill>
                  <a:srgbClr val="427E59"/>
                </a:solidFill>
                <a:latin typeface="Arial" pitchFamily="34" charset="0"/>
                <a:cs typeface="Arial" pitchFamily="34" charset="0"/>
              </a:rPr>
              <a:t>control inbreeding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progeny</a:t>
            </a:r>
            <a:endParaRPr lang="zh-CN" alt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sz="4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295400"/>
            <a:ext cx="70104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data –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summaries </a:t>
            </a:r>
            <a:endParaRPr kumimoji="0" lang="en-US" sz="26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98438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sz="4000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77724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Total annual value (based on Oct, 2012 data)</a:t>
            </a:r>
            <a:r>
              <a:rPr lang="en-US" sz="2800" dirty="0" smtClean="0"/>
              <a:t>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4572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(</a:t>
            </a:r>
            <a:r>
              <a:rPr lang="en-US" sz="2800" b="1" i="1" u="sng" dirty="0" smtClean="0">
                <a:solidFill>
                  <a:srgbClr val="0070C0"/>
                </a:solidFill>
              </a:rPr>
              <a:t>$494 </a:t>
            </a:r>
            <a:r>
              <a:rPr lang="en-US" sz="2800" b="1" i="1" u="sng" dirty="0" smtClean="0"/>
              <a:t>-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$462</a:t>
            </a:r>
            <a:r>
              <a:rPr lang="en-US" sz="2800" b="1" i="1" u="sng" dirty="0" smtClean="0"/>
              <a:t>)(120989) = $3,871,648 </a:t>
            </a:r>
          </a:p>
          <a:p>
            <a:r>
              <a:rPr lang="en-US" sz="2800" dirty="0" smtClean="0"/>
              <a:t>Only by replacing Pedigree relationship using Genomic relationship</a:t>
            </a:r>
            <a:endParaRPr lang="en-US" sz="28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33400" y="1905000"/>
          <a:ext cx="8305800" cy="212445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131577"/>
                <a:gridCol w="1984571"/>
                <a:gridCol w="1574879"/>
                <a:gridCol w="1005610"/>
                <a:gridCol w="1005610"/>
                <a:gridCol w="603553"/>
              </a:tblGrid>
              <a:tr h="119865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Selected </a:t>
                      </a:r>
                      <a:r>
                        <a:rPr lang="en-US" sz="1600" dirty="0"/>
                        <a:t>bulls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Mating method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Mate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Inbreeding source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EPV </a:t>
                      </a:r>
                      <a:r>
                        <a:rPr lang="en-US" sz="1600" dirty="0"/>
                        <a:t>($)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Brown Swiss</a:t>
                      </a:r>
                      <a:endParaRPr lang="en-US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Holstein</a:t>
                      </a:r>
                      <a:endParaRPr lang="en-US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Jersey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25">
                <a:tc rowSpan="5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Top 50 for genomic LNM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Linear programming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Genomic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205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6468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494</a:t>
                      </a:r>
                      <a:r>
                        <a:rPr lang="en-US" sz="2400" dirty="0"/>
                        <a:t> 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12866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358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146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Pedigree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184 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646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462</a:t>
                      </a:r>
                      <a:r>
                        <a:rPr lang="en-US" sz="1600" dirty="0"/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128662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326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1465" marT="0" marB="0" anchor="b">
                    <a:noFill/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Sequential </a:t>
                      </a:r>
                      <a:r>
                        <a:rPr lang="en-US" sz="1600" dirty="0" smtClean="0"/>
                        <a:t>least-related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baseline="30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Genomic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181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646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474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128662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333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1465" marT="0" marB="0" anchor="b">
                    <a:noFill/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Pedigree</a:t>
                      </a:r>
                      <a:endParaRPr lang="en-US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175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646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450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128662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312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1465" marT="0" marB="0" anchor="b">
                    <a:noFill/>
                  </a:tcPr>
                </a:tc>
              </a:tr>
              <a:tr h="137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Random</a:t>
                      </a:r>
                      <a:endParaRPr lang="en-US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138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6468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422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128662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255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51465" marT="0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b="1" dirty="0">
              <a:solidFill>
                <a:srgbClr val="0070C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48600" cy="990600"/>
          </a:xfrm>
        </p:spPr>
        <p:txBody>
          <a:bodyPr/>
          <a:lstStyle/>
          <a:p>
            <a:r>
              <a:rPr lang="en-US" b="1" dirty="0" smtClean="0"/>
              <a:t>Economic benefits will continue to grow as more females are genotyped</a:t>
            </a:r>
            <a:endParaRPr lang="en-US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2133600"/>
          <a:ext cx="807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019800"/>
            <a:ext cx="5226111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($494 - $462)(249877 ) = $7,996,064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91200" y="2286000"/>
            <a:ext cx="12192" cy="275844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Software 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43000"/>
            <a:ext cx="7772400" cy="137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Genomic relationship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Linear programming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495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2590800"/>
            <a:ext cx="3343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GLPK</a:t>
            </a:r>
          </a:p>
          <a:p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http://www.gnu.org/software/glpk/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385066"/>
            <a:ext cx="5401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Rglpk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http://cran.r-project.org/web/packages/Rglpk/index.html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147066"/>
            <a:ext cx="5542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 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lpSolve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http://cran.r-project.org/web/packages/lpSolve/index.html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832866"/>
            <a:ext cx="5927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Rsymphony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http://cran.r-project.org/web/packages/Rsymphony/index.html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676275" y="5715000"/>
          <a:ext cx="8010525" cy="1009200"/>
        </p:xfrm>
        <a:graphic>
          <a:graphicData uri="http://schemas.openxmlformats.org/presentationml/2006/ole">
            <p:oleObj spid="_x0000_s87042" name="Equation" r:id="rId6" imgW="521964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Software 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38862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495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2286000"/>
            <a:ext cx="8305800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matingProgram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package includes two executable files: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matingProgram_S1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matingProgram_S2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package performs 3 functions: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relationship files given bulls ID and female ID </a:t>
            </a:r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relationship and mating plans files given bulls ID and female ID</a:t>
            </a:r>
          </a:p>
          <a:p>
            <a:pPr marL="857250" lvl="1" indent="-400050">
              <a:buFont typeface="+mj-lt"/>
              <a:buAutoNum type="romanU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Make mating plans given bulls ID, female ID and relationship file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1600200" cy="116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Inputs </a:t>
            </a:r>
            <a:endParaRPr lang="zh-CN" altLang="en-US" dirty="0"/>
          </a:p>
        </p:txBody>
      </p:sp>
      <p:sp>
        <p:nvSpPr>
          <p:cNvPr id="6" name="Right Arrow 5"/>
          <p:cNvSpPr/>
          <p:nvPr/>
        </p:nvSpPr>
        <p:spPr>
          <a:xfrm rot="3006130">
            <a:off x="3176889" y="3729456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ight Arrow 6"/>
          <p:cNvSpPr/>
          <p:nvPr/>
        </p:nvSpPr>
        <p:spPr>
          <a:xfrm rot="3006130">
            <a:off x="1166511" y="2129256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Outputs 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2819400"/>
            <a:ext cx="1295400" cy="86177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altLang="zh-CN" sz="1000" dirty="0" smtClean="0"/>
              <a:t>HOUSA000069981349 </a:t>
            </a:r>
          </a:p>
          <a:p>
            <a:r>
              <a:rPr lang="pt-BR" altLang="zh-CN" sz="1000" dirty="0" smtClean="0"/>
              <a:t>HOUSA000069560690 </a:t>
            </a:r>
          </a:p>
          <a:p>
            <a:r>
              <a:rPr lang="pt-BR" altLang="zh-CN" sz="1000" dirty="0" smtClean="0"/>
              <a:t>HOUSA000070625846 </a:t>
            </a:r>
          </a:p>
          <a:p>
            <a:r>
              <a:rPr lang="pt-BR" altLang="zh-CN" sz="1000" dirty="0" smtClean="0"/>
              <a:t>HOUSA000064633877 </a:t>
            </a:r>
          </a:p>
          <a:p>
            <a:r>
              <a:rPr lang="pt-BR" altLang="zh-CN" sz="1000" dirty="0" smtClean="0"/>
              <a:t>HOUSA000053668601 </a:t>
            </a:r>
            <a:endParaRPr lang="zh-CN" alt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152400" y="3886200"/>
            <a:ext cx="1328928" cy="224676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HOUSA000134954851</a:t>
            </a:r>
          </a:p>
          <a:p>
            <a:r>
              <a:rPr lang="en-US" altLang="zh-CN" sz="1000" dirty="0" smtClean="0"/>
              <a:t>HOUSA000061834459</a:t>
            </a:r>
          </a:p>
          <a:p>
            <a:r>
              <a:rPr lang="en-US" altLang="zh-CN" sz="1000" dirty="0" smtClean="0"/>
              <a:t>HOUSA000061839286</a:t>
            </a:r>
          </a:p>
          <a:p>
            <a:r>
              <a:rPr lang="en-US" altLang="zh-CN" sz="1000" dirty="0" smtClean="0"/>
              <a:t>HOUSA000061845599</a:t>
            </a:r>
          </a:p>
          <a:p>
            <a:r>
              <a:rPr lang="en-US" altLang="zh-CN" sz="1000" dirty="0" smtClean="0"/>
              <a:t>HOUSA000061845646</a:t>
            </a:r>
          </a:p>
          <a:p>
            <a:r>
              <a:rPr lang="en-US" altLang="zh-CN" sz="1000" dirty="0" smtClean="0"/>
              <a:t>HOUSA000061845655</a:t>
            </a:r>
          </a:p>
          <a:p>
            <a:r>
              <a:rPr lang="en-US" altLang="zh-CN" sz="1000" dirty="0" smtClean="0"/>
              <a:t>HOUSA000061845681</a:t>
            </a:r>
          </a:p>
          <a:p>
            <a:r>
              <a:rPr lang="en-US" altLang="zh-CN" sz="1000" dirty="0" smtClean="0"/>
              <a:t>HOUSA000061845689</a:t>
            </a:r>
          </a:p>
          <a:p>
            <a:r>
              <a:rPr lang="en-US" altLang="zh-CN" sz="1000" dirty="0" smtClean="0"/>
              <a:t>HOUSA000061845706</a:t>
            </a:r>
          </a:p>
          <a:p>
            <a:r>
              <a:rPr lang="en-US" altLang="zh-CN" sz="1000" dirty="0" smtClean="0"/>
              <a:t>HOUSA000061845722</a:t>
            </a:r>
          </a:p>
          <a:p>
            <a:r>
              <a:rPr lang="en-US" altLang="zh-CN" sz="1000" dirty="0" smtClean="0"/>
              <a:t>HOUSA00035SHE7944</a:t>
            </a:r>
          </a:p>
          <a:p>
            <a:r>
              <a:rPr lang="en-US" altLang="zh-CN" sz="1000" dirty="0" smtClean="0"/>
              <a:t>HOUSA00035SHE7943</a:t>
            </a:r>
          </a:p>
          <a:p>
            <a:r>
              <a:rPr lang="en-US" altLang="zh-CN" sz="1000" dirty="0" smtClean="0"/>
              <a:t>HOUSA00035SHE7948</a:t>
            </a:r>
          </a:p>
          <a:p>
            <a:r>
              <a:rPr lang="en-US" altLang="zh-CN" sz="1000" dirty="0" smtClean="0"/>
              <a:t>HOUSA00035SHE7949</a:t>
            </a:r>
            <a:endParaRPr lang="zh-CN" altLang="en-US" sz="10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957638" cy="249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33400" y="228600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Software Implement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29000" y="1295400"/>
            <a:ext cx="5257800" cy="192024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zh-CN" alt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4648200" y="3962400"/>
            <a:ext cx="4038600" cy="270843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en-US" altLang="zh-CN" sz="1000" dirty="0" smtClean="0"/>
          </a:p>
          <a:p>
            <a:endParaRPr lang="zh-CN" altLang="en-US" sz="1000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5169727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Introduction</a:t>
            </a:r>
            <a:endParaRPr lang="zh-CN" altLang="en-US" dirty="0">
              <a:solidFill>
                <a:srgbClr val="0070C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3505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Computerized mating programs have helped breeders reduce pedigree inbreeding by identifying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matings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between animals with fewer ancestors in common than average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genomic era, dense single nucleotide polymorphism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markers across the whole genome have been widely used for genomic selection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18288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Pedigree relationship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410200"/>
            <a:ext cx="2286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Genomic relationship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0" y="5715000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62000"/>
          </a:xfrm>
        </p:spPr>
        <p:txBody>
          <a:bodyPr>
            <a:normAutofit/>
          </a:bodyPr>
          <a:lstStyle/>
          <a:p>
            <a:pPr lvl="0"/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Arial Black" pitchFamily="34" charset="0"/>
              </a:rPr>
              <a:t>Type trait</a:t>
            </a:r>
          </a:p>
          <a:p>
            <a:pPr marL="1147763" lvl="1" indent="-457200">
              <a:buFont typeface="+mj-lt"/>
              <a:buAutoNum type="romanUcPeriod"/>
            </a:pPr>
            <a:r>
              <a:rPr lang="en-US" dirty="0" smtClean="0"/>
              <a:t>Nonlinear merit function </a:t>
            </a:r>
          </a:p>
          <a:p>
            <a:pPr marL="1147763" lvl="1" indent="-457200">
              <a:buFont typeface="+mj-lt"/>
              <a:buAutoNum type="romanUcPeriod"/>
            </a:pPr>
            <a:endParaRPr lang="en-US" dirty="0" smtClean="0"/>
          </a:p>
          <a:p>
            <a:pPr marL="1147763" lvl="1" indent="-457200">
              <a:buFont typeface="+mj-lt"/>
              <a:buAutoNum type="romanUcPeriod"/>
            </a:pPr>
            <a:r>
              <a:rPr lang="en-US" dirty="0" smtClean="0"/>
              <a:t>M=c + a G + bG</a:t>
            </a:r>
            <a:r>
              <a:rPr lang="en-US" baseline="30000" dirty="0" smtClean="0"/>
              <a:t>2      </a:t>
            </a:r>
            <a:r>
              <a:rPr lang="en-US" dirty="0" smtClean="0"/>
              <a:t>(b&lt;0)</a:t>
            </a:r>
          </a:p>
          <a:p>
            <a:pPr marL="1147763" lvl="1" indent="-457200">
              <a:buFont typeface="+mj-lt"/>
              <a:buAutoNum type="romanUcPeriod"/>
            </a:pPr>
            <a:endParaRPr lang="en-US" dirty="0" smtClean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26603"/>
            <a:ext cx="2133600" cy="6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81400" y="275040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Intrabreed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Mating Pair Selection Methods for Improvement of Nonlinear Merit from Additive Genetic Inheritance: A Review</a:t>
            </a:r>
          </a:p>
          <a:p>
            <a:r>
              <a:rPr lang="en-US" sz="1600" b="1" i="1" u="sng" dirty="0" smtClean="0">
                <a:solidFill>
                  <a:srgbClr val="FF0000"/>
                </a:solidFill>
              </a:rPr>
              <a:t>F.R. </a:t>
            </a:r>
            <a:r>
              <a:rPr lang="en-US" sz="1600" b="1" i="1" u="sng" dirty="0" err="1" smtClean="0">
                <a:solidFill>
                  <a:srgbClr val="FF0000"/>
                </a:solidFill>
              </a:rPr>
              <a:t>Allaire</a:t>
            </a:r>
            <a:r>
              <a:rPr lang="en-US" sz="1600" b="1" i="1" u="sng" dirty="0" smtClean="0">
                <a:solidFill>
                  <a:srgbClr val="FF0000"/>
                </a:solidFill>
              </a:rPr>
              <a:t>  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Volume 76: 2308–2319, 1993</a:t>
            </a:r>
            <a:endParaRPr lang="en-US" sz="1600" b="1" i="1" u="sng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8862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>
              <a:buClr>
                <a:schemeClr val="accent2">
                  <a:lumMod val="75000"/>
                </a:schemeClr>
              </a:buClr>
              <a:buFont typeface="+mj-lt"/>
              <a:buAutoNum type="romanUcPeriod" startAt="3"/>
            </a:pPr>
            <a:r>
              <a:rPr lang="en-US" sz="2400" dirty="0" smtClean="0"/>
              <a:t>Different approach to assign optimized mating pair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4800600"/>
            <a:ext cx="86868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CN" sz="2600" dirty="0" smtClean="0">
                <a:latin typeface="Arial Black" pitchFamily="34" charset="0"/>
              </a:rPr>
              <a:t>Including dominance effect in mating program to earn extra benefit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5764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 you</a:t>
            </a:r>
            <a:endParaRPr lang="en-US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4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590" y="2133600"/>
            <a:ext cx="642281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Introduction</a:t>
            </a:r>
            <a:endParaRPr lang="zh-CN" altLang="en-US" dirty="0">
              <a:solidFill>
                <a:srgbClr val="0070C0"/>
              </a:solidFill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19812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Pedigree relationship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72000"/>
            <a:ext cx="1905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Genomic relationship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048000" cy="260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90800" y="45720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40925026    00000021111120022002111011111201110101111001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52110921    2000200101001120220021100201200012212001120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54304711    2100002021102002200200002202020220022200200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5715000"/>
            <a:ext cx="276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realized relationship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2133600"/>
            <a:ext cx="27663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expected relationship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906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Inbreeding should be controlled on the same basis as used to estimate breeding values (Sonesson et al. 2012)</a:t>
            </a:r>
          </a:p>
          <a:p>
            <a:pPr marL="741363" indent="-2286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Pedigree-based inbreeding control with traditional pedigree-based method estimated breeding values</a:t>
            </a:r>
          </a:p>
          <a:p>
            <a:pPr marL="741363" indent="-2286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Genome-based inbreeding control with genome-based estimated breeding values</a:t>
            </a:r>
          </a:p>
          <a:p>
            <a:endParaRPr lang="en-US" altLang="zh-CN" dirty="0" smtClean="0"/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New programs to minimize genomic inbreeding by comparing genotypes of potential mates should be developed and implemented by breed associations, AI organizations, and on-farm software providers</a:t>
            </a:r>
            <a:endParaRPr lang="zh-CN" altLang="en-US" sz="2400" dirty="0" smtClean="0">
              <a:latin typeface="Arial" pitchFamily="34" charset="0"/>
              <a:cs typeface="Arial" pitchFamily="34" charset="0"/>
            </a:endParaRPr>
          </a:p>
          <a:p>
            <a:endParaRPr lang="zh-CN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Genomic relationship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58200" cy="11430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Genomic relationship file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given bulls and cows ID is ready to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create routinely by CDCB since Aug, 2014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6068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29200"/>
            <a:ext cx="84582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file includes all the genotyped females and a list of bulls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Genomic relationship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7630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bulls were included ?</a:t>
            </a:r>
          </a:p>
          <a:p>
            <a:pPr>
              <a:lnSpc>
                <a:spcPts val="1800"/>
              </a:lnSpc>
              <a:buNone/>
            </a:pPr>
            <a:r>
              <a:rPr lang="en-US" dirty="0" smtClean="0"/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3,300 potential sires are: </a:t>
            </a:r>
          </a:p>
          <a:p>
            <a:pPr>
              <a:lnSpc>
                <a:spcPts val="2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    800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Active bulls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    500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Inactive bulls that breeders are still using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 1000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Genomic young sire – semen being marketed.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 1000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High Ranking Elite sires – Collected but not yet made available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495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114800"/>
            <a:ext cx="8153400" cy="2308324"/>
          </a:xfrm>
          <a:prstGeom prst="rect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Within each category, bulls would be sorted by NM$ with the highest ones taken first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 criteria: the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 500 Inactive bulls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would also need to have a minimum production and type reliability of at least 95%. This way is to ensure that we are selecting the popular Inactive bulls.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breeds limit reliability &gt;90%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Genomic relationship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58200" cy="48006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approved CDCB member organization would receive their own copy of the file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One breed one file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CDCB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ould create the large file 3 times per year. Then at each monthly genomic update, providing a monthly update file for new females with the Previously identified bulls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79216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4343400"/>
            <a:ext cx="3124200" cy="5334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Mating strategies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183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486400"/>
            <a:ext cx="161108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486400"/>
            <a:ext cx="1600200" cy="109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98438"/>
            <a:ext cx="77724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rgbClr val="0070C0"/>
                </a:solidFill>
                <a:latin typeface="Cooper Black" pitchFamily="18" charset="0"/>
              </a:rPr>
              <a:t>How to earn benefit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  <a:ln w="101600" cmpd="thickThin">
            <a:solidFill>
              <a:schemeClr val="accent2">
                <a:lumMod val="75000"/>
                <a:alpha val="63000"/>
              </a:schemeClr>
            </a:solidFill>
          </a:ln>
          <a:effectLst>
            <a:outerShdw blurRad="812800" dist="50800" dir="132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06946"/>
            <a:ext cx="1066800" cy="8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24000"/>
            <a:ext cx="1112932" cy="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2" y="1295401"/>
            <a:ext cx="1981198" cy="110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438400"/>
            <a:ext cx="990600" cy="9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3477161"/>
            <a:ext cx="7772400" cy="533400"/>
          </a:xfrm>
        </p:spPr>
        <p:txBody>
          <a:bodyPr/>
          <a:lstStyle/>
          <a:p>
            <a:r>
              <a:rPr lang="en-US" b="1" dirty="0" smtClean="0"/>
              <a:t>Mean expect progeny values (EPV)</a:t>
            </a:r>
            <a:endParaRPr lang="zh-CN" altLang="en-US" b="1" dirty="0"/>
          </a:p>
        </p:txBody>
      </p:sp>
      <p:graphicFrame>
        <p:nvGraphicFramePr>
          <p:cNvPr id="27" name="Object 1"/>
          <p:cNvGraphicFramePr>
            <a:graphicFrameLocks noChangeAspect="1"/>
          </p:cNvGraphicFramePr>
          <p:nvPr/>
        </p:nvGraphicFramePr>
        <p:xfrm>
          <a:off x="381000" y="4114800"/>
          <a:ext cx="8467725" cy="1066800"/>
        </p:xfrm>
        <a:graphic>
          <a:graphicData uri="http://schemas.openxmlformats.org/presentationml/2006/ole">
            <p:oleObj spid="_x0000_s65539" name="Equation" r:id="rId7" imgW="5219640" imgH="660240" progId="Equation.DSMT4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457200" y="538216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GLNM is Genomic lifetime net merit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403225" indent="-403225">
              <a:buFont typeface="Wingdings" pitchFamily="2" charset="2"/>
              <a:buChar char="ü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LNM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defined as the loss of LNM per 1% inbreeding,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LNM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=$23.11</a:t>
            </a:r>
          </a:p>
          <a:p>
            <a:pPr marL="403225" indent="-403225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EFI is expected future inbreeding, </a:t>
            </a:r>
          </a:p>
          <a:p>
            <a:pPr marL="403225" indent="-403225">
              <a:buFont typeface="Wingdings" pitchFamily="2" charset="2"/>
              <a:buChar char="ü"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sire,dam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genomic relationship between sire and dam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438400"/>
            <a:ext cx="1295400" cy="9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5391</TotalTime>
  <Words>1012</Words>
  <Application>Microsoft Office PowerPoint</Application>
  <PresentationFormat>On-screen Show (4:3)</PresentationFormat>
  <Paragraphs>406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Equity</vt:lpstr>
      <vt:lpstr>Equation</vt:lpstr>
      <vt:lpstr>Genomic Relationships for Mating Programs</vt:lpstr>
      <vt:lpstr>Introduction</vt:lpstr>
      <vt:lpstr>Introduction</vt:lpstr>
      <vt:lpstr>Introduction</vt:lpstr>
      <vt:lpstr>Genomic relationship </vt:lpstr>
      <vt:lpstr>Genomic relationship </vt:lpstr>
      <vt:lpstr>Genomic relationship </vt:lpstr>
      <vt:lpstr>How to earn benefit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How to earn benefit</vt:lpstr>
      <vt:lpstr>Software Implement</vt:lpstr>
      <vt:lpstr>Software Implement</vt:lpstr>
      <vt:lpstr>Slide 19</vt:lpstr>
      <vt:lpstr>Discussions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Mating Programs Including Genomic Relationships and Dominance Effects</dc:title>
  <dc:creator/>
  <cp:lastModifiedBy>csun</cp:lastModifiedBy>
  <cp:revision>396</cp:revision>
  <dcterms:created xsi:type="dcterms:W3CDTF">2006-08-16T00:00:00Z</dcterms:created>
  <dcterms:modified xsi:type="dcterms:W3CDTF">2014-08-04T13:45:00Z</dcterms:modified>
</cp:coreProperties>
</file>