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3" r:id="rId1"/>
  </p:sldMasterIdLst>
  <p:notesMasterIdLst>
    <p:notesMasterId r:id="rId38"/>
  </p:notesMasterIdLst>
  <p:handoutMasterIdLst>
    <p:handoutMasterId r:id="rId39"/>
  </p:handoutMasterIdLst>
  <p:sldIdLst>
    <p:sldId id="256" r:id="rId2"/>
    <p:sldId id="401" r:id="rId3"/>
    <p:sldId id="430" r:id="rId4"/>
    <p:sldId id="461" r:id="rId5"/>
    <p:sldId id="451" r:id="rId6"/>
    <p:sldId id="452" r:id="rId7"/>
    <p:sldId id="432" r:id="rId8"/>
    <p:sldId id="433" r:id="rId9"/>
    <p:sldId id="454" r:id="rId10"/>
    <p:sldId id="435" r:id="rId11"/>
    <p:sldId id="453" r:id="rId12"/>
    <p:sldId id="438" r:id="rId13"/>
    <p:sldId id="467" r:id="rId14"/>
    <p:sldId id="463" r:id="rId15"/>
    <p:sldId id="464" r:id="rId16"/>
    <p:sldId id="465" r:id="rId17"/>
    <p:sldId id="466" r:id="rId18"/>
    <p:sldId id="441" r:id="rId19"/>
    <p:sldId id="402" r:id="rId20"/>
    <p:sldId id="444" r:id="rId21"/>
    <p:sldId id="440" r:id="rId22"/>
    <p:sldId id="456" r:id="rId23"/>
    <p:sldId id="457" r:id="rId24"/>
    <p:sldId id="455" r:id="rId25"/>
    <p:sldId id="458" r:id="rId26"/>
    <p:sldId id="469" r:id="rId27"/>
    <p:sldId id="459" r:id="rId28"/>
    <p:sldId id="447" r:id="rId29"/>
    <p:sldId id="448" r:id="rId30"/>
    <p:sldId id="449" r:id="rId31"/>
    <p:sldId id="450" r:id="rId32"/>
    <p:sldId id="468" r:id="rId33"/>
    <p:sldId id="470" r:id="rId34"/>
    <p:sldId id="471" r:id="rId35"/>
    <p:sldId id="386" r:id="rId36"/>
    <p:sldId id="439" r:id="rId37"/>
  </p:sldIdLst>
  <p:sldSz cx="9144000" cy="6858000" type="screen4x3"/>
  <p:notesSz cx="6985000" cy="9283700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Monotype Sorts" pitchFamily="2" charset="2"/>
      <p:regular r:id="rId44"/>
    </p:embeddedFont>
    <p:embeddedFont>
      <p:font typeface="Humnst777 BT" pitchFamily="34" charset="0"/>
      <p:regular r:id="rId45"/>
      <p:bold r:id="rId46"/>
      <p:italic r:id="rId47"/>
      <p:boldItalic r:id="rId48"/>
    </p:embeddedFont>
    <p:embeddedFont>
      <p:font typeface="ＭＳ Ｐゴシック" pitchFamily="34" charset="-128"/>
      <p:regular r:id="rId49"/>
    </p:embeddedFont>
    <p:embeddedFont>
      <p:font typeface="Arial Unicode MS" pitchFamily="34" charset="-128"/>
      <p:regular r:id="rId5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00FF00"/>
    <a:srgbClr val="00FFFF"/>
    <a:srgbClr val="FFFF00"/>
    <a:srgbClr val="FFF000"/>
    <a:srgbClr val="FF6699"/>
    <a:srgbClr val="969696"/>
    <a:srgbClr val="B2B2B2"/>
    <a:srgbClr val="FF6565"/>
    <a:srgbClr val="FF6178"/>
    <a:srgbClr val="99FF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6" autoAdjust="0"/>
    <p:restoredTop sz="99821" autoAdjust="0"/>
  </p:normalViewPr>
  <p:slideViewPr>
    <p:cSldViewPr snapToGrid="0">
      <p:cViewPr>
        <p:scale>
          <a:sx n="60" d="100"/>
          <a:sy n="60" d="100"/>
        </p:scale>
        <p:origin x="-336" y="236"/>
      </p:cViewPr>
      <p:guideLst>
        <p:guide orient="horz" pos="1680"/>
        <p:guide pos="1200"/>
        <p:guide pos="39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defTabSz="928688">
              <a:defRPr/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8378" y="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015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8378" y="882015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fld id="{59329266-5292-4C10-83D1-A41825AC0FC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8378" y="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6913"/>
            <a:ext cx="4637088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756" y="4410076"/>
            <a:ext cx="512148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015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defTabSz="928688">
              <a:defRPr>
                <a:solidFill>
                  <a:srgbClr val="FFFF00"/>
                </a:solidFill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8378" y="8820150"/>
            <a:ext cx="302662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12" tIns="46408" rIns="92812" bIns="46408" numCol="1" anchor="b" anchorCtr="0" compatLnSpc="1">
            <a:prstTxWarp prst="textNoShape">
              <a:avLst/>
            </a:prstTxWarp>
          </a:bodyPr>
          <a:lstStyle>
            <a:lvl1pPr algn="r" defTabSz="928688">
              <a:defRPr>
                <a:solidFill>
                  <a:srgbClr val="FFFF00"/>
                </a:solidFill>
              </a:defRPr>
            </a:lvl1pPr>
          </a:lstStyle>
          <a:p>
            <a:fld id="{6D8F8786-532C-45D6-A934-7CD601DD53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AFE92-F3AD-43D7-9CDC-79C3FBC5CD8E}" type="slidenum">
              <a:rPr lang="en-US"/>
              <a:pPr/>
              <a:t>10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377078" y="9532343"/>
            <a:ext cx="3353495" cy="498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507" algn="l"/>
                <a:tab pos="911016" algn="l"/>
                <a:tab pos="1366524" algn="l"/>
                <a:tab pos="1822031" algn="l"/>
                <a:tab pos="2277540" algn="l"/>
                <a:tab pos="2733047" algn="l"/>
                <a:tab pos="3188556" algn="l"/>
                <a:tab pos="3644064" algn="l"/>
                <a:tab pos="4099571" algn="l"/>
                <a:tab pos="4555079" algn="l"/>
                <a:tab pos="5010587" algn="l"/>
                <a:tab pos="5466095" algn="l"/>
                <a:tab pos="5921603" algn="l"/>
                <a:tab pos="6377110" algn="l"/>
                <a:tab pos="6832619" algn="l"/>
                <a:tab pos="7288127" algn="l"/>
                <a:tab pos="7743634" algn="l"/>
                <a:tab pos="8199142" algn="l"/>
                <a:tab pos="8654651" algn="l"/>
                <a:tab pos="9110158" algn="l"/>
              </a:tabLst>
            </a:pPr>
            <a:fld id="{E7D30B2E-4F6E-482C-8D69-40A9D77DC140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507" algn="l"/>
                  <a:tab pos="911016" algn="l"/>
                  <a:tab pos="1366524" algn="l"/>
                  <a:tab pos="1822031" algn="l"/>
                  <a:tab pos="2277540" algn="l"/>
                  <a:tab pos="2733047" algn="l"/>
                  <a:tab pos="3188556" algn="l"/>
                  <a:tab pos="3644064" algn="l"/>
                  <a:tab pos="4099571" algn="l"/>
                  <a:tab pos="4555079" algn="l"/>
                  <a:tab pos="5010587" algn="l"/>
                  <a:tab pos="5466095" algn="l"/>
                  <a:tab pos="5921603" algn="l"/>
                  <a:tab pos="6377110" algn="l"/>
                  <a:tab pos="6832619" algn="l"/>
                  <a:tab pos="7288127" algn="l"/>
                  <a:tab pos="7743634" algn="l"/>
                  <a:tab pos="8199142" algn="l"/>
                  <a:tab pos="8654651" algn="l"/>
                  <a:tab pos="9110158" algn="l"/>
                </a:tabLst>
              </a:pPr>
              <a:t>10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77077" y="9532345"/>
            <a:ext cx="3355075" cy="500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507" algn="l"/>
                <a:tab pos="911016" algn="l"/>
                <a:tab pos="1366524" algn="l"/>
                <a:tab pos="1822031" algn="l"/>
                <a:tab pos="2277540" algn="l"/>
                <a:tab pos="2733047" algn="l"/>
                <a:tab pos="3188556" algn="l"/>
                <a:tab pos="3644064" algn="l"/>
                <a:tab pos="4099571" algn="l"/>
                <a:tab pos="4555079" algn="l"/>
                <a:tab pos="5010587" algn="l"/>
                <a:tab pos="5466095" algn="l"/>
                <a:tab pos="5921603" algn="l"/>
                <a:tab pos="6377110" algn="l"/>
                <a:tab pos="6832619" algn="l"/>
                <a:tab pos="7288127" algn="l"/>
                <a:tab pos="7743634" algn="l"/>
                <a:tab pos="8199142" algn="l"/>
                <a:tab pos="8654651" algn="l"/>
                <a:tab pos="9110158" algn="l"/>
              </a:tabLst>
            </a:pPr>
            <a:fld id="{F9F8C57C-3639-4C42-A70F-6C223FEFE3F9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507" algn="l"/>
                  <a:tab pos="911016" algn="l"/>
                  <a:tab pos="1366524" algn="l"/>
                  <a:tab pos="1822031" algn="l"/>
                  <a:tab pos="2277540" algn="l"/>
                  <a:tab pos="2733047" algn="l"/>
                  <a:tab pos="3188556" algn="l"/>
                  <a:tab pos="3644064" algn="l"/>
                  <a:tab pos="4099571" algn="l"/>
                  <a:tab pos="4555079" algn="l"/>
                  <a:tab pos="5010587" algn="l"/>
                  <a:tab pos="5466095" algn="l"/>
                  <a:tab pos="5921603" algn="l"/>
                  <a:tab pos="6377110" algn="l"/>
                  <a:tab pos="6832619" algn="l"/>
                  <a:tab pos="7288127" algn="l"/>
                  <a:tab pos="7743634" algn="l"/>
                  <a:tab pos="8199142" algn="l"/>
                  <a:tab pos="8654651" algn="l"/>
                  <a:tab pos="9110158" algn="l"/>
                </a:tabLst>
              </a:pPr>
              <a:t>10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704850"/>
            <a:ext cx="4643438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4007" y="4765380"/>
            <a:ext cx="6185721" cy="451515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AFE92-F3AD-43D7-9CDC-79C3FBC5CD8E}" type="slidenum">
              <a:rPr lang="en-US"/>
              <a:pPr/>
              <a:t>11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377078" y="9532343"/>
            <a:ext cx="3353495" cy="498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507" algn="l"/>
                <a:tab pos="911016" algn="l"/>
                <a:tab pos="1366524" algn="l"/>
                <a:tab pos="1822031" algn="l"/>
                <a:tab pos="2277540" algn="l"/>
                <a:tab pos="2733047" algn="l"/>
                <a:tab pos="3188556" algn="l"/>
                <a:tab pos="3644064" algn="l"/>
                <a:tab pos="4099571" algn="l"/>
                <a:tab pos="4555079" algn="l"/>
                <a:tab pos="5010587" algn="l"/>
                <a:tab pos="5466095" algn="l"/>
                <a:tab pos="5921603" algn="l"/>
                <a:tab pos="6377110" algn="l"/>
                <a:tab pos="6832619" algn="l"/>
                <a:tab pos="7288127" algn="l"/>
                <a:tab pos="7743634" algn="l"/>
                <a:tab pos="8199142" algn="l"/>
                <a:tab pos="8654651" algn="l"/>
                <a:tab pos="9110158" algn="l"/>
              </a:tabLst>
            </a:pPr>
            <a:fld id="{E7D30B2E-4F6E-482C-8D69-40A9D77DC140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507" algn="l"/>
                  <a:tab pos="911016" algn="l"/>
                  <a:tab pos="1366524" algn="l"/>
                  <a:tab pos="1822031" algn="l"/>
                  <a:tab pos="2277540" algn="l"/>
                  <a:tab pos="2733047" algn="l"/>
                  <a:tab pos="3188556" algn="l"/>
                  <a:tab pos="3644064" algn="l"/>
                  <a:tab pos="4099571" algn="l"/>
                  <a:tab pos="4555079" algn="l"/>
                  <a:tab pos="5010587" algn="l"/>
                  <a:tab pos="5466095" algn="l"/>
                  <a:tab pos="5921603" algn="l"/>
                  <a:tab pos="6377110" algn="l"/>
                  <a:tab pos="6832619" algn="l"/>
                  <a:tab pos="7288127" algn="l"/>
                  <a:tab pos="7743634" algn="l"/>
                  <a:tab pos="8199142" algn="l"/>
                  <a:tab pos="8654651" algn="l"/>
                  <a:tab pos="9110158" algn="l"/>
                </a:tabLst>
              </a:pPr>
              <a:t>11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77077" y="9532345"/>
            <a:ext cx="3355075" cy="500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507" algn="l"/>
                <a:tab pos="911016" algn="l"/>
                <a:tab pos="1366524" algn="l"/>
                <a:tab pos="1822031" algn="l"/>
                <a:tab pos="2277540" algn="l"/>
                <a:tab pos="2733047" algn="l"/>
                <a:tab pos="3188556" algn="l"/>
                <a:tab pos="3644064" algn="l"/>
                <a:tab pos="4099571" algn="l"/>
                <a:tab pos="4555079" algn="l"/>
                <a:tab pos="5010587" algn="l"/>
                <a:tab pos="5466095" algn="l"/>
                <a:tab pos="5921603" algn="l"/>
                <a:tab pos="6377110" algn="l"/>
                <a:tab pos="6832619" algn="l"/>
                <a:tab pos="7288127" algn="l"/>
                <a:tab pos="7743634" algn="l"/>
                <a:tab pos="8199142" algn="l"/>
                <a:tab pos="8654651" algn="l"/>
                <a:tab pos="9110158" algn="l"/>
              </a:tabLst>
            </a:pPr>
            <a:fld id="{F9F8C57C-3639-4C42-A70F-6C223FEFE3F9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507" algn="l"/>
                  <a:tab pos="911016" algn="l"/>
                  <a:tab pos="1366524" algn="l"/>
                  <a:tab pos="1822031" algn="l"/>
                  <a:tab pos="2277540" algn="l"/>
                  <a:tab pos="2733047" algn="l"/>
                  <a:tab pos="3188556" algn="l"/>
                  <a:tab pos="3644064" algn="l"/>
                  <a:tab pos="4099571" algn="l"/>
                  <a:tab pos="4555079" algn="l"/>
                  <a:tab pos="5010587" algn="l"/>
                  <a:tab pos="5466095" algn="l"/>
                  <a:tab pos="5921603" algn="l"/>
                  <a:tab pos="6377110" algn="l"/>
                  <a:tab pos="6832619" algn="l"/>
                  <a:tab pos="7288127" algn="l"/>
                  <a:tab pos="7743634" algn="l"/>
                  <a:tab pos="8199142" algn="l"/>
                  <a:tab pos="8654651" algn="l"/>
                  <a:tab pos="9110158" algn="l"/>
                </a:tabLst>
              </a:pPr>
              <a:t>11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704850"/>
            <a:ext cx="4643438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4007" y="4765380"/>
            <a:ext cx="6185721" cy="451515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AFE92-F3AD-43D7-9CDC-79C3FBC5CD8E}" type="slidenum">
              <a:rPr lang="en-US"/>
              <a:pPr/>
              <a:t>14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377078" y="9532343"/>
            <a:ext cx="3353495" cy="498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474" algn="l"/>
                <a:tab pos="910950" algn="l"/>
                <a:tab pos="1366425" algn="l"/>
                <a:tab pos="1821900" algn="l"/>
                <a:tab pos="2277375" algn="l"/>
                <a:tab pos="2732850" algn="l"/>
                <a:tab pos="3188326" algn="l"/>
                <a:tab pos="3643800" algn="l"/>
                <a:tab pos="4099275" algn="l"/>
                <a:tab pos="4554750" algn="l"/>
                <a:tab pos="5010225" algn="l"/>
                <a:tab pos="5465700" algn="l"/>
                <a:tab pos="5921176" algn="l"/>
                <a:tab pos="6376649" algn="l"/>
                <a:tab pos="6832125" algn="l"/>
                <a:tab pos="7287601" algn="l"/>
                <a:tab pos="7743074" algn="l"/>
                <a:tab pos="8198550" algn="l"/>
                <a:tab pos="8654026" algn="l"/>
                <a:tab pos="9109499" algn="l"/>
              </a:tabLst>
            </a:pPr>
            <a:fld id="{E7D30B2E-4F6E-482C-8D69-40A9D77DC140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474" algn="l"/>
                  <a:tab pos="910950" algn="l"/>
                  <a:tab pos="1366425" algn="l"/>
                  <a:tab pos="1821900" algn="l"/>
                  <a:tab pos="2277375" algn="l"/>
                  <a:tab pos="2732850" algn="l"/>
                  <a:tab pos="3188326" algn="l"/>
                  <a:tab pos="3643800" algn="l"/>
                  <a:tab pos="4099275" algn="l"/>
                  <a:tab pos="4554750" algn="l"/>
                  <a:tab pos="5010225" algn="l"/>
                  <a:tab pos="5465700" algn="l"/>
                  <a:tab pos="5921176" algn="l"/>
                  <a:tab pos="6376649" algn="l"/>
                  <a:tab pos="6832125" algn="l"/>
                  <a:tab pos="7287601" algn="l"/>
                  <a:tab pos="7743074" algn="l"/>
                  <a:tab pos="8198550" algn="l"/>
                  <a:tab pos="8654026" algn="l"/>
                  <a:tab pos="9109499" algn="l"/>
                </a:tabLst>
              </a:pPr>
              <a:t>14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77077" y="9532346"/>
            <a:ext cx="3355075" cy="500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474" algn="l"/>
                <a:tab pos="910950" algn="l"/>
                <a:tab pos="1366425" algn="l"/>
                <a:tab pos="1821900" algn="l"/>
                <a:tab pos="2277375" algn="l"/>
                <a:tab pos="2732850" algn="l"/>
                <a:tab pos="3188326" algn="l"/>
                <a:tab pos="3643800" algn="l"/>
                <a:tab pos="4099275" algn="l"/>
                <a:tab pos="4554750" algn="l"/>
                <a:tab pos="5010225" algn="l"/>
                <a:tab pos="5465700" algn="l"/>
                <a:tab pos="5921176" algn="l"/>
                <a:tab pos="6376649" algn="l"/>
                <a:tab pos="6832125" algn="l"/>
                <a:tab pos="7287601" algn="l"/>
                <a:tab pos="7743074" algn="l"/>
                <a:tab pos="8198550" algn="l"/>
                <a:tab pos="8654026" algn="l"/>
                <a:tab pos="9109499" algn="l"/>
              </a:tabLst>
            </a:pPr>
            <a:fld id="{F9F8C57C-3639-4C42-A70F-6C223FEFE3F9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474" algn="l"/>
                  <a:tab pos="910950" algn="l"/>
                  <a:tab pos="1366425" algn="l"/>
                  <a:tab pos="1821900" algn="l"/>
                  <a:tab pos="2277375" algn="l"/>
                  <a:tab pos="2732850" algn="l"/>
                  <a:tab pos="3188326" algn="l"/>
                  <a:tab pos="3643800" algn="l"/>
                  <a:tab pos="4099275" algn="l"/>
                  <a:tab pos="4554750" algn="l"/>
                  <a:tab pos="5010225" algn="l"/>
                  <a:tab pos="5465700" algn="l"/>
                  <a:tab pos="5921176" algn="l"/>
                  <a:tab pos="6376649" algn="l"/>
                  <a:tab pos="6832125" algn="l"/>
                  <a:tab pos="7287601" algn="l"/>
                  <a:tab pos="7743074" algn="l"/>
                  <a:tab pos="8198550" algn="l"/>
                  <a:tab pos="8654026" algn="l"/>
                  <a:tab pos="9109499" algn="l"/>
                </a:tabLst>
              </a:pPr>
              <a:t>14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784" y="704337"/>
            <a:ext cx="4655049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4008" y="4765380"/>
            <a:ext cx="6185721" cy="451515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AFE92-F3AD-43D7-9CDC-79C3FBC5CD8E}" type="slidenum">
              <a:rPr lang="en-US"/>
              <a:pPr/>
              <a:t>15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377078" y="9532343"/>
            <a:ext cx="3353495" cy="498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474" algn="l"/>
                <a:tab pos="910950" algn="l"/>
                <a:tab pos="1366425" algn="l"/>
                <a:tab pos="1821900" algn="l"/>
                <a:tab pos="2277375" algn="l"/>
                <a:tab pos="2732850" algn="l"/>
                <a:tab pos="3188326" algn="l"/>
                <a:tab pos="3643800" algn="l"/>
                <a:tab pos="4099275" algn="l"/>
                <a:tab pos="4554750" algn="l"/>
                <a:tab pos="5010225" algn="l"/>
                <a:tab pos="5465700" algn="l"/>
                <a:tab pos="5921176" algn="l"/>
                <a:tab pos="6376649" algn="l"/>
                <a:tab pos="6832125" algn="l"/>
                <a:tab pos="7287601" algn="l"/>
                <a:tab pos="7743074" algn="l"/>
                <a:tab pos="8198550" algn="l"/>
                <a:tab pos="8654026" algn="l"/>
                <a:tab pos="9109499" algn="l"/>
              </a:tabLst>
            </a:pPr>
            <a:fld id="{E7D30B2E-4F6E-482C-8D69-40A9D77DC140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474" algn="l"/>
                  <a:tab pos="910950" algn="l"/>
                  <a:tab pos="1366425" algn="l"/>
                  <a:tab pos="1821900" algn="l"/>
                  <a:tab pos="2277375" algn="l"/>
                  <a:tab pos="2732850" algn="l"/>
                  <a:tab pos="3188326" algn="l"/>
                  <a:tab pos="3643800" algn="l"/>
                  <a:tab pos="4099275" algn="l"/>
                  <a:tab pos="4554750" algn="l"/>
                  <a:tab pos="5010225" algn="l"/>
                  <a:tab pos="5465700" algn="l"/>
                  <a:tab pos="5921176" algn="l"/>
                  <a:tab pos="6376649" algn="l"/>
                  <a:tab pos="6832125" algn="l"/>
                  <a:tab pos="7287601" algn="l"/>
                  <a:tab pos="7743074" algn="l"/>
                  <a:tab pos="8198550" algn="l"/>
                  <a:tab pos="8654026" algn="l"/>
                  <a:tab pos="9109499" algn="l"/>
                </a:tabLst>
              </a:pPr>
              <a:t>15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77077" y="9532346"/>
            <a:ext cx="3355075" cy="500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474" algn="l"/>
                <a:tab pos="910950" algn="l"/>
                <a:tab pos="1366425" algn="l"/>
                <a:tab pos="1821900" algn="l"/>
                <a:tab pos="2277375" algn="l"/>
                <a:tab pos="2732850" algn="l"/>
                <a:tab pos="3188326" algn="l"/>
                <a:tab pos="3643800" algn="l"/>
                <a:tab pos="4099275" algn="l"/>
                <a:tab pos="4554750" algn="l"/>
                <a:tab pos="5010225" algn="l"/>
                <a:tab pos="5465700" algn="l"/>
                <a:tab pos="5921176" algn="l"/>
                <a:tab pos="6376649" algn="l"/>
                <a:tab pos="6832125" algn="l"/>
                <a:tab pos="7287601" algn="l"/>
                <a:tab pos="7743074" algn="l"/>
                <a:tab pos="8198550" algn="l"/>
                <a:tab pos="8654026" algn="l"/>
                <a:tab pos="9109499" algn="l"/>
              </a:tabLst>
            </a:pPr>
            <a:fld id="{F9F8C57C-3639-4C42-A70F-6C223FEFE3F9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474" algn="l"/>
                  <a:tab pos="910950" algn="l"/>
                  <a:tab pos="1366425" algn="l"/>
                  <a:tab pos="1821900" algn="l"/>
                  <a:tab pos="2277375" algn="l"/>
                  <a:tab pos="2732850" algn="l"/>
                  <a:tab pos="3188326" algn="l"/>
                  <a:tab pos="3643800" algn="l"/>
                  <a:tab pos="4099275" algn="l"/>
                  <a:tab pos="4554750" algn="l"/>
                  <a:tab pos="5010225" algn="l"/>
                  <a:tab pos="5465700" algn="l"/>
                  <a:tab pos="5921176" algn="l"/>
                  <a:tab pos="6376649" algn="l"/>
                  <a:tab pos="6832125" algn="l"/>
                  <a:tab pos="7287601" algn="l"/>
                  <a:tab pos="7743074" algn="l"/>
                  <a:tab pos="8198550" algn="l"/>
                  <a:tab pos="8654026" algn="l"/>
                  <a:tab pos="9109499" algn="l"/>
                </a:tabLst>
              </a:pPr>
              <a:t>15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5784" y="704337"/>
            <a:ext cx="4655049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4008" y="4765380"/>
            <a:ext cx="6185721" cy="451515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AFE92-F3AD-43D7-9CDC-79C3FBC5CD8E}" type="slidenum">
              <a:rPr lang="en-US"/>
              <a:pPr/>
              <a:t>16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377078" y="9532343"/>
            <a:ext cx="3353495" cy="498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474" algn="l"/>
                <a:tab pos="910950" algn="l"/>
                <a:tab pos="1366425" algn="l"/>
                <a:tab pos="1821900" algn="l"/>
                <a:tab pos="2277375" algn="l"/>
                <a:tab pos="2732850" algn="l"/>
                <a:tab pos="3188326" algn="l"/>
                <a:tab pos="3643800" algn="l"/>
                <a:tab pos="4099275" algn="l"/>
                <a:tab pos="4554750" algn="l"/>
                <a:tab pos="5010225" algn="l"/>
                <a:tab pos="5465700" algn="l"/>
                <a:tab pos="5921176" algn="l"/>
                <a:tab pos="6376649" algn="l"/>
                <a:tab pos="6832125" algn="l"/>
                <a:tab pos="7287601" algn="l"/>
                <a:tab pos="7743074" algn="l"/>
                <a:tab pos="8198550" algn="l"/>
                <a:tab pos="8654026" algn="l"/>
                <a:tab pos="9109499" algn="l"/>
              </a:tabLst>
            </a:pPr>
            <a:fld id="{E7D30B2E-4F6E-482C-8D69-40A9D77DC140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474" algn="l"/>
                  <a:tab pos="910950" algn="l"/>
                  <a:tab pos="1366425" algn="l"/>
                  <a:tab pos="1821900" algn="l"/>
                  <a:tab pos="2277375" algn="l"/>
                  <a:tab pos="2732850" algn="l"/>
                  <a:tab pos="3188326" algn="l"/>
                  <a:tab pos="3643800" algn="l"/>
                  <a:tab pos="4099275" algn="l"/>
                  <a:tab pos="4554750" algn="l"/>
                  <a:tab pos="5010225" algn="l"/>
                  <a:tab pos="5465700" algn="l"/>
                  <a:tab pos="5921176" algn="l"/>
                  <a:tab pos="6376649" algn="l"/>
                  <a:tab pos="6832125" algn="l"/>
                  <a:tab pos="7287601" algn="l"/>
                  <a:tab pos="7743074" algn="l"/>
                  <a:tab pos="8198550" algn="l"/>
                  <a:tab pos="8654026" algn="l"/>
                  <a:tab pos="9109499" algn="l"/>
                </a:tabLst>
              </a:pPr>
              <a:t>16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77077" y="9532346"/>
            <a:ext cx="3355075" cy="500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474" algn="l"/>
                <a:tab pos="910950" algn="l"/>
                <a:tab pos="1366425" algn="l"/>
                <a:tab pos="1821900" algn="l"/>
                <a:tab pos="2277375" algn="l"/>
                <a:tab pos="2732850" algn="l"/>
                <a:tab pos="3188326" algn="l"/>
                <a:tab pos="3643800" algn="l"/>
                <a:tab pos="4099275" algn="l"/>
                <a:tab pos="4554750" algn="l"/>
                <a:tab pos="5010225" algn="l"/>
                <a:tab pos="5465700" algn="l"/>
                <a:tab pos="5921176" algn="l"/>
                <a:tab pos="6376649" algn="l"/>
                <a:tab pos="6832125" algn="l"/>
                <a:tab pos="7287601" algn="l"/>
                <a:tab pos="7743074" algn="l"/>
                <a:tab pos="8198550" algn="l"/>
                <a:tab pos="8654026" algn="l"/>
                <a:tab pos="9109499" algn="l"/>
              </a:tabLst>
            </a:pPr>
            <a:fld id="{F9F8C57C-3639-4C42-A70F-6C223FEFE3F9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474" algn="l"/>
                  <a:tab pos="910950" algn="l"/>
                  <a:tab pos="1366425" algn="l"/>
                  <a:tab pos="1821900" algn="l"/>
                  <a:tab pos="2277375" algn="l"/>
                  <a:tab pos="2732850" algn="l"/>
                  <a:tab pos="3188326" algn="l"/>
                  <a:tab pos="3643800" algn="l"/>
                  <a:tab pos="4099275" algn="l"/>
                  <a:tab pos="4554750" algn="l"/>
                  <a:tab pos="5010225" algn="l"/>
                  <a:tab pos="5465700" algn="l"/>
                  <a:tab pos="5921176" algn="l"/>
                  <a:tab pos="6376649" algn="l"/>
                  <a:tab pos="6832125" algn="l"/>
                  <a:tab pos="7287601" algn="l"/>
                  <a:tab pos="7743074" algn="l"/>
                  <a:tab pos="8198550" algn="l"/>
                  <a:tab pos="8654026" algn="l"/>
                  <a:tab pos="9109499" algn="l"/>
                </a:tabLst>
              </a:pPr>
              <a:t>16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704850"/>
            <a:ext cx="4643438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4008" y="4765380"/>
            <a:ext cx="6185721" cy="451515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3AFE92-F3AD-43D7-9CDC-79C3FBC5CD8E}" type="slidenum">
              <a:rPr lang="en-US"/>
              <a:pPr/>
              <a:t>17</a:t>
            </a:fld>
            <a:endParaRPr lang="en-US"/>
          </a:p>
        </p:txBody>
      </p:sp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4377078" y="9532343"/>
            <a:ext cx="3353495" cy="4988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474" algn="l"/>
                <a:tab pos="910950" algn="l"/>
                <a:tab pos="1366425" algn="l"/>
                <a:tab pos="1821900" algn="l"/>
                <a:tab pos="2277375" algn="l"/>
                <a:tab pos="2732850" algn="l"/>
                <a:tab pos="3188326" algn="l"/>
                <a:tab pos="3643800" algn="l"/>
                <a:tab pos="4099275" algn="l"/>
                <a:tab pos="4554750" algn="l"/>
                <a:tab pos="5010225" algn="l"/>
                <a:tab pos="5465700" algn="l"/>
                <a:tab pos="5921176" algn="l"/>
                <a:tab pos="6376649" algn="l"/>
                <a:tab pos="6832125" algn="l"/>
                <a:tab pos="7287601" algn="l"/>
                <a:tab pos="7743074" algn="l"/>
                <a:tab pos="8198550" algn="l"/>
                <a:tab pos="8654026" algn="l"/>
                <a:tab pos="9109499" algn="l"/>
              </a:tabLst>
            </a:pPr>
            <a:fld id="{E7D30B2E-4F6E-482C-8D69-40A9D77DC140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474" algn="l"/>
                  <a:tab pos="910950" algn="l"/>
                  <a:tab pos="1366425" algn="l"/>
                  <a:tab pos="1821900" algn="l"/>
                  <a:tab pos="2277375" algn="l"/>
                  <a:tab pos="2732850" algn="l"/>
                  <a:tab pos="3188326" algn="l"/>
                  <a:tab pos="3643800" algn="l"/>
                  <a:tab pos="4099275" algn="l"/>
                  <a:tab pos="4554750" algn="l"/>
                  <a:tab pos="5010225" algn="l"/>
                  <a:tab pos="5465700" algn="l"/>
                  <a:tab pos="5921176" algn="l"/>
                  <a:tab pos="6376649" algn="l"/>
                  <a:tab pos="6832125" algn="l"/>
                  <a:tab pos="7287601" algn="l"/>
                  <a:tab pos="7743074" algn="l"/>
                  <a:tab pos="8198550" algn="l"/>
                  <a:tab pos="8654026" algn="l"/>
                  <a:tab pos="9109499" algn="l"/>
                </a:tabLst>
              </a:pPr>
              <a:t>17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77077" y="9532346"/>
            <a:ext cx="3355075" cy="50045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5474" algn="l"/>
                <a:tab pos="910950" algn="l"/>
                <a:tab pos="1366425" algn="l"/>
                <a:tab pos="1821900" algn="l"/>
                <a:tab pos="2277375" algn="l"/>
                <a:tab pos="2732850" algn="l"/>
                <a:tab pos="3188326" algn="l"/>
                <a:tab pos="3643800" algn="l"/>
                <a:tab pos="4099275" algn="l"/>
                <a:tab pos="4554750" algn="l"/>
                <a:tab pos="5010225" algn="l"/>
                <a:tab pos="5465700" algn="l"/>
                <a:tab pos="5921176" algn="l"/>
                <a:tab pos="6376649" algn="l"/>
                <a:tab pos="6832125" algn="l"/>
                <a:tab pos="7287601" algn="l"/>
                <a:tab pos="7743074" algn="l"/>
                <a:tab pos="8198550" algn="l"/>
                <a:tab pos="8654026" algn="l"/>
                <a:tab pos="9109499" algn="l"/>
              </a:tabLst>
            </a:pPr>
            <a:fld id="{F9F8C57C-3639-4C42-A70F-6C223FEFE3F9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5474" algn="l"/>
                  <a:tab pos="910950" algn="l"/>
                  <a:tab pos="1366425" algn="l"/>
                  <a:tab pos="1821900" algn="l"/>
                  <a:tab pos="2277375" algn="l"/>
                  <a:tab pos="2732850" algn="l"/>
                  <a:tab pos="3188326" algn="l"/>
                  <a:tab pos="3643800" algn="l"/>
                  <a:tab pos="4099275" algn="l"/>
                  <a:tab pos="4554750" algn="l"/>
                  <a:tab pos="5010225" algn="l"/>
                  <a:tab pos="5465700" algn="l"/>
                  <a:tab pos="5921176" algn="l"/>
                  <a:tab pos="6376649" algn="l"/>
                  <a:tab pos="6832125" algn="l"/>
                  <a:tab pos="7287601" algn="l"/>
                  <a:tab pos="7743074" algn="l"/>
                  <a:tab pos="8198550" algn="l"/>
                  <a:tab pos="8654026" algn="l"/>
                  <a:tab pos="9109499" algn="l"/>
                </a:tabLst>
              </a:pPr>
              <a:t>17</a:t>
            </a:fld>
            <a:endParaRPr lang="en-US" sz="1400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1575" y="704850"/>
            <a:ext cx="4643438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4008" y="4765380"/>
            <a:ext cx="6185721" cy="451515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rgbClr val="00003C"/>
            </a:gs>
            <a:gs pos="100000">
              <a:srgbClr val="14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0"/>
          <p:cNvSpPr txBox="1">
            <a:spLocks noChangeArrowheads="1"/>
          </p:cNvSpPr>
          <p:nvPr/>
        </p:nvSpPr>
        <p:spPr bwMode="auto">
          <a:xfrm>
            <a:off x="685799" y="3656013"/>
            <a:ext cx="7756451" cy="217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ts val="3400"/>
              </a:lnSpc>
              <a:spcAft>
                <a:spcPts val="600"/>
              </a:spcAft>
              <a:defRPr/>
            </a:pPr>
            <a:r>
              <a:rPr lang="en-US" sz="3200" b="1" dirty="0" smtClean="0">
                <a:solidFill>
                  <a:srgbClr val="FFF000"/>
                </a:solidFill>
                <a:latin typeface="Calibri" pitchFamily="34" charset="0"/>
              </a:rPr>
              <a:t>Paul VanRaden</a:t>
            </a:r>
            <a:endParaRPr lang="en-US" sz="3200" b="1" dirty="0">
              <a:solidFill>
                <a:srgbClr val="FFF000"/>
              </a:solidFill>
              <a:latin typeface="Calibri" pitchFamily="34" charset="0"/>
            </a:endParaRPr>
          </a:p>
          <a:p>
            <a:pPr>
              <a:lnSpc>
                <a:spcPts val="3000"/>
              </a:lnSpc>
              <a:defRPr/>
            </a:pPr>
            <a:r>
              <a:rPr lang="en-US" sz="2800" b="1" dirty="0">
                <a:latin typeface="Calibri" pitchFamily="34" charset="0"/>
              </a:rPr>
              <a:t>Animal </a:t>
            </a:r>
            <a:r>
              <a:rPr lang="en-US" sz="2800" b="1" dirty="0" smtClean="0">
                <a:latin typeface="Calibri" pitchFamily="34" charset="0"/>
              </a:rPr>
              <a:t>Genomics and Improvement Laboratory</a:t>
            </a:r>
            <a:endParaRPr lang="en-US" sz="2800" b="1" dirty="0">
              <a:latin typeface="Calibri" pitchFamily="34" charset="0"/>
            </a:endParaRPr>
          </a:p>
          <a:p>
            <a:pPr>
              <a:lnSpc>
                <a:spcPts val="3000"/>
              </a:lnSpc>
              <a:defRPr/>
            </a:pPr>
            <a:r>
              <a:rPr lang="en-US" sz="2800" b="1" dirty="0">
                <a:latin typeface="Calibri" pitchFamily="34" charset="0"/>
              </a:rPr>
              <a:t>Agricultural Research Service, USDA </a:t>
            </a:r>
          </a:p>
          <a:p>
            <a:pPr>
              <a:lnSpc>
                <a:spcPts val="3000"/>
              </a:lnSpc>
              <a:spcAft>
                <a:spcPts val="600"/>
              </a:spcAft>
              <a:defRPr/>
            </a:pPr>
            <a:r>
              <a:rPr lang="en-US" sz="2800" b="1" dirty="0">
                <a:latin typeface="Calibri" pitchFamily="34" charset="0"/>
              </a:rPr>
              <a:t>Beltsville, </a:t>
            </a:r>
            <a:r>
              <a:rPr lang="en-US" sz="2800" b="1" dirty="0" smtClean="0">
                <a:latin typeface="Calibri" pitchFamily="34" charset="0"/>
              </a:rPr>
              <a:t>MD</a:t>
            </a:r>
            <a:endParaRPr lang="en-US" sz="2800" b="1" dirty="0">
              <a:latin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rgbClr val="FFF000"/>
                </a:solidFill>
                <a:latin typeface="Calibri" pitchFamily="34" charset="0"/>
              </a:rPr>
              <a:t>paul.vanraden@ars.usda.gov</a:t>
            </a:r>
            <a:endParaRPr lang="en-US" sz="2800" b="1" dirty="0">
              <a:solidFill>
                <a:srgbClr val="FFF000"/>
              </a:solidFill>
              <a:latin typeface="Calibri" pitchFamily="34" charset="0"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ltGray">
          <a:xfrm>
            <a:off x="8280400" y="6564313"/>
            <a:ext cx="558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endParaRPr kumimoji="1" lang="en-US" sz="1000" b="1" dirty="0">
              <a:latin typeface="Humnst777 BT" pitchFamily="34" charset="0"/>
            </a:endParaRPr>
          </a:p>
        </p:txBody>
      </p:sp>
      <p:sp>
        <p:nvSpPr>
          <p:cNvPr id="11" name="Text Box 50"/>
          <p:cNvSpPr txBox="1">
            <a:spLocks noChangeArrowheads="1"/>
          </p:cNvSpPr>
          <p:nvPr/>
        </p:nvSpPr>
        <p:spPr bwMode="ltGray">
          <a:xfrm>
            <a:off x="7741260" y="6583680"/>
            <a:ext cx="6471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Calibri" pitchFamily="34" charset="0"/>
              </a:rPr>
              <a:t>VanRaden</a:t>
            </a:r>
            <a:endParaRPr kumimoji="1" lang="en-US" b="1" dirty="0">
              <a:latin typeface="Calibri" pitchFamily="34" charset="0"/>
            </a:endParaRP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ltGray">
          <a:xfrm>
            <a:off x="227013" y="6583680"/>
            <a:ext cx="564113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latin typeface="Calibri" pitchFamily="34" charset="0"/>
              </a:rPr>
              <a:t>CDCB Industry meeting, Madison, WI; Oct. 4, 2016 </a:t>
            </a:r>
            <a:r>
              <a:rPr kumimoji="1" lang="en-US" b="1" dirty="0" smtClean="0">
                <a:latin typeface="Calibri" pitchFamily="34" charset="0"/>
              </a:rPr>
              <a:t>(</a:t>
            </a:r>
            <a:fld id="{FC8ABD28-F4D0-4264-9A80-E8A931BA0A41}" type="slidenum">
              <a:rPr kumimoji="1" lang="en-US" b="1" smtClean="0">
                <a:latin typeface="Calibri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 smtClean="0">
                <a:latin typeface="Calibri" pitchFamily="34" charset="0"/>
              </a:rPr>
              <a:t>)</a:t>
            </a:r>
            <a:endParaRPr kumimoji="1" lang="en-US" b="1" dirty="0">
              <a:latin typeface="Calibri" pitchFamily="34" charset="0"/>
            </a:endParaRPr>
          </a:p>
        </p:txBody>
      </p:sp>
      <p:sp>
        <p:nvSpPr>
          <p:cNvPr id="276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5613"/>
            <a:ext cx="7769225" cy="1661993"/>
          </a:xfrm>
        </p:spPr>
        <p:txBody>
          <a:bodyPr/>
          <a:lstStyle>
            <a:lvl1pPr>
              <a:defRPr sz="5400" b="1">
                <a:solidFill>
                  <a:srgbClr val="FFF000"/>
                </a:solidFill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6" name="Picture 15" descr="USDA logo-sm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20129" y="6375608"/>
            <a:ext cx="516367" cy="36576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 bwMode="auto">
          <a:xfrm>
            <a:off x="0" y="3246120"/>
            <a:ext cx="9144000" cy="0"/>
          </a:xfrm>
          <a:prstGeom prst="line">
            <a:avLst/>
          </a:prstGeom>
          <a:ln w="82550">
            <a:gradFill flip="none" rotWithShape="1">
              <a:gsLst>
                <a:gs pos="20000">
                  <a:srgbClr val="009900"/>
                </a:gs>
                <a:gs pos="50000">
                  <a:srgbClr val="00003C"/>
                </a:gs>
                <a:gs pos="85000">
                  <a:schemeClr val="tx1"/>
                </a:gs>
              </a:gsLst>
              <a:lin ang="5400000" scaled="1"/>
              <a:tileRect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062103"/>
          </a:xfrm>
        </p:spPr>
        <p:txBody>
          <a:bodyPr/>
          <a:lstStyle>
            <a:lvl1pPr marL="287338" indent="-287338">
              <a:spcAft>
                <a:spcPts val="3000"/>
              </a:spcAft>
              <a:defRPr/>
            </a:lvl1pPr>
            <a:lvl2pPr marL="628650" indent="-228600">
              <a:spcAft>
                <a:spcPts val="3000"/>
              </a:spcAft>
              <a:defRPr/>
            </a:lvl2pPr>
            <a:lvl3pPr marL="1081088" indent="-454025">
              <a:spcAft>
                <a:spcPts val="3000"/>
              </a:spcAft>
              <a:buFont typeface="Humnst777 BT" pitchFamily="34" charset="0"/>
              <a:buChar char="−"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233488"/>
            <a:ext cx="4037012" cy="233910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233488"/>
            <a:ext cx="4037013" cy="2339102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233488"/>
            <a:ext cx="8226425" cy="192405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C"/>
            </a:gs>
            <a:gs pos="100000">
              <a:srgbClr val="14236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82563"/>
            <a:ext cx="8226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233488"/>
            <a:ext cx="82264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ext Box 50"/>
          <p:cNvSpPr txBox="1">
            <a:spLocks noChangeArrowheads="1"/>
          </p:cNvSpPr>
          <p:nvPr/>
        </p:nvSpPr>
        <p:spPr bwMode="ltGray">
          <a:xfrm>
            <a:off x="7741260" y="6583680"/>
            <a:ext cx="6471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kumimoji="1" lang="en-US" b="1" dirty="0" smtClean="0">
                <a:latin typeface="Calibri" pitchFamily="34" charset="0"/>
              </a:rPr>
              <a:t>VanRaden</a:t>
            </a:r>
            <a:endParaRPr kumimoji="1" lang="en-US" b="1" dirty="0">
              <a:latin typeface="Calibri" pitchFamily="34" charset="0"/>
            </a:endParaRPr>
          </a:p>
        </p:txBody>
      </p:sp>
      <p:pic>
        <p:nvPicPr>
          <p:cNvPr id="16" name="Picture 15" descr="USDA logo-smal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520129" y="6375608"/>
            <a:ext cx="516367" cy="36576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>
            <a:off x="0" y="914400"/>
            <a:ext cx="9144000" cy="0"/>
          </a:xfrm>
          <a:prstGeom prst="line">
            <a:avLst/>
          </a:prstGeom>
          <a:ln w="82550">
            <a:gradFill flip="none" rotWithShape="1">
              <a:gsLst>
                <a:gs pos="20000">
                  <a:srgbClr val="009900"/>
                </a:gs>
                <a:gs pos="50000">
                  <a:srgbClr val="00003C"/>
                </a:gs>
                <a:gs pos="85000">
                  <a:schemeClr val="tx1"/>
                </a:gs>
              </a:gsLst>
              <a:lin ang="5400000" scaled="1"/>
              <a:tileRect/>
            </a:gra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51"/>
          <p:cNvSpPr txBox="1">
            <a:spLocks noChangeArrowheads="1"/>
          </p:cNvSpPr>
          <p:nvPr/>
        </p:nvSpPr>
        <p:spPr bwMode="ltGray">
          <a:xfrm>
            <a:off x="227013" y="6583680"/>
            <a:ext cx="564113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b="1" dirty="0" smtClean="0">
                <a:latin typeface="Calibri" pitchFamily="34" charset="0"/>
              </a:rPr>
              <a:t>CDCB Industry meeting, Madison, WI; Oct. 4, 2016 </a:t>
            </a:r>
            <a:r>
              <a:rPr kumimoji="1" lang="en-US" b="1" dirty="0" smtClean="0">
                <a:latin typeface="Calibri" pitchFamily="34" charset="0"/>
              </a:rPr>
              <a:t>(</a:t>
            </a:r>
            <a:fld id="{FC8ABD28-F4D0-4264-9A80-E8A931BA0A41}" type="slidenum">
              <a:rPr kumimoji="1" lang="en-US" b="1" smtClean="0">
                <a:latin typeface="Calibri" pitchFamily="34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r>
              <a:rPr kumimoji="1" lang="en-US" b="1" dirty="0" smtClean="0">
                <a:latin typeface="Calibri" pitchFamily="34" charset="0"/>
              </a:rPr>
              <a:t>)</a:t>
            </a:r>
            <a:endParaRPr kumimoji="1" lang="en-US" b="1" dirty="0">
              <a:latin typeface="Calibri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52" r:id="rId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umnst777 BT" pitchFamily="34" charset="0"/>
        </a:defRPr>
      </a:lvl9pPr>
    </p:titleStyle>
    <p:bodyStyle>
      <a:lvl1pPr marL="282575" indent="-282575" algn="l" rtl="0" eaLnBrk="1" fontAlgn="base" hangingPunct="1">
        <a:spcBef>
          <a:spcPct val="0"/>
        </a:spcBef>
        <a:spcAft>
          <a:spcPts val="2400"/>
        </a:spcAft>
        <a:buClr>
          <a:srgbClr val="009900"/>
        </a:buClr>
        <a:buSzPct val="67000"/>
        <a:buFont typeface="Monotype Sorts" pitchFamily="2" charset="2"/>
        <a:buChar char="l"/>
        <a:defRPr sz="28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31825" indent="-225425" algn="l" rtl="0" eaLnBrk="1" fontAlgn="base" hangingPunct="1">
        <a:spcBef>
          <a:spcPct val="0"/>
        </a:spcBef>
        <a:spcAft>
          <a:spcPts val="2400"/>
        </a:spcAft>
        <a:buClr>
          <a:srgbClr val="009900"/>
        </a:buClr>
        <a:buSzPct val="80000"/>
        <a:buFont typeface="Monotype Sorts" pitchFamily="2" charset="2"/>
        <a:buChar char="w"/>
        <a:defRPr sz="2800" b="1">
          <a:solidFill>
            <a:schemeClr val="tx1"/>
          </a:solidFill>
          <a:latin typeface="Calibri" pitchFamily="34" charset="0"/>
        </a:defRPr>
      </a:lvl2pPr>
      <a:lvl3pPr marL="1025525" indent="-341313" algn="l" rtl="0" eaLnBrk="1" fontAlgn="base" hangingPunct="1">
        <a:spcBef>
          <a:spcPct val="0"/>
        </a:spcBef>
        <a:spcAft>
          <a:spcPts val="2400"/>
        </a:spcAft>
        <a:buClr>
          <a:schemeClr val="tx1"/>
        </a:buClr>
        <a:buSzPct val="130000"/>
        <a:buFont typeface="Calibri" pitchFamily="34" charset="0"/>
        <a:buChar char="–"/>
        <a:defRPr sz="2800" b="1">
          <a:solidFill>
            <a:schemeClr val="tx1"/>
          </a:solidFill>
          <a:latin typeface="Calibri" pitchFamily="34" charset="0"/>
        </a:defRPr>
      </a:lvl3pPr>
      <a:lvl4pPr marL="16637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"/>
        </a:spcBef>
        <a:spcAft>
          <a:spcPct val="0"/>
        </a:spcAft>
        <a:buClr>
          <a:srgbClr val="0099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/url?sa=i&amp;rct=j&amp;q=&amp;esrc=s&amp;source=images&amp;cd=&amp;cad=rja&amp;uact=8&amp;ved=0ahUKEwi_5YKc95TPAhUIGD4KHYyWCL0QjRwIBw&amp;url=http://www.atafen.com.tr/tr_bogaspermalari.aspx&amp;psig=AFQjCNGuI0BTMcm1vdNrH034-OxZuR8Oug&amp;ust=1474151041430564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aipl.arsusda.gov/publish/presentations/ADSA15/ADSA15_jrw.ppt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s.usda.gov/animal-production-and-protection/food-animal-production/docs/action-plan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4724400" cy="615553"/>
          </a:xfrm>
        </p:spPr>
        <p:txBody>
          <a:bodyPr/>
          <a:lstStyle/>
          <a:p>
            <a:r>
              <a:rPr lang="en-US" sz="4000" dirty="0" smtClean="0"/>
              <a:t>AGIL Technical Report</a:t>
            </a:r>
            <a:endParaRPr lang="en-US" sz="4000" dirty="0"/>
          </a:p>
        </p:txBody>
      </p:sp>
      <p:pic>
        <p:nvPicPr>
          <p:cNvPr id="3" name="Picture 2" descr="Friesian cow-cal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457200"/>
            <a:ext cx="3044190" cy="2282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5624780"/>
              </p:ext>
            </p:extLst>
          </p:nvPr>
        </p:nvGraphicFramePr>
        <p:xfrm>
          <a:off x="577056" y="1150249"/>
          <a:ext cx="8177894" cy="5054600"/>
        </p:xfrm>
        <a:graphic>
          <a:graphicData uri="http://schemas.openxmlformats.org/drawingml/2006/table">
            <a:tbl>
              <a:tblPr/>
              <a:tblGrid>
                <a:gridCol w="2097134"/>
                <a:gridCol w="868680"/>
                <a:gridCol w="868680"/>
                <a:gridCol w="868680"/>
                <a:gridCol w="868680"/>
                <a:gridCol w="868680"/>
                <a:gridCol w="868680"/>
                <a:gridCol w="868680"/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6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Trait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6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Relative emphasis in USDA index (%)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PD$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1971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MFP$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1976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1994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2000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2003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2014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2016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Milk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52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Fat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48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46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Protein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18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Longevity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13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SCS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 Unicode MS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–7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 Unicode MS" charset="0"/>
                      </a:endParaRP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Udder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8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Feet/legs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  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Body size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–</a:t>
                      </a:r>
                      <a:r>
                        <a:rPr kumimoji="0" lang="en-US" sz="2400" b="1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6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 Unicode MS" charset="0"/>
                      </a:endParaRP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Pregnancy rate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Calving traits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5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Conception rate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Livability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64" name="Text Box 120"/>
          <p:cNvSpPr txBox="1">
            <a:spLocks noChangeArrowheads="1"/>
          </p:cNvSpPr>
          <p:nvPr/>
        </p:nvSpPr>
        <p:spPr bwMode="auto">
          <a:xfrm>
            <a:off x="457200" y="182880"/>
            <a:ext cx="86264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800" b="1" dirty="0" smtClean="0">
                <a:latin typeface="Calibri" pitchFamily="34" charset="0"/>
              </a:rPr>
              <a:t>Proposal to include LIV in net merit</a:t>
            </a:r>
            <a:endParaRPr lang="en-GB" sz="3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366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5" name="Group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5624780"/>
              </p:ext>
            </p:extLst>
          </p:nvPr>
        </p:nvGraphicFramePr>
        <p:xfrm>
          <a:off x="577056" y="1150249"/>
          <a:ext cx="4703174" cy="5054600"/>
        </p:xfrm>
        <a:graphic>
          <a:graphicData uri="http://schemas.openxmlformats.org/drawingml/2006/table">
            <a:tbl>
              <a:tblPr/>
              <a:tblGrid>
                <a:gridCol w="2097134"/>
                <a:gridCol w="868680"/>
                <a:gridCol w="868680"/>
                <a:gridCol w="868680"/>
              </a:tblGrid>
              <a:tr h="0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6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Trait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6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Correlations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2014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NM$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2016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4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diff</a:t>
                      </a: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Milk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.44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.41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-.03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Fat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.63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.64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.01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Protein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.61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.59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-.02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Productive life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.76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.77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.01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SCS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Arial Unicode MS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-.37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-.34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.03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Udder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.12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.09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-.03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Feet/legs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.06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.04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-.02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Body size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-.13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-.20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-.07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Pregnancy rate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.39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.38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-.01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Calving traits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.46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.47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.01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Conception rate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.52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.51 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-.01</a:t>
                      </a: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Livability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.40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.48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ase" latinLnBrk="0" hangingPunct="1">
                        <a:lnSpc>
                          <a:spcPts val="27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cs typeface="Arial Unicode MS" charset="0"/>
                        </a:rPr>
                        <a:t>.08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cs typeface="Arial Unicode MS" charset="0"/>
                      </a:endParaRPr>
                    </a:p>
                  </a:txBody>
                  <a:tcPr marL="0" marR="2743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64" name="Text Box 120"/>
          <p:cNvSpPr txBox="1">
            <a:spLocks noChangeArrowheads="1"/>
          </p:cNvSpPr>
          <p:nvPr/>
        </p:nvSpPr>
        <p:spPr bwMode="auto">
          <a:xfrm>
            <a:off x="457200" y="182880"/>
            <a:ext cx="86264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800" b="1" dirty="0" smtClean="0">
                <a:latin typeface="Calibri" pitchFamily="34" charset="0"/>
              </a:rPr>
              <a:t>Correlations of traits with net merit</a:t>
            </a:r>
            <a:endParaRPr lang="en-GB" sz="38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0765" y="1775271"/>
            <a:ext cx="3074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Correlation (</a:t>
            </a:r>
            <a:r>
              <a:rPr lang="en-US" sz="2000" b="1" dirty="0" smtClean="0">
                <a:solidFill>
                  <a:srgbClr val="FFFF00"/>
                </a:solidFill>
              </a:rPr>
              <a:t>2014</a:t>
            </a:r>
            <a:r>
              <a:rPr lang="en-US" sz="2000" b="1" dirty="0" smtClean="0"/>
              <a:t>, </a:t>
            </a:r>
            <a:r>
              <a:rPr lang="en-US" sz="2000" b="1" dirty="0" smtClean="0">
                <a:solidFill>
                  <a:srgbClr val="FFFF00"/>
                </a:solidFill>
              </a:rPr>
              <a:t>2016</a:t>
            </a:r>
            <a:r>
              <a:rPr lang="en-US" sz="2000" b="1" dirty="0" smtClean="0"/>
              <a:t>)</a:t>
            </a:r>
          </a:p>
          <a:p>
            <a:r>
              <a:rPr lang="en-US" sz="2000" b="1" dirty="0" smtClean="0"/>
              <a:t>= 0.989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461366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trait PTAs: JE, BS, AY, GU, 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94982" cy="4508927"/>
          </a:xfrm>
        </p:spPr>
        <p:txBody>
          <a:bodyPr/>
          <a:lstStyle/>
          <a:p>
            <a:r>
              <a:rPr lang="en-US" dirty="0" smtClean="0"/>
              <a:t>New software to compute traditional PTAs</a:t>
            </a:r>
          </a:p>
          <a:p>
            <a:pPr lvl="1"/>
            <a:r>
              <a:rPr lang="en-US" dirty="0" smtClean="0"/>
              <a:t>AGIL programs also used for yield, health, fertility</a:t>
            </a:r>
          </a:p>
          <a:p>
            <a:pPr lvl="1"/>
            <a:r>
              <a:rPr lang="en-US" dirty="0" smtClean="0"/>
              <a:t>AGIL </a:t>
            </a:r>
            <a:r>
              <a:rPr lang="en-US" dirty="0" smtClean="0">
                <a:solidFill>
                  <a:srgbClr val="FFFF00"/>
                </a:solidFill>
              </a:rPr>
              <a:t>2014</a:t>
            </a:r>
            <a:r>
              <a:rPr lang="en-US" dirty="0" smtClean="0"/>
              <a:t> replace Gengler </a:t>
            </a:r>
            <a:r>
              <a:rPr lang="en-US" dirty="0" smtClean="0">
                <a:solidFill>
                  <a:srgbClr val="FFFF00"/>
                </a:solidFill>
              </a:rPr>
              <a:t>1998</a:t>
            </a:r>
            <a:r>
              <a:rPr lang="en-US" dirty="0" smtClean="0"/>
              <a:t> programs</a:t>
            </a:r>
          </a:p>
          <a:p>
            <a:r>
              <a:rPr lang="en-US" dirty="0" smtClean="0"/>
              <a:t>Update </a:t>
            </a:r>
            <a:r>
              <a:rPr lang="en-US" dirty="0" err="1" smtClean="0"/>
              <a:t>heritabilities</a:t>
            </a:r>
            <a:r>
              <a:rPr lang="en-US" dirty="0" smtClean="0"/>
              <a:t> and genetic correlations (</a:t>
            </a:r>
            <a:r>
              <a:rPr lang="en-US" dirty="0" smtClean="0">
                <a:solidFill>
                  <a:srgbClr val="FFFF00"/>
                </a:solidFill>
              </a:rPr>
              <a:t>2003</a:t>
            </a:r>
            <a:r>
              <a:rPr lang="en-US" dirty="0" smtClean="0"/>
              <a:t>)</a:t>
            </a:r>
          </a:p>
          <a:p>
            <a:r>
              <a:rPr lang="en-US" dirty="0" smtClean="0"/>
              <a:t>Jersey rear teat placement (rear and side view) added</a:t>
            </a:r>
          </a:p>
          <a:p>
            <a:r>
              <a:rPr lang="en-US" dirty="0" smtClean="0"/>
              <a:t>All trait PTAs together (BS &amp; MS milk speed, mobility)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Correlations of new, previous PTAs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5613" y="1371600"/>
          <a:ext cx="8226426" cy="173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7587"/>
                <a:gridCol w="1168842"/>
                <a:gridCol w="1176793"/>
                <a:gridCol w="1200647"/>
                <a:gridCol w="1192695"/>
                <a:gridCol w="1199862"/>
              </a:tblGrid>
              <a:tr h="370840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JE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BS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AY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GU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MS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Final score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0.993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0.974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0.988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0.982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0.929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Linear traits (average)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0.985</a:t>
                      </a:r>
                    </a:p>
                    <a:p>
                      <a:pPr algn="ct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0.969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0.966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0.985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0.892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67909" y="3745065"/>
            <a:ext cx="66463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Bulls born since 1985 with &gt; 80% reliability for final score</a:t>
            </a:r>
          </a:p>
          <a:p>
            <a:endParaRPr lang="en-US" sz="2000" dirty="0" smtClean="0">
              <a:solidFill>
                <a:srgbClr val="00FF00"/>
              </a:solidFill>
            </a:endParaRPr>
          </a:p>
          <a:p>
            <a:r>
              <a:rPr lang="en-US" sz="2000" dirty="0" smtClean="0"/>
              <a:t>Research on revising type traits done by Jan Wright</a:t>
            </a:r>
            <a:endParaRPr lang="en-US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4" name="Text Box 120"/>
          <p:cNvSpPr txBox="1">
            <a:spLocks noChangeArrowheads="1"/>
          </p:cNvSpPr>
          <p:nvPr/>
        </p:nvSpPr>
        <p:spPr bwMode="auto">
          <a:xfrm>
            <a:off x="441325" y="182880"/>
            <a:ext cx="87788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Calibri" pitchFamily="34" charset="0"/>
              </a:rPr>
              <a:t>Changes to non-HO type trait </a:t>
            </a:r>
            <a:r>
              <a:rPr lang="en-GB" sz="3200" b="1" dirty="0" err="1" smtClean="0">
                <a:solidFill>
                  <a:srgbClr val="FFFFFF"/>
                </a:solidFill>
                <a:latin typeface="Calibri" pitchFamily="34" charset="0"/>
              </a:rPr>
              <a:t>heritabilities</a:t>
            </a:r>
            <a:endParaRPr lang="en-GB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1219200"/>
          <a:ext cx="8138161" cy="5029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07061"/>
                <a:gridCol w="1146220"/>
                <a:gridCol w="1146220"/>
                <a:gridCol w="1146220"/>
                <a:gridCol w="1146220"/>
                <a:gridCol w="1146220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AY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BS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GU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JE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MS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Final Score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0.06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0.01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Stature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-0.09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-0.11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Strength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-0.07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-0.07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-0.09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Dairy form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cs typeface="Courier New" pitchFamily="49" charset="0"/>
                        </a:rPr>
                        <a:t>0.00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Foot angle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-0.01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Rear leg (side)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0.01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Body depth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***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-0.06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Rump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 a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ngle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-0.09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-0.08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-0.01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Rump width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-0.09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-0.06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-0.06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F. U. Attach.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  <a:cs typeface="Courier New" pitchFamily="49" charset="0"/>
                        </a:rPr>
                        <a:t>0.02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-0.06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-0.01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  <a:cs typeface="Courier New" pitchFamily="49" charset="0"/>
                        </a:rPr>
                        <a:t>-0.07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61366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4" name="Text Box 120"/>
          <p:cNvSpPr txBox="1">
            <a:spLocks noChangeArrowheads="1"/>
          </p:cNvSpPr>
          <p:nvPr/>
        </p:nvSpPr>
        <p:spPr bwMode="auto">
          <a:xfrm>
            <a:off x="441325" y="182880"/>
            <a:ext cx="87788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Calibri" pitchFamily="34" charset="0"/>
              </a:rPr>
              <a:t>Changes to non-HO type trait </a:t>
            </a:r>
            <a:r>
              <a:rPr lang="en-GB" sz="3200" b="1" dirty="0" err="1" smtClean="0">
                <a:solidFill>
                  <a:srgbClr val="FFFFFF"/>
                </a:solidFill>
                <a:latin typeface="Calibri" pitchFamily="34" charset="0"/>
              </a:rPr>
              <a:t>heritabilities</a:t>
            </a:r>
            <a:r>
              <a:rPr lang="en-GB" sz="3200" b="1" dirty="0" smtClean="0">
                <a:solidFill>
                  <a:srgbClr val="FFFFFF"/>
                </a:solidFill>
                <a:latin typeface="Calibri" pitchFamily="34" charset="0"/>
              </a:rPr>
              <a:t> (</a:t>
            </a:r>
            <a:r>
              <a:rPr lang="en-GB" sz="3200" b="1" i="1" dirty="0" smtClean="0">
                <a:solidFill>
                  <a:srgbClr val="FFFFFF"/>
                </a:solidFill>
                <a:latin typeface="Calibri" pitchFamily="34" charset="0"/>
              </a:rPr>
              <a:t>cont</a:t>
            </a:r>
            <a:r>
              <a:rPr lang="en-GB" sz="3200" b="1" dirty="0" smtClean="0">
                <a:solidFill>
                  <a:srgbClr val="FFFFFF"/>
                </a:solidFill>
                <a:latin typeface="Calibri" pitchFamily="34" charset="0"/>
              </a:rPr>
              <a:t>.)</a:t>
            </a:r>
            <a:endParaRPr lang="en-GB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399" y="1219200"/>
          <a:ext cx="8153400" cy="502919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11570"/>
                <a:gridCol w="1148366"/>
                <a:gridCol w="1148366"/>
                <a:gridCol w="1148366"/>
                <a:gridCol w="1148366"/>
                <a:gridCol w="1148366"/>
              </a:tblGrid>
              <a:tr h="469726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AY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BS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GU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JE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MS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66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Rear udder height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0.00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-0.06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</a:rPr>
                        <a:t>0.02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5066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Rear udder width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</a:rPr>
                        <a:t>0.01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-0.01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-0.07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</a:rPr>
                        <a:t>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5066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Udder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depth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-0.08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</a:rPr>
                        <a:t>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5066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Udder cleft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-0.10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0.00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5066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Front teat place.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</a:rPr>
                        <a:t>0.01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0.00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0.00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5066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Teat length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0.00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</a:rPr>
                        <a:t>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</a:rPr>
                        <a:t>0.03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</a:rPr>
                        <a:t>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5066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Rear legs (rear)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***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-0.07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0.00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***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</a:rPr>
                        <a:t>0.01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5066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Mobility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***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-0.14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***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***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-0.04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5066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Milking speed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7033"/>
                          </a:solidFill>
                          <a:latin typeface="+mn-lt"/>
                        </a:rPr>
                        <a:t>0.05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latin typeface="+mn-lt"/>
                        </a:rPr>
                        <a:t>-0.12</a:t>
                      </a:r>
                    </a:p>
                  </a:txBody>
                  <a:tcPr marL="9144" marR="45720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61366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4" name="Text Box 120"/>
          <p:cNvSpPr txBox="1">
            <a:spLocks noChangeArrowheads="1"/>
          </p:cNvSpPr>
          <p:nvPr/>
        </p:nvSpPr>
        <p:spPr bwMode="auto">
          <a:xfrm>
            <a:off x="441325" y="182880"/>
            <a:ext cx="8468759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Calibri" pitchFamily="34" charset="0"/>
              </a:rPr>
              <a:t>Revised </a:t>
            </a:r>
            <a:r>
              <a:rPr lang="en-GB" sz="3200" b="1" dirty="0" err="1" smtClean="0">
                <a:solidFill>
                  <a:srgbClr val="FFFFFF"/>
                </a:solidFill>
                <a:latin typeface="Calibri" pitchFamily="34" charset="0"/>
              </a:rPr>
              <a:t>heritabilities</a:t>
            </a:r>
            <a:r>
              <a:rPr lang="en-GB" sz="3200" b="1" dirty="0" smtClean="0">
                <a:solidFill>
                  <a:srgbClr val="FFFFFF"/>
                </a:solidFill>
                <a:latin typeface="Calibri" pitchFamily="34" charset="0"/>
              </a:rPr>
              <a:t> of non-HO type traits</a:t>
            </a:r>
            <a:endParaRPr lang="en-GB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33400" y="1219200"/>
          <a:ext cx="8138161" cy="45720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407061"/>
                <a:gridCol w="1146220"/>
                <a:gridCol w="1146220"/>
                <a:gridCol w="1146220"/>
                <a:gridCol w="1146220"/>
                <a:gridCol w="1146220"/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AY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BS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GU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JE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MS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Final Score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0.30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0.26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0.27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0.20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0.26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Stature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0.51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0.34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0.51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0.32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0.33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Strength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0.24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0.13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0.28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0.17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0.14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Dairy form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0.17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0.18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0.33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0.17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0.21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Foot angle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0.11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0.09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0.08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0.09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0.08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Rear leg (side)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0.12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0.13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0.11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0.08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0.06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Body depth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0.27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0.20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0.36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0.22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Rump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 a</a:t>
                      </a: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ngle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0.31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0.18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0.33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0.21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0.25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Rump width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0.26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0.12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0.33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0.16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0.14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F. U. Attach.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0.23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0.19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0.23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0.18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0.09</a:t>
                      </a:r>
                    </a:p>
                  </a:txBody>
                  <a:tcPr marL="9144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61366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4" name="Text Box 120"/>
          <p:cNvSpPr txBox="1">
            <a:spLocks noChangeArrowheads="1"/>
          </p:cNvSpPr>
          <p:nvPr/>
        </p:nvSpPr>
        <p:spPr bwMode="auto">
          <a:xfrm>
            <a:off x="212725" y="119062"/>
            <a:ext cx="877887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200" b="1" dirty="0" smtClean="0">
                <a:solidFill>
                  <a:srgbClr val="FFFFFF"/>
                </a:solidFill>
                <a:latin typeface="Calibri" pitchFamily="34" charset="0"/>
              </a:rPr>
              <a:t>Revised </a:t>
            </a:r>
            <a:r>
              <a:rPr lang="en-GB" sz="3200" b="1" dirty="0" err="1" smtClean="0">
                <a:solidFill>
                  <a:srgbClr val="FFFFFF"/>
                </a:solidFill>
                <a:latin typeface="Calibri" pitchFamily="34" charset="0"/>
              </a:rPr>
              <a:t>heritabilities</a:t>
            </a:r>
            <a:r>
              <a:rPr lang="en-GB" sz="3200" b="1" dirty="0" smtClean="0">
                <a:solidFill>
                  <a:srgbClr val="FFFFFF"/>
                </a:solidFill>
                <a:latin typeface="Calibri" pitchFamily="34" charset="0"/>
              </a:rPr>
              <a:t> of non-HO type traits (</a:t>
            </a:r>
            <a:r>
              <a:rPr lang="en-GB" sz="3200" b="1" i="1" dirty="0" smtClean="0">
                <a:solidFill>
                  <a:srgbClr val="FFFFFF"/>
                </a:solidFill>
                <a:latin typeface="Calibri" pitchFamily="34" charset="0"/>
              </a:rPr>
              <a:t>cont</a:t>
            </a:r>
            <a:r>
              <a:rPr lang="en-GB" sz="3200" b="1" dirty="0" smtClean="0">
                <a:solidFill>
                  <a:srgbClr val="FFFFFF"/>
                </a:solidFill>
                <a:latin typeface="Calibri" pitchFamily="34" charset="0"/>
              </a:rPr>
              <a:t>.)</a:t>
            </a:r>
            <a:endParaRPr lang="en-GB" sz="32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4800" y="1219200"/>
          <a:ext cx="8549639" cy="531033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834640"/>
                <a:gridCol w="992747"/>
                <a:gridCol w="1180563"/>
                <a:gridCol w="1180563"/>
                <a:gridCol w="1180563"/>
                <a:gridCol w="1180563"/>
              </a:tblGrid>
              <a:tr h="469726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Courier New" pitchFamily="49" charset="0"/>
                      </a:endParaRPr>
                    </a:p>
                  </a:txBody>
                  <a:tcPr marL="13716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AY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BS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GU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JE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  <a:cs typeface="Courier New" pitchFamily="49" charset="0"/>
                        </a:rPr>
                        <a:t>MS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Rear udder height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0.26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0.18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0.25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0.20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0.18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Rear udder width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0.20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0.15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0.27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0.16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0.15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Udder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depth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0.28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0.26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0.38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0.29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0.23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Udder cleft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0.18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0.12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0.18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0.12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0.08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Front teat place.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0.25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0.22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0.26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0.20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0.20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Teat length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0.30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0.29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0.39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0.21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0.33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Rear legs (rear)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0.03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0.08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0.11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Mobility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0.07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0.14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Milking speed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0.24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0.10</a:t>
                      </a: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Rear teat place. rear*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0.21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Rear teat</a:t>
                      </a:r>
                      <a:r>
                        <a:rPr lang="en-US" sz="2000" b="1" i="0" u="none" strike="noStrike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 place. side*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latin typeface="+mn-lt"/>
                        </a:rPr>
                        <a:t>0.13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* </a:t>
                      </a:r>
                      <a:r>
                        <a:rPr lang="en-US" sz="1400" b="1" i="1" u="none" strike="noStrik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New trait</a:t>
                      </a:r>
                      <a:endParaRPr lang="en-US" sz="1400" b="1" i="1" u="none" strike="noStrik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182880" marR="9144" marT="9144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E4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613668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computation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39814"/>
          </a:xfrm>
        </p:spPr>
        <p:txBody>
          <a:bodyPr/>
          <a:lstStyle/>
          <a:p>
            <a:r>
              <a:rPr lang="en-US" dirty="0" smtClean="0"/>
              <a:t>Monthly processing takes nearly </a:t>
            </a:r>
            <a:r>
              <a:rPr lang="en-US" dirty="0" smtClean="0">
                <a:solidFill>
                  <a:srgbClr val="FFFF00"/>
                </a:solidFill>
              </a:rPr>
              <a:t>1 week</a:t>
            </a:r>
          </a:p>
          <a:p>
            <a:pPr lvl="1"/>
            <a:r>
              <a:rPr lang="en-US" dirty="0" smtClean="0"/>
              <a:t>All 1.5 million genotypes re-imputed </a:t>
            </a:r>
            <a:r>
              <a:rPr lang="en-US" dirty="0" smtClean="0">
                <a:solidFill>
                  <a:srgbClr val="FFFF00"/>
                </a:solidFill>
              </a:rPr>
              <a:t>monthly</a:t>
            </a:r>
          </a:p>
          <a:p>
            <a:pPr lvl="1"/>
            <a:r>
              <a:rPr lang="en-US" dirty="0" smtClean="0"/>
              <a:t>Genomic relationships all re-computed</a:t>
            </a:r>
          </a:p>
          <a:p>
            <a:r>
              <a:rPr lang="en-US" dirty="0" smtClean="0"/>
              <a:t>Weekly processing of new animals takes a </a:t>
            </a:r>
            <a:r>
              <a:rPr lang="en-US" dirty="0" smtClean="0">
                <a:solidFill>
                  <a:srgbClr val="FFFF00"/>
                </a:solidFill>
              </a:rPr>
              <a:t>few hours</a:t>
            </a:r>
          </a:p>
          <a:p>
            <a:pPr lvl="1"/>
            <a:r>
              <a:rPr lang="en-US" dirty="0" smtClean="0"/>
              <a:t>Store imputed genotypes and G matrix in database</a:t>
            </a:r>
          </a:p>
          <a:p>
            <a:r>
              <a:rPr lang="en-US" dirty="0" smtClean="0"/>
              <a:t>Reduce monthly to </a:t>
            </a:r>
            <a:r>
              <a:rPr lang="en-US" dirty="0" smtClean="0">
                <a:solidFill>
                  <a:srgbClr val="FFFF00"/>
                </a:solidFill>
              </a:rPr>
              <a:t>1-2 days </a:t>
            </a:r>
            <a:r>
              <a:rPr lang="en-US" dirty="0" smtClean="0"/>
              <a:t>by extracting from database, also use more SNPs in prediction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Fertility trait evaluations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401" y="1371600"/>
          <a:ext cx="8072438" cy="431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0999"/>
                <a:gridCol w="1044713"/>
                <a:gridCol w="1850887"/>
                <a:gridCol w="985839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Trait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Code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By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00"/>
                        </a:lnSpc>
                      </a:pPr>
                      <a:r>
                        <a:rPr lang="en-US" sz="28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Began</a:t>
                      </a:r>
                      <a:endParaRPr lang="en-US" sz="28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Service sire </a:t>
                      </a:r>
                      <a:r>
                        <a:rPr lang="en-US" sz="2800" b="1" dirty="0" err="1" smtClean="0">
                          <a:latin typeface="Calibri" pitchFamily="34" charset="0"/>
                        </a:rPr>
                        <a:t>nonreturn</a:t>
                      </a:r>
                      <a:r>
                        <a:rPr lang="en-US" sz="2800" b="1" dirty="0" smtClean="0">
                          <a:latin typeface="Calibri" pitchFamily="34" charset="0"/>
                        </a:rPr>
                        <a:t> rate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ERCR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DRMS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1986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Service sire conception rate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SCR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USDA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2006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Daughter pregnancy rate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DPR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USDA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2003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Cow conception rate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CCR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USDA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2010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Heifer conception rate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HCR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USDA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2010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Calving to first insemination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CFI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To Interbull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2012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Gestation length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GL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CDCB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soon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Age at first calving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AFC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CDCB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8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?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Topics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142433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900"/>
              </a:spcAft>
            </a:pPr>
            <a:r>
              <a:rPr lang="en-US" dirty="0" smtClean="0"/>
              <a:t>Evaluation changes (recent and future)</a:t>
            </a:r>
          </a:p>
          <a:p>
            <a:pPr lvl="1">
              <a:lnSpc>
                <a:spcPts val="3200"/>
              </a:lnSpc>
              <a:spcAft>
                <a:spcPts val="900"/>
              </a:spcAft>
            </a:pPr>
            <a:r>
              <a:rPr lang="en-US" dirty="0" smtClean="0"/>
              <a:t>Net Merit revisions for livability and body weight</a:t>
            </a:r>
          </a:p>
          <a:p>
            <a:pPr lvl="1">
              <a:lnSpc>
                <a:spcPts val="3200"/>
              </a:lnSpc>
              <a:spcAft>
                <a:spcPts val="900"/>
              </a:spcAft>
            </a:pPr>
            <a:r>
              <a:rPr lang="en-US" dirty="0" smtClean="0"/>
              <a:t>Type trait evaluations for JE, BS, AY, GU, MS</a:t>
            </a:r>
          </a:p>
          <a:p>
            <a:pPr>
              <a:lnSpc>
                <a:spcPts val="3200"/>
              </a:lnSpc>
              <a:spcAft>
                <a:spcPts val="900"/>
              </a:spcAft>
            </a:pPr>
            <a:r>
              <a:rPr lang="en-US" dirty="0" smtClean="0"/>
              <a:t>Potential new traits from existing data</a:t>
            </a:r>
          </a:p>
          <a:p>
            <a:pPr lvl="1">
              <a:lnSpc>
                <a:spcPts val="3200"/>
              </a:lnSpc>
              <a:spcAft>
                <a:spcPts val="900"/>
              </a:spcAft>
            </a:pPr>
            <a:r>
              <a:rPr lang="en-US" dirty="0" smtClean="0"/>
              <a:t>Gestation length, age at 1</a:t>
            </a:r>
            <a:r>
              <a:rPr lang="en-US" baseline="30000" dirty="0" smtClean="0"/>
              <a:t>st</a:t>
            </a:r>
            <a:r>
              <a:rPr lang="en-US" dirty="0" smtClean="0"/>
              <a:t> calf</a:t>
            </a:r>
          </a:p>
          <a:p>
            <a:pPr lvl="1">
              <a:lnSpc>
                <a:spcPts val="3200"/>
              </a:lnSpc>
              <a:spcAft>
                <a:spcPts val="900"/>
              </a:spcAft>
            </a:pPr>
            <a:r>
              <a:rPr lang="en-US" dirty="0" smtClean="0"/>
              <a:t>Genetic rankings for heat stress</a:t>
            </a:r>
          </a:p>
          <a:p>
            <a:pPr>
              <a:lnSpc>
                <a:spcPts val="3200"/>
              </a:lnSpc>
              <a:spcAft>
                <a:spcPts val="900"/>
              </a:spcAft>
            </a:pPr>
            <a:r>
              <a:rPr lang="en-US" dirty="0" smtClean="0"/>
              <a:t>Checkup on stability of bull GPTAs</a:t>
            </a:r>
          </a:p>
          <a:p>
            <a:pPr>
              <a:lnSpc>
                <a:spcPts val="3200"/>
              </a:lnSpc>
              <a:spcAft>
                <a:spcPts val="900"/>
              </a:spcAft>
            </a:pPr>
            <a:r>
              <a:rPr lang="en-US" dirty="0" smtClean="0"/>
              <a:t>5-year research planning process (ARS and AGIL)</a:t>
            </a:r>
          </a:p>
          <a:p>
            <a:pPr>
              <a:lnSpc>
                <a:spcPts val="3200"/>
              </a:lnSpc>
              <a:spcAft>
                <a:spcPts val="900"/>
              </a:spcAft>
            </a:pPr>
            <a:r>
              <a:rPr lang="en-US" dirty="0" smtClean="0"/>
              <a:t>AGIL staffing</a:t>
            </a:r>
          </a:p>
          <a:p>
            <a:pPr>
              <a:lnSpc>
                <a:spcPts val="3200"/>
              </a:lnSpc>
              <a:spcAft>
                <a:spcPts val="900"/>
              </a:spcAft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Gestation 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124206"/>
          </a:xfrm>
        </p:spPr>
        <p:txBody>
          <a:bodyPr/>
          <a:lstStyle/>
          <a:p>
            <a:r>
              <a:rPr lang="en-US" dirty="0" smtClean="0"/>
              <a:t>Useful for maternity pen management (</a:t>
            </a:r>
            <a:r>
              <a:rPr lang="en-US" dirty="0" smtClean="0">
                <a:solidFill>
                  <a:srgbClr val="FFFF00"/>
                </a:solidFill>
              </a:rPr>
              <a:t>DHIA</a:t>
            </a:r>
            <a:r>
              <a:rPr lang="en-US" dirty="0" smtClean="0"/>
              <a:t>) or synchronized calving with grazing (</a:t>
            </a:r>
            <a:r>
              <a:rPr lang="en-US" dirty="0" smtClean="0">
                <a:solidFill>
                  <a:srgbClr val="FFFF00"/>
                </a:solidFill>
              </a:rPr>
              <a:t>NZL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AUS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FF00"/>
                </a:solidFill>
              </a:rPr>
              <a:t>IRL</a:t>
            </a:r>
            <a:r>
              <a:rPr lang="en-US" dirty="0" smtClean="0"/>
              <a:t>)</a:t>
            </a:r>
          </a:p>
          <a:p>
            <a:r>
              <a:rPr lang="en-US" dirty="0" smtClean="0"/>
              <a:t>NAAB Dairy Sire Evaluation Com. requested </a:t>
            </a:r>
            <a:r>
              <a:rPr lang="en-US" dirty="0" smtClean="0">
                <a:solidFill>
                  <a:srgbClr val="00FF00"/>
                </a:solidFill>
              </a:rPr>
              <a:t>Apr 2016</a:t>
            </a:r>
          </a:p>
          <a:p>
            <a:r>
              <a:rPr lang="en-US" dirty="0" smtClean="0"/>
              <a:t>High heritability with small maternal effect</a:t>
            </a:r>
          </a:p>
          <a:p>
            <a:r>
              <a:rPr lang="en-US" dirty="0" smtClean="0"/>
              <a:t>Service sire model preliminary PTAs computed </a:t>
            </a:r>
          </a:p>
          <a:p>
            <a:r>
              <a:rPr lang="en-US" dirty="0" smtClean="0"/>
              <a:t>Animal model PTAs as trait of calf will be tested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 at first calf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r>
              <a:rPr lang="en-US" dirty="0" smtClean="0"/>
              <a:t>Reduce costs of raising replacements</a:t>
            </a:r>
          </a:p>
          <a:p>
            <a:r>
              <a:rPr lang="en-US" dirty="0" smtClean="0"/>
              <a:t>Data available for all 33 million cows</a:t>
            </a:r>
          </a:p>
          <a:p>
            <a:r>
              <a:rPr lang="en-US" dirty="0" smtClean="0"/>
              <a:t>Good genomic reliabilities for young animals</a:t>
            </a:r>
          </a:p>
          <a:p>
            <a:pPr lvl="1"/>
            <a:r>
              <a:rPr lang="en-US" dirty="0" smtClean="0"/>
              <a:t>REL = </a:t>
            </a:r>
            <a:r>
              <a:rPr lang="en-US" dirty="0" smtClean="0">
                <a:solidFill>
                  <a:srgbClr val="00FF00"/>
                </a:solidFill>
              </a:rPr>
              <a:t>66%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rgbClr val="FFFF00"/>
                </a:solidFill>
              </a:rPr>
              <a:t>HO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FF00"/>
                </a:solidFill>
              </a:rPr>
              <a:t>51%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rgbClr val="FFFF00"/>
                </a:solidFill>
              </a:rPr>
              <a:t>JE</a:t>
            </a:r>
            <a:r>
              <a:rPr lang="en-US" dirty="0" smtClean="0"/>
              <a:t>, heritability = </a:t>
            </a:r>
            <a:r>
              <a:rPr lang="en-US" dirty="0" smtClean="0">
                <a:solidFill>
                  <a:srgbClr val="00FF00"/>
                </a:solidFill>
              </a:rPr>
              <a:t>2.7%</a:t>
            </a:r>
          </a:p>
          <a:p>
            <a:r>
              <a:rPr lang="en-US" dirty="0" smtClean="0"/>
              <a:t>Favorable correlations with most traits (</a:t>
            </a:r>
            <a:r>
              <a:rPr lang="en-US" dirty="0" smtClean="0">
                <a:solidFill>
                  <a:srgbClr val="FFFF00"/>
                </a:solidFill>
              </a:rPr>
              <a:t>HO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00FF00"/>
                </a:solidFill>
              </a:rPr>
              <a:t>-.45 </a:t>
            </a:r>
            <a:r>
              <a:rPr lang="en-US" dirty="0" smtClean="0"/>
              <a:t>HCR, </a:t>
            </a:r>
            <a:r>
              <a:rPr lang="en-US" dirty="0" smtClean="0">
                <a:solidFill>
                  <a:srgbClr val="00FF00"/>
                </a:solidFill>
              </a:rPr>
              <a:t>-.27 </a:t>
            </a:r>
            <a:r>
              <a:rPr lang="en-US" dirty="0" smtClean="0"/>
              <a:t>CCR, </a:t>
            </a:r>
            <a:r>
              <a:rPr lang="en-US" dirty="0" smtClean="0">
                <a:solidFill>
                  <a:srgbClr val="00FF00"/>
                </a:solidFill>
              </a:rPr>
              <a:t>-.45 </a:t>
            </a:r>
            <a:r>
              <a:rPr lang="en-US" dirty="0" smtClean="0"/>
              <a:t>yield, </a:t>
            </a:r>
            <a:r>
              <a:rPr lang="en-US" dirty="0" smtClean="0">
                <a:solidFill>
                  <a:srgbClr val="00FF00"/>
                </a:solidFill>
              </a:rPr>
              <a:t>-.34 </a:t>
            </a:r>
            <a:r>
              <a:rPr lang="en-US" dirty="0" smtClean="0"/>
              <a:t>PL, </a:t>
            </a:r>
            <a:r>
              <a:rPr lang="en-US" dirty="0" smtClean="0">
                <a:solidFill>
                  <a:srgbClr val="00FF00"/>
                </a:solidFill>
              </a:rPr>
              <a:t>-.54 </a:t>
            </a:r>
            <a:r>
              <a:rPr lang="en-US" dirty="0" smtClean="0"/>
              <a:t>NM$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182878"/>
            <a:ext cx="7296150" cy="1261884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dirty="0" smtClean="0"/>
              <a:t>Top </a:t>
            </a:r>
            <a:r>
              <a:rPr lang="en-US" dirty="0" smtClean="0">
                <a:solidFill>
                  <a:srgbClr val="FFF000"/>
                </a:solidFill>
              </a:rPr>
              <a:t>young</a:t>
            </a:r>
            <a:r>
              <a:rPr lang="en-US" dirty="0" smtClean="0"/>
              <a:t> bulls from Aug 2013</a:t>
            </a:r>
            <a:br>
              <a:rPr lang="en-US" dirty="0" smtClean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>
                <a:solidFill>
                  <a:srgbClr val="FFF000"/>
                </a:solidFill>
              </a:rPr>
              <a:t>Now with &gt; 1,000 daughters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78661" y="1468357"/>
          <a:ext cx="8092685" cy="45237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85530"/>
                <a:gridCol w="833573"/>
                <a:gridCol w="1250358"/>
                <a:gridCol w="978541"/>
                <a:gridCol w="326180"/>
                <a:gridCol w="1566271"/>
                <a:gridCol w="105223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endParaRPr lang="en-US" sz="2300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NM$</a:t>
                      </a: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Progeny (2016)</a:t>
                      </a:r>
                      <a:endParaRPr lang="en-US" sz="230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3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Bull</a:t>
                      </a:r>
                      <a:endParaRPr lang="en-US" sz="23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2016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PA 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Daughters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AI sons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err="1" smtClean="0">
                          <a:latin typeface="Calibri" pitchFamily="34" charset="0"/>
                        </a:rPr>
                        <a:t>Supersire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895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670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471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6,531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250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Cabriolet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849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646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482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2,019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Uno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541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613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303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6,584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216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Predestine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491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613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406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1,525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51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err="1" smtClean="0">
                          <a:latin typeface="Calibri" pitchFamily="34" charset="0"/>
                        </a:rPr>
                        <a:t>AltaAntrim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383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595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400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1,061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err="1" smtClean="0">
                          <a:latin typeface="Calibri" pitchFamily="34" charset="0"/>
                        </a:rPr>
                        <a:t>Jacey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574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595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429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1,699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err="1" smtClean="0">
                          <a:latin typeface="Calibri" pitchFamily="34" charset="0"/>
                        </a:rPr>
                        <a:t>AltaJackman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441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592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444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1,270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Maurice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701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582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420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2,031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Mogul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689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578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355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10,241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310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Tango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648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562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395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1,428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96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Top 10 average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621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604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410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3,434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105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06986" y="5938984"/>
            <a:ext cx="267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latin typeface="Calibri" pitchFamily="34" charset="0"/>
              </a:rPr>
              <a:t>(base adjusted values)</a:t>
            </a:r>
            <a:endParaRPr lang="en-US" sz="2000" b="1" dirty="0">
              <a:solidFill>
                <a:srgbClr val="00FF00"/>
              </a:solidFill>
              <a:latin typeface="Calibri" pitchFamily="34" charset="0"/>
            </a:endParaRPr>
          </a:p>
        </p:txBody>
      </p:sp>
      <p:pic>
        <p:nvPicPr>
          <p:cNvPr id="8" name="Picture 7" descr="Supersi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86050" y="0"/>
            <a:ext cx="1657950" cy="118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182878"/>
            <a:ext cx="7296150" cy="1231106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dirty="0" smtClean="0"/>
              <a:t>Top </a:t>
            </a:r>
            <a:r>
              <a:rPr lang="en-US" dirty="0" smtClean="0">
                <a:solidFill>
                  <a:srgbClr val="FFF000"/>
                </a:solidFill>
              </a:rPr>
              <a:t>proven</a:t>
            </a:r>
            <a:r>
              <a:rPr lang="en-US" dirty="0" smtClean="0"/>
              <a:t> bulls from Aug 2013</a:t>
            </a:r>
            <a:br>
              <a:rPr lang="en-US" dirty="0" smtClean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>
                <a:solidFill>
                  <a:srgbClr val="FFF000"/>
                </a:solidFill>
              </a:rPr>
              <a:t>Now with &gt;1,000 daughters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78661" y="1468357"/>
          <a:ext cx="8092685" cy="45237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85530"/>
                <a:gridCol w="833573"/>
                <a:gridCol w="1250358"/>
                <a:gridCol w="978541"/>
                <a:gridCol w="326180"/>
                <a:gridCol w="1566271"/>
                <a:gridCol w="1052232"/>
              </a:tblGrid>
              <a:tr h="44307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endParaRPr lang="en-US" sz="2300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NM$</a:t>
                      </a: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Progeny (2016)</a:t>
                      </a:r>
                      <a:endParaRPr lang="en-US" sz="230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3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Bull</a:t>
                      </a:r>
                      <a:endParaRPr lang="en-US" sz="23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2016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PA 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Daughters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AI sons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Robust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791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550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328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1,948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104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Freddie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460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532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290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24,139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176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Awesome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481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518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353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6,308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Twist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559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514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244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1,112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Massey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525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490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249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11,922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81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O-Style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406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477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366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10,536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63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Manifold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604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462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259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44,315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724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err="1" smtClean="0">
                          <a:latin typeface="Calibri" pitchFamily="34" charset="0"/>
                        </a:rPr>
                        <a:t>Bookem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550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459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272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7,585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114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Domingo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399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454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224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8,848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Hill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426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452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247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11,628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6576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724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Top 10 average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503</a:t>
                      </a:r>
                      <a:endParaRPr lang="en-US" sz="23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503</a:t>
                      </a:r>
                      <a:endParaRPr lang="en-US" sz="23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304</a:t>
                      </a:r>
                      <a:endParaRPr lang="en-US" sz="23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18,497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36576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58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06986" y="5938984"/>
            <a:ext cx="267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latin typeface="Calibri" pitchFamily="34" charset="0"/>
              </a:rPr>
              <a:t>(base adjusted values)</a:t>
            </a:r>
            <a:endParaRPr lang="en-US" sz="2000" b="1" dirty="0">
              <a:solidFill>
                <a:srgbClr val="00FF00"/>
              </a:solidFill>
              <a:latin typeface="Calibri" pitchFamily="34" charset="0"/>
            </a:endParaRPr>
          </a:p>
        </p:txBody>
      </p:sp>
      <p:pic>
        <p:nvPicPr>
          <p:cNvPr id="6" name="Picture 2" descr="FREDD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1960" y="0"/>
            <a:ext cx="1662040" cy="1188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182878"/>
            <a:ext cx="7296150" cy="1261884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dirty="0" smtClean="0"/>
              <a:t>Top </a:t>
            </a:r>
            <a:r>
              <a:rPr lang="en-US" dirty="0" smtClean="0">
                <a:solidFill>
                  <a:srgbClr val="FFF000"/>
                </a:solidFill>
              </a:rPr>
              <a:t>young JE</a:t>
            </a:r>
            <a:r>
              <a:rPr lang="en-US" dirty="0" smtClean="0"/>
              <a:t> bulls from Aug 2013</a:t>
            </a:r>
            <a:br>
              <a:rPr lang="en-US" dirty="0" smtClean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>
                <a:solidFill>
                  <a:srgbClr val="FFF000"/>
                </a:solidFill>
              </a:rPr>
              <a:t>Now with &gt; 100 daughters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78661" y="1468357"/>
          <a:ext cx="8092685" cy="45237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85530"/>
                <a:gridCol w="833573"/>
                <a:gridCol w="1250358"/>
                <a:gridCol w="978541"/>
                <a:gridCol w="326180"/>
                <a:gridCol w="1566271"/>
                <a:gridCol w="105223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endParaRPr lang="en-US" sz="2300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NM$</a:t>
                      </a: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Progeny (2016)</a:t>
                      </a:r>
                      <a:endParaRPr lang="en-US" sz="230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3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Bull</a:t>
                      </a:r>
                      <a:endParaRPr lang="en-US" sz="23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2016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PA 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Daughters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AI sons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Pilgrim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425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507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305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144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Machete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491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467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325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1485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Dazzler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406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465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310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403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Kindle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320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463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411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113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Soprano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507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453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436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639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Marvel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356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451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273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4441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53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Award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295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448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364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209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Harris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610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446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313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100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Kona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303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436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411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100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Frontrunner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293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432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316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509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Top 10 average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400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457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346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814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11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06986" y="5938984"/>
            <a:ext cx="267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latin typeface="Calibri" pitchFamily="34" charset="0"/>
              </a:rPr>
              <a:t>(base adjusted values)</a:t>
            </a:r>
            <a:endParaRPr lang="en-US" sz="2000" b="1" dirty="0">
              <a:solidFill>
                <a:srgbClr val="00FF00"/>
              </a:solidFill>
              <a:latin typeface="Calibri" pitchFamily="34" charset="0"/>
            </a:endParaRPr>
          </a:p>
        </p:txBody>
      </p:sp>
      <p:pic>
        <p:nvPicPr>
          <p:cNvPr id="6" name="Picture 2" descr="PROP JO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0789" y="0"/>
            <a:ext cx="1753211" cy="1254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57200" y="182878"/>
            <a:ext cx="7296150" cy="1261884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dirty="0" smtClean="0"/>
              <a:t>Top </a:t>
            </a:r>
            <a:r>
              <a:rPr lang="en-US" dirty="0" smtClean="0">
                <a:solidFill>
                  <a:srgbClr val="FFF000"/>
                </a:solidFill>
              </a:rPr>
              <a:t>proven JE</a:t>
            </a:r>
            <a:r>
              <a:rPr lang="en-US" dirty="0" smtClean="0"/>
              <a:t> bulls from Aug 2013</a:t>
            </a:r>
            <a:br>
              <a:rPr lang="en-US" dirty="0" smtClean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>
                <a:solidFill>
                  <a:srgbClr val="FFF000"/>
                </a:solidFill>
              </a:rPr>
              <a:t>With &gt; 100 daughters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78661" y="1468357"/>
          <a:ext cx="8092685" cy="45237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85530"/>
                <a:gridCol w="833573"/>
                <a:gridCol w="1250358"/>
                <a:gridCol w="978541"/>
                <a:gridCol w="326180"/>
                <a:gridCol w="1566271"/>
                <a:gridCol w="105223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ts val="2800"/>
                        </a:lnSpc>
                      </a:pPr>
                      <a:endParaRPr lang="en-US" sz="2300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NM$</a:t>
                      </a: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endParaRPr lang="en-US" sz="230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30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Progeny (2016)</a:t>
                      </a:r>
                      <a:endParaRPr lang="en-US" sz="230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3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Bull</a:t>
                      </a:r>
                      <a:endParaRPr lang="en-US" sz="23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2016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PA 2013</a:t>
                      </a: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endParaRPr lang="en-US" sz="2300" b="1" baseline="0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Daughters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2300" b="1" baseline="0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AI sons</a:t>
                      </a:r>
                      <a:endParaRPr lang="en-US" sz="2300" b="1" baseline="0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Magnum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518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525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208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3,611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err="1" smtClean="0">
                          <a:latin typeface="Calibri" pitchFamily="34" charset="0"/>
                        </a:rPr>
                        <a:t>Zuma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331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446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142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17,504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21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Bold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296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377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188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8,415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42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Lotto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246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374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184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1,007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Rock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288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365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260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373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Renegade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353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365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226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7,459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64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Oliver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294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341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301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250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Victory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389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341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252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1,280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2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err="1" smtClean="0">
                          <a:latin typeface="Calibri" pitchFamily="34" charset="0"/>
                        </a:rPr>
                        <a:t>Herodot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273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340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223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682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Mable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244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335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latin typeface="Calibri" pitchFamily="34" charset="0"/>
                        </a:rPr>
                        <a:t>177</a:t>
                      </a: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468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00FFFF"/>
                          </a:solidFill>
                          <a:latin typeface="Calibri" pitchFamily="34" charset="0"/>
                        </a:rPr>
                        <a:t>0</a:t>
                      </a:r>
                      <a:endParaRPr lang="en-US" sz="2300" b="1" dirty="0">
                        <a:solidFill>
                          <a:srgbClr val="00FFFF"/>
                        </a:solidFill>
                        <a:latin typeface="Calibri" pitchFamily="34" charset="0"/>
                      </a:endParaRPr>
                    </a:p>
                  </a:txBody>
                  <a:tcPr marL="0" marR="301752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Top 10 average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326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395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217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4,356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700"/>
                        </a:lnSpc>
                      </a:pPr>
                      <a:r>
                        <a:rPr lang="en-US" sz="23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14</a:t>
                      </a:r>
                      <a:endParaRPr lang="en-US" sz="23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301752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06986" y="5938984"/>
            <a:ext cx="2678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  <a:latin typeface="Calibri" pitchFamily="34" charset="0"/>
              </a:rPr>
              <a:t>(base adjusted values)</a:t>
            </a:r>
            <a:endParaRPr lang="en-US" sz="2000" b="1" dirty="0">
              <a:solidFill>
                <a:srgbClr val="00FF00"/>
              </a:solidFill>
              <a:latin typeface="Calibri" pitchFamily="34" charset="0"/>
            </a:endParaRPr>
          </a:p>
        </p:txBody>
      </p:sp>
      <p:pic>
        <p:nvPicPr>
          <p:cNvPr id="57346" name="Picture 2" descr="Image result for jersey bull photo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7660" y="0"/>
            <a:ext cx="1696340" cy="1212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Guernsey major gene for many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939814"/>
          </a:xfrm>
        </p:spPr>
        <p:txBody>
          <a:bodyPr/>
          <a:lstStyle/>
          <a:p>
            <a:r>
              <a:rPr lang="en-US" dirty="0" smtClean="0"/>
              <a:t>On chromosome 19 near location 29 million bases</a:t>
            </a:r>
          </a:p>
          <a:p>
            <a:r>
              <a:rPr lang="en-US" dirty="0" smtClean="0"/>
              <a:t>Largest </a:t>
            </a:r>
            <a:r>
              <a:rPr lang="en-US" dirty="0" smtClean="0">
                <a:solidFill>
                  <a:srgbClr val="FFFF00"/>
                </a:solidFill>
              </a:rPr>
              <a:t>positive</a:t>
            </a:r>
            <a:r>
              <a:rPr lang="en-US" dirty="0" smtClean="0"/>
              <a:t> effects of all SNPs for:</a:t>
            </a:r>
          </a:p>
          <a:p>
            <a:pPr lvl="1"/>
            <a:r>
              <a:rPr lang="en-US" dirty="0" smtClean="0"/>
              <a:t>Milk, protein, stature, strength, dairy form, rump width, rump angle, teat length, </a:t>
            </a:r>
            <a:r>
              <a:rPr lang="en-US" dirty="0" smtClean="0">
                <a:solidFill>
                  <a:srgbClr val="FF6699"/>
                </a:solidFill>
              </a:rPr>
              <a:t>SCS (unfavorable)</a:t>
            </a:r>
          </a:p>
          <a:p>
            <a:r>
              <a:rPr lang="en-US" dirty="0" smtClean="0"/>
              <a:t>Largest </a:t>
            </a:r>
            <a:r>
              <a:rPr lang="en-US" dirty="0" smtClean="0">
                <a:solidFill>
                  <a:srgbClr val="FFFF00"/>
                </a:solidFill>
              </a:rPr>
              <a:t>negative</a:t>
            </a:r>
            <a:r>
              <a:rPr lang="en-US" dirty="0" smtClean="0"/>
              <a:t> effects of all SNPs for:</a:t>
            </a:r>
          </a:p>
          <a:p>
            <a:pPr lvl="1"/>
            <a:r>
              <a:rPr lang="en-US" dirty="0" smtClean="0"/>
              <a:t>Fat%, Pro%, udder traits, PL, LIV, fertility</a:t>
            </a:r>
            <a:endParaRPr lang="en-US" dirty="0" smtClean="0">
              <a:solidFill>
                <a:srgbClr val="00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Negative</a:t>
            </a:r>
            <a:r>
              <a:rPr lang="en-US" dirty="0" smtClean="0"/>
              <a:t> overall effect on Guernsey </a:t>
            </a:r>
            <a:r>
              <a:rPr lang="en-US" dirty="0" smtClean="0">
                <a:solidFill>
                  <a:srgbClr val="00FF00"/>
                </a:solidFill>
              </a:rPr>
              <a:t>NM$</a:t>
            </a:r>
            <a:endParaRPr lang="en-US" dirty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GPTAs for crossbreds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r>
              <a:rPr lang="en-US" dirty="0" smtClean="0">
                <a:solidFill>
                  <a:srgbClr val="FFF000"/>
                </a:solidFill>
              </a:rPr>
              <a:t>Crossbreds</a:t>
            </a:r>
            <a:r>
              <a:rPr lang="en-US" dirty="0" smtClean="0"/>
              <a:t> = weighted average of </a:t>
            </a:r>
            <a:r>
              <a:rPr lang="en-US" dirty="0" smtClean="0">
                <a:solidFill>
                  <a:srgbClr val="FFF000"/>
                </a:solidFill>
              </a:rPr>
              <a:t>purebred</a:t>
            </a:r>
            <a:r>
              <a:rPr lang="en-US" dirty="0" smtClean="0"/>
              <a:t> effects</a:t>
            </a:r>
          </a:p>
          <a:p>
            <a:r>
              <a:rPr lang="en-US" dirty="0" smtClean="0"/>
              <a:t>Must do math on </a:t>
            </a:r>
            <a:r>
              <a:rPr lang="en-US" dirty="0" smtClean="0">
                <a:solidFill>
                  <a:srgbClr val="FFF000"/>
                </a:solidFill>
              </a:rPr>
              <a:t>all-breed</a:t>
            </a:r>
            <a:r>
              <a:rPr lang="en-US" dirty="0" smtClean="0"/>
              <a:t>, not </a:t>
            </a:r>
            <a:r>
              <a:rPr lang="en-US" dirty="0" smtClean="0">
                <a:solidFill>
                  <a:srgbClr val="FFF000"/>
                </a:solidFill>
              </a:rPr>
              <a:t>within-breed</a:t>
            </a:r>
            <a:r>
              <a:rPr lang="en-US" dirty="0" smtClean="0"/>
              <a:t> scale</a:t>
            </a:r>
          </a:p>
          <a:p>
            <a:pPr lvl="1"/>
            <a:r>
              <a:rPr lang="en-US" dirty="0" smtClean="0"/>
              <a:t>Convert foreign data (MACE, dams) to </a:t>
            </a:r>
            <a:r>
              <a:rPr lang="en-US" dirty="0" smtClean="0">
                <a:solidFill>
                  <a:srgbClr val="FFF000"/>
                </a:solidFill>
              </a:rPr>
              <a:t>all-breed</a:t>
            </a:r>
          </a:p>
          <a:p>
            <a:pPr lvl="1"/>
            <a:r>
              <a:rPr lang="en-US" dirty="0" smtClean="0"/>
              <a:t>Then convert GPTAs to </a:t>
            </a:r>
            <a:r>
              <a:rPr lang="en-US" dirty="0" smtClean="0">
                <a:solidFill>
                  <a:srgbClr val="FFF000"/>
                </a:solidFill>
              </a:rPr>
              <a:t>within-breed</a:t>
            </a:r>
            <a:r>
              <a:rPr lang="en-US" dirty="0" smtClean="0"/>
              <a:t> scale</a:t>
            </a:r>
          </a:p>
          <a:p>
            <a:pPr lvl="1"/>
            <a:r>
              <a:rPr lang="en-US" dirty="0" smtClean="0"/>
              <a:t>Would be simpler to publish </a:t>
            </a:r>
            <a:r>
              <a:rPr lang="en-US" dirty="0" smtClean="0">
                <a:solidFill>
                  <a:srgbClr val="FFF000"/>
                </a:solidFill>
              </a:rPr>
              <a:t>all-breed</a:t>
            </a:r>
            <a:r>
              <a:rPr lang="en-US" dirty="0" smtClean="0"/>
              <a:t> scale</a:t>
            </a:r>
          </a:p>
          <a:p>
            <a:r>
              <a:rPr lang="en-US" dirty="0" smtClean="0">
                <a:solidFill>
                  <a:srgbClr val="FFF000"/>
                </a:solidFill>
              </a:rPr>
              <a:t>All-breed</a:t>
            </a:r>
            <a:r>
              <a:rPr lang="en-US" dirty="0" smtClean="0"/>
              <a:t> scale not available for type or calving traits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stress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601260"/>
          </a:xfrm>
        </p:spPr>
        <p:txBody>
          <a:bodyPr/>
          <a:lstStyle/>
          <a:p>
            <a:r>
              <a:rPr lang="en-US" dirty="0" smtClean="0"/>
              <a:t>Genetic by environmental (</a:t>
            </a:r>
            <a:r>
              <a:rPr lang="en-US" dirty="0" err="1" smtClean="0"/>
              <a:t>GxE</a:t>
            </a:r>
            <a:r>
              <a:rPr lang="en-US" dirty="0" smtClean="0"/>
              <a:t>) interactions in national genetic evaluation</a:t>
            </a:r>
          </a:p>
          <a:p>
            <a:r>
              <a:rPr lang="en-US" dirty="0" smtClean="0"/>
              <a:t>Model included random regression on state average for </a:t>
            </a:r>
            <a:r>
              <a:rPr lang="en-US" dirty="0" smtClean="0">
                <a:solidFill>
                  <a:srgbClr val="FFF000"/>
                </a:solidFill>
              </a:rPr>
              <a:t>temperature-humidity index </a:t>
            </a:r>
            <a:r>
              <a:rPr lang="en-US" dirty="0" smtClean="0"/>
              <a:t>in July</a:t>
            </a:r>
          </a:p>
          <a:p>
            <a:pPr lvl="1"/>
            <a:r>
              <a:rPr lang="en-US" dirty="0" smtClean="0"/>
              <a:t>Differences between northern and southern states</a:t>
            </a:r>
          </a:p>
          <a:p>
            <a:r>
              <a:rPr lang="en-US" dirty="0" smtClean="0"/>
              <a:t>Tested ability of </a:t>
            </a:r>
            <a:r>
              <a:rPr lang="en-US" dirty="0" err="1" smtClean="0"/>
              <a:t>GxE</a:t>
            </a:r>
            <a:r>
              <a:rPr lang="en-US" dirty="0" smtClean="0"/>
              <a:t> predictions from domestic traits to predict foreign data from Interbull or future US data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stress </a:t>
            </a:r>
            <a:r>
              <a:rPr lang="en-US" dirty="0" smtClean="0">
                <a:solidFill>
                  <a:srgbClr val="00FF00"/>
                </a:solidFill>
              </a:rPr>
              <a:t>(HS)</a:t>
            </a:r>
            <a:r>
              <a:rPr lang="en-US" dirty="0" smtClean="0"/>
              <a:t> and foreign rankings</a:t>
            </a:r>
            <a:r>
              <a:rPr lang="en-US" dirty="0" smtClean="0">
                <a:solidFill>
                  <a:srgbClr val="00FFFF"/>
                </a:solidFill>
                <a:latin typeface="Calibri"/>
              </a:rPr>
              <a:t>†</a:t>
            </a:r>
            <a:endParaRPr lang="en-US" dirty="0">
              <a:solidFill>
                <a:srgbClr val="00FFFF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3398" y="1143000"/>
          <a:ext cx="8382000" cy="3683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/>
                <a:gridCol w="1676400"/>
                <a:gridCol w="1828802"/>
                <a:gridCol w="1752600"/>
                <a:gridCol w="1447798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Country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Bulls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Milk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Fat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Protein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CAN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1,184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***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DFS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531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DEU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862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NLD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766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ITA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868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Cold***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AUS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452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Hot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Hot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Hot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ARG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416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Hot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Hot*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URY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303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9144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Hot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Cold**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None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4938117"/>
            <a:ext cx="89154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  <a:spcAft>
                <a:spcPts val="600"/>
              </a:spcAft>
              <a:tabLst>
                <a:tab pos="173038" algn="l"/>
              </a:tabLst>
            </a:pPr>
            <a:r>
              <a:rPr lang="en-US" sz="2100" b="1" dirty="0" smtClean="0">
                <a:solidFill>
                  <a:srgbClr val="00FFFF"/>
                </a:solidFill>
                <a:latin typeface="Calibri"/>
              </a:rPr>
              <a:t>†	</a:t>
            </a:r>
            <a:r>
              <a:rPr lang="en-US" sz="2100" b="1" dirty="0" smtClean="0">
                <a:solidFill>
                  <a:srgbClr val="00FFFF"/>
                </a:solidFill>
                <a:latin typeface="Calibri" pitchFamily="34" charset="0"/>
              </a:rPr>
              <a:t>Predicted  using Interbull data and HS from U.S. data</a:t>
            </a:r>
          </a:p>
          <a:p>
            <a:pPr marL="914400" indent="-741363">
              <a:lnSpc>
                <a:spcPts val="2100"/>
              </a:lnSpc>
              <a:tabLst>
                <a:tab pos="741363" algn="l"/>
                <a:tab pos="914400" algn="l"/>
              </a:tabLst>
            </a:pPr>
            <a:r>
              <a:rPr lang="en-US" sz="2100" b="1" dirty="0" smtClean="0">
                <a:solidFill>
                  <a:srgbClr val="00FFFF"/>
                </a:solidFill>
                <a:latin typeface="Calibri" pitchFamily="34" charset="0"/>
              </a:rPr>
              <a:t>Cold	=	Bulls ranked higher if daughters performed better in  cooler U.S. states</a:t>
            </a:r>
          </a:p>
          <a:p>
            <a:pPr marL="803275" indent="-630238">
              <a:lnSpc>
                <a:spcPts val="2100"/>
              </a:lnSpc>
              <a:spcAft>
                <a:spcPts val="1200"/>
              </a:spcAft>
              <a:tabLst>
                <a:tab pos="630238" algn="l"/>
                <a:tab pos="803275" algn="l"/>
              </a:tabLst>
            </a:pPr>
            <a:r>
              <a:rPr lang="en-US" sz="2100" b="1" dirty="0" smtClean="0">
                <a:solidFill>
                  <a:srgbClr val="00FFFF"/>
                </a:solidFill>
                <a:latin typeface="Calibri" pitchFamily="34" charset="0"/>
              </a:rPr>
              <a:t>Hot	=	Bulls ranked higher if daughters performed better in warmer U.S. states</a:t>
            </a:r>
          </a:p>
          <a:p>
            <a:pPr marL="173038">
              <a:lnSpc>
                <a:spcPts val="2100"/>
              </a:lnSpc>
            </a:pPr>
            <a:r>
              <a:rPr lang="en-US" sz="2100" b="1" dirty="0" smtClean="0">
                <a:solidFill>
                  <a:srgbClr val="FFF000"/>
                </a:solidFill>
                <a:latin typeface="Calibri" pitchFamily="34" charset="0"/>
              </a:rPr>
              <a:t>*</a:t>
            </a:r>
            <a:r>
              <a:rPr lang="en-US" sz="2100" b="1" i="1" dirty="0" smtClean="0">
                <a:solidFill>
                  <a:srgbClr val="FFF000"/>
                </a:solidFill>
                <a:latin typeface="Calibri" pitchFamily="34" charset="0"/>
              </a:rPr>
              <a:t>P</a:t>
            </a:r>
            <a:r>
              <a:rPr lang="en-US" sz="2100" b="1" dirty="0" smtClean="0">
                <a:solidFill>
                  <a:srgbClr val="FFF000"/>
                </a:solidFill>
                <a:latin typeface="Calibri" pitchFamily="34" charset="0"/>
              </a:rPr>
              <a:t> &lt; 0.05; **</a:t>
            </a:r>
            <a:r>
              <a:rPr lang="en-US" sz="2100" b="1" i="1" dirty="0" smtClean="0">
                <a:solidFill>
                  <a:srgbClr val="FFF000"/>
                </a:solidFill>
                <a:latin typeface="Calibri" pitchFamily="34" charset="0"/>
              </a:rPr>
              <a:t>P</a:t>
            </a:r>
            <a:r>
              <a:rPr lang="en-US" sz="2100" b="1" dirty="0" smtClean="0">
                <a:solidFill>
                  <a:srgbClr val="FFF000"/>
                </a:solidFill>
                <a:latin typeface="Calibri" pitchFamily="34" charset="0"/>
              </a:rPr>
              <a:t> &lt; 0.01; ***</a:t>
            </a:r>
            <a:r>
              <a:rPr lang="en-US" sz="2100" b="1" i="1" dirty="0" smtClean="0">
                <a:solidFill>
                  <a:srgbClr val="FFF000"/>
                </a:solidFill>
                <a:latin typeface="Calibri" pitchFamily="34" charset="0"/>
              </a:rPr>
              <a:t>P</a:t>
            </a:r>
            <a:r>
              <a:rPr lang="en-US" sz="2100" b="1" dirty="0" smtClean="0">
                <a:solidFill>
                  <a:srgbClr val="FFF000"/>
                </a:solidFill>
                <a:latin typeface="Calibri" pitchFamily="34" charset="0"/>
              </a:rPr>
              <a:t> &lt; 0.001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changes since 2015 workshop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5612" y="1371600"/>
          <a:ext cx="8316247" cy="426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34484"/>
                <a:gridCol w="138176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Change: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When: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Foreign </a:t>
                      </a:r>
                      <a:r>
                        <a:rPr lang="en-US" sz="2000" b="1" dirty="0" err="1" smtClean="0">
                          <a:solidFill>
                            <a:srgbClr val="00FF00"/>
                          </a:solidFill>
                        </a:rPr>
                        <a:t>Montbeliarde</a:t>
                      </a:r>
                      <a:r>
                        <a:rPr lang="en-US" sz="2000" b="1" dirty="0" smtClean="0"/>
                        <a:t>, </a:t>
                      </a:r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Simmental</a:t>
                      </a:r>
                      <a:r>
                        <a:rPr lang="en-US" sz="2000" b="1" dirty="0" smtClean="0"/>
                        <a:t>, and </a:t>
                      </a:r>
                      <a:r>
                        <a:rPr lang="en-US" sz="2000" b="1" dirty="0" err="1" smtClean="0">
                          <a:solidFill>
                            <a:srgbClr val="00FF00"/>
                          </a:solidFill>
                        </a:rPr>
                        <a:t>Fleckvieh</a:t>
                      </a:r>
                      <a:r>
                        <a:rPr lang="en-US" sz="2000" b="1" dirty="0" smtClean="0"/>
                        <a:t> bulls converted by MACE to HO base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Dec 2015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Guernsey</a:t>
                      </a:r>
                      <a:r>
                        <a:rPr lang="en-US" sz="2000" b="1" baseline="0" dirty="0" smtClean="0"/>
                        <a:t> g</a:t>
                      </a:r>
                      <a:r>
                        <a:rPr lang="en-US" sz="2000" b="1" dirty="0" smtClean="0"/>
                        <a:t>enomic evaluations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Apr 2016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Breed base representation (</a:t>
                      </a:r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BBR</a:t>
                      </a:r>
                      <a:r>
                        <a:rPr lang="en-US" sz="2000" b="1" dirty="0" smtClean="0"/>
                        <a:t>) for crossbreds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Apr 2016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Reliability and inbreeding in weekly evaluations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Apr 2016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Cow livability (</a:t>
                      </a:r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LIV</a:t>
                      </a:r>
                      <a:r>
                        <a:rPr lang="en-US" sz="2000" b="1" dirty="0" smtClean="0"/>
                        <a:t>) evaluation introduced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Aug 2016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Genotype exchanges (proven) with </a:t>
                      </a:r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Japan</a:t>
                      </a:r>
                      <a:r>
                        <a:rPr lang="en-US" sz="2000" b="1" dirty="0" smtClean="0"/>
                        <a:t>, </a:t>
                      </a:r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Switzerland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May 2016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Genotype exchanges (young bulls) with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Germany</a:t>
                      </a:r>
                      <a:endParaRPr lang="en-US" sz="20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Aug 2016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6 new</a:t>
                      </a:r>
                      <a:r>
                        <a:rPr lang="en-US" sz="2000" b="1" baseline="0" dirty="0" smtClean="0"/>
                        <a:t> chips accepted (</a:t>
                      </a:r>
                      <a:r>
                        <a:rPr lang="en-US" sz="2000" b="1" baseline="0" dirty="0" smtClean="0">
                          <a:solidFill>
                            <a:srgbClr val="00FF00"/>
                          </a:solidFill>
                        </a:rPr>
                        <a:t>G7K, GP4, ZL4, AMD, BG1, GF1</a:t>
                      </a:r>
                      <a:r>
                        <a:rPr lang="en-US" sz="2000" b="1" baseline="0" dirty="0" smtClean="0"/>
                        <a:t>)</a:t>
                      </a:r>
                      <a:endParaRPr lang="en-US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2015-16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Known mutation locations used in </a:t>
                      </a:r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HCD</a:t>
                      </a:r>
                      <a:r>
                        <a:rPr lang="en-US" sz="2000" b="1" dirty="0" smtClean="0"/>
                        <a:t>, </a:t>
                      </a:r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HH5</a:t>
                      </a:r>
                      <a:r>
                        <a:rPr lang="en-US" sz="2000" b="1" dirty="0" smtClean="0"/>
                        <a:t>, and </a:t>
                      </a:r>
                      <a:r>
                        <a:rPr lang="en-US" sz="2000" b="1" dirty="0" smtClean="0">
                          <a:solidFill>
                            <a:srgbClr val="00FF00"/>
                          </a:solidFill>
                        </a:rPr>
                        <a:t>BH2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2016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Protein PTAs for Florida vs. Wisconsin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17636" y="1279635"/>
          <a:ext cx="6702970" cy="487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8530"/>
                <a:gridCol w="646386"/>
                <a:gridCol w="2843760"/>
                <a:gridCol w="514294"/>
              </a:tblGrid>
              <a:tr h="3962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Bull rank for PTA protein in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Bull</a:t>
                      </a:r>
                      <a:endParaRPr lang="en-US" sz="28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USA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WI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FL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Coyne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1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1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2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err="1" smtClean="0">
                          <a:latin typeface="Calibri" pitchFamily="34" charset="0"/>
                        </a:rPr>
                        <a:t>Nobleland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2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4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1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Listen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3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2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7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Tyrone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4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6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4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err="1" smtClean="0">
                          <a:latin typeface="Calibri" pitchFamily="34" charset="0"/>
                        </a:rPr>
                        <a:t>AltaGreatest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5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7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3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Ruble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6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3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12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err="1" smtClean="0">
                          <a:latin typeface="Calibri" pitchFamily="34" charset="0"/>
                        </a:rPr>
                        <a:t>AltaStone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7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15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6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err="1" smtClean="0">
                          <a:latin typeface="Calibri" pitchFamily="34" charset="0"/>
                        </a:rPr>
                        <a:t>Lonzo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8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33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11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Syrup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9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11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20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800" b="1" dirty="0" err="1" smtClean="0">
                          <a:latin typeface="Calibri" pitchFamily="34" charset="0"/>
                        </a:rPr>
                        <a:t>Picardus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10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8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800" b="1" dirty="0" smtClean="0">
                          <a:latin typeface="Calibri" pitchFamily="34" charset="0"/>
                        </a:rPr>
                        <a:t>95</a:t>
                      </a:r>
                      <a:endParaRPr lang="en-US" sz="28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20152" y="1639614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FF00"/>
                </a:solidFill>
              </a:rPr>
              <a:t>2015 data</a:t>
            </a:r>
            <a:endParaRPr lang="en-US" sz="20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Heat stress conclusions </a:t>
            </a:r>
            <a:r>
              <a:rPr lang="en-US" sz="2800" dirty="0" smtClean="0">
                <a:solidFill>
                  <a:srgbClr val="00FFFF"/>
                </a:solidFill>
              </a:rPr>
              <a:t>(Wright et al, 2015)</a:t>
            </a:r>
            <a:endParaRPr lang="en-US" sz="2800" dirty="0">
              <a:solidFill>
                <a:srgbClr val="00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232202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US" dirty="0" smtClean="0"/>
              <a:t>Yield traits had some rank changes</a:t>
            </a:r>
          </a:p>
          <a:p>
            <a:pPr lvl="1">
              <a:lnSpc>
                <a:spcPts val="3200"/>
              </a:lnSpc>
              <a:spcAft>
                <a:spcPts val="1200"/>
              </a:spcAft>
            </a:pPr>
            <a:r>
              <a:rPr lang="en-US" dirty="0" err="1" smtClean="0"/>
              <a:t>Corr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FF00"/>
                </a:solidFill>
              </a:rPr>
              <a:t>FL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FF00"/>
                </a:solidFill>
              </a:rPr>
              <a:t>U.S.</a:t>
            </a:r>
            <a:r>
              <a:rPr lang="en-US" dirty="0" smtClean="0"/>
              <a:t>) = 0.912</a:t>
            </a:r>
          </a:p>
          <a:p>
            <a:pPr lvl="1">
              <a:lnSpc>
                <a:spcPts val="3200"/>
              </a:lnSpc>
              <a:spcAft>
                <a:spcPts val="4800"/>
              </a:spcAft>
            </a:pPr>
            <a:r>
              <a:rPr lang="en-US" dirty="0" err="1" smtClean="0"/>
              <a:t>Corr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FF00"/>
                </a:solidFill>
              </a:rPr>
              <a:t>WI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FF00"/>
                </a:solidFill>
              </a:rPr>
              <a:t>U.S.</a:t>
            </a:r>
            <a:r>
              <a:rPr lang="en-US" dirty="0" smtClean="0"/>
              <a:t>) = 0.986</a:t>
            </a:r>
          </a:p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US" dirty="0" smtClean="0"/>
              <a:t>Most trait predictions gained little</a:t>
            </a:r>
          </a:p>
          <a:p>
            <a:pPr lvl="1">
              <a:lnSpc>
                <a:spcPts val="3200"/>
              </a:lnSpc>
              <a:spcAft>
                <a:spcPts val="1200"/>
              </a:spcAft>
            </a:pPr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 = 0.1499 vs. 0.1501 with HS for </a:t>
            </a:r>
            <a:r>
              <a:rPr lang="en-US" dirty="0" smtClean="0">
                <a:solidFill>
                  <a:srgbClr val="FFF000"/>
                </a:solidFill>
              </a:rPr>
              <a:t>PL</a:t>
            </a:r>
          </a:p>
          <a:p>
            <a:pPr lvl="1">
              <a:lnSpc>
                <a:spcPts val="3200"/>
              </a:lnSpc>
              <a:spcAft>
                <a:spcPts val="1200"/>
              </a:spcAft>
            </a:pPr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 = 0.1189 vs. 0.1190 with HS for </a:t>
            </a:r>
            <a:r>
              <a:rPr lang="en-US" dirty="0" smtClean="0">
                <a:solidFill>
                  <a:srgbClr val="FFF000"/>
                </a:solidFill>
              </a:rPr>
              <a:t>DPR</a:t>
            </a:r>
          </a:p>
          <a:p>
            <a:pPr lvl="1">
              <a:lnSpc>
                <a:spcPts val="3200"/>
              </a:lnSpc>
              <a:spcAft>
                <a:spcPts val="1200"/>
              </a:spcAft>
            </a:pPr>
            <a:r>
              <a:rPr lang="en-US" dirty="0" smtClean="0"/>
              <a:t>R</a:t>
            </a:r>
            <a:r>
              <a:rPr lang="en-US" baseline="30000" dirty="0" smtClean="0"/>
              <a:t>2</a:t>
            </a:r>
            <a:r>
              <a:rPr lang="en-US" dirty="0" smtClean="0"/>
              <a:t> = 0.2083 vs. 0.2083 with HS for </a:t>
            </a:r>
            <a:r>
              <a:rPr lang="en-US" dirty="0" smtClean="0">
                <a:solidFill>
                  <a:srgbClr val="FFF000"/>
                </a:solidFill>
              </a:rPr>
              <a:t>SCS</a:t>
            </a:r>
            <a:r>
              <a:rPr lang="en-US" dirty="0" smtClean="0"/>
              <a:t> </a:t>
            </a:r>
          </a:p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en-US" u="sng" dirty="0" smtClean="0">
                <a:hlinkClick r:id="rId2"/>
              </a:rPr>
              <a:t>http://aipl.arsusda.gov/publish/presentations/ADSA15/ADSA15_jrw.ppt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ARS and AGIL 5-year plans </a:t>
            </a:r>
            <a:r>
              <a:rPr lang="en-US" dirty="0" smtClean="0">
                <a:solidFill>
                  <a:srgbClr val="FFFF00"/>
                </a:solidFill>
              </a:rPr>
              <a:t>2016-2020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5262979"/>
          </a:xfrm>
        </p:spPr>
        <p:txBody>
          <a:bodyPr/>
          <a:lstStyle/>
          <a:p>
            <a:r>
              <a:rPr lang="en-US" sz="2400" dirty="0" smtClean="0"/>
              <a:t>Stakeholder listening sessions </a:t>
            </a:r>
            <a:r>
              <a:rPr lang="en-US" sz="2400" dirty="0" smtClean="0">
                <a:solidFill>
                  <a:srgbClr val="FFFF00"/>
                </a:solidFill>
              </a:rPr>
              <a:t>April-June, 2016</a:t>
            </a:r>
          </a:p>
          <a:p>
            <a:r>
              <a:rPr lang="en-US" sz="2400" dirty="0" smtClean="0"/>
              <a:t>ARS food animal 5-year plan published </a:t>
            </a:r>
            <a:r>
              <a:rPr lang="en-US" sz="2400" dirty="0" smtClean="0">
                <a:solidFill>
                  <a:srgbClr val="FFFF00"/>
                </a:solidFill>
              </a:rPr>
              <a:t>September, </a:t>
            </a:r>
            <a:r>
              <a:rPr lang="en-US" sz="2400" dirty="0" smtClean="0">
                <a:solidFill>
                  <a:srgbClr val="FFFF00"/>
                </a:solidFill>
              </a:rPr>
              <a:t>2016</a:t>
            </a:r>
          </a:p>
          <a:p>
            <a:pPr lvl="1"/>
            <a:r>
              <a:rPr lang="en-US" sz="1800" u="sng" dirty="0" smtClean="0">
                <a:hlinkClick r:id="rId2"/>
              </a:rPr>
              <a:t>https://www.ars.usda.gov/animal-production-and-protection/food-animal-production/docs/action-plan/</a:t>
            </a:r>
            <a:r>
              <a:rPr lang="en-US" sz="1800" dirty="0" smtClean="0"/>
              <a:t> </a:t>
            </a:r>
            <a:endParaRPr lang="en-US" sz="1800" dirty="0" smtClean="0">
              <a:solidFill>
                <a:srgbClr val="FFFF00"/>
              </a:solidFill>
            </a:endParaRPr>
          </a:p>
          <a:p>
            <a:r>
              <a:rPr lang="en-US" sz="2400" dirty="0" smtClean="0"/>
              <a:t>AGIL 5-year plans to be drafted by </a:t>
            </a:r>
            <a:r>
              <a:rPr lang="en-US" sz="2400" dirty="0" smtClean="0">
                <a:solidFill>
                  <a:srgbClr val="FFFF00"/>
                </a:solidFill>
              </a:rPr>
              <a:t>November</a:t>
            </a:r>
            <a:r>
              <a:rPr lang="en-US" sz="2400" dirty="0" smtClean="0">
                <a:solidFill>
                  <a:srgbClr val="FFFF00"/>
                </a:solidFill>
              </a:rPr>
              <a:t>, 2016</a:t>
            </a:r>
          </a:p>
          <a:p>
            <a:pPr lvl="1"/>
            <a:r>
              <a:rPr lang="en-US" sz="2400" dirty="0" smtClean="0"/>
              <a:t>1) Expand genomic data and use new variants</a:t>
            </a:r>
          </a:p>
          <a:p>
            <a:pPr lvl="1"/>
            <a:r>
              <a:rPr lang="en-US" sz="2400" dirty="0" smtClean="0"/>
              <a:t>2) Evaluate new traits to add value</a:t>
            </a:r>
          </a:p>
          <a:p>
            <a:pPr lvl="1"/>
            <a:r>
              <a:rPr lang="en-US" sz="2400" dirty="0" smtClean="0"/>
              <a:t>3) Improve computational algorithms and models</a:t>
            </a:r>
            <a:endParaRPr lang="en-US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 / AIP staffing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124206"/>
          </a:xfrm>
        </p:spPr>
        <p:txBody>
          <a:bodyPr/>
          <a:lstStyle/>
          <a:p>
            <a:r>
              <a:rPr lang="en-US" dirty="0" smtClean="0"/>
              <a:t>Tabatha Cooper – left AGIL </a:t>
            </a:r>
            <a:r>
              <a:rPr lang="en-US" dirty="0" smtClean="0">
                <a:solidFill>
                  <a:srgbClr val="FFFF00"/>
                </a:solidFill>
              </a:rPr>
              <a:t>January 8, 2016</a:t>
            </a:r>
          </a:p>
          <a:p>
            <a:r>
              <a:rPr lang="en-US" dirty="0" smtClean="0"/>
              <a:t>George Wiggans – retired </a:t>
            </a:r>
            <a:r>
              <a:rPr lang="en-US" dirty="0" smtClean="0">
                <a:solidFill>
                  <a:srgbClr val="FFFF00"/>
                </a:solidFill>
              </a:rPr>
              <a:t>June 25, 2016</a:t>
            </a:r>
          </a:p>
          <a:p>
            <a:r>
              <a:rPr lang="en-US" dirty="0" smtClean="0"/>
              <a:t>John Cole – replacing Erin Connor as Research Leader</a:t>
            </a:r>
          </a:p>
          <a:p>
            <a:r>
              <a:rPr lang="en-US" dirty="0" smtClean="0"/>
              <a:t>Derek Bickhart – leaving Beltsville in </a:t>
            </a:r>
            <a:r>
              <a:rPr lang="en-US" dirty="0" smtClean="0">
                <a:solidFill>
                  <a:srgbClr val="FFFF00"/>
                </a:solidFill>
              </a:rPr>
              <a:t>Fall 2016</a:t>
            </a:r>
          </a:p>
          <a:p>
            <a:r>
              <a:rPr lang="en-US" dirty="0" smtClean="0"/>
              <a:t>Replacement for Tad </a:t>
            </a:r>
            <a:r>
              <a:rPr lang="en-US" dirty="0" err="1" smtClean="0"/>
              <a:t>Sonstegard’s</a:t>
            </a:r>
            <a:r>
              <a:rPr lang="en-US" dirty="0" smtClean="0"/>
              <a:t> position as Computational Biologist nearly complete after 1.5 yr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George R. Wiggans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55093"/>
          </a:xfrm>
        </p:spPr>
        <p:txBody>
          <a:bodyPr/>
          <a:lstStyle/>
          <a:p>
            <a:r>
              <a:rPr lang="en-US" dirty="0" smtClean="0"/>
              <a:t>USDA Research Geneticist </a:t>
            </a:r>
            <a:r>
              <a:rPr lang="en-US" dirty="0" smtClean="0">
                <a:solidFill>
                  <a:srgbClr val="FFFF00"/>
                </a:solidFill>
              </a:rPr>
              <a:t>1978-2016</a:t>
            </a:r>
          </a:p>
          <a:p>
            <a:r>
              <a:rPr lang="en-US" dirty="0" smtClean="0"/>
              <a:t>Animal model PTA programs </a:t>
            </a:r>
            <a:r>
              <a:rPr lang="en-US" dirty="0" smtClean="0">
                <a:solidFill>
                  <a:srgbClr val="FFFF00"/>
                </a:solidFill>
              </a:rPr>
              <a:t>1989-2015</a:t>
            </a:r>
          </a:p>
          <a:p>
            <a:r>
              <a:rPr lang="en-US" dirty="0" smtClean="0"/>
              <a:t>Database design and edits </a:t>
            </a:r>
            <a:r>
              <a:rPr lang="en-US" dirty="0" smtClean="0">
                <a:solidFill>
                  <a:srgbClr val="FFFF00"/>
                </a:solidFill>
              </a:rPr>
              <a:t>1993-current</a:t>
            </a:r>
          </a:p>
          <a:p>
            <a:r>
              <a:rPr lang="en-US" dirty="0" smtClean="0"/>
              <a:t>Many industry, scientific, and government awards</a:t>
            </a:r>
          </a:p>
          <a:p>
            <a:pPr lvl="1"/>
            <a:r>
              <a:rPr lang="en-US" dirty="0" smtClean="0"/>
              <a:t>NAAB Research </a:t>
            </a:r>
            <a:r>
              <a:rPr lang="en-US" dirty="0" smtClean="0">
                <a:solidFill>
                  <a:srgbClr val="FFFF00"/>
                </a:solidFill>
              </a:rPr>
              <a:t>1996</a:t>
            </a:r>
            <a:r>
              <a:rPr lang="en-US" dirty="0" smtClean="0"/>
              <a:t>, NDHIA Outstanding Service </a:t>
            </a:r>
            <a:r>
              <a:rPr lang="en-US" dirty="0" smtClean="0">
                <a:solidFill>
                  <a:srgbClr val="FFFF00"/>
                </a:solidFill>
              </a:rPr>
              <a:t>2006</a:t>
            </a:r>
            <a:r>
              <a:rPr lang="en-US" dirty="0" smtClean="0"/>
              <a:t>,  ADSA Fellow </a:t>
            </a:r>
            <a:r>
              <a:rPr lang="en-US" dirty="0" smtClean="0">
                <a:solidFill>
                  <a:srgbClr val="FFFF00"/>
                </a:solidFill>
              </a:rPr>
              <a:t>2012</a:t>
            </a:r>
            <a:r>
              <a:rPr lang="en-US" dirty="0" smtClean="0"/>
              <a:t>, ADSA Most Cited </a:t>
            </a:r>
            <a:r>
              <a:rPr lang="en-US" dirty="0" smtClean="0">
                <a:solidFill>
                  <a:srgbClr val="FFFF00"/>
                </a:solidFill>
              </a:rPr>
              <a:t>2014</a:t>
            </a:r>
            <a:r>
              <a:rPr lang="en-US" dirty="0" smtClean="0"/>
              <a:t>, Thompson-Reuters Highly Cited Scientists </a:t>
            </a:r>
            <a:r>
              <a:rPr lang="en-US" dirty="0" smtClean="0">
                <a:solidFill>
                  <a:srgbClr val="FFFF00"/>
                </a:solidFill>
              </a:rPr>
              <a:t>2016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www.holsteinworld.com/images/unspecifie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0019" y="1"/>
            <a:ext cx="2083981" cy="312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078039"/>
          </a:xfrm>
        </p:spPr>
        <p:txBody>
          <a:bodyPr/>
          <a:lstStyle/>
          <a:p>
            <a:pPr>
              <a:lnSpc>
                <a:spcPts val="3200"/>
              </a:lnSpc>
              <a:spcAft>
                <a:spcPts val="4200"/>
              </a:spcAft>
            </a:pPr>
            <a:r>
              <a:rPr lang="en-US" dirty="0" smtClean="0"/>
              <a:t>Several changes implemented since </a:t>
            </a:r>
            <a:r>
              <a:rPr lang="en-US" dirty="0" smtClean="0">
                <a:solidFill>
                  <a:srgbClr val="FFF000"/>
                </a:solidFill>
              </a:rPr>
              <a:t>2015</a:t>
            </a:r>
            <a:r>
              <a:rPr lang="en-US" dirty="0" smtClean="0"/>
              <a:t> workshop</a:t>
            </a:r>
          </a:p>
          <a:p>
            <a:pPr>
              <a:lnSpc>
                <a:spcPts val="3200"/>
              </a:lnSpc>
              <a:spcAft>
                <a:spcPts val="4200"/>
              </a:spcAft>
            </a:pPr>
            <a:r>
              <a:rPr lang="en-US" dirty="0" smtClean="0"/>
              <a:t>Many possible changes in </a:t>
            </a:r>
            <a:r>
              <a:rPr lang="en-US" dirty="0" smtClean="0">
                <a:solidFill>
                  <a:srgbClr val="FFF000"/>
                </a:solidFill>
              </a:rPr>
              <a:t>2016-2018</a:t>
            </a:r>
            <a:r>
              <a:rPr lang="en-US" dirty="0" smtClean="0"/>
              <a:t> (type traits, LIV in NM$, gestation length, age first calf, persistency, crossbred GPTAs, health traits, heat stress)</a:t>
            </a:r>
          </a:p>
          <a:p>
            <a:pPr>
              <a:lnSpc>
                <a:spcPts val="3200"/>
              </a:lnSpc>
              <a:spcAft>
                <a:spcPts val="4200"/>
              </a:spcAft>
            </a:pPr>
            <a:r>
              <a:rPr lang="en-US" dirty="0" smtClean="0"/>
              <a:t>5-year plans finalized </a:t>
            </a:r>
            <a:r>
              <a:rPr lang="en-US" smtClean="0"/>
              <a:t>by </a:t>
            </a:r>
            <a:r>
              <a:rPr lang="en-US" smtClean="0"/>
              <a:t>November </a:t>
            </a:r>
            <a:r>
              <a:rPr lang="en-US" dirty="0" smtClean="0">
                <a:solidFill>
                  <a:srgbClr val="FFF000"/>
                </a:solidFill>
              </a:rPr>
              <a:t>2016</a:t>
            </a:r>
          </a:p>
          <a:p>
            <a:pPr>
              <a:lnSpc>
                <a:spcPts val="3200"/>
              </a:lnSpc>
              <a:spcAft>
                <a:spcPts val="4200"/>
              </a:spcAft>
            </a:pPr>
            <a:r>
              <a:rPr lang="en-US" dirty="0" smtClean="0"/>
              <a:t>Permission slow to replace staff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2923877"/>
          </a:xfrm>
        </p:spPr>
        <p:txBody>
          <a:bodyPr/>
          <a:lstStyle/>
          <a:p>
            <a:r>
              <a:rPr lang="en-US" dirty="0" smtClean="0"/>
              <a:t>All AGIL staff contributed </a:t>
            </a:r>
            <a:r>
              <a:rPr lang="en-US" smtClean="0"/>
              <a:t>to this report:</a:t>
            </a:r>
            <a:endParaRPr lang="en-US" dirty="0" smtClean="0"/>
          </a:p>
          <a:p>
            <a:pPr lvl="1"/>
            <a:r>
              <a:rPr lang="en-US" dirty="0" smtClean="0"/>
              <a:t>John Cole, Derek Bickhart, Suzanne Hubbard, Jan Wright, Mel Tooker, Jana Hutchison, Dan Null, Kim Fletcher, Lillian Bacheller, Gary Fok, Frank Ross</a:t>
            </a:r>
          </a:p>
          <a:p>
            <a:r>
              <a:rPr lang="en-US" dirty="0" smtClean="0"/>
              <a:t>Research is conducted using data provided by CDCB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Chips and markers available across time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571" y="1228725"/>
            <a:ext cx="848034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584775"/>
          </a:xfrm>
        </p:spPr>
        <p:txBody>
          <a:bodyPr/>
          <a:lstStyle/>
          <a:p>
            <a:r>
              <a:rPr lang="en-US" dirty="0" smtClean="0"/>
              <a:t>Haplotypes affecting fertility</a:t>
            </a:r>
            <a:endParaRPr lang="en-US" dirty="0"/>
          </a:p>
        </p:txBody>
      </p:sp>
      <p:sp>
        <p:nvSpPr>
          <p:cNvPr id="35911" name="Rectangle 106"/>
          <p:cNvSpPr>
            <a:spLocks noChangeArrowheads="1"/>
          </p:cNvSpPr>
          <p:nvPr/>
        </p:nvSpPr>
        <p:spPr bwMode="auto">
          <a:xfrm>
            <a:off x="1729563" y="6016823"/>
            <a:ext cx="36073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*Causative mutations now known</a:t>
            </a:r>
            <a:endParaRPr lang="en-US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aphicFrame>
        <p:nvGraphicFramePr>
          <p:cNvPr id="7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69043833"/>
              </p:ext>
            </p:extLst>
          </p:nvPr>
        </p:nvGraphicFramePr>
        <p:xfrm>
          <a:off x="457201" y="1233488"/>
          <a:ext cx="8305799" cy="4615688"/>
        </p:xfrm>
        <a:graphic>
          <a:graphicData uri="http://schemas.openxmlformats.org/drawingml/2006/table">
            <a:tbl>
              <a:tblPr/>
              <a:tblGrid>
                <a:gridCol w="813571"/>
                <a:gridCol w="1091428"/>
                <a:gridCol w="1447800"/>
                <a:gridCol w="1295400"/>
                <a:gridCol w="365760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Name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BTA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chromo-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some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Location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(</a:t>
                      </a:r>
                      <a:r>
                        <a:rPr kumimoji="0" lang="en-US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Mbp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Carrier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frequency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(%)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Earliest known ancestor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84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HH1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5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63.2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3.8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Pawnee Farm </a:t>
                      </a:r>
                      <a:r>
                        <a:rPr kumimoji="0" lang="en-US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Arlinda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 Chief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73152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HH2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94.</a:t>
                      </a:r>
                      <a:r>
                        <a:rPr kumimoji="0" lang="en-US" sz="23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9–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96.6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3.3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2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Willowholme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 Mark Anthony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73152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HH3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8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  <a:defRPr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95.4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*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5.9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Glendell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300" b="1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Arlinda</a:t>
                      </a:r>
                      <a:r>
                        <a:rPr lang="en-US" sz="23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Chief,</a:t>
                      </a:r>
                    </a:p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Gray View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Skyliner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HH4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1.3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*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0.7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Besne</a:t>
                      </a: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Buck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HH5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9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93.3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4.4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Thornlea</a:t>
                      </a: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300" b="1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Texal</a:t>
                      </a: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Supreme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JH1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15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15.7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24.2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Observer Chocolate Soldier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JH2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26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8.</a:t>
                      </a:r>
                      <a:r>
                        <a:rPr kumimoji="0" lang="en-US" sz="23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8–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9.4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2.6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Liberators </a:t>
                      </a: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Basilius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BH1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7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42.</a:t>
                      </a:r>
                      <a:r>
                        <a:rPr kumimoji="0" lang="en-US" sz="23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8–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47.0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13.3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West Lawn Stretch Improver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BH2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19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11.1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15.6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Rancho Rustic My Design</a:t>
                      </a:r>
                      <a:endParaRPr lang="en-US" sz="23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AH1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17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65.9</a:t>
                      </a: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26.0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Selwood</a:t>
                      </a:r>
                      <a:r>
                        <a:rPr lang="en-US" sz="23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Betty’s Commander</a:t>
                      </a: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497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" name="Rectangle 106"/>
          <p:cNvSpPr>
            <a:spLocks noChangeArrowheads="1"/>
          </p:cNvSpPr>
          <p:nvPr/>
        </p:nvSpPr>
        <p:spPr bwMode="auto">
          <a:xfrm>
            <a:off x="5081752" y="5922231"/>
            <a:ext cx="308366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</a:rPr>
              <a:t>*Causative mutations known</a:t>
            </a:r>
            <a:endParaRPr lang="en-US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aphicFrame>
        <p:nvGraphicFramePr>
          <p:cNvPr id="7" name="Group 7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69043833"/>
              </p:ext>
            </p:extLst>
          </p:nvPr>
        </p:nvGraphicFramePr>
        <p:xfrm>
          <a:off x="457201" y="1312318"/>
          <a:ext cx="8245364" cy="4437888"/>
        </p:xfrm>
        <a:graphic>
          <a:graphicData uri="http://schemas.openxmlformats.org/drawingml/2006/table">
            <a:tbl>
              <a:tblPr/>
              <a:tblGrid>
                <a:gridCol w="2790496"/>
                <a:gridCol w="1008993"/>
                <a:gridCol w="1340069"/>
                <a:gridCol w="1734207"/>
                <a:gridCol w="1371599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Recessive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Haplo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-type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BTA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chromo-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some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Location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Mbp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Carrier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frequency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(%)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8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BLAD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73152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HHB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50292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dec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	145.1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0.5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84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82563" algn="dec"/>
                        </a:tabLst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Brachyspina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73152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21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50292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dec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	21.2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5.5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Cholesterol deficiency</a:t>
                      </a:r>
                    </a:p>
                  </a:txBody>
                  <a:tcPr marL="0" marR="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HCD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50292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dec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	78.0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5.0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Coat color</a:t>
                      </a:r>
                    </a:p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</a:t>
                      </a:r>
                      <a:r>
                        <a:rPr lang="en-US" sz="2400" b="1" dirty="0" smtClean="0">
                          <a:solidFill>
                            <a:srgbClr val="FF6565"/>
                          </a:solidFill>
                          <a:latin typeface="Calibri" pitchFamily="34" charset="0"/>
                        </a:rPr>
                        <a:t>Red</a:t>
                      </a:r>
                      <a:endParaRPr lang="en-US" sz="2400" b="1" dirty="0">
                        <a:solidFill>
                          <a:srgbClr val="FF6565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HHR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50292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dec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	14.8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10.8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</a:t>
                      </a:r>
                      <a:r>
                        <a:rPr lang="en-US" sz="2400" b="1" dirty="0" smtClean="0">
                          <a:solidFill>
                            <a:srgbClr val="969696"/>
                          </a:solidFill>
                          <a:latin typeface="Calibri" pitchFamily="34" charset="0"/>
                        </a:rPr>
                        <a:t>Black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/</a:t>
                      </a:r>
                      <a:r>
                        <a:rPr lang="en-US" sz="2400" b="1" dirty="0" smtClean="0">
                          <a:solidFill>
                            <a:srgbClr val="FF6565"/>
                          </a:solidFill>
                          <a:latin typeface="Calibri" pitchFamily="34" charset="0"/>
                        </a:rPr>
                        <a:t>red</a:t>
                      </a:r>
                      <a:endParaRPr lang="en-US" sz="2400" b="1" dirty="0">
                        <a:solidFill>
                          <a:srgbClr val="FF6565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HBR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50292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dec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	14.8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1.6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    </a:t>
                      </a:r>
                      <a:r>
                        <a:rPr lang="en-US" sz="2400" b="1" dirty="0" smtClean="0">
                          <a:solidFill>
                            <a:srgbClr val="FF6565"/>
                          </a:solidFill>
                          <a:latin typeface="Calibri" pitchFamily="34" charset="0"/>
                        </a:rPr>
                        <a:t>Dominant</a:t>
                      </a:r>
                      <a:r>
                        <a:rPr lang="en-US" sz="2400" b="1" baseline="0" dirty="0" smtClean="0">
                          <a:solidFill>
                            <a:srgbClr val="FF6565"/>
                          </a:solidFill>
                          <a:latin typeface="Calibri" pitchFamily="34" charset="0"/>
                        </a:rPr>
                        <a:t> red</a:t>
                      </a:r>
                      <a:endParaRPr lang="en-US" sz="2400" b="1" dirty="0">
                        <a:solidFill>
                          <a:srgbClr val="FF6565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HDR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50292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dec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	9.5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0.1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CVM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50292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dec"/>
                        </a:tabLst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	43.4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*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2.7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DUMPS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HHD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50292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dec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	69.8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000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*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&lt;0.1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Mule foot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HHM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15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50292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14400" algn="dec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	77.7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0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0.1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Polled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73152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HHP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44538" algn="r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50292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90563" algn="dec"/>
                        </a:tabLst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1.</a:t>
                      </a:r>
                      <a:r>
                        <a:rPr kumimoji="0" lang="en-US" sz="2400" b="1" i="0" u="none" strike="noStrike" cap="none" spc="200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7–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2.0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ＭＳ Ｐゴシック" charset="0"/>
                        </a:rPr>
                        <a:t>*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2004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2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Times New Roman" charset="0"/>
                        </a:rPr>
                        <a:t>1.4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0"/>
                      </a:endParaRPr>
                    </a:p>
                  </a:txBody>
                  <a:tcPr marL="0" marR="365760" marT="0" marB="0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82563"/>
            <a:ext cx="8226425" cy="1261884"/>
          </a:xfrm>
        </p:spPr>
        <p:txBody>
          <a:bodyPr/>
          <a:lstStyle/>
          <a:p>
            <a:r>
              <a:rPr lang="en-US" dirty="0" smtClean="0"/>
              <a:t>Haplotypes for other conditions</a:t>
            </a:r>
            <a:br>
              <a:rPr lang="en-US" dirty="0" smtClean="0"/>
            </a:b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FFF000"/>
                </a:solidFill>
              </a:rPr>
              <a:t>Holstein</a:t>
            </a:r>
            <a:endParaRPr lang="en-US" sz="2800" dirty="0">
              <a:solidFill>
                <a:srgbClr val="FFF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97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genotype exchanges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84134" y="1283472"/>
          <a:ext cx="8290410" cy="284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9539"/>
                <a:gridCol w="1801091"/>
                <a:gridCol w="1217500"/>
                <a:gridCol w="96228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Country exchanges</a:t>
                      </a:r>
                      <a:r>
                        <a:rPr lang="en-US" sz="2600" b="1" baseline="0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 with U.S.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000"/>
                          </a:solidFill>
                          <a:latin typeface="Calibri" pitchFamily="34" charset="0"/>
                        </a:rPr>
                        <a:t>Breed</a:t>
                      </a:r>
                      <a:endParaRPr lang="en-US" sz="2600" b="1" dirty="0">
                        <a:solidFill>
                          <a:srgbClr val="FFF0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Sex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FFFF00"/>
                          </a:solidFill>
                          <a:latin typeface="Calibri" pitchFamily="34" charset="0"/>
                        </a:rPr>
                        <a:t>Since</a:t>
                      </a:r>
                      <a:endParaRPr lang="en-US" sz="2600" b="1" dirty="0">
                        <a:solidFill>
                          <a:srgbClr val="FF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Canada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All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Both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2009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United Kingdom, Italy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Holstein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Bulls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2011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All Europe via Interbull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Brown Swiss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Bulls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2012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Denmark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Jersey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Bulls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2014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United Kingdom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Guernsey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Both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2016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Japan, Switzerland, Germany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solidFill>
                            <a:srgbClr val="00FF00"/>
                          </a:solidFill>
                          <a:latin typeface="Calibri" pitchFamily="34" charset="0"/>
                        </a:rPr>
                        <a:t>Holstein</a:t>
                      </a:r>
                      <a:endParaRPr lang="en-US" sz="2600" b="1" dirty="0">
                        <a:solidFill>
                          <a:srgbClr val="00FF00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Bulls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0"/>
                        </a:lnSpc>
                      </a:pPr>
                      <a:r>
                        <a:rPr lang="en-US" sz="2600" b="1" dirty="0" smtClean="0">
                          <a:latin typeface="Calibri" pitchFamily="34" charset="0"/>
                        </a:rPr>
                        <a:t>2016</a:t>
                      </a:r>
                      <a:endParaRPr lang="en-US" sz="2600" b="1" dirty="0"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116742" name="Picture 6" descr="http://www.dairymoos.com/wp-content/uploads/2016/03/Dairy-Cattle-Breeds.png"/>
          <p:cNvPicPr>
            <a:picLocks noChangeAspect="1" noChangeArrowheads="1"/>
          </p:cNvPicPr>
          <p:nvPr/>
        </p:nvPicPr>
        <p:blipFill>
          <a:blip r:embed="rId2" cstate="print"/>
          <a:srcRect l="3073" t="27107" r="2702" b="6557"/>
          <a:stretch>
            <a:fillRect/>
          </a:stretch>
        </p:blipFill>
        <p:spPr bwMode="auto">
          <a:xfrm>
            <a:off x="2514600" y="4267198"/>
            <a:ext cx="4114800" cy="2004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changes for </a:t>
            </a:r>
            <a:r>
              <a:rPr lang="en-US" dirty="0" smtClean="0">
                <a:solidFill>
                  <a:srgbClr val="FFFF00"/>
                </a:solidFill>
              </a:rPr>
              <a:t>December 2016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371600"/>
            <a:ext cx="8226425" cy="4508927"/>
          </a:xfrm>
        </p:spPr>
        <p:txBody>
          <a:bodyPr/>
          <a:lstStyle/>
          <a:p>
            <a:r>
              <a:rPr lang="en-US" dirty="0" smtClean="0"/>
              <a:t>Net merit update to include livability</a:t>
            </a:r>
          </a:p>
          <a:p>
            <a:r>
              <a:rPr lang="en-US" dirty="0" smtClean="0"/>
              <a:t>Change evaluation software for non-HO type traits</a:t>
            </a:r>
          </a:p>
          <a:p>
            <a:r>
              <a:rPr lang="en-US" dirty="0" smtClean="0"/>
              <a:t>New definition of body size composite (</a:t>
            </a:r>
            <a:r>
              <a:rPr lang="en-US" dirty="0" smtClean="0">
                <a:solidFill>
                  <a:srgbClr val="00FF00"/>
                </a:solidFill>
              </a:rPr>
              <a:t>in Aug TPI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 cow weight from feed efficiency project</a:t>
            </a:r>
          </a:p>
          <a:p>
            <a:pPr lvl="1"/>
            <a:r>
              <a:rPr lang="en-US" dirty="0" smtClean="0"/>
              <a:t>Less emphasis on stature, more on dairy form (</a:t>
            </a:r>
            <a:r>
              <a:rPr lang="en-US" dirty="0" err="1" smtClean="0"/>
              <a:t>neg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Larger regression on BSC (</a:t>
            </a:r>
            <a:r>
              <a:rPr lang="en-US" dirty="0" smtClean="0">
                <a:solidFill>
                  <a:srgbClr val="FFFF00"/>
                </a:solidFill>
              </a:rPr>
              <a:t>40</a:t>
            </a:r>
            <a:r>
              <a:rPr lang="en-US" dirty="0" smtClean="0"/>
              <a:t> vs. </a:t>
            </a:r>
            <a:r>
              <a:rPr lang="en-US" dirty="0" smtClean="0">
                <a:solidFill>
                  <a:srgbClr val="FFFF00"/>
                </a:solidFill>
              </a:rPr>
              <a:t>24</a:t>
            </a:r>
            <a:r>
              <a:rPr lang="en-US" dirty="0" smtClean="0"/>
              <a:t> pounds)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net merit price revisions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5613" y="1371600"/>
          <a:ext cx="8226426" cy="411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14566"/>
                <a:gridCol w="1513123"/>
                <a:gridCol w="13987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FF00"/>
                          </a:solidFill>
                        </a:rPr>
                        <a:t>Income or expense</a:t>
                      </a:r>
                      <a:endParaRPr lang="en-US" sz="2400" b="1" dirty="0">
                        <a:solidFill>
                          <a:srgbClr val="00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2014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FF00"/>
                          </a:solidFill>
                        </a:rPr>
                        <a:t>2016</a:t>
                      </a:r>
                      <a:endParaRPr lang="en-US" sz="24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Cow LIV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1" baseline="0" dirty="0" smtClean="0">
                          <a:solidFill>
                            <a:srgbClr val="00FFFF"/>
                          </a:solidFill>
                        </a:rPr>
                        <a:t>(beef $0.75 / pound)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(in PL)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$1200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Productive life </a:t>
                      </a:r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(profit / lactation)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$290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$220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Milk price </a:t>
                      </a:r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($ / 100 pounds)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$18.00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$17.50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Fat price </a:t>
                      </a:r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($ / pound)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$1.95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$2.00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Protein price </a:t>
                      </a:r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($ / pound)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$3.10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$2.90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SCC</a:t>
                      </a:r>
                      <a:r>
                        <a:rPr lang="en-US" sz="2400" b="1" baseline="0" dirty="0" smtClean="0"/>
                        <a:t> premium </a:t>
                      </a:r>
                      <a:r>
                        <a:rPr lang="en-US" sz="2400" b="1" baseline="0" dirty="0" smtClean="0">
                          <a:solidFill>
                            <a:srgbClr val="00FFFF"/>
                          </a:solidFill>
                        </a:rPr>
                        <a:t>($ / 1000 cells)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</a:t>
                      </a:r>
                      <a:r>
                        <a:rPr lang="en-US" sz="2400" b="1" dirty="0" smtClean="0"/>
                        <a:t>0.0008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-0.0009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Replacements </a:t>
                      </a:r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(1200 pound heifer)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$1700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$1500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Body weight </a:t>
                      </a:r>
                      <a:r>
                        <a:rPr lang="en-US" sz="2400" b="1" dirty="0" smtClean="0">
                          <a:solidFill>
                            <a:srgbClr val="00FFFF"/>
                          </a:solidFill>
                        </a:rPr>
                        <a:t>(pounds / composite)</a:t>
                      </a:r>
                      <a:endParaRPr lang="en-US" sz="2400" b="1" dirty="0">
                        <a:solidFill>
                          <a:srgbClr val="00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SD = 24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SD = 40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Paul-2016">
  <a:themeElements>
    <a:clrScheme name="Custom 17">
      <a:dk1>
        <a:srgbClr val="6871B2"/>
      </a:dk1>
      <a:lt1>
        <a:srgbClr val="FFFFFF"/>
      </a:lt1>
      <a:dk2>
        <a:srgbClr val="000099"/>
      </a:dk2>
      <a:lt2>
        <a:srgbClr val="FFFFFF"/>
      </a:lt2>
      <a:accent1>
        <a:srgbClr val="66CCFF"/>
      </a:accent1>
      <a:accent2>
        <a:srgbClr val="0000CC"/>
      </a:accent2>
      <a:accent3>
        <a:srgbClr val="AAAACA"/>
      </a:accent3>
      <a:accent4>
        <a:srgbClr val="DADADA"/>
      </a:accent4>
      <a:accent5>
        <a:srgbClr val="B8E2FF"/>
      </a:accent5>
      <a:accent6>
        <a:srgbClr val="0000B9"/>
      </a:accent6>
      <a:hlink>
        <a:srgbClr val="00FFFF"/>
      </a:hlink>
      <a:folHlink>
        <a:srgbClr val="CCFFFF"/>
      </a:folHlink>
    </a:clrScheme>
    <a:fontScheme name="smh08">
      <a:majorFont>
        <a:latin typeface="Humnst777 BT"/>
        <a:ea typeface=""/>
        <a:cs typeface=""/>
      </a:majorFont>
      <a:minorFont>
        <a:latin typeface="Humnst777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mh0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8">
        <a:dk1>
          <a:srgbClr val="FFFFFF"/>
        </a:dk1>
        <a:lt1>
          <a:srgbClr val="FFFFFF"/>
        </a:lt1>
        <a:dk2>
          <a:srgbClr val="FFFFFF"/>
        </a:dk2>
        <a:lt2>
          <a:srgbClr val="6871B2"/>
        </a:lt2>
        <a:accent1>
          <a:srgbClr val="66CCFF"/>
        </a:accent1>
        <a:accent2>
          <a:srgbClr val="0000CC"/>
        </a:accent2>
        <a:accent3>
          <a:srgbClr val="FFFFFF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9">
        <a:dk1>
          <a:srgbClr val="6871B2"/>
        </a:dk1>
        <a:lt1>
          <a:srgbClr val="FFFFFF"/>
        </a:lt1>
        <a:dk2>
          <a:srgbClr val="000099"/>
        </a:dk2>
        <a:lt2>
          <a:srgbClr val="FFFFFF"/>
        </a:lt2>
        <a:accent1>
          <a:srgbClr val="66CCFF"/>
        </a:accent1>
        <a:accent2>
          <a:srgbClr val="0000CC"/>
        </a:accent2>
        <a:accent3>
          <a:srgbClr val="AAAACA"/>
        </a:accent3>
        <a:accent4>
          <a:srgbClr val="DADADA"/>
        </a:accent4>
        <a:accent5>
          <a:srgbClr val="B8E2FF"/>
        </a:accent5>
        <a:accent6>
          <a:srgbClr val="0000B9"/>
        </a:accent6>
        <a:hlink>
          <a:srgbClr val="00FF00"/>
        </a:hlink>
        <a:folHlink>
          <a:srgbClr val="99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h08 10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1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003399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AAADCA"/>
        </a:accent5>
        <a:accent6>
          <a:srgbClr val="0000E7"/>
        </a:accent6>
        <a:hlink>
          <a:srgbClr val="0000FF"/>
        </a:hlink>
        <a:folHlink>
          <a:srgbClr val="00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h08 12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4D4D4D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000000"/>
        </a:accent6>
        <a:hlink>
          <a:srgbClr val="0000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4D4D4D"/>
      </a:lt2>
      <a:accent1>
        <a:srgbClr val="4D4D4D"/>
      </a:accent1>
      <a:accent2>
        <a:srgbClr val="000000"/>
      </a:accent2>
      <a:accent3>
        <a:srgbClr val="FFFFFF"/>
      </a:accent3>
      <a:accent4>
        <a:srgbClr val="000000"/>
      </a:accent4>
      <a:accent5>
        <a:srgbClr val="B2B2B2"/>
      </a:accent5>
      <a:accent6>
        <a:srgbClr val="000000"/>
      </a:accent6>
      <a:hlink>
        <a:srgbClr val="000000"/>
      </a:hlink>
      <a:folHlink>
        <a:srgbClr val="3333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Paul-2016</Template>
  <TotalTime>70497</TotalTime>
  <Words>2597</Words>
  <Application>Microsoft Office PowerPoint</Application>
  <PresentationFormat>On-screen Show (4:3)</PresentationFormat>
  <Paragraphs>1205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Monotype Sorts</vt:lpstr>
      <vt:lpstr>Humnst777 BT</vt:lpstr>
      <vt:lpstr>ＭＳ Ｐゴシック</vt:lpstr>
      <vt:lpstr>Times New Roman</vt:lpstr>
      <vt:lpstr>Arial Unicode MS</vt:lpstr>
      <vt:lpstr>Courier New</vt:lpstr>
      <vt:lpstr>Paul-2016</vt:lpstr>
      <vt:lpstr>AGIL Technical Report</vt:lpstr>
      <vt:lpstr>Topics</vt:lpstr>
      <vt:lpstr>Evaluation changes since 2015 workshop</vt:lpstr>
      <vt:lpstr>Chips and markers available across time</vt:lpstr>
      <vt:lpstr>Haplotypes affecting fertility</vt:lpstr>
      <vt:lpstr>Haplotypes for other conditions   Holstein</vt:lpstr>
      <vt:lpstr>International genotype exchanges</vt:lpstr>
      <vt:lpstr>Potential changes for December 2016</vt:lpstr>
      <vt:lpstr>Proposed net merit price revisions</vt:lpstr>
      <vt:lpstr>Slide 10</vt:lpstr>
      <vt:lpstr>Slide 11</vt:lpstr>
      <vt:lpstr>Type trait PTAs: JE, BS, AY, GU, MS</vt:lpstr>
      <vt:lpstr>Correlations of new, previous PTAs</vt:lpstr>
      <vt:lpstr>Slide 14</vt:lpstr>
      <vt:lpstr>Slide 15</vt:lpstr>
      <vt:lpstr>Slide 16</vt:lpstr>
      <vt:lpstr>Slide 17</vt:lpstr>
      <vt:lpstr>Monthly computation reduction</vt:lpstr>
      <vt:lpstr>Fertility trait evaluations</vt:lpstr>
      <vt:lpstr>Gestation length</vt:lpstr>
      <vt:lpstr>Age at first calf</vt:lpstr>
      <vt:lpstr>Top young bulls from Aug 2013   Now with &gt; 1,000 daughters</vt:lpstr>
      <vt:lpstr>Top proven bulls from Aug 2013   Now with &gt;1,000 daughters</vt:lpstr>
      <vt:lpstr>Top young JE bulls from Aug 2013   Now with &gt; 100 daughters</vt:lpstr>
      <vt:lpstr>Top proven JE bulls from Aug 2013   With &gt; 100 daughters</vt:lpstr>
      <vt:lpstr>Guernsey major gene for many traits</vt:lpstr>
      <vt:lpstr>GPTAs for crossbreds</vt:lpstr>
      <vt:lpstr>Heat stress research</vt:lpstr>
      <vt:lpstr>Heat stress (HS) and foreign rankings†</vt:lpstr>
      <vt:lpstr>Protein PTAs for Florida vs. Wisconsin</vt:lpstr>
      <vt:lpstr>Heat stress conclusions (Wright et al, 2015)</vt:lpstr>
      <vt:lpstr>ARS and AGIL 5-year plans 2016-2020</vt:lpstr>
      <vt:lpstr>AGIL / AIP staffing changes</vt:lpstr>
      <vt:lpstr>Dr. George R. Wiggans</vt:lpstr>
      <vt:lpstr>Conclusions</vt:lpstr>
      <vt:lpstr>Acknowledgments</vt:lpstr>
    </vt:vector>
  </TitlesOfParts>
  <Manager>ahs</Manager>
  <Company>AIPL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 Prediction Results</dc:title>
  <dc:subject>International Dairy Sire Proofs</dc:subject>
  <dc:creator>Admin</dc:creator>
  <cp:keywords>Dairy, International, Sire evaluations</cp:keywords>
  <cp:lastModifiedBy>paul vanraden</cp:lastModifiedBy>
  <cp:revision>2078</cp:revision>
  <cp:lastPrinted>2001-08-24T14:44:42Z</cp:lastPrinted>
  <dcterms:created xsi:type="dcterms:W3CDTF">2002-07-16T13:01:30Z</dcterms:created>
  <dcterms:modified xsi:type="dcterms:W3CDTF">2016-10-05T21:54:17Z</dcterms:modified>
  <cp:category>Interbull</cp:category>
</cp:coreProperties>
</file>