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</p:sldMasterIdLst>
  <p:notesMasterIdLst>
    <p:notesMasterId r:id="rId11"/>
  </p:notesMasterIdLst>
  <p:handoutMasterIdLst>
    <p:handoutMasterId r:id="rId12"/>
  </p:handoutMasterIdLst>
  <p:sldIdLst>
    <p:sldId id="262" r:id="rId3"/>
    <p:sldId id="263" r:id="rId4"/>
    <p:sldId id="264" r:id="rId5"/>
    <p:sldId id="265" r:id="rId6"/>
    <p:sldId id="269" r:id="rId7"/>
    <p:sldId id="266" r:id="rId8"/>
    <p:sldId id="261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-8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100" d="100"/>
          <a:sy n="100" d="100"/>
        </p:scale>
        <p:origin x="-358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3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6608500109361329"/>
          <c:y val="0.10359195402298851"/>
          <c:w val="0.71965715223097149"/>
          <c:h val="0.75833355959815363"/>
        </c:manualLayout>
      </c:layout>
      <c:scatterChart>
        <c:scatterStyle val="smoothMarker"/>
        <c:axId val="90579712"/>
        <c:axId val="90581632"/>
      </c:scatterChart>
      <c:valAx>
        <c:axId val="90579712"/>
        <c:scaling>
          <c:orientation val="minMax"/>
          <c:max val="2015"/>
          <c:min val="197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 smtClean="0">
                    <a:solidFill>
                      <a:srgbClr val="FFFF00"/>
                    </a:solidFill>
                  </a:rPr>
                  <a:t>Year of birth</a:t>
                </a:r>
                <a:endParaRPr lang="en-US" sz="1400" dirty="0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48520177165354345"/>
              <c:y val="0.93103448275862066"/>
            </c:manualLayout>
          </c:layout>
        </c:title>
        <c:numFmt formatCode="General" sourceLinked="1"/>
        <c:tickLblPos val="nextTo"/>
        <c:spPr>
          <a:ln w="28575"/>
        </c:spPr>
        <c:txPr>
          <a:bodyPr/>
          <a:lstStyle/>
          <a:p>
            <a:pPr>
              <a:defRPr sz="1400"/>
            </a:pPr>
            <a:endParaRPr lang="en-US"/>
          </a:p>
        </c:txPr>
        <c:crossAx val="90581632"/>
        <c:crossesAt val="-3.5"/>
        <c:crossBetween val="midCat"/>
        <c:majorUnit val="5"/>
      </c:valAx>
      <c:valAx>
        <c:axId val="9058163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dirty="0" smtClean="0">
                    <a:solidFill>
                      <a:srgbClr val="FFFF00"/>
                    </a:solidFill>
                  </a:rPr>
                  <a:t>PTALIV -BV</a:t>
                </a:r>
                <a:endParaRPr lang="en-US" sz="1400" dirty="0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5.2951388888888902E-2"/>
              <c:y val="0.43166666666666687"/>
            </c:manualLayout>
          </c:layout>
        </c:title>
        <c:numFmt formatCode="#,##0.0" sourceLinked="0"/>
        <c:tickLblPos val="nextTo"/>
        <c:spPr>
          <a:ln w="28575" cmpd="sng"/>
        </c:spPr>
        <c:txPr>
          <a:bodyPr/>
          <a:lstStyle/>
          <a:p>
            <a:pPr>
              <a:defRPr sz="1400"/>
            </a:pPr>
            <a:endParaRPr lang="en-US"/>
          </a:p>
        </c:txPr>
        <c:crossAx val="90579712"/>
        <c:crossesAt val="1965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5186900744549797"/>
          <c:y val="8.0781748435291734E-2"/>
          <c:w val="0.73285170603674565"/>
          <c:h val="0.76213499047913158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Sheet1!$C$1:$C$45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</c:numCache>
            </c:numRef>
          </c:xVal>
          <c:yVal>
            <c:numRef>
              <c:f>Sheet1!$F$1:$F$45</c:f>
              <c:numCache>
                <c:formatCode>General</c:formatCode>
                <c:ptCount val="45"/>
                <c:pt idx="0">
                  <c:v>-0.88</c:v>
                </c:pt>
                <c:pt idx="1">
                  <c:v>-0.87000000000000022</c:v>
                </c:pt>
                <c:pt idx="2">
                  <c:v>-0.95000000000000018</c:v>
                </c:pt>
                <c:pt idx="3">
                  <c:v>-0.83000000000000018</c:v>
                </c:pt>
                <c:pt idx="4">
                  <c:v>-0.79</c:v>
                </c:pt>
                <c:pt idx="5">
                  <c:v>-0.78</c:v>
                </c:pt>
                <c:pt idx="6">
                  <c:v>-0.70000000000000018</c:v>
                </c:pt>
                <c:pt idx="7">
                  <c:v>-0.7300000000000002</c:v>
                </c:pt>
                <c:pt idx="8">
                  <c:v>-0.82000000000000017</c:v>
                </c:pt>
                <c:pt idx="9">
                  <c:v>-0.8</c:v>
                </c:pt>
                <c:pt idx="10">
                  <c:v>-0.81</c:v>
                </c:pt>
                <c:pt idx="11">
                  <c:v>-0.91</c:v>
                </c:pt>
                <c:pt idx="12">
                  <c:v>-0.98</c:v>
                </c:pt>
                <c:pt idx="13">
                  <c:v>-1.1900000000000004</c:v>
                </c:pt>
                <c:pt idx="14">
                  <c:v>-1.36</c:v>
                </c:pt>
                <c:pt idx="15">
                  <c:v>-1.45</c:v>
                </c:pt>
                <c:pt idx="16">
                  <c:v>-1.73</c:v>
                </c:pt>
                <c:pt idx="17">
                  <c:v>-1.8800000000000001</c:v>
                </c:pt>
                <c:pt idx="18">
                  <c:v>-1.9500000000000004</c:v>
                </c:pt>
                <c:pt idx="19">
                  <c:v>-2.16</c:v>
                </c:pt>
                <c:pt idx="20">
                  <c:v>-2.14</c:v>
                </c:pt>
                <c:pt idx="21">
                  <c:v>-2.13</c:v>
                </c:pt>
                <c:pt idx="22">
                  <c:v>-2.3699999999999997</c:v>
                </c:pt>
                <c:pt idx="23">
                  <c:v>-2.6</c:v>
                </c:pt>
                <c:pt idx="24">
                  <c:v>-2.77</c:v>
                </c:pt>
                <c:pt idx="25">
                  <c:v>-2.7800000000000002</c:v>
                </c:pt>
                <c:pt idx="26">
                  <c:v>-2.9499999999999997</c:v>
                </c:pt>
                <c:pt idx="27">
                  <c:v>-3.05</c:v>
                </c:pt>
                <c:pt idx="28">
                  <c:v>-3.11</c:v>
                </c:pt>
                <c:pt idx="29">
                  <c:v>-3.03</c:v>
                </c:pt>
                <c:pt idx="30">
                  <c:v>-3.04</c:v>
                </c:pt>
                <c:pt idx="31">
                  <c:v>-2.84</c:v>
                </c:pt>
                <c:pt idx="32">
                  <c:v>-2.75</c:v>
                </c:pt>
                <c:pt idx="33">
                  <c:v>-2.62</c:v>
                </c:pt>
                <c:pt idx="34">
                  <c:v>-2.3499999999999992</c:v>
                </c:pt>
                <c:pt idx="35">
                  <c:v>-1.9900000000000004</c:v>
                </c:pt>
                <c:pt idx="36">
                  <c:v>-1.6400000000000001</c:v>
                </c:pt>
                <c:pt idx="37">
                  <c:v>-1.24</c:v>
                </c:pt>
                <c:pt idx="38">
                  <c:v>-0.9</c:v>
                </c:pt>
                <c:pt idx="39">
                  <c:v>-0.46</c:v>
                </c:pt>
                <c:pt idx="40">
                  <c:v>0</c:v>
                </c:pt>
                <c:pt idx="41">
                  <c:v>0.3600000000000001</c:v>
                </c:pt>
                <c:pt idx="42">
                  <c:v>0.67000000000000026</c:v>
                </c:pt>
                <c:pt idx="43">
                  <c:v>1.05</c:v>
                </c:pt>
              </c:numCache>
            </c:numRef>
          </c:yVal>
          <c:smooth val="1"/>
        </c:ser>
        <c:axId val="90667648"/>
        <c:axId val="90673920"/>
      </c:scatterChart>
      <c:valAx>
        <c:axId val="90667648"/>
        <c:scaling>
          <c:orientation val="minMax"/>
          <c:max val="2015"/>
          <c:min val="1970"/>
        </c:scaling>
        <c:axPos val="b"/>
        <c:title>
          <c:tx>
            <c:rich>
              <a:bodyPr/>
              <a:lstStyle/>
              <a:p>
                <a:pPr>
                  <a:defRPr sz="1400">
                    <a:solidFill>
                      <a:srgbClr val="FFFF00"/>
                    </a:solidFill>
                  </a:defRPr>
                </a:pPr>
                <a:r>
                  <a:rPr lang="en-US" sz="1400" dirty="0" smtClean="0">
                    <a:solidFill>
                      <a:srgbClr val="FFFF00"/>
                    </a:solidFill>
                  </a:rPr>
                  <a:t>Cow birth year</a:t>
                </a:r>
                <a:endParaRPr lang="en-US" sz="1400" dirty="0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42880925598585912"/>
              <c:y val="0.93791661619220679"/>
            </c:manualLayout>
          </c:layout>
        </c:title>
        <c:numFmt formatCode="General" sourceLinked="1"/>
        <c:tickLblPos val="nextTo"/>
        <c:spPr>
          <a:ln w="31750"/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90673920"/>
        <c:crossesAt val="-3.5"/>
        <c:crossBetween val="midCat"/>
        <c:majorUnit val="5"/>
      </c:valAx>
      <c:valAx>
        <c:axId val="9067392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dirty="0" smtClean="0">
                    <a:solidFill>
                      <a:srgbClr val="FFFF00"/>
                    </a:solidFill>
                  </a:rPr>
                  <a:t>LIV</a:t>
                </a:r>
                <a:r>
                  <a:rPr lang="en-US" sz="1400" baseline="0" dirty="0" smtClean="0">
                    <a:solidFill>
                      <a:srgbClr val="FFFF00"/>
                    </a:solidFill>
                  </a:rPr>
                  <a:t> EBV</a:t>
                </a:r>
                <a:endParaRPr lang="en-US" sz="1400" dirty="0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3.6622475761958331E-2"/>
              <c:y val="0.38433636180092901"/>
            </c:manualLayout>
          </c:layout>
        </c:title>
        <c:numFmt formatCode="#,##0.0" sourceLinked="0"/>
        <c:tickLblPos val="nextTo"/>
        <c:spPr>
          <a:ln w="31750"/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90667648"/>
        <c:crossesAt val="1965"/>
        <c:crossBetween val="midCat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A3468-3AD2-4E83-9795-7FC6A8F1AB8B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DD405-1C24-4C53-9701-78A81DA3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EA220-9341-4AFD-B6F6-6CD7380A298D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4ADA1-06A0-457C-821C-B29B741BB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Paul.VanRaden@ars.usda.gov" TargetMode="Externa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315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87" name="Rectangle 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6488" name="Rectangle 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6489" name="Rectangle 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40000"/>
                </a:spcBef>
                <a:spcAft>
                  <a:spcPct val="0"/>
                </a:spcAft>
                <a:buClr>
                  <a:srgbClr val="66CCFF"/>
                </a:buClr>
                <a:buSzPct val="75000"/>
                <a:buFont typeface="Wingdings" pitchFamily="2" charset="2"/>
                <a:buChar char="Ø"/>
              </a:pPr>
              <a:endParaRPr lang="en-US" sz="2800" b="1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97" name="Rectangle 1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6498" name="Rectangle 1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6499" name="Rectangle 1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40000"/>
                </a:spcBef>
                <a:spcAft>
                  <a:spcPct val="0"/>
                </a:spcAft>
                <a:buClr>
                  <a:srgbClr val="66CCFF"/>
                </a:buClr>
                <a:buSzPct val="75000"/>
                <a:buFont typeface="Wingdings" pitchFamily="2" charset="2"/>
                <a:buChar char="Ø"/>
              </a:pPr>
              <a:endParaRPr lang="en-US" sz="2800" b="1">
                <a:solidFill>
                  <a:srgbClr val="FFFFFF"/>
                </a:solidFill>
              </a:endParaRPr>
            </a:p>
          </p:txBody>
        </p:sp>
      </p:grpSp>
      <p:sp>
        <p:nvSpPr>
          <p:cNvPr id="276509" name="Text Box 29"/>
          <p:cNvSpPr txBox="1">
            <a:spLocks noChangeArrowheads="1"/>
          </p:cNvSpPr>
          <p:nvPr/>
        </p:nvSpPr>
        <p:spPr bwMode="ltGray">
          <a:xfrm>
            <a:off x="8382000" y="6476014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kumimoji="1" lang="en-US" sz="900" b="1">
                <a:solidFill>
                  <a:srgbClr val="000099"/>
                </a:solidFill>
              </a:rPr>
              <a:t>2007</a:t>
            </a:r>
          </a:p>
        </p:txBody>
      </p:sp>
      <p:sp>
        <p:nvSpPr>
          <p:cNvPr id="276510" name="Text Box 30"/>
          <p:cNvSpPr txBox="1">
            <a:spLocks noChangeArrowheads="1"/>
          </p:cNvSpPr>
          <p:nvPr/>
        </p:nvSpPr>
        <p:spPr bwMode="auto">
          <a:xfrm>
            <a:off x="609600" y="3886201"/>
            <a:ext cx="8305800" cy="216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Paul </a:t>
            </a:r>
            <a:r>
              <a:rPr lang="en-US" sz="2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VanRaden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Jan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Wright, Gary Fok, and Mel Tooker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Animal Genomics and Improvement Lab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Agricultural Research Service, USDA </a:t>
            </a:r>
          </a:p>
          <a:p>
            <a:pPr fontAlgn="base">
              <a:spcBef>
                <a:spcPct val="0"/>
              </a:spcBef>
              <a:spcAft>
                <a:spcPct val="5000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Beltsville, MD, USA</a:t>
            </a:r>
          </a:p>
          <a:p>
            <a:pPr fontAlgn="base">
              <a:spcBef>
                <a:spcPct val="1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FF"/>
                </a:solidFill>
                <a:hlinkClick r:id="rId2"/>
              </a:rPr>
              <a:t>Paul.VanRaden@ars.usda.gov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276513" name="Text Box 33"/>
          <p:cNvSpPr txBox="1">
            <a:spLocks noChangeArrowheads="1"/>
          </p:cNvSpPr>
          <p:nvPr userDrawn="1"/>
        </p:nvSpPr>
        <p:spPr bwMode="ltGray">
          <a:xfrm>
            <a:off x="8458200" y="6458552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kumimoji="1" lang="en-US" sz="900" b="1" dirty="0" smtClean="0">
                <a:solidFill>
                  <a:srgbClr val="000099"/>
                </a:solidFill>
              </a:rPr>
              <a:t>2016</a:t>
            </a:r>
            <a:endParaRPr kumimoji="1" lang="en-US" sz="900" b="1" dirty="0">
              <a:solidFill>
                <a:srgbClr val="000099"/>
              </a:solidFill>
            </a:endParaRPr>
          </a:p>
        </p:txBody>
      </p:sp>
      <p:pic>
        <p:nvPicPr>
          <p:cNvPr id="15" name="Picture 14" descr="USDA_W-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44409" y="6165304"/>
            <a:ext cx="829001" cy="566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315200" cy="4114800"/>
          </a:xfrm>
        </p:spPr>
        <p:txBody>
          <a:bodyPr/>
          <a:lstStyle>
            <a:lvl1pPr>
              <a:buClr>
                <a:schemeClr val="accent5"/>
              </a:buClr>
              <a:defRPr/>
            </a:lvl1pPr>
            <a:lvl2pPr>
              <a:buClr>
                <a:schemeClr val="accent5"/>
              </a:buClr>
              <a:buFont typeface="Wingdings 2" pitchFamily="18" charset="2"/>
              <a:buChar char="»"/>
              <a:defRPr/>
            </a:lvl2pPr>
            <a:lvl3pPr>
              <a:buClr>
                <a:schemeClr val="accent5"/>
              </a:buCl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1" y="228600"/>
            <a:ext cx="2171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1" y="228600"/>
            <a:ext cx="6362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315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1" y="228600"/>
            <a:ext cx="2171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1" y="228600"/>
            <a:ext cx="6362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279B">
                <a:gamma/>
                <a:shade val="0"/>
                <a:invGamma/>
              </a:srgbClr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82" name="Text Box 26"/>
          <p:cNvSpPr txBox="1">
            <a:spLocks noChangeArrowheads="1"/>
          </p:cNvSpPr>
          <p:nvPr/>
        </p:nvSpPr>
        <p:spPr bwMode="ltGray">
          <a:xfrm>
            <a:off x="533401" y="6553200"/>
            <a:ext cx="43195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l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kumimoji="1" lang="en-US" sz="1200" b="1" dirty="0" smtClean="0">
                <a:solidFill>
                  <a:srgbClr val="66CCFF"/>
                </a:solidFill>
              </a:rPr>
              <a:t>CDCB Board</a:t>
            </a:r>
            <a:r>
              <a:rPr kumimoji="1" lang="en-US" sz="1200" b="1" baseline="0" dirty="0" smtClean="0">
                <a:solidFill>
                  <a:srgbClr val="66CCFF"/>
                </a:solidFill>
              </a:rPr>
              <a:t> meeting</a:t>
            </a:r>
            <a:r>
              <a:rPr kumimoji="1" lang="en-US" sz="1200" b="1" dirty="0" smtClean="0">
                <a:solidFill>
                  <a:srgbClr val="66CCFF"/>
                </a:solidFill>
              </a:rPr>
              <a:t>, February 2016 </a:t>
            </a:r>
            <a:r>
              <a:rPr kumimoji="1" lang="en-US" sz="1200" b="1" dirty="0">
                <a:solidFill>
                  <a:srgbClr val="66CCFF"/>
                </a:solidFill>
              </a:rPr>
              <a:t>(</a:t>
            </a:r>
            <a:fld id="{DB5F03EE-5605-4F61-95AF-94C33F976CB2}" type="slidenum">
              <a:rPr kumimoji="1" lang="en-US" sz="1200" b="1">
                <a:solidFill>
                  <a:srgbClr val="66CCFF"/>
                </a:solidFill>
              </a:rPr>
              <a:pPr algn="l" eaLnBrk="0" fontAlgn="base" hangingPunct="0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r>
              <a:rPr kumimoji="1" lang="en-US" sz="1200" b="1" dirty="0">
                <a:solidFill>
                  <a:srgbClr val="66CCFF"/>
                </a:solidFill>
              </a:rPr>
              <a:t>)</a:t>
            </a:r>
          </a:p>
        </p:txBody>
      </p:sp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6736164" y="6552149"/>
            <a:ext cx="11120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kumimoji="1" lang="en-US" sz="1200" b="1" dirty="0">
                <a:solidFill>
                  <a:srgbClr val="66CCFF"/>
                </a:solidFill>
              </a:rPr>
              <a:t>Paul </a:t>
            </a:r>
            <a:r>
              <a:rPr kumimoji="1" lang="en-US" sz="1200" b="1" dirty="0" err="1">
                <a:solidFill>
                  <a:srgbClr val="66CCFF"/>
                </a:solidFill>
              </a:rPr>
              <a:t>VanRaden</a:t>
            </a:r>
            <a:endParaRPr kumimoji="1" lang="en-US" sz="1200" b="1" dirty="0">
              <a:solidFill>
                <a:srgbClr val="66CCFF"/>
              </a:solidFill>
            </a:endParaRPr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57200" y="6324600"/>
            <a:ext cx="8229600" cy="152400"/>
            <a:chOff x="48" y="4032"/>
            <a:chExt cx="5136" cy="86"/>
          </a:xfrm>
        </p:grpSpPr>
        <p:sp>
          <p:nvSpPr>
            <p:cNvPr id="275484" name="Rectangle 28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5485" name="Rectangle 29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5486" name="Rectangle 30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40000"/>
                </a:spcBef>
                <a:spcAft>
                  <a:spcPct val="0"/>
                </a:spcAft>
                <a:buClr>
                  <a:srgbClr val="66CCFF"/>
                </a:buClr>
                <a:buSzPct val="75000"/>
                <a:buFont typeface="Wingdings" pitchFamily="2" charset="2"/>
                <a:buChar char="Ø"/>
              </a:pPr>
              <a:endParaRPr lang="en-US" sz="2800" b="1">
                <a:solidFill>
                  <a:srgbClr val="FFFFFF"/>
                </a:solidFill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88" r:id="rId2"/>
    <p:sldLayoutId id="2147483664" r:id="rId3"/>
    <p:sldLayoutId id="2147483665" r:id="rId4"/>
    <p:sldLayoutId id="2147483667" r:id="rId5"/>
    <p:sldLayoutId id="2147483669" r:id="rId6"/>
    <p:sldLayoutId id="2147483670" r:id="rId7"/>
    <p:sldLayoutId id="2147483671" r:id="rId8"/>
    <p:sldLayoutId id="2147483672" r:id="rId9"/>
    <p:sldLayoutId id="2147483673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Ø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5000"/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279B">
                <a:gamma/>
                <a:shade val="0"/>
                <a:invGamma/>
              </a:srgbClr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82" name="Text Box 26"/>
          <p:cNvSpPr txBox="1">
            <a:spLocks noChangeArrowheads="1"/>
          </p:cNvSpPr>
          <p:nvPr/>
        </p:nvSpPr>
        <p:spPr bwMode="ltGray">
          <a:xfrm>
            <a:off x="862013" y="6582311"/>
            <a:ext cx="43195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l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kumimoji="1" lang="en-US" sz="1200" b="1" dirty="0" smtClean="0">
                <a:solidFill>
                  <a:srgbClr val="66CCFF"/>
                </a:solidFill>
              </a:rPr>
              <a:t>CDCB Board Meeting, February, 2016 </a:t>
            </a:r>
            <a:r>
              <a:rPr kumimoji="1" lang="en-US" sz="1200" b="1" dirty="0">
                <a:solidFill>
                  <a:srgbClr val="66CCFF"/>
                </a:solidFill>
              </a:rPr>
              <a:t>(</a:t>
            </a:r>
            <a:fld id="{DB5F03EE-5605-4F61-95AF-94C33F976CB2}" type="slidenum">
              <a:rPr kumimoji="1" lang="en-US" sz="1200" b="1">
                <a:solidFill>
                  <a:srgbClr val="66CCFF"/>
                </a:solidFill>
              </a:rPr>
              <a:pPr algn="l" eaLnBrk="0" fontAlgn="base" hangingPunct="0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r>
              <a:rPr kumimoji="1" lang="en-US" sz="1200" b="1" dirty="0">
                <a:solidFill>
                  <a:srgbClr val="66CCFF"/>
                </a:solidFill>
              </a:rPr>
              <a:t>)</a:t>
            </a:r>
          </a:p>
        </p:txBody>
      </p:sp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6736164" y="6552149"/>
            <a:ext cx="11120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kumimoji="1" lang="en-US" sz="1200" b="1" dirty="0">
                <a:solidFill>
                  <a:srgbClr val="66CCFF"/>
                </a:solidFill>
              </a:rPr>
              <a:t>Paul </a:t>
            </a:r>
            <a:r>
              <a:rPr kumimoji="1" lang="en-US" sz="1200" b="1" dirty="0" err="1">
                <a:solidFill>
                  <a:srgbClr val="66CCFF"/>
                </a:solidFill>
              </a:rPr>
              <a:t>VanRaden</a:t>
            </a:r>
            <a:endParaRPr kumimoji="1" lang="en-US" sz="1200" b="1" dirty="0">
              <a:solidFill>
                <a:srgbClr val="66CCFF"/>
              </a:solidFill>
            </a:endParaRPr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57200" y="6324600"/>
            <a:ext cx="8229600" cy="152400"/>
            <a:chOff x="48" y="4032"/>
            <a:chExt cx="5136" cy="86"/>
          </a:xfrm>
        </p:grpSpPr>
        <p:sp>
          <p:nvSpPr>
            <p:cNvPr id="275484" name="Rectangle 28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5485" name="Rectangle 29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5486" name="Rectangle 30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40000"/>
                </a:spcBef>
                <a:spcAft>
                  <a:spcPct val="0"/>
                </a:spcAft>
                <a:buClr>
                  <a:srgbClr val="66CCFF"/>
                </a:buClr>
                <a:buSzPct val="75000"/>
                <a:buFont typeface="Wingdings" pitchFamily="2" charset="2"/>
                <a:buChar char="Ø"/>
              </a:pPr>
              <a:endParaRPr lang="en-US" sz="2800" b="1">
                <a:solidFill>
                  <a:srgbClr val="FFFFFF"/>
                </a:solidFill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8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Ø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5000"/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sz="3600" dirty="0" smtClean="0"/>
              <a:t>Cow Livability Evaluations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Reasons for disposal have been reported and stored in DHI records since 1970</a:t>
            </a:r>
          </a:p>
          <a:p>
            <a:r>
              <a:rPr lang="en-US" dirty="0" smtClean="0"/>
              <a:t>About 20% of cows die instead of being sold across all lactations</a:t>
            </a:r>
          </a:p>
          <a:p>
            <a:r>
              <a:rPr lang="en-US" dirty="0" smtClean="0"/>
              <a:t>Death loss per lactation average 7%, higher in later, lower in earlier lactation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 measures cow’s ability to avoid dying </a:t>
            </a:r>
            <a:r>
              <a:rPr lang="en-US" dirty="0" smtClean="0">
                <a:solidFill>
                  <a:srgbClr val="FFFF00"/>
                </a:solidFill>
              </a:rPr>
              <a:t>or being culled</a:t>
            </a:r>
          </a:p>
          <a:p>
            <a:r>
              <a:rPr lang="en-US" dirty="0" smtClean="0"/>
              <a:t>LIV measures cow’s ability to stay </a:t>
            </a:r>
            <a:r>
              <a:rPr lang="en-US" dirty="0" smtClean="0">
                <a:solidFill>
                  <a:srgbClr val="FFFF00"/>
                </a:solidFill>
              </a:rPr>
              <a:t>alive</a:t>
            </a:r>
          </a:p>
          <a:p>
            <a:r>
              <a:rPr lang="en-US" dirty="0" smtClean="0"/>
              <a:t>LIV is a subset of PL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Productive life (PL) vs. Livability (LIV)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1371600"/>
            <a:ext cx="7543800" cy="4114800"/>
          </a:xfrm>
        </p:spPr>
        <p:txBody>
          <a:bodyPr/>
          <a:lstStyle/>
          <a:p>
            <a:r>
              <a:rPr lang="en-US" sz="2800" dirty="0" smtClean="0"/>
              <a:t>Definition</a:t>
            </a:r>
            <a:r>
              <a:rPr lang="en-US" sz="2400" dirty="0" smtClean="0"/>
              <a:t>:</a:t>
            </a:r>
          </a:p>
          <a:p>
            <a:pPr lvl="1"/>
            <a:r>
              <a:rPr lang="en-US" sz="2400" dirty="0" smtClean="0"/>
              <a:t>Reverse of mortality:</a:t>
            </a:r>
          </a:p>
          <a:p>
            <a:pPr lvl="2"/>
            <a:r>
              <a:rPr lang="en-US" dirty="0" smtClean="0"/>
              <a:t>0 = died this lactation</a:t>
            </a:r>
          </a:p>
          <a:p>
            <a:pPr lvl="2"/>
            <a:r>
              <a:rPr lang="en-US" dirty="0" smtClean="0"/>
              <a:t>100 = lived this lactation</a:t>
            </a:r>
          </a:p>
          <a:p>
            <a:pPr lvl="2"/>
            <a:endParaRPr lang="en-US" dirty="0" smtClean="0"/>
          </a:p>
          <a:p>
            <a:pPr lvl="1"/>
            <a:r>
              <a:rPr lang="en-US" sz="2400" dirty="0" smtClean="0"/>
              <a:t>Multiply by average lactation/cow (2.8) so to put on lifetime scale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1371600"/>
            <a:ext cx="7543800" cy="4114800"/>
          </a:xfrm>
        </p:spPr>
        <p:txBody>
          <a:bodyPr/>
          <a:lstStyle/>
          <a:p>
            <a:r>
              <a:rPr lang="en-US" sz="2800" dirty="0" smtClean="0"/>
              <a:t>Data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92 million records on 32 million cows</a:t>
            </a:r>
          </a:p>
          <a:p>
            <a:r>
              <a:rPr lang="en-US" sz="2800" dirty="0" smtClean="0"/>
              <a:t>Methodology:</a:t>
            </a:r>
          </a:p>
          <a:p>
            <a:pPr lvl="1"/>
            <a:r>
              <a:rPr lang="en-US" sz="2000" dirty="0" smtClean="0"/>
              <a:t>Multi-trait 1-step model with PL (by lactation) using similar edits as other traits (1step)</a:t>
            </a:r>
          </a:p>
          <a:p>
            <a:pPr lvl="1"/>
            <a:r>
              <a:rPr lang="en-US" sz="2000" dirty="0" smtClean="0"/>
              <a:t>(PL-</a:t>
            </a:r>
            <a:r>
              <a:rPr lang="en-US" sz="2000" dirty="0" err="1" smtClean="0"/>
              <a:t>lact</a:t>
            </a:r>
            <a:r>
              <a:rPr lang="en-US" sz="2000" dirty="0" smtClean="0"/>
              <a:t> will not be reported)</a:t>
            </a:r>
          </a:p>
          <a:p>
            <a:r>
              <a:rPr lang="en-US" sz="2400" dirty="0" smtClean="0"/>
              <a:t>Heritability of </a:t>
            </a:r>
            <a:r>
              <a:rPr lang="en-US" sz="2400" dirty="0" smtClean="0">
                <a:solidFill>
                  <a:srgbClr val="FFFF00"/>
                </a:solidFill>
              </a:rPr>
              <a:t>1.3</a:t>
            </a:r>
            <a:r>
              <a:rPr lang="en-US" sz="2400" dirty="0" smtClean="0"/>
              <a:t> </a:t>
            </a:r>
            <a:r>
              <a:rPr lang="en-US" sz="2400" i="1" dirty="0" smtClean="0"/>
              <a:t>(Miller et al., 2008), </a:t>
            </a:r>
            <a:r>
              <a:rPr lang="en-US" sz="2400" dirty="0" smtClean="0"/>
              <a:t>genetic</a:t>
            </a:r>
            <a:r>
              <a:rPr lang="en-US" sz="2400" i="1" dirty="0" smtClean="0"/>
              <a:t> </a:t>
            </a:r>
            <a:r>
              <a:rPr lang="en-US" sz="2400" dirty="0" smtClean="0"/>
              <a:t>correlation with lactation PL of </a:t>
            </a:r>
            <a:r>
              <a:rPr lang="en-US" sz="2400" dirty="0" smtClean="0">
                <a:solidFill>
                  <a:srgbClr val="FFFF00"/>
                </a:solidFill>
              </a:rPr>
              <a:t>.50</a:t>
            </a:r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 model </a:t>
            </a:r>
            <a:r>
              <a:rPr lang="en-US" i="1" dirty="0" smtClean="0"/>
              <a:t>(cont.)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2133600"/>
          <a:ext cx="749808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201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Breed</a:t>
                      </a:r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FF00"/>
                          </a:solidFill>
                        </a:rPr>
                        <a:t>Mean</a:t>
                      </a:r>
                      <a:endParaRPr lang="en-US" sz="280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FF00"/>
                          </a:solidFill>
                        </a:rPr>
                        <a:t>Std Dev</a:t>
                      </a:r>
                      <a:endParaRPr lang="en-US" sz="280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FF00"/>
                          </a:solidFill>
                        </a:rPr>
                        <a:t>Num. bulls</a:t>
                      </a:r>
                      <a:endParaRPr lang="en-US" sz="280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AY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0.5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2.0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246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marR="27432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BS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0.1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2.0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692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marR="2743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GU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-0.3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182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marR="2743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HO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-1.1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2.2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45,840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marR="2743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JE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-0.2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1.7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3,893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marR="2743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MS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0.7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1.9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marR="2743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 smtClean="0"/>
              <a:t>Means and Std Dev. Of PTALIV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200" dirty="0" smtClean="0"/>
              <a:t>(bulls born 1990 or later, minimum 50 </a:t>
            </a:r>
            <a:r>
              <a:rPr lang="en-US" sz="2200" dirty="0" err="1" smtClean="0"/>
              <a:t>daus</a:t>
            </a:r>
            <a:r>
              <a:rPr lang="en-US" sz="2200" dirty="0" smtClean="0"/>
              <a:t>, .50 </a:t>
            </a:r>
            <a:r>
              <a:rPr lang="en-US" sz="2200" dirty="0" err="1" smtClean="0"/>
              <a:t>rel</a:t>
            </a:r>
            <a:r>
              <a:rPr lang="en-US" sz="2200" dirty="0" smtClean="0"/>
              <a:t> for PTALIV) 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52600" y="1524000"/>
          <a:ext cx="5486400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1371600"/>
                <a:gridCol w="137160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Trait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HO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JE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Milk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.09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-.08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Fat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.21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.01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Protein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.16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-.01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Prod. Life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.70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.54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SCS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-.28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-.07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FFFF00"/>
                          </a:solidFill>
                        </a:rPr>
                        <a:t>Dau</a:t>
                      </a:r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. </a:t>
                      </a:r>
                      <a:r>
                        <a:rPr lang="en-US" sz="2400" b="1" dirty="0" err="1" smtClean="0">
                          <a:solidFill>
                            <a:srgbClr val="FFFF00"/>
                          </a:solidFill>
                        </a:rPr>
                        <a:t>Preg</a:t>
                      </a:r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. Rate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.40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.54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Cow Conc.</a:t>
                      </a:r>
                      <a:r>
                        <a:rPr lang="en-US" sz="2400" b="1" baseline="0" dirty="0" smtClean="0">
                          <a:solidFill>
                            <a:srgbClr val="FFFF00"/>
                          </a:solidFill>
                        </a:rPr>
                        <a:t> Rate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.40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.33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Heifer Conc. Rate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.28</a:t>
                      </a:r>
                      <a:endParaRPr lang="en-US" sz="2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.32</a:t>
                      </a:r>
                      <a:endParaRPr lang="en-US" sz="2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Num. bulls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45,840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3,893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1143000"/>
          </a:xfrm>
        </p:spPr>
        <p:txBody>
          <a:bodyPr/>
          <a:lstStyle/>
          <a:p>
            <a:r>
              <a:rPr lang="en-US" sz="3200" dirty="0" smtClean="0"/>
              <a:t>Correlation of PTALIV with other trait PTAs </a:t>
            </a:r>
            <a:r>
              <a:rPr lang="en-US" sz="2200" dirty="0" smtClean="0"/>
              <a:t>(bulls born 1990 or later, minimum 50 </a:t>
            </a:r>
            <a:r>
              <a:rPr lang="en-US" sz="2200" dirty="0" err="1" smtClean="0"/>
              <a:t>daus</a:t>
            </a:r>
            <a:r>
              <a:rPr lang="en-US" sz="2200" dirty="0" smtClean="0"/>
              <a:t>, .50 </a:t>
            </a:r>
            <a:r>
              <a:rPr lang="en-US" sz="2200" dirty="0" err="1" smtClean="0"/>
              <a:t>rel</a:t>
            </a:r>
            <a:r>
              <a:rPr lang="en-US" sz="2200" dirty="0" smtClean="0"/>
              <a:t> for PTALIV</a:t>
            </a:r>
            <a:r>
              <a:rPr lang="en-US" sz="2400" dirty="0" smtClean="0"/>
              <a:t>)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trend in PTALIV - HO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447800"/>
          <a:ext cx="7315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838200" y="1143000"/>
          <a:ext cx="7467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vr02">
  <a:themeElements>
    <a:clrScheme name="pvr02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pvr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ln w="254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a:style>
    </a:lnDef>
  </a:objectDefaults>
  <a:extraClrSchemeLst>
    <a:extraClrScheme>
      <a:clrScheme name="pvr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vr02">
  <a:themeElements>
    <a:clrScheme name="pvr02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pvr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ln w="254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a:style>
    </a:lnDef>
  </a:objectDefaults>
  <a:extraClrSchemeLst>
    <a:extraClrScheme>
      <a:clrScheme name="pvr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312</Words>
  <Application>Microsoft Office PowerPoint</Application>
  <PresentationFormat>On-screen Show (4:3)</PresentationFormat>
  <Paragraphs>91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pvr02</vt:lpstr>
      <vt:lpstr>1_pvr02</vt:lpstr>
      <vt:lpstr>Cow Livability Evaluations</vt:lpstr>
      <vt:lpstr>Background</vt:lpstr>
      <vt:lpstr>Productive life (PL) vs. Livability (LIV)</vt:lpstr>
      <vt:lpstr>LIV model</vt:lpstr>
      <vt:lpstr>LIV model (cont.)</vt:lpstr>
      <vt:lpstr>Means and Std Dev. Of PTALIV  (bulls born 1990 or later, minimum 50 daus, .50 rel for PTALIV) </vt:lpstr>
      <vt:lpstr>Correlation of PTALIV with other trait PTAs (bulls born 1990 or later, minimum 50 daus, .50 rel for PTALIV) </vt:lpstr>
      <vt:lpstr>Genetic trend in PTALIV - HO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Cow Livability evaluations</dc:title>
  <dc:creator>jan</dc:creator>
  <cp:lastModifiedBy>wiggans</cp:lastModifiedBy>
  <cp:revision>40</cp:revision>
  <dcterms:created xsi:type="dcterms:W3CDTF">2016-02-17T14:30:25Z</dcterms:created>
  <dcterms:modified xsi:type="dcterms:W3CDTF">2016-02-19T12:48:57Z</dcterms:modified>
</cp:coreProperties>
</file>