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78" r:id="rId5"/>
    <p:sldId id="259" r:id="rId6"/>
    <p:sldId id="260" r:id="rId7"/>
    <p:sldId id="261" r:id="rId8"/>
    <p:sldId id="262" r:id="rId9"/>
    <p:sldId id="276" r:id="rId10"/>
    <p:sldId id="283" r:id="rId11"/>
    <p:sldId id="282" r:id="rId12"/>
    <p:sldId id="264" r:id="rId13"/>
    <p:sldId id="265" r:id="rId14"/>
    <p:sldId id="270" r:id="rId15"/>
    <p:sldId id="266" r:id="rId16"/>
    <p:sldId id="280" r:id="rId17"/>
    <p:sldId id="267" r:id="rId18"/>
    <p:sldId id="281" r:id="rId19"/>
    <p:sldId id="272" r:id="rId20"/>
    <p:sldId id="268" r:id="rId21"/>
    <p:sldId id="273" r:id="rId22"/>
    <p:sldId id="274" r:id="rId23"/>
    <p:sldId id="277"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E1EF"/>
    <a:srgbClr val="C2D3E8"/>
    <a:srgbClr val="A9C1D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284" y="-6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10.19.53.11\data-m\mtooker\sequence_imputation-sm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4342422239651895"/>
          <c:y val="0.11261547860951221"/>
          <c:w val="0.76840378307813872"/>
          <c:h val="0.66841827063283765"/>
        </c:manualLayout>
      </c:layout>
      <c:scatterChart>
        <c:scatterStyle val="lineMarker"/>
        <c:ser>
          <c:idx val="0"/>
          <c:order val="0"/>
          <c:tx>
            <c:v>HD+</c:v>
          </c:tx>
          <c:spPr>
            <a:ln w="28575">
              <a:noFill/>
            </a:ln>
          </c:spPr>
          <c:marker>
            <c:symbol val="diamond"/>
            <c:size val="11"/>
            <c:spPr>
              <a:solidFill>
                <a:srgbClr val="FFC000"/>
              </a:solidFill>
            </c:spPr>
          </c:marker>
          <c:yVal>
            <c:numRef>
              <c:f>Sheet1!$B$4:$B$34</c:f>
              <c:numCache>
                <c:formatCode>General</c:formatCode>
                <c:ptCount val="31"/>
                <c:pt idx="0">
                  <c:v>98.1</c:v>
                </c:pt>
                <c:pt idx="1">
                  <c:v>98.2</c:v>
                </c:pt>
                <c:pt idx="2">
                  <c:v>97.3</c:v>
                </c:pt>
                <c:pt idx="3">
                  <c:v>95</c:v>
                </c:pt>
                <c:pt idx="4">
                  <c:v>97</c:v>
                </c:pt>
                <c:pt idx="5">
                  <c:v>97.8</c:v>
                </c:pt>
                <c:pt idx="6">
                  <c:v>96.6</c:v>
                </c:pt>
                <c:pt idx="7">
                  <c:v>97</c:v>
                </c:pt>
                <c:pt idx="8">
                  <c:v>98.1</c:v>
                </c:pt>
                <c:pt idx="9">
                  <c:v>96.4</c:v>
                </c:pt>
                <c:pt idx="10">
                  <c:v>97.9</c:v>
                </c:pt>
                <c:pt idx="11">
                  <c:v>97.1</c:v>
                </c:pt>
                <c:pt idx="12">
                  <c:v>97.2</c:v>
                </c:pt>
                <c:pt idx="13">
                  <c:v>97.8</c:v>
                </c:pt>
                <c:pt idx="14">
                  <c:v>94.9</c:v>
                </c:pt>
                <c:pt idx="15">
                  <c:v>97.3</c:v>
                </c:pt>
                <c:pt idx="16">
                  <c:v>97.2</c:v>
                </c:pt>
                <c:pt idx="17">
                  <c:v>96.1</c:v>
                </c:pt>
                <c:pt idx="18">
                  <c:v>97.2</c:v>
                </c:pt>
                <c:pt idx="19">
                  <c:v>98.5</c:v>
                </c:pt>
                <c:pt idx="20">
                  <c:v>96.8</c:v>
                </c:pt>
                <c:pt idx="21">
                  <c:v>98.5</c:v>
                </c:pt>
                <c:pt idx="22">
                  <c:v>96</c:v>
                </c:pt>
                <c:pt idx="23">
                  <c:v>98.2</c:v>
                </c:pt>
                <c:pt idx="24">
                  <c:v>97.9</c:v>
                </c:pt>
                <c:pt idx="25">
                  <c:v>98</c:v>
                </c:pt>
                <c:pt idx="26">
                  <c:v>97.4</c:v>
                </c:pt>
                <c:pt idx="27">
                  <c:v>98</c:v>
                </c:pt>
                <c:pt idx="28">
                  <c:v>96.9</c:v>
                </c:pt>
                <c:pt idx="29">
                  <c:v>94.9</c:v>
                </c:pt>
                <c:pt idx="30">
                  <c:v>97.7</c:v>
                </c:pt>
              </c:numCache>
            </c:numRef>
          </c:yVal>
        </c:ser>
        <c:ser>
          <c:idx val="1"/>
          <c:order val="1"/>
          <c:tx>
            <c:v>HD+I</c:v>
          </c:tx>
          <c:spPr>
            <a:ln w="28575">
              <a:noFill/>
            </a:ln>
          </c:spPr>
          <c:marker>
            <c:symbol val="square"/>
            <c:size val="11"/>
            <c:spPr>
              <a:solidFill>
                <a:srgbClr val="00B0F0"/>
              </a:solidFill>
            </c:spPr>
          </c:marker>
          <c:yVal>
            <c:numRef>
              <c:f>Sheet1!$C$4:$C$34</c:f>
              <c:numCache>
                <c:formatCode>General</c:formatCode>
                <c:ptCount val="31"/>
                <c:pt idx="0">
                  <c:v>98</c:v>
                </c:pt>
                <c:pt idx="1">
                  <c:v>97.9</c:v>
                </c:pt>
                <c:pt idx="2">
                  <c:v>97.2</c:v>
                </c:pt>
                <c:pt idx="3">
                  <c:v>94.1</c:v>
                </c:pt>
                <c:pt idx="4">
                  <c:v>96.9</c:v>
                </c:pt>
                <c:pt idx="5">
                  <c:v>97.7</c:v>
                </c:pt>
                <c:pt idx="6">
                  <c:v>96.8</c:v>
                </c:pt>
                <c:pt idx="7">
                  <c:v>97</c:v>
                </c:pt>
                <c:pt idx="8">
                  <c:v>97.8</c:v>
                </c:pt>
                <c:pt idx="9">
                  <c:v>96.3</c:v>
                </c:pt>
                <c:pt idx="10">
                  <c:v>97.7</c:v>
                </c:pt>
                <c:pt idx="11">
                  <c:v>96.6</c:v>
                </c:pt>
                <c:pt idx="12">
                  <c:v>97.1</c:v>
                </c:pt>
                <c:pt idx="13">
                  <c:v>97.7</c:v>
                </c:pt>
                <c:pt idx="14">
                  <c:v>95.2</c:v>
                </c:pt>
                <c:pt idx="15">
                  <c:v>97.2</c:v>
                </c:pt>
                <c:pt idx="16">
                  <c:v>97.3</c:v>
                </c:pt>
                <c:pt idx="17">
                  <c:v>96.2</c:v>
                </c:pt>
                <c:pt idx="18">
                  <c:v>97.1</c:v>
                </c:pt>
                <c:pt idx="19">
                  <c:v>98.1</c:v>
                </c:pt>
                <c:pt idx="20">
                  <c:v>96.9</c:v>
                </c:pt>
                <c:pt idx="21">
                  <c:v>98.2</c:v>
                </c:pt>
                <c:pt idx="22">
                  <c:v>96.2</c:v>
                </c:pt>
                <c:pt idx="23">
                  <c:v>98.1</c:v>
                </c:pt>
                <c:pt idx="24">
                  <c:v>97.9</c:v>
                </c:pt>
                <c:pt idx="25">
                  <c:v>97.7</c:v>
                </c:pt>
                <c:pt idx="26">
                  <c:v>97.3</c:v>
                </c:pt>
                <c:pt idx="27">
                  <c:v>97.8</c:v>
                </c:pt>
                <c:pt idx="28">
                  <c:v>96.9</c:v>
                </c:pt>
                <c:pt idx="29">
                  <c:v>93.5</c:v>
                </c:pt>
                <c:pt idx="30">
                  <c:v>97.9</c:v>
                </c:pt>
              </c:numCache>
            </c:numRef>
          </c:yVal>
        </c:ser>
        <c:axId val="132777472"/>
        <c:axId val="58257408"/>
      </c:scatterChart>
      <c:valAx>
        <c:axId val="132777472"/>
        <c:scaling>
          <c:orientation val="minMax"/>
          <c:max val="31"/>
          <c:min val="1"/>
        </c:scaling>
        <c:axPos val="b"/>
        <c:title>
          <c:tx>
            <c:rich>
              <a:bodyPr/>
              <a:lstStyle/>
              <a:p>
                <a:pPr>
                  <a:defRPr sz="1800" baseline="0"/>
                </a:pPr>
                <a:r>
                  <a:rPr lang="en-US" sz="1800" baseline="0"/>
                  <a:t>Chromosome</a:t>
                </a:r>
              </a:p>
            </c:rich>
          </c:tx>
          <c:layout>
            <c:manualLayout>
              <c:xMode val="edge"/>
              <c:yMode val="edge"/>
              <c:x val="0.41813981807001926"/>
              <c:y val="0.88040040880652048"/>
            </c:manualLayout>
          </c:layout>
        </c:title>
        <c:tickLblPos val="nextTo"/>
        <c:spPr>
          <a:ln w="34925">
            <a:solidFill>
              <a:schemeClr val="tx1"/>
            </a:solidFill>
          </a:ln>
        </c:spPr>
        <c:txPr>
          <a:bodyPr/>
          <a:lstStyle/>
          <a:p>
            <a:pPr>
              <a:defRPr sz="1600" b="1" baseline="0"/>
            </a:pPr>
            <a:endParaRPr lang="en-US"/>
          </a:p>
        </c:txPr>
        <c:crossAx val="58257408"/>
        <c:crosses val="autoZero"/>
        <c:crossBetween val="midCat"/>
        <c:majorUnit val="2"/>
        <c:minorUnit val="1"/>
      </c:valAx>
      <c:valAx>
        <c:axId val="58257408"/>
        <c:scaling>
          <c:orientation val="minMax"/>
          <c:min val="91"/>
        </c:scaling>
        <c:axPos val="l"/>
        <c:title>
          <c:tx>
            <c:rich>
              <a:bodyPr rot="-5400000" vert="horz"/>
              <a:lstStyle/>
              <a:p>
                <a:pPr>
                  <a:defRPr sz="1800" baseline="0"/>
                </a:pPr>
                <a:r>
                  <a:rPr lang="en-US" sz="1800" baseline="0" dirty="0"/>
                  <a:t>Imputation accuracy (%)</a:t>
                </a:r>
              </a:p>
            </c:rich>
          </c:tx>
          <c:layout>
            <c:manualLayout>
              <c:xMode val="edge"/>
              <c:yMode val="edge"/>
              <c:x val="3.8374202866583496E-2"/>
              <c:y val="0.16555780975403453"/>
            </c:manualLayout>
          </c:layout>
        </c:title>
        <c:numFmt formatCode="General" sourceLinked="1"/>
        <c:tickLblPos val="nextTo"/>
        <c:spPr>
          <a:ln w="34925">
            <a:solidFill>
              <a:schemeClr val="tx1"/>
            </a:solidFill>
          </a:ln>
        </c:spPr>
        <c:txPr>
          <a:bodyPr/>
          <a:lstStyle/>
          <a:p>
            <a:pPr>
              <a:defRPr sz="1600" b="1" baseline="0"/>
            </a:pPr>
            <a:endParaRPr lang="en-US"/>
          </a:p>
        </c:txPr>
        <c:crossAx val="132777472"/>
        <c:crossesAt val="0"/>
        <c:crossBetween val="midCat"/>
      </c:valAx>
      <c:spPr>
        <a:noFill/>
      </c:spPr>
    </c:plotArea>
    <c:legend>
      <c:legendPos val="r"/>
      <c:legendEntry>
        <c:idx val="0"/>
        <c:txPr>
          <a:bodyPr/>
          <a:lstStyle/>
          <a:p>
            <a:pPr>
              <a:defRPr sz="1800" b="1" i="0" baseline="0"/>
            </a:pPr>
            <a:endParaRPr lang="en-US"/>
          </a:p>
        </c:txPr>
      </c:legendEntry>
      <c:legendEntry>
        <c:idx val="1"/>
        <c:txPr>
          <a:bodyPr/>
          <a:lstStyle/>
          <a:p>
            <a:pPr>
              <a:defRPr sz="1800" b="1" i="0" baseline="0"/>
            </a:pPr>
            <a:endParaRPr lang="en-US"/>
          </a:p>
        </c:txPr>
      </c:legendEntry>
      <c:layout>
        <c:manualLayout>
          <c:xMode val="edge"/>
          <c:yMode val="edge"/>
          <c:x val="0.20570975503062144"/>
          <c:y val="3.183143773695004E-2"/>
          <c:w val="0.55862510936132981"/>
          <c:h val="6.7178842228054675E-2"/>
        </c:manualLayout>
      </c:layout>
      <c:txPr>
        <a:bodyPr/>
        <a:lstStyle/>
        <a:p>
          <a:pPr>
            <a:defRPr sz="1800" baseline="0"/>
          </a:pPr>
          <a:endParaRPr lang="en-US"/>
        </a:p>
      </c:txPr>
    </c:legend>
    <c:plotVisOnly val="1"/>
  </c:chart>
  <c:spPr>
    <a:noFill/>
    <a:ln>
      <a:noFill/>
    </a:ln>
  </c:sp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C2B508-BD02-4AA8-B36E-D22C92857A39}" type="datetimeFigureOut">
              <a:rPr lang="en-US" smtClean="0"/>
              <a:pPr/>
              <a:t>10/13/2016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0B869E-901B-4106-BACC-367A689A878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Bovine </a:t>
            </a:r>
            <a:r>
              <a:rPr lang="en-US" dirty="0" err="1" smtClean="0"/>
              <a:t>polyomavirus</a:t>
            </a:r>
            <a:r>
              <a:rPr lang="en-US" baseline="0" dirty="0" smtClean="0"/>
              <a:t> is a benign parasitic virus of cattle origin. First discovered in bovine serum albumin-cultured rhesus macaque cells.</a:t>
            </a:r>
            <a:endParaRPr lang="en-US" dirty="0"/>
          </a:p>
        </p:txBody>
      </p:sp>
      <p:sp>
        <p:nvSpPr>
          <p:cNvPr id="4" name="Slide Number Placeholder 3"/>
          <p:cNvSpPr>
            <a:spLocks noGrp="1"/>
          </p:cNvSpPr>
          <p:nvPr>
            <p:ph type="sldNum" sz="quarter" idx="10"/>
          </p:nvPr>
        </p:nvSpPr>
        <p:spPr/>
        <p:txBody>
          <a:bodyPr/>
          <a:lstStyle/>
          <a:p>
            <a:fld id="{160B869E-901B-4106-BACC-367A689A8783}"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pPr defTabSz="912983"/>
            <a:fld id="{89845992-D670-485E-BA07-A51798A587E4}" type="slidenum">
              <a:rPr lang="en-US" smtClean="0">
                <a:latin typeface="Arial" pitchFamily="34" charset="0"/>
              </a:rPr>
              <a:pPr defTabSz="912983"/>
              <a:t>11</a:t>
            </a:fld>
            <a:endParaRPr lang="en-US" dirty="0" smtClean="0">
              <a:latin typeface="Arial" pitchFamily="34" charset="0"/>
            </a:endParaRPr>
          </a:p>
        </p:txBody>
      </p:sp>
      <p:sp>
        <p:nvSpPr>
          <p:cNvPr id="142339" name="Rectangle 2"/>
          <p:cNvSpPr>
            <a:spLocks noGrp="1" noRot="1" noChangeAspect="1" noChangeArrowheads="1" noTextEdit="1"/>
          </p:cNvSpPr>
          <p:nvPr>
            <p:ph type="sldImg"/>
          </p:nvPr>
        </p:nvSpPr>
        <p:spPr>
          <a:xfrm>
            <a:off x="1144588" y="685800"/>
            <a:ext cx="4568825" cy="3427413"/>
          </a:xfrm>
          <a:ln/>
        </p:spPr>
      </p:sp>
      <p:sp>
        <p:nvSpPr>
          <p:cNvPr id="142340" name="Rectangle 3"/>
          <p:cNvSpPr>
            <a:spLocks noGrp="1" noChangeArrowheads="1"/>
          </p:cNvSpPr>
          <p:nvPr>
            <p:ph type="body" idx="1"/>
          </p:nvPr>
        </p:nvSpPr>
        <p:spPr>
          <a:xfrm>
            <a:off x="913805" y="4343704"/>
            <a:ext cx="5030391" cy="4113892"/>
          </a:xfrm>
          <a:noFill/>
          <a:ln/>
        </p:spPr>
        <p:txBody>
          <a:bodyPr/>
          <a:lstStyle/>
          <a:p>
            <a:pPr eaLnBrk="1" hangingPunct="1">
              <a:lnSpc>
                <a:spcPct val="80000"/>
              </a:lnSpc>
              <a:buFont typeface="Arial" pitchFamily="34" charset="0"/>
              <a:buChar char="•"/>
            </a:pPr>
            <a:r>
              <a:rPr lang="en-US" sz="900" dirty="0" smtClean="0"/>
              <a:t>Variation</a:t>
            </a:r>
            <a:r>
              <a:rPr lang="en-US" sz="900" baseline="0" dirty="0" smtClean="0"/>
              <a:t> of genetic sequence between two individuals can encompass smaller sequence-based events or larger scale, cytogenetic events. </a:t>
            </a:r>
          </a:p>
          <a:p>
            <a:pPr eaLnBrk="1" hangingPunct="1">
              <a:lnSpc>
                <a:spcPct val="80000"/>
              </a:lnSpc>
              <a:buFont typeface="Arial" pitchFamily="34" charset="0"/>
              <a:buChar char="•"/>
            </a:pPr>
            <a:r>
              <a:rPr lang="en-US" sz="900" baseline="0" dirty="0" smtClean="0"/>
              <a:t> Starting on the small scale, SNPs comprise a significant variation of sequence between individuals. On the human side, </a:t>
            </a:r>
            <a:r>
              <a:rPr lang="en-US" sz="900" baseline="0" dirty="0" err="1" smtClean="0"/>
              <a:t>dbSNP</a:t>
            </a:r>
            <a:r>
              <a:rPr lang="en-US" sz="900" baseline="0" dirty="0" smtClean="0"/>
              <a:t> has over 60 million recorded SNPs. </a:t>
            </a:r>
          </a:p>
          <a:p>
            <a:pPr eaLnBrk="1" hangingPunct="1">
              <a:lnSpc>
                <a:spcPct val="80000"/>
              </a:lnSpc>
              <a:buFont typeface="Arial" pitchFamily="34" charset="0"/>
              <a:buChar char="•"/>
            </a:pPr>
            <a:r>
              <a:rPr lang="en-US" sz="900" baseline="0" dirty="0" smtClean="0"/>
              <a:t> Insertions and deletions that range in size from 1bp to 50bp are a larger form of variation, though these are less frequent than SNPs</a:t>
            </a:r>
          </a:p>
          <a:p>
            <a:pPr eaLnBrk="1" hangingPunct="1">
              <a:lnSpc>
                <a:spcPct val="80000"/>
              </a:lnSpc>
              <a:buFont typeface="Arial" pitchFamily="34" charset="0"/>
              <a:buChar char="•"/>
            </a:pPr>
            <a:r>
              <a:rPr lang="en-US" sz="900" baseline="0" dirty="0" smtClean="0"/>
              <a:t> SINE, LINE transpositions and duplications are larger events still, ranging in size from 300 </a:t>
            </a:r>
            <a:r>
              <a:rPr lang="en-US" sz="900" baseline="0" dirty="0" err="1" smtClean="0"/>
              <a:t>bp</a:t>
            </a:r>
            <a:r>
              <a:rPr lang="en-US" sz="900" baseline="0" dirty="0" smtClean="0"/>
              <a:t> to 6 kb</a:t>
            </a:r>
          </a:p>
          <a:p>
            <a:pPr eaLnBrk="1" hangingPunct="1">
              <a:lnSpc>
                <a:spcPct val="80000"/>
              </a:lnSpc>
              <a:buFont typeface="Arial" pitchFamily="34" charset="0"/>
              <a:buChar char="•"/>
            </a:pPr>
            <a:r>
              <a:rPr lang="en-US" sz="900" baseline="0" dirty="0" smtClean="0"/>
              <a:t> The largest genetic variants are called Structural variants due to their massive size. The intra-chromosome insertions and deletions that range in size from 1kb to 5 Mb are termed copy number variations. Duplications of sequential sequence are termed segmental duplications (SDs). Data from the 1000 genomes project pilot study suggests that CNVs and SDs are predicted to generate the largest size of variable DNA among individuals, even more so than SNPs. Currently, 60,000 CNVs have been identified in humans, with more unique and infrequent events to be discovered in the near future. </a:t>
            </a:r>
            <a:endParaRPr lang="en-US" sz="900" dirty="0" smtClean="0"/>
          </a:p>
          <a:p>
            <a:pPr eaLnBrk="1" hangingPunct="1">
              <a:lnSpc>
                <a:spcPct val="80000"/>
              </a:lnSpc>
              <a:buFont typeface="Arial" pitchFamily="34" charset="0"/>
              <a:buChar char="•"/>
            </a:pPr>
            <a:endParaRPr lang="en-US" sz="900" dirty="0" smtClean="0"/>
          </a:p>
          <a:p>
            <a:pPr eaLnBrk="1" hangingPunct="1">
              <a:lnSpc>
                <a:spcPct val="80000"/>
              </a:lnSpc>
              <a:buFont typeface="Arial" pitchFamily="34" charset="0"/>
              <a:buChar char="•"/>
            </a:pPr>
            <a:r>
              <a:rPr lang="en-US" sz="900" dirty="0" smtClean="0"/>
              <a:t>CNVs = younger, still segregating</a:t>
            </a:r>
          </a:p>
          <a:p>
            <a:pPr eaLnBrk="1" hangingPunct="1">
              <a:lnSpc>
                <a:spcPct val="80000"/>
              </a:lnSpc>
              <a:buFont typeface="Arial" pitchFamily="34" charset="0"/>
              <a:buChar char="•"/>
            </a:pPr>
            <a:r>
              <a:rPr lang="en-US" sz="900" dirty="0" smtClean="0"/>
              <a:t> SDs</a:t>
            </a:r>
            <a:r>
              <a:rPr lang="en-US" sz="900" baseline="0" dirty="0" smtClean="0"/>
              <a:t> = ancient, fixed events</a:t>
            </a:r>
            <a:endParaRPr lang="en-US" sz="900" dirty="0" smtClean="0"/>
          </a:p>
          <a:p>
            <a:pPr eaLnBrk="1" hangingPunct="1">
              <a:lnSpc>
                <a:spcPct val="80000"/>
              </a:lnSpc>
              <a:buFont typeface="Arial" pitchFamily="34" charset="0"/>
              <a:buChar char="•"/>
            </a:pPr>
            <a:endParaRPr lang="en-US" sz="900" dirty="0" smtClean="0"/>
          </a:p>
          <a:p>
            <a:pPr eaLnBrk="1" hangingPunct="1">
              <a:lnSpc>
                <a:spcPct val="80000"/>
              </a:lnSpc>
              <a:buFont typeface="Arial" pitchFamily="34" charset="0"/>
              <a:buChar char="•"/>
            </a:pPr>
            <a:r>
              <a:rPr lang="en-US" sz="900" dirty="0" smtClean="0"/>
              <a:t>George’s</a:t>
            </a:r>
          </a:p>
          <a:p>
            <a:pPr eaLnBrk="1" hangingPunct="1">
              <a:lnSpc>
                <a:spcPct val="80000"/>
              </a:lnSpc>
              <a:buFont typeface="Arial" pitchFamily="34" charset="0"/>
              <a:buChar char="•"/>
            </a:pPr>
            <a:r>
              <a:rPr lang="en-US" sz="900" dirty="0" smtClean="0"/>
              <a:t>As a biologist, we really think about genome differences or variations in term of understanding the relationship between the genotype and phenotype. For last several decades, our perspectives at the global level have being one of the </a:t>
            </a:r>
            <a:r>
              <a:rPr lang="en-US" sz="900" dirty="0" err="1" smtClean="0"/>
              <a:t>cytogenetics</a:t>
            </a:r>
            <a:r>
              <a:rPr lang="en-US" sz="900" dirty="0" smtClean="0"/>
              <a:t>. Looking at the big things moving along the genome. Such as the most common type of </a:t>
            </a:r>
            <a:r>
              <a:rPr lang="en-US" sz="900" dirty="0" err="1" smtClean="0"/>
              <a:t>Robertsonian</a:t>
            </a:r>
            <a:r>
              <a:rPr lang="en-US" sz="900" dirty="0" smtClean="0"/>
              <a:t> translocation in cattle is the t(1;29), which is a fusion of chr1 with 29. With the human, cow or other genome available, we have an opportunity now to look at the other direction: from the sequence up.</a:t>
            </a:r>
          </a:p>
          <a:p>
            <a:pPr eaLnBrk="1" hangingPunct="1">
              <a:lnSpc>
                <a:spcPct val="80000"/>
              </a:lnSpc>
              <a:buFont typeface="Arial" pitchFamily="34" charset="0"/>
              <a:buChar char="•"/>
            </a:pPr>
            <a:r>
              <a:rPr lang="en-US" sz="900" dirty="0" smtClean="0"/>
              <a:t>One of the important things to remember is that not all differences are single nucleotide variations or SNP. There are a lot of other types of mutation that occurred in the genome over the evolutionary time. Here are some of them which is larger than SNP in size: small insertion/deletion events, movement of mobile repetitive elements and many large-scale events.</a:t>
            </a:r>
          </a:p>
          <a:p>
            <a:pPr eaLnBrk="1" hangingPunct="1">
              <a:lnSpc>
                <a:spcPct val="80000"/>
              </a:lnSpc>
              <a:buFont typeface="Arial" pitchFamily="34" charset="0"/>
              <a:buChar char="•"/>
            </a:pPr>
            <a:r>
              <a:rPr lang="en-US" sz="900" dirty="0" smtClean="0"/>
              <a:t>We term those large-scale events as genomic structural variations (ranging from 1 kb to 5Mb). By structural, we do not mean the 2-d or 3d structure, but instead a 1-D segment of DNA sequences. They include larger-scale insertion/deletion (CNV), segmental duplication of sequences, inversion and translocation and so on. We defined: The copy number of a piece of DNA segment is the number of times this piece occurs in the genome.</a:t>
            </a:r>
          </a:p>
          <a:p>
            <a:pPr eaLnBrk="1" hangingPunct="1">
              <a:lnSpc>
                <a:spcPct val="80000"/>
              </a:lnSpc>
              <a:buFont typeface="Arial" pitchFamily="34" charset="0"/>
              <a:buChar char="•"/>
            </a:pPr>
            <a:r>
              <a:rPr lang="en-US" sz="900" dirty="0" smtClean="0"/>
              <a:t>Human studies have discovered ~66,000 CNV and </a:t>
            </a:r>
            <a:r>
              <a:rPr lang="en-US" sz="900" b="1" dirty="0" smtClean="0"/>
              <a:t>majority of them are innocent</a:t>
            </a:r>
            <a:r>
              <a:rPr lang="en-US" sz="900" dirty="0" smtClean="0"/>
              <a:t>. They are associated with 17% of phenotypic changes in gene expression and </a:t>
            </a:r>
            <a:r>
              <a:rPr lang="en-US" sz="900" b="1" dirty="0" smtClean="0"/>
              <a:t>a subset of them</a:t>
            </a:r>
            <a:r>
              <a:rPr lang="en-US" sz="900" dirty="0" smtClean="0"/>
              <a:t> contributed to individual health and disease. We are the first to report the existence, frequency and impact of such CNV in cattle (1%).</a:t>
            </a:r>
          </a:p>
          <a:p>
            <a:pPr eaLnBrk="1" hangingPunct="1">
              <a:lnSpc>
                <a:spcPct val="80000"/>
              </a:lnSpc>
              <a:buFont typeface="Arial" pitchFamily="34" charset="0"/>
              <a:buChar char="•"/>
            </a:pPr>
            <a:r>
              <a:rPr lang="en-US" sz="900" dirty="0" err="1" smtClean="0"/>
              <a:t>SegDup</a:t>
            </a:r>
            <a:r>
              <a:rPr lang="en-US" sz="900" dirty="0" smtClean="0"/>
              <a:t>: Segmental duplications exist in many species and are defined as stretches of DNA sequence &gt;=1-5 kb in length with &gt;= 90% sequence conservation that are present in more than one location in a genome. These sequences make up 5.5%, 2.9%, 1.2% and 0.6% of the human, rat, mouse and dog genomes, respectively. The extent of segmental duplication in the bovine genome is 3%. </a:t>
            </a:r>
          </a:p>
          <a:p>
            <a:pPr marL="0" marR="0" lvl="2" indent="0" algn="l" defTabSz="914400" rtl="0" eaLnBrk="1" fontAlgn="auto" latinLnBrk="0" hangingPunct="1">
              <a:lnSpc>
                <a:spcPct val="80000"/>
              </a:lnSpc>
              <a:spcBef>
                <a:spcPct val="0"/>
              </a:spcBef>
              <a:spcAft>
                <a:spcPts val="0"/>
              </a:spcAft>
              <a:buClrTx/>
              <a:buSzTx/>
              <a:buFontTx/>
              <a:buNone/>
              <a:tabLst/>
              <a:defRPr/>
            </a:pPr>
            <a:r>
              <a:rPr lang="en-US" altLang="en-US" sz="1600" dirty="0" smtClean="0"/>
              <a:t>*Human studies: 66,741 CNVs, 18% phenotype, health &amp; disease-related</a:t>
            </a:r>
          </a:p>
          <a:p>
            <a:pPr eaLnBrk="1" hangingPunct="1">
              <a:lnSpc>
                <a:spcPct val="80000"/>
              </a:lnSpc>
              <a:spcBef>
                <a:spcPct val="0"/>
              </a:spcBef>
            </a:pPr>
            <a:endParaRPr lang="en-US" sz="9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50k was developed from three pools:</a:t>
            </a:r>
            <a:r>
              <a:rPr lang="en-US" baseline="0" dirty="0" smtClean="0"/>
              <a:t> 15 Holstein, 35 angus and 2 bulls from each of the popular remaining beef breeds. </a:t>
            </a:r>
            <a:endParaRPr lang="en-US" dirty="0"/>
          </a:p>
        </p:txBody>
      </p:sp>
      <p:sp>
        <p:nvSpPr>
          <p:cNvPr id="4" name="Slide Number Placeholder 3"/>
          <p:cNvSpPr>
            <a:spLocks noGrp="1"/>
          </p:cNvSpPr>
          <p:nvPr>
            <p:ph type="sldNum" sz="quarter" idx="10"/>
          </p:nvPr>
        </p:nvSpPr>
        <p:spPr/>
        <p:txBody>
          <a:bodyPr/>
          <a:lstStyle/>
          <a:p>
            <a:fld id="{160B869E-901B-4106-BACC-367A689A8783}" type="slidenum">
              <a:rPr lang="en-US" smtClean="0"/>
              <a:pPr/>
              <a:t>13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Sequence data imputed</a:t>
            </a:r>
            <a:r>
              <a:rPr lang="en-US" baseline="0" dirty="0" smtClean="0"/>
              <a:t> onto 40 Holstein with sequence data</a:t>
            </a:r>
            <a:endParaRPr lang="en-US" dirty="0"/>
          </a:p>
        </p:txBody>
      </p:sp>
      <p:sp>
        <p:nvSpPr>
          <p:cNvPr id="4" name="Slide Number Placeholder 3"/>
          <p:cNvSpPr>
            <a:spLocks noGrp="1"/>
          </p:cNvSpPr>
          <p:nvPr>
            <p:ph type="sldNum" sz="quarter" idx="10"/>
          </p:nvPr>
        </p:nvSpPr>
        <p:spPr/>
        <p:txBody>
          <a:bodyPr/>
          <a:lstStyle/>
          <a:p>
            <a:fld id="{160B869E-901B-4106-BACC-367A689A8783}"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5613" y="182563"/>
            <a:ext cx="8226425" cy="5492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5613" y="1233488"/>
            <a:ext cx="8226425" cy="1924050"/>
          </a:xfrm>
        </p:spPr>
        <p:txBody>
          <a:bodyPr/>
          <a:lstStyle/>
          <a:p>
            <a:pPr lvl="0"/>
            <a:endParaRPr lang="en-US"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What farmers should expect from the use of full sequencing data</a:t>
            </a:r>
            <a:endParaRPr lang="en-US" dirty="0"/>
          </a:p>
        </p:txBody>
      </p:sp>
      <p:sp>
        <p:nvSpPr>
          <p:cNvPr id="3" name="Subtitle 2"/>
          <p:cNvSpPr>
            <a:spLocks noGrp="1"/>
          </p:cNvSpPr>
          <p:nvPr>
            <p:ph type="subTitle" idx="1"/>
          </p:nvPr>
        </p:nvSpPr>
        <p:spPr/>
        <p:txBody>
          <a:bodyPr/>
          <a:lstStyle/>
          <a:p>
            <a:r>
              <a:rPr lang="en-US" dirty="0" smtClean="0"/>
              <a:t>Derek M. Bickhart</a:t>
            </a:r>
            <a:endParaRPr lang="en-US" dirty="0"/>
          </a:p>
        </p:txBody>
      </p:sp>
      <p:pic>
        <p:nvPicPr>
          <p:cNvPr id="4" name="Picture 1"/>
          <p:cNvPicPr>
            <a:picLocks noChangeAspect="1" noChangeArrowheads="1"/>
          </p:cNvPicPr>
          <p:nvPr/>
        </p:nvPicPr>
        <p:blipFill>
          <a:blip r:embed="rId2" cstate="print"/>
          <a:srcRect/>
          <a:stretch>
            <a:fillRect/>
          </a:stretch>
        </p:blipFill>
        <p:spPr bwMode="auto">
          <a:xfrm>
            <a:off x="152401" y="5410200"/>
            <a:ext cx="1839648" cy="126820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0" scaled="0"/>
          </a:gradFill>
          <a:ln w="9525">
            <a:noFill/>
            <a:miter lim="800000"/>
            <a:headEnd/>
            <a:tailEnd/>
          </a:ln>
        </p:spPr>
      </p:pic>
      <p:pic>
        <p:nvPicPr>
          <p:cNvPr id="5" name="Picture 8" descr="bfgl_cow"/>
          <p:cNvPicPr>
            <a:picLocks noChangeAspect="1" noChangeArrowheads="1"/>
          </p:cNvPicPr>
          <p:nvPr/>
        </p:nvPicPr>
        <p:blipFill>
          <a:blip r:embed="rId3" cstate="print">
            <a:clrChange>
              <a:clrFrom>
                <a:srgbClr val="FFEBC6"/>
              </a:clrFrom>
              <a:clrTo>
                <a:srgbClr val="FFEBC6">
                  <a:alpha val="0"/>
                </a:srgbClr>
              </a:clrTo>
            </a:clrChange>
          </a:blip>
          <a:srcRect/>
          <a:stretch>
            <a:fillRect/>
          </a:stretch>
        </p:blipFill>
        <p:spPr bwMode="auto">
          <a:xfrm>
            <a:off x="7543800" y="5562600"/>
            <a:ext cx="1447800" cy="1085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lick_frameshift_selected.png"/>
          <p:cNvPicPr>
            <a:picLocks noGrp="1" noChangeAspect="1"/>
          </p:cNvPicPr>
          <p:nvPr>
            <p:ph idx="1"/>
          </p:nvPr>
        </p:nvPicPr>
        <p:blipFill>
          <a:blip r:embed="rId2" cstate="print"/>
          <a:stretch>
            <a:fillRect/>
          </a:stretch>
        </p:blipFill>
        <p:spPr>
          <a:xfrm>
            <a:off x="1219200" y="457200"/>
            <a:ext cx="6629400" cy="6254914"/>
          </a:xfrm>
        </p:spPr>
      </p:pic>
      <p:sp>
        <p:nvSpPr>
          <p:cNvPr id="4" name="Rectangle 3"/>
          <p:cNvSpPr/>
          <p:nvPr/>
        </p:nvSpPr>
        <p:spPr>
          <a:xfrm>
            <a:off x="0" y="0"/>
            <a:ext cx="9144000" cy="152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1371600" y="4724400"/>
            <a:ext cx="3048000" cy="995065"/>
            <a:chOff x="1371600" y="4724400"/>
            <a:chExt cx="3048000" cy="995065"/>
          </a:xfrm>
        </p:grpSpPr>
        <p:cxnSp>
          <p:nvCxnSpPr>
            <p:cNvPr id="7" name="Straight Connector 6"/>
            <p:cNvCxnSpPr>
              <a:endCxn id="8" idx="0"/>
            </p:cNvCxnSpPr>
            <p:nvPr/>
          </p:nvCxnSpPr>
          <p:spPr>
            <a:xfrm flipH="1">
              <a:off x="2876948" y="4724400"/>
              <a:ext cx="1542652" cy="533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371600" y="5257800"/>
              <a:ext cx="3010696" cy="461665"/>
            </a:xfrm>
            <a:prstGeom prst="rect">
              <a:avLst/>
            </a:prstGeom>
            <a:noFill/>
            <a:ln>
              <a:solidFill>
                <a:srgbClr val="FF0000"/>
              </a:solidFill>
            </a:ln>
          </p:spPr>
          <p:txBody>
            <a:bodyPr wrap="none" rtlCol="0">
              <a:spAutoFit/>
            </a:bodyPr>
            <a:lstStyle/>
            <a:p>
              <a:r>
                <a:rPr lang="en-US" sz="2400" dirty="0" smtClean="0">
                  <a:solidFill>
                    <a:srgbClr val="FF0000"/>
                  </a:solidFill>
                </a:rPr>
                <a:t>A single base deletion!</a:t>
              </a:r>
              <a:endParaRPr lang="en-US" sz="2400" dirty="0">
                <a:solidFill>
                  <a:srgbClr val="FF0000"/>
                </a:solidFill>
              </a:endParaRPr>
            </a:p>
          </p:txBody>
        </p:sp>
      </p:grpSp>
      <p:grpSp>
        <p:nvGrpSpPr>
          <p:cNvPr id="23" name="Group 22"/>
          <p:cNvGrpSpPr/>
          <p:nvPr/>
        </p:nvGrpSpPr>
        <p:grpSpPr>
          <a:xfrm>
            <a:off x="4869792" y="1981200"/>
            <a:ext cx="2902608" cy="4412397"/>
            <a:chOff x="4869792" y="1981200"/>
            <a:chExt cx="2902608" cy="4412397"/>
          </a:xfrm>
        </p:grpSpPr>
        <p:cxnSp>
          <p:nvCxnSpPr>
            <p:cNvPr id="16" name="Straight Connector 15"/>
            <p:cNvCxnSpPr/>
            <p:nvPr/>
          </p:nvCxnSpPr>
          <p:spPr>
            <a:xfrm>
              <a:off x="5410200" y="2743200"/>
              <a:ext cx="76200" cy="2819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486400" y="1981200"/>
              <a:ext cx="1828800" cy="3581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486400" y="2743200"/>
              <a:ext cx="2286000" cy="2819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869792" y="5562600"/>
              <a:ext cx="1302408" cy="830997"/>
            </a:xfrm>
            <a:prstGeom prst="rect">
              <a:avLst/>
            </a:prstGeom>
            <a:noFill/>
            <a:ln>
              <a:solidFill>
                <a:srgbClr val="FF0000"/>
              </a:solidFill>
            </a:ln>
          </p:spPr>
          <p:txBody>
            <a:bodyPr wrap="none" rtlCol="0">
              <a:spAutoFit/>
            </a:bodyPr>
            <a:lstStyle/>
            <a:p>
              <a:r>
                <a:rPr lang="en-US" sz="2400" dirty="0" smtClean="0">
                  <a:solidFill>
                    <a:srgbClr val="FF0000"/>
                  </a:solidFill>
                </a:rPr>
                <a:t>Potential</a:t>
              </a:r>
            </a:p>
            <a:p>
              <a:r>
                <a:rPr lang="en-US" sz="2400" dirty="0" smtClean="0">
                  <a:solidFill>
                    <a:srgbClr val="FF0000"/>
                  </a:solidFill>
                </a:rPr>
                <a:t>SNPs!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0" y="357187"/>
            <a:ext cx="9144000" cy="938213"/>
          </a:xfrm>
          <a:prstGeom prst="rect">
            <a:avLst/>
          </a:prstGeom>
          <a:noFill/>
          <a:ln w="9525">
            <a:noFill/>
            <a:miter lim="800000"/>
            <a:headEnd/>
            <a:tailEnd/>
          </a:ln>
        </p:spPr>
        <p:txBody>
          <a:bodyPr anchor="ctr"/>
          <a:lstStyle/>
          <a:p>
            <a:pPr algn="ctr"/>
            <a:r>
              <a:rPr lang="en-US" altLang="en-US" sz="3600" b="1" dirty="0" smtClean="0">
                <a:solidFill>
                  <a:schemeClr val="tx2">
                    <a:lumMod val="60000"/>
                    <a:lumOff val="40000"/>
                  </a:schemeClr>
                </a:solidFill>
                <a:latin typeface="Times New Roman" pitchFamily="18" charset="0"/>
                <a:ea typeface="SimSun" pitchFamily="2" charset="-122"/>
              </a:rPr>
              <a:t>Genetic variation – difference from </a:t>
            </a:r>
          </a:p>
          <a:p>
            <a:pPr algn="ctr"/>
            <a:r>
              <a:rPr lang="en-US" altLang="en-US" sz="3600" b="1" dirty="0" smtClean="0">
                <a:solidFill>
                  <a:schemeClr val="tx2">
                    <a:lumMod val="60000"/>
                    <a:lumOff val="40000"/>
                  </a:schemeClr>
                </a:solidFill>
                <a:latin typeface="Times New Roman" pitchFamily="18" charset="0"/>
                <a:ea typeface="SimSun" pitchFamily="2" charset="-122"/>
              </a:rPr>
              <a:t>the reference genome</a:t>
            </a:r>
            <a:endParaRPr lang="en-US" altLang="en-US" sz="3600" b="1" dirty="0">
              <a:solidFill>
                <a:schemeClr val="tx2">
                  <a:lumMod val="60000"/>
                  <a:lumOff val="40000"/>
                </a:schemeClr>
              </a:solidFill>
              <a:latin typeface="Times New Roman" pitchFamily="18" charset="0"/>
              <a:ea typeface="SimSun" pitchFamily="2" charset="-122"/>
            </a:endParaRPr>
          </a:p>
        </p:txBody>
      </p:sp>
      <p:sp>
        <p:nvSpPr>
          <p:cNvPr id="23555" name="Rectangle 3"/>
          <p:cNvSpPr>
            <a:spLocks noChangeArrowheads="1"/>
          </p:cNvSpPr>
          <p:nvPr/>
        </p:nvSpPr>
        <p:spPr bwMode="auto">
          <a:xfrm>
            <a:off x="1295400" y="2286000"/>
            <a:ext cx="7543800" cy="3352800"/>
          </a:xfrm>
          <a:prstGeom prst="rect">
            <a:avLst/>
          </a:prstGeom>
          <a:noFill/>
          <a:ln w="9525">
            <a:noFill/>
            <a:miter lim="800000"/>
            <a:headEnd/>
            <a:tailEnd/>
          </a:ln>
        </p:spPr>
        <p:txBody>
          <a:bodyPr/>
          <a:lstStyle/>
          <a:p>
            <a:pPr marL="342900" indent="-342900">
              <a:spcBef>
                <a:spcPct val="60000"/>
              </a:spcBef>
              <a:buClr>
                <a:schemeClr val="tx1"/>
              </a:buClr>
              <a:buSzPct val="140000"/>
              <a:buFont typeface="Arial" pitchFamily="34" charset="0"/>
              <a:buChar char="•"/>
            </a:pPr>
            <a:r>
              <a:rPr lang="en-US" altLang="en-US" sz="2000" dirty="0"/>
              <a:t>Single nucleotide variations – SNP </a:t>
            </a:r>
            <a:r>
              <a:rPr lang="en-US" altLang="en-US" sz="2000" dirty="0" smtClean="0"/>
              <a:t>(1 to 12 million)</a:t>
            </a:r>
            <a:br>
              <a:rPr lang="en-US" altLang="en-US" sz="2000" dirty="0" smtClean="0"/>
            </a:br>
            <a:endParaRPr lang="en-US" altLang="en-US" sz="2000" dirty="0"/>
          </a:p>
          <a:p>
            <a:pPr marL="342900" indent="-342900">
              <a:spcBef>
                <a:spcPct val="60000"/>
              </a:spcBef>
              <a:buClr>
                <a:schemeClr val="tx1"/>
              </a:buClr>
              <a:buSzPct val="140000"/>
              <a:buFontTx/>
              <a:buChar char="•"/>
            </a:pPr>
            <a:r>
              <a:rPr lang="en-US" altLang="en-US" sz="2000" dirty="0" smtClean="0"/>
              <a:t>INDELs – Insertions/Deletions (100,000+)</a:t>
            </a:r>
            <a:br>
              <a:rPr lang="en-US" altLang="en-US" sz="2000" dirty="0" smtClean="0"/>
            </a:br>
            <a:endParaRPr lang="en-US" altLang="en-US" sz="2000" dirty="0"/>
          </a:p>
          <a:p>
            <a:pPr marL="342900" indent="-342900">
              <a:spcBef>
                <a:spcPct val="60000"/>
              </a:spcBef>
              <a:buClr>
                <a:schemeClr val="tx1"/>
              </a:buClr>
              <a:buSzPct val="140000"/>
              <a:buFontTx/>
              <a:buChar char="•"/>
            </a:pPr>
            <a:r>
              <a:rPr lang="en-US" altLang="en-US" sz="2000" dirty="0" smtClean="0"/>
              <a:t>Mobile </a:t>
            </a:r>
            <a:r>
              <a:rPr lang="en-US" altLang="en-US" sz="2000" dirty="0"/>
              <a:t>Elements – SINE, LINE Transposition </a:t>
            </a:r>
            <a:r>
              <a:rPr lang="en-US" altLang="en-US" sz="2000" dirty="0" smtClean="0"/>
              <a:t>(???)</a:t>
            </a:r>
            <a:br>
              <a:rPr lang="en-US" altLang="en-US" sz="2000" dirty="0" smtClean="0"/>
            </a:br>
            <a:endParaRPr lang="en-US" altLang="en-US" sz="2000" dirty="0"/>
          </a:p>
          <a:p>
            <a:pPr marL="342900" indent="-342900">
              <a:spcBef>
                <a:spcPct val="60000"/>
              </a:spcBef>
              <a:buClr>
                <a:schemeClr val="tx1"/>
              </a:buClr>
              <a:buSzPct val="140000"/>
              <a:buFontTx/>
              <a:buChar char="•"/>
            </a:pPr>
            <a:r>
              <a:rPr lang="en-US" altLang="en-US" sz="2000" dirty="0"/>
              <a:t>Genomic structural </a:t>
            </a:r>
            <a:r>
              <a:rPr lang="en-US" altLang="en-US" sz="2000" dirty="0" smtClean="0"/>
              <a:t>variation</a:t>
            </a:r>
            <a:endParaRPr lang="en-US" altLang="en-US" sz="2000" dirty="0"/>
          </a:p>
          <a:p>
            <a:pPr marL="742950" lvl="1" indent="-285750">
              <a:spcBef>
                <a:spcPct val="60000"/>
              </a:spcBef>
              <a:buClr>
                <a:schemeClr val="tx1"/>
              </a:buClr>
              <a:buSzPct val="140000"/>
              <a:buFontTx/>
              <a:buChar char="–"/>
            </a:pPr>
            <a:r>
              <a:rPr lang="en-US" altLang="en-US" sz="1800" dirty="0"/>
              <a:t>Large-scale Insertions/Deletions (Copy Number </a:t>
            </a:r>
            <a:r>
              <a:rPr lang="en-US" altLang="en-US" sz="1800" dirty="0" smtClean="0"/>
              <a:t>Variation</a:t>
            </a:r>
            <a:r>
              <a:rPr lang="en-US" altLang="en-US" dirty="0"/>
              <a:t>;</a:t>
            </a:r>
            <a:r>
              <a:rPr lang="en-US" altLang="en-US" sz="1800" dirty="0" smtClean="0"/>
              <a:t> 600)</a:t>
            </a:r>
            <a:endParaRPr lang="en-US" altLang="en-US" sz="1800" dirty="0"/>
          </a:p>
          <a:p>
            <a:pPr marL="742950" lvl="1" indent="-285750">
              <a:spcBef>
                <a:spcPct val="60000"/>
              </a:spcBef>
              <a:buClr>
                <a:schemeClr val="tx1"/>
              </a:buClr>
              <a:buSzPct val="140000"/>
              <a:buFontTx/>
              <a:buChar char="–"/>
            </a:pPr>
            <a:r>
              <a:rPr lang="en-US" altLang="en-US" sz="1800" dirty="0" smtClean="0"/>
              <a:t>Chromosomal </a:t>
            </a:r>
            <a:r>
              <a:rPr lang="en-US" altLang="en-US" sz="1800" dirty="0"/>
              <a:t>Inversions, Translocations, </a:t>
            </a:r>
            <a:r>
              <a:rPr lang="en-US" altLang="en-US" sz="1800" dirty="0" smtClean="0"/>
              <a:t>Fusions (???)</a:t>
            </a:r>
          </a:p>
        </p:txBody>
      </p:sp>
      <p:sp>
        <p:nvSpPr>
          <p:cNvPr id="23556" name="Rectangle 4"/>
          <p:cNvSpPr>
            <a:spLocks noChangeArrowheads="1"/>
          </p:cNvSpPr>
          <p:nvPr/>
        </p:nvSpPr>
        <p:spPr bwMode="auto">
          <a:xfrm>
            <a:off x="1371600" y="1676400"/>
            <a:ext cx="6966202" cy="461665"/>
          </a:xfrm>
          <a:prstGeom prst="rect">
            <a:avLst/>
          </a:prstGeom>
          <a:noFill/>
          <a:ln w="9525">
            <a:noFill/>
            <a:miter lim="800000"/>
            <a:headEnd/>
            <a:tailEnd/>
          </a:ln>
        </p:spPr>
        <p:txBody>
          <a:bodyPr wrap="none">
            <a:spAutoFit/>
          </a:bodyPr>
          <a:lstStyle/>
          <a:p>
            <a:pPr eaLnBrk="0" hangingPunct="0"/>
            <a:r>
              <a:rPr lang="en-US" sz="2400" b="1" dirty="0" smtClean="0">
                <a:latin typeface="Times New Roman" pitchFamily="18" charset="0"/>
              </a:rPr>
              <a:t>Classified as a function of size (variants per animal)</a:t>
            </a:r>
            <a:endParaRPr lang="en-US" sz="2400" b="1" dirty="0">
              <a:latin typeface="Times New Roman" pitchFamily="18" charset="0"/>
            </a:endParaRPr>
          </a:p>
        </p:txBody>
      </p:sp>
      <p:sp>
        <p:nvSpPr>
          <p:cNvPr id="23561" name="Line 9"/>
          <p:cNvSpPr>
            <a:spLocks noChangeShapeType="1"/>
          </p:cNvSpPr>
          <p:nvPr/>
        </p:nvSpPr>
        <p:spPr bwMode="auto">
          <a:xfrm flipH="1" flipV="1">
            <a:off x="598488" y="2114550"/>
            <a:ext cx="11112" cy="3708400"/>
          </a:xfrm>
          <a:prstGeom prst="line">
            <a:avLst/>
          </a:prstGeom>
          <a:noFill/>
          <a:ln w="76200">
            <a:solidFill>
              <a:srgbClr val="FFFFFF"/>
            </a:solidFill>
            <a:round/>
            <a:headEnd type="triangle" w="med" len="med"/>
            <a:tailEnd/>
          </a:ln>
        </p:spPr>
        <p:txBody>
          <a:bodyPr/>
          <a:lstStyle/>
          <a:p>
            <a:endParaRPr lang="en-US"/>
          </a:p>
        </p:txBody>
      </p:sp>
      <p:sp>
        <p:nvSpPr>
          <p:cNvPr id="12" name="Rectangle 11"/>
          <p:cNvSpPr/>
          <p:nvPr/>
        </p:nvSpPr>
        <p:spPr>
          <a:xfrm>
            <a:off x="0" y="0"/>
            <a:ext cx="9144000" cy="2286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flipH="1" flipV="1">
            <a:off x="685800" y="228600"/>
            <a:ext cx="685800" cy="2133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85800" y="914400"/>
            <a:ext cx="685800" cy="2286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685800" y="2438400"/>
            <a:ext cx="685800" cy="16002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685800" y="5791200"/>
            <a:ext cx="1143000" cy="9906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6" name="Left Brace 35"/>
          <p:cNvSpPr/>
          <p:nvPr/>
        </p:nvSpPr>
        <p:spPr>
          <a:xfrm>
            <a:off x="1066800" y="4800600"/>
            <a:ext cx="304800" cy="60960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7" name="Straight Connector 36"/>
          <p:cNvCxnSpPr>
            <a:stCxn id="36" idx="1"/>
          </p:cNvCxnSpPr>
          <p:nvPr/>
        </p:nvCxnSpPr>
        <p:spPr>
          <a:xfrm flipH="1" flipV="1">
            <a:off x="685800" y="4800600"/>
            <a:ext cx="381000" cy="30480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2" name="Group 34"/>
          <p:cNvGrpSpPr/>
          <p:nvPr/>
        </p:nvGrpSpPr>
        <p:grpSpPr>
          <a:xfrm>
            <a:off x="0" y="228600"/>
            <a:ext cx="685800" cy="6629400"/>
            <a:chOff x="0" y="228600"/>
            <a:chExt cx="685800" cy="6629400"/>
          </a:xfrm>
        </p:grpSpPr>
        <p:sp>
          <p:nvSpPr>
            <p:cNvPr id="27" name="Rectangle 26"/>
            <p:cNvSpPr/>
            <p:nvPr/>
          </p:nvSpPr>
          <p:spPr>
            <a:xfrm>
              <a:off x="0" y="228600"/>
              <a:ext cx="685800" cy="6629400"/>
            </a:xfrm>
            <a:prstGeom prst="rect">
              <a:avLst/>
            </a:prstGeom>
            <a:gradFill flip="none" rotWithShape="1">
              <a:gsLst>
                <a:gs pos="24000">
                  <a:schemeClr val="tx2">
                    <a:lumMod val="75000"/>
                  </a:schemeClr>
                </a:gs>
                <a:gs pos="50000">
                  <a:schemeClr val="tx2">
                    <a:lumMod val="40000"/>
                    <a:lumOff val="60000"/>
                  </a:schemeClr>
                </a:gs>
                <a:gs pos="100000">
                  <a:schemeClr val="tx2">
                    <a:lumMod val="60000"/>
                    <a:lumOff val="40000"/>
                  </a:schemeClr>
                </a:gs>
              </a:gsLst>
              <a:lin ang="16200000" scaled="1"/>
              <a:tileRect/>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76200" y="304800"/>
              <a:ext cx="609600" cy="3810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dirty="0" err="1" smtClean="0">
                  <a:solidFill>
                    <a:schemeClr val="bg1"/>
                  </a:solidFill>
                </a:rPr>
                <a:t>Nuc</a:t>
              </a:r>
              <a:endParaRPr lang="en-US" dirty="0">
                <a:solidFill>
                  <a:schemeClr val="bg1"/>
                </a:solidFill>
              </a:endParaRPr>
            </a:p>
          </p:txBody>
        </p:sp>
        <p:sp>
          <p:nvSpPr>
            <p:cNvPr id="31" name="TextBox 30"/>
            <p:cNvSpPr txBox="1"/>
            <p:nvPr/>
          </p:nvSpPr>
          <p:spPr>
            <a:xfrm>
              <a:off x="76200" y="6400800"/>
              <a:ext cx="609600" cy="369332"/>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dirty="0" err="1" smtClean="0">
                  <a:solidFill>
                    <a:schemeClr val="bg1"/>
                  </a:solidFill>
                </a:rPr>
                <a:t>Chr</a:t>
              </a:r>
              <a:endParaRPr lang="en-US" dirty="0">
                <a:solidFill>
                  <a:schemeClr val="bg1"/>
                </a:solidFill>
              </a:endParaRPr>
            </a:p>
          </p:txBody>
        </p:sp>
      </p:grpSp>
      <p:cxnSp>
        <p:nvCxnSpPr>
          <p:cNvPr id="33" name="Straight Connector 32"/>
          <p:cNvCxnSpPr/>
          <p:nvPr/>
        </p:nvCxnSpPr>
        <p:spPr>
          <a:xfrm>
            <a:off x="0" y="228600"/>
            <a:ext cx="685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0" y="914400"/>
            <a:ext cx="685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0" y="2438400"/>
            <a:ext cx="685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0" y="4800600"/>
            <a:ext cx="685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0" y="6781800"/>
            <a:ext cx="685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555">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555">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555">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Application of Whole Genome Sequencing Data to Genomic Selection</a:t>
            </a:r>
            <a:endParaRPr lang="en-US" dirty="0"/>
          </a:p>
        </p:txBody>
      </p:sp>
      <p:sp>
        <p:nvSpPr>
          <p:cNvPr id="5" name="Rectangle 4"/>
          <p:cNvSpPr/>
          <p:nvPr/>
        </p:nvSpPr>
        <p:spPr>
          <a:xfrm>
            <a:off x="0" y="0"/>
            <a:ext cx="9144000" cy="1524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lumMod val="75000"/>
                  </a:schemeClr>
                </a:solidFill>
              </a:rPr>
              <a:t>Sequencing technologies are the best methods to find new genetic markers</a:t>
            </a:r>
            <a:endParaRPr lang="en-US" dirty="0">
              <a:solidFill>
                <a:schemeClr val="tx2">
                  <a:lumMod val="75000"/>
                </a:schemeClr>
              </a:solidFill>
            </a:endParaRPr>
          </a:p>
        </p:txBody>
      </p:sp>
      <p:sp>
        <p:nvSpPr>
          <p:cNvPr id="3" name="Content Placeholder 2"/>
          <p:cNvSpPr>
            <a:spLocks noGrp="1"/>
          </p:cNvSpPr>
          <p:nvPr>
            <p:ph idx="1"/>
          </p:nvPr>
        </p:nvSpPr>
        <p:spPr>
          <a:xfrm>
            <a:off x="304800" y="1600200"/>
            <a:ext cx="8610600" cy="4800600"/>
          </a:xfrm>
        </p:spPr>
        <p:txBody>
          <a:bodyPr>
            <a:noAutofit/>
          </a:bodyPr>
          <a:lstStyle/>
          <a:p>
            <a:r>
              <a:rPr lang="en-US" sz="2800" dirty="0" smtClean="0"/>
              <a:t>Bovine SNP50 and </a:t>
            </a:r>
            <a:r>
              <a:rPr lang="en-US" sz="2800" dirty="0" err="1" smtClean="0"/>
              <a:t>BovineHD</a:t>
            </a:r>
            <a:r>
              <a:rPr lang="en-US" sz="2800" dirty="0" smtClean="0"/>
              <a:t/>
            </a:r>
            <a:br>
              <a:rPr lang="en-US" sz="2800" dirty="0" smtClean="0"/>
            </a:br>
            <a:r>
              <a:rPr lang="en-US" sz="2800" dirty="0" smtClean="0"/>
              <a:t/>
            </a:r>
            <a:br>
              <a:rPr lang="en-US" sz="2800" dirty="0" smtClean="0"/>
            </a:br>
            <a:endParaRPr lang="en-US" sz="2800" dirty="0" smtClean="0"/>
          </a:p>
          <a:p>
            <a:r>
              <a:rPr lang="en-US" sz="2800" dirty="0" smtClean="0"/>
              <a:t>Types of genetic variants discovered</a:t>
            </a:r>
          </a:p>
          <a:p>
            <a:pPr lvl="1"/>
            <a:r>
              <a:rPr lang="en-US" dirty="0" smtClean="0"/>
              <a:t>SNPs</a:t>
            </a:r>
          </a:p>
          <a:p>
            <a:pPr lvl="1"/>
            <a:r>
              <a:rPr lang="en-US" dirty="0" smtClean="0"/>
              <a:t>Small insertions and deletions</a:t>
            </a:r>
          </a:p>
          <a:p>
            <a:pPr lvl="1"/>
            <a:r>
              <a:rPr lang="en-US" dirty="0" smtClean="0"/>
              <a:t>Deletions and duplications</a:t>
            </a:r>
          </a:p>
          <a:p>
            <a:pPr lvl="1"/>
            <a:r>
              <a:rPr lang="en-US" dirty="0" smtClean="0"/>
              <a:t>Complex abnormalities</a:t>
            </a:r>
          </a:p>
        </p:txBody>
      </p:sp>
      <p:sp>
        <p:nvSpPr>
          <p:cNvPr id="4" name="Rectangle 3"/>
          <p:cNvSpPr/>
          <p:nvPr/>
        </p:nvSpPr>
        <p:spPr>
          <a:xfrm>
            <a:off x="0" y="0"/>
            <a:ext cx="9144000" cy="1524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6172200" y="3124201"/>
            <a:ext cx="3097795" cy="2362200"/>
            <a:chOff x="6172200" y="3124201"/>
            <a:chExt cx="3097795" cy="2362200"/>
          </a:xfrm>
        </p:grpSpPr>
        <p:sp>
          <p:nvSpPr>
            <p:cNvPr id="5" name="Right Brace 4"/>
            <p:cNvSpPr/>
            <p:nvPr/>
          </p:nvSpPr>
          <p:spPr>
            <a:xfrm>
              <a:off x="6172200" y="3124201"/>
              <a:ext cx="459908" cy="236220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6629400" y="3505200"/>
              <a:ext cx="2640595" cy="1569660"/>
            </a:xfrm>
            <a:prstGeom prst="rect">
              <a:avLst/>
            </a:prstGeom>
            <a:noFill/>
          </p:spPr>
          <p:txBody>
            <a:bodyPr wrap="none" rtlCol="0">
              <a:spAutoFit/>
            </a:bodyPr>
            <a:lstStyle/>
            <a:p>
              <a:r>
                <a:rPr lang="en-US" sz="2400" dirty="0" smtClean="0">
                  <a:solidFill>
                    <a:srgbClr val="0070C0"/>
                  </a:solidFill>
                </a:rPr>
                <a:t>All of these can </a:t>
              </a:r>
            </a:p>
            <a:p>
              <a:r>
                <a:rPr lang="en-US" sz="2400" dirty="0" smtClean="0">
                  <a:solidFill>
                    <a:srgbClr val="0070C0"/>
                  </a:solidFill>
                </a:rPr>
                <a:t>be tracked on </a:t>
              </a:r>
            </a:p>
            <a:p>
              <a:r>
                <a:rPr lang="en-US" sz="2400" dirty="0" smtClean="0">
                  <a:solidFill>
                    <a:srgbClr val="0070C0"/>
                  </a:solidFill>
                </a:rPr>
                <a:t>current genotyping </a:t>
              </a:r>
            </a:p>
            <a:p>
              <a:r>
                <a:rPr lang="en-US" sz="2400" dirty="0" smtClean="0">
                  <a:solidFill>
                    <a:srgbClr val="0070C0"/>
                  </a:solidFill>
                </a:rPr>
                <a:t>platforms!</a:t>
              </a:r>
              <a:endParaRPr lang="en-US" sz="2400" dirty="0">
                <a:solidFill>
                  <a:srgbClr val="0070C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lumMod val="75000"/>
                  </a:schemeClr>
                </a:solidFill>
              </a:rPr>
              <a:t>Challenges we still face: analysis isn’t trivial</a:t>
            </a:r>
            <a:endParaRPr lang="en-US" dirty="0">
              <a:solidFill>
                <a:schemeClr val="tx2">
                  <a:lumMod val="75000"/>
                </a:schemeClr>
              </a:solidFill>
            </a:endParaRPr>
          </a:p>
        </p:txBody>
      </p:sp>
      <p:sp>
        <p:nvSpPr>
          <p:cNvPr id="3" name="Content Placeholder 2"/>
          <p:cNvSpPr>
            <a:spLocks noGrp="1"/>
          </p:cNvSpPr>
          <p:nvPr>
            <p:ph idx="1"/>
          </p:nvPr>
        </p:nvSpPr>
        <p:spPr>
          <a:xfrm>
            <a:off x="457200" y="1600201"/>
            <a:ext cx="8229600" cy="1828799"/>
          </a:xfrm>
        </p:spPr>
        <p:txBody>
          <a:bodyPr>
            <a:normAutofit fontScale="92500" lnSpcReduction="10000"/>
          </a:bodyPr>
          <a:lstStyle/>
          <a:p>
            <a:r>
              <a:rPr lang="en-US" dirty="0" smtClean="0"/>
              <a:t>Computer algorithms to analyze data</a:t>
            </a:r>
          </a:p>
          <a:p>
            <a:pPr lvl="1"/>
            <a:r>
              <a:rPr lang="en-US" dirty="0" smtClean="0"/>
              <a:t>Written by Human researchers</a:t>
            </a:r>
          </a:p>
          <a:p>
            <a:pPr lvl="1"/>
            <a:r>
              <a:rPr lang="en-US" dirty="0" smtClean="0"/>
              <a:t>Not always </a:t>
            </a:r>
            <a:r>
              <a:rPr lang="en-US" dirty="0" err="1" smtClean="0"/>
              <a:t>scaleable</a:t>
            </a:r>
            <a:endParaRPr lang="en-US" dirty="0" smtClean="0"/>
          </a:p>
          <a:p>
            <a:pPr lvl="1"/>
            <a:r>
              <a:rPr lang="en-US" dirty="0" smtClean="0"/>
              <a:t>Many artifacts</a:t>
            </a:r>
            <a:endParaRPr lang="en-US" dirty="0"/>
          </a:p>
        </p:txBody>
      </p:sp>
      <p:graphicFrame>
        <p:nvGraphicFramePr>
          <p:cNvPr id="5" name="Table 4"/>
          <p:cNvGraphicFramePr>
            <a:graphicFrameLocks noGrp="1"/>
          </p:cNvGraphicFramePr>
          <p:nvPr/>
        </p:nvGraphicFramePr>
        <p:xfrm>
          <a:off x="228600" y="3657600"/>
          <a:ext cx="8762999" cy="2527300"/>
        </p:xfrm>
        <a:graphic>
          <a:graphicData uri="http://schemas.openxmlformats.org/drawingml/2006/table">
            <a:tbl>
              <a:tblPr/>
              <a:tblGrid>
                <a:gridCol w="4424637"/>
                <a:gridCol w="1309283"/>
                <a:gridCol w="1109240"/>
                <a:gridCol w="996421"/>
                <a:gridCol w="923418"/>
              </a:tblGrid>
              <a:tr h="590550">
                <a:tc>
                  <a:txBody>
                    <a:bodyPr/>
                    <a:lstStyle/>
                    <a:p>
                      <a:pPr marL="0" marR="0">
                        <a:lnSpc>
                          <a:spcPct val="115000"/>
                        </a:lnSpc>
                        <a:spcBef>
                          <a:spcPts val="0"/>
                        </a:spcBef>
                        <a:spcAft>
                          <a:spcPts val="0"/>
                        </a:spcAft>
                      </a:pPr>
                      <a:r>
                        <a:rPr lang="en-US" sz="2000" b="1" dirty="0">
                          <a:latin typeface="Times New Roman"/>
                          <a:ea typeface="Times New Roman"/>
                          <a:cs typeface="Times New Roman"/>
                        </a:rPr>
                        <a:t>Task</a:t>
                      </a:r>
                      <a:endParaRPr lang="en-US" sz="2000" dirty="0">
                        <a:latin typeface="Calibri"/>
                        <a:ea typeface="Times New Roman"/>
                        <a:cs typeface="Times New Roman"/>
                      </a:endParaRPr>
                    </a:p>
                  </a:txBody>
                  <a:tcPr marL="45720" marR="45720"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a:latin typeface="Times New Roman"/>
                          <a:ea typeface="Times New Roman"/>
                          <a:cs typeface="Times New Roman"/>
                        </a:rPr>
                        <a:t>Program</a:t>
                      </a:r>
                      <a:endParaRPr lang="en-US" sz="2000">
                        <a:latin typeface="Calibri"/>
                        <a:ea typeface="Times New Roman"/>
                        <a:cs typeface="Times New Roman"/>
                      </a:endParaRPr>
                    </a:p>
                  </a:txBody>
                  <a:tcPr marL="45720" marR="45720"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dirty="0">
                          <a:latin typeface="Times New Roman"/>
                          <a:ea typeface="Times New Roman"/>
                          <a:cs typeface="Times New Roman"/>
                        </a:rPr>
                        <a:t>Memory</a:t>
                      </a:r>
                      <a:endParaRPr lang="en-US" sz="2000" dirty="0">
                        <a:latin typeface="Calibri"/>
                        <a:ea typeface="Times New Roman"/>
                        <a:cs typeface="Times New Roman"/>
                      </a:endParaRPr>
                    </a:p>
                  </a:txBody>
                  <a:tcPr marL="45720" marR="45720"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a:latin typeface="Times New Roman"/>
                          <a:ea typeface="Times New Roman"/>
                          <a:cs typeface="Times New Roman"/>
                        </a:rPr>
                        <a:t>Threads</a:t>
                      </a:r>
                      <a:endParaRPr lang="en-US" sz="2000">
                        <a:latin typeface="Calibri"/>
                        <a:ea typeface="Times New Roman"/>
                        <a:cs typeface="Times New Roman"/>
                      </a:endParaRPr>
                    </a:p>
                  </a:txBody>
                  <a:tcPr marL="45720" marR="45720"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dirty="0" err="1" smtClean="0">
                          <a:latin typeface="Times New Roman"/>
                          <a:ea typeface="Times New Roman"/>
                          <a:cs typeface="Times New Roman"/>
                        </a:rPr>
                        <a:t>Mins</a:t>
                      </a:r>
                      <a:endParaRPr lang="en-US" sz="2000" dirty="0">
                        <a:latin typeface="Calibri"/>
                        <a:ea typeface="Times New Roman"/>
                        <a:cs typeface="Times New Roman"/>
                      </a:endParaRPr>
                    </a:p>
                  </a:txBody>
                  <a:tcPr marL="45720" marR="45720"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0550">
                <a:tc>
                  <a:txBody>
                    <a:bodyPr/>
                    <a:lstStyle/>
                    <a:p>
                      <a:pPr marL="0" marR="0">
                        <a:lnSpc>
                          <a:spcPct val="115000"/>
                        </a:lnSpc>
                        <a:spcBef>
                          <a:spcPts val="0"/>
                        </a:spcBef>
                        <a:spcAft>
                          <a:spcPts val="0"/>
                        </a:spcAft>
                      </a:pPr>
                      <a:r>
                        <a:rPr lang="en-US" sz="2000" dirty="0">
                          <a:latin typeface="Times New Roman"/>
                          <a:ea typeface="Times New Roman"/>
                          <a:cs typeface="Times New Roman"/>
                        </a:rPr>
                        <a:t>Align 10</a:t>
                      </a:r>
                      <a:r>
                        <a:rPr lang="en-US" sz="2000" dirty="0">
                          <a:latin typeface="Times New Roman"/>
                          <a:ea typeface="Times New Roman"/>
                          <a:cs typeface="Times New Roman"/>
                          <a:sym typeface="Symbol"/>
                        </a:rPr>
                        <a:t></a:t>
                      </a:r>
                      <a:r>
                        <a:rPr lang="en-US" sz="2000" dirty="0">
                          <a:latin typeface="Times New Roman"/>
                          <a:ea typeface="Times New Roman"/>
                          <a:cs typeface="Times New Roman"/>
                        </a:rPr>
                        <a:t> reads and call known variants</a:t>
                      </a:r>
                      <a:endParaRPr lang="en-US" sz="2000" dirty="0">
                        <a:latin typeface="Calibri"/>
                        <a:ea typeface="Times New Roman"/>
                        <a:cs typeface="Times New Roman"/>
                      </a:endParaRPr>
                    </a:p>
                  </a:txBody>
                  <a:tcPr marL="45720" marR="45720"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latin typeface="Times New Roman"/>
                          <a:ea typeface="Times New Roman"/>
                          <a:cs typeface="Times New Roman"/>
                        </a:rPr>
                        <a:t>Findmap</a:t>
                      </a:r>
                      <a:endParaRPr lang="en-US" sz="2000">
                        <a:latin typeface="Calibri"/>
                        <a:ea typeface="Times New Roman"/>
                        <a:cs typeface="Times New Roman"/>
                      </a:endParaRPr>
                    </a:p>
                  </a:txBody>
                  <a:tcPr marL="45720" marR="45720"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smtClean="0">
                          <a:latin typeface="Times New Roman"/>
                          <a:ea typeface="Times New Roman"/>
                          <a:cs typeface="Times New Roman"/>
                        </a:rPr>
                        <a:t>46 </a:t>
                      </a:r>
                      <a:r>
                        <a:rPr lang="en-US" sz="2000" dirty="0" err="1" smtClean="0">
                          <a:latin typeface="Times New Roman"/>
                          <a:ea typeface="Times New Roman"/>
                          <a:cs typeface="Times New Roman"/>
                        </a:rPr>
                        <a:t>gb</a:t>
                      </a:r>
                      <a:endParaRPr lang="en-US" sz="2000" dirty="0">
                        <a:latin typeface="Calibri"/>
                        <a:ea typeface="Times New Roman"/>
                        <a:cs typeface="Times New Roman"/>
                      </a:endParaRPr>
                    </a:p>
                  </a:txBody>
                  <a:tcPr marL="45720" marR="45720"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latin typeface="Times New Roman"/>
                          <a:ea typeface="Times New Roman"/>
                          <a:cs typeface="Times New Roman"/>
                        </a:rPr>
                        <a:t>10</a:t>
                      </a:r>
                      <a:endParaRPr lang="en-US" sz="2000">
                        <a:latin typeface="Calibri"/>
                        <a:ea typeface="Times New Roman"/>
                        <a:cs typeface="Times New Roman"/>
                      </a:endParaRPr>
                    </a:p>
                  </a:txBody>
                  <a:tcPr marL="45720" marR="45720"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latin typeface="Times New Roman"/>
                          <a:ea typeface="Times New Roman"/>
                          <a:cs typeface="Times New Roman"/>
                        </a:rPr>
                        <a:t>20</a:t>
                      </a:r>
                      <a:endParaRPr lang="en-US" sz="2000">
                        <a:latin typeface="Calibri"/>
                        <a:ea typeface="Times New Roman"/>
                        <a:cs typeface="Times New Roman"/>
                      </a:endParaRPr>
                    </a:p>
                  </a:txBody>
                  <a:tcPr marL="45720" marR="45720"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0550">
                <a:tc>
                  <a:txBody>
                    <a:bodyPr/>
                    <a:lstStyle/>
                    <a:p>
                      <a:pPr marL="0" marR="0">
                        <a:lnSpc>
                          <a:spcPct val="115000"/>
                        </a:lnSpc>
                        <a:spcBef>
                          <a:spcPts val="0"/>
                        </a:spcBef>
                        <a:spcAft>
                          <a:spcPts val="0"/>
                        </a:spcAft>
                      </a:pPr>
                      <a:r>
                        <a:rPr lang="en-US" sz="2000">
                          <a:latin typeface="Times New Roman"/>
                          <a:ea typeface="Times New Roman"/>
                          <a:cs typeface="Times New Roman"/>
                        </a:rPr>
                        <a:t>Align 10</a:t>
                      </a:r>
                      <a:r>
                        <a:rPr lang="en-US" sz="2000">
                          <a:latin typeface="Times New Roman"/>
                          <a:ea typeface="Times New Roman"/>
                          <a:cs typeface="Times New Roman"/>
                          <a:sym typeface="Symbol"/>
                        </a:rPr>
                        <a:t></a:t>
                      </a:r>
                      <a:r>
                        <a:rPr lang="en-US" sz="2000">
                          <a:latin typeface="Times New Roman"/>
                          <a:ea typeface="Times New Roman"/>
                          <a:cs typeface="Times New Roman"/>
                        </a:rPr>
                        <a:t> reads</a:t>
                      </a:r>
                      <a:endParaRPr lang="en-US" sz="2000">
                        <a:latin typeface="Calibri"/>
                        <a:ea typeface="Times New Roman"/>
                        <a:cs typeface="Times New Roman"/>
                      </a:endParaRPr>
                    </a:p>
                  </a:txBody>
                  <a:tcPr marL="45720" marR="45720"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latin typeface="Times New Roman"/>
                          <a:ea typeface="Times New Roman"/>
                          <a:cs typeface="Times New Roman"/>
                        </a:rPr>
                        <a:t>BWA</a:t>
                      </a:r>
                      <a:endParaRPr lang="en-US" sz="2000">
                        <a:latin typeface="Calibri"/>
                        <a:ea typeface="Times New Roman"/>
                        <a:cs typeface="Times New Roman"/>
                      </a:endParaRPr>
                    </a:p>
                  </a:txBody>
                  <a:tcPr marL="45720" marR="45720"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smtClean="0">
                          <a:latin typeface="Times New Roman"/>
                          <a:ea typeface="Times New Roman"/>
                          <a:cs typeface="Times New Roman"/>
                        </a:rPr>
                        <a:t>46</a:t>
                      </a:r>
                      <a:r>
                        <a:rPr lang="en-US" sz="2000" baseline="0" dirty="0" smtClean="0">
                          <a:latin typeface="Times New Roman"/>
                          <a:ea typeface="Times New Roman"/>
                          <a:cs typeface="Times New Roman"/>
                        </a:rPr>
                        <a:t> </a:t>
                      </a:r>
                      <a:r>
                        <a:rPr lang="en-US" sz="2000" baseline="0" dirty="0" err="1" smtClean="0">
                          <a:latin typeface="Times New Roman"/>
                          <a:ea typeface="Times New Roman"/>
                          <a:cs typeface="Times New Roman"/>
                        </a:rPr>
                        <a:t>gb</a:t>
                      </a:r>
                      <a:endParaRPr lang="en-US" sz="2000" dirty="0">
                        <a:latin typeface="Calibri"/>
                        <a:ea typeface="Times New Roman"/>
                        <a:cs typeface="Times New Roman"/>
                      </a:endParaRPr>
                    </a:p>
                  </a:txBody>
                  <a:tcPr marL="45720" marR="45720"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latin typeface="Times New Roman"/>
                          <a:ea typeface="Times New Roman"/>
                          <a:cs typeface="Times New Roman"/>
                        </a:rPr>
                        <a:t>10</a:t>
                      </a:r>
                      <a:endParaRPr lang="en-US" sz="2000">
                        <a:latin typeface="Calibri"/>
                        <a:ea typeface="Times New Roman"/>
                        <a:cs typeface="Times New Roman"/>
                      </a:endParaRPr>
                    </a:p>
                  </a:txBody>
                  <a:tcPr marL="45720" marR="45720"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solidFill>
                            <a:srgbClr val="FF0000"/>
                          </a:solidFill>
                          <a:latin typeface="Times New Roman"/>
                          <a:ea typeface="Times New Roman"/>
                          <a:cs typeface="Times New Roman"/>
                        </a:rPr>
                        <a:t>629</a:t>
                      </a:r>
                      <a:endParaRPr lang="en-US" sz="2000" dirty="0">
                        <a:solidFill>
                          <a:srgbClr val="FF0000"/>
                        </a:solidFill>
                        <a:latin typeface="Calibri"/>
                        <a:ea typeface="Times New Roman"/>
                        <a:cs typeface="Times New Roman"/>
                      </a:endParaRPr>
                    </a:p>
                  </a:txBody>
                  <a:tcPr marL="45720" marR="45720"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0550">
                <a:tc>
                  <a:txBody>
                    <a:bodyPr/>
                    <a:lstStyle/>
                    <a:p>
                      <a:pPr marL="0" marR="0">
                        <a:lnSpc>
                          <a:spcPct val="115000"/>
                        </a:lnSpc>
                        <a:spcBef>
                          <a:spcPts val="0"/>
                        </a:spcBef>
                        <a:spcAft>
                          <a:spcPts val="0"/>
                        </a:spcAft>
                      </a:pPr>
                      <a:r>
                        <a:rPr lang="en-US" sz="2000" dirty="0">
                          <a:latin typeface="Times New Roman"/>
                          <a:ea typeface="Times New Roman"/>
                          <a:cs typeface="Times New Roman"/>
                        </a:rPr>
                        <a:t>Identify and call variants</a:t>
                      </a:r>
                      <a:endParaRPr lang="en-US" sz="2000" dirty="0">
                        <a:latin typeface="Calibri"/>
                        <a:ea typeface="Times New Roman"/>
                        <a:cs typeface="Times New Roman"/>
                      </a:endParaRPr>
                    </a:p>
                  </a:txBody>
                  <a:tcPr marL="45720" marR="45720"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latin typeface="Times New Roman"/>
                          <a:ea typeface="Times New Roman"/>
                          <a:cs typeface="Times New Roman"/>
                        </a:rPr>
                        <a:t>SAMtools</a:t>
                      </a:r>
                      <a:endParaRPr lang="en-US" sz="2000">
                        <a:latin typeface="Calibri"/>
                        <a:ea typeface="Times New Roman"/>
                        <a:cs typeface="Times New Roman"/>
                      </a:endParaRPr>
                    </a:p>
                  </a:txBody>
                  <a:tcPr marL="45720" marR="45720"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000">
                        <a:latin typeface="Times New Roman"/>
                        <a:ea typeface="Times New Roman"/>
                        <a:cs typeface="Times New Roman"/>
                      </a:endParaRPr>
                    </a:p>
                  </a:txBody>
                  <a:tcPr marL="45720" marR="45720"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latin typeface="Times New Roman"/>
                          <a:ea typeface="Times New Roman"/>
                          <a:cs typeface="Times New Roman"/>
                        </a:rPr>
                        <a:t>10</a:t>
                      </a:r>
                      <a:endParaRPr lang="en-US" sz="2000">
                        <a:latin typeface="Calibri"/>
                        <a:ea typeface="Times New Roman"/>
                        <a:cs typeface="Times New Roman"/>
                      </a:endParaRPr>
                    </a:p>
                  </a:txBody>
                  <a:tcPr marL="45720" marR="45720"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solidFill>
                            <a:srgbClr val="FF0000"/>
                          </a:solidFill>
                          <a:latin typeface="Times New Roman"/>
                          <a:ea typeface="Times New Roman"/>
                          <a:cs typeface="Times New Roman"/>
                        </a:rPr>
                        <a:t>66 (201)</a:t>
                      </a:r>
                      <a:endParaRPr lang="en-US" sz="2000" dirty="0">
                        <a:solidFill>
                          <a:srgbClr val="FF0000"/>
                        </a:solidFill>
                        <a:latin typeface="Calibri"/>
                        <a:ea typeface="Times New Roman"/>
                        <a:cs typeface="Times New Roman"/>
                      </a:endParaRPr>
                    </a:p>
                  </a:txBody>
                  <a:tcPr marL="45720" marR="45720"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457200" y="6400800"/>
            <a:ext cx="4305346" cy="369332"/>
          </a:xfrm>
          <a:prstGeom prst="rect">
            <a:avLst/>
          </a:prstGeom>
          <a:noFill/>
        </p:spPr>
        <p:txBody>
          <a:bodyPr wrap="none" rtlCol="0">
            <a:spAutoFit/>
          </a:bodyPr>
          <a:lstStyle/>
          <a:p>
            <a:r>
              <a:rPr lang="en-US" dirty="0" smtClean="0"/>
              <a:t>Table adapted from </a:t>
            </a:r>
            <a:r>
              <a:rPr lang="en-US" dirty="0" err="1" smtClean="0"/>
              <a:t>VanRaden</a:t>
            </a:r>
            <a:r>
              <a:rPr lang="en-US" dirty="0" smtClean="0"/>
              <a:t> et al. </a:t>
            </a:r>
            <a:r>
              <a:rPr lang="en-US" i="1" dirty="0" smtClean="0"/>
              <a:t>in prep.</a:t>
            </a:r>
            <a:endParaRPr lang="en-US" i="1" dirty="0"/>
          </a:p>
        </p:txBody>
      </p:sp>
      <p:sp>
        <p:nvSpPr>
          <p:cNvPr id="7" name="Rectangle 6"/>
          <p:cNvSpPr/>
          <p:nvPr/>
        </p:nvSpPr>
        <p:spPr>
          <a:xfrm>
            <a:off x="0" y="0"/>
            <a:ext cx="9144000" cy="1524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lumMod val="75000"/>
                  </a:schemeClr>
                </a:solidFill>
              </a:rPr>
              <a:t>Sequencing assists in identifying causal variants</a:t>
            </a:r>
            <a:endParaRPr lang="en-US" dirty="0">
              <a:solidFill>
                <a:schemeClr val="tx2">
                  <a:lumMod val="75000"/>
                </a:schemeClr>
              </a:solidFill>
            </a:endParaRPr>
          </a:p>
        </p:txBody>
      </p:sp>
      <p:pic>
        <p:nvPicPr>
          <p:cNvPr id="10242" name="Picture 2" descr="Figure 3"/>
          <p:cNvPicPr>
            <a:picLocks noChangeAspect="1" noChangeArrowheads="1"/>
          </p:cNvPicPr>
          <p:nvPr/>
        </p:nvPicPr>
        <p:blipFill>
          <a:blip r:embed="rId2" cstate="print"/>
          <a:srcRect/>
          <a:stretch>
            <a:fillRect/>
          </a:stretch>
        </p:blipFill>
        <p:spPr bwMode="auto">
          <a:xfrm>
            <a:off x="304800" y="1600200"/>
            <a:ext cx="5675894" cy="4076700"/>
          </a:xfrm>
          <a:prstGeom prst="rect">
            <a:avLst/>
          </a:prstGeom>
          <a:noFill/>
        </p:spPr>
      </p:pic>
      <p:pic>
        <p:nvPicPr>
          <p:cNvPr id="10244" name="Picture 4" descr="Figure 2"/>
          <p:cNvPicPr>
            <a:picLocks noChangeAspect="1" noChangeArrowheads="1"/>
          </p:cNvPicPr>
          <p:nvPr/>
        </p:nvPicPr>
        <p:blipFill>
          <a:blip r:embed="rId3" cstate="print"/>
          <a:srcRect l="53723" t="26006" b="18576"/>
          <a:stretch>
            <a:fillRect/>
          </a:stretch>
        </p:blipFill>
        <p:spPr bwMode="auto">
          <a:xfrm>
            <a:off x="6019800" y="1771649"/>
            <a:ext cx="3019425" cy="3409951"/>
          </a:xfrm>
          <a:prstGeom prst="rect">
            <a:avLst/>
          </a:prstGeom>
          <a:noFill/>
        </p:spPr>
      </p:pic>
      <p:sp>
        <p:nvSpPr>
          <p:cNvPr id="6" name="TextBox 5"/>
          <p:cNvSpPr txBox="1"/>
          <p:nvPr/>
        </p:nvSpPr>
        <p:spPr>
          <a:xfrm>
            <a:off x="152400" y="5867400"/>
            <a:ext cx="4865819" cy="369332"/>
          </a:xfrm>
          <a:prstGeom prst="rect">
            <a:avLst/>
          </a:prstGeom>
          <a:noFill/>
        </p:spPr>
        <p:txBody>
          <a:bodyPr wrap="none" rtlCol="0">
            <a:spAutoFit/>
          </a:bodyPr>
          <a:lstStyle/>
          <a:p>
            <a:r>
              <a:rPr lang="en-US" dirty="0" smtClean="0"/>
              <a:t>Figures from Littlejohn et al. 2014. Nature Biotech</a:t>
            </a:r>
            <a:endParaRPr lang="en-US" dirty="0"/>
          </a:p>
        </p:txBody>
      </p:sp>
      <p:sp>
        <p:nvSpPr>
          <p:cNvPr id="7" name="TextBox 6"/>
          <p:cNvSpPr txBox="1"/>
          <p:nvPr/>
        </p:nvSpPr>
        <p:spPr>
          <a:xfrm>
            <a:off x="5562600" y="5791200"/>
            <a:ext cx="3456267" cy="923330"/>
          </a:xfrm>
          <a:prstGeom prst="rect">
            <a:avLst/>
          </a:prstGeom>
          <a:noFill/>
        </p:spPr>
        <p:txBody>
          <a:bodyPr wrap="none" rtlCol="0">
            <a:spAutoFit/>
          </a:bodyPr>
          <a:lstStyle/>
          <a:p>
            <a:r>
              <a:rPr lang="en-US" dirty="0" smtClean="0"/>
              <a:t>There are two other mutations </a:t>
            </a:r>
          </a:p>
          <a:p>
            <a:r>
              <a:rPr lang="en-US" dirty="0" smtClean="0"/>
              <a:t>In other breeds, in the same gene, </a:t>
            </a:r>
          </a:p>
          <a:p>
            <a:r>
              <a:rPr lang="en-US" dirty="0" smtClean="0"/>
              <a:t>that cause this phenotype!</a:t>
            </a:r>
            <a:endParaRPr lang="en-US" dirty="0"/>
          </a:p>
        </p:txBody>
      </p:sp>
      <p:sp>
        <p:nvSpPr>
          <p:cNvPr id="8" name="Rectangle 7"/>
          <p:cNvSpPr/>
          <p:nvPr/>
        </p:nvSpPr>
        <p:spPr>
          <a:xfrm>
            <a:off x="0" y="0"/>
            <a:ext cx="9144000" cy="1524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Imputation </a:t>
            </a:r>
            <a:endParaRPr lang="en-US" dirty="0"/>
          </a:p>
        </p:txBody>
      </p:sp>
      <p:sp>
        <p:nvSpPr>
          <p:cNvPr id="3" name="Content Placeholder 2"/>
          <p:cNvSpPr>
            <a:spLocks noGrp="1"/>
          </p:cNvSpPr>
          <p:nvPr>
            <p:ph idx="1"/>
          </p:nvPr>
        </p:nvSpPr>
        <p:spPr/>
        <p:txBody>
          <a:bodyPr/>
          <a:lstStyle/>
          <a:p>
            <a:endParaRPr lang="en-US"/>
          </a:p>
        </p:txBody>
      </p:sp>
      <p:pic>
        <p:nvPicPr>
          <p:cNvPr id="39938" name="Picture 2" descr="Image result for description of imputation"/>
          <p:cNvPicPr>
            <a:picLocks noChangeAspect="1" noChangeArrowheads="1"/>
          </p:cNvPicPr>
          <p:nvPr/>
        </p:nvPicPr>
        <p:blipFill>
          <a:blip r:embed="rId2" cstate="print"/>
          <a:srcRect/>
          <a:stretch>
            <a:fillRect/>
          </a:stretch>
        </p:blipFill>
        <p:spPr bwMode="auto">
          <a:xfrm>
            <a:off x="-5366" y="533400"/>
            <a:ext cx="9149366" cy="5595380"/>
          </a:xfrm>
          <a:prstGeom prst="rect">
            <a:avLst/>
          </a:prstGeom>
          <a:noFill/>
        </p:spPr>
      </p:pic>
      <p:sp>
        <p:nvSpPr>
          <p:cNvPr id="5" name="Rectangle 4"/>
          <p:cNvSpPr/>
          <p:nvPr/>
        </p:nvSpPr>
        <p:spPr>
          <a:xfrm>
            <a:off x="0" y="6324600"/>
            <a:ext cx="8077200" cy="369332"/>
          </a:xfrm>
          <a:prstGeom prst="rect">
            <a:avLst/>
          </a:prstGeom>
        </p:spPr>
        <p:txBody>
          <a:bodyPr wrap="square">
            <a:spAutoFit/>
          </a:bodyPr>
          <a:lstStyle/>
          <a:p>
            <a:r>
              <a:rPr lang="en-US" dirty="0" smtClean="0"/>
              <a:t>Slide from: https://mathgen.stats.ox.ac.uk/impute/impute_v2.html</a:t>
            </a:r>
            <a:endParaRPr lang="en-US" dirty="0"/>
          </a:p>
        </p:txBody>
      </p:sp>
      <p:sp>
        <p:nvSpPr>
          <p:cNvPr id="6" name="Rectangle 5"/>
          <p:cNvSpPr/>
          <p:nvPr/>
        </p:nvSpPr>
        <p:spPr>
          <a:xfrm>
            <a:off x="0" y="2133600"/>
            <a:ext cx="1676400" cy="609600"/>
          </a:xfrm>
          <a:prstGeom prst="rect">
            <a:avLst/>
          </a:prstGeom>
          <a:solidFill>
            <a:srgbClr val="D5E1EF"/>
          </a:solidFill>
          <a:ln>
            <a:solidFill>
              <a:srgbClr val="D5E1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52400" y="2035314"/>
            <a:ext cx="1343573" cy="707886"/>
          </a:xfrm>
          <a:prstGeom prst="rect">
            <a:avLst/>
          </a:prstGeom>
          <a:noFill/>
        </p:spPr>
        <p:txBody>
          <a:bodyPr wrap="none" rtlCol="0">
            <a:spAutoFit/>
          </a:bodyPr>
          <a:lstStyle/>
          <a:p>
            <a:r>
              <a:rPr lang="en-US" sz="2000" b="1" dirty="0" smtClean="0">
                <a:solidFill>
                  <a:schemeClr val="accent6">
                    <a:lumMod val="75000"/>
                  </a:schemeClr>
                </a:solidFill>
              </a:rPr>
              <a:t>Reference </a:t>
            </a:r>
          </a:p>
          <a:p>
            <a:r>
              <a:rPr lang="en-US" sz="2000" b="1" dirty="0" smtClean="0">
                <a:solidFill>
                  <a:schemeClr val="accent6">
                    <a:lumMod val="75000"/>
                  </a:schemeClr>
                </a:solidFill>
              </a:rPr>
              <a:t>Population</a:t>
            </a:r>
            <a:endParaRPr lang="en-US" sz="2000" b="1" dirty="0">
              <a:solidFill>
                <a:schemeClr val="accent6">
                  <a:lumMod val="75000"/>
                </a:schemeClr>
              </a:solidFill>
            </a:endParaRPr>
          </a:p>
        </p:txBody>
      </p:sp>
      <p:sp>
        <p:nvSpPr>
          <p:cNvPr id="9" name="TextBox 8"/>
          <p:cNvSpPr txBox="1"/>
          <p:nvPr/>
        </p:nvSpPr>
        <p:spPr>
          <a:xfrm>
            <a:off x="6477000" y="3429000"/>
            <a:ext cx="228600" cy="2308324"/>
          </a:xfrm>
          <a:prstGeom prst="rect">
            <a:avLst/>
          </a:prstGeom>
          <a:solidFill>
            <a:srgbClr val="D5E1EF"/>
          </a:solidFill>
          <a:ln>
            <a:solidFill>
              <a:srgbClr val="FF0000"/>
            </a:solidFill>
          </a:ln>
        </p:spPr>
        <p:txBody>
          <a:bodyPr wrap="square" rtlCol="0">
            <a:spAutoFit/>
          </a:bodyPr>
          <a:lstStyle/>
          <a:p>
            <a:r>
              <a:rPr lang="en-US" dirty="0" smtClean="0">
                <a:solidFill>
                  <a:schemeClr val="accent6">
                    <a:lumMod val="75000"/>
                  </a:schemeClr>
                </a:solidFill>
              </a:rPr>
              <a:t>1</a:t>
            </a:r>
          </a:p>
          <a:p>
            <a:r>
              <a:rPr lang="en-US" dirty="0" smtClean="0">
                <a:solidFill>
                  <a:schemeClr val="accent6">
                    <a:lumMod val="75000"/>
                  </a:schemeClr>
                </a:solidFill>
              </a:rPr>
              <a:t>0</a:t>
            </a:r>
          </a:p>
          <a:p>
            <a:r>
              <a:rPr lang="en-US" dirty="0" smtClean="0">
                <a:solidFill>
                  <a:schemeClr val="accent6">
                    <a:lumMod val="75000"/>
                  </a:schemeClr>
                </a:solidFill>
              </a:rPr>
              <a:t>0</a:t>
            </a:r>
          </a:p>
          <a:p>
            <a:r>
              <a:rPr lang="en-US" dirty="0" smtClean="0">
                <a:solidFill>
                  <a:schemeClr val="accent6">
                    <a:lumMod val="75000"/>
                  </a:schemeClr>
                </a:solidFill>
              </a:rPr>
              <a:t>1</a:t>
            </a:r>
          </a:p>
          <a:p>
            <a:r>
              <a:rPr lang="en-US" dirty="0" smtClean="0">
                <a:solidFill>
                  <a:schemeClr val="accent6">
                    <a:lumMod val="75000"/>
                  </a:schemeClr>
                </a:solidFill>
              </a:rPr>
              <a:t>0</a:t>
            </a:r>
          </a:p>
          <a:p>
            <a:r>
              <a:rPr lang="en-US" dirty="0" smtClean="0">
                <a:solidFill>
                  <a:schemeClr val="accent6">
                    <a:lumMod val="75000"/>
                  </a:schemeClr>
                </a:solidFill>
              </a:rPr>
              <a:t>0</a:t>
            </a:r>
          </a:p>
          <a:p>
            <a:r>
              <a:rPr lang="en-US" dirty="0" smtClean="0">
                <a:solidFill>
                  <a:schemeClr val="accent6">
                    <a:lumMod val="75000"/>
                  </a:schemeClr>
                </a:solidFill>
              </a:rPr>
              <a:t>1</a:t>
            </a:r>
          </a:p>
          <a:p>
            <a:r>
              <a:rPr lang="en-US" dirty="0" smtClean="0">
                <a:solidFill>
                  <a:schemeClr val="accent6">
                    <a:lumMod val="75000"/>
                  </a:schemeClr>
                </a:solidFill>
              </a:rPr>
              <a:t>1</a:t>
            </a:r>
            <a:endParaRPr lang="en-US" dirty="0">
              <a:solidFill>
                <a:schemeClr val="accent6">
                  <a:lumMod val="75000"/>
                </a:schemeClr>
              </a:solidFill>
            </a:endParaRPr>
          </a:p>
        </p:txBody>
      </p:sp>
      <p:sp>
        <p:nvSpPr>
          <p:cNvPr id="17" name="TextBox 16"/>
          <p:cNvSpPr txBox="1"/>
          <p:nvPr/>
        </p:nvSpPr>
        <p:spPr>
          <a:xfrm>
            <a:off x="3581400" y="3406676"/>
            <a:ext cx="228600" cy="2308324"/>
          </a:xfrm>
          <a:prstGeom prst="rect">
            <a:avLst/>
          </a:prstGeom>
          <a:solidFill>
            <a:srgbClr val="D5E1EF"/>
          </a:solidFill>
          <a:ln>
            <a:solidFill>
              <a:srgbClr val="FF0000"/>
            </a:solidFill>
          </a:ln>
        </p:spPr>
        <p:txBody>
          <a:bodyPr wrap="square" rtlCol="0">
            <a:spAutoFit/>
          </a:bodyPr>
          <a:lstStyle/>
          <a:p>
            <a:r>
              <a:rPr lang="en-US" dirty="0" smtClean="0">
                <a:solidFill>
                  <a:schemeClr val="accent6">
                    <a:lumMod val="75000"/>
                  </a:schemeClr>
                </a:solidFill>
              </a:rPr>
              <a:t>0</a:t>
            </a:r>
          </a:p>
          <a:p>
            <a:r>
              <a:rPr lang="en-US" dirty="0" smtClean="0">
                <a:solidFill>
                  <a:schemeClr val="accent6">
                    <a:lumMod val="75000"/>
                  </a:schemeClr>
                </a:solidFill>
              </a:rPr>
              <a:t>0</a:t>
            </a:r>
          </a:p>
          <a:p>
            <a:r>
              <a:rPr lang="en-US" dirty="0" smtClean="0">
                <a:solidFill>
                  <a:schemeClr val="accent6">
                    <a:lumMod val="75000"/>
                  </a:schemeClr>
                </a:solidFill>
              </a:rPr>
              <a:t>1</a:t>
            </a:r>
          </a:p>
          <a:p>
            <a:r>
              <a:rPr lang="en-US" dirty="0" smtClean="0">
                <a:solidFill>
                  <a:schemeClr val="accent6">
                    <a:lumMod val="75000"/>
                  </a:schemeClr>
                </a:solidFill>
              </a:rPr>
              <a:t>0</a:t>
            </a:r>
          </a:p>
          <a:p>
            <a:r>
              <a:rPr lang="en-US" dirty="0" smtClean="0">
                <a:solidFill>
                  <a:schemeClr val="accent6">
                    <a:lumMod val="75000"/>
                  </a:schemeClr>
                </a:solidFill>
              </a:rPr>
              <a:t>0</a:t>
            </a:r>
          </a:p>
          <a:p>
            <a:r>
              <a:rPr lang="en-US" dirty="0" smtClean="0">
                <a:solidFill>
                  <a:schemeClr val="accent6">
                    <a:lumMod val="75000"/>
                  </a:schemeClr>
                </a:solidFill>
              </a:rPr>
              <a:t>1</a:t>
            </a:r>
          </a:p>
          <a:p>
            <a:r>
              <a:rPr lang="en-US" dirty="0" smtClean="0">
                <a:solidFill>
                  <a:schemeClr val="accent6">
                    <a:lumMod val="75000"/>
                  </a:schemeClr>
                </a:solidFill>
              </a:rPr>
              <a:t>0</a:t>
            </a:r>
          </a:p>
          <a:p>
            <a:r>
              <a:rPr lang="en-US" dirty="0" smtClean="0">
                <a:solidFill>
                  <a:schemeClr val="accent6">
                    <a:lumMod val="75000"/>
                  </a:schemeClr>
                </a:solidFill>
              </a:rPr>
              <a:t>1</a:t>
            </a:r>
            <a:endParaRPr lang="en-US" dirty="0">
              <a:solidFill>
                <a:schemeClr val="accent6">
                  <a:lumMod val="75000"/>
                </a:schemeClr>
              </a:solidFill>
            </a:endParaRPr>
          </a:p>
        </p:txBody>
      </p:sp>
      <p:sp>
        <p:nvSpPr>
          <p:cNvPr id="25" name="Rectangle 24"/>
          <p:cNvSpPr/>
          <p:nvPr/>
        </p:nvSpPr>
        <p:spPr>
          <a:xfrm>
            <a:off x="3505200" y="1828800"/>
            <a:ext cx="609600" cy="1219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172200" y="1828800"/>
            <a:ext cx="609600" cy="1219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4267200" y="1371600"/>
            <a:ext cx="1830950" cy="523220"/>
          </a:xfrm>
          <a:prstGeom prst="rect">
            <a:avLst/>
          </a:prstGeom>
          <a:noFill/>
        </p:spPr>
        <p:txBody>
          <a:bodyPr wrap="none" rtlCol="0">
            <a:spAutoFit/>
          </a:bodyPr>
          <a:lstStyle/>
          <a:p>
            <a:r>
              <a:rPr lang="en-US" sz="2800" dirty="0" smtClean="0">
                <a:solidFill>
                  <a:schemeClr val="accent6">
                    <a:lumMod val="75000"/>
                  </a:schemeClr>
                </a:solidFill>
              </a:rPr>
              <a:t>Haplotypes</a:t>
            </a:r>
            <a:endParaRPr lang="en-US" sz="2800" dirty="0">
              <a:solidFill>
                <a:schemeClr val="accent6">
                  <a:lumMod val="75000"/>
                </a:schemeClr>
              </a:solidFill>
            </a:endParaRPr>
          </a:p>
        </p:txBody>
      </p:sp>
      <p:sp>
        <p:nvSpPr>
          <p:cNvPr id="29" name="Flowchart: Process 28"/>
          <p:cNvSpPr/>
          <p:nvPr/>
        </p:nvSpPr>
        <p:spPr>
          <a:xfrm>
            <a:off x="0" y="3048000"/>
            <a:ext cx="9144000" cy="3048000"/>
          </a:xfrm>
          <a:prstGeom prst="flowChartProcess">
            <a:avLst/>
          </a:prstGeom>
          <a:solidFill>
            <a:srgbClr val="D5E1EF"/>
          </a:solidFill>
          <a:ln>
            <a:solidFill>
              <a:srgbClr val="D5E1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P spid="25" grpId="0" animBg="1"/>
      <p:bldP spid="26" grpId="0" animBg="1"/>
      <p:bldP spid="27"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lumMod val="75000"/>
                  </a:schemeClr>
                </a:solidFill>
              </a:rPr>
              <a:t>High frequency sequence variants can be imputed with high accuracy</a:t>
            </a:r>
            <a:endParaRPr lang="en-US" dirty="0">
              <a:solidFill>
                <a:schemeClr val="tx2">
                  <a:lumMod val="75000"/>
                </a:schemeClr>
              </a:solidFill>
            </a:endParaRPr>
          </a:p>
        </p:txBody>
      </p:sp>
      <p:graphicFrame>
        <p:nvGraphicFramePr>
          <p:cNvPr id="4" name="Chart 3"/>
          <p:cNvGraphicFramePr/>
          <p:nvPr/>
        </p:nvGraphicFramePr>
        <p:xfrm>
          <a:off x="152400" y="1752600"/>
          <a:ext cx="86868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143000" y="6400800"/>
            <a:ext cx="3658630" cy="369332"/>
          </a:xfrm>
          <a:prstGeom prst="rect">
            <a:avLst/>
          </a:prstGeom>
          <a:noFill/>
        </p:spPr>
        <p:txBody>
          <a:bodyPr wrap="none" rtlCol="0">
            <a:spAutoFit/>
          </a:bodyPr>
          <a:lstStyle/>
          <a:p>
            <a:r>
              <a:rPr lang="en-US" dirty="0" smtClean="0"/>
              <a:t>From </a:t>
            </a:r>
            <a:r>
              <a:rPr lang="en-US" dirty="0" err="1" smtClean="0"/>
              <a:t>VanRaden</a:t>
            </a:r>
            <a:r>
              <a:rPr lang="en-US" dirty="0" smtClean="0"/>
              <a:t> et al. GSE. </a:t>
            </a:r>
            <a:r>
              <a:rPr lang="en-US" i="1" dirty="0" smtClean="0"/>
              <a:t>submitted</a:t>
            </a:r>
            <a:endParaRPr lang="en-US" dirty="0"/>
          </a:p>
        </p:txBody>
      </p:sp>
      <p:sp>
        <p:nvSpPr>
          <p:cNvPr id="6" name="Rectangle 5"/>
          <p:cNvSpPr/>
          <p:nvPr/>
        </p:nvSpPr>
        <p:spPr>
          <a:xfrm>
            <a:off x="0" y="0"/>
            <a:ext cx="9144000" cy="1524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558225"/>
            <a:ext cx="8226425" cy="584775"/>
          </a:xfrm>
        </p:spPr>
        <p:txBody>
          <a:bodyPr>
            <a:normAutofit fontScale="90000"/>
          </a:bodyPr>
          <a:lstStyle/>
          <a:p>
            <a:r>
              <a:rPr lang="en-GB" dirty="0" smtClean="0">
                <a:solidFill>
                  <a:schemeClr val="tx2">
                    <a:lumMod val="75000"/>
                  </a:schemeClr>
                </a:solidFill>
              </a:rPr>
              <a:t>Gains in reliability from adding imputed sequence variants</a:t>
            </a:r>
            <a:endParaRPr lang="en-US" dirty="0">
              <a:solidFill>
                <a:schemeClr val="tx2">
                  <a:lumMod val="75000"/>
                </a:schemeClr>
              </a:solidFill>
            </a:endParaRPr>
          </a:p>
        </p:txBody>
      </p:sp>
      <p:graphicFrame>
        <p:nvGraphicFramePr>
          <p:cNvPr id="4" name="Table Placeholder 3"/>
          <p:cNvGraphicFramePr>
            <a:graphicFrameLocks noGrp="1"/>
          </p:cNvGraphicFramePr>
          <p:nvPr>
            <p:ph type="tbl" idx="1"/>
          </p:nvPr>
        </p:nvGraphicFramePr>
        <p:xfrm>
          <a:off x="575188" y="1600200"/>
          <a:ext cx="7806812" cy="4107717"/>
        </p:xfrm>
        <a:graphic>
          <a:graphicData uri="http://schemas.openxmlformats.org/drawingml/2006/table">
            <a:tbl>
              <a:tblPr firstRow="1" bandRow="1">
                <a:tableStyleId>{5C22544A-7EE6-4342-B048-85BDC9FD1C3A}</a:tableStyleId>
              </a:tblPr>
              <a:tblGrid>
                <a:gridCol w="2601270"/>
                <a:gridCol w="1839806"/>
                <a:gridCol w="1613136"/>
                <a:gridCol w="1752600"/>
              </a:tblGrid>
              <a:tr h="503065">
                <a:tc rowSpan="2">
                  <a:txBody>
                    <a:bodyPr/>
                    <a:lstStyle/>
                    <a:p>
                      <a:pPr marL="0" marR="0" algn="ctr">
                        <a:lnSpc>
                          <a:spcPts val="2300"/>
                        </a:lnSpc>
                        <a:spcBef>
                          <a:spcPts val="0"/>
                        </a:spcBef>
                        <a:spcAft>
                          <a:spcPts val="0"/>
                        </a:spcAft>
                      </a:pPr>
                      <a:r>
                        <a:rPr lang="en-GB" sz="2400" dirty="0"/>
                        <a:t>Trait</a:t>
                      </a:r>
                      <a:endParaRPr lang="en-US" sz="2400" dirty="0">
                        <a:latin typeface="Calibri" pitchFamily="34" charset="0"/>
                        <a:ea typeface="Times New Roman"/>
                      </a:endParaRPr>
                    </a:p>
                  </a:txBody>
                  <a:tcPr marL="0" marR="0" marT="0" marB="91440" anchor="b"/>
                </a:tc>
                <a:tc gridSpan="3">
                  <a:txBody>
                    <a:bodyPr/>
                    <a:lstStyle/>
                    <a:p>
                      <a:pPr marL="0" marR="0" indent="0" algn="ctr" defTabSz="914400" rtl="0" eaLnBrk="1" fontAlgn="auto" latinLnBrk="0" hangingPunct="1">
                        <a:lnSpc>
                          <a:spcPts val="2300"/>
                        </a:lnSpc>
                        <a:spcBef>
                          <a:spcPts val="0"/>
                        </a:spcBef>
                        <a:spcAft>
                          <a:spcPts val="0"/>
                        </a:spcAft>
                        <a:buClrTx/>
                        <a:buSzTx/>
                        <a:buFontTx/>
                        <a:buNone/>
                        <a:tabLst/>
                        <a:defRPr/>
                      </a:pPr>
                      <a:r>
                        <a:rPr lang="en-GB" sz="2400" dirty="0" smtClean="0"/>
                        <a:t>60K + selected (reliability %)</a:t>
                      </a:r>
                      <a:endParaRPr lang="en-GB" sz="2400" dirty="0">
                        <a:latin typeface="Calibri" pitchFamily="34" charset="0"/>
                        <a:ea typeface="Times New Roman"/>
                      </a:endParaRPr>
                    </a:p>
                  </a:txBody>
                  <a:tcPr marL="0" marR="0" marT="0" marB="91440" anchor="b"/>
                </a:tc>
                <a:tc hMerge="1">
                  <a:txBody>
                    <a:bodyPr/>
                    <a:lstStyle/>
                    <a:p>
                      <a:pPr marL="0" marR="0" indent="0" algn="ctr" defTabSz="914400" rtl="0" eaLnBrk="1" fontAlgn="auto" latinLnBrk="0" hangingPunct="1">
                        <a:lnSpc>
                          <a:spcPts val="2300"/>
                        </a:lnSpc>
                        <a:spcBef>
                          <a:spcPts val="0"/>
                        </a:spcBef>
                        <a:spcAft>
                          <a:spcPts val="0"/>
                        </a:spcAft>
                        <a:buClrTx/>
                        <a:buSzTx/>
                        <a:buFontTx/>
                        <a:buNone/>
                        <a:tabLst/>
                        <a:defRPr/>
                      </a:pPr>
                      <a:endParaRPr lang="en-GB" sz="2200" dirty="0">
                        <a:latin typeface="Calibri" pitchFamily="34" charset="0"/>
                        <a:ea typeface="Times New Roman"/>
                      </a:endParaRPr>
                    </a:p>
                  </a:txBody>
                  <a:tcPr marL="0" marR="0" marT="0" marB="91440" anchor="b">
                    <a:lnL w="28575" cap="flat" cmpd="sng" algn="ctr">
                      <a:solidFill>
                        <a:srgbClr val="FFFF00"/>
                      </a:solidFill>
                      <a:prstDash val="solid"/>
                      <a:round/>
                      <a:headEnd type="none" w="med" len="med"/>
                      <a:tailEnd type="none" w="med" len="med"/>
                    </a:lnL>
                    <a:lnR w="12700" cmpd="sng">
                      <a:noFill/>
                    </a:lnR>
                    <a:lnT w="12700" cmpd="sng">
                      <a:noFill/>
                    </a:lnT>
                    <a:lnB w="28575"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lnSpc>
                          <a:spcPct val="200000"/>
                        </a:lnSpc>
                        <a:spcBef>
                          <a:spcPts val="0"/>
                        </a:spcBef>
                        <a:spcAft>
                          <a:spcPts val="0"/>
                        </a:spcAft>
                      </a:pPr>
                      <a:endParaRPr lang="en-GB" sz="1100" dirty="0">
                        <a:latin typeface="Arial"/>
                        <a:ea typeface="Times New Roman"/>
                      </a:endParaRPr>
                    </a:p>
                  </a:txBody>
                  <a:tcPr marL="68580" marR="68580" marT="0" marB="0"/>
                </a:tc>
              </a:tr>
              <a:tr h="810302">
                <a:tc vMerge="1">
                  <a:txBody>
                    <a:bodyPr/>
                    <a:lstStyle/>
                    <a:p>
                      <a:pPr marL="0" marR="0">
                        <a:lnSpc>
                          <a:spcPts val="2400"/>
                        </a:lnSpc>
                        <a:spcBef>
                          <a:spcPts val="0"/>
                        </a:spcBef>
                        <a:spcAft>
                          <a:spcPts val="0"/>
                        </a:spcAft>
                      </a:pPr>
                      <a:endParaRPr lang="en-GB" sz="2200" b="1" dirty="0">
                        <a:solidFill>
                          <a:srgbClr val="00FF00"/>
                        </a:solidFill>
                        <a:latin typeface="Calibri" pitchFamily="34" charset="0"/>
                        <a:ea typeface="Times New Roman"/>
                      </a:endParaRPr>
                    </a:p>
                  </a:txBody>
                  <a:tcPr marL="0" marR="0" marT="0" marB="0" anchor="b">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algn="ctr">
                        <a:lnSpc>
                          <a:spcPts val="2700"/>
                        </a:lnSpc>
                        <a:spcBef>
                          <a:spcPts val="0"/>
                        </a:spcBef>
                        <a:spcAft>
                          <a:spcPts val="0"/>
                        </a:spcAft>
                      </a:pPr>
                      <a:r>
                        <a:rPr lang="en-GB" sz="2400" dirty="0"/>
                        <a:t>60K only</a:t>
                      </a:r>
                      <a:endParaRPr lang="en-US" sz="2400" b="1" dirty="0">
                        <a:solidFill>
                          <a:schemeClr val="tx1"/>
                        </a:solidFill>
                        <a:latin typeface="Calibri" pitchFamily="34" charset="0"/>
                        <a:ea typeface="Times New Roman"/>
                      </a:endParaRPr>
                    </a:p>
                  </a:txBody>
                  <a:tcPr marL="0" marR="0" marT="91440" marB="91440" anchor="ctr"/>
                </a:tc>
                <a:tc>
                  <a:txBody>
                    <a:bodyPr/>
                    <a:lstStyle/>
                    <a:p>
                      <a:pPr marL="0" marR="0" algn="ctr">
                        <a:lnSpc>
                          <a:spcPts val="2700"/>
                        </a:lnSpc>
                        <a:spcBef>
                          <a:spcPts val="0"/>
                        </a:spcBef>
                        <a:spcAft>
                          <a:spcPts val="0"/>
                        </a:spcAft>
                      </a:pPr>
                      <a:r>
                        <a:rPr lang="en-GB" sz="2400" dirty="0"/>
                        <a:t>60K + 17K</a:t>
                      </a:r>
                      <a:endParaRPr lang="en-US" sz="2400" b="1" dirty="0">
                        <a:solidFill>
                          <a:schemeClr val="tx1"/>
                        </a:solidFill>
                        <a:latin typeface="Calibri" pitchFamily="34" charset="0"/>
                        <a:ea typeface="Times New Roman"/>
                      </a:endParaRPr>
                    </a:p>
                  </a:txBody>
                  <a:tcPr marL="0" marR="0" marT="91440" marB="91440" anchor="ctr"/>
                </a:tc>
                <a:tc>
                  <a:txBody>
                    <a:bodyPr/>
                    <a:lstStyle/>
                    <a:p>
                      <a:pPr marL="0" marR="0" algn="ctr">
                        <a:lnSpc>
                          <a:spcPts val="2300"/>
                        </a:lnSpc>
                        <a:spcBef>
                          <a:spcPts val="0"/>
                        </a:spcBef>
                        <a:spcAft>
                          <a:spcPts val="0"/>
                        </a:spcAft>
                      </a:pPr>
                      <a:r>
                        <a:rPr lang="en-GB" sz="2400" dirty="0" smtClean="0"/>
                        <a:t>Improvement</a:t>
                      </a:r>
                      <a:endParaRPr lang="en-US" sz="2400" b="1" dirty="0">
                        <a:solidFill>
                          <a:srgbClr val="FFFF00"/>
                        </a:solidFill>
                        <a:latin typeface="Calibri" pitchFamily="34" charset="0"/>
                        <a:ea typeface="Times New Roman"/>
                      </a:endParaRPr>
                    </a:p>
                  </a:txBody>
                  <a:tcPr marL="0" marR="0" marT="91440" marB="91440" anchor="ctr"/>
                </a:tc>
              </a:tr>
              <a:tr h="558870">
                <a:tc>
                  <a:txBody>
                    <a:bodyPr/>
                    <a:lstStyle/>
                    <a:p>
                      <a:pPr marL="0" marR="0" algn="ctr" rtl="0" eaLnBrk="1" fontAlgn="b" latinLnBrk="0" hangingPunct="1">
                        <a:lnSpc>
                          <a:spcPts val="2300"/>
                        </a:lnSpc>
                        <a:spcBef>
                          <a:spcPts val="0"/>
                        </a:spcBef>
                        <a:spcAft>
                          <a:spcPts val="0"/>
                        </a:spcAft>
                      </a:pPr>
                      <a:r>
                        <a:rPr lang="en-GB" sz="2400" u="none" strike="noStrike" kern="1200" dirty="0"/>
                        <a:t>PL</a:t>
                      </a:r>
                      <a:endParaRPr lang="en-GB" sz="2400" b="1" i="0" u="none" strike="noStrike" kern="1200" dirty="0">
                        <a:solidFill>
                          <a:srgbClr val="FFFF00"/>
                        </a:solidFill>
                        <a:latin typeface="Calibri"/>
                        <a:ea typeface="Times New Roman"/>
                      </a:endParaRPr>
                    </a:p>
                  </a:txBody>
                  <a:tcPr marL="9525" marR="9525" marT="91440" marB="0" anchor="ctr"/>
                </a:tc>
                <a:tc>
                  <a:txBody>
                    <a:bodyPr/>
                    <a:lstStyle/>
                    <a:p>
                      <a:pPr marL="0" marR="0" algn="ctr">
                        <a:lnSpc>
                          <a:spcPts val="2300"/>
                        </a:lnSpc>
                        <a:spcBef>
                          <a:spcPts val="0"/>
                        </a:spcBef>
                        <a:spcAft>
                          <a:spcPts val="0"/>
                        </a:spcAft>
                      </a:pPr>
                      <a:r>
                        <a:rPr lang="en-GB" sz="2400" dirty="0"/>
                        <a:t>35.6</a:t>
                      </a:r>
                      <a:endParaRPr lang="en-US" sz="2400" b="1" dirty="0">
                        <a:solidFill>
                          <a:schemeClr val="tx1"/>
                        </a:solidFill>
                        <a:latin typeface="Calibri" pitchFamily="34" charset="0"/>
                        <a:ea typeface="Times New Roman"/>
                      </a:endParaRPr>
                    </a:p>
                  </a:txBody>
                  <a:tcPr marL="0" marR="0" marT="91440" marB="0" anchor="ctr"/>
                </a:tc>
                <a:tc>
                  <a:txBody>
                    <a:bodyPr/>
                    <a:lstStyle/>
                    <a:p>
                      <a:pPr marL="0" marR="0" algn="ctr">
                        <a:lnSpc>
                          <a:spcPts val="2300"/>
                        </a:lnSpc>
                        <a:spcBef>
                          <a:spcPts val="0"/>
                        </a:spcBef>
                        <a:spcAft>
                          <a:spcPts val="0"/>
                        </a:spcAft>
                      </a:pPr>
                      <a:r>
                        <a:rPr lang="en-GB" sz="2400" dirty="0"/>
                        <a:t>38.2</a:t>
                      </a:r>
                      <a:endParaRPr lang="en-US" sz="2400" b="1" dirty="0">
                        <a:solidFill>
                          <a:schemeClr val="tx1"/>
                        </a:solidFill>
                        <a:latin typeface="Calibri" pitchFamily="34" charset="0"/>
                        <a:ea typeface="Times New Roman"/>
                      </a:endParaRPr>
                    </a:p>
                  </a:txBody>
                  <a:tcPr marL="0" marR="0" marT="91440" marB="0" anchor="ctr"/>
                </a:tc>
                <a:tc>
                  <a:txBody>
                    <a:bodyPr/>
                    <a:lstStyle/>
                    <a:p>
                      <a:pPr marL="0" marR="0" algn="ctr">
                        <a:lnSpc>
                          <a:spcPts val="2300"/>
                        </a:lnSpc>
                        <a:spcBef>
                          <a:spcPts val="0"/>
                        </a:spcBef>
                        <a:spcAft>
                          <a:spcPts val="0"/>
                        </a:spcAft>
                      </a:pPr>
                      <a:r>
                        <a:rPr lang="en-GB" sz="2400" dirty="0">
                          <a:solidFill>
                            <a:schemeClr val="accent6">
                              <a:lumMod val="75000"/>
                            </a:schemeClr>
                          </a:solidFill>
                        </a:rPr>
                        <a:t>2.6</a:t>
                      </a:r>
                      <a:endParaRPr lang="en-US" sz="2400" b="1" dirty="0">
                        <a:solidFill>
                          <a:schemeClr val="accent6">
                            <a:lumMod val="75000"/>
                          </a:schemeClr>
                        </a:solidFill>
                        <a:latin typeface="Calibri" pitchFamily="34" charset="0"/>
                        <a:ea typeface="Times New Roman"/>
                      </a:endParaRPr>
                    </a:p>
                  </a:txBody>
                  <a:tcPr marL="0" marR="0" marT="91440" marB="0" anchor="ctr"/>
                </a:tc>
              </a:tr>
              <a:tr h="558870">
                <a:tc>
                  <a:txBody>
                    <a:bodyPr/>
                    <a:lstStyle/>
                    <a:p>
                      <a:pPr marL="0" marR="0" algn="ctr" rtl="0" eaLnBrk="1" fontAlgn="b" latinLnBrk="0" hangingPunct="1">
                        <a:lnSpc>
                          <a:spcPts val="2300"/>
                        </a:lnSpc>
                        <a:spcBef>
                          <a:spcPts val="0"/>
                        </a:spcBef>
                        <a:spcAft>
                          <a:spcPts val="0"/>
                        </a:spcAft>
                      </a:pPr>
                      <a:r>
                        <a:rPr lang="en-GB" sz="2400" u="none" strike="noStrike" kern="1200" dirty="0"/>
                        <a:t>SCS</a:t>
                      </a:r>
                      <a:endParaRPr lang="en-GB" sz="2400" b="1" i="0" u="none" strike="noStrike" kern="1200" dirty="0">
                        <a:solidFill>
                          <a:srgbClr val="FFFF00"/>
                        </a:solidFill>
                        <a:latin typeface="Calibri"/>
                        <a:ea typeface="Times New Roman"/>
                      </a:endParaRPr>
                    </a:p>
                  </a:txBody>
                  <a:tcPr marL="9525" marR="9525" marT="91440" marB="0" anchor="ctr"/>
                </a:tc>
                <a:tc>
                  <a:txBody>
                    <a:bodyPr/>
                    <a:lstStyle/>
                    <a:p>
                      <a:pPr marL="0" marR="0" algn="ctr">
                        <a:lnSpc>
                          <a:spcPts val="2300"/>
                        </a:lnSpc>
                        <a:spcBef>
                          <a:spcPts val="0"/>
                        </a:spcBef>
                        <a:spcAft>
                          <a:spcPts val="0"/>
                        </a:spcAft>
                      </a:pPr>
                      <a:r>
                        <a:rPr lang="en-GB" sz="2400" dirty="0"/>
                        <a:t>35.1</a:t>
                      </a:r>
                      <a:endParaRPr lang="en-US" sz="2400" b="1" dirty="0">
                        <a:solidFill>
                          <a:schemeClr val="tx1"/>
                        </a:solidFill>
                        <a:latin typeface="Calibri" pitchFamily="34" charset="0"/>
                        <a:ea typeface="Times New Roman"/>
                      </a:endParaRPr>
                    </a:p>
                  </a:txBody>
                  <a:tcPr marL="0" marR="0" marT="91440" marB="0" anchor="ctr"/>
                </a:tc>
                <a:tc>
                  <a:txBody>
                    <a:bodyPr/>
                    <a:lstStyle/>
                    <a:p>
                      <a:pPr marL="0" marR="0" algn="ctr">
                        <a:lnSpc>
                          <a:spcPts val="2300"/>
                        </a:lnSpc>
                        <a:spcBef>
                          <a:spcPts val="0"/>
                        </a:spcBef>
                        <a:spcAft>
                          <a:spcPts val="0"/>
                        </a:spcAft>
                      </a:pPr>
                      <a:r>
                        <a:rPr lang="en-GB" sz="2400" dirty="0"/>
                        <a:t>37.0</a:t>
                      </a:r>
                      <a:endParaRPr lang="en-US" sz="2400" b="1" dirty="0">
                        <a:solidFill>
                          <a:schemeClr val="tx1"/>
                        </a:solidFill>
                        <a:latin typeface="Calibri" pitchFamily="34" charset="0"/>
                        <a:ea typeface="Times New Roman"/>
                      </a:endParaRPr>
                    </a:p>
                  </a:txBody>
                  <a:tcPr marL="0" marR="0" marT="91440" marB="0" anchor="ctr"/>
                </a:tc>
                <a:tc>
                  <a:txBody>
                    <a:bodyPr/>
                    <a:lstStyle/>
                    <a:p>
                      <a:pPr marL="0" marR="0" algn="ctr">
                        <a:lnSpc>
                          <a:spcPts val="2300"/>
                        </a:lnSpc>
                        <a:spcBef>
                          <a:spcPts val="0"/>
                        </a:spcBef>
                        <a:spcAft>
                          <a:spcPts val="0"/>
                        </a:spcAft>
                      </a:pPr>
                      <a:r>
                        <a:rPr lang="en-GB" sz="2400" dirty="0">
                          <a:solidFill>
                            <a:schemeClr val="accent6">
                              <a:lumMod val="75000"/>
                            </a:schemeClr>
                          </a:solidFill>
                        </a:rPr>
                        <a:t>1.9</a:t>
                      </a:r>
                      <a:endParaRPr lang="en-US" sz="2400" b="1" dirty="0">
                        <a:solidFill>
                          <a:schemeClr val="accent6">
                            <a:lumMod val="75000"/>
                          </a:schemeClr>
                        </a:solidFill>
                        <a:latin typeface="Calibri" pitchFamily="34" charset="0"/>
                        <a:ea typeface="Times New Roman"/>
                      </a:endParaRPr>
                    </a:p>
                  </a:txBody>
                  <a:tcPr marL="0" marR="0" marT="91440" marB="0" anchor="ctr"/>
                </a:tc>
              </a:tr>
              <a:tr h="558870">
                <a:tc>
                  <a:txBody>
                    <a:bodyPr/>
                    <a:lstStyle/>
                    <a:p>
                      <a:pPr marL="0" marR="0" algn="ctr" rtl="0" eaLnBrk="1" fontAlgn="b" latinLnBrk="0" hangingPunct="1">
                        <a:lnSpc>
                          <a:spcPts val="2300"/>
                        </a:lnSpc>
                        <a:spcBef>
                          <a:spcPts val="0"/>
                        </a:spcBef>
                        <a:spcAft>
                          <a:spcPts val="0"/>
                        </a:spcAft>
                      </a:pPr>
                      <a:r>
                        <a:rPr lang="en-GB" sz="2400" u="none" strike="noStrike" kern="1200" dirty="0"/>
                        <a:t>DPR</a:t>
                      </a:r>
                      <a:endParaRPr lang="en-GB" sz="2400" b="1" i="0" u="none" strike="noStrike" kern="1200" dirty="0">
                        <a:solidFill>
                          <a:srgbClr val="FFFF00"/>
                        </a:solidFill>
                        <a:latin typeface="Calibri"/>
                        <a:ea typeface="Times New Roman"/>
                      </a:endParaRPr>
                    </a:p>
                  </a:txBody>
                  <a:tcPr marL="9525" marR="9525" marT="91440" marB="0" anchor="ctr"/>
                </a:tc>
                <a:tc>
                  <a:txBody>
                    <a:bodyPr/>
                    <a:lstStyle/>
                    <a:p>
                      <a:pPr marL="0" marR="0" algn="ctr">
                        <a:lnSpc>
                          <a:spcPts val="2300"/>
                        </a:lnSpc>
                        <a:spcBef>
                          <a:spcPts val="0"/>
                        </a:spcBef>
                        <a:spcAft>
                          <a:spcPts val="0"/>
                        </a:spcAft>
                      </a:pPr>
                      <a:r>
                        <a:rPr lang="en-GB" sz="2400" dirty="0"/>
                        <a:t>29.0</a:t>
                      </a:r>
                      <a:endParaRPr lang="en-US" sz="2400" b="1" dirty="0">
                        <a:solidFill>
                          <a:schemeClr val="tx1"/>
                        </a:solidFill>
                        <a:latin typeface="Calibri" pitchFamily="34" charset="0"/>
                        <a:ea typeface="Times New Roman"/>
                      </a:endParaRPr>
                    </a:p>
                  </a:txBody>
                  <a:tcPr marL="0" marR="0" marT="91440" marB="0" anchor="ctr"/>
                </a:tc>
                <a:tc>
                  <a:txBody>
                    <a:bodyPr/>
                    <a:lstStyle/>
                    <a:p>
                      <a:pPr marL="0" marR="0" algn="ctr">
                        <a:lnSpc>
                          <a:spcPts val="2300"/>
                        </a:lnSpc>
                        <a:spcBef>
                          <a:spcPts val="0"/>
                        </a:spcBef>
                        <a:spcAft>
                          <a:spcPts val="0"/>
                        </a:spcAft>
                      </a:pPr>
                      <a:r>
                        <a:rPr lang="en-GB" sz="2400" dirty="0"/>
                        <a:t>33.0</a:t>
                      </a:r>
                      <a:endParaRPr lang="en-US" sz="2400" b="1" dirty="0">
                        <a:solidFill>
                          <a:schemeClr val="tx1"/>
                        </a:solidFill>
                        <a:latin typeface="Calibri" pitchFamily="34" charset="0"/>
                        <a:ea typeface="Times New Roman"/>
                      </a:endParaRPr>
                    </a:p>
                  </a:txBody>
                  <a:tcPr marL="0" marR="0" marT="91440" marB="0" anchor="ctr"/>
                </a:tc>
                <a:tc>
                  <a:txBody>
                    <a:bodyPr/>
                    <a:lstStyle/>
                    <a:p>
                      <a:pPr marL="0" marR="0" algn="ctr">
                        <a:lnSpc>
                          <a:spcPts val="2300"/>
                        </a:lnSpc>
                        <a:spcBef>
                          <a:spcPts val="0"/>
                        </a:spcBef>
                        <a:spcAft>
                          <a:spcPts val="0"/>
                        </a:spcAft>
                      </a:pPr>
                      <a:r>
                        <a:rPr lang="en-GB" sz="2400" dirty="0">
                          <a:solidFill>
                            <a:schemeClr val="accent6">
                              <a:lumMod val="75000"/>
                            </a:schemeClr>
                          </a:solidFill>
                        </a:rPr>
                        <a:t>4.0</a:t>
                      </a:r>
                      <a:endParaRPr lang="en-US" sz="2400" b="1" dirty="0">
                        <a:solidFill>
                          <a:schemeClr val="accent6">
                            <a:lumMod val="75000"/>
                          </a:schemeClr>
                        </a:solidFill>
                        <a:latin typeface="Calibri" pitchFamily="34" charset="0"/>
                        <a:ea typeface="Times New Roman"/>
                      </a:endParaRPr>
                    </a:p>
                  </a:txBody>
                  <a:tcPr marL="0" marR="0" marT="91440" marB="0" anchor="ctr"/>
                </a:tc>
              </a:tr>
              <a:tr h="558870">
                <a:tc>
                  <a:txBody>
                    <a:bodyPr/>
                    <a:lstStyle/>
                    <a:p>
                      <a:pPr marL="0" marR="0" algn="ctr" rtl="0" eaLnBrk="1" fontAlgn="b" latinLnBrk="0" hangingPunct="1">
                        <a:lnSpc>
                          <a:spcPts val="2300"/>
                        </a:lnSpc>
                        <a:spcBef>
                          <a:spcPts val="0"/>
                        </a:spcBef>
                        <a:spcAft>
                          <a:spcPts val="0"/>
                        </a:spcAft>
                      </a:pPr>
                      <a:r>
                        <a:rPr lang="en-GB" sz="2400" u="none" strike="noStrike" kern="1200" dirty="0"/>
                        <a:t>CCR</a:t>
                      </a:r>
                      <a:endParaRPr lang="en-GB" sz="2400" b="1" i="0" u="none" strike="noStrike" kern="1200" dirty="0">
                        <a:solidFill>
                          <a:srgbClr val="FFFF00"/>
                        </a:solidFill>
                        <a:latin typeface="Calibri"/>
                        <a:ea typeface="Times New Roman"/>
                      </a:endParaRPr>
                    </a:p>
                  </a:txBody>
                  <a:tcPr marL="9525" marR="9525" marT="91440" marB="0" anchor="ctr"/>
                </a:tc>
                <a:tc>
                  <a:txBody>
                    <a:bodyPr/>
                    <a:lstStyle/>
                    <a:p>
                      <a:pPr marL="0" marR="0" algn="ctr">
                        <a:lnSpc>
                          <a:spcPts val="2300"/>
                        </a:lnSpc>
                        <a:spcBef>
                          <a:spcPts val="0"/>
                        </a:spcBef>
                        <a:spcAft>
                          <a:spcPts val="0"/>
                        </a:spcAft>
                      </a:pPr>
                      <a:r>
                        <a:rPr lang="en-GB" sz="2400" dirty="0"/>
                        <a:t>28.9</a:t>
                      </a:r>
                      <a:endParaRPr lang="en-US" sz="2400" b="1" dirty="0">
                        <a:solidFill>
                          <a:schemeClr val="tx1"/>
                        </a:solidFill>
                        <a:latin typeface="Calibri" pitchFamily="34" charset="0"/>
                        <a:ea typeface="Times New Roman"/>
                      </a:endParaRPr>
                    </a:p>
                  </a:txBody>
                  <a:tcPr marL="0" marR="0" marT="91440" marB="0" anchor="ctr"/>
                </a:tc>
                <a:tc>
                  <a:txBody>
                    <a:bodyPr/>
                    <a:lstStyle/>
                    <a:p>
                      <a:pPr marL="0" marR="0" algn="ctr">
                        <a:lnSpc>
                          <a:spcPts val="2300"/>
                        </a:lnSpc>
                        <a:spcBef>
                          <a:spcPts val="0"/>
                        </a:spcBef>
                        <a:spcAft>
                          <a:spcPts val="0"/>
                        </a:spcAft>
                      </a:pPr>
                      <a:r>
                        <a:rPr lang="en-GB" sz="2400" dirty="0"/>
                        <a:t>31.8</a:t>
                      </a:r>
                      <a:endParaRPr lang="en-US" sz="2400" b="1" dirty="0">
                        <a:solidFill>
                          <a:schemeClr val="tx1"/>
                        </a:solidFill>
                        <a:latin typeface="Calibri" pitchFamily="34" charset="0"/>
                        <a:ea typeface="Times New Roman"/>
                      </a:endParaRPr>
                    </a:p>
                  </a:txBody>
                  <a:tcPr marL="0" marR="0" marT="91440" marB="0" anchor="ctr"/>
                </a:tc>
                <a:tc>
                  <a:txBody>
                    <a:bodyPr/>
                    <a:lstStyle/>
                    <a:p>
                      <a:pPr marL="0" marR="0" algn="ctr">
                        <a:lnSpc>
                          <a:spcPts val="2300"/>
                        </a:lnSpc>
                        <a:spcBef>
                          <a:spcPts val="0"/>
                        </a:spcBef>
                        <a:spcAft>
                          <a:spcPts val="0"/>
                        </a:spcAft>
                      </a:pPr>
                      <a:r>
                        <a:rPr lang="en-GB" sz="2400" dirty="0">
                          <a:solidFill>
                            <a:schemeClr val="accent6">
                              <a:lumMod val="75000"/>
                            </a:schemeClr>
                          </a:solidFill>
                        </a:rPr>
                        <a:t>2.9</a:t>
                      </a:r>
                      <a:endParaRPr lang="en-US" sz="2400" b="1" dirty="0">
                        <a:solidFill>
                          <a:schemeClr val="accent6">
                            <a:lumMod val="75000"/>
                          </a:schemeClr>
                        </a:solidFill>
                        <a:latin typeface="Calibri" pitchFamily="34" charset="0"/>
                        <a:ea typeface="Times New Roman"/>
                      </a:endParaRPr>
                    </a:p>
                  </a:txBody>
                  <a:tcPr marL="0" marR="0" marT="91440" marB="0" anchor="ctr"/>
                </a:tc>
              </a:tr>
              <a:tr h="558870">
                <a:tc>
                  <a:txBody>
                    <a:bodyPr/>
                    <a:lstStyle/>
                    <a:p>
                      <a:pPr marL="0" marR="0" algn="ctr" rtl="0" eaLnBrk="1" fontAlgn="b" latinLnBrk="0" hangingPunct="1">
                        <a:lnSpc>
                          <a:spcPts val="2300"/>
                        </a:lnSpc>
                        <a:spcBef>
                          <a:spcPts val="0"/>
                        </a:spcBef>
                        <a:spcAft>
                          <a:spcPts val="0"/>
                        </a:spcAft>
                      </a:pPr>
                      <a:r>
                        <a:rPr lang="en-GB" sz="2400" u="none" strike="noStrike" kern="1200" dirty="0"/>
                        <a:t>HCR</a:t>
                      </a:r>
                      <a:endParaRPr lang="en-GB" sz="2400" b="1" i="0" u="none" strike="noStrike" kern="1200" dirty="0">
                        <a:solidFill>
                          <a:srgbClr val="FFFF00"/>
                        </a:solidFill>
                        <a:latin typeface="Calibri"/>
                        <a:ea typeface="Times New Roman"/>
                      </a:endParaRPr>
                    </a:p>
                  </a:txBody>
                  <a:tcPr marL="9525" marR="9525" marT="91440" marB="0" anchor="ctr"/>
                </a:tc>
                <a:tc>
                  <a:txBody>
                    <a:bodyPr/>
                    <a:lstStyle/>
                    <a:p>
                      <a:pPr marL="0" marR="0" algn="ctr">
                        <a:lnSpc>
                          <a:spcPts val="2300"/>
                        </a:lnSpc>
                        <a:spcBef>
                          <a:spcPts val="0"/>
                        </a:spcBef>
                        <a:spcAft>
                          <a:spcPts val="0"/>
                        </a:spcAft>
                      </a:pPr>
                      <a:r>
                        <a:rPr lang="en-GB" sz="2400" dirty="0"/>
                        <a:t>20.5</a:t>
                      </a:r>
                      <a:endParaRPr lang="en-US" sz="2400" b="1" dirty="0">
                        <a:solidFill>
                          <a:schemeClr val="tx1"/>
                        </a:solidFill>
                        <a:latin typeface="Calibri" pitchFamily="34" charset="0"/>
                        <a:ea typeface="Times New Roman"/>
                      </a:endParaRPr>
                    </a:p>
                  </a:txBody>
                  <a:tcPr marL="0" marR="0" marT="91440" marB="0" anchor="ctr"/>
                </a:tc>
                <a:tc>
                  <a:txBody>
                    <a:bodyPr/>
                    <a:lstStyle/>
                    <a:p>
                      <a:pPr marL="0" marR="0" algn="ctr">
                        <a:lnSpc>
                          <a:spcPts val="2300"/>
                        </a:lnSpc>
                        <a:spcBef>
                          <a:spcPts val="0"/>
                        </a:spcBef>
                        <a:spcAft>
                          <a:spcPts val="0"/>
                        </a:spcAft>
                      </a:pPr>
                      <a:r>
                        <a:rPr lang="en-GB" sz="2400" dirty="0"/>
                        <a:t>21.5</a:t>
                      </a:r>
                      <a:endParaRPr lang="en-US" sz="2400" b="1" dirty="0">
                        <a:solidFill>
                          <a:schemeClr val="tx1"/>
                        </a:solidFill>
                        <a:latin typeface="Calibri" pitchFamily="34" charset="0"/>
                        <a:ea typeface="Times New Roman"/>
                      </a:endParaRPr>
                    </a:p>
                  </a:txBody>
                  <a:tcPr marL="0" marR="0" marT="91440" marB="0" anchor="ctr"/>
                </a:tc>
                <a:tc>
                  <a:txBody>
                    <a:bodyPr/>
                    <a:lstStyle/>
                    <a:p>
                      <a:pPr marL="0" marR="0" algn="ctr">
                        <a:lnSpc>
                          <a:spcPts val="2300"/>
                        </a:lnSpc>
                        <a:spcBef>
                          <a:spcPts val="0"/>
                        </a:spcBef>
                        <a:spcAft>
                          <a:spcPts val="0"/>
                        </a:spcAft>
                      </a:pPr>
                      <a:r>
                        <a:rPr lang="en-GB" sz="2400" dirty="0">
                          <a:solidFill>
                            <a:schemeClr val="accent6">
                              <a:lumMod val="75000"/>
                            </a:schemeClr>
                          </a:solidFill>
                        </a:rPr>
                        <a:t>1.0</a:t>
                      </a:r>
                      <a:endParaRPr lang="en-US" sz="2400" b="1" dirty="0">
                        <a:solidFill>
                          <a:schemeClr val="accent6">
                            <a:lumMod val="75000"/>
                          </a:schemeClr>
                        </a:solidFill>
                        <a:latin typeface="Calibri" pitchFamily="34" charset="0"/>
                        <a:ea typeface="Times New Roman"/>
                      </a:endParaRPr>
                    </a:p>
                  </a:txBody>
                  <a:tcPr marL="0" marR="0" marT="91440" marB="0" anchor="ctr"/>
                </a:tc>
              </a:tr>
            </a:tbl>
          </a:graphicData>
        </a:graphic>
      </p:graphicFrame>
      <p:cxnSp>
        <p:nvCxnSpPr>
          <p:cNvPr id="6" name="Straight Connector 5"/>
          <p:cNvCxnSpPr/>
          <p:nvPr/>
        </p:nvCxnSpPr>
        <p:spPr bwMode="auto">
          <a:xfrm>
            <a:off x="5316071" y="2599765"/>
            <a:ext cx="26894" cy="8964"/>
          </a:xfrm>
          <a:prstGeom prst="line">
            <a:avLst/>
          </a:prstGeom>
          <a:noFill/>
          <a:ln w="9525" cap="flat" cmpd="sng" algn="ctr">
            <a:noFill/>
            <a:prstDash val="solid"/>
            <a:round/>
            <a:headEnd type="none" w="med" len="med"/>
            <a:tailEnd type="none" w="med" len="med"/>
          </a:ln>
          <a:effectLst/>
        </p:spPr>
      </p:cxnSp>
      <p:sp>
        <p:nvSpPr>
          <p:cNvPr id="5" name="Rectangle 4"/>
          <p:cNvSpPr/>
          <p:nvPr/>
        </p:nvSpPr>
        <p:spPr>
          <a:xfrm>
            <a:off x="0" y="0"/>
            <a:ext cx="9144000" cy="1524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14400" y="5715000"/>
            <a:ext cx="7333482" cy="584775"/>
          </a:xfrm>
          <a:prstGeom prst="rect">
            <a:avLst/>
          </a:prstGeom>
          <a:noFill/>
        </p:spPr>
        <p:txBody>
          <a:bodyPr wrap="none" rtlCol="0">
            <a:spAutoFit/>
          </a:bodyPr>
          <a:lstStyle/>
          <a:p>
            <a:r>
              <a:rPr lang="en-US" sz="3200" dirty="0" smtClean="0"/>
              <a:t>Average trait reliability improvement: </a:t>
            </a:r>
            <a:r>
              <a:rPr lang="en-US" sz="3200" dirty="0" smtClean="0">
                <a:solidFill>
                  <a:schemeClr val="accent6">
                    <a:lumMod val="75000"/>
                  </a:schemeClr>
                </a:solidFill>
              </a:rPr>
              <a:t>2.7%</a:t>
            </a:r>
            <a:endParaRPr lang="en-US" sz="3200" dirty="0">
              <a:solidFill>
                <a:schemeClr val="accent6">
                  <a:lumMod val="75000"/>
                </a:schemeClr>
              </a:solidFill>
            </a:endParaRPr>
          </a:p>
        </p:txBody>
      </p:sp>
      <p:sp>
        <p:nvSpPr>
          <p:cNvPr id="8" name="TextBox 7"/>
          <p:cNvSpPr txBox="1"/>
          <p:nvPr/>
        </p:nvSpPr>
        <p:spPr>
          <a:xfrm>
            <a:off x="76200" y="6488668"/>
            <a:ext cx="7812588" cy="369332"/>
          </a:xfrm>
          <a:prstGeom prst="rect">
            <a:avLst/>
          </a:prstGeom>
          <a:noFill/>
        </p:spPr>
        <p:txBody>
          <a:bodyPr wrap="none" rtlCol="0">
            <a:spAutoFit/>
          </a:bodyPr>
          <a:lstStyle/>
          <a:p>
            <a:r>
              <a:rPr lang="en-US" dirty="0" smtClean="0"/>
              <a:t>Slide adapted from a presentation by Mel Tooker at ADSA, Salt Lake City, UT. 2016</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70C0"/>
                </a:solidFill>
              </a:rPr>
              <a:t>Advancements in the pipeline: low frequency haplotype sequencing</a:t>
            </a:r>
            <a:endParaRPr lang="en-US" dirty="0">
              <a:solidFill>
                <a:srgbClr val="0070C0"/>
              </a:solidFill>
            </a:endParaRPr>
          </a:p>
        </p:txBody>
      </p:sp>
      <p:sp>
        <p:nvSpPr>
          <p:cNvPr id="7" name="Content Placeholder 6"/>
          <p:cNvSpPr>
            <a:spLocks noGrp="1"/>
          </p:cNvSpPr>
          <p:nvPr>
            <p:ph idx="1"/>
          </p:nvPr>
        </p:nvSpPr>
        <p:spPr>
          <a:xfrm>
            <a:off x="228600" y="3352800"/>
            <a:ext cx="8763000" cy="3124200"/>
          </a:xfrm>
        </p:spPr>
        <p:txBody>
          <a:bodyPr>
            <a:normAutofit fontScale="92500" lnSpcReduction="20000"/>
          </a:bodyPr>
          <a:lstStyle/>
          <a:p>
            <a:r>
              <a:rPr lang="en-US" dirty="0" smtClean="0"/>
              <a:t>Funded by the CDDR</a:t>
            </a:r>
          </a:p>
          <a:p>
            <a:r>
              <a:rPr lang="en-US" dirty="0" smtClean="0"/>
              <a:t>Advantages</a:t>
            </a:r>
          </a:p>
          <a:p>
            <a:pPr lvl="1"/>
            <a:r>
              <a:rPr lang="en-US" dirty="0" smtClean="0"/>
              <a:t>Easy to filter variants</a:t>
            </a:r>
          </a:p>
          <a:p>
            <a:pPr lvl="1"/>
            <a:r>
              <a:rPr lang="en-US" dirty="0" smtClean="0"/>
              <a:t>Trivial to impute in CDCB database</a:t>
            </a:r>
          </a:p>
          <a:p>
            <a:r>
              <a:rPr lang="en-US" dirty="0" smtClean="0"/>
              <a:t>Benefits</a:t>
            </a:r>
          </a:p>
          <a:p>
            <a:pPr lvl="1"/>
            <a:r>
              <a:rPr lang="en-US" smtClean="0"/>
              <a:t>Will </a:t>
            </a:r>
            <a:r>
              <a:rPr lang="en-US" dirty="0" smtClean="0"/>
              <a:t>improve sequence variant calling</a:t>
            </a:r>
          </a:p>
          <a:p>
            <a:pPr lvl="1"/>
            <a:r>
              <a:rPr lang="en-US" dirty="0" smtClean="0"/>
              <a:t>Gives a first-look at rare variants</a:t>
            </a:r>
            <a:endParaRPr lang="en-US" dirty="0"/>
          </a:p>
        </p:txBody>
      </p:sp>
      <p:sp>
        <p:nvSpPr>
          <p:cNvPr id="8" name="Flowchart: Data 7"/>
          <p:cNvSpPr/>
          <p:nvPr/>
        </p:nvSpPr>
        <p:spPr>
          <a:xfrm>
            <a:off x="228600" y="1828800"/>
            <a:ext cx="2438400" cy="1371600"/>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Haplotypes from SNP Genotypes</a:t>
            </a:r>
            <a:endParaRPr lang="en-US" sz="2000" dirty="0"/>
          </a:p>
        </p:txBody>
      </p:sp>
      <p:sp>
        <p:nvSpPr>
          <p:cNvPr id="9" name="Pentagon 8"/>
          <p:cNvSpPr/>
          <p:nvPr/>
        </p:nvSpPr>
        <p:spPr>
          <a:xfrm>
            <a:off x="3124200" y="1828800"/>
            <a:ext cx="2895600" cy="13716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Select Animals with homozygous, rare haplotypes</a:t>
            </a:r>
            <a:endParaRPr lang="en-US" sz="2400" dirty="0"/>
          </a:p>
        </p:txBody>
      </p:sp>
      <p:sp>
        <p:nvSpPr>
          <p:cNvPr id="10" name="Flowchart: Process 9"/>
          <p:cNvSpPr/>
          <p:nvPr/>
        </p:nvSpPr>
        <p:spPr>
          <a:xfrm>
            <a:off x="6324600" y="1752600"/>
            <a:ext cx="2362200" cy="15240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Sequence animals and select variants in haplotypes</a:t>
            </a:r>
            <a:endParaRPr lang="en-US" sz="2400" dirty="0"/>
          </a:p>
        </p:txBody>
      </p:sp>
      <p:sp>
        <p:nvSpPr>
          <p:cNvPr id="11" name="TextBox 10"/>
          <p:cNvSpPr txBox="1"/>
          <p:nvPr/>
        </p:nvSpPr>
        <p:spPr>
          <a:xfrm>
            <a:off x="228600" y="6477000"/>
            <a:ext cx="6580584" cy="369332"/>
          </a:xfrm>
          <a:prstGeom prst="rect">
            <a:avLst/>
          </a:prstGeom>
          <a:noFill/>
        </p:spPr>
        <p:txBody>
          <a:bodyPr wrap="none" rtlCol="0">
            <a:spAutoFit/>
          </a:bodyPr>
          <a:lstStyle/>
          <a:p>
            <a:r>
              <a:rPr lang="en-US" dirty="0" smtClean="0"/>
              <a:t>Algorithm described in: Bickhart et al. 2016. Journal of Dairy Science</a:t>
            </a:r>
            <a:endParaRPr lang="en-US" dirty="0"/>
          </a:p>
        </p:txBody>
      </p:sp>
      <p:sp>
        <p:nvSpPr>
          <p:cNvPr id="12" name="Rectangle 11"/>
          <p:cNvSpPr/>
          <p:nvPr/>
        </p:nvSpPr>
        <p:spPr>
          <a:xfrm>
            <a:off x="0" y="0"/>
            <a:ext cx="9144000" cy="1524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Non-technical description of DNA sequencing</a:t>
            </a:r>
            <a:br>
              <a:rPr lang="en-US" dirty="0" smtClean="0"/>
            </a:br>
            <a:endParaRPr lang="en-US" dirty="0" smtClean="0"/>
          </a:p>
          <a:p>
            <a:r>
              <a:rPr lang="en-US" dirty="0" smtClean="0"/>
              <a:t>Applications of DNA sequencing to genomic selection</a:t>
            </a:r>
            <a:br>
              <a:rPr lang="en-US" dirty="0" smtClean="0"/>
            </a:br>
            <a:endParaRPr lang="en-US" dirty="0" smtClean="0"/>
          </a:p>
          <a:p>
            <a:r>
              <a:rPr lang="en-US" dirty="0" smtClean="0"/>
              <a:t>Future projects and technologies</a:t>
            </a:r>
            <a:endParaRPr lang="en-US" dirty="0"/>
          </a:p>
        </p:txBody>
      </p:sp>
      <p:sp>
        <p:nvSpPr>
          <p:cNvPr id="4" name="Rectangle 3"/>
          <p:cNvSpPr/>
          <p:nvPr/>
        </p:nvSpPr>
        <p:spPr>
          <a:xfrm>
            <a:off x="0" y="0"/>
            <a:ext cx="9144000" cy="1524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lumMod val="75000"/>
                  </a:schemeClr>
                </a:solidFill>
              </a:rPr>
              <a:t>The potential to use sequencing for routine genotyping</a:t>
            </a:r>
            <a:endParaRPr lang="en-US" dirty="0">
              <a:solidFill>
                <a:schemeClr val="tx2">
                  <a:lumMod val="75000"/>
                </a:schemeClr>
              </a:solidFill>
            </a:endParaRPr>
          </a:p>
        </p:txBody>
      </p:sp>
      <p:pic>
        <p:nvPicPr>
          <p:cNvPr id="8194" name="Picture 2" descr="Genotyping by Sequencing Methods"/>
          <p:cNvPicPr>
            <a:picLocks noChangeAspect="1" noChangeArrowheads="1"/>
          </p:cNvPicPr>
          <p:nvPr/>
        </p:nvPicPr>
        <p:blipFill>
          <a:blip r:embed="rId2" cstate="print"/>
          <a:srcRect t="65403" r="10526"/>
          <a:stretch>
            <a:fillRect/>
          </a:stretch>
        </p:blipFill>
        <p:spPr bwMode="auto">
          <a:xfrm>
            <a:off x="609600" y="1689561"/>
            <a:ext cx="7772400" cy="2882439"/>
          </a:xfrm>
          <a:prstGeom prst="rect">
            <a:avLst/>
          </a:prstGeom>
          <a:noFill/>
        </p:spPr>
      </p:pic>
      <p:sp>
        <p:nvSpPr>
          <p:cNvPr id="5" name="Rectangle 4"/>
          <p:cNvSpPr/>
          <p:nvPr/>
        </p:nvSpPr>
        <p:spPr>
          <a:xfrm>
            <a:off x="0" y="0"/>
            <a:ext cx="9144000" cy="1524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Targeted genotyping by sequencing By Eureka Genotyping Assay"/>
          <p:cNvPicPr>
            <a:picLocks noChangeAspect="1" noChangeArrowheads="1"/>
          </p:cNvPicPr>
          <p:nvPr/>
        </p:nvPicPr>
        <p:blipFill>
          <a:blip r:embed="rId3" cstate="print"/>
          <a:srcRect/>
          <a:stretch>
            <a:fillRect/>
          </a:stretch>
        </p:blipFill>
        <p:spPr bwMode="auto">
          <a:xfrm>
            <a:off x="952500" y="4697730"/>
            <a:ext cx="7200900" cy="2160270"/>
          </a:xfrm>
          <a:prstGeom prst="rect">
            <a:avLst/>
          </a:prstGeom>
          <a:noFill/>
        </p:spPr>
      </p:pic>
      <p:sp>
        <p:nvSpPr>
          <p:cNvPr id="8" name="TextBox 7"/>
          <p:cNvSpPr txBox="1"/>
          <p:nvPr/>
        </p:nvSpPr>
        <p:spPr>
          <a:xfrm>
            <a:off x="152400" y="4429780"/>
            <a:ext cx="8446736" cy="523220"/>
          </a:xfrm>
          <a:prstGeom prst="rect">
            <a:avLst/>
          </a:prstGeom>
          <a:noFill/>
        </p:spPr>
        <p:txBody>
          <a:bodyPr wrap="none" rtlCol="0">
            <a:spAutoFit/>
          </a:bodyPr>
          <a:lstStyle/>
          <a:p>
            <a:r>
              <a:rPr lang="en-US" sz="2800" dirty="0" smtClean="0"/>
              <a:t>Targeted probe genotyping (example: Eureka Genomics)</a:t>
            </a:r>
            <a:endParaRPr lang="en-US"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lumMod val="75000"/>
                  </a:schemeClr>
                </a:solidFill>
              </a:rPr>
              <a:t>Future technology: sequencing in the field?</a:t>
            </a:r>
            <a:endParaRPr lang="en-US" dirty="0">
              <a:solidFill>
                <a:schemeClr val="tx2">
                  <a:lumMod val="75000"/>
                </a:schemeClr>
              </a:solidFill>
            </a:endParaRPr>
          </a:p>
        </p:txBody>
      </p:sp>
      <p:pic>
        <p:nvPicPr>
          <p:cNvPr id="4" name="Content Placeholder 3" descr="minion_in_hotel_room.PNG"/>
          <p:cNvPicPr>
            <a:picLocks noGrp="1" noChangeAspect="1"/>
          </p:cNvPicPr>
          <p:nvPr>
            <p:ph idx="1"/>
          </p:nvPr>
        </p:nvPicPr>
        <p:blipFill>
          <a:blip r:embed="rId2" cstate="print"/>
          <a:stretch>
            <a:fillRect/>
          </a:stretch>
        </p:blipFill>
        <p:spPr>
          <a:xfrm>
            <a:off x="4673462" y="1475414"/>
            <a:ext cx="4470538" cy="5382586"/>
          </a:xfrm>
        </p:spPr>
      </p:pic>
      <p:pic>
        <p:nvPicPr>
          <p:cNvPr id="3074" name="Picture 2" descr="Image result for oxford nanopore minion"/>
          <p:cNvPicPr>
            <a:picLocks noChangeAspect="1" noChangeArrowheads="1"/>
          </p:cNvPicPr>
          <p:nvPr/>
        </p:nvPicPr>
        <p:blipFill>
          <a:blip r:embed="rId3" cstate="print"/>
          <a:srcRect/>
          <a:stretch>
            <a:fillRect/>
          </a:stretch>
        </p:blipFill>
        <p:spPr bwMode="auto">
          <a:xfrm>
            <a:off x="304800" y="2209800"/>
            <a:ext cx="4362380" cy="2933700"/>
          </a:xfrm>
          <a:prstGeom prst="rect">
            <a:avLst/>
          </a:prstGeom>
          <a:noFill/>
          <a:ln w="3175">
            <a:solidFill>
              <a:schemeClr val="tx1"/>
            </a:solidFill>
          </a:ln>
        </p:spPr>
      </p:pic>
      <p:sp>
        <p:nvSpPr>
          <p:cNvPr id="6" name="Rectangle 5"/>
          <p:cNvSpPr/>
          <p:nvPr/>
        </p:nvSpPr>
        <p:spPr>
          <a:xfrm>
            <a:off x="0" y="0"/>
            <a:ext cx="9144000" cy="1524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lnSpcReduction="10000"/>
          </a:bodyPr>
          <a:lstStyle/>
          <a:p>
            <a:r>
              <a:rPr lang="en-US" dirty="0" smtClean="0"/>
              <a:t>Whole genome sequencing is only going to improve</a:t>
            </a:r>
            <a:br>
              <a:rPr lang="en-US" dirty="0" smtClean="0"/>
            </a:br>
            <a:endParaRPr lang="en-US" dirty="0" smtClean="0"/>
          </a:p>
          <a:p>
            <a:r>
              <a:rPr lang="en-US" dirty="0" smtClean="0"/>
              <a:t>SNP chips remain the most efficient means of genotyping, for now…</a:t>
            </a:r>
            <a:br>
              <a:rPr lang="en-US" dirty="0" smtClean="0"/>
            </a:br>
            <a:endParaRPr lang="en-US" dirty="0" smtClean="0"/>
          </a:p>
          <a:p>
            <a:r>
              <a:rPr lang="en-US" dirty="0" smtClean="0"/>
              <a:t>Research efforts will continue</a:t>
            </a:r>
          </a:p>
          <a:p>
            <a:pPr lvl="1"/>
            <a:r>
              <a:rPr lang="en-US" dirty="0" smtClean="0"/>
              <a:t>Improvements to accuracy</a:t>
            </a:r>
          </a:p>
          <a:p>
            <a:pPr lvl="1"/>
            <a:r>
              <a:rPr lang="en-US" dirty="0" smtClean="0"/>
              <a:t>New markers/chips</a:t>
            </a:r>
            <a:endParaRPr lang="en-US" dirty="0"/>
          </a:p>
        </p:txBody>
      </p:sp>
      <p:sp>
        <p:nvSpPr>
          <p:cNvPr id="4" name="Rectangle 3"/>
          <p:cNvSpPr/>
          <p:nvPr/>
        </p:nvSpPr>
        <p:spPr>
          <a:xfrm>
            <a:off x="0" y="0"/>
            <a:ext cx="9144000" cy="1524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sz="half" idx="1"/>
          </p:nvPr>
        </p:nvSpPr>
        <p:spPr>
          <a:xfrm>
            <a:off x="457200" y="1600200"/>
            <a:ext cx="4038600" cy="5029200"/>
          </a:xfrm>
        </p:spPr>
        <p:txBody>
          <a:bodyPr>
            <a:normAutofit lnSpcReduction="10000"/>
          </a:bodyPr>
          <a:lstStyle/>
          <a:p>
            <a:r>
              <a:rPr lang="en-US" dirty="0" smtClean="0"/>
              <a:t>USDA – ARS</a:t>
            </a:r>
          </a:p>
          <a:p>
            <a:pPr lvl="1"/>
            <a:r>
              <a:rPr lang="en-US" dirty="0" smtClean="0"/>
              <a:t>John Cole</a:t>
            </a:r>
          </a:p>
          <a:p>
            <a:pPr lvl="1"/>
            <a:r>
              <a:rPr lang="en-US" dirty="0" smtClean="0"/>
              <a:t>Paul </a:t>
            </a:r>
            <a:r>
              <a:rPr lang="en-US" dirty="0" err="1" smtClean="0"/>
              <a:t>VanRaden</a:t>
            </a:r>
            <a:endParaRPr lang="en-US" dirty="0" smtClean="0"/>
          </a:p>
          <a:p>
            <a:pPr lvl="1"/>
            <a:r>
              <a:rPr lang="en-US" dirty="0" smtClean="0"/>
              <a:t>George Wiggans</a:t>
            </a:r>
          </a:p>
          <a:p>
            <a:pPr lvl="1"/>
            <a:r>
              <a:rPr lang="en-US" dirty="0" smtClean="0"/>
              <a:t>Present and former AGIL lab members</a:t>
            </a:r>
          </a:p>
          <a:p>
            <a:r>
              <a:rPr lang="en-US" dirty="0" smtClean="0"/>
              <a:t>The Cattle Genome Assembly consortium</a:t>
            </a:r>
          </a:p>
          <a:p>
            <a:r>
              <a:rPr lang="en-US" dirty="0" smtClean="0"/>
              <a:t>The CDCB and board of directors</a:t>
            </a:r>
          </a:p>
          <a:p>
            <a:r>
              <a:rPr lang="en-US" dirty="0" smtClean="0"/>
              <a:t>The CDDR and board of directors</a:t>
            </a:r>
          </a:p>
        </p:txBody>
      </p:sp>
      <p:sp>
        <p:nvSpPr>
          <p:cNvPr id="4" name="Content Placeholder 3"/>
          <p:cNvSpPr>
            <a:spLocks noGrp="1"/>
          </p:cNvSpPr>
          <p:nvPr>
            <p:ph sz="half" idx="2"/>
          </p:nvPr>
        </p:nvSpPr>
        <p:spPr>
          <a:xfrm>
            <a:off x="4648200" y="1600200"/>
            <a:ext cx="4343400" cy="4525963"/>
          </a:xfrm>
        </p:spPr>
        <p:txBody>
          <a:bodyPr>
            <a:noAutofit/>
          </a:bodyPr>
          <a:lstStyle/>
          <a:p>
            <a:r>
              <a:rPr lang="en-US" sz="1600" dirty="0" smtClean="0"/>
              <a:t>This presentation was supported by USDA CRIS project number 8042-31000-101-00-D.</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endParaRPr lang="en-US" sz="1600" dirty="0" smtClean="0"/>
          </a:p>
          <a:p>
            <a:r>
              <a:rPr lang="en-US" sz="1600" dirty="0" smtClean="0"/>
              <a:t>The USDA does not support or endorse any commercial services. Any data presented is for information purposes only. </a:t>
            </a:r>
            <a:endParaRPr lang="en-US" sz="1600" dirty="0"/>
          </a:p>
        </p:txBody>
      </p:sp>
      <p:sp>
        <p:nvSpPr>
          <p:cNvPr id="7" name="Rectangle 6"/>
          <p:cNvSpPr/>
          <p:nvPr/>
        </p:nvSpPr>
        <p:spPr>
          <a:xfrm>
            <a:off x="0" y="0"/>
            <a:ext cx="9144000" cy="1524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94" name="AutoShape 2" descr="Image result for usda agi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3796" name="AutoShape 4" descr="Image result for usda agi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3798" name="Picture 6" descr="Image result for usda"/>
          <p:cNvPicPr>
            <a:picLocks noChangeAspect="1" noChangeArrowheads="1"/>
          </p:cNvPicPr>
          <p:nvPr/>
        </p:nvPicPr>
        <p:blipFill>
          <a:blip r:embed="rId2" cstate="print"/>
          <a:srcRect/>
          <a:stretch>
            <a:fillRect/>
          </a:stretch>
        </p:blipFill>
        <p:spPr bwMode="auto">
          <a:xfrm>
            <a:off x="5791200" y="2286000"/>
            <a:ext cx="2057400" cy="20574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lumMod val="75000"/>
                  </a:schemeClr>
                </a:solidFill>
              </a:rPr>
              <a:t>Advancements in the pipeline: a better cattle reference genome</a:t>
            </a:r>
            <a:endParaRPr lang="en-US" dirty="0">
              <a:solidFill>
                <a:schemeClr val="tx2">
                  <a:lumMod val="75000"/>
                </a:schemeClr>
              </a:solidFill>
            </a:endParaRPr>
          </a:p>
        </p:txBody>
      </p:sp>
      <p:sp>
        <p:nvSpPr>
          <p:cNvPr id="3" name="Content Placeholder 2"/>
          <p:cNvSpPr>
            <a:spLocks noGrp="1"/>
          </p:cNvSpPr>
          <p:nvPr>
            <p:ph idx="1"/>
          </p:nvPr>
        </p:nvSpPr>
        <p:spPr/>
        <p:txBody>
          <a:bodyPr/>
          <a:lstStyle/>
          <a:p>
            <a:r>
              <a:rPr lang="en-US" dirty="0" smtClean="0"/>
              <a:t>Joint leadership of UC Davis (Juan Medrano) and USDA (Tim Smith and Ben Rosen)</a:t>
            </a:r>
            <a:br>
              <a:rPr lang="en-US" dirty="0" smtClean="0"/>
            </a:br>
            <a:endParaRPr lang="en-US" dirty="0" smtClean="0"/>
          </a:p>
          <a:p>
            <a:r>
              <a:rPr lang="en-US" dirty="0" smtClean="0"/>
              <a:t>Draft version is 60 times more contiguous than current version</a:t>
            </a:r>
          </a:p>
        </p:txBody>
      </p:sp>
      <p:pic>
        <p:nvPicPr>
          <p:cNvPr id="35841" name="Picture 1"/>
          <p:cNvPicPr>
            <a:picLocks noChangeAspect="1" noChangeArrowheads="1"/>
          </p:cNvPicPr>
          <p:nvPr/>
        </p:nvPicPr>
        <p:blipFill>
          <a:blip r:embed="rId2" cstate="print"/>
          <a:srcRect l="1143" r="1714"/>
          <a:stretch>
            <a:fillRect/>
          </a:stretch>
        </p:blipFill>
        <p:spPr bwMode="auto">
          <a:xfrm>
            <a:off x="1371600" y="4495800"/>
            <a:ext cx="6477000" cy="2247900"/>
          </a:xfrm>
          <a:prstGeom prst="rect">
            <a:avLst/>
          </a:prstGeom>
          <a:noFill/>
          <a:ln w="9525">
            <a:solidFill>
              <a:schemeClr val="tx1"/>
            </a:solidFill>
            <a:miter lim="800000"/>
            <a:headEnd/>
            <a:tailEnd/>
          </a:ln>
        </p:spPr>
      </p:pic>
      <p:sp>
        <p:nvSpPr>
          <p:cNvPr id="5" name="TextBox 4"/>
          <p:cNvSpPr txBox="1"/>
          <p:nvPr/>
        </p:nvSpPr>
        <p:spPr>
          <a:xfrm rot="16200000">
            <a:off x="-216152" y="5295073"/>
            <a:ext cx="2541080" cy="584775"/>
          </a:xfrm>
          <a:prstGeom prst="rect">
            <a:avLst/>
          </a:prstGeom>
          <a:noFill/>
        </p:spPr>
        <p:txBody>
          <a:bodyPr wrap="none" rtlCol="0">
            <a:spAutoFit/>
          </a:bodyPr>
          <a:lstStyle/>
          <a:p>
            <a:r>
              <a:rPr lang="en-US" sz="3200" dirty="0" smtClean="0"/>
              <a:t>Old Assembly </a:t>
            </a:r>
            <a:endParaRPr lang="en-US" sz="3200" dirty="0"/>
          </a:p>
        </p:txBody>
      </p:sp>
      <p:sp>
        <p:nvSpPr>
          <p:cNvPr id="6" name="TextBox 5"/>
          <p:cNvSpPr txBox="1"/>
          <p:nvPr/>
        </p:nvSpPr>
        <p:spPr>
          <a:xfrm>
            <a:off x="2286000" y="6334780"/>
            <a:ext cx="2319738" cy="523220"/>
          </a:xfrm>
          <a:prstGeom prst="rect">
            <a:avLst/>
          </a:prstGeom>
          <a:noFill/>
        </p:spPr>
        <p:txBody>
          <a:bodyPr wrap="none" rtlCol="0">
            <a:spAutoFit/>
          </a:bodyPr>
          <a:lstStyle/>
          <a:p>
            <a:r>
              <a:rPr lang="en-US" sz="2800" dirty="0" smtClean="0"/>
              <a:t>New Assembly</a:t>
            </a:r>
            <a:endParaRPr lang="en-US" sz="2800" dirty="0"/>
          </a:p>
        </p:txBody>
      </p:sp>
      <p:grpSp>
        <p:nvGrpSpPr>
          <p:cNvPr id="16" name="Group 15"/>
          <p:cNvGrpSpPr/>
          <p:nvPr/>
        </p:nvGrpSpPr>
        <p:grpSpPr>
          <a:xfrm>
            <a:off x="1295400" y="4876800"/>
            <a:ext cx="3293850" cy="1143000"/>
            <a:chOff x="1295400" y="4876800"/>
            <a:chExt cx="3293850" cy="1143000"/>
          </a:xfrm>
        </p:grpSpPr>
        <p:cxnSp>
          <p:nvCxnSpPr>
            <p:cNvPr id="8" name="Straight Connector 7"/>
            <p:cNvCxnSpPr/>
            <p:nvPr/>
          </p:nvCxnSpPr>
          <p:spPr>
            <a:xfrm flipV="1">
              <a:off x="2667000" y="5257800"/>
              <a:ext cx="76200" cy="76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2743200" y="5257800"/>
              <a:ext cx="381000" cy="685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295400" y="4876800"/>
              <a:ext cx="3293850" cy="400110"/>
            </a:xfrm>
            <a:prstGeom prst="rect">
              <a:avLst/>
            </a:prstGeom>
            <a:noFill/>
          </p:spPr>
          <p:txBody>
            <a:bodyPr wrap="none" rtlCol="0">
              <a:spAutoFit/>
            </a:bodyPr>
            <a:lstStyle/>
            <a:p>
              <a:r>
                <a:rPr lang="en-US" sz="2000" dirty="0" smtClean="0"/>
                <a:t>Remapped </a:t>
              </a:r>
              <a:r>
                <a:rPr lang="en-US" sz="2000" dirty="0" err="1" smtClean="0"/>
                <a:t>BovineHD</a:t>
              </a:r>
              <a:r>
                <a:rPr lang="en-US" sz="2000" dirty="0" smtClean="0"/>
                <a:t> markers</a:t>
              </a:r>
              <a:endParaRPr lang="en-US" sz="2000" dirty="0"/>
            </a:p>
          </p:txBody>
        </p:sp>
      </p:grpSp>
      <p:grpSp>
        <p:nvGrpSpPr>
          <p:cNvPr id="17" name="Group 16"/>
          <p:cNvGrpSpPr/>
          <p:nvPr/>
        </p:nvGrpSpPr>
        <p:grpSpPr>
          <a:xfrm>
            <a:off x="4917888" y="5314319"/>
            <a:ext cx="2859294" cy="1105591"/>
            <a:chOff x="4917888" y="5314319"/>
            <a:chExt cx="2859294" cy="1105591"/>
          </a:xfrm>
        </p:grpSpPr>
        <p:sp>
          <p:nvSpPr>
            <p:cNvPr id="13" name="Right Brace 12"/>
            <p:cNvSpPr/>
            <p:nvPr/>
          </p:nvSpPr>
          <p:spPr>
            <a:xfrm rot="4302548">
              <a:off x="5678702" y="4553505"/>
              <a:ext cx="609600" cy="2131227"/>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5181600" y="6019800"/>
              <a:ext cx="2595582" cy="400110"/>
            </a:xfrm>
            <a:prstGeom prst="rect">
              <a:avLst/>
            </a:prstGeom>
            <a:noFill/>
          </p:spPr>
          <p:txBody>
            <a:bodyPr wrap="none" rtlCol="0">
              <a:spAutoFit/>
            </a:bodyPr>
            <a:lstStyle/>
            <a:p>
              <a:r>
                <a:rPr lang="en-US" sz="2000" dirty="0" smtClean="0">
                  <a:solidFill>
                    <a:srgbClr val="FF0000"/>
                  </a:solidFill>
                </a:rPr>
                <a:t>130,000 missing bases!</a:t>
              </a:r>
              <a:endParaRPr lang="en-US" sz="2000" dirty="0">
                <a:solidFill>
                  <a:srgbClr val="FF0000"/>
                </a:solidFill>
              </a:endParaRPr>
            </a:p>
          </p:txBody>
        </p:sp>
      </p:grpSp>
      <p:sp>
        <p:nvSpPr>
          <p:cNvPr id="15" name="TextBox 14"/>
          <p:cNvSpPr txBox="1"/>
          <p:nvPr/>
        </p:nvSpPr>
        <p:spPr>
          <a:xfrm>
            <a:off x="7817996" y="6019800"/>
            <a:ext cx="1326004" cy="646331"/>
          </a:xfrm>
          <a:prstGeom prst="rect">
            <a:avLst/>
          </a:prstGeom>
          <a:noFill/>
        </p:spPr>
        <p:txBody>
          <a:bodyPr wrap="none" rtlCol="0">
            <a:spAutoFit/>
          </a:bodyPr>
          <a:lstStyle/>
          <a:p>
            <a:r>
              <a:rPr lang="en-US" dirty="0" smtClean="0"/>
              <a:t>Data from:</a:t>
            </a:r>
          </a:p>
          <a:p>
            <a:r>
              <a:rPr lang="en-US" dirty="0" smtClean="0"/>
              <a:t>John B. Cole</a:t>
            </a:r>
            <a:endParaRPr lang="en-US" dirty="0"/>
          </a:p>
        </p:txBody>
      </p:sp>
      <p:sp>
        <p:nvSpPr>
          <p:cNvPr id="18" name="Rectangle 17"/>
          <p:cNvSpPr/>
          <p:nvPr/>
        </p:nvSpPr>
        <p:spPr>
          <a:xfrm>
            <a:off x="0" y="0"/>
            <a:ext cx="9144000" cy="1524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Spoilers: SNP arrays are still the most efficient means of genotyping</a:t>
            </a:r>
            <a:endParaRPr lang="en-US" dirty="0">
              <a:solidFill>
                <a:srgbClr val="C00000"/>
              </a:solidFill>
            </a:endParaRPr>
          </a:p>
        </p:txBody>
      </p:sp>
      <p:sp>
        <p:nvSpPr>
          <p:cNvPr id="3" name="Content Placeholder 2"/>
          <p:cNvSpPr>
            <a:spLocks noGrp="1"/>
          </p:cNvSpPr>
          <p:nvPr>
            <p:ph idx="1"/>
          </p:nvPr>
        </p:nvSpPr>
        <p:spPr>
          <a:xfrm>
            <a:off x="457200" y="1600200"/>
            <a:ext cx="6477000" cy="4525963"/>
          </a:xfrm>
        </p:spPr>
        <p:txBody>
          <a:bodyPr>
            <a:normAutofit/>
          </a:bodyPr>
          <a:lstStyle/>
          <a:p>
            <a:r>
              <a:rPr lang="en-US" dirty="0" smtClean="0"/>
              <a:t>Mature technology</a:t>
            </a:r>
          </a:p>
          <a:p>
            <a:pPr lvl="1"/>
            <a:r>
              <a:rPr lang="en-US" dirty="0" smtClean="0"/>
              <a:t>First SNP arrays in 1986</a:t>
            </a:r>
          </a:p>
          <a:p>
            <a:pPr lvl="1"/>
            <a:r>
              <a:rPr lang="en-US" dirty="0" smtClean="0"/>
              <a:t>Benefit from automation</a:t>
            </a:r>
            <a:br>
              <a:rPr lang="en-US" dirty="0" smtClean="0"/>
            </a:br>
            <a:endParaRPr lang="en-US" dirty="0" smtClean="0"/>
          </a:p>
          <a:p>
            <a:r>
              <a:rPr lang="en-US" dirty="0" smtClean="0"/>
              <a:t>Combination of efficiency and accuracy unmatched, currently</a:t>
            </a:r>
            <a:br>
              <a:rPr lang="en-US" dirty="0" smtClean="0"/>
            </a:br>
            <a:endParaRPr lang="en-US" dirty="0" smtClean="0"/>
          </a:p>
          <a:p>
            <a:r>
              <a:rPr lang="en-US" dirty="0" smtClean="0"/>
              <a:t>Why bother with sequencing?</a:t>
            </a:r>
            <a:endParaRPr lang="en-US" dirty="0"/>
          </a:p>
        </p:txBody>
      </p:sp>
      <p:pic>
        <p:nvPicPr>
          <p:cNvPr id="18434" name="Picture 2" descr="Image result for bovine snp 50"/>
          <p:cNvPicPr>
            <a:picLocks noChangeAspect="1" noChangeArrowheads="1"/>
          </p:cNvPicPr>
          <p:nvPr/>
        </p:nvPicPr>
        <p:blipFill>
          <a:blip r:embed="rId2" cstate="print"/>
          <a:srcRect/>
          <a:stretch>
            <a:fillRect/>
          </a:stretch>
        </p:blipFill>
        <p:spPr bwMode="auto">
          <a:xfrm>
            <a:off x="7010400" y="1447800"/>
            <a:ext cx="1795710" cy="5121860"/>
          </a:xfrm>
          <a:prstGeom prst="rect">
            <a:avLst/>
          </a:prstGeom>
          <a:noFill/>
        </p:spPr>
      </p:pic>
      <p:sp>
        <p:nvSpPr>
          <p:cNvPr id="5" name="Rectangle 4"/>
          <p:cNvSpPr/>
          <p:nvPr/>
        </p:nvSpPr>
        <p:spPr>
          <a:xfrm>
            <a:off x="0" y="0"/>
            <a:ext cx="9144000" cy="152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What is “DNA sequencing?”</a:t>
            </a:r>
            <a:endParaRPr lang="en-US" dirty="0">
              <a:solidFill>
                <a:srgbClr val="C00000"/>
              </a:solidFill>
            </a:endParaRPr>
          </a:p>
        </p:txBody>
      </p:sp>
      <p:sp>
        <p:nvSpPr>
          <p:cNvPr id="3" name="Content Placeholder 2"/>
          <p:cNvSpPr>
            <a:spLocks noGrp="1"/>
          </p:cNvSpPr>
          <p:nvPr>
            <p:ph idx="1"/>
          </p:nvPr>
        </p:nvSpPr>
        <p:spPr>
          <a:xfrm>
            <a:off x="228600" y="1600200"/>
            <a:ext cx="5486400" cy="4953000"/>
          </a:xfrm>
        </p:spPr>
        <p:txBody>
          <a:bodyPr>
            <a:normAutofit fontScale="92500" lnSpcReduction="10000"/>
          </a:bodyPr>
          <a:lstStyle/>
          <a:p>
            <a:r>
              <a:rPr lang="en-US" dirty="0" smtClean="0"/>
              <a:t>Identifying the order of bases in a DNA molecule or Genome</a:t>
            </a:r>
          </a:p>
          <a:p>
            <a:pPr lvl="1"/>
            <a:r>
              <a:rPr lang="en-US" dirty="0" smtClean="0"/>
              <a:t>Genome sizes vary</a:t>
            </a:r>
          </a:p>
          <a:p>
            <a:pPr lvl="1"/>
            <a:r>
              <a:rPr lang="en-US" dirty="0" smtClean="0"/>
              <a:t>Bovine </a:t>
            </a:r>
            <a:r>
              <a:rPr lang="en-US" dirty="0" err="1" smtClean="0"/>
              <a:t>Polyomavirus</a:t>
            </a:r>
            <a:r>
              <a:rPr lang="en-US" dirty="0" smtClean="0"/>
              <a:t>: 4,679 bases</a:t>
            </a:r>
          </a:p>
          <a:p>
            <a:pPr lvl="1"/>
            <a:r>
              <a:rPr lang="en-US" dirty="0" smtClean="0"/>
              <a:t>Cattle Genome: 2,800,000,000 bases</a:t>
            </a:r>
            <a:br>
              <a:rPr lang="en-US" dirty="0" smtClean="0"/>
            </a:br>
            <a:endParaRPr lang="en-US" dirty="0" smtClean="0"/>
          </a:p>
          <a:p>
            <a:r>
              <a:rPr lang="en-US" dirty="0" smtClean="0"/>
              <a:t>Started in the 1970’s</a:t>
            </a:r>
          </a:p>
          <a:p>
            <a:pPr lvl="1"/>
            <a:endParaRPr lang="en-US" dirty="0" smtClean="0"/>
          </a:p>
          <a:p>
            <a:r>
              <a:rPr lang="en-US" dirty="0" smtClean="0"/>
              <a:t>Was laborious until the early 2000’s</a:t>
            </a:r>
            <a:endParaRPr lang="en-US" dirty="0"/>
          </a:p>
        </p:txBody>
      </p:sp>
      <p:pic>
        <p:nvPicPr>
          <p:cNvPr id="36866" name="Picture 2" descr="Image result for dna bases"/>
          <p:cNvPicPr>
            <a:picLocks noChangeAspect="1" noChangeArrowheads="1"/>
          </p:cNvPicPr>
          <p:nvPr/>
        </p:nvPicPr>
        <p:blipFill>
          <a:blip r:embed="rId3" cstate="print"/>
          <a:srcRect/>
          <a:stretch>
            <a:fillRect/>
          </a:stretch>
        </p:blipFill>
        <p:spPr bwMode="auto">
          <a:xfrm>
            <a:off x="5867400" y="1371600"/>
            <a:ext cx="3163696" cy="2408906"/>
          </a:xfrm>
          <a:prstGeom prst="rect">
            <a:avLst/>
          </a:prstGeom>
          <a:noFill/>
        </p:spPr>
      </p:pic>
      <p:pic>
        <p:nvPicPr>
          <p:cNvPr id="36868" name="Picture 4" descr="Image result for dna bases"/>
          <p:cNvPicPr>
            <a:picLocks noChangeAspect="1" noChangeArrowheads="1"/>
          </p:cNvPicPr>
          <p:nvPr/>
        </p:nvPicPr>
        <p:blipFill>
          <a:blip r:embed="rId4" cstate="print"/>
          <a:srcRect l="1900" t="5047" r="41093" b="6625"/>
          <a:stretch>
            <a:fillRect/>
          </a:stretch>
        </p:blipFill>
        <p:spPr bwMode="auto">
          <a:xfrm>
            <a:off x="6019800" y="3733800"/>
            <a:ext cx="2590800" cy="3022600"/>
          </a:xfrm>
          <a:prstGeom prst="rect">
            <a:avLst/>
          </a:prstGeom>
          <a:noFill/>
        </p:spPr>
      </p:pic>
      <p:sp>
        <p:nvSpPr>
          <p:cNvPr id="6" name="TextBox 5"/>
          <p:cNvSpPr txBox="1"/>
          <p:nvPr/>
        </p:nvSpPr>
        <p:spPr>
          <a:xfrm>
            <a:off x="6339787" y="6488668"/>
            <a:ext cx="1889813" cy="369332"/>
          </a:xfrm>
          <a:prstGeom prst="rect">
            <a:avLst/>
          </a:prstGeom>
          <a:noFill/>
        </p:spPr>
        <p:txBody>
          <a:bodyPr wrap="none" rtlCol="0">
            <a:spAutoFit/>
          </a:bodyPr>
          <a:lstStyle/>
          <a:p>
            <a:r>
              <a:rPr lang="en-US" dirty="0" smtClean="0"/>
              <a:t>From McGraw-Hill</a:t>
            </a:r>
            <a:endParaRPr lang="en-US" dirty="0"/>
          </a:p>
        </p:txBody>
      </p:sp>
      <p:sp>
        <p:nvSpPr>
          <p:cNvPr id="7" name="Rectangle 6"/>
          <p:cNvSpPr/>
          <p:nvPr/>
        </p:nvSpPr>
        <p:spPr>
          <a:xfrm>
            <a:off x="0" y="0"/>
            <a:ext cx="9144000" cy="152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7410" name="Picture 2" descr="https://www.genome.gov/images/content/costpergenome2015_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grpSp>
        <p:nvGrpSpPr>
          <p:cNvPr id="13" name="Group 12"/>
          <p:cNvGrpSpPr/>
          <p:nvPr/>
        </p:nvGrpSpPr>
        <p:grpSpPr>
          <a:xfrm>
            <a:off x="304800" y="1222357"/>
            <a:ext cx="1893467" cy="1774506"/>
            <a:chOff x="304800" y="1222357"/>
            <a:chExt cx="1893467" cy="1774506"/>
          </a:xfrm>
        </p:grpSpPr>
        <p:sp>
          <p:nvSpPr>
            <p:cNvPr id="5" name="Left Arrow 4"/>
            <p:cNvSpPr/>
            <p:nvPr/>
          </p:nvSpPr>
          <p:spPr>
            <a:xfrm rot="3900453">
              <a:off x="569607" y="1311533"/>
              <a:ext cx="711751" cy="533400"/>
            </a:xfrm>
            <a:prstGeom prst="leftArrow">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04800" y="1981200"/>
              <a:ext cx="1893467" cy="1015663"/>
            </a:xfrm>
            <a:prstGeom prst="rect">
              <a:avLst/>
            </a:prstGeom>
            <a:solidFill>
              <a:schemeClr val="accent1">
                <a:alpha val="88000"/>
              </a:schemeClr>
            </a:solidFill>
          </p:spPr>
          <p:txBody>
            <a:bodyPr wrap="none" rtlCol="0">
              <a:spAutoFit/>
            </a:bodyPr>
            <a:lstStyle/>
            <a:p>
              <a:pPr algn="ctr"/>
              <a:r>
                <a:rPr lang="en-US" sz="2000" dirty="0" smtClean="0">
                  <a:solidFill>
                    <a:schemeClr val="bg1"/>
                  </a:solidFill>
                </a:rPr>
                <a:t>Human Genome</a:t>
              </a:r>
            </a:p>
            <a:p>
              <a:pPr algn="ctr"/>
              <a:r>
                <a:rPr lang="en-US" sz="2000" dirty="0" smtClean="0">
                  <a:solidFill>
                    <a:schemeClr val="bg1"/>
                  </a:solidFill>
                </a:rPr>
                <a:t>Project Draft </a:t>
              </a:r>
            </a:p>
            <a:p>
              <a:pPr algn="ctr"/>
              <a:r>
                <a:rPr lang="en-US" sz="2000" dirty="0" smtClean="0">
                  <a:solidFill>
                    <a:schemeClr val="bg1"/>
                  </a:solidFill>
                </a:rPr>
                <a:t>Completed</a:t>
              </a:r>
              <a:endParaRPr lang="en-US" sz="2000" dirty="0">
                <a:solidFill>
                  <a:schemeClr val="bg1"/>
                </a:solidFill>
              </a:endParaRPr>
            </a:p>
          </p:txBody>
        </p:sp>
      </p:grpSp>
      <p:grpSp>
        <p:nvGrpSpPr>
          <p:cNvPr id="14" name="Group 13"/>
          <p:cNvGrpSpPr/>
          <p:nvPr/>
        </p:nvGrpSpPr>
        <p:grpSpPr>
          <a:xfrm>
            <a:off x="2258985" y="1908156"/>
            <a:ext cx="1984396" cy="1466730"/>
            <a:chOff x="2258985" y="1908156"/>
            <a:chExt cx="1984396" cy="1466730"/>
          </a:xfrm>
        </p:grpSpPr>
        <p:sp>
          <p:nvSpPr>
            <p:cNvPr id="6" name="Left Arrow 5"/>
            <p:cNvSpPr/>
            <p:nvPr/>
          </p:nvSpPr>
          <p:spPr>
            <a:xfrm rot="3900453">
              <a:off x="2169809" y="1997332"/>
              <a:ext cx="711751" cy="533400"/>
            </a:xfrm>
            <a:prstGeom prst="leftArrow">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438400" y="2667000"/>
              <a:ext cx="1804981" cy="707886"/>
            </a:xfrm>
            <a:prstGeom prst="rect">
              <a:avLst/>
            </a:prstGeom>
            <a:solidFill>
              <a:schemeClr val="accent1">
                <a:alpha val="73000"/>
              </a:schemeClr>
            </a:solidFill>
          </p:spPr>
          <p:txBody>
            <a:bodyPr wrap="none" rtlCol="0">
              <a:spAutoFit/>
            </a:bodyPr>
            <a:lstStyle/>
            <a:p>
              <a:r>
                <a:rPr lang="en-US" sz="2000" dirty="0" smtClean="0">
                  <a:solidFill>
                    <a:schemeClr val="bg1"/>
                  </a:solidFill>
                </a:rPr>
                <a:t>454 Technology</a:t>
              </a:r>
            </a:p>
            <a:p>
              <a:r>
                <a:rPr lang="en-US" sz="2000" dirty="0" smtClean="0">
                  <a:solidFill>
                    <a:schemeClr val="bg1"/>
                  </a:solidFill>
                </a:rPr>
                <a:t>Released </a:t>
              </a:r>
              <a:endParaRPr lang="en-US" sz="2000" dirty="0">
                <a:solidFill>
                  <a:schemeClr val="bg1"/>
                </a:solidFill>
              </a:endParaRPr>
            </a:p>
          </p:txBody>
        </p:sp>
      </p:grpSp>
      <p:grpSp>
        <p:nvGrpSpPr>
          <p:cNvPr id="15" name="Group 14"/>
          <p:cNvGrpSpPr/>
          <p:nvPr/>
        </p:nvGrpSpPr>
        <p:grpSpPr>
          <a:xfrm>
            <a:off x="4432037" y="2144951"/>
            <a:ext cx="2310350" cy="1229935"/>
            <a:chOff x="4432037" y="2144951"/>
            <a:chExt cx="2310350" cy="1229935"/>
          </a:xfrm>
        </p:grpSpPr>
        <p:sp>
          <p:nvSpPr>
            <p:cNvPr id="7" name="Left Arrow 6"/>
            <p:cNvSpPr/>
            <p:nvPr/>
          </p:nvSpPr>
          <p:spPr>
            <a:xfrm rot="2315918">
              <a:off x="4432037" y="2144951"/>
              <a:ext cx="711751" cy="533400"/>
            </a:xfrm>
            <a:prstGeom prst="leftArrow">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105400" y="2667000"/>
              <a:ext cx="1636987" cy="707886"/>
            </a:xfrm>
            <a:prstGeom prst="rect">
              <a:avLst/>
            </a:prstGeom>
            <a:solidFill>
              <a:schemeClr val="accent1">
                <a:alpha val="74000"/>
              </a:schemeClr>
            </a:solidFill>
          </p:spPr>
          <p:txBody>
            <a:bodyPr wrap="none" rtlCol="0">
              <a:spAutoFit/>
            </a:bodyPr>
            <a:lstStyle/>
            <a:p>
              <a:r>
                <a:rPr lang="en-US" sz="2000" dirty="0" err="1" smtClean="0">
                  <a:solidFill>
                    <a:schemeClr val="bg1"/>
                  </a:solidFill>
                </a:rPr>
                <a:t>Illumina</a:t>
              </a:r>
              <a:r>
                <a:rPr lang="en-US" sz="2000" dirty="0" smtClean="0">
                  <a:solidFill>
                    <a:schemeClr val="bg1"/>
                  </a:solidFill>
                </a:rPr>
                <a:t> GA II </a:t>
              </a:r>
            </a:p>
            <a:p>
              <a:r>
                <a:rPr lang="en-US" sz="2000" dirty="0" smtClean="0">
                  <a:solidFill>
                    <a:schemeClr val="bg1"/>
                  </a:solidFill>
                </a:rPr>
                <a:t>Released</a:t>
              </a:r>
              <a:endParaRPr lang="en-US" sz="2000" dirty="0">
                <a:solidFill>
                  <a:schemeClr val="bg1"/>
                </a:solidFill>
              </a:endParaRPr>
            </a:p>
          </p:txBody>
        </p:sp>
      </p:grpSp>
      <p:grpSp>
        <p:nvGrpSpPr>
          <p:cNvPr id="16" name="Group 15"/>
          <p:cNvGrpSpPr/>
          <p:nvPr/>
        </p:nvGrpSpPr>
        <p:grpSpPr>
          <a:xfrm>
            <a:off x="6858000" y="3657600"/>
            <a:ext cx="2061317" cy="1452692"/>
            <a:chOff x="6858000" y="3657600"/>
            <a:chExt cx="2061317" cy="1452692"/>
          </a:xfrm>
        </p:grpSpPr>
        <p:sp>
          <p:nvSpPr>
            <p:cNvPr id="8" name="Left Arrow 7"/>
            <p:cNvSpPr/>
            <p:nvPr/>
          </p:nvSpPr>
          <p:spPr>
            <a:xfrm rot="15336078">
              <a:off x="8296741" y="4487717"/>
              <a:ext cx="711751" cy="533400"/>
            </a:xfrm>
            <a:prstGeom prst="leftArrow">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858000" y="3657600"/>
              <a:ext cx="1874231" cy="707886"/>
            </a:xfrm>
            <a:prstGeom prst="rect">
              <a:avLst/>
            </a:prstGeom>
            <a:solidFill>
              <a:schemeClr val="accent1">
                <a:alpha val="73000"/>
              </a:schemeClr>
            </a:solidFill>
          </p:spPr>
          <p:txBody>
            <a:bodyPr wrap="none" rtlCol="0">
              <a:spAutoFit/>
            </a:bodyPr>
            <a:lstStyle/>
            <a:p>
              <a:r>
                <a:rPr lang="en-US" sz="2000" dirty="0" err="1" smtClean="0">
                  <a:solidFill>
                    <a:schemeClr val="bg1"/>
                  </a:solidFill>
                </a:rPr>
                <a:t>Illumina</a:t>
              </a:r>
              <a:r>
                <a:rPr lang="en-US" sz="2000" dirty="0" smtClean="0">
                  <a:solidFill>
                    <a:schemeClr val="bg1"/>
                  </a:solidFill>
                </a:rPr>
                <a:t> </a:t>
              </a:r>
              <a:r>
                <a:rPr lang="en-US" sz="2000" dirty="0" err="1" smtClean="0">
                  <a:solidFill>
                    <a:schemeClr val="bg1"/>
                  </a:solidFill>
                </a:rPr>
                <a:t>HiSeq</a:t>
              </a:r>
              <a:r>
                <a:rPr lang="en-US" sz="2000" dirty="0" smtClean="0">
                  <a:solidFill>
                    <a:schemeClr val="bg1"/>
                  </a:solidFill>
                </a:rPr>
                <a:t> X</a:t>
              </a:r>
            </a:p>
            <a:p>
              <a:r>
                <a:rPr lang="en-US" sz="2000" dirty="0" smtClean="0">
                  <a:solidFill>
                    <a:schemeClr val="bg1"/>
                  </a:solidFill>
                </a:rPr>
                <a:t>Released</a:t>
              </a:r>
              <a:endParaRPr lang="en-US" sz="2000" dirty="0">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Types of sequencing technologies: long or short</a:t>
            </a:r>
            <a:endParaRPr lang="en-US" dirty="0">
              <a:solidFill>
                <a:srgbClr val="C00000"/>
              </a:solidFill>
            </a:endParaRPr>
          </a:p>
        </p:txBody>
      </p:sp>
      <p:sp>
        <p:nvSpPr>
          <p:cNvPr id="3" name="Content Placeholder 2"/>
          <p:cNvSpPr>
            <a:spLocks noGrp="1"/>
          </p:cNvSpPr>
          <p:nvPr>
            <p:ph idx="1"/>
          </p:nvPr>
        </p:nvSpPr>
        <p:spPr>
          <a:xfrm>
            <a:off x="457200" y="2179637"/>
            <a:ext cx="8229600" cy="4525963"/>
          </a:xfrm>
        </p:spPr>
        <p:txBody>
          <a:bodyPr>
            <a:noAutofit/>
          </a:bodyPr>
          <a:lstStyle/>
          <a:p>
            <a:r>
              <a:rPr lang="en-US" sz="3600" dirty="0" smtClean="0"/>
              <a:t>Short read technologies (36 – 150 bases)</a:t>
            </a:r>
            <a:br>
              <a:rPr lang="en-US" sz="3600" dirty="0" smtClean="0"/>
            </a:br>
            <a:r>
              <a:rPr lang="en-US" sz="3600" dirty="0" smtClean="0"/>
              <a:t/>
            </a:r>
            <a:br>
              <a:rPr lang="en-US" sz="3600" dirty="0" smtClean="0"/>
            </a:br>
            <a:endParaRPr lang="en-US" sz="3600" dirty="0" smtClean="0"/>
          </a:p>
          <a:p>
            <a:r>
              <a:rPr lang="en-US" sz="3600" dirty="0" smtClean="0"/>
              <a:t>Long read technologies (500 – 150,000 bases)</a:t>
            </a:r>
            <a:endParaRPr lang="en-US" sz="3600" dirty="0"/>
          </a:p>
        </p:txBody>
      </p:sp>
      <p:sp>
        <p:nvSpPr>
          <p:cNvPr id="4" name="Rectangle 3"/>
          <p:cNvSpPr/>
          <p:nvPr/>
        </p:nvSpPr>
        <p:spPr>
          <a:xfrm>
            <a:off x="0" y="0"/>
            <a:ext cx="9144000" cy="152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Short read technologies for routine genotyping and variant discovery</a:t>
            </a:r>
            <a:endParaRPr lang="en-US" dirty="0">
              <a:solidFill>
                <a:srgbClr val="C00000"/>
              </a:solidFill>
            </a:endParaRPr>
          </a:p>
        </p:txBody>
      </p:sp>
      <p:sp>
        <p:nvSpPr>
          <p:cNvPr id="3" name="Content Placeholder 2"/>
          <p:cNvSpPr>
            <a:spLocks noGrp="1"/>
          </p:cNvSpPr>
          <p:nvPr>
            <p:ph idx="1"/>
          </p:nvPr>
        </p:nvSpPr>
        <p:spPr/>
        <p:txBody>
          <a:bodyPr>
            <a:normAutofit lnSpcReduction="10000"/>
          </a:bodyPr>
          <a:lstStyle/>
          <a:p>
            <a:r>
              <a:rPr lang="en-US" dirty="0" err="1" smtClean="0"/>
              <a:t>Illumina</a:t>
            </a:r>
            <a:r>
              <a:rPr lang="en-US" dirty="0" smtClean="0"/>
              <a:t> platform</a:t>
            </a:r>
          </a:p>
          <a:p>
            <a:pPr lvl="1"/>
            <a:r>
              <a:rPr lang="en-US" dirty="0" err="1" smtClean="0"/>
              <a:t>Hiseq</a:t>
            </a:r>
            <a:r>
              <a:rPr lang="en-US" dirty="0" smtClean="0"/>
              <a:t> X</a:t>
            </a:r>
          </a:p>
          <a:p>
            <a:pPr lvl="1"/>
            <a:r>
              <a:rPr lang="en-US" dirty="0" err="1" smtClean="0"/>
              <a:t>NextSeq</a:t>
            </a:r>
            <a:endParaRPr lang="en-US" dirty="0" smtClean="0"/>
          </a:p>
          <a:p>
            <a:pPr lvl="1"/>
            <a:r>
              <a:rPr lang="en-US" dirty="0" err="1" smtClean="0"/>
              <a:t>MiSeq</a:t>
            </a:r>
            <a:endParaRPr lang="en-US" dirty="0" smtClean="0"/>
          </a:p>
          <a:p>
            <a:pPr lvl="1"/>
            <a:endParaRPr lang="en-US" dirty="0" smtClean="0"/>
          </a:p>
          <a:p>
            <a:r>
              <a:rPr lang="en-US" dirty="0" smtClean="0"/>
              <a:t>Generates efficient data</a:t>
            </a:r>
          </a:p>
          <a:p>
            <a:pPr lvl="1"/>
            <a:r>
              <a:rPr lang="en-US" dirty="0" smtClean="0"/>
              <a:t>29 – 30 hours to generate data at </a:t>
            </a:r>
            <a:r>
              <a:rPr lang="en-US" dirty="0" smtClean="0">
                <a:solidFill>
                  <a:srgbClr val="C00000"/>
                </a:solidFill>
              </a:rPr>
              <a:t>1% error</a:t>
            </a:r>
          </a:p>
          <a:p>
            <a:pPr lvl="1"/>
            <a:r>
              <a:rPr lang="en-US" dirty="0" err="1" smtClean="0"/>
              <a:t>Hiseq</a:t>
            </a:r>
            <a:r>
              <a:rPr lang="en-US" dirty="0" smtClean="0"/>
              <a:t> X can generate </a:t>
            </a:r>
            <a:r>
              <a:rPr lang="en-US" dirty="0" smtClean="0">
                <a:solidFill>
                  <a:srgbClr val="C00000"/>
                </a:solidFill>
              </a:rPr>
              <a:t>“$1000 genome”</a:t>
            </a:r>
          </a:p>
          <a:p>
            <a:pPr lvl="1"/>
            <a:r>
              <a:rPr lang="en-US" dirty="0" smtClean="0"/>
              <a:t>Niche: variant discovery and genotyping</a:t>
            </a:r>
          </a:p>
          <a:p>
            <a:pPr lvl="1"/>
            <a:endParaRPr lang="en-US" dirty="0"/>
          </a:p>
        </p:txBody>
      </p:sp>
      <p:sp>
        <p:nvSpPr>
          <p:cNvPr id="15362" name="AutoShape 2" descr="Image result for illumina hiseq X"/>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64" name="AutoShape 4" descr="Image result for illumina hiseq X"/>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5366" name="Picture 6" descr="Image result for illumina hiseq X"/>
          <p:cNvPicPr>
            <a:picLocks noChangeAspect="1" noChangeArrowheads="1"/>
          </p:cNvPicPr>
          <p:nvPr/>
        </p:nvPicPr>
        <p:blipFill>
          <a:blip r:embed="rId2" cstate="print"/>
          <a:srcRect/>
          <a:stretch>
            <a:fillRect/>
          </a:stretch>
        </p:blipFill>
        <p:spPr bwMode="auto">
          <a:xfrm>
            <a:off x="5029200" y="1524000"/>
            <a:ext cx="3736802" cy="2765234"/>
          </a:xfrm>
          <a:prstGeom prst="rect">
            <a:avLst/>
          </a:prstGeom>
          <a:noFill/>
        </p:spPr>
      </p:pic>
      <p:sp>
        <p:nvSpPr>
          <p:cNvPr id="7" name="Rectangle 6"/>
          <p:cNvSpPr/>
          <p:nvPr/>
        </p:nvSpPr>
        <p:spPr>
          <a:xfrm>
            <a:off x="0" y="0"/>
            <a:ext cx="9144000" cy="152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Long read technologies for genome assembly and improvement</a:t>
            </a:r>
            <a:endParaRPr lang="en-US" dirty="0">
              <a:solidFill>
                <a:srgbClr val="C00000"/>
              </a:solidFill>
            </a:endParaRPr>
          </a:p>
        </p:txBody>
      </p:sp>
      <p:sp>
        <p:nvSpPr>
          <p:cNvPr id="3" name="Content Placeholder 2"/>
          <p:cNvSpPr>
            <a:spLocks noGrp="1"/>
          </p:cNvSpPr>
          <p:nvPr>
            <p:ph idx="1"/>
          </p:nvPr>
        </p:nvSpPr>
        <p:spPr/>
        <p:txBody>
          <a:bodyPr>
            <a:normAutofit lnSpcReduction="10000"/>
          </a:bodyPr>
          <a:lstStyle/>
          <a:p>
            <a:r>
              <a:rPr lang="en-US" dirty="0" smtClean="0"/>
              <a:t>Pacific </a:t>
            </a:r>
            <a:r>
              <a:rPr lang="en-US" dirty="0" err="1" smtClean="0"/>
              <a:t>Biosystems</a:t>
            </a:r>
            <a:r>
              <a:rPr lang="en-US" dirty="0" smtClean="0"/>
              <a:t> (PacBio)</a:t>
            </a:r>
            <a:br>
              <a:rPr lang="en-US" dirty="0" smtClean="0"/>
            </a:br>
            <a:endParaRPr lang="en-US" dirty="0" smtClean="0"/>
          </a:p>
          <a:p>
            <a:r>
              <a:rPr lang="en-US" dirty="0" smtClean="0"/>
              <a:t>Oxford </a:t>
            </a:r>
            <a:r>
              <a:rPr lang="en-US" dirty="0" err="1" smtClean="0"/>
              <a:t>Nanopore</a:t>
            </a:r>
            <a:r>
              <a:rPr lang="en-US" dirty="0" smtClean="0"/>
              <a:t/>
            </a:r>
            <a:br>
              <a:rPr lang="en-US" dirty="0" smtClean="0"/>
            </a:br>
            <a:endParaRPr lang="en-US" dirty="0" smtClean="0"/>
          </a:p>
          <a:p>
            <a:r>
              <a:rPr lang="en-US" dirty="0" smtClean="0"/>
              <a:t>Characteristics</a:t>
            </a:r>
          </a:p>
          <a:p>
            <a:pPr lvl="1"/>
            <a:r>
              <a:rPr lang="en-US" dirty="0" smtClean="0">
                <a:solidFill>
                  <a:srgbClr val="C00000"/>
                </a:solidFill>
              </a:rPr>
              <a:t>Expensive</a:t>
            </a:r>
          </a:p>
          <a:p>
            <a:pPr lvl="1"/>
            <a:r>
              <a:rPr lang="en-US" dirty="0" smtClean="0"/>
              <a:t>Very long reads (</a:t>
            </a:r>
            <a:r>
              <a:rPr lang="en-US" dirty="0" smtClean="0">
                <a:solidFill>
                  <a:srgbClr val="C00000"/>
                </a:solidFill>
              </a:rPr>
              <a:t>150,000</a:t>
            </a:r>
            <a:r>
              <a:rPr lang="en-US" dirty="0" smtClean="0"/>
              <a:t>!)</a:t>
            </a:r>
          </a:p>
          <a:p>
            <a:pPr lvl="1"/>
            <a:r>
              <a:rPr lang="en-US" dirty="0" smtClean="0"/>
              <a:t>High error rate (</a:t>
            </a:r>
            <a:r>
              <a:rPr lang="en-US" dirty="0" smtClean="0">
                <a:solidFill>
                  <a:srgbClr val="C00000"/>
                </a:solidFill>
              </a:rPr>
              <a:t>17 – 20</a:t>
            </a:r>
            <a:r>
              <a:rPr lang="en-US" dirty="0" smtClean="0"/>
              <a:t>%)</a:t>
            </a:r>
          </a:p>
          <a:p>
            <a:pPr lvl="1"/>
            <a:r>
              <a:rPr lang="en-US" dirty="0" smtClean="0"/>
              <a:t>Niche: genome projects</a:t>
            </a:r>
            <a:endParaRPr lang="en-US" dirty="0"/>
          </a:p>
        </p:txBody>
      </p:sp>
      <p:pic>
        <p:nvPicPr>
          <p:cNvPr id="4" name="Picture 2" descr="Image result for oxford nanopore minion"/>
          <p:cNvPicPr>
            <a:picLocks noChangeAspect="1" noChangeArrowheads="1"/>
          </p:cNvPicPr>
          <p:nvPr/>
        </p:nvPicPr>
        <p:blipFill>
          <a:blip r:embed="rId2" cstate="print"/>
          <a:srcRect r="10916" b="11688"/>
          <a:stretch>
            <a:fillRect/>
          </a:stretch>
        </p:blipFill>
        <p:spPr bwMode="auto">
          <a:xfrm>
            <a:off x="5105400" y="4114800"/>
            <a:ext cx="3886200" cy="2590800"/>
          </a:xfrm>
          <a:prstGeom prst="rect">
            <a:avLst/>
          </a:prstGeom>
          <a:noFill/>
          <a:ln w="3175">
            <a:solidFill>
              <a:schemeClr val="tx1"/>
            </a:solidFill>
          </a:ln>
        </p:spPr>
      </p:pic>
      <p:pic>
        <p:nvPicPr>
          <p:cNvPr id="14338" name="Picture 2" descr="Image result for pacbio rs ii"/>
          <p:cNvPicPr>
            <a:picLocks noChangeAspect="1" noChangeArrowheads="1"/>
          </p:cNvPicPr>
          <p:nvPr/>
        </p:nvPicPr>
        <p:blipFill>
          <a:blip r:embed="rId3" cstate="print"/>
          <a:srcRect l="6413" t="14668" r="5936" b="3193"/>
          <a:stretch>
            <a:fillRect/>
          </a:stretch>
        </p:blipFill>
        <p:spPr bwMode="auto">
          <a:xfrm>
            <a:off x="5410200" y="1524000"/>
            <a:ext cx="3733800" cy="2549912"/>
          </a:xfrm>
          <a:prstGeom prst="rect">
            <a:avLst/>
          </a:prstGeom>
          <a:noFill/>
        </p:spPr>
      </p:pic>
      <p:sp>
        <p:nvSpPr>
          <p:cNvPr id="6" name="Rectangle 5"/>
          <p:cNvSpPr/>
          <p:nvPr/>
        </p:nvSpPr>
        <p:spPr>
          <a:xfrm>
            <a:off x="0" y="0"/>
            <a:ext cx="9144000" cy="152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Sequencing strategies: targeted or whole genome shotgun</a:t>
            </a:r>
            <a:endParaRPr lang="en-US" dirty="0">
              <a:solidFill>
                <a:srgbClr val="C00000"/>
              </a:solidFill>
            </a:endParaRPr>
          </a:p>
        </p:txBody>
      </p:sp>
      <p:sp>
        <p:nvSpPr>
          <p:cNvPr id="3" name="Content Placeholder 2"/>
          <p:cNvSpPr>
            <a:spLocks noGrp="1"/>
          </p:cNvSpPr>
          <p:nvPr>
            <p:ph idx="1"/>
          </p:nvPr>
        </p:nvSpPr>
        <p:spPr>
          <a:xfrm>
            <a:off x="457200" y="1600200"/>
            <a:ext cx="4267200" cy="4525963"/>
          </a:xfrm>
        </p:spPr>
        <p:txBody>
          <a:bodyPr>
            <a:normAutofit fontScale="92500" lnSpcReduction="10000"/>
          </a:bodyPr>
          <a:lstStyle/>
          <a:p>
            <a:r>
              <a:rPr lang="en-US" dirty="0" smtClean="0"/>
              <a:t>Cannot sequence whole genome in one shot</a:t>
            </a:r>
            <a:br>
              <a:rPr lang="en-US" dirty="0" smtClean="0"/>
            </a:br>
            <a:endParaRPr lang="en-US" dirty="0" smtClean="0"/>
          </a:p>
          <a:p>
            <a:r>
              <a:rPr lang="en-US" dirty="0" smtClean="0"/>
              <a:t>Solution: fragment the genome into pieces</a:t>
            </a:r>
            <a:br>
              <a:rPr lang="en-US" dirty="0" smtClean="0"/>
            </a:br>
            <a:endParaRPr lang="en-US" dirty="0" smtClean="0"/>
          </a:p>
          <a:p>
            <a:r>
              <a:rPr lang="en-US" dirty="0" smtClean="0"/>
              <a:t>Solution: develop “sticky” DNA molecules to capture specific segments</a:t>
            </a:r>
            <a:endParaRPr lang="en-US" dirty="0"/>
          </a:p>
        </p:txBody>
      </p:sp>
      <p:pic>
        <p:nvPicPr>
          <p:cNvPr id="4" name="Picture 4" descr="http://www.wiley.com/college/boyer/0470003790/cutting_edge/shotgun_seq/shotgun.gif"/>
          <p:cNvPicPr>
            <a:picLocks noChangeAspect="1" noChangeArrowheads="1"/>
          </p:cNvPicPr>
          <p:nvPr/>
        </p:nvPicPr>
        <p:blipFill>
          <a:blip r:embed="rId2" cstate="print"/>
          <a:srcRect/>
          <a:stretch>
            <a:fillRect/>
          </a:stretch>
        </p:blipFill>
        <p:spPr bwMode="auto">
          <a:xfrm>
            <a:off x="4800600" y="1447800"/>
            <a:ext cx="4183841" cy="2077975"/>
          </a:xfrm>
          <a:prstGeom prst="rect">
            <a:avLst/>
          </a:prstGeom>
          <a:noFill/>
        </p:spPr>
      </p:pic>
      <p:pic>
        <p:nvPicPr>
          <p:cNvPr id="34820" name="Picture 4" descr="Image result for exome capture"/>
          <p:cNvPicPr>
            <a:picLocks noChangeAspect="1" noChangeArrowheads="1"/>
          </p:cNvPicPr>
          <p:nvPr/>
        </p:nvPicPr>
        <p:blipFill>
          <a:blip r:embed="rId3" cstate="print"/>
          <a:srcRect r="53752" b="45349"/>
          <a:stretch>
            <a:fillRect/>
          </a:stretch>
        </p:blipFill>
        <p:spPr bwMode="auto">
          <a:xfrm>
            <a:off x="5334000" y="3733800"/>
            <a:ext cx="2971800" cy="2971801"/>
          </a:xfrm>
          <a:prstGeom prst="rect">
            <a:avLst/>
          </a:prstGeom>
          <a:noFill/>
        </p:spPr>
      </p:pic>
      <p:sp>
        <p:nvSpPr>
          <p:cNvPr id="7" name="Rectangle 6"/>
          <p:cNvSpPr/>
          <p:nvPr/>
        </p:nvSpPr>
        <p:spPr>
          <a:xfrm>
            <a:off x="0" y="0"/>
            <a:ext cx="9144000" cy="152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48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10549</TotalTime>
  <Words>1333</Words>
  <Application>Microsoft Office PowerPoint</Application>
  <PresentationFormat>On-screen Show (4:3)</PresentationFormat>
  <Paragraphs>228</Paragraphs>
  <Slides>24</Slides>
  <Notes>4</Notes>
  <HiddenSlides>1</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What farmers should expect from the use of full sequencing data</vt:lpstr>
      <vt:lpstr>Outline</vt:lpstr>
      <vt:lpstr>Spoilers: SNP arrays are still the most efficient means of genotyping</vt:lpstr>
      <vt:lpstr>What is “DNA sequencing?”</vt:lpstr>
      <vt:lpstr>Slide 5</vt:lpstr>
      <vt:lpstr>Types of sequencing technologies: long or short</vt:lpstr>
      <vt:lpstr>Short read technologies for routine genotyping and variant discovery</vt:lpstr>
      <vt:lpstr>Long read technologies for genome assembly and improvement</vt:lpstr>
      <vt:lpstr>Sequencing strategies: targeted or whole genome shotgun</vt:lpstr>
      <vt:lpstr>Slide 10</vt:lpstr>
      <vt:lpstr>Slide 11</vt:lpstr>
      <vt:lpstr>Application of Whole Genome Sequencing Data to Genomic Selection</vt:lpstr>
      <vt:lpstr>Sequencing technologies are the best methods to find new genetic markers</vt:lpstr>
      <vt:lpstr>Challenges we still face: analysis isn’t trivial</vt:lpstr>
      <vt:lpstr>Sequencing assists in identifying causal variants</vt:lpstr>
      <vt:lpstr>Imputation </vt:lpstr>
      <vt:lpstr>High frequency sequence variants can be imputed with high accuracy</vt:lpstr>
      <vt:lpstr>Gains in reliability from adding imputed sequence variants</vt:lpstr>
      <vt:lpstr>Advancements in the pipeline: low frequency haplotype sequencing</vt:lpstr>
      <vt:lpstr>The potential to use sequencing for routine genotyping</vt:lpstr>
      <vt:lpstr>Future technology: sequencing in the field?</vt:lpstr>
      <vt:lpstr>Conclusions</vt:lpstr>
      <vt:lpstr>Acknowledgements</vt:lpstr>
      <vt:lpstr>Advancements in the pipeline: a better cattle reference genome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farmers should expect from the use of full sequencing data</dc:title>
  <dc:creator>Bickhart, Derek</dc:creator>
  <cp:lastModifiedBy>kim</cp:lastModifiedBy>
  <cp:revision>509</cp:revision>
  <dcterms:created xsi:type="dcterms:W3CDTF">2006-08-16T00:00:00Z</dcterms:created>
  <dcterms:modified xsi:type="dcterms:W3CDTF">2016-10-13T14:33:26Z</dcterms:modified>
</cp:coreProperties>
</file>