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89" r:id="rId3"/>
    <p:sldId id="420" r:id="rId4"/>
    <p:sldId id="495" r:id="rId5"/>
    <p:sldId id="486" r:id="rId6"/>
    <p:sldId id="421" r:id="rId7"/>
    <p:sldId id="487" r:id="rId8"/>
    <p:sldId id="498" r:id="rId9"/>
    <p:sldId id="488" r:id="rId10"/>
    <p:sldId id="501" r:id="rId11"/>
    <p:sldId id="473" r:id="rId12"/>
    <p:sldId id="497" r:id="rId13"/>
    <p:sldId id="490" r:id="rId14"/>
    <p:sldId id="500" r:id="rId15"/>
    <p:sldId id="496" r:id="rId16"/>
    <p:sldId id="491" r:id="rId17"/>
    <p:sldId id="499" r:id="rId18"/>
    <p:sldId id="483" r:id="rId19"/>
    <p:sldId id="492" r:id="rId20"/>
    <p:sldId id="502" r:id="rId21"/>
    <p:sldId id="493" r:id="rId22"/>
    <p:sldId id="494" r:id="rId23"/>
    <p:sldId id="484" r:id="rId24"/>
    <p:sldId id="485" r:id="rId25"/>
    <p:sldId id="368" r:id="rId26"/>
  </p:sldIdLst>
  <p:sldSz cx="9144000" cy="6858000" type="screen4x3"/>
  <p:notesSz cx="6997700" cy="92837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0000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0000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0000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0000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0000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0000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0000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0000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0000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6666"/>
    <a:srgbClr val="800000"/>
    <a:srgbClr val="FFFFCC"/>
    <a:srgbClr val="006600"/>
    <a:srgbClr val="CCFF99"/>
    <a:srgbClr val="FF0000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70" d="100"/>
          <a:sy n="70" d="100"/>
        </p:scale>
        <p:origin x="-835" y="-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2923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E8AD42E2-6802-4643-B992-FD9C60EE7D9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defTabSz="92710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defTabSz="92710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644A092-D27D-4468-81BD-C89C88670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EB62A-60F6-4B93-A7FB-46C31F266616}" type="slidenum">
              <a:rPr lang="en-CA" smtClean="0"/>
              <a:pPr/>
              <a:t>1</a:t>
            </a:fld>
            <a:endParaRPr lang="en-CA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F725C9-694D-4CD8-BD44-5F47B88CEA8D}" type="slidenum">
              <a:rPr lang="en-CA" smtClean="0"/>
              <a:pPr/>
              <a:t>3</a:t>
            </a:fld>
            <a:endParaRPr lang="en-CA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59572-F456-4F2F-B61B-371F3DF438D4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E9F0D-98B7-440F-89F6-0A90219C4C0C}" type="slidenum">
              <a:rPr lang="en-CA" smtClean="0"/>
              <a:pPr/>
              <a:t>6</a:t>
            </a:fld>
            <a:endParaRPr lang="en-CA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B10F9-59A4-4575-A125-CA13D90185F6}" type="slidenum">
              <a:rPr lang="en-CA" smtClean="0"/>
              <a:pPr/>
              <a:t>11</a:t>
            </a:fld>
            <a:endParaRPr lang="en-CA" smtClean="0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D7935-E3D7-46E0-9095-F00471305A0A}" type="slidenum">
              <a:rPr lang="en-CA" smtClean="0"/>
              <a:pPr/>
              <a:t>18</a:t>
            </a:fld>
            <a:endParaRPr lang="en-CA" smtClean="0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54F41-2695-42AD-A40F-7F6C3A0A4DFB}" type="slidenum">
              <a:rPr lang="en-CA" smtClean="0"/>
              <a:pPr/>
              <a:t>23</a:t>
            </a:fld>
            <a:endParaRPr lang="en-CA" smtClean="0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96DD41-03E0-44E3-A4A0-FE02D6C79460}" type="slidenum">
              <a:rPr lang="en-CA" smtClean="0"/>
              <a:pPr/>
              <a:t>24</a:t>
            </a:fld>
            <a:endParaRPr lang="en-CA" smtClean="0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825321-456C-4B78-BF5A-92529E3FCCD2}" type="slidenum">
              <a:rPr lang="en-CA" smtClean="0"/>
              <a:pPr/>
              <a:t>25</a:t>
            </a:fld>
            <a:endParaRPr lang="en-CA" smtClean="0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0A35-EB7D-4132-AF12-7FCE4A3B2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02AE2-05DB-4781-93DE-CE4C9482E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76250"/>
            <a:ext cx="2095500" cy="5924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6250"/>
            <a:ext cx="6134100" cy="5924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66A40-C0E2-4B83-82A3-7775FA995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438" y="476250"/>
            <a:ext cx="5759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828800"/>
            <a:ext cx="8382000" cy="4572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4DE47-695B-4457-B383-5EA4B7EE1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438" y="476250"/>
            <a:ext cx="5759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8288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EA225-678B-4CD1-A22A-203D0F2BE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438" y="476250"/>
            <a:ext cx="5759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828800"/>
            <a:ext cx="4114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4191000"/>
            <a:ext cx="4114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E4D9E-EA54-4AF0-B6CA-C90CD06D4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C92BC-2B23-456C-A7BC-5C32A40D0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0F229-E1EC-42B6-82D1-7D05AB4DC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11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828800"/>
            <a:ext cx="411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BBB0-3562-4DFA-9308-E7FA7B9A1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D314A-37E4-4F8E-92AF-78D5542F6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44619-BA59-43B6-9DD3-3B3497A31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38A52-E07E-4B88-B524-614F1FCAE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BA6EC-5B53-4A09-9C90-828B58B52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41FBB-2086-41D2-8C51-951EC998F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476250"/>
            <a:ext cx="5759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38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pic>
        <p:nvPicPr>
          <p:cNvPr id="1028" name="Picture 7" descr="cdnlogo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539750" y="836613"/>
            <a:ext cx="9509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533400" y="1676400"/>
            <a:ext cx="830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0" name="Picture 9" descr="usda-ars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1692275" y="836613"/>
            <a:ext cx="7683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0CD535-BF37-4BDD-810A-E071AA3DE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§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601A4F6-F632-4370-A6DD-B53917F53EA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2071688"/>
            <a:ext cx="7772400" cy="1905000"/>
          </a:xfrm>
        </p:spPr>
        <p:txBody>
          <a:bodyPr/>
          <a:lstStyle/>
          <a:p>
            <a:pPr eaLnBrk="1" hangingPunct="1"/>
            <a:r>
              <a:rPr lang="en-US" b="0" smtClean="0"/>
              <a:t>GMACE Implementation</a:t>
            </a:r>
            <a:br>
              <a:rPr lang="en-US" b="0" smtClean="0"/>
            </a:br>
            <a:endParaRPr lang="en-CA" b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543800" cy="2362200"/>
          </a:xfrm>
        </p:spPr>
        <p:txBody>
          <a:bodyPr/>
          <a:lstStyle/>
          <a:p>
            <a:pPr eaLnBrk="1" hangingPunct="1"/>
            <a:endParaRPr lang="en-CA" sz="2800" smtClean="0"/>
          </a:p>
          <a:p>
            <a:pPr eaLnBrk="1" hangingPunct="1"/>
            <a:r>
              <a:rPr lang="en-CA" sz="2400" smtClean="0"/>
              <a:t>Pete Sullivan, CDN</a:t>
            </a:r>
          </a:p>
          <a:p>
            <a:pPr eaLnBrk="1" hangingPunct="1"/>
            <a:r>
              <a:rPr lang="en-CA" sz="2400" smtClean="0"/>
              <a:t>&amp;</a:t>
            </a:r>
          </a:p>
          <a:p>
            <a:pPr eaLnBrk="1" hangingPunct="1"/>
            <a:r>
              <a:rPr lang="en-CA" sz="2400" smtClean="0"/>
              <a:t>Paul VanRaden*, USDA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77A1F8-C8F5-4541-A118-BF59BEF7AE0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1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Multi-Country Evaluation</a:t>
            </a:r>
          </a:p>
        </p:txBody>
      </p:sp>
      <p:sp>
        <p:nvSpPr>
          <p:cNvPr id="4116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8215313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MACE: combine y across countries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      [D + A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    T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] a = D y</a:t>
            </a:r>
            <a:endParaRPr lang="en-US" sz="2800" baseline="-250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smtClean="0"/>
              <a:t>GMACE: combine y</a:t>
            </a:r>
            <a:r>
              <a:rPr lang="en-US" sz="2800" baseline="-25000" smtClean="0"/>
              <a:t>g</a:t>
            </a:r>
            <a:r>
              <a:rPr lang="en-US" sz="2800" smtClean="0"/>
              <a:t> across countries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      [</a:t>
            </a:r>
            <a:r>
              <a:rPr lang="en-US" sz="2800" smtClean="0">
                <a:solidFill>
                  <a:srgbClr val="339966"/>
                </a:solidFill>
              </a:rPr>
              <a:t>E</a:t>
            </a:r>
            <a:r>
              <a:rPr lang="en-US" sz="2800" baseline="30000" smtClean="0">
                <a:solidFill>
                  <a:srgbClr val="339966"/>
                </a:solidFill>
              </a:rPr>
              <a:t>-1</a:t>
            </a:r>
            <a:r>
              <a:rPr lang="en-US" sz="2800" smtClean="0">
                <a:solidFill>
                  <a:srgbClr val="339966"/>
                </a:solidFill>
              </a:rPr>
              <a:t> </a:t>
            </a:r>
            <a:r>
              <a:rPr lang="en-US" sz="2800" smtClean="0">
                <a:solidFill>
                  <a:srgbClr val="0000FF"/>
                </a:solidFill>
              </a:rPr>
              <a:t>+ A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    T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] g = (</a:t>
            </a:r>
            <a:r>
              <a:rPr lang="en-US" sz="2800" smtClean="0">
                <a:solidFill>
                  <a:srgbClr val="339966"/>
                </a:solidFill>
              </a:rPr>
              <a:t>E</a:t>
            </a:r>
            <a:r>
              <a:rPr lang="en-US" sz="2800" baseline="30000" smtClean="0">
                <a:solidFill>
                  <a:srgbClr val="339966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) y</a:t>
            </a:r>
            <a:r>
              <a:rPr lang="en-US" sz="2800" baseline="-25000" smtClean="0">
                <a:solidFill>
                  <a:srgbClr val="0000FF"/>
                </a:solidFill>
              </a:rPr>
              <a:t>g</a:t>
            </a:r>
          </a:p>
          <a:p>
            <a:pPr eaLnBrk="1" hangingPunct="1"/>
            <a:r>
              <a:rPr lang="en-US" sz="2800" smtClean="0"/>
              <a:t>mtGEBV: Multi-country genotype exchange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      [D + G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    T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] a = D y</a:t>
            </a:r>
          </a:p>
          <a:p>
            <a:pPr eaLnBrk="1" hangingPunct="1"/>
            <a:endParaRPr lang="en-US" sz="2800" baseline="-25000" smtClean="0">
              <a:solidFill>
                <a:srgbClr val="0000FF"/>
              </a:solidFill>
            </a:endParaRPr>
          </a:p>
          <a:p>
            <a:pPr lvl="1" eaLnBrk="1" hangingPunct="1"/>
            <a:r>
              <a:rPr lang="en-US" sz="2400" smtClean="0">
                <a:solidFill>
                  <a:srgbClr val="006600"/>
                </a:solidFill>
              </a:rPr>
              <a:t>E</a:t>
            </a:r>
            <a:r>
              <a:rPr lang="en-US" sz="2400" smtClean="0"/>
              <a:t> accounts for residual covariances from data sharing</a:t>
            </a:r>
          </a:p>
          <a:p>
            <a:pPr lvl="1" eaLnBrk="1" hangingPunct="1"/>
            <a:endParaRPr lang="en-US" sz="2400" smtClean="0"/>
          </a:p>
        </p:txBody>
      </p:sp>
      <p:graphicFrame>
        <p:nvGraphicFramePr>
          <p:cNvPr id="411650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843213" y="2420938"/>
          <a:ext cx="334962" cy="360362"/>
        </p:xfrm>
        <a:graphic>
          <a:graphicData uri="http://schemas.openxmlformats.org/presentationml/2006/ole">
            <p:oleObj spid="_x0000_s411650" name="Equation" r:id="rId3" imgW="164880" imgH="177480" progId="Equation.3">
              <p:embed/>
            </p:oleObj>
          </a:graphicData>
        </a:graphic>
      </p:graphicFrame>
      <p:pic>
        <p:nvPicPr>
          <p:cNvPr id="411654" name="Picture 10" descr="Kroneck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3429000"/>
            <a:ext cx="3349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55" name="Picture 11" descr="Kroneck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4437063"/>
            <a:ext cx="3349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D93409-C89E-4729-980F-F90132B51AF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6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Residual Correlations</a:t>
            </a:r>
            <a:br>
              <a:rPr lang="en-US" smtClean="0"/>
            </a:br>
            <a:r>
              <a:rPr lang="en-US" smtClean="0"/>
              <a:t>in GMACE</a:t>
            </a:r>
          </a:p>
        </p:txBody>
      </p:sp>
      <p:sp>
        <p:nvSpPr>
          <p:cNvPr id="3164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8359775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D and D</a:t>
            </a:r>
            <a:r>
              <a:rPr lang="en-US" sz="2800" baseline="-25000" smtClean="0"/>
              <a:t>g</a:t>
            </a:r>
            <a:r>
              <a:rPr lang="en-US" sz="2800" smtClean="0"/>
              <a:t> are diagonal matrices</a:t>
            </a:r>
          </a:p>
          <a:p>
            <a:pPr lvl="1" eaLnBrk="1" hangingPunct="1"/>
            <a:r>
              <a:rPr lang="en-US" sz="2400" smtClean="0"/>
              <a:t>Residual variances of de-regressed proofs</a:t>
            </a:r>
          </a:p>
          <a:p>
            <a:pPr eaLnBrk="1" hangingPunct="1"/>
            <a:r>
              <a:rPr lang="en-US" sz="2800" smtClean="0">
                <a:solidFill>
                  <a:srgbClr val="339966"/>
                </a:solidFill>
              </a:rPr>
              <a:t>E</a:t>
            </a:r>
            <a:r>
              <a:rPr lang="en-US" sz="2800" smtClean="0"/>
              <a:t> accounts for shared genotypes, MACE EBV</a:t>
            </a:r>
          </a:p>
          <a:p>
            <a:pPr lvl="1" eaLnBrk="1" hangingPunct="1"/>
            <a:r>
              <a:rPr lang="en-US" sz="2400" smtClean="0"/>
              <a:t>Residuals covariances from shared foreign data</a:t>
            </a:r>
          </a:p>
        </p:txBody>
      </p:sp>
      <p:sp>
        <p:nvSpPr>
          <p:cNvPr id="316439" name="Text Box 6"/>
          <p:cNvSpPr txBox="1">
            <a:spLocks noChangeArrowheads="1"/>
          </p:cNvSpPr>
          <p:nvPr/>
        </p:nvSpPr>
        <p:spPr bwMode="auto">
          <a:xfrm>
            <a:off x="971550" y="5373688"/>
            <a:ext cx="26638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Max correlation between genomic predictions</a:t>
            </a:r>
          </a:p>
        </p:txBody>
      </p:sp>
      <p:sp>
        <p:nvSpPr>
          <p:cNvPr id="316440" name="Text Box 7"/>
          <p:cNvSpPr txBox="1">
            <a:spLocks noChangeArrowheads="1"/>
          </p:cNvSpPr>
          <p:nvPr/>
        </p:nvSpPr>
        <p:spPr bwMode="auto">
          <a:xfrm>
            <a:off x="2124075" y="3789363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% common (shared) data</a:t>
            </a:r>
          </a:p>
        </p:txBody>
      </p:sp>
      <p:sp>
        <p:nvSpPr>
          <p:cNvPr id="316441" name="Text Box 8"/>
          <p:cNvSpPr txBox="1">
            <a:spLocks noChangeArrowheads="1"/>
          </p:cNvSpPr>
          <p:nvPr/>
        </p:nvSpPr>
        <p:spPr bwMode="auto">
          <a:xfrm>
            <a:off x="4211638" y="5589588"/>
            <a:ext cx="24495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9966"/>
                </a:solidFill>
              </a:rPr>
              <a:t>Genomic portion of variance</a:t>
            </a:r>
          </a:p>
        </p:txBody>
      </p:sp>
      <p:graphicFrame>
        <p:nvGraphicFramePr>
          <p:cNvPr id="3164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779838" y="4514850"/>
          <a:ext cx="347662" cy="438150"/>
        </p:xfrm>
        <a:graphic>
          <a:graphicData uri="http://schemas.openxmlformats.org/presentationml/2006/ole">
            <p:oleObj spid="_x0000_s316420" name="Equation" r:id="rId4" imgW="114120" imgH="139680" progId="Equation.3">
              <p:embed/>
            </p:oleObj>
          </a:graphicData>
        </a:graphic>
      </p:graphicFrame>
      <p:graphicFrame>
        <p:nvGraphicFramePr>
          <p:cNvPr id="316425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4140200" y="4292600"/>
          <a:ext cx="2098675" cy="865188"/>
        </p:xfrm>
        <a:graphic>
          <a:graphicData uri="http://schemas.openxmlformats.org/presentationml/2006/ole">
            <p:oleObj spid="_x0000_s316425" name="Equation" r:id="rId5" imgW="698400" imgH="279360" progId="Equation.3">
              <p:embed/>
            </p:oleObj>
          </a:graphicData>
        </a:graphic>
      </p:graphicFrame>
      <p:graphicFrame>
        <p:nvGraphicFramePr>
          <p:cNvPr id="316428" name="Object 12"/>
          <p:cNvGraphicFramePr>
            <a:graphicFrameLocks noChangeAspect="1"/>
          </p:cNvGraphicFramePr>
          <p:nvPr/>
        </p:nvGraphicFramePr>
        <p:xfrm>
          <a:off x="3203575" y="4367213"/>
          <a:ext cx="458788" cy="749300"/>
        </p:xfrm>
        <a:graphic>
          <a:graphicData uri="http://schemas.openxmlformats.org/presentationml/2006/ole">
            <p:oleObj spid="_x0000_s316428" name="Equation" r:id="rId6" imgW="152280" imgH="241200" progId="Equation.3">
              <p:embed/>
            </p:oleObj>
          </a:graphicData>
        </a:graphic>
      </p:graphicFrame>
      <p:graphicFrame>
        <p:nvGraphicFramePr>
          <p:cNvPr id="316429" name="Object 13"/>
          <p:cNvGraphicFramePr>
            <a:graphicFrameLocks noChangeAspect="1"/>
          </p:cNvGraphicFramePr>
          <p:nvPr/>
        </p:nvGraphicFramePr>
        <p:xfrm>
          <a:off x="2195513" y="4367213"/>
          <a:ext cx="993775" cy="749300"/>
        </p:xfrm>
        <a:graphic>
          <a:graphicData uri="http://schemas.openxmlformats.org/presentationml/2006/ole">
            <p:oleObj spid="_x0000_s316429" name="Equation" r:id="rId7" imgW="330120" imgH="241200" progId="Equation.3">
              <p:embed/>
            </p:oleObj>
          </a:graphicData>
        </a:graphic>
      </p:graphicFrame>
      <p:sp>
        <p:nvSpPr>
          <p:cNvPr id="316442" name="Line 15"/>
          <p:cNvSpPr>
            <a:spLocks noChangeShapeType="1"/>
          </p:cNvSpPr>
          <p:nvPr/>
        </p:nvSpPr>
        <p:spPr bwMode="auto">
          <a:xfrm flipV="1">
            <a:off x="2555875" y="4941888"/>
            <a:ext cx="647700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6443" name="Line 16"/>
          <p:cNvSpPr>
            <a:spLocks noChangeShapeType="1"/>
          </p:cNvSpPr>
          <p:nvPr/>
        </p:nvSpPr>
        <p:spPr bwMode="auto">
          <a:xfrm>
            <a:off x="3995738" y="4149725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6444" name="AutoShape 17"/>
          <p:cNvSpPr>
            <a:spLocks/>
          </p:cNvSpPr>
          <p:nvPr/>
        </p:nvSpPr>
        <p:spPr bwMode="auto">
          <a:xfrm rot="5400000">
            <a:off x="5076825" y="4437063"/>
            <a:ext cx="358775" cy="1943100"/>
          </a:xfrm>
          <a:prstGeom prst="rightBrace">
            <a:avLst>
              <a:gd name="adj1" fmla="val 45133"/>
              <a:gd name="adj2" fmla="val 50000"/>
            </a:avLst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16445" name="Group 21"/>
          <p:cNvGrpSpPr>
            <a:grpSpLocks/>
          </p:cNvGrpSpPr>
          <p:nvPr/>
        </p:nvGrpSpPr>
        <p:grpSpPr bwMode="auto">
          <a:xfrm>
            <a:off x="6877050" y="5516563"/>
            <a:ext cx="1944688" cy="720725"/>
            <a:chOff x="4286" y="3430"/>
            <a:chExt cx="1225" cy="454"/>
          </a:xfrm>
        </p:grpSpPr>
        <p:sp>
          <p:nvSpPr>
            <p:cNvPr id="316446" name="Text Box 18"/>
            <p:cNvSpPr txBox="1">
              <a:spLocks noChangeArrowheads="1"/>
            </p:cNvSpPr>
            <p:nvPr/>
          </p:nvSpPr>
          <p:spPr bwMode="auto">
            <a:xfrm>
              <a:off x="4286" y="3442"/>
              <a:ext cx="122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339966"/>
                  </a:solidFill>
                </a:rPr>
                <a:t>(    </a:t>
              </a:r>
              <a:r>
                <a:rPr lang="en-US" sz="1800">
                  <a:solidFill>
                    <a:srgbClr val="339966"/>
                  </a:solidFill>
                </a:rPr>
                <a:t>= %EDC from genomics</a:t>
              </a:r>
              <a:r>
                <a:rPr lang="en-US" sz="2000">
                  <a:solidFill>
                    <a:srgbClr val="339966"/>
                  </a:solidFill>
                </a:rPr>
                <a:t>)</a:t>
              </a:r>
            </a:p>
          </p:txBody>
        </p:sp>
        <p:graphicFrame>
          <p:nvGraphicFramePr>
            <p:cNvPr id="316435" name="Object 19"/>
            <p:cNvGraphicFramePr>
              <a:graphicFrameLocks noChangeAspect="1"/>
            </p:cNvGraphicFramePr>
            <p:nvPr/>
          </p:nvGraphicFramePr>
          <p:xfrm>
            <a:off x="4513" y="3430"/>
            <a:ext cx="232" cy="301"/>
          </p:xfrm>
          <a:graphic>
            <a:graphicData uri="http://schemas.openxmlformats.org/presentationml/2006/ole">
              <p:oleObj spid="_x0000_s316435" name="Equation" r:id="rId8" imgW="126720" imgH="1648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AAE94D-C1E3-4D3E-8F10-BD08C18CE2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</a:t>
            </a:r>
            <a:r>
              <a:rPr lang="en-US" smtClean="0">
                <a:solidFill>
                  <a:srgbClr val="FF0000"/>
                </a:solidFill>
              </a:rPr>
              <a:t>c</a:t>
            </a:r>
            <a:r>
              <a:rPr lang="en-US" baseline="-25000" smtClean="0">
                <a:solidFill>
                  <a:srgbClr val="FF0000"/>
                </a:solidFill>
              </a:rPr>
              <a:t>ij</a:t>
            </a:r>
            <a:r>
              <a:rPr lang="en-US" smtClean="0"/>
              <a:t> for BSW</a:t>
            </a:r>
          </a:p>
        </p:txBody>
      </p:sp>
      <p:graphicFrame>
        <p:nvGraphicFramePr>
          <p:cNvPr id="395635" name="Group 371"/>
          <p:cNvGraphicFramePr>
            <a:graphicFrameLocks noGrp="1"/>
          </p:cNvGraphicFramePr>
          <p:nvPr>
            <p:ph type="tbl" idx="1"/>
          </p:nvPr>
        </p:nvGraphicFramePr>
        <p:xfrm>
          <a:off x="533400" y="1828800"/>
          <a:ext cx="8382000" cy="457200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NLD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NZL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NLD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NZL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DEU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0AEA48D-E19A-4454-9944-11ABB67BD63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Ways to Compute D</a:t>
            </a:r>
            <a:r>
              <a:rPr lang="en-US" baseline="-25000" smtClean="0"/>
              <a:t>g</a:t>
            </a:r>
            <a:endParaRPr lang="en-US" smtClean="0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</a:t>
            </a:r>
            <a:r>
              <a:rPr lang="en-US" sz="2800" baseline="-25000" smtClean="0"/>
              <a:t>g1</a:t>
            </a:r>
            <a:r>
              <a:rPr lang="en-US" sz="2800" smtClean="0"/>
              <a:t>: Compare genomic to traditional REL</a:t>
            </a:r>
          </a:p>
          <a:p>
            <a:pPr lvl="1" eaLnBrk="1" hangingPunct="1"/>
            <a:r>
              <a:rPr lang="en-US" sz="2400" smtClean="0"/>
              <a:t>Convert each to daughter equivalents </a:t>
            </a:r>
          </a:p>
          <a:p>
            <a:pPr lvl="1" eaLnBrk="1" hangingPunct="1"/>
            <a:r>
              <a:rPr lang="en-US" sz="2400" smtClean="0"/>
              <a:t>Subtract D from D</a:t>
            </a:r>
            <a:r>
              <a:rPr lang="en-US" sz="2400" baseline="-25000" smtClean="0"/>
              <a:t>total</a:t>
            </a:r>
            <a:r>
              <a:rPr lang="en-US" sz="2400" smtClean="0"/>
              <a:t> to get D</a:t>
            </a:r>
            <a:r>
              <a:rPr lang="en-US" sz="2400" baseline="-25000" smtClean="0"/>
              <a:t>g1</a:t>
            </a:r>
            <a:endParaRPr lang="en-US" sz="2400" smtClean="0"/>
          </a:p>
          <a:p>
            <a:pPr eaLnBrk="1" hangingPunct="1"/>
            <a:r>
              <a:rPr lang="en-US" sz="2800" smtClean="0"/>
              <a:t>D</a:t>
            </a:r>
            <a:r>
              <a:rPr lang="en-US" sz="2800" baseline="-25000" smtClean="0"/>
              <a:t>g2</a:t>
            </a:r>
            <a:r>
              <a:rPr lang="en-US" sz="2800" smtClean="0"/>
              <a:t>: Equate diagonals of matrix inverses</a:t>
            </a:r>
          </a:p>
          <a:p>
            <a:pPr lvl="1" eaLnBrk="1" hangingPunct="1"/>
            <a:r>
              <a:rPr lang="en-US" sz="2400" smtClean="0">
                <a:solidFill>
                  <a:srgbClr val="0000FF"/>
                </a:solidFill>
              </a:rPr>
              <a:t>[D + D</a:t>
            </a:r>
            <a:r>
              <a:rPr lang="en-US" sz="2400" baseline="-25000" smtClean="0">
                <a:solidFill>
                  <a:srgbClr val="0000FF"/>
                </a:solidFill>
              </a:rPr>
              <a:t>g2</a:t>
            </a:r>
            <a:r>
              <a:rPr lang="en-US" sz="2400" smtClean="0">
                <a:solidFill>
                  <a:srgbClr val="0000FF"/>
                </a:solidFill>
              </a:rPr>
              <a:t> + A</a:t>
            </a:r>
            <a:r>
              <a:rPr lang="en-US" sz="2400" baseline="30000" smtClean="0">
                <a:solidFill>
                  <a:srgbClr val="0000FF"/>
                </a:solidFill>
              </a:rPr>
              <a:t>-1</a:t>
            </a:r>
            <a:r>
              <a:rPr lang="en-US" sz="2400" smtClean="0">
                <a:solidFill>
                  <a:srgbClr val="0000FF"/>
                </a:solidFill>
              </a:rPr>
              <a:t>k]</a:t>
            </a:r>
            <a:r>
              <a:rPr lang="en-US" sz="2400" baseline="30000" smtClean="0">
                <a:solidFill>
                  <a:srgbClr val="0000FF"/>
                </a:solidFill>
              </a:rPr>
              <a:t>-1</a:t>
            </a:r>
            <a:r>
              <a:rPr lang="en-US" sz="2400" smtClean="0">
                <a:solidFill>
                  <a:srgbClr val="0000FF"/>
                </a:solidFill>
              </a:rPr>
              <a:t> = [D + G</a:t>
            </a:r>
            <a:r>
              <a:rPr lang="en-US" sz="2400" baseline="30000" smtClean="0">
                <a:solidFill>
                  <a:srgbClr val="0000FF"/>
                </a:solidFill>
              </a:rPr>
              <a:t>-1</a:t>
            </a:r>
            <a:r>
              <a:rPr lang="en-US" sz="2400" smtClean="0">
                <a:solidFill>
                  <a:srgbClr val="0000FF"/>
                </a:solidFill>
              </a:rPr>
              <a:t>k]</a:t>
            </a:r>
            <a:r>
              <a:rPr lang="en-US" sz="2400" baseline="30000" smtClean="0">
                <a:solidFill>
                  <a:srgbClr val="0000FF"/>
                </a:solidFill>
              </a:rPr>
              <a:t>-1</a:t>
            </a:r>
            <a:endParaRPr lang="en-US" sz="2400" smtClean="0">
              <a:solidFill>
                <a:srgbClr val="0000FF"/>
              </a:solidFill>
            </a:endParaRPr>
          </a:p>
          <a:p>
            <a:pPr lvl="1" eaLnBrk="1" hangingPunct="1"/>
            <a:r>
              <a:rPr lang="en-US" sz="2400" smtClean="0"/>
              <a:t>Solve for D</a:t>
            </a:r>
            <a:r>
              <a:rPr lang="en-US" sz="2400" baseline="-25000" smtClean="0"/>
              <a:t>g2</a:t>
            </a:r>
            <a:r>
              <a:rPr lang="en-US" sz="2400" smtClean="0"/>
              <a:t> using math similar to Misztal and Wiggans (1988)</a:t>
            </a:r>
          </a:p>
          <a:p>
            <a:pPr eaLnBrk="1" hangingPunct="1"/>
            <a:r>
              <a:rPr lang="en-US" sz="2800" smtClean="0"/>
              <a:t>D</a:t>
            </a:r>
            <a:r>
              <a:rPr lang="en-US" sz="2800" baseline="-25000" smtClean="0"/>
              <a:t>g3</a:t>
            </a:r>
            <a:r>
              <a:rPr lang="en-US" sz="2800" smtClean="0"/>
              <a:t>: Use constant D</a:t>
            </a:r>
            <a:r>
              <a:rPr lang="en-US" sz="2800" baseline="-25000" smtClean="0"/>
              <a:t>g3</a:t>
            </a:r>
            <a:r>
              <a:rPr lang="en-US" sz="2800" smtClean="0"/>
              <a:t> for all animals</a:t>
            </a:r>
          </a:p>
          <a:p>
            <a:pPr lvl="1" eaLnBrk="1" hangingPunct="1"/>
            <a:r>
              <a:rPr lang="en-US" sz="2400" smtClean="0"/>
              <a:t>D</a:t>
            </a:r>
            <a:r>
              <a:rPr lang="en-US" sz="2400" baseline="-25000" smtClean="0"/>
              <a:t>g3</a:t>
            </a:r>
            <a:r>
              <a:rPr lang="en-US" sz="2400" smtClean="0"/>
              <a:t> =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smtClean="0"/>
              <a:t>(traditional REL – parent average REL) / r</a:t>
            </a:r>
          </a:p>
          <a:p>
            <a:pPr lvl="1" eaLnBrk="1" hangingPunct="1"/>
            <a:r>
              <a:rPr lang="en-US" sz="2400" smtClean="0"/>
              <a:t>Choose r to make genomic REL = observed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B4F416-2FEA-47D8-9F2B-921617A6E1F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Compare D</a:t>
            </a:r>
            <a:r>
              <a:rPr lang="en-US" baseline="-25000" smtClean="0"/>
              <a:t>g1</a:t>
            </a:r>
            <a:r>
              <a:rPr lang="en-US" smtClean="0"/>
              <a:t>, D</a:t>
            </a:r>
            <a:r>
              <a:rPr lang="en-US" baseline="-25000" smtClean="0"/>
              <a:t>g2</a:t>
            </a:r>
            <a:r>
              <a:rPr lang="en-US" smtClean="0"/>
              <a:t>, D</a:t>
            </a:r>
            <a:r>
              <a:rPr lang="en-US" baseline="-25000" smtClean="0"/>
              <a:t>g3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</a:t>
            </a:r>
            <a:r>
              <a:rPr lang="en-US" baseline="-25000" smtClean="0"/>
              <a:t>g</a:t>
            </a:r>
            <a:r>
              <a:rPr lang="en-US" smtClean="0"/>
              <a:t> from North American Holsteins</a:t>
            </a:r>
          </a:p>
          <a:p>
            <a:pPr lvl="1" eaLnBrk="1" hangingPunct="1"/>
            <a:r>
              <a:rPr lang="en-US" smtClean="0"/>
              <a:t>Young bull means were 19.4, 19.1, and 22.3</a:t>
            </a:r>
          </a:p>
          <a:p>
            <a:pPr lvl="1" eaLnBrk="1" hangingPunct="1"/>
            <a:r>
              <a:rPr lang="en-US" smtClean="0"/>
              <a:t>Proven bull means were 23.5, 22.9, and 22.3</a:t>
            </a:r>
          </a:p>
          <a:p>
            <a:pPr lvl="1" eaLnBrk="1" hangingPunct="1"/>
            <a:r>
              <a:rPr lang="en-US" smtClean="0"/>
              <a:t>Young bull SD were 1.2, 1.4, and 0</a:t>
            </a:r>
          </a:p>
          <a:p>
            <a:pPr lvl="1" eaLnBrk="1" hangingPunct="1"/>
            <a:r>
              <a:rPr lang="en-US" smtClean="0"/>
              <a:t>Proven bull SD were 11.3, 11.3, and 0</a:t>
            </a:r>
          </a:p>
          <a:p>
            <a:pPr eaLnBrk="1" hangingPunct="1"/>
            <a:r>
              <a:rPr lang="en-US" smtClean="0"/>
              <a:t>D</a:t>
            </a:r>
            <a:r>
              <a:rPr lang="en-US" baseline="-25000" smtClean="0"/>
              <a:t>g1</a:t>
            </a:r>
            <a:r>
              <a:rPr lang="en-US" smtClean="0"/>
              <a:t> and D</a:t>
            </a:r>
            <a:r>
              <a:rPr lang="en-US" baseline="-25000" smtClean="0"/>
              <a:t>g2</a:t>
            </a:r>
            <a:r>
              <a:rPr lang="en-US" smtClean="0"/>
              <a:t> were correlated by .81</a:t>
            </a:r>
          </a:p>
          <a:p>
            <a:pPr eaLnBrk="1" hangingPunct="1"/>
            <a:r>
              <a:rPr lang="en-US" smtClean="0"/>
              <a:t>Formula D</a:t>
            </a:r>
            <a:r>
              <a:rPr lang="en-US" baseline="-25000" smtClean="0"/>
              <a:t>g1</a:t>
            </a:r>
            <a:r>
              <a:rPr lang="en-US" smtClean="0"/>
              <a:t> used to test GMACE with BSW simulation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09A5BA-7217-4688-A832-EEA74DFC9BF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7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Reliabilities for Young BSW Bulls from USA</a:t>
            </a:r>
          </a:p>
        </p:txBody>
      </p:sp>
      <p:graphicFrame>
        <p:nvGraphicFramePr>
          <p:cNvPr id="417907" name="Group 115"/>
          <p:cNvGraphicFramePr>
            <a:graphicFrameLocks noGrp="1"/>
          </p:cNvGraphicFramePr>
          <p:nvPr/>
        </p:nvGraphicFramePr>
        <p:xfrm>
          <a:off x="533400" y="1828800"/>
          <a:ext cx="8359775" cy="4572000"/>
        </p:xfrm>
        <a:graphic>
          <a:graphicData uri="http://schemas.openxmlformats.org/drawingml/2006/table">
            <a:tbl>
              <a:tblPr/>
              <a:tblGrid>
                <a:gridCol w="849313"/>
                <a:gridCol w="741362"/>
                <a:gridCol w="1223963"/>
                <a:gridCol w="1439862"/>
                <a:gridCol w="1439863"/>
                <a:gridCol w="1439862"/>
                <a:gridCol w="12255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Ctry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n_GEBV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r_GEBV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GMACE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mtGEN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CHE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USA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NLD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NZL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DEU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ITA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FRA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SVN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7868" name="Text Box 77"/>
          <p:cNvSpPr txBox="1">
            <a:spLocks noChangeArrowheads="1"/>
          </p:cNvSpPr>
          <p:nvPr/>
        </p:nvSpPr>
        <p:spPr bwMode="auto">
          <a:xfrm>
            <a:off x="2916238" y="6381750"/>
            <a:ext cx="5176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n_GEBV = national GEBV, r_GEBV = regional GEBV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8EA4D7-137C-4435-875F-98FDC336BF8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GMACE Reliability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MACE reliability approximation</a:t>
            </a:r>
          </a:p>
          <a:p>
            <a:pPr lvl="1" eaLnBrk="1" hangingPunct="1"/>
            <a:r>
              <a:rPr lang="en-US" smtClean="0"/>
              <a:t>Harris and Johnson, 1998</a:t>
            </a:r>
          </a:p>
          <a:p>
            <a:pPr lvl="1" eaLnBrk="1" hangingPunct="1"/>
            <a:r>
              <a:rPr lang="en-US" smtClean="0"/>
              <a:t>Within-country progeny absorptions</a:t>
            </a:r>
          </a:p>
          <a:p>
            <a:pPr lvl="2" eaLnBrk="1" hangingPunct="1"/>
            <a:r>
              <a:rPr lang="en-US" smtClean="0"/>
              <a:t>No residual correlations between countries</a:t>
            </a:r>
          </a:p>
          <a:p>
            <a:pPr eaLnBrk="1" hangingPunct="1"/>
            <a:r>
              <a:rPr lang="en-US" smtClean="0"/>
              <a:t>GMACE reliability approximation</a:t>
            </a:r>
          </a:p>
          <a:p>
            <a:pPr lvl="1" eaLnBrk="1" hangingPunct="1"/>
            <a:r>
              <a:rPr lang="en-US" smtClean="0"/>
              <a:t>Similar to MACE approximation, except</a:t>
            </a:r>
          </a:p>
          <a:p>
            <a:pPr lvl="1" eaLnBrk="1" hangingPunct="1"/>
            <a:r>
              <a:rPr lang="en-US" smtClean="0"/>
              <a:t>Multi-country progeny absorptions</a:t>
            </a:r>
          </a:p>
          <a:p>
            <a:pPr lvl="2" eaLnBrk="1" hangingPunct="1"/>
            <a:r>
              <a:rPr lang="en-US" smtClean="0"/>
              <a:t>Residual correlations from genomic data sharing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C646FF-A5D5-498A-B8EC-72F471EAEB7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Sire-Dam or MGS Pedigree?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tested with animal model</a:t>
            </a:r>
          </a:p>
          <a:p>
            <a:pPr eaLnBrk="1" hangingPunct="1"/>
            <a:r>
              <a:rPr lang="en-US" smtClean="0"/>
              <a:t>Traditional MACE uses sire-MGS</a:t>
            </a:r>
          </a:p>
          <a:p>
            <a:pPr eaLnBrk="1" hangingPunct="1"/>
            <a:r>
              <a:rPr lang="en-US" smtClean="0"/>
              <a:t>Conversion to AM-MACE planned</a:t>
            </a:r>
          </a:p>
          <a:p>
            <a:pPr lvl="1" eaLnBrk="1" hangingPunct="1"/>
            <a:r>
              <a:rPr lang="en-US" smtClean="0"/>
              <a:t>Initial study in NLD (van der Linde, 2005)</a:t>
            </a:r>
          </a:p>
          <a:p>
            <a:pPr lvl="1" eaLnBrk="1" hangingPunct="1"/>
            <a:r>
              <a:rPr lang="en-US" smtClean="0"/>
              <a:t>Pilot study at Interbull (Fikse, 2008)</a:t>
            </a:r>
          </a:p>
          <a:p>
            <a:pPr lvl="1" eaLnBrk="1" hangingPunct="1"/>
            <a:r>
              <a:rPr lang="en-US" smtClean="0"/>
              <a:t>All countries supply sire-dam pedigree</a:t>
            </a:r>
          </a:p>
          <a:p>
            <a:pPr eaLnBrk="1" hangingPunct="1"/>
            <a:r>
              <a:rPr lang="en-US" smtClean="0"/>
              <a:t>Animal model GMACE recommended</a:t>
            </a:r>
          </a:p>
          <a:p>
            <a:pPr lvl="1" eaLnBrk="1" hangingPunct="1"/>
            <a:r>
              <a:rPr lang="en-US" smtClean="0"/>
              <a:t>Option to include cow GEBVs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68E2D8-D80F-4BB0-8824-BF08C901D5E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Remaining GMACE Issues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Countries might report inconsistent D</a:t>
            </a:r>
            <a:r>
              <a:rPr lang="en-US" baseline="-25000" smtClean="0"/>
              <a:t>g</a:t>
            </a:r>
            <a:endParaRPr lang="en-US" smtClean="0"/>
          </a:p>
          <a:p>
            <a:pPr lvl="1" eaLnBrk="1" hangingPunct="1"/>
            <a:r>
              <a:rPr lang="en-US" smtClean="0"/>
              <a:t>Actual D</a:t>
            </a:r>
            <a:r>
              <a:rPr lang="en-US" baseline="-25000" smtClean="0"/>
              <a:t>g</a:t>
            </a:r>
            <a:r>
              <a:rPr lang="en-US" smtClean="0"/>
              <a:t> should be similar if countries share genotypes and genetic correlations are high</a:t>
            </a:r>
          </a:p>
          <a:p>
            <a:pPr lvl="1" eaLnBrk="1" hangingPunct="1"/>
            <a:r>
              <a:rPr lang="en-US" smtClean="0"/>
              <a:t>If reported D</a:t>
            </a:r>
            <a:r>
              <a:rPr lang="en-US" baseline="-25000" smtClean="0"/>
              <a:t>g</a:t>
            </a:r>
            <a:r>
              <a:rPr lang="en-US" smtClean="0"/>
              <a:t> differ too much, GMACE gives sub-optimal (surprisingly poor) results</a:t>
            </a:r>
          </a:p>
          <a:p>
            <a:pPr lvl="2" eaLnBrk="1" hangingPunct="1"/>
            <a:r>
              <a:rPr lang="en-US" smtClean="0"/>
              <a:t>Restrict the variation of D</a:t>
            </a:r>
            <a:r>
              <a:rPr lang="en-US" baseline="-25000" smtClean="0"/>
              <a:t>g</a:t>
            </a:r>
            <a:r>
              <a:rPr lang="en-US" smtClean="0"/>
              <a:t> among countries?</a:t>
            </a:r>
          </a:p>
          <a:p>
            <a:pPr lvl="3" eaLnBrk="1" hangingPunct="1"/>
            <a:r>
              <a:rPr lang="en-US" smtClean="0"/>
              <a:t>Similar to bending correlation matrix T for MACE</a:t>
            </a:r>
          </a:p>
          <a:p>
            <a:pPr lvl="2" eaLnBrk="1" hangingPunct="1"/>
            <a:r>
              <a:rPr lang="en-US" smtClean="0"/>
              <a:t>Refine the GMACE equations?</a:t>
            </a:r>
          </a:p>
          <a:p>
            <a:pPr lvl="2" eaLnBrk="1" hangingPunct="1"/>
            <a:r>
              <a:rPr lang="en-US" smtClean="0"/>
              <a:t>Research is ongoing…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5AD686C-36E8-422E-911D-1695BF05A90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Formats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GEBVs for proven and young bulls</a:t>
            </a:r>
          </a:p>
          <a:p>
            <a:pPr lvl="1" eaLnBrk="1" hangingPunct="1"/>
            <a:r>
              <a:rPr lang="en-US" smtClean="0"/>
              <a:t>Same formats as 010, 015, 016, 017, 018, 019</a:t>
            </a:r>
          </a:p>
          <a:p>
            <a:pPr lvl="1" eaLnBrk="1" hangingPunct="1"/>
            <a:r>
              <a:rPr lang="en-US" smtClean="0"/>
              <a:t>Genomic daughter equivalents (GEDCs)</a:t>
            </a:r>
          </a:p>
          <a:p>
            <a:pPr eaLnBrk="1" hangingPunct="1"/>
            <a:r>
              <a:rPr lang="en-US" smtClean="0"/>
              <a:t>Truncated GEBVs for validation</a:t>
            </a:r>
          </a:p>
          <a:p>
            <a:pPr lvl="1" eaLnBrk="1" hangingPunct="1"/>
            <a:r>
              <a:rPr lang="en-US" smtClean="0"/>
              <a:t>Same formats, but 4 years less data </a:t>
            </a:r>
          </a:p>
          <a:p>
            <a:pPr eaLnBrk="1" hangingPunct="1"/>
            <a:r>
              <a:rPr lang="en-US" smtClean="0"/>
              <a:t>Validation test results (format 731)</a:t>
            </a:r>
          </a:p>
          <a:p>
            <a:pPr lvl="1" eaLnBrk="1" hangingPunct="1"/>
            <a:r>
              <a:rPr lang="en-US" smtClean="0"/>
              <a:t>Squared correlations, regressions, bias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DB4BF7-830E-441D-A720-0843975C386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Genomics Timeline</a:t>
            </a:r>
          </a:p>
        </p:txBody>
      </p:sp>
      <p:graphicFrame>
        <p:nvGraphicFramePr>
          <p:cNvPr id="382028" name="Group 76"/>
          <p:cNvGraphicFramePr>
            <a:graphicFrameLocks noGrp="1"/>
          </p:cNvGraphicFramePr>
          <p:nvPr>
            <p:ph type="tbl" idx="1"/>
          </p:nvPr>
        </p:nvGraphicFramePr>
        <p:xfrm>
          <a:off x="533400" y="1828800"/>
          <a:ext cx="8382000" cy="4572000"/>
        </p:xfrm>
        <a:graphic>
          <a:graphicData uri="http://schemas.openxmlformats.org/drawingml/2006/table">
            <a:tbl>
              <a:tblPr/>
              <a:tblGrid>
                <a:gridCol w="1158875"/>
                <a:gridCol w="7223125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50K SNP chips developed by NLD, USA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Unofficial GEBV provided within 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Interbull Genomics Task Force formed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Official GEBV in several countries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Genomic MACE methods developed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 provided to Interbull Centre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 on actual GEBVs beginning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????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GMACE test run and implementation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 Proven Bulls in 2006</a:t>
            </a:r>
          </a:p>
        </p:txBody>
      </p:sp>
      <p:graphicFrame>
        <p:nvGraphicFramePr>
          <p:cNvPr id="432311" name="Group 183"/>
          <p:cNvGraphicFramePr>
            <a:graphicFrameLocks noGrp="1"/>
          </p:cNvGraphicFramePr>
          <p:nvPr/>
        </p:nvGraphicFramePr>
        <p:xfrm>
          <a:off x="533400" y="1828800"/>
          <a:ext cx="8382000" cy="4572000"/>
        </p:xfrm>
        <a:graphic>
          <a:graphicData uri="http://schemas.openxmlformats.org/drawingml/2006/table">
            <a:tbl>
              <a:tblPr/>
              <a:tblGrid>
                <a:gridCol w="2022475"/>
                <a:gridCol w="1439863"/>
                <a:gridCol w="1152525"/>
                <a:gridCol w="1079500"/>
                <a:gridCol w="1584325"/>
                <a:gridCol w="1103312"/>
              </a:tblGrid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2006 Net Merit (adj)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 NM$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Dtrs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Dtrs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O Man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1,317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54,573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OBrian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Billion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1,687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Jet Stream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7,439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Alton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85B1242-54FC-4618-9375-5B16B851571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 Young Bulls in 2006</a:t>
            </a:r>
          </a:p>
        </p:txBody>
      </p:sp>
      <p:graphicFrame>
        <p:nvGraphicFramePr>
          <p:cNvPr id="424003" name="Group 67"/>
          <p:cNvGraphicFramePr>
            <a:graphicFrameLocks noGrp="1"/>
          </p:cNvGraphicFramePr>
          <p:nvPr/>
        </p:nvGraphicFramePr>
        <p:xfrm>
          <a:off x="533400" y="1828800"/>
          <a:ext cx="8382000" cy="4572000"/>
        </p:xfrm>
        <a:graphic>
          <a:graphicData uri="http://schemas.openxmlformats.org/drawingml/2006/table">
            <a:tbl>
              <a:tblPr/>
              <a:tblGrid>
                <a:gridCol w="1878013"/>
                <a:gridCol w="1439862"/>
                <a:gridCol w="1512888"/>
                <a:gridCol w="1223962"/>
                <a:gridCol w="1079500"/>
                <a:gridCol w="124777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2006 NM$ (adj)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 Net Merit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Dtrs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Freddie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Awesome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Garrett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Fortunato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Logan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6C37C64-80E0-4EB1-B38B-CF704E86BDF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25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Freddie</a:t>
            </a:r>
          </a:p>
        </p:txBody>
      </p:sp>
      <p:pic>
        <p:nvPicPr>
          <p:cNvPr id="425987" name="Picture 6" descr="FREDDIE *T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700213"/>
            <a:ext cx="7164387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4C1DD0-A86F-40DF-88BF-C1A2F03DF65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GEBVs now official in several countries</a:t>
            </a:r>
          </a:p>
          <a:p>
            <a:pPr eaLnBrk="1" hangingPunct="1"/>
            <a:r>
              <a:rPr lang="en-US" smtClean="0"/>
              <a:t>GMACE software testing by Interbull</a:t>
            </a:r>
          </a:p>
          <a:p>
            <a:pPr lvl="1" eaLnBrk="1" hangingPunct="1"/>
            <a:r>
              <a:rPr lang="en-US" smtClean="0"/>
              <a:t>Accounts for data shared by country groups</a:t>
            </a:r>
          </a:p>
          <a:p>
            <a:pPr lvl="1" eaLnBrk="1" hangingPunct="1"/>
            <a:r>
              <a:rPr lang="en-US" smtClean="0"/>
              <a:t>Programs applied to simulated BSW GEBVs</a:t>
            </a:r>
          </a:p>
          <a:p>
            <a:pPr lvl="1" eaLnBrk="1" hangingPunct="1"/>
            <a:r>
              <a:rPr lang="en-US" smtClean="0"/>
              <a:t>Real HOL GEBVs sent Feb 22 by 9 countries</a:t>
            </a:r>
          </a:p>
          <a:p>
            <a:pPr eaLnBrk="1" hangingPunct="1"/>
            <a:r>
              <a:rPr lang="en-US" smtClean="0"/>
              <a:t>Genotype vs. GEBV exchange </a:t>
            </a:r>
          </a:p>
          <a:p>
            <a:pPr lvl="1" eaLnBrk="1" hangingPunct="1"/>
            <a:r>
              <a:rPr lang="en-US" smtClean="0"/>
              <a:t>Fuller use of data with genotype exchange</a:t>
            </a:r>
          </a:p>
          <a:p>
            <a:pPr lvl="1" eaLnBrk="1" hangingPunct="1"/>
            <a:r>
              <a:rPr lang="en-US" smtClean="0"/>
              <a:t>Lets smaller populations do genomic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00AFB1-3BE3-49F2-BC38-DC7B1982548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Acknowledgements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Interbull genomics task force</a:t>
            </a:r>
          </a:p>
          <a:p>
            <a:pPr lvl="1" eaLnBrk="1" hangingPunct="1"/>
            <a:r>
              <a:rPr lang="en-US" smtClean="0"/>
              <a:t>Georgios Banos</a:t>
            </a:r>
          </a:p>
          <a:p>
            <a:pPr lvl="1" eaLnBrk="1" hangingPunct="1"/>
            <a:r>
              <a:rPr lang="en-US" smtClean="0"/>
              <a:t>Mario Calus</a:t>
            </a:r>
          </a:p>
          <a:p>
            <a:pPr lvl="1" eaLnBrk="1" hangingPunct="1"/>
            <a:r>
              <a:rPr lang="en-US" smtClean="0"/>
              <a:t>Vincent Ducrocq</a:t>
            </a:r>
          </a:p>
          <a:p>
            <a:pPr lvl="1" eaLnBrk="1" hangingPunct="1"/>
            <a:r>
              <a:rPr lang="en-US" smtClean="0"/>
              <a:t>Jo</a:t>
            </a:r>
            <a:r>
              <a:rPr lang="en-US" smtClean="0">
                <a:cs typeface="Arial" charset="0"/>
              </a:rPr>
              <a:t>ã</a:t>
            </a:r>
            <a:r>
              <a:rPr lang="en-US" smtClean="0"/>
              <a:t>o D</a:t>
            </a:r>
            <a:r>
              <a:rPr lang="el-GR" smtClean="0">
                <a:cs typeface="Arial" charset="0"/>
              </a:rPr>
              <a:t>ϋ</a:t>
            </a:r>
            <a:r>
              <a:rPr lang="en-US" smtClean="0"/>
              <a:t>rr</a:t>
            </a:r>
          </a:p>
          <a:p>
            <a:pPr lvl="1" eaLnBrk="1" hangingPunct="1"/>
            <a:r>
              <a:rPr lang="en-US" smtClean="0"/>
              <a:t>Hossein Jorjani </a:t>
            </a:r>
          </a:p>
          <a:p>
            <a:pPr lvl="1" eaLnBrk="1" hangingPunct="1"/>
            <a:r>
              <a:rPr lang="en-US" smtClean="0"/>
              <a:t>Esa M</a:t>
            </a:r>
            <a:r>
              <a:rPr lang="en-US" smtClean="0">
                <a:cs typeface="Arial" charset="0"/>
              </a:rPr>
              <a:t>ä</a:t>
            </a:r>
            <a:r>
              <a:rPr lang="en-US" smtClean="0"/>
              <a:t>ntysaari</a:t>
            </a:r>
          </a:p>
          <a:p>
            <a:pPr lvl="1" eaLnBrk="1" hangingPunct="1"/>
            <a:r>
              <a:rPr lang="en-US" smtClean="0"/>
              <a:t>Zengting Liu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4F1B29-19CB-4219-A8AA-5FF042DD9D3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31106" name="WordArt 2"/>
          <p:cNvSpPr>
            <a:spLocks noChangeArrowheads="1" noChangeShapeType="1" noTextEdit="1"/>
          </p:cNvSpPr>
          <p:nvPr/>
        </p:nvSpPr>
        <p:spPr bwMode="auto">
          <a:xfrm>
            <a:off x="1752600" y="2743200"/>
            <a:ext cx="5867400" cy="2530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0637F4-72A2-4424-B3C4-8B2F9F35173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EBV Exchange History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1975-1994 Conversion formulas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Exporting country j computes EBV</a:t>
            </a:r>
            <a:r>
              <a:rPr lang="en-US" sz="2000" baseline="-25000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Importing country i converts EBV</a:t>
            </a:r>
            <a:r>
              <a:rPr lang="en-US" sz="2000" baseline="-25000" smtClean="0"/>
              <a:t>i</a:t>
            </a:r>
            <a:r>
              <a:rPr lang="en-US" sz="2000" smtClean="0"/>
              <a:t> = a + b EBV</a:t>
            </a:r>
            <a:r>
              <a:rPr lang="en-US" sz="2000" baseline="-25000" smtClean="0"/>
              <a:t>j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1995-2010 MACE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Countries each send EBV</a:t>
            </a:r>
            <a:r>
              <a:rPr lang="en-US" sz="2000" baseline="-25000" smtClean="0"/>
              <a:t>j</a:t>
            </a:r>
            <a:r>
              <a:rPr lang="en-US" sz="2000" smtClean="0"/>
              <a:t>, receive EBV</a:t>
            </a:r>
            <a:r>
              <a:rPr lang="en-US" sz="2000" baseline="-25000" smtClean="0"/>
              <a:t>i</a:t>
            </a:r>
            <a:r>
              <a:rPr lang="en-US" sz="2000" smtClean="0"/>
              <a:t> from Interbull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Standard formats, 2n vs. n</a:t>
            </a:r>
            <a:r>
              <a:rPr lang="en-US" sz="2000" baseline="30000" smtClean="0"/>
              <a:t>2</a:t>
            </a:r>
            <a:r>
              <a:rPr lang="en-US" sz="2000" smtClean="0"/>
              <a:t> file transfers , less labor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Combines information from daughters in all countries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Trend validation introduced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2010-???? Genomic MACE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Countries send young and old bull GEBV</a:t>
            </a:r>
            <a:r>
              <a:rPr lang="en-US" sz="2000" baseline="-25000" smtClean="0"/>
              <a:t>j</a:t>
            </a:r>
            <a:r>
              <a:rPr lang="en-US" sz="2000" smtClean="0"/>
              <a:t> to Interbull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GEBV</a:t>
            </a:r>
            <a:r>
              <a:rPr lang="en-US" sz="2000" baseline="-25000" smtClean="0"/>
              <a:t>j</a:t>
            </a:r>
            <a:r>
              <a:rPr lang="en-US" sz="2000" smtClean="0"/>
              <a:t> combine information using traditional A</a:t>
            </a:r>
            <a:r>
              <a:rPr lang="en-US" sz="2000" baseline="30000" smtClean="0"/>
              <a:t>-1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Validation tests revised, market barriers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4832C2-00C1-4B0E-9D5E-E435A98E33F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Young Bulls</a:t>
            </a:r>
          </a:p>
        </p:txBody>
      </p:sp>
      <p:pic>
        <p:nvPicPr>
          <p:cNvPr id="23555" name="Picture 6" descr="SEBASTIAN *T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682750"/>
            <a:ext cx="720090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4940AC-D54A-4356-B644-74140B04A10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Genotype Exchanges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Combine genotypes within country groups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North America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New Zealand and Ireland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EuroGenomics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Many small countries are currently excluded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Combine reference genotypes worldwide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Brown Swiss project at Interbull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Other breeds less organized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Holstein global exchange could add reliability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Multi-country genotype evaluation is theoretically better than Genomic MACE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6CF6CB-AA20-471A-815F-C2B5D8815CF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Compare equations for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MACE, GMACE and multi-country genotype evaluation (mtGEN)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Deregression methods, daughter equivalents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Demonstrate using simulated BSW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9 countries, 8,073 proven bulls, 120 young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Same data as 2009, but split into 2 groups: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CHE, USA, CAN, NLD, and NZL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DEU, ITA, FRA, and SVN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Update on actual GEBV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AD8951-93A7-4B73-BA5F-8D63A90901F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De-regression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MACE: obtain y from EBV (a) and D</a:t>
            </a:r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      [D + A</a:t>
            </a:r>
            <a:r>
              <a:rPr lang="en-US" baseline="30000" smtClean="0">
                <a:solidFill>
                  <a:srgbClr val="0000FF"/>
                </a:solidFill>
              </a:rPr>
              <a:t>-1</a:t>
            </a:r>
            <a:r>
              <a:rPr lang="en-US" smtClean="0">
                <a:solidFill>
                  <a:srgbClr val="0000FF"/>
                </a:solidFill>
              </a:rPr>
              <a:t>k] a = D y</a:t>
            </a:r>
            <a:endParaRPr lang="en-US" baseline="-250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mtClean="0"/>
              <a:t>GMACE: obtain y</a:t>
            </a:r>
            <a:r>
              <a:rPr lang="en-US" baseline="-25000" smtClean="0"/>
              <a:t>g</a:t>
            </a:r>
            <a:r>
              <a:rPr lang="en-US" smtClean="0"/>
              <a:t> from GEBV (g), D, D</a:t>
            </a:r>
            <a:r>
              <a:rPr lang="en-US" baseline="-25000" smtClean="0"/>
              <a:t>g</a:t>
            </a:r>
            <a:endParaRPr lang="en-US" smtClean="0"/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      [D+D</a:t>
            </a:r>
            <a:r>
              <a:rPr lang="en-US" baseline="-25000" smtClean="0">
                <a:solidFill>
                  <a:srgbClr val="0000FF"/>
                </a:solidFill>
              </a:rPr>
              <a:t>g</a:t>
            </a:r>
            <a:r>
              <a:rPr lang="en-US" smtClean="0">
                <a:solidFill>
                  <a:srgbClr val="0000FF"/>
                </a:solidFill>
              </a:rPr>
              <a:t> + A</a:t>
            </a:r>
            <a:r>
              <a:rPr lang="en-US" baseline="30000" smtClean="0">
                <a:solidFill>
                  <a:srgbClr val="0000FF"/>
                </a:solidFill>
              </a:rPr>
              <a:t>-1</a:t>
            </a:r>
            <a:r>
              <a:rPr lang="en-US" smtClean="0">
                <a:solidFill>
                  <a:srgbClr val="0000FF"/>
                </a:solidFill>
              </a:rPr>
              <a:t>k] g = (D+D</a:t>
            </a:r>
            <a:r>
              <a:rPr lang="en-US" baseline="-25000" smtClean="0">
                <a:solidFill>
                  <a:srgbClr val="0000FF"/>
                </a:solidFill>
              </a:rPr>
              <a:t>g</a:t>
            </a:r>
            <a:r>
              <a:rPr lang="en-US" smtClean="0">
                <a:solidFill>
                  <a:srgbClr val="0000FF"/>
                </a:solidFill>
              </a:rPr>
              <a:t>) y</a:t>
            </a:r>
            <a:r>
              <a:rPr lang="en-US" baseline="-25000" smtClean="0">
                <a:solidFill>
                  <a:srgbClr val="0000FF"/>
                </a:solidFill>
              </a:rPr>
              <a:t>g</a:t>
            </a:r>
            <a:endParaRPr lang="en-US" smtClean="0"/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D</a:t>
            </a:r>
            <a:r>
              <a:rPr lang="en-US" baseline="-25000" smtClean="0"/>
              <a:t>g</a:t>
            </a:r>
            <a:r>
              <a:rPr lang="en-US" smtClean="0"/>
              <a:t> includes daughter equivalents from genomics and from foreign daughters of genotyped bulls</a:t>
            </a:r>
            <a:endParaRPr lang="en-US" baseline="-2500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6959D5-CDA7-4D55-863A-B4188B088D7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Foreign Daughter Equivalents in D</a:t>
            </a:r>
            <a:r>
              <a:rPr lang="en-US" sz="3200" baseline="-25000" smtClean="0"/>
              <a:t>g</a:t>
            </a:r>
            <a:endParaRPr lang="en-US" sz="32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Foreign phenotypes included via MACE for foreign genotyped bulls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Example: CAN reference bulls on USA scale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Alternative: compute GEBV from only domestic data for Interbull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Twice as much work for national centers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checked as carefully, not recommended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only domestic bulls in GMACE?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multi-country deregression?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83055A-33E3-42E4-A98C-2289A498580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0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Multi-Country Evaluation</a:t>
            </a:r>
          </a:p>
        </p:txBody>
      </p:sp>
      <p:sp>
        <p:nvSpPr>
          <p:cNvPr id="3809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8215313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MACE: combine y across countries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      [D + A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    T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] a = D y</a:t>
            </a:r>
            <a:endParaRPr lang="en-US" sz="2800" baseline="-250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smtClean="0"/>
              <a:t>GMACE: combine y</a:t>
            </a:r>
            <a:r>
              <a:rPr lang="en-US" sz="2800" baseline="-25000" smtClean="0"/>
              <a:t>g</a:t>
            </a:r>
            <a:r>
              <a:rPr lang="en-US" sz="2800" smtClean="0"/>
              <a:t> across countries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      [</a:t>
            </a:r>
            <a:r>
              <a:rPr lang="en-US" sz="2800" smtClean="0">
                <a:solidFill>
                  <a:srgbClr val="339966"/>
                </a:solidFill>
              </a:rPr>
              <a:t>D+D</a:t>
            </a:r>
            <a:r>
              <a:rPr lang="en-US" sz="2800" baseline="-25000" smtClean="0">
                <a:solidFill>
                  <a:srgbClr val="339966"/>
                </a:solidFill>
              </a:rPr>
              <a:t>g</a:t>
            </a:r>
            <a:r>
              <a:rPr lang="en-US" sz="2800" smtClean="0">
                <a:solidFill>
                  <a:srgbClr val="0000FF"/>
                </a:solidFill>
              </a:rPr>
              <a:t> + A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    T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] g = (</a:t>
            </a:r>
            <a:r>
              <a:rPr lang="en-US" sz="2800" smtClean="0">
                <a:solidFill>
                  <a:srgbClr val="339966"/>
                </a:solidFill>
              </a:rPr>
              <a:t>D+D</a:t>
            </a:r>
            <a:r>
              <a:rPr lang="en-US" sz="2800" baseline="-25000" smtClean="0">
                <a:solidFill>
                  <a:srgbClr val="339966"/>
                </a:solidFill>
              </a:rPr>
              <a:t>g</a:t>
            </a:r>
            <a:r>
              <a:rPr lang="en-US" sz="2800" smtClean="0">
                <a:solidFill>
                  <a:srgbClr val="0000FF"/>
                </a:solidFill>
              </a:rPr>
              <a:t>) y</a:t>
            </a:r>
            <a:r>
              <a:rPr lang="en-US" sz="2800" baseline="-25000" smtClean="0">
                <a:solidFill>
                  <a:srgbClr val="0000FF"/>
                </a:solidFill>
              </a:rPr>
              <a:t>g</a:t>
            </a:r>
          </a:p>
          <a:p>
            <a:pPr eaLnBrk="1" hangingPunct="1"/>
            <a:r>
              <a:rPr lang="en-US" sz="2800" smtClean="0"/>
              <a:t>mtGEBV: Multi-country genotype exchange</a:t>
            </a:r>
          </a:p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      [D + G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    T</a:t>
            </a:r>
            <a:r>
              <a:rPr lang="en-US" sz="2800" baseline="30000" smtClean="0">
                <a:solidFill>
                  <a:srgbClr val="0000FF"/>
                </a:solidFill>
              </a:rPr>
              <a:t>-1</a:t>
            </a:r>
            <a:r>
              <a:rPr lang="en-US" sz="2800" smtClean="0">
                <a:solidFill>
                  <a:srgbClr val="0000FF"/>
                </a:solidFill>
              </a:rPr>
              <a:t>] a = D y</a:t>
            </a:r>
            <a:endParaRPr lang="en-US" sz="2800" baseline="-25000" smtClean="0">
              <a:solidFill>
                <a:srgbClr val="0000FF"/>
              </a:solidFill>
            </a:endParaRPr>
          </a:p>
          <a:p>
            <a:pPr eaLnBrk="1" hangingPunct="1"/>
            <a:endParaRPr lang="en-US" sz="2800" smtClean="0"/>
          </a:p>
          <a:p>
            <a:pPr lvl="1" eaLnBrk="1" hangingPunct="1"/>
            <a:r>
              <a:rPr lang="en-US" sz="2400" smtClean="0"/>
              <a:t>T is genetic covariance matrix across countries</a:t>
            </a:r>
          </a:p>
          <a:p>
            <a:pPr lvl="1" eaLnBrk="1" hangingPunct="1"/>
            <a:r>
              <a:rPr lang="en-US" sz="2400" smtClean="0"/>
              <a:t>G is genomic relationship matrix for bulls</a:t>
            </a: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843213" y="2420938"/>
          <a:ext cx="334962" cy="360362"/>
        </p:xfrm>
        <a:graphic>
          <a:graphicData uri="http://schemas.openxmlformats.org/presentationml/2006/ole">
            <p:oleObj spid="_x0000_s380935" name="Equation" r:id="rId3" imgW="164880" imgH="177480" progId="Equation.3">
              <p:embed/>
            </p:oleObj>
          </a:graphicData>
        </a:graphic>
      </p:graphicFrame>
      <p:pic>
        <p:nvPicPr>
          <p:cNvPr id="380939" name="Picture 10" descr="Kroneck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429000"/>
            <a:ext cx="3349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0940" name="Picture 11" descr="Kroneck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4437063"/>
            <a:ext cx="3349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6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6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8911</TotalTime>
  <Words>1147</Words>
  <Application>Microsoft Office PowerPoint</Application>
  <PresentationFormat>On-screen Show (4:3)</PresentationFormat>
  <Paragraphs>453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Wingdings</vt:lpstr>
      <vt:lpstr>Times New Roman</vt:lpstr>
      <vt:lpstr>Default Design</vt:lpstr>
      <vt:lpstr>Equation</vt:lpstr>
      <vt:lpstr>GMACE Implementation </vt:lpstr>
      <vt:lpstr>Genomics Timeline</vt:lpstr>
      <vt:lpstr>EBV Exchange History</vt:lpstr>
      <vt:lpstr>Young Bulls</vt:lpstr>
      <vt:lpstr>Genotype Exchanges</vt:lpstr>
      <vt:lpstr>Objectives</vt:lpstr>
      <vt:lpstr>De-regression</vt:lpstr>
      <vt:lpstr>Foreign Daughter Equivalents in Dg</vt:lpstr>
      <vt:lpstr>Multi-Country Evaluation</vt:lpstr>
      <vt:lpstr>Multi-Country Evaluation</vt:lpstr>
      <vt:lpstr>Residual Correlations in GMACE</vt:lpstr>
      <vt:lpstr>Example cij for BSW</vt:lpstr>
      <vt:lpstr>3 Ways to Compute Dg</vt:lpstr>
      <vt:lpstr>Compare Dg1, Dg2, Dg3</vt:lpstr>
      <vt:lpstr>Reliabilities for Young BSW Bulls from USA</vt:lpstr>
      <vt:lpstr>GMACE Reliability</vt:lpstr>
      <vt:lpstr>Sire-Dam or MGS Pedigree?</vt:lpstr>
      <vt:lpstr>Remaining GMACE Issues</vt:lpstr>
      <vt:lpstr>Formats</vt:lpstr>
      <vt:lpstr>Top Proven Bulls in 2006</vt:lpstr>
      <vt:lpstr>Top Young Bulls in 2006</vt:lpstr>
      <vt:lpstr>Freddie</vt:lpstr>
      <vt:lpstr>Conclusions</vt:lpstr>
      <vt:lpstr>Acknowledgements</vt:lpstr>
      <vt:lpstr>Slide 25</vt:lpstr>
    </vt:vector>
  </TitlesOfParts>
  <Company>Canadian Dairy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GMACE Implementation </dc:title>
  <dc:creator/>
  <cp:lastModifiedBy>Paul VanRaden</cp:lastModifiedBy>
  <cp:revision>204</cp:revision>
  <dcterms:created xsi:type="dcterms:W3CDTF">2004-07-08T20:01:07Z</dcterms:created>
  <dcterms:modified xsi:type="dcterms:W3CDTF">2010-03-02T13:50:43Z</dcterms:modified>
</cp:coreProperties>
</file>