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56" r:id="rId2"/>
    <p:sldId id="406" r:id="rId3"/>
    <p:sldId id="392" r:id="rId4"/>
    <p:sldId id="393" r:id="rId5"/>
    <p:sldId id="394" r:id="rId6"/>
    <p:sldId id="395" r:id="rId7"/>
    <p:sldId id="403" r:id="rId8"/>
    <p:sldId id="404" r:id="rId9"/>
    <p:sldId id="396" r:id="rId10"/>
    <p:sldId id="397" r:id="rId11"/>
    <p:sldId id="401" r:id="rId12"/>
    <p:sldId id="402" r:id="rId13"/>
    <p:sldId id="400" r:id="rId14"/>
    <p:sldId id="398" r:id="rId15"/>
    <p:sldId id="409" r:id="rId16"/>
    <p:sldId id="405" r:id="rId17"/>
    <p:sldId id="399" r:id="rId18"/>
    <p:sldId id="386" r:id="rId19"/>
    <p:sldId id="407" r:id="rId2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FFFF00"/>
    <a:srgbClr val="99FF99"/>
    <a:srgbClr val="00CC00"/>
    <a:srgbClr val="008000"/>
    <a:srgbClr val="006600"/>
    <a:srgbClr val="33CC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11" autoAdjust="0"/>
    <p:restoredTop sz="94568" autoAdjust="0"/>
  </p:normalViewPr>
  <p:slideViewPr>
    <p:cSldViewPr>
      <p:cViewPr>
        <p:scale>
          <a:sx n="70" d="100"/>
          <a:sy n="70" d="100"/>
        </p:scale>
        <p:origin x="-1304" y="-188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59329266-5292-4C10-83D1-A41825AC0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37088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6D8F8786-532C-45D6-A934-7CD601DD5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76486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7000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VanRaden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</a:pPr>
            <a:r>
              <a:rPr lang="en-US" sz="2400" b="1" dirty="0"/>
              <a:t>Animal Improvement Programs Lab, Beltsville, </a:t>
            </a:r>
            <a:r>
              <a:rPr lang="en-US" sz="2400" b="1" dirty="0" smtClean="0"/>
              <a:t>MD</a:t>
            </a:r>
          </a:p>
          <a:p>
            <a:pPr>
              <a:spcBef>
                <a:spcPct val="10000"/>
              </a:spcBef>
            </a:pPr>
            <a:r>
              <a:rPr lang="en-US" sz="2400" b="1" dirty="0" smtClean="0">
                <a:hlinkClick r:id="rId2"/>
              </a:rPr>
              <a:t>Paul.VanRaden@ars.usda.gov</a:t>
            </a:r>
            <a:endParaRPr lang="en-US" sz="2400" b="1" dirty="0"/>
          </a:p>
        </p:txBody>
      </p:sp>
      <p:pic>
        <p:nvPicPr>
          <p:cNvPr id="276511" name="Picture 31" descr="usda-ar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6513" name="Text Box 33"/>
          <p:cNvSpPr txBox="1">
            <a:spLocks noChangeArrowheads="1"/>
          </p:cNvSpPr>
          <p:nvPr userDrawn="1"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2011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014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err="1" smtClean="0">
                <a:solidFill>
                  <a:schemeClr val="accent1"/>
                </a:solidFill>
              </a:rPr>
              <a:t>Interbull</a:t>
            </a:r>
            <a:r>
              <a:rPr kumimoji="1" lang="en-US" b="1" dirty="0" smtClean="0">
                <a:solidFill>
                  <a:schemeClr val="accent1"/>
                </a:solidFill>
              </a:rPr>
              <a:t> Workshop, Verona, Italy, February 2012 </a:t>
            </a:r>
            <a:r>
              <a:rPr kumimoji="1" lang="en-US" b="1" dirty="0">
                <a:solidFill>
                  <a:schemeClr val="accent1"/>
                </a:solidFill>
              </a:rPr>
              <a:t>(</a:t>
            </a:r>
            <a:fld id="{DB5F03EE-5605-4F61-95AF-94C33F976CB2}" type="slidenum">
              <a:rPr kumimoji="1" lang="en-US" b="1">
                <a:solidFill>
                  <a:schemeClr val="accent1"/>
                </a:solidFill>
              </a:rPr>
              <a:pPr algn="ctr" eaLnBrk="0" hangingPunct="0">
                <a:spcBef>
                  <a:spcPct val="50000"/>
                </a:spcBef>
              </a:pPr>
              <a:t>‹#›</a:t>
            </a:fld>
            <a:r>
              <a:rPr kumimoji="1" lang="en-US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3" y="6552149"/>
            <a:ext cx="11120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Paul </a:t>
            </a:r>
            <a:r>
              <a:rPr kumimoji="1" lang="en-US" b="1" dirty="0" err="1" smtClean="0">
                <a:solidFill>
                  <a:schemeClr val="accent1"/>
                </a:solidFill>
              </a:rPr>
              <a:t>VanRaden</a:t>
            </a:r>
            <a:endParaRPr kumimoji="1" lang="en-US" b="1" dirty="0">
              <a:solidFill>
                <a:schemeClr val="accent1"/>
              </a:solidFill>
            </a:endParaRPr>
          </a:p>
        </p:txBody>
      </p:sp>
      <p:pic>
        <p:nvPicPr>
          <p:cNvPr id="275480" name="Picture 24" descr="usda-ar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2012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Avoiding bias from genomic pre-selection in converting daughter information across countries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Traditional DYD </a:t>
            </a:r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∑(q w) (YD - .5 </a:t>
            </a:r>
            <a:r>
              <a:rPr lang="en-US" dirty="0" err="1" smtClean="0"/>
              <a:t>EBVmate</a:t>
            </a:r>
            <a:r>
              <a:rPr lang="en-US" dirty="0" smtClean="0"/>
              <a:t>) / ∑(q w)</a:t>
            </a:r>
          </a:p>
          <a:p>
            <a:pPr lvl="1"/>
            <a:r>
              <a:rPr lang="en-US" dirty="0" smtClean="0"/>
              <a:t>Adjusts merit of mates, </a:t>
            </a:r>
            <a:r>
              <a:rPr lang="en-US" dirty="0" err="1" smtClean="0"/>
              <a:t>herdmates</a:t>
            </a:r>
            <a:endParaRPr lang="en-US" dirty="0" smtClean="0"/>
          </a:p>
          <a:p>
            <a:r>
              <a:rPr lang="en-US" dirty="0" smtClean="0">
                <a:solidFill>
                  <a:srgbClr val="00FF00"/>
                </a:solidFill>
              </a:rPr>
              <a:t>Genomic </a:t>
            </a:r>
            <a:r>
              <a:rPr lang="en-US" dirty="0" err="1" smtClean="0">
                <a:solidFill>
                  <a:srgbClr val="00FF00"/>
                </a:solidFill>
              </a:rPr>
              <a:t>DYD</a:t>
            </a:r>
            <a:r>
              <a:rPr lang="en-US" baseline="-25000" dirty="0" err="1" smtClean="0">
                <a:solidFill>
                  <a:srgbClr val="00FF00"/>
                </a:solidFill>
              </a:rPr>
              <a:t>g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smtClean="0"/>
              <a:t>=</a:t>
            </a:r>
          </a:p>
          <a:p>
            <a:pPr lvl="1"/>
            <a:r>
              <a:rPr lang="en-US" dirty="0" smtClean="0"/>
              <a:t>∑(q w) (</a:t>
            </a:r>
            <a:r>
              <a:rPr lang="en-US" dirty="0" err="1" smtClean="0"/>
              <a:t>YD</a:t>
            </a:r>
            <a:r>
              <a:rPr lang="en-US" baseline="-25000" dirty="0" err="1" smtClean="0"/>
              <a:t>g</a:t>
            </a:r>
            <a:r>
              <a:rPr lang="en-US" dirty="0" smtClean="0"/>
              <a:t> - .5 </a:t>
            </a:r>
            <a:r>
              <a:rPr lang="en-US" dirty="0" err="1" smtClean="0"/>
              <a:t>GEBVmate</a:t>
            </a:r>
            <a:r>
              <a:rPr lang="en-US" dirty="0" smtClean="0"/>
              <a:t>) / ∑(q w)</a:t>
            </a:r>
          </a:p>
          <a:p>
            <a:pPr lvl="1"/>
            <a:r>
              <a:rPr lang="en-US" dirty="0" smtClean="0"/>
              <a:t>Genomic merit of mates, </a:t>
            </a:r>
            <a:r>
              <a:rPr lang="en-US" dirty="0" err="1" smtClean="0"/>
              <a:t>herdmates</a:t>
            </a:r>
            <a:endParaRPr lang="en-US" dirty="0" smtClean="0"/>
          </a:p>
          <a:p>
            <a:r>
              <a:rPr lang="en-US" dirty="0" err="1" smtClean="0">
                <a:solidFill>
                  <a:srgbClr val="00FF00"/>
                </a:solidFill>
              </a:rPr>
              <a:t>YD</a:t>
            </a:r>
            <a:r>
              <a:rPr lang="en-US" baseline="-25000" dirty="0" err="1" smtClean="0">
                <a:solidFill>
                  <a:srgbClr val="00FF00"/>
                </a:solidFill>
              </a:rPr>
              <a:t>g</a:t>
            </a:r>
            <a:r>
              <a:rPr lang="en-US" dirty="0" smtClean="0"/>
              <a:t> = ZR</a:t>
            </a:r>
            <a:r>
              <a:rPr lang="en-US" baseline="30000" dirty="0" smtClean="0"/>
              <a:t>-1</a:t>
            </a:r>
            <a:r>
              <a:rPr lang="en-US" dirty="0" smtClean="0"/>
              <a:t>(y – </a:t>
            </a:r>
            <a:r>
              <a:rPr lang="en-US" dirty="0" err="1" smtClean="0"/>
              <a:t>nongenetic</a:t>
            </a:r>
            <a:r>
              <a:rPr lang="en-US" dirty="0" smtClean="0"/>
              <a:t> effects) / </a:t>
            </a:r>
            <a:r>
              <a:rPr lang="en-US" dirty="0" err="1" smtClean="0"/>
              <a:t>diag</a:t>
            </a:r>
            <a:r>
              <a:rPr lang="en-US" dirty="0" smtClean="0"/>
              <a:t>(ZR</a:t>
            </a:r>
            <a:r>
              <a:rPr lang="en-US" baseline="30000" dirty="0" smtClean="0"/>
              <a:t>-1</a:t>
            </a:r>
            <a:r>
              <a:rPr lang="en-US" dirty="0" smtClean="0"/>
              <a:t>Z)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</a:t>
            </a:r>
            <a:r>
              <a:rPr lang="en-US" dirty="0" err="1" smtClean="0"/>
              <a:t>DYD</a:t>
            </a:r>
            <a:r>
              <a:rPr lang="en-US" baseline="-25000" dirty="0" err="1" smtClean="0"/>
              <a:t>g</a:t>
            </a:r>
            <a:r>
              <a:rPr lang="en-US" dirty="0" smtClean="0"/>
              <a:t>  vs. DYD: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U.S. Jersey data</a:t>
            </a:r>
          </a:p>
          <a:p>
            <a:pPr lvl="1"/>
            <a:r>
              <a:rPr lang="en-US" dirty="0" smtClean="0"/>
              <a:t>4.4 million lactation phenotypes</a:t>
            </a:r>
          </a:p>
          <a:p>
            <a:pPr lvl="1"/>
            <a:r>
              <a:rPr lang="en-US" dirty="0" smtClean="0"/>
              <a:t>4.1 million animals in pedigree </a:t>
            </a:r>
          </a:p>
          <a:p>
            <a:pPr lvl="1"/>
            <a:r>
              <a:rPr lang="en-US" dirty="0" smtClean="0"/>
              <a:t>Multi-trait milk, fat, protein yields</a:t>
            </a:r>
          </a:p>
          <a:p>
            <a:pPr lvl="1"/>
            <a:r>
              <a:rPr lang="en-US" dirty="0" smtClean="0"/>
              <a:t>5,364 male, 11,488 female genotypes</a:t>
            </a:r>
          </a:p>
          <a:p>
            <a:pPr marL="342900" lvl="1" indent="-342900">
              <a:spcBef>
                <a:spcPct val="40000"/>
              </a:spcBef>
              <a:buClr>
                <a:schemeClr val="accent1"/>
              </a:buClr>
              <a:buSzPct val="60000"/>
              <a:buFont typeface="Wingdings" pitchFamily="2" charset="2"/>
              <a:buChar char="Ø"/>
            </a:pPr>
            <a:r>
              <a:rPr lang="en-US" dirty="0" smtClean="0"/>
              <a:t>Foreign </a:t>
            </a:r>
            <a:r>
              <a:rPr lang="en-US" dirty="0" err="1" smtClean="0"/>
              <a:t>deregressed</a:t>
            </a:r>
            <a:r>
              <a:rPr lang="en-US" dirty="0" smtClean="0"/>
              <a:t> proofs for 7,072 bulls (foreign dams not yet included)</a:t>
            </a:r>
          </a:p>
          <a:p>
            <a:pPr marL="342900" lvl="1" indent="-342900">
              <a:spcBef>
                <a:spcPct val="40000"/>
              </a:spcBef>
              <a:buClr>
                <a:schemeClr val="accent1"/>
              </a:buClr>
              <a:buSzPct val="60000"/>
              <a:buFont typeface="Wingdings" pitchFamily="2" charset="2"/>
              <a:buChar char="Ø"/>
            </a:pPr>
            <a:r>
              <a:rPr lang="en-US" dirty="0" err="1" smtClean="0"/>
              <a:t>Deregession</a:t>
            </a:r>
            <a:r>
              <a:rPr lang="en-US" dirty="0" smtClean="0"/>
              <a:t>: PA</a:t>
            </a:r>
            <a:r>
              <a:rPr lang="en-US" baseline="-25000" dirty="0" smtClean="0"/>
              <a:t>IB</a:t>
            </a:r>
            <a:r>
              <a:rPr lang="en-US" dirty="0" smtClean="0"/>
              <a:t> + (EBV – PA</a:t>
            </a:r>
            <a:r>
              <a:rPr lang="en-US" baseline="-25000" dirty="0" smtClean="0"/>
              <a:t>IB</a:t>
            </a:r>
            <a:r>
              <a:rPr lang="en-US" dirty="0" smtClean="0"/>
              <a:t>)/REL</a:t>
            </a:r>
            <a:r>
              <a:rPr lang="en-US" baseline="-25000" dirty="0" smtClean="0"/>
              <a:t>IB</a:t>
            </a:r>
            <a:endParaRPr lang="en-US" dirty="0" smtClean="0"/>
          </a:p>
          <a:p>
            <a:pPr marL="690562" lvl="2" indent="-342900">
              <a:spcBef>
                <a:spcPct val="40000"/>
              </a:spcBef>
              <a:buSzPct val="60000"/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1143000"/>
                <a:gridCol w="134112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Foreign Data: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Genomic Data: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None (PA)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None (PA)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Insert GEBV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1-Step GEBV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No, None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.9998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.9997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.9993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Yes, None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.9993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Yes, Insert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.9997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Yes, 1-step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of </a:t>
            </a:r>
            <a:r>
              <a:rPr lang="en-US" dirty="0" err="1" smtClean="0"/>
              <a:t>DYDg</a:t>
            </a:r>
            <a:r>
              <a:rPr lang="en-US" dirty="0" smtClean="0"/>
              <a:t> with DYD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1143000"/>
                <a:gridCol w="1341120"/>
                <a:gridCol w="1463040"/>
                <a:gridCol w="14630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Foreign Data: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Genomic Data: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None (PA)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None (PA)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Insert GEBV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1-Step GEBV</a:t>
                      </a:r>
                      <a:endParaRPr lang="en-US" sz="2400" b="1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No, None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.997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.856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.868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Yes, None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.853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.869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Yes, Insert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.966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Yes, 1-step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Corr</a:t>
            </a:r>
            <a:r>
              <a:rPr lang="en-US" dirty="0" smtClean="0"/>
              <a:t> (GEBV or PA) - Young Bulls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6,743 bulls with no USA daughters</a:t>
            </a:r>
          </a:p>
          <a:p>
            <a:r>
              <a:rPr lang="en-US" dirty="0" err="1" smtClean="0"/>
              <a:t>Corr</a:t>
            </a:r>
            <a:r>
              <a:rPr lang="en-US" dirty="0" smtClean="0"/>
              <a:t> (National EBV, MACE EBV)</a:t>
            </a:r>
          </a:p>
          <a:p>
            <a:pPr lvl="1"/>
            <a:r>
              <a:rPr lang="en-US" dirty="0" smtClean="0"/>
              <a:t>.77 before adding foreign data</a:t>
            </a:r>
          </a:p>
          <a:p>
            <a:pPr lvl="1"/>
            <a:r>
              <a:rPr lang="en-US" dirty="0" smtClean="0"/>
              <a:t>.995 after adding foreign data</a:t>
            </a:r>
          </a:p>
          <a:p>
            <a:r>
              <a:rPr lang="en-US" dirty="0" smtClean="0"/>
              <a:t>Few foreign bulls in JE reference population, so hard to test gain in REL of young bull GEBV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Data in 1-Step: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/>
                <a:gridCol w="21336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en-US" sz="2400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Evaluation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 smtClean="0">
                        <a:solidFill>
                          <a:srgbClr val="00FF00"/>
                        </a:solidFill>
                      </a:endParaRP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Regression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Squared Correlation</a:t>
                      </a:r>
                      <a:endParaRPr lang="en-US" sz="2400" b="1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Parent Average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.73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.436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Multi-Step GEBV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.520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1-Step GEBV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.520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Expected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1-Step </a:t>
            </a:r>
            <a:r>
              <a:rPr lang="en-US" dirty="0" err="1" smtClean="0"/>
              <a:t>vs</a:t>
            </a:r>
            <a:r>
              <a:rPr lang="en-US" dirty="0" smtClean="0"/>
              <a:t> Multi-Step: Results</a:t>
            </a:r>
            <a:br>
              <a:rPr lang="en-US" dirty="0" smtClean="0"/>
            </a:br>
            <a:r>
              <a:rPr lang="en-US" sz="2400" dirty="0" smtClean="0">
                <a:solidFill>
                  <a:schemeClr val="accent1"/>
                </a:solidFill>
              </a:rPr>
              <a:t>Data cutoff in August 2008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114800"/>
          </a:xfrm>
        </p:spPr>
        <p:txBody>
          <a:bodyPr/>
          <a:lstStyle/>
          <a:p>
            <a:r>
              <a:rPr lang="en-US" dirty="0" smtClean="0"/>
              <a:t>Holstein convergence much slower</a:t>
            </a:r>
          </a:p>
          <a:p>
            <a:pPr lvl="1"/>
            <a:r>
              <a:rPr lang="en-US" dirty="0" smtClean="0"/>
              <a:t>JE took </a:t>
            </a:r>
            <a:r>
              <a:rPr lang="en-US" dirty="0" smtClean="0">
                <a:solidFill>
                  <a:srgbClr val="00FF00"/>
                </a:solidFill>
              </a:rPr>
              <a:t>11 sec </a:t>
            </a:r>
            <a:r>
              <a:rPr lang="en-US" dirty="0" smtClean="0"/>
              <a:t>/ round including G</a:t>
            </a:r>
          </a:p>
          <a:p>
            <a:pPr lvl="1"/>
            <a:r>
              <a:rPr lang="en-US" dirty="0" smtClean="0"/>
              <a:t>HO took </a:t>
            </a:r>
            <a:r>
              <a:rPr lang="en-US" dirty="0" smtClean="0">
                <a:solidFill>
                  <a:srgbClr val="00FF00"/>
                </a:solidFill>
              </a:rPr>
              <a:t>1.6 min </a:t>
            </a:r>
            <a:r>
              <a:rPr lang="en-US" dirty="0" smtClean="0"/>
              <a:t>/ round including G</a:t>
            </a:r>
          </a:p>
          <a:p>
            <a:pPr lvl="1"/>
            <a:r>
              <a:rPr lang="en-US" dirty="0" smtClean="0"/>
              <a:t>JE needed </a:t>
            </a:r>
            <a:r>
              <a:rPr lang="en-US" dirty="0" smtClean="0">
                <a:solidFill>
                  <a:srgbClr val="00FF00"/>
                </a:solidFill>
              </a:rPr>
              <a:t>~1000 </a:t>
            </a:r>
            <a:r>
              <a:rPr lang="en-US" dirty="0" smtClean="0"/>
              <a:t>rounds</a:t>
            </a:r>
          </a:p>
          <a:p>
            <a:pPr lvl="1"/>
            <a:r>
              <a:rPr lang="en-US" dirty="0" smtClean="0"/>
              <a:t>HO needed </a:t>
            </a:r>
            <a:r>
              <a:rPr lang="en-US" dirty="0" smtClean="0">
                <a:solidFill>
                  <a:srgbClr val="00FF00"/>
                </a:solidFill>
              </a:rPr>
              <a:t>&gt;5000 </a:t>
            </a:r>
            <a:r>
              <a:rPr lang="en-US" dirty="0" smtClean="0"/>
              <a:t>rounds</a:t>
            </a:r>
          </a:p>
          <a:p>
            <a:r>
              <a:rPr lang="en-US" dirty="0" smtClean="0"/>
              <a:t>All-breed model without genomics</a:t>
            </a:r>
          </a:p>
          <a:p>
            <a:pPr lvl="1"/>
            <a:r>
              <a:rPr lang="en-US" dirty="0" smtClean="0"/>
              <a:t>Replace software used since 1989</a:t>
            </a:r>
          </a:p>
          <a:p>
            <a:pPr lvl="1"/>
            <a:r>
              <a:rPr lang="en-US" dirty="0" smtClean="0"/>
              <a:t>Correlations &gt;.995 with traditional AM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Larger Analyses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Genotyped but EBVs are deleted</a:t>
            </a:r>
          </a:p>
          <a:p>
            <a:pPr lvl="1"/>
            <a:r>
              <a:rPr lang="en-US" dirty="0" smtClean="0"/>
              <a:t>479 HOL bulls born before 1985 and exchanged by USA, CAN, ITA, GBR</a:t>
            </a:r>
          </a:p>
          <a:p>
            <a:pPr lvl="1"/>
            <a:r>
              <a:rPr lang="en-US" dirty="0" smtClean="0"/>
              <a:t>64 BSW bulls born before 1980 and evaluated in </a:t>
            </a:r>
            <a:r>
              <a:rPr lang="en-US" dirty="0" err="1" smtClean="0"/>
              <a:t>Intergenomics</a:t>
            </a:r>
            <a:endParaRPr lang="en-US" dirty="0" smtClean="0"/>
          </a:p>
          <a:p>
            <a:pPr lvl="1"/>
            <a:r>
              <a:rPr lang="en-US" dirty="0" smtClean="0"/>
              <a:t>100 JER bulls born before 1980 </a:t>
            </a:r>
          </a:p>
          <a:p>
            <a:r>
              <a:rPr lang="en-US" dirty="0" smtClean="0"/>
              <a:t>Use in estimating EBV and genetic correlations but not SDs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Old Bulls in MACE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EBV, MACE will be biased</a:t>
            </a:r>
          </a:p>
          <a:p>
            <a:r>
              <a:rPr lang="en-US" dirty="0" smtClean="0"/>
              <a:t>Exchanging </a:t>
            </a:r>
            <a:r>
              <a:rPr lang="en-US" dirty="0" err="1" smtClean="0"/>
              <a:t>DYD</a:t>
            </a:r>
            <a:r>
              <a:rPr lang="en-US" baseline="-25000" dirty="0" err="1" smtClean="0"/>
              <a:t>g</a:t>
            </a:r>
            <a:r>
              <a:rPr lang="en-US" dirty="0" smtClean="0"/>
              <a:t> may be possible</a:t>
            </a:r>
          </a:p>
          <a:p>
            <a:r>
              <a:rPr lang="en-US" dirty="0" smtClean="0"/>
              <a:t>Foreign data can add to 1-step</a:t>
            </a:r>
          </a:p>
          <a:p>
            <a:r>
              <a:rPr lang="en-US" dirty="0" smtClean="0"/>
              <a:t>Equations solved for 3 JE traits, but slow convergence for HO and divergence with more traits</a:t>
            </a:r>
          </a:p>
          <a:p>
            <a:r>
              <a:rPr lang="en-US" dirty="0" smtClean="0"/>
              <a:t>Further work needed on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Andres Legarra, Ignacy Misztal, Ignacio Aguilar, Vincent </a:t>
            </a:r>
            <a:r>
              <a:rPr lang="en-US" dirty="0" err="1" smtClean="0"/>
              <a:t>Ducrocq</a:t>
            </a:r>
            <a:r>
              <a:rPr lang="en-US" dirty="0" smtClean="0"/>
              <a:t>, </a:t>
            </a:r>
            <a:r>
              <a:rPr lang="en-US" smtClean="0"/>
              <a:t>Tom Lawlor, and </a:t>
            </a:r>
            <a:r>
              <a:rPr lang="en-US" dirty="0" smtClean="0"/>
              <a:t>George Wiggans provided advice on algorithms and shared software</a:t>
            </a:r>
          </a:p>
          <a:p>
            <a:r>
              <a:rPr lang="en-US" dirty="0" smtClean="0"/>
              <a:t>Cow photo (De-Su Oman 6121) by John </a:t>
            </a:r>
            <a:r>
              <a:rPr lang="en-US" dirty="0" err="1" smtClean="0"/>
              <a:t>Erbsen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Including foreign data in national EBV and GEBV</a:t>
            </a:r>
          </a:p>
          <a:p>
            <a:r>
              <a:rPr lang="en-US" dirty="0" smtClean="0"/>
              <a:t>Including genomic data by 1-step or multi-step methods</a:t>
            </a:r>
          </a:p>
          <a:p>
            <a:pPr lvl="1"/>
            <a:r>
              <a:rPr lang="en-US" dirty="0" smtClean="0"/>
              <a:t>Iterative method with G instead of G</a:t>
            </a:r>
            <a:r>
              <a:rPr lang="en-US" baseline="30000" dirty="0" smtClean="0"/>
              <a:t>-1</a:t>
            </a:r>
            <a:endParaRPr lang="en-US" dirty="0" smtClean="0"/>
          </a:p>
          <a:p>
            <a:pPr lvl="1"/>
            <a:r>
              <a:rPr lang="en-US" dirty="0" smtClean="0"/>
              <a:t>Results from national Jersey data</a:t>
            </a:r>
            <a:endParaRPr lang="en-US" baseline="30000" dirty="0" smtClean="0"/>
          </a:p>
          <a:p>
            <a:r>
              <a:rPr lang="en-US" dirty="0" smtClean="0"/>
              <a:t>Exchanging foreign phenotypic data in MACE without bias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Paradox:</a:t>
            </a:r>
          </a:p>
          <a:p>
            <a:pPr lvl="1"/>
            <a:r>
              <a:rPr lang="en-US" dirty="0" smtClean="0"/>
              <a:t>National GEBVs require traditional MACE phenotypes without genomics</a:t>
            </a:r>
          </a:p>
          <a:p>
            <a:pPr lvl="1"/>
            <a:r>
              <a:rPr lang="en-US" dirty="0" smtClean="0"/>
              <a:t>Genomic pre-selection will bias foreign EBVs but not 1-step GEBVs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Question:</a:t>
            </a:r>
          </a:p>
          <a:p>
            <a:pPr lvl="1"/>
            <a:r>
              <a:rPr lang="en-US" dirty="0" smtClean="0"/>
              <a:t>How can we continue to exchange foreign phenotype data without bias?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value of </a:t>
            </a:r>
            <a:r>
              <a:rPr lang="en-US" dirty="0" err="1" smtClean="0"/>
              <a:t>Mendelian</a:t>
            </a:r>
            <a:r>
              <a:rPr lang="en-US" dirty="0" smtClean="0"/>
              <a:t> sampling no longer equal to 0</a:t>
            </a:r>
          </a:p>
          <a:p>
            <a:r>
              <a:rPr lang="en-US" dirty="0" smtClean="0"/>
              <a:t>Key assumption of animal models</a:t>
            </a:r>
          </a:p>
          <a:p>
            <a:r>
              <a:rPr lang="en-US" dirty="0" smtClean="0"/>
              <a:t>References:</a:t>
            </a:r>
          </a:p>
          <a:p>
            <a:pPr lvl="1"/>
            <a:r>
              <a:rPr lang="en-US" dirty="0" err="1" smtClean="0"/>
              <a:t>Patry</a:t>
            </a:r>
            <a:r>
              <a:rPr lang="en-US" dirty="0" smtClean="0"/>
              <a:t>, </a:t>
            </a:r>
            <a:r>
              <a:rPr lang="en-US" dirty="0" err="1" smtClean="0"/>
              <a:t>Ducrocq</a:t>
            </a:r>
            <a:r>
              <a:rPr lang="en-US" dirty="0" smtClean="0"/>
              <a:t> 2011 GSE 43:30</a:t>
            </a:r>
          </a:p>
          <a:p>
            <a:pPr lvl="1"/>
            <a:r>
              <a:rPr lang="en-US" dirty="0" err="1" smtClean="0"/>
              <a:t>Vitezica</a:t>
            </a:r>
            <a:r>
              <a:rPr lang="en-US" dirty="0" smtClean="0"/>
              <a:t> et al 2011 Genet Res (</a:t>
            </a:r>
            <a:r>
              <a:rPr lang="en-US" dirty="0" err="1" smtClean="0"/>
              <a:t>Camb</a:t>
            </a:r>
            <a:r>
              <a:rPr lang="en-US" dirty="0" smtClean="0"/>
              <a:t>)  pp. 1–10.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from Pre-Selection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Bulls born in 2008, progeny tested in 2009, with daughter records in 2012, were pre-selected: </a:t>
            </a:r>
          </a:p>
          <a:p>
            <a:pPr lvl="1"/>
            <a:r>
              <a:rPr lang="en-US" dirty="0" smtClean="0"/>
              <a:t>3,434 genotyped vs. 1,096 sampled</a:t>
            </a:r>
          </a:p>
          <a:p>
            <a:pPr lvl="1"/>
            <a:r>
              <a:rPr lang="en-US" dirty="0" smtClean="0"/>
              <a:t>Now &gt;10 genotyped per 1 marketed</a:t>
            </a:r>
          </a:p>
          <a:p>
            <a:r>
              <a:rPr lang="en-US" dirty="0" smtClean="0"/>
              <a:t>Potential for bias:</a:t>
            </a:r>
          </a:p>
          <a:p>
            <a:pPr lvl="1"/>
            <a:r>
              <a:rPr lang="en-US" dirty="0" smtClean="0"/>
              <a:t>178 genotyped progeny</a:t>
            </a:r>
          </a:p>
          <a:p>
            <a:pPr lvl="1"/>
            <a:r>
              <a:rPr lang="en-US" dirty="0" smtClean="0"/>
              <a:t>32 sons progeny tested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Pre-Selection Bias Now Beginning</a:t>
            </a:r>
            <a:endParaRPr lang="en-US" dirty="0"/>
          </a:p>
        </p:txBody>
      </p:sp>
      <p:pic>
        <p:nvPicPr>
          <p:cNvPr id="4" name="Picture 129" descr="7HO06417d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745" y="4648200"/>
            <a:ext cx="3214254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1-Step</a:t>
            </a:r>
            <a:r>
              <a:rPr lang="en-US" dirty="0" smtClean="0"/>
              <a:t> to incorporate genotypes</a:t>
            </a:r>
          </a:p>
          <a:p>
            <a:pPr lvl="1"/>
            <a:r>
              <a:rPr lang="en-US" dirty="0" smtClean="0"/>
              <a:t>Flexible models, many recent studies</a:t>
            </a:r>
          </a:p>
          <a:p>
            <a:pPr lvl="1"/>
            <a:r>
              <a:rPr lang="en-US" dirty="0" smtClean="0"/>
              <a:t>Foreign data not yet included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Multi-step</a:t>
            </a:r>
            <a:r>
              <a:rPr lang="en-US" dirty="0" smtClean="0"/>
              <a:t> GEBV, then insert in AM</a:t>
            </a:r>
          </a:p>
          <a:p>
            <a:pPr lvl="1"/>
            <a:r>
              <a:rPr lang="en-US" dirty="0" smtClean="0"/>
              <a:t>Same trait (</a:t>
            </a:r>
            <a:r>
              <a:rPr lang="en-US" dirty="0" err="1" smtClean="0"/>
              <a:t>Ducrocq</a:t>
            </a:r>
            <a:r>
              <a:rPr lang="en-US" dirty="0" smtClean="0"/>
              <a:t> and Liu, 2009)</a:t>
            </a:r>
          </a:p>
          <a:p>
            <a:pPr lvl="1"/>
            <a:r>
              <a:rPr lang="en-US" dirty="0" smtClean="0"/>
              <a:t>Or correlated trait (</a:t>
            </a:r>
            <a:r>
              <a:rPr lang="en-US" dirty="0" err="1" smtClean="0"/>
              <a:t>Mantysaari</a:t>
            </a:r>
            <a:r>
              <a:rPr lang="en-US" dirty="0" smtClean="0"/>
              <a:t> and </a:t>
            </a:r>
            <a:r>
              <a:rPr lang="en-US" dirty="0" err="1" smtClean="0"/>
              <a:t>Stranden</a:t>
            </a:r>
            <a:r>
              <a:rPr lang="en-US" dirty="0" smtClean="0"/>
              <a:t>, 2010; Stoop et al, 2011)</a:t>
            </a:r>
          </a:p>
          <a:p>
            <a:pPr lvl="1"/>
            <a:r>
              <a:rPr lang="en-US" dirty="0" smtClean="0"/>
              <a:t>Foreign genotyped bulls included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Methods to Reduce Bias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1-step</a:t>
            </a:r>
            <a:r>
              <a:rPr lang="en-US" dirty="0" smtClean="0"/>
              <a:t> genomic model</a:t>
            </a:r>
          </a:p>
          <a:p>
            <a:pPr lvl="1"/>
            <a:r>
              <a:rPr lang="en-US" dirty="0" smtClean="0"/>
              <a:t>G and A</a:t>
            </a:r>
            <a:r>
              <a:rPr lang="en-US" baseline="-25000" dirty="0" smtClean="0"/>
              <a:t>22</a:t>
            </a:r>
            <a:r>
              <a:rPr lang="en-US" dirty="0" smtClean="0"/>
              <a:t> too big to invert (&gt;150,000)</a:t>
            </a:r>
          </a:p>
          <a:p>
            <a:pPr lvl="1"/>
            <a:r>
              <a:rPr lang="en-US" dirty="0" smtClean="0"/>
              <a:t>Add extra equations (Legarra et al) 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Multi-step</a:t>
            </a:r>
            <a:r>
              <a:rPr lang="en-US" dirty="0" smtClean="0"/>
              <a:t> insertion of GEBV</a:t>
            </a:r>
          </a:p>
          <a:p>
            <a:pPr lvl="1"/>
            <a:r>
              <a:rPr lang="en-US" dirty="0" smtClean="0"/>
              <a:t>[Z’R</a:t>
            </a:r>
            <a:r>
              <a:rPr lang="en-US" baseline="30000" dirty="0" smtClean="0"/>
              <a:t>-1</a:t>
            </a:r>
            <a:r>
              <a:rPr lang="en-US" dirty="0" smtClean="0"/>
              <a:t>Z + A</a:t>
            </a:r>
            <a:r>
              <a:rPr lang="en-US" baseline="30000" dirty="0" smtClean="0"/>
              <a:t>-1</a:t>
            </a:r>
            <a:r>
              <a:rPr lang="en-US" dirty="0" smtClean="0"/>
              <a:t>k] u = Z’R</a:t>
            </a:r>
            <a:r>
              <a:rPr lang="en-US" baseline="30000" dirty="0" smtClean="0"/>
              <a:t>-1</a:t>
            </a:r>
            <a:r>
              <a:rPr lang="en-US" dirty="0" smtClean="0"/>
              <a:t>y  </a:t>
            </a:r>
            <a:r>
              <a:rPr lang="en-US" dirty="0" smtClean="0">
                <a:solidFill>
                  <a:schemeClr val="accent1"/>
                </a:solidFill>
              </a:rPr>
              <a:t>(without G)</a:t>
            </a:r>
          </a:p>
          <a:p>
            <a:pPr lvl="1"/>
            <a:r>
              <a:rPr lang="en-US" dirty="0" smtClean="0"/>
              <a:t>Previous studies added genomic information to Z’R</a:t>
            </a:r>
            <a:r>
              <a:rPr lang="en-US" baseline="30000" dirty="0" smtClean="0"/>
              <a:t>-1</a:t>
            </a:r>
            <a:r>
              <a:rPr lang="en-US" dirty="0" smtClean="0"/>
              <a:t>Z and Z’R</a:t>
            </a:r>
            <a:r>
              <a:rPr lang="en-US" baseline="30000" dirty="0" smtClean="0"/>
              <a:t>-1</a:t>
            </a:r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Instead: insert GEBV into u, iterate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Genomic Algorithms Used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portion of </a:t>
            </a:r>
            <a:r>
              <a:rPr lang="en-US" dirty="0" err="1" smtClean="0"/>
              <a:t>deregressed</a:t>
            </a:r>
            <a:r>
              <a:rPr lang="en-US" dirty="0" smtClean="0"/>
              <a:t> MACE EBV added as “daughters”</a:t>
            </a:r>
          </a:p>
          <a:p>
            <a:pPr lvl="1"/>
            <a:r>
              <a:rPr lang="en-US" dirty="0" smtClean="0"/>
              <a:t>Adapted from </a:t>
            </a:r>
            <a:r>
              <a:rPr lang="en-US" dirty="0" err="1" smtClean="0"/>
              <a:t>Bonaiti</a:t>
            </a:r>
            <a:r>
              <a:rPr lang="en-US" dirty="0" smtClean="0"/>
              <a:t>, </a:t>
            </a:r>
            <a:r>
              <a:rPr lang="en-US" dirty="0" err="1" smtClean="0"/>
              <a:t>Boichard</a:t>
            </a:r>
            <a:r>
              <a:rPr lang="en-US" dirty="0" smtClean="0"/>
              <a:t> 1995</a:t>
            </a:r>
          </a:p>
          <a:p>
            <a:pPr lvl="1"/>
            <a:r>
              <a:rPr lang="en-US" dirty="0" smtClean="0"/>
              <a:t>Subtract domestic portion of MACE</a:t>
            </a:r>
          </a:p>
          <a:p>
            <a:pPr lvl="1"/>
            <a:r>
              <a:rPr lang="en-US" dirty="0" smtClean="0"/>
              <a:t>Add 1 observation weighted by EDC instead of adding n “daughters”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multitrait</a:t>
            </a:r>
            <a:r>
              <a:rPr lang="en-US" dirty="0" smtClean="0"/>
              <a:t>, pre-multiply by T</a:t>
            </a:r>
            <a:r>
              <a:rPr lang="en-US" baseline="30000" dirty="0" smtClean="0"/>
              <a:t>-1</a:t>
            </a:r>
          </a:p>
          <a:p>
            <a:r>
              <a:rPr lang="en-US" dirty="0" smtClean="0"/>
              <a:t>Mean included to adjust foreign data to genetic base of solutions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Foreign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and exchange </a:t>
            </a:r>
            <a:r>
              <a:rPr lang="en-US" dirty="0" err="1" smtClean="0"/>
              <a:t>DYD</a:t>
            </a:r>
            <a:r>
              <a:rPr lang="en-US" baseline="-25000" dirty="0" err="1" smtClean="0"/>
              <a:t>g</a:t>
            </a:r>
            <a:endParaRPr lang="en-US" baseline="-25000" dirty="0" smtClean="0"/>
          </a:p>
          <a:p>
            <a:pPr lvl="1"/>
            <a:r>
              <a:rPr lang="en-US" dirty="0" smtClean="0"/>
              <a:t>National GEBV and </a:t>
            </a:r>
            <a:r>
              <a:rPr lang="en-US" dirty="0" err="1" smtClean="0"/>
              <a:t>DYD</a:t>
            </a:r>
            <a:r>
              <a:rPr lang="en-US" baseline="-25000" dirty="0" err="1" smtClean="0"/>
              <a:t>g</a:t>
            </a:r>
            <a:r>
              <a:rPr lang="en-US" dirty="0" smtClean="0"/>
              <a:t> unbiased</a:t>
            </a:r>
          </a:p>
          <a:p>
            <a:pPr lvl="1"/>
            <a:r>
              <a:rPr lang="en-US" dirty="0" smtClean="0"/>
              <a:t>Can’t </a:t>
            </a:r>
            <a:r>
              <a:rPr lang="en-US" dirty="0" err="1" smtClean="0"/>
              <a:t>deregress</a:t>
            </a:r>
            <a:r>
              <a:rPr lang="en-US" dirty="0" smtClean="0"/>
              <a:t> GEBV without G</a:t>
            </a:r>
          </a:p>
          <a:p>
            <a:pPr lvl="1"/>
            <a:r>
              <a:rPr lang="en-US" dirty="0" smtClean="0"/>
              <a:t>Exchange similar to simple GMACE</a:t>
            </a:r>
          </a:p>
          <a:p>
            <a:r>
              <a:rPr lang="en-US" dirty="0" smtClean="0"/>
              <a:t>Other countries need DYD anyway</a:t>
            </a:r>
          </a:p>
          <a:p>
            <a:pPr lvl="1"/>
            <a:r>
              <a:rPr lang="en-US" dirty="0" err="1" smtClean="0"/>
              <a:t>Deregress</a:t>
            </a:r>
            <a:r>
              <a:rPr lang="en-US" dirty="0" smtClean="0"/>
              <a:t>, </a:t>
            </a:r>
            <a:r>
              <a:rPr lang="en-US" dirty="0" err="1" smtClean="0"/>
              <a:t>reregress</a:t>
            </a:r>
            <a:r>
              <a:rPr lang="en-US" dirty="0" smtClean="0"/>
              <a:t> EBVs in MACE</a:t>
            </a:r>
          </a:p>
          <a:p>
            <a:pPr lvl="1"/>
            <a:r>
              <a:rPr lang="en-US" dirty="0" smtClean="0"/>
              <a:t>Countries </a:t>
            </a:r>
            <a:r>
              <a:rPr lang="en-US" dirty="0" err="1" smtClean="0"/>
              <a:t>deregress</a:t>
            </a:r>
            <a:r>
              <a:rPr lang="en-US" dirty="0" smtClean="0"/>
              <a:t> MACE EBV</a:t>
            </a:r>
          </a:p>
          <a:p>
            <a:pPr lvl="1"/>
            <a:r>
              <a:rPr lang="en-US" dirty="0" smtClean="0"/>
              <a:t>Avoid bias by exchanging </a:t>
            </a:r>
            <a:r>
              <a:rPr lang="en-US" dirty="0" err="1" smtClean="0"/>
              <a:t>DYD</a:t>
            </a:r>
            <a:r>
              <a:rPr lang="en-US" baseline="-25000" dirty="0" err="1" smtClean="0"/>
              <a:t>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Bias Reduction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88967</TotalTime>
  <Words>874</Words>
  <Application>Microsoft Office PowerPoint</Application>
  <PresentationFormat>On-screen Show (4:3)</PresentationFormat>
  <Paragraphs>172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</vt:lpstr>
      <vt:lpstr>pvr02</vt:lpstr>
      <vt:lpstr>Avoiding bias from genomic pre-selection in converting daughter information across countries</vt:lpstr>
      <vt:lpstr>Topics</vt:lpstr>
      <vt:lpstr>Introduction</vt:lpstr>
      <vt:lpstr>Bias from Pre-Selection</vt:lpstr>
      <vt:lpstr>Pre-Selection Bias Now Beginning</vt:lpstr>
      <vt:lpstr>National Methods to Reduce Bias</vt:lpstr>
      <vt:lpstr>Genomic Algorithms Used</vt:lpstr>
      <vt:lpstr>Adding Foreign Information</vt:lpstr>
      <vt:lpstr>International Bias Reduction</vt:lpstr>
      <vt:lpstr>Compare DYDg  vs. DYD: Methods</vt:lpstr>
      <vt:lpstr>Data</vt:lpstr>
      <vt:lpstr>Correlation of DYDg with DYD</vt:lpstr>
      <vt:lpstr>Corr (GEBV or PA) - Young Bulls</vt:lpstr>
      <vt:lpstr>Foreign Data in 1-Step: Results</vt:lpstr>
      <vt:lpstr>1-Step vs Multi-Step: Results Data cutoff in August 2008</vt:lpstr>
      <vt:lpstr>Preliminary Larger Analyses</vt:lpstr>
      <vt:lpstr>Exchange Old Bulls in MACE</vt:lpstr>
      <vt:lpstr>Conclusions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paul vanraden</cp:lastModifiedBy>
  <cp:revision>3555</cp:revision>
  <cp:lastPrinted>2001-08-24T14:44:42Z</cp:lastPrinted>
  <dcterms:created xsi:type="dcterms:W3CDTF">2002-07-16T13:01:30Z</dcterms:created>
  <dcterms:modified xsi:type="dcterms:W3CDTF">2012-02-06T17:36:01Z</dcterms:modified>
  <cp:category>Interbull</cp:category>
</cp:coreProperties>
</file>