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handoutMasterIdLst>
    <p:handoutMasterId r:id="rId21"/>
  </p:handoutMasterIdLst>
  <p:sldIdLst>
    <p:sldId id="256" r:id="rId2"/>
    <p:sldId id="257" r:id="rId3"/>
    <p:sldId id="258" r:id="rId4"/>
    <p:sldId id="274" r:id="rId5"/>
    <p:sldId id="260" r:id="rId6"/>
    <p:sldId id="264" r:id="rId7"/>
    <p:sldId id="263" r:id="rId8"/>
    <p:sldId id="265" r:id="rId9"/>
    <p:sldId id="259" r:id="rId10"/>
    <p:sldId id="266" r:id="rId11"/>
    <p:sldId id="267" r:id="rId12"/>
    <p:sldId id="261" r:id="rId13"/>
    <p:sldId id="262" r:id="rId14"/>
    <p:sldId id="270" r:id="rId15"/>
    <p:sldId id="268" r:id="rId16"/>
    <p:sldId id="269" r:id="rId17"/>
    <p:sldId id="271" r:id="rId18"/>
    <p:sldId id="272"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984"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8E9201-67EA-4B29-B221-E03B49E4A2AA}" type="datetimeFigureOut">
              <a:rPr lang="zh-CN" altLang="en-US" smtClean="0"/>
              <a:pPr/>
              <a:t>2013/8/21</a:t>
            </a:fld>
            <a:endParaRPr lang="zh-CN"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08F2BE3-531D-4313-8F16-FA3FB0FBD68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ltLang="zh-CN"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8/21/2013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ltLang="zh-CN"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zh-CN"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ltLang="zh-CN"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zh-CN"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ltLang="zh-CN"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ltLang="zh-CN"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8/21/2013</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zh-CN"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ltLang="zh-CN"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ltLang="zh-CN"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ltLang="zh-CN"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8/21/2013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zh-CN"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8/21/2013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ltLang="zh-CN"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ltLang="zh-CN"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ltLang="zh-CN"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ltLang="zh-CN"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8/21/2013</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ltLang="zh-CN"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ltLang="zh-CN"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ltLang="zh-CN" smtClean="0"/>
              <a:t>Click to edit Master text styles</a:t>
            </a:r>
          </a:p>
          <a:p>
            <a:pPr lvl="1" eaLnBrk="1" latinLnBrk="0" hangingPunct="1"/>
            <a:r>
              <a:rPr kumimoji="0" lang="en-US" altLang="zh-CN" smtClean="0"/>
              <a:t>Second level</a:t>
            </a:r>
          </a:p>
          <a:p>
            <a:pPr lvl="2" eaLnBrk="1" latinLnBrk="0" hangingPunct="1"/>
            <a:r>
              <a:rPr kumimoji="0" lang="en-US" altLang="zh-CN" smtClean="0"/>
              <a:t>Third level</a:t>
            </a:r>
          </a:p>
          <a:p>
            <a:pPr lvl="3" eaLnBrk="1" latinLnBrk="0" hangingPunct="1"/>
            <a:r>
              <a:rPr kumimoji="0" lang="en-US" altLang="zh-CN" smtClean="0"/>
              <a:t>Fourth level</a:t>
            </a:r>
          </a:p>
          <a:p>
            <a:pPr lvl="4" eaLnBrk="1" latinLnBrk="0" hangingPunct="1"/>
            <a:r>
              <a:rPr kumimoji="0" lang="en-US" altLang="zh-CN"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8/21/2013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3276600"/>
            <a:ext cx="6781800" cy="1828800"/>
          </a:xfrm>
        </p:spPr>
        <p:txBody>
          <a:bodyPr>
            <a:normAutofit fontScale="85000" lnSpcReduction="20000"/>
          </a:bodyPr>
          <a:lstStyle/>
          <a:p>
            <a:r>
              <a:rPr lang="en-US" altLang="zh-CN" b="1" i="1" u="sng" dirty="0" smtClean="0">
                <a:solidFill>
                  <a:srgbClr val="0070C0"/>
                </a:solidFill>
              </a:rPr>
              <a:t>Chuanyu Sun</a:t>
            </a:r>
          </a:p>
          <a:p>
            <a:r>
              <a:rPr lang="en-US" altLang="zh-CN" b="1" i="1" u="sng" dirty="0" smtClean="0">
                <a:solidFill>
                  <a:srgbClr val="0070C0"/>
                </a:solidFill>
              </a:rPr>
              <a:t>Paul </a:t>
            </a:r>
            <a:r>
              <a:rPr lang="en-US" altLang="zh-CN" b="1" i="1" u="sng" dirty="0" err="1" smtClean="0">
                <a:solidFill>
                  <a:srgbClr val="0070C0"/>
                </a:solidFill>
              </a:rPr>
              <a:t>VanRaden</a:t>
            </a:r>
            <a:endParaRPr lang="en-US" altLang="zh-CN" b="1" i="1" u="sng" dirty="0" smtClean="0">
              <a:solidFill>
                <a:srgbClr val="0070C0"/>
              </a:solidFill>
            </a:endParaRPr>
          </a:p>
          <a:p>
            <a:endParaRPr lang="en-US" altLang="zh-CN" b="1" dirty="0" smtClean="0">
              <a:solidFill>
                <a:srgbClr val="00B0F0"/>
              </a:solidFill>
            </a:endParaRPr>
          </a:p>
          <a:p>
            <a:r>
              <a:rPr lang="en-US" altLang="zh-CN" b="1" dirty="0" smtClean="0">
                <a:solidFill>
                  <a:srgbClr val="0070C0"/>
                </a:solidFill>
              </a:rPr>
              <a:t>National Association of Animal breeders, USA        </a:t>
            </a:r>
          </a:p>
          <a:p>
            <a:r>
              <a:rPr lang="en-US" altLang="zh-CN" b="1" dirty="0" smtClean="0">
                <a:solidFill>
                  <a:srgbClr val="0070C0"/>
                </a:solidFill>
              </a:rPr>
              <a:t>Animal Improvement Programs Laboratory, USA</a:t>
            </a:r>
          </a:p>
          <a:p>
            <a:endParaRPr lang="zh-CN" altLang="en-US" dirty="0"/>
          </a:p>
        </p:txBody>
      </p:sp>
      <p:sp>
        <p:nvSpPr>
          <p:cNvPr id="2" name="Title 1"/>
          <p:cNvSpPr>
            <a:spLocks noGrp="1"/>
          </p:cNvSpPr>
          <p:nvPr>
            <p:ph type="ctrTitle"/>
          </p:nvPr>
        </p:nvSpPr>
        <p:spPr/>
        <p:txBody>
          <a:bodyPr/>
          <a:lstStyle/>
          <a:p>
            <a:r>
              <a:rPr b="1" smtClean="0"/>
              <a:t>Increasing long term response by selecting for favorable minor alleles</a:t>
            </a:r>
            <a:endParaRPr lang="zh-CN" altLang="en-US" dirty="0"/>
          </a:p>
        </p:txBody>
      </p:sp>
      <p:pic>
        <p:nvPicPr>
          <p:cNvPr id="4" name="Picture 5"/>
          <p:cNvPicPr>
            <a:picLocks noChangeAspect="1" noChangeArrowheads="1"/>
          </p:cNvPicPr>
          <p:nvPr/>
        </p:nvPicPr>
        <p:blipFill>
          <a:blip r:embed="rId2" cstate="print"/>
          <a:srcRect/>
          <a:stretch>
            <a:fillRect/>
          </a:stretch>
        </p:blipFill>
        <p:spPr bwMode="auto">
          <a:xfrm>
            <a:off x="3810000" y="5257800"/>
            <a:ext cx="1865107" cy="1390650"/>
          </a:xfrm>
          <a:prstGeom prst="rect">
            <a:avLst/>
          </a:prstGeom>
          <a:noFill/>
          <a:ln w="9525">
            <a:noFill/>
            <a:miter lim="800000"/>
            <a:headEnd/>
            <a:tailEnd/>
          </a:ln>
          <a:effectLst/>
        </p:spPr>
      </p:pic>
      <p:pic>
        <p:nvPicPr>
          <p:cNvPr id="6" name="Picture 5" descr="usdaars.gif"/>
          <p:cNvPicPr>
            <a:picLocks noChangeAspect="1"/>
          </p:cNvPicPr>
          <p:nvPr/>
        </p:nvPicPr>
        <p:blipFill>
          <a:blip r:embed="rId3" cstate="print"/>
          <a:stretch>
            <a:fillRect/>
          </a:stretch>
        </p:blipFill>
        <p:spPr>
          <a:xfrm>
            <a:off x="7543799" y="5486400"/>
            <a:ext cx="1355545" cy="1143000"/>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228600" y="5181600"/>
            <a:ext cx="1412402" cy="152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0"/>
            <a:ext cx="8305800" cy="2286000"/>
          </a:xfrm>
        </p:spPr>
        <p:txBody>
          <a:bodyPr>
            <a:normAutofit fontScale="85000" lnSpcReduction="10000"/>
          </a:bodyPr>
          <a:lstStyle/>
          <a:p>
            <a:r>
              <a:rPr lang="en-US" dirty="0" smtClean="0">
                <a:latin typeface="Arial" pitchFamily="34" charset="0"/>
                <a:cs typeface="Arial" pitchFamily="34" charset="0"/>
              </a:rPr>
              <a:t>Selection acted directly on 3,000 QTL effects (100 per chromosome) instead of indirectly on estimated marker effects.</a:t>
            </a:r>
          </a:p>
          <a:p>
            <a:endParaRPr lang="en-US" dirty="0" smtClean="0">
              <a:latin typeface="Arial" pitchFamily="34" charset="0"/>
              <a:cs typeface="Arial" pitchFamily="34" charset="0"/>
            </a:endParaRPr>
          </a:p>
          <a:p>
            <a:r>
              <a:rPr lang="en-US" dirty="0" smtClean="0">
                <a:latin typeface="Arial" pitchFamily="34" charset="0"/>
                <a:cs typeface="Arial" pitchFamily="34" charset="0"/>
              </a:rPr>
              <a:t>Responses to 20 generations of selection were tested using linear and nonlinear weighting formulas with </a:t>
            </a:r>
            <a:r>
              <a:rPr lang="en-US" i="1" dirty="0" smtClean="0">
                <a:latin typeface="Arial" pitchFamily="34" charset="0"/>
                <a:cs typeface="Arial" pitchFamily="34" charset="0"/>
              </a:rPr>
              <a:t>δ</a:t>
            </a:r>
            <a:r>
              <a:rPr lang="en-US" dirty="0" smtClean="0">
                <a:latin typeface="Arial" pitchFamily="34" charset="0"/>
                <a:cs typeface="Arial" pitchFamily="34" charset="0"/>
              </a:rPr>
              <a:t> parameters ranging from 0 to 1</a:t>
            </a:r>
            <a:endParaRPr lang="zh-CN" altLang="en-US" dirty="0" smtClean="0">
              <a:latin typeface="Arial" pitchFamily="34" charset="0"/>
              <a:cs typeface="Arial" pitchFamily="34" charset="0"/>
            </a:endParaRPr>
          </a:p>
          <a:p>
            <a:endParaRPr lang="zh-CN" altLang="en-US" dirty="0"/>
          </a:p>
        </p:txBody>
      </p:sp>
      <p:sp>
        <p:nvSpPr>
          <p:cNvPr id="235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5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Title 1"/>
          <p:cNvSpPr txBox="1">
            <a:spLocks/>
          </p:cNvSpPr>
          <p:nvPr/>
        </p:nvSpPr>
        <p:spPr>
          <a:xfrm>
            <a:off x="457200" y="198438"/>
            <a:ext cx="7772400" cy="868362"/>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4000" b="1" i="0" u="none" strike="noStrike" kern="1200" cap="none" spc="0" normalizeH="0" baseline="0" noProof="0" dirty="0" smtClean="0">
                <a:ln>
                  <a:noFill/>
                </a:ln>
                <a:solidFill>
                  <a:srgbClr val="0070C0"/>
                </a:solidFill>
                <a:effectLst/>
                <a:uLnTx/>
                <a:uFillTx/>
                <a:latin typeface="Cooper Black" pitchFamily="18" charset="0"/>
                <a:ea typeface="+mj-ea"/>
                <a:cs typeface="+mj-cs"/>
              </a:rPr>
              <a:t>Materials and Methods</a:t>
            </a:r>
            <a:endParaRPr kumimoji="0" lang="zh-CN" altLang="en-US" sz="4000" b="1" i="0" u="none" strike="noStrike" kern="1200" cap="none" spc="0" normalizeH="0" baseline="0" noProof="0" dirty="0">
              <a:ln>
                <a:noFill/>
              </a:ln>
              <a:solidFill>
                <a:srgbClr val="0070C0"/>
              </a:solidFill>
              <a:effectLst/>
              <a:uLnTx/>
              <a:uFillTx/>
              <a:latin typeface="Cooper Black" pitchFamily="18" charset="0"/>
              <a:ea typeface="+mj-ea"/>
              <a:cs typeface="+mj-cs"/>
            </a:endParaRPr>
          </a:p>
        </p:txBody>
      </p:sp>
      <p:cxnSp>
        <p:nvCxnSpPr>
          <p:cNvPr id="10" name="Straight Connector 9"/>
          <p:cNvCxnSpPr/>
          <p:nvPr/>
        </p:nvCxnSpPr>
        <p:spPr>
          <a:xfrm>
            <a:off x="76200" y="1143000"/>
            <a:ext cx="8991600" cy="1588"/>
          </a:xfrm>
          <a:prstGeom prst="line">
            <a:avLst/>
          </a:prstGeom>
          <a:ln w="101600" cmpd="thickThin">
            <a:solidFill>
              <a:schemeClr val="accent2">
                <a:lumMod val="75000"/>
                <a:alpha val="63000"/>
              </a:schemeClr>
            </a:solidFill>
          </a:ln>
          <a:effectLst>
            <a:outerShdw blurRad="812800" dist="50800" dir="1320000" sx="1000" sy="1000" algn="ctr" rotWithShape="0">
              <a:srgbClr val="000000"/>
            </a:outerShdw>
          </a:effectLst>
        </p:spPr>
        <p:style>
          <a:lnRef idx="1">
            <a:schemeClr val="accent1"/>
          </a:lnRef>
          <a:fillRef idx="0">
            <a:schemeClr val="accent1"/>
          </a:fillRef>
          <a:effectRef idx="0">
            <a:schemeClr val="accent1"/>
          </a:effectRef>
          <a:fontRef idx="minor">
            <a:schemeClr val="tx1"/>
          </a:fontRef>
        </p:style>
      </p:cxnSp>
      <p:graphicFrame>
        <p:nvGraphicFramePr>
          <p:cNvPr id="13" name="Content Placeholder 8"/>
          <p:cNvGraphicFramePr>
            <a:graphicFrameLocks/>
          </p:cNvGraphicFramePr>
          <p:nvPr/>
        </p:nvGraphicFramePr>
        <p:xfrm>
          <a:off x="533398" y="4038600"/>
          <a:ext cx="8229606" cy="1645920"/>
        </p:xfrm>
        <a:graphic>
          <a:graphicData uri="http://schemas.openxmlformats.org/drawingml/2006/table">
            <a:tbl>
              <a:tblPr>
                <a:tableStyleId>{37CE84F3-28C3-443E-9E96-99CF82512B78}</a:tableStyleId>
              </a:tblPr>
              <a:tblGrid>
                <a:gridCol w="1936377"/>
                <a:gridCol w="1936377"/>
                <a:gridCol w="1540773"/>
                <a:gridCol w="666281"/>
                <a:gridCol w="570377"/>
                <a:gridCol w="611231"/>
                <a:gridCol w="484095"/>
                <a:gridCol w="484095"/>
              </a:tblGrid>
              <a:tr h="0">
                <a:tc>
                  <a:txBody>
                    <a:bodyPr/>
                    <a:lstStyle/>
                    <a:p>
                      <a:pPr indent="228600" algn="ctr">
                        <a:spcAft>
                          <a:spcPts val="0"/>
                        </a:spcAft>
                      </a:pPr>
                      <a:r>
                        <a:rPr lang="en-US" sz="1800" b="1" kern="100" dirty="0"/>
                        <a:t>QTL distribution</a:t>
                      </a:r>
                      <a:endParaRPr lang="zh-CN" sz="1800" b="1" kern="100" dirty="0">
                        <a:latin typeface="Times New Roman" pitchFamily="18" charset="0"/>
                        <a:ea typeface="SimSun"/>
                        <a:cs typeface="Times New Roman" pitchFamily="18" charset="0"/>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indent="228600" algn="ctr">
                        <a:spcAft>
                          <a:spcPts val="0"/>
                        </a:spcAft>
                      </a:pPr>
                      <a:r>
                        <a:rPr lang="en-US" sz="1800" b="1" kern="100" dirty="0"/>
                        <a:t>Number of replicates</a:t>
                      </a:r>
                      <a:endParaRPr lang="zh-CN" sz="1800" b="1" kern="100" dirty="0">
                        <a:latin typeface="Times New Roman" pitchFamily="18" charset="0"/>
                        <a:ea typeface="SimSun"/>
                        <a:cs typeface="Times New Roman" pitchFamily="18" charset="0"/>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indent="228600" algn="ctr">
                        <a:spcAft>
                          <a:spcPts val="0"/>
                        </a:spcAft>
                      </a:pPr>
                      <a:r>
                        <a:rPr lang="en-US" altLang="zh-CN" sz="1800" b="1" kern="100" dirty="0" smtClean="0"/>
                        <a:t>Method</a:t>
                      </a:r>
                      <a:endParaRPr lang="zh-CN" sz="1800" b="1" kern="100" dirty="0">
                        <a:latin typeface="Times New Roman" pitchFamily="18" charset="0"/>
                        <a:ea typeface="SimSun"/>
                        <a:cs typeface="Times New Roman" pitchFamily="18" charset="0"/>
                      </a:endParaRPr>
                    </a:p>
                  </a:txBody>
                  <a:tcPr marL="68580" marR="68580" marT="0" marB="0" anchor="ctr">
                    <a:lnB w="28575" cap="flat" cmpd="sng" algn="ctr">
                      <a:solidFill>
                        <a:schemeClr val="bg1"/>
                      </a:solidFill>
                      <a:prstDash val="solid"/>
                      <a:round/>
                      <a:headEnd type="none" w="med" len="med"/>
                      <a:tailEnd type="none" w="med" len="med"/>
                    </a:lnB>
                  </a:tcPr>
                </a:tc>
                <a:tc gridSpan="5">
                  <a:txBody>
                    <a:bodyPr/>
                    <a:lstStyle/>
                    <a:p>
                      <a:pPr indent="228600" algn="ctr">
                        <a:spcAft>
                          <a:spcPts val="0"/>
                        </a:spcAft>
                      </a:pPr>
                      <a:r>
                        <a:rPr lang="en-US" sz="1800" b="1" dirty="0" smtClean="0"/>
                        <a:t>δ</a:t>
                      </a:r>
                      <a:endParaRPr lang="zh-CN" sz="1800" b="1" kern="100" dirty="0">
                        <a:latin typeface="Times New Roman" pitchFamily="18" charset="0"/>
                        <a:ea typeface="SimSun"/>
                        <a:cs typeface="Times New Roman" pitchFamily="18" charset="0"/>
                      </a:endParaRPr>
                    </a:p>
                  </a:txBody>
                  <a:tcPr marL="68580" marR="68580" marT="0" marB="0" anchor="ctr">
                    <a:lnB w="28575" cap="flat" cmpd="sng" algn="ctr">
                      <a:solidFill>
                        <a:schemeClr val="bg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pPr indent="228600" algn="ctr">
                        <a:spcAft>
                          <a:spcPts val="0"/>
                        </a:spcAft>
                      </a:pPr>
                      <a:endParaRPr lang="zh-CN" sz="1200" kern="100" dirty="0">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440">
                <a:tc rowSpan="2">
                  <a:txBody>
                    <a:bodyPr/>
                    <a:lstStyle/>
                    <a:p>
                      <a:pPr indent="228600" algn="ctr">
                        <a:spcAft>
                          <a:spcPts val="0"/>
                        </a:spcAft>
                      </a:pPr>
                      <a:r>
                        <a:rPr lang="en-US" sz="1800" b="1" kern="100" dirty="0"/>
                        <a:t>Normal</a:t>
                      </a:r>
                      <a:endParaRPr lang="zh-CN" sz="1800" b="1" kern="100" dirty="0">
                        <a:latin typeface="Times New Roman" pitchFamily="18" charset="0"/>
                        <a:ea typeface="SimSun"/>
                        <a:cs typeface="Times New Roman" pitchFamily="18" charset="0"/>
                      </a:endParaRPr>
                    </a:p>
                  </a:txBody>
                  <a:tcPr marL="68580" marR="68580"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rowSpan="2">
                  <a:txBody>
                    <a:bodyPr/>
                    <a:lstStyle/>
                    <a:p>
                      <a:pPr indent="228600" algn="ctr">
                        <a:spcAft>
                          <a:spcPts val="0"/>
                        </a:spcAft>
                      </a:pPr>
                      <a:r>
                        <a:rPr lang="en-US" sz="1800" b="1" kern="100" dirty="0"/>
                        <a:t>100</a:t>
                      </a:r>
                      <a:endParaRPr lang="zh-CN" sz="1800" b="1" kern="100" dirty="0">
                        <a:latin typeface="Times New Roman" pitchFamily="18" charset="0"/>
                        <a:ea typeface="SimSun"/>
                        <a:cs typeface="Times New Roman" pitchFamily="18" charset="0"/>
                      </a:endParaRPr>
                    </a:p>
                  </a:txBody>
                  <a:tcPr marL="68580" marR="68580"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indent="228600" algn="ctr">
                        <a:spcAft>
                          <a:spcPts val="0"/>
                        </a:spcAft>
                      </a:pPr>
                      <a:r>
                        <a:rPr lang="en-US" altLang="zh-CN" sz="1800" b="1" kern="100" dirty="0" smtClean="0"/>
                        <a:t>Linear</a:t>
                      </a:r>
                      <a:endParaRPr lang="zh-CN" sz="1800" b="1" kern="100" dirty="0">
                        <a:latin typeface="Times New Roman" pitchFamily="18" charset="0"/>
                        <a:ea typeface="SimSun"/>
                        <a:cs typeface="Times New Roman" pitchFamily="18" charset="0"/>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indent="228600" algn="l">
                        <a:spcAft>
                          <a:spcPts val="0"/>
                        </a:spcAft>
                      </a:pPr>
                      <a:r>
                        <a:rPr lang="en-US" altLang="zh-CN" sz="1800" b="1" kern="100" dirty="0" smtClean="0"/>
                        <a:t>0 </a:t>
                      </a:r>
                      <a:endParaRPr lang="zh-CN" sz="1800" b="1" kern="100" dirty="0">
                        <a:latin typeface="Times New Roman" pitchFamily="18" charset="0"/>
                        <a:ea typeface="SimSun"/>
                        <a:cs typeface="Times New Roman" pitchFamily="18" charset="0"/>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indent="0" algn="l">
                        <a:spcAft>
                          <a:spcPts val="0"/>
                        </a:spcAft>
                      </a:pPr>
                      <a:r>
                        <a:rPr lang="en-US" altLang="zh-CN" sz="1800" b="1" kern="100" dirty="0" smtClean="0"/>
                        <a:t>0.2</a:t>
                      </a:r>
                      <a:endParaRPr lang="zh-CN" sz="1800" b="1" kern="100" dirty="0">
                        <a:latin typeface="Times New Roman" pitchFamily="18" charset="0"/>
                        <a:ea typeface="SimSun"/>
                        <a:cs typeface="Times New Roman" pitchFamily="18" charset="0"/>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indent="0" algn="l">
                        <a:spcAft>
                          <a:spcPts val="0"/>
                        </a:spcAft>
                      </a:pPr>
                      <a:r>
                        <a:rPr lang="en-US" altLang="zh-CN" sz="1800" b="1" kern="100" dirty="0" smtClean="0"/>
                        <a:t>0.4</a:t>
                      </a:r>
                      <a:endParaRPr lang="zh-CN" sz="1800" b="1" kern="100" dirty="0">
                        <a:latin typeface="Times New Roman" pitchFamily="18" charset="0"/>
                        <a:ea typeface="SimSun"/>
                        <a:cs typeface="Times New Roman" pitchFamily="18" charset="0"/>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indent="0" algn="l">
                        <a:spcAft>
                          <a:spcPts val="0"/>
                        </a:spcAft>
                      </a:pPr>
                      <a:r>
                        <a:rPr lang="en-US" altLang="zh-CN" sz="1800" b="1" kern="100" dirty="0" smtClean="0"/>
                        <a:t>0.6</a:t>
                      </a:r>
                      <a:endParaRPr lang="zh-CN" sz="1800" b="1" kern="100" dirty="0">
                        <a:latin typeface="Times New Roman" pitchFamily="18" charset="0"/>
                        <a:ea typeface="SimSun"/>
                        <a:cs typeface="Times New Roman" pitchFamily="18" charset="0"/>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indent="0" algn="l">
                        <a:spcAft>
                          <a:spcPts val="0"/>
                        </a:spcAft>
                      </a:pPr>
                      <a:r>
                        <a:rPr lang="en-US" altLang="zh-CN" sz="1800" b="1" kern="100" dirty="0" smtClean="0"/>
                        <a:t>-</a:t>
                      </a:r>
                      <a:endParaRPr lang="zh-CN" sz="1800" b="1" kern="100" dirty="0">
                        <a:latin typeface="Times New Roman" pitchFamily="18" charset="0"/>
                        <a:ea typeface="SimSun"/>
                        <a:cs typeface="Times New Roman" pitchFamily="18" charset="0"/>
                      </a:endParaRPr>
                    </a:p>
                  </a:txBody>
                  <a:tcPr marL="68580" marR="68580" marT="0" marB="0" anchor="ctr">
                    <a:lnT w="28575" cap="flat" cmpd="sng" algn="ctr">
                      <a:solidFill>
                        <a:schemeClr val="bg1"/>
                      </a:solidFill>
                      <a:prstDash val="solid"/>
                      <a:round/>
                      <a:headEnd type="none" w="med" len="med"/>
                      <a:tailEnd type="none" w="med" len="med"/>
                    </a:lnT>
                  </a:tcPr>
                </a:tc>
              </a:tr>
              <a:tr h="0">
                <a:tc vMerge="1">
                  <a:txBody>
                    <a:bodyPr/>
                    <a:lstStyle/>
                    <a:p>
                      <a:endParaRPr lang="zh-CN" altLang="en-US"/>
                    </a:p>
                  </a:txBody>
                  <a:tcPr/>
                </a:tc>
                <a:tc vMerge="1">
                  <a:txBody>
                    <a:bodyPr/>
                    <a:lstStyle/>
                    <a:p>
                      <a:endParaRPr lang="zh-CN" altLang="en-US"/>
                    </a:p>
                  </a:txBody>
                  <a:tcPr/>
                </a:tc>
                <a:tc>
                  <a:txBody>
                    <a:bodyPr/>
                    <a:lstStyle/>
                    <a:p>
                      <a:pPr indent="228600" algn="ctr">
                        <a:spcAft>
                          <a:spcPts val="0"/>
                        </a:spcAft>
                      </a:pPr>
                      <a:r>
                        <a:rPr lang="en-US" altLang="zh-CN" sz="1800" b="1" kern="100" dirty="0" smtClean="0"/>
                        <a:t>Non linear</a:t>
                      </a:r>
                      <a:endParaRPr lang="zh-CN" sz="1800" b="1" kern="100" dirty="0">
                        <a:latin typeface="Times New Roman" pitchFamily="18" charset="0"/>
                        <a:ea typeface="SimSun"/>
                        <a:cs typeface="Times New Roman" pitchFamily="18" charset="0"/>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indent="228600" algn="l">
                        <a:spcAft>
                          <a:spcPts val="0"/>
                        </a:spcAft>
                      </a:pPr>
                      <a:r>
                        <a:rPr lang="en-US" altLang="zh-CN" sz="1800" b="1" kern="100" dirty="0" smtClean="0"/>
                        <a:t>-</a:t>
                      </a:r>
                      <a:endParaRPr lang="zh-CN" sz="1800" b="1" kern="100" dirty="0">
                        <a:latin typeface="Times New Roman" pitchFamily="18" charset="0"/>
                        <a:ea typeface="SimSun"/>
                        <a:cs typeface="Times New Roman" pitchFamily="18" charset="0"/>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marL="0" indent="0" algn="l">
                        <a:spcAft>
                          <a:spcPts val="0"/>
                        </a:spcAft>
                      </a:pPr>
                      <a:r>
                        <a:rPr lang="en-US" altLang="zh-CN" sz="1800" b="1" kern="100" dirty="0" smtClean="0"/>
                        <a:t>0.2</a:t>
                      </a:r>
                      <a:endParaRPr lang="zh-CN" sz="1800" b="1" kern="100" dirty="0">
                        <a:latin typeface="Times New Roman" pitchFamily="18" charset="0"/>
                        <a:ea typeface="SimSun"/>
                        <a:cs typeface="Times New Roman" pitchFamily="18" charset="0"/>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marL="0" indent="0" algn="l">
                        <a:spcAft>
                          <a:spcPts val="0"/>
                        </a:spcAft>
                      </a:pPr>
                      <a:r>
                        <a:rPr lang="en-US" altLang="zh-CN" sz="1800" b="1" kern="100" dirty="0" smtClean="0"/>
                        <a:t>0.4</a:t>
                      </a:r>
                      <a:endParaRPr lang="zh-CN" sz="1800" b="1" kern="100" dirty="0">
                        <a:latin typeface="Times New Roman" pitchFamily="18" charset="0"/>
                        <a:ea typeface="SimSun"/>
                        <a:cs typeface="Times New Roman" pitchFamily="18" charset="0"/>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marL="0" indent="0" algn="l">
                        <a:spcAft>
                          <a:spcPts val="0"/>
                        </a:spcAft>
                      </a:pPr>
                      <a:r>
                        <a:rPr lang="en-US" altLang="zh-CN" sz="1800" b="1" kern="100" dirty="0" smtClean="0"/>
                        <a:t>0.6</a:t>
                      </a:r>
                      <a:endParaRPr lang="zh-CN" sz="1800" b="1" kern="100" dirty="0">
                        <a:latin typeface="Times New Roman" pitchFamily="18" charset="0"/>
                        <a:ea typeface="SimSun"/>
                        <a:cs typeface="Times New Roman" pitchFamily="18" charset="0"/>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marL="0" indent="0" algn="l">
                        <a:spcAft>
                          <a:spcPts val="0"/>
                        </a:spcAft>
                      </a:pPr>
                      <a:r>
                        <a:rPr lang="en-US" altLang="zh-CN" sz="1800" b="1" kern="100" dirty="0" smtClean="0"/>
                        <a:t>1.0</a:t>
                      </a:r>
                      <a:endParaRPr lang="zh-CN" sz="1800" b="1" kern="100" dirty="0">
                        <a:latin typeface="Times New Roman" pitchFamily="18" charset="0"/>
                        <a:ea typeface="SimSun"/>
                        <a:cs typeface="Times New Roman" pitchFamily="18" charset="0"/>
                      </a:endParaRPr>
                    </a:p>
                  </a:txBody>
                  <a:tcPr marL="68580" marR="68580" marT="0" marB="0" anchor="ctr">
                    <a:lnB w="28575" cap="flat" cmpd="sng" algn="ctr">
                      <a:solidFill>
                        <a:schemeClr val="bg1"/>
                      </a:solidFill>
                      <a:prstDash val="solid"/>
                      <a:round/>
                      <a:headEnd type="none" w="med" len="med"/>
                      <a:tailEnd type="none" w="med" len="med"/>
                    </a:lnB>
                  </a:tcPr>
                </a:tc>
              </a:tr>
              <a:tr h="91440">
                <a:tc rowSpan="2">
                  <a:txBody>
                    <a:bodyPr/>
                    <a:lstStyle/>
                    <a:p>
                      <a:pPr indent="228600" algn="ctr">
                        <a:spcAft>
                          <a:spcPts val="0"/>
                        </a:spcAft>
                      </a:pPr>
                      <a:r>
                        <a:rPr lang="en-US" sz="1800" b="1" kern="100" dirty="0"/>
                        <a:t>Heavy tail</a:t>
                      </a:r>
                      <a:endParaRPr lang="zh-CN" sz="1800" b="1" kern="100" dirty="0">
                        <a:latin typeface="Times New Roman" pitchFamily="18" charset="0"/>
                        <a:ea typeface="SimSun"/>
                        <a:cs typeface="Times New Roman" pitchFamily="18" charset="0"/>
                      </a:endParaRPr>
                    </a:p>
                  </a:txBody>
                  <a:tcPr marL="68580" marR="68580"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rowSpan="2">
                  <a:txBody>
                    <a:bodyPr/>
                    <a:lstStyle/>
                    <a:p>
                      <a:pPr indent="228600" algn="ctr">
                        <a:spcAft>
                          <a:spcPts val="0"/>
                        </a:spcAft>
                      </a:pPr>
                      <a:r>
                        <a:rPr lang="en-US" sz="1800" b="1" kern="100" dirty="0"/>
                        <a:t>100</a:t>
                      </a:r>
                      <a:endParaRPr lang="zh-CN" sz="1800" b="1" kern="100" dirty="0">
                        <a:latin typeface="Times New Roman" pitchFamily="18" charset="0"/>
                        <a:ea typeface="SimSun"/>
                        <a:cs typeface="Times New Roman" pitchFamily="18" charset="0"/>
                      </a:endParaRPr>
                    </a:p>
                  </a:txBody>
                  <a:tcPr marL="68580" marR="68580"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indent="228600" algn="ctr">
                        <a:spcAft>
                          <a:spcPts val="0"/>
                        </a:spcAft>
                      </a:pPr>
                      <a:r>
                        <a:rPr lang="en-US" altLang="zh-CN" sz="1800" b="1" kern="100" dirty="0" smtClean="0"/>
                        <a:t>Linear</a:t>
                      </a:r>
                      <a:endParaRPr lang="zh-CN" sz="1800" b="1" kern="100" dirty="0">
                        <a:latin typeface="Times New Roman" pitchFamily="18" charset="0"/>
                        <a:ea typeface="SimSun"/>
                        <a:cs typeface="Times New Roman" pitchFamily="18" charset="0"/>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indent="228600" algn="l">
                        <a:spcAft>
                          <a:spcPts val="0"/>
                        </a:spcAft>
                      </a:pPr>
                      <a:r>
                        <a:rPr lang="en-US" altLang="zh-CN" sz="1800" b="1" kern="100" dirty="0" smtClean="0"/>
                        <a:t>0 </a:t>
                      </a:r>
                      <a:endParaRPr lang="zh-CN" sz="1800" b="1" kern="100" dirty="0">
                        <a:latin typeface="Times New Roman" pitchFamily="18" charset="0"/>
                        <a:ea typeface="SimSun"/>
                        <a:cs typeface="Times New Roman" pitchFamily="18" charset="0"/>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indent="0" algn="l">
                        <a:spcAft>
                          <a:spcPts val="0"/>
                        </a:spcAft>
                      </a:pPr>
                      <a:r>
                        <a:rPr lang="en-US" altLang="zh-CN" sz="1800" b="1" kern="100" dirty="0" smtClean="0"/>
                        <a:t>0.2</a:t>
                      </a:r>
                      <a:endParaRPr lang="zh-CN" sz="1800" b="1" kern="100" dirty="0">
                        <a:latin typeface="Times New Roman" pitchFamily="18" charset="0"/>
                        <a:ea typeface="SimSun"/>
                        <a:cs typeface="Times New Roman" pitchFamily="18" charset="0"/>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indent="0" algn="l">
                        <a:spcAft>
                          <a:spcPts val="0"/>
                        </a:spcAft>
                      </a:pPr>
                      <a:r>
                        <a:rPr lang="en-US" altLang="zh-CN" sz="1800" b="1" kern="100" dirty="0" smtClean="0"/>
                        <a:t>0.4</a:t>
                      </a:r>
                      <a:endParaRPr lang="zh-CN" sz="1800" b="1" kern="100" dirty="0">
                        <a:latin typeface="Times New Roman" pitchFamily="18" charset="0"/>
                        <a:ea typeface="SimSun"/>
                        <a:cs typeface="Times New Roman" pitchFamily="18" charset="0"/>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indent="0" algn="l">
                        <a:spcAft>
                          <a:spcPts val="0"/>
                        </a:spcAft>
                      </a:pPr>
                      <a:r>
                        <a:rPr lang="en-US" altLang="zh-CN" sz="1800" b="1" kern="100" dirty="0" smtClean="0"/>
                        <a:t>0.6</a:t>
                      </a:r>
                      <a:endParaRPr lang="zh-CN" sz="1800" b="1" kern="100" dirty="0">
                        <a:latin typeface="Times New Roman" pitchFamily="18" charset="0"/>
                        <a:ea typeface="SimSun"/>
                        <a:cs typeface="Times New Roman" pitchFamily="18" charset="0"/>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indent="0" algn="l">
                        <a:spcAft>
                          <a:spcPts val="0"/>
                        </a:spcAft>
                      </a:pPr>
                      <a:r>
                        <a:rPr lang="en-US" altLang="zh-CN" sz="1800" b="1" kern="100" dirty="0" smtClean="0"/>
                        <a:t>-</a:t>
                      </a:r>
                      <a:endParaRPr lang="zh-CN" sz="1800" b="1" kern="100" dirty="0">
                        <a:latin typeface="Times New Roman" pitchFamily="18" charset="0"/>
                        <a:ea typeface="SimSun"/>
                        <a:cs typeface="Times New Roman" pitchFamily="18" charset="0"/>
                      </a:endParaRPr>
                    </a:p>
                  </a:txBody>
                  <a:tcPr marL="68580" marR="68580" marT="0" marB="0" anchor="ctr">
                    <a:lnT w="28575" cap="flat" cmpd="sng" algn="ctr">
                      <a:solidFill>
                        <a:schemeClr val="bg1"/>
                      </a:solidFill>
                      <a:prstDash val="solid"/>
                      <a:round/>
                      <a:headEnd type="none" w="med" len="med"/>
                      <a:tailEnd type="none" w="med" len="med"/>
                    </a:lnT>
                  </a:tcPr>
                </a:tc>
              </a:tr>
              <a:tr h="0">
                <a:tc vMerge="1">
                  <a:txBody>
                    <a:bodyPr/>
                    <a:lstStyle/>
                    <a:p>
                      <a:endParaRPr lang="zh-CN" altLang="en-US"/>
                    </a:p>
                  </a:txBody>
                  <a:tcPr/>
                </a:tc>
                <a:tc vMerge="1">
                  <a:txBody>
                    <a:bodyPr/>
                    <a:lstStyle/>
                    <a:p>
                      <a:endParaRPr lang="zh-CN" altLang="en-US"/>
                    </a:p>
                  </a:txBody>
                  <a:tcPr/>
                </a:tc>
                <a:tc>
                  <a:txBody>
                    <a:bodyPr/>
                    <a:lstStyle/>
                    <a:p>
                      <a:pPr indent="228600" algn="ctr">
                        <a:spcAft>
                          <a:spcPts val="0"/>
                        </a:spcAft>
                      </a:pPr>
                      <a:r>
                        <a:rPr lang="en-US" altLang="zh-CN" sz="1800" b="1" kern="100" dirty="0" smtClean="0"/>
                        <a:t>Non linear</a:t>
                      </a:r>
                      <a:endParaRPr lang="zh-CN" sz="1800" b="1" kern="100" dirty="0">
                        <a:latin typeface="Times New Roman" pitchFamily="18" charset="0"/>
                        <a:ea typeface="SimSun"/>
                        <a:cs typeface="Times New Roman" pitchFamily="18" charset="0"/>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indent="228600" algn="l">
                        <a:spcAft>
                          <a:spcPts val="0"/>
                        </a:spcAft>
                      </a:pPr>
                      <a:r>
                        <a:rPr lang="en-US" altLang="zh-CN" sz="1800" b="1" kern="100" dirty="0" smtClean="0"/>
                        <a:t>-</a:t>
                      </a:r>
                      <a:endParaRPr lang="zh-CN" sz="1800" b="1" kern="100" dirty="0">
                        <a:latin typeface="Times New Roman" pitchFamily="18" charset="0"/>
                        <a:ea typeface="SimSun"/>
                        <a:cs typeface="Times New Roman" pitchFamily="18" charset="0"/>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marL="0" indent="0" algn="l">
                        <a:spcAft>
                          <a:spcPts val="0"/>
                        </a:spcAft>
                      </a:pPr>
                      <a:r>
                        <a:rPr lang="en-US" altLang="zh-CN" sz="1800" b="1" kern="100" dirty="0" smtClean="0"/>
                        <a:t>0.2</a:t>
                      </a:r>
                      <a:endParaRPr lang="zh-CN" sz="1800" b="1" kern="100" dirty="0">
                        <a:latin typeface="Times New Roman" pitchFamily="18" charset="0"/>
                        <a:ea typeface="SimSun"/>
                        <a:cs typeface="Times New Roman" pitchFamily="18" charset="0"/>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marL="0" indent="0" algn="l">
                        <a:spcAft>
                          <a:spcPts val="0"/>
                        </a:spcAft>
                      </a:pPr>
                      <a:r>
                        <a:rPr lang="en-US" altLang="zh-CN" sz="1800" b="1" kern="100" dirty="0" smtClean="0"/>
                        <a:t>0.4</a:t>
                      </a:r>
                      <a:endParaRPr lang="zh-CN" sz="1800" b="1" kern="100" dirty="0">
                        <a:latin typeface="Times New Roman" pitchFamily="18" charset="0"/>
                        <a:ea typeface="SimSun"/>
                        <a:cs typeface="Times New Roman" pitchFamily="18" charset="0"/>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marL="0" indent="0" algn="l">
                        <a:spcAft>
                          <a:spcPts val="0"/>
                        </a:spcAft>
                      </a:pPr>
                      <a:r>
                        <a:rPr lang="en-US" altLang="zh-CN" sz="1800" b="1" kern="100" dirty="0" smtClean="0"/>
                        <a:t>0.6</a:t>
                      </a:r>
                      <a:endParaRPr lang="zh-CN" sz="1800" b="1" kern="100" dirty="0">
                        <a:latin typeface="Times New Roman" pitchFamily="18" charset="0"/>
                        <a:ea typeface="SimSun"/>
                        <a:cs typeface="Times New Roman" pitchFamily="18" charset="0"/>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marL="0" indent="0" algn="l">
                        <a:spcAft>
                          <a:spcPts val="0"/>
                        </a:spcAft>
                      </a:pPr>
                      <a:r>
                        <a:rPr lang="en-US" altLang="zh-CN" sz="1800" b="1" kern="100" dirty="0" smtClean="0"/>
                        <a:t>1.0</a:t>
                      </a:r>
                      <a:endParaRPr lang="zh-CN" sz="1800" b="1" kern="100" dirty="0">
                        <a:latin typeface="Times New Roman" pitchFamily="18" charset="0"/>
                        <a:ea typeface="SimSun"/>
                        <a:cs typeface="Times New Roman" pitchFamily="18" charset="0"/>
                      </a:endParaRPr>
                    </a:p>
                  </a:txBody>
                  <a:tcPr marL="68580" marR="68580" marT="0" marB="0" anchor="ctr">
                    <a:lnB w="28575" cap="flat" cmpd="sng" algn="ctr">
                      <a:solidFill>
                        <a:schemeClr val="bg1"/>
                      </a:solidFill>
                      <a:prstDash val="solid"/>
                      <a:round/>
                      <a:headEnd type="none" w="med" len="med"/>
                      <a:tailEnd type="none" w="med" len="med"/>
                    </a:lnB>
                  </a:tcPr>
                </a:tc>
              </a:tr>
            </a:tbl>
          </a:graphicData>
        </a:graphic>
      </p:graphicFrame>
      <p:sp>
        <p:nvSpPr>
          <p:cNvPr id="14" name="Rectangle 13"/>
          <p:cNvSpPr/>
          <p:nvPr/>
        </p:nvSpPr>
        <p:spPr>
          <a:xfrm>
            <a:off x="533400" y="6019800"/>
            <a:ext cx="8229600" cy="369332"/>
          </a:xfrm>
          <a:prstGeom prst="rect">
            <a:avLst/>
          </a:prstGeom>
          <a:solidFill>
            <a:srgbClr val="FFFF00"/>
          </a:solidFill>
        </p:spPr>
        <p:txBody>
          <a:bodyPr wrap="square">
            <a:spAutoFit/>
          </a:bodyPr>
          <a:lstStyle/>
          <a:p>
            <a:r>
              <a:rPr lang="en-US" b="1" dirty="0" smtClean="0">
                <a:latin typeface="Arial" pitchFamily="34" charset="0"/>
                <a:cs typeface="Arial" pitchFamily="34" charset="0"/>
              </a:rPr>
              <a:t>The best parameter value for </a:t>
            </a:r>
            <a:r>
              <a:rPr lang="en-US" b="1" i="1" dirty="0" smtClean="0">
                <a:latin typeface="Arial" pitchFamily="34" charset="0"/>
                <a:cs typeface="Arial" pitchFamily="34" charset="0"/>
              </a:rPr>
              <a:t>δ were used to real data (HO, JE, BS)</a:t>
            </a:r>
            <a:r>
              <a:rPr lang="en-US" b="1" dirty="0" smtClean="0">
                <a:latin typeface="Arial" pitchFamily="34" charset="0"/>
                <a:cs typeface="Arial" pitchFamily="34" charset="0"/>
              </a:rPr>
              <a:t> </a:t>
            </a:r>
            <a:endParaRPr lang="zh-CN" alt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57200" y="198438"/>
            <a:ext cx="7772400" cy="868362"/>
          </a:xfrm>
          <a:prstGeom prst="rect">
            <a:avLst/>
          </a:prstGeom>
        </p:spPr>
        <p:txBody>
          <a:bodyPr bIns="91440" anchor="b" anchorCtr="0">
            <a:normAutofit/>
          </a:bodyPr>
          <a:lstStyle/>
          <a:p>
            <a:pPr lvl="0">
              <a:spcBef>
                <a:spcPct val="0"/>
              </a:spcBef>
              <a:defRPr/>
            </a:pPr>
            <a:r>
              <a:rPr lang="en-US" altLang="zh-CN" sz="4000" b="1" dirty="0" smtClean="0">
                <a:solidFill>
                  <a:srgbClr val="0070C0"/>
                </a:solidFill>
                <a:latin typeface="Cooper Black" pitchFamily="18" charset="0"/>
              </a:rPr>
              <a:t>Results </a:t>
            </a:r>
            <a:r>
              <a:rPr lang="en-US" altLang="zh-CN" sz="2400" b="1" dirty="0" smtClean="0">
                <a:solidFill>
                  <a:srgbClr val="0070C0"/>
                </a:solidFill>
                <a:latin typeface="Cooper Black" pitchFamily="18" charset="0"/>
                <a:ea typeface="+mj-ea"/>
                <a:cs typeface="+mj-cs"/>
              </a:rPr>
              <a:t>- response</a:t>
            </a:r>
            <a:endParaRPr lang="zh-CN" altLang="en-US" sz="2400" b="1" dirty="0">
              <a:solidFill>
                <a:srgbClr val="0070C0"/>
              </a:solidFill>
              <a:latin typeface="Cooper Black" pitchFamily="18" charset="0"/>
              <a:ea typeface="+mj-ea"/>
              <a:cs typeface="+mj-cs"/>
            </a:endParaRPr>
          </a:p>
        </p:txBody>
      </p:sp>
      <p:cxnSp>
        <p:nvCxnSpPr>
          <p:cNvPr id="11" name="Straight Connector 10"/>
          <p:cNvCxnSpPr/>
          <p:nvPr/>
        </p:nvCxnSpPr>
        <p:spPr>
          <a:xfrm>
            <a:off x="76200" y="1143000"/>
            <a:ext cx="8991600" cy="1588"/>
          </a:xfrm>
          <a:prstGeom prst="line">
            <a:avLst/>
          </a:prstGeom>
          <a:ln w="101600" cmpd="thickThin">
            <a:solidFill>
              <a:schemeClr val="accent2">
                <a:lumMod val="75000"/>
                <a:alpha val="63000"/>
              </a:schemeClr>
            </a:solidFill>
          </a:ln>
          <a:effectLst>
            <a:outerShdw blurRad="812800" dist="50800" dir="1320000" sx="1000" sy="1000" algn="ctr" rotWithShape="0">
              <a:srgbClr val="000000"/>
            </a:outerShdw>
          </a:effectLst>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0" y="1295400"/>
            <a:ext cx="3733800" cy="738664"/>
          </a:xfrm>
          <a:prstGeom prst="rect">
            <a:avLst/>
          </a:prstGeom>
        </p:spPr>
        <p:txBody>
          <a:bodyPr wrap="square">
            <a:spAutoFit/>
          </a:bodyPr>
          <a:lstStyle/>
          <a:p>
            <a:r>
              <a:rPr lang="en-US" sz="1400" dirty="0" smtClean="0">
                <a:latin typeface="Times New Roman" pitchFamily="18" charset="0"/>
                <a:cs typeface="Times New Roman" pitchFamily="18" charset="0"/>
              </a:rPr>
              <a:t>The ratio of genetic progress based on adjusted genomic breeding values using </a:t>
            </a:r>
            <a:r>
              <a:rPr lang="en-US" sz="1400" dirty="0" err="1" smtClean="0">
                <a:latin typeface="Times New Roman" pitchFamily="18" charset="0"/>
                <a:cs typeface="Times New Roman" pitchFamily="18" charset="0"/>
              </a:rPr>
              <a:t>Jannink</a:t>
            </a:r>
            <a:r>
              <a:rPr lang="en-US" sz="1400" dirty="0" smtClean="0">
                <a:latin typeface="Times New Roman" pitchFamily="18" charset="0"/>
                <a:cs typeface="Times New Roman" pitchFamily="18" charset="0"/>
              </a:rPr>
              <a:t> (2010) formula over unadjusted genetic progress.</a:t>
            </a:r>
            <a:endParaRPr lang="zh-CN" altLang="en-US" sz="1400" dirty="0">
              <a:latin typeface="Times New Roman" pitchFamily="18" charset="0"/>
              <a:cs typeface="Times New Roman" pitchFamily="18" charset="0"/>
            </a:endParaRPr>
          </a:p>
        </p:txBody>
      </p:sp>
      <p:sp>
        <p:nvSpPr>
          <p:cNvPr id="16" name="Rectangle 15"/>
          <p:cNvSpPr/>
          <p:nvPr/>
        </p:nvSpPr>
        <p:spPr>
          <a:xfrm>
            <a:off x="4572000" y="5613737"/>
            <a:ext cx="4191000" cy="1015663"/>
          </a:xfrm>
          <a:prstGeom prst="rect">
            <a:avLst/>
          </a:prstGeom>
          <a:solidFill>
            <a:schemeClr val="accent2"/>
          </a:solidFill>
        </p:spPr>
        <p:txBody>
          <a:bodyPr wrap="square">
            <a:spAutoFit/>
          </a:bodyPr>
          <a:lstStyle/>
          <a:p>
            <a:r>
              <a:rPr lang="en-US" sz="2000" dirty="0" smtClean="0">
                <a:solidFill>
                  <a:schemeClr val="bg1"/>
                </a:solidFill>
                <a:latin typeface="Arial" pitchFamily="34" charset="0"/>
                <a:cs typeface="Arial" pitchFamily="34" charset="0"/>
              </a:rPr>
              <a:t>Therefore the remaining results focused on optimizing </a:t>
            </a:r>
            <a:r>
              <a:rPr lang="en-US" sz="2000" i="1" dirty="0" smtClean="0">
                <a:solidFill>
                  <a:schemeClr val="bg1"/>
                </a:solidFill>
                <a:latin typeface="Arial" pitchFamily="34" charset="0"/>
                <a:cs typeface="Arial" pitchFamily="34" charset="0"/>
              </a:rPr>
              <a:t>δ</a:t>
            </a:r>
            <a:r>
              <a:rPr lang="en-US" sz="2000" dirty="0" smtClean="0">
                <a:solidFill>
                  <a:schemeClr val="bg1"/>
                </a:solidFill>
                <a:latin typeface="Arial" pitchFamily="34" charset="0"/>
                <a:cs typeface="Arial" pitchFamily="34" charset="0"/>
              </a:rPr>
              <a:t> to balance long term and short term progress</a:t>
            </a:r>
            <a:endParaRPr lang="zh-CN" altLang="en-US" sz="2000" dirty="0">
              <a:solidFill>
                <a:schemeClr val="bg1"/>
              </a:solidFill>
              <a:latin typeface="Arial" pitchFamily="34" charset="0"/>
              <a:cs typeface="Arial" pitchFamily="34" charset="0"/>
            </a:endParaRPr>
          </a:p>
        </p:txBody>
      </p:sp>
      <p:sp>
        <p:nvSpPr>
          <p:cNvPr id="17" name="Rectangle 16"/>
          <p:cNvSpPr/>
          <p:nvPr/>
        </p:nvSpPr>
        <p:spPr>
          <a:xfrm>
            <a:off x="152400" y="4572000"/>
            <a:ext cx="4267200" cy="1015663"/>
          </a:xfrm>
          <a:prstGeom prst="rect">
            <a:avLst/>
          </a:prstGeom>
          <a:solidFill>
            <a:srgbClr val="FFFF00"/>
          </a:solidFill>
        </p:spPr>
        <p:txBody>
          <a:bodyPr wrap="square">
            <a:spAutoFit/>
          </a:bodyPr>
          <a:lstStyle/>
          <a:p>
            <a:r>
              <a:rPr lang="en-US" sz="2000" b="1" dirty="0" smtClean="0">
                <a:solidFill>
                  <a:schemeClr val="accent2"/>
                </a:solidFill>
                <a:latin typeface="Arial" pitchFamily="34" charset="0"/>
                <a:cs typeface="Arial" pitchFamily="34" charset="0"/>
              </a:rPr>
              <a:t>Large losses in early generations and did not recover these losses within 20 generations</a:t>
            </a:r>
            <a:endParaRPr lang="zh-CN" altLang="en-US" sz="2000" b="1" dirty="0" smtClean="0">
              <a:solidFill>
                <a:schemeClr val="accent2"/>
              </a:solidFill>
              <a:latin typeface="Arial" pitchFamily="34" charset="0"/>
              <a:cs typeface="Arial" pitchFamily="34" charset="0"/>
            </a:endParaRPr>
          </a:p>
        </p:txBody>
      </p:sp>
      <p:pic>
        <p:nvPicPr>
          <p:cNvPr id="60418" name="Picture 2"/>
          <p:cNvPicPr>
            <a:picLocks noChangeAspect="1" noChangeArrowheads="1"/>
          </p:cNvPicPr>
          <p:nvPr/>
        </p:nvPicPr>
        <p:blipFill>
          <a:blip r:embed="rId2" cstate="print"/>
          <a:srcRect/>
          <a:stretch>
            <a:fillRect/>
          </a:stretch>
        </p:blipFill>
        <p:spPr bwMode="auto">
          <a:xfrm>
            <a:off x="3352800" y="1371600"/>
            <a:ext cx="5727308" cy="29663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868362"/>
          </a:xfrm>
        </p:spPr>
        <p:txBody>
          <a:bodyPr>
            <a:normAutofit/>
          </a:bodyPr>
          <a:lstStyle/>
          <a:p>
            <a:r>
              <a:rPr lang="en-US" altLang="zh-CN" b="1" dirty="0" smtClean="0">
                <a:solidFill>
                  <a:srgbClr val="0070C0"/>
                </a:solidFill>
                <a:latin typeface="Cooper Black" pitchFamily="18" charset="0"/>
              </a:rPr>
              <a:t>Results </a:t>
            </a:r>
            <a:r>
              <a:rPr lang="en-US" altLang="zh-CN" sz="2400" b="1" dirty="0" smtClean="0">
                <a:solidFill>
                  <a:srgbClr val="0070C0"/>
                </a:solidFill>
                <a:latin typeface="Cooper Black" pitchFamily="18" charset="0"/>
              </a:rPr>
              <a:t>- response</a:t>
            </a:r>
            <a:endParaRPr lang="zh-CN" altLang="en-US" sz="2400" b="1" dirty="0">
              <a:solidFill>
                <a:srgbClr val="0070C0"/>
              </a:solidFill>
              <a:latin typeface="Cooper Black" pitchFamily="18" charset="0"/>
            </a:endParaRPr>
          </a:p>
        </p:txBody>
      </p:sp>
      <p:cxnSp>
        <p:nvCxnSpPr>
          <p:cNvPr id="5" name="Straight Connector 4"/>
          <p:cNvCxnSpPr/>
          <p:nvPr/>
        </p:nvCxnSpPr>
        <p:spPr>
          <a:xfrm>
            <a:off x="76200" y="1143000"/>
            <a:ext cx="8991600" cy="1588"/>
          </a:xfrm>
          <a:prstGeom prst="line">
            <a:avLst/>
          </a:prstGeom>
          <a:ln w="101600" cmpd="thickThin">
            <a:solidFill>
              <a:schemeClr val="accent2">
                <a:lumMod val="75000"/>
                <a:alpha val="63000"/>
              </a:schemeClr>
            </a:solidFill>
          </a:ln>
          <a:effectLst>
            <a:outerShdw blurRad="812800" dist="50800" dir="1320000" sx="1000" sy="1000" algn="ctr" rotWithShape="0">
              <a:srgbClr val="000000"/>
            </a:outerShdw>
          </a:effectLst>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sz="quarter" idx="1"/>
          </p:nvPr>
        </p:nvSpPr>
        <p:spPr>
          <a:xfrm>
            <a:off x="152400" y="1524000"/>
            <a:ext cx="8305800" cy="2438400"/>
          </a:xfrm>
        </p:spPr>
        <p:txBody>
          <a:bodyPr>
            <a:normAutofit/>
          </a:bodyPr>
          <a:lstStyle/>
          <a:p>
            <a:pPr marL="514350" indent="-514350">
              <a:buFont typeface="+mj-lt"/>
              <a:buAutoNum type="arabicPeriod"/>
            </a:pPr>
            <a:r>
              <a:rPr lang="en-US" altLang="zh-CN" i="1" u="sng" dirty="0" smtClean="0">
                <a:solidFill>
                  <a:schemeClr val="accent1">
                    <a:lumMod val="75000"/>
                  </a:schemeClr>
                </a:solidFill>
                <a:latin typeface="Arial" pitchFamily="34" charset="0"/>
                <a:cs typeface="Arial" pitchFamily="34" charset="0"/>
              </a:rPr>
              <a:t>Normal distribution</a:t>
            </a:r>
          </a:p>
          <a:p>
            <a:pPr marL="514350" indent="-514350">
              <a:buFont typeface="+mj-lt"/>
              <a:buAutoNum type="arabicPeriod"/>
            </a:pPr>
            <a:r>
              <a:rPr lang="en-US" dirty="0" smtClean="0">
                <a:latin typeface="Arial" pitchFamily="34" charset="0"/>
                <a:cs typeface="Arial" pitchFamily="34" charset="0"/>
              </a:rPr>
              <a:t>maximum response was achieved when </a:t>
            </a:r>
            <a:r>
              <a:rPr lang="en-US" i="1" dirty="0" smtClean="0">
                <a:latin typeface="Arial" pitchFamily="34" charset="0"/>
                <a:cs typeface="Arial" pitchFamily="34" charset="0"/>
              </a:rPr>
              <a:t>δ</a:t>
            </a:r>
            <a:r>
              <a:rPr lang="en-US" dirty="0" smtClean="0">
                <a:latin typeface="Arial" pitchFamily="34" charset="0"/>
                <a:cs typeface="Arial" pitchFamily="34" charset="0"/>
              </a:rPr>
              <a:t> = 0.2 (or 0.1) using FMA selection</a:t>
            </a:r>
          </a:p>
          <a:p>
            <a:pPr marL="514350" indent="-514350">
              <a:buFont typeface="+mj-lt"/>
              <a:buAutoNum type="arabicPeriod"/>
            </a:pPr>
            <a:r>
              <a:rPr lang="en-US" dirty="0" smtClean="0">
                <a:latin typeface="Arial" pitchFamily="34" charset="0"/>
                <a:cs typeface="Arial" pitchFamily="34" charset="0"/>
              </a:rPr>
              <a:t>losses were larger in the first few generations with non linear formula</a:t>
            </a:r>
          </a:p>
          <a:p>
            <a:endParaRPr lang="zh-CN" altLang="en-US" dirty="0"/>
          </a:p>
        </p:txBody>
      </p:sp>
      <p:pic>
        <p:nvPicPr>
          <p:cNvPr id="61442" name="Picture 2"/>
          <p:cNvPicPr>
            <a:picLocks noChangeAspect="1" noChangeArrowheads="1"/>
          </p:cNvPicPr>
          <p:nvPr/>
        </p:nvPicPr>
        <p:blipFill>
          <a:blip r:embed="rId2" cstate="print"/>
          <a:srcRect/>
          <a:stretch>
            <a:fillRect/>
          </a:stretch>
        </p:blipFill>
        <p:spPr bwMode="auto">
          <a:xfrm>
            <a:off x="152400" y="3886200"/>
            <a:ext cx="4419600" cy="2755392"/>
          </a:xfrm>
          <a:prstGeom prst="rect">
            <a:avLst/>
          </a:prstGeom>
          <a:noFill/>
          <a:ln w="9525">
            <a:noFill/>
            <a:miter lim="800000"/>
            <a:headEnd/>
            <a:tailEnd/>
          </a:ln>
          <a:effectLst/>
        </p:spPr>
      </p:pic>
      <p:pic>
        <p:nvPicPr>
          <p:cNvPr id="61443" name="Picture 3"/>
          <p:cNvPicPr>
            <a:picLocks noChangeAspect="1" noChangeArrowheads="1"/>
          </p:cNvPicPr>
          <p:nvPr/>
        </p:nvPicPr>
        <p:blipFill>
          <a:blip r:embed="rId3" cstate="print"/>
          <a:srcRect/>
          <a:stretch>
            <a:fillRect/>
          </a:stretch>
        </p:blipFill>
        <p:spPr bwMode="auto">
          <a:xfrm>
            <a:off x="4572000" y="3886200"/>
            <a:ext cx="4464667" cy="2743200"/>
          </a:xfrm>
          <a:prstGeom prst="rect">
            <a:avLst/>
          </a:prstGeom>
          <a:noFill/>
          <a:ln w="9525">
            <a:noFill/>
            <a:miter lim="800000"/>
            <a:headEnd/>
            <a:tailEnd/>
          </a:ln>
          <a:effectLst/>
        </p:spPr>
      </p:pic>
      <p:sp>
        <p:nvSpPr>
          <p:cNvPr id="9" name="TextBox 8"/>
          <p:cNvSpPr txBox="1"/>
          <p:nvPr/>
        </p:nvSpPr>
        <p:spPr>
          <a:xfrm>
            <a:off x="1752600" y="3962400"/>
            <a:ext cx="1981200" cy="369332"/>
          </a:xfrm>
          <a:prstGeom prst="rect">
            <a:avLst/>
          </a:prstGeom>
          <a:noFill/>
        </p:spPr>
        <p:txBody>
          <a:bodyPr wrap="square" rtlCol="0">
            <a:spAutoFit/>
          </a:bodyPr>
          <a:lstStyle/>
          <a:p>
            <a:r>
              <a:rPr lang="en-US" altLang="zh-CN" b="1" i="1" u="sng" dirty="0" smtClean="0">
                <a:solidFill>
                  <a:schemeClr val="accent1">
                    <a:lumMod val="75000"/>
                  </a:schemeClr>
                </a:solidFill>
              </a:rPr>
              <a:t>Linear formula</a:t>
            </a:r>
            <a:endParaRPr lang="zh-CN" altLang="en-US" b="1" i="1" u="sng" dirty="0">
              <a:solidFill>
                <a:schemeClr val="accent1">
                  <a:lumMod val="75000"/>
                </a:schemeClr>
              </a:solidFill>
            </a:endParaRPr>
          </a:p>
        </p:txBody>
      </p:sp>
      <p:sp>
        <p:nvSpPr>
          <p:cNvPr id="10" name="TextBox 9"/>
          <p:cNvSpPr txBox="1"/>
          <p:nvPr/>
        </p:nvSpPr>
        <p:spPr>
          <a:xfrm>
            <a:off x="6096000" y="3962400"/>
            <a:ext cx="1981200" cy="369332"/>
          </a:xfrm>
          <a:prstGeom prst="rect">
            <a:avLst/>
          </a:prstGeom>
          <a:noFill/>
        </p:spPr>
        <p:txBody>
          <a:bodyPr wrap="square" rtlCol="0">
            <a:spAutoFit/>
          </a:bodyPr>
          <a:lstStyle/>
          <a:p>
            <a:r>
              <a:rPr lang="en-US" altLang="zh-CN" b="1" i="1" u="sng" dirty="0" smtClean="0">
                <a:solidFill>
                  <a:schemeClr val="accent1">
                    <a:lumMod val="75000"/>
                  </a:schemeClr>
                </a:solidFill>
              </a:rPr>
              <a:t>Nonlinear formula</a:t>
            </a:r>
            <a:endParaRPr lang="zh-CN" altLang="en-US" b="1" i="1" u="sng"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228600"/>
            <a:ext cx="7772400" cy="868362"/>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4000" b="1" i="0" u="none" strike="noStrike" kern="1200" cap="none" spc="0" normalizeH="0" baseline="0" noProof="0" dirty="0" smtClean="0">
                <a:ln>
                  <a:noFill/>
                </a:ln>
                <a:solidFill>
                  <a:srgbClr val="0070C0"/>
                </a:solidFill>
                <a:effectLst/>
                <a:uLnTx/>
                <a:uFillTx/>
                <a:latin typeface="Cooper Black" pitchFamily="18" charset="0"/>
                <a:ea typeface="+mj-ea"/>
                <a:cs typeface="+mj-cs"/>
              </a:rPr>
              <a:t>Results </a:t>
            </a:r>
            <a:r>
              <a:rPr lang="en-US" altLang="zh-CN" sz="2400" b="1" dirty="0" smtClean="0">
                <a:solidFill>
                  <a:srgbClr val="0070C0"/>
                </a:solidFill>
                <a:latin typeface="Cooper Black" pitchFamily="18" charset="0"/>
                <a:ea typeface="+mj-ea"/>
                <a:cs typeface="+mj-cs"/>
              </a:rPr>
              <a:t>- response</a:t>
            </a:r>
            <a:endParaRPr lang="zh-CN" altLang="en-US" sz="2400" b="1" dirty="0">
              <a:solidFill>
                <a:srgbClr val="0070C0"/>
              </a:solidFill>
              <a:latin typeface="Cooper Black" pitchFamily="18" charset="0"/>
              <a:ea typeface="+mj-ea"/>
              <a:cs typeface="+mj-cs"/>
            </a:endParaRPr>
          </a:p>
        </p:txBody>
      </p:sp>
      <p:cxnSp>
        <p:nvCxnSpPr>
          <p:cNvPr id="6" name="Straight Connector 5"/>
          <p:cNvCxnSpPr/>
          <p:nvPr/>
        </p:nvCxnSpPr>
        <p:spPr>
          <a:xfrm>
            <a:off x="76200" y="1143000"/>
            <a:ext cx="8991600" cy="1588"/>
          </a:xfrm>
          <a:prstGeom prst="line">
            <a:avLst/>
          </a:prstGeom>
          <a:ln w="101600" cmpd="thickThin">
            <a:solidFill>
              <a:schemeClr val="accent2">
                <a:lumMod val="75000"/>
                <a:alpha val="63000"/>
              </a:schemeClr>
            </a:solidFill>
          </a:ln>
          <a:effectLst>
            <a:outerShdw blurRad="812800" dist="50800" dir="1320000" sx="1000" sy="1000" algn="ctr" rotWithShape="0">
              <a:srgbClr val="000000"/>
            </a:outerShdw>
          </a:effectLst>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sz="quarter" idx="1"/>
          </p:nvPr>
        </p:nvSpPr>
        <p:spPr>
          <a:xfrm>
            <a:off x="228600" y="1447800"/>
            <a:ext cx="8458200" cy="2514600"/>
          </a:xfrm>
        </p:spPr>
        <p:txBody>
          <a:bodyPr>
            <a:normAutofit lnSpcReduction="10000"/>
          </a:bodyPr>
          <a:lstStyle/>
          <a:p>
            <a:pPr marL="514350" indent="-514350">
              <a:buFont typeface="+mj-lt"/>
              <a:buAutoNum type="arabicPeriod"/>
            </a:pPr>
            <a:r>
              <a:rPr lang="en-US" altLang="zh-CN" i="1" u="sng" dirty="0" smtClean="0">
                <a:solidFill>
                  <a:schemeClr val="accent1">
                    <a:lumMod val="75000"/>
                  </a:schemeClr>
                </a:solidFill>
                <a:latin typeface="Arial" pitchFamily="34" charset="0"/>
                <a:cs typeface="Arial" pitchFamily="34" charset="0"/>
              </a:rPr>
              <a:t>Heavy tail distribution</a:t>
            </a:r>
          </a:p>
          <a:p>
            <a:pPr marL="514350" indent="-514350">
              <a:buFont typeface="+mj-lt"/>
              <a:buAutoNum type="arabicPeriod"/>
            </a:pPr>
            <a:r>
              <a:rPr lang="en-US" dirty="0" smtClean="0">
                <a:latin typeface="Arial" pitchFamily="34" charset="0"/>
                <a:cs typeface="Arial" pitchFamily="34" charset="0"/>
              </a:rPr>
              <a:t>maximum response by generation 20 was achieved with </a:t>
            </a:r>
            <a:r>
              <a:rPr lang="en-US" i="1" dirty="0" smtClean="0">
                <a:latin typeface="Arial" pitchFamily="34" charset="0"/>
                <a:cs typeface="Arial" pitchFamily="34" charset="0"/>
              </a:rPr>
              <a:t>δ</a:t>
            </a:r>
            <a:r>
              <a:rPr lang="en-US" dirty="0" smtClean="0">
                <a:latin typeface="Arial" pitchFamily="34" charset="0"/>
                <a:cs typeface="Arial" pitchFamily="34" charset="0"/>
              </a:rPr>
              <a:t> = 0.4 or </a:t>
            </a:r>
            <a:r>
              <a:rPr lang="en-US" i="1" dirty="0" smtClean="0">
                <a:latin typeface="Arial" pitchFamily="34" charset="0"/>
                <a:cs typeface="Arial" pitchFamily="34" charset="0"/>
              </a:rPr>
              <a:t>δ</a:t>
            </a:r>
            <a:r>
              <a:rPr lang="en-US" dirty="0" smtClean="0">
                <a:latin typeface="Arial" pitchFamily="34" charset="0"/>
                <a:cs typeface="Arial" pitchFamily="34" charset="0"/>
              </a:rPr>
              <a:t> = 0.6 using FMA selection</a:t>
            </a:r>
          </a:p>
          <a:p>
            <a:pPr marL="514350" indent="-514350">
              <a:buFont typeface="+mj-lt"/>
              <a:buAutoNum type="arabicPeriod"/>
            </a:pPr>
            <a:r>
              <a:rPr lang="en-US" dirty="0" smtClean="0">
                <a:latin typeface="Arial" pitchFamily="34" charset="0"/>
                <a:cs typeface="Arial" pitchFamily="34" charset="0"/>
              </a:rPr>
              <a:t>More losses in the first few generations with </a:t>
            </a:r>
            <a:r>
              <a:rPr lang="en-US" i="1" dirty="0" smtClean="0">
                <a:latin typeface="Arial" pitchFamily="34" charset="0"/>
                <a:cs typeface="Arial" pitchFamily="34" charset="0"/>
              </a:rPr>
              <a:t>δ</a:t>
            </a:r>
            <a:r>
              <a:rPr lang="en-US" dirty="0" smtClean="0">
                <a:latin typeface="Arial" pitchFamily="34" charset="0"/>
                <a:cs typeface="Arial" pitchFamily="34" charset="0"/>
              </a:rPr>
              <a:t> = 0.6</a:t>
            </a:r>
          </a:p>
          <a:p>
            <a:pPr marL="514350" indent="-514350">
              <a:buFont typeface="+mj-lt"/>
              <a:buAutoNum type="arabicPeriod"/>
            </a:pPr>
            <a:r>
              <a:rPr lang="en-US" dirty="0" smtClean="0">
                <a:latin typeface="Arial" pitchFamily="34" charset="0"/>
                <a:cs typeface="Arial" pitchFamily="34" charset="0"/>
              </a:rPr>
              <a:t>More losses in the first few generations with non linear formula</a:t>
            </a:r>
          </a:p>
          <a:p>
            <a:endParaRPr lang="en-US" dirty="0" smtClean="0"/>
          </a:p>
          <a:p>
            <a:endParaRPr lang="zh-CN" altLang="en-US" dirty="0"/>
          </a:p>
        </p:txBody>
      </p:sp>
      <p:pic>
        <p:nvPicPr>
          <p:cNvPr id="62466" name="Picture 2"/>
          <p:cNvPicPr>
            <a:picLocks noChangeAspect="1" noChangeArrowheads="1"/>
          </p:cNvPicPr>
          <p:nvPr/>
        </p:nvPicPr>
        <p:blipFill>
          <a:blip r:embed="rId2" cstate="print"/>
          <a:srcRect/>
          <a:stretch>
            <a:fillRect/>
          </a:stretch>
        </p:blipFill>
        <p:spPr bwMode="auto">
          <a:xfrm>
            <a:off x="121786" y="3810000"/>
            <a:ext cx="4450214" cy="2743200"/>
          </a:xfrm>
          <a:prstGeom prst="rect">
            <a:avLst/>
          </a:prstGeom>
          <a:noFill/>
          <a:ln w="9525">
            <a:noFill/>
            <a:miter lim="800000"/>
            <a:headEnd/>
            <a:tailEnd/>
          </a:ln>
          <a:effectLst/>
        </p:spPr>
      </p:pic>
      <p:pic>
        <p:nvPicPr>
          <p:cNvPr id="62467" name="Picture 3"/>
          <p:cNvPicPr>
            <a:picLocks noChangeAspect="1" noChangeArrowheads="1"/>
          </p:cNvPicPr>
          <p:nvPr/>
        </p:nvPicPr>
        <p:blipFill>
          <a:blip r:embed="rId3" cstate="print"/>
          <a:srcRect/>
          <a:stretch>
            <a:fillRect/>
          </a:stretch>
        </p:blipFill>
        <p:spPr bwMode="auto">
          <a:xfrm>
            <a:off x="4543952" y="3810000"/>
            <a:ext cx="4500023" cy="2757487"/>
          </a:xfrm>
          <a:prstGeom prst="rect">
            <a:avLst/>
          </a:prstGeom>
          <a:noFill/>
          <a:ln w="9525">
            <a:noFill/>
            <a:miter lim="800000"/>
            <a:headEnd/>
            <a:tailEnd/>
          </a:ln>
          <a:effectLst/>
        </p:spPr>
      </p:pic>
      <p:sp>
        <p:nvSpPr>
          <p:cNvPr id="9" name="TextBox 8"/>
          <p:cNvSpPr txBox="1"/>
          <p:nvPr/>
        </p:nvSpPr>
        <p:spPr>
          <a:xfrm>
            <a:off x="1752600" y="3821668"/>
            <a:ext cx="1981200" cy="369332"/>
          </a:xfrm>
          <a:prstGeom prst="rect">
            <a:avLst/>
          </a:prstGeom>
          <a:noFill/>
        </p:spPr>
        <p:txBody>
          <a:bodyPr wrap="square" rtlCol="0">
            <a:spAutoFit/>
          </a:bodyPr>
          <a:lstStyle/>
          <a:p>
            <a:r>
              <a:rPr lang="en-US" altLang="zh-CN" b="1" i="1" u="sng" dirty="0" smtClean="0">
                <a:solidFill>
                  <a:schemeClr val="accent1">
                    <a:lumMod val="75000"/>
                  </a:schemeClr>
                </a:solidFill>
              </a:rPr>
              <a:t>Linear formula</a:t>
            </a:r>
            <a:endParaRPr lang="zh-CN" altLang="en-US" b="1" i="1" u="sng" dirty="0">
              <a:solidFill>
                <a:schemeClr val="accent1">
                  <a:lumMod val="75000"/>
                </a:schemeClr>
              </a:solidFill>
            </a:endParaRPr>
          </a:p>
        </p:txBody>
      </p:sp>
      <p:sp>
        <p:nvSpPr>
          <p:cNvPr id="10" name="TextBox 9"/>
          <p:cNvSpPr txBox="1"/>
          <p:nvPr/>
        </p:nvSpPr>
        <p:spPr>
          <a:xfrm>
            <a:off x="6096000" y="3821668"/>
            <a:ext cx="1981200" cy="369332"/>
          </a:xfrm>
          <a:prstGeom prst="rect">
            <a:avLst/>
          </a:prstGeom>
          <a:noFill/>
        </p:spPr>
        <p:txBody>
          <a:bodyPr wrap="square" rtlCol="0">
            <a:spAutoFit/>
          </a:bodyPr>
          <a:lstStyle/>
          <a:p>
            <a:r>
              <a:rPr lang="en-US" altLang="zh-CN" b="1" i="1" u="sng" dirty="0" smtClean="0">
                <a:solidFill>
                  <a:schemeClr val="accent1">
                    <a:lumMod val="75000"/>
                  </a:schemeClr>
                </a:solidFill>
              </a:rPr>
              <a:t>Nonlinear formula</a:t>
            </a:r>
            <a:endParaRPr lang="zh-CN" altLang="en-US" b="1" i="1" u="sng"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228600"/>
            <a:ext cx="7772400" cy="868362"/>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4000" b="1" i="0" u="none" strike="noStrike" kern="1200" cap="none" spc="0" normalizeH="0" baseline="0" noProof="0" dirty="0" smtClean="0">
                <a:ln>
                  <a:noFill/>
                </a:ln>
                <a:solidFill>
                  <a:srgbClr val="0070C0"/>
                </a:solidFill>
                <a:effectLst/>
                <a:uLnTx/>
                <a:uFillTx/>
                <a:latin typeface="Cooper Black" pitchFamily="18" charset="0"/>
                <a:ea typeface="+mj-ea"/>
                <a:cs typeface="+mj-cs"/>
              </a:rPr>
              <a:t>Results </a:t>
            </a:r>
            <a:r>
              <a:rPr kumimoji="0" lang="en-US" altLang="zh-CN" sz="2400" b="1" i="0" u="none" strike="noStrike" kern="1200" cap="none" spc="0" normalizeH="0" baseline="0" noProof="0" dirty="0" smtClean="0">
                <a:ln>
                  <a:noFill/>
                </a:ln>
                <a:solidFill>
                  <a:srgbClr val="0070C0"/>
                </a:solidFill>
                <a:effectLst/>
                <a:uLnTx/>
                <a:uFillTx/>
                <a:latin typeface="Cooper Black" pitchFamily="18" charset="0"/>
                <a:ea typeface="+mj-ea"/>
                <a:cs typeface="+mj-cs"/>
              </a:rPr>
              <a:t>–variance</a:t>
            </a:r>
            <a:r>
              <a:rPr kumimoji="0" lang="en-US" altLang="zh-CN" sz="2400" b="1" i="0" u="none" strike="noStrike" kern="1200" cap="none" spc="0" normalizeH="0" noProof="0" dirty="0" smtClean="0">
                <a:ln>
                  <a:noFill/>
                </a:ln>
                <a:solidFill>
                  <a:srgbClr val="0070C0"/>
                </a:solidFill>
                <a:effectLst/>
                <a:uLnTx/>
                <a:uFillTx/>
                <a:latin typeface="Cooper Black" pitchFamily="18" charset="0"/>
                <a:ea typeface="+mj-ea"/>
                <a:cs typeface="+mj-cs"/>
              </a:rPr>
              <a:t> </a:t>
            </a:r>
            <a:endParaRPr kumimoji="0" lang="zh-CN" altLang="en-US" sz="2400" b="1" i="0" u="none" strike="noStrike" kern="1200" cap="none" spc="0" normalizeH="0" baseline="0" noProof="0" dirty="0">
              <a:ln>
                <a:noFill/>
              </a:ln>
              <a:solidFill>
                <a:srgbClr val="0070C0"/>
              </a:solidFill>
              <a:effectLst/>
              <a:uLnTx/>
              <a:uFillTx/>
              <a:latin typeface="Cooper Black" pitchFamily="18" charset="0"/>
              <a:ea typeface="+mj-ea"/>
              <a:cs typeface="+mj-cs"/>
            </a:endParaRPr>
          </a:p>
        </p:txBody>
      </p:sp>
      <p:cxnSp>
        <p:nvCxnSpPr>
          <p:cNvPr id="5" name="Straight Connector 4"/>
          <p:cNvCxnSpPr/>
          <p:nvPr/>
        </p:nvCxnSpPr>
        <p:spPr>
          <a:xfrm>
            <a:off x="76200" y="1143000"/>
            <a:ext cx="8991600" cy="1588"/>
          </a:xfrm>
          <a:prstGeom prst="line">
            <a:avLst/>
          </a:prstGeom>
          <a:ln w="101600" cmpd="thickThin">
            <a:solidFill>
              <a:schemeClr val="accent2">
                <a:lumMod val="75000"/>
                <a:alpha val="63000"/>
              </a:schemeClr>
            </a:solidFill>
          </a:ln>
          <a:effectLst>
            <a:outerShdw blurRad="812800" dist="50800" dir="1320000" sx="1000" sy="1000" algn="ctr" rotWithShape="0">
              <a:srgbClr val="000000"/>
            </a:outerShdw>
          </a:effectLst>
        </p:spPr>
        <p:style>
          <a:lnRef idx="1">
            <a:schemeClr val="accent1"/>
          </a:lnRef>
          <a:fillRef idx="0">
            <a:schemeClr val="accent1"/>
          </a:fillRef>
          <a:effectRef idx="0">
            <a:schemeClr val="accent1"/>
          </a:effectRef>
          <a:fontRef idx="minor">
            <a:schemeClr val="tx1"/>
          </a:fontRef>
        </p:style>
      </p:cxnSp>
      <p:pic>
        <p:nvPicPr>
          <p:cNvPr id="63490" name="Picture 2"/>
          <p:cNvPicPr>
            <a:picLocks noChangeAspect="1" noChangeArrowheads="1"/>
          </p:cNvPicPr>
          <p:nvPr/>
        </p:nvPicPr>
        <p:blipFill>
          <a:blip r:embed="rId2" cstate="print"/>
          <a:srcRect/>
          <a:stretch>
            <a:fillRect/>
          </a:stretch>
        </p:blipFill>
        <p:spPr bwMode="auto">
          <a:xfrm>
            <a:off x="152400" y="1219200"/>
            <a:ext cx="4465320" cy="2725858"/>
          </a:xfrm>
          <a:prstGeom prst="rect">
            <a:avLst/>
          </a:prstGeom>
          <a:noFill/>
          <a:ln w="9525">
            <a:noFill/>
            <a:miter lim="800000"/>
            <a:headEnd/>
            <a:tailEnd/>
          </a:ln>
          <a:effectLst/>
        </p:spPr>
      </p:pic>
      <p:pic>
        <p:nvPicPr>
          <p:cNvPr id="63491" name="Picture 3"/>
          <p:cNvPicPr>
            <a:picLocks noChangeAspect="1" noChangeArrowheads="1"/>
          </p:cNvPicPr>
          <p:nvPr/>
        </p:nvPicPr>
        <p:blipFill>
          <a:blip r:embed="rId3" cstate="print"/>
          <a:srcRect/>
          <a:stretch>
            <a:fillRect/>
          </a:stretch>
        </p:blipFill>
        <p:spPr bwMode="auto">
          <a:xfrm>
            <a:off x="4622988" y="1219200"/>
            <a:ext cx="4420610" cy="2743200"/>
          </a:xfrm>
          <a:prstGeom prst="rect">
            <a:avLst/>
          </a:prstGeom>
          <a:noFill/>
          <a:ln w="9525">
            <a:noFill/>
            <a:miter lim="800000"/>
            <a:headEnd/>
            <a:tailEnd/>
          </a:ln>
          <a:effectLst/>
        </p:spPr>
      </p:pic>
      <p:pic>
        <p:nvPicPr>
          <p:cNvPr id="63492" name="Picture 4"/>
          <p:cNvPicPr>
            <a:picLocks noChangeAspect="1" noChangeArrowheads="1"/>
          </p:cNvPicPr>
          <p:nvPr/>
        </p:nvPicPr>
        <p:blipFill>
          <a:blip r:embed="rId4" cstate="print"/>
          <a:srcRect/>
          <a:stretch>
            <a:fillRect/>
          </a:stretch>
        </p:blipFill>
        <p:spPr bwMode="auto">
          <a:xfrm>
            <a:off x="152401" y="3962401"/>
            <a:ext cx="4495800" cy="2667000"/>
          </a:xfrm>
          <a:prstGeom prst="rect">
            <a:avLst/>
          </a:prstGeom>
          <a:noFill/>
          <a:ln w="9525">
            <a:noFill/>
            <a:miter lim="800000"/>
            <a:headEnd/>
            <a:tailEnd/>
          </a:ln>
          <a:effectLst/>
        </p:spPr>
      </p:pic>
      <p:pic>
        <p:nvPicPr>
          <p:cNvPr id="63493" name="Picture 5"/>
          <p:cNvPicPr>
            <a:picLocks noChangeAspect="1" noChangeArrowheads="1"/>
          </p:cNvPicPr>
          <p:nvPr/>
        </p:nvPicPr>
        <p:blipFill>
          <a:blip r:embed="rId5" cstate="print"/>
          <a:srcRect/>
          <a:stretch>
            <a:fillRect/>
          </a:stretch>
        </p:blipFill>
        <p:spPr bwMode="auto">
          <a:xfrm>
            <a:off x="4648200" y="3962400"/>
            <a:ext cx="4385499" cy="2671762"/>
          </a:xfrm>
          <a:prstGeom prst="rect">
            <a:avLst/>
          </a:prstGeom>
          <a:noFill/>
          <a:ln w="9525">
            <a:noFill/>
            <a:miter lim="800000"/>
            <a:headEnd/>
            <a:tailEnd/>
          </a:ln>
          <a:effectLst/>
        </p:spPr>
      </p:pic>
      <p:sp>
        <p:nvSpPr>
          <p:cNvPr id="12" name="TextBox 11"/>
          <p:cNvSpPr txBox="1"/>
          <p:nvPr/>
        </p:nvSpPr>
        <p:spPr>
          <a:xfrm>
            <a:off x="1752600" y="1295400"/>
            <a:ext cx="1981200" cy="646331"/>
          </a:xfrm>
          <a:prstGeom prst="rect">
            <a:avLst/>
          </a:prstGeom>
          <a:noFill/>
        </p:spPr>
        <p:txBody>
          <a:bodyPr wrap="square" rtlCol="0">
            <a:spAutoFit/>
          </a:bodyPr>
          <a:lstStyle/>
          <a:p>
            <a:r>
              <a:rPr lang="en-US" altLang="zh-CN" b="1" i="1" u="sng" dirty="0" smtClean="0">
                <a:solidFill>
                  <a:schemeClr val="accent1">
                    <a:lumMod val="75000"/>
                  </a:schemeClr>
                </a:solidFill>
              </a:rPr>
              <a:t>Linear formula</a:t>
            </a:r>
          </a:p>
          <a:p>
            <a:r>
              <a:rPr lang="en-US" altLang="zh-CN" b="1" i="1" u="sng" dirty="0" smtClean="0">
                <a:solidFill>
                  <a:srgbClr val="7030A0"/>
                </a:solidFill>
              </a:rPr>
              <a:t>Normal distribution</a:t>
            </a:r>
            <a:endParaRPr lang="zh-CN" altLang="en-US" b="1" i="1" u="sng" dirty="0">
              <a:solidFill>
                <a:srgbClr val="7030A0"/>
              </a:solidFill>
            </a:endParaRPr>
          </a:p>
        </p:txBody>
      </p:sp>
      <p:sp>
        <p:nvSpPr>
          <p:cNvPr id="13" name="TextBox 12"/>
          <p:cNvSpPr txBox="1"/>
          <p:nvPr/>
        </p:nvSpPr>
        <p:spPr>
          <a:xfrm>
            <a:off x="6096000" y="1295400"/>
            <a:ext cx="2286000" cy="646331"/>
          </a:xfrm>
          <a:prstGeom prst="rect">
            <a:avLst/>
          </a:prstGeom>
          <a:noFill/>
        </p:spPr>
        <p:txBody>
          <a:bodyPr wrap="square" rtlCol="0">
            <a:spAutoFit/>
          </a:bodyPr>
          <a:lstStyle/>
          <a:p>
            <a:r>
              <a:rPr lang="en-US" altLang="zh-CN" b="1" i="1" u="sng" dirty="0" smtClean="0">
                <a:solidFill>
                  <a:srgbClr val="00B050"/>
                </a:solidFill>
              </a:rPr>
              <a:t>Nonlinear formula</a:t>
            </a:r>
          </a:p>
          <a:p>
            <a:r>
              <a:rPr lang="en-US" altLang="zh-CN" b="1" i="1" u="sng" dirty="0" smtClean="0">
                <a:solidFill>
                  <a:srgbClr val="7030A0"/>
                </a:solidFill>
              </a:rPr>
              <a:t>Normal distribution</a:t>
            </a:r>
            <a:endParaRPr lang="zh-CN" altLang="en-US" b="1" i="1" u="sng" dirty="0">
              <a:solidFill>
                <a:srgbClr val="7030A0"/>
              </a:solidFill>
            </a:endParaRPr>
          </a:p>
        </p:txBody>
      </p:sp>
      <p:sp>
        <p:nvSpPr>
          <p:cNvPr id="14" name="TextBox 13"/>
          <p:cNvSpPr txBox="1"/>
          <p:nvPr/>
        </p:nvSpPr>
        <p:spPr>
          <a:xfrm>
            <a:off x="5791200" y="4038600"/>
            <a:ext cx="2286000" cy="646331"/>
          </a:xfrm>
          <a:prstGeom prst="rect">
            <a:avLst/>
          </a:prstGeom>
          <a:noFill/>
        </p:spPr>
        <p:txBody>
          <a:bodyPr wrap="square" rtlCol="0">
            <a:spAutoFit/>
          </a:bodyPr>
          <a:lstStyle/>
          <a:p>
            <a:r>
              <a:rPr lang="en-US" altLang="zh-CN" b="1" i="1" u="sng" dirty="0" smtClean="0">
                <a:solidFill>
                  <a:srgbClr val="00B050"/>
                </a:solidFill>
              </a:rPr>
              <a:t>Nonlinear formula</a:t>
            </a:r>
          </a:p>
          <a:p>
            <a:r>
              <a:rPr lang="en-US" altLang="zh-CN" b="1" i="1" u="sng" dirty="0" smtClean="0">
                <a:solidFill>
                  <a:srgbClr val="0070C0"/>
                </a:solidFill>
              </a:rPr>
              <a:t>Heavy tail distribution</a:t>
            </a:r>
            <a:endParaRPr lang="zh-CN" altLang="en-US" b="1" i="1" u="sng" dirty="0">
              <a:solidFill>
                <a:srgbClr val="0070C0"/>
              </a:solidFill>
            </a:endParaRPr>
          </a:p>
        </p:txBody>
      </p:sp>
      <p:sp>
        <p:nvSpPr>
          <p:cNvPr id="15" name="TextBox 14"/>
          <p:cNvSpPr txBox="1"/>
          <p:nvPr/>
        </p:nvSpPr>
        <p:spPr>
          <a:xfrm>
            <a:off x="1295400" y="4038600"/>
            <a:ext cx="2362200" cy="646331"/>
          </a:xfrm>
          <a:prstGeom prst="rect">
            <a:avLst/>
          </a:prstGeom>
          <a:noFill/>
        </p:spPr>
        <p:txBody>
          <a:bodyPr wrap="square" rtlCol="0">
            <a:spAutoFit/>
          </a:bodyPr>
          <a:lstStyle/>
          <a:p>
            <a:r>
              <a:rPr lang="en-US" altLang="zh-CN" b="1" i="1" u="sng" dirty="0" smtClean="0">
                <a:solidFill>
                  <a:schemeClr val="accent1">
                    <a:lumMod val="75000"/>
                  </a:schemeClr>
                </a:solidFill>
              </a:rPr>
              <a:t>Linear formula</a:t>
            </a:r>
          </a:p>
          <a:p>
            <a:r>
              <a:rPr lang="en-US" altLang="zh-CN" b="1" i="1" u="sng" dirty="0" smtClean="0">
                <a:solidFill>
                  <a:srgbClr val="0070C0"/>
                </a:solidFill>
              </a:rPr>
              <a:t>Heavy tail distribution</a:t>
            </a:r>
            <a:endParaRPr lang="zh-CN" altLang="en-US" b="1" i="1" u="sng" dirty="0">
              <a:solidFill>
                <a:srgbClr val="0070C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33400" y="228600"/>
            <a:ext cx="7772400" cy="868362"/>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4000" b="1" i="0" u="none" strike="noStrike" kern="1200" cap="none" spc="0" normalizeH="0" baseline="0" noProof="0" dirty="0" smtClean="0">
                <a:ln>
                  <a:noFill/>
                </a:ln>
                <a:solidFill>
                  <a:srgbClr val="0070C0"/>
                </a:solidFill>
                <a:effectLst/>
                <a:uLnTx/>
                <a:uFillTx/>
                <a:latin typeface="Cooper Black" pitchFamily="18" charset="0"/>
                <a:ea typeface="+mj-ea"/>
                <a:cs typeface="+mj-cs"/>
              </a:rPr>
              <a:t>Results </a:t>
            </a:r>
            <a:r>
              <a:rPr kumimoji="0" lang="en-US" altLang="zh-CN" sz="2400" b="1" i="0" u="none" strike="noStrike" kern="1200" cap="none" spc="0" normalizeH="0" baseline="0" noProof="0" dirty="0" smtClean="0">
                <a:ln>
                  <a:noFill/>
                </a:ln>
                <a:solidFill>
                  <a:srgbClr val="0070C0"/>
                </a:solidFill>
                <a:effectLst/>
                <a:uLnTx/>
                <a:uFillTx/>
                <a:latin typeface="Cooper Black" pitchFamily="18" charset="0"/>
                <a:ea typeface="+mj-ea"/>
                <a:cs typeface="+mj-cs"/>
              </a:rPr>
              <a:t>–</a:t>
            </a:r>
            <a:r>
              <a:rPr kumimoji="0" lang="en-US" altLang="zh-CN" sz="2400" b="1" i="0" u="none" strike="noStrike" kern="1200" cap="none" spc="0" normalizeH="0" noProof="0" dirty="0" smtClean="0">
                <a:ln>
                  <a:noFill/>
                </a:ln>
                <a:solidFill>
                  <a:srgbClr val="0070C0"/>
                </a:solidFill>
                <a:effectLst/>
                <a:uLnTx/>
                <a:uFillTx/>
                <a:latin typeface="Cooper Black" pitchFamily="18" charset="0"/>
                <a:ea typeface="+mj-ea"/>
                <a:cs typeface="+mj-cs"/>
              </a:rPr>
              <a:t> inbreeding</a:t>
            </a:r>
            <a:endParaRPr kumimoji="0" lang="zh-CN" altLang="en-US" sz="2400" b="1" i="0" u="none" strike="noStrike" kern="1200" cap="none" spc="0" normalizeH="0" baseline="0" noProof="0" dirty="0">
              <a:ln>
                <a:noFill/>
              </a:ln>
              <a:solidFill>
                <a:srgbClr val="0070C0"/>
              </a:solidFill>
              <a:effectLst/>
              <a:uLnTx/>
              <a:uFillTx/>
              <a:latin typeface="Cooper Black" pitchFamily="18" charset="0"/>
              <a:ea typeface="+mj-ea"/>
              <a:cs typeface="+mj-cs"/>
            </a:endParaRPr>
          </a:p>
        </p:txBody>
      </p:sp>
      <p:cxnSp>
        <p:nvCxnSpPr>
          <p:cNvPr id="7" name="Straight Connector 6"/>
          <p:cNvCxnSpPr/>
          <p:nvPr/>
        </p:nvCxnSpPr>
        <p:spPr>
          <a:xfrm>
            <a:off x="76200" y="1143000"/>
            <a:ext cx="8991600" cy="1588"/>
          </a:xfrm>
          <a:prstGeom prst="line">
            <a:avLst/>
          </a:prstGeom>
          <a:ln w="101600" cmpd="thickThin">
            <a:solidFill>
              <a:schemeClr val="accent2">
                <a:lumMod val="75000"/>
                <a:alpha val="63000"/>
              </a:schemeClr>
            </a:solidFill>
          </a:ln>
          <a:effectLst>
            <a:outerShdw blurRad="812800" dist="50800" dir="1320000" sx="1000" sy="1000" algn="ctr" rotWithShape="0">
              <a:srgbClr val="000000"/>
            </a:outerShdw>
          </a:effectLst>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nvGraphicFramePr>
        <p:xfrm>
          <a:off x="609600" y="3429000"/>
          <a:ext cx="8000999" cy="2971800"/>
        </p:xfrm>
        <a:graphic>
          <a:graphicData uri="http://schemas.openxmlformats.org/drawingml/2006/table">
            <a:tbl>
              <a:tblPr>
                <a:tableStyleId>{B301B821-A1FF-4177-AEE7-76D212191A09}</a:tableStyleId>
              </a:tblPr>
              <a:tblGrid>
                <a:gridCol w="985362"/>
                <a:gridCol w="983778"/>
                <a:gridCol w="1189138"/>
                <a:gridCol w="986946"/>
                <a:gridCol w="1036058"/>
                <a:gridCol w="1036058"/>
                <a:gridCol w="977442"/>
                <a:gridCol w="806217"/>
              </a:tblGrid>
              <a:tr h="318763">
                <a:tc rowSpan="2">
                  <a:txBody>
                    <a:bodyPr/>
                    <a:lstStyle/>
                    <a:p>
                      <a:pPr indent="228600" algn="just">
                        <a:spcAft>
                          <a:spcPts val="0"/>
                        </a:spcAft>
                      </a:pPr>
                      <a:r>
                        <a:rPr lang="en-US" sz="1600" kern="100" dirty="0"/>
                        <a:t>Method</a:t>
                      </a:r>
                      <a:endParaRPr lang="zh-CN" sz="1600" kern="100" dirty="0">
                        <a:latin typeface="Times New Roman"/>
                        <a:ea typeface="SimSun"/>
                        <a:cs typeface="Times New Roman"/>
                      </a:endParaRPr>
                    </a:p>
                  </a:txBody>
                  <a:tcPr marL="51371" marR="51371" marT="0" marB="0" anchor="ctr"/>
                </a:tc>
                <a:tc rowSpan="2">
                  <a:txBody>
                    <a:bodyPr/>
                    <a:lstStyle/>
                    <a:p>
                      <a:pPr indent="228600" algn="ctr">
                        <a:spcAft>
                          <a:spcPts val="0"/>
                        </a:spcAft>
                      </a:pPr>
                      <a:endParaRPr lang="zh-CN" sz="1600" kern="100" dirty="0">
                        <a:latin typeface="Times New Roman"/>
                        <a:ea typeface="SimSun"/>
                        <a:cs typeface="Times New Roman"/>
                      </a:endParaRPr>
                    </a:p>
                  </a:txBody>
                  <a:tcPr marL="51371" marR="51371" marT="0" marB="0" anchor="ctr"/>
                </a:tc>
                <a:tc gridSpan="3">
                  <a:txBody>
                    <a:bodyPr/>
                    <a:lstStyle/>
                    <a:p>
                      <a:pPr marL="0" marR="0" indent="228600" algn="ctr" defTabSz="914400" rtl="0" eaLnBrk="1" fontAlgn="auto" latinLnBrk="0" hangingPunct="1">
                        <a:lnSpc>
                          <a:spcPct val="100000"/>
                        </a:lnSpc>
                        <a:spcBef>
                          <a:spcPts val="0"/>
                        </a:spcBef>
                        <a:spcAft>
                          <a:spcPts val="0"/>
                        </a:spcAft>
                        <a:buClrTx/>
                        <a:buSzTx/>
                        <a:buFontTx/>
                        <a:buNone/>
                        <a:tabLst/>
                        <a:defRPr/>
                      </a:pPr>
                      <a:r>
                        <a:rPr lang="en-US" sz="1600" kern="100" dirty="0" smtClean="0"/>
                        <a:t>Normal distribution</a:t>
                      </a:r>
                      <a:endParaRPr lang="zh-CN" sz="1600" kern="100" dirty="0">
                        <a:latin typeface="Times New Roman"/>
                        <a:ea typeface="SimSun"/>
                        <a:cs typeface="Times New Roman"/>
                      </a:endParaRPr>
                    </a:p>
                  </a:txBody>
                  <a:tcPr marL="51371" marR="51371" marT="0" marB="0" anchor="ctr"/>
                </a:tc>
                <a:tc hMerge="1">
                  <a:txBody>
                    <a:bodyPr/>
                    <a:lstStyle/>
                    <a:p>
                      <a:pPr indent="228600" algn="ctr">
                        <a:spcAft>
                          <a:spcPts val="0"/>
                        </a:spcAft>
                      </a:pPr>
                      <a:endParaRPr lang="zh-CN" sz="900" kern="100" dirty="0">
                        <a:latin typeface="Times New Roman"/>
                        <a:ea typeface="SimSun"/>
                        <a:cs typeface="Times New Roman"/>
                      </a:endParaRPr>
                    </a:p>
                  </a:txBody>
                  <a:tcPr marL="51371" marR="513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3">
                  <a:txBody>
                    <a:bodyPr/>
                    <a:lstStyle/>
                    <a:p>
                      <a:pPr indent="228600" algn="ctr">
                        <a:spcAft>
                          <a:spcPts val="0"/>
                        </a:spcAft>
                      </a:pPr>
                      <a:r>
                        <a:rPr lang="en-US" sz="1600" kern="100" dirty="0"/>
                        <a:t>Heavy tail distribution</a:t>
                      </a:r>
                      <a:endParaRPr lang="zh-CN" sz="1600" kern="100" dirty="0">
                        <a:latin typeface="Times New Roman"/>
                        <a:ea typeface="SimSun"/>
                        <a:cs typeface="Times New Roman"/>
                      </a:endParaRPr>
                    </a:p>
                  </a:txBody>
                  <a:tcPr marL="51371" marR="51371" marT="0" marB="0" anchor="ctr"/>
                </a:tc>
                <a:tc hMerge="1">
                  <a:txBody>
                    <a:bodyPr/>
                    <a:lstStyle/>
                    <a:p>
                      <a:endParaRPr lang="zh-CN" altLang="en-US"/>
                    </a:p>
                  </a:txBody>
                  <a:tcPr/>
                </a:tc>
                <a:tc hMerge="1">
                  <a:txBody>
                    <a:bodyPr/>
                    <a:lstStyle/>
                    <a:p>
                      <a:endParaRPr lang="zh-CN" altLang="en-US"/>
                    </a:p>
                  </a:txBody>
                  <a:tcPr/>
                </a:tc>
              </a:tr>
              <a:tr h="318365">
                <a:tc vMerge="1">
                  <a:txBody>
                    <a:bodyPr/>
                    <a:lstStyle/>
                    <a:p>
                      <a:pPr indent="228600" algn="ctr">
                        <a:spcAft>
                          <a:spcPts val="0"/>
                        </a:spcAft>
                      </a:pPr>
                      <a:endParaRPr lang="zh-CN" sz="1600" kern="100" dirty="0">
                        <a:latin typeface="Times New Roman"/>
                        <a:ea typeface="SimSun"/>
                        <a:cs typeface="Times New Roman"/>
                      </a:endParaRPr>
                    </a:p>
                  </a:txBody>
                  <a:tcPr marL="51371" marR="513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indent="228600" algn="ctr">
                        <a:spcAft>
                          <a:spcPts val="0"/>
                        </a:spcAft>
                      </a:pPr>
                      <a:endParaRPr lang="en-US" sz="900" kern="100" dirty="0">
                        <a:solidFill>
                          <a:srgbClr val="000000"/>
                        </a:solidFill>
                        <a:latin typeface="Times New Roman"/>
                        <a:ea typeface="SimSun"/>
                        <a:cs typeface="Times New Roman"/>
                      </a:endParaRPr>
                    </a:p>
                  </a:txBody>
                  <a:tcPr marL="51371" marR="513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spcAft>
                          <a:spcPts val="0"/>
                        </a:spcAft>
                      </a:pPr>
                      <a:r>
                        <a:rPr lang="en-US" sz="1600" kern="100" dirty="0" smtClean="0"/>
                        <a:t>0.500</a:t>
                      </a:r>
                      <a:endParaRPr lang="zh-CN" sz="1600" kern="100" dirty="0">
                        <a:latin typeface="Times New Roman"/>
                        <a:ea typeface="SimSun"/>
                        <a:cs typeface="Times New Roman"/>
                      </a:endParaRPr>
                    </a:p>
                  </a:txBody>
                  <a:tcPr marL="51371" marR="51371" marT="0" marB="0" anchor="ctr"/>
                </a:tc>
                <a:tc>
                  <a:txBody>
                    <a:bodyPr/>
                    <a:lstStyle/>
                    <a:p>
                      <a:pPr indent="60325" algn="ctr">
                        <a:spcAft>
                          <a:spcPts val="0"/>
                        </a:spcAft>
                      </a:pPr>
                      <a:r>
                        <a:rPr lang="en-US" sz="1600" kern="100" dirty="0" smtClean="0"/>
                        <a:t>true</a:t>
                      </a:r>
                      <a:endParaRPr lang="zh-CN" sz="1600" kern="100" dirty="0">
                        <a:latin typeface="Times New Roman"/>
                        <a:ea typeface="SimSun"/>
                        <a:cs typeface="Times New Roman"/>
                      </a:endParaRPr>
                    </a:p>
                  </a:txBody>
                  <a:tcPr marL="51371" marR="51371" marT="0" marB="0" anchor="ctr"/>
                </a:tc>
                <a:tc>
                  <a:txBody>
                    <a:bodyPr/>
                    <a:lstStyle/>
                    <a:p>
                      <a:pPr indent="228600" algn="ctr">
                        <a:spcAft>
                          <a:spcPts val="0"/>
                        </a:spcAft>
                      </a:pPr>
                      <a:r>
                        <a:rPr lang="en-US" sz="1600" kern="100" dirty="0" err="1" smtClean="0"/>
                        <a:t>Ped</a:t>
                      </a:r>
                      <a:endParaRPr lang="zh-CN" sz="1600" kern="100" dirty="0">
                        <a:latin typeface="Times New Roman"/>
                        <a:ea typeface="SimSun"/>
                        <a:cs typeface="Times New Roman"/>
                      </a:endParaRPr>
                    </a:p>
                  </a:txBody>
                  <a:tcPr marL="51371" marR="51371" marT="0" marB="0" anchor="ctr"/>
                </a:tc>
                <a:tc>
                  <a:txBody>
                    <a:bodyPr/>
                    <a:lstStyle/>
                    <a:p>
                      <a:pPr indent="228600" algn="ctr">
                        <a:spcAft>
                          <a:spcPts val="0"/>
                        </a:spcAft>
                      </a:pPr>
                      <a:r>
                        <a:rPr lang="en-US" sz="1600" kern="100" dirty="0" smtClean="0"/>
                        <a:t>0.500</a:t>
                      </a:r>
                      <a:endParaRPr lang="zh-CN" sz="1600" kern="100" dirty="0">
                        <a:latin typeface="Times New Roman"/>
                        <a:ea typeface="SimSun"/>
                        <a:cs typeface="Times New Roman"/>
                      </a:endParaRPr>
                    </a:p>
                  </a:txBody>
                  <a:tcPr marL="51371" marR="51371" marT="0" marB="0" anchor="ctr"/>
                </a:tc>
                <a:tc>
                  <a:txBody>
                    <a:bodyPr/>
                    <a:lstStyle/>
                    <a:p>
                      <a:pPr indent="228600" algn="ctr">
                        <a:spcAft>
                          <a:spcPts val="0"/>
                        </a:spcAft>
                      </a:pPr>
                      <a:r>
                        <a:rPr lang="en-US" sz="1600" kern="100" dirty="0" smtClean="0"/>
                        <a:t>true</a:t>
                      </a:r>
                      <a:endParaRPr lang="zh-CN" sz="1600" kern="100" dirty="0">
                        <a:latin typeface="Times New Roman"/>
                        <a:ea typeface="SimSun"/>
                        <a:cs typeface="Times New Roman"/>
                      </a:endParaRPr>
                    </a:p>
                  </a:txBody>
                  <a:tcPr marL="51371" marR="51371" marT="0" marB="0" anchor="ctr"/>
                </a:tc>
                <a:tc>
                  <a:txBody>
                    <a:bodyPr/>
                    <a:lstStyle/>
                    <a:p>
                      <a:pPr indent="228600" algn="ctr">
                        <a:spcAft>
                          <a:spcPts val="0"/>
                        </a:spcAft>
                      </a:pPr>
                      <a:r>
                        <a:rPr lang="en-US" sz="1600" kern="100" dirty="0" err="1" smtClean="0"/>
                        <a:t>Ped</a:t>
                      </a:r>
                      <a:endParaRPr lang="zh-CN" sz="1600" kern="100" dirty="0">
                        <a:latin typeface="Times New Roman"/>
                        <a:ea typeface="SimSun"/>
                        <a:cs typeface="Times New Roman"/>
                      </a:endParaRPr>
                    </a:p>
                  </a:txBody>
                  <a:tcPr marL="51371" marR="51371" marT="0" marB="0" anchor="ctr"/>
                </a:tc>
              </a:tr>
              <a:tr h="291834">
                <a:tc rowSpan="4">
                  <a:txBody>
                    <a:bodyPr/>
                    <a:lstStyle/>
                    <a:p>
                      <a:pPr indent="228600" algn="ctr">
                        <a:spcAft>
                          <a:spcPts val="0"/>
                        </a:spcAft>
                      </a:pPr>
                      <a:r>
                        <a:rPr lang="en-US" sz="1600" kern="100" dirty="0"/>
                        <a:t> Linear</a:t>
                      </a:r>
                      <a:endParaRPr lang="zh-CN" sz="1600" kern="100" dirty="0">
                        <a:latin typeface="Times New Roman"/>
                        <a:ea typeface="SimSun"/>
                        <a:cs typeface="Times New Roman"/>
                      </a:endParaRPr>
                    </a:p>
                  </a:txBody>
                  <a:tcPr marL="51371" marR="51371" marT="0" marB="0" anchor="ctr"/>
                </a:tc>
                <a:tc>
                  <a:txBody>
                    <a:bodyPr/>
                    <a:lstStyle/>
                    <a:p>
                      <a:pPr indent="228600" algn="ctr">
                        <a:spcAft>
                          <a:spcPts val="0"/>
                        </a:spcAft>
                      </a:pPr>
                      <a:r>
                        <a:rPr lang="en-US" sz="1600" kern="100" dirty="0" smtClean="0"/>
                        <a:t>0.0</a:t>
                      </a:r>
                      <a:endParaRPr lang="zh-CN" sz="1600" kern="100" dirty="0">
                        <a:latin typeface="Times New Roman"/>
                        <a:ea typeface="SimSun"/>
                        <a:cs typeface="Times New Roman"/>
                      </a:endParaRPr>
                    </a:p>
                  </a:txBody>
                  <a:tcPr marL="51371" marR="51371" marT="0" marB="0" anchor="b"/>
                </a:tc>
                <a:tc>
                  <a:txBody>
                    <a:bodyPr/>
                    <a:lstStyle/>
                    <a:p>
                      <a:pPr indent="228600" algn="ctr">
                        <a:spcAft>
                          <a:spcPts val="0"/>
                        </a:spcAft>
                      </a:pPr>
                      <a:r>
                        <a:rPr lang="en-US" sz="1600" kern="100" dirty="0"/>
                        <a:t>0.457</a:t>
                      </a:r>
                      <a:endParaRPr lang="zh-CN" sz="1600" kern="100" dirty="0">
                        <a:latin typeface="Times New Roman"/>
                        <a:ea typeface="SimSun"/>
                        <a:cs typeface="Times New Roman"/>
                      </a:endParaRPr>
                    </a:p>
                  </a:txBody>
                  <a:tcPr marL="51371" marR="51371" marT="0" marB="0" anchor="ctr"/>
                </a:tc>
                <a:tc>
                  <a:txBody>
                    <a:bodyPr/>
                    <a:lstStyle/>
                    <a:p>
                      <a:pPr indent="228600" algn="ctr">
                        <a:spcAft>
                          <a:spcPts val="0"/>
                        </a:spcAft>
                      </a:pPr>
                      <a:r>
                        <a:rPr lang="en-US" sz="1600" kern="100" dirty="0"/>
                        <a:t>0.261</a:t>
                      </a:r>
                      <a:endParaRPr lang="zh-CN" sz="1600" kern="100" dirty="0">
                        <a:latin typeface="Times New Roman"/>
                        <a:ea typeface="SimSun"/>
                        <a:cs typeface="Times New Roman"/>
                      </a:endParaRPr>
                    </a:p>
                  </a:txBody>
                  <a:tcPr marL="51371" marR="51371" marT="0" marB="0" anchor="ctr"/>
                </a:tc>
                <a:tc>
                  <a:txBody>
                    <a:bodyPr/>
                    <a:lstStyle/>
                    <a:p>
                      <a:pPr indent="228600" algn="ctr">
                        <a:spcAft>
                          <a:spcPts val="0"/>
                        </a:spcAft>
                      </a:pPr>
                      <a:r>
                        <a:rPr lang="en-US" sz="1600" kern="100" dirty="0"/>
                        <a:t>0.095 </a:t>
                      </a:r>
                      <a:endParaRPr lang="zh-CN" sz="1600" kern="100" dirty="0">
                        <a:latin typeface="Times New Roman"/>
                        <a:ea typeface="SimSun"/>
                        <a:cs typeface="Times New Roman"/>
                      </a:endParaRPr>
                    </a:p>
                  </a:txBody>
                  <a:tcPr marL="51371" marR="51371" marT="0" marB="0" anchor="b">
                    <a:solidFill>
                      <a:srgbClr val="FFFF00"/>
                    </a:solidFill>
                  </a:tcPr>
                </a:tc>
                <a:tc>
                  <a:txBody>
                    <a:bodyPr/>
                    <a:lstStyle/>
                    <a:p>
                      <a:pPr indent="228600" algn="ctr">
                        <a:spcAft>
                          <a:spcPts val="0"/>
                        </a:spcAft>
                      </a:pPr>
                      <a:r>
                        <a:rPr lang="en-US" sz="1600" kern="100" dirty="0"/>
                        <a:t>0.456</a:t>
                      </a:r>
                      <a:endParaRPr lang="zh-CN" sz="1600" kern="100" dirty="0">
                        <a:latin typeface="Times New Roman"/>
                        <a:ea typeface="SimSun"/>
                        <a:cs typeface="Times New Roman"/>
                      </a:endParaRPr>
                    </a:p>
                  </a:txBody>
                  <a:tcPr marL="51371" marR="51371" marT="0" marB="0" anchor="ctr"/>
                </a:tc>
                <a:tc>
                  <a:txBody>
                    <a:bodyPr/>
                    <a:lstStyle/>
                    <a:p>
                      <a:pPr indent="228600" algn="ctr">
                        <a:spcAft>
                          <a:spcPts val="0"/>
                        </a:spcAft>
                      </a:pPr>
                      <a:r>
                        <a:rPr lang="en-US" sz="1600" kern="100"/>
                        <a:t>0.256</a:t>
                      </a:r>
                      <a:endParaRPr lang="zh-CN" sz="1600" kern="100">
                        <a:latin typeface="Times New Roman"/>
                        <a:ea typeface="SimSun"/>
                        <a:cs typeface="Times New Roman"/>
                      </a:endParaRPr>
                    </a:p>
                  </a:txBody>
                  <a:tcPr marL="51371" marR="51371" marT="0" marB="0" anchor="ctr"/>
                </a:tc>
                <a:tc>
                  <a:txBody>
                    <a:bodyPr/>
                    <a:lstStyle/>
                    <a:p>
                      <a:pPr indent="228600" algn="ctr">
                        <a:spcAft>
                          <a:spcPts val="0"/>
                        </a:spcAft>
                      </a:pPr>
                      <a:r>
                        <a:rPr lang="en-US" sz="1600" kern="100" dirty="0"/>
                        <a:t>0.093 </a:t>
                      </a:r>
                      <a:endParaRPr lang="zh-CN" sz="1600" kern="100" dirty="0">
                        <a:latin typeface="Times New Roman"/>
                        <a:ea typeface="SimSun"/>
                        <a:cs typeface="Times New Roman"/>
                      </a:endParaRPr>
                    </a:p>
                  </a:txBody>
                  <a:tcPr marL="51371" marR="51371" marT="0" marB="0" anchor="b">
                    <a:solidFill>
                      <a:srgbClr val="FFFF00"/>
                    </a:solidFill>
                  </a:tcPr>
                </a:tc>
              </a:tr>
              <a:tr h="291834">
                <a:tc vMerge="1">
                  <a:txBody>
                    <a:bodyPr/>
                    <a:lstStyle/>
                    <a:p>
                      <a:endParaRPr lang="zh-CN" altLang="en-US"/>
                    </a:p>
                  </a:txBody>
                  <a:tcPr/>
                </a:tc>
                <a:tc>
                  <a:txBody>
                    <a:bodyPr/>
                    <a:lstStyle/>
                    <a:p>
                      <a:pPr indent="228600" algn="ctr">
                        <a:spcAft>
                          <a:spcPts val="0"/>
                        </a:spcAft>
                      </a:pPr>
                      <a:r>
                        <a:rPr lang="en-US" sz="1600" kern="100" dirty="0" smtClean="0"/>
                        <a:t>0.2 </a:t>
                      </a:r>
                      <a:endParaRPr lang="zh-CN" sz="1600" kern="100" dirty="0">
                        <a:latin typeface="Times New Roman"/>
                        <a:ea typeface="SimSun"/>
                        <a:cs typeface="Times New Roman"/>
                      </a:endParaRPr>
                    </a:p>
                  </a:txBody>
                  <a:tcPr marL="51371" marR="51371" marT="0" marB="0" anchor="b"/>
                </a:tc>
                <a:tc>
                  <a:txBody>
                    <a:bodyPr/>
                    <a:lstStyle/>
                    <a:p>
                      <a:pPr indent="228600" algn="ctr">
                        <a:spcAft>
                          <a:spcPts val="0"/>
                        </a:spcAft>
                      </a:pPr>
                      <a:r>
                        <a:rPr lang="en-US" sz="1600" kern="100"/>
                        <a:t>0.447</a:t>
                      </a:r>
                      <a:endParaRPr lang="zh-CN" sz="1600" kern="100">
                        <a:latin typeface="Times New Roman"/>
                        <a:ea typeface="SimSun"/>
                        <a:cs typeface="Times New Roman"/>
                      </a:endParaRPr>
                    </a:p>
                  </a:txBody>
                  <a:tcPr marL="51371" marR="51371" marT="0" marB="0" anchor="ctr"/>
                </a:tc>
                <a:tc>
                  <a:txBody>
                    <a:bodyPr/>
                    <a:lstStyle/>
                    <a:p>
                      <a:pPr indent="228600" algn="ctr">
                        <a:spcAft>
                          <a:spcPts val="0"/>
                        </a:spcAft>
                      </a:pPr>
                      <a:r>
                        <a:rPr lang="en-US" sz="1600" kern="100" dirty="0"/>
                        <a:t>0.268</a:t>
                      </a:r>
                      <a:endParaRPr lang="zh-CN" sz="1600" kern="100" dirty="0">
                        <a:latin typeface="Times New Roman"/>
                        <a:ea typeface="SimSun"/>
                        <a:cs typeface="Times New Roman"/>
                      </a:endParaRPr>
                    </a:p>
                  </a:txBody>
                  <a:tcPr marL="51371" marR="51371" marT="0" marB="0" anchor="ctr"/>
                </a:tc>
                <a:tc>
                  <a:txBody>
                    <a:bodyPr/>
                    <a:lstStyle/>
                    <a:p>
                      <a:pPr indent="228600" algn="ctr">
                        <a:spcAft>
                          <a:spcPts val="0"/>
                        </a:spcAft>
                      </a:pPr>
                      <a:r>
                        <a:rPr lang="en-US" sz="1600" kern="100" dirty="0"/>
                        <a:t>0.093 </a:t>
                      </a:r>
                      <a:endParaRPr lang="zh-CN" sz="1600" kern="100" dirty="0">
                        <a:latin typeface="Times New Roman"/>
                        <a:ea typeface="SimSun"/>
                        <a:cs typeface="Times New Roman"/>
                      </a:endParaRPr>
                    </a:p>
                  </a:txBody>
                  <a:tcPr marL="51371" marR="51371" marT="0" marB="0" anchor="b">
                    <a:solidFill>
                      <a:srgbClr val="FFFF00"/>
                    </a:solidFill>
                  </a:tcPr>
                </a:tc>
                <a:tc>
                  <a:txBody>
                    <a:bodyPr/>
                    <a:lstStyle/>
                    <a:p>
                      <a:pPr indent="228600" algn="ctr">
                        <a:spcAft>
                          <a:spcPts val="0"/>
                        </a:spcAft>
                      </a:pPr>
                      <a:r>
                        <a:rPr lang="en-US" sz="1600" kern="100" dirty="0"/>
                        <a:t>0.448</a:t>
                      </a:r>
                      <a:endParaRPr lang="zh-CN" sz="1600" kern="100" dirty="0">
                        <a:latin typeface="Times New Roman"/>
                        <a:ea typeface="SimSun"/>
                        <a:cs typeface="Times New Roman"/>
                      </a:endParaRPr>
                    </a:p>
                  </a:txBody>
                  <a:tcPr marL="51371" marR="51371" marT="0" marB="0" anchor="ctr"/>
                </a:tc>
                <a:tc>
                  <a:txBody>
                    <a:bodyPr/>
                    <a:lstStyle/>
                    <a:p>
                      <a:pPr indent="228600" algn="ctr">
                        <a:spcAft>
                          <a:spcPts val="0"/>
                        </a:spcAft>
                      </a:pPr>
                      <a:r>
                        <a:rPr lang="en-US" sz="1600" kern="100" dirty="0"/>
                        <a:t>0.260</a:t>
                      </a:r>
                      <a:endParaRPr lang="zh-CN" sz="1600" kern="100" dirty="0">
                        <a:latin typeface="Times New Roman"/>
                        <a:ea typeface="SimSun"/>
                        <a:cs typeface="Times New Roman"/>
                      </a:endParaRPr>
                    </a:p>
                  </a:txBody>
                  <a:tcPr marL="51371" marR="51371" marT="0" marB="0" anchor="ctr"/>
                </a:tc>
                <a:tc>
                  <a:txBody>
                    <a:bodyPr/>
                    <a:lstStyle/>
                    <a:p>
                      <a:pPr indent="228600" algn="ctr">
                        <a:spcAft>
                          <a:spcPts val="0"/>
                        </a:spcAft>
                      </a:pPr>
                      <a:r>
                        <a:rPr lang="en-US" sz="1600" kern="100" dirty="0"/>
                        <a:t>0.092 </a:t>
                      </a:r>
                      <a:endParaRPr lang="zh-CN" sz="1600" kern="100" dirty="0">
                        <a:latin typeface="Times New Roman"/>
                        <a:ea typeface="SimSun"/>
                        <a:cs typeface="Times New Roman"/>
                      </a:endParaRPr>
                    </a:p>
                  </a:txBody>
                  <a:tcPr marL="51371" marR="51371" marT="0" marB="0" anchor="b">
                    <a:solidFill>
                      <a:srgbClr val="FFFF00"/>
                    </a:solidFill>
                  </a:tcPr>
                </a:tc>
              </a:tr>
              <a:tr h="291834">
                <a:tc vMerge="1">
                  <a:txBody>
                    <a:bodyPr/>
                    <a:lstStyle/>
                    <a:p>
                      <a:endParaRPr lang="zh-CN" altLang="en-US"/>
                    </a:p>
                  </a:txBody>
                  <a:tcPr/>
                </a:tc>
                <a:tc>
                  <a:txBody>
                    <a:bodyPr/>
                    <a:lstStyle/>
                    <a:p>
                      <a:pPr indent="228600" algn="ctr">
                        <a:spcAft>
                          <a:spcPts val="0"/>
                        </a:spcAft>
                      </a:pPr>
                      <a:r>
                        <a:rPr lang="en-US" sz="1600" kern="100" dirty="0" smtClean="0"/>
                        <a:t>0.4 </a:t>
                      </a:r>
                      <a:endParaRPr lang="zh-CN" sz="1600" kern="100" dirty="0">
                        <a:latin typeface="Times New Roman"/>
                        <a:ea typeface="SimSun"/>
                        <a:cs typeface="Times New Roman"/>
                      </a:endParaRPr>
                    </a:p>
                  </a:txBody>
                  <a:tcPr marL="51371" marR="51371" marT="0" marB="0" anchor="b"/>
                </a:tc>
                <a:tc>
                  <a:txBody>
                    <a:bodyPr/>
                    <a:lstStyle/>
                    <a:p>
                      <a:pPr indent="228600" algn="ctr">
                        <a:spcAft>
                          <a:spcPts val="0"/>
                        </a:spcAft>
                      </a:pPr>
                      <a:r>
                        <a:rPr lang="en-US" sz="1600" kern="100"/>
                        <a:t>0.437</a:t>
                      </a:r>
                      <a:endParaRPr lang="zh-CN" sz="1600" kern="100">
                        <a:latin typeface="Times New Roman"/>
                        <a:ea typeface="SimSun"/>
                        <a:cs typeface="Times New Roman"/>
                      </a:endParaRPr>
                    </a:p>
                  </a:txBody>
                  <a:tcPr marL="51371" marR="51371" marT="0" marB="0" anchor="ctr"/>
                </a:tc>
                <a:tc>
                  <a:txBody>
                    <a:bodyPr/>
                    <a:lstStyle/>
                    <a:p>
                      <a:pPr indent="228600" algn="ctr">
                        <a:spcAft>
                          <a:spcPts val="0"/>
                        </a:spcAft>
                      </a:pPr>
                      <a:r>
                        <a:rPr lang="en-US" sz="1600" kern="100"/>
                        <a:t>0.272</a:t>
                      </a:r>
                      <a:endParaRPr lang="zh-CN" sz="1600" kern="100">
                        <a:latin typeface="Times New Roman"/>
                        <a:ea typeface="SimSun"/>
                        <a:cs typeface="Times New Roman"/>
                      </a:endParaRPr>
                    </a:p>
                  </a:txBody>
                  <a:tcPr marL="51371" marR="51371" marT="0" marB="0" anchor="ctr"/>
                </a:tc>
                <a:tc>
                  <a:txBody>
                    <a:bodyPr/>
                    <a:lstStyle/>
                    <a:p>
                      <a:pPr indent="228600" algn="ctr">
                        <a:spcAft>
                          <a:spcPts val="0"/>
                        </a:spcAft>
                      </a:pPr>
                      <a:r>
                        <a:rPr lang="en-US" sz="1600" kern="100" dirty="0"/>
                        <a:t>0.091 </a:t>
                      </a:r>
                      <a:endParaRPr lang="zh-CN" sz="1600" kern="100" dirty="0">
                        <a:latin typeface="Times New Roman"/>
                        <a:ea typeface="SimSun"/>
                        <a:cs typeface="Times New Roman"/>
                      </a:endParaRPr>
                    </a:p>
                  </a:txBody>
                  <a:tcPr marL="51371" marR="51371" marT="0" marB="0" anchor="b">
                    <a:solidFill>
                      <a:srgbClr val="FFFF00"/>
                    </a:solidFill>
                  </a:tcPr>
                </a:tc>
                <a:tc>
                  <a:txBody>
                    <a:bodyPr/>
                    <a:lstStyle/>
                    <a:p>
                      <a:pPr indent="228600" algn="ctr">
                        <a:spcAft>
                          <a:spcPts val="0"/>
                        </a:spcAft>
                      </a:pPr>
                      <a:r>
                        <a:rPr lang="en-US" sz="1600" kern="100" dirty="0"/>
                        <a:t>0.441</a:t>
                      </a:r>
                      <a:endParaRPr lang="zh-CN" sz="1600" kern="100" dirty="0">
                        <a:latin typeface="Times New Roman"/>
                        <a:ea typeface="SimSun"/>
                        <a:cs typeface="Times New Roman"/>
                      </a:endParaRPr>
                    </a:p>
                  </a:txBody>
                  <a:tcPr marL="51371" marR="51371" marT="0" marB="0" anchor="ctr"/>
                </a:tc>
                <a:tc>
                  <a:txBody>
                    <a:bodyPr/>
                    <a:lstStyle/>
                    <a:p>
                      <a:pPr indent="228600" algn="ctr">
                        <a:spcAft>
                          <a:spcPts val="0"/>
                        </a:spcAft>
                      </a:pPr>
                      <a:r>
                        <a:rPr lang="en-US" sz="1600" kern="100" dirty="0"/>
                        <a:t>0.264</a:t>
                      </a:r>
                      <a:endParaRPr lang="zh-CN" sz="1600" kern="100" dirty="0">
                        <a:latin typeface="Times New Roman"/>
                        <a:ea typeface="SimSun"/>
                        <a:cs typeface="Times New Roman"/>
                      </a:endParaRPr>
                    </a:p>
                  </a:txBody>
                  <a:tcPr marL="51371" marR="51371" marT="0" marB="0" anchor="ctr"/>
                </a:tc>
                <a:tc>
                  <a:txBody>
                    <a:bodyPr/>
                    <a:lstStyle/>
                    <a:p>
                      <a:pPr indent="228600" algn="ctr">
                        <a:spcAft>
                          <a:spcPts val="0"/>
                        </a:spcAft>
                      </a:pPr>
                      <a:r>
                        <a:rPr lang="en-US" sz="1600" kern="100" dirty="0"/>
                        <a:t>0.091 </a:t>
                      </a:r>
                      <a:endParaRPr lang="zh-CN" sz="1600" kern="100" dirty="0">
                        <a:latin typeface="Times New Roman"/>
                        <a:ea typeface="SimSun"/>
                        <a:cs typeface="Times New Roman"/>
                      </a:endParaRPr>
                    </a:p>
                  </a:txBody>
                  <a:tcPr marL="51371" marR="51371" marT="0" marB="0" anchor="b">
                    <a:solidFill>
                      <a:srgbClr val="FFFF00"/>
                    </a:solidFill>
                  </a:tcPr>
                </a:tc>
              </a:tr>
              <a:tr h="291834">
                <a:tc vMerge="1">
                  <a:txBody>
                    <a:bodyPr/>
                    <a:lstStyle/>
                    <a:p>
                      <a:endParaRPr lang="zh-CN" altLang="en-US"/>
                    </a:p>
                  </a:txBody>
                  <a:tcPr/>
                </a:tc>
                <a:tc>
                  <a:txBody>
                    <a:bodyPr/>
                    <a:lstStyle/>
                    <a:p>
                      <a:pPr indent="228600" algn="ctr">
                        <a:spcAft>
                          <a:spcPts val="0"/>
                        </a:spcAft>
                      </a:pPr>
                      <a:r>
                        <a:rPr lang="en-US" sz="1600" kern="100" dirty="0" smtClean="0"/>
                        <a:t>0.6 </a:t>
                      </a:r>
                      <a:endParaRPr lang="zh-CN" sz="1600" kern="100" dirty="0">
                        <a:latin typeface="Times New Roman"/>
                        <a:ea typeface="SimSun"/>
                        <a:cs typeface="Times New Roman"/>
                      </a:endParaRPr>
                    </a:p>
                  </a:txBody>
                  <a:tcPr marL="51371" marR="51371" marT="0" marB="0" anchor="b"/>
                </a:tc>
                <a:tc>
                  <a:txBody>
                    <a:bodyPr/>
                    <a:lstStyle/>
                    <a:p>
                      <a:pPr indent="228600" algn="ctr">
                        <a:spcAft>
                          <a:spcPts val="0"/>
                        </a:spcAft>
                      </a:pPr>
                      <a:r>
                        <a:rPr lang="en-US" sz="1600" kern="100"/>
                        <a:t>0.427</a:t>
                      </a:r>
                      <a:endParaRPr lang="zh-CN" sz="1600" kern="100">
                        <a:latin typeface="Times New Roman"/>
                        <a:ea typeface="SimSun"/>
                        <a:cs typeface="Times New Roman"/>
                      </a:endParaRPr>
                    </a:p>
                  </a:txBody>
                  <a:tcPr marL="51371" marR="51371" marT="0" marB="0" anchor="ctr"/>
                </a:tc>
                <a:tc>
                  <a:txBody>
                    <a:bodyPr/>
                    <a:lstStyle/>
                    <a:p>
                      <a:pPr indent="228600" algn="ctr">
                        <a:spcAft>
                          <a:spcPts val="0"/>
                        </a:spcAft>
                      </a:pPr>
                      <a:r>
                        <a:rPr lang="en-US" sz="1600" kern="100"/>
                        <a:t>0.278</a:t>
                      </a:r>
                      <a:endParaRPr lang="zh-CN" sz="1600" kern="100">
                        <a:latin typeface="Times New Roman"/>
                        <a:ea typeface="SimSun"/>
                        <a:cs typeface="Times New Roman"/>
                      </a:endParaRPr>
                    </a:p>
                  </a:txBody>
                  <a:tcPr marL="51371" marR="51371" marT="0" marB="0" anchor="ctr"/>
                </a:tc>
                <a:tc>
                  <a:txBody>
                    <a:bodyPr/>
                    <a:lstStyle/>
                    <a:p>
                      <a:pPr indent="228600" algn="ctr">
                        <a:spcAft>
                          <a:spcPts val="0"/>
                        </a:spcAft>
                      </a:pPr>
                      <a:r>
                        <a:rPr lang="en-US" sz="1600" kern="100" dirty="0"/>
                        <a:t>0.089 </a:t>
                      </a:r>
                      <a:endParaRPr lang="zh-CN" sz="1600" kern="100" dirty="0">
                        <a:latin typeface="Times New Roman"/>
                        <a:ea typeface="SimSun"/>
                        <a:cs typeface="Times New Roman"/>
                      </a:endParaRPr>
                    </a:p>
                  </a:txBody>
                  <a:tcPr marL="51371" marR="51371" marT="0" marB="0" anchor="b">
                    <a:solidFill>
                      <a:srgbClr val="FFFF00"/>
                    </a:solidFill>
                  </a:tcPr>
                </a:tc>
                <a:tc>
                  <a:txBody>
                    <a:bodyPr/>
                    <a:lstStyle/>
                    <a:p>
                      <a:pPr indent="228600" algn="ctr">
                        <a:spcAft>
                          <a:spcPts val="0"/>
                        </a:spcAft>
                      </a:pPr>
                      <a:r>
                        <a:rPr lang="en-US" sz="1600" kern="100" dirty="0"/>
                        <a:t>0.433</a:t>
                      </a:r>
                      <a:endParaRPr lang="zh-CN" sz="1600" kern="100" dirty="0">
                        <a:latin typeface="Times New Roman"/>
                        <a:ea typeface="SimSun"/>
                        <a:cs typeface="Times New Roman"/>
                      </a:endParaRPr>
                    </a:p>
                  </a:txBody>
                  <a:tcPr marL="51371" marR="51371" marT="0" marB="0" anchor="ctr"/>
                </a:tc>
                <a:tc>
                  <a:txBody>
                    <a:bodyPr/>
                    <a:lstStyle/>
                    <a:p>
                      <a:pPr indent="228600" algn="ctr">
                        <a:spcAft>
                          <a:spcPts val="0"/>
                        </a:spcAft>
                      </a:pPr>
                      <a:r>
                        <a:rPr lang="en-US" sz="1600" kern="100" dirty="0"/>
                        <a:t>0.269</a:t>
                      </a:r>
                      <a:endParaRPr lang="zh-CN" sz="1600" kern="100" dirty="0">
                        <a:latin typeface="Times New Roman"/>
                        <a:ea typeface="SimSun"/>
                        <a:cs typeface="Times New Roman"/>
                      </a:endParaRPr>
                    </a:p>
                  </a:txBody>
                  <a:tcPr marL="51371" marR="51371" marT="0" marB="0" anchor="ctr"/>
                </a:tc>
                <a:tc>
                  <a:txBody>
                    <a:bodyPr/>
                    <a:lstStyle/>
                    <a:p>
                      <a:pPr indent="228600" algn="ctr">
                        <a:spcAft>
                          <a:spcPts val="0"/>
                        </a:spcAft>
                      </a:pPr>
                      <a:r>
                        <a:rPr lang="en-US" sz="1600" kern="100" dirty="0"/>
                        <a:t>0.089 </a:t>
                      </a:r>
                      <a:endParaRPr lang="zh-CN" sz="1600" kern="100" dirty="0">
                        <a:latin typeface="Times New Roman"/>
                        <a:ea typeface="SimSun"/>
                        <a:cs typeface="Times New Roman"/>
                      </a:endParaRPr>
                    </a:p>
                  </a:txBody>
                  <a:tcPr marL="51371" marR="51371" marT="0" marB="0" anchor="b">
                    <a:solidFill>
                      <a:srgbClr val="FFFF00"/>
                    </a:solidFill>
                  </a:tcPr>
                </a:tc>
              </a:tr>
              <a:tr h="291834">
                <a:tc rowSpan="4">
                  <a:txBody>
                    <a:bodyPr/>
                    <a:lstStyle/>
                    <a:p>
                      <a:pPr indent="228600" algn="ctr">
                        <a:spcAft>
                          <a:spcPts val="0"/>
                        </a:spcAft>
                      </a:pPr>
                      <a:r>
                        <a:rPr lang="en-US" sz="1600" kern="100" dirty="0"/>
                        <a:t>Curve</a:t>
                      </a:r>
                      <a:endParaRPr lang="zh-CN" sz="1600" kern="100" dirty="0">
                        <a:solidFill>
                          <a:schemeClr val="tx1"/>
                        </a:solidFill>
                        <a:latin typeface="Times New Roman"/>
                        <a:ea typeface="SimSun"/>
                        <a:cs typeface="Times New Roman"/>
                      </a:endParaRPr>
                    </a:p>
                  </a:txBody>
                  <a:tcPr marL="51371" marR="51371" marT="0" marB="0" anchor="ctr"/>
                </a:tc>
                <a:tc>
                  <a:txBody>
                    <a:bodyPr/>
                    <a:lstStyle/>
                    <a:p>
                      <a:pPr indent="228600" algn="ctr">
                        <a:spcAft>
                          <a:spcPts val="0"/>
                        </a:spcAft>
                      </a:pPr>
                      <a:r>
                        <a:rPr lang="en-US" sz="1600" kern="100" dirty="0" smtClean="0"/>
                        <a:t>0.2 </a:t>
                      </a:r>
                      <a:endParaRPr lang="zh-CN" sz="1600" kern="100" dirty="0">
                        <a:solidFill>
                          <a:schemeClr val="tx1"/>
                        </a:solidFill>
                        <a:latin typeface="Times New Roman"/>
                        <a:ea typeface="SimSun"/>
                        <a:cs typeface="Times New Roman"/>
                      </a:endParaRPr>
                    </a:p>
                  </a:txBody>
                  <a:tcPr marL="51371" marR="51371" marT="0" marB="0" anchor="b"/>
                </a:tc>
                <a:tc>
                  <a:txBody>
                    <a:bodyPr/>
                    <a:lstStyle/>
                    <a:p>
                      <a:pPr indent="228600" algn="ctr">
                        <a:spcAft>
                          <a:spcPts val="0"/>
                        </a:spcAft>
                      </a:pPr>
                      <a:r>
                        <a:rPr lang="en-US" sz="1600" kern="100" dirty="0"/>
                        <a:t>0.443</a:t>
                      </a:r>
                      <a:endParaRPr lang="zh-CN" sz="1600" kern="100" dirty="0">
                        <a:solidFill>
                          <a:schemeClr val="tx1"/>
                        </a:solidFill>
                        <a:latin typeface="Times New Roman"/>
                        <a:ea typeface="SimSun"/>
                        <a:cs typeface="Times New Roman"/>
                      </a:endParaRPr>
                    </a:p>
                  </a:txBody>
                  <a:tcPr marL="51371" marR="51371" marT="0" marB="0" anchor="ctr"/>
                </a:tc>
                <a:tc>
                  <a:txBody>
                    <a:bodyPr/>
                    <a:lstStyle/>
                    <a:p>
                      <a:pPr indent="228600" algn="ctr">
                        <a:spcAft>
                          <a:spcPts val="0"/>
                        </a:spcAft>
                      </a:pPr>
                      <a:r>
                        <a:rPr lang="en-US" sz="1600" kern="100" dirty="0"/>
                        <a:t>0.265</a:t>
                      </a:r>
                      <a:endParaRPr lang="zh-CN" sz="1600" kern="100" dirty="0">
                        <a:solidFill>
                          <a:schemeClr val="tx1"/>
                        </a:solidFill>
                        <a:latin typeface="Times New Roman"/>
                        <a:ea typeface="SimSun"/>
                        <a:cs typeface="Times New Roman"/>
                      </a:endParaRPr>
                    </a:p>
                  </a:txBody>
                  <a:tcPr marL="51371" marR="51371" marT="0" marB="0" anchor="ctr"/>
                </a:tc>
                <a:tc>
                  <a:txBody>
                    <a:bodyPr/>
                    <a:lstStyle/>
                    <a:p>
                      <a:pPr indent="228600" algn="ctr">
                        <a:spcAft>
                          <a:spcPts val="0"/>
                        </a:spcAft>
                      </a:pPr>
                      <a:r>
                        <a:rPr lang="en-US" sz="1600" kern="100" dirty="0"/>
                        <a:t>0.092 </a:t>
                      </a:r>
                      <a:endParaRPr lang="zh-CN" sz="1600" kern="100" dirty="0">
                        <a:solidFill>
                          <a:schemeClr val="tx1"/>
                        </a:solidFill>
                        <a:latin typeface="Times New Roman"/>
                        <a:ea typeface="SimSun"/>
                        <a:cs typeface="Times New Roman"/>
                      </a:endParaRPr>
                    </a:p>
                  </a:txBody>
                  <a:tcPr marL="51371" marR="51371" marT="0" marB="0" anchor="b">
                    <a:solidFill>
                      <a:srgbClr val="FFFF00"/>
                    </a:solidFill>
                  </a:tcPr>
                </a:tc>
                <a:tc>
                  <a:txBody>
                    <a:bodyPr/>
                    <a:lstStyle/>
                    <a:p>
                      <a:pPr indent="228600" algn="ctr">
                        <a:spcAft>
                          <a:spcPts val="0"/>
                        </a:spcAft>
                      </a:pPr>
                      <a:r>
                        <a:rPr lang="en-US" sz="1600" kern="100"/>
                        <a:t>0.445</a:t>
                      </a:r>
                      <a:endParaRPr lang="zh-CN" sz="1600" kern="100">
                        <a:solidFill>
                          <a:schemeClr val="tx1"/>
                        </a:solidFill>
                        <a:latin typeface="Times New Roman"/>
                        <a:ea typeface="SimSun"/>
                        <a:cs typeface="Times New Roman"/>
                      </a:endParaRPr>
                    </a:p>
                  </a:txBody>
                  <a:tcPr marL="51371" marR="51371" marT="0" marB="0" anchor="ctr"/>
                </a:tc>
                <a:tc>
                  <a:txBody>
                    <a:bodyPr/>
                    <a:lstStyle/>
                    <a:p>
                      <a:pPr indent="228600" algn="ctr">
                        <a:spcAft>
                          <a:spcPts val="0"/>
                        </a:spcAft>
                      </a:pPr>
                      <a:r>
                        <a:rPr lang="en-US" sz="1600" kern="100" dirty="0"/>
                        <a:t>0.258</a:t>
                      </a:r>
                      <a:endParaRPr lang="zh-CN" sz="1600" kern="100" dirty="0">
                        <a:solidFill>
                          <a:schemeClr val="tx1"/>
                        </a:solidFill>
                        <a:latin typeface="Times New Roman"/>
                        <a:ea typeface="SimSun"/>
                        <a:cs typeface="Times New Roman"/>
                      </a:endParaRPr>
                    </a:p>
                  </a:txBody>
                  <a:tcPr marL="51371" marR="51371" marT="0" marB="0" anchor="ctr"/>
                </a:tc>
                <a:tc>
                  <a:txBody>
                    <a:bodyPr/>
                    <a:lstStyle/>
                    <a:p>
                      <a:pPr indent="228600" algn="ctr">
                        <a:spcAft>
                          <a:spcPts val="0"/>
                        </a:spcAft>
                      </a:pPr>
                      <a:r>
                        <a:rPr lang="en-US" sz="1600" kern="100" dirty="0"/>
                        <a:t>0.092 </a:t>
                      </a:r>
                      <a:endParaRPr lang="zh-CN" sz="1600" kern="100" dirty="0">
                        <a:solidFill>
                          <a:schemeClr val="tx1"/>
                        </a:solidFill>
                        <a:latin typeface="Times New Roman"/>
                        <a:ea typeface="SimSun"/>
                        <a:cs typeface="Times New Roman"/>
                      </a:endParaRPr>
                    </a:p>
                  </a:txBody>
                  <a:tcPr marL="51371" marR="51371" marT="0" marB="0" anchor="b">
                    <a:solidFill>
                      <a:srgbClr val="FFFF00"/>
                    </a:solidFill>
                  </a:tcPr>
                </a:tc>
              </a:tr>
              <a:tr h="291834">
                <a:tc vMerge="1">
                  <a:txBody>
                    <a:bodyPr/>
                    <a:lstStyle/>
                    <a:p>
                      <a:endParaRPr lang="zh-CN" altLang="en-US"/>
                    </a:p>
                  </a:txBody>
                  <a:tcPr/>
                </a:tc>
                <a:tc>
                  <a:txBody>
                    <a:bodyPr/>
                    <a:lstStyle/>
                    <a:p>
                      <a:pPr indent="228600" algn="ctr">
                        <a:spcAft>
                          <a:spcPts val="0"/>
                        </a:spcAft>
                      </a:pPr>
                      <a:r>
                        <a:rPr lang="en-US" sz="1600" kern="100" dirty="0" smtClean="0"/>
                        <a:t>0.4 </a:t>
                      </a:r>
                      <a:endParaRPr lang="zh-CN" sz="1600" kern="100" dirty="0">
                        <a:solidFill>
                          <a:schemeClr val="tx1"/>
                        </a:solidFill>
                        <a:latin typeface="Times New Roman"/>
                        <a:ea typeface="SimSun"/>
                        <a:cs typeface="Times New Roman"/>
                      </a:endParaRPr>
                    </a:p>
                  </a:txBody>
                  <a:tcPr marL="51371" marR="51371" marT="0" marB="0" anchor="b"/>
                </a:tc>
                <a:tc>
                  <a:txBody>
                    <a:bodyPr/>
                    <a:lstStyle/>
                    <a:p>
                      <a:pPr indent="228600" algn="ctr">
                        <a:spcAft>
                          <a:spcPts val="0"/>
                        </a:spcAft>
                      </a:pPr>
                      <a:r>
                        <a:rPr lang="en-US" sz="1600" kern="100"/>
                        <a:t>0.428</a:t>
                      </a:r>
                      <a:endParaRPr lang="zh-CN" sz="1600" kern="100">
                        <a:solidFill>
                          <a:schemeClr val="tx1"/>
                        </a:solidFill>
                        <a:latin typeface="Times New Roman"/>
                        <a:ea typeface="SimSun"/>
                        <a:cs typeface="Times New Roman"/>
                      </a:endParaRPr>
                    </a:p>
                  </a:txBody>
                  <a:tcPr marL="51371" marR="51371" marT="0" marB="0" anchor="ctr"/>
                </a:tc>
                <a:tc>
                  <a:txBody>
                    <a:bodyPr/>
                    <a:lstStyle/>
                    <a:p>
                      <a:pPr indent="228600" algn="ctr">
                        <a:spcAft>
                          <a:spcPts val="0"/>
                        </a:spcAft>
                      </a:pPr>
                      <a:r>
                        <a:rPr lang="en-US" sz="1600" kern="100"/>
                        <a:t>0.269</a:t>
                      </a:r>
                      <a:endParaRPr lang="zh-CN" sz="1600" kern="100">
                        <a:solidFill>
                          <a:schemeClr val="tx1"/>
                        </a:solidFill>
                        <a:latin typeface="Times New Roman"/>
                        <a:ea typeface="SimSun"/>
                        <a:cs typeface="Times New Roman"/>
                      </a:endParaRPr>
                    </a:p>
                  </a:txBody>
                  <a:tcPr marL="51371" marR="51371" marT="0" marB="0" anchor="ctr"/>
                </a:tc>
                <a:tc>
                  <a:txBody>
                    <a:bodyPr/>
                    <a:lstStyle/>
                    <a:p>
                      <a:pPr indent="228600" algn="ctr">
                        <a:spcAft>
                          <a:spcPts val="0"/>
                        </a:spcAft>
                      </a:pPr>
                      <a:r>
                        <a:rPr lang="en-US" sz="1600" kern="100" dirty="0"/>
                        <a:t>0.089 </a:t>
                      </a:r>
                      <a:endParaRPr lang="zh-CN" sz="1600" kern="100" dirty="0">
                        <a:solidFill>
                          <a:schemeClr val="tx1"/>
                        </a:solidFill>
                        <a:latin typeface="Times New Roman"/>
                        <a:ea typeface="SimSun"/>
                        <a:cs typeface="Times New Roman"/>
                      </a:endParaRPr>
                    </a:p>
                  </a:txBody>
                  <a:tcPr marL="51371" marR="51371" marT="0" marB="0" anchor="b">
                    <a:solidFill>
                      <a:srgbClr val="FFFF00"/>
                    </a:solidFill>
                  </a:tcPr>
                </a:tc>
                <a:tc>
                  <a:txBody>
                    <a:bodyPr/>
                    <a:lstStyle/>
                    <a:p>
                      <a:pPr indent="228600" algn="ctr">
                        <a:spcAft>
                          <a:spcPts val="0"/>
                        </a:spcAft>
                      </a:pPr>
                      <a:r>
                        <a:rPr lang="en-US" sz="1600" kern="100" dirty="0"/>
                        <a:t>0.433</a:t>
                      </a:r>
                      <a:endParaRPr lang="zh-CN" sz="1600" kern="100" dirty="0">
                        <a:solidFill>
                          <a:schemeClr val="tx1"/>
                        </a:solidFill>
                        <a:latin typeface="Times New Roman"/>
                        <a:ea typeface="SimSun"/>
                        <a:cs typeface="Times New Roman"/>
                      </a:endParaRPr>
                    </a:p>
                  </a:txBody>
                  <a:tcPr marL="51371" marR="51371" marT="0" marB="0" anchor="ctr"/>
                </a:tc>
                <a:tc>
                  <a:txBody>
                    <a:bodyPr/>
                    <a:lstStyle/>
                    <a:p>
                      <a:pPr indent="228600" algn="ctr">
                        <a:spcAft>
                          <a:spcPts val="0"/>
                        </a:spcAft>
                      </a:pPr>
                      <a:r>
                        <a:rPr lang="en-US" sz="1600" kern="100" dirty="0"/>
                        <a:t>0.262</a:t>
                      </a:r>
                      <a:endParaRPr lang="zh-CN" sz="1600" kern="100" dirty="0">
                        <a:solidFill>
                          <a:schemeClr val="tx1"/>
                        </a:solidFill>
                        <a:latin typeface="Times New Roman"/>
                        <a:ea typeface="SimSun"/>
                        <a:cs typeface="Times New Roman"/>
                      </a:endParaRPr>
                    </a:p>
                  </a:txBody>
                  <a:tcPr marL="51371" marR="51371" marT="0" marB="0" anchor="ctr"/>
                </a:tc>
                <a:tc>
                  <a:txBody>
                    <a:bodyPr/>
                    <a:lstStyle/>
                    <a:p>
                      <a:pPr indent="228600" algn="ctr">
                        <a:spcAft>
                          <a:spcPts val="0"/>
                        </a:spcAft>
                      </a:pPr>
                      <a:r>
                        <a:rPr lang="en-US" sz="1600" kern="100" dirty="0"/>
                        <a:t>0.090 </a:t>
                      </a:r>
                      <a:endParaRPr lang="zh-CN" sz="1600" kern="100" dirty="0">
                        <a:solidFill>
                          <a:schemeClr val="tx1"/>
                        </a:solidFill>
                        <a:latin typeface="Times New Roman"/>
                        <a:ea typeface="SimSun"/>
                        <a:cs typeface="Times New Roman"/>
                      </a:endParaRPr>
                    </a:p>
                  </a:txBody>
                  <a:tcPr marL="51371" marR="51371" marT="0" marB="0" anchor="b">
                    <a:solidFill>
                      <a:srgbClr val="FFFF00"/>
                    </a:solidFill>
                  </a:tcPr>
                </a:tc>
              </a:tr>
              <a:tr h="291834">
                <a:tc vMerge="1">
                  <a:txBody>
                    <a:bodyPr/>
                    <a:lstStyle/>
                    <a:p>
                      <a:endParaRPr lang="zh-CN" altLang="en-US"/>
                    </a:p>
                  </a:txBody>
                  <a:tcPr/>
                </a:tc>
                <a:tc>
                  <a:txBody>
                    <a:bodyPr/>
                    <a:lstStyle/>
                    <a:p>
                      <a:pPr indent="228600" algn="ctr">
                        <a:spcAft>
                          <a:spcPts val="0"/>
                        </a:spcAft>
                      </a:pPr>
                      <a:r>
                        <a:rPr lang="en-US" sz="1600" kern="100" dirty="0" smtClean="0"/>
                        <a:t>0.6 </a:t>
                      </a:r>
                      <a:endParaRPr lang="zh-CN" sz="1600" kern="100" dirty="0">
                        <a:solidFill>
                          <a:schemeClr val="tx1"/>
                        </a:solidFill>
                        <a:latin typeface="Times New Roman"/>
                        <a:ea typeface="SimSun"/>
                        <a:cs typeface="Times New Roman"/>
                      </a:endParaRPr>
                    </a:p>
                  </a:txBody>
                  <a:tcPr marL="51371" marR="51371" marT="0" marB="0" anchor="b"/>
                </a:tc>
                <a:tc>
                  <a:txBody>
                    <a:bodyPr/>
                    <a:lstStyle/>
                    <a:p>
                      <a:pPr indent="228600" algn="ctr">
                        <a:spcAft>
                          <a:spcPts val="0"/>
                        </a:spcAft>
                      </a:pPr>
                      <a:r>
                        <a:rPr lang="en-US" sz="1600" kern="100"/>
                        <a:t>0.413</a:t>
                      </a:r>
                      <a:endParaRPr lang="zh-CN" sz="1600" kern="100">
                        <a:solidFill>
                          <a:schemeClr val="tx1"/>
                        </a:solidFill>
                        <a:latin typeface="Times New Roman"/>
                        <a:ea typeface="SimSun"/>
                        <a:cs typeface="Times New Roman"/>
                      </a:endParaRPr>
                    </a:p>
                  </a:txBody>
                  <a:tcPr marL="51371" marR="51371" marT="0" marB="0" anchor="ctr"/>
                </a:tc>
                <a:tc>
                  <a:txBody>
                    <a:bodyPr/>
                    <a:lstStyle/>
                    <a:p>
                      <a:pPr indent="228600" algn="ctr">
                        <a:spcAft>
                          <a:spcPts val="0"/>
                        </a:spcAft>
                      </a:pPr>
                      <a:r>
                        <a:rPr lang="en-US" sz="1600" kern="100"/>
                        <a:t>0.273</a:t>
                      </a:r>
                      <a:endParaRPr lang="zh-CN" sz="1600" kern="100">
                        <a:solidFill>
                          <a:schemeClr val="tx1"/>
                        </a:solidFill>
                        <a:latin typeface="Times New Roman"/>
                        <a:ea typeface="SimSun"/>
                        <a:cs typeface="Times New Roman"/>
                      </a:endParaRPr>
                    </a:p>
                  </a:txBody>
                  <a:tcPr marL="51371" marR="51371" marT="0" marB="0" anchor="ctr"/>
                </a:tc>
                <a:tc>
                  <a:txBody>
                    <a:bodyPr/>
                    <a:lstStyle/>
                    <a:p>
                      <a:pPr indent="228600" algn="ctr">
                        <a:spcAft>
                          <a:spcPts val="0"/>
                        </a:spcAft>
                      </a:pPr>
                      <a:r>
                        <a:rPr lang="en-US" sz="1600" kern="100" dirty="0"/>
                        <a:t>0.087 </a:t>
                      </a:r>
                      <a:endParaRPr lang="zh-CN" sz="1600" kern="100" dirty="0">
                        <a:solidFill>
                          <a:schemeClr val="tx1"/>
                        </a:solidFill>
                        <a:latin typeface="Times New Roman"/>
                        <a:ea typeface="SimSun"/>
                        <a:cs typeface="Times New Roman"/>
                      </a:endParaRPr>
                    </a:p>
                  </a:txBody>
                  <a:tcPr marL="51371" marR="51371" marT="0" marB="0" anchor="b">
                    <a:solidFill>
                      <a:srgbClr val="FFFF00"/>
                    </a:solidFill>
                  </a:tcPr>
                </a:tc>
                <a:tc>
                  <a:txBody>
                    <a:bodyPr/>
                    <a:lstStyle/>
                    <a:p>
                      <a:pPr indent="228600" algn="ctr">
                        <a:spcAft>
                          <a:spcPts val="0"/>
                        </a:spcAft>
                      </a:pPr>
                      <a:r>
                        <a:rPr lang="en-US" sz="1600" kern="100"/>
                        <a:t>0.422</a:t>
                      </a:r>
                      <a:endParaRPr lang="zh-CN" sz="1600" kern="100">
                        <a:solidFill>
                          <a:schemeClr val="tx1"/>
                        </a:solidFill>
                        <a:latin typeface="Times New Roman"/>
                        <a:ea typeface="SimSun"/>
                        <a:cs typeface="Times New Roman"/>
                      </a:endParaRPr>
                    </a:p>
                  </a:txBody>
                  <a:tcPr marL="51371" marR="51371" marT="0" marB="0" anchor="ctr"/>
                </a:tc>
                <a:tc>
                  <a:txBody>
                    <a:bodyPr/>
                    <a:lstStyle/>
                    <a:p>
                      <a:pPr indent="228600" algn="ctr">
                        <a:spcAft>
                          <a:spcPts val="0"/>
                        </a:spcAft>
                      </a:pPr>
                      <a:r>
                        <a:rPr lang="en-US" sz="1600" kern="100" dirty="0"/>
                        <a:t>0.266</a:t>
                      </a:r>
                      <a:endParaRPr lang="zh-CN" sz="1600" kern="100" dirty="0">
                        <a:solidFill>
                          <a:schemeClr val="tx1"/>
                        </a:solidFill>
                        <a:latin typeface="Times New Roman"/>
                        <a:ea typeface="SimSun"/>
                        <a:cs typeface="Times New Roman"/>
                      </a:endParaRPr>
                    </a:p>
                  </a:txBody>
                  <a:tcPr marL="51371" marR="51371" marT="0" marB="0" anchor="ctr"/>
                </a:tc>
                <a:tc>
                  <a:txBody>
                    <a:bodyPr/>
                    <a:lstStyle/>
                    <a:p>
                      <a:pPr indent="228600" algn="ctr">
                        <a:spcAft>
                          <a:spcPts val="0"/>
                        </a:spcAft>
                      </a:pPr>
                      <a:r>
                        <a:rPr lang="en-US" sz="1600" kern="100" dirty="0"/>
                        <a:t>0.088 </a:t>
                      </a:r>
                      <a:endParaRPr lang="zh-CN" sz="1600" kern="100" dirty="0">
                        <a:solidFill>
                          <a:schemeClr val="tx1"/>
                        </a:solidFill>
                        <a:latin typeface="Times New Roman"/>
                        <a:ea typeface="SimSun"/>
                        <a:cs typeface="Times New Roman"/>
                      </a:endParaRPr>
                    </a:p>
                  </a:txBody>
                  <a:tcPr marL="51371" marR="51371" marT="0" marB="0" anchor="b">
                    <a:solidFill>
                      <a:srgbClr val="FFFF00"/>
                    </a:solidFill>
                  </a:tcPr>
                </a:tc>
              </a:tr>
              <a:tr h="291834">
                <a:tc vMerge="1">
                  <a:txBody>
                    <a:bodyPr/>
                    <a:lstStyle/>
                    <a:p>
                      <a:endParaRPr lang="zh-CN" altLang="en-US"/>
                    </a:p>
                  </a:txBody>
                  <a:tcPr/>
                </a:tc>
                <a:tc>
                  <a:txBody>
                    <a:bodyPr/>
                    <a:lstStyle/>
                    <a:p>
                      <a:pPr indent="228600" algn="ctr">
                        <a:spcAft>
                          <a:spcPts val="0"/>
                        </a:spcAft>
                      </a:pPr>
                      <a:r>
                        <a:rPr lang="en-US" sz="1600" kern="100" dirty="0" smtClean="0"/>
                        <a:t>1.0 </a:t>
                      </a:r>
                      <a:endParaRPr lang="zh-CN" sz="1600" kern="100" dirty="0">
                        <a:solidFill>
                          <a:schemeClr val="tx1"/>
                        </a:solidFill>
                        <a:latin typeface="Times New Roman"/>
                        <a:ea typeface="SimSun"/>
                        <a:cs typeface="Times New Roman"/>
                      </a:endParaRPr>
                    </a:p>
                  </a:txBody>
                  <a:tcPr marL="51371" marR="51371" marT="0" marB="0" anchor="b"/>
                </a:tc>
                <a:tc>
                  <a:txBody>
                    <a:bodyPr/>
                    <a:lstStyle/>
                    <a:p>
                      <a:pPr indent="228600" algn="ctr">
                        <a:spcAft>
                          <a:spcPts val="0"/>
                        </a:spcAft>
                      </a:pPr>
                      <a:r>
                        <a:rPr lang="en-US" sz="1600" kern="100"/>
                        <a:t>0.384</a:t>
                      </a:r>
                      <a:endParaRPr lang="zh-CN" sz="1600" kern="100">
                        <a:solidFill>
                          <a:schemeClr val="tx1"/>
                        </a:solidFill>
                        <a:latin typeface="Times New Roman"/>
                        <a:ea typeface="SimSun"/>
                        <a:cs typeface="Times New Roman"/>
                      </a:endParaRPr>
                    </a:p>
                  </a:txBody>
                  <a:tcPr marL="51371" marR="51371" marT="0" marB="0" anchor="ctr"/>
                </a:tc>
                <a:tc>
                  <a:txBody>
                    <a:bodyPr/>
                    <a:lstStyle/>
                    <a:p>
                      <a:pPr indent="228600" algn="ctr">
                        <a:spcAft>
                          <a:spcPts val="0"/>
                        </a:spcAft>
                      </a:pPr>
                      <a:r>
                        <a:rPr lang="en-US" sz="1600" kern="100"/>
                        <a:t>0.283</a:t>
                      </a:r>
                      <a:endParaRPr lang="zh-CN" sz="1600" kern="100">
                        <a:solidFill>
                          <a:schemeClr val="tx1"/>
                        </a:solidFill>
                        <a:latin typeface="Times New Roman"/>
                        <a:ea typeface="SimSun"/>
                        <a:cs typeface="Times New Roman"/>
                      </a:endParaRPr>
                    </a:p>
                  </a:txBody>
                  <a:tcPr marL="51371" marR="51371" marT="0" marB="0" anchor="ctr"/>
                </a:tc>
                <a:tc>
                  <a:txBody>
                    <a:bodyPr/>
                    <a:lstStyle/>
                    <a:p>
                      <a:pPr indent="228600" algn="ctr">
                        <a:spcAft>
                          <a:spcPts val="0"/>
                        </a:spcAft>
                      </a:pPr>
                      <a:r>
                        <a:rPr lang="en-US" sz="1600" kern="100" dirty="0"/>
                        <a:t>0.083 </a:t>
                      </a:r>
                      <a:endParaRPr lang="zh-CN" sz="1600" kern="100" dirty="0">
                        <a:solidFill>
                          <a:schemeClr val="tx1"/>
                        </a:solidFill>
                        <a:latin typeface="Times New Roman"/>
                        <a:ea typeface="SimSun"/>
                        <a:cs typeface="Times New Roman"/>
                      </a:endParaRPr>
                    </a:p>
                  </a:txBody>
                  <a:tcPr marL="51371" marR="51371" marT="0" marB="0" anchor="b">
                    <a:solidFill>
                      <a:srgbClr val="FFFF00"/>
                    </a:solidFill>
                  </a:tcPr>
                </a:tc>
                <a:tc>
                  <a:txBody>
                    <a:bodyPr/>
                    <a:lstStyle/>
                    <a:p>
                      <a:pPr indent="228600" algn="ctr">
                        <a:spcAft>
                          <a:spcPts val="0"/>
                        </a:spcAft>
                      </a:pPr>
                      <a:r>
                        <a:rPr lang="en-US" sz="1600" kern="100"/>
                        <a:t>0.399</a:t>
                      </a:r>
                      <a:endParaRPr lang="zh-CN" sz="1600" kern="100">
                        <a:solidFill>
                          <a:schemeClr val="tx1"/>
                        </a:solidFill>
                        <a:latin typeface="Times New Roman"/>
                        <a:ea typeface="SimSun"/>
                        <a:cs typeface="Times New Roman"/>
                      </a:endParaRPr>
                    </a:p>
                  </a:txBody>
                  <a:tcPr marL="51371" marR="51371" marT="0" marB="0" anchor="ctr"/>
                </a:tc>
                <a:tc>
                  <a:txBody>
                    <a:bodyPr/>
                    <a:lstStyle/>
                    <a:p>
                      <a:pPr indent="228600" algn="ctr">
                        <a:spcAft>
                          <a:spcPts val="0"/>
                        </a:spcAft>
                      </a:pPr>
                      <a:r>
                        <a:rPr lang="en-US" sz="1600" kern="100"/>
                        <a:t>0.275</a:t>
                      </a:r>
                      <a:endParaRPr lang="zh-CN" sz="1600" kern="100">
                        <a:solidFill>
                          <a:schemeClr val="tx1"/>
                        </a:solidFill>
                        <a:latin typeface="Times New Roman"/>
                        <a:ea typeface="SimSun"/>
                        <a:cs typeface="Times New Roman"/>
                      </a:endParaRPr>
                    </a:p>
                  </a:txBody>
                  <a:tcPr marL="51371" marR="51371" marT="0" marB="0" anchor="ctr"/>
                </a:tc>
                <a:tc>
                  <a:txBody>
                    <a:bodyPr/>
                    <a:lstStyle/>
                    <a:p>
                      <a:pPr indent="228600" algn="ctr">
                        <a:spcAft>
                          <a:spcPts val="0"/>
                        </a:spcAft>
                      </a:pPr>
                      <a:r>
                        <a:rPr lang="en-US" sz="1600" kern="100" dirty="0"/>
                        <a:t>0.085 </a:t>
                      </a:r>
                      <a:endParaRPr lang="zh-CN" sz="1600" kern="100" dirty="0">
                        <a:solidFill>
                          <a:schemeClr val="tx1"/>
                        </a:solidFill>
                        <a:latin typeface="Times New Roman"/>
                        <a:ea typeface="SimSun"/>
                        <a:cs typeface="Times New Roman"/>
                      </a:endParaRPr>
                    </a:p>
                  </a:txBody>
                  <a:tcPr marL="51371" marR="51371" marT="0" marB="0" anchor="b">
                    <a:solidFill>
                      <a:srgbClr val="FFFF00"/>
                    </a:solidFill>
                  </a:tcPr>
                </a:tc>
              </a:tr>
            </a:tbl>
          </a:graphicData>
        </a:graphic>
      </p:graphicFrame>
      <p:pic>
        <p:nvPicPr>
          <p:cNvPr id="4812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57400" y="3581400"/>
            <a:ext cx="128337" cy="304800"/>
          </a:xfrm>
          <a:prstGeom prst="rect">
            <a:avLst/>
          </a:prstGeom>
          <a:noFill/>
        </p:spPr>
      </p:pic>
      <p:sp>
        <p:nvSpPr>
          <p:cNvPr id="12" name="Rectangle 11"/>
          <p:cNvSpPr/>
          <p:nvPr/>
        </p:nvSpPr>
        <p:spPr>
          <a:xfrm>
            <a:off x="533400" y="1295400"/>
            <a:ext cx="8229600" cy="1938992"/>
          </a:xfrm>
          <a:prstGeom prst="rect">
            <a:avLst/>
          </a:prstGeom>
        </p:spPr>
        <p:txBody>
          <a:bodyPr wrap="square">
            <a:spAutoFit/>
          </a:bodyPr>
          <a:lstStyle/>
          <a:p>
            <a:pPr marL="347663" indent="-347663">
              <a:buFont typeface="Wingdings" pitchFamily="2" charset="2"/>
              <a:buChar char="u"/>
            </a:pPr>
            <a:r>
              <a:rPr lang="en-US" sz="2000" dirty="0" smtClean="0">
                <a:latin typeface="Arial" pitchFamily="34" charset="0"/>
                <a:cs typeface="Arial" pitchFamily="34" charset="0"/>
              </a:rPr>
              <a:t>Larger values of δ showed a little higher genomic inbreeding when true allele frequency was used but showed a little lower inbreeding when using 0.5 as the allele frequency for each locus or using pedigree inbreeding. </a:t>
            </a:r>
          </a:p>
          <a:p>
            <a:pPr>
              <a:buFont typeface="Wingdings" pitchFamily="2" charset="2"/>
              <a:buChar char="u"/>
            </a:pPr>
            <a:endParaRPr lang="en-US" sz="2000" dirty="0" smtClean="0">
              <a:latin typeface="Arial" pitchFamily="34" charset="0"/>
              <a:cs typeface="Arial" pitchFamily="34" charset="0"/>
            </a:endParaRPr>
          </a:p>
          <a:p>
            <a:pPr marL="347663" indent="-347663">
              <a:buFont typeface="Wingdings" pitchFamily="2" charset="2"/>
              <a:buChar char="u"/>
            </a:pPr>
            <a:r>
              <a:rPr lang="en-US" altLang="zh-CN" sz="2000" dirty="0" smtClean="0">
                <a:latin typeface="Arial" pitchFamily="34" charset="0"/>
                <a:cs typeface="Arial" pitchFamily="34" charset="0"/>
              </a:rPr>
              <a:t>Genomic selection can increase genomic inbreeding rapidly</a:t>
            </a:r>
            <a:endParaRPr lang="zh-CN" alt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
          </p:nvPr>
        </p:nvGraphicFramePr>
        <p:xfrm>
          <a:off x="762000" y="4495800"/>
          <a:ext cx="7696200" cy="1280160"/>
        </p:xfrm>
        <a:graphic>
          <a:graphicData uri="http://schemas.openxmlformats.org/drawingml/2006/table">
            <a:tbl>
              <a:tblPr>
                <a:tableStyleId>{37CE84F3-28C3-443E-9E96-99CF82512B78}</a:tableStyleId>
              </a:tblPr>
              <a:tblGrid>
                <a:gridCol w="2769093"/>
                <a:gridCol w="1079007"/>
                <a:gridCol w="1924050"/>
                <a:gridCol w="1924050"/>
              </a:tblGrid>
              <a:tr h="426720">
                <a:tc>
                  <a:txBody>
                    <a:bodyPr/>
                    <a:lstStyle/>
                    <a:p>
                      <a:pPr>
                        <a:lnSpc>
                          <a:spcPts val="2400"/>
                        </a:lnSpc>
                        <a:spcAft>
                          <a:spcPts val="0"/>
                        </a:spcAft>
                      </a:pPr>
                      <a:r>
                        <a:rPr lang="en-US" sz="2000" kern="100" dirty="0">
                          <a:latin typeface="Times New Roman" pitchFamily="18" charset="0"/>
                          <a:cs typeface="Times New Roman" pitchFamily="18" charset="0"/>
                        </a:rPr>
                        <a:t>Method</a:t>
                      </a:r>
                      <a:endParaRPr lang="zh-CN" sz="2000" b="1" kern="100" dirty="0">
                        <a:latin typeface="Times New Roman" pitchFamily="18" charset="0"/>
                        <a:cs typeface="Times New Roman" pitchFamily="18" charset="0"/>
                      </a:endParaRPr>
                    </a:p>
                  </a:txBody>
                  <a:tcPr marL="68580" marR="68580" marT="0" marB="0"/>
                </a:tc>
                <a:tc>
                  <a:txBody>
                    <a:bodyPr/>
                    <a:lstStyle/>
                    <a:p>
                      <a:pPr>
                        <a:lnSpc>
                          <a:spcPts val="2400"/>
                        </a:lnSpc>
                        <a:spcAft>
                          <a:spcPts val="0"/>
                        </a:spcAft>
                      </a:pPr>
                      <a:r>
                        <a:rPr lang="en-US" sz="2000" kern="100" dirty="0">
                          <a:latin typeface="Times New Roman" pitchFamily="18" charset="0"/>
                          <a:cs typeface="Times New Roman" pitchFamily="18" charset="0"/>
                        </a:rPr>
                        <a:t>Holstein</a:t>
                      </a:r>
                      <a:endParaRPr lang="zh-CN" sz="2000" b="1" kern="100" dirty="0">
                        <a:latin typeface="Times New Roman" pitchFamily="18" charset="0"/>
                        <a:cs typeface="Times New Roman" pitchFamily="18" charset="0"/>
                      </a:endParaRPr>
                    </a:p>
                  </a:txBody>
                  <a:tcPr marL="68580" marR="68580" marT="0" marB="0"/>
                </a:tc>
                <a:tc>
                  <a:txBody>
                    <a:bodyPr/>
                    <a:lstStyle/>
                    <a:p>
                      <a:pPr>
                        <a:lnSpc>
                          <a:spcPts val="2400"/>
                        </a:lnSpc>
                        <a:spcAft>
                          <a:spcPts val="0"/>
                        </a:spcAft>
                      </a:pPr>
                      <a:r>
                        <a:rPr lang="en-US" sz="2000" kern="100">
                          <a:latin typeface="Times New Roman" pitchFamily="18" charset="0"/>
                          <a:cs typeface="Times New Roman" pitchFamily="18" charset="0"/>
                        </a:rPr>
                        <a:t>Jersey</a:t>
                      </a:r>
                      <a:endParaRPr lang="zh-CN" sz="2000" b="1" kern="100">
                        <a:latin typeface="Times New Roman" pitchFamily="18" charset="0"/>
                        <a:cs typeface="Times New Roman" pitchFamily="18" charset="0"/>
                      </a:endParaRPr>
                    </a:p>
                  </a:txBody>
                  <a:tcPr marL="68580" marR="68580" marT="0" marB="0"/>
                </a:tc>
                <a:tc>
                  <a:txBody>
                    <a:bodyPr/>
                    <a:lstStyle/>
                    <a:p>
                      <a:pPr>
                        <a:lnSpc>
                          <a:spcPts val="2400"/>
                        </a:lnSpc>
                        <a:spcAft>
                          <a:spcPts val="0"/>
                        </a:spcAft>
                      </a:pPr>
                      <a:r>
                        <a:rPr lang="en-US" sz="2000" kern="100">
                          <a:latin typeface="Times New Roman" pitchFamily="18" charset="0"/>
                          <a:cs typeface="Times New Roman" pitchFamily="18" charset="0"/>
                        </a:rPr>
                        <a:t>Brown Swiss</a:t>
                      </a:r>
                      <a:endParaRPr lang="zh-CN" sz="2000" b="1" kern="100">
                        <a:latin typeface="Times New Roman" pitchFamily="18" charset="0"/>
                        <a:cs typeface="Times New Roman" pitchFamily="18" charset="0"/>
                      </a:endParaRPr>
                    </a:p>
                  </a:txBody>
                  <a:tcPr marL="68580" marR="68580" marT="0" marB="0"/>
                </a:tc>
              </a:tr>
              <a:tr h="426720">
                <a:tc>
                  <a:txBody>
                    <a:bodyPr/>
                    <a:lstStyle/>
                    <a:p>
                      <a:pPr>
                        <a:lnSpc>
                          <a:spcPts val="2400"/>
                        </a:lnSpc>
                        <a:spcAft>
                          <a:spcPts val="0"/>
                        </a:spcAft>
                      </a:pPr>
                      <a:r>
                        <a:rPr lang="en-US" sz="2000" kern="100">
                          <a:latin typeface="Times New Roman" pitchFamily="18" charset="0"/>
                          <a:cs typeface="Times New Roman" pitchFamily="18" charset="0"/>
                        </a:rPr>
                        <a:t>Linear formula</a:t>
                      </a:r>
                      <a:endParaRPr lang="zh-CN" sz="2000" b="1" kern="100">
                        <a:latin typeface="Times New Roman" pitchFamily="18" charset="0"/>
                        <a:cs typeface="Times New Roman" pitchFamily="18" charset="0"/>
                      </a:endParaRPr>
                    </a:p>
                  </a:txBody>
                  <a:tcPr marL="68580" marR="68580" marT="0" marB="0"/>
                </a:tc>
                <a:tc>
                  <a:txBody>
                    <a:bodyPr/>
                    <a:lstStyle/>
                    <a:p>
                      <a:pPr>
                        <a:lnSpc>
                          <a:spcPts val="2400"/>
                        </a:lnSpc>
                        <a:spcAft>
                          <a:spcPts val="0"/>
                        </a:spcAft>
                      </a:pPr>
                      <a:r>
                        <a:rPr lang="en-US" sz="2000" kern="100" dirty="0">
                          <a:latin typeface="Times New Roman" pitchFamily="18" charset="0"/>
                          <a:cs typeface="Times New Roman" pitchFamily="18" charset="0"/>
                        </a:rPr>
                        <a:t>0.994</a:t>
                      </a:r>
                      <a:endParaRPr lang="zh-CN" sz="2000" b="1" kern="100" dirty="0">
                        <a:latin typeface="Times New Roman" pitchFamily="18" charset="0"/>
                        <a:cs typeface="Times New Roman" pitchFamily="18" charset="0"/>
                      </a:endParaRPr>
                    </a:p>
                  </a:txBody>
                  <a:tcPr marL="68580" marR="68580" marT="0" marB="0"/>
                </a:tc>
                <a:tc>
                  <a:txBody>
                    <a:bodyPr/>
                    <a:lstStyle/>
                    <a:p>
                      <a:pPr>
                        <a:lnSpc>
                          <a:spcPts val="2400"/>
                        </a:lnSpc>
                        <a:spcAft>
                          <a:spcPts val="0"/>
                        </a:spcAft>
                      </a:pPr>
                      <a:r>
                        <a:rPr lang="en-US" sz="2000" kern="100" dirty="0">
                          <a:latin typeface="Times New Roman" pitchFamily="18" charset="0"/>
                          <a:cs typeface="Times New Roman" pitchFamily="18" charset="0"/>
                        </a:rPr>
                        <a:t>0.994</a:t>
                      </a:r>
                      <a:endParaRPr lang="zh-CN" sz="2000" b="1" kern="100" dirty="0">
                        <a:latin typeface="Times New Roman" pitchFamily="18" charset="0"/>
                        <a:cs typeface="Times New Roman" pitchFamily="18" charset="0"/>
                      </a:endParaRPr>
                    </a:p>
                  </a:txBody>
                  <a:tcPr marL="68580" marR="68580" marT="0" marB="0"/>
                </a:tc>
                <a:tc>
                  <a:txBody>
                    <a:bodyPr/>
                    <a:lstStyle/>
                    <a:p>
                      <a:pPr>
                        <a:lnSpc>
                          <a:spcPts val="2400"/>
                        </a:lnSpc>
                        <a:spcAft>
                          <a:spcPts val="0"/>
                        </a:spcAft>
                      </a:pPr>
                      <a:r>
                        <a:rPr lang="en-US" sz="2000" kern="100" dirty="0">
                          <a:latin typeface="Times New Roman" pitchFamily="18" charset="0"/>
                          <a:cs typeface="Times New Roman" pitchFamily="18" charset="0"/>
                        </a:rPr>
                        <a:t>0.989</a:t>
                      </a:r>
                      <a:endParaRPr lang="zh-CN" sz="2000" b="1" kern="100" dirty="0">
                        <a:latin typeface="Times New Roman" pitchFamily="18" charset="0"/>
                        <a:cs typeface="Times New Roman" pitchFamily="18" charset="0"/>
                      </a:endParaRPr>
                    </a:p>
                  </a:txBody>
                  <a:tcPr marL="68580" marR="68580" marT="0" marB="0"/>
                </a:tc>
              </a:tr>
              <a:tr h="426720">
                <a:tc>
                  <a:txBody>
                    <a:bodyPr/>
                    <a:lstStyle/>
                    <a:p>
                      <a:pPr>
                        <a:lnSpc>
                          <a:spcPts val="2400"/>
                        </a:lnSpc>
                        <a:spcAft>
                          <a:spcPts val="0"/>
                        </a:spcAft>
                      </a:pPr>
                      <a:r>
                        <a:rPr lang="en-US" sz="2000" kern="100">
                          <a:latin typeface="Times New Roman" pitchFamily="18" charset="0"/>
                          <a:cs typeface="Times New Roman" pitchFamily="18" charset="0"/>
                        </a:rPr>
                        <a:t>Nonlinear formula</a:t>
                      </a:r>
                      <a:endParaRPr lang="zh-CN" sz="2000" b="1" kern="100">
                        <a:latin typeface="Times New Roman" pitchFamily="18" charset="0"/>
                        <a:cs typeface="Times New Roman" pitchFamily="18" charset="0"/>
                      </a:endParaRPr>
                    </a:p>
                  </a:txBody>
                  <a:tcPr marL="68580" marR="68580" marT="0" marB="0"/>
                </a:tc>
                <a:tc>
                  <a:txBody>
                    <a:bodyPr/>
                    <a:lstStyle/>
                    <a:p>
                      <a:pPr>
                        <a:lnSpc>
                          <a:spcPts val="2400"/>
                        </a:lnSpc>
                        <a:spcAft>
                          <a:spcPts val="0"/>
                        </a:spcAft>
                      </a:pPr>
                      <a:r>
                        <a:rPr lang="en-US" sz="2000" kern="100">
                          <a:latin typeface="Times New Roman" pitchFamily="18" charset="0"/>
                          <a:cs typeface="Times New Roman" pitchFamily="18" charset="0"/>
                        </a:rPr>
                        <a:t>0.991</a:t>
                      </a:r>
                      <a:endParaRPr lang="zh-CN" sz="2000" b="1" kern="100">
                        <a:latin typeface="Times New Roman" pitchFamily="18" charset="0"/>
                        <a:cs typeface="Times New Roman" pitchFamily="18" charset="0"/>
                      </a:endParaRPr>
                    </a:p>
                  </a:txBody>
                  <a:tcPr marL="68580" marR="68580" marT="0" marB="0"/>
                </a:tc>
                <a:tc>
                  <a:txBody>
                    <a:bodyPr/>
                    <a:lstStyle/>
                    <a:p>
                      <a:pPr>
                        <a:lnSpc>
                          <a:spcPts val="2400"/>
                        </a:lnSpc>
                        <a:spcAft>
                          <a:spcPts val="0"/>
                        </a:spcAft>
                      </a:pPr>
                      <a:r>
                        <a:rPr lang="en-US" sz="2000" kern="100">
                          <a:latin typeface="Times New Roman" pitchFamily="18" charset="0"/>
                          <a:cs typeface="Times New Roman" pitchFamily="18" charset="0"/>
                        </a:rPr>
                        <a:t>0.986</a:t>
                      </a:r>
                      <a:endParaRPr lang="zh-CN" sz="2000" b="1" kern="100">
                        <a:latin typeface="Times New Roman" pitchFamily="18" charset="0"/>
                        <a:cs typeface="Times New Roman" pitchFamily="18" charset="0"/>
                      </a:endParaRPr>
                    </a:p>
                  </a:txBody>
                  <a:tcPr marL="68580" marR="68580" marT="0" marB="0"/>
                </a:tc>
                <a:tc>
                  <a:txBody>
                    <a:bodyPr/>
                    <a:lstStyle/>
                    <a:p>
                      <a:pPr>
                        <a:lnSpc>
                          <a:spcPts val="2400"/>
                        </a:lnSpc>
                        <a:spcAft>
                          <a:spcPts val="0"/>
                        </a:spcAft>
                      </a:pPr>
                      <a:r>
                        <a:rPr lang="en-US" sz="2000" kern="100" dirty="0">
                          <a:latin typeface="Times New Roman" pitchFamily="18" charset="0"/>
                          <a:cs typeface="Times New Roman" pitchFamily="18" charset="0"/>
                        </a:rPr>
                        <a:t>0.978</a:t>
                      </a:r>
                      <a:endParaRPr lang="zh-CN" sz="2000" b="1" kern="100" dirty="0">
                        <a:latin typeface="Times New Roman" pitchFamily="18" charset="0"/>
                        <a:cs typeface="Times New Roman" pitchFamily="18" charset="0"/>
                      </a:endParaRPr>
                    </a:p>
                  </a:txBody>
                  <a:tcPr marL="68580" marR="68580" marT="0" marB="0"/>
                </a:tc>
              </a:tr>
            </a:tbl>
          </a:graphicData>
        </a:graphic>
      </p:graphicFrame>
      <p:sp>
        <p:nvSpPr>
          <p:cNvPr id="4" name="Title 1"/>
          <p:cNvSpPr txBox="1">
            <a:spLocks/>
          </p:cNvSpPr>
          <p:nvPr/>
        </p:nvSpPr>
        <p:spPr>
          <a:xfrm>
            <a:off x="533400" y="228600"/>
            <a:ext cx="7772400" cy="868362"/>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4000" b="1" i="0" u="none" strike="noStrike" kern="1200" cap="none" spc="0" normalizeH="0" baseline="0" noProof="0" dirty="0" smtClean="0">
                <a:ln>
                  <a:noFill/>
                </a:ln>
                <a:solidFill>
                  <a:srgbClr val="0070C0"/>
                </a:solidFill>
                <a:effectLst/>
                <a:uLnTx/>
                <a:uFillTx/>
                <a:latin typeface="Cooper Black" pitchFamily="18" charset="0"/>
                <a:ea typeface="+mj-ea"/>
                <a:cs typeface="+mj-cs"/>
              </a:rPr>
              <a:t>Results </a:t>
            </a:r>
            <a:r>
              <a:rPr kumimoji="0" lang="en-US" altLang="zh-CN" sz="2400" b="1" i="0" u="none" strike="noStrike" kern="1200" cap="none" spc="0" normalizeH="0" baseline="0" noProof="0" dirty="0" smtClean="0">
                <a:ln>
                  <a:noFill/>
                </a:ln>
                <a:solidFill>
                  <a:srgbClr val="0070C0"/>
                </a:solidFill>
                <a:effectLst/>
                <a:uLnTx/>
                <a:uFillTx/>
                <a:latin typeface="Cooper Black" pitchFamily="18" charset="0"/>
                <a:ea typeface="+mj-ea"/>
                <a:cs typeface="+mj-cs"/>
              </a:rPr>
              <a:t>–</a:t>
            </a:r>
            <a:r>
              <a:rPr kumimoji="0" lang="en-US" altLang="zh-CN" sz="2400" b="1" i="0" u="none" strike="noStrike" kern="1200" cap="none" spc="0" normalizeH="0" noProof="0" dirty="0" smtClean="0">
                <a:ln>
                  <a:noFill/>
                </a:ln>
                <a:solidFill>
                  <a:srgbClr val="0070C0"/>
                </a:solidFill>
                <a:effectLst/>
                <a:uLnTx/>
                <a:uFillTx/>
                <a:latin typeface="Cooper Black" pitchFamily="18" charset="0"/>
                <a:ea typeface="+mj-ea"/>
                <a:cs typeface="+mj-cs"/>
              </a:rPr>
              <a:t> real data</a:t>
            </a:r>
            <a:endParaRPr kumimoji="0" lang="zh-CN" altLang="en-US" sz="2400" b="1" i="0" u="none" strike="noStrike" kern="1200" cap="none" spc="0" normalizeH="0" baseline="0" noProof="0" dirty="0">
              <a:ln>
                <a:noFill/>
              </a:ln>
              <a:solidFill>
                <a:srgbClr val="0070C0"/>
              </a:solidFill>
              <a:effectLst/>
              <a:uLnTx/>
              <a:uFillTx/>
              <a:latin typeface="Cooper Black" pitchFamily="18" charset="0"/>
              <a:ea typeface="+mj-ea"/>
              <a:cs typeface="+mj-cs"/>
            </a:endParaRPr>
          </a:p>
        </p:txBody>
      </p:sp>
      <p:cxnSp>
        <p:nvCxnSpPr>
          <p:cNvPr id="6" name="Straight Connector 5"/>
          <p:cNvCxnSpPr/>
          <p:nvPr/>
        </p:nvCxnSpPr>
        <p:spPr>
          <a:xfrm>
            <a:off x="76200" y="1143000"/>
            <a:ext cx="8991600" cy="1588"/>
          </a:xfrm>
          <a:prstGeom prst="line">
            <a:avLst/>
          </a:prstGeom>
          <a:ln w="101600" cmpd="thickThin">
            <a:solidFill>
              <a:schemeClr val="accent2">
                <a:lumMod val="75000"/>
                <a:alpha val="63000"/>
              </a:schemeClr>
            </a:solidFill>
          </a:ln>
          <a:effectLst>
            <a:outerShdw blurRad="812800" dist="50800" dir="1320000" sx="1000" sy="1000" algn="ctr" rotWithShape="0">
              <a:srgbClr val="000000"/>
            </a:outerShdw>
          </a:effectLst>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62000" y="1828800"/>
            <a:ext cx="7391400" cy="1200329"/>
          </a:xfrm>
          <a:prstGeom prst="rect">
            <a:avLst/>
          </a:prstGeom>
        </p:spPr>
        <p:txBody>
          <a:bodyPr wrap="square">
            <a:spAutoFit/>
          </a:bodyPr>
          <a:lstStyle/>
          <a:p>
            <a:pPr marL="401638" indent="-401638">
              <a:buFont typeface="Wingdings" pitchFamily="2" charset="2"/>
              <a:buChar char="l"/>
            </a:pPr>
            <a:r>
              <a:rPr lang="en-US" sz="2400" dirty="0" smtClean="0">
                <a:latin typeface="Arial" pitchFamily="34" charset="0"/>
                <a:cs typeface="Arial" pitchFamily="34" charset="0"/>
              </a:rPr>
              <a:t>The linear and nonlinear formulas were both applied with the parameter value for </a:t>
            </a:r>
            <a:r>
              <a:rPr lang="en-US" sz="2400" i="1" dirty="0" smtClean="0">
                <a:latin typeface="Arial" pitchFamily="34" charset="0"/>
                <a:cs typeface="Arial" pitchFamily="34" charset="0"/>
              </a:rPr>
              <a:t>δ</a:t>
            </a:r>
            <a:r>
              <a:rPr lang="en-US" sz="2400" dirty="0" smtClean="0">
                <a:latin typeface="Arial" pitchFamily="34" charset="0"/>
                <a:cs typeface="Arial" pitchFamily="34" charset="0"/>
              </a:rPr>
              <a:t> set to 0.4 based on the optimum from simulated data</a:t>
            </a:r>
            <a:endParaRPr lang="zh-CN" altLang="en-US" sz="2400" dirty="0">
              <a:latin typeface="Arial" pitchFamily="34" charset="0"/>
              <a:cs typeface="Arial" pitchFamily="34" charset="0"/>
            </a:endParaRPr>
          </a:p>
        </p:txBody>
      </p:sp>
      <p:sp>
        <p:nvSpPr>
          <p:cNvPr id="9" name="Rectangle 8"/>
          <p:cNvSpPr/>
          <p:nvPr/>
        </p:nvSpPr>
        <p:spPr>
          <a:xfrm>
            <a:off x="762000" y="3352800"/>
            <a:ext cx="8001000" cy="461665"/>
          </a:xfrm>
          <a:prstGeom prst="rect">
            <a:avLst/>
          </a:prstGeom>
        </p:spPr>
        <p:txBody>
          <a:bodyPr wrap="square">
            <a:spAutoFit/>
          </a:bodyPr>
          <a:lstStyle/>
          <a:p>
            <a:pPr marL="401638" indent="-401638">
              <a:buFont typeface="Wingdings" pitchFamily="2" charset="2"/>
              <a:buChar char="l"/>
            </a:pPr>
            <a:r>
              <a:rPr lang="en-US" sz="2400" dirty="0" smtClean="0">
                <a:latin typeface="Arial" pitchFamily="34" charset="0"/>
                <a:cs typeface="Arial" pitchFamily="34" charset="0"/>
              </a:rPr>
              <a:t>The correlation between official and FMA evaluation</a:t>
            </a:r>
            <a:endParaRPr lang="zh-CN" altLang="en-US"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533400" y="228600"/>
            <a:ext cx="7772400" cy="868362"/>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4000" b="1" i="0" u="none" strike="noStrike" kern="1200" cap="none" spc="0" normalizeH="0" baseline="0" noProof="0" dirty="0" smtClean="0">
                <a:ln>
                  <a:noFill/>
                </a:ln>
                <a:solidFill>
                  <a:srgbClr val="0070C0"/>
                </a:solidFill>
                <a:effectLst/>
                <a:uLnTx/>
                <a:uFillTx/>
                <a:latin typeface="Cooper Black" pitchFamily="18" charset="0"/>
                <a:ea typeface="+mj-ea"/>
                <a:cs typeface="+mj-cs"/>
              </a:rPr>
              <a:t>Results</a:t>
            </a:r>
            <a:endParaRPr kumimoji="0" lang="zh-CN" altLang="en-US" sz="2400" b="1" i="0" u="none" strike="noStrike" kern="1200" cap="none" spc="0" normalizeH="0" baseline="0" noProof="0" dirty="0">
              <a:ln>
                <a:noFill/>
              </a:ln>
              <a:solidFill>
                <a:srgbClr val="0070C0"/>
              </a:solidFill>
              <a:effectLst/>
              <a:uLnTx/>
              <a:uFillTx/>
              <a:latin typeface="Cooper Black" pitchFamily="18" charset="0"/>
              <a:ea typeface="+mj-ea"/>
              <a:cs typeface="+mj-cs"/>
            </a:endParaRPr>
          </a:p>
        </p:txBody>
      </p:sp>
      <p:cxnSp>
        <p:nvCxnSpPr>
          <p:cNvPr id="13" name="Straight Connector 12"/>
          <p:cNvCxnSpPr/>
          <p:nvPr/>
        </p:nvCxnSpPr>
        <p:spPr>
          <a:xfrm>
            <a:off x="76200" y="1143000"/>
            <a:ext cx="8991600" cy="1588"/>
          </a:xfrm>
          <a:prstGeom prst="line">
            <a:avLst/>
          </a:prstGeom>
          <a:ln w="101600" cmpd="thickThin">
            <a:solidFill>
              <a:schemeClr val="accent2">
                <a:lumMod val="75000"/>
                <a:alpha val="63000"/>
              </a:schemeClr>
            </a:solidFill>
          </a:ln>
          <a:effectLst>
            <a:outerShdw blurRad="812800" dist="50800" dir="1320000" sx="1000" sy="1000" algn="ctr" rotWithShape="0">
              <a:srgbClr val="000000"/>
            </a:outerShdw>
          </a:effectLst>
        </p:spPr>
        <p:style>
          <a:lnRef idx="1">
            <a:schemeClr val="accent1"/>
          </a:lnRef>
          <a:fillRef idx="0">
            <a:schemeClr val="accent1"/>
          </a:fillRef>
          <a:effectRef idx="0">
            <a:schemeClr val="accent1"/>
          </a:effectRef>
          <a:fontRef idx="minor">
            <a:schemeClr val="tx1"/>
          </a:fontRef>
        </p:style>
      </p:cxnSp>
      <p:graphicFrame>
        <p:nvGraphicFramePr>
          <p:cNvPr id="17" name="Content Placeholder 16"/>
          <p:cNvGraphicFramePr>
            <a:graphicFrameLocks noGrp="1"/>
          </p:cNvGraphicFramePr>
          <p:nvPr>
            <p:ph sz="quarter" idx="1"/>
          </p:nvPr>
        </p:nvGraphicFramePr>
        <p:xfrm>
          <a:off x="838200" y="5486400"/>
          <a:ext cx="7848600" cy="914400"/>
        </p:xfrm>
        <a:graphic>
          <a:graphicData uri="http://schemas.openxmlformats.org/drawingml/2006/table">
            <a:tbl>
              <a:tblPr>
                <a:tableStyleId>{37CE84F3-28C3-443E-9E96-99CF82512B78}</a:tableStyleId>
              </a:tblPr>
              <a:tblGrid>
                <a:gridCol w="2823926"/>
                <a:gridCol w="1100374"/>
                <a:gridCol w="1962150"/>
                <a:gridCol w="1962150"/>
              </a:tblGrid>
              <a:tr h="0">
                <a:tc>
                  <a:txBody>
                    <a:bodyPr/>
                    <a:lstStyle/>
                    <a:p>
                      <a:pPr>
                        <a:lnSpc>
                          <a:spcPts val="2400"/>
                        </a:lnSpc>
                        <a:spcAft>
                          <a:spcPts val="0"/>
                        </a:spcAft>
                      </a:pPr>
                      <a:r>
                        <a:rPr lang="en-US" sz="2000" kern="100" dirty="0"/>
                        <a:t>Inbreeding measure</a:t>
                      </a:r>
                      <a:endParaRPr lang="zh-CN" sz="2000" b="1" kern="100" dirty="0">
                        <a:latin typeface="Calibri"/>
                        <a:cs typeface="SimSun"/>
                      </a:endParaRPr>
                    </a:p>
                  </a:txBody>
                  <a:tcPr marL="68580" marR="68580" marT="0" marB="0"/>
                </a:tc>
                <a:tc>
                  <a:txBody>
                    <a:bodyPr/>
                    <a:lstStyle/>
                    <a:p>
                      <a:pPr>
                        <a:lnSpc>
                          <a:spcPts val="2400"/>
                        </a:lnSpc>
                        <a:spcAft>
                          <a:spcPts val="0"/>
                        </a:spcAft>
                      </a:pPr>
                      <a:r>
                        <a:rPr lang="en-US" sz="2000" kern="100" dirty="0"/>
                        <a:t>Holstein</a:t>
                      </a:r>
                      <a:endParaRPr lang="zh-CN" sz="2000" b="1" kern="100" dirty="0">
                        <a:latin typeface="Calibri"/>
                        <a:cs typeface="SimSun"/>
                      </a:endParaRPr>
                    </a:p>
                  </a:txBody>
                  <a:tcPr marL="68580" marR="68580" marT="0" marB="0"/>
                </a:tc>
                <a:tc>
                  <a:txBody>
                    <a:bodyPr/>
                    <a:lstStyle/>
                    <a:p>
                      <a:pPr>
                        <a:lnSpc>
                          <a:spcPts val="2400"/>
                        </a:lnSpc>
                        <a:spcAft>
                          <a:spcPts val="0"/>
                        </a:spcAft>
                      </a:pPr>
                      <a:r>
                        <a:rPr lang="en-US" sz="2000" kern="100"/>
                        <a:t>Jersey</a:t>
                      </a:r>
                      <a:endParaRPr lang="zh-CN" sz="2000" b="1" kern="100">
                        <a:latin typeface="Calibri"/>
                        <a:cs typeface="SimSun"/>
                      </a:endParaRPr>
                    </a:p>
                  </a:txBody>
                  <a:tcPr marL="68580" marR="68580" marT="0" marB="0"/>
                </a:tc>
                <a:tc>
                  <a:txBody>
                    <a:bodyPr/>
                    <a:lstStyle/>
                    <a:p>
                      <a:pPr>
                        <a:lnSpc>
                          <a:spcPts val="2400"/>
                        </a:lnSpc>
                        <a:spcAft>
                          <a:spcPts val="0"/>
                        </a:spcAft>
                      </a:pPr>
                      <a:r>
                        <a:rPr lang="en-US" sz="2000" kern="100"/>
                        <a:t>Brown Swiss</a:t>
                      </a:r>
                      <a:endParaRPr lang="zh-CN" sz="2000" b="1" kern="100">
                        <a:latin typeface="Calibri"/>
                        <a:cs typeface="SimSun"/>
                      </a:endParaRPr>
                    </a:p>
                  </a:txBody>
                  <a:tcPr marL="68580" marR="68580" marT="0" marB="0"/>
                </a:tc>
              </a:tr>
              <a:tr h="0">
                <a:tc>
                  <a:txBody>
                    <a:bodyPr/>
                    <a:lstStyle/>
                    <a:p>
                      <a:pPr>
                        <a:lnSpc>
                          <a:spcPts val="2400"/>
                        </a:lnSpc>
                        <a:spcAft>
                          <a:spcPts val="0"/>
                        </a:spcAft>
                      </a:pPr>
                      <a:r>
                        <a:rPr lang="en-US" sz="2000" kern="100"/>
                        <a:t>GFI</a:t>
                      </a:r>
                      <a:endParaRPr lang="zh-CN" sz="2000" b="1" kern="100">
                        <a:latin typeface="Calibri"/>
                        <a:cs typeface="SimSun"/>
                      </a:endParaRPr>
                    </a:p>
                  </a:txBody>
                  <a:tcPr marL="68580" marR="68580" marT="0" marB="0"/>
                </a:tc>
                <a:tc>
                  <a:txBody>
                    <a:bodyPr/>
                    <a:lstStyle/>
                    <a:p>
                      <a:pPr>
                        <a:lnSpc>
                          <a:spcPts val="2400"/>
                        </a:lnSpc>
                        <a:spcAft>
                          <a:spcPts val="0"/>
                        </a:spcAft>
                      </a:pPr>
                      <a:r>
                        <a:rPr lang="en-US" sz="2000" kern="100"/>
                        <a:t>-0.85</a:t>
                      </a:r>
                      <a:endParaRPr lang="zh-CN" sz="2000" b="1" kern="100">
                        <a:latin typeface="Calibri"/>
                        <a:cs typeface="SimSun"/>
                      </a:endParaRPr>
                    </a:p>
                  </a:txBody>
                  <a:tcPr marL="68580" marR="68580" marT="0" marB="0"/>
                </a:tc>
                <a:tc>
                  <a:txBody>
                    <a:bodyPr/>
                    <a:lstStyle/>
                    <a:p>
                      <a:pPr>
                        <a:lnSpc>
                          <a:spcPts val="2400"/>
                        </a:lnSpc>
                        <a:spcAft>
                          <a:spcPts val="0"/>
                        </a:spcAft>
                      </a:pPr>
                      <a:r>
                        <a:rPr lang="en-US" sz="2000" kern="100" dirty="0"/>
                        <a:t>-0.94</a:t>
                      </a:r>
                      <a:endParaRPr lang="zh-CN" sz="2000" b="1" kern="100" dirty="0">
                        <a:latin typeface="Calibri"/>
                        <a:cs typeface="SimSun"/>
                      </a:endParaRPr>
                    </a:p>
                  </a:txBody>
                  <a:tcPr marL="68580" marR="68580" marT="0" marB="0"/>
                </a:tc>
                <a:tc>
                  <a:txBody>
                    <a:bodyPr/>
                    <a:lstStyle/>
                    <a:p>
                      <a:pPr>
                        <a:lnSpc>
                          <a:spcPts val="2400"/>
                        </a:lnSpc>
                        <a:spcAft>
                          <a:spcPts val="0"/>
                        </a:spcAft>
                      </a:pPr>
                      <a:r>
                        <a:rPr lang="en-US" sz="2000" kern="100"/>
                        <a:t>-0.85</a:t>
                      </a:r>
                      <a:endParaRPr lang="zh-CN" sz="2000" b="1" kern="100">
                        <a:latin typeface="Calibri"/>
                        <a:cs typeface="SimSun"/>
                      </a:endParaRPr>
                    </a:p>
                  </a:txBody>
                  <a:tcPr marL="68580" marR="68580" marT="0" marB="0"/>
                </a:tc>
              </a:tr>
              <a:tr h="0">
                <a:tc>
                  <a:txBody>
                    <a:bodyPr/>
                    <a:lstStyle/>
                    <a:p>
                      <a:pPr>
                        <a:lnSpc>
                          <a:spcPts val="2400"/>
                        </a:lnSpc>
                        <a:spcAft>
                          <a:spcPts val="0"/>
                        </a:spcAft>
                      </a:pPr>
                      <a:r>
                        <a:rPr lang="en-US" sz="2000" kern="100"/>
                        <a:t>EFI</a:t>
                      </a:r>
                      <a:endParaRPr lang="zh-CN" sz="2000" b="1" kern="100">
                        <a:latin typeface="Calibri"/>
                        <a:cs typeface="SimSun"/>
                      </a:endParaRPr>
                    </a:p>
                  </a:txBody>
                  <a:tcPr marL="68580" marR="68580" marT="0" marB="0"/>
                </a:tc>
                <a:tc>
                  <a:txBody>
                    <a:bodyPr/>
                    <a:lstStyle/>
                    <a:p>
                      <a:pPr>
                        <a:lnSpc>
                          <a:spcPts val="2400"/>
                        </a:lnSpc>
                        <a:spcAft>
                          <a:spcPts val="0"/>
                        </a:spcAft>
                      </a:pPr>
                      <a:r>
                        <a:rPr lang="en-US" sz="2000" kern="100"/>
                        <a:t>-0.45</a:t>
                      </a:r>
                      <a:endParaRPr lang="zh-CN" sz="2000" b="1" kern="100">
                        <a:latin typeface="Calibri"/>
                        <a:cs typeface="SimSun"/>
                      </a:endParaRPr>
                    </a:p>
                  </a:txBody>
                  <a:tcPr marL="68580" marR="68580" marT="0" marB="0"/>
                </a:tc>
                <a:tc>
                  <a:txBody>
                    <a:bodyPr/>
                    <a:lstStyle/>
                    <a:p>
                      <a:pPr>
                        <a:lnSpc>
                          <a:spcPts val="2400"/>
                        </a:lnSpc>
                        <a:spcAft>
                          <a:spcPts val="0"/>
                        </a:spcAft>
                      </a:pPr>
                      <a:r>
                        <a:rPr lang="en-US" sz="2000" kern="100"/>
                        <a:t>-0.59</a:t>
                      </a:r>
                      <a:endParaRPr lang="zh-CN" sz="2000" b="1" kern="100">
                        <a:latin typeface="Calibri"/>
                        <a:cs typeface="SimSun"/>
                      </a:endParaRPr>
                    </a:p>
                  </a:txBody>
                  <a:tcPr marL="68580" marR="68580" marT="0" marB="0"/>
                </a:tc>
                <a:tc>
                  <a:txBody>
                    <a:bodyPr/>
                    <a:lstStyle/>
                    <a:p>
                      <a:pPr>
                        <a:lnSpc>
                          <a:spcPts val="2400"/>
                        </a:lnSpc>
                        <a:spcAft>
                          <a:spcPts val="0"/>
                        </a:spcAft>
                      </a:pPr>
                      <a:r>
                        <a:rPr lang="en-US" sz="2000" kern="100" dirty="0"/>
                        <a:t>-0.27</a:t>
                      </a:r>
                      <a:endParaRPr lang="zh-CN" sz="2000" b="1" kern="100" dirty="0">
                        <a:latin typeface="Calibri"/>
                        <a:cs typeface="SimSun"/>
                      </a:endParaRPr>
                    </a:p>
                  </a:txBody>
                  <a:tcPr marL="68580" marR="68580" marT="0" marB="0"/>
                </a:tc>
              </a:tr>
            </a:tbl>
          </a:graphicData>
        </a:graphic>
      </p:graphicFrame>
      <p:sp>
        <p:nvSpPr>
          <p:cNvPr id="46081" name="Rectangle 1"/>
          <p:cNvSpPr>
            <a:spLocks noChangeArrowheads="1"/>
          </p:cNvSpPr>
          <p:nvPr/>
        </p:nvSpPr>
        <p:spPr bwMode="auto">
          <a:xfrm>
            <a:off x="381000" y="1828800"/>
            <a:ext cx="8305800" cy="2200602"/>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u"/>
              <a:tabLst/>
            </a:pPr>
            <a:r>
              <a:rPr kumimoji="0" lang="en-US" altLang="zh-CN" sz="2000" b="1" i="0" u="none" strike="noStrike" cap="none" normalizeH="0" baseline="0" dirty="0" smtClean="0">
                <a:ln>
                  <a:noFill/>
                </a:ln>
                <a:solidFill>
                  <a:schemeClr val="tx1"/>
                </a:solidFill>
                <a:effectLst/>
                <a:latin typeface="Arial" pitchFamily="34" charset="0"/>
                <a:ea typeface="宋体" pitchFamily="2" charset="-122"/>
                <a:cs typeface="Arial" pitchFamily="34" charset="0"/>
              </a:rPr>
              <a:t>  Expected future inbreeding (EFI)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2000" b="1"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Arial" pitchFamily="34" charset="0"/>
                <a:ea typeface="宋体" pitchFamily="2" charset="-122"/>
                <a:cs typeface="Arial" pitchFamily="34" charset="0"/>
              </a:rPr>
              <a:t>           </a:t>
            </a:r>
            <a:r>
              <a:rPr kumimoji="0" lang="en-US" altLang="zh-CN" sz="2000" b="1" i="1" u="sng" strike="noStrike" cap="none" normalizeH="0" baseline="0" dirty="0" smtClean="0">
                <a:ln>
                  <a:noFill/>
                </a:ln>
                <a:solidFill>
                  <a:schemeClr val="tx1"/>
                </a:solidFill>
                <a:effectLst/>
                <a:latin typeface="Arial" pitchFamily="34" charset="0"/>
                <a:ea typeface="宋体" pitchFamily="2" charset="-122"/>
                <a:cs typeface="Arial" pitchFamily="34" charset="0"/>
              </a:rPr>
              <a:t>Half the animal’s average pedigree relationship to its breed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2000" b="1"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u"/>
              <a:tabLst/>
            </a:pPr>
            <a:r>
              <a:rPr kumimoji="0" lang="en-US" altLang="zh-CN" sz="2000" b="1" i="0" u="none" strike="noStrike" cap="none" normalizeH="0" baseline="0" dirty="0" smtClean="0">
                <a:ln>
                  <a:noFill/>
                </a:ln>
                <a:solidFill>
                  <a:schemeClr val="tx1"/>
                </a:solidFill>
                <a:effectLst/>
                <a:latin typeface="Arial" pitchFamily="34" charset="0"/>
                <a:ea typeface="宋体" pitchFamily="2" charset="-122"/>
                <a:cs typeface="Arial" pitchFamily="34" charset="0"/>
              </a:rPr>
              <a:t>  Genomic future inbreeding (GFI)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2000" b="1"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altLang="zh-CN" sz="2000" b="1" dirty="0" smtClean="0">
                <a:latin typeface="Arial" pitchFamily="34" charset="0"/>
                <a:ea typeface="宋体" pitchFamily="2" charset="-122"/>
                <a:cs typeface="Arial" pitchFamily="34" charset="0"/>
              </a:rPr>
              <a:t>           </a:t>
            </a:r>
            <a:r>
              <a:rPr lang="en-US" altLang="zh-CN" sz="2000" b="1" i="1" u="sng" dirty="0" smtClean="0">
                <a:latin typeface="Arial" pitchFamily="34" charset="0"/>
                <a:ea typeface="宋体" pitchFamily="2" charset="-122"/>
                <a:cs typeface="Arial" pitchFamily="34" charset="0"/>
              </a:rPr>
              <a:t>H</a:t>
            </a:r>
            <a:r>
              <a:rPr kumimoji="0" lang="en-US" altLang="zh-CN" sz="2000" b="1" i="1" u="sng" strike="noStrike" cap="none" normalizeH="0" baseline="0" dirty="0" smtClean="0">
                <a:ln>
                  <a:noFill/>
                </a:ln>
                <a:solidFill>
                  <a:schemeClr val="tx1"/>
                </a:solidFill>
                <a:effectLst/>
                <a:latin typeface="Arial" pitchFamily="34" charset="0"/>
                <a:ea typeface="宋体" pitchFamily="2" charset="-122"/>
                <a:cs typeface="Arial" pitchFamily="34" charset="0"/>
              </a:rPr>
              <a:t>alf the animal’s average genomic relationship to its breed</a:t>
            </a:r>
            <a:endParaRPr kumimoji="0" lang="en-US" altLang="zh-CN" sz="2000" b="0" i="1" u="sng"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sp>
        <p:nvSpPr>
          <p:cNvPr id="46082" name="Rectangle 2"/>
          <p:cNvSpPr>
            <a:spLocks noChangeArrowheads="1"/>
          </p:cNvSpPr>
          <p:nvPr/>
        </p:nvSpPr>
        <p:spPr bwMode="auto">
          <a:xfrm>
            <a:off x="381000" y="4495800"/>
            <a:ext cx="8554073" cy="938719"/>
          </a:xfrm>
          <a:prstGeom prst="rect">
            <a:avLst/>
          </a:prstGeom>
          <a:noFill/>
          <a:ln w="9525">
            <a:noFill/>
            <a:miter lim="800000"/>
            <a:headEnd/>
            <a:tailEnd/>
          </a:ln>
          <a:effectLst/>
        </p:spPr>
        <p:txBody>
          <a:bodyPr vert="horz" wrap="none" lIns="91440" tIns="45720" rIns="91440" bIns="0" numCol="1" anchor="ctr" anchorCtr="0" compatLnSpc="1">
            <a:prstTxWarp prst="textNoShape">
              <a:avLst/>
            </a:prstTxWarp>
            <a:spAutoFit/>
          </a:bodyPr>
          <a:lstStyle/>
          <a:p>
            <a:pPr fontAlgn="base">
              <a:spcBef>
                <a:spcPct val="0"/>
              </a:spcBef>
              <a:spcAft>
                <a:spcPct val="0"/>
              </a:spcAft>
              <a:buFont typeface="Wingdings" pitchFamily="2" charset="2"/>
              <a:buChar char="u"/>
            </a:pPr>
            <a:r>
              <a:rPr lang="en-US" altLang="zh-CN" sz="2000" b="1" dirty="0" smtClean="0">
                <a:latin typeface="Arial" pitchFamily="34" charset="0"/>
                <a:ea typeface="宋体" pitchFamily="2" charset="-122"/>
                <a:cs typeface="Arial" pitchFamily="34" charset="0"/>
              </a:rPr>
              <a:t>  Correlation of the difference between FMA and official evaluation </a:t>
            </a:r>
          </a:p>
          <a:p>
            <a:pPr fontAlgn="base">
              <a:spcBef>
                <a:spcPct val="0"/>
              </a:spcBef>
              <a:spcAft>
                <a:spcPct val="0"/>
              </a:spcAft>
            </a:pPr>
            <a:r>
              <a:rPr lang="en-US" altLang="zh-CN" sz="2000" b="1" dirty="0" smtClean="0">
                <a:latin typeface="Arial" pitchFamily="34" charset="0"/>
                <a:ea typeface="宋体" pitchFamily="2" charset="-122"/>
                <a:cs typeface="Arial" pitchFamily="34" charset="0"/>
              </a:rPr>
              <a:t>      with GFI  and EFI, using linear weighting and δ = 0.4</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Arial" pitchFamily="34" charset="0"/>
              <a:ea typeface="宋体" pitchFamily="2"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7772400" cy="792162"/>
          </a:xfrm>
        </p:spPr>
        <p:txBody>
          <a:bodyPr>
            <a:normAutofit/>
          </a:bodyPr>
          <a:lstStyle/>
          <a:p>
            <a:r>
              <a:rPr lang="en-US" altLang="zh-CN" b="1" dirty="0" smtClean="0">
                <a:solidFill>
                  <a:srgbClr val="0070C0"/>
                </a:solidFill>
                <a:latin typeface="Cooper Black" pitchFamily="18" charset="0"/>
              </a:rPr>
              <a:t>Conclusions</a:t>
            </a:r>
            <a:endParaRPr lang="zh-CN" altLang="en-US" b="1" dirty="0">
              <a:solidFill>
                <a:srgbClr val="0070C0"/>
              </a:solidFill>
              <a:latin typeface="Cooper Black" pitchFamily="18" charset="0"/>
            </a:endParaRPr>
          </a:p>
        </p:txBody>
      </p:sp>
      <p:sp>
        <p:nvSpPr>
          <p:cNvPr id="3" name="Content Placeholder 2"/>
          <p:cNvSpPr>
            <a:spLocks noGrp="1"/>
          </p:cNvSpPr>
          <p:nvPr>
            <p:ph sz="quarter" idx="1"/>
          </p:nvPr>
        </p:nvSpPr>
        <p:spPr>
          <a:xfrm>
            <a:off x="609600" y="1447800"/>
            <a:ext cx="8229600" cy="5105400"/>
          </a:xfrm>
        </p:spPr>
        <p:txBody>
          <a:bodyPr>
            <a:normAutofit fontScale="77500" lnSpcReduction="20000"/>
          </a:bodyPr>
          <a:lstStyle/>
          <a:p>
            <a:pPr>
              <a:spcBef>
                <a:spcPts val="1200"/>
              </a:spcBef>
              <a:spcAft>
                <a:spcPts val="1200"/>
              </a:spcAft>
            </a:pPr>
            <a:r>
              <a:rPr lang="en-US" sz="2400" i="1" dirty="0" smtClean="0">
                <a:latin typeface="Arial" pitchFamily="34" charset="0"/>
                <a:cs typeface="Arial" pitchFamily="34" charset="0"/>
              </a:rPr>
              <a:t>Short term and long term progress were balanced using new formulas for FMA selection</a:t>
            </a:r>
            <a:r>
              <a:rPr lang="en-US" sz="2400" dirty="0" smtClean="0">
                <a:latin typeface="Arial" pitchFamily="34" charset="0"/>
                <a:cs typeface="Arial" pitchFamily="34" charset="0"/>
              </a:rPr>
              <a:t>. </a:t>
            </a:r>
          </a:p>
          <a:p>
            <a:pPr>
              <a:spcBef>
                <a:spcPts val="1200"/>
              </a:spcBef>
              <a:spcAft>
                <a:spcPts val="1200"/>
              </a:spcAft>
            </a:pPr>
            <a:r>
              <a:rPr lang="en-US" sz="2400" dirty="0" smtClean="0">
                <a:latin typeface="Arial" pitchFamily="34" charset="0"/>
                <a:cs typeface="Arial" pitchFamily="34" charset="0"/>
              </a:rPr>
              <a:t>Previous formulas put too much emphasis on rare favorable alleles and resulted in less progress than standard genomic selection over 20 simulated generations. </a:t>
            </a:r>
          </a:p>
          <a:p>
            <a:pPr>
              <a:spcBef>
                <a:spcPts val="1200"/>
              </a:spcBef>
              <a:spcAft>
                <a:spcPts val="1200"/>
              </a:spcAft>
            </a:pPr>
            <a:r>
              <a:rPr lang="en-US" sz="2400" i="1" dirty="0" smtClean="0">
                <a:latin typeface="Arial" pitchFamily="34" charset="0"/>
                <a:cs typeface="Arial" pitchFamily="34" charset="0"/>
              </a:rPr>
              <a:t>Optimum values of δ differed depending on QTL distribution, with lower values favored if QTL effects are small because allele frequencies will change more slowly with selection</a:t>
            </a:r>
            <a:r>
              <a:rPr lang="en-US" sz="2400" dirty="0" smtClean="0">
                <a:latin typeface="Arial" pitchFamily="34" charset="0"/>
                <a:cs typeface="Arial" pitchFamily="34" charset="0"/>
              </a:rPr>
              <a:t>. </a:t>
            </a:r>
          </a:p>
          <a:p>
            <a:pPr>
              <a:spcBef>
                <a:spcPts val="1200"/>
              </a:spcBef>
              <a:spcAft>
                <a:spcPts val="1200"/>
              </a:spcAft>
            </a:pPr>
            <a:r>
              <a:rPr lang="en-US" sz="2400" dirty="0" smtClean="0">
                <a:latin typeface="Arial" pitchFamily="34" charset="0"/>
                <a:cs typeface="Arial" pitchFamily="34" charset="0"/>
              </a:rPr>
              <a:t>FMA selection using linear formula could increase long term response and less losses in the first few generations, and can be used for routine evaluation. </a:t>
            </a:r>
          </a:p>
          <a:p>
            <a:pPr>
              <a:spcBef>
                <a:spcPts val="1200"/>
              </a:spcBef>
              <a:spcAft>
                <a:spcPts val="1200"/>
              </a:spcAft>
            </a:pPr>
            <a:r>
              <a:rPr lang="en-US" sz="2400" i="1" dirty="0" smtClean="0">
                <a:latin typeface="Arial" pitchFamily="34" charset="0"/>
                <a:cs typeface="Arial" pitchFamily="34" charset="0"/>
              </a:rPr>
              <a:t>The differences between FMA and standard genomic selection were highly correlated to the animal’s GFI. Thus, strategies to reduce genomic inbreeding could achieve almost as much long term progress as FMA selection</a:t>
            </a:r>
            <a:r>
              <a:rPr lang="en-US" sz="2400" dirty="0" smtClean="0">
                <a:latin typeface="Arial" pitchFamily="34" charset="0"/>
                <a:cs typeface="Arial" pitchFamily="34" charset="0"/>
              </a:rPr>
              <a:t>. </a:t>
            </a:r>
            <a:endParaRPr lang="zh-CN" altLang="en-US" sz="2400" b="1" dirty="0" smtClean="0">
              <a:latin typeface="Arial" pitchFamily="34" charset="0"/>
              <a:cs typeface="Arial" pitchFamily="34" charset="0"/>
            </a:endParaRPr>
          </a:p>
          <a:p>
            <a:pPr>
              <a:spcBef>
                <a:spcPts val="1200"/>
              </a:spcBef>
              <a:spcAft>
                <a:spcPts val="1200"/>
              </a:spcAft>
            </a:pPr>
            <a:endParaRPr lang="zh-CN" altLang="en-US" sz="2000" dirty="0">
              <a:latin typeface="Arial" pitchFamily="34" charset="0"/>
              <a:cs typeface="Arial" pitchFamily="34" charset="0"/>
            </a:endParaRPr>
          </a:p>
        </p:txBody>
      </p:sp>
      <p:cxnSp>
        <p:nvCxnSpPr>
          <p:cNvPr id="4" name="Straight Connector 3"/>
          <p:cNvCxnSpPr/>
          <p:nvPr/>
        </p:nvCxnSpPr>
        <p:spPr>
          <a:xfrm>
            <a:off x="76200" y="1143000"/>
            <a:ext cx="8991600" cy="1588"/>
          </a:xfrm>
          <a:prstGeom prst="line">
            <a:avLst/>
          </a:prstGeom>
          <a:ln w="101600" cmpd="thickThin">
            <a:solidFill>
              <a:schemeClr val="accent2">
                <a:lumMod val="75000"/>
                <a:alpha val="63000"/>
              </a:schemeClr>
            </a:solidFill>
          </a:ln>
          <a:effectLst>
            <a:outerShdw blurRad="812800" dist="50800" dir="1320000" sx="1000" sy="1000" algn="ctr" rotWithShape="0">
              <a:srgbClr val="000000"/>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4600" y="5257800"/>
            <a:ext cx="4011611"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QUESTIONS?</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6" name="Rectangle 5"/>
          <p:cNvSpPr/>
          <p:nvPr/>
        </p:nvSpPr>
        <p:spPr>
          <a:xfrm>
            <a:off x="152400" y="304800"/>
            <a:ext cx="8475083" cy="175432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Thank you </a:t>
            </a:r>
          </a:p>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for your attention</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7772400" cy="1143000"/>
          </a:xfrm>
        </p:spPr>
        <p:txBody>
          <a:bodyPr/>
          <a:lstStyle/>
          <a:p>
            <a:r>
              <a:rPr lang="en-US" altLang="zh-CN" b="1" dirty="0" smtClean="0">
                <a:solidFill>
                  <a:srgbClr val="0070C0"/>
                </a:solidFill>
                <a:latin typeface="Cooper Black" pitchFamily="18" charset="0"/>
              </a:rPr>
              <a:t>Introduction</a:t>
            </a:r>
            <a:endParaRPr lang="zh-CN" altLang="en-US" dirty="0">
              <a:solidFill>
                <a:srgbClr val="0070C0"/>
              </a:solidFill>
              <a:latin typeface="Cooper Black" pitchFamily="18" charset="0"/>
            </a:endParaRPr>
          </a:p>
        </p:txBody>
      </p:sp>
      <p:sp>
        <p:nvSpPr>
          <p:cNvPr id="3" name="Content Placeholder 2"/>
          <p:cNvSpPr>
            <a:spLocks noGrp="1"/>
          </p:cNvSpPr>
          <p:nvPr>
            <p:ph sz="quarter" idx="1"/>
          </p:nvPr>
        </p:nvSpPr>
        <p:spPr>
          <a:xfrm>
            <a:off x="381000" y="1447800"/>
            <a:ext cx="8305800" cy="3581400"/>
          </a:xfrm>
        </p:spPr>
        <p:txBody>
          <a:bodyPr>
            <a:normAutofit/>
          </a:bodyPr>
          <a:lstStyle/>
          <a:p>
            <a:r>
              <a:rPr lang="en-US" sz="2400" b="1" dirty="0" smtClean="0">
                <a:latin typeface="Arial" pitchFamily="34" charset="0"/>
                <a:cs typeface="Arial" pitchFamily="34" charset="0"/>
              </a:rPr>
              <a:t>Genomic selection has become a standard tool in dairy cattle breeding</a:t>
            </a:r>
          </a:p>
          <a:p>
            <a:endParaRPr lang="en-US" sz="2400" b="1" dirty="0" smtClean="0">
              <a:latin typeface="Arial" pitchFamily="34" charset="0"/>
              <a:cs typeface="Arial" pitchFamily="34" charset="0"/>
            </a:endParaRPr>
          </a:p>
          <a:p>
            <a:pPr marL="284163" indent="-284163"/>
            <a:r>
              <a:rPr lang="en-US" b="1" dirty="0" smtClean="0">
                <a:latin typeface="Arial" pitchFamily="34" charset="0"/>
                <a:cs typeface="Arial" pitchFamily="34" charset="0"/>
              </a:rPr>
              <a:t>Response to genomic selection can continue for many generations or decline rapidly, depending  on </a:t>
            </a:r>
            <a:r>
              <a:rPr lang="en-US" b="1" dirty="0" smtClean="0">
                <a:solidFill>
                  <a:srgbClr val="C00000"/>
                </a:solidFill>
                <a:latin typeface="Arial" pitchFamily="34" charset="0"/>
                <a:cs typeface="Arial" pitchFamily="34" charset="0"/>
              </a:rPr>
              <a:t>the number of QTLs, their frequencies, linkage with markers, and effects on the trait or index selected, etc.</a:t>
            </a:r>
            <a:endParaRPr lang="zh-CN" altLang="en-US" b="1" dirty="0">
              <a:solidFill>
                <a:srgbClr val="C00000"/>
              </a:solidFill>
              <a:latin typeface="Arial" pitchFamily="34" charset="0"/>
              <a:cs typeface="Arial" pitchFamily="34" charset="0"/>
            </a:endParaRPr>
          </a:p>
        </p:txBody>
      </p:sp>
      <p:cxnSp>
        <p:nvCxnSpPr>
          <p:cNvPr id="7" name="Straight Connector 6"/>
          <p:cNvCxnSpPr/>
          <p:nvPr/>
        </p:nvCxnSpPr>
        <p:spPr>
          <a:xfrm>
            <a:off x="76200" y="1219200"/>
            <a:ext cx="8991600" cy="1588"/>
          </a:xfrm>
          <a:prstGeom prst="line">
            <a:avLst/>
          </a:prstGeom>
          <a:ln w="101600" cmpd="thickThin">
            <a:solidFill>
              <a:schemeClr val="accent2">
                <a:lumMod val="75000"/>
                <a:alpha val="63000"/>
              </a:schemeClr>
            </a:solidFill>
          </a:ln>
          <a:effectLst>
            <a:outerShdw blurRad="812800" dist="50800" dir="1320000" sx="1000" sy="1000" algn="ctr" rotWithShape="0">
              <a:srgbClr val="000000"/>
            </a:outerShdw>
          </a:effectLst>
        </p:spPr>
        <p:style>
          <a:lnRef idx="1">
            <a:schemeClr val="accent1"/>
          </a:lnRef>
          <a:fillRef idx="0">
            <a:schemeClr val="accent1"/>
          </a:fillRef>
          <a:effectRef idx="0">
            <a:schemeClr val="accent1"/>
          </a:effectRef>
          <a:fontRef idx="minor">
            <a:schemeClr val="tx1"/>
          </a:fontRef>
        </p:style>
      </p:cxnSp>
      <p:pic>
        <p:nvPicPr>
          <p:cNvPr id="11" name="Picture 1"/>
          <p:cNvPicPr>
            <a:picLocks noChangeAspect="1" noChangeArrowheads="1"/>
          </p:cNvPicPr>
          <p:nvPr/>
        </p:nvPicPr>
        <p:blipFill>
          <a:blip r:embed="rId2" cstate="print"/>
          <a:srcRect/>
          <a:stretch>
            <a:fillRect/>
          </a:stretch>
        </p:blipFill>
        <p:spPr bwMode="auto">
          <a:xfrm>
            <a:off x="1066800" y="5303720"/>
            <a:ext cx="2819400" cy="1125656"/>
          </a:xfrm>
          <a:prstGeom prst="rect">
            <a:avLst/>
          </a:prstGeom>
          <a:noFill/>
          <a:ln w="9525">
            <a:noFill/>
            <a:miter lim="800000"/>
            <a:headEnd/>
            <a:tailEnd/>
          </a:ln>
          <a:effectLst/>
        </p:spPr>
      </p:pic>
      <p:pic>
        <p:nvPicPr>
          <p:cNvPr id="26627" name="Picture 3"/>
          <p:cNvPicPr>
            <a:picLocks noChangeAspect="1" noChangeArrowheads="1"/>
          </p:cNvPicPr>
          <p:nvPr/>
        </p:nvPicPr>
        <p:blipFill>
          <a:blip r:embed="rId3" cstate="print"/>
          <a:srcRect/>
          <a:stretch>
            <a:fillRect/>
          </a:stretch>
        </p:blipFill>
        <p:spPr bwMode="auto">
          <a:xfrm>
            <a:off x="5029200" y="5086350"/>
            <a:ext cx="2371725" cy="1619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14400" y="5334000"/>
            <a:ext cx="8077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6"/>
          <p:cNvSpPr/>
          <p:nvPr/>
        </p:nvSpPr>
        <p:spPr>
          <a:xfrm>
            <a:off x="914400" y="2438400"/>
            <a:ext cx="8001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p:nvPr>
        </p:nvSpPr>
        <p:spPr>
          <a:xfrm>
            <a:off x="914400" y="-152400"/>
            <a:ext cx="7772400" cy="1143000"/>
          </a:xfrm>
        </p:spPr>
        <p:txBody>
          <a:bodyPr/>
          <a:lstStyle/>
          <a:p>
            <a:r>
              <a:rPr lang="en-US" altLang="zh-CN" b="1" dirty="0" smtClean="0">
                <a:solidFill>
                  <a:srgbClr val="0070C0"/>
                </a:solidFill>
                <a:latin typeface="Cooper Black" pitchFamily="18" charset="0"/>
              </a:rPr>
              <a:t>Introduction</a:t>
            </a:r>
            <a:endParaRPr lang="zh-CN" altLang="en-US" dirty="0"/>
          </a:p>
        </p:txBody>
      </p:sp>
      <p:sp>
        <p:nvSpPr>
          <p:cNvPr id="3" name="Content Placeholder 2"/>
          <p:cNvSpPr>
            <a:spLocks noGrp="1"/>
          </p:cNvSpPr>
          <p:nvPr>
            <p:ph sz="quarter" idx="1"/>
          </p:nvPr>
        </p:nvSpPr>
        <p:spPr>
          <a:xfrm>
            <a:off x="381000" y="1447800"/>
            <a:ext cx="8153400" cy="990600"/>
          </a:xfrm>
        </p:spPr>
        <p:txBody>
          <a:bodyPr>
            <a:normAutofit/>
          </a:bodyPr>
          <a:lstStyle/>
          <a:p>
            <a:r>
              <a:rPr lang="en-US" sz="2200" dirty="0" smtClean="0">
                <a:latin typeface="Arial" pitchFamily="34" charset="0"/>
                <a:cs typeface="Arial" pitchFamily="34" charset="0"/>
              </a:rPr>
              <a:t>Based on simulations (Muir, 2007) or deterministic predictions (Goddard 2009) </a:t>
            </a:r>
          </a:p>
          <a:p>
            <a:endParaRPr lang="en-US" altLang="zh-CN" sz="2200" dirty="0" smtClean="0">
              <a:latin typeface="Arial" pitchFamily="34" charset="0"/>
              <a:cs typeface="Arial" pitchFamily="34" charset="0"/>
            </a:endParaRPr>
          </a:p>
        </p:txBody>
      </p:sp>
      <p:cxnSp>
        <p:nvCxnSpPr>
          <p:cNvPr id="4" name="Straight Connector 3"/>
          <p:cNvCxnSpPr/>
          <p:nvPr/>
        </p:nvCxnSpPr>
        <p:spPr>
          <a:xfrm>
            <a:off x="76200" y="1143000"/>
            <a:ext cx="8991600" cy="1588"/>
          </a:xfrm>
          <a:prstGeom prst="line">
            <a:avLst/>
          </a:prstGeom>
          <a:ln w="101600" cmpd="thickThin">
            <a:solidFill>
              <a:schemeClr val="accent2">
                <a:lumMod val="75000"/>
                <a:alpha val="63000"/>
              </a:schemeClr>
            </a:solidFill>
          </a:ln>
          <a:effectLst>
            <a:outerShdw blurRad="812800" dist="50800" dir="1320000" sx="1000" sy="1000" algn="ctr" rotWithShape="0">
              <a:srgbClr val="000000"/>
            </a:outerShdw>
          </a:effectLst>
        </p:spPr>
        <p:style>
          <a:lnRef idx="1">
            <a:schemeClr val="accent1"/>
          </a:lnRef>
          <a:fillRef idx="0">
            <a:schemeClr val="accent1"/>
          </a:fillRef>
          <a:effectRef idx="0">
            <a:schemeClr val="accent1"/>
          </a:effectRef>
          <a:fontRef idx="minor">
            <a:schemeClr val="tx1"/>
          </a:fontRef>
        </p:style>
      </p:cxnSp>
      <p:sp>
        <p:nvSpPr>
          <p:cNvPr id="5" name="Content Placeholder 2"/>
          <p:cNvSpPr txBox="1">
            <a:spLocks/>
          </p:cNvSpPr>
          <p:nvPr/>
        </p:nvSpPr>
        <p:spPr>
          <a:xfrm>
            <a:off x="457200" y="3962400"/>
            <a:ext cx="8153400" cy="1295400"/>
          </a:xfrm>
          <a:prstGeom prst="rect">
            <a:avLst/>
          </a:prstGeom>
        </p:spPr>
        <p:txBody>
          <a:bodyPr vert="horz">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lang="en-US" sz="2200" dirty="0" smtClean="0">
                <a:latin typeface="Arial" pitchFamily="34" charset="0"/>
                <a:cs typeface="Arial" pitchFamily="34" charset="0"/>
              </a:rPr>
              <a:t>But long term response can be improved by modifying the selection pressure applied to a QTL as its allele frequency changes, as demonstrated</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kumimoji="0" lang="en-US" altLang="zh-CN"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6" name="Rectangle 5"/>
          <p:cNvSpPr/>
          <p:nvPr/>
        </p:nvSpPr>
        <p:spPr>
          <a:xfrm>
            <a:off x="152400" y="2362200"/>
            <a:ext cx="8382000" cy="923330"/>
          </a:xfrm>
          <a:prstGeom prst="rect">
            <a:avLst/>
          </a:prstGeom>
        </p:spPr>
        <p:txBody>
          <a:bodyPr wrap="square">
            <a:spAutoFit/>
          </a:bodyPr>
          <a:lstStyle/>
          <a:p>
            <a:pPr marL="741363" indent="0">
              <a:lnSpc>
                <a:spcPct val="150000"/>
              </a:lnSpc>
              <a:spcBef>
                <a:spcPts val="600"/>
              </a:spcBef>
              <a:spcAft>
                <a:spcPts val="600"/>
              </a:spcAft>
              <a:buNone/>
            </a:pPr>
            <a:r>
              <a:rPr lang="en-US" b="1" dirty="0" smtClean="0">
                <a:solidFill>
                  <a:srgbClr val="FFFF00"/>
                </a:solidFill>
                <a:latin typeface="Arial" pitchFamily="34" charset="0"/>
                <a:cs typeface="Arial" pitchFamily="34" charset="0"/>
              </a:rPr>
              <a:t>Long-term gains from genomic selection can be less than from phenotypic selection or from selection on pedigree and phenotypes </a:t>
            </a:r>
          </a:p>
        </p:txBody>
      </p:sp>
      <p:sp>
        <p:nvSpPr>
          <p:cNvPr id="8" name="Rectangle 7"/>
          <p:cNvSpPr/>
          <p:nvPr/>
        </p:nvSpPr>
        <p:spPr>
          <a:xfrm>
            <a:off x="228600" y="5257800"/>
            <a:ext cx="8915400" cy="923330"/>
          </a:xfrm>
          <a:prstGeom prst="rect">
            <a:avLst/>
          </a:prstGeom>
        </p:spPr>
        <p:txBody>
          <a:bodyPr wrap="square">
            <a:spAutoFit/>
          </a:bodyPr>
          <a:lstStyle/>
          <a:p>
            <a:pPr marL="739775" indent="1588">
              <a:lnSpc>
                <a:spcPct val="150000"/>
              </a:lnSpc>
              <a:buNone/>
            </a:pPr>
            <a:r>
              <a:rPr lang="en-US" b="1" dirty="0" smtClean="0">
                <a:solidFill>
                  <a:srgbClr val="FFFF00"/>
                </a:solidFill>
                <a:latin typeface="Arial" pitchFamily="34" charset="0"/>
                <a:cs typeface="Arial" pitchFamily="34" charset="0"/>
              </a:rPr>
              <a:t>For 1 QTL in combination with phenotypic selection (</a:t>
            </a:r>
            <a:r>
              <a:rPr lang="en-US" b="1" dirty="0" err="1" smtClean="0">
                <a:solidFill>
                  <a:srgbClr val="FFFF00"/>
                </a:solidFill>
                <a:latin typeface="Arial" pitchFamily="34" charset="0"/>
                <a:cs typeface="Arial" pitchFamily="34" charset="0"/>
              </a:rPr>
              <a:t>Dekkers</a:t>
            </a:r>
            <a:r>
              <a:rPr lang="en-US" b="1" dirty="0" smtClean="0">
                <a:solidFill>
                  <a:srgbClr val="FFFF00"/>
                </a:solidFill>
                <a:latin typeface="Arial" pitchFamily="34" charset="0"/>
                <a:cs typeface="Arial" pitchFamily="34" charset="0"/>
              </a:rPr>
              <a:t> et al., 1998) </a:t>
            </a:r>
          </a:p>
          <a:p>
            <a:pPr marL="739775" indent="1588">
              <a:lnSpc>
                <a:spcPct val="150000"/>
              </a:lnSpc>
              <a:buNone/>
            </a:pPr>
            <a:r>
              <a:rPr lang="en-US" b="1" dirty="0" smtClean="0">
                <a:solidFill>
                  <a:srgbClr val="FFFF00"/>
                </a:solidFill>
                <a:latin typeface="Arial" pitchFamily="34" charset="0"/>
                <a:cs typeface="Arial" pitchFamily="34" charset="0"/>
              </a:rPr>
              <a:t>For multiple QTL using index selection (</a:t>
            </a:r>
            <a:r>
              <a:rPr lang="en-US" b="1" dirty="0" err="1" smtClean="0">
                <a:solidFill>
                  <a:srgbClr val="FFFF00"/>
                </a:solidFill>
                <a:latin typeface="Arial" pitchFamily="34" charset="0"/>
                <a:cs typeface="Arial" pitchFamily="34" charset="0"/>
              </a:rPr>
              <a:t>Jannink</a:t>
            </a:r>
            <a:r>
              <a:rPr lang="en-US" b="1" dirty="0" smtClean="0">
                <a:solidFill>
                  <a:srgbClr val="FFFF00"/>
                </a:solidFill>
                <a:latin typeface="Arial" pitchFamily="34" charset="0"/>
                <a:cs typeface="Arial" pitchFamily="34" charset="0"/>
              </a:rPr>
              <a:t>, 2010; Goddard 2009)</a:t>
            </a:r>
            <a:endParaRPr lang="zh-CN" altLang="en-US" b="1" dirty="0" smtClean="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143000"/>
          </a:xfrm>
        </p:spPr>
        <p:txBody>
          <a:bodyPr/>
          <a:lstStyle/>
          <a:p>
            <a:r>
              <a:rPr lang="en-US" altLang="zh-CN" b="1" dirty="0" smtClean="0">
                <a:solidFill>
                  <a:srgbClr val="0070C0"/>
                </a:solidFill>
                <a:latin typeface="Cooper Black" pitchFamily="18" charset="0"/>
              </a:rPr>
              <a:t>Introduction</a:t>
            </a:r>
            <a:endParaRPr lang="zh-CN" altLang="en-US" dirty="0"/>
          </a:p>
        </p:txBody>
      </p:sp>
      <p:sp>
        <p:nvSpPr>
          <p:cNvPr id="3" name="Content Placeholder 2"/>
          <p:cNvSpPr>
            <a:spLocks noGrp="1"/>
          </p:cNvSpPr>
          <p:nvPr>
            <p:ph sz="quarter" idx="1"/>
          </p:nvPr>
        </p:nvSpPr>
        <p:spPr>
          <a:xfrm>
            <a:off x="381000" y="1447800"/>
            <a:ext cx="8153400" cy="3886200"/>
          </a:xfrm>
        </p:spPr>
        <p:txBody>
          <a:bodyPr>
            <a:noAutofit/>
          </a:bodyPr>
          <a:lstStyle/>
          <a:p>
            <a:r>
              <a:rPr lang="en-US" sz="2200" dirty="0" smtClean="0">
                <a:latin typeface="Arial" pitchFamily="34" charset="0"/>
                <a:cs typeface="Arial" pitchFamily="34" charset="0"/>
              </a:rPr>
              <a:t>The weight for each marker or QTL is adjusted according to its current frequency, giving markers where the </a:t>
            </a:r>
            <a:r>
              <a:rPr lang="en-US" sz="2200" b="1" i="1" u="sng" dirty="0" smtClean="0">
                <a:solidFill>
                  <a:srgbClr val="FF0000"/>
                </a:solidFill>
                <a:latin typeface="Arial" pitchFamily="34" charset="0"/>
                <a:cs typeface="Arial" pitchFamily="34" charset="0"/>
              </a:rPr>
              <a:t>favorable allele has low frequency more weight </a:t>
            </a:r>
            <a:r>
              <a:rPr lang="en-US" sz="2200" dirty="0" smtClean="0">
                <a:latin typeface="Arial" pitchFamily="34" charset="0"/>
                <a:cs typeface="Arial" pitchFamily="34" charset="0"/>
              </a:rPr>
              <a:t>in the index. </a:t>
            </a:r>
          </a:p>
          <a:p>
            <a:endParaRPr lang="en-US" sz="2200" dirty="0" smtClean="0">
              <a:latin typeface="Arial" pitchFamily="34" charset="0"/>
              <a:cs typeface="Arial" pitchFamily="34" charset="0"/>
            </a:endParaRPr>
          </a:p>
          <a:p>
            <a:r>
              <a:rPr lang="en-US" sz="2200" dirty="0" smtClean="0">
                <a:latin typeface="Arial" pitchFamily="34" charset="0"/>
                <a:cs typeface="Arial" pitchFamily="34" charset="0"/>
              </a:rPr>
              <a:t>Such methods can improve long term response and will be referred to as </a:t>
            </a:r>
            <a:r>
              <a:rPr lang="en-US" sz="2200" b="1" i="1" u="sng" dirty="0" smtClean="0">
                <a:solidFill>
                  <a:srgbClr val="FF0000"/>
                </a:solidFill>
                <a:latin typeface="Arial" pitchFamily="34" charset="0"/>
                <a:cs typeface="Arial" pitchFamily="34" charset="0"/>
              </a:rPr>
              <a:t>favorable minor allele (FMA) selection</a:t>
            </a:r>
            <a:r>
              <a:rPr lang="en-US" sz="2200" dirty="0" smtClean="0">
                <a:latin typeface="Arial" pitchFamily="34" charset="0"/>
                <a:cs typeface="Arial" pitchFamily="34" charset="0"/>
              </a:rPr>
              <a:t>.</a:t>
            </a:r>
            <a:endParaRPr lang="en-US" altLang="zh-CN" sz="2200" dirty="0" smtClean="0">
              <a:latin typeface="Arial" pitchFamily="34" charset="0"/>
              <a:cs typeface="Arial" pitchFamily="34" charset="0"/>
            </a:endParaRPr>
          </a:p>
        </p:txBody>
      </p:sp>
      <p:cxnSp>
        <p:nvCxnSpPr>
          <p:cNvPr id="4" name="Straight Connector 3"/>
          <p:cNvCxnSpPr/>
          <p:nvPr/>
        </p:nvCxnSpPr>
        <p:spPr>
          <a:xfrm>
            <a:off x="76200" y="1143000"/>
            <a:ext cx="8991600" cy="1588"/>
          </a:xfrm>
          <a:prstGeom prst="line">
            <a:avLst/>
          </a:prstGeom>
          <a:ln w="101600" cmpd="thickThin">
            <a:solidFill>
              <a:schemeClr val="accent2">
                <a:lumMod val="75000"/>
                <a:alpha val="63000"/>
              </a:schemeClr>
            </a:solidFill>
          </a:ln>
          <a:effectLst>
            <a:outerShdw blurRad="812800" dist="50800" dir="1320000" sx="1000" sy="1000" algn="ctr" rotWithShape="0">
              <a:srgbClr val="000000"/>
            </a:outerShdw>
          </a:effectLst>
        </p:spPr>
        <p:style>
          <a:lnRef idx="1">
            <a:schemeClr val="accent1"/>
          </a:lnRef>
          <a:fillRef idx="0">
            <a:schemeClr val="accent1"/>
          </a:fillRef>
          <a:effectRef idx="0">
            <a:schemeClr val="accent1"/>
          </a:effectRef>
          <a:fontRef idx="minor">
            <a:schemeClr val="tx1"/>
          </a:fontRef>
        </p:style>
      </p:cxnSp>
      <p:sp>
        <p:nvSpPr>
          <p:cNvPr id="5" name="Content Placeholder 2"/>
          <p:cNvSpPr txBox="1">
            <a:spLocks/>
          </p:cNvSpPr>
          <p:nvPr/>
        </p:nvSpPr>
        <p:spPr>
          <a:xfrm>
            <a:off x="457200" y="3962400"/>
            <a:ext cx="8153400" cy="1295400"/>
          </a:xfrm>
          <a:prstGeom prst="rect">
            <a:avLst/>
          </a:prstGeom>
        </p:spPr>
        <p:txBody>
          <a:bodyPr vert="horz">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kumimoji="0" lang="en-US" altLang="zh-CN"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grpSp>
        <p:nvGrpSpPr>
          <p:cNvPr id="19" name="Group 18"/>
          <p:cNvGrpSpPr/>
          <p:nvPr/>
        </p:nvGrpSpPr>
        <p:grpSpPr>
          <a:xfrm>
            <a:off x="990600" y="3962400"/>
            <a:ext cx="2590800" cy="2517913"/>
            <a:chOff x="990600" y="3962400"/>
            <a:chExt cx="2590800" cy="2517913"/>
          </a:xfrm>
        </p:grpSpPr>
        <p:pic>
          <p:nvPicPr>
            <p:cNvPr id="59398" name="Picture 6"/>
            <p:cNvPicPr>
              <a:picLocks noChangeAspect="1" noChangeArrowheads="1"/>
            </p:cNvPicPr>
            <p:nvPr/>
          </p:nvPicPr>
          <p:blipFill>
            <a:blip r:embed="rId2" cstate="print"/>
            <a:srcRect/>
            <a:stretch>
              <a:fillRect/>
            </a:stretch>
          </p:blipFill>
          <p:spPr bwMode="auto">
            <a:xfrm>
              <a:off x="990600" y="4114800"/>
              <a:ext cx="2590800" cy="2365513"/>
            </a:xfrm>
            <a:prstGeom prst="rect">
              <a:avLst/>
            </a:prstGeom>
            <a:noFill/>
            <a:ln w="9525">
              <a:noFill/>
              <a:miter lim="800000"/>
              <a:headEnd/>
              <a:tailEnd/>
            </a:ln>
            <a:effectLst/>
          </p:spPr>
        </p:pic>
        <p:pic>
          <p:nvPicPr>
            <p:cNvPr id="16" name="Picture 15" descr="Untitled.png"/>
            <p:cNvPicPr>
              <a:picLocks noChangeAspect="1"/>
            </p:cNvPicPr>
            <p:nvPr/>
          </p:nvPicPr>
          <p:blipFill>
            <a:blip r:embed="rId3" cstate="print"/>
            <a:stretch>
              <a:fillRect/>
            </a:stretch>
          </p:blipFill>
          <p:spPr>
            <a:xfrm>
              <a:off x="1066800" y="5715000"/>
              <a:ext cx="685800" cy="557213"/>
            </a:xfrm>
            <a:prstGeom prst="rect">
              <a:avLst/>
            </a:prstGeom>
          </p:spPr>
        </p:pic>
        <p:pic>
          <p:nvPicPr>
            <p:cNvPr id="17" name="Picture 16" descr="Untitled.png"/>
            <p:cNvPicPr>
              <a:picLocks noChangeAspect="1"/>
            </p:cNvPicPr>
            <p:nvPr/>
          </p:nvPicPr>
          <p:blipFill>
            <a:blip r:embed="rId3" cstate="print"/>
            <a:stretch>
              <a:fillRect/>
            </a:stretch>
          </p:blipFill>
          <p:spPr>
            <a:xfrm>
              <a:off x="1981200" y="4953000"/>
              <a:ext cx="685800" cy="557213"/>
            </a:xfrm>
            <a:prstGeom prst="rect">
              <a:avLst/>
            </a:prstGeom>
          </p:spPr>
        </p:pic>
        <p:pic>
          <p:nvPicPr>
            <p:cNvPr id="18" name="Picture 17" descr="Untitled.png"/>
            <p:cNvPicPr>
              <a:picLocks noChangeAspect="1"/>
            </p:cNvPicPr>
            <p:nvPr/>
          </p:nvPicPr>
          <p:blipFill>
            <a:blip r:embed="rId3" cstate="print"/>
            <a:stretch>
              <a:fillRect/>
            </a:stretch>
          </p:blipFill>
          <p:spPr>
            <a:xfrm>
              <a:off x="2895600" y="3962400"/>
              <a:ext cx="685800" cy="557213"/>
            </a:xfrm>
            <a:prstGeom prst="rect">
              <a:avLst/>
            </a:prstGeom>
          </p:spPr>
        </p:pic>
      </p:grpSp>
      <p:pic>
        <p:nvPicPr>
          <p:cNvPr id="59400" name="Picture 8"/>
          <p:cNvPicPr>
            <a:picLocks noChangeAspect="1" noChangeArrowheads="1"/>
          </p:cNvPicPr>
          <p:nvPr/>
        </p:nvPicPr>
        <p:blipFill>
          <a:blip r:embed="rId4" cstate="print"/>
          <a:srcRect/>
          <a:stretch>
            <a:fillRect/>
          </a:stretch>
        </p:blipFill>
        <p:spPr bwMode="auto">
          <a:xfrm>
            <a:off x="5791200" y="4267200"/>
            <a:ext cx="2614185" cy="21664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772400" cy="792162"/>
          </a:xfrm>
        </p:spPr>
        <p:txBody>
          <a:bodyPr/>
          <a:lstStyle/>
          <a:p>
            <a:r>
              <a:rPr lang="en-US" altLang="zh-CN" b="1" dirty="0" smtClean="0">
                <a:solidFill>
                  <a:srgbClr val="0070C0"/>
                </a:solidFill>
                <a:latin typeface="Cooper Black" pitchFamily="18" charset="0"/>
              </a:rPr>
              <a:t>Introduction</a:t>
            </a:r>
            <a:endParaRPr lang="zh-CN" altLang="en-US" dirty="0"/>
          </a:p>
        </p:txBody>
      </p:sp>
      <p:sp>
        <p:nvSpPr>
          <p:cNvPr id="3" name="Content Placeholder 2"/>
          <p:cNvSpPr>
            <a:spLocks noGrp="1"/>
          </p:cNvSpPr>
          <p:nvPr>
            <p:ph sz="quarter" idx="1"/>
          </p:nvPr>
        </p:nvSpPr>
        <p:spPr>
          <a:xfrm>
            <a:off x="533400" y="1676400"/>
            <a:ext cx="8382000" cy="4191000"/>
          </a:xfrm>
        </p:spPr>
        <p:txBody>
          <a:bodyPr>
            <a:normAutofit fontScale="40000" lnSpcReduction="20000"/>
          </a:bodyPr>
          <a:lstStyle/>
          <a:p>
            <a:pPr>
              <a:buNone/>
            </a:pPr>
            <a:r>
              <a:rPr lang="en-US" altLang="zh-CN" sz="10000" b="1" i="1" dirty="0" smtClean="0">
                <a:latin typeface="Arial" pitchFamily="34" charset="0"/>
                <a:cs typeface="Arial" pitchFamily="34" charset="0"/>
              </a:rPr>
              <a:t>Objective</a:t>
            </a:r>
          </a:p>
          <a:p>
            <a:pPr>
              <a:buNone/>
            </a:pPr>
            <a:endParaRPr lang="en-US" altLang="zh-CN" sz="3200" b="1" i="1" dirty="0" smtClean="0">
              <a:latin typeface="Arial" pitchFamily="34" charset="0"/>
              <a:cs typeface="Arial" pitchFamily="34" charset="0"/>
            </a:endParaRPr>
          </a:p>
          <a:p>
            <a:pPr marL="457200" lvl="0" indent="-457200">
              <a:lnSpc>
                <a:spcPct val="170000"/>
              </a:lnSpc>
              <a:spcAft>
                <a:spcPts val="600"/>
              </a:spcAft>
              <a:buFont typeface="Wingdings" pitchFamily="2" charset="2"/>
              <a:buChar char="u"/>
            </a:pPr>
            <a:r>
              <a:rPr lang="en-US" sz="5100" b="1" dirty="0" smtClean="0">
                <a:latin typeface="Arial" pitchFamily="34" charset="0"/>
                <a:cs typeface="Arial" pitchFamily="34" charset="0"/>
              </a:rPr>
              <a:t>Propose simple and improved formulas for </a:t>
            </a:r>
          </a:p>
          <a:p>
            <a:pPr marL="804863" lvl="0" indent="338138">
              <a:lnSpc>
                <a:spcPts val="2100"/>
              </a:lnSpc>
              <a:spcAft>
                <a:spcPts val="600"/>
              </a:spcAft>
              <a:buFont typeface="Wingdings" pitchFamily="2" charset="2"/>
              <a:buChar char="ü"/>
            </a:pPr>
            <a:r>
              <a:rPr lang="en-US" sz="5100" b="1" dirty="0" smtClean="0">
                <a:latin typeface="Arial" pitchFamily="34" charset="0"/>
                <a:cs typeface="Arial" pitchFamily="34" charset="0"/>
              </a:rPr>
              <a:t>weighting favorable minor alleles </a:t>
            </a:r>
          </a:p>
          <a:p>
            <a:pPr marL="804863" lvl="0" indent="338138">
              <a:lnSpc>
                <a:spcPts val="2100"/>
              </a:lnSpc>
              <a:spcAft>
                <a:spcPts val="600"/>
              </a:spcAft>
              <a:buFont typeface="Wingdings" pitchFamily="2" charset="2"/>
              <a:buChar char="ü"/>
            </a:pPr>
            <a:r>
              <a:rPr lang="en-US" sz="5100" b="1" dirty="0" smtClean="0">
                <a:latin typeface="Arial" pitchFamily="34" charset="0"/>
                <a:cs typeface="Arial" pitchFamily="34" charset="0"/>
              </a:rPr>
              <a:t>increasing the long term progress from genomic selection </a:t>
            </a:r>
          </a:p>
          <a:p>
            <a:pPr marL="804863" lvl="0" indent="338138">
              <a:lnSpc>
                <a:spcPts val="2100"/>
              </a:lnSpc>
              <a:spcAft>
                <a:spcPts val="600"/>
              </a:spcAft>
              <a:buFont typeface="Wingdings" pitchFamily="2" charset="2"/>
              <a:buChar char="ü"/>
            </a:pPr>
            <a:r>
              <a:rPr lang="en-US" sz="5100" b="1" dirty="0" smtClean="0">
                <a:latin typeface="Arial" pitchFamily="34" charset="0"/>
                <a:cs typeface="Arial" pitchFamily="34" charset="0"/>
              </a:rPr>
              <a:t>with less reduction of short term progress. </a:t>
            </a:r>
          </a:p>
          <a:p>
            <a:pPr marL="457200" lvl="0" indent="-457200">
              <a:lnSpc>
                <a:spcPct val="170000"/>
              </a:lnSpc>
              <a:spcAft>
                <a:spcPts val="600"/>
              </a:spcAft>
              <a:buFont typeface="Wingdings" pitchFamily="2" charset="2"/>
              <a:buChar char="u"/>
            </a:pPr>
            <a:endParaRPr lang="en-US" sz="5100" b="1" dirty="0" smtClean="0">
              <a:latin typeface="Arial" pitchFamily="34" charset="0"/>
              <a:cs typeface="Arial" pitchFamily="34" charset="0"/>
            </a:endParaRPr>
          </a:p>
          <a:p>
            <a:pPr marL="457200" indent="-457200">
              <a:spcAft>
                <a:spcPts val="600"/>
              </a:spcAft>
              <a:buFont typeface="Wingdings" pitchFamily="2" charset="2"/>
              <a:buChar char="u"/>
            </a:pPr>
            <a:r>
              <a:rPr lang="en-US" sz="5100" b="1" dirty="0" smtClean="0">
                <a:latin typeface="Arial" pitchFamily="34" charset="0"/>
                <a:cs typeface="Arial" pitchFamily="34" charset="0"/>
              </a:rPr>
              <a:t>These formulas are applied to both simulated and real data</a:t>
            </a:r>
            <a:endParaRPr lang="zh-CN" altLang="en-US" sz="5100" b="1" dirty="0" smtClean="0">
              <a:latin typeface="Arial" pitchFamily="34" charset="0"/>
              <a:cs typeface="Arial" pitchFamily="34" charset="0"/>
            </a:endParaRPr>
          </a:p>
          <a:p>
            <a:pPr marL="457200" lvl="0" indent="-457200">
              <a:buFont typeface="Wingdings" pitchFamily="2" charset="2"/>
              <a:buChar char="u"/>
            </a:pPr>
            <a:endParaRPr lang="zh-CN" altLang="en-US" sz="2800" dirty="0" smtClean="0"/>
          </a:p>
          <a:p>
            <a:pPr marL="457200" indent="-457200">
              <a:buFont typeface="Wingdings" pitchFamily="2" charset="2"/>
              <a:buChar char="u"/>
            </a:pPr>
            <a:endParaRPr lang="en-US" sz="2800" dirty="0" smtClean="0">
              <a:latin typeface="Arial" pitchFamily="34" charset="0"/>
              <a:cs typeface="Arial" pitchFamily="34" charset="0"/>
            </a:endParaRPr>
          </a:p>
          <a:p>
            <a:pPr>
              <a:buNone/>
            </a:pPr>
            <a:endParaRPr lang="en-US" altLang="zh-CN" sz="3200" b="1" i="1" dirty="0" smtClean="0">
              <a:latin typeface="Arial" pitchFamily="34" charset="0"/>
              <a:cs typeface="Arial" pitchFamily="34" charset="0"/>
            </a:endParaRPr>
          </a:p>
        </p:txBody>
      </p:sp>
      <p:cxnSp>
        <p:nvCxnSpPr>
          <p:cNvPr id="4" name="Straight Connector 3"/>
          <p:cNvCxnSpPr/>
          <p:nvPr/>
        </p:nvCxnSpPr>
        <p:spPr>
          <a:xfrm>
            <a:off x="76200" y="1143000"/>
            <a:ext cx="8991600" cy="1588"/>
          </a:xfrm>
          <a:prstGeom prst="line">
            <a:avLst/>
          </a:prstGeom>
          <a:ln w="101600" cmpd="thickThin">
            <a:solidFill>
              <a:schemeClr val="accent2">
                <a:lumMod val="75000"/>
                <a:alpha val="63000"/>
              </a:schemeClr>
            </a:solidFill>
          </a:ln>
          <a:effectLst>
            <a:outerShdw blurRad="812800" dist="50800" dir="1320000" sx="1000" sy="1000" algn="ctr" rotWithShape="0">
              <a:srgbClr val="000000"/>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3200400" y="4800600"/>
            <a:ext cx="20574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00"/>
              </a:solidFill>
            </a:endParaRPr>
          </a:p>
        </p:txBody>
      </p:sp>
      <p:sp>
        <p:nvSpPr>
          <p:cNvPr id="30" name="Rectangle 29"/>
          <p:cNvSpPr/>
          <p:nvPr/>
        </p:nvSpPr>
        <p:spPr>
          <a:xfrm>
            <a:off x="3200400" y="2895600"/>
            <a:ext cx="20574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00"/>
              </a:solidFill>
            </a:endParaRPr>
          </a:p>
        </p:txBody>
      </p:sp>
      <p:sp>
        <p:nvSpPr>
          <p:cNvPr id="2" name="Title 1"/>
          <p:cNvSpPr>
            <a:spLocks noGrp="1"/>
          </p:cNvSpPr>
          <p:nvPr>
            <p:ph type="title"/>
          </p:nvPr>
        </p:nvSpPr>
        <p:spPr>
          <a:xfrm>
            <a:off x="685800" y="198438"/>
            <a:ext cx="7772400" cy="868362"/>
          </a:xfrm>
        </p:spPr>
        <p:txBody>
          <a:bodyPr>
            <a:normAutofit/>
          </a:bodyPr>
          <a:lstStyle/>
          <a:p>
            <a:r>
              <a:rPr lang="en-US" altLang="zh-CN" b="1" dirty="0" smtClean="0">
                <a:solidFill>
                  <a:srgbClr val="0070C0"/>
                </a:solidFill>
                <a:latin typeface="Cooper Black" pitchFamily="18" charset="0"/>
              </a:rPr>
              <a:t>Materials and Methods</a:t>
            </a:r>
            <a:endParaRPr lang="zh-CN" altLang="en-US" b="1" dirty="0">
              <a:solidFill>
                <a:srgbClr val="0070C0"/>
              </a:solidFill>
              <a:latin typeface="Cooper Black" pitchFamily="18" charset="0"/>
            </a:endParaRPr>
          </a:p>
        </p:txBody>
      </p:sp>
      <p:sp>
        <p:nvSpPr>
          <p:cNvPr id="3" name="Content Placeholder 2"/>
          <p:cNvSpPr>
            <a:spLocks noGrp="1"/>
          </p:cNvSpPr>
          <p:nvPr>
            <p:ph sz="quarter" idx="1"/>
          </p:nvPr>
        </p:nvSpPr>
        <p:spPr>
          <a:xfrm>
            <a:off x="685800" y="1676400"/>
            <a:ext cx="8077200" cy="1143000"/>
          </a:xfrm>
        </p:spPr>
        <p:txBody>
          <a:bodyPr>
            <a:normAutofit/>
          </a:bodyPr>
          <a:lstStyle/>
          <a:p>
            <a:pPr lvl="0"/>
            <a:r>
              <a:rPr lang="en-US" altLang="zh-CN" sz="2800" b="1" dirty="0" smtClean="0">
                <a:latin typeface="Arial" pitchFamily="34" charset="0"/>
                <a:ea typeface="宋体" pitchFamily="2" charset="-122"/>
                <a:cs typeface="AdvP49811"/>
              </a:rPr>
              <a:t>With standard genomic selection, estimated breeding values were calculated using </a:t>
            </a:r>
            <a:endParaRPr lang="en-US" altLang="zh-CN" sz="800" b="1" dirty="0" smtClean="0">
              <a:latin typeface="Arial" pitchFamily="34" charset="0"/>
              <a:ea typeface="宋体" pitchFamily="2" charset="-122"/>
            </a:endParaRPr>
          </a:p>
          <a:p>
            <a:endParaRPr lang="zh-CN" altLang="en-US" dirty="0"/>
          </a:p>
        </p:txBody>
      </p:sp>
      <p:cxnSp>
        <p:nvCxnSpPr>
          <p:cNvPr id="4" name="Straight Connector 3"/>
          <p:cNvCxnSpPr/>
          <p:nvPr/>
        </p:nvCxnSpPr>
        <p:spPr>
          <a:xfrm>
            <a:off x="76200" y="1143000"/>
            <a:ext cx="8991600" cy="1588"/>
          </a:xfrm>
          <a:prstGeom prst="line">
            <a:avLst/>
          </a:prstGeom>
          <a:ln w="101600" cmpd="thickThin">
            <a:solidFill>
              <a:schemeClr val="accent2">
                <a:lumMod val="75000"/>
                <a:alpha val="63000"/>
              </a:schemeClr>
            </a:solidFill>
          </a:ln>
          <a:effectLst>
            <a:outerShdw blurRad="812800" dist="50800" dir="1320000" sx="1000" sy="1000" algn="ctr" rotWithShape="0">
              <a:srgbClr val="000000"/>
            </a:outerShdw>
          </a:effectLst>
        </p:spPr>
        <p:style>
          <a:lnRef idx="1">
            <a:schemeClr val="accent1"/>
          </a:lnRef>
          <a:fillRef idx="0">
            <a:schemeClr val="accent1"/>
          </a:fillRef>
          <a:effectRef idx="0">
            <a:schemeClr val="accent1"/>
          </a:effectRef>
          <a:fontRef idx="minor">
            <a:schemeClr val="tx1"/>
          </a:fontRef>
        </p:style>
      </p:cxnSp>
      <p:pic>
        <p:nvPicPr>
          <p:cNvPr id="40968" name="Picture 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1276350"/>
            <a:ext cx="171450" cy="200025"/>
          </a:xfrm>
          <a:prstGeom prst="rect">
            <a:avLst/>
          </a:prstGeom>
          <a:noFill/>
        </p:spPr>
      </p:pic>
      <p:pic>
        <p:nvPicPr>
          <p:cNvPr id="40967"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1476375"/>
            <a:ext cx="161925" cy="209550"/>
          </a:xfrm>
          <a:prstGeom prst="rect">
            <a:avLst/>
          </a:prstGeom>
          <a:noFill/>
        </p:spPr>
      </p:pic>
      <p:pic>
        <p:nvPicPr>
          <p:cNvPr id="40966"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1685925"/>
            <a:ext cx="180975" cy="180975"/>
          </a:xfrm>
          <a:prstGeom prst="rect">
            <a:avLst/>
          </a:prstGeom>
          <a:noFill/>
        </p:spPr>
      </p:pic>
      <p:pic>
        <p:nvPicPr>
          <p:cNvPr id="40965"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0" y="1866900"/>
            <a:ext cx="133350" cy="180975"/>
          </a:xfrm>
          <a:prstGeom prst="rect">
            <a:avLst/>
          </a:prstGeom>
          <a:noFill/>
        </p:spPr>
      </p:pic>
      <p:pic>
        <p:nvPicPr>
          <p:cNvPr id="40964"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2047875"/>
            <a:ext cx="161925" cy="209550"/>
          </a:xfrm>
          <a:prstGeom prst="rect">
            <a:avLst/>
          </a:prstGeom>
          <a:noFill/>
        </p:spPr>
      </p:pic>
      <p:pic>
        <p:nvPicPr>
          <p:cNvPr id="40963" name="Picture 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0" y="2257425"/>
            <a:ext cx="142875" cy="200025"/>
          </a:xfrm>
          <a:prstGeom prst="rect">
            <a:avLst/>
          </a:prstGeom>
          <a:noFill/>
        </p:spPr>
      </p:pic>
      <p:pic>
        <p:nvPicPr>
          <p:cNvPr id="40962"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2457450"/>
            <a:ext cx="180975" cy="180975"/>
          </a:xfrm>
          <a:prstGeom prst="rect">
            <a:avLst/>
          </a:prstGeom>
          <a:noFill/>
        </p:spPr>
      </p:pic>
      <p:sp>
        <p:nvSpPr>
          <p:cNvPr id="26" name="Content Placeholder 2"/>
          <p:cNvSpPr txBox="1">
            <a:spLocks/>
          </p:cNvSpPr>
          <p:nvPr/>
        </p:nvSpPr>
        <p:spPr>
          <a:xfrm>
            <a:off x="685800" y="3962400"/>
            <a:ext cx="8077200" cy="1143000"/>
          </a:xfrm>
          <a:prstGeom prst="rect">
            <a:avLst/>
          </a:prstGeom>
        </p:spPr>
        <p:txBody>
          <a:bodyPr vert="horz">
            <a:normAutofit/>
          </a:bodyPr>
          <a:lstStyle/>
          <a:p>
            <a:pPr marL="274320" indent="-274320">
              <a:spcBef>
                <a:spcPts val="580"/>
              </a:spcBef>
              <a:buClr>
                <a:schemeClr val="accent1"/>
              </a:buClr>
              <a:buSzPct val="85000"/>
              <a:buFont typeface="Wingdings 2"/>
              <a:buChar char=""/>
            </a:pPr>
            <a:r>
              <a:rPr lang="en-US" altLang="zh-CN" sz="2800" b="1" dirty="0" smtClean="0">
                <a:latin typeface="Arial" pitchFamily="34" charset="0"/>
                <a:ea typeface="宋体" pitchFamily="2" charset="-122"/>
                <a:cs typeface="AdvP49811"/>
              </a:rPr>
              <a:t>With FMA selection</a:t>
            </a:r>
            <a:endParaRPr kumimoji="0" lang="zh-CN" altLang="en-US" sz="26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27" name="Object 26"/>
          <p:cNvGraphicFramePr>
            <a:graphicFrameLocks noChangeAspect="1"/>
          </p:cNvGraphicFramePr>
          <p:nvPr/>
        </p:nvGraphicFramePr>
        <p:xfrm>
          <a:off x="3255818" y="4952999"/>
          <a:ext cx="2001982" cy="657367"/>
        </p:xfrm>
        <a:graphic>
          <a:graphicData uri="http://schemas.openxmlformats.org/presentationml/2006/ole">
            <p:oleObj spid="_x0000_s40980" name="Equation" r:id="rId8" imgW="850680" imgH="279360" progId="Equation.DSMT4">
              <p:embed/>
            </p:oleObj>
          </a:graphicData>
        </a:graphic>
      </p:graphicFrame>
      <p:graphicFrame>
        <p:nvGraphicFramePr>
          <p:cNvPr id="29" name="Object 28"/>
          <p:cNvGraphicFramePr>
            <a:graphicFrameLocks noChangeAspect="1"/>
          </p:cNvGraphicFramePr>
          <p:nvPr/>
        </p:nvGraphicFramePr>
        <p:xfrm>
          <a:off x="3276600" y="2971800"/>
          <a:ext cx="1914525" cy="685800"/>
        </p:xfrm>
        <a:graphic>
          <a:graphicData uri="http://schemas.openxmlformats.org/presentationml/2006/ole">
            <p:oleObj spid="_x0000_s40982" name="Equation" r:id="rId9" imgW="850680" imgH="304560" progId="Equation.DSMT4">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Title 1"/>
          <p:cNvSpPr txBox="1">
            <a:spLocks/>
          </p:cNvSpPr>
          <p:nvPr/>
        </p:nvSpPr>
        <p:spPr>
          <a:xfrm>
            <a:off x="228600" y="198438"/>
            <a:ext cx="7772400" cy="868362"/>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4000" b="1" i="0" u="none" strike="noStrike" kern="1200" cap="none" spc="0" normalizeH="0" baseline="0" noProof="0" dirty="0" smtClean="0">
                <a:ln>
                  <a:noFill/>
                </a:ln>
                <a:solidFill>
                  <a:srgbClr val="0070C0"/>
                </a:solidFill>
                <a:effectLst/>
                <a:uLnTx/>
                <a:uFillTx/>
                <a:latin typeface="Cooper Black" pitchFamily="18" charset="0"/>
                <a:ea typeface="+mj-ea"/>
                <a:cs typeface="+mj-cs"/>
              </a:rPr>
              <a:t>Materials and Methods</a:t>
            </a:r>
            <a:endParaRPr kumimoji="0" lang="zh-CN" altLang="en-US" sz="4000" b="1" i="0" u="none" strike="noStrike" kern="1200" cap="none" spc="0" normalizeH="0" baseline="0" noProof="0" dirty="0">
              <a:ln>
                <a:noFill/>
              </a:ln>
              <a:solidFill>
                <a:srgbClr val="0070C0"/>
              </a:solidFill>
              <a:effectLst/>
              <a:uLnTx/>
              <a:uFillTx/>
              <a:latin typeface="Cooper Black" pitchFamily="18" charset="0"/>
              <a:ea typeface="+mj-ea"/>
              <a:cs typeface="+mj-cs"/>
            </a:endParaRPr>
          </a:p>
        </p:txBody>
      </p:sp>
      <p:cxnSp>
        <p:nvCxnSpPr>
          <p:cNvPr id="8" name="Straight Connector 7"/>
          <p:cNvCxnSpPr/>
          <p:nvPr/>
        </p:nvCxnSpPr>
        <p:spPr>
          <a:xfrm>
            <a:off x="76200" y="1143000"/>
            <a:ext cx="8991600" cy="1588"/>
          </a:xfrm>
          <a:prstGeom prst="line">
            <a:avLst/>
          </a:prstGeom>
          <a:ln w="101600" cmpd="thickThin">
            <a:solidFill>
              <a:schemeClr val="accent2">
                <a:lumMod val="75000"/>
                <a:alpha val="63000"/>
              </a:schemeClr>
            </a:solidFill>
          </a:ln>
          <a:effectLst>
            <a:outerShdw blurRad="812800" dist="50800" dir="1320000" sx="1000" sy="1000" algn="ctr" rotWithShape="0">
              <a:srgbClr val="000000"/>
            </a:outerShdw>
          </a:effectLst>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sz="quarter" idx="1"/>
          </p:nvPr>
        </p:nvSpPr>
        <p:spPr>
          <a:xfrm>
            <a:off x="228600" y="1447800"/>
            <a:ext cx="8763000" cy="609600"/>
          </a:xfrm>
        </p:spPr>
        <p:txBody>
          <a:bodyPr>
            <a:normAutofit/>
          </a:bodyPr>
          <a:lstStyle/>
          <a:p>
            <a:r>
              <a:rPr lang="en-US" sz="2400" dirty="0" smtClean="0">
                <a:latin typeface="Arial" pitchFamily="34" charset="0"/>
                <a:cs typeface="Arial" pitchFamily="34" charset="0"/>
              </a:rPr>
              <a:t>Two new formulas to implement FMA selection were derived</a:t>
            </a:r>
            <a:endParaRPr lang="zh-CN" altLang="en-US" sz="2400" dirty="0"/>
          </a:p>
        </p:txBody>
      </p:sp>
      <p:sp>
        <p:nvSpPr>
          <p:cNvPr id="2048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0488" name="Rectangle 8"/>
          <p:cNvSpPr>
            <a:spLocks noChangeArrowheads="1"/>
          </p:cNvSpPr>
          <p:nvPr/>
        </p:nvSpPr>
        <p:spPr bwMode="auto">
          <a:xfrm>
            <a:off x="0" y="1790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2860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graphicFrame>
        <p:nvGraphicFramePr>
          <p:cNvPr id="17" name="Object 16"/>
          <p:cNvGraphicFramePr>
            <a:graphicFrameLocks noChangeAspect="1"/>
          </p:cNvGraphicFramePr>
          <p:nvPr/>
        </p:nvGraphicFramePr>
        <p:xfrm>
          <a:off x="4114800" y="3328988"/>
          <a:ext cx="914400" cy="198437"/>
        </p:xfrm>
        <a:graphic>
          <a:graphicData uri="http://schemas.openxmlformats.org/presentationml/2006/ole">
            <p:oleObj spid="_x0000_s20490" name="Equation" r:id="rId3" imgW="914400" imgH="198720" progId="Equation.DSMT4">
              <p:embed/>
            </p:oleObj>
          </a:graphicData>
        </a:graphic>
      </p:graphicFrame>
      <p:graphicFrame>
        <p:nvGraphicFramePr>
          <p:cNvPr id="18" name="Object 17"/>
          <p:cNvGraphicFramePr>
            <a:graphicFrameLocks noChangeAspect="1"/>
          </p:cNvGraphicFramePr>
          <p:nvPr/>
        </p:nvGraphicFramePr>
        <p:xfrm>
          <a:off x="4114800" y="3328988"/>
          <a:ext cx="914400" cy="198437"/>
        </p:xfrm>
        <a:graphic>
          <a:graphicData uri="http://schemas.openxmlformats.org/presentationml/2006/ole">
            <p:oleObj spid="_x0000_s20491" name="Equation" r:id="rId4" imgW="914400" imgH="198720" progId="Equation.DSMT4">
              <p:embed/>
            </p:oleObj>
          </a:graphicData>
        </a:graphic>
      </p:graphicFrame>
      <p:sp>
        <p:nvSpPr>
          <p:cNvPr id="20493"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1" name="Object 20"/>
          <p:cNvGraphicFramePr>
            <a:graphicFrameLocks noChangeAspect="1"/>
          </p:cNvGraphicFramePr>
          <p:nvPr/>
        </p:nvGraphicFramePr>
        <p:xfrm>
          <a:off x="1674813" y="2514600"/>
          <a:ext cx="5564187" cy="1828800"/>
        </p:xfrm>
        <a:graphic>
          <a:graphicData uri="http://schemas.openxmlformats.org/presentationml/2006/ole">
            <p:oleObj spid="_x0000_s20494" name="Equation" r:id="rId5" imgW="3962160" imgH="1371600" progId="Equation.DSMT4">
              <p:embed/>
            </p:oleObj>
          </a:graphicData>
        </a:graphic>
      </p:graphicFrame>
      <p:sp>
        <p:nvSpPr>
          <p:cNvPr id="22" name="Rectangle 21"/>
          <p:cNvSpPr/>
          <p:nvPr/>
        </p:nvSpPr>
        <p:spPr>
          <a:xfrm>
            <a:off x="1752600" y="4343400"/>
            <a:ext cx="5097870" cy="400110"/>
          </a:xfrm>
          <a:prstGeom prst="rect">
            <a:avLst/>
          </a:prstGeom>
          <a:solidFill>
            <a:srgbClr val="FFFF00"/>
          </a:solidFill>
        </p:spPr>
        <p:txBody>
          <a:bodyPr wrap="none">
            <a:spAutoFit/>
          </a:bodyPr>
          <a:lstStyle/>
          <a:p>
            <a:r>
              <a:rPr lang="en-US" sz="2000" b="1" dirty="0" smtClean="0">
                <a:solidFill>
                  <a:schemeClr val="accent2"/>
                </a:solidFill>
              </a:rPr>
              <a:t>Identical to formula of </a:t>
            </a:r>
            <a:r>
              <a:rPr lang="en-US" sz="2000" b="1" dirty="0" err="1" smtClean="0">
                <a:solidFill>
                  <a:schemeClr val="accent2"/>
                </a:solidFill>
              </a:rPr>
              <a:t>Jannink</a:t>
            </a:r>
            <a:r>
              <a:rPr lang="en-US" sz="2000" b="1" dirty="0" smtClean="0">
                <a:solidFill>
                  <a:schemeClr val="accent2"/>
                </a:solidFill>
              </a:rPr>
              <a:t> (2010) if </a:t>
            </a:r>
            <a:r>
              <a:rPr lang="en-US" sz="2000" b="1" i="1" dirty="0" smtClean="0">
                <a:solidFill>
                  <a:schemeClr val="accent2"/>
                </a:solidFill>
              </a:rPr>
              <a:t>δ</a:t>
            </a:r>
            <a:r>
              <a:rPr lang="en-US" sz="2000" b="1" dirty="0" smtClean="0">
                <a:solidFill>
                  <a:schemeClr val="accent2"/>
                </a:solidFill>
              </a:rPr>
              <a:t> = 1</a:t>
            </a:r>
            <a:endParaRPr lang="zh-CN" altLang="en-US" sz="2000" b="1" dirty="0">
              <a:solidFill>
                <a:schemeClr val="accent2"/>
              </a:solidFill>
            </a:endParaRPr>
          </a:p>
        </p:txBody>
      </p:sp>
      <p:sp>
        <p:nvSpPr>
          <p:cNvPr id="23" name="TextBox 22"/>
          <p:cNvSpPr txBox="1"/>
          <p:nvPr/>
        </p:nvSpPr>
        <p:spPr>
          <a:xfrm>
            <a:off x="685800" y="1981200"/>
            <a:ext cx="3352800" cy="461665"/>
          </a:xfrm>
          <a:prstGeom prst="rect">
            <a:avLst/>
          </a:prstGeom>
          <a:solidFill>
            <a:srgbClr val="FFFF00"/>
          </a:solidFill>
        </p:spPr>
        <p:txBody>
          <a:bodyPr wrap="square" rtlCol="0">
            <a:spAutoFit/>
          </a:bodyPr>
          <a:lstStyle/>
          <a:p>
            <a:r>
              <a:rPr lang="en-US" sz="2400" b="1" i="1" u="sng" dirty="0" smtClean="0">
                <a:solidFill>
                  <a:srgbClr val="C00000"/>
                </a:solidFill>
                <a:latin typeface="Arial" pitchFamily="34" charset="0"/>
                <a:cs typeface="Arial" pitchFamily="34" charset="0"/>
              </a:rPr>
              <a:t>1. Nonlinear formula</a:t>
            </a:r>
            <a:endParaRPr lang="zh-CN" altLang="en-US" sz="2400" b="1" i="1" u="sng" dirty="0">
              <a:solidFill>
                <a:srgbClr val="C00000"/>
              </a:solidFill>
              <a:latin typeface="Arial" pitchFamily="34" charset="0"/>
              <a:cs typeface="Arial" pitchFamily="34" charset="0"/>
            </a:endParaRPr>
          </a:p>
        </p:txBody>
      </p:sp>
      <p:sp>
        <p:nvSpPr>
          <p:cNvPr id="14" name="TextBox 13"/>
          <p:cNvSpPr txBox="1"/>
          <p:nvPr/>
        </p:nvSpPr>
        <p:spPr>
          <a:xfrm>
            <a:off x="762000" y="5105400"/>
            <a:ext cx="2895600" cy="461665"/>
          </a:xfrm>
          <a:prstGeom prst="rect">
            <a:avLst/>
          </a:prstGeom>
          <a:solidFill>
            <a:srgbClr val="FFFF00"/>
          </a:solidFill>
        </p:spPr>
        <p:txBody>
          <a:bodyPr wrap="square" rtlCol="0">
            <a:spAutoFit/>
          </a:bodyPr>
          <a:lstStyle/>
          <a:p>
            <a:r>
              <a:rPr lang="en-US" sz="2400" b="1" i="1" u="sng" dirty="0" smtClean="0">
                <a:solidFill>
                  <a:srgbClr val="C00000"/>
                </a:solidFill>
                <a:latin typeface="Arial" pitchFamily="34" charset="0"/>
                <a:cs typeface="Arial" pitchFamily="34" charset="0"/>
              </a:rPr>
              <a:t>2. Linear formula</a:t>
            </a:r>
            <a:endParaRPr lang="zh-CN" altLang="en-US" sz="2400" b="1" i="1" u="sng" dirty="0">
              <a:solidFill>
                <a:srgbClr val="C00000"/>
              </a:solidFill>
              <a:latin typeface="Arial" pitchFamily="34" charset="0"/>
              <a:cs typeface="Arial" pitchFamily="34" charset="0"/>
            </a:endParaRPr>
          </a:p>
        </p:txBody>
      </p:sp>
      <p:graphicFrame>
        <p:nvGraphicFramePr>
          <p:cNvPr id="20495" name="Object 15"/>
          <p:cNvGraphicFramePr>
            <a:graphicFrameLocks noChangeAspect="1"/>
          </p:cNvGraphicFramePr>
          <p:nvPr/>
        </p:nvGraphicFramePr>
        <p:xfrm>
          <a:off x="1676400" y="5719762"/>
          <a:ext cx="4732338" cy="1138238"/>
        </p:xfrm>
        <a:graphic>
          <a:graphicData uri="http://schemas.openxmlformats.org/presentationml/2006/ole">
            <p:oleObj spid="_x0000_s20495" name="Equation" r:id="rId6" imgW="3276360" imgH="787320" progId="Equation.DSMT4">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Title 1"/>
          <p:cNvSpPr txBox="1">
            <a:spLocks/>
          </p:cNvSpPr>
          <p:nvPr/>
        </p:nvSpPr>
        <p:spPr>
          <a:xfrm>
            <a:off x="457200" y="198438"/>
            <a:ext cx="7772400" cy="868362"/>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4000" b="1" i="0" u="none" strike="noStrike" kern="1200" cap="none" spc="0" normalizeH="0" baseline="0" noProof="0" dirty="0" smtClean="0">
                <a:ln>
                  <a:noFill/>
                </a:ln>
                <a:solidFill>
                  <a:srgbClr val="0070C0"/>
                </a:solidFill>
                <a:effectLst/>
                <a:uLnTx/>
                <a:uFillTx/>
                <a:latin typeface="Cooper Black" pitchFamily="18" charset="0"/>
                <a:ea typeface="+mj-ea"/>
                <a:cs typeface="+mj-cs"/>
              </a:rPr>
              <a:t>Materials and Methods</a:t>
            </a:r>
            <a:endParaRPr kumimoji="0" lang="zh-CN" altLang="en-US" sz="4000" b="1" i="0" u="none" strike="noStrike" kern="1200" cap="none" spc="0" normalizeH="0" baseline="0" noProof="0" dirty="0">
              <a:ln>
                <a:noFill/>
              </a:ln>
              <a:solidFill>
                <a:srgbClr val="0070C0"/>
              </a:solidFill>
              <a:effectLst/>
              <a:uLnTx/>
              <a:uFillTx/>
              <a:latin typeface="Cooper Black" pitchFamily="18" charset="0"/>
              <a:ea typeface="+mj-ea"/>
              <a:cs typeface="+mj-cs"/>
            </a:endParaRPr>
          </a:p>
        </p:txBody>
      </p:sp>
      <p:cxnSp>
        <p:nvCxnSpPr>
          <p:cNvPr id="9" name="Straight Connector 8"/>
          <p:cNvCxnSpPr/>
          <p:nvPr/>
        </p:nvCxnSpPr>
        <p:spPr>
          <a:xfrm>
            <a:off x="76200" y="1143000"/>
            <a:ext cx="8991600" cy="1588"/>
          </a:xfrm>
          <a:prstGeom prst="line">
            <a:avLst/>
          </a:prstGeom>
          <a:ln w="101600" cmpd="thickThin">
            <a:solidFill>
              <a:schemeClr val="accent2">
                <a:lumMod val="75000"/>
                <a:alpha val="63000"/>
              </a:schemeClr>
            </a:solidFill>
          </a:ln>
          <a:effectLst>
            <a:outerShdw blurRad="812800" dist="50800" dir="1320000" sx="1000" sy="1000" algn="ctr" rotWithShape="0">
              <a:srgbClr val="000000"/>
            </a:outerShdw>
          </a:effectLst>
        </p:spPr>
        <p:style>
          <a:lnRef idx="1">
            <a:schemeClr val="accent1"/>
          </a:lnRef>
          <a:fillRef idx="0">
            <a:schemeClr val="accent1"/>
          </a:fillRef>
          <a:effectRef idx="0">
            <a:schemeClr val="accent1"/>
          </a:effectRef>
          <a:fontRef idx="minor">
            <a:schemeClr val="tx1"/>
          </a:fontRef>
        </p:style>
      </p:cxnSp>
      <p:sp>
        <p:nvSpPr>
          <p:cNvPr id="2150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Rectangle 13"/>
          <p:cNvSpPr/>
          <p:nvPr/>
        </p:nvSpPr>
        <p:spPr>
          <a:xfrm>
            <a:off x="533400" y="5845314"/>
            <a:ext cx="8305800" cy="707886"/>
          </a:xfrm>
          <a:prstGeom prst="rect">
            <a:avLst/>
          </a:prstGeom>
          <a:solidFill>
            <a:srgbClr val="FFFF00"/>
          </a:solidFill>
        </p:spPr>
        <p:txBody>
          <a:bodyPr wrap="square">
            <a:spAutoFit/>
          </a:bodyPr>
          <a:lstStyle/>
          <a:p>
            <a:pPr marL="401638" indent="-401638">
              <a:buFont typeface="Wingdings" pitchFamily="2" charset="2"/>
              <a:buChar char="u"/>
            </a:pPr>
            <a:r>
              <a:rPr lang="en-US" sz="2000" b="1" dirty="0" smtClean="0">
                <a:solidFill>
                  <a:srgbClr val="7030A0"/>
                </a:solidFill>
                <a:latin typeface="Arial" pitchFamily="34" charset="0"/>
                <a:cs typeface="Arial" pitchFamily="34" charset="0"/>
              </a:rPr>
              <a:t>For both the nonlinear and linear formulas, </a:t>
            </a:r>
            <a:r>
              <a:rPr lang="en-US" sz="2000" b="1" i="1" dirty="0" smtClean="0">
                <a:solidFill>
                  <a:srgbClr val="7030A0"/>
                </a:solidFill>
                <a:latin typeface="Arial" pitchFamily="34" charset="0"/>
                <a:cs typeface="Arial" pitchFamily="34" charset="0"/>
              </a:rPr>
              <a:t>δ</a:t>
            </a:r>
            <a:r>
              <a:rPr lang="en-US" sz="2000" b="1" dirty="0" smtClean="0">
                <a:solidFill>
                  <a:srgbClr val="7030A0"/>
                </a:solidFill>
                <a:latin typeface="Arial" pitchFamily="34" charset="0"/>
                <a:cs typeface="Arial" pitchFamily="34" charset="0"/>
              </a:rPr>
              <a:t> = 0 corresponds to official, </a:t>
            </a:r>
            <a:r>
              <a:rPr lang="en-US" sz="2000" b="1" dirty="0" err="1" smtClean="0">
                <a:solidFill>
                  <a:srgbClr val="7030A0"/>
                </a:solidFill>
                <a:latin typeface="Arial" pitchFamily="34" charset="0"/>
                <a:cs typeface="Arial" pitchFamily="34" charset="0"/>
              </a:rPr>
              <a:t>unweighted</a:t>
            </a:r>
            <a:r>
              <a:rPr lang="en-US" sz="2000" b="1" dirty="0" smtClean="0">
                <a:solidFill>
                  <a:srgbClr val="7030A0"/>
                </a:solidFill>
                <a:latin typeface="Arial" pitchFamily="34" charset="0"/>
                <a:cs typeface="Arial" pitchFamily="34" charset="0"/>
              </a:rPr>
              <a:t> genomic selection.</a:t>
            </a:r>
            <a:endParaRPr lang="zh-CN" altLang="en-US" sz="2000" b="1" dirty="0">
              <a:solidFill>
                <a:srgbClr val="7030A0"/>
              </a:solidFill>
              <a:latin typeface="Arial" pitchFamily="34" charset="0"/>
              <a:cs typeface="Arial" pitchFamily="34" charset="0"/>
            </a:endParaRPr>
          </a:p>
        </p:txBody>
      </p:sp>
      <p:sp>
        <p:nvSpPr>
          <p:cNvPr id="11" name="Rectangle 10"/>
          <p:cNvSpPr/>
          <p:nvPr/>
        </p:nvSpPr>
        <p:spPr>
          <a:xfrm>
            <a:off x="533400" y="5007114"/>
            <a:ext cx="7772400" cy="707886"/>
          </a:xfrm>
          <a:prstGeom prst="rect">
            <a:avLst/>
          </a:prstGeom>
        </p:spPr>
        <p:txBody>
          <a:bodyPr wrap="square">
            <a:spAutoFit/>
          </a:bodyPr>
          <a:lstStyle/>
          <a:p>
            <a:pPr marL="401638" indent="-401638">
              <a:buFont typeface="Wingdings" pitchFamily="2" charset="2"/>
              <a:buChar char="u"/>
              <a:tabLst>
                <a:tab pos="401638" algn="l"/>
              </a:tabLst>
            </a:pPr>
            <a:r>
              <a:rPr lang="en-US" sz="2000" b="1" dirty="0" smtClean="0">
                <a:solidFill>
                  <a:srgbClr val="C00000"/>
                </a:solidFill>
                <a:latin typeface="Arial" pitchFamily="34" charset="0"/>
                <a:cs typeface="Arial" pitchFamily="34" charset="0"/>
              </a:rPr>
              <a:t>Both of them include parameter </a:t>
            </a:r>
            <a:r>
              <a:rPr lang="en-US" sz="2000" b="1" i="1" dirty="0" smtClean="0">
                <a:solidFill>
                  <a:srgbClr val="C00000"/>
                </a:solidFill>
                <a:latin typeface="Arial" pitchFamily="34" charset="0"/>
                <a:cs typeface="Arial" pitchFamily="34" charset="0"/>
              </a:rPr>
              <a:t>δ</a:t>
            </a:r>
            <a:r>
              <a:rPr lang="en-US" sz="2000" b="1" dirty="0" smtClean="0">
                <a:solidFill>
                  <a:srgbClr val="C00000"/>
                </a:solidFill>
                <a:latin typeface="Arial" pitchFamily="34" charset="0"/>
                <a:cs typeface="Arial" pitchFamily="34" charset="0"/>
              </a:rPr>
              <a:t> that can vary from 0 to 1 to balance long and short term progress.</a:t>
            </a:r>
          </a:p>
        </p:txBody>
      </p:sp>
      <p:pic>
        <p:nvPicPr>
          <p:cNvPr id="59394" name="Picture 2"/>
          <p:cNvPicPr>
            <a:picLocks noChangeAspect="1" noChangeArrowheads="1"/>
          </p:cNvPicPr>
          <p:nvPr/>
        </p:nvPicPr>
        <p:blipFill>
          <a:blip r:embed="rId2" cstate="print"/>
          <a:srcRect/>
          <a:stretch>
            <a:fillRect/>
          </a:stretch>
        </p:blipFill>
        <p:spPr bwMode="auto">
          <a:xfrm>
            <a:off x="228600" y="1244712"/>
            <a:ext cx="4191000" cy="3840212"/>
          </a:xfrm>
          <a:prstGeom prst="rect">
            <a:avLst/>
          </a:prstGeom>
          <a:noFill/>
          <a:ln w="9525">
            <a:noFill/>
            <a:miter lim="800000"/>
            <a:headEnd/>
            <a:tailEnd/>
          </a:ln>
          <a:effectLst/>
        </p:spPr>
      </p:pic>
      <p:pic>
        <p:nvPicPr>
          <p:cNvPr id="59395" name="Picture 3"/>
          <p:cNvPicPr>
            <a:picLocks noChangeAspect="1" noChangeArrowheads="1"/>
          </p:cNvPicPr>
          <p:nvPr/>
        </p:nvPicPr>
        <p:blipFill>
          <a:blip r:embed="rId3" cstate="print"/>
          <a:srcRect/>
          <a:stretch>
            <a:fillRect/>
          </a:stretch>
        </p:blipFill>
        <p:spPr bwMode="auto">
          <a:xfrm>
            <a:off x="4747889" y="1219200"/>
            <a:ext cx="4167573" cy="381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715962"/>
          </a:xfrm>
        </p:spPr>
        <p:txBody>
          <a:bodyPr>
            <a:noAutofit/>
          </a:bodyPr>
          <a:lstStyle/>
          <a:p>
            <a:r>
              <a:rPr lang="en-US" altLang="zh-CN" b="1" dirty="0" smtClean="0">
                <a:solidFill>
                  <a:srgbClr val="0070C0"/>
                </a:solidFill>
                <a:latin typeface="Cooper Black" pitchFamily="18" charset="0"/>
              </a:rPr>
              <a:t>Materials and Methods</a:t>
            </a:r>
            <a:endParaRPr lang="zh-CN" altLang="en-US" b="1" dirty="0">
              <a:solidFill>
                <a:srgbClr val="0070C0"/>
              </a:solidFill>
              <a:latin typeface="Cooper Black" pitchFamily="18" charset="0"/>
            </a:endParaRPr>
          </a:p>
        </p:txBody>
      </p:sp>
      <p:cxnSp>
        <p:nvCxnSpPr>
          <p:cNvPr id="6" name="Straight Connector 5"/>
          <p:cNvCxnSpPr/>
          <p:nvPr/>
        </p:nvCxnSpPr>
        <p:spPr>
          <a:xfrm>
            <a:off x="76200" y="1143000"/>
            <a:ext cx="8991600" cy="1588"/>
          </a:xfrm>
          <a:prstGeom prst="line">
            <a:avLst/>
          </a:prstGeom>
          <a:ln w="101600" cmpd="thickThin">
            <a:solidFill>
              <a:schemeClr val="accent2">
                <a:lumMod val="75000"/>
                <a:alpha val="63000"/>
              </a:schemeClr>
            </a:solidFill>
          </a:ln>
          <a:effectLst>
            <a:outerShdw blurRad="812800" dist="50800" dir="1320000" sx="1000" sy="1000" algn="ctr" rotWithShape="0">
              <a:srgbClr val="000000"/>
            </a:outerShdw>
          </a:effectLst>
        </p:spPr>
        <p:style>
          <a:lnRef idx="1">
            <a:schemeClr val="accent1"/>
          </a:lnRef>
          <a:fillRef idx="0">
            <a:schemeClr val="accent1"/>
          </a:fillRef>
          <a:effectRef idx="0">
            <a:schemeClr val="accent1"/>
          </a:effectRef>
          <a:fontRef idx="minor">
            <a:schemeClr val="tx1"/>
          </a:fontRef>
        </p:style>
      </p:cxnSp>
      <p:graphicFrame>
        <p:nvGraphicFramePr>
          <p:cNvPr id="9" name="Content Placeholder 8"/>
          <p:cNvGraphicFramePr>
            <a:graphicFrameLocks noGrp="1"/>
          </p:cNvGraphicFramePr>
          <p:nvPr>
            <p:ph sz="quarter" idx="1"/>
          </p:nvPr>
        </p:nvGraphicFramePr>
        <p:xfrm>
          <a:off x="762000" y="4876800"/>
          <a:ext cx="7696200" cy="1645920"/>
        </p:xfrm>
        <a:graphic>
          <a:graphicData uri="http://schemas.openxmlformats.org/drawingml/2006/table">
            <a:tbl>
              <a:tblPr>
                <a:tableStyleId>{B301B821-A1FF-4177-AEE7-76D212191A09}</a:tableStyleId>
              </a:tblPr>
              <a:tblGrid>
                <a:gridCol w="1924050"/>
                <a:gridCol w="1924050"/>
                <a:gridCol w="1924050"/>
                <a:gridCol w="1924050"/>
              </a:tblGrid>
              <a:tr h="213360">
                <a:tc>
                  <a:txBody>
                    <a:bodyPr/>
                    <a:lstStyle/>
                    <a:p>
                      <a:pPr indent="228600" algn="ctr">
                        <a:spcAft>
                          <a:spcPts val="0"/>
                        </a:spcAft>
                      </a:pPr>
                      <a:r>
                        <a:rPr lang="en-US" sz="1800" b="1" kern="100" dirty="0">
                          <a:solidFill>
                            <a:schemeClr val="accent1">
                              <a:lumMod val="75000"/>
                            </a:schemeClr>
                          </a:solidFill>
                        </a:rPr>
                        <a:t>QTLs</a:t>
                      </a:r>
                      <a:endParaRPr lang="zh-CN" sz="1800" b="1" kern="100" dirty="0">
                        <a:solidFill>
                          <a:schemeClr val="accent1">
                            <a:lumMod val="75000"/>
                          </a:schemeClr>
                        </a:solidFill>
                        <a:latin typeface="Times New Roman" pitchFamily="18" charset="0"/>
                        <a:ea typeface="SimSun"/>
                        <a:cs typeface="Times New Roman"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indent="228600" algn="ctr">
                        <a:spcAft>
                          <a:spcPts val="0"/>
                        </a:spcAft>
                      </a:pPr>
                      <a:r>
                        <a:rPr lang="en-US" sz="1800" b="1" kern="100" dirty="0">
                          <a:solidFill>
                            <a:schemeClr val="accent1">
                              <a:lumMod val="75000"/>
                            </a:schemeClr>
                          </a:solidFill>
                        </a:rPr>
                        <a:t>QTL distribution</a:t>
                      </a:r>
                      <a:endParaRPr lang="zh-CN" sz="1800" b="1" kern="100" dirty="0">
                        <a:solidFill>
                          <a:schemeClr val="accent1">
                            <a:lumMod val="75000"/>
                          </a:schemeClr>
                        </a:solidFill>
                        <a:latin typeface="Times New Roman" pitchFamily="18" charset="0"/>
                        <a:ea typeface="SimSun"/>
                        <a:cs typeface="Times New Roman" pitchFamily="18" charset="0"/>
                      </a:endParaRPr>
                    </a:p>
                  </a:txBody>
                  <a:tcPr marL="68580" marR="68580" marT="0" marB="0" anchor="ctr">
                    <a:lnL w="28575" cap="flat" cmpd="sng" algn="ctr">
                      <a:solidFill>
                        <a:schemeClr val="bg1"/>
                      </a:solidFill>
                      <a:prstDash val="solid"/>
                      <a:round/>
                      <a:headEnd type="none" w="med" len="med"/>
                      <a:tailEnd type="none" w="med" len="med"/>
                    </a:lnL>
                  </a:tcPr>
                </a:tc>
                <a:tc>
                  <a:txBody>
                    <a:bodyPr/>
                    <a:lstStyle/>
                    <a:p>
                      <a:pPr indent="228600" algn="ctr">
                        <a:spcAft>
                          <a:spcPts val="0"/>
                        </a:spcAft>
                      </a:pPr>
                      <a:r>
                        <a:rPr lang="en-US" sz="1800" b="1" kern="100" dirty="0">
                          <a:solidFill>
                            <a:schemeClr val="accent1">
                              <a:lumMod val="75000"/>
                            </a:schemeClr>
                          </a:solidFill>
                        </a:rPr>
                        <a:t>Number of replicates</a:t>
                      </a:r>
                      <a:endParaRPr lang="zh-CN" sz="1800" b="1" kern="100" dirty="0">
                        <a:solidFill>
                          <a:schemeClr val="accent1">
                            <a:lumMod val="75000"/>
                          </a:schemeClr>
                        </a:solidFill>
                        <a:latin typeface="Times New Roman" pitchFamily="18" charset="0"/>
                        <a:ea typeface="SimSun"/>
                        <a:cs typeface="Times New Roman" pitchFamily="18" charset="0"/>
                      </a:endParaRPr>
                    </a:p>
                  </a:txBody>
                  <a:tcPr marL="68580" marR="68580" marT="0" marB="0" anchor="ctr"/>
                </a:tc>
                <a:tc>
                  <a:txBody>
                    <a:bodyPr/>
                    <a:lstStyle/>
                    <a:p>
                      <a:pPr indent="228600" algn="ctr">
                        <a:spcAft>
                          <a:spcPts val="0"/>
                        </a:spcAft>
                      </a:pPr>
                      <a:r>
                        <a:rPr lang="en-US" sz="1800" b="1" kern="100" dirty="0">
                          <a:solidFill>
                            <a:schemeClr val="accent1">
                              <a:lumMod val="75000"/>
                            </a:schemeClr>
                          </a:solidFill>
                        </a:rPr>
                        <a:t>Largest QTL variance</a:t>
                      </a:r>
                      <a:r>
                        <a:rPr lang="en-US" sz="1800" b="1" kern="100" baseline="30000" dirty="0">
                          <a:solidFill>
                            <a:schemeClr val="accent1">
                              <a:lumMod val="75000"/>
                            </a:schemeClr>
                          </a:solidFill>
                        </a:rPr>
                        <a:t>1</a:t>
                      </a:r>
                      <a:endParaRPr lang="zh-CN" sz="1800" b="1" kern="100" dirty="0">
                        <a:solidFill>
                          <a:schemeClr val="accent1">
                            <a:lumMod val="75000"/>
                          </a:schemeClr>
                        </a:solidFill>
                        <a:latin typeface="Times New Roman" pitchFamily="18" charset="0"/>
                        <a:ea typeface="SimSun"/>
                        <a:cs typeface="Times New Roman" pitchFamily="18" charset="0"/>
                      </a:endParaRPr>
                    </a:p>
                  </a:txBody>
                  <a:tcPr marL="68580" marR="68580" marT="0" marB="0" anchor="ctr">
                    <a:lnR w="28575" cap="flat" cmpd="sng" algn="ctr">
                      <a:solidFill>
                        <a:schemeClr val="bg1"/>
                      </a:solidFill>
                      <a:prstDash val="solid"/>
                      <a:round/>
                      <a:headEnd type="none" w="med" len="med"/>
                      <a:tailEnd type="none" w="med" len="med"/>
                    </a:lnR>
                  </a:tcPr>
                </a:tc>
              </a:tr>
              <a:tr h="426720">
                <a:tc rowSpan="2">
                  <a:txBody>
                    <a:bodyPr/>
                    <a:lstStyle/>
                    <a:p>
                      <a:pPr indent="228600" algn="ctr">
                        <a:spcAft>
                          <a:spcPts val="0"/>
                        </a:spcAft>
                      </a:pPr>
                      <a:r>
                        <a:rPr lang="en-US" sz="1800" b="1" kern="100" dirty="0">
                          <a:solidFill>
                            <a:schemeClr val="accent1">
                              <a:lumMod val="75000"/>
                            </a:schemeClr>
                          </a:solidFill>
                        </a:rPr>
                        <a:t>3000</a:t>
                      </a:r>
                      <a:endParaRPr lang="zh-CN" sz="1800" b="1" kern="100" dirty="0">
                        <a:solidFill>
                          <a:schemeClr val="accent1">
                            <a:lumMod val="75000"/>
                          </a:schemeClr>
                        </a:solidFill>
                        <a:latin typeface="Times New Roman" pitchFamily="18" charset="0"/>
                        <a:ea typeface="SimSun"/>
                        <a:cs typeface="Times New Roman"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indent="228600" algn="ctr">
                        <a:spcAft>
                          <a:spcPts val="0"/>
                        </a:spcAft>
                      </a:pPr>
                      <a:r>
                        <a:rPr lang="en-US" sz="1800" b="1" kern="100" dirty="0">
                          <a:solidFill>
                            <a:schemeClr val="accent1">
                              <a:lumMod val="75000"/>
                            </a:schemeClr>
                          </a:solidFill>
                        </a:rPr>
                        <a:t>Normal</a:t>
                      </a:r>
                      <a:endParaRPr lang="zh-CN" sz="1800" b="1" kern="100" dirty="0">
                        <a:solidFill>
                          <a:schemeClr val="accent1">
                            <a:lumMod val="75000"/>
                          </a:schemeClr>
                        </a:solidFill>
                        <a:latin typeface="Times New Roman" pitchFamily="18" charset="0"/>
                        <a:ea typeface="SimSun"/>
                        <a:cs typeface="Times New Roman" pitchFamily="18" charset="0"/>
                      </a:endParaRPr>
                    </a:p>
                  </a:txBody>
                  <a:tcPr marL="68580" marR="68580" marT="0" marB="0" anchor="ctr">
                    <a:lnL w="28575" cap="flat" cmpd="sng" algn="ctr">
                      <a:solidFill>
                        <a:schemeClr val="bg1"/>
                      </a:solidFill>
                      <a:prstDash val="solid"/>
                      <a:round/>
                      <a:headEnd type="none" w="med" len="med"/>
                      <a:tailEnd type="none" w="med" len="med"/>
                    </a:lnL>
                  </a:tcPr>
                </a:tc>
                <a:tc>
                  <a:txBody>
                    <a:bodyPr/>
                    <a:lstStyle/>
                    <a:p>
                      <a:pPr indent="228600" algn="ctr">
                        <a:spcAft>
                          <a:spcPts val="0"/>
                        </a:spcAft>
                      </a:pPr>
                      <a:r>
                        <a:rPr lang="en-US" sz="1800" b="1" kern="100" dirty="0">
                          <a:solidFill>
                            <a:schemeClr val="accent1">
                              <a:lumMod val="75000"/>
                            </a:schemeClr>
                          </a:solidFill>
                        </a:rPr>
                        <a:t>100</a:t>
                      </a:r>
                      <a:endParaRPr lang="zh-CN" sz="1800" b="1" kern="100" dirty="0">
                        <a:solidFill>
                          <a:schemeClr val="accent1">
                            <a:lumMod val="75000"/>
                          </a:schemeClr>
                        </a:solidFill>
                        <a:latin typeface="Times New Roman" pitchFamily="18" charset="0"/>
                        <a:ea typeface="SimSun"/>
                        <a:cs typeface="Times New Roman" pitchFamily="18" charset="0"/>
                      </a:endParaRPr>
                    </a:p>
                  </a:txBody>
                  <a:tcPr marL="68580" marR="68580" marT="0" marB="0" anchor="ctr"/>
                </a:tc>
                <a:tc>
                  <a:txBody>
                    <a:bodyPr/>
                    <a:lstStyle/>
                    <a:p>
                      <a:pPr indent="228600" algn="ctr">
                        <a:spcAft>
                          <a:spcPts val="0"/>
                        </a:spcAft>
                      </a:pPr>
                      <a:r>
                        <a:rPr lang="en-US" sz="1800" b="1" kern="100" dirty="0">
                          <a:solidFill>
                            <a:schemeClr val="accent1">
                              <a:lumMod val="75000"/>
                            </a:schemeClr>
                          </a:solidFill>
                        </a:rPr>
                        <a:t>0.599</a:t>
                      </a:r>
                      <a:endParaRPr lang="zh-CN" sz="1800" b="1" kern="100" dirty="0">
                        <a:solidFill>
                          <a:schemeClr val="accent1">
                            <a:lumMod val="75000"/>
                          </a:schemeClr>
                        </a:solidFill>
                      </a:endParaRPr>
                    </a:p>
                    <a:p>
                      <a:pPr indent="228600" algn="ctr">
                        <a:spcAft>
                          <a:spcPts val="0"/>
                        </a:spcAft>
                      </a:pPr>
                      <a:r>
                        <a:rPr lang="en-US" sz="1800" b="1" kern="100" dirty="0">
                          <a:solidFill>
                            <a:schemeClr val="accent1">
                              <a:lumMod val="75000"/>
                            </a:schemeClr>
                          </a:solidFill>
                        </a:rPr>
                        <a:t>(0.43 -1.1)</a:t>
                      </a:r>
                      <a:endParaRPr lang="zh-CN" sz="1800" b="1" kern="100" dirty="0">
                        <a:solidFill>
                          <a:schemeClr val="accent1">
                            <a:lumMod val="75000"/>
                          </a:schemeClr>
                        </a:solidFill>
                        <a:latin typeface="Times New Roman" pitchFamily="18" charset="0"/>
                        <a:ea typeface="SimSun"/>
                        <a:cs typeface="Times New Roman" pitchFamily="18" charset="0"/>
                      </a:endParaRPr>
                    </a:p>
                  </a:txBody>
                  <a:tcPr marL="68580" marR="68580" marT="0" marB="0" anchor="ctr">
                    <a:lnR w="28575" cap="flat" cmpd="sng" algn="ctr">
                      <a:solidFill>
                        <a:schemeClr val="bg1"/>
                      </a:solidFill>
                      <a:prstDash val="solid"/>
                      <a:round/>
                      <a:headEnd type="none" w="med" len="med"/>
                      <a:tailEnd type="none" w="med" len="med"/>
                    </a:lnR>
                  </a:tcPr>
                </a:tc>
              </a:tr>
              <a:tr h="426720">
                <a:tc vMerge="1">
                  <a:txBody>
                    <a:bodyPr/>
                    <a:lstStyle/>
                    <a:p>
                      <a:endParaRPr lang="zh-CN" altLang="en-US"/>
                    </a:p>
                  </a:txBody>
                  <a:tcPr/>
                </a:tc>
                <a:tc>
                  <a:txBody>
                    <a:bodyPr/>
                    <a:lstStyle/>
                    <a:p>
                      <a:pPr indent="228600" algn="ctr">
                        <a:spcAft>
                          <a:spcPts val="0"/>
                        </a:spcAft>
                      </a:pPr>
                      <a:r>
                        <a:rPr lang="en-US" sz="1800" b="1" kern="100">
                          <a:solidFill>
                            <a:schemeClr val="accent1">
                              <a:lumMod val="75000"/>
                            </a:schemeClr>
                          </a:solidFill>
                        </a:rPr>
                        <a:t>Heavy tail</a:t>
                      </a:r>
                      <a:endParaRPr lang="zh-CN" sz="1800" b="1" kern="100">
                        <a:solidFill>
                          <a:schemeClr val="accent1">
                            <a:lumMod val="75000"/>
                          </a:schemeClr>
                        </a:solidFill>
                        <a:latin typeface="Times New Roman" pitchFamily="18" charset="0"/>
                        <a:ea typeface="SimSun"/>
                        <a:cs typeface="Times New Roman" pitchFamily="18" charset="0"/>
                      </a:endParaRPr>
                    </a:p>
                  </a:txBody>
                  <a:tcPr marL="68580" marR="68580" marT="0" marB="0" anchor="ctr">
                    <a:lnL w="28575" cap="flat" cmpd="sng" algn="ctr">
                      <a:solidFill>
                        <a:schemeClr val="bg1"/>
                      </a:solidFill>
                      <a:prstDash val="solid"/>
                      <a:round/>
                      <a:headEnd type="none" w="med" len="med"/>
                      <a:tailEnd type="none" w="med" len="med"/>
                    </a:lnL>
                  </a:tcPr>
                </a:tc>
                <a:tc>
                  <a:txBody>
                    <a:bodyPr/>
                    <a:lstStyle/>
                    <a:p>
                      <a:pPr indent="228600" algn="ctr">
                        <a:spcAft>
                          <a:spcPts val="0"/>
                        </a:spcAft>
                      </a:pPr>
                      <a:r>
                        <a:rPr lang="en-US" sz="1800" b="1" kern="100">
                          <a:solidFill>
                            <a:schemeClr val="accent1">
                              <a:lumMod val="75000"/>
                            </a:schemeClr>
                          </a:solidFill>
                        </a:rPr>
                        <a:t>100</a:t>
                      </a:r>
                      <a:endParaRPr lang="zh-CN" sz="1800" b="1" kern="100">
                        <a:solidFill>
                          <a:schemeClr val="accent1">
                            <a:lumMod val="75000"/>
                          </a:schemeClr>
                        </a:solidFill>
                        <a:latin typeface="Times New Roman" pitchFamily="18" charset="0"/>
                        <a:ea typeface="SimSun"/>
                        <a:cs typeface="Times New Roman" pitchFamily="18" charset="0"/>
                      </a:endParaRPr>
                    </a:p>
                  </a:txBody>
                  <a:tcPr marL="68580" marR="68580" marT="0" marB="0" anchor="ctr"/>
                </a:tc>
                <a:tc>
                  <a:txBody>
                    <a:bodyPr/>
                    <a:lstStyle/>
                    <a:p>
                      <a:pPr indent="228600" algn="ctr">
                        <a:spcAft>
                          <a:spcPts val="0"/>
                        </a:spcAft>
                      </a:pPr>
                      <a:r>
                        <a:rPr lang="en-US" sz="1800" b="1" kern="100" dirty="0">
                          <a:solidFill>
                            <a:schemeClr val="accent1">
                              <a:lumMod val="75000"/>
                            </a:schemeClr>
                          </a:solidFill>
                        </a:rPr>
                        <a:t>4.76</a:t>
                      </a:r>
                      <a:endParaRPr lang="zh-CN" sz="1800" b="1" kern="100" dirty="0">
                        <a:solidFill>
                          <a:schemeClr val="accent1">
                            <a:lumMod val="75000"/>
                          </a:schemeClr>
                        </a:solidFill>
                      </a:endParaRPr>
                    </a:p>
                    <a:p>
                      <a:pPr indent="228600" algn="ctr">
                        <a:spcAft>
                          <a:spcPts val="0"/>
                        </a:spcAft>
                      </a:pPr>
                      <a:r>
                        <a:rPr lang="en-US" sz="1800" b="1" kern="100" dirty="0">
                          <a:solidFill>
                            <a:schemeClr val="accent1">
                              <a:lumMod val="75000"/>
                            </a:schemeClr>
                          </a:solidFill>
                        </a:rPr>
                        <a:t>(1.89 – 24.14)</a:t>
                      </a:r>
                      <a:endParaRPr lang="zh-CN" sz="1800" b="1" kern="100" dirty="0">
                        <a:solidFill>
                          <a:schemeClr val="accent1">
                            <a:lumMod val="75000"/>
                          </a:schemeClr>
                        </a:solidFill>
                        <a:latin typeface="Times New Roman" pitchFamily="18" charset="0"/>
                        <a:ea typeface="SimSun"/>
                        <a:cs typeface="Times New Roman" pitchFamily="18" charset="0"/>
                      </a:endParaRPr>
                    </a:p>
                  </a:txBody>
                  <a:tcPr marL="68580" marR="68580" marT="0" marB="0" anchor="ctr">
                    <a:lnR w="28575" cap="flat" cmpd="sng" algn="ctr">
                      <a:solidFill>
                        <a:schemeClr val="bg1"/>
                      </a:solidFill>
                      <a:prstDash val="solid"/>
                      <a:round/>
                      <a:headEnd type="none" w="med" len="med"/>
                      <a:tailEnd type="none" w="med" len="med"/>
                    </a:lnR>
                  </a:tcPr>
                </a:tc>
              </a:tr>
            </a:tbl>
          </a:graphicData>
        </a:graphic>
      </p:graphicFrame>
      <p:sp>
        <p:nvSpPr>
          <p:cNvPr id="12" name="TextBox 11"/>
          <p:cNvSpPr txBox="1"/>
          <p:nvPr/>
        </p:nvSpPr>
        <p:spPr>
          <a:xfrm>
            <a:off x="533400" y="1524000"/>
            <a:ext cx="2209800" cy="523220"/>
          </a:xfrm>
          <a:prstGeom prst="rect">
            <a:avLst/>
          </a:prstGeom>
          <a:noFill/>
        </p:spPr>
        <p:txBody>
          <a:bodyPr wrap="square" rtlCol="0">
            <a:spAutoFit/>
          </a:bodyPr>
          <a:lstStyle/>
          <a:p>
            <a:r>
              <a:rPr lang="en-US" altLang="zh-CN" sz="2800" b="1" dirty="0" smtClean="0">
                <a:solidFill>
                  <a:schemeClr val="accent2"/>
                </a:solidFill>
                <a:latin typeface="Arial" pitchFamily="34" charset="0"/>
                <a:cs typeface="Arial" pitchFamily="34" charset="0"/>
              </a:rPr>
              <a:t>Simulation</a:t>
            </a:r>
            <a:endParaRPr lang="zh-CN" altLang="en-US" sz="2800" b="1" dirty="0">
              <a:solidFill>
                <a:schemeClr val="accent2"/>
              </a:solidFill>
              <a:latin typeface="Arial" pitchFamily="34" charset="0"/>
              <a:cs typeface="Arial" pitchFamily="34" charset="0"/>
            </a:endParaRPr>
          </a:p>
        </p:txBody>
      </p:sp>
      <p:sp>
        <p:nvSpPr>
          <p:cNvPr id="13" name="TextBox 12"/>
          <p:cNvSpPr txBox="1"/>
          <p:nvPr/>
        </p:nvSpPr>
        <p:spPr>
          <a:xfrm>
            <a:off x="685800" y="2057400"/>
            <a:ext cx="8229600" cy="2616101"/>
          </a:xfrm>
          <a:prstGeom prst="rect">
            <a:avLst/>
          </a:prstGeom>
          <a:noFill/>
        </p:spPr>
        <p:txBody>
          <a:bodyPr wrap="square" rtlCol="0">
            <a:spAutoFit/>
          </a:bodyPr>
          <a:lstStyle/>
          <a:p>
            <a:pPr>
              <a:spcBef>
                <a:spcPts val="600"/>
              </a:spcBef>
              <a:spcAft>
                <a:spcPts val="600"/>
              </a:spcAft>
              <a:buFont typeface="Wingdings" pitchFamily="2" charset="2"/>
              <a:buChar char="Ø"/>
            </a:pPr>
            <a:r>
              <a:rPr lang="en-US" altLang="zh-CN" sz="2400" dirty="0" smtClean="0">
                <a:solidFill>
                  <a:schemeClr val="accent2"/>
                </a:solidFill>
                <a:latin typeface="Arial" pitchFamily="34" charset="0"/>
                <a:cs typeface="Arial" pitchFamily="34" charset="0"/>
              </a:rPr>
              <a:t> </a:t>
            </a:r>
            <a:r>
              <a:rPr lang="en-US" altLang="zh-CN" sz="2400" dirty="0" smtClean="0">
                <a:latin typeface="Arial" pitchFamily="34" charset="0"/>
                <a:cs typeface="Arial" pitchFamily="34" charset="0"/>
              </a:rPr>
              <a:t>20 generations</a:t>
            </a:r>
          </a:p>
          <a:p>
            <a:pPr marL="347663" indent="-347663">
              <a:spcBef>
                <a:spcPts val="600"/>
              </a:spcBef>
              <a:spcAft>
                <a:spcPts val="600"/>
              </a:spcAft>
              <a:buFont typeface="Wingdings" pitchFamily="2" charset="2"/>
              <a:buChar char="Ø"/>
            </a:pPr>
            <a:r>
              <a:rPr lang="en-US" altLang="zh-CN" sz="2400" dirty="0" smtClean="0">
                <a:latin typeface="Arial" pitchFamily="34" charset="0"/>
                <a:cs typeface="Arial" pitchFamily="34" charset="0"/>
              </a:rPr>
              <a:t>Genotypes and BV were simulated using real pedigree for first generation </a:t>
            </a:r>
          </a:p>
          <a:p>
            <a:pPr marL="347663" indent="-347663">
              <a:spcBef>
                <a:spcPts val="600"/>
              </a:spcBef>
              <a:spcAft>
                <a:spcPts val="600"/>
              </a:spcAft>
              <a:buFont typeface="Wingdings" pitchFamily="2" charset="2"/>
              <a:buChar char="Ø"/>
            </a:pPr>
            <a:r>
              <a:rPr lang="en-US" altLang="zh-CN" sz="2400" dirty="0" smtClean="0">
                <a:latin typeface="Arial" pitchFamily="34" charset="0"/>
                <a:cs typeface="Arial" pitchFamily="34" charset="0"/>
              </a:rPr>
              <a:t>In each subsequent generation, the top 100 males and top 1,000 females were selected and mated to produce 1,500 males and 1,500 females for the next generation</a:t>
            </a:r>
            <a:endParaRPr lang="zh-CN" alt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2594</TotalTime>
  <Words>1068</Words>
  <Application>Microsoft Office PowerPoint</Application>
  <PresentationFormat>On-screen Show (4:3)</PresentationFormat>
  <Paragraphs>240</Paragraphs>
  <Slides>19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Equity</vt:lpstr>
      <vt:lpstr>Equation</vt:lpstr>
      <vt:lpstr>Increasing long term response by selecting for favorable minor alleles</vt:lpstr>
      <vt:lpstr>Introduction</vt:lpstr>
      <vt:lpstr>Introduction</vt:lpstr>
      <vt:lpstr>Introduction</vt:lpstr>
      <vt:lpstr>Introduction</vt:lpstr>
      <vt:lpstr>Materials and Methods</vt:lpstr>
      <vt:lpstr>Slide 7</vt:lpstr>
      <vt:lpstr>Slide 8</vt:lpstr>
      <vt:lpstr>Materials and Methods</vt:lpstr>
      <vt:lpstr>Slide 10</vt:lpstr>
      <vt:lpstr>Slide 11</vt:lpstr>
      <vt:lpstr>Results - response</vt:lpstr>
      <vt:lpstr>Slide 13</vt:lpstr>
      <vt:lpstr>Slide 14</vt:lpstr>
      <vt:lpstr>Slide 15</vt:lpstr>
      <vt:lpstr>Slide 16</vt:lpstr>
      <vt:lpstr>Slide 17</vt:lpstr>
      <vt:lpstr>Conclusions</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Mating Programs Including Genomic Relationships and Dominance Effects</dc:title>
  <dc:creator>paul</dc:creator>
  <cp:lastModifiedBy>paul vanraden</cp:lastModifiedBy>
  <cp:revision>232</cp:revision>
  <dcterms:created xsi:type="dcterms:W3CDTF">2006-08-16T00:00:00Z</dcterms:created>
  <dcterms:modified xsi:type="dcterms:W3CDTF">2013-08-21T20:25:13Z</dcterms:modified>
</cp:coreProperties>
</file>