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50" r:id="rId1"/>
  </p:sldMasterIdLst>
  <p:notesMasterIdLst>
    <p:notesMasterId r:id="rId20"/>
  </p:notesMasterIdLst>
  <p:handoutMasterIdLst>
    <p:handoutMasterId r:id="rId21"/>
  </p:handoutMasterIdLst>
  <p:sldIdLst>
    <p:sldId id="256" r:id="rId2"/>
    <p:sldId id="406" r:id="rId3"/>
    <p:sldId id="420" r:id="rId4"/>
    <p:sldId id="408" r:id="rId5"/>
    <p:sldId id="410" r:id="rId6"/>
    <p:sldId id="411" r:id="rId7"/>
    <p:sldId id="393" r:id="rId8"/>
    <p:sldId id="409" r:id="rId9"/>
    <p:sldId id="413" r:id="rId10"/>
    <p:sldId id="414" r:id="rId11"/>
    <p:sldId id="412" r:id="rId12"/>
    <p:sldId id="415" r:id="rId13"/>
    <p:sldId id="416" r:id="rId14"/>
    <p:sldId id="418" r:id="rId15"/>
    <p:sldId id="417" r:id="rId16"/>
    <p:sldId id="421" r:id="rId17"/>
    <p:sldId id="386" r:id="rId18"/>
    <p:sldId id="407" r:id="rId19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clrMru>
    <a:srgbClr val="FFFF00"/>
    <a:srgbClr val="00FF00"/>
    <a:srgbClr val="3333FF"/>
    <a:srgbClr val="000000"/>
    <a:srgbClr val="99FF99"/>
    <a:srgbClr val="00CC00"/>
    <a:srgbClr val="008000"/>
    <a:srgbClr val="006600"/>
    <a:srgbClr val="33CC33"/>
    <a:srgbClr val="FF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11" autoAdjust="0"/>
    <p:restoredTop sz="94568" autoAdjust="0"/>
  </p:normalViewPr>
  <p:slideViewPr>
    <p:cSldViewPr>
      <p:cViewPr>
        <p:scale>
          <a:sx n="70" d="100"/>
          <a:sy n="70" d="100"/>
        </p:scale>
        <p:origin x="-1288" y="-188"/>
      </p:cViewPr>
      <p:guideLst>
        <p:guide orient="horz" pos="1680"/>
        <p:guide pos="1200"/>
        <p:guide pos="39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199.133.52.241\aipl3850-U\jan\bias\pctgeno_by_nm_2009_10bull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7.7348545717499564E-2"/>
          <c:y val="3.2748538011695943E-2"/>
          <c:w val="0.88948824561425699"/>
          <c:h val="0.8579097629292457"/>
        </c:manualLayout>
      </c:layout>
      <c:scatterChart>
        <c:scatterStyle val="lineMarker"/>
        <c:ser>
          <c:idx val="6"/>
          <c:order val="0"/>
          <c:spPr>
            <a:ln w="28575">
              <a:noFill/>
            </a:ln>
          </c:spPr>
          <c:marker>
            <c:symbol val="square"/>
            <c:size val="12"/>
            <c:spPr>
              <a:solidFill>
                <a:schemeClr val="tx1"/>
              </a:solidFill>
            </c:spPr>
          </c:marker>
          <c:xVal>
            <c:numRef>
              <c:f>'1308_data'!$H$6:$H$55</c:f>
              <c:numCache>
                <c:formatCode>General</c:formatCode>
                <c:ptCount val="50"/>
                <c:pt idx="0">
                  <c:v>906</c:v>
                </c:pt>
                <c:pt idx="1">
                  <c:v>855</c:v>
                </c:pt>
                <c:pt idx="2">
                  <c:v>836</c:v>
                </c:pt>
                <c:pt idx="3">
                  <c:v>810</c:v>
                </c:pt>
                <c:pt idx="4">
                  <c:v>798</c:v>
                </c:pt>
                <c:pt idx="5">
                  <c:v>798</c:v>
                </c:pt>
                <c:pt idx="6">
                  <c:v>796</c:v>
                </c:pt>
                <c:pt idx="7">
                  <c:v>791</c:v>
                </c:pt>
                <c:pt idx="8">
                  <c:v>791</c:v>
                </c:pt>
                <c:pt idx="9">
                  <c:v>782</c:v>
                </c:pt>
                <c:pt idx="10">
                  <c:v>782</c:v>
                </c:pt>
                <c:pt idx="11">
                  <c:v>780</c:v>
                </c:pt>
                <c:pt idx="12">
                  <c:v>779</c:v>
                </c:pt>
                <c:pt idx="13">
                  <c:v>777</c:v>
                </c:pt>
                <c:pt idx="14">
                  <c:v>773</c:v>
                </c:pt>
                <c:pt idx="15">
                  <c:v>771</c:v>
                </c:pt>
                <c:pt idx="16">
                  <c:v>769</c:v>
                </c:pt>
                <c:pt idx="17">
                  <c:v>769</c:v>
                </c:pt>
                <c:pt idx="18">
                  <c:v>765</c:v>
                </c:pt>
                <c:pt idx="19">
                  <c:v>765</c:v>
                </c:pt>
                <c:pt idx="20">
                  <c:v>765</c:v>
                </c:pt>
                <c:pt idx="21">
                  <c:v>764</c:v>
                </c:pt>
                <c:pt idx="22">
                  <c:v>757</c:v>
                </c:pt>
                <c:pt idx="23">
                  <c:v>757</c:v>
                </c:pt>
                <c:pt idx="24">
                  <c:v>757</c:v>
                </c:pt>
                <c:pt idx="25">
                  <c:v>756</c:v>
                </c:pt>
                <c:pt idx="26">
                  <c:v>753</c:v>
                </c:pt>
                <c:pt idx="27">
                  <c:v>753</c:v>
                </c:pt>
                <c:pt idx="28">
                  <c:v>752</c:v>
                </c:pt>
                <c:pt idx="29">
                  <c:v>750</c:v>
                </c:pt>
                <c:pt idx="30">
                  <c:v>749</c:v>
                </c:pt>
                <c:pt idx="31">
                  <c:v>748</c:v>
                </c:pt>
                <c:pt idx="32">
                  <c:v>742</c:v>
                </c:pt>
                <c:pt idx="33">
                  <c:v>742</c:v>
                </c:pt>
                <c:pt idx="34">
                  <c:v>741</c:v>
                </c:pt>
                <c:pt idx="35">
                  <c:v>738</c:v>
                </c:pt>
                <c:pt idx="36">
                  <c:v>737</c:v>
                </c:pt>
                <c:pt idx="37">
                  <c:v>736</c:v>
                </c:pt>
                <c:pt idx="38">
                  <c:v>735</c:v>
                </c:pt>
                <c:pt idx="39">
                  <c:v>735</c:v>
                </c:pt>
                <c:pt idx="40">
                  <c:v>735</c:v>
                </c:pt>
                <c:pt idx="41">
                  <c:v>734</c:v>
                </c:pt>
                <c:pt idx="42">
                  <c:v>732</c:v>
                </c:pt>
                <c:pt idx="43">
                  <c:v>732</c:v>
                </c:pt>
                <c:pt idx="44">
                  <c:v>731</c:v>
                </c:pt>
                <c:pt idx="45">
                  <c:v>730</c:v>
                </c:pt>
                <c:pt idx="46">
                  <c:v>729</c:v>
                </c:pt>
                <c:pt idx="47">
                  <c:v>728</c:v>
                </c:pt>
                <c:pt idx="48">
                  <c:v>727</c:v>
                </c:pt>
                <c:pt idx="49">
                  <c:v>726</c:v>
                </c:pt>
              </c:numCache>
            </c:numRef>
          </c:xVal>
          <c:yVal>
            <c:numRef>
              <c:f>'1308_data'!$G$6:$G$55</c:f>
              <c:numCache>
                <c:formatCode>General</c:formatCode>
                <c:ptCount val="50"/>
                <c:pt idx="0">
                  <c:v>69</c:v>
                </c:pt>
                <c:pt idx="1">
                  <c:v>0</c:v>
                </c:pt>
                <c:pt idx="2">
                  <c:v>92</c:v>
                </c:pt>
                <c:pt idx="3">
                  <c:v>35</c:v>
                </c:pt>
                <c:pt idx="4">
                  <c:v>15</c:v>
                </c:pt>
                <c:pt idx="5">
                  <c:v>44</c:v>
                </c:pt>
                <c:pt idx="6">
                  <c:v>9</c:v>
                </c:pt>
                <c:pt idx="7">
                  <c:v>2</c:v>
                </c:pt>
                <c:pt idx="8">
                  <c:v>100</c:v>
                </c:pt>
                <c:pt idx="9">
                  <c:v>8</c:v>
                </c:pt>
                <c:pt idx="10">
                  <c:v>12</c:v>
                </c:pt>
                <c:pt idx="11">
                  <c:v>8</c:v>
                </c:pt>
                <c:pt idx="12">
                  <c:v>13</c:v>
                </c:pt>
                <c:pt idx="13">
                  <c:v>0</c:v>
                </c:pt>
                <c:pt idx="14">
                  <c:v>29</c:v>
                </c:pt>
                <c:pt idx="15">
                  <c:v>2</c:v>
                </c:pt>
                <c:pt idx="16">
                  <c:v>26</c:v>
                </c:pt>
                <c:pt idx="17">
                  <c:v>30</c:v>
                </c:pt>
                <c:pt idx="18">
                  <c:v>6</c:v>
                </c:pt>
                <c:pt idx="19">
                  <c:v>7</c:v>
                </c:pt>
                <c:pt idx="20">
                  <c:v>1</c:v>
                </c:pt>
                <c:pt idx="21">
                  <c:v>15</c:v>
                </c:pt>
                <c:pt idx="22">
                  <c:v>9</c:v>
                </c:pt>
                <c:pt idx="23">
                  <c:v>0</c:v>
                </c:pt>
                <c:pt idx="24">
                  <c:v>5</c:v>
                </c:pt>
                <c:pt idx="25">
                  <c:v>5</c:v>
                </c:pt>
                <c:pt idx="26">
                  <c:v>0</c:v>
                </c:pt>
                <c:pt idx="27">
                  <c:v>100</c:v>
                </c:pt>
                <c:pt idx="28">
                  <c:v>3</c:v>
                </c:pt>
                <c:pt idx="29">
                  <c:v>18</c:v>
                </c:pt>
                <c:pt idx="30">
                  <c:v>14</c:v>
                </c:pt>
                <c:pt idx="31">
                  <c:v>22</c:v>
                </c:pt>
                <c:pt idx="32">
                  <c:v>0</c:v>
                </c:pt>
                <c:pt idx="33">
                  <c:v>23</c:v>
                </c:pt>
                <c:pt idx="34">
                  <c:v>0</c:v>
                </c:pt>
                <c:pt idx="35">
                  <c:v>86</c:v>
                </c:pt>
                <c:pt idx="36">
                  <c:v>0</c:v>
                </c:pt>
                <c:pt idx="37">
                  <c:v>8</c:v>
                </c:pt>
                <c:pt idx="38">
                  <c:v>100</c:v>
                </c:pt>
                <c:pt idx="39">
                  <c:v>0</c:v>
                </c:pt>
                <c:pt idx="40">
                  <c:v>1</c:v>
                </c:pt>
                <c:pt idx="41">
                  <c:v>1</c:v>
                </c:pt>
                <c:pt idx="42">
                  <c:v>5</c:v>
                </c:pt>
                <c:pt idx="43">
                  <c:v>28</c:v>
                </c:pt>
                <c:pt idx="44">
                  <c:v>6</c:v>
                </c:pt>
                <c:pt idx="45">
                  <c:v>6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</c:numCache>
            </c:numRef>
          </c:yVal>
        </c:ser>
        <c:axId val="128532864"/>
        <c:axId val="128534784"/>
      </c:scatterChart>
      <c:valAx>
        <c:axId val="128532864"/>
        <c:scaling>
          <c:orientation val="minMax"/>
          <c:max val="925"/>
          <c:min val="700"/>
        </c:scaling>
        <c:axPos val="b"/>
        <c:numFmt formatCode="General" sourceLinked="1"/>
        <c:tickLblPos val="nextTo"/>
        <c:spPr>
          <a:ln w="38100">
            <a:solidFill>
              <a:schemeClr val="tx1"/>
            </a:solidFill>
          </a:ln>
        </c:spPr>
        <c:txPr>
          <a:bodyPr anchor="b" anchorCtr="0"/>
          <a:lstStyle/>
          <a:p>
            <a:pPr>
              <a:defRPr sz="1800" b="1">
                <a:latin typeface="Times New Roman" pitchFamily="18" charset="0"/>
                <a:ea typeface="Verdana" pitchFamily="34" charset="0"/>
                <a:cs typeface="Times New Roman" pitchFamily="18" charset="0"/>
              </a:defRPr>
            </a:pPr>
            <a:endParaRPr lang="en-US"/>
          </a:p>
        </c:txPr>
        <c:crossAx val="128534784"/>
        <c:crossesAt val="-5"/>
        <c:crossBetween val="midCat"/>
        <c:majorUnit val="25"/>
      </c:valAx>
      <c:valAx>
        <c:axId val="128534784"/>
        <c:scaling>
          <c:orientation val="minMax"/>
          <c:max val="100"/>
          <c:min val="0"/>
        </c:scaling>
        <c:axPos val="l"/>
        <c:numFmt formatCode="General" sourceLinked="1"/>
        <c:tickLblPos val="low"/>
        <c:spPr>
          <a:noFill/>
          <a:ln w="38100">
            <a:solidFill>
              <a:schemeClr val="tx1"/>
            </a:solidFill>
          </a:ln>
        </c:spPr>
        <c:txPr>
          <a:bodyPr rot="0" vert="horz" anchor="t" anchorCtr="1"/>
          <a:lstStyle/>
          <a:p>
            <a:pPr>
              <a:defRPr sz="1600" b="1">
                <a:latin typeface="Times New Roman" pitchFamily="18" charset="0"/>
                <a:ea typeface="Verdana" pitchFamily="34" charset="0"/>
                <a:cs typeface="Times New Roman" pitchFamily="18" charset="0"/>
              </a:defRPr>
            </a:pPr>
            <a:endParaRPr lang="en-US"/>
          </a:p>
        </c:txPr>
        <c:crossAx val="128532864"/>
        <c:crosses val="autoZero"/>
        <c:crossBetween val="midCat"/>
        <c:majorUnit val="10"/>
      </c:valAx>
      <c:spPr>
        <a:solidFill>
          <a:schemeClr val="bg1"/>
        </a:solidFill>
      </c:spPr>
    </c:plotArea>
    <c:plotVisOnly val="1"/>
  </c:chart>
  <c:spPr>
    <a:solidFill>
      <a:schemeClr val="bg1"/>
    </a:solidFill>
    <a:ln>
      <a:noFill/>
    </a:ln>
  </c:sp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0.52041</cdr:x>
      <cdr:y>0.5614</cdr:y>
    </cdr:from>
    <cdr:to>
      <cdr:x>0.62245</cdr:x>
      <cdr:y>0.61404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86200" y="2438400"/>
          <a:ext cx="7620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 smtClean="0">
              <a:solidFill>
                <a:schemeClr val="tx1"/>
              </a:solidFill>
            </a:rPr>
            <a:t>Maurice</a:t>
          </a:r>
          <a:endParaRPr lang="en-US" sz="12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0.41837</cdr:x>
      <cdr:y>0.05263</cdr:y>
    </cdr:from>
    <cdr:to>
      <cdr:x>0.54082</cdr:x>
      <cdr:y>0.10526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124200" y="228600"/>
          <a:ext cx="9144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>
              <a:solidFill>
                <a:schemeClr val="tx1"/>
              </a:solidFill>
            </a:rPr>
            <a:t>Elvis ISY</a:t>
          </a:r>
          <a:endParaRPr lang="en-US" sz="11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0.27551</cdr:x>
      <cdr:y>0.03509</cdr:y>
    </cdr:from>
    <cdr:to>
      <cdr:x>0.37755</cdr:x>
      <cdr:y>0.10526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057400" y="152400"/>
          <a:ext cx="7620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 err="1" smtClean="0">
              <a:solidFill>
                <a:schemeClr val="tx1"/>
              </a:solidFill>
            </a:rPr>
            <a:t>Altatrust</a:t>
          </a:r>
          <a:endParaRPr lang="en-US" sz="12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0.23469</cdr:x>
      <cdr:y>0.14035</cdr:y>
    </cdr:from>
    <cdr:to>
      <cdr:x>0.37755</cdr:x>
      <cdr:y>0.21053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752600" y="609600"/>
          <a:ext cx="10668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 err="1" smtClean="0">
              <a:solidFill>
                <a:schemeClr val="tx1"/>
              </a:solidFill>
            </a:rPr>
            <a:t>Fernand</a:t>
          </a:r>
          <a:endParaRPr lang="en-US" sz="1200" dirty="0">
            <a:solidFill>
              <a:schemeClr val="tx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t" anchorCtr="0" compatLnSpc="1">
            <a:prstTxWarp prst="textNoShape">
              <a:avLst/>
            </a:prstTxWarp>
          </a:bodyPr>
          <a:lstStyle>
            <a:lvl1pPr defTabSz="928688">
              <a:defRPr/>
            </a:lvl1pPr>
          </a:lstStyle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8378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t" anchorCtr="0" compatLnSpc="1">
            <a:prstTxWarp prst="textNoShape">
              <a:avLst/>
            </a:prstTxWarp>
          </a:bodyPr>
          <a:lstStyle>
            <a:lvl1pPr algn="r" defTabSz="928688">
              <a:defRPr>
                <a:solidFill>
                  <a:srgbClr val="FFFF00"/>
                </a:solidFill>
              </a:defRPr>
            </a:lvl1pPr>
          </a:lstStyle>
          <a:p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b" anchorCtr="0" compatLnSpc="1">
            <a:prstTxWarp prst="textNoShape">
              <a:avLst/>
            </a:prstTxWarp>
          </a:bodyPr>
          <a:lstStyle>
            <a:lvl1pPr defTabSz="928688">
              <a:defRPr>
                <a:solidFill>
                  <a:srgbClr val="FFFF00"/>
                </a:solidFill>
              </a:defRPr>
            </a:lvl1pPr>
          </a:lstStyle>
          <a:p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8378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b" anchorCtr="0" compatLnSpc="1">
            <a:prstTxWarp prst="textNoShape">
              <a:avLst/>
            </a:prstTxWarp>
          </a:bodyPr>
          <a:lstStyle>
            <a:lvl1pPr algn="r" defTabSz="928688">
              <a:defRPr>
                <a:solidFill>
                  <a:srgbClr val="FFFF00"/>
                </a:solidFill>
              </a:defRPr>
            </a:lvl1pPr>
          </a:lstStyle>
          <a:p>
            <a:fld id="{59329266-5292-4C10-83D1-A41825AC0FC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t" anchorCtr="0" compatLnSpc="1">
            <a:prstTxWarp prst="textNoShape">
              <a:avLst/>
            </a:prstTxWarp>
          </a:bodyPr>
          <a:lstStyle>
            <a:lvl1pPr defTabSz="928688">
              <a:defRPr>
                <a:solidFill>
                  <a:srgbClr val="FFFF00"/>
                </a:solidFill>
              </a:defRPr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8378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t" anchorCtr="0" compatLnSpc="1">
            <a:prstTxWarp prst="textNoShape">
              <a:avLst/>
            </a:prstTxWarp>
          </a:bodyPr>
          <a:lstStyle>
            <a:lvl1pPr algn="r" defTabSz="928688">
              <a:defRPr>
                <a:solidFill>
                  <a:srgbClr val="FFFF00"/>
                </a:solidFill>
              </a:defRPr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96913"/>
            <a:ext cx="4637088" cy="3479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756" y="4410076"/>
            <a:ext cx="5121488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b" anchorCtr="0" compatLnSpc="1">
            <a:prstTxWarp prst="textNoShape">
              <a:avLst/>
            </a:prstTxWarp>
          </a:bodyPr>
          <a:lstStyle>
            <a:lvl1pPr defTabSz="928688">
              <a:defRPr>
                <a:solidFill>
                  <a:srgbClr val="FFFF00"/>
                </a:solidFill>
              </a:defRPr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8378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b" anchorCtr="0" compatLnSpc="1">
            <a:prstTxWarp prst="textNoShape">
              <a:avLst/>
            </a:prstTxWarp>
          </a:bodyPr>
          <a:lstStyle>
            <a:lvl1pPr algn="r" defTabSz="928688">
              <a:defRPr>
                <a:solidFill>
                  <a:srgbClr val="FFFF00"/>
                </a:solidFill>
              </a:defRPr>
            </a:lvl1pPr>
          </a:lstStyle>
          <a:p>
            <a:fld id="{6D8F8786-532C-45D6-A934-7CD601DD533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F8786-532C-45D6-A934-7CD601DD533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Paul.VanRaden@ars.usda.gov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38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276486" name="Group 6"/>
          <p:cNvGrpSpPr>
            <a:grpSpLocks/>
          </p:cNvGrpSpPr>
          <p:nvPr/>
        </p:nvGrpSpPr>
        <p:grpSpPr bwMode="auto">
          <a:xfrm>
            <a:off x="0" y="3429000"/>
            <a:ext cx="9144000" cy="152400"/>
            <a:chOff x="48" y="4032"/>
            <a:chExt cx="5136" cy="86"/>
          </a:xfrm>
        </p:grpSpPr>
        <p:sp>
          <p:nvSpPr>
            <p:cNvPr id="276487" name="Rectangle 7"/>
            <p:cNvSpPr>
              <a:spLocks noChangeArrowheads="1"/>
            </p:cNvSpPr>
            <p:nvPr userDrawn="1"/>
          </p:nvSpPr>
          <p:spPr bwMode="ltGray">
            <a:xfrm>
              <a:off x="48" y="4032"/>
              <a:ext cx="5136" cy="29"/>
            </a:xfrm>
            <a:prstGeom prst="rect">
              <a:avLst/>
            </a:prstGeom>
            <a:solidFill>
              <a:srgbClr val="0099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488" name="Rectangle 8"/>
            <p:cNvSpPr>
              <a:spLocks noChangeArrowheads="1"/>
            </p:cNvSpPr>
            <p:nvPr userDrawn="1"/>
          </p:nvSpPr>
          <p:spPr bwMode="ltGray">
            <a:xfrm>
              <a:off x="48" y="4060"/>
              <a:ext cx="5136" cy="2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489" name="Rectangle 9"/>
            <p:cNvSpPr>
              <a:spLocks noChangeArrowheads="1"/>
            </p:cNvSpPr>
            <p:nvPr userDrawn="1"/>
          </p:nvSpPr>
          <p:spPr bwMode="ltGray">
            <a:xfrm>
              <a:off x="48" y="4089"/>
              <a:ext cx="5136" cy="29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4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Ø"/>
              </a:pPr>
              <a:endParaRPr lang="en-US" sz="2800" b="1"/>
            </a:p>
          </p:txBody>
        </p:sp>
      </p:grpSp>
      <p:grpSp>
        <p:nvGrpSpPr>
          <p:cNvPr id="276496" name="Group 16"/>
          <p:cNvGrpSpPr>
            <a:grpSpLocks/>
          </p:cNvGrpSpPr>
          <p:nvPr/>
        </p:nvGrpSpPr>
        <p:grpSpPr bwMode="auto">
          <a:xfrm>
            <a:off x="0" y="3429000"/>
            <a:ext cx="9144000" cy="152400"/>
            <a:chOff x="48" y="4032"/>
            <a:chExt cx="5136" cy="86"/>
          </a:xfrm>
        </p:grpSpPr>
        <p:sp>
          <p:nvSpPr>
            <p:cNvPr id="276497" name="Rectangle 17"/>
            <p:cNvSpPr>
              <a:spLocks noChangeArrowheads="1"/>
            </p:cNvSpPr>
            <p:nvPr userDrawn="1"/>
          </p:nvSpPr>
          <p:spPr bwMode="ltGray">
            <a:xfrm>
              <a:off x="48" y="4032"/>
              <a:ext cx="5136" cy="29"/>
            </a:xfrm>
            <a:prstGeom prst="rect">
              <a:avLst/>
            </a:prstGeom>
            <a:solidFill>
              <a:srgbClr val="0099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498" name="Rectangle 18"/>
            <p:cNvSpPr>
              <a:spLocks noChangeArrowheads="1"/>
            </p:cNvSpPr>
            <p:nvPr userDrawn="1"/>
          </p:nvSpPr>
          <p:spPr bwMode="ltGray">
            <a:xfrm>
              <a:off x="48" y="4060"/>
              <a:ext cx="5136" cy="2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499" name="Rectangle 19"/>
            <p:cNvSpPr>
              <a:spLocks noChangeArrowheads="1"/>
            </p:cNvSpPr>
            <p:nvPr userDrawn="1"/>
          </p:nvSpPr>
          <p:spPr bwMode="ltGray">
            <a:xfrm>
              <a:off x="48" y="4089"/>
              <a:ext cx="5136" cy="29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4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Ø"/>
              </a:pPr>
              <a:endParaRPr lang="en-US" sz="2800" b="1"/>
            </a:p>
          </p:txBody>
        </p:sp>
      </p:grpSp>
      <p:sp>
        <p:nvSpPr>
          <p:cNvPr id="276509" name="Text Box 29"/>
          <p:cNvSpPr txBox="1">
            <a:spLocks noChangeArrowheads="1"/>
          </p:cNvSpPr>
          <p:nvPr/>
        </p:nvSpPr>
        <p:spPr bwMode="ltGray">
          <a:xfrm>
            <a:off x="8382000" y="6477000"/>
            <a:ext cx="2540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sz="900" b="1">
                <a:solidFill>
                  <a:schemeClr val="bg1"/>
                </a:solidFill>
              </a:rPr>
              <a:t>2007</a:t>
            </a:r>
          </a:p>
        </p:txBody>
      </p:sp>
      <p:sp>
        <p:nvSpPr>
          <p:cNvPr id="276510" name="Text Box 30"/>
          <p:cNvSpPr txBox="1">
            <a:spLocks noChangeArrowheads="1"/>
          </p:cNvSpPr>
          <p:nvPr/>
        </p:nvSpPr>
        <p:spPr bwMode="auto">
          <a:xfrm>
            <a:off x="609600" y="3886200"/>
            <a:ext cx="8305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Paul </a:t>
            </a:r>
            <a:r>
              <a:rPr lang="en-US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VanRaden and Jan Wright</a:t>
            </a:r>
            <a:endParaRPr lang="en-US" sz="24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Bef>
                <a:spcPct val="40000"/>
              </a:spcBef>
            </a:pPr>
            <a:r>
              <a:rPr lang="en-US" sz="2400" b="1" dirty="0"/>
              <a:t>Animal Improvement Programs Lab, Beltsville, </a:t>
            </a:r>
            <a:r>
              <a:rPr lang="en-US" sz="2400" b="1" dirty="0" smtClean="0"/>
              <a:t>MD</a:t>
            </a:r>
          </a:p>
          <a:p>
            <a:pPr>
              <a:spcBef>
                <a:spcPct val="10000"/>
              </a:spcBef>
            </a:pPr>
            <a:r>
              <a:rPr lang="en-US" sz="2400" b="1" dirty="0" smtClean="0">
                <a:hlinkClick r:id="rId2"/>
              </a:rPr>
              <a:t>Paul.VanRaden@ars.usda.gov</a:t>
            </a:r>
            <a:endParaRPr lang="en-US" sz="2400" b="1" dirty="0"/>
          </a:p>
        </p:txBody>
      </p:sp>
      <p:pic>
        <p:nvPicPr>
          <p:cNvPr id="276511" name="Picture 31" descr="usda-ars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55000" y="6062663"/>
            <a:ext cx="812800" cy="566737"/>
          </a:xfrm>
          <a:prstGeom prst="rect">
            <a:avLst/>
          </a:prstGeom>
          <a:noFill/>
        </p:spPr>
      </p:pic>
      <p:sp>
        <p:nvSpPr>
          <p:cNvPr id="276513" name="Text Box 33"/>
          <p:cNvSpPr txBox="1">
            <a:spLocks noChangeArrowheads="1"/>
          </p:cNvSpPr>
          <p:nvPr userDrawn="1"/>
        </p:nvSpPr>
        <p:spPr bwMode="ltGray">
          <a:xfrm>
            <a:off x="8458200" y="6458551"/>
            <a:ext cx="254000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sz="900" b="1" dirty="0" smtClean="0">
                <a:solidFill>
                  <a:schemeClr val="bg1"/>
                </a:solidFill>
              </a:rPr>
              <a:t>2013</a:t>
            </a:r>
            <a:endParaRPr kumimoji="1" lang="en-US" sz="9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28600"/>
            <a:ext cx="21717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627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315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27279B">
                <a:gamma/>
                <a:shade val="0"/>
                <a:invGamma/>
              </a:srgbClr>
            </a:gs>
            <a:gs pos="100000">
              <a:srgbClr val="27279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82" name="Text Box 26"/>
          <p:cNvSpPr txBox="1">
            <a:spLocks noChangeArrowheads="1"/>
          </p:cNvSpPr>
          <p:nvPr/>
        </p:nvSpPr>
        <p:spPr bwMode="ltGray">
          <a:xfrm>
            <a:off x="862013" y="6582311"/>
            <a:ext cx="431958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b="1" dirty="0" smtClean="0">
                <a:solidFill>
                  <a:schemeClr val="accent1"/>
                </a:solidFill>
              </a:rPr>
              <a:t>Interbull annual meeting, Nantes, France, August 2013 </a:t>
            </a:r>
            <a:r>
              <a:rPr kumimoji="1" lang="en-US" b="1" dirty="0">
                <a:solidFill>
                  <a:schemeClr val="accent1"/>
                </a:solidFill>
              </a:rPr>
              <a:t>(</a:t>
            </a:r>
            <a:fld id="{DB5F03EE-5605-4F61-95AF-94C33F976CB2}" type="slidenum">
              <a:rPr kumimoji="1" lang="en-US" b="1">
                <a:solidFill>
                  <a:schemeClr val="accent1"/>
                </a:solidFill>
              </a:rPr>
              <a:pPr algn="ctr" eaLnBrk="0" hangingPunct="0">
                <a:spcBef>
                  <a:spcPct val="50000"/>
                </a:spcBef>
              </a:pPr>
              <a:t>‹#›</a:t>
            </a:fld>
            <a:r>
              <a:rPr kumimoji="1" lang="en-US" b="1" dirty="0">
                <a:solidFill>
                  <a:schemeClr val="accent1"/>
                </a:solidFill>
              </a:rPr>
              <a:t>)</a:t>
            </a:r>
          </a:p>
        </p:txBody>
      </p:sp>
      <p:sp>
        <p:nvSpPr>
          <p:cNvPr id="275475" name="Text Box 19"/>
          <p:cNvSpPr txBox="1">
            <a:spLocks noChangeArrowheads="1"/>
          </p:cNvSpPr>
          <p:nvPr/>
        </p:nvSpPr>
        <p:spPr bwMode="ltGray">
          <a:xfrm>
            <a:off x="6736163" y="6552149"/>
            <a:ext cx="11120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b="1" dirty="0" smtClean="0">
                <a:solidFill>
                  <a:schemeClr val="accent1"/>
                </a:solidFill>
              </a:rPr>
              <a:t>Paul </a:t>
            </a:r>
            <a:r>
              <a:rPr kumimoji="1" lang="en-US" b="1" dirty="0" err="1" smtClean="0">
                <a:solidFill>
                  <a:schemeClr val="accent1"/>
                </a:solidFill>
              </a:rPr>
              <a:t>VanRaden</a:t>
            </a:r>
            <a:endParaRPr kumimoji="1" lang="en-US" b="1" dirty="0">
              <a:solidFill>
                <a:schemeClr val="accent1"/>
              </a:solidFill>
            </a:endParaRPr>
          </a:p>
        </p:txBody>
      </p:sp>
      <p:pic>
        <p:nvPicPr>
          <p:cNvPr id="275480" name="Picture 24" descr="usda-ars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255000" y="6062663"/>
            <a:ext cx="812800" cy="566737"/>
          </a:xfrm>
          <a:prstGeom prst="rect">
            <a:avLst/>
          </a:prstGeom>
          <a:noFill/>
        </p:spPr>
      </p:pic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868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315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75462" name="Text Box 6"/>
          <p:cNvSpPr txBox="1">
            <a:spLocks noChangeArrowheads="1"/>
          </p:cNvSpPr>
          <p:nvPr/>
        </p:nvSpPr>
        <p:spPr bwMode="ltGray">
          <a:xfrm>
            <a:off x="8458200" y="6458551"/>
            <a:ext cx="254000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sz="900" b="1" dirty="0" smtClean="0">
                <a:solidFill>
                  <a:schemeClr val="bg1"/>
                </a:solidFill>
              </a:rPr>
              <a:t>2013</a:t>
            </a:r>
            <a:endParaRPr kumimoji="1" lang="en-US" sz="900" b="1" dirty="0">
              <a:solidFill>
                <a:schemeClr val="bg1"/>
              </a:solidFill>
            </a:endParaRPr>
          </a:p>
        </p:txBody>
      </p:sp>
      <p:grpSp>
        <p:nvGrpSpPr>
          <p:cNvPr id="275483" name="Group 27"/>
          <p:cNvGrpSpPr>
            <a:grpSpLocks/>
          </p:cNvGrpSpPr>
          <p:nvPr/>
        </p:nvGrpSpPr>
        <p:grpSpPr bwMode="auto">
          <a:xfrm>
            <a:off x="0" y="6324600"/>
            <a:ext cx="8229600" cy="152400"/>
            <a:chOff x="48" y="4032"/>
            <a:chExt cx="5136" cy="86"/>
          </a:xfrm>
        </p:grpSpPr>
        <p:sp>
          <p:nvSpPr>
            <p:cNvPr id="275484" name="Rectangle 28"/>
            <p:cNvSpPr>
              <a:spLocks noChangeArrowheads="1"/>
            </p:cNvSpPr>
            <p:nvPr userDrawn="1"/>
          </p:nvSpPr>
          <p:spPr bwMode="ltGray">
            <a:xfrm>
              <a:off x="48" y="4032"/>
              <a:ext cx="5136" cy="29"/>
            </a:xfrm>
            <a:prstGeom prst="rect">
              <a:avLst/>
            </a:prstGeom>
            <a:solidFill>
              <a:srgbClr val="0099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5485" name="Rectangle 29"/>
            <p:cNvSpPr>
              <a:spLocks noChangeArrowheads="1"/>
            </p:cNvSpPr>
            <p:nvPr userDrawn="1"/>
          </p:nvSpPr>
          <p:spPr bwMode="ltGray">
            <a:xfrm>
              <a:off x="48" y="4060"/>
              <a:ext cx="5136" cy="2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5486" name="Rectangle 30"/>
            <p:cNvSpPr>
              <a:spLocks noChangeArrowheads="1"/>
            </p:cNvSpPr>
            <p:nvPr userDrawn="1"/>
          </p:nvSpPr>
          <p:spPr bwMode="ltGray">
            <a:xfrm>
              <a:off x="48" y="4089"/>
              <a:ext cx="5136" cy="29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4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Ø"/>
              </a:pPr>
              <a:endParaRPr lang="en-US" sz="2800" b="1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4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Ø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95338" indent="-338138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•"/>
        <a:defRPr sz="2800" b="1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5000"/>
        <a:buChar char="–"/>
        <a:defRPr sz="2400" b="1">
          <a:solidFill>
            <a:schemeClr val="accent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4pPr>
      <a:lvl5pPr marL="20574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5pPr>
      <a:lvl6pPr marL="25146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6pPr>
      <a:lvl7pPr marL="29718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7pPr>
      <a:lvl8pPr marL="34290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8pPr>
      <a:lvl9pPr marL="38862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2133600"/>
          </a:xfrm>
        </p:spPr>
        <p:txBody>
          <a:bodyPr/>
          <a:lstStyle/>
          <a:p>
            <a:r>
              <a:rPr lang="en-US" sz="3600" dirty="0" smtClean="0"/>
              <a:t>Measuring genomic pre-selection in theory and in practice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Group 1 </a:t>
            </a:r>
            <a:r>
              <a:rPr lang="en-US" dirty="0" smtClean="0">
                <a:solidFill>
                  <a:srgbClr val="00FF00"/>
                </a:solidFill>
              </a:rPr>
              <a:t>(proven bulls)</a:t>
            </a:r>
          </a:p>
          <a:p>
            <a:pPr lvl="1"/>
            <a:r>
              <a:rPr lang="en-US" dirty="0" smtClean="0"/>
              <a:t>Daughters with records</a:t>
            </a:r>
          </a:p>
          <a:p>
            <a:pPr lvl="1"/>
            <a:r>
              <a:rPr lang="en-US" dirty="0" smtClean="0"/>
              <a:t>Top 50, no </a:t>
            </a:r>
            <a:r>
              <a:rPr lang="en-US" dirty="0" err="1" smtClean="0"/>
              <a:t>dtrs</a:t>
            </a:r>
            <a:r>
              <a:rPr lang="en-US" dirty="0" smtClean="0"/>
              <a:t> in April 2010</a:t>
            </a:r>
          </a:p>
          <a:p>
            <a:pPr lvl="1"/>
            <a:r>
              <a:rPr lang="en-US" dirty="0" smtClean="0"/>
              <a:t>Were mates pre-selected?</a:t>
            </a:r>
          </a:p>
          <a:p>
            <a:r>
              <a:rPr lang="en-US" dirty="0" smtClean="0"/>
              <a:t>Group 2 </a:t>
            </a:r>
            <a:r>
              <a:rPr lang="en-US" dirty="0" smtClean="0">
                <a:solidFill>
                  <a:srgbClr val="00FF00"/>
                </a:solidFill>
              </a:rPr>
              <a:t>(young bulls)</a:t>
            </a:r>
          </a:p>
          <a:p>
            <a:pPr lvl="1"/>
            <a:r>
              <a:rPr lang="en-US" dirty="0" smtClean="0"/>
              <a:t>Top 50, born 2009 and 2010</a:t>
            </a:r>
          </a:p>
          <a:p>
            <a:pPr lvl="1"/>
            <a:r>
              <a:rPr lang="en-US" dirty="0" smtClean="0"/>
              <a:t>Study calves born in USA</a:t>
            </a:r>
          </a:p>
          <a:p>
            <a:pPr lvl="1"/>
            <a:r>
              <a:rPr lang="en-US" dirty="0" smtClean="0"/>
              <a:t>Will pre-selected mates cause bias?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Mates of Group 1 and 2 Bulls</a:t>
            </a:r>
            <a:endParaRPr lang="en-US" dirty="0"/>
          </a:p>
        </p:txBody>
      </p:sp>
      <p:pic>
        <p:nvPicPr>
          <p:cNvPr id="1026" name="Picture 2" descr="Bull Pho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2100" y="1524000"/>
            <a:ext cx="2501900" cy="1786079"/>
          </a:xfrm>
          <a:prstGeom prst="rect">
            <a:avLst/>
          </a:prstGeom>
          <a:noFill/>
        </p:spPr>
      </p:pic>
      <p:pic>
        <p:nvPicPr>
          <p:cNvPr id="1032" name="Picture 8" descr="CABRIOLET *TV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6087" y="3352800"/>
            <a:ext cx="2517913" cy="18097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1600200"/>
          <a:ext cx="7315200" cy="4145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14600"/>
                <a:gridCol w="1219200"/>
                <a:gridCol w="11430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Trait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FF00"/>
                          </a:solidFill>
                        </a:rPr>
                        <a:t>Mean</a:t>
                      </a:r>
                      <a:endParaRPr lang="en-US" sz="28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FF00"/>
                          </a:solidFill>
                        </a:rPr>
                        <a:t>SD</a:t>
                      </a:r>
                      <a:endParaRPr lang="en-US" sz="28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FF00"/>
                          </a:solidFill>
                        </a:rPr>
                        <a:t>Min</a:t>
                      </a:r>
                      <a:endParaRPr lang="en-US" sz="28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FF00"/>
                          </a:solidFill>
                        </a:rPr>
                        <a:t>Max</a:t>
                      </a:r>
                      <a:endParaRPr lang="en-US" sz="28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NM$</a:t>
                      </a: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2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4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-5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13</a:t>
                      </a:r>
                      <a:endParaRPr 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Protein</a:t>
                      </a: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-1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1</a:t>
                      </a:r>
                      <a:endParaRPr 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Prod Life</a:t>
                      </a: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.0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.0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.0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.1</a:t>
                      </a:r>
                      <a:endParaRPr 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rgbClr val="FFFF00"/>
                          </a:solidFill>
                        </a:rPr>
                        <a:t>Dtr</a:t>
                      </a:r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FFFF00"/>
                          </a:solidFill>
                        </a:rPr>
                        <a:t>Preg</a:t>
                      </a:r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 Rate</a:t>
                      </a: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.0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.0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.0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.1</a:t>
                      </a:r>
                      <a:endParaRPr 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SCS</a:t>
                      </a: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.00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.00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-.01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.01</a:t>
                      </a:r>
                      <a:endParaRPr 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Final Score</a:t>
                      </a: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.00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.01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-.04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.02</a:t>
                      </a:r>
                      <a:endParaRPr 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Udder Depth</a:t>
                      </a: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.00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.01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-.02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.02</a:t>
                      </a:r>
                      <a:endParaRPr lang="en-US" sz="28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1 Realized Mate Bias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1600200"/>
          <a:ext cx="7315200" cy="4145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14600"/>
                <a:gridCol w="1219200"/>
                <a:gridCol w="11430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Trait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FF00"/>
                          </a:solidFill>
                        </a:rPr>
                        <a:t>Mean</a:t>
                      </a:r>
                      <a:endParaRPr lang="en-US" sz="28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FF00"/>
                          </a:solidFill>
                        </a:rPr>
                        <a:t>SD</a:t>
                      </a:r>
                      <a:endParaRPr lang="en-US" sz="28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FF00"/>
                          </a:solidFill>
                        </a:rPr>
                        <a:t>Min</a:t>
                      </a:r>
                      <a:endParaRPr lang="en-US" sz="28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FF00"/>
                          </a:solidFill>
                        </a:rPr>
                        <a:t>Max</a:t>
                      </a:r>
                      <a:endParaRPr lang="en-US" sz="28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NM$</a:t>
                      </a: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8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9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33</a:t>
                      </a:r>
                      <a:endParaRPr 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Protein</a:t>
                      </a: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1</a:t>
                      </a:r>
                      <a:endParaRPr 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Prod Life</a:t>
                      </a: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.1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.1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.0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.5</a:t>
                      </a:r>
                      <a:endParaRPr 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rgbClr val="FFFF00"/>
                          </a:solidFill>
                        </a:rPr>
                        <a:t>Dtr</a:t>
                      </a:r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FFFF00"/>
                          </a:solidFill>
                        </a:rPr>
                        <a:t>Preg</a:t>
                      </a:r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 Rate</a:t>
                      </a: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.1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.1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.0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.3</a:t>
                      </a:r>
                      <a:endParaRPr 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SCS</a:t>
                      </a: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-.01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.01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-.03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.00</a:t>
                      </a:r>
                      <a:endParaRPr 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Final Score</a:t>
                      </a: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.02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.03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-.01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.10</a:t>
                      </a:r>
                      <a:endParaRPr 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Udder Depth</a:t>
                      </a: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.03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.04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-.01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.13</a:t>
                      </a:r>
                      <a:endParaRPr lang="en-US" sz="28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2 Future Bias from Mates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Dams with ≥ 1 sampled son born 2008 to 2012</a:t>
            </a:r>
          </a:p>
          <a:p>
            <a:r>
              <a:rPr lang="en-US" dirty="0" smtClean="0"/>
              <a:t>Son selection differential = </a:t>
            </a:r>
            <a:r>
              <a:rPr lang="en-US" dirty="0" smtClean="0">
                <a:solidFill>
                  <a:srgbClr val="FFFF00"/>
                </a:solidFill>
              </a:rPr>
              <a:t>∑(GPTA – PA) / # of sons sampled</a:t>
            </a:r>
          </a:p>
          <a:p>
            <a:r>
              <a:rPr lang="en-US" dirty="0" smtClean="0"/>
              <a:t>Dam’s bias = </a:t>
            </a:r>
            <a:r>
              <a:rPr lang="en-US" dirty="0" smtClean="0">
                <a:solidFill>
                  <a:srgbClr val="FFFF00"/>
                </a:solidFill>
              </a:rPr>
              <a:t>2 * sons’ selection differential * (DE from sampled sons) / (total conventional DE) </a:t>
            </a:r>
          </a:p>
          <a:p>
            <a:pPr lvl="1"/>
            <a:r>
              <a:rPr lang="en-US" dirty="0" smtClean="0"/>
              <a:t>DE = daughter equivalents or EDC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Bias – Dams of Young Bulls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29 sons genotyped, 6 selected, each will provide 5.4 DE</a:t>
            </a:r>
          </a:p>
          <a:p>
            <a:r>
              <a:rPr lang="en-US" dirty="0" smtClean="0"/>
              <a:t>Son selection differential for milk = </a:t>
            </a:r>
            <a:r>
              <a:rPr lang="en-US" dirty="0" smtClean="0">
                <a:solidFill>
                  <a:srgbClr val="FFFF00"/>
                </a:solidFill>
              </a:rPr>
              <a:t>∑(GPTA – PA) / 6 </a:t>
            </a:r>
            <a:r>
              <a:rPr lang="en-US" dirty="0" smtClean="0"/>
              <a:t>= 583 pounds</a:t>
            </a:r>
          </a:p>
          <a:p>
            <a:r>
              <a:rPr lang="en-US" dirty="0" smtClean="0"/>
              <a:t>30 daughters, each provide 1.5 DE </a:t>
            </a:r>
          </a:p>
          <a:p>
            <a:r>
              <a:rPr lang="en-US" dirty="0" smtClean="0"/>
              <a:t>8.3 DE from PA, 7.8 from records</a:t>
            </a:r>
          </a:p>
          <a:p>
            <a:r>
              <a:rPr lang="en-US" dirty="0" smtClean="0"/>
              <a:t>Dam’s future bias = </a:t>
            </a:r>
            <a:r>
              <a:rPr lang="en-US" dirty="0" smtClean="0">
                <a:solidFill>
                  <a:srgbClr val="FFFF00"/>
                </a:solidFill>
              </a:rPr>
              <a:t>2 * 583 * 6 * 5.4 / [8.3 + 7.8 + 6 * 5.4 + 30 * 1.5] </a:t>
            </a:r>
            <a:r>
              <a:rPr lang="en-US" smtClean="0"/>
              <a:t>= </a:t>
            </a:r>
            <a:r>
              <a:rPr lang="en-US" smtClean="0"/>
              <a:t>404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Dam </a:t>
            </a:r>
            <a:br>
              <a:rPr lang="en-US" dirty="0" smtClean="0"/>
            </a:br>
            <a:r>
              <a:rPr lang="en-US" sz="1600" dirty="0" smtClean="0">
                <a:solidFill>
                  <a:schemeClr val="accent5"/>
                </a:solidFill>
              </a:rPr>
              <a:t>HOUSA000065597532</a:t>
            </a:r>
            <a:endParaRPr lang="en-US" sz="1600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1600200"/>
          <a:ext cx="7315200" cy="3627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63040"/>
                <a:gridCol w="1463040"/>
                <a:gridCol w="1463040"/>
                <a:gridCol w="1463040"/>
                <a:gridCol w="146304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Trait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FF00"/>
                          </a:solidFill>
                        </a:rPr>
                        <a:t>Mean</a:t>
                      </a:r>
                      <a:endParaRPr lang="en-US" sz="28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FF00"/>
                          </a:solidFill>
                        </a:rPr>
                        <a:t>SD</a:t>
                      </a:r>
                      <a:endParaRPr lang="en-US" sz="28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FF00"/>
                          </a:solidFill>
                        </a:rPr>
                        <a:t>Min</a:t>
                      </a:r>
                      <a:endParaRPr lang="en-US" sz="28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FF00"/>
                          </a:solidFill>
                        </a:rPr>
                        <a:t>Max</a:t>
                      </a:r>
                      <a:endParaRPr lang="en-US" sz="28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NM$</a:t>
                      </a: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29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33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-124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156</a:t>
                      </a:r>
                      <a:endParaRPr 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Protein</a:t>
                      </a: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1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3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-10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14</a:t>
                      </a:r>
                      <a:endParaRPr 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PL</a:t>
                      </a: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.3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.5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-1.7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2.0</a:t>
                      </a:r>
                      <a:endParaRPr 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DPR</a:t>
                      </a: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.1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.2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-.9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.9</a:t>
                      </a:r>
                      <a:endParaRPr 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SCS</a:t>
                      </a: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-.01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.04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/>
                        <a:t>-.22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.14</a:t>
                      </a:r>
                      <a:endParaRPr 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Future Bias – Bull Dams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 from preferential treatment</a:t>
            </a:r>
          </a:p>
          <a:p>
            <a:pPr lvl="1"/>
            <a:r>
              <a:rPr lang="en-US" dirty="0" smtClean="0"/>
              <a:t>High-priced early daughters</a:t>
            </a:r>
          </a:p>
          <a:p>
            <a:pPr lvl="1"/>
            <a:r>
              <a:rPr lang="en-US" dirty="0" smtClean="0"/>
              <a:t>Lack of random sampling</a:t>
            </a:r>
          </a:p>
          <a:p>
            <a:r>
              <a:rPr lang="en-US" dirty="0" err="1" smtClean="0"/>
              <a:t>Deregression</a:t>
            </a:r>
            <a:r>
              <a:rPr lang="en-US" dirty="0" smtClean="0"/>
              <a:t> removes some bias</a:t>
            </a:r>
          </a:p>
          <a:p>
            <a:pPr lvl="1"/>
            <a:r>
              <a:rPr lang="en-US" dirty="0" smtClean="0"/>
              <a:t>Example: dam gets credit only for own records and non-genotyped progeny, not genotyped sons</a:t>
            </a:r>
          </a:p>
          <a:p>
            <a:pPr lvl="1"/>
            <a:r>
              <a:rPr lang="en-US" dirty="0" smtClean="0"/>
              <a:t>Use matrix instead of simple one at a time </a:t>
            </a:r>
            <a:r>
              <a:rPr lang="en-US" dirty="0" err="1" smtClean="0"/>
              <a:t>deregression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Biases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1143000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Evaluations should adjust for </a:t>
            </a:r>
            <a:r>
              <a:rPr lang="en-US" dirty="0" smtClean="0">
                <a:solidFill>
                  <a:srgbClr val="00FF00"/>
                </a:solidFill>
              </a:rPr>
              <a:t>GBV</a:t>
            </a:r>
            <a:r>
              <a:rPr lang="en-US" dirty="0" smtClean="0"/>
              <a:t> instead of </a:t>
            </a:r>
            <a:r>
              <a:rPr lang="en-US" dirty="0" smtClean="0">
                <a:solidFill>
                  <a:srgbClr val="00FF00"/>
                </a:solidFill>
              </a:rPr>
              <a:t>EBV</a:t>
            </a:r>
            <a:r>
              <a:rPr lang="en-US" dirty="0" smtClean="0"/>
              <a:t> of:</a:t>
            </a:r>
          </a:p>
          <a:p>
            <a:pPr lvl="1"/>
            <a:r>
              <a:rPr lang="en-US" dirty="0" smtClean="0"/>
              <a:t>Progeny, mates, contemporaries, and parents</a:t>
            </a:r>
          </a:p>
          <a:p>
            <a:r>
              <a:rPr lang="en-US" dirty="0" smtClean="0"/>
              <a:t>Biases from pre-selection:</a:t>
            </a:r>
          </a:p>
          <a:p>
            <a:pPr lvl="1"/>
            <a:r>
              <a:rPr lang="en-US" dirty="0" smtClean="0"/>
              <a:t>Very small for recently proven bulls</a:t>
            </a:r>
          </a:p>
          <a:p>
            <a:pPr lvl="1"/>
            <a:r>
              <a:rPr lang="en-US" dirty="0" smtClean="0"/>
              <a:t>Moderate from mates top young bulls</a:t>
            </a:r>
          </a:p>
          <a:p>
            <a:pPr lvl="1"/>
            <a:r>
              <a:rPr lang="en-US" dirty="0" smtClean="0"/>
              <a:t>Will be large for dams of several highly selected sons, but </a:t>
            </a:r>
            <a:r>
              <a:rPr lang="en-US" dirty="0" err="1" smtClean="0"/>
              <a:t>deregression</a:t>
            </a:r>
            <a:r>
              <a:rPr lang="en-US" dirty="0" smtClean="0"/>
              <a:t> can remove some of the bias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Phenotypes, genotypes, and pedigrees were provided by the Council on Dairy </a:t>
            </a:r>
            <a:r>
              <a:rPr lang="en-US" smtClean="0"/>
              <a:t>Cattle Breeding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Traditional mixed models do not account for genomic selection</a:t>
            </a:r>
          </a:p>
          <a:p>
            <a:pPr lvl="1"/>
            <a:r>
              <a:rPr lang="en-US" dirty="0" smtClean="0"/>
              <a:t>Phenotypes only for animals with highest </a:t>
            </a:r>
            <a:r>
              <a:rPr lang="en-US" dirty="0" err="1" smtClean="0"/>
              <a:t>Mendelian</a:t>
            </a:r>
            <a:r>
              <a:rPr lang="en-US" dirty="0" smtClean="0"/>
              <a:t> sampling</a:t>
            </a:r>
          </a:p>
          <a:p>
            <a:pPr lvl="1"/>
            <a:r>
              <a:rPr lang="en-US" dirty="0" smtClean="0">
                <a:solidFill>
                  <a:srgbClr val="00FF00"/>
                </a:solidFill>
              </a:rPr>
              <a:t>GBV</a:t>
            </a:r>
            <a:r>
              <a:rPr lang="en-US" dirty="0" smtClean="0"/>
              <a:t> differ from </a:t>
            </a:r>
            <a:r>
              <a:rPr lang="en-US" dirty="0" smtClean="0">
                <a:solidFill>
                  <a:srgbClr val="00FF00"/>
                </a:solidFill>
              </a:rPr>
              <a:t>EBV</a:t>
            </a:r>
            <a:r>
              <a:rPr lang="en-US" dirty="0" smtClean="0"/>
              <a:t> for progeny, mates, parents, or </a:t>
            </a:r>
            <a:r>
              <a:rPr lang="en-US" dirty="0" err="1" smtClean="0"/>
              <a:t>herdmates</a:t>
            </a:r>
            <a:endParaRPr lang="en-US" dirty="0" smtClean="0"/>
          </a:p>
          <a:p>
            <a:r>
              <a:rPr lang="en-US" dirty="0" smtClean="0"/>
              <a:t>Multi-step methods may be biased</a:t>
            </a:r>
          </a:p>
          <a:p>
            <a:r>
              <a:rPr lang="en-US" dirty="0" smtClean="0"/>
              <a:t>Single-step methods reduce bias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Theory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1-Step Relationship Inverse</a:t>
            </a:r>
            <a:br>
              <a:rPr lang="en-US" dirty="0" smtClean="0"/>
            </a:br>
            <a:r>
              <a:rPr lang="en-US" sz="2000" dirty="0" smtClean="0">
                <a:solidFill>
                  <a:schemeClr val="accent5"/>
                </a:solidFill>
              </a:rPr>
              <a:t>Aguilar et al. (2010)</a:t>
            </a:r>
            <a:endParaRPr lang="en-US" sz="2000" dirty="0">
              <a:solidFill>
                <a:schemeClr val="accent5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52600" y="2438400"/>
            <a:ext cx="621253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H</a:t>
            </a:r>
            <a:r>
              <a:rPr lang="en-US" sz="3600" baseline="30000" dirty="0" smtClean="0">
                <a:solidFill>
                  <a:srgbClr val="FFFF00"/>
                </a:solidFill>
              </a:rPr>
              <a:t>-1</a:t>
            </a:r>
            <a:r>
              <a:rPr lang="en-US" sz="3600" dirty="0" smtClean="0"/>
              <a:t> =   A</a:t>
            </a:r>
            <a:r>
              <a:rPr lang="en-US" sz="3600" baseline="30000" dirty="0" smtClean="0"/>
              <a:t>11</a:t>
            </a:r>
            <a:r>
              <a:rPr lang="en-US" sz="3600" dirty="0" smtClean="0"/>
              <a:t>    A</a:t>
            </a:r>
            <a:r>
              <a:rPr lang="en-US" sz="3600" baseline="30000" dirty="0" smtClean="0"/>
              <a:t>12</a:t>
            </a:r>
            <a:endParaRPr lang="en-US" sz="3600" dirty="0" smtClean="0"/>
          </a:p>
          <a:p>
            <a:r>
              <a:rPr lang="en-US" sz="3600" dirty="0" smtClean="0"/>
              <a:t>           A</a:t>
            </a:r>
            <a:r>
              <a:rPr lang="en-US" sz="3600" baseline="30000" dirty="0" smtClean="0"/>
              <a:t>21</a:t>
            </a:r>
            <a:r>
              <a:rPr lang="en-US" sz="3600" dirty="0" smtClean="0"/>
              <a:t>    A</a:t>
            </a:r>
            <a:r>
              <a:rPr lang="en-US" sz="3600" baseline="30000" dirty="0" smtClean="0"/>
              <a:t>22</a:t>
            </a:r>
            <a:r>
              <a:rPr lang="en-US" sz="3600" dirty="0" smtClean="0"/>
              <a:t>  +  G</a:t>
            </a:r>
            <a:r>
              <a:rPr lang="en-US" sz="3600" baseline="30000" dirty="0" smtClean="0"/>
              <a:t>-1</a:t>
            </a:r>
            <a:r>
              <a:rPr lang="en-US" sz="3600" dirty="0" smtClean="0"/>
              <a:t> - A</a:t>
            </a:r>
            <a:r>
              <a:rPr lang="en-US" sz="3600" baseline="-25000" dirty="0" smtClean="0"/>
              <a:t>22</a:t>
            </a:r>
            <a:r>
              <a:rPr lang="en-US" sz="3600" baseline="30000" dirty="0" smtClean="0"/>
              <a:t>-1</a:t>
            </a:r>
            <a:r>
              <a:rPr lang="en-US" sz="3600" dirty="0" smtClean="0"/>
              <a:t> </a:t>
            </a:r>
            <a:endParaRPr lang="en-US" sz="3600" dirty="0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3048000" y="2209800"/>
            <a:ext cx="0" cy="1524000"/>
          </a:xfrm>
          <a:prstGeom prst="line">
            <a:avLst/>
          </a:prstGeom>
          <a:ln w="254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 bwMode="auto">
          <a:xfrm flipH="1">
            <a:off x="3048000" y="2209800"/>
            <a:ext cx="304800" cy="0"/>
          </a:xfrm>
          <a:prstGeom prst="line">
            <a:avLst/>
          </a:prstGeom>
          <a:ln w="254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 bwMode="auto">
          <a:xfrm flipH="1">
            <a:off x="3048000" y="3733800"/>
            <a:ext cx="304800" cy="0"/>
          </a:xfrm>
          <a:prstGeom prst="line">
            <a:avLst/>
          </a:prstGeom>
          <a:ln w="254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 bwMode="auto">
          <a:xfrm>
            <a:off x="7772400" y="2286000"/>
            <a:ext cx="0" cy="1447800"/>
          </a:xfrm>
          <a:prstGeom prst="line">
            <a:avLst/>
          </a:prstGeom>
          <a:ln w="254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 bwMode="auto">
          <a:xfrm>
            <a:off x="7467600" y="2286000"/>
            <a:ext cx="304800" cy="0"/>
          </a:xfrm>
          <a:prstGeom prst="line">
            <a:avLst/>
          </a:prstGeom>
          <a:ln w="254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>
            <a:off x="7543800" y="3733800"/>
            <a:ext cx="228600" cy="0"/>
          </a:xfrm>
          <a:prstGeom prst="line">
            <a:avLst/>
          </a:prstGeom>
          <a:ln w="254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514600" y="4495800"/>
            <a:ext cx="58641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1 = non-genotyped animals (60 million)</a:t>
            </a:r>
          </a:p>
          <a:p>
            <a:r>
              <a:rPr lang="en-US" sz="2400" b="1" dirty="0" smtClean="0"/>
              <a:t>2 = genotyped animals (400,000)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Animal model</a:t>
            </a:r>
          </a:p>
          <a:p>
            <a:pPr lvl="1"/>
            <a:r>
              <a:rPr lang="en-US" dirty="0" smtClean="0">
                <a:solidFill>
                  <a:srgbClr val="00FF00"/>
                </a:solidFill>
              </a:rPr>
              <a:t>EBV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FFFF00"/>
                </a:solidFill>
              </a:rPr>
              <a:t>w</a:t>
            </a:r>
            <a:r>
              <a:rPr lang="en-US" baseline="-25000" dirty="0" smtClean="0">
                <a:solidFill>
                  <a:srgbClr val="FFFF00"/>
                </a:solidFill>
              </a:rPr>
              <a:t>1</a:t>
            </a:r>
            <a:r>
              <a:rPr lang="en-US" baseline="-25000" dirty="0" smtClean="0"/>
              <a:t> </a:t>
            </a:r>
            <a:r>
              <a:rPr lang="en-US" dirty="0" smtClean="0"/>
              <a:t>PA + </a:t>
            </a:r>
            <a:r>
              <a:rPr lang="en-US" dirty="0" smtClean="0">
                <a:solidFill>
                  <a:srgbClr val="FFFF00"/>
                </a:solidFill>
              </a:rPr>
              <a:t>w</a:t>
            </a:r>
            <a:r>
              <a:rPr lang="en-US" baseline="-25000" dirty="0" smtClean="0">
                <a:solidFill>
                  <a:srgbClr val="FFFF00"/>
                </a:solidFill>
              </a:rPr>
              <a:t>2</a:t>
            </a:r>
            <a:r>
              <a:rPr lang="en-US" baseline="-25000" dirty="0" smtClean="0"/>
              <a:t> </a:t>
            </a:r>
            <a:r>
              <a:rPr lang="en-US" dirty="0" smtClean="0"/>
              <a:t>YD + </a:t>
            </a:r>
            <a:r>
              <a:rPr lang="en-US" dirty="0" smtClean="0">
                <a:solidFill>
                  <a:srgbClr val="FFFF00"/>
                </a:solidFill>
              </a:rPr>
              <a:t>w</a:t>
            </a:r>
            <a:r>
              <a:rPr lang="en-US" baseline="-25000" dirty="0" smtClean="0">
                <a:solidFill>
                  <a:srgbClr val="FFFF00"/>
                </a:solidFill>
              </a:rPr>
              <a:t>3</a:t>
            </a:r>
            <a:r>
              <a:rPr lang="en-US" baseline="-25000" dirty="0" smtClean="0"/>
              <a:t> </a:t>
            </a:r>
            <a:r>
              <a:rPr lang="en-US" dirty="0" smtClean="0"/>
              <a:t>PC</a:t>
            </a:r>
          </a:p>
          <a:p>
            <a:pPr lvl="1"/>
            <a:r>
              <a:rPr lang="en-US" dirty="0" smtClean="0"/>
              <a:t>(parent average, yield deviation, progeny contribution)</a:t>
            </a:r>
          </a:p>
          <a:p>
            <a:r>
              <a:rPr lang="en-US" dirty="0" smtClean="0"/>
              <a:t>1-step genomic info (GI) model</a:t>
            </a:r>
          </a:p>
          <a:p>
            <a:pPr lvl="1"/>
            <a:r>
              <a:rPr lang="en-US" dirty="0" smtClean="0">
                <a:solidFill>
                  <a:srgbClr val="00FF00"/>
                </a:solidFill>
              </a:rPr>
              <a:t>GBV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FFFF00"/>
                </a:solidFill>
              </a:rPr>
              <a:t>w</a:t>
            </a:r>
            <a:r>
              <a:rPr lang="en-US" baseline="-25000" dirty="0" smtClean="0">
                <a:solidFill>
                  <a:srgbClr val="FFFF00"/>
                </a:solidFill>
              </a:rPr>
              <a:t>1</a:t>
            </a:r>
            <a:r>
              <a:rPr lang="en-US" dirty="0" smtClean="0"/>
              <a:t>PA</a:t>
            </a:r>
            <a:r>
              <a:rPr lang="en-US" baseline="-25000" dirty="0" smtClean="0"/>
              <a:t>g</a:t>
            </a:r>
            <a:r>
              <a:rPr lang="en-US" dirty="0" smtClean="0"/>
              <a:t> + </a:t>
            </a:r>
            <a:r>
              <a:rPr lang="en-US" dirty="0" smtClean="0">
                <a:solidFill>
                  <a:srgbClr val="FFFF00"/>
                </a:solidFill>
              </a:rPr>
              <a:t>w</a:t>
            </a:r>
            <a:r>
              <a:rPr lang="en-US" baseline="-25000" dirty="0" smtClean="0">
                <a:solidFill>
                  <a:srgbClr val="FFFF00"/>
                </a:solidFill>
              </a:rPr>
              <a:t>2</a:t>
            </a:r>
            <a:r>
              <a:rPr lang="en-US" dirty="0" smtClean="0"/>
              <a:t>YD</a:t>
            </a:r>
            <a:r>
              <a:rPr lang="en-US" baseline="-25000" dirty="0" smtClean="0"/>
              <a:t>g</a:t>
            </a:r>
            <a:r>
              <a:rPr lang="en-US" dirty="0" smtClean="0"/>
              <a:t> + </a:t>
            </a:r>
            <a:r>
              <a:rPr lang="en-US" dirty="0" smtClean="0">
                <a:solidFill>
                  <a:srgbClr val="FFFF00"/>
                </a:solidFill>
              </a:rPr>
              <a:t>w</a:t>
            </a:r>
            <a:r>
              <a:rPr lang="en-US" baseline="-25000" dirty="0" smtClean="0">
                <a:solidFill>
                  <a:srgbClr val="FFFF00"/>
                </a:solidFill>
              </a:rPr>
              <a:t>3</a:t>
            </a:r>
            <a:r>
              <a:rPr lang="en-US" dirty="0" smtClean="0"/>
              <a:t>PC</a:t>
            </a:r>
            <a:r>
              <a:rPr lang="en-US" baseline="-25000" dirty="0" smtClean="0"/>
              <a:t>g</a:t>
            </a:r>
            <a:r>
              <a:rPr lang="en-US" dirty="0" smtClean="0"/>
              <a:t> + </a:t>
            </a:r>
            <a:r>
              <a:rPr lang="en-US" dirty="0" smtClean="0">
                <a:solidFill>
                  <a:srgbClr val="FFFF00"/>
                </a:solidFill>
              </a:rPr>
              <a:t>w</a:t>
            </a:r>
            <a:r>
              <a:rPr lang="en-US" baseline="-25000" dirty="0" smtClean="0">
                <a:solidFill>
                  <a:srgbClr val="FFFF00"/>
                </a:solidFill>
              </a:rPr>
              <a:t>4</a:t>
            </a:r>
            <a:r>
              <a:rPr lang="en-US" dirty="0" smtClean="0"/>
              <a:t>GI</a:t>
            </a:r>
          </a:p>
          <a:p>
            <a:pPr lvl="1"/>
            <a:r>
              <a:rPr lang="en-US" dirty="0" smtClean="0"/>
              <a:t>GI = ∑off-</a:t>
            </a:r>
            <a:r>
              <a:rPr lang="en-US" dirty="0" err="1" smtClean="0"/>
              <a:t>diagonal</a:t>
            </a:r>
            <a:r>
              <a:rPr lang="en-US" baseline="-25000" dirty="0" err="1" smtClean="0"/>
              <a:t>j</a:t>
            </a:r>
            <a:r>
              <a:rPr lang="en-US" dirty="0" smtClean="0"/>
              <a:t> of G</a:t>
            </a:r>
            <a:r>
              <a:rPr lang="en-US" baseline="30000" dirty="0" smtClean="0"/>
              <a:t>-1</a:t>
            </a:r>
            <a:r>
              <a:rPr lang="en-US" dirty="0" smtClean="0"/>
              <a:t>–A</a:t>
            </a:r>
            <a:r>
              <a:rPr lang="en-US" baseline="-25000" dirty="0" smtClean="0"/>
              <a:t>22</a:t>
            </a:r>
            <a:r>
              <a:rPr lang="en-US" baseline="30000" dirty="0" smtClean="0"/>
              <a:t>-1</a:t>
            </a:r>
            <a:r>
              <a:rPr lang="en-US" dirty="0" smtClean="0"/>
              <a:t>(</a:t>
            </a:r>
            <a:r>
              <a:rPr lang="en-US" dirty="0" err="1" smtClean="0">
                <a:solidFill>
                  <a:srgbClr val="00FF00"/>
                </a:solidFill>
              </a:rPr>
              <a:t>GBV</a:t>
            </a:r>
            <a:r>
              <a:rPr lang="en-US" baseline="-25000" dirty="0" err="1" smtClean="0">
                <a:solidFill>
                  <a:srgbClr val="00FF00"/>
                </a:solidFill>
              </a:rPr>
              <a:t>j</a:t>
            </a:r>
            <a:r>
              <a:rPr lang="en-US" dirty="0" smtClean="0"/>
              <a:t>) divided by </a:t>
            </a:r>
            <a:r>
              <a:rPr lang="en-US" dirty="0" err="1" smtClean="0"/>
              <a:t>diagonal</a:t>
            </a:r>
            <a:r>
              <a:rPr lang="en-US" baseline="-25000" dirty="0" err="1" smtClean="0"/>
              <a:t>i</a:t>
            </a:r>
            <a:r>
              <a:rPr lang="en-US" dirty="0" smtClean="0"/>
              <a:t> of G</a:t>
            </a:r>
            <a:r>
              <a:rPr lang="en-US" baseline="30000" dirty="0" smtClean="0"/>
              <a:t>-1</a:t>
            </a:r>
            <a:r>
              <a:rPr lang="en-US" dirty="0" smtClean="0"/>
              <a:t>–A</a:t>
            </a:r>
            <a:r>
              <a:rPr lang="en-US" baseline="-25000" dirty="0" smtClean="0"/>
              <a:t>22</a:t>
            </a:r>
            <a:r>
              <a:rPr lang="en-US" baseline="30000" dirty="0" smtClean="0"/>
              <a:t>-1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Numerator of </a:t>
            </a:r>
            <a:r>
              <a:rPr lang="en-US" dirty="0" smtClean="0">
                <a:solidFill>
                  <a:srgbClr val="FFFF00"/>
                </a:solidFill>
              </a:rPr>
              <a:t>w</a:t>
            </a:r>
            <a:r>
              <a:rPr lang="en-US" baseline="-25000" dirty="0" smtClean="0">
                <a:solidFill>
                  <a:srgbClr val="FFFF00"/>
                </a:solidFill>
              </a:rPr>
              <a:t>4</a:t>
            </a:r>
            <a:r>
              <a:rPr lang="en-US" dirty="0" smtClean="0"/>
              <a:t> in denominator of </a:t>
            </a:r>
            <a:r>
              <a:rPr lang="en-US" dirty="0" smtClean="0">
                <a:solidFill>
                  <a:srgbClr val="FFFF00"/>
                </a:solidFill>
              </a:rPr>
              <a:t>w</a:t>
            </a:r>
            <a:r>
              <a:rPr lang="en-US" dirty="0" smtClean="0"/>
              <a:t> 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and 1-Step Models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Computed for 8,300 Brown Swiss</a:t>
            </a:r>
          </a:p>
          <a:p>
            <a:r>
              <a:rPr lang="en-US" dirty="0" smtClean="0"/>
              <a:t>Diagonals of G and A</a:t>
            </a:r>
            <a:r>
              <a:rPr lang="en-US" baseline="-25000" dirty="0" smtClean="0"/>
              <a:t>22</a:t>
            </a:r>
            <a:r>
              <a:rPr lang="en-US" dirty="0" smtClean="0"/>
              <a:t> are similar</a:t>
            </a:r>
          </a:p>
          <a:p>
            <a:pPr lvl="1"/>
            <a:r>
              <a:rPr lang="en-US" dirty="0" smtClean="0"/>
              <a:t>G:   </a:t>
            </a:r>
            <a:r>
              <a:rPr lang="en-US" dirty="0" smtClean="0">
                <a:solidFill>
                  <a:srgbClr val="FFFF00"/>
                </a:solidFill>
              </a:rPr>
              <a:t>mean</a:t>
            </a:r>
            <a:r>
              <a:rPr lang="en-US" dirty="0" smtClean="0"/>
              <a:t> F</a:t>
            </a:r>
            <a:r>
              <a:rPr lang="en-US" baseline="-25000" dirty="0" smtClean="0"/>
              <a:t>G</a:t>
            </a:r>
            <a:r>
              <a:rPr lang="en-US" dirty="0" smtClean="0"/>
              <a:t> = 3.98% and </a:t>
            </a:r>
            <a:r>
              <a:rPr lang="en-US" dirty="0" smtClean="0">
                <a:solidFill>
                  <a:srgbClr val="FFFF00"/>
                </a:solidFill>
              </a:rPr>
              <a:t>SD</a:t>
            </a:r>
            <a:r>
              <a:rPr lang="en-US" dirty="0" smtClean="0"/>
              <a:t> = 4.15%</a:t>
            </a:r>
          </a:p>
          <a:p>
            <a:pPr lvl="1"/>
            <a:r>
              <a:rPr lang="en-US" dirty="0" smtClean="0"/>
              <a:t>A</a:t>
            </a:r>
            <a:r>
              <a:rPr lang="en-US" baseline="-25000" dirty="0" smtClean="0"/>
              <a:t>22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FF00"/>
                </a:solidFill>
              </a:rPr>
              <a:t>mean</a:t>
            </a:r>
            <a:r>
              <a:rPr lang="en-US" dirty="0" smtClean="0"/>
              <a:t> F</a:t>
            </a:r>
            <a:r>
              <a:rPr lang="en-US" baseline="-25000" dirty="0" smtClean="0"/>
              <a:t>A</a:t>
            </a:r>
            <a:r>
              <a:rPr lang="en-US" dirty="0" smtClean="0"/>
              <a:t> = 3.95% and </a:t>
            </a:r>
            <a:r>
              <a:rPr lang="en-US" dirty="0" smtClean="0">
                <a:solidFill>
                  <a:srgbClr val="FFFF00"/>
                </a:solidFill>
              </a:rPr>
              <a:t>SD</a:t>
            </a:r>
            <a:r>
              <a:rPr lang="en-US" dirty="0" smtClean="0"/>
              <a:t> = 2.97%</a:t>
            </a:r>
          </a:p>
          <a:p>
            <a:r>
              <a:rPr lang="en-US" dirty="0" smtClean="0"/>
              <a:t>Diagonals of G</a:t>
            </a:r>
            <a:r>
              <a:rPr lang="en-US" baseline="30000" dirty="0" smtClean="0"/>
              <a:t>-1</a:t>
            </a:r>
            <a:r>
              <a:rPr lang="en-US" dirty="0" smtClean="0"/>
              <a:t> larger than A</a:t>
            </a:r>
            <a:r>
              <a:rPr lang="en-US" baseline="-25000" dirty="0" smtClean="0"/>
              <a:t>22</a:t>
            </a:r>
            <a:r>
              <a:rPr lang="en-US" baseline="30000" dirty="0" smtClean="0"/>
              <a:t>-1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Mean</a:t>
            </a:r>
            <a:r>
              <a:rPr lang="en-US" dirty="0" smtClean="0"/>
              <a:t> = 5.83 for G</a:t>
            </a:r>
            <a:r>
              <a:rPr lang="en-US" baseline="30000" dirty="0" smtClean="0"/>
              <a:t>-1</a:t>
            </a:r>
            <a:r>
              <a:rPr lang="en-US" dirty="0" smtClean="0"/>
              <a:t>, 2.18 </a:t>
            </a:r>
            <a:r>
              <a:rPr lang="en-US" smtClean="0"/>
              <a:t>for A</a:t>
            </a:r>
            <a:r>
              <a:rPr lang="en-US" baseline="-25000" smtClean="0"/>
              <a:t>22</a:t>
            </a:r>
            <a:r>
              <a:rPr lang="en-US" baseline="30000" smtClean="0"/>
              <a:t>-1</a:t>
            </a:r>
            <a:endParaRPr lang="en-US" dirty="0" smtClean="0"/>
          </a:p>
          <a:p>
            <a:pPr lvl="1"/>
            <a:r>
              <a:rPr lang="en-US" dirty="0" smtClean="0"/>
              <a:t>G</a:t>
            </a:r>
            <a:r>
              <a:rPr lang="en-US" baseline="30000" dirty="0" smtClean="0"/>
              <a:t>-1</a:t>
            </a:r>
            <a:r>
              <a:rPr lang="en-US" dirty="0" smtClean="0"/>
              <a:t>, A</a:t>
            </a:r>
            <a:r>
              <a:rPr lang="en-US" baseline="-25000" dirty="0" smtClean="0"/>
              <a:t>22</a:t>
            </a:r>
            <a:r>
              <a:rPr lang="en-US" baseline="30000" dirty="0" smtClean="0"/>
              <a:t>-1</a:t>
            </a:r>
            <a:r>
              <a:rPr lang="en-US" dirty="0" smtClean="0"/>
              <a:t> and difference all highly correlated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Diagonals of G</a:t>
            </a:r>
            <a:r>
              <a:rPr lang="en-US" baseline="30000" dirty="0" smtClean="0"/>
              <a:t>-1</a:t>
            </a:r>
            <a:r>
              <a:rPr lang="en-US" dirty="0" smtClean="0"/>
              <a:t>–A</a:t>
            </a:r>
            <a:r>
              <a:rPr lang="en-US" baseline="-25000" dirty="0" smtClean="0"/>
              <a:t>22</a:t>
            </a:r>
            <a:r>
              <a:rPr lang="en-US" baseline="30000" dirty="0" smtClean="0"/>
              <a:t>-1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1600200"/>
          <a:ext cx="7315200" cy="3108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7800"/>
                <a:gridCol w="1066800"/>
                <a:gridCol w="990600"/>
                <a:gridCol w="1143000"/>
                <a:gridCol w="1143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sz="28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FF00"/>
                          </a:solidFill>
                        </a:rPr>
                        <a:t>G</a:t>
                      </a:r>
                      <a:endParaRPr lang="en-US" sz="28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FF00"/>
                          </a:solidFill>
                        </a:rPr>
                        <a:t>A</a:t>
                      </a:r>
                      <a:endParaRPr lang="en-US" sz="28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rgbClr val="00FF00"/>
                          </a:solidFill>
                        </a:rPr>
                        <a:t>G</a:t>
                      </a:r>
                      <a:r>
                        <a:rPr lang="en-US" sz="2800" b="1" baseline="30000" dirty="0" smtClean="0">
                          <a:solidFill>
                            <a:srgbClr val="00FF00"/>
                          </a:solidFill>
                        </a:rPr>
                        <a:t>-1</a:t>
                      </a:r>
                      <a:endParaRPr lang="en-US" sz="2800" b="1" dirty="0" smtClean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rgbClr val="00FF00"/>
                          </a:solidFill>
                        </a:rPr>
                        <a:t>A</a:t>
                      </a:r>
                      <a:r>
                        <a:rPr lang="en-US" sz="2800" b="1" baseline="30000" dirty="0" smtClean="0">
                          <a:solidFill>
                            <a:srgbClr val="00FF00"/>
                          </a:solidFill>
                        </a:rPr>
                        <a:t>-1</a:t>
                      </a:r>
                      <a:endParaRPr lang="en-US" sz="2800" b="1" dirty="0" smtClean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rgbClr val="00FF00"/>
                          </a:solidFill>
                        </a:rPr>
                        <a:t>G</a:t>
                      </a:r>
                      <a:r>
                        <a:rPr lang="en-US" sz="2800" b="1" baseline="30000" dirty="0" smtClean="0">
                          <a:solidFill>
                            <a:srgbClr val="00FF00"/>
                          </a:solidFill>
                        </a:rPr>
                        <a:t>-1</a:t>
                      </a:r>
                      <a:r>
                        <a:rPr lang="en-US" sz="2800" b="1" dirty="0" smtClean="0">
                          <a:solidFill>
                            <a:srgbClr val="00FF00"/>
                          </a:solidFill>
                        </a:rPr>
                        <a:t> - A</a:t>
                      </a:r>
                      <a:r>
                        <a:rPr lang="en-US" sz="2800" b="1" baseline="30000" dirty="0" smtClean="0">
                          <a:solidFill>
                            <a:srgbClr val="00FF00"/>
                          </a:solidFill>
                        </a:rPr>
                        <a:t>-1</a:t>
                      </a:r>
                      <a:endParaRPr lang="en-US" sz="2800" b="1" dirty="0" smtClean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FF00"/>
                          </a:solidFill>
                        </a:rPr>
                        <a:t>G</a:t>
                      </a:r>
                      <a:endParaRPr lang="en-US" sz="28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1.0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.70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.05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.03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.06</a:t>
                      </a:r>
                      <a:endParaRPr 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FF00"/>
                          </a:solidFill>
                        </a:rPr>
                        <a:t>A</a:t>
                      </a:r>
                      <a:endParaRPr lang="en-US" sz="28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1.0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.02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-.02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.04</a:t>
                      </a:r>
                      <a:endParaRPr 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FF00"/>
                          </a:solidFill>
                        </a:rPr>
                        <a:t>G</a:t>
                      </a:r>
                      <a:r>
                        <a:rPr lang="en-US" sz="2800" b="1" baseline="30000" dirty="0" smtClean="0">
                          <a:solidFill>
                            <a:srgbClr val="00FF00"/>
                          </a:solidFill>
                        </a:rPr>
                        <a:t>-1</a:t>
                      </a:r>
                      <a:endParaRPr lang="en-US" sz="28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1.0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.98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.99</a:t>
                      </a:r>
                      <a:endParaRPr 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rgbClr val="00FF00"/>
                          </a:solidFill>
                        </a:rPr>
                        <a:t>A</a:t>
                      </a:r>
                      <a:r>
                        <a:rPr lang="en-US" sz="2800" b="1" baseline="30000" dirty="0" smtClean="0">
                          <a:solidFill>
                            <a:srgbClr val="00FF00"/>
                          </a:solidFill>
                        </a:rPr>
                        <a:t>-1</a:t>
                      </a:r>
                      <a:endParaRPr lang="en-US" sz="2800" b="1" dirty="0" smtClean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1.0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.94</a:t>
                      </a:r>
                      <a:endParaRPr 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rgbClr val="00FF00"/>
                          </a:solidFill>
                        </a:rPr>
                        <a:t>G</a:t>
                      </a:r>
                      <a:r>
                        <a:rPr lang="en-US" sz="2800" b="1" baseline="30000" dirty="0" smtClean="0">
                          <a:solidFill>
                            <a:srgbClr val="00FF00"/>
                          </a:solidFill>
                        </a:rPr>
                        <a:t>-1</a:t>
                      </a:r>
                      <a:r>
                        <a:rPr lang="en-US" sz="2800" b="1" dirty="0" smtClean="0">
                          <a:solidFill>
                            <a:srgbClr val="00FF00"/>
                          </a:solidFill>
                        </a:rPr>
                        <a:t> - A</a:t>
                      </a:r>
                      <a:r>
                        <a:rPr lang="en-US" sz="2800" b="1" baseline="30000" dirty="0" smtClean="0">
                          <a:solidFill>
                            <a:srgbClr val="00FF00"/>
                          </a:solidFill>
                        </a:rPr>
                        <a:t>-1</a:t>
                      </a:r>
                      <a:endParaRPr lang="en-US" sz="2800" b="1" dirty="0" smtClean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1.0</a:t>
                      </a:r>
                      <a:endParaRPr lang="en-US" sz="28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Correlations of Diagonals</a:t>
            </a:r>
            <a:br>
              <a:rPr lang="en-US" dirty="0" smtClean="0"/>
            </a:br>
            <a:r>
              <a:rPr lang="en-US" sz="2000" dirty="0" smtClean="0">
                <a:solidFill>
                  <a:schemeClr val="accent5"/>
                </a:solidFill>
              </a:rPr>
              <a:t>Genotyped Brown Swiss</a:t>
            </a:r>
            <a:endParaRPr lang="en-US" sz="2000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600200"/>
            <a:ext cx="7543800" cy="4114800"/>
          </a:xfrm>
        </p:spPr>
        <p:txBody>
          <a:bodyPr/>
          <a:lstStyle/>
          <a:p>
            <a:r>
              <a:rPr lang="en-US" dirty="0" err="1" smtClean="0"/>
              <a:t>Phenotyped</a:t>
            </a:r>
            <a:r>
              <a:rPr lang="en-US" dirty="0" smtClean="0"/>
              <a:t> only animals with good </a:t>
            </a:r>
            <a:r>
              <a:rPr lang="en-US" dirty="0" err="1" smtClean="0"/>
              <a:t>Mendelian</a:t>
            </a:r>
            <a:r>
              <a:rPr lang="en-US" dirty="0" smtClean="0"/>
              <a:t> sampling genotypes</a:t>
            </a:r>
          </a:p>
          <a:p>
            <a:r>
              <a:rPr lang="en-US" dirty="0" smtClean="0"/>
              <a:t>Discrete or overlapping generations</a:t>
            </a:r>
          </a:p>
          <a:p>
            <a:pPr lvl="1"/>
            <a:r>
              <a:rPr lang="en-US" dirty="0" smtClean="0"/>
              <a:t>Bias if discrete (</a:t>
            </a:r>
            <a:r>
              <a:rPr lang="en-US" dirty="0" err="1" smtClean="0"/>
              <a:t>Patry</a:t>
            </a:r>
            <a:r>
              <a:rPr lang="en-US" dirty="0" smtClean="0"/>
              <a:t>, </a:t>
            </a:r>
            <a:r>
              <a:rPr lang="en-US" dirty="0" err="1" smtClean="0"/>
              <a:t>Ducrocq</a:t>
            </a:r>
            <a:r>
              <a:rPr lang="en-US" dirty="0" smtClean="0"/>
              <a:t> 2011)</a:t>
            </a:r>
          </a:p>
          <a:p>
            <a:pPr lvl="1"/>
            <a:r>
              <a:rPr lang="en-US" dirty="0" smtClean="0"/>
              <a:t>OK with overlap (Nielsen et al, 2012)</a:t>
            </a:r>
          </a:p>
          <a:p>
            <a:pPr lvl="1"/>
            <a:r>
              <a:rPr lang="en-US" dirty="0" smtClean="0"/>
              <a:t>Large bias for dams (Liu et al, 2009)</a:t>
            </a:r>
          </a:p>
          <a:p>
            <a:r>
              <a:rPr lang="en-US" dirty="0" smtClean="0"/>
              <a:t>Actual studies of pre-selection and genomic </a:t>
            </a:r>
            <a:r>
              <a:rPr lang="en-US" dirty="0" err="1" smtClean="0"/>
              <a:t>assortative</a:t>
            </a:r>
            <a:r>
              <a:rPr lang="en-US" dirty="0" smtClean="0"/>
              <a:t> mating needed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Simulations of Pre-Selection Bias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 actual selection and mating</a:t>
            </a:r>
          </a:p>
          <a:p>
            <a:r>
              <a:rPr lang="en-US" dirty="0" smtClean="0"/>
              <a:t>Quantify genomic pre-selection in:</a:t>
            </a:r>
          </a:p>
          <a:p>
            <a:pPr lvl="1"/>
            <a:r>
              <a:rPr lang="en-US" dirty="0" smtClean="0"/>
              <a:t>Mates of proven bulls </a:t>
            </a:r>
            <a:r>
              <a:rPr lang="en-US" dirty="0" smtClean="0">
                <a:solidFill>
                  <a:srgbClr val="FFFF00"/>
                </a:solidFill>
              </a:rPr>
              <a:t>(group 1)</a:t>
            </a:r>
          </a:p>
          <a:p>
            <a:pPr lvl="1"/>
            <a:r>
              <a:rPr lang="en-US" dirty="0" smtClean="0"/>
              <a:t>Mates of young bulls </a:t>
            </a:r>
            <a:r>
              <a:rPr lang="en-US" dirty="0" smtClean="0">
                <a:solidFill>
                  <a:srgbClr val="FFFF00"/>
                </a:solidFill>
              </a:rPr>
              <a:t>(group 2)</a:t>
            </a:r>
          </a:p>
          <a:p>
            <a:pPr lvl="1"/>
            <a:r>
              <a:rPr lang="en-US" dirty="0" smtClean="0"/>
              <a:t>Dams of young selected sons</a:t>
            </a:r>
          </a:p>
          <a:p>
            <a:r>
              <a:rPr lang="en-US" dirty="0" smtClean="0"/>
              <a:t>Measure future bias because pre-selection has already occurred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Practice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Percentage of Genotyped Mates</a:t>
            </a:r>
            <a:br>
              <a:rPr lang="en-US" dirty="0" smtClean="0"/>
            </a:br>
            <a:r>
              <a:rPr lang="en-US" sz="28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Group 2 bulls ranked by NM$</a:t>
            </a:r>
            <a:endParaRPr lang="en-US" sz="28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7" name="Chart 6"/>
          <p:cNvGraphicFramePr>
            <a:graphicFrameLocks noGrp="1"/>
          </p:cNvGraphicFramePr>
          <p:nvPr/>
        </p:nvGraphicFramePr>
        <p:xfrm>
          <a:off x="914400" y="1524000"/>
          <a:ext cx="74676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57600" y="5943600"/>
            <a:ext cx="2667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Net Merit (Aug 2013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 rot="-5400000">
            <a:off x="-1159878" y="3183523"/>
            <a:ext cx="365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Percentage of mates genotyped</a:t>
            </a:r>
            <a:endParaRPr lang="en-US" sz="1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391400" y="28956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Supersire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257800" y="19812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Numero</a:t>
            </a:r>
            <a:r>
              <a:rPr lang="en-US" dirty="0" smtClean="0"/>
              <a:t> Uno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715000" y="5029200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 </a:t>
            </a:r>
            <a:r>
              <a:rPr lang="en-US" dirty="0" err="1" smtClean="0"/>
              <a:t>S</a:t>
            </a:r>
            <a:r>
              <a:rPr lang="en-US" dirty="0" smtClean="0"/>
              <a:t> I Robust Topaz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09800" y="16764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Garrold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495800" y="35814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Mogul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vr02">
  <a:themeElements>
    <a:clrScheme name="pvr02 9">
      <a:dk1>
        <a:srgbClr val="6871B2"/>
      </a:dk1>
      <a:lt1>
        <a:srgbClr val="FFFFFF"/>
      </a:lt1>
      <a:dk2>
        <a:srgbClr val="000099"/>
      </a:dk2>
      <a:lt2>
        <a:srgbClr val="FFFFFF"/>
      </a:lt2>
      <a:accent1>
        <a:srgbClr val="66CCFF"/>
      </a:accent1>
      <a:accent2>
        <a:srgbClr val="0000CC"/>
      </a:accent2>
      <a:accent3>
        <a:srgbClr val="AAAACA"/>
      </a:accent3>
      <a:accent4>
        <a:srgbClr val="DADADA"/>
      </a:accent4>
      <a:accent5>
        <a:srgbClr val="B8E2FF"/>
      </a:accent5>
      <a:accent6>
        <a:srgbClr val="0000B9"/>
      </a:accent6>
      <a:hlink>
        <a:srgbClr val="00FF00"/>
      </a:hlink>
      <a:folHlink>
        <a:srgbClr val="99FFCC"/>
      </a:folHlink>
    </a:clrScheme>
    <a:fontScheme name="pvr0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ln w="25400">
          <a:solidFill>
            <a:schemeClr val="tx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a:style>
    </a:lnDef>
  </a:objectDefaults>
  <a:extraClrSchemeLst>
    <a:extraClrScheme>
      <a:clrScheme name="pvr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vr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8">
        <a:dk1>
          <a:srgbClr val="FFFFFF"/>
        </a:dk1>
        <a:lt1>
          <a:srgbClr val="FFFFFF"/>
        </a:lt1>
        <a:dk2>
          <a:srgbClr val="FFFFFF"/>
        </a:dk2>
        <a:lt2>
          <a:srgbClr val="6871B2"/>
        </a:lt2>
        <a:accent1>
          <a:srgbClr val="66CCFF"/>
        </a:accent1>
        <a:accent2>
          <a:srgbClr val="0000CC"/>
        </a:accent2>
        <a:accent3>
          <a:srgbClr val="FFFFFF"/>
        </a:accent3>
        <a:accent4>
          <a:srgbClr val="DADADA"/>
        </a:accent4>
        <a:accent5>
          <a:srgbClr val="B8E2FF"/>
        </a:accent5>
        <a:accent6>
          <a:srgbClr val="0000B9"/>
        </a:accent6>
        <a:hlink>
          <a:srgbClr val="00FF00"/>
        </a:hlink>
        <a:folHlink>
          <a:srgbClr val="99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9">
        <a:dk1>
          <a:srgbClr val="6871B2"/>
        </a:dk1>
        <a:lt1>
          <a:srgbClr val="FFFFFF"/>
        </a:lt1>
        <a:dk2>
          <a:srgbClr val="000099"/>
        </a:dk2>
        <a:lt2>
          <a:srgbClr val="FFFFFF"/>
        </a:lt2>
        <a:accent1>
          <a:srgbClr val="66CCFF"/>
        </a:accent1>
        <a:accent2>
          <a:srgbClr val="0000CC"/>
        </a:accent2>
        <a:accent3>
          <a:srgbClr val="AAAACA"/>
        </a:accent3>
        <a:accent4>
          <a:srgbClr val="DADADA"/>
        </a:accent4>
        <a:accent5>
          <a:srgbClr val="B8E2FF"/>
        </a:accent5>
        <a:accent6>
          <a:srgbClr val="0000B9"/>
        </a:accent6>
        <a:hlink>
          <a:srgbClr val="00FF00"/>
        </a:hlink>
        <a:folHlink>
          <a:srgbClr val="99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vr02 10">
        <a:dk1>
          <a:srgbClr val="000000"/>
        </a:dk1>
        <a:lt1>
          <a:srgbClr val="FFFFFF"/>
        </a:lt1>
        <a:dk2>
          <a:srgbClr val="000099"/>
        </a:dk2>
        <a:lt2>
          <a:srgbClr val="808080"/>
        </a:lt2>
        <a:accent1>
          <a:srgbClr val="003399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0000E7"/>
        </a:accent6>
        <a:hlink>
          <a:srgbClr val="0000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11">
        <a:dk1>
          <a:srgbClr val="000000"/>
        </a:dk1>
        <a:lt1>
          <a:srgbClr val="FFFFFF"/>
        </a:lt1>
        <a:dk2>
          <a:srgbClr val="000099"/>
        </a:dk2>
        <a:lt2>
          <a:srgbClr val="808080"/>
        </a:lt2>
        <a:accent1>
          <a:srgbClr val="003399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0000E7"/>
        </a:accent6>
        <a:hlink>
          <a:srgbClr val="0000FF"/>
        </a:hlink>
        <a:folHlink>
          <a:srgbClr val="00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12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4D4D4D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000000"/>
        </a:accent6>
        <a:hlink>
          <a:srgbClr val="000000"/>
        </a:hlink>
        <a:folHlink>
          <a:srgbClr val="3333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4D4D4D"/>
      </a:lt2>
      <a:accent1>
        <a:srgbClr val="4D4D4D"/>
      </a:accent1>
      <a:accent2>
        <a:srgbClr val="000000"/>
      </a:accent2>
      <a:accent3>
        <a:srgbClr val="FFFFFF"/>
      </a:accent3>
      <a:accent4>
        <a:srgbClr val="000000"/>
      </a:accent4>
      <a:accent5>
        <a:srgbClr val="B2B2B2"/>
      </a:accent5>
      <a:accent6>
        <a:srgbClr val="000000"/>
      </a:accent6>
      <a:hlink>
        <a:srgbClr val="000000"/>
      </a:hlink>
      <a:folHlink>
        <a:srgbClr val="33333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Settings\asanders\Application Data\Microsoft\Templates\pvr02.pot</Template>
  <TotalTime>140016</TotalTime>
  <Words>862</Words>
  <Application>Microsoft Office PowerPoint</Application>
  <PresentationFormat>On-screen Show (4:3)</PresentationFormat>
  <Paragraphs>230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Wingdings</vt:lpstr>
      <vt:lpstr>pvr02</vt:lpstr>
      <vt:lpstr>Measuring genomic pre-selection in theory and in practice</vt:lpstr>
      <vt:lpstr>In Theory</vt:lpstr>
      <vt:lpstr>1-Step Relationship Inverse Aguilar et al. (2010)</vt:lpstr>
      <vt:lpstr>Traditional and 1-Step Models</vt:lpstr>
      <vt:lpstr>Diagonals of G-1–A22-1</vt:lpstr>
      <vt:lpstr>Correlations of Diagonals Genotyped Brown Swiss</vt:lpstr>
      <vt:lpstr>Simulations of Pre-Selection Bias</vt:lpstr>
      <vt:lpstr>In Practice</vt:lpstr>
      <vt:lpstr>Percentage of Genotyped Mates Group 2 bulls ranked by NM$</vt:lpstr>
      <vt:lpstr>Mates of Group 1 and 2 Bulls</vt:lpstr>
      <vt:lpstr>Group 1 Realized Mate Bias</vt:lpstr>
      <vt:lpstr>Group 2 Future Bias from Mates</vt:lpstr>
      <vt:lpstr>Future Bias – Dams of Young Bulls</vt:lpstr>
      <vt:lpstr>Example Dam  HOUSA000065597532</vt:lpstr>
      <vt:lpstr>Expected Future Bias – Bull Dams</vt:lpstr>
      <vt:lpstr>Potential Biases</vt:lpstr>
      <vt:lpstr>Conclusions</vt:lpstr>
      <vt:lpstr>Acknowledgments</vt:lpstr>
    </vt:vector>
  </TitlesOfParts>
  <Manager>ahs</Manager>
  <Company>AIPL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Genomic Prediction Results</dc:title>
  <dc:subject>International Dairy Sire Proofs</dc:subject>
  <dc:creator>Admin</dc:creator>
  <cp:keywords>Dairy, International, Sire evaluations</cp:keywords>
  <cp:lastModifiedBy>paul vanraden</cp:lastModifiedBy>
  <cp:revision>6941</cp:revision>
  <cp:lastPrinted>2001-08-24T14:44:42Z</cp:lastPrinted>
  <dcterms:created xsi:type="dcterms:W3CDTF">2002-07-16T13:01:30Z</dcterms:created>
  <dcterms:modified xsi:type="dcterms:W3CDTF">2013-08-29T21:49:35Z</dcterms:modified>
  <cp:category>Interbull</cp:category>
</cp:coreProperties>
</file>