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43" r:id="rId2"/>
    <p:sldId id="437" r:id="rId3"/>
    <p:sldId id="432" r:id="rId4"/>
    <p:sldId id="433" r:id="rId5"/>
    <p:sldId id="434" r:id="rId6"/>
    <p:sldId id="415" r:id="rId7"/>
    <p:sldId id="416" r:id="rId8"/>
    <p:sldId id="417" r:id="rId9"/>
    <p:sldId id="425" r:id="rId10"/>
    <p:sldId id="418" r:id="rId11"/>
    <p:sldId id="426" r:id="rId12"/>
    <p:sldId id="422" r:id="rId13"/>
    <p:sldId id="423" r:id="rId14"/>
    <p:sldId id="424" r:id="rId15"/>
    <p:sldId id="428" r:id="rId16"/>
    <p:sldId id="429" r:id="rId17"/>
    <p:sldId id="430" r:id="rId18"/>
    <p:sldId id="431" r:id="rId19"/>
    <p:sldId id="427" r:id="rId20"/>
    <p:sldId id="436" r:id="rId21"/>
    <p:sldId id="435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98600"/>
    <a:srgbClr val="1EBD03"/>
    <a:srgbClr val="D3079E"/>
    <a:srgbClr val="A30D8E"/>
    <a:srgbClr val="7538A2"/>
    <a:srgbClr val="19FF81"/>
    <a:srgbClr val="000000"/>
    <a:srgbClr val="33CC33"/>
    <a:srgbClr val="001322"/>
    <a:srgbClr val="0033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3" autoAdjust="0"/>
    <p:restoredTop sz="94646" autoAdjust="0"/>
  </p:normalViewPr>
  <p:slideViewPr>
    <p:cSldViewPr snapToGrid="0">
      <p:cViewPr varScale="1">
        <p:scale>
          <a:sx n="87" d="100"/>
          <a:sy n="87" d="100"/>
        </p:scale>
        <p:origin x="-7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0"/>
    </p:cViewPr>
  </p:sorterViewPr>
  <p:notesViewPr>
    <p:cSldViewPr snapToGrid="0">
      <p:cViewPr varScale="1">
        <p:scale>
          <a:sx n="99" d="100"/>
          <a:sy n="99" d="100"/>
        </p:scale>
        <p:origin x="-3564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9.133.52.241\work5-P\duane\jan\ibmtg14\aistatus_freq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9.133.52.241\work5-P\duane\jan\ibmtg14\aistatus_freq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9.133.52.241\work5-P\duane\jan\ibmtg14\aistatus_freq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9.133.52.241\work5-P\duane\jan\ibmtg14\pta_by_breedings_cow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9.133.52.241\work5-P\duane\jan\ibmtg14\pta_by_breedings_cow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99.133.52.241\work5-P\duane\jan\ibmtg14\pta_by_breedings_cow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199.133.52.241\work5-P\duane\jan\ibmtg14\pta_by_breedings_cow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v>sire age</c:v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ages!$M$8:$M$16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ages!$P$8:$P$16</c:f>
              <c:numCache>
                <c:formatCode>0.0</c:formatCode>
                <c:ptCount val="9"/>
                <c:pt idx="0">
                  <c:v>6.8333333333333348</c:v>
                </c:pt>
                <c:pt idx="1">
                  <c:v>6.9416666666666682</c:v>
                </c:pt>
                <c:pt idx="2">
                  <c:v>6.7083333333333348</c:v>
                </c:pt>
                <c:pt idx="3">
                  <c:v>6.8</c:v>
                </c:pt>
                <c:pt idx="4">
                  <c:v>7.3666666666666671</c:v>
                </c:pt>
                <c:pt idx="5">
                  <c:v>7.1916666666666664</c:v>
                </c:pt>
                <c:pt idx="6">
                  <c:v>5.875</c:v>
                </c:pt>
                <c:pt idx="7">
                  <c:v>4.7916666666666687</c:v>
                </c:pt>
                <c:pt idx="8">
                  <c:v>3.5666666666666664</c:v>
                </c:pt>
              </c:numCache>
            </c:numRef>
          </c:val>
        </c:ser>
        <c:ser>
          <c:idx val="1"/>
          <c:order val="1"/>
          <c:tx>
            <c:v>dam age</c:v>
          </c:tx>
          <c:spPr>
            <a:ln w="38100"/>
          </c:spPr>
          <c:val>
            <c:numRef>
              <c:f>ages!$Q$8:$Q$16</c:f>
              <c:numCache>
                <c:formatCode>0.0</c:formatCode>
                <c:ptCount val="9"/>
                <c:pt idx="0">
                  <c:v>4.4750000000000014</c:v>
                </c:pt>
                <c:pt idx="1">
                  <c:v>4.3999999999999995</c:v>
                </c:pt>
                <c:pt idx="2">
                  <c:v>4.3416666666666686</c:v>
                </c:pt>
                <c:pt idx="3">
                  <c:v>4.2333333333333361</c:v>
                </c:pt>
                <c:pt idx="4">
                  <c:v>3.8499999999999992</c:v>
                </c:pt>
                <c:pt idx="5">
                  <c:v>3.9166666666666656</c:v>
                </c:pt>
                <c:pt idx="6">
                  <c:v>3.9749999999999992</c:v>
                </c:pt>
                <c:pt idx="7">
                  <c:v>3.7083333333333344</c:v>
                </c:pt>
                <c:pt idx="8">
                  <c:v>3.2083333333333344</c:v>
                </c:pt>
              </c:numCache>
            </c:numRef>
          </c:val>
        </c:ser>
        <c:dLbls/>
        <c:marker val="1"/>
        <c:axId val="57060736"/>
        <c:axId val="54826112"/>
      </c:lineChart>
      <c:catAx>
        <c:axId val="570607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Humnst777 BT"/>
                  </a:defRPr>
                </a:pPr>
                <a:r>
                  <a:rPr lang="en-US" sz="1600" dirty="0">
                    <a:solidFill>
                      <a:srgbClr val="000000"/>
                    </a:solidFill>
                    <a:latin typeface="Humnst777 BT"/>
                  </a:rPr>
                  <a:t>Year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Humnst777 BT"/>
                  </a:rPr>
                  <a:t>bull entered </a:t>
                </a:r>
                <a:r>
                  <a:rPr lang="en-US" sz="1600" dirty="0">
                    <a:solidFill>
                      <a:srgbClr val="000000"/>
                    </a:solidFill>
                    <a:latin typeface="Humnst777 BT"/>
                  </a:rPr>
                  <a:t>AI</a:t>
                </a:r>
              </a:p>
            </c:rich>
          </c:tx>
          <c:layout>
            <c:manualLayout>
              <c:xMode val="edge"/>
              <c:yMode val="edge"/>
              <c:x val="0.40783874206416598"/>
              <c:y val="0.88290160261759221"/>
            </c:manualLayout>
          </c:layout>
        </c:title>
        <c:numFmt formatCode="General" sourceLinked="1"/>
        <c:tickLblPos val="nextTo"/>
        <c:spPr>
          <a:ln w="3492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  <a:latin typeface="Arial Rounded MT Bold" pitchFamily="34" charset="0"/>
              </a:defRPr>
            </a:pPr>
            <a:endParaRPr lang="en-US"/>
          </a:p>
        </c:txPr>
        <c:crossAx val="54826112"/>
        <c:crosses val="autoZero"/>
        <c:auto val="1"/>
        <c:lblAlgn val="ctr"/>
        <c:lblOffset val="100"/>
      </c:catAx>
      <c:valAx>
        <c:axId val="54826112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000000"/>
                    </a:solidFill>
                    <a:latin typeface="Humnst777 BT"/>
                  </a:defRPr>
                </a:pPr>
                <a:r>
                  <a:rPr lang="en-US" sz="1600" dirty="0" smtClean="0">
                    <a:solidFill>
                      <a:srgbClr val="000000"/>
                    </a:solidFill>
                    <a:latin typeface="Humnst777 BT"/>
                  </a:rPr>
                  <a:t>Ancestor age </a:t>
                </a:r>
                <a:r>
                  <a:rPr lang="en-US" sz="1600" dirty="0">
                    <a:solidFill>
                      <a:srgbClr val="000000"/>
                    </a:solidFill>
                    <a:latin typeface="Humnst777 BT"/>
                  </a:rPr>
                  <a:t>at bull's birth (years)</a:t>
                </a:r>
              </a:p>
            </c:rich>
          </c:tx>
          <c:layout>
            <c:manualLayout>
              <c:xMode val="edge"/>
              <c:yMode val="edge"/>
              <c:x val="2.0709802579025462E-3"/>
              <c:y val="5.48619969989785E-2"/>
            </c:manualLayout>
          </c:layout>
        </c:title>
        <c:numFmt formatCode="0" sourceLinked="0"/>
        <c:tickLblPos val="nextTo"/>
        <c:spPr>
          <a:ln w="381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  <a:latin typeface="Arial Rounded MT Bold" pitchFamily="34" charset="0"/>
              </a:defRPr>
            </a:pPr>
            <a:endParaRPr lang="en-US"/>
          </a:p>
        </c:txPr>
        <c:crossAx val="57060736"/>
        <c:crosses val="autoZero"/>
        <c:crossBetween val="midCat"/>
      </c:valAx>
      <c:spPr>
        <a:noFill/>
      </c:spPr>
    </c:plotArea>
    <c:legend>
      <c:legendPos val="b"/>
      <c:layout>
        <c:manualLayout>
          <c:xMode val="edge"/>
          <c:yMode val="edge"/>
          <c:x val="0.39048538034081476"/>
          <c:y val="0.60227299818527602"/>
          <c:w val="0.2805296274141843"/>
          <c:h val="0.10280991218046048"/>
        </c:manualLayout>
      </c:layout>
      <c:txPr>
        <a:bodyPr/>
        <a:lstStyle/>
        <a:p>
          <a:pPr>
            <a:defRPr sz="1400">
              <a:solidFill>
                <a:srgbClr val="000000"/>
              </a:solidFill>
              <a:latin typeface="Arial Rounded MT Bold" pitchFamily="34" charset="0"/>
            </a:defRPr>
          </a:pPr>
          <a:endParaRPr lang="en-US"/>
        </a:p>
      </c:txPr>
    </c:legend>
    <c:plotVisOnly val="1"/>
    <c:dispBlanksAs val="gap"/>
  </c:chart>
  <c:spPr>
    <a:solidFill>
      <a:schemeClr val="tx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8.5592838887060652E-2"/>
          <c:y val="4.7799298605539414E-2"/>
          <c:w val="0.85743751150105663"/>
          <c:h val="0.78821370321618422"/>
        </c:manualLayout>
      </c:layout>
      <c:lineChart>
        <c:grouping val="standard"/>
        <c:ser>
          <c:idx val="0"/>
          <c:order val="0"/>
          <c:tx>
            <c:v>Paternal grandsire</c:v>
          </c:tx>
          <c:spPr>
            <a:ln w="44450">
              <a:solidFill>
                <a:srgbClr val="FF0000"/>
              </a:solidFill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ages!$M$8:$M$16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ages!$R$8:$R$16</c:f>
              <c:numCache>
                <c:formatCode>0.0</c:formatCode>
                <c:ptCount val="9"/>
                <c:pt idx="0">
                  <c:v>13.489753775000002</c:v>
                </c:pt>
                <c:pt idx="1">
                  <c:v>13.629937383333333</c:v>
                </c:pt>
                <c:pt idx="2">
                  <c:v>13.29415310833333</c:v>
                </c:pt>
                <c:pt idx="3">
                  <c:v>13.137920049999998</c:v>
                </c:pt>
                <c:pt idx="4">
                  <c:v>13.644156158333333</c:v>
                </c:pt>
                <c:pt idx="5">
                  <c:v>13.966466600000006</c:v>
                </c:pt>
                <c:pt idx="6">
                  <c:v>12.686345966666666</c:v>
                </c:pt>
                <c:pt idx="7">
                  <c:v>11.361829725</c:v>
                </c:pt>
                <c:pt idx="8">
                  <c:v>9.583160708333331</c:v>
                </c:pt>
              </c:numCache>
            </c:numRef>
          </c:val>
        </c:ser>
        <c:ser>
          <c:idx val="1"/>
          <c:order val="1"/>
          <c:tx>
            <c:v>Maternal grandsire</c:v>
          </c:tx>
          <c:spPr>
            <a:ln w="38100"/>
          </c:spPr>
          <c:val>
            <c:numRef>
              <c:f>ages!$T$8:$T$16</c:f>
              <c:numCache>
                <c:formatCode>0.0</c:formatCode>
                <c:ptCount val="9"/>
                <c:pt idx="0">
                  <c:v>11.123479891666671</c:v>
                </c:pt>
                <c:pt idx="1">
                  <c:v>11.069129241666669</c:v>
                </c:pt>
                <c:pt idx="2">
                  <c:v>11.13994565</c:v>
                </c:pt>
                <c:pt idx="3">
                  <c:v>11.065972225000005</c:v>
                </c:pt>
                <c:pt idx="4">
                  <c:v>10.669172325</c:v>
                </c:pt>
                <c:pt idx="5">
                  <c:v>10.673147183333333</c:v>
                </c:pt>
                <c:pt idx="6">
                  <c:v>10.864314683333333</c:v>
                </c:pt>
                <c:pt idx="7">
                  <c:v>10.763692716666672</c:v>
                </c:pt>
                <c:pt idx="8">
                  <c:v>9.5082858583333323</c:v>
                </c:pt>
              </c:numCache>
            </c:numRef>
          </c:val>
        </c:ser>
        <c:dLbls/>
        <c:marker val="1"/>
        <c:axId val="54860416"/>
        <c:axId val="54887168"/>
      </c:lineChart>
      <c:catAx>
        <c:axId val="54860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Humnst777 BT"/>
                  </a:defRPr>
                </a:pPr>
                <a:r>
                  <a:rPr lang="en-US" sz="1600" dirty="0">
                    <a:solidFill>
                      <a:srgbClr val="000000"/>
                    </a:solidFill>
                    <a:latin typeface="Humnst777 BT"/>
                  </a:rPr>
                  <a:t>Year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Humnst777 BT"/>
                  </a:rPr>
                  <a:t> bull entered </a:t>
                </a:r>
                <a:r>
                  <a:rPr lang="en-US" sz="1600" dirty="0">
                    <a:solidFill>
                      <a:srgbClr val="000000"/>
                    </a:solidFill>
                    <a:latin typeface="Humnst777 BT"/>
                  </a:rPr>
                  <a:t>AI</a:t>
                </a:r>
              </a:p>
            </c:rich>
          </c:tx>
          <c:layout>
            <c:manualLayout>
              <c:xMode val="edge"/>
              <c:yMode val="edge"/>
              <c:x val="0.4093522128504164"/>
              <c:y val="0.92938960067850052"/>
            </c:manualLayout>
          </c:layout>
        </c:title>
        <c:numFmt formatCode="General" sourceLinked="1"/>
        <c:tickLblPos val="nextTo"/>
        <c:spPr>
          <a:ln w="3492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  <a:latin typeface="Arial Rounded MT Bold" pitchFamily="34" charset="0"/>
              </a:defRPr>
            </a:pPr>
            <a:endParaRPr lang="en-US"/>
          </a:p>
        </c:txPr>
        <c:crossAx val="54887168"/>
        <c:crosses val="autoZero"/>
        <c:auto val="1"/>
        <c:lblAlgn val="ctr"/>
        <c:lblOffset val="100"/>
      </c:catAx>
      <c:valAx>
        <c:axId val="54887168"/>
        <c:scaling>
          <c:orientation val="minMax"/>
          <c:max val="14"/>
          <c:min val="4"/>
        </c:scaling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000000"/>
                    </a:solidFill>
                    <a:latin typeface="Humnst777 BT"/>
                  </a:defRPr>
                </a:pPr>
                <a:r>
                  <a:rPr lang="en-US" sz="1600" dirty="0" smtClean="0">
                    <a:solidFill>
                      <a:srgbClr val="000000"/>
                    </a:solidFill>
                    <a:latin typeface="Humnst777 BT"/>
                  </a:rPr>
                  <a:t>Ancestor age </a:t>
                </a:r>
                <a:r>
                  <a:rPr lang="en-US" sz="1600" dirty="0">
                    <a:solidFill>
                      <a:srgbClr val="000000"/>
                    </a:solidFill>
                    <a:latin typeface="Humnst777 BT"/>
                  </a:rPr>
                  <a:t>at bull's birth (years)</a:t>
                </a:r>
              </a:p>
            </c:rich>
          </c:tx>
          <c:layout>
            <c:manualLayout>
              <c:xMode val="edge"/>
              <c:yMode val="edge"/>
              <c:x val="1.4643074042164023E-3"/>
              <c:y val="6.738387947163707E-2"/>
            </c:manualLayout>
          </c:layout>
        </c:title>
        <c:numFmt formatCode="0" sourceLinked="0"/>
        <c:tickLblPos val="nextTo"/>
        <c:spPr>
          <a:ln w="381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  <a:latin typeface="Arial Rounded MT Bold" pitchFamily="34" charset="0"/>
              </a:defRPr>
            </a:pPr>
            <a:endParaRPr lang="en-US"/>
          </a:p>
        </c:txPr>
        <c:crossAx val="54860416"/>
        <c:crosses val="autoZero"/>
        <c:crossBetween val="midCat"/>
        <c:majorUnit val="2"/>
      </c:valAx>
      <c:spPr>
        <a:noFill/>
      </c:spPr>
    </c:plotArea>
    <c:legend>
      <c:legendPos val="b"/>
      <c:layout>
        <c:manualLayout>
          <c:xMode val="edge"/>
          <c:yMode val="edge"/>
          <c:x val="0.22187212106977736"/>
          <c:y val="0.60489108430834004"/>
          <c:w val="0.53077475269557206"/>
          <c:h val="4.4493159898828155E-2"/>
        </c:manualLayout>
      </c:layout>
      <c:txPr>
        <a:bodyPr/>
        <a:lstStyle/>
        <a:p>
          <a:pPr>
            <a:defRPr sz="1400">
              <a:solidFill>
                <a:srgbClr val="000000"/>
              </a:solidFill>
              <a:latin typeface="Arial Rounded MT Bold" pitchFamily="34" charset="0"/>
            </a:defRPr>
          </a:pPr>
          <a:endParaRPr lang="en-US"/>
        </a:p>
      </c:txPr>
    </c:legend>
    <c:plotVisOnly val="1"/>
    <c:dispBlanksAs val="gap"/>
  </c:chart>
  <c:spPr>
    <a:noFill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tx>
            <c:v>Paternal granddam</c:v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ages!$M$8:$M$16</c:f>
              <c:numCache>
                <c:formatCode>General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ages!$S$8:$S$16</c:f>
              <c:numCache>
                <c:formatCode>0.0</c:formatCode>
                <c:ptCount val="9"/>
                <c:pt idx="0">
                  <c:v>10.721404083333333</c:v>
                </c:pt>
                <c:pt idx="1">
                  <c:v>11.253090883333334</c:v>
                </c:pt>
                <c:pt idx="2">
                  <c:v>11.410714283333334</c:v>
                </c:pt>
                <c:pt idx="3">
                  <c:v>10.756450075000004</c:v>
                </c:pt>
                <c:pt idx="4">
                  <c:v>11.27537989166667</c:v>
                </c:pt>
                <c:pt idx="5">
                  <c:v>11.592119</c:v>
                </c:pt>
                <c:pt idx="6">
                  <c:v>9.8353579500000006</c:v>
                </c:pt>
                <c:pt idx="7">
                  <c:v>8.579139225000004</c:v>
                </c:pt>
                <c:pt idx="8">
                  <c:v>7.2818487833333378</c:v>
                </c:pt>
              </c:numCache>
            </c:numRef>
          </c:val>
        </c:ser>
        <c:ser>
          <c:idx val="1"/>
          <c:order val="1"/>
          <c:tx>
            <c:v>Maternal granddam</c:v>
          </c:tx>
          <c:spPr>
            <a:ln w="38100"/>
          </c:spPr>
          <c:val>
            <c:numRef>
              <c:f>ages!$U$8:$U$16</c:f>
              <c:numCache>
                <c:formatCode>0.0</c:formatCode>
                <c:ptCount val="9"/>
                <c:pt idx="0">
                  <c:v>8.5841557000000002</c:v>
                </c:pt>
                <c:pt idx="1">
                  <c:v>8.5161511166666664</c:v>
                </c:pt>
                <c:pt idx="2">
                  <c:v>8.5640184083333306</c:v>
                </c:pt>
                <c:pt idx="3">
                  <c:v>8.453207275000004</c:v>
                </c:pt>
                <c:pt idx="4">
                  <c:v>7.838427949999998</c:v>
                </c:pt>
                <c:pt idx="5">
                  <c:v>7.8322883999999995</c:v>
                </c:pt>
                <c:pt idx="6">
                  <c:v>7.7892347583333352</c:v>
                </c:pt>
                <c:pt idx="7">
                  <c:v>7.3241438916666661</c:v>
                </c:pt>
                <c:pt idx="8">
                  <c:v>6.6662348916666661</c:v>
                </c:pt>
              </c:numCache>
            </c:numRef>
          </c:val>
        </c:ser>
        <c:dLbls/>
        <c:marker val="1"/>
        <c:axId val="55207808"/>
        <c:axId val="55242752"/>
      </c:lineChart>
      <c:catAx>
        <c:axId val="55207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0000"/>
                    </a:solidFill>
                    <a:latin typeface="Humnst777 BT"/>
                  </a:defRPr>
                </a:pPr>
                <a:r>
                  <a:rPr lang="en-US" sz="1600" dirty="0">
                    <a:solidFill>
                      <a:srgbClr val="000000"/>
                    </a:solidFill>
                    <a:latin typeface="Humnst777 BT"/>
                  </a:rPr>
                  <a:t>Year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Humnst777 BT"/>
                  </a:rPr>
                  <a:t>bull entered </a:t>
                </a:r>
                <a:r>
                  <a:rPr lang="en-US" sz="1600" dirty="0">
                    <a:solidFill>
                      <a:srgbClr val="000000"/>
                    </a:solidFill>
                    <a:latin typeface="Humnst777 BT"/>
                  </a:rPr>
                  <a:t>AI</a:t>
                </a:r>
              </a:p>
            </c:rich>
          </c:tx>
          <c:layout>
            <c:manualLayout>
              <c:xMode val="edge"/>
              <c:yMode val="edge"/>
              <c:x val="0.41084359421515271"/>
              <c:y val="0.88839332941890858"/>
            </c:manualLayout>
          </c:layout>
        </c:title>
        <c:numFmt formatCode="General" sourceLinked="1"/>
        <c:tickLblPos val="nextTo"/>
        <c:spPr>
          <a:ln w="3492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  <a:latin typeface="Arial Rounded MT Bold" pitchFamily="34" charset="0"/>
              </a:defRPr>
            </a:pPr>
            <a:endParaRPr lang="en-US"/>
          </a:p>
        </c:txPr>
        <c:crossAx val="55242752"/>
        <c:crosses val="autoZero"/>
        <c:auto val="1"/>
        <c:lblAlgn val="ctr"/>
        <c:lblOffset val="100"/>
      </c:catAx>
      <c:valAx>
        <c:axId val="55242752"/>
        <c:scaling>
          <c:orientation val="minMax"/>
          <c:max val="14"/>
          <c:min val="4"/>
        </c:scaling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000000"/>
                    </a:solidFill>
                    <a:latin typeface="Humnst777 BT"/>
                  </a:defRPr>
                </a:pPr>
                <a:r>
                  <a:rPr lang="en-US" sz="1600" dirty="0" smtClean="0">
                    <a:solidFill>
                      <a:srgbClr val="000000"/>
                    </a:solidFill>
                    <a:latin typeface="Humnst777 BT"/>
                  </a:rPr>
                  <a:t>Ancestor age </a:t>
                </a:r>
                <a:r>
                  <a:rPr lang="en-US" sz="1600" dirty="0">
                    <a:solidFill>
                      <a:srgbClr val="000000"/>
                    </a:solidFill>
                    <a:latin typeface="Humnst777 BT"/>
                  </a:rPr>
                  <a:t>at bull's birth (years)</a:t>
                </a:r>
              </a:p>
            </c:rich>
          </c:tx>
          <c:layout>
            <c:manualLayout>
              <c:xMode val="edge"/>
              <c:yMode val="edge"/>
              <c:x val="8.9214183797495152E-3"/>
              <c:y val="5.1040283444492962E-2"/>
            </c:manualLayout>
          </c:layout>
        </c:title>
        <c:numFmt formatCode="0" sourceLinked="0"/>
        <c:tickLblPos val="nextTo"/>
        <c:spPr>
          <a:ln w="381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  <a:latin typeface="Arial Rounded MT Bold" pitchFamily="34" charset="0"/>
              </a:defRPr>
            </a:pPr>
            <a:endParaRPr lang="en-US"/>
          </a:p>
        </c:txPr>
        <c:crossAx val="55207808"/>
        <c:crosses val="autoZero"/>
        <c:crossBetween val="midCat"/>
        <c:majorUnit val="2"/>
      </c:valAx>
      <c:spPr>
        <a:noFill/>
      </c:spPr>
    </c:plotArea>
    <c:legend>
      <c:legendPos val="b"/>
      <c:layout>
        <c:manualLayout>
          <c:xMode val="edge"/>
          <c:yMode val="edge"/>
          <c:x val="0.25457650008514038"/>
          <c:y val="0.6042914138600749"/>
          <c:w val="0.54472648584430328"/>
          <c:h val="4.4493159898828155E-2"/>
        </c:manualLayout>
      </c:layout>
      <c:txPr>
        <a:bodyPr/>
        <a:lstStyle/>
        <a:p>
          <a:pPr>
            <a:defRPr sz="1400">
              <a:solidFill>
                <a:srgbClr val="000000"/>
              </a:solidFill>
              <a:latin typeface="Arial Rounded MT Bold" pitchFamily="34" charset="0"/>
            </a:defRPr>
          </a:pPr>
          <a:endParaRPr lang="en-US"/>
        </a:p>
      </c:txPr>
    </c:legend>
    <c:plotVisOnly val="1"/>
    <c:dispBlanksAs val="gap"/>
  </c:chart>
  <c:spPr>
    <a:noFill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PTApro!$C$4</c:f>
              <c:strCache>
                <c:ptCount val="1"/>
                <c:pt idx="0">
                  <c:v>0.8 to 3.9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9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</c:marker>
          <c:cat>
            <c:numRef>
              <c:f>PTAmilk!$B$9:$B$15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PTApro!$G$9:$G$15</c:f>
              <c:numCache>
                <c:formatCode>0</c:formatCode>
                <c:ptCount val="7"/>
                <c:pt idx="0">
                  <c:v>2.4557289304182159</c:v>
                </c:pt>
                <c:pt idx="1">
                  <c:v>3.6359883879161754</c:v>
                </c:pt>
                <c:pt idx="2">
                  <c:v>5.1231062324231145</c:v>
                </c:pt>
                <c:pt idx="3">
                  <c:v>6.4904744624875264</c:v>
                </c:pt>
                <c:pt idx="4">
                  <c:v>8.1173455502131873</c:v>
                </c:pt>
                <c:pt idx="5">
                  <c:v>10.489204390819198</c:v>
                </c:pt>
                <c:pt idx="6">
                  <c:v>12.898575705343371</c:v>
                </c:pt>
              </c:numCache>
            </c:numRef>
          </c:val>
        </c:ser>
        <c:ser>
          <c:idx val="1"/>
          <c:order val="1"/>
          <c:tx>
            <c:strRef>
              <c:f>PTApro!$D$4</c:f>
              <c:strCache>
                <c:ptCount val="1"/>
                <c:pt idx="0">
                  <c:v>4.0 to 7.9</c:v>
                </c:pt>
              </c:strCache>
            </c:strRef>
          </c:tx>
          <c:spPr>
            <a:ln w="38100"/>
          </c:spPr>
          <c:val>
            <c:numRef>
              <c:f>PTApro!$H$9:$H$15</c:f>
              <c:numCache>
                <c:formatCode>0</c:formatCode>
                <c:ptCount val="7"/>
                <c:pt idx="0">
                  <c:v>3.8124829901115835</c:v>
                </c:pt>
                <c:pt idx="1">
                  <c:v>4.2439898394266518</c:v>
                </c:pt>
                <c:pt idx="2">
                  <c:v>5.4025673591581249</c:v>
                </c:pt>
                <c:pt idx="3">
                  <c:v>6.7730200489884789</c:v>
                </c:pt>
                <c:pt idx="4">
                  <c:v>7.5340651365327043</c:v>
                </c:pt>
                <c:pt idx="5">
                  <c:v>8.6166197949741452</c:v>
                </c:pt>
                <c:pt idx="6">
                  <c:v>9.9659802231697387</c:v>
                </c:pt>
              </c:numCache>
            </c:numRef>
          </c:val>
        </c:ser>
        <c:ser>
          <c:idx val="2"/>
          <c:order val="2"/>
          <c:tx>
            <c:v>GE 8.0</c:v>
          </c:tx>
          <c:spPr>
            <a:ln w="38100">
              <a:solidFill>
                <a:srgbClr val="1EBD03"/>
              </a:solidFill>
            </a:ln>
          </c:spPr>
          <c:marker>
            <c:symbol val="square"/>
            <c:size val="9"/>
            <c:spPr>
              <a:solidFill>
                <a:srgbClr val="1EBD03"/>
              </a:solidFill>
              <a:ln>
                <a:solidFill>
                  <a:srgbClr val="1EBD03"/>
                </a:solidFill>
              </a:ln>
            </c:spPr>
          </c:marker>
          <c:val>
            <c:numRef>
              <c:f>PTApro!$I$9:$I$15</c:f>
              <c:numCache>
                <c:formatCode>0</c:formatCode>
                <c:ptCount val="7"/>
                <c:pt idx="0">
                  <c:v>2.2533792978318066</c:v>
                </c:pt>
                <c:pt idx="1">
                  <c:v>3.302730654086909</c:v>
                </c:pt>
                <c:pt idx="2">
                  <c:v>4.6421119477456205</c:v>
                </c:pt>
                <c:pt idx="3">
                  <c:v>5.1301369863013697</c:v>
                </c:pt>
                <c:pt idx="4">
                  <c:v>6.0027669418488614</c:v>
                </c:pt>
                <c:pt idx="5">
                  <c:v>7.0747074299192585</c:v>
                </c:pt>
                <c:pt idx="6">
                  <c:v>8.8319876621609357</c:v>
                </c:pt>
              </c:numCache>
            </c:numRef>
          </c:val>
        </c:ser>
        <c:dLbls/>
        <c:marker val="1"/>
        <c:axId val="55466624"/>
        <c:axId val="55476992"/>
      </c:lineChart>
      <c:catAx>
        <c:axId val="55466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Year of breeding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381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2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55476992"/>
        <c:crossesAt val="-4"/>
        <c:auto val="1"/>
        <c:lblAlgn val="ctr"/>
        <c:lblOffset val="100"/>
      </c:catAx>
      <c:valAx>
        <c:axId val="55476992"/>
        <c:scaling>
          <c:orientation val="minMax"/>
          <c:max val="13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PTA Protein (kgs)</a:t>
                </a:r>
              </a:p>
            </c:rich>
          </c:tx>
          <c:layout>
            <c:manualLayout>
              <c:xMode val="edge"/>
              <c:yMode val="edge"/>
              <c:x val="2.9489336412143897E-3"/>
              <c:y val="0.33554066711094194"/>
            </c:manualLayout>
          </c:layout>
        </c:title>
        <c:numFmt formatCode="0" sourceLinked="0"/>
        <c:tickLblPos val="nextTo"/>
        <c:spPr>
          <a:ln w="381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2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55466624"/>
        <c:crosses val="autoZero"/>
        <c:crossBetween val="midCat"/>
      </c:valAx>
      <c:spPr>
        <a:noFill/>
      </c:spPr>
    </c:plotArea>
    <c:legend>
      <c:legendPos val="t"/>
      <c:layout>
        <c:manualLayout>
          <c:xMode val="edge"/>
          <c:yMode val="edge"/>
          <c:x val="0.18764674656720856"/>
          <c:y val="0.25432836617944549"/>
          <c:w val="0.49223151171966356"/>
          <c:h val="6.0899103699919868E-2"/>
        </c:manualLayout>
      </c:layout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</c:chart>
  <c:spPr>
    <a:noFill/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PTAdpr!$C$4</c:f>
              <c:strCache>
                <c:ptCount val="1"/>
                <c:pt idx="0">
                  <c:v>0.8 to 3.9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PTAmilk!$B$9:$B$15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PTAdpr!$C$9:$C$15</c:f>
              <c:numCache>
                <c:formatCode>0.000</c:formatCode>
                <c:ptCount val="7"/>
                <c:pt idx="0">
                  <c:v>-5.7900000000000009E-3</c:v>
                </c:pt>
                <c:pt idx="1">
                  <c:v>6.7089999999999997E-2</c:v>
                </c:pt>
                <c:pt idx="2">
                  <c:v>0.28483000000000008</c:v>
                </c:pt>
                <c:pt idx="3">
                  <c:v>0.3593400000000001</c:v>
                </c:pt>
                <c:pt idx="4">
                  <c:v>0.4647</c:v>
                </c:pt>
                <c:pt idx="5">
                  <c:v>0.62479000000000007</c:v>
                </c:pt>
                <c:pt idx="6">
                  <c:v>0.62074000000000007</c:v>
                </c:pt>
              </c:numCache>
            </c:numRef>
          </c:val>
        </c:ser>
        <c:ser>
          <c:idx val="1"/>
          <c:order val="1"/>
          <c:tx>
            <c:strRef>
              <c:f>PTApro!$D$4</c:f>
              <c:strCache>
                <c:ptCount val="1"/>
                <c:pt idx="0">
                  <c:v>4.0 to 7.9</c:v>
                </c:pt>
              </c:strCache>
            </c:strRef>
          </c:tx>
          <c:spPr>
            <a:ln w="38100"/>
          </c:spPr>
          <c:val>
            <c:numRef>
              <c:f>PTAdpr!$D$9:$D$15</c:f>
              <c:numCache>
                <c:formatCode>0.000</c:formatCode>
                <c:ptCount val="7"/>
                <c:pt idx="0">
                  <c:v>-0.10661000000000001</c:v>
                </c:pt>
                <c:pt idx="1">
                  <c:v>-1.5760000000000003E-2</c:v>
                </c:pt>
                <c:pt idx="2">
                  <c:v>6.3560000000000019E-2</c:v>
                </c:pt>
                <c:pt idx="3">
                  <c:v>0.16028999999999999</c:v>
                </c:pt>
                <c:pt idx="4">
                  <c:v>0.14072999999999999</c:v>
                </c:pt>
                <c:pt idx="5">
                  <c:v>0.13879000000000002</c:v>
                </c:pt>
                <c:pt idx="6">
                  <c:v>0.12383000000000001</c:v>
                </c:pt>
              </c:numCache>
            </c:numRef>
          </c:val>
        </c:ser>
        <c:ser>
          <c:idx val="2"/>
          <c:order val="2"/>
          <c:tx>
            <c:v>GE 8.0</c:v>
          </c:tx>
          <c:spPr>
            <a:ln w="38100">
              <a:solidFill>
                <a:srgbClr val="00B050"/>
              </a:solidFill>
            </a:ln>
          </c:spPr>
          <c:marker>
            <c:symbol val="square"/>
            <c:size val="9"/>
            <c:spPr>
              <a:solidFill>
                <a:srgbClr val="1EBD03"/>
              </a:solidFill>
              <a:ln>
                <a:solidFill>
                  <a:srgbClr val="00B050"/>
                </a:solidFill>
              </a:ln>
            </c:spPr>
          </c:marker>
          <c:val>
            <c:numRef>
              <c:f>PTAdpr!$E$9:$E$15</c:f>
              <c:numCache>
                <c:formatCode>0.000</c:formatCode>
                <c:ptCount val="7"/>
                <c:pt idx="0">
                  <c:v>5.124999999999999E-2</c:v>
                </c:pt>
                <c:pt idx="1">
                  <c:v>0.13209000000000001</c:v>
                </c:pt>
                <c:pt idx="2">
                  <c:v>-3.9199999999999999E-3</c:v>
                </c:pt>
                <c:pt idx="3">
                  <c:v>-6.3390000000000016E-2</c:v>
                </c:pt>
                <c:pt idx="4">
                  <c:v>-0.17333999999999999</c:v>
                </c:pt>
                <c:pt idx="5">
                  <c:v>-7.8430000000000014E-2</c:v>
                </c:pt>
                <c:pt idx="6">
                  <c:v>0.14584000000000003</c:v>
                </c:pt>
              </c:numCache>
            </c:numRef>
          </c:val>
        </c:ser>
        <c:dLbls/>
        <c:marker val="1"/>
        <c:axId val="74310400"/>
        <c:axId val="74312320"/>
      </c:lineChart>
      <c:catAx>
        <c:axId val="74310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Year</a:t>
                </a:r>
                <a:r>
                  <a:rPr lang="en-US" sz="2000" baseline="0" dirty="0">
                    <a:solidFill>
                      <a:schemeClr val="bg1">
                        <a:lumMod val="50000"/>
                      </a:schemeClr>
                    </a:solidFill>
                  </a:rPr>
                  <a:t> of breeding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381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2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74312320"/>
        <c:crossesAt val="-4"/>
        <c:auto val="1"/>
        <c:lblAlgn val="ctr"/>
        <c:lblOffset val="100"/>
      </c:catAx>
      <c:valAx>
        <c:axId val="743123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PTA Daughter Pregnancy Rate</a:t>
                </a:r>
                <a:r>
                  <a:rPr lang="en-US" sz="2000" baseline="0" dirty="0">
                    <a:solidFill>
                      <a:schemeClr val="bg1">
                        <a:lumMod val="50000"/>
                      </a:schemeClr>
                    </a:solidFill>
                  </a:rPr>
                  <a:t> (%)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2763321658630961"/>
            </c:manualLayout>
          </c:layout>
        </c:title>
        <c:numFmt formatCode="0.0" sourceLinked="0"/>
        <c:tickLblPos val="nextTo"/>
        <c:spPr>
          <a:ln w="381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2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74310400"/>
        <c:crosses val="autoZero"/>
        <c:crossBetween val="midCat"/>
        <c:majorUnit val="0.2"/>
      </c:valAx>
      <c:spPr>
        <a:noFill/>
      </c:spPr>
    </c:plotArea>
    <c:legend>
      <c:legendPos val="t"/>
      <c:layout>
        <c:manualLayout>
          <c:xMode val="edge"/>
          <c:yMode val="edge"/>
          <c:x val="0.22023951551510609"/>
          <c:y val="0.15544902547980588"/>
          <c:w val="0.49223151171966362"/>
          <c:h val="6.0899103699919868E-2"/>
        </c:manualLayout>
      </c:layout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</c:chart>
  <c:spPr>
    <a:noFill/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044066284827741"/>
          <c:y val="2.4640543838664083E-2"/>
          <c:w val="0.83109230869274653"/>
          <c:h val="0.73678015393207674"/>
        </c:manualLayout>
      </c:layout>
      <c:lineChart>
        <c:grouping val="standard"/>
        <c:ser>
          <c:idx val="0"/>
          <c:order val="0"/>
          <c:tx>
            <c:strRef>
              <c:f>PTAdpr!$C$4</c:f>
              <c:strCache>
                <c:ptCount val="1"/>
                <c:pt idx="0">
                  <c:v>0.8 to 3.9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PTAmilk!$B$9:$B$15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PTApl!$C$9:$C$15</c:f>
              <c:numCache>
                <c:formatCode>0.00</c:formatCode>
                <c:ptCount val="7"/>
                <c:pt idx="0">
                  <c:v>0.31924000000000002</c:v>
                </c:pt>
                <c:pt idx="1">
                  <c:v>0.44855</c:v>
                </c:pt>
                <c:pt idx="2">
                  <c:v>1.0750999999999997</c:v>
                </c:pt>
                <c:pt idx="3">
                  <c:v>1.5865199999999999</c:v>
                </c:pt>
                <c:pt idx="4">
                  <c:v>2.0320999999999994</c:v>
                </c:pt>
                <c:pt idx="5">
                  <c:v>2.6190699999999993</c:v>
                </c:pt>
                <c:pt idx="6">
                  <c:v>2.9731100000000001</c:v>
                </c:pt>
              </c:numCache>
            </c:numRef>
          </c:val>
        </c:ser>
        <c:ser>
          <c:idx val="1"/>
          <c:order val="1"/>
          <c:tx>
            <c:strRef>
              <c:f>PTApro!$D$4</c:f>
              <c:strCache>
                <c:ptCount val="1"/>
                <c:pt idx="0">
                  <c:v>4.0 to 7.9</c:v>
                </c:pt>
              </c:strCache>
            </c:strRef>
          </c:tx>
          <c:spPr>
            <a:ln w="38100"/>
          </c:spPr>
          <c:val>
            <c:numRef>
              <c:f>PTApl!$D$9:$D$15</c:f>
              <c:numCache>
                <c:formatCode>0.00</c:formatCode>
                <c:ptCount val="7"/>
                <c:pt idx="0">
                  <c:v>0.31197000000000014</c:v>
                </c:pt>
                <c:pt idx="1">
                  <c:v>0.58231999999999973</c:v>
                </c:pt>
                <c:pt idx="2">
                  <c:v>0.94915000000000005</c:v>
                </c:pt>
                <c:pt idx="3">
                  <c:v>1.19936</c:v>
                </c:pt>
                <c:pt idx="4">
                  <c:v>1.26674</c:v>
                </c:pt>
                <c:pt idx="5">
                  <c:v>1.4297199999999997</c:v>
                </c:pt>
                <c:pt idx="6">
                  <c:v>1.7995299999999999</c:v>
                </c:pt>
              </c:numCache>
            </c:numRef>
          </c:val>
        </c:ser>
        <c:ser>
          <c:idx val="2"/>
          <c:order val="2"/>
          <c:tx>
            <c:v>GE 8.0</c:v>
          </c:tx>
          <c:spPr>
            <a:ln w="38100">
              <a:solidFill>
                <a:srgbClr val="398600"/>
              </a:solidFill>
            </a:ln>
          </c:spPr>
          <c:marker>
            <c:symbol val="square"/>
            <c:size val="9"/>
            <c:spPr>
              <a:solidFill>
                <a:srgbClr val="398600"/>
              </a:solidFill>
              <a:ln>
                <a:solidFill>
                  <a:srgbClr val="00B050"/>
                </a:solidFill>
              </a:ln>
            </c:spPr>
          </c:marker>
          <c:val>
            <c:numRef>
              <c:f>PTApl!$E$9:$E$15</c:f>
              <c:numCache>
                <c:formatCode>0.00</c:formatCode>
                <c:ptCount val="7"/>
                <c:pt idx="0">
                  <c:v>0.39262000000000008</c:v>
                </c:pt>
                <c:pt idx="1">
                  <c:v>0.68898000000000004</c:v>
                </c:pt>
                <c:pt idx="2">
                  <c:v>0.61150000000000004</c:v>
                </c:pt>
                <c:pt idx="3">
                  <c:v>0.76618000000000008</c:v>
                </c:pt>
                <c:pt idx="4">
                  <c:v>0.94740999999999997</c:v>
                </c:pt>
                <c:pt idx="5">
                  <c:v>1.3400300000000001</c:v>
                </c:pt>
                <c:pt idx="6">
                  <c:v>1.8351199999999999</c:v>
                </c:pt>
              </c:numCache>
            </c:numRef>
          </c:val>
        </c:ser>
        <c:dLbls/>
        <c:marker val="1"/>
        <c:axId val="74364416"/>
        <c:axId val="74366336"/>
      </c:lineChart>
      <c:catAx>
        <c:axId val="743644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Year</a:t>
                </a:r>
                <a:r>
                  <a:rPr lang="en-US" sz="2000" baseline="0" dirty="0">
                    <a:solidFill>
                      <a:schemeClr val="bg1">
                        <a:lumMod val="50000"/>
                      </a:schemeClr>
                    </a:solidFill>
                  </a:rPr>
                  <a:t> of breeding</a:t>
                </a:r>
                <a:endParaRPr lang="en-US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 w="381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2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74366336"/>
        <c:crossesAt val="-4"/>
        <c:auto val="1"/>
        <c:lblAlgn val="ctr"/>
        <c:lblOffset val="100"/>
      </c:catAx>
      <c:valAx>
        <c:axId val="743663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PTA Productive life (mo)</a:t>
                </a:r>
              </a:p>
            </c:rich>
          </c:tx>
          <c:layout>
            <c:manualLayout>
              <c:xMode val="edge"/>
              <c:yMode val="edge"/>
              <c:x val="5.4140291287118527E-3"/>
              <c:y val="0.13991937948759686"/>
            </c:manualLayout>
          </c:layout>
        </c:title>
        <c:numFmt formatCode="0.0" sourceLinked="0"/>
        <c:tickLblPos val="nextTo"/>
        <c:spPr>
          <a:ln w="381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2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74364416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14664648783666701"/>
          <c:y val="0.14331201586302075"/>
          <c:w val="0.49223151171966367"/>
          <c:h val="6.0899103699919868E-2"/>
        </c:manualLayout>
      </c:layout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135683676462684"/>
          <c:y val="9.581087035653392E-2"/>
          <c:w val="0.8244024414340877"/>
          <c:h val="0.68271279958618314"/>
        </c:manualLayout>
      </c:layout>
      <c:lineChart>
        <c:grouping val="standard"/>
        <c:ser>
          <c:idx val="0"/>
          <c:order val="0"/>
          <c:tx>
            <c:strRef>
              <c:f>PTANM!$C$4</c:f>
              <c:strCache>
                <c:ptCount val="1"/>
                <c:pt idx="0">
                  <c:v>0.8 to 3.9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square"/>
            <c:size val="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PTAmilk!$B$9:$B$15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PTANM!$C$9:$C$15</c:f>
              <c:numCache>
                <c:formatCode>0</c:formatCode>
                <c:ptCount val="7"/>
                <c:pt idx="0">
                  <c:v>72.725999999999999</c:v>
                </c:pt>
                <c:pt idx="1">
                  <c:v>101.79400000000001</c:v>
                </c:pt>
                <c:pt idx="2">
                  <c:v>174.91200000000001</c:v>
                </c:pt>
                <c:pt idx="3">
                  <c:v>230.61699999999999</c:v>
                </c:pt>
                <c:pt idx="4">
                  <c:v>286.20400000000001</c:v>
                </c:pt>
                <c:pt idx="5">
                  <c:v>355.47299999999996</c:v>
                </c:pt>
                <c:pt idx="6">
                  <c:v>421.70499999999993</c:v>
                </c:pt>
              </c:numCache>
            </c:numRef>
          </c:val>
        </c:ser>
        <c:ser>
          <c:idx val="1"/>
          <c:order val="1"/>
          <c:tx>
            <c:strRef>
              <c:f>PTANM!$D$4</c:f>
              <c:strCache>
                <c:ptCount val="1"/>
                <c:pt idx="0">
                  <c:v>4.0 to 7.9</c:v>
                </c:pt>
              </c:strCache>
            </c:strRef>
          </c:tx>
          <c:spPr>
            <a:ln w="38100"/>
          </c:spPr>
          <c:val>
            <c:numRef>
              <c:f>PTANM!$D$9:$D$15</c:f>
              <c:numCache>
                <c:formatCode>0</c:formatCode>
                <c:ptCount val="7"/>
                <c:pt idx="0">
                  <c:v>92.953999999999994</c:v>
                </c:pt>
                <c:pt idx="1">
                  <c:v>116.21700000000001</c:v>
                </c:pt>
                <c:pt idx="2">
                  <c:v>159.07599999999999</c:v>
                </c:pt>
                <c:pt idx="3">
                  <c:v>204.56100000000001</c:v>
                </c:pt>
                <c:pt idx="4">
                  <c:v>229.89000000000001</c:v>
                </c:pt>
                <c:pt idx="5">
                  <c:v>260.82900000000001</c:v>
                </c:pt>
                <c:pt idx="6">
                  <c:v>306.351</c:v>
                </c:pt>
              </c:numCache>
            </c:numRef>
          </c:val>
        </c:ser>
        <c:ser>
          <c:idx val="2"/>
          <c:order val="2"/>
          <c:tx>
            <c:strRef>
              <c:f>PTANM!$E$4</c:f>
              <c:strCache>
                <c:ptCount val="1"/>
                <c:pt idx="0">
                  <c:v>&gt; 8.0</c:v>
                </c:pt>
              </c:strCache>
            </c:strRef>
          </c:tx>
          <c:spPr>
            <a:ln w="38100">
              <a:solidFill>
                <a:srgbClr val="398600"/>
              </a:solidFill>
            </a:ln>
          </c:spPr>
          <c:marker>
            <c:symbol val="square"/>
            <c:size val="9"/>
            <c:spPr>
              <a:solidFill>
                <a:srgbClr val="398600"/>
              </a:solidFill>
              <a:ln>
                <a:solidFill>
                  <a:srgbClr val="00B050"/>
                </a:solidFill>
              </a:ln>
            </c:spPr>
          </c:marker>
          <c:val>
            <c:numRef>
              <c:f>PTANM!$E$9:$E$15</c:f>
              <c:numCache>
                <c:formatCode>0</c:formatCode>
                <c:ptCount val="7"/>
                <c:pt idx="0">
                  <c:v>56.885999999999996</c:v>
                </c:pt>
                <c:pt idx="1">
                  <c:v>108.01300000000002</c:v>
                </c:pt>
                <c:pt idx="2">
                  <c:v>128.86700000000002</c:v>
                </c:pt>
                <c:pt idx="3">
                  <c:v>145.31900000000002</c:v>
                </c:pt>
                <c:pt idx="4">
                  <c:v>168.42500000000001</c:v>
                </c:pt>
                <c:pt idx="5">
                  <c:v>211.61399999999998</c:v>
                </c:pt>
                <c:pt idx="6">
                  <c:v>276.19299999999993</c:v>
                </c:pt>
              </c:numCache>
            </c:numRef>
          </c:val>
        </c:ser>
        <c:dLbls/>
        <c:marker val="1"/>
        <c:axId val="74430720"/>
        <c:axId val="74723712"/>
      </c:lineChart>
      <c:catAx>
        <c:axId val="74430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Year of breeding</a:t>
                </a:r>
              </a:p>
            </c:rich>
          </c:tx>
          <c:layout/>
        </c:title>
        <c:numFmt formatCode="General" sourceLinked="1"/>
        <c:tickLblPos val="nextTo"/>
        <c:spPr>
          <a:ln w="381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2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74723712"/>
        <c:crossesAt val="-4"/>
        <c:auto val="1"/>
        <c:lblAlgn val="ctr"/>
        <c:lblOffset val="100"/>
      </c:catAx>
      <c:valAx>
        <c:axId val="7472371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bg1">
                        <a:lumMod val="50000"/>
                      </a:schemeClr>
                    </a:solidFill>
                  </a:defRPr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</a:rPr>
                  <a:t>Net Merit</a:t>
                </a:r>
              </a:p>
            </c:rich>
          </c:tx>
          <c:layout>
            <c:manualLayout>
              <c:xMode val="edge"/>
              <c:yMode val="edge"/>
              <c:x val="0"/>
              <c:y val="0.33124260014943396"/>
            </c:manualLayout>
          </c:layout>
        </c:title>
        <c:numFmt formatCode="0" sourceLinked="0"/>
        <c:tickLblPos val="nextTo"/>
        <c:spPr>
          <a:ln w="3810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2000" b="1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74430720"/>
        <c:crosses val="autoZero"/>
        <c:crossBetween val="midCat"/>
        <c:majorUnit val="100"/>
      </c:valAx>
    </c:plotArea>
    <c:legend>
      <c:legendPos val="t"/>
      <c:layout>
        <c:manualLayout>
          <c:xMode val="edge"/>
          <c:yMode val="edge"/>
          <c:x val="0.18764674656720862"/>
          <c:y val="0.25432836617944565"/>
          <c:w val="0.49223151171966362"/>
          <c:h val="6.0899103699919868E-2"/>
        </c:manualLayout>
      </c:layout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</a:defRPr>
          </a:pPr>
          <a:endParaRPr lang="en-US"/>
        </a:p>
      </c:txPr>
    </c:legend>
    <c:plotVisOnly val="1"/>
    <c:dispBlanksAs val="gap"/>
  </c:chart>
  <c:spPr>
    <a:ln>
      <a:solidFill>
        <a:schemeClr val="bg1">
          <a:lumMod val="50000"/>
        </a:schemeClr>
      </a:solidFill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0.20968</cdr:x>
      <cdr:y>0.17615</cdr:y>
    </cdr:from>
    <cdr:to>
      <cdr:x>0.71075</cdr:x>
      <cdr:y>0.25688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7398" y="914417"/>
          <a:ext cx="4438602" cy="419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/>
            <a:t>Service sire age groups at breeding (yr):</a:t>
          </a:r>
          <a:endParaRPr lang="en-US" sz="2000" b="1" dirty="0"/>
        </a:p>
      </cdr:txBody>
    </cdr:sp>
  </cdr:relSizeAnchor>
  <cdr:relSizeAnchor xmlns:cdr="http://schemas.openxmlformats.org/drawingml/2006/chartDrawing">
    <cdr:from>
      <cdr:x>0.1957</cdr:x>
      <cdr:y>0.18165</cdr:y>
    </cdr:from>
    <cdr:to>
      <cdr:x>0.66989</cdr:x>
      <cdr:y>0.3156</cdr:y>
    </cdr:to>
    <cdr:sp macro="" textlink="">
      <cdr:nvSpPr>
        <cdr:cNvPr id="3" name="Flowchart: Process 2"/>
        <cdr:cNvSpPr/>
      </cdr:nvSpPr>
      <cdr:spPr bwMode="auto">
        <a:xfrm xmlns:a="http://schemas.openxmlformats.org/drawingml/2006/main">
          <a:off x="1733550" y="942976"/>
          <a:ext cx="4200525" cy="695325"/>
        </a:xfrm>
        <a:prstGeom xmlns:a="http://schemas.openxmlformats.org/drawingml/2006/main" prst="flowChartProcess">
          <a:avLst/>
        </a:prstGeom>
        <a:noFill xmlns:a="http://schemas.openxmlformats.org/drawingml/2006/main"/>
        <a:ln xmlns:a="http://schemas.openxmlformats.org/drawingml/2006/main" w="9525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0.21429</cdr:x>
      <cdr:y>0.0801</cdr:y>
    </cdr:from>
    <cdr:to>
      <cdr:x>0.78326</cdr:x>
      <cdr:y>0.16021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2278" y="416811"/>
          <a:ext cx="5050971" cy="416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b="1" dirty="0" smtClean="0"/>
            <a:t>Service sire age groups at breeding (yr) :</a:t>
          </a:r>
          <a:endParaRPr lang="en-US" sz="20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0.1634</cdr:x>
      <cdr:y>0.05934</cdr:y>
    </cdr:from>
    <cdr:to>
      <cdr:x>0.74105</cdr:x>
      <cdr:y>0.14048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750" y="304800"/>
          <a:ext cx="5050971" cy="416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b="1" dirty="0" smtClean="0"/>
            <a:t>Service sire age groups at breeding (yr) :</a:t>
          </a:r>
          <a:endParaRPr lang="en-US" sz="20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0.16552</cdr:x>
      <cdr:y>0.15511</cdr:y>
    </cdr:from>
    <cdr:to>
      <cdr:x>0.74679</cdr:x>
      <cdr:y>0.23496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38275" y="809625"/>
          <a:ext cx="5050971" cy="4168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2000" b="1" dirty="0" smtClean="0"/>
            <a:t>Service sire age groups at breeding (yr) :</a:t>
          </a:r>
          <a:endParaRPr lang="en-US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AA6FA5-DCDD-49C6-B99E-A1BC8BA53F73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59EAE31-72BD-45E4-A902-527B0DEE6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7097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5E4390-23CE-410E-8C82-C2A835D802BC}" type="datetimeFigureOut">
              <a:rPr lang="en-US" smtClean="0"/>
              <a:pPr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7CE6C5-79DB-42C1-85C8-7967D116C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775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286C6C-8002-4023-9132-182A4FB91B4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 2" pitchFamily="18" charset="2"/>
              <a:buChar char=""/>
              <a:defRPr>
                <a:solidFill>
                  <a:srgbClr val="00337F"/>
                </a:solidFill>
              </a:defRPr>
            </a:lvl1pPr>
            <a:lvl2pPr>
              <a:buFont typeface="Wingdings 2" pitchFamily="18" charset="2"/>
              <a:buChar char="»"/>
              <a:defRPr>
                <a:solidFill>
                  <a:srgbClr val="00337F"/>
                </a:solidFill>
              </a:defRPr>
            </a:lvl2pPr>
            <a:lvl3pPr>
              <a:buClr>
                <a:srgbClr val="00337F"/>
              </a:buClr>
              <a:defRPr>
                <a:solidFill>
                  <a:srgbClr val="00337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337F"/>
            </a:gs>
            <a:gs pos="48000">
              <a:srgbClr val="00337F"/>
            </a:gs>
            <a:gs pos="55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3886200"/>
            <a:ext cx="7772400" cy="20646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endParaRPr lang="en-US" sz="2400" b="1" baseline="0" dirty="0" smtClean="0">
              <a:solidFill>
                <a:srgbClr val="00563F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4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Dr. H. Duane Norman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300"/>
              </a:spcAft>
              <a:tabLst>
                <a:tab pos="4346575" algn="l"/>
              </a:tabLst>
            </a:pPr>
            <a:r>
              <a:rPr lang="en-US" sz="20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Interim Administrator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0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Council on Dairy Cattle Breeding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0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Beltsville, MD 20705-2350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tabLst>
                <a:tab pos="4346575" algn="l"/>
              </a:tabLst>
            </a:pPr>
            <a:r>
              <a:rPr lang="en-US" sz="2000" b="1" baseline="0" dirty="0" smtClean="0">
                <a:solidFill>
                  <a:srgbClr val="00337F"/>
                </a:solidFill>
                <a:latin typeface="Calibri" pitchFamily="34" charset="0"/>
                <a:cs typeface="Calibri" pitchFamily="34" charset="0"/>
              </a:rPr>
              <a:t>301-525-2006 (voice)</a:t>
            </a:r>
          </a:p>
          <a:p>
            <a:pPr marL="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46575" algn="l"/>
              </a:tabLst>
              <a:defRPr/>
            </a:pPr>
            <a:r>
              <a:rPr lang="en-US" sz="2000" b="1" baseline="0" dirty="0" smtClean="0">
                <a:solidFill>
                  <a:srgbClr val="00563F"/>
                </a:solidFill>
                <a:latin typeface="Calibri" pitchFamily="34" charset="0"/>
                <a:cs typeface="Calibri" pitchFamily="34" charset="0"/>
              </a:rPr>
              <a:t>duane.norman@cdcb.us</a:t>
            </a:r>
            <a:endParaRPr lang="en-US" sz="2000" b="1" baseline="0" dirty="0" smtClean="0">
              <a:solidFill>
                <a:srgbClr val="00337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6/3/2014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989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337F"/>
            </a:gs>
            <a:gs pos="12000">
              <a:srgbClr val="00337F"/>
            </a:gs>
            <a:gs pos="16000">
              <a:schemeClr val="tx1"/>
            </a:gs>
            <a:gs pos="92000">
              <a:schemeClr val="tx1"/>
            </a:gs>
            <a:gs pos="95000">
              <a:srgbClr val="00563F"/>
            </a:gs>
            <a:gs pos="100000">
              <a:srgbClr val="00563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8081231" y="6583680"/>
            <a:ext cx="9121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Norman, 2014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ICAR / </a:t>
            </a:r>
            <a:r>
              <a:rPr kumimoji="1" lang="en-US" sz="1200" b="1" baseline="0" dirty="0" err="1" smtClean="0">
                <a:latin typeface="Calibri" pitchFamily="34" charset="0"/>
                <a:cs typeface="Calibri" pitchFamily="34" charset="0"/>
              </a:rPr>
              <a:t>Interbull</a:t>
            </a: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 annual meeting, Berlin, Germany, May 20, 2014  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80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67000"/>
        <a:buFont typeface="Monotype Sorts" pitchFamily="2" charset="2"/>
        <a:buChar char="l"/>
        <a:defRPr sz="3200" b="1">
          <a:solidFill>
            <a:srgbClr val="00337F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80000"/>
        <a:buFont typeface="Monotype Sorts" pitchFamily="2" charset="2"/>
        <a:buChar char="w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337F"/>
        </a:buClr>
        <a:buSzPct val="120000"/>
        <a:buFont typeface="Humnst777 BT"/>
        <a:buChar char="−"/>
        <a:defRPr sz="3200" b="1">
          <a:solidFill>
            <a:srgbClr val="00337F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w minus D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870" y="504826"/>
            <a:ext cx="3566160" cy="247226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50" y="611505"/>
            <a:ext cx="4895850" cy="2255520"/>
          </a:xfrm>
        </p:spPr>
        <p:txBody>
          <a:bodyPr/>
          <a:lstStyle/>
          <a:p>
            <a:r>
              <a:rPr lang="en-US" sz="4400" dirty="0" smtClean="0"/>
              <a:t>Selection changes in the United States due to genomics</a:t>
            </a:r>
            <a:br>
              <a:rPr lang="en-US" sz="4400" dirty="0" smtClean="0"/>
            </a:br>
            <a:endParaRPr lang="en-US" sz="4400" dirty="0">
              <a:solidFill>
                <a:srgbClr val="FFFF66"/>
              </a:solidFill>
            </a:endParaRPr>
          </a:p>
        </p:txBody>
      </p:sp>
      <p:pic>
        <p:nvPicPr>
          <p:cNvPr id="3" name="Picture 8" descr="DNA_orbit_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8855" flipV="1">
            <a:off x="6397118" y="776156"/>
            <a:ext cx="731520" cy="124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5541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9075" y="182563"/>
            <a:ext cx="8801100" cy="415498"/>
          </a:xfrm>
        </p:spPr>
        <p:txBody>
          <a:bodyPr/>
          <a:lstStyle/>
          <a:p>
            <a:r>
              <a:rPr lang="en-US" sz="2700" dirty="0" smtClean="0"/>
              <a:t>Mean PTA* of Jersey bulls entering AI by year (yield traits)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8597427"/>
              </p:ext>
            </p:extLst>
          </p:nvPr>
        </p:nvGraphicFramePr>
        <p:xfrm>
          <a:off x="438966" y="1146175"/>
          <a:ext cx="8555240" cy="4626864"/>
        </p:xfrm>
        <a:graphic>
          <a:graphicData uri="http://schemas.openxmlformats.org/drawingml/2006/table">
            <a:tbl>
              <a:tblPr/>
              <a:tblGrid>
                <a:gridCol w="1498730"/>
                <a:gridCol w="1498730"/>
                <a:gridCol w="1498730"/>
                <a:gridCol w="1498730"/>
                <a:gridCol w="2560320"/>
              </a:tblGrid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Year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Milk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Fat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Protein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Number bulls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accent2"/>
                          </a:solidFill>
                          <a:latin typeface="Humnst777 BT"/>
                        </a:rPr>
                        <a:t>          ------------------(kg)-----------------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FF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2005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88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Humnst777 BT"/>
                        </a:rPr>
                        <a:t>181</a:t>
                      </a:r>
                    </a:p>
                  </a:txBody>
                  <a:tcPr marL="9144" marR="36576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2006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94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8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4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Humnst777 BT"/>
                        </a:rPr>
                        <a:t>183</a:t>
                      </a:r>
                    </a:p>
                  </a:txBody>
                  <a:tcPr marL="9144" marR="36576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2007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90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10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5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Humnst777 BT"/>
                        </a:rPr>
                        <a:t>216</a:t>
                      </a:r>
                    </a:p>
                  </a:txBody>
                  <a:tcPr marL="9144" marR="36576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2008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138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7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Humnst777 BT"/>
                        </a:rPr>
                        <a:t>204</a:t>
                      </a:r>
                    </a:p>
                  </a:txBody>
                  <a:tcPr marL="9144" marR="36576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2009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168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14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8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Humnst777 BT"/>
                        </a:rPr>
                        <a:t>209</a:t>
                      </a:r>
                    </a:p>
                  </a:txBody>
                  <a:tcPr marL="9144" marR="36576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2010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240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10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Humnst777 BT"/>
                        </a:rPr>
                        <a:t>209</a:t>
                      </a:r>
                    </a:p>
                  </a:txBody>
                  <a:tcPr marL="9144" marR="36576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313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20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Humnst777 BT"/>
                        </a:rPr>
                        <a:t>236</a:t>
                      </a:r>
                    </a:p>
                  </a:txBody>
                  <a:tcPr marL="9144" marR="36576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400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24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Humnst777 BT"/>
                        </a:rPr>
                        <a:t>236</a:t>
                      </a:r>
                    </a:p>
                  </a:txBody>
                  <a:tcPr marL="9144" marR="36576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2013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393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FF0000"/>
                          </a:solidFill>
                          <a:latin typeface="Humnst777 BT"/>
                        </a:rPr>
                        <a:t>264</a:t>
                      </a:r>
                    </a:p>
                  </a:txBody>
                  <a:tcPr marL="9144" marR="36576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14300" y="5943600"/>
            <a:ext cx="418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         *</a:t>
            </a:r>
            <a:r>
              <a:rPr lang="en-US" i="1" dirty="0" smtClean="0">
                <a:solidFill>
                  <a:srgbClr val="000000"/>
                </a:solidFill>
              </a:rPr>
              <a:t>Based on April 2014 evaluations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9075" y="182563"/>
            <a:ext cx="8801100" cy="415498"/>
          </a:xfrm>
        </p:spPr>
        <p:txBody>
          <a:bodyPr/>
          <a:lstStyle/>
          <a:p>
            <a:r>
              <a:rPr lang="en-US" sz="2700" dirty="0" smtClean="0"/>
              <a:t>Mean PTA* of Jersey bulls entering AI by year (other traits)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7030526"/>
              </p:ext>
            </p:extLst>
          </p:nvPr>
        </p:nvGraphicFramePr>
        <p:xfrm>
          <a:off x="581027" y="1155700"/>
          <a:ext cx="8029573" cy="4626864"/>
        </p:xfrm>
        <a:graphic>
          <a:graphicData uri="http://schemas.openxmlformats.org/drawingml/2006/table">
            <a:tbl>
              <a:tblPr/>
              <a:tblGrid>
                <a:gridCol w="1213445"/>
                <a:gridCol w="1716482"/>
                <a:gridCol w="1699882"/>
                <a:gridCol w="1699882"/>
                <a:gridCol w="1699882"/>
              </a:tblGrid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Year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SCS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Prod.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Life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Dau. Preg. Rate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Net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Merit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2005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-0.2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68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2006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0.4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-0.1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96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2007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0.0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120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2008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0.9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0.0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158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2009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3.05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1.4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0.1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201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2010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1.9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0.1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243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0.1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329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2.7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-0.1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376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2013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3.2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0.1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436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25" y="5905500"/>
            <a:ext cx="418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         *</a:t>
            </a:r>
            <a:r>
              <a:rPr lang="en-US" i="1" dirty="0" smtClean="0">
                <a:solidFill>
                  <a:srgbClr val="000000"/>
                </a:solidFill>
              </a:rPr>
              <a:t>Based on April 2014 evaluations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190500"/>
            <a:ext cx="8743950" cy="1117521"/>
          </a:xfrm>
        </p:spPr>
        <p:txBody>
          <a:bodyPr/>
          <a:lstStyle/>
          <a:p>
            <a:r>
              <a:rPr lang="en-US" sz="3600" dirty="0" smtClean="0"/>
              <a:t>Age of sire and dam at bull’s birth (all breeds)</a:t>
            </a:r>
            <a:endParaRPr lang="en-US" sz="3600" dirty="0"/>
          </a:p>
        </p:txBody>
      </p:sp>
      <p:graphicFrame>
        <p:nvGraphicFramePr>
          <p:cNvPr id="9" name="Chart 8"/>
          <p:cNvGraphicFramePr>
            <a:graphicFrameLocks noGrp="1"/>
          </p:cNvGraphicFramePr>
          <p:nvPr/>
        </p:nvGraphicFramePr>
        <p:xfrm>
          <a:off x="190500" y="1162050"/>
          <a:ext cx="8763000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28599"/>
            <a:ext cx="8772525" cy="461665"/>
          </a:xfrm>
        </p:spPr>
        <p:txBody>
          <a:bodyPr/>
          <a:lstStyle/>
          <a:p>
            <a:r>
              <a:rPr lang="en-US" sz="3000" dirty="0" smtClean="0"/>
              <a:t>Age of Paternal and Maternal grandsire at bull’s birth </a:t>
            </a:r>
            <a:endParaRPr lang="en-US" sz="30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42875" y="1190625"/>
          <a:ext cx="8829675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28599"/>
            <a:ext cx="8772525" cy="461665"/>
          </a:xfrm>
        </p:spPr>
        <p:txBody>
          <a:bodyPr/>
          <a:lstStyle/>
          <a:p>
            <a:r>
              <a:rPr lang="en-US" sz="3000" dirty="0" smtClean="0"/>
              <a:t>Age of Paternal and Maternal granddam at bull’s birth </a:t>
            </a:r>
            <a:endParaRPr lang="en-US" sz="30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171450" y="1190625"/>
          <a:ext cx="8810626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09551"/>
            <a:ext cx="8610600" cy="461665"/>
          </a:xfrm>
        </p:spPr>
        <p:txBody>
          <a:bodyPr/>
          <a:lstStyle/>
          <a:p>
            <a:r>
              <a:rPr lang="en-US" sz="3000" dirty="0" smtClean="0"/>
              <a:t>Mean PTA protein of HO service sires used in matings </a:t>
            </a:r>
            <a:endParaRPr lang="en-US" sz="30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75169176"/>
              </p:ext>
            </p:extLst>
          </p:nvPr>
        </p:nvGraphicFramePr>
        <p:xfrm>
          <a:off x="142875" y="1142999"/>
          <a:ext cx="8858249" cy="519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28599"/>
            <a:ext cx="8867775" cy="369332"/>
          </a:xfrm>
        </p:spPr>
        <p:txBody>
          <a:bodyPr/>
          <a:lstStyle/>
          <a:p>
            <a:r>
              <a:rPr lang="en-US" sz="2400" dirty="0" smtClean="0"/>
              <a:t>Mean PTA Daughter pregnancy rate of service sires used in matings 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8621301"/>
              </p:ext>
            </p:extLst>
          </p:nvPr>
        </p:nvGraphicFramePr>
        <p:xfrm>
          <a:off x="142875" y="1130792"/>
          <a:ext cx="8877300" cy="5203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28599"/>
            <a:ext cx="8867775" cy="369332"/>
          </a:xfrm>
        </p:spPr>
        <p:txBody>
          <a:bodyPr/>
          <a:lstStyle/>
          <a:p>
            <a:r>
              <a:rPr lang="en-US" sz="2400" dirty="0" smtClean="0"/>
              <a:t>Mean PTA Productive life of HO service sires used in matings 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7613153"/>
              </p:ext>
            </p:extLst>
          </p:nvPr>
        </p:nvGraphicFramePr>
        <p:xfrm>
          <a:off x="152401" y="1149842"/>
          <a:ext cx="8743950" cy="5136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25" y="228599"/>
            <a:ext cx="8772525" cy="461665"/>
          </a:xfrm>
        </p:spPr>
        <p:txBody>
          <a:bodyPr/>
          <a:lstStyle/>
          <a:p>
            <a:r>
              <a:rPr lang="en-US" sz="3000" dirty="0" smtClean="0"/>
              <a:t>   Mean Net Merit of HO service sires used in matings </a:t>
            </a:r>
            <a:endParaRPr lang="en-US" sz="30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9749303"/>
              </p:ext>
            </p:extLst>
          </p:nvPr>
        </p:nvGraphicFramePr>
        <p:xfrm>
          <a:off x="235442" y="1066800"/>
          <a:ext cx="8689483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1657350"/>
            <a:ext cx="8253414" cy="4377690"/>
          </a:xfrm>
        </p:spPr>
        <p:txBody>
          <a:bodyPr>
            <a:noAutofit/>
          </a:bodyPr>
          <a:lstStyle/>
          <a:p>
            <a:r>
              <a:rPr lang="en-US" dirty="0" smtClean="0"/>
              <a:t>Amount of genomic testing has been increasing. </a:t>
            </a:r>
            <a:r>
              <a:rPr lang="en-US" dirty="0" smtClean="0"/>
              <a:t>Still, </a:t>
            </a:r>
            <a:r>
              <a:rPr lang="en-US" dirty="0" smtClean="0"/>
              <a:t>it seems risky predicting how the number of tests will change in the next few years.</a:t>
            </a:r>
          </a:p>
          <a:p>
            <a:r>
              <a:rPr lang="en-US" dirty="0" smtClean="0"/>
              <a:t>Bulls age when entering AI has not changed, remaining at 16 mo.  All ancestors’ ages when the bull entered AI service have declined.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84775"/>
          </a:xfrm>
        </p:spPr>
        <p:txBody>
          <a:bodyPr/>
          <a:lstStyle/>
          <a:p>
            <a:r>
              <a:rPr lang="en-US" dirty="0" smtClean="0"/>
              <a:t>Coauthors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304925"/>
            <a:ext cx="8234364" cy="4571999"/>
          </a:xfrm>
        </p:spPr>
        <p:txBody>
          <a:bodyPr>
            <a:noAutofit/>
          </a:bodyPr>
          <a:lstStyle/>
          <a:p>
            <a:r>
              <a:rPr lang="en-US" dirty="0" smtClean="0"/>
              <a:t>Janice R. Wright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</a:p>
          <a:p>
            <a:r>
              <a:rPr lang="en-US" dirty="0" smtClean="0"/>
              <a:t>Jana L. Hutchison</a:t>
            </a:r>
            <a:r>
              <a:rPr lang="en-US" baseline="30000" dirty="0" smtClean="0"/>
              <a:t>1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Jay M. Mattison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i="1" baseline="30000" dirty="0" smtClean="0"/>
              <a:t>1</a:t>
            </a:r>
            <a:r>
              <a:rPr lang="en-US" i="1" dirty="0" smtClean="0"/>
              <a:t>Animal Scientist, Animal Genomic and Improvement Laboratory</a:t>
            </a:r>
            <a:r>
              <a:rPr lang="en-US" i="1" dirty="0"/>
              <a:t>, </a:t>
            </a:r>
            <a:r>
              <a:rPr lang="en-US" i="1" dirty="0" smtClean="0"/>
              <a:t>Beltsville</a:t>
            </a:r>
            <a:r>
              <a:rPr lang="en-US" i="1" dirty="0"/>
              <a:t>, </a:t>
            </a:r>
            <a:r>
              <a:rPr lang="en-US" i="1" dirty="0" smtClean="0"/>
              <a:t>Maryland </a:t>
            </a:r>
          </a:p>
          <a:p>
            <a:r>
              <a:rPr lang="en-US" i="1" baseline="30000" dirty="0" smtClean="0"/>
              <a:t>2</a:t>
            </a:r>
            <a:r>
              <a:rPr lang="en-US" i="1" dirty="0" smtClean="0"/>
              <a:t>Chief Executive Officer, National </a:t>
            </a:r>
            <a:r>
              <a:rPr lang="en-US" i="1" dirty="0"/>
              <a:t>Dairy Herd Information Association, </a:t>
            </a:r>
            <a:r>
              <a:rPr lang="en-US" i="1" dirty="0" smtClean="0"/>
              <a:t>Verona</a:t>
            </a:r>
            <a:r>
              <a:rPr lang="en-US" i="1" dirty="0"/>
              <a:t>, </a:t>
            </a:r>
            <a:r>
              <a:rPr lang="en-US" i="1" dirty="0" smtClean="0"/>
              <a:t>Wisconsin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485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657350"/>
            <a:ext cx="8243889" cy="4164329"/>
          </a:xfrm>
        </p:spPr>
        <p:txBody>
          <a:bodyPr>
            <a:noAutofit/>
          </a:bodyPr>
          <a:lstStyle/>
          <a:p>
            <a:r>
              <a:rPr lang="en-US" dirty="0" smtClean="0"/>
              <a:t>Genetic change for </a:t>
            </a:r>
            <a:r>
              <a:rPr lang="en-US" dirty="0" smtClean="0"/>
              <a:t>bulls entering AI has been accelerating for most of the important traits.  A few of the fitness traits have increased faster than the yield traits.</a:t>
            </a:r>
          </a:p>
          <a:p>
            <a:r>
              <a:rPr lang="en-US" dirty="0" smtClean="0"/>
              <a:t>C</a:t>
            </a:r>
            <a:r>
              <a:rPr lang="en-US" dirty="0" smtClean="0"/>
              <a:t>onfirmed </a:t>
            </a:r>
            <a:r>
              <a:rPr lang="en-US" dirty="0" smtClean="0"/>
              <a:t>pregnancy from </a:t>
            </a:r>
            <a:r>
              <a:rPr lang="en-US" dirty="0" smtClean="0"/>
              <a:t>breeding records </a:t>
            </a:r>
            <a:r>
              <a:rPr lang="en-US" dirty="0" smtClean="0"/>
              <a:t>illustrates </a:t>
            </a:r>
            <a:r>
              <a:rPr lang="en-US" dirty="0" smtClean="0"/>
              <a:t>rapid </a:t>
            </a:r>
            <a:r>
              <a:rPr lang="en-US" dirty="0" smtClean="0"/>
              <a:t>improvement due to genomics will continue.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360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1" y="1562099"/>
            <a:ext cx="8240962" cy="4924425"/>
          </a:xfrm>
        </p:spPr>
        <p:txBody>
          <a:bodyPr/>
          <a:lstStyle/>
          <a:p>
            <a:r>
              <a:rPr lang="en-US" dirty="0" smtClean="0"/>
              <a:t>Appreciation to all producers in the U.S. dairy industry and the industry support personnel who </a:t>
            </a:r>
            <a:r>
              <a:rPr lang="en-US" dirty="0" smtClean="0"/>
              <a:t>provided </a:t>
            </a:r>
            <a:r>
              <a:rPr lang="en-US" dirty="0" smtClean="0"/>
              <a:t>information to the Council on Dairy Cattle Breeding’s national database</a:t>
            </a:r>
          </a:p>
          <a:p>
            <a:r>
              <a:rPr lang="en-US" dirty="0" smtClean="0"/>
              <a:t>Also, to personnel in the Animal Genomics and Improvement Laboratory who </a:t>
            </a:r>
            <a:r>
              <a:rPr lang="en-US" dirty="0" smtClean="0"/>
              <a:t>have assisted </a:t>
            </a:r>
            <a:r>
              <a:rPr lang="en-US" dirty="0" smtClean="0"/>
              <a:t>in the transition of operations to the Council on Dairy Cattle Breeding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02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84775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304925"/>
            <a:ext cx="8234364" cy="4571999"/>
          </a:xfrm>
        </p:spPr>
        <p:txBody>
          <a:bodyPr>
            <a:noAutofit/>
          </a:bodyPr>
          <a:lstStyle/>
          <a:p>
            <a:r>
              <a:rPr lang="en-US" dirty="0" smtClean="0"/>
              <a:t>Genomic </a:t>
            </a:r>
            <a:r>
              <a:rPr lang="en-US" dirty="0"/>
              <a:t>testing of dairy cattle </a:t>
            </a:r>
            <a:r>
              <a:rPr lang="en-US" dirty="0" smtClean="0"/>
              <a:t>accelerated </a:t>
            </a:r>
            <a:r>
              <a:rPr lang="en-US" dirty="0"/>
              <a:t>in the United States in early 2008. </a:t>
            </a:r>
            <a:endParaRPr lang="en-US" dirty="0" smtClean="0"/>
          </a:p>
          <a:p>
            <a:r>
              <a:rPr lang="en-US" dirty="0" smtClean="0"/>
              <a:t>Genomics </a:t>
            </a:r>
            <a:r>
              <a:rPr lang="en-US" dirty="0"/>
              <a:t>is changing the way breeding programs are </a:t>
            </a:r>
            <a:r>
              <a:rPr lang="en-US" dirty="0" smtClean="0"/>
              <a:t>operating. </a:t>
            </a:r>
            <a:endParaRPr lang="en-US" dirty="0"/>
          </a:p>
          <a:p>
            <a:r>
              <a:rPr lang="en-US" dirty="0" smtClean="0"/>
              <a:t>Genomics is changing information available &amp; choice </a:t>
            </a:r>
            <a:r>
              <a:rPr lang="en-US" dirty="0"/>
              <a:t>of parents producing </a:t>
            </a:r>
            <a:r>
              <a:rPr lang="en-US" dirty="0" smtClean="0"/>
              <a:t>replacements.</a:t>
            </a:r>
          </a:p>
          <a:p>
            <a:r>
              <a:rPr lang="en-US" dirty="0" smtClean="0"/>
              <a:t>It is impacting genetic </a:t>
            </a:r>
            <a:r>
              <a:rPr lang="en-US" dirty="0"/>
              <a:t>improvement. Some differences in programs </a:t>
            </a:r>
            <a:r>
              <a:rPr lang="en-US" dirty="0" smtClean="0"/>
              <a:t>will be </a:t>
            </a:r>
            <a:r>
              <a:rPr lang="en-US" dirty="0"/>
              <a:t>described.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153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84775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66850"/>
            <a:ext cx="8234363" cy="4905375"/>
          </a:xfrm>
        </p:spPr>
        <p:txBody>
          <a:bodyPr>
            <a:noAutofit/>
          </a:bodyPr>
          <a:lstStyle/>
          <a:p>
            <a:r>
              <a:rPr lang="en-US" dirty="0" smtClean="0"/>
              <a:t>Show number of genomic tests across time.</a:t>
            </a:r>
          </a:p>
          <a:p>
            <a:r>
              <a:rPr lang="en-US" dirty="0" smtClean="0"/>
              <a:t>Show how age of bulls’ ancestors have changed.</a:t>
            </a:r>
          </a:p>
          <a:p>
            <a:r>
              <a:rPr lang="en-US" dirty="0" smtClean="0"/>
              <a:t>Show genetic merit of bulls entering artificial insemination (AI) service across time.</a:t>
            </a:r>
          </a:p>
          <a:p>
            <a:r>
              <a:rPr lang="en-US" dirty="0" smtClean="0"/>
              <a:t>Determine expected genetic merit of future animals derived from examining confirmed pregnancies.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405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584775"/>
          </a:xfrm>
        </p:spPr>
        <p:txBody>
          <a:bodyPr/>
          <a:lstStyle/>
          <a:p>
            <a:r>
              <a:rPr lang="en-US" dirty="0" smtClean="0"/>
              <a:t>Traits examined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29" y="1240971"/>
            <a:ext cx="8294236" cy="4909458"/>
          </a:xfrm>
        </p:spPr>
        <p:txBody>
          <a:bodyPr>
            <a:noAutofit/>
          </a:bodyPr>
          <a:lstStyle/>
          <a:p>
            <a:r>
              <a:rPr lang="en-US" dirty="0" smtClean="0"/>
              <a:t>Milk</a:t>
            </a:r>
          </a:p>
          <a:p>
            <a:r>
              <a:rPr lang="en-US" dirty="0" smtClean="0"/>
              <a:t>Fat</a:t>
            </a:r>
          </a:p>
          <a:p>
            <a:r>
              <a:rPr lang="en-US" dirty="0" smtClean="0"/>
              <a:t>Protein</a:t>
            </a:r>
          </a:p>
          <a:p>
            <a:r>
              <a:rPr lang="en-US" dirty="0" smtClean="0"/>
              <a:t>Somatic cell score (SCS)</a:t>
            </a:r>
          </a:p>
          <a:p>
            <a:r>
              <a:rPr lang="en-US" dirty="0" smtClean="0"/>
              <a:t>Productive life (Prod. Life)</a:t>
            </a:r>
          </a:p>
          <a:p>
            <a:r>
              <a:rPr lang="en-US" dirty="0" smtClean="0"/>
              <a:t>Daughter Pregnancy Rate (Dau. Preg. Rate)</a:t>
            </a:r>
          </a:p>
          <a:p>
            <a:r>
              <a:rPr lang="en-US" dirty="0" smtClean="0"/>
              <a:t>Net Merit Dollars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3904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95275" y="125413"/>
            <a:ext cx="8629650" cy="477054"/>
          </a:xfrm>
        </p:spPr>
        <p:txBody>
          <a:bodyPr/>
          <a:lstStyle/>
          <a:p>
            <a:r>
              <a:rPr lang="en-US" sz="3100" dirty="0" smtClean="0"/>
              <a:t>Number of US animals genotyped by year (Holstein)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0963463"/>
              </p:ext>
            </p:extLst>
          </p:nvPr>
        </p:nvGraphicFramePr>
        <p:xfrm>
          <a:off x="1239069" y="1155700"/>
          <a:ext cx="6667581" cy="4471224"/>
        </p:xfrm>
        <a:graphic>
          <a:graphicData uri="http://schemas.openxmlformats.org/drawingml/2006/table">
            <a:tbl>
              <a:tblPr/>
              <a:tblGrid>
                <a:gridCol w="1729821"/>
                <a:gridCol w="2468880"/>
                <a:gridCol w="2468880"/>
              </a:tblGrid>
              <a:tr h="558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Year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Females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Males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2007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2389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8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2008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2740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8810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8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2009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4445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7083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2010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14,212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6786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37,091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9668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81,382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11,699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9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2013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125,314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17,417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95275" y="182563"/>
            <a:ext cx="8629650" cy="477054"/>
          </a:xfrm>
        </p:spPr>
        <p:txBody>
          <a:bodyPr/>
          <a:lstStyle/>
          <a:p>
            <a:r>
              <a:rPr lang="en-US" sz="3100" dirty="0" smtClean="0"/>
              <a:t>Number of US animals genotyped by year (Jersey)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1510691"/>
              </p:ext>
            </p:extLst>
          </p:nvPr>
        </p:nvGraphicFramePr>
        <p:xfrm>
          <a:off x="1190624" y="1600196"/>
          <a:ext cx="6706041" cy="4026728"/>
        </p:xfrm>
        <a:graphic>
          <a:graphicData uri="http://schemas.openxmlformats.org/drawingml/2006/table">
            <a:tbl>
              <a:tblPr/>
              <a:tblGrid>
                <a:gridCol w="1732351"/>
                <a:gridCol w="2486845"/>
                <a:gridCol w="2486845"/>
              </a:tblGrid>
              <a:tr h="50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Year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sng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Females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sng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Males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0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2008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1123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2009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532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1290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2010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3201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757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7427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12,640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1598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33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2013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20,206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2829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9075" y="182563"/>
            <a:ext cx="8801100" cy="415498"/>
          </a:xfrm>
        </p:spPr>
        <p:txBody>
          <a:bodyPr/>
          <a:lstStyle/>
          <a:p>
            <a:r>
              <a:rPr lang="en-US" sz="2700" dirty="0" smtClean="0"/>
              <a:t>Mean PTA* of Holstein bulls entering AI by year (yield traits)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81027" y="1155700"/>
          <a:ext cx="7962898" cy="4626864"/>
        </p:xfrm>
        <a:graphic>
          <a:graphicData uri="http://schemas.openxmlformats.org/drawingml/2006/table">
            <a:tbl>
              <a:tblPr/>
              <a:tblGrid>
                <a:gridCol w="1359684"/>
                <a:gridCol w="1463040"/>
                <a:gridCol w="1463040"/>
                <a:gridCol w="1463040"/>
                <a:gridCol w="2214094"/>
              </a:tblGrid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Year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Milk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Fat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Protein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Number bulls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chemeClr val="accent2"/>
                          </a:solidFill>
                          <a:latin typeface="Humnst777 BT"/>
                        </a:rPr>
                        <a:t>  -------------------(kg)--------------------</a:t>
                      </a:r>
                      <a:endParaRPr lang="en-US" sz="2000" b="1" i="0" u="none" strike="noStrike" dirty="0">
                        <a:solidFill>
                          <a:schemeClr val="accent2"/>
                        </a:solidFill>
                        <a:latin typeface="Humnst777 BT"/>
                      </a:endParaRPr>
                    </a:p>
                  </a:txBody>
                  <a:tcPr marL="9144" marR="9144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400" b="1" i="0" u="none" strike="noStrike" baseline="0" dirty="0">
                        <a:solidFill>
                          <a:srgbClr val="FF0000"/>
                        </a:solidFill>
                        <a:latin typeface="Humnst777 B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2005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144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5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>
                          <a:solidFill>
                            <a:srgbClr val="FF0000"/>
                          </a:solidFill>
                          <a:latin typeface="Humnst777 BT"/>
                        </a:rPr>
                        <a:t>1818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2006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175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8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7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>
                          <a:solidFill>
                            <a:srgbClr val="FF0000"/>
                          </a:solidFill>
                          <a:latin typeface="Humnst777 BT"/>
                        </a:rPr>
                        <a:t>1755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2007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180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9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7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>
                          <a:solidFill>
                            <a:srgbClr val="FF0000"/>
                          </a:solidFill>
                          <a:latin typeface="Humnst777 BT"/>
                        </a:rPr>
                        <a:t>1910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2008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233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10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8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>
                          <a:solidFill>
                            <a:srgbClr val="FF0000"/>
                          </a:solidFill>
                          <a:latin typeface="Humnst777 BT"/>
                        </a:rPr>
                        <a:t>1797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2009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249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14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9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>
                          <a:solidFill>
                            <a:srgbClr val="FF0000"/>
                          </a:solidFill>
                          <a:latin typeface="Humnst777 BT"/>
                        </a:rPr>
                        <a:t>1766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2010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286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10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>
                          <a:solidFill>
                            <a:srgbClr val="FF0000"/>
                          </a:solidFill>
                          <a:latin typeface="Humnst777 BT"/>
                        </a:rPr>
                        <a:t>1613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335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18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>
                          <a:solidFill>
                            <a:srgbClr val="FF0000"/>
                          </a:solidFill>
                          <a:latin typeface="Humnst777 BT"/>
                        </a:rPr>
                        <a:t>1731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466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21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17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>
                          <a:solidFill>
                            <a:srgbClr val="FF0000"/>
                          </a:solidFill>
                          <a:latin typeface="Humnst777 BT"/>
                        </a:rPr>
                        <a:t>1811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2013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533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27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20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baseline="0" dirty="0">
                          <a:solidFill>
                            <a:srgbClr val="FF0000"/>
                          </a:solidFill>
                          <a:latin typeface="Humnst777 BT"/>
                        </a:rPr>
                        <a:t>1593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25" y="5943600"/>
            <a:ext cx="418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         *</a:t>
            </a:r>
            <a:r>
              <a:rPr lang="en-US" i="1" dirty="0" smtClean="0">
                <a:solidFill>
                  <a:srgbClr val="000000"/>
                </a:solidFill>
              </a:rPr>
              <a:t>Based on April 2014 evaluations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9075" y="182563"/>
            <a:ext cx="8801100" cy="415498"/>
          </a:xfrm>
        </p:spPr>
        <p:txBody>
          <a:bodyPr/>
          <a:lstStyle/>
          <a:p>
            <a:r>
              <a:rPr lang="en-US" sz="2700" dirty="0" smtClean="0"/>
              <a:t>Mean PTA* of Holstein bulls entering AI by year (other traits)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7593710"/>
              </p:ext>
            </p:extLst>
          </p:nvPr>
        </p:nvGraphicFramePr>
        <p:xfrm>
          <a:off x="581027" y="1155700"/>
          <a:ext cx="8029573" cy="4626864"/>
        </p:xfrm>
        <a:graphic>
          <a:graphicData uri="http://schemas.openxmlformats.org/drawingml/2006/table">
            <a:tbl>
              <a:tblPr/>
              <a:tblGrid>
                <a:gridCol w="1213445"/>
                <a:gridCol w="1716482"/>
                <a:gridCol w="1699882"/>
                <a:gridCol w="1699882"/>
                <a:gridCol w="1699882"/>
              </a:tblGrid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Year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SCS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Prod.  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Life  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Dau. Preg. Rate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u="sng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Net     Merit</a:t>
                      </a:r>
                      <a:endParaRPr lang="en-US" sz="2400" b="1" u="sng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2005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-0.2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-0.4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73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2006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-0.4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133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2007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0.4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-0.2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161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2008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-0.1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195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2009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1.6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0.2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281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2010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2.3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0.2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335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2011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2.9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0.5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426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2012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3.6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0.5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511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06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latin typeface="Humnst777 BT" pitchFamily="34" charset="0"/>
                          <a:ea typeface="Calibri"/>
                          <a:cs typeface="Times New Roman"/>
                        </a:rPr>
                        <a:t>2013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Humnst777 B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2.75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4.2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0.8</a:t>
                      </a:r>
                    </a:p>
                  </a:txBody>
                  <a:tcPr marL="9144" marR="32004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latin typeface="Humnst777 BT"/>
                        </a:rPr>
                        <a:t>618</a:t>
                      </a:r>
                    </a:p>
                  </a:txBody>
                  <a:tcPr marL="9144" marR="228600" marT="9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76200" y="5915025"/>
            <a:ext cx="418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          *</a:t>
            </a:r>
            <a:r>
              <a:rPr lang="en-US" i="1" dirty="0" smtClean="0">
                <a:solidFill>
                  <a:srgbClr val="000000"/>
                </a:solidFill>
              </a:rPr>
              <a:t>Based on April 2014 evaluations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6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563F"/>
      </a:hlink>
      <a:folHlink>
        <a:srgbClr val="99FFCC"/>
      </a:folHlink>
    </a:clrScheme>
    <a:fontScheme name="Custom 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57044</TotalTime>
  <Words>890</Words>
  <Application>Microsoft Office PowerPoint</Application>
  <PresentationFormat>On-screen Show (4:3)</PresentationFormat>
  <Paragraphs>321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AIPL-2013</vt:lpstr>
      <vt:lpstr>Selection changes in the United States due to genomics </vt:lpstr>
      <vt:lpstr>Coauthors</vt:lpstr>
      <vt:lpstr>Introduction</vt:lpstr>
      <vt:lpstr>Objectives</vt:lpstr>
      <vt:lpstr>Traits examined</vt:lpstr>
      <vt:lpstr>Number of US animals genotyped by year (Holstein) </vt:lpstr>
      <vt:lpstr>Number of US animals genotyped by year (Jersey) </vt:lpstr>
      <vt:lpstr>Mean PTA* of Holstein bulls entering AI by year (yield traits) </vt:lpstr>
      <vt:lpstr>Mean PTA* of Holstein bulls entering AI by year (other traits) </vt:lpstr>
      <vt:lpstr>Mean PTA* of Jersey bulls entering AI by year (yield traits) </vt:lpstr>
      <vt:lpstr>Mean PTA* of Jersey bulls entering AI by year (other traits) </vt:lpstr>
      <vt:lpstr>Age of sire and dam at bull’s birth (all breeds)</vt:lpstr>
      <vt:lpstr>Age of Paternal and Maternal grandsire at bull’s birth </vt:lpstr>
      <vt:lpstr>Age of Paternal and Maternal granddam at bull’s birth </vt:lpstr>
      <vt:lpstr>Mean PTA protein of HO service sires used in matings </vt:lpstr>
      <vt:lpstr>Mean PTA Daughter pregnancy rate of service sires used in matings </vt:lpstr>
      <vt:lpstr>Mean PTA Productive life of HO service sires used in matings </vt:lpstr>
      <vt:lpstr>   Mean Net Merit of HO service sires used in matings </vt:lpstr>
      <vt:lpstr>Conclusions</vt:lpstr>
      <vt:lpstr>Conclusions</vt:lpstr>
      <vt:lpstr>Acknowledgments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jana</cp:lastModifiedBy>
  <cp:revision>1494</cp:revision>
  <cp:lastPrinted>2013-11-01T15:04:30Z</cp:lastPrinted>
  <dcterms:created xsi:type="dcterms:W3CDTF">2013-01-04T23:00:14Z</dcterms:created>
  <dcterms:modified xsi:type="dcterms:W3CDTF">2014-06-03T15:28:46Z</dcterms:modified>
</cp:coreProperties>
</file>