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885" r:id="rId3"/>
    <p:sldId id="912" r:id="rId4"/>
    <p:sldId id="914" r:id="rId5"/>
    <p:sldId id="890" r:id="rId6"/>
    <p:sldId id="891" r:id="rId7"/>
    <p:sldId id="897" r:id="rId8"/>
    <p:sldId id="928" r:id="rId9"/>
    <p:sldId id="929" r:id="rId10"/>
    <p:sldId id="886" r:id="rId11"/>
    <p:sldId id="925" r:id="rId12"/>
    <p:sldId id="899" r:id="rId13"/>
    <p:sldId id="887" r:id="rId14"/>
    <p:sldId id="915" r:id="rId15"/>
    <p:sldId id="922" r:id="rId16"/>
    <p:sldId id="894" r:id="rId17"/>
    <p:sldId id="888" r:id="rId18"/>
    <p:sldId id="926" r:id="rId19"/>
    <p:sldId id="927" r:id="rId20"/>
    <p:sldId id="920" r:id="rId21"/>
    <p:sldId id="723" r:id="rId22"/>
  </p:sldIdLst>
  <p:sldSz cx="9144000" cy="6858000" type="screen4x3"/>
  <p:notesSz cx="7010400" cy="9296400"/>
  <p:embeddedFontLst>
    <p:embeddedFont>
      <p:font typeface="Humnst777 BT" panose="020B0603030504020204"/>
      <p:regular r:id="rId25"/>
      <p:bold r:id="rId26"/>
      <p:italic r:id="rId27"/>
      <p:boldItalic r:id="rId28"/>
    </p:embeddedFont>
    <p:embeddedFont>
      <p:font typeface="Calibri" panose="020F0502020204030204" pitchFamily="34" charset="0"/>
      <p:regular r:id="rId29"/>
      <p:bold r:id="rId30"/>
      <p:italic r:id="rId31"/>
      <p:boldItalic r:id="rId32"/>
    </p:embeddedFont>
    <p:embeddedFont>
      <p:font typeface="Monotype Sorts" panose="020B0604020202020204"/>
      <p:regular r:id="rId33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80">
          <p15:clr>
            <a:srgbClr val="A4A3A4"/>
          </p15:clr>
        </p15:guide>
        <p15:guide id="2" pos="1200">
          <p15:clr>
            <a:srgbClr val="A4A3A4"/>
          </p15:clr>
        </p15:guide>
        <p15:guide id="3" pos="39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00563F"/>
    <a:srgbClr val="00337F"/>
    <a:srgbClr val="000000"/>
    <a:srgbClr val="FFFF00"/>
    <a:srgbClr val="CC3300"/>
    <a:srgbClr val="00FF00"/>
    <a:srgbClr val="0000FF"/>
    <a:srgbClr val="FF3399"/>
    <a:srgbClr val="FF00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7" autoAdjust="0"/>
    <p:restoredTop sz="66498" autoAdjust="0"/>
  </p:normalViewPr>
  <p:slideViewPr>
    <p:cSldViewPr>
      <p:cViewPr varScale="1">
        <p:scale>
          <a:sx n="61" d="100"/>
          <a:sy n="61" d="100"/>
        </p:scale>
        <p:origin x="336" y="52"/>
      </p:cViewPr>
      <p:guideLst>
        <p:guide orient="horz" pos="1680"/>
        <p:guide pos="1200"/>
        <p:guide pos="3984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720"/>
    </p:cViewPr>
  </p:sorterViewPr>
  <p:notesViewPr>
    <p:cSldViewPr>
      <p:cViewPr varScale="1">
        <p:scale>
          <a:sx n="77" d="100"/>
          <a:sy n="77" d="100"/>
        </p:scale>
        <p:origin x="-2052" y="-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32" Type="http://schemas.openxmlformats.org/officeDocument/2006/relationships/font" Target="fonts/font8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4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372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t" anchorCtr="0" compatLnSpc="1">
            <a:prstTxWarp prst="textNoShape">
              <a:avLst/>
            </a:prstTxWarp>
          </a:bodyPr>
          <a:lstStyle>
            <a:lvl1pPr defTabSz="928590">
              <a:defRPr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029" y="0"/>
            <a:ext cx="3038371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t" anchorCtr="0" compatLnSpc="1">
            <a:prstTxWarp prst="textNoShape">
              <a:avLst/>
            </a:prstTxWarp>
          </a:bodyPr>
          <a:lstStyle>
            <a:lvl1pPr algn="r"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27"/>
            <a:ext cx="3038372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b" anchorCtr="0" compatLnSpc="1">
            <a:prstTxWarp prst="textNoShape">
              <a:avLst/>
            </a:prstTxWarp>
          </a:bodyPr>
          <a:lstStyle>
            <a:lvl1pPr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029" y="8830627"/>
            <a:ext cx="3038371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b" anchorCtr="0" compatLnSpc="1">
            <a:prstTxWarp prst="textNoShape">
              <a:avLst/>
            </a:prstTxWarp>
          </a:bodyPr>
          <a:lstStyle>
            <a:lvl1pPr algn="r"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fld id="{C9C6310F-1A7E-43EB-9DD3-A44BFFB1DA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40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372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t" anchorCtr="0" compatLnSpc="1">
            <a:prstTxWarp prst="textNoShape">
              <a:avLst/>
            </a:prstTxWarp>
          </a:bodyPr>
          <a:lstStyle>
            <a:lvl1pPr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029" y="0"/>
            <a:ext cx="3038371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t" anchorCtr="0" compatLnSpc="1">
            <a:prstTxWarp prst="textNoShape">
              <a:avLst/>
            </a:prstTxWarp>
          </a:bodyPr>
          <a:lstStyle>
            <a:lvl1pPr algn="r"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6612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252" y="4416108"/>
            <a:ext cx="5139898" cy="418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27"/>
            <a:ext cx="3038372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b" anchorCtr="0" compatLnSpc="1">
            <a:prstTxWarp prst="textNoShape">
              <a:avLst/>
            </a:prstTxWarp>
          </a:bodyPr>
          <a:lstStyle>
            <a:lvl1pPr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029" y="8830627"/>
            <a:ext cx="3038371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b" anchorCtr="0" compatLnSpc="1">
            <a:prstTxWarp prst="textNoShape">
              <a:avLst/>
            </a:prstTxWarp>
          </a:bodyPr>
          <a:lstStyle>
            <a:lvl1pPr algn="r"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fld id="{3DB26FD4-1C16-4175-A473-7E75FAC44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333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7642"/>
            <a:fld id="{C8760661-CD67-4530-8D70-8F0AD17C6D6C}" type="slidenum">
              <a:rPr lang="en-US" smtClean="0">
                <a:cs typeface="Arial" charset="0"/>
              </a:rPr>
              <a:pPr defTabSz="927642"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20289068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B26FD4-1C16-4175-A473-7E75FAC44C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199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B26FD4-1C16-4175-A473-7E75FAC44C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462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B26FD4-1C16-4175-A473-7E75FAC44C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115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B26FD4-1C16-4175-A473-7E75FAC44C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723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B26FD4-1C16-4175-A473-7E75FAC44C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9472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B26FD4-1C16-4175-A473-7E75FAC44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591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B26FD4-1C16-4175-A473-7E75FAC44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506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B26FD4-1C16-4175-A473-7E75FAC44C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082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B26FD4-1C16-4175-A473-7E75FAC44CD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970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B26FD4-1C16-4175-A473-7E75FAC44CD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47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B26FD4-1C16-4175-A473-7E75FAC44C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5679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B26FD4-1C16-4175-A473-7E75FAC44CD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76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B26FD4-1C16-4175-A473-7E75FAC44C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218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B26FD4-1C16-4175-A473-7E75FAC44C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53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B26FD4-1C16-4175-A473-7E75FAC44C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54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B26FD4-1C16-4175-A473-7E75FAC44C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15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B26FD4-1C16-4175-A473-7E75FAC44C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9525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B26FD4-1C16-4175-A473-7E75FAC44C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537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B26FD4-1C16-4175-A473-7E75FAC44C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6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gradFill flip="none" rotWithShape="0">
          <a:gsLst>
            <a:gs pos="0">
              <a:srgbClr val="00337F"/>
            </a:gs>
            <a:gs pos="48000">
              <a:srgbClr val="00337F"/>
            </a:gs>
            <a:gs pos="55000">
              <a:schemeClr val="tx1"/>
            </a:gs>
            <a:gs pos="92000">
              <a:schemeClr val="tx1"/>
            </a:gs>
            <a:gs pos="95000">
              <a:srgbClr val="00563F"/>
            </a:gs>
            <a:gs pos="100000">
              <a:srgbClr val="00563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"/>
            <a:ext cx="7772400" cy="299212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3933924"/>
            <a:ext cx="7772400" cy="22313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7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000" b="1" baseline="0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J. R. O’Connell</a:t>
            </a:r>
            <a:r>
              <a:rPr lang="en-US" sz="3000" b="1" baseline="30000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3000" b="1" baseline="0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 and P. M. VanRaden</a:t>
            </a:r>
            <a:r>
              <a:rPr lang="en-US" sz="3000" b="1" baseline="30000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3000" b="1" baseline="0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lnSpc>
                <a:spcPts val="2700"/>
              </a:lnSpc>
              <a:spcBef>
                <a:spcPts val="0"/>
              </a:spcBef>
              <a:spcAft>
                <a:spcPts val="900"/>
              </a:spcAft>
            </a:pPr>
            <a:r>
              <a:rPr lang="en-US" sz="2200" b="1" baseline="30000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200" b="1" baseline="0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University of Maryland School of Medicine, Baltimore, MD, USA</a:t>
            </a:r>
          </a:p>
          <a:p>
            <a:pPr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b="1" baseline="30000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200" b="1" baseline="0" dirty="0" smtClean="0">
                <a:solidFill>
                  <a:srgbClr val="00337F"/>
                </a:solidFill>
                <a:latin typeface="Calibri" pitchFamily="34" charset="0"/>
                <a:cs typeface="Calibri" pitchFamily="34" charset="0"/>
              </a:rPr>
              <a:t>Animal Genomics and Improvement Laboratory, Agricultural Research Service, USDA, Beltsville, MD, USA</a:t>
            </a:r>
          </a:p>
          <a:p>
            <a:pPr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baseline="0" dirty="0" smtClean="0">
              <a:solidFill>
                <a:srgbClr val="00563F"/>
              </a:solidFill>
              <a:latin typeface="Calibri" pitchFamily="34" charset="0"/>
              <a:cs typeface="Calibri" pitchFamily="34" charset="0"/>
            </a:endParaRPr>
          </a:p>
          <a:p>
            <a:pPr>
              <a:lnSpc>
                <a:spcPts val="27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baseline="0" dirty="0" smtClean="0">
                <a:solidFill>
                  <a:srgbClr val="00563F"/>
                </a:solidFill>
                <a:latin typeface="Calibri" pitchFamily="34" charset="0"/>
                <a:cs typeface="Calibri" pitchFamily="34" charset="0"/>
              </a:rPr>
              <a:t>joconnel@medicine.umaryland.edu </a:t>
            </a:r>
            <a:endParaRPr lang="en-US" sz="2400" b="1" baseline="0" dirty="0" smtClean="0">
              <a:solidFill>
                <a:srgbClr val="00563F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0">
          <a:gsLst>
            <a:gs pos="0">
              <a:srgbClr val="00337F"/>
            </a:gs>
            <a:gs pos="12000">
              <a:srgbClr val="00337F"/>
            </a:gs>
            <a:gs pos="16000">
              <a:schemeClr val="tx1"/>
            </a:gs>
            <a:gs pos="92000">
              <a:schemeClr val="tx1"/>
            </a:gs>
            <a:gs pos="95000">
              <a:srgbClr val="00563F"/>
            </a:gs>
            <a:gs pos="100000">
              <a:srgbClr val="00563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>
            <a:lvl1pPr>
              <a:defRPr sz="3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337F"/>
                </a:solidFill>
              </a:defRPr>
            </a:lvl1pPr>
            <a:lvl2pPr>
              <a:defRPr>
                <a:solidFill>
                  <a:srgbClr val="00337F"/>
                </a:solidFill>
              </a:defRPr>
            </a:lvl2pPr>
            <a:lvl3pPr>
              <a:buClr>
                <a:srgbClr val="00337F"/>
              </a:buClr>
              <a:defRPr>
                <a:solidFill>
                  <a:srgbClr val="00337F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49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5613" y="1233488"/>
            <a:ext cx="8226425" cy="192405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52335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49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96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CDB3CC-F982-40F9-8DD6-BCC9AFBF44BD}" type="datetime1">
              <a:rPr lang="en-US" smtClean="0"/>
              <a:pPr/>
              <a:t>7/7/2015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892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F3B5277-C203-9E41-BC7A-EC594562CB39}" type="datetimeFigureOut">
              <a:rPr lang="en-US" smtClean="0"/>
              <a:pPr/>
              <a:t>7/7/2015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24987F4-2698-C045-A313-9C45E9F7EF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02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5613" y="455613"/>
            <a:ext cx="7769225" cy="769441"/>
          </a:xfrm>
        </p:spPr>
        <p:txBody>
          <a:bodyPr/>
          <a:lstStyle>
            <a:lvl1pPr>
              <a:defRPr sz="5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 descr="USDA_W-B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44408" y="6165304"/>
            <a:ext cx="829001" cy="566928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rgbClr val="00337F"/>
            </a:gs>
            <a:gs pos="12000">
              <a:srgbClr val="00337F"/>
            </a:gs>
            <a:gs pos="16000">
              <a:schemeClr val="tx1"/>
            </a:gs>
            <a:gs pos="92000">
              <a:schemeClr val="tx1"/>
            </a:gs>
            <a:gs pos="95000">
              <a:srgbClr val="00563F"/>
            </a:gs>
            <a:gs pos="100000">
              <a:srgbClr val="00563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182563"/>
            <a:ext cx="82264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371600"/>
            <a:ext cx="8226425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8" name="Text Box 50"/>
          <p:cNvSpPr txBox="1">
            <a:spLocks noChangeArrowheads="1"/>
          </p:cNvSpPr>
          <p:nvPr/>
        </p:nvSpPr>
        <p:spPr bwMode="ltGray">
          <a:xfrm>
            <a:off x="7556096" y="6583680"/>
            <a:ext cx="8847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kumimoji="1" lang="en-US" sz="1200" b="1" dirty="0" smtClean="0">
                <a:latin typeface="Calibri" pitchFamily="34" charset="0"/>
                <a:cs typeface="Calibri" pitchFamily="34" charset="0"/>
              </a:rPr>
              <a:t>Jeff O’Connell</a:t>
            </a:r>
            <a:endParaRPr kumimoji="1" lang="en-US" sz="1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 Box 51"/>
          <p:cNvSpPr txBox="1">
            <a:spLocks noChangeArrowheads="1"/>
          </p:cNvSpPr>
          <p:nvPr/>
        </p:nvSpPr>
        <p:spPr bwMode="ltGray">
          <a:xfrm>
            <a:off x="227013" y="6583680"/>
            <a:ext cx="47767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1" baseline="0" dirty="0" smtClean="0">
                <a:latin typeface="Calibri" pitchFamily="34" charset="0"/>
                <a:cs typeface="Calibri" pitchFamily="34" charset="0"/>
              </a:rPr>
              <a:t>Interbull annual  meeting, Orlando, FL, July 2015</a:t>
            </a:r>
            <a:r>
              <a:rPr lang="en-US" sz="1200" b="1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rPr>
              <a:t> </a:t>
            </a:r>
            <a:r>
              <a:rPr kumimoji="1" lang="en-US" sz="1200" b="1" dirty="0" smtClean="0">
                <a:latin typeface="Calibri" pitchFamily="34" charset="0"/>
                <a:cs typeface="Calibri" pitchFamily="34" charset="0"/>
              </a:rPr>
              <a:t>(</a:t>
            </a:r>
            <a:fld id="{6EF5BE8E-3B3E-486D-9684-5293E34BCCC8}" type="slidenum">
              <a:rPr kumimoji="1" lang="en-US" sz="1200" b="1" smtClean="0">
                <a:latin typeface="Calibri" pitchFamily="34" charset="0"/>
                <a:cs typeface="Calibri" pitchFamily="34" charset="0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1" lang="en-US" sz="1200" b="1" dirty="0" smtClean="0">
                <a:latin typeface="Calibri" pitchFamily="34" charset="0"/>
                <a:cs typeface="Calibri" pitchFamily="34" charset="0"/>
              </a:rPr>
              <a:t>)</a:t>
            </a:r>
            <a:endParaRPr kumimoji="1" lang="en-US" sz="12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5" name="Picture 14" descr="USDA_W-B.jpg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95360" y="6446520"/>
            <a:ext cx="457200" cy="312665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9pPr>
    </p:titleStyle>
    <p:bodyStyle>
      <a:lvl1pPr marL="339725" indent="-339725" algn="l" rtl="0" eaLnBrk="1" fontAlgn="base" hangingPunct="1">
        <a:spcBef>
          <a:spcPct val="0"/>
        </a:spcBef>
        <a:spcAft>
          <a:spcPct val="50000"/>
        </a:spcAft>
        <a:buClr>
          <a:srgbClr val="00337F"/>
        </a:buClr>
        <a:buSzPct val="67000"/>
        <a:buFont typeface="Monotype Sorts" pitchFamily="2" charset="2"/>
        <a:buChar char="l"/>
        <a:defRPr sz="3200" b="1">
          <a:solidFill>
            <a:srgbClr val="00337F"/>
          </a:solidFill>
          <a:latin typeface="Calibri" pitchFamily="34" charset="0"/>
          <a:ea typeface="+mn-ea"/>
          <a:cs typeface="Calibri" pitchFamily="34" charset="0"/>
        </a:defRPr>
      </a:lvl1pPr>
      <a:lvl2pPr marL="690563" indent="-284163" algn="l" rtl="0" eaLnBrk="1" fontAlgn="base" hangingPunct="1">
        <a:spcBef>
          <a:spcPct val="0"/>
        </a:spcBef>
        <a:spcAft>
          <a:spcPct val="50000"/>
        </a:spcAft>
        <a:buClr>
          <a:srgbClr val="00337F"/>
        </a:buClr>
        <a:buSzPct val="80000"/>
        <a:buFont typeface="Monotype Sorts" pitchFamily="2" charset="2"/>
        <a:buChar char="w"/>
        <a:defRPr sz="3200" b="1">
          <a:solidFill>
            <a:srgbClr val="00337F"/>
          </a:solidFill>
          <a:latin typeface="Calibri" pitchFamily="34" charset="0"/>
          <a:cs typeface="Calibri" pitchFamily="34" charset="0"/>
        </a:defRPr>
      </a:lvl2pPr>
      <a:lvl3pPr marL="1206500" indent="-515938" algn="l" rtl="0" eaLnBrk="1" fontAlgn="base" hangingPunct="1">
        <a:spcBef>
          <a:spcPct val="0"/>
        </a:spcBef>
        <a:spcAft>
          <a:spcPct val="50000"/>
        </a:spcAft>
        <a:buClr>
          <a:srgbClr val="00337F"/>
        </a:buClr>
        <a:buSzPct val="120000"/>
        <a:buFont typeface="Humnst777 BT"/>
        <a:buChar char="−"/>
        <a:defRPr sz="3200" b="1">
          <a:solidFill>
            <a:srgbClr val="00337F"/>
          </a:solidFill>
          <a:latin typeface="Calibri" pitchFamily="34" charset="0"/>
          <a:cs typeface="Calibri" pitchFamily="34" charset="0"/>
        </a:defRPr>
      </a:lvl3pPr>
      <a:lvl4pPr marL="16637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65760"/>
            <a:ext cx="7772400" cy="2308324"/>
          </a:xfrm>
        </p:spPr>
        <p:txBody>
          <a:bodyPr/>
          <a:lstStyle/>
          <a:p>
            <a:r>
              <a:rPr lang="en-US" dirty="0" smtClean="0"/>
              <a:t>Strategies to choose from millions of imputed sequence variants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2563"/>
            <a:ext cx="8712967" cy="584775"/>
          </a:xfrm>
        </p:spPr>
        <p:txBody>
          <a:bodyPr/>
          <a:lstStyle/>
          <a:p>
            <a:r>
              <a:rPr lang="en-US" dirty="0" smtClean="0"/>
              <a:t>Bull genotypes: Imputation findhap.f90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5433206"/>
              </p:ext>
            </p:extLst>
          </p:nvPr>
        </p:nvGraphicFramePr>
        <p:xfrm>
          <a:off x="455613" y="1371600"/>
          <a:ext cx="8076827" cy="4617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8075"/>
                <a:gridCol w="4968552"/>
                <a:gridCol w="18002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3400"/>
                        </a:lnSpc>
                      </a:pPr>
                      <a:r>
                        <a:rPr lang="en-US" sz="30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Bulls</a:t>
                      </a:r>
                      <a:endParaRPr lang="en-US" sz="30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400"/>
                        </a:lnSpc>
                      </a:pPr>
                      <a:r>
                        <a:rPr lang="en-US" sz="30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Genotype density</a:t>
                      </a:r>
                      <a:endParaRPr lang="en-US" sz="30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 marL="4572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400"/>
                        </a:lnSpc>
                      </a:pPr>
                      <a:r>
                        <a:rPr lang="en-US" sz="30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Variants</a:t>
                      </a:r>
                      <a:endParaRPr lang="en-US" sz="30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30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1,000</a:t>
                      </a:r>
                      <a:endParaRPr lang="en-US" sz="30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400"/>
                        </a:lnSpc>
                      </a:pPr>
                      <a:r>
                        <a:rPr lang="en-US" sz="30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Sequenced pruned to</a:t>
                      </a:r>
                      <a:endParaRPr lang="en-US" sz="30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L="45720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30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8,403,858</a:t>
                      </a:r>
                      <a:endParaRPr lang="en-US" sz="30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30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773</a:t>
                      </a:r>
                      <a:endParaRPr lang="en-US" sz="30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3400"/>
                        </a:lnSpc>
                      </a:pPr>
                      <a:r>
                        <a:rPr lang="en-US" sz="30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High density</a:t>
                      </a:r>
                      <a:endParaRPr lang="en-US" sz="30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L="4572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30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600,000</a:t>
                      </a:r>
                      <a:endParaRPr lang="en-US" sz="30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30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24,863 </a:t>
                      </a:r>
                      <a:endParaRPr lang="en-US" sz="30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3400"/>
                        </a:lnSpc>
                      </a:pPr>
                      <a:r>
                        <a:rPr lang="en-US" sz="30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Medium density</a:t>
                      </a:r>
                      <a:endParaRPr lang="en-US" sz="30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L="45720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30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60,000</a:t>
                      </a:r>
                      <a:endParaRPr lang="en-US" sz="30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30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348</a:t>
                      </a:r>
                      <a:endParaRPr lang="en-US" sz="30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400"/>
                        </a:lnSpc>
                      </a:pPr>
                      <a:r>
                        <a:rPr lang="en-US" sz="30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Low density</a:t>
                      </a:r>
                      <a:endParaRPr lang="en-US" sz="30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L="4572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30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12,000</a:t>
                      </a:r>
                      <a:endParaRPr lang="en-US" sz="30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30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26,984 </a:t>
                      </a:r>
                      <a:endParaRPr lang="en-US" sz="30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400"/>
                        </a:lnSpc>
                      </a:pPr>
                      <a:r>
                        <a:rPr lang="en-US" sz="30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Total bulls, all imputed to</a:t>
                      </a:r>
                      <a:endParaRPr lang="en-US" sz="30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L="45720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30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8,403,858</a:t>
                      </a:r>
                    </a:p>
                    <a:p>
                      <a:pPr algn="r">
                        <a:lnSpc>
                          <a:spcPts val="3400"/>
                        </a:lnSpc>
                      </a:pPr>
                      <a:endParaRPr lang="en-US" sz="30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30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17,896 </a:t>
                      </a:r>
                      <a:endParaRPr lang="en-US" sz="30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3400"/>
                        </a:lnSpc>
                      </a:pPr>
                      <a:r>
                        <a:rPr lang="en-US" sz="3000" b="1" dirty="0" err="1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Phenotyped</a:t>
                      </a:r>
                      <a:r>
                        <a:rPr lang="en-US" sz="30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 (old)</a:t>
                      </a:r>
                      <a:endParaRPr lang="en-US" sz="30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L="4572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400"/>
                        </a:lnSpc>
                      </a:pPr>
                      <a:r>
                        <a:rPr lang="en-US" sz="30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DYD</a:t>
                      </a:r>
                      <a:endParaRPr lang="en-US" sz="30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30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9,088</a:t>
                      </a:r>
                      <a:endParaRPr lang="en-US" sz="30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3400"/>
                        </a:lnSpc>
                      </a:pPr>
                      <a:r>
                        <a:rPr lang="en-US" sz="30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Validation (young)</a:t>
                      </a:r>
                      <a:endParaRPr lang="en-US" sz="30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L="4572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400"/>
                        </a:lnSpc>
                      </a:pPr>
                      <a:r>
                        <a:rPr lang="en-US" sz="30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True BV</a:t>
                      </a:r>
                      <a:endParaRPr lang="en-US" sz="30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required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8973079"/>
              </p:ext>
            </p:extLst>
          </p:nvPr>
        </p:nvGraphicFramePr>
        <p:xfrm>
          <a:off x="467544" y="1648578"/>
          <a:ext cx="8226425" cy="2372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76264"/>
                <a:gridCol w="1368152"/>
                <a:gridCol w="1368152"/>
                <a:gridCol w="1728192"/>
                <a:gridCol w="1385665"/>
              </a:tblGrid>
              <a:tr h="741680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endParaRPr lang="en-US" sz="2800" b="1" dirty="0" smtClean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  <a:p>
                      <a:pPr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Step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Proc-</a:t>
                      </a:r>
                      <a:r>
                        <a:rPr lang="en-US" sz="2800" b="1" dirty="0" err="1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essors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Time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(hours)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Memory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(</a:t>
                      </a:r>
                      <a:r>
                        <a:rPr lang="en-US" sz="2800" b="1" dirty="0" err="1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Gbyte</a:t>
                      </a: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)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Disk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(</a:t>
                      </a:r>
                      <a:r>
                        <a:rPr lang="en-US" sz="2800" b="1" dirty="0" err="1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Gbyte</a:t>
                      </a: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)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Simulate 30M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530352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56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530352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210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64008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32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41148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Prune linkage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530352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530352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27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64008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41148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Impute 8M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20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530352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38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530352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13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64008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220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4114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Study1: Select 25K from 600K chip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5386090"/>
          </a:xfrm>
        </p:spPr>
        <p:txBody>
          <a:bodyPr/>
          <a:lstStyle/>
          <a:p>
            <a:pPr marL="341313" indent="-341313">
              <a:lnSpc>
                <a:spcPts val="3400"/>
              </a:lnSpc>
              <a:spcAft>
                <a:spcPts val="4200"/>
              </a:spcAft>
            </a:pPr>
            <a:r>
              <a:rPr lang="en-US" sz="3000" dirty="0" smtClean="0"/>
              <a:t>Compare 60K and 600K REL using same data</a:t>
            </a:r>
          </a:p>
          <a:p>
            <a:pPr marL="341313" indent="-341313">
              <a:lnSpc>
                <a:spcPts val="3400"/>
              </a:lnSpc>
              <a:spcAft>
                <a:spcPts val="1800"/>
              </a:spcAft>
            </a:pPr>
            <a:r>
              <a:rPr lang="en-US" sz="3000" dirty="0" smtClean="0"/>
              <a:t>Choose best markers from 600K, add to 60K</a:t>
            </a:r>
          </a:p>
          <a:p>
            <a:pPr marL="684213" lvl="1" indent="-282575">
              <a:lnSpc>
                <a:spcPts val="3400"/>
              </a:lnSpc>
              <a:spcAft>
                <a:spcPts val="1800"/>
              </a:spcAft>
            </a:pPr>
            <a:r>
              <a:rPr lang="en-US" sz="3000" dirty="0" smtClean="0"/>
              <a:t>Select largest 5,000 for each of 5 traits</a:t>
            </a:r>
          </a:p>
          <a:p>
            <a:pPr marL="684213" lvl="1" indent="-282575">
              <a:lnSpc>
                <a:spcPts val="3400"/>
              </a:lnSpc>
              <a:spcAft>
                <a:spcPts val="1800"/>
              </a:spcAft>
            </a:pPr>
            <a:r>
              <a:rPr lang="en-US" sz="3000" dirty="0" smtClean="0"/>
              <a:t>Multiple regression: By effect size, effect variance</a:t>
            </a:r>
          </a:p>
          <a:p>
            <a:pPr marL="684213" lvl="1" indent="-282575">
              <a:lnSpc>
                <a:spcPts val="3400"/>
              </a:lnSpc>
              <a:spcAft>
                <a:spcPts val="1800"/>
              </a:spcAft>
            </a:pPr>
            <a:r>
              <a:rPr lang="en-US" sz="3000" dirty="0" smtClean="0"/>
              <a:t>GWA: By </a:t>
            </a:r>
            <a:r>
              <a:rPr lang="en-US" sz="3000" i="1" dirty="0" smtClean="0"/>
              <a:t>p</a:t>
            </a:r>
            <a:r>
              <a:rPr lang="en-US" sz="3000" dirty="0" smtClean="0"/>
              <a:t>-value significance</a:t>
            </a:r>
          </a:p>
          <a:p>
            <a:pPr marL="684213" lvl="1" indent="-282575">
              <a:lnSpc>
                <a:spcPts val="3400"/>
              </a:lnSpc>
            </a:pPr>
            <a:r>
              <a:rPr lang="en-US" sz="3000" dirty="0" smtClean="0"/>
              <a:t>Merge and remove duplicates, adding </a:t>
            </a:r>
            <a:r>
              <a:rPr lang="en-US" sz="3000" dirty="0" smtClean="0">
                <a:sym typeface="Symbol"/>
              </a:rPr>
              <a:t></a:t>
            </a:r>
            <a:r>
              <a:rPr lang="en-US" sz="3000" dirty="0" smtClean="0"/>
              <a:t>23K</a:t>
            </a:r>
          </a:p>
          <a:p>
            <a:pPr>
              <a:lnSpc>
                <a:spcPts val="3400"/>
              </a:lnSpc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83907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53998"/>
          </a:xfrm>
        </p:spPr>
        <p:txBody>
          <a:bodyPr/>
          <a:lstStyle/>
          <a:p>
            <a:r>
              <a:rPr lang="en-US" dirty="0" smtClean="0"/>
              <a:t>Results: REL from PA, 60K, 85K, 600K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7" y="1412775"/>
          <a:ext cx="8286504" cy="3779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095"/>
                <a:gridCol w="1296144"/>
                <a:gridCol w="1368152"/>
                <a:gridCol w="1080120"/>
                <a:gridCol w="1512168"/>
                <a:gridCol w="936104"/>
                <a:gridCol w="1229721"/>
              </a:tblGrid>
              <a:tr h="416024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 marR="27432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60K + 25K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 marL="320040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Trait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PA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60K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 marR="27432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GWA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Size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err="1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Var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600K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 marL="32004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24.4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77.9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27432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79.2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81.6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81.3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80.3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L="320040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2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31.2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77.9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2743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79.3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81.4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81.2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80.1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L="32004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3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32.7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78.3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2743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79.5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81.3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81.5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80.4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L="32004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4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23.3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76.6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27432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77.7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80.2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79.8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78.6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L="32004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5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30.4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78.3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274320"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80.0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82.5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82.2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81.2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L="320040"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lang="en-US" sz="2800" b="1" dirty="0" err="1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Avg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28.4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77.8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 marR="274320"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79.1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81.4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81.2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80.1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 marL="320040"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Genome-wide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6425" cy="4591000"/>
          </a:xfrm>
        </p:spPr>
        <p:txBody>
          <a:bodyPr/>
          <a:lstStyle/>
          <a:p>
            <a:pPr marL="341313" indent="-341313">
              <a:lnSpc>
                <a:spcPts val="3400"/>
              </a:lnSpc>
              <a:spcAft>
                <a:spcPts val="2400"/>
              </a:spcAft>
            </a:pPr>
            <a:r>
              <a:rPr lang="en-US" sz="3000" dirty="0" smtClean="0"/>
              <a:t>Single SNP regression within mixed model that accounts for the polygenic effect using pedigree kinship</a:t>
            </a:r>
          </a:p>
          <a:p>
            <a:pPr marL="692151" lvl="1" indent="-341313">
              <a:lnSpc>
                <a:spcPts val="3400"/>
              </a:lnSpc>
              <a:spcAft>
                <a:spcPts val="4800"/>
              </a:spcAft>
            </a:pPr>
            <a:r>
              <a:rPr lang="en-US" sz="3000" dirty="0" smtClean="0"/>
              <a:t>Y= </a:t>
            </a:r>
            <a:r>
              <a:rPr lang="en-US" sz="3000" dirty="0" err="1" smtClean="0"/>
              <a:t>Xb</a:t>
            </a:r>
            <a:r>
              <a:rPr lang="en-US" sz="3000" dirty="0" smtClean="0"/>
              <a:t> + SNP + a + e</a:t>
            </a:r>
          </a:p>
          <a:p>
            <a:pPr marL="341313" indent="-341313">
              <a:lnSpc>
                <a:spcPts val="3400"/>
              </a:lnSpc>
              <a:spcAft>
                <a:spcPts val="4800"/>
              </a:spcAft>
            </a:pPr>
            <a:r>
              <a:rPr lang="en-US" sz="3000" dirty="0" smtClean="0"/>
              <a:t>Multiple testing adjustment leads to stringent cutoffs for significance</a:t>
            </a:r>
          </a:p>
          <a:p>
            <a:pPr marL="341313" indent="-341313">
              <a:lnSpc>
                <a:spcPts val="3400"/>
              </a:lnSpc>
              <a:spcAft>
                <a:spcPts val="4800"/>
              </a:spcAft>
            </a:pPr>
            <a:r>
              <a:rPr lang="en-US" sz="3000" dirty="0" smtClean="0"/>
              <a:t>Focus on estimation rather than prediction</a:t>
            </a:r>
          </a:p>
        </p:txBody>
      </p:sp>
    </p:spTree>
    <p:extLst>
      <p:ext uri="{BB962C8B-B14F-4D97-AF65-F5344CB8AC3E}">
        <p14:creationId xmlns:p14="http://schemas.microsoft.com/office/powerpoint/2010/main" val="302838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84775"/>
          </a:xfrm>
        </p:spPr>
        <p:txBody>
          <a:bodyPr/>
          <a:lstStyle/>
          <a:p>
            <a:r>
              <a:rPr lang="en-US" sz="3800" dirty="0" smtClean="0">
                <a:latin typeface="Calibri" pitchFamily="34" charset="0"/>
              </a:rPr>
              <a:t>GWA trait 2 imputed QTLs</a:t>
            </a:r>
            <a:endParaRPr lang="en-US" sz="3800" dirty="0">
              <a:latin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13" r="521" b="1207"/>
          <a:stretch/>
        </p:blipFill>
        <p:spPr>
          <a:xfrm>
            <a:off x="183240" y="1052736"/>
            <a:ext cx="8771170" cy="52120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932040" y="198884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rgbClr val="000000"/>
                </a:solidFill>
                <a:latin typeface="+mj-lt"/>
              </a:rPr>
              <a:t>&lt;5% QTL &lt; 10e-5</a:t>
            </a:r>
            <a:endParaRPr lang="en-US" sz="1800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9457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Study 2: Select sequence 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526880"/>
          </a:xfrm>
        </p:spPr>
        <p:txBody>
          <a:bodyPr/>
          <a:lstStyle/>
          <a:p>
            <a:pPr>
              <a:lnSpc>
                <a:spcPts val="3400"/>
              </a:lnSpc>
              <a:spcAft>
                <a:spcPts val="2100"/>
              </a:spcAft>
            </a:pPr>
            <a:r>
              <a:rPr lang="en-US" sz="3000" dirty="0" smtClean="0"/>
              <a:t>8M – search everywhere</a:t>
            </a:r>
          </a:p>
          <a:p>
            <a:pPr>
              <a:lnSpc>
                <a:spcPts val="3400"/>
              </a:lnSpc>
              <a:spcAft>
                <a:spcPts val="2100"/>
              </a:spcAft>
            </a:pPr>
            <a:r>
              <a:rPr lang="en-US" sz="3000" dirty="0" smtClean="0"/>
              <a:t>1M – search by bioinformatics using 2.5kb window on QTL</a:t>
            </a:r>
          </a:p>
          <a:p>
            <a:pPr>
              <a:lnSpc>
                <a:spcPts val="3400"/>
              </a:lnSpc>
              <a:spcAft>
                <a:spcPts val="2100"/>
              </a:spcAft>
            </a:pPr>
            <a:r>
              <a:rPr lang="en-US" sz="3000" dirty="0" smtClean="0"/>
              <a:t>QTLs – perfect functional knowledge</a:t>
            </a:r>
          </a:p>
          <a:p>
            <a:pPr>
              <a:lnSpc>
                <a:spcPts val="3400"/>
              </a:lnSpc>
            </a:pPr>
            <a:r>
              <a:rPr lang="en-US" sz="3000" dirty="0" smtClean="0"/>
              <a:t>Include 60K chip for imputation, but assign all or most prior variance to the selected variants</a:t>
            </a:r>
          </a:p>
          <a:p>
            <a:pPr lvl="1">
              <a:lnSpc>
                <a:spcPts val="3400"/>
              </a:lnSpc>
            </a:pPr>
            <a:r>
              <a:rPr lang="en-US" sz="3000" dirty="0" smtClean="0"/>
              <a:t>Selection of variants may affect optimal shape/ choice of prior distribution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53998"/>
          </a:xfrm>
        </p:spPr>
        <p:txBody>
          <a:bodyPr/>
          <a:lstStyle/>
          <a:p>
            <a:r>
              <a:rPr lang="en-US" dirty="0" smtClean="0"/>
              <a:t>REL from 1M, 60K+1M subset, QTLs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5613" y="1371600"/>
          <a:ext cx="8148833" cy="3779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6027"/>
                <a:gridCol w="1368152"/>
                <a:gridCol w="1619395"/>
                <a:gridCol w="252813"/>
                <a:gridCol w="1152128"/>
                <a:gridCol w="288032"/>
                <a:gridCol w="1512168"/>
                <a:gridCol w="216024"/>
                <a:gridCol w="864094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1 million near QTLs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Include QTLs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Trait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600K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60K+25K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All</a:t>
                      </a:r>
                      <a:r>
                        <a:rPr lang="en-US" sz="2800" b="1" baseline="0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 1M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FF00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60K+10K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10K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80.3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85.4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86.7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84.6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87.2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2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80.1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85.3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87.7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84.9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87.7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3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80.4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84.9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86.1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85.0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87.8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4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78.6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83.5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84.8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82.9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85.9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5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81.2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86.0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87.6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85.2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87.5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3000"/>
                        </a:lnSpc>
                      </a:pPr>
                      <a:r>
                        <a:rPr lang="en-US" sz="2800" b="1" dirty="0" err="1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Avg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80.1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85.0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86.4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84.5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87.2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required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6410015"/>
              </p:ext>
            </p:extLst>
          </p:nvPr>
        </p:nvGraphicFramePr>
        <p:xfrm>
          <a:off x="467544" y="1484784"/>
          <a:ext cx="8226425" cy="37271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76264"/>
                <a:gridCol w="1368152"/>
                <a:gridCol w="1368152"/>
                <a:gridCol w="1728192"/>
                <a:gridCol w="1385665"/>
              </a:tblGrid>
              <a:tr h="741680">
                <a:tc>
                  <a:txBody>
                    <a:bodyPr/>
                    <a:lstStyle/>
                    <a:p>
                      <a:pPr>
                        <a:lnSpc>
                          <a:spcPts val="2800"/>
                        </a:lnSpc>
                      </a:pPr>
                      <a:endParaRPr lang="en-US" sz="2800" b="1" dirty="0" smtClean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  <a:p>
                      <a:pPr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Step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Proc-</a:t>
                      </a:r>
                      <a:r>
                        <a:rPr lang="en-US" sz="2800" b="1" dirty="0" err="1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essors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Time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(hours)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Memory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(</a:t>
                      </a:r>
                      <a:r>
                        <a:rPr lang="en-US" sz="2800" b="1" dirty="0" err="1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Gbyte</a:t>
                      </a: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)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Disk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(</a:t>
                      </a:r>
                      <a:r>
                        <a:rPr lang="en-US" sz="2800" b="1" dirty="0" err="1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Gbyte</a:t>
                      </a: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)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Simulate 30M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484632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56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484632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210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59436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32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36576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Prune linkage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484632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484632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27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59436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36576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Impute 8M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20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484632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38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484632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13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59436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220</a:t>
                      </a:r>
                    </a:p>
                  </a:txBody>
                  <a:tcPr marR="36576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Predict 1M</a:t>
                      </a:r>
                      <a:endParaRPr lang="en-US" sz="2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5</a:t>
                      </a:r>
                      <a:endParaRPr lang="en-US" sz="2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R="484632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22</a:t>
                      </a:r>
                      <a:endParaRPr lang="en-US" sz="2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R="484632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20</a:t>
                      </a:r>
                      <a:endParaRPr lang="en-US" sz="2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R="59436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&lt;1</a:t>
                      </a:r>
                      <a:endParaRPr lang="en-US" sz="2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R="365760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Select 25K</a:t>
                      </a:r>
                    </a:p>
                    <a:p>
                      <a:pPr>
                        <a:lnSpc>
                          <a:spcPts val="2400"/>
                        </a:lnSpc>
                      </a:pPr>
                      <a:r>
                        <a:rPr lang="en-US" sz="2800" b="1" dirty="0" smtClean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     from 8M</a:t>
                      </a:r>
                      <a:endParaRPr lang="en-US" sz="2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30</a:t>
                      </a:r>
                      <a:endParaRPr lang="en-US" sz="2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R="484632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0.5</a:t>
                      </a:r>
                      <a:endParaRPr lang="en-US" sz="2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R="484632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&lt;1</a:t>
                      </a:r>
                      <a:endParaRPr lang="en-US" sz="2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R="59436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3400"/>
                        </a:lnSpc>
                      </a:pPr>
                      <a:r>
                        <a:rPr lang="en-US" sz="2800" b="1" dirty="0" smtClean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Calibri" pitchFamily="34" charset="0"/>
                        </a:rPr>
                        <a:t>&lt;1</a:t>
                      </a:r>
                      <a:endParaRPr lang="en-US" sz="2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Calibri" pitchFamily="34" charset="0"/>
                      </a:endParaRPr>
                    </a:p>
                  </a:txBody>
                  <a:tcPr marR="3657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269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591000"/>
          </a:xfrm>
        </p:spPr>
        <p:txBody>
          <a:bodyPr/>
          <a:lstStyle/>
          <a:p>
            <a:pPr>
              <a:lnSpc>
                <a:spcPts val="3400"/>
              </a:lnSpc>
              <a:spcAft>
                <a:spcPts val="2400"/>
              </a:spcAft>
            </a:pPr>
            <a:r>
              <a:rPr lang="en-US" sz="3000" dirty="0" smtClean="0"/>
              <a:t>Selection of variants requires several steps</a:t>
            </a:r>
          </a:p>
          <a:p>
            <a:pPr>
              <a:lnSpc>
                <a:spcPts val="3400"/>
              </a:lnSpc>
              <a:spcAft>
                <a:spcPts val="2400"/>
              </a:spcAft>
            </a:pPr>
            <a:r>
              <a:rPr lang="en-US" sz="3000" dirty="0" smtClean="0"/>
              <a:t>Potential gains from sequence are large</a:t>
            </a:r>
          </a:p>
          <a:p>
            <a:pPr>
              <a:lnSpc>
                <a:spcPts val="3400"/>
              </a:lnSpc>
              <a:spcAft>
                <a:spcPts val="2400"/>
              </a:spcAft>
            </a:pPr>
            <a:r>
              <a:rPr lang="en-US" sz="3000" dirty="0" smtClean="0"/>
              <a:t>Still requires very large reference population</a:t>
            </a:r>
          </a:p>
          <a:p>
            <a:pPr>
              <a:lnSpc>
                <a:spcPts val="3400"/>
              </a:lnSpc>
              <a:spcAft>
                <a:spcPts val="2400"/>
              </a:spcAft>
            </a:pPr>
            <a:r>
              <a:rPr lang="en-US" sz="3000" dirty="0" smtClean="0"/>
              <a:t>Methods scalable to more sequences</a:t>
            </a:r>
          </a:p>
          <a:p>
            <a:pPr>
              <a:lnSpc>
                <a:spcPts val="3400"/>
              </a:lnSpc>
              <a:spcAft>
                <a:spcPts val="2400"/>
              </a:spcAft>
            </a:pPr>
            <a:r>
              <a:rPr lang="en-US" sz="3000" dirty="0" smtClean="0"/>
              <a:t>Bioinformatics can narrow the search</a:t>
            </a:r>
          </a:p>
          <a:p>
            <a:pPr>
              <a:lnSpc>
                <a:spcPts val="3400"/>
              </a:lnSpc>
              <a:spcAft>
                <a:spcPts val="2400"/>
              </a:spcAft>
            </a:pPr>
            <a:r>
              <a:rPr lang="en-US" sz="3000" dirty="0" smtClean="0"/>
              <a:t>GWA is scalable to larger data but multiple regression give higher reliability</a:t>
            </a:r>
          </a:p>
        </p:txBody>
      </p:sp>
    </p:spTree>
    <p:extLst>
      <p:ext uri="{BB962C8B-B14F-4D97-AF65-F5344CB8AC3E}">
        <p14:creationId xmlns:p14="http://schemas.microsoft.com/office/powerpoint/2010/main" val="269123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>
                <a:latin typeface="Calibri" pitchFamily="34" charset="0"/>
              </a:rPr>
              <a:t>Introduction</a:t>
            </a:r>
            <a:endParaRPr lang="en-US" sz="38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3539430"/>
          </a:xfrm>
        </p:spPr>
        <p:txBody>
          <a:bodyPr/>
          <a:lstStyle/>
          <a:p>
            <a:pPr marL="341313" indent="-341313">
              <a:lnSpc>
                <a:spcPts val="3400"/>
              </a:lnSpc>
              <a:spcAft>
                <a:spcPts val="4800"/>
              </a:spcAft>
            </a:pPr>
            <a:r>
              <a:rPr lang="en-US" sz="3000" dirty="0" smtClean="0"/>
              <a:t>Whole-genome sequencing costs are rapidly declining</a:t>
            </a:r>
          </a:p>
          <a:p>
            <a:pPr marL="341313" indent="-341313">
              <a:lnSpc>
                <a:spcPts val="3400"/>
              </a:lnSpc>
              <a:spcAft>
                <a:spcPts val="4800"/>
              </a:spcAft>
            </a:pPr>
            <a:r>
              <a:rPr lang="en-US" sz="3000" dirty="0" smtClean="0"/>
              <a:t>Large numbers of animals will be sequenced in the next few years</a:t>
            </a:r>
          </a:p>
          <a:p>
            <a:pPr marL="341313" indent="-341313">
              <a:lnSpc>
                <a:spcPts val="3400"/>
              </a:lnSpc>
              <a:spcAft>
                <a:spcPts val="4800"/>
              </a:spcAft>
            </a:pPr>
            <a:r>
              <a:rPr lang="en-US" sz="3000" dirty="0" smtClean="0"/>
              <a:t>How will WGS be used in genomic evaluations?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Current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3693319"/>
          </a:xfrm>
        </p:spPr>
        <p:txBody>
          <a:bodyPr/>
          <a:lstStyle/>
          <a:p>
            <a:pPr marL="341313" indent="-341313">
              <a:lnSpc>
                <a:spcPts val="3400"/>
              </a:lnSpc>
              <a:spcAft>
                <a:spcPts val="4200"/>
              </a:spcAft>
            </a:pPr>
            <a:r>
              <a:rPr lang="en-US" sz="3000" dirty="0" smtClean="0"/>
              <a:t>Evaluate several additional SNP selection criteria including priors for GWA</a:t>
            </a:r>
          </a:p>
          <a:p>
            <a:pPr marL="341313" indent="-341313">
              <a:lnSpc>
                <a:spcPts val="3400"/>
              </a:lnSpc>
              <a:spcAft>
                <a:spcPts val="4200"/>
              </a:spcAft>
            </a:pPr>
            <a:r>
              <a:rPr lang="en-US" sz="3000" dirty="0" smtClean="0"/>
              <a:t>Apply methods to real data from 1000 Bulls Project</a:t>
            </a:r>
          </a:p>
          <a:p>
            <a:pPr marL="341313" indent="-341313">
              <a:lnSpc>
                <a:spcPts val="3400"/>
              </a:lnSpc>
              <a:spcAft>
                <a:spcPts val="4200"/>
              </a:spcAft>
            </a:pPr>
            <a:r>
              <a:rPr lang="en-US" sz="3000" dirty="0" smtClean="0"/>
              <a:t>Evaluate bovine bioinformatics resources for functional annotation</a:t>
            </a:r>
          </a:p>
        </p:txBody>
      </p:sp>
    </p:spTree>
    <p:extLst>
      <p:ext uri="{BB962C8B-B14F-4D97-AF65-F5344CB8AC3E}">
        <p14:creationId xmlns:p14="http://schemas.microsoft.com/office/powerpoint/2010/main" val="269754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Acknowledgments</a:t>
            </a:r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340768"/>
            <a:ext cx="8226425" cy="461665"/>
          </a:xfrm>
        </p:spPr>
        <p:txBody>
          <a:bodyPr/>
          <a:lstStyle/>
          <a:p>
            <a:pPr marL="341313" indent="-341313"/>
            <a:r>
              <a:rPr lang="en-US" sz="3000" dirty="0" smtClean="0"/>
              <a:t>JRO supported by USDA SCA 58-45-14-070-1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Applications of WGS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154984"/>
          </a:xfrm>
        </p:spPr>
        <p:txBody>
          <a:bodyPr/>
          <a:lstStyle/>
          <a:p>
            <a:pPr>
              <a:lnSpc>
                <a:spcPts val="3400"/>
              </a:lnSpc>
              <a:spcAft>
                <a:spcPts val="3600"/>
              </a:spcAft>
            </a:pPr>
            <a:r>
              <a:rPr lang="en-US" sz="3000" dirty="0" smtClean="0"/>
              <a:t>Develop reference panels for imputation using SNP chip</a:t>
            </a:r>
          </a:p>
          <a:p>
            <a:pPr>
              <a:lnSpc>
                <a:spcPts val="3400"/>
              </a:lnSpc>
              <a:spcAft>
                <a:spcPts val="3600"/>
              </a:spcAft>
            </a:pPr>
            <a:r>
              <a:rPr lang="en-US" sz="3000" dirty="0" smtClean="0"/>
              <a:t>Discover QTLs</a:t>
            </a:r>
          </a:p>
          <a:p>
            <a:pPr>
              <a:lnSpc>
                <a:spcPts val="3400"/>
              </a:lnSpc>
              <a:spcAft>
                <a:spcPts val="3600"/>
              </a:spcAft>
            </a:pPr>
            <a:r>
              <a:rPr lang="en-US" sz="3000" dirty="0" smtClean="0"/>
              <a:t>Discover rare and de novo mutations with deleterious effects  for surveillance</a:t>
            </a:r>
          </a:p>
          <a:p>
            <a:pPr>
              <a:lnSpc>
                <a:spcPts val="3400"/>
              </a:lnSpc>
            </a:pPr>
            <a:r>
              <a:rPr lang="en-US" sz="3000" dirty="0" smtClean="0"/>
              <a:t>Build better SNP chips </a:t>
            </a:r>
          </a:p>
        </p:txBody>
      </p:sp>
    </p:spTree>
    <p:extLst>
      <p:ext uri="{BB962C8B-B14F-4D97-AF65-F5344CB8AC3E}">
        <p14:creationId xmlns:p14="http://schemas.microsoft.com/office/powerpoint/2010/main" val="110526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WGS implementation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154984"/>
          </a:xfrm>
        </p:spPr>
        <p:txBody>
          <a:bodyPr/>
          <a:lstStyle/>
          <a:p>
            <a:pPr marL="341313" indent="-341313">
              <a:lnSpc>
                <a:spcPts val="3400"/>
              </a:lnSpc>
              <a:spcAft>
                <a:spcPts val="4200"/>
              </a:spcAft>
            </a:pPr>
            <a:r>
              <a:rPr lang="en-US" sz="3000" dirty="0" smtClean="0"/>
              <a:t>Cost of higher density SNP chips to industry</a:t>
            </a:r>
          </a:p>
          <a:p>
            <a:pPr marL="341313" indent="-341313">
              <a:lnSpc>
                <a:spcPts val="3400"/>
              </a:lnSpc>
              <a:spcAft>
                <a:spcPts val="4200"/>
              </a:spcAft>
            </a:pPr>
            <a:r>
              <a:rPr lang="en-US" sz="3000" dirty="0" smtClean="0"/>
              <a:t>Imputation cost for weekly/monthly genomic evaluations</a:t>
            </a:r>
          </a:p>
          <a:p>
            <a:pPr marL="341313" indent="-341313">
              <a:lnSpc>
                <a:spcPts val="3400"/>
              </a:lnSpc>
              <a:spcAft>
                <a:spcPts val="2400"/>
              </a:spcAft>
            </a:pPr>
            <a:r>
              <a:rPr lang="en-US" sz="3000" dirty="0" smtClean="0"/>
              <a:t>Redesigning chip incurs cost of generating new data for imputation</a:t>
            </a:r>
          </a:p>
          <a:p>
            <a:pPr marL="684213" lvl="1" indent="-282575">
              <a:lnSpc>
                <a:spcPts val="3400"/>
              </a:lnSpc>
            </a:pPr>
            <a:r>
              <a:rPr lang="en-US" sz="3000" dirty="0" smtClean="0"/>
              <a:t>Build off the 60K chip</a:t>
            </a:r>
          </a:p>
        </p:txBody>
      </p:sp>
    </p:spTree>
    <p:extLst>
      <p:ext uri="{BB962C8B-B14F-4D97-AF65-F5344CB8AC3E}">
        <p14:creationId xmlns:p14="http://schemas.microsoft.com/office/powerpoint/2010/main" val="419339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goal: Prepare for WGS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437112"/>
          </a:xfrm>
        </p:spPr>
        <p:txBody>
          <a:bodyPr/>
          <a:lstStyle/>
          <a:p>
            <a:pPr marL="341313" indent="-341313">
              <a:lnSpc>
                <a:spcPts val="3400"/>
              </a:lnSpc>
              <a:spcAft>
                <a:spcPts val="2700"/>
              </a:spcAft>
            </a:pPr>
            <a:r>
              <a:rPr lang="en-US" sz="3000" dirty="0" smtClean="0"/>
              <a:t>Develop programs to simulate genotypes and QTLs</a:t>
            </a:r>
          </a:p>
          <a:p>
            <a:pPr marL="341313" indent="-341313">
              <a:lnSpc>
                <a:spcPts val="3400"/>
              </a:lnSpc>
              <a:spcAft>
                <a:spcPts val="2700"/>
              </a:spcAft>
            </a:pPr>
            <a:r>
              <a:rPr lang="en-US" sz="3000" dirty="0" smtClean="0"/>
              <a:t>Develop programs to process sequence data</a:t>
            </a:r>
          </a:p>
          <a:p>
            <a:pPr marL="341313" indent="-341313">
              <a:lnSpc>
                <a:spcPts val="3400"/>
              </a:lnSpc>
              <a:spcAft>
                <a:spcPts val="2700"/>
              </a:spcAft>
            </a:pPr>
            <a:r>
              <a:rPr lang="en-US" sz="3000" dirty="0" smtClean="0"/>
              <a:t>Compare strategies for variant selection</a:t>
            </a:r>
          </a:p>
          <a:p>
            <a:pPr marL="341313" indent="-341313">
              <a:lnSpc>
                <a:spcPts val="3400"/>
              </a:lnSpc>
              <a:spcAft>
                <a:spcPts val="2700"/>
              </a:spcAft>
            </a:pPr>
            <a:r>
              <a:rPr lang="en-US" sz="3000" dirty="0" smtClean="0"/>
              <a:t>Predict gains in reliability</a:t>
            </a:r>
          </a:p>
          <a:p>
            <a:pPr marL="341313" indent="-341313">
              <a:lnSpc>
                <a:spcPts val="3400"/>
              </a:lnSpc>
              <a:spcAft>
                <a:spcPts val="2700"/>
              </a:spcAft>
            </a:pPr>
            <a:r>
              <a:rPr lang="en-US" sz="3000" dirty="0" smtClean="0"/>
              <a:t>Determine computational footprint for large populations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6425" cy="4539704"/>
          </a:xfrm>
        </p:spPr>
        <p:txBody>
          <a:bodyPr/>
          <a:lstStyle/>
          <a:p>
            <a:pPr marL="341313" indent="-341313">
              <a:lnSpc>
                <a:spcPts val="3400"/>
              </a:lnSpc>
              <a:spcAft>
                <a:spcPts val="3000"/>
              </a:spcAft>
            </a:pPr>
            <a:r>
              <a:rPr lang="en-US" sz="3000" dirty="0" smtClean="0"/>
              <a:t>26,984 HOL bulls in U.S. reference population</a:t>
            </a:r>
          </a:p>
          <a:p>
            <a:pPr marL="341313" indent="-341313">
              <a:lnSpc>
                <a:spcPts val="3400"/>
              </a:lnSpc>
              <a:spcAft>
                <a:spcPts val="3000"/>
              </a:spcAft>
            </a:pPr>
            <a:r>
              <a:rPr lang="en-US" sz="3000" dirty="0" smtClean="0"/>
              <a:t>112,905 animals in the pedigree</a:t>
            </a:r>
          </a:p>
          <a:p>
            <a:pPr marL="341313" indent="-341313">
              <a:lnSpc>
                <a:spcPts val="3400"/>
              </a:lnSpc>
              <a:spcAft>
                <a:spcPts val="3000"/>
              </a:spcAft>
            </a:pPr>
            <a:r>
              <a:rPr lang="en-US" sz="3000" dirty="0" smtClean="0"/>
              <a:t>30 million simulated variants, 10,000 QTLs</a:t>
            </a:r>
          </a:p>
          <a:p>
            <a:pPr marL="341313" indent="-341313">
              <a:lnSpc>
                <a:spcPts val="3400"/>
              </a:lnSpc>
              <a:spcAft>
                <a:spcPts val="3000"/>
              </a:spcAft>
            </a:pPr>
            <a:r>
              <a:rPr lang="en-US" sz="3000" dirty="0" smtClean="0"/>
              <a:t>30 equal-length chromosomes (100 </a:t>
            </a:r>
            <a:r>
              <a:rPr lang="en-US" sz="3000" dirty="0" err="1" smtClean="0"/>
              <a:t>Mbases</a:t>
            </a:r>
            <a:r>
              <a:rPr lang="en-US" sz="3000" dirty="0" smtClean="0"/>
              <a:t>)</a:t>
            </a:r>
          </a:p>
          <a:p>
            <a:pPr marL="341313" indent="-341313">
              <a:lnSpc>
                <a:spcPts val="3400"/>
              </a:lnSpc>
              <a:spcAft>
                <a:spcPts val="3000"/>
              </a:spcAft>
            </a:pPr>
            <a:r>
              <a:rPr lang="en-US" sz="3000" dirty="0" smtClean="0"/>
              <a:t>3 different chip densities (HD, MD, LD)</a:t>
            </a:r>
          </a:p>
          <a:p>
            <a:pPr marL="341313" indent="-341313">
              <a:lnSpc>
                <a:spcPts val="3400"/>
              </a:lnSpc>
              <a:spcAft>
                <a:spcPts val="3000"/>
              </a:spcAft>
            </a:pPr>
            <a:r>
              <a:rPr lang="en-US" sz="3000" dirty="0" smtClean="0"/>
              <a:t>5 independent traits (same QTL locations)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Genotype simulation and pruning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437112"/>
          </a:xfrm>
        </p:spPr>
        <p:txBody>
          <a:bodyPr/>
          <a:lstStyle/>
          <a:p>
            <a:pPr marL="341313" indent="-341313">
              <a:lnSpc>
                <a:spcPts val="3400"/>
              </a:lnSpc>
              <a:spcAft>
                <a:spcPts val="3600"/>
              </a:spcAft>
            </a:pPr>
            <a:r>
              <a:rPr lang="en-US" sz="3000" dirty="0" smtClean="0"/>
              <a:t>Simulate 30 million genotypes plus QTLs in 1000 bulls using genosim.f90</a:t>
            </a:r>
          </a:p>
          <a:p>
            <a:pPr marL="341313" indent="-341313">
              <a:lnSpc>
                <a:spcPts val="3400"/>
              </a:lnSpc>
              <a:spcAft>
                <a:spcPts val="3600"/>
              </a:spcAft>
            </a:pPr>
            <a:r>
              <a:rPr lang="en-US" sz="3000" dirty="0" smtClean="0"/>
              <a:t>Remove loci with MAF &lt;0.01 or linkage disequilibrium &gt;0.95</a:t>
            </a:r>
          </a:p>
          <a:p>
            <a:pPr marL="341313" indent="-341313">
              <a:lnSpc>
                <a:spcPts val="3400"/>
              </a:lnSpc>
              <a:spcAft>
                <a:spcPts val="3600"/>
              </a:spcAft>
            </a:pPr>
            <a:r>
              <a:rPr lang="en-US" sz="3000" dirty="0" smtClean="0"/>
              <a:t>Keep 500K loci near QTLs (genes) + 600K chip + 60K chip</a:t>
            </a:r>
          </a:p>
          <a:p>
            <a:pPr marL="341313" indent="-341313">
              <a:lnSpc>
                <a:spcPts val="3400"/>
              </a:lnSpc>
              <a:spcAft>
                <a:spcPts val="3600"/>
              </a:spcAft>
            </a:pPr>
            <a:r>
              <a:rPr lang="en-US" sz="3000" dirty="0" smtClean="0"/>
              <a:t>8,403,858 loci remain</a:t>
            </a:r>
          </a:p>
        </p:txBody>
      </p:sp>
    </p:spTree>
    <p:extLst>
      <p:ext uri="{BB962C8B-B14F-4D97-AF65-F5344CB8AC3E}">
        <p14:creationId xmlns:p14="http://schemas.microsoft.com/office/powerpoint/2010/main" val="101523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QTL effect distribution (% variance)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8863282"/>
              </p:ext>
            </p:extLst>
          </p:nvPr>
        </p:nvGraphicFramePr>
        <p:xfrm>
          <a:off x="395537" y="1700808"/>
          <a:ext cx="8275320" cy="3129280"/>
        </p:xfrm>
        <a:graphic>
          <a:graphicData uri="http://schemas.openxmlformats.org/drawingml/2006/table">
            <a:tbl>
              <a:tblPr firstRow="1" bandRow="1"/>
              <a:tblGrid>
                <a:gridCol w="1371600"/>
                <a:gridCol w="1005840"/>
                <a:gridCol w="1371600"/>
                <a:gridCol w="1005840"/>
                <a:gridCol w="1371600"/>
                <a:gridCol w="1005840"/>
                <a:gridCol w="1143000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Top QTLs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 marR="27432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Trait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  </a:t>
                      </a:r>
                      <a:r>
                        <a:rPr lang="en-US" sz="2800" b="1" dirty="0" err="1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Avg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1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2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3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4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563F"/>
                          </a:solidFill>
                          <a:latin typeface="Calibri" pitchFamily="34" charset="0"/>
                        </a:rPr>
                        <a:t>5</a:t>
                      </a:r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rgbClr val="00563F"/>
                        </a:solidFill>
                        <a:latin typeface="Calibri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56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</a:t>
                      </a:r>
                    </a:p>
                  </a:txBody>
                  <a:tcPr marR="27432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3.7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13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41148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3.9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3.5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3200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5.6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5.9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10</a:t>
                      </a:r>
                    </a:p>
                  </a:txBody>
                  <a:tcPr marR="27432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20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.0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34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41148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21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23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3200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29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25.4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100</a:t>
                      </a:r>
                    </a:p>
                  </a:txBody>
                  <a:tcPr marR="27432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57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.0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63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41148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59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57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3200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62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59.6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1,000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27432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90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.0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92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41148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92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92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3200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93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91.8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10,000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27432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100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.0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100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41148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100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100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 marR="32004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100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.0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800"/>
                        </a:lnSpc>
                      </a:pPr>
                      <a:r>
                        <a:rPr lang="en-US" sz="2800" b="1" dirty="0" smtClean="0">
                          <a:solidFill>
                            <a:srgbClr val="00337F"/>
                          </a:solidFill>
                          <a:latin typeface="Calibri" pitchFamily="34" charset="0"/>
                        </a:rPr>
                        <a:t>100.0</a:t>
                      </a:r>
                      <a:endParaRPr lang="en-US" sz="2800" b="1" dirty="0">
                        <a:solidFill>
                          <a:srgbClr val="00337F"/>
                        </a:solidFill>
                        <a:latin typeface="Calibri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86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QTL correlation to 8M SNP set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03" b="12502"/>
          <a:stretch/>
        </p:blipFill>
        <p:spPr>
          <a:xfrm>
            <a:off x="1294420" y="1124744"/>
            <a:ext cx="6786945" cy="5212080"/>
          </a:xfrm>
        </p:spPr>
      </p:pic>
    </p:spTree>
    <p:extLst>
      <p:ext uri="{BB962C8B-B14F-4D97-AF65-F5344CB8AC3E}">
        <p14:creationId xmlns:p14="http://schemas.microsoft.com/office/powerpoint/2010/main" val="79017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IPL-2013">
  <a:themeElements>
    <a:clrScheme name="Custom 4">
      <a:dk1>
        <a:srgbClr val="6871B2"/>
      </a:dk1>
      <a:lt1>
        <a:srgbClr val="FFFFFF"/>
      </a:lt1>
      <a:dk2>
        <a:srgbClr val="000099"/>
      </a:dk2>
      <a:lt2>
        <a:srgbClr val="FFFFFF"/>
      </a:lt2>
      <a:accent1>
        <a:srgbClr val="66CCFF"/>
      </a:accent1>
      <a:accent2>
        <a:srgbClr val="0000CC"/>
      </a:accent2>
      <a:accent3>
        <a:srgbClr val="AAAACA"/>
      </a:accent3>
      <a:accent4>
        <a:srgbClr val="DADADA"/>
      </a:accent4>
      <a:accent5>
        <a:srgbClr val="B8E2FF"/>
      </a:accent5>
      <a:accent6>
        <a:srgbClr val="0000B9"/>
      </a:accent6>
      <a:hlink>
        <a:srgbClr val="006600"/>
      </a:hlink>
      <a:folHlink>
        <a:srgbClr val="99FFCC"/>
      </a:folHlink>
    </a:clrScheme>
    <a:fontScheme name="smh08">
      <a:majorFont>
        <a:latin typeface="Humnst777 BT"/>
        <a:ea typeface=""/>
        <a:cs typeface=""/>
      </a:majorFont>
      <a:minorFont>
        <a:latin typeface="Humnst777 BT"/>
        <a:ea typeface=""/>
        <a:cs typeface="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mh0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h0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8">
        <a:dk1>
          <a:srgbClr val="FFFFFF"/>
        </a:dk1>
        <a:lt1>
          <a:srgbClr val="FFFFFF"/>
        </a:lt1>
        <a:dk2>
          <a:srgbClr val="FFFFFF"/>
        </a:dk2>
        <a:lt2>
          <a:srgbClr val="6871B2"/>
        </a:lt2>
        <a:accent1>
          <a:srgbClr val="66CCFF"/>
        </a:accent1>
        <a:accent2>
          <a:srgbClr val="0000CC"/>
        </a:accent2>
        <a:accent3>
          <a:srgbClr val="FFFFFF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9">
        <a:dk1>
          <a:srgbClr val="6871B2"/>
        </a:dk1>
        <a:lt1>
          <a:srgbClr val="FFFFFF"/>
        </a:lt1>
        <a:dk2>
          <a:srgbClr val="000099"/>
        </a:dk2>
        <a:lt2>
          <a:srgbClr val="FFFFFF"/>
        </a:lt2>
        <a:accent1>
          <a:srgbClr val="66CCFF"/>
        </a:accent1>
        <a:accent2>
          <a:srgbClr val="0000CC"/>
        </a:accent2>
        <a:accent3>
          <a:srgbClr val="AAAACA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h08 10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11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1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4D4D4D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000000"/>
        </a:accent6>
        <a:hlink>
          <a:srgbClr val="000000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4D4D4D"/>
      </a:lt2>
      <a:accent1>
        <a:srgbClr val="4D4D4D"/>
      </a:accent1>
      <a:accent2>
        <a:srgbClr val="000000"/>
      </a:accent2>
      <a:accent3>
        <a:srgbClr val="FFFFFF"/>
      </a:accent3>
      <a:accent4>
        <a:srgbClr val="000000"/>
      </a:accent4>
      <a:accent5>
        <a:srgbClr val="B2B2B2"/>
      </a:accent5>
      <a:accent6>
        <a:srgbClr val="000000"/>
      </a:accent6>
      <a:hlink>
        <a:srgbClr val="000000"/>
      </a:hlink>
      <a:folHlink>
        <a:srgbClr val="33333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AIPL-2013</Template>
  <TotalTime>0</TotalTime>
  <Words>788</Words>
  <Application>Microsoft Office PowerPoint</Application>
  <PresentationFormat>On-screen Show (4:3)</PresentationFormat>
  <Paragraphs>313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Humnst777 BT</vt:lpstr>
      <vt:lpstr>Calibri</vt:lpstr>
      <vt:lpstr>Symbol</vt:lpstr>
      <vt:lpstr>Arial</vt:lpstr>
      <vt:lpstr>Monotype Sorts</vt:lpstr>
      <vt:lpstr>AIPL-2013</vt:lpstr>
      <vt:lpstr>Strategies to choose from millions of imputed sequence variants</vt:lpstr>
      <vt:lpstr>Introduction</vt:lpstr>
      <vt:lpstr>Applications of WGS data</vt:lpstr>
      <vt:lpstr>WGS implementation considerations</vt:lpstr>
      <vt:lpstr>Project goal: Prepare for WGS</vt:lpstr>
      <vt:lpstr>Data</vt:lpstr>
      <vt:lpstr>Genotype simulation and pruning</vt:lpstr>
      <vt:lpstr>QTL effect distribution (% variance)</vt:lpstr>
      <vt:lpstr>QTL correlation to 8M SNP set</vt:lpstr>
      <vt:lpstr>Bull genotypes: Imputation findhap.f90</vt:lpstr>
      <vt:lpstr>Computation required</vt:lpstr>
      <vt:lpstr>Study1: Select 25K from 600K chip </vt:lpstr>
      <vt:lpstr>Results: REL from PA, 60K, 85K, 600K</vt:lpstr>
      <vt:lpstr>Genome-wide association</vt:lpstr>
      <vt:lpstr>GWA trait 2 imputed QTLs</vt:lpstr>
      <vt:lpstr>Study 2: Select sequence variants</vt:lpstr>
      <vt:lpstr>REL from 1M, 60K+1M subset, QTLs</vt:lpstr>
      <vt:lpstr>Computation required</vt:lpstr>
      <vt:lpstr>Conclusions</vt:lpstr>
      <vt:lpstr>Current directions</vt:lpstr>
      <vt:lpstr>Acknowledgments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cp:lastModifiedBy/>
  <cp:revision>1</cp:revision>
  <dcterms:created xsi:type="dcterms:W3CDTF">2015-07-07T21:47:42Z</dcterms:created>
  <dcterms:modified xsi:type="dcterms:W3CDTF">2015-07-07T21:47:49Z</dcterms:modified>
  <cp:category/>
</cp:coreProperties>
</file>