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0" r:id="rId1"/>
  </p:sldMasterIdLst>
  <p:notesMasterIdLst>
    <p:notesMasterId r:id="rId23"/>
  </p:notesMasterIdLst>
  <p:handoutMasterIdLst>
    <p:handoutMasterId r:id="rId24"/>
  </p:handoutMasterIdLst>
  <p:sldIdLst>
    <p:sldId id="256" r:id="rId2"/>
    <p:sldId id="885" r:id="rId3"/>
    <p:sldId id="899" r:id="rId4"/>
    <p:sldId id="895" r:id="rId5"/>
    <p:sldId id="896" r:id="rId6"/>
    <p:sldId id="887" r:id="rId7"/>
    <p:sldId id="886" r:id="rId8"/>
    <p:sldId id="888" r:id="rId9"/>
    <p:sldId id="890" r:id="rId10"/>
    <p:sldId id="897" r:id="rId11"/>
    <p:sldId id="894" r:id="rId12"/>
    <p:sldId id="889" r:id="rId13"/>
    <p:sldId id="901" r:id="rId14"/>
    <p:sldId id="900" r:id="rId15"/>
    <p:sldId id="892" r:id="rId16"/>
    <p:sldId id="898" r:id="rId17"/>
    <p:sldId id="902" r:id="rId18"/>
    <p:sldId id="903" r:id="rId19"/>
    <p:sldId id="904" r:id="rId20"/>
    <p:sldId id="873" r:id="rId21"/>
    <p:sldId id="723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FF00"/>
    <a:srgbClr val="000000"/>
    <a:srgbClr val="0000FF"/>
    <a:srgbClr val="FF3399"/>
    <a:srgbClr val="FF00FF"/>
    <a:srgbClr val="FFFF00"/>
    <a:srgbClr val="990000"/>
    <a:srgbClr val="CC3300"/>
    <a:srgbClr val="FF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31" autoAdjust="0"/>
    <p:restoredTop sz="92529" autoAdjust="0"/>
  </p:normalViewPr>
  <p:slideViewPr>
    <p:cSldViewPr>
      <p:cViewPr>
        <p:scale>
          <a:sx n="75" d="100"/>
          <a:sy n="75" d="100"/>
        </p:scale>
        <p:origin x="-848" y="-80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52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372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defTabSz="928590">
              <a:defRPr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029" y="0"/>
            <a:ext cx="3038371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7"/>
            <a:ext cx="303837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029" y="8830627"/>
            <a:ext cx="3038371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C9C6310F-1A7E-43EB-9DD3-A44BFFB1DA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372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29" y="0"/>
            <a:ext cx="3038371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52" y="4416108"/>
            <a:ext cx="5139898" cy="418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7"/>
            <a:ext cx="303837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29" y="8830627"/>
            <a:ext cx="3038371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3DB26FD4-1C16-4175-A473-7E75FAC44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302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642"/>
            <a:fld id="{C8760661-CD67-4530-8D70-8F0AD17C6D6C}" type="slidenum">
              <a:rPr lang="en-US" smtClean="0">
                <a:cs typeface="Arial" charset="0"/>
              </a:rPr>
              <a:pPr defTabSz="927642"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684213" y="3656013"/>
            <a:ext cx="7848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P. M. VanRaden and T. A. Cooper</a:t>
            </a:r>
            <a:r>
              <a:rPr lang="en-US" sz="2800" b="1" baseline="30000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*</a:t>
            </a:r>
          </a:p>
          <a:p>
            <a:r>
              <a:rPr lang="en-US" sz="2400" b="0" i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Animal Genomics and Improvement Laboratory, Agricultural Research Service, USDA, Beltsville, MD, USA</a:t>
            </a:r>
            <a:endParaRPr lang="en-US" sz="2400" b="1" i="1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pPr>
              <a:defRPr/>
            </a:pPr>
            <a:endParaRPr lang="en-US" sz="2800" b="1" dirty="0" smtClean="0">
              <a:solidFill>
                <a:srgbClr val="FFFF00"/>
              </a:solidFill>
              <a:latin typeface="Humnst777 BT" pitchFamily="34" charset="0"/>
              <a:cs typeface="+mn-cs"/>
            </a:endParaRPr>
          </a:p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paul.vanraden@ars.usda.gov</a:t>
            </a:r>
            <a:endParaRPr lang="en-US" sz="2800" b="1" dirty="0">
              <a:solidFill>
                <a:srgbClr val="FFFF00"/>
              </a:solidFill>
              <a:latin typeface="Humnst777 BT" pitchFamily="34" charset="0"/>
              <a:cs typeface="+mn-cs"/>
            </a:endParaRPr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0" y="3198813"/>
            <a:ext cx="9144000" cy="80962"/>
            <a:chOff x="0" y="604"/>
            <a:chExt cx="5760" cy="51"/>
          </a:xfrm>
        </p:grpSpPr>
        <p:sp>
          <p:nvSpPr>
            <p:cNvPr id="8" name="Rectangle 46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" name="Rectangle 47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Tx/>
                <a:buChar char="Ø"/>
                <a:defRPr/>
              </a:pPr>
              <a:endParaRPr lang="en-AU" sz="2800" b="1" dirty="0">
                <a:cs typeface="+mn-cs"/>
              </a:endParaRPr>
            </a:p>
          </p:txBody>
        </p:sp>
        <p:sp>
          <p:nvSpPr>
            <p:cNvPr id="10" name="Rectangle 48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11" name="Text Box 50"/>
          <p:cNvSpPr txBox="1">
            <a:spLocks noChangeArrowheads="1"/>
          </p:cNvSpPr>
          <p:nvPr userDrawn="1"/>
        </p:nvSpPr>
        <p:spPr bwMode="ltGray">
          <a:xfrm>
            <a:off x="7000340" y="6561673"/>
            <a:ext cx="1159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1" lang="en-US" b="1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Tabatha </a:t>
            </a:r>
            <a:r>
              <a:rPr kumimoji="1" lang="en-US" b="1" baseline="0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Cooper </a:t>
            </a:r>
            <a:endParaRPr kumimoji="1" lang="en-US" b="1" dirty="0">
              <a:solidFill>
                <a:srgbClr val="FFFF00"/>
              </a:solidFill>
              <a:latin typeface="Humnst777 BT" pitchFamily="34" charset="0"/>
              <a:cs typeface="+mn-cs"/>
            </a:endParaRPr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ltGray">
          <a:xfrm>
            <a:off x="683568" y="6525344"/>
            <a:ext cx="650557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cs typeface="+mn-cs"/>
              </a:rPr>
              <a:t>Interbull annual  meeting, Orlando, Florida, July , 2015  </a:t>
            </a:r>
            <a:r>
              <a:rPr kumimoji="1" lang="en-US" b="1" dirty="0" smtClean="0">
                <a:solidFill>
                  <a:srgbClr val="FFFF00"/>
                </a:solidFill>
                <a:latin typeface="Humnst777 BT"/>
                <a:cs typeface="+mn-cs"/>
              </a:rPr>
              <a:t>(</a:t>
            </a:r>
            <a:fld id="{4A34E497-D0E3-49D3-A8BF-AFBCE8C3C450}" type="slidenum">
              <a:rPr kumimoji="1" lang="en-US" b="1" smtClean="0">
                <a:solidFill>
                  <a:srgbClr val="FFFF00"/>
                </a:solidFill>
                <a:latin typeface="Humnst777 BT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b="1" dirty="0" smtClean="0">
                <a:solidFill>
                  <a:srgbClr val="FFFF00"/>
                </a:solidFill>
                <a:latin typeface="Humnst777 BT"/>
                <a:cs typeface="+mn-cs"/>
              </a:rPr>
              <a:t>)</a:t>
            </a:r>
            <a:endParaRPr kumimoji="1" lang="en-US" b="1" dirty="0">
              <a:solidFill>
                <a:srgbClr val="FFFF00"/>
              </a:solidFill>
              <a:latin typeface="Humnst777 BT"/>
              <a:cs typeface="+mn-cs"/>
            </a:endParaRP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455613"/>
            <a:ext cx="7769225" cy="609600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" name="Picture 12" descr="USDA_W-B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44408" y="6165304"/>
            <a:ext cx="829001" cy="566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2062103"/>
          </a:xfrm>
        </p:spPr>
        <p:txBody>
          <a:bodyPr/>
          <a:lstStyle>
            <a:lvl1pPr marL="320040" indent="-320040">
              <a:spcAft>
                <a:spcPts val="3000"/>
              </a:spcAft>
              <a:defRPr/>
            </a:lvl1pPr>
            <a:lvl2pPr marL="594360" indent="-228600">
              <a:spcAft>
                <a:spcPts val="3000"/>
              </a:spcAft>
              <a:defRPr/>
            </a:lvl2pPr>
            <a:lvl3pPr marL="1005840" indent="-411480">
              <a:spcAft>
                <a:spcPts val="3000"/>
              </a:spcAft>
              <a:buFont typeface="Humnst777 BT" pitchFamily="34" charset="0"/>
              <a:buChar char="−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33488"/>
            <a:ext cx="4037012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33488"/>
            <a:ext cx="4037013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7000344" y="6561673"/>
            <a:ext cx="1159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1" lang="en-US" b="1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Tabatha</a:t>
            </a:r>
            <a:r>
              <a:rPr kumimoji="1" lang="en-US" b="1" baseline="0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 Cooper</a:t>
            </a:r>
            <a:endParaRPr kumimoji="1" lang="en-US" b="1" dirty="0">
              <a:solidFill>
                <a:srgbClr val="FFFF00"/>
              </a:solidFill>
              <a:latin typeface="Humnst777 BT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233488"/>
            <a:ext cx="822642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grpSp>
        <p:nvGrpSpPr>
          <p:cNvPr id="1030" name="Group 38"/>
          <p:cNvGrpSpPr>
            <a:grpSpLocks/>
          </p:cNvGrpSpPr>
          <p:nvPr/>
        </p:nvGrpSpPr>
        <p:grpSpPr bwMode="auto">
          <a:xfrm>
            <a:off x="0" y="822325"/>
            <a:ext cx="9144000" cy="80963"/>
            <a:chOff x="0" y="604"/>
            <a:chExt cx="5760" cy="51"/>
          </a:xfrm>
        </p:grpSpPr>
        <p:sp>
          <p:nvSpPr>
            <p:cNvPr id="275491" name="Rectangle 35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5492" name="Rectangle 36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Tx/>
                <a:buChar char="Ø"/>
                <a:defRPr/>
              </a:pPr>
              <a:endParaRPr lang="en-AU" sz="2800" b="1" dirty="0">
                <a:cs typeface="+mn-cs"/>
              </a:endParaRPr>
            </a:p>
          </p:txBody>
        </p:sp>
        <p:sp>
          <p:nvSpPr>
            <p:cNvPr id="275493" name="Rectangle 37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275496" name="Text Box 40"/>
          <p:cNvSpPr txBox="1">
            <a:spLocks noChangeArrowheads="1"/>
          </p:cNvSpPr>
          <p:nvPr/>
        </p:nvSpPr>
        <p:spPr bwMode="ltGray">
          <a:xfrm>
            <a:off x="467544" y="6525344"/>
            <a:ext cx="62166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cs typeface="+mn-cs"/>
              </a:rPr>
              <a:t>Interbull  annual meeting, Orlando,  Florida, July , 2015   </a:t>
            </a:r>
            <a:r>
              <a:rPr kumimoji="1" lang="en-US" b="1" dirty="0">
                <a:solidFill>
                  <a:srgbClr val="FFFF00"/>
                </a:solidFill>
                <a:latin typeface="Humnst777 BT"/>
                <a:cs typeface="+mn-cs"/>
              </a:rPr>
              <a:t>(</a:t>
            </a:r>
            <a:fld id="{784B07E4-4E63-4DFF-B5AC-3F3D5851593D}" type="slidenum">
              <a:rPr kumimoji="1" lang="en-US" b="1">
                <a:solidFill>
                  <a:srgbClr val="FFFF00"/>
                </a:solidFill>
                <a:latin typeface="Humnst777 BT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b="1" dirty="0">
                <a:solidFill>
                  <a:srgbClr val="FFFF00"/>
                </a:solidFill>
                <a:latin typeface="Humnst777 BT"/>
                <a:cs typeface="+mn-cs"/>
              </a:rPr>
              <a:t>)</a:t>
            </a:r>
          </a:p>
        </p:txBody>
      </p:sp>
      <p:pic>
        <p:nvPicPr>
          <p:cNvPr id="16" name="Picture 15" descr="USDA_W-B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44408" y="6165304"/>
            <a:ext cx="829001" cy="566928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292100" indent="-292100" algn="l" rtl="0" eaLnBrk="0" fontAlgn="base" hangingPunct="0">
        <a:spcBef>
          <a:spcPct val="0"/>
        </a:spcBef>
        <a:spcAft>
          <a:spcPts val="2400"/>
        </a:spcAft>
        <a:buClr>
          <a:srgbClr val="009900"/>
        </a:buClr>
        <a:buSzPct val="67000"/>
        <a:buFont typeface="Monotype Sort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35000" indent="-228600" algn="l" rtl="0" eaLnBrk="0" fontAlgn="base" hangingPunct="0">
        <a:spcBef>
          <a:spcPct val="0"/>
        </a:spcBef>
        <a:spcAft>
          <a:spcPts val="2400"/>
        </a:spcAft>
        <a:buClr>
          <a:srgbClr val="009900"/>
        </a:buClr>
        <a:buSzPct val="80000"/>
        <a:buFont typeface="Monotype Sorts" pitchFamily="2" charset="2"/>
        <a:buChar char="w"/>
        <a:defRPr sz="2800" b="1">
          <a:solidFill>
            <a:schemeClr val="tx1"/>
          </a:solidFill>
          <a:latin typeface="+mn-lt"/>
        </a:defRPr>
      </a:lvl2pPr>
      <a:lvl3pPr marL="1206500" indent="-457200" algn="l" rtl="0" eaLnBrk="0" fontAlgn="base" hangingPunct="0">
        <a:spcBef>
          <a:spcPct val="0"/>
        </a:spcBef>
        <a:spcAft>
          <a:spcPts val="2400"/>
        </a:spcAft>
        <a:buClr>
          <a:schemeClr val="tx1"/>
        </a:buClr>
        <a:buSzPct val="120000"/>
        <a:buFont typeface="Humnst777 BT" pitchFamily="34" charset="0"/>
        <a:buChar char="−"/>
        <a:defRPr sz="2800" b="1">
          <a:solidFill>
            <a:schemeClr val="tx1"/>
          </a:solidFill>
          <a:latin typeface="+mn-lt"/>
        </a:defRPr>
      </a:lvl3pPr>
      <a:lvl4pPr marL="16637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800100"/>
            <a:ext cx="8569325" cy="184665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Genomic evaluations and 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breed composition for crossbred U.S. dairy cattle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Imputation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50287"/>
            <a:ext cx="8226425" cy="566308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Part </a:t>
            </a:r>
          </a:p>
          <a:p>
            <a:pPr lvl="1">
              <a:lnSpc>
                <a:spcPct val="50000"/>
              </a:lnSpc>
            </a:pPr>
            <a:r>
              <a:rPr lang="en-US" dirty="0" smtClean="0"/>
              <a:t>9,425 animals</a:t>
            </a:r>
            <a:endParaRPr lang="en-US" dirty="0"/>
          </a:p>
          <a:p>
            <a:pPr lvl="1">
              <a:lnSpc>
                <a:spcPct val="50000"/>
              </a:lnSpc>
            </a:pPr>
            <a:r>
              <a:rPr lang="en-US" dirty="0" smtClean="0"/>
              <a:t>6 processors</a:t>
            </a:r>
          </a:p>
          <a:p>
            <a:pPr lvl="1">
              <a:lnSpc>
                <a:spcPct val="50000"/>
              </a:lnSpc>
            </a:pPr>
            <a:r>
              <a:rPr lang="en-US" dirty="0" smtClean="0"/>
              <a:t>~30 min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Full</a:t>
            </a:r>
          </a:p>
          <a:p>
            <a:pPr lvl="1">
              <a:lnSpc>
                <a:spcPct val="50000"/>
              </a:lnSpc>
            </a:pPr>
            <a:r>
              <a:rPr lang="en-US" dirty="0" smtClean="0">
                <a:solidFill>
                  <a:srgbClr val="FFFFFF"/>
                </a:solidFill>
              </a:rPr>
              <a:t>828,754 animals</a:t>
            </a:r>
          </a:p>
          <a:p>
            <a:pPr lvl="1">
              <a:lnSpc>
                <a:spcPct val="50000"/>
              </a:lnSpc>
            </a:pPr>
            <a:r>
              <a:rPr lang="en-US" dirty="0" smtClean="0">
                <a:solidFill>
                  <a:srgbClr val="FFFFFF"/>
                </a:solidFill>
              </a:rPr>
              <a:t>6 processors</a:t>
            </a:r>
          </a:p>
          <a:p>
            <a:pPr lvl="1">
              <a:lnSpc>
                <a:spcPct val="50000"/>
              </a:lnSpc>
            </a:pPr>
            <a:r>
              <a:rPr lang="en-US" dirty="0" smtClean="0">
                <a:solidFill>
                  <a:srgbClr val="FFFFFF"/>
                </a:solidFill>
              </a:rPr>
              <a:t>~22 days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351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Imputation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5032147"/>
          </a:xfrm>
        </p:spPr>
        <p:txBody>
          <a:bodyPr/>
          <a:lstStyle/>
          <a:p>
            <a:r>
              <a:rPr lang="en-US" dirty="0" smtClean="0"/>
              <a:t>Correlations between </a:t>
            </a:r>
            <a:r>
              <a:rPr lang="en-US" dirty="0" smtClean="0">
                <a:solidFill>
                  <a:srgbClr val="FFFF00"/>
                </a:solidFill>
              </a:rPr>
              <a:t>part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full</a:t>
            </a:r>
            <a:r>
              <a:rPr lang="en-US" dirty="0" smtClean="0"/>
              <a:t> GBC were:</a:t>
            </a:r>
          </a:p>
          <a:p>
            <a:pPr lvl="1"/>
            <a:r>
              <a:rPr lang="en-US" dirty="0" smtClean="0"/>
              <a:t>0.997 for HO, 0.998 for JE, 0.998 for BS, and 0.990 for AY breed fractions</a:t>
            </a:r>
          </a:p>
          <a:p>
            <a:r>
              <a:rPr lang="en-US" dirty="0" smtClean="0"/>
              <a:t>Similar estimates of GBC from part and full data imply that genotypes were imputed consistently even when fewer purebred animals were included</a:t>
            </a:r>
          </a:p>
          <a:p>
            <a:r>
              <a:rPr lang="en-US" dirty="0" smtClean="0"/>
              <a:t>GBC can be computed much more quickly from part than full data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Adjusted Breed Composition (ABC)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5663089"/>
          </a:xfrm>
        </p:spPr>
        <p:txBody>
          <a:bodyPr/>
          <a:lstStyle/>
          <a:p>
            <a:r>
              <a:rPr lang="en-US" sz="2400" dirty="0" smtClean="0"/>
              <a:t>Adjust the GBC mean by subtracting from each GBC value the sum of GBC / number of breeds (Nbrd) </a:t>
            </a:r>
          </a:p>
          <a:p>
            <a:r>
              <a:rPr lang="en-US" sz="2400" dirty="0" smtClean="0"/>
              <a:t>Obtain the range of the adjusted GBC from the maximum and minimum adjusted breed GBC</a:t>
            </a:r>
          </a:p>
          <a:p>
            <a:r>
              <a:rPr lang="en-US" sz="2400" dirty="0" smtClean="0"/>
              <a:t>Adjust the SD if any adjusted GBC are &gt; 100 or &lt; 0, using max (largest adjusted GBC - 100 / Nbrd) / [100 * (1 – 1 / Nbrd)], or (100 / Nbrd - smallest adjusted GBC) / (100 / Nbrd)</a:t>
            </a:r>
          </a:p>
          <a:p>
            <a:r>
              <a:rPr lang="en-US" sz="2400" dirty="0" smtClean="0"/>
              <a:t>Obtain ABC = 100 / Nbrd + (adjusted GBC - 100 * Nbrd) / SD.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Adjusted Breed Composition (ABC)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3354765"/>
          </a:xfrm>
        </p:spPr>
        <p:txBody>
          <a:bodyPr/>
          <a:lstStyle/>
          <a:p>
            <a:r>
              <a:rPr lang="en-US" sz="2400" dirty="0"/>
              <a:t>Genomic evaluations for crossbreds can be computed by weighting the marker effects for separate breeds by ABC instead of PBC as in some previous </a:t>
            </a:r>
            <a:r>
              <a:rPr lang="en-US" sz="2400" dirty="0" smtClean="0"/>
              <a:t>reports</a:t>
            </a:r>
          </a:p>
          <a:p>
            <a:r>
              <a:rPr lang="en-US" sz="2400" dirty="0"/>
              <a:t>M</a:t>
            </a:r>
            <a:r>
              <a:rPr lang="en-US" sz="2400" dirty="0" smtClean="0"/>
              <a:t>arker </a:t>
            </a:r>
            <a:r>
              <a:rPr lang="en-US" sz="2400" dirty="0"/>
              <a:t>effects must be computed on the all-breed base rather than within-breed </a:t>
            </a:r>
            <a:r>
              <a:rPr lang="en-US" sz="2400" dirty="0" smtClean="0"/>
              <a:t>bases</a:t>
            </a:r>
          </a:p>
          <a:p>
            <a:r>
              <a:rPr lang="en-US" sz="2400" dirty="0"/>
              <a:t>An advantage of ABC over PBC is that pedigrees are often incomplete or inaccurate for crossbred </a:t>
            </a:r>
            <a:r>
              <a:rPr lang="en-US" sz="2400" dirty="0" smtClean="0"/>
              <a:t>animals</a:t>
            </a:r>
          </a:p>
        </p:txBody>
      </p:sp>
    </p:spTree>
    <p:extLst>
      <p:ext uri="{BB962C8B-B14F-4D97-AF65-F5344CB8AC3E}">
        <p14:creationId xmlns:p14="http://schemas.microsoft.com/office/powerpoint/2010/main" val="1615019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07996"/>
          </a:xfrm>
        </p:spPr>
        <p:txBody>
          <a:bodyPr/>
          <a:lstStyle/>
          <a:p>
            <a:r>
              <a:rPr lang="en-US" dirty="0" smtClean="0"/>
              <a:t>Comparison of genomic, adjusted and pedigree breed composition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67361"/>
              </p:ext>
            </p:extLst>
          </p:nvPr>
        </p:nvGraphicFramePr>
        <p:xfrm>
          <a:off x="251520" y="1556792"/>
          <a:ext cx="8733974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1765"/>
                <a:gridCol w="1346354"/>
                <a:gridCol w="1645285"/>
                <a:gridCol w="1645285"/>
                <a:gridCol w="16452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Statistic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HO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JE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BS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AY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Average GBC</a:t>
                      </a:r>
                      <a:endParaRPr lang="en-US" sz="2400" dirty="0"/>
                    </a:p>
                  </a:txBody>
                  <a:tcP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85.7</a:t>
                      </a:r>
                      <a:endParaRPr lang="en-US" sz="2400" dirty="0"/>
                    </a:p>
                  </a:txBody>
                  <a:tcP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11.5</a:t>
                      </a:r>
                      <a:endParaRPr lang="en-US" sz="2400" dirty="0"/>
                    </a:p>
                  </a:txBody>
                  <a:tcP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2.3</a:t>
                      </a:r>
                      <a:endParaRPr lang="en-US" sz="2400" dirty="0"/>
                    </a:p>
                  </a:txBody>
                  <a:tcP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</a:t>
                      </a:r>
                      <a:endParaRPr lang="en-US" sz="2400" dirty="0"/>
                    </a:p>
                  </a:txBody>
                  <a:tcP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Average ABC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84.3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Average PBC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85.7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Minimum GBC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Minimum ABC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Maximum GBC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Maximum ABC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Corr(GBC,ABC)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.999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.999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.999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.997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Corr(GBC,PBC)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.996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.996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.998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.990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394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removed by breed check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6" cy="484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99"/>
                <a:gridCol w="2736304"/>
                <a:gridCol w="396602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Number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Description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Edit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733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JER x HOL F1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&gt; 40% of both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55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BSW x HOL F1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&gt; 40% of both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2300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HOL</a:t>
                      </a:r>
                      <a:r>
                        <a:rPr lang="en-US" sz="2400" b="1" baseline="0" dirty="0" smtClean="0"/>
                        <a:t> backcrosses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&gt; 67% and &lt; 90% HOL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2026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baseline="0" dirty="0" smtClean="0"/>
                        <a:t>JER backcrosses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&gt; 67% and &lt; 90% JER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27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BSW </a:t>
                      </a:r>
                      <a:r>
                        <a:rPr lang="en-US" sz="2400" b="1" baseline="0" dirty="0" smtClean="0"/>
                        <a:t>backcrosses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&gt; 67% and &lt; 90% BSW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502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Other crosses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Not in groups above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1024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Purebreds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&gt; 90% of ID breed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133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Wrong breed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&lt; 20%</a:t>
                      </a:r>
                      <a:r>
                        <a:rPr lang="en-US" sz="2400" b="1" baseline="0" dirty="0" smtClean="0"/>
                        <a:t> of ID breed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53998"/>
          </a:xfrm>
        </p:spPr>
        <p:txBody>
          <a:bodyPr/>
          <a:lstStyle/>
          <a:p>
            <a:r>
              <a:rPr lang="en-US" dirty="0" smtClean="0"/>
              <a:t>Crossbred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5613" y="1035015"/>
            <a:ext cx="8226425" cy="6786473"/>
          </a:xfrm>
        </p:spPr>
        <p:txBody>
          <a:bodyPr/>
          <a:lstStyle/>
          <a:p>
            <a:r>
              <a:rPr lang="en-US" sz="2400" dirty="0" smtClean="0"/>
              <a:t>F1 JE X HO (50/50) - Dam</a:t>
            </a:r>
          </a:p>
          <a:p>
            <a:pPr lvl="1"/>
            <a:r>
              <a:rPr lang="en-US" sz="2400" dirty="0" smtClean="0"/>
              <a:t>61% JE 38% HO</a:t>
            </a:r>
          </a:p>
          <a:p>
            <a:r>
              <a:rPr lang="en-US" sz="2400" dirty="0" smtClean="0"/>
              <a:t>JE </a:t>
            </a:r>
            <a:r>
              <a:rPr lang="en-US" sz="2400" dirty="0"/>
              <a:t>X </a:t>
            </a:r>
            <a:r>
              <a:rPr lang="en-US" sz="2400" dirty="0" smtClean="0"/>
              <a:t>HO X JE (75/25) – 16 progeny </a:t>
            </a:r>
            <a:endParaRPr lang="en-US" sz="2400" dirty="0"/>
          </a:p>
          <a:p>
            <a:pPr lvl="1">
              <a:lnSpc>
                <a:spcPct val="50000"/>
              </a:lnSpc>
            </a:pPr>
            <a:r>
              <a:rPr lang="en-US" sz="2400" dirty="0" smtClean="0"/>
              <a:t>81% JE 18% HO</a:t>
            </a:r>
          </a:p>
          <a:p>
            <a:pPr lvl="1">
              <a:lnSpc>
                <a:spcPct val="50000"/>
              </a:lnSpc>
            </a:pPr>
            <a:r>
              <a:rPr lang="en-US" sz="2400" dirty="0" smtClean="0"/>
              <a:t>JE% ranged between 72% - 91%  </a:t>
            </a:r>
          </a:p>
          <a:p>
            <a:r>
              <a:rPr lang="en-US" sz="2400" dirty="0" smtClean="0"/>
              <a:t>JE </a:t>
            </a:r>
            <a:r>
              <a:rPr lang="en-US" sz="2400" dirty="0"/>
              <a:t>X </a:t>
            </a:r>
            <a:r>
              <a:rPr lang="en-US" sz="2400" dirty="0" smtClean="0"/>
              <a:t>HO X JE X JE (87.5/12.5) – 291 grand progeny (limited to 50 animals/progeny)</a:t>
            </a:r>
            <a:endParaRPr lang="en-US" sz="2400" dirty="0"/>
          </a:p>
          <a:p>
            <a:pPr lvl="1">
              <a:lnSpc>
                <a:spcPct val="50000"/>
              </a:lnSpc>
            </a:pPr>
            <a:r>
              <a:rPr lang="en-US" sz="2400" dirty="0" smtClean="0"/>
              <a:t>89% </a:t>
            </a:r>
            <a:r>
              <a:rPr lang="en-US" sz="2400" dirty="0"/>
              <a:t>JE </a:t>
            </a:r>
            <a:r>
              <a:rPr lang="en-US" sz="2400" dirty="0" smtClean="0"/>
              <a:t>10% HO</a:t>
            </a:r>
          </a:p>
          <a:p>
            <a:pPr lvl="1">
              <a:lnSpc>
                <a:spcPct val="50000"/>
              </a:lnSpc>
            </a:pPr>
            <a:r>
              <a:rPr lang="en-US" sz="2400" dirty="0"/>
              <a:t>JE% ranged between </a:t>
            </a:r>
            <a:r>
              <a:rPr lang="en-US" sz="2400" dirty="0" smtClean="0"/>
              <a:t>76% </a:t>
            </a:r>
            <a:r>
              <a:rPr lang="en-US" sz="2400" dirty="0"/>
              <a:t>- </a:t>
            </a:r>
            <a:r>
              <a:rPr lang="en-US" sz="2400" dirty="0" smtClean="0"/>
              <a:t>97%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3608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gPTA</a:t>
            </a:r>
            <a:r>
              <a:rPr lang="en-US" dirty="0" smtClean="0"/>
              <a:t> </a:t>
            </a:r>
            <a:r>
              <a:rPr lang="en-US" dirty="0" smtClean="0"/>
              <a:t>methods for crossbreds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170373"/>
          </a:xfrm>
        </p:spPr>
        <p:txBody>
          <a:bodyPr/>
          <a:lstStyle/>
          <a:p>
            <a:r>
              <a:rPr lang="en-US" dirty="0" smtClean="0"/>
              <a:t>Convert traditional evaluations of all purebred genotypes to the all breed base </a:t>
            </a:r>
            <a:endParaRPr lang="en-US" dirty="0"/>
          </a:p>
          <a:p>
            <a:r>
              <a:rPr lang="en-US" dirty="0" smtClean="0"/>
              <a:t>Calculate individual breed SNP effects</a:t>
            </a:r>
          </a:p>
          <a:p>
            <a:r>
              <a:rPr lang="en-US" dirty="0" smtClean="0"/>
              <a:t>Apply individual SNP effects to all crossbred animals</a:t>
            </a:r>
          </a:p>
          <a:p>
            <a:r>
              <a:rPr lang="en-US" dirty="0" smtClean="0"/>
              <a:t>Combine individual breed gptas weighted by breed composition</a:t>
            </a:r>
          </a:p>
        </p:txBody>
      </p:sp>
    </p:spTree>
    <p:extLst>
      <p:ext uri="{BB962C8B-B14F-4D97-AF65-F5344CB8AC3E}">
        <p14:creationId xmlns:p14="http://schemas.microsoft.com/office/powerpoint/2010/main" val="793102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PTA</a:t>
            </a:r>
            <a:r>
              <a:rPr lang="en-US" dirty="0" smtClean="0"/>
              <a:t> example for milk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5324535"/>
          </a:xfrm>
        </p:spPr>
        <p:txBody>
          <a:bodyPr/>
          <a:lstStyle/>
          <a:p>
            <a:r>
              <a:rPr lang="en-US" dirty="0" smtClean="0"/>
              <a:t>JE X HO Dam (61/38)</a:t>
            </a:r>
          </a:p>
          <a:p>
            <a:r>
              <a:rPr lang="en-US" dirty="0" smtClean="0"/>
              <a:t>JE milk </a:t>
            </a:r>
            <a:r>
              <a:rPr lang="en-US" dirty="0" err="1" smtClean="0"/>
              <a:t>gPTA</a:t>
            </a:r>
            <a:r>
              <a:rPr lang="en-US" dirty="0" smtClean="0"/>
              <a:t>– (-1,354 lbs.)</a:t>
            </a:r>
          </a:p>
          <a:p>
            <a:r>
              <a:rPr lang="en-US" dirty="0" smtClean="0"/>
              <a:t>HO milk </a:t>
            </a:r>
            <a:r>
              <a:rPr lang="en-US" dirty="0" err="1" smtClean="0"/>
              <a:t>gPTA</a:t>
            </a:r>
            <a:r>
              <a:rPr lang="en-US" dirty="0" smtClean="0"/>
              <a:t> – (-3,611 lbs.)</a:t>
            </a:r>
          </a:p>
          <a:p>
            <a:r>
              <a:rPr lang="en-US" dirty="0" smtClean="0"/>
              <a:t>Combined all breed </a:t>
            </a:r>
            <a:r>
              <a:rPr lang="en-US" dirty="0" err="1" smtClean="0"/>
              <a:t>gPTA</a:t>
            </a:r>
            <a:r>
              <a:rPr lang="en-US" dirty="0" smtClean="0"/>
              <a:t> – (-2,555.5 lbs.)</a:t>
            </a:r>
          </a:p>
          <a:p>
            <a:r>
              <a:rPr lang="en-US" dirty="0" smtClean="0"/>
              <a:t>JE scale </a:t>
            </a:r>
            <a:r>
              <a:rPr lang="en-US" dirty="0" err="1" smtClean="0"/>
              <a:t>gPTA</a:t>
            </a:r>
            <a:r>
              <a:rPr lang="en-US" dirty="0" smtClean="0"/>
              <a:t> – (261.7 lbs.)</a:t>
            </a:r>
          </a:p>
          <a:p>
            <a:r>
              <a:rPr lang="en-US" dirty="0" smtClean="0"/>
              <a:t>Traditional JE evaluation – (1,182 lbs. 89 rel)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02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Purebred and Crossbred </a:t>
            </a:r>
            <a:r>
              <a:rPr lang="en-US" dirty="0" err="1" smtClean="0"/>
              <a:t>gPTA</a:t>
            </a:r>
            <a:r>
              <a:rPr lang="en-US" dirty="0" smtClean="0"/>
              <a:t> comp.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852713"/>
              </p:ext>
            </p:extLst>
          </p:nvPr>
        </p:nvGraphicFramePr>
        <p:xfrm>
          <a:off x="395536" y="2132856"/>
          <a:ext cx="8372071" cy="2590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8204"/>
                <a:gridCol w="3343575"/>
                <a:gridCol w="28102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Breed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Corr(PB</a:t>
                      </a:r>
                      <a:r>
                        <a:rPr lang="en-US" sz="2800" b="1" baseline="-25000" dirty="0" smtClean="0">
                          <a:solidFill>
                            <a:srgbClr val="FFFF00"/>
                          </a:solidFill>
                        </a:rPr>
                        <a:t>gpta,</a:t>
                      </a:r>
                      <a:r>
                        <a:rPr lang="en-US" sz="2800" b="1" baseline="0" dirty="0" smtClean="0">
                          <a:solidFill>
                            <a:srgbClr val="FFFF00"/>
                          </a:solidFill>
                        </a:rPr>
                        <a:t>,CB</a:t>
                      </a:r>
                      <a:r>
                        <a:rPr lang="en-US" sz="2800" b="1" baseline="-25000" dirty="0" smtClean="0">
                          <a:solidFill>
                            <a:srgbClr val="FFFF00"/>
                          </a:solidFill>
                        </a:rPr>
                        <a:t>gpta</a:t>
                      </a:r>
                      <a:r>
                        <a:rPr lang="en-US" sz="2800" b="1" baseline="0" dirty="0" smtClean="0">
                          <a:solidFill>
                            <a:srgbClr val="FFFF00"/>
                          </a:solidFill>
                        </a:rPr>
                        <a:t>)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FFFF00"/>
                          </a:solidFill>
                        </a:rPr>
                        <a:t>Corr</a:t>
                      </a:r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(PBC,GBC)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Holstein</a:t>
                      </a:r>
                      <a:endParaRPr lang="en-US" sz="2800" dirty="0"/>
                    </a:p>
                  </a:txBody>
                  <a:tcP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0.85</a:t>
                      </a:r>
                      <a:endParaRPr lang="en-US" sz="2800" dirty="0"/>
                    </a:p>
                  </a:txBody>
                  <a:tcP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0.86</a:t>
                      </a:r>
                      <a:endParaRPr lang="en-US" sz="2800" dirty="0"/>
                    </a:p>
                  </a:txBody>
                  <a:tcP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Jersey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0.62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0.87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Brown Swiss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0.93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0.78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Ayrshire</a:t>
                      </a:r>
                      <a:endParaRPr lang="en-US" sz="2800" dirty="0"/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0.97</a:t>
                      </a:r>
                      <a:endParaRPr lang="en-US" sz="2800" dirty="0"/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0.72</a:t>
                      </a:r>
                      <a:endParaRPr lang="en-US" sz="2800" dirty="0"/>
                    </a:p>
                  </a:txBody>
                  <a:tcP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58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53998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13408"/>
            <a:ext cx="8226425" cy="4647427"/>
          </a:xfrm>
        </p:spPr>
        <p:txBody>
          <a:bodyPr/>
          <a:lstStyle/>
          <a:p>
            <a:pPr marL="320040" lvl="1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/>
              <a:t>Traditional evaluations are on all-breed base</a:t>
            </a:r>
          </a:p>
          <a:p>
            <a:pPr marL="320040" lvl="1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/>
              <a:t>Pedigree breed composition (PBC) has been computed, distributed, and used to calculate heterosis since we went to the all-breed model in </a:t>
            </a:r>
            <a:r>
              <a:rPr lang="en-US" dirty="0" smtClean="0"/>
              <a:t>2007</a:t>
            </a:r>
          </a:p>
          <a:p>
            <a:pPr marL="320040" lvl="1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/>
              <a:t>Theoretically </a:t>
            </a:r>
            <a:r>
              <a:rPr lang="en-US" dirty="0"/>
              <a:t>genomic heterosis could be computed using </a:t>
            </a:r>
            <a:r>
              <a:rPr lang="en-US" dirty="0" smtClean="0"/>
              <a:t>Genomic breed composition (GBC) instead </a:t>
            </a:r>
            <a:r>
              <a:rPr lang="en-US" dirty="0"/>
              <a:t>of PBC, but only if the parents are </a:t>
            </a:r>
            <a:r>
              <a:rPr lang="en-US" dirty="0" smtClean="0"/>
              <a:t>genotyped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24744"/>
            <a:ext cx="8220843" cy="4968552"/>
          </a:xfrm>
        </p:spPr>
        <p:txBody>
          <a:bodyPr>
            <a:noAutofit/>
          </a:bodyPr>
          <a:lstStyle/>
          <a:p>
            <a:pPr>
              <a:buClr>
                <a:srgbClr val="66CCFF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Imputing with only ancestors or with all animals gave similar GBC</a:t>
            </a:r>
          </a:p>
          <a:p>
            <a:pPr>
              <a:buClr>
                <a:srgbClr val="66CCFF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Adjusted GBC sums to 100, min 0, max 100</a:t>
            </a:r>
          </a:p>
          <a:p>
            <a:pPr>
              <a:buClr>
                <a:srgbClr val="66CCFF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Most crossbred animals were HOL or JER backcrosses</a:t>
            </a:r>
          </a:p>
          <a:p>
            <a:pPr>
              <a:buClr>
                <a:srgbClr val="66CCFF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Genomic evaluations were computed on all-breed scale, weighting SNP effects by GBC</a:t>
            </a:r>
          </a:p>
          <a:p>
            <a:pPr>
              <a:buClr>
                <a:srgbClr val="66CCFF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Purebreds not yet affected by other breeds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75856" y="2420888"/>
            <a:ext cx="7772400" cy="553998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53998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21018"/>
            <a:ext cx="8226425" cy="4124206"/>
          </a:xfrm>
        </p:spPr>
        <p:txBody>
          <a:bodyPr/>
          <a:lstStyle/>
          <a:p>
            <a:pPr marL="320040" lvl="1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/>
              <a:t>Genomic evaluations are separate by breed</a:t>
            </a:r>
          </a:p>
          <a:p>
            <a:pPr marL="731520" lvl="2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/>
              <a:t>HOL, JER, BSW, RDC, possibly GUE</a:t>
            </a:r>
          </a:p>
          <a:p>
            <a:pPr marL="731520" lvl="2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/>
              <a:t>Crossbreds have mixture of SNP effects</a:t>
            </a:r>
          </a:p>
          <a:p>
            <a:pPr marL="731520" lvl="2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/>
              <a:t>Parent averages are incomplete within breed</a:t>
            </a:r>
          </a:p>
          <a:p>
            <a:pPr marL="320040" lvl="1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/>
              <a:t>Growing demand to genotype crossbreds</a:t>
            </a:r>
          </a:p>
        </p:txBody>
      </p:sp>
    </p:spTree>
    <p:extLst>
      <p:ext uri="{BB962C8B-B14F-4D97-AF65-F5344CB8AC3E}">
        <p14:creationId xmlns:p14="http://schemas.microsoft.com/office/powerpoint/2010/main" val="251371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601260"/>
          </a:xfrm>
        </p:spPr>
        <p:txBody>
          <a:bodyPr/>
          <a:lstStyle/>
          <a:p>
            <a:r>
              <a:rPr lang="en-US" dirty="0" smtClean="0"/>
              <a:t>Harris et al. (2009) used multibreed relationship matrix to obtain GEBVs in NZL</a:t>
            </a:r>
          </a:p>
          <a:p>
            <a:r>
              <a:rPr lang="en-US" dirty="0" smtClean="0"/>
              <a:t>Strandén and Mäntysaari (2012) used random regressions on pedigree breed composition</a:t>
            </a:r>
          </a:p>
          <a:p>
            <a:r>
              <a:rPr lang="en-US" dirty="0" smtClean="0"/>
              <a:t>Olson et al (2010) estimated genomic breed composition using all markers</a:t>
            </a:r>
          </a:p>
          <a:p>
            <a:r>
              <a:rPr lang="en-US" dirty="0" smtClean="0"/>
              <a:t>Many researchers tested benefit of combining breeds, but few had genotyped crossbreds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at AGIL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24744"/>
            <a:ext cx="8226425" cy="5416868"/>
          </a:xfrm>
        </p:spPr>
        <p:txBody>
          <a:bodyPr/>
          <a:lstStyle/>
          <a:p>
            <a:r>
              <a:rPr lang="en-US" dirty="0" smtClean="0"/>
              <a:t>Breed determining SNP introduced in 2010</a:t>
            </a:r>
          </a:p>
          <a:p>
            <a:pPr lvl="2"/>
            <a:r>
              <a:rPr lang="en-US" sz="2400" dirty="0"/>
              <a:t>monomorphic in 1 breed and have fewer than 30% of animals homozygous for that allele in another breed</a:t>
            </a:r>
            <a:endParaRPr lang="en-US" sz="2400" dirty="0" smtClean="0"/>
          </a:p>
          <a:p>
            <a:r>
              <a:rPr lang="en-US" dirty="0" smtClean="0"/>
              <a:t>Initially used to identify misidentified samples</a:t>
            </a:r>
          </a:p>
          <a:p>
            <a:r>
              <a:rPr lang="en-US" dirty="0" smtClean="0"/>
              <a:t>Later, used to exclude crossbreds from genomic evaluation</a:t>
            </a:r>
          </a:p>
          <a:p>
            <a:r>
              <a:rPr lang="en-US" dirty="0" smtClean="0"/>
              <a:t>Recently, breed SNP have been used to aid in determining breed composition</a:t>
            </a:r>
          </a:p>
        </p:txBody>
      </p:sp>
    </p:spTree>
    <p:extLst>
      <p:ext uri="{BB962C8B-B14F-4D97-AF65-F5344CB8AC3E}">
        <p14:creationId xmlns:p14="http://schemas.microsoft.com/office/powerpoint/2010/main" val="195400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Breed check 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33157"/>
            <a:ext cx="8226425" cy="5032147"/>
          </a:xfrm>
        </p:spPr>
        <p:txBody>
          <a:bodyPr/>
          <a:lstStyle/>
          <a:p>
            <a:r>
              <a:rPr lang="en-US" dirty="0" smtClean="0"/>
              <a:t>Exclusion of genotypes from being evaluated</a:t>
            </a:r>
          </a:p>
          <a:p>
            <a:pPr lvl="1"/>
            <a:r>
              <a:rPr lang="en-US" dirty="0" smtClean="0"/>
              <a:t>Genotype was identified as being from a different breed completely</a:t>
            </a:r>
          </a:p>
          <a:p>
            <a:pPr lvl="1"/>
            <a:r>
              <a:rPr lang="en-US" dirty="0" smtClean="0"/>
              <a:t>Animal had a pedigree sire or dam of another breed</a:t>
            </a:r>
          </a:p>
          <a:p>
            <a:pPr lvl="1"/>
            <a:r>
              <a:rPr lang="en-US" dirty="0" smtClean="0"/>
              <a:t>Based on breed SNP, animal was &gt;40% non breed of evaluation for high density genotypes or &gt;~20% non breed of evaluation for low density genotypes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5370701"/>
          </a:xfrm>
        </p:spPr>
        <p:txBody>
          <a:bodyPr/>
          <a:lstStyle/>
          <a:p>
            <a:r>
              <a:rPr lang="en-US" dirty="0" smtClean="0"/>
              <a:t>Compare imputation strategies for crossbreds</a:t>
            </a:r>
          </a:p>
          <a:p>
            <a:r>
              <a:rPr lang="en-US" dirty="0" smtClean="0"/>
              <a:t>Estimate each animal’s breed composition</a:t>
            </a:r>
          </a:p>
          <a:p>
            <a:r>
              <a:rPr lang="en-US" dirty="0" smtClean="0"/>
              <a:t>Examine categories of animals genotyped</a:t>
            </a:r>
          </a:p>
          <a:p>
            <a:r>
              <a:rPr lang="en-US" dirty="0" smtClean="0"/>
              <a:t>Develop genomic evaluations for crossbreds</a:t>
            </a:r>
          </a:p>
          <a:p>
            <a:r>
              <a:rPr lang="en-US" dirty="0" smtClean="0"/>
              <a:t>Reduce breeder’s need to guess before genotyping if an animal will pass breed check edit and be evaluated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Crossbred genotypes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939814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6,296</a:t>
            </a:r>
            <a:r>
              <a:rPr lang="en-US" dirty="0" smtClean="0"/>
              <a:t> animals that had failed breed check test</a:t>
            </a:r>
          </a:p>
          <a:p>
            <a:r>
              <a:rPr lang="en-US" dirty="0" smtClean="0"/>
              <a:t>Expected to be crossbred (some wrong breed)</a:t>
            </a:r>
          </a:p>
          <a:p>
            <a:pPr lvl="1"/>
            <a:r>
              <a:rPr lang="en-US" dirty="0" smtClean="0"/>
              <a:t>Only 33 animals had ≥50K genotypes</a:t>
            </a:r>
          </a:p>
          <a:p>
            <a:pPr lvl="1"/>
            <a:r>
              <a:rPr lang="en-US" dirty="0" smtClean="0"/>
              <a:t>The other 99.5% had lower density chips containing </a:t>
            </a:r>
            <a:r>
              <a:rPr lang="en-US" dirty="0" smtClean="0">
                <a:solidFill>
                  <a:srgbClr val="FFFF00"/>
                </a:solidFill>
              </a:rPr>
              <a:t>3K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FF00"/>
                </a:solidFill>
              </a:rPr>
              <a:t>13K</a:t>
            </a:r>
            <a:r>
              <a:rPr lang="en-US" dirty="0" smtClean="0"/>
              <a:t> usable markers</a:t>
            </a:r>
          </a:p>
          <a:p>
            <a:pPr lvl="1"/>
            <a:r>
              <a:rPr lang="en-US" dirty="0" smtClean="0"/>
              <a:t>Imputed to </a:t>
            </a:r>
            <a:r>
              <a:rPr lang="en-US" dirty="0" smtClean="0">
                <a:solidFill>
                  <a:srgbClr val="FFFF00"/>
                </a:solidFill>
              </a:rPr>
              <a:t>60K</a:t>
            </a:r>
            <a:r>
              <a:rPr lang="en-US" dirty="0" smtClean="0"/>
              <a:t> for evaluation</a:t>
            </a:r>
          </a:p>
          <a:p>
            <a:r>
              <a:rPr lang="en-US" dirty="0" smtClean="0"/>
              <a:t>Genotypes worth about </a:t>
            </a:r>
            <a:r>
              <a:rPr lang="en-US" dirty="0" smtClean="0">
                <a:solidFill>
                  <a:srgbClr val="00FF00"/>
                </a:solidFill>
              </a:rPr>
              <a:t>$300,000</a:t>
            </a:r>
            <a:endParaRPr lang="en-US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60126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Part:</a:t>
            </a:r>
            <a:r>
              <a:rPr lang="en-US" dirty="0" smtClean="0"/>
              <a:t> Crossbred animals and their genotyped ancestors </a:t>
            </a:r>
          </a:p>
          <a:p>
            <a:pPr lvl="1"/>
            <a:r>
              <a:rPr lang="en-US" dirty="0" smtClean="0"/>
              <a:t>The pedigree file for the 6,296 crossbreds included 72,939 ancestors, but only 3,119 were genotyped</a:t>
            </a:r>
          </a:p>
          <a:p>
            <a:pPr lvl="1"/>
            <a:r>
              <a:rPr lang="en-US" dirty="0" smtClean="0"/>
              <a:t>Those were included to improve imputation.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Full:</a:t>
            </a:r>
            <a:r>
              <a:rPr lang="en-US" dirty="0" smtClean="0"/>
              <a:t> All 828,754 purebred and crossbred animals from March 2015 imputed together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h08">
  <a:themeElements>
    <a:clrScheme name="smh08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306146</TotalTime>
  <Words>1115</Words>
  <Application>Microsoft Macintosh PowerPoint</Application>
  <PresentationFormat>On-screen Show (4:3)</PresentationFormat>
  <Paragraphs>194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smh08</vt:lpstr>
      <vt:lpstr>Genomic evaluations and  breed composition for crossbred U.S. dairy cattle </vt:lpstr>
      <vt:lpstr>Introduction</vt:lpstr>
      <vt:lpstr>Introduction</vt:lpstr>
      <vt:lpstr>Background</vt:lpstr>
      <vt:lpstr>Background at AGIL</vt:lpstr>
      <vt:lpstr>Breed check edits</vt:lpstr>
      <vt:lpstr>Goals</vt:lpstr>
      <vt:lpstr>Crossbred genotypes</vt:lpstr>
      <vt:lpstr>Imputation</vt:lpstr>
      <vt:lpstr>Imputation time</vt:lpstr>
      <vt:lpstr>Imputation comparison</vt:lpstr>
      <vt:lpstr>Adjusted Breed Composition (ABC)</vt:lpstr>
      <vt:lpstr>Adjusted Breed Composition (ABC)</vt:lpstr>
      <vt:lpstr>Comparison of genomic, adjusted and pedigree breed composition</vt:lpstr>
      <vt:lpstr>Categories removed by breed check</vt:lpstr>
      <vt:lpstr>Crossbred example</vt:lpstr>
      <vt:lpstr>gPTA methods for crossbreds</vt:lpstr>
      <vt:lpstr>gPTA example for milk</vt:lpstr>
      <vt:lpstr>Purebred and Crossbred gPTA comp.</vt:lpstr>
      <vt:lpstr>Conclusions</vt:lpstr>
      <vt:lpstr>Thank You!</vt:lpstr>
    </vt:vector>
  </TitlesOfParts>
  <Manager>ahs</Manager>
  <Company>AIPL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International Dairy Sire Proofs</dc:subject>
  <dc:creator>Admin</dc:creator>
  <cp:keywords>Dairy, International, Sire evaluations</cp:keywords>
  <cp:lastModifiedBy>Tabatha Cooper</cp:lastModifiedBy>
  <cp:revision>16855</cp:revision>
  <cp:lastPrinted>2001-08-24T14:44:42Z</cp:lastPrinted>
  <dcterms:created xsi:type="dcterms:W3CDTF">2002-07-16T13:01:30Z</dcterms:created>
  <dcterms:modified xsi:type="dcterms:W3CDTF">2015-07-15T13:35:34Z</dcterms:modified>
  <cp:category>Interbull</cp:category>
</cp:coreProperties>
</file>