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9" r:id="rId1"/>
  </p:sldMasterIdLst>
  <p:notesMasterIdLst>
    <p:notesMasterId r:id="rId21"/>
  </p:notesMasterIdLst>
  <p:sldIdLst>
    <p:sldId id="256" r:id="rId2"/>
    <p:sldId id="360" r:id="rId3"/>
    <p:sldId id="294" r:id="rId4"/>
    <p:sldId id="364" r:id="rId5"/>
    <p:sldId id="311" r:id="rId6"/>
    <p:sldId id="310" r:id="rId7"/>
    <p:sldId id="312" r:id="rId8"/>
    <p:sldId id="320" r:id="rId9"/>
    <p:sldId id="351" r:id="rId10"/>
    <p:sldId id="361" r:id="rId11"/>
    <p:sldId id="352" r:id="rId12"/>
    <p:sldId id="362" r:id="rId13"/>
    <p:sldId id="363" r:id="rId14"/>
    <p:sldId id="365" r:id="rId15"/>
    <p:sldId id="366" r:id="rId16"/>
    <p:sldId id="367" r:id="rId17"/>
    <p:sldId id="359" r:id="rId18"/>
    <p:sldId id="302" r:id="rId19"/>
    <p:sldId id="287" r:id="rId20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Monotype Sorts" pitchFamily="2" charset="2"/>
      <p:regular r:id="rId26"/>
    </p:embeddedFont>
    <p:embeddedFont>
      <p:font typeface="Swis721 BlkEx BT" pitchFamily="34" charset="0"/>
      <p:regular r:id="rId27"/>
    </p:embeddedFont>
    <p:embeddedFont>
      <p:font typeface="Cambria" pitchFamily="18" charset="0"/>
      <p:regular r:id="rId28"/>
      <p:bold r:id="rId29"/>
      <p:italic r:id="rId30"/>
      <p:boldItalic r:id="rId31"/>
    </p:embeddedFont>
    <p:embeddedFont>
      <p:font typeface="Humnst777 BT" pitchFamily="34" charset="0"/>
      <p:regular r:id="rId32"/>
      <p:bold r:id="rId33"/>
      <p:italic r:id="rId34"/>
      <p:boldItalic r:id="rId35"/>
    </p:embeddedFont>
  </p:embeddedFont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7F"/>
    <a:srgbClr val="00563F"/>
    <a:srgbClr val="000000"/>
    <a:srgbClr val="8E001B"/>
    <a:srgbClr val="4791FF"/>
    <a:srgbClr val="F6002F"/>
    <a:srgbClr val="A20000"/>
    <a:srgbClr val="0099CC"/>
    <a:srgbClr val="FF0066"/>
    <a:srgbClr val="00D6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0" autoAdjust="0"/>
    <p:restoredTop sz="86410" autoAdjust="0"/>
  </p:normalViewPr>
  <p:slideViewPr>
    <p:cSldViewPr snapToGrid="0">
      <p:cViewPr varScale="1">
        <p:scale>
          <a:sx n="95" d="100"/>
          <a:sy n="95" d="100"/>
        </p:scale>
        <p:origin x="-108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63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ller2\Documents\Beltsville_2015\Significant%20effects%2010-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plotArea>
      <c:layout>
        <c:manualLayout>
          <c:layoutTarget val="inner"/>
          <c:xMode val="edge"/>
          <c:yMode val="edge"/>
          <c:x val="9.7649384246617232E-2"/>
          <c:y val="2.2550221157198833E-2"/>
          <c:w val="0.79467223846141621"/>
          <c:h val="0.854147536275267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sons</c:v>
                </c:pt>
              </c:strCache>
            </c:strRef>
          </c:tx>
          <c:spPr>
            <a:gradFill flip="none" rotWithShape="1"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 cap="sq">
              <a:noFill/>
              <a:miter lim="800000"/>
            </a:ln>
          </c:spPr>
          <c:cat>
            <c:numRef>
              <c:f>Sheet1!$A$2:$A$74</c:f>
              <c:numCache>
                <c:formatCode>General</c:formatCode>
                <c:ptCount val="73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</c:numCache>
            </c:numRef>
          </c:cat>
          <c:val>
            <c:numRef>
              <c:f>Sheet1!$B$2:$B$74</c:f>
              <c:numCache>
                <c:formatCode>General</c:formatCode>
                <c:ptCount val="73"/>
                <c:pt idx="1">
                  <c:v>791</c:v>
                </c:pt>
                <c:pt idx="2">
                  <c:v>591</c:v>
                </c:pt>
                <c:pt idx="3">
                  <c:v>505</c:v>
                </c:pt>
                <c:pt idx="4">
                  <c:v>445</c:v>
                </c:pt>
                <c:pt idx="5">
                  <c:v>391</c:v>
                </c:pt>
                <c:pt idx="6">
                  <c:v>378</c:v>
                </c:pt>
                <c:pt idx="7">
                  <c:v>363</c:v>
                </c:pt>
                <c:pt idx="8">
                  <c:v>321</c:v>
                </c:pt>
                <c:pt idx="9">
                  <c:v>314</c:v>
                </c:pt>
                <c:pt idx="10">
                  <c:v>302</c:v>
                </c:pt>
                <c:pt idx="11">
                  <c:v>298</c:v>
                </c:pt>
                <c:pt idx="12">
                  <c:v>275</c:v>
                </c:pt>
                <c:pt idx="13">
                  <c:v>274</c:v>
                </c:pt>
                <c:pt idx="14">
                  <c:v>273</c:v>
                </c:pt>
                <c:pt idx="15">
                  <c:v>257</c:v>
                </c:pt>
                <c:pt idx="16">
                  <c:v>238</c:v>
                </c:pt>
                <c:pt idx="17">
                  <c:v>235</c:v>
                </c:pt>
                <c:pt idx="18">
                  <c:v>230</c:v>
                </c:pt>
                <c:pt idx="19">
                  <c:v>229</c:v>
                </c:pt>
                <c:pt idx="20">
                  <c:v>224</c:v>
                </c:pt>
                <c:pt idx="21">
                  <c:v>223</c:v>
                </c:pt>
                <c:pt idx="22">
                  <c:v>220</c:v>
                </c:pt>
                <c:pt idx="23">
                  <c:v>215</c:v>
                </c:pt>
                <c:pt idx="24">
                  <c:v>215</c:v>
                </c:pt>
                <c:pt idx="25">
                  <c:v>210</c:v>
                </c:pt>
                <c:pt idx="26">
                  <c:v>205</c:v>
                </c:pt>
                <c:pt idx="27">
                  <c:v>198</c:v>
                </c:pt>
                <c:pt idx="28">
                  <c:v>196</c:v>
                </c:pt>
                <c:pt idx="29">
                  <c:v>192</c:v>
                </c:pt>
                <c:pt idx="30">
                  <c:v>191</c:v>
                </c:pt>
                <c:pt idx="31">
                  <c:v>179</c:v>
                </c:pt>
                <c:pt idx="32">
                  <c:v>172</c:v>
                </c:pt>
                <c:pt idx="33">
                  <c:v>168</c:v>
                </c:pt>
                <c:pt idx="34">
                  <c:v>167</c:v>
                </c:pt>
                <c:pt idx="35">
                  <c:v>165</c:v>
                </c:pt>
                <c:pt idx="36">
                  <c:v>149</c:v>
                </c:pt>
                <c:pt idx="37">
                  <c:v>147</c:v>
                </c:pt>
                <c:pt idx="38">
                  <c:v>146</c:v>
                </c:pt>
                <c:pt idx="39">
                  <c:v>144</c:v>
                </c:pt>
                <c:pt idx="40">
                  <c:v>140</c:v>
                </c:pt>
                <c:pt idx="41">
                  <c:v>139</c:v>
                </c:pt>
                <c:pt idx="42">
                  <c:v>138</c:v>
                </c:pt>
                <c:pt idx="43">
                  <c:v>137</c:v>
                </c:pt>
                <c:pt idx="44">
                  <c:v>135</c:v>
                </c:pt>
                <c:pt idx="45">
                  <c:v>134</c:v>
                </c:pt>
                <c:pt idx="46">
                  <c:v>134</c:v>
                </c:pt>
                <c:pt idx="47">
                  <c:v>128</c:v>
                </c:pt>
                <c:pt idx="48">
                  <c:v>126</c:v>
                </c:pt>
                <c:pt idx="49">
                  <c:v>126</c:v>
                </c:pt>
                <c:pt idx="50">
                  <c:v>124</c:v>
                </c:pt>
                <c:pt idx="51">
                  <c:v>123</c:v>
                </c:pt>
                <c:pt idx="52">
                  <c:v>123</c:v>
                </c:pt>
                <c:pt idx="53">
                  <c:v>123</c:v>
                </c:pt>
                <c:pt idx="54">
                  <c:v>121</c:v>
                </c:pt>
                <c:pt idx="55">
                  <c:v>119</c:v>
                </c:pt>
                <c:pt idx="56">
                  <c:v>117</c:v>
                </c:pt>
                <c:pt idx="57">
                  <c:v>116</c:v>
                </c:pt>
                <c:pt idx="58">
                  <c:v>115</c:v>
                </c:pt>
                <c:pt idx="59">
                  <c:v>115</c:v>
                </c:pt>
                <c:pt idx="60">
                  <c:v>114</c:v>
                </c:pt>
                <c:pt idx="61">
                  <c:v>111</c:v>
                </c:pt>
                <c:pt idx="62">
                  <c:v>110</c:v>
                </c:pt>
                <c:pt idx="63">
                  <c:v>110</c:v>
                </c:pt>
                <c:pt idx="64">
                  <c:v>108</c:v>
                </c:pt>
                <c:pt idx="65">
                  <c:v>108</c:v>
                </c:pt>
                <c:pt idx="66">
                  <c:v>106</c:v>
                </c:pt>
                <c:pt idx="67">
                  <c:v>105</c:v>
                </c:pt>
                <c:pt idx="68">
                  <c:v>104</c:v>
                </c:pt>
                <c:pt idx="69">
                  <c:v>101</c:v>
                </c:pt>
                <c:pt idx="70">
                  <c:v>100</c:v>
                </c:pt>
                <c:pt idx="71">
                  <c:v>100</c:v>
                </c:pt>
              </c:numCache>
            </c:numRef>
          </c:val>
        </c:ser>
        <c:gapWidth val="8"/>
        <c:overlap val="-100"/>
        <c:axId val="139210112"/>
        <c:axId val="139220480"/>
      </c:barChart>
      <c:barChart>
        <c:barDir val="col"/>
        <c:grouping val="clustered"/>
        <c:ser>
          <c:idx val="1"/>
          <c:order val="1"/>
          <c:tx>
            <c:strRef>
              <c:f>Sheet1!$C$1</c:f>
              <c:strCache>
                <c:ptCount val="1"/>
                <c:pt idx="0">
                  <c:v>tot_daus</c:v>
                </c:pt>
              </c:strCache>
            </c:strRef>
          </c:tx>
          <c:spPr>
            <a:gradFill flip="none" rotWithShape="1"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  <a:gs pos="50000">
                  <a:srgbClr val="66CCFF">
                    <a:tint val="44500"/>
                    <a:satMod val="160000"/>
                  </a:srgbClr>
                </a:gs>
                <a:gs pos="100000">
                  <a:srgbClr val="66CCF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6350">
              <a:noFill/>
            </a:ln>
          </c:spPr>
          <c:cat>
            <c:numRef>
              <c:f>Sheet1!$A$2:$A$74</c:f>
              <c:numCache>
                <c:formatCode>General</c:formatCode>
                <c:ptCount val="73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</c:numCache>
            </c:numRef>
          </c:cat>
          <c:val>
            <c:numRef>
              <c:f>Sheet1!$C$2:$C$74</c:f>
              <c:numCache>
                <c:formatCode>General</c:formatCode>
                <c:ptCount val="73"/>
                <c:pt idx="1">
                  <c:v>504.66700000000031</c:v>
                </c:pt>
                <c:pt idx="2">
                  <c:v>436.69800000000004</c:v>
                </c:pt>
                <c:pt idx="3">
                  <c:v>142.84900000000002</c:v>
                </c:pt>
                <c:pt idx="4">
                  <c:v>726.27500000000055</c:v>
                </c:pt>
                <c:pt idx="5">
                  <c:v>145.19499999999999</c:v>
                </c:pt>
                <c:pt idx="6">
                  <c:v>90.798000000000002</c:v>
                </c:pt>
                <c:pt idx="7">
                  <c:v>80.225999999999999</c:v>
                </c:pt>
                <c:pt idx="8">
                  <c:v>138.34800000000001</c:v>
                </c:pt>
                <c:pt idx="9">
                  <c:v>95.685000000000002</c:v>
                </c:pt>
                <c:pt idx="10">
                  <c:v>89.921000000000006</c:v>
                </c:pt>
                <c:pt idx="11">
                  <c:v>95.777999999999992</c:v>
                </c:pt>
                <c:pt idx="12">
                  <c:v>50.82</c:v>
                </c:pt>
                <c:pt idx="13">
                  <c:v>153.88900000000001</c:v>
                </c:pt>
                <c:pt idx="14">
                  <c:v>319.93599999999896</c:v>
                </c:pt>
                <c:pt idx="15">
                  <c:v>48.211000000000006</c:v>
                </c:pt>
                <c:pt idx="16">
                  <c:v>111.54700000000012</c:v>
                </c:pt>
                <c:pt idx="17">
                  <c:v>385.36200000000002</c:v>
                </c:pt>
                <c:pt idx="18">
                  <c:v>37.074000000000005</c:v>
                </c:pt>
                <c:pt idx="19">
                  <c:v>515.51900000000001</c:v>
                </c:pt>
                <c:pt idx="20">
                  <c:v>97.575000000000003</c:v>
                </c:pt>
                <c:pt idx="21">
                  <c:v>489.42200000000003</c:v>
                </c:pt>
                <c:pt idx="22">
                  <c:v>50.528000000000013</c:v>
                </c:pt>
                <c:pt idx="23">
                  <c:v>1182.3499999999999</c:v>
                </c:pt>
                <c:pt idx="24">
                  <c:v>35.804000000000002</c:v>
                </c:pt>
                <c:pt idx="25">
                  <c:v>28.56599999999996</c:v>
                </c:pt>
                <c:pt idx="26">
                  <c:v>156.74599999999998</c:v>
                </c:pt>
                <c:pt idx="27">
                  <c:v>109.559</c:v>
                </c:pt>
                <c:pt idx="28">
                  <c:v>29.417999999999999</c:v>
                </c:pt>
                <c:pt idx="29">
                  <c:v>1102.931</c:v>
                </c:pt>
                <c:pt idx="30">
                  <c:v>250.32100000000028</c:v>
                </c:pt>
                <c:pt idx="31">
                  <c:v>870.93099999999947</c:v>
                </c:pt>
                <c:pt idx="32">
                  <c:v>61.733000000000011</c:v>
                </c:pt>
                <c:pt idx="33">
                  <c:v>283.166</c:v>
                </c:pt>
                <c:pt idx="34">
                  <c:v>148.40600000000001</c:v>
                </c:pt>
                <c:pt idx="35">
                  <c:v>128.548</c:v>
                </c:pt>
                <c:pt idx="36">
                  <c:v>37.877000000000002</c:v>
                </c:pt>
                <c:pt idx="37">
                  <c:v>171.38500000000028</c:v>
                </c:pt>
                <c:pt idx="38">
                  <c:v>58.735000000000063</c:v>
                </c:pt>
                <c:pt idx="39">
                  <c:v>275.63599999999963</c:v>
                </c:pt>
                <c:pt idx="40">
                  <c:v>606.41899999999998</c:v>
                </c:pt>
                <c:pt idx="41">
                  <c:v>67.983999999999995</c:v>
                </c:pt>
                <c:pt idx="42">
                  <c:v>85.323000000000008</c:v>
                </c:pt>
                <c:pt idx="43">
                  <c:v>20.443999999999964</c:v>
                </c:pt>
                <c:pt idx="44">
                  <c:v>92.350000000000009</c:v>
                </c:pt>
                <c:pt idx="45">
                  <c:v>191.56</c:v>
                </c:pt>
                <c:pt idx="46">
                  <c:v>159.72800000000001</c:v>
                </c:pt>
                <c:pt idx="47">
                  <c:v>184.56399999999999</c:v>
                </c:pt>
                <c:pt idx="48">
                  <c:v>339.50700000000001</c:v>
                </c:pt>
                <c:pt idx="49">
                  <c:v>20.458000000000002</c:v>
                </c:pt>
                <c:pt idx="50">
                  <c:v>54.668000000000013</c:v>
                </c:pt>
                <c:pt idx="51">
                  <c:v>32.090000000000003</c:v>
                </c:pt>
                <c:pt idx="52">
                  <c:v>34.111000000000004</c:v>
                </c:pt>
                <c:pt idx="53">
                  <c:v>13.107000000000001</c:v>
                </c:pt>
                <c:pt idx="54">
                  <c:v>107.048</c:v>
                </c:pt>
                <c:pt idx="55">
                  <c:v>395.18900000000002</c:v>
                </c:pt>
                <c:pt idx="56">
                  <c:v>68.001999999999995</c:v>
                </c:pt>
                <c:pt idx="57">
                  <c:v>597.59500000000003</c:v>
                </c:pt>
                <c:pt idx="58">
                  <c:v>165.05600000000001</c:v>
                </c:pt>
                <c:pt idx="59">
                  <c:v>124.092</c:v>
                </c:pt>
                <c:pt idx="60">
                  <c:v>90.066000000000003</c:v>
                </c:pt>
                <c:pt idx="61">
                  <c:v>12.855000000000025</c:v>
                </c:pt>
                <c:pt idx="62">
                  <c:v>221.864</c:v>
                </c:pt>
                <c:pt idx="63">
                  <c:v>15.040000000000001</c:v>
                </c:pt>
                <c:pt idx="64">
                  <c:v>30.458000000000002</c:v>
                </c:pt>
                <c:pt idx="65">
                  <c:v>222.78300000000002</c:v>
                </c:pt>
                <c:pt idx="66">
                  <c:v>54.058</c:v>
                </c:pt>
                <c:pt idx="67">
                  <c:v>255.71899999999999</c:v>
                </c:pt>
                <c:pt idx="68">
                  <c:v>31.621000000000031</c:v>
                </c:pt>
                <c:pt idx="69">
                  <c:v>23.721</c:v>
                </c:pt>
                <c:pt idx="70">
                  <c:v>112.67999999999998</c:v>
                </c:pt>
                <c:pt idx="71">
                  <c:v>14.292</c:v>
                </c:pt>
              </c:numCache>
            </c:numRef>
          </c:val>
        </c:ser>
        <c:gapWidth val="35"/>
        <c:overlap val="-100"/>
        <c:axId val="139224576"/>
        <c:axId val="139222400"/>
      </c:barChart>
      <c:catAx>
        <c:axId val="139210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Grandsire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3726903681695195"/>
              <c:y val="0.92490362327927722"/>
            </c:manualLayout>
          </c:layout>
        </c:title>
        <c:numFmt formatCode="General" sourceLinked="1"/>
        <c:majorTickMark val="none"/>
        <c:tickLblPos val="nextTo"/>
        <c:spPr>
          <a:ln w="25400" cap="sq">
            <a:solidFill>
              <a:srgbClr val="000000"/>
            </a:solidFill>
            <a:miter lim="800000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139220480"/>
        <c:crosses val="autoZero"/>
        <c:auto val="1"/>
        <c:lblAlgn val="ctr"/>
        <c:lblOffset val="0"/>
        <c:tickMarkSkip val="1"/>
      </c:catAx>
      <c:valAx>
        <c:axId val="1392204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rgbClr val="00337F"/>
                    </a:solidFill>
                  </a:defRPr>
                </a:pPr>
                <a:r>
                  <a:rPr lang="en-US" sz="1800" dirty="0" smtClean="0">
                    <a:solidFill>
                      <a:srgbClr val="00337F"/>
                    </a:solidFill>
                  </a:rPr>
                  <a:t>Sons (no.)</a:t>
                </a:r>
                <a:endParaRPr lang="en-US" sz="1800" dirty="0">
                  <a:solidFill>
                    <a:srgbClr val="00337F"/>
                  </a:solidFill>
                </a:endParaRPr>
              </a:p>
            </c:rich>
          </c:tx>
          <c:layout>
            <c:manualLayout>
              <c:xMode val="edge"/>
              <c:yMode val="edge"/>
              <c:x val="3.0162742244523679E-3"/>
              <c:y val="0.34139789730873332"/>
            </c:manualLayout>
          </c:layout>
        </c:title>
        <c:numFmt formatCode="General" sourceLinked="1"/>
        <c:tickLblPos val="nextTo"/>
        <c:spPr>
          <a:ln w="25400" cap="sq">
            <a:solidFill>
              <a:srgbClr val="00337F"/>
            </a:solidFill>
            <a:miter lim="800000"/>
          </a:ln>
        </c:spPr>
        <c:txPr>
          <a:bodyPr/>
          <a:lstStyle/>
          <a:p>
            <a:pPr>
              <a:defRPr sz="1400">
                <a:solidFill>
                  <a:srgbClr val="00337F"/>
                </a:solidFill>
              </a:defRPr>
            </a:pPr>
            <a:endParaRPr lang="en-US"/>
          </a:p>
        </c:txPr>
        <c:crossAx val="139210112"/>
        <c:crosses val="autoZero"/>
        <c:crossBetween val="midCat"/>
      </c:valAx>
      <c:valAx>
        <c:axId val="139222400"/>
        <c:scaling>
          <c:orientation val="minMax"/>
        </c:scaling>
        <c:axPos val="r"/>
        <c:title>
          <c:tx>
            <c:rich>
              <a:bodyPr rot="5400000" vert="horz"/>
              <a:lstStyle/>
              <a:p>
                <a:pPr>
                  <a:defRPr sz="1800">
                    <a:solidFill>
                      <a:srgbClr val="8E001B"/>
                    </a:solidFill>
                  </a:defRPr>
                </a:pPr>
                <a:r>
                  <a:rPr lang="en-US" sz="1800" dirty="0" smtClean="0">
                    <a:solidFill>
                      <a:srgbClr val="8E001B"/>
                    </a:solidFill>
                  </a:rPr>
                  <a:t>Granddaughters (1000s)</a:t>
                </a:r>
                <a:endParaRPr lang="en-US" sz="1800" dirty="0">
                  <a:solidFill>
                    <a:srgbClr val="8E001B"/>
                  </a:solidFill>
                </a:endParaRPr>
              </a:p>
            </c:rich>
          </c:tx>
          <c:layout>
            <c:manualLayout>
              <c:xMode val="edge"/>
              <c:yMode val="edge"/>
              <c:x val="0.96233421624667481"/>
              <c:y val="0.21717851840765018"/>
            </c:manualLayout>
          </c:layout>
        </c:title>
        <c:numFmt formatCode="General" sourceLinked="1"/>
        <c:tickLblPos val="nextTo"/>
        <c:spPr>
          <a:ln w="25400" cap="sq">
            <a:solidFill>
              <a:srgbClr val="8E001B"/>
            </a:solidFill>
            <a:miter lim="800000"/>
          </a:ln>
        </c:spPr>
        <c:txPr>
          <a:bodyPr/>
          <a:lstStyle/>
          <a:p>
            <a:pPr>
              <a:defRPr sz="1400">
                <a:solidFill>
                  <a:srgbClr val="8E001B"/>
                </a:solidFill>
              </a:defRPr>
            </a:pPr>
            <a:endParaRPr lang="en-US"/>
          </a:p>
        </c:txPr>
        <c:crossAx val="139224576"/>
        <c:crosses val="max"/>
        <c:crossBetween val="between"/>
      </c:valAx>
      <c:catAx>
        <c:axId val="139224576"/>
        <c:scaling>
          <c:orientation val="minMax"/>
        </c:scaling>
        <c:delete val="1"/>
        <c:axPos val="b"/>
        <c:numFmt formatCode="General" sourceLinked="1"/>
        <c:tickLblPos val="none"/>
        <c:crossAx val="139222400"/>
        <c:crosses val="autoZero"/>
        <c:auto val="1"/>
        <c:lblAlgn val="ctr"/>
        <c:lblOffset val="100"/>
      </c:catAx>
      <c:spPr>
        <a:solidFill>
          <a:schemeClr val="tx1"/>
        </a:solidFill>
      </c:spPr>
    </c:plotArea>
    <c:plotVisOnly val="1"/>
    <c:dispBlanksAs val="gap"/>
  </c:chart>
  <c:spPr>
    <a:ln w="6350" cap="sq">
      <a:solidFill>
        <a:schemeClr val="tx1"/>
      </a:solidFill>
      <a:miter lim="800000"/>
    </a:ln>
  </c:spPr>
  <c:txPr>
    <a:bodyPr/>
    <a:lstStyle/>
    <a:p>
      <a:pPr>
        <a:defRPr sz="1800" b="1">
          <a:solidFill>
            <a:srgbClr val="000000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209847895688371"/>
          <c:y val="8.2639159820573363E-2"/>
          <c:w val="0.8222352819383707"/>
          <c:h val="0.7204234711974966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13"/>
            <c:spPr>
              <a:solidFill>
                <a:srgbClr val="00337F"/>
              </a:solidFill>
              <a:ln w="19050" cap="rnd">
                <a:solidFill>
                  <a:schemeClr val="tx1"/>
                </a:solidFill>
              </a:ln>
            </c:spPr>
          </c:marker>
          <c:trendline>
            <c:spPr>
              <a:ln w="31750" cap="sq" cmpd="sng">
                <a:solidFill>
                  <a:srgbClr val="CC0000"/>
                </a:solidFill>
                <a:miter lim="800000"/>
              </a:ln>
            </c:spPr>
            <c:trendlineType val="linear"/>
            <c:forward val="50"/>
            <c:backward val="10"/>
          </c:trendline>
          <c:xVal>
            <c:numRef>
              <c:f>Sheet1!$C$68:$C$117</c:f>
              <c:numCache>
                <c:formatCode>General</c:formatCode>
                <c:ptCount val="50"/>
                <c:pt idx="0">
                  <c:v>15.81</c:v>
                </c:pt>
                <c:pt idx="1">
                  <c:v>14.12</c:v>
                </c:pt>
                <c:pt idx="2">
                  <c:v>36.949999999999996</c:v>
                </c:pt>
                <c:pt idx="3">
                  <c:v>20.49</c:v>
                </c:pt>
                <c:pt idx="4">
                  <c:v>39.01</c:v>
                </c:pt>
                <c:pt idx="5">
                  <c:v>15.950000000000006</c:v>
                </c:pt>
                <c:pt idx="6">
                  <c:v>41.63</c:v>
                </c:pt>
                <c:pt idx="7">
                  <c:v>32.61</c:v>
                </c:pt>
                <c:pt idx="8">
                  <c:v>18.75</c:v>
                </c:pt>
                <c:pt idx="9">
                  <c:v>38.86</c:v>
                </c:pt>
                <c:pt idx="10">
                  <c:v>17.610000000000031</c:v>
                </c:pt>
                <c:pt idx="11">
                  <c:v>15.96</c:v>
                </c:pt>
                <c:pt idx="12">
                  <c:v>18.3</c:v>
                </c:pt>
                <c:pt idx="13">
                  <c:v>25.610000000000031</c:v>
                </c:pt>
                <c:pt idx="14">
                  <c:v>16.110000000000031</c:v>
                </c:pt>
                <c:pt idx="15">
                  <c:v>25.8</c:v>
                </c:pt>
                <c:pt idx="16">
                  <c:v>26.54</c:v>
                </c:pt>
                <c:pt idx="17">
                  <c:v>28.759999999999987</c:v>
                </c:pt>
                <c:pt idx="18">
                  <c:v>28.38</c:v>
                </c:pt>
                <c:pt idx="19">
                  <c:v>22.23</c:v>
                </c:pt>
                <c:pt idx="20">
                  <c:v>21.310000000000031</c:v>
                </c:pt>
                <c:pt idx="21">
                  <c:v>15.57</c:v>
                </c:pt>
                <c:pt idx="22">
                  <c:v>18.850000000000001</c:v>
                </c:pt>
                <c:pt idx="23">
                  <c:v>17.64</c:v>
                </c:pt>
                <c:pt idx="24">
                  <c:v>15.29</c:v>
                </c:pt>
                <c:pt idx="25">
                  <c:v>26.36</c:v>
                </c:pt>
                <c:pt idx="26">
                  <c:v>17.71</c:v>
                </c:pt>
                <c:pt idx="27">
                  <c:v>41.39</c:v>
                </c:pt>
                <c:pt idx="28">
                  <c:v>23.74</c:v>
                </c:pt>
                <c:pt idx="29">
                  <c:v>16.5</c:v>
                </c:pt>
                <c:pt idx="30">
                  <c:v>15.15</c:v>
                </c:pt>
                <c:pt idx="31">
                  <c:v>33.46</c:v>
                </c:pt>
                <c:pt idx="32">
                  <c:v>21.88</c:v>
                </c:pt>
                <c:pt idx="33">
                  <c:v>33.120000000000012</c:v>
                </c:pt>
                <c:pt idx="34">
                  <c:v>24.310000000000031</c:v>
                </c:pt>
                <c:pt idx="35">
                  <c:v>22.14</c:v>
                </c:pt>
                <c:pt idx="36">
                  <c:v>26.32</c:v>
                </c:pt>
                <c:pt idx="37">
                  <c:v>25.830000000000005</c:v>
                </c:pt>
                <c:pt idx="38">
                  <c:v>18.57</c:v>
                </c:pt>
                <c:pt idx="39">
                  <c:v>37.839999999999996</c:v>
                </c:pt>
                <c:pt idx="40">
                  <c:v>15.370000000000006</c:v>
                </c:pt>
                <c:pt idx="41">
                  <c:v>17.22</c:v>
                </c:pt>
                <c:pt idx="42">
                  <c:v>15.860000000000023</c:v>
                </c:pt>
                <c:pt idx="43">
                  <c:v>16.03</c:v>
                </c:pt>
                <c:pt idx="44">
                  <c:v>15.229999999999999</c:v>
                </c:pt>
                <c:pt idx="45">
                  <c:v>15.39</c:v>
                </c:pt>
                <c:pt idx="46">
                  <c:v>20.39</c:v>
                </c:pt>
                <c:pt idx="47">
                  <c:v>15.04</c:v>
                </c:pt>
                <c:pt idx="48">
                  <c:v>37.06</c:v>
                </c:pt>
                <c:pt idx="49">
                  <c:v>15.16</c:v>
                </c:pt>
              </c:numCache>
            </c:numRef>
          </c:xVal>
          <c:yVal>
            <c:numRef>
              <c:f>Sheet1!$D$68:$D$117</c:f>
              <c:numCache>
                <c:formatCode>General</c:formatCode>
                <c:ptCount val="50"/>
                <c:pt idx="0">
                  <c:v>10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6</c:v>
                </c:pt>
                <c:pt idx="6">
                  <c:v>2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11</c:v>
                </c:pt>
                <c:pt idx="13">
                  <c:v>3</c:v>
                </c:pt>
                <c:pt idx="14">
                  <c:v>10</c:v>
                </c:pt>
                <c:pt idx="15">
                  <c:v>7</c:v>
                </c:pt>
                <c:pt idx="16">
                  <c:v>4</c:v>
                </c:pt>
                <c:pt idx="17">
                  <c:v>7</c:v>
                </c:pt>
                <c:pt idx="18">
                  <c:v>4</c:v>
                </c:pt>
                <c:pt idx="19">
                  <c:v>10</c:v>
                </c:pt>
                <c:pt idx="20">
                  <c:v>5</c:v>
                </c:pt>
                <c:pt idx="21">
                  <c:v>8</c:v>
                </c:pt>
                <c:pt idx="22">
                  <c:v>12</c:v>
                </c:pt>
                <c:pt idx="23">
                  <c:v>3</c:v>
                </c:pt>
                <c:pt idx="24">
                  <c:v>6</c:v>
                </c:pt>
                <c:pt idx="25">
                  <c:v>11</c:v>
                </c:pt>
                <c:pt idx="26">
                  <c:v>10</c:v>
                </c:pt>
                <c:pt idx="27">
                  <c:v>10</c:v>
                </c:pt>
                <c:pt idx="28">
                  <c:v>11</c:v>
                </c:pt>
                <c:pt idx="29">
                  <c:v>9</c:v>
                </c:pt>
                <c:pt idx="30">
                  <c:v>6</c:v>
                </c:pt>
                <c:pt idx="31">
                  <c:v>9</c:v>
                </c:pt>
                <c:pt idx="32">
                  <c:v>9</c:v>
                </c:pt>
                <c:pt idx="33">
                  <c:v>10</c:v>
                </c:pt>
                <c:pt idx="34">
                  <c:v>4</c:v>
                </c:pt>
                <c:pt idx="35">
                  <c:v>8</c:v>
                </c:pt>
                <c:pt idx="36">
                  <c:v>7</c:v>
                </c:pt>
                <c:pt idx="37">
                  <c:v>4</c:v>
                </c:pt>
                <c:pt idx="38">
                  <c:v>7</c:v>
                </c:pt>
                <c:pt idx="39">
                  <c:v>11</c:v>
                </c:pt>
                <c:pt idx="40">
                  <c:v>7</c:v>
                </c:pt>
                <c:pt idx="41">
                  <c:v>8</c:v>
                </c:pt>
                <c:pt idx="42">
                  <c:v>5</c:v>
                </c:pt>
                <c:pt idx="43">
                  <c:v>9</c:v>
                </c:pt>
                <c:pt idx="44">
                  <c:v>5</c:v>
                </c:pt>
                <c:pt idx="45">
                  <c:v>10</c:v>
                </c:pt>
                <c:pt idx="46">
                  <c:v>13</c:v>
                </c:pt>
                <c:pt idx="47">
                  <c:v>8</c:v>
                </c:pt>
                <c:pt idx="48">
                  <c:v>8</c:v>
                </c:pt>
                <c:pt idx="49">
                  <c:v>13</c:v>
                </c:pt>
              </c:numCache>
            </c:numRef>
          </c:yVal>
        </c:ser>
        <c:axId val="40293504"/>
        <c:axId val="40295040"/>
      </c:scatterChart>
      <c:valAx>
        <c:axId val="40293504"/>
        <c:scaling>
          <c:orientation val="minMax"/>
          <c:max val="50"/>
          <c:min val="1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1" i="0" u="none" strike="noStrike" baseline="0" smtClean="0"/>
                  <a:t>–</a:t>
                </a:r>
                <a:r>
                  <a:rPr lang="en-US" smtClean="0"/>
                  <a:t>Log </a:t>
                </a:r>
                <a:r>
                  <a:rPr lang="en-US" i="1" smtClean="0"/>
                  <a:t>P</a:t>
                </a:r>
                <a:endParaRPr lang="en-US" i="1"/>
              </a:p>
            </c:rich>
          </c:tx>
          <c:layout>
            <c:manualLayout>
              <c:xMode val="edge"/>
              <c:yMode val="edge"/>
              <c:x val="0.49507928140948276"/>
              <c:y val="0.92101904376403099"/>
            </c:manualLayout>
          </c:layout>
        </c:title>
        <c:numFmt formatCode="General" sourceLinked="1"/>
        <c:tickLblPos val="nextTo"/>
        <c:spPr>
          <a:ln w="38100" cap="sq">
            <a:solidFill>
              <a:srgbClr val="000000"/>
            </a:solidFill>
            <a:miter lim="800000"/>
          </a:ln>
        </c:spPr>
        <c:crossAx val="40295040"/>
        <c:crosses val="autoZero"/>
        <c:crossBetween val="midCat"/>
      </c:valAx>
      <c:valAx>
        <c:axId val="40295040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CI </a:t>
                </a:r>
                <a:r>
                  <a:rPr lang="en-US" dirty="0" smtClean="0"/>
                  <a:t>length </a:t>
                </a:r>
                <a:r>
                  <a:rPr lang="en-US" dirty="0" smtClean="0"/>
                  <a:t>(segments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9459573221708626E-4"/>
              <c:y val="0.17432564377004875"/>
            </c:manualLayout>
          </c:layout>
        </c:title>
        <c:numFmt formatCode="General" sourceLinked="1"/>
        <c:tickLblPos val="nextTo"/>
        <c:spPr>
          <a:ln w="38100" cap="sq">
            <a:solidFill>
              <a:srgbClr val="000000"/>
            </a:solidFill>
            <a:miter lim="800000"/>
          </a:ln>
        </c:spPr>
        <c:crossAx val="40293504"/>
        <c:crosses val="autoZero"/>
        <c:crossBetween val="midCat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2400" b="1" i="0" baseline="0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C27D3A-70F3-4BFA-9823-93CF53640E30}" type="datetimeFigureOut">
              <a:rPr lang="he-IL" smtClean="0"/>
              <a:pPr/>
              <a:t>ט"ז/תמוז/תשע"ה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286C6C-8002-4023-9132-182A4FB91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48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86200"/>
            <a:ext cx="7772400" cy="2103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000" b="1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G.</a:t>
            </a:r>
            <a:r>
              <a:rPr lang="en-US" sz="3000" b="1" baseline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</a:t>
            </a:r>
            <a:r>
              <a:rPr lang="en-US" sz="3000" b="1" baseline="3000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000" b="1" baseline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and J.I. Weller</a:t>
            </a:r>
            <a:r>
              <a:rPr lang="en-US" sz="3000" b="1" baseline="3000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3000" b="1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baseline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Laboratory, ARS, USDA </a:t>
            </a: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b="1" baseline="3000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1" baseline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baseline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Institute of Animal Sciences, ARO, The </a:t>
            </a:r>
            <a:r>
              <a:rPr lang="en-US" sz="2400" b="1" baseline="0" noProof="0" err="1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Volcani</a:t>
            </a:r>
            <a:r>
              <a:rPr lang="en-US" sz="2400" b="1" baseline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 Center</a:t>
            </a:r>
          </a:p>
          <a:p>
            <a:pPr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baseline="3000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b="1" baseline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Bet Dagan, Israel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="" xmlns:p14="http://schemas.microsoft.com/office/powerpoint/2010/main" val="5233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29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989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3B5277-C203-9E41-BC7A-EC594562CB39}" type="datetimeFigureOut">
              <a:rPr lang="en-US" smtClean="0"/>
              <a:pPr/>
              <a:t>7/3/2015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4987F4-2698-C045-A313-9C45E9F7EF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720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40738F6-64A3-4DF4-9FE0-6DE9CAA5EE8F}" type="slidenum">
              <a:rPr lang="he-IL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Box 50"/>
          <p:cNvSpPr txBox="1">
            <a:spLocks noChangeArrowheads="1"/>
          </p:cNvSpPr>
          <p:nvPr userDrawn="1"/>
        </p:nvSpPr>
        <p:spPr bwMode="ltGray">
          <a:xfrm>
            <a:off x="7897215" y="6583680"/>
            <a:ext cx="54367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8" descr="USDA_W-B.jpg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  <p:sp>
        <p:nvSpPr>
          <p:cNvPr id="16" name="Text Box 51"/>
          <p:cNvSpPr txBox="1">
            <a:spLocks noChangeArrowheads="1"/>
          </p:cNvSpPr>
          <p:nvPr userDrawn="1"/>
        </p:nvSpPr>
        <p:spPr bwMode="ltGray">
          <a:xfrm>
            <a:off x="227013" y="6583680"/>
            <a:ext cx="6783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kumimoji="1" lang="en-US" sz="1200" b="1" baseline="0" noProof="0" dirty="0" smtClean="0">
                <a:latin typeface="Calibri" pitchFamily="34" charset="0"/>
                <a:cs typeface="Calibri" pitchFamily="34" charset="0"/>
              </a:rPr>
              <a:t>Interbull annual meeting, Orlando, FL,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1200" b="1" baseline="0" noProof="0" dirty="0" smtClean="0">
                <a:latin typeface="Calibri" pitchFamily="34" charset="0"/>
                <a:cs typeface="Calibri" pitchFamily="34" charset="0"/>
              </a:rPr>
              <a:t>July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9–11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, 2015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267"/>
            <a:ext cx="7772400" cy="2718693"/>
          </a:xfrm>
        </p:spPr>
        <p:txBody>
          <a:bodyPr/>
          <a:lstStyle/>
          <a:p>
            <a:pPr>
              <a:lnSpc>
                <a:spcPts val="5300"/>
              </a:lnSpc>
            </a:pPr>
            <a:r>
              <a:rPr lang="en-US" dirty="0" smtClean="0"/>
              <a:t>Revisiting the</a:t>
            </a:r>
            <a:br>
              <a:rPr lang="en-US" dirty="0" smtClean="0"/>
            </a:br>
            <a:r>
              <a:rPr lang="en-US" dirty="0" smtClean="0"/>
              <a:t>“a posteriori”</a:t>
            </a:r>
            <a:br>
              <a:rPr lang="en-US" dirty="0" smtClean="0"/>
            </a:br>
            <a:r>
              <a:rPr lang="en-US" dirty="0" smtClean="0"/>
              <a:t>granddaughter </a:t>
            </a:r>
            <a:br>
              <a:rPr lang="en-US" dirty="0" smtClean="0"/>
            </a:br>
            <a:r>
              <a:rPr lang="en-US" dirty="0" smtClean="0"/>
              <a:t>design</a:t>
            </a:r>
            <a:endParaRPr lang="en-US" dirty="0"/>
          </a:p>
        </p:txBody>
      </p:sp>
      <p:grpSp>
        <p:nvGrpSpPr>
          <p:cNvPr id="340" name="Group 339"/>
          <p:cNvGrpSpPr/>
          <p:nvPr/>
        </p:nvGrpSpPr>
        <p:grpSpPr>
          <a:xfrm>
            <a:off x="5852160" y="261441"/>
            <a:ext cx="2834640" cy="2757920"/>
            <a:chOff x="5852160" y="274320"/>
            <a:chExt cx="2834640" cy="2757920"/>
          </a:xfrm>
        </p:grpSpPr>
        <p:sp>
          <p:nvSpPr>
            <p:cNvPr id="26" name="Rectangle 76"/>
            <p:cNvSpPr>
              <a:spLocks noChangeArrowheads="1"/>
            </p:cNvSpPr>
            <p:nvPr/>
          </p:nvSpPr>
          <p:spPr bwMode="auto">
            <a:xfrm>
              <a:off x="7471797" y="1654361"/>
              <a:ext cx="148079" cy="442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79"/>
            <p:cNvSpPr>
              <a:spLocks noChangeArrowheads="1"/>
            </p:cNvSpPr>
            <p:nvPr/>
          </p:nvSpPr>
          <p:spPr bwMode="auto">
            <a:xfrm>
              <a:off x="7824045" y="1712695"/>
              <a:ext cx="196691" cy="39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97" name="Picture 296" descr="polled_colored_black_cow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5852160" y="2651760"/>
              <a:ext cx="640080" cy="380480"/>
            </a:xfrm>
            <a:prstGeom prst="rect">
              <a:avLst/>
            </a:prstGeom>
          </p:spPr>
        </p:pic>
        <p:pic>
          <p:nvPicPr>
            <p:cNvPr id="298" name="Picture 297" descr="polled_colored_black_cow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6583680" y="2651760"/>
              <a:ext cx="640080" cy="380480"/>
            </a:xfrm>
            <a:prstGeom prst="rect">
              <a:avLst/>
            </a:prstGeom>
          </p:spPr>
        </p:pic>
        <p:pic>
          <p:nvPicPr>
            <p:cNvPr id="299" name="Picture 298" descr="polled_colored_black_cow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315200" y="2651760"/>
              <a:ext cx="640080" cy="380480"/>
            </a:xfrm>
            <a:prstGeom prst="rect">
              <a:avLst/>
            </a:prstGeom>
          </p:spPr>
        </p:pic>
        <p:pic>
          <p:nvPicPr>
            <p:cNvPr id="300" name="Picture 299" descr="polled_colored_black_cow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8046720" y="2651760"/>
              <a:ext cx="640080" cy="380480"/>
            </a:xfrm>
            <a:prstGeom prst="rect">
              <a:avLst/>
            </a:prstGeom>
          </p:spPr>
        </p:pic>
        <p:grpSp>
          <p:nvGrpSpPr>
            <p:cNvPr id="334" name="Group 333"/>
            <p:cNvGrpSpPr/>
            <p:nvPr/>
          </p:nvGrpSpPr>
          <p:grpSpPr>
            <a:xfrm>
              <a:off x="7614774" y="2013116"/>
              <a:ext cx="768096" cy="640941"/>
              <a:chOff x="7614774" y="2013116"/>
              <a:chExt cx="768096" cy="640941"/>
            </a:xfrm>
          </p:grpSpPr>
          <p:cxnSp>
            <p:nvCxnSpPr>
              <p:cNvPr id="304" name="Straight Arrow Connector 303"/>
              <p:cNvCxnSpPr/>
              <p:nvPr/>
            </p:nvCxnSpPr>
            <p:spPr bwMode="auto">
              <a:xfrm>
                <a:off x="8365333" y="2343161"/>
                <a:ext cx="1" cy="31089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4" name="Line 85"/>
              <p:cNvSpPr>
                <a:spLocks noChangeShapeType="1"/>
              </p:cNvSpPr>
              <p:nvPr/>
            </p:nvSpPr>
            <p:spPr bwMode="auto">
              <a:xfrm>
                <a:off x="7999846" y="2013116"/>
                <a:ext cx="665" cy="365710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86"/>
              <p:cNvSpPr>
                <a:spLocks noChangeShapeType="1"/>
              </p:cNvSpPr>
              <p:nvPr/>
            </p:nvSpPr>
            <p:spPr bwMode="auto">
              <a:xfrm flipV="1">
                <a:off x="7614774" y="2361859"/>
                <a:ext cx="768096" cy="1496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21" name="Straight Arrow Connector 320"/>
              <p:cNvCxnSpPr/>
              <p:nvPr/>
            </p:nvCxnSpPr>
            <p:spPr bwMode="auto">
              <a:xfrm>
                <a:off x="7634284" y="2376495"/>
                <a:ext cx="1" cy="2743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96" name="Group 295"/>
            <p:cNvGrpSpPr/>
            <p:nvPr/>
          </p:nvGrpSpPr>
          <p:grpSpPr>
            <a:xfrm>
              <a:off x="7474380" y="1463040"/>
              <a:ext cx="1051560" cy="662731"/>
              <a:chOff x="4483233" y="2509398"/>
              <a:chExt cx="1051560" cy="662731"/>
            </a:xfrm>
          </p:grpSpPr>
          <p:pic>
            <p:nvPicPr>
              <p:cNvPr id="261" name="Picture 260" descr="polled_colored_black_bull2.bmp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flipH="1">
                <a:off x="4483233" y="2548072"/>
                <a:ext cx="1051560" cy="624057"/>
              </a:xfrm>
              <a:prstGeom prst="rect">
                <a:avLst/>
              </a:prstGeom>
            </p:spPr>
          </p:pic>
          <p:grpSp>
            <p:nvGrpSpPr>
              <p:cNvPr id="262" name="Group 257"/>
              <p:cNvGrpSpPr/>
              <p:nvPr/>
            </p:nvGrpSpPr>
            <p:grpSpPr>
              <a:xfrm>
                <a:off x="4663270" y="2509398"/>
                <a:ext cx="561372" cy="441974"/>
                <a:chOff x="6912277" y="3750366"/>
                <a:chExt cx="561372" cy="441974"/>
              </a:xfrm>
            </p:grpSpPr>
            <p:sp>
              <p:nvSpPr>
                <p:cNvPr id="268" name="TextBox 267"/>
                <p:cNvSpPr txBox="1"/>
                <p:nvPr/>
              </p:nvSpPr>
              <p:spPr>
                <a:xfrm>
                  <a:off x="6912277" y="3750366"/>
                  <a:ext cx="561372" cy="297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500" b="1" smtClean="0">
                      <a:latin typeface="Calibri" pitchFamily="34" charset="0"/>
                    </a:rPr>
                    <a:t>m   ?</a:t>
                  </a:r>
                  <a:endParaRPr lang="en-US" sz="1500" b="1">
                    <a:latin typeface="Calibri" pitchFamily="34" charset="0"/>
                  </a:endParaRPr>
                </a:p>
              </p:txBody>
            </p:sp>
            <p:sp>
              <p:nvSpPr>
                <p:cNvPr id="269" name="TextBox 268"/>
                <p:cNvSpPr txBox="1"/>
                <p:nvPr/>
              </p:nvSpPr>
              <p:spPr>
                <a:xfrm>
                  <a:off x="6935743" y="3892001"/>
                  <a:ext cx="537328" cy="3003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600"/>
                    </a:lnSpc>
                  </a:pPr>
                  <a:r>
                    <a:rPr lang="en-US" sz="1600" b="1" smtClean="0">
                      <a:latin typeface="Calibri"/>
                    </a:rPr>
                    <a:t>–</a:t>
                  </a:r>
                  <a:r>
                    <a:rPr lang="en-US" sz="1300" b="1" smtClean="0">
                      <a:latin typeface="Calibri" pitchFamily="34" charset="0"/>
                    </a:rPr>
                    <a:t>    </a:t>
                  </a:r>
                  <a:r>
                    <a:rPr lang="en-US" sz="1500" b="1" smtClean="0">
                      <a:latin typeface="Calibri" pitchFamily="34" charset="0"/>
                    </a:rPr>
                    <a:t>?</a:t>
                  </a:r>
                  <a:endParaRPr lang="en-US" sz="1500" b="1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9" name="Group 288"/>
              <p:cNvGrpSpPr/>
              <p:nvPr/>
            </p:nvGrpSpPr>
            <p:grpSpPr>
              <a:xfrm>
                <a:off x="4925008" y="2594050"/>
                <a:ext cx="112042" cy="250036"/>
                <a:chOff x="5325058" y="1689174"/>
                <a:chExt cx="112042" cy="250036"/>
              </a:xfrm>
            </p:grpSpPr>
            <p:sp>
              <p:nvSpPr>
                <p:cNvPr id="290" name="Rectangle 94"/>
                <p:cNvSpPr>
                  <a:spLocks noChangeArrowheads="1"/>
                </p:cNvSpPr>
                <p:nvPr/>
              </p:nvSpPr>
              <p:spPr bwMode="auto">
                <a:xfrm>
                  <a:off x="5348117" y="1689174"/>
                  <a:ext cx="20833" cy="250036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Rectangle 95"/>
                <p:cNvSpPr>
                  <a:spLocks noChangeArrowheads="1"/>
                </p:cNvSpPr>
                <p:nvPr/>
              </p:nvSpPr>
              <p:spPr bwMode="auto">
                <a:xfrm>
                  <a:off x="5394071" y="1689174"/>
                  <a:ext cx="20833" cy="250036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00"/>
                <p:cNvSpPr>
                  <a:spLocks noChangeShapeType="1"/>
                </p:cNvSpPr>
                <p:nvPr/>
              </p:nvSpPr>
              <p:spPr bwMode="auto">
                <a:xfrm>
                  <a:off x="5325058" y="1751126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00"/>
                <p:cNvSpPr>
                  <a:spLocks noChangeShapeType="1"/>
                </p:cNvSpPr>
                <p:nvPr/>
              </p:nvSpPr>
              <p:spPr bwMode="auto">
                <a:xfrm>
                  <a:off x="5325058" y="1889245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3" name="Group 332"/>
            <p:cNvGrpSpPr/>
            <p:nvPr/>
          </p:nvGrpSpPr>
          <p:grpSpPr>
            <a:xfrm>
              <a:off x="6519360" y="860586"/>
              <a:ext cx="1499616" cy="637699"/>
              <a:chOff x="6519360" y="860586"/>
              <a:chExt cx="1499616" cy="637699"/>
            </a:xfrm>
          </p:grpSpPr>
          <p:cxnSp>
            <p:nvCxnSpPr>
              <p:cNvPr id="329" name="Straight Arrow Connector 328"/>
              <p:cNvCxnSpPr/>
              <p:nvPr/>
            </p:nvCxnSpPr>
            <p:spPr bwMode="auto">
              <a:xfrm>
                <a:off x="8001203" y="1223965"/>
                <a:ext cx="1" cy="2743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30" name="Line 85"/>
              <p:cNvSpPr>
                <a:spLocks noChangeShapeType="1"/>
              </p:cNvSpPr>
              <p:nvPr/>
            </p:nvSpPr>
            <p:spPr bwMode="auto">
              <a:xfrm>
                <a:off x="7271217" y="860586"/>
                <a:ext cx="665" cy="365710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86"/>
              <p:cNvSpPr>
                <a:spLocks noChangeShapeType="1"/>
              </p:cNvSpPr>
              <p:nvPr/>
            </p:nvSpPr>
            <p:spPr bwMode="auto">
              <a:xfrm flipV="1">
                <a:off x="6519360" y="1209329"/>
                <a:ext cx="1499616" cy="1496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32" name="Straight Arrow Connector 331"/>
              <p:cNvCxnSpPr/>
              <p:nvPr/>
            </p:nvCxnSpPr>
            <p:spPr bwMode="auto">
              <a:xfrm>
                <a:off x="6539112" y="1223965"/>
                <a:ext cx="1" cy="2743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94" name="Group 293"/>
            <p:cNvGrpSpPr/>
            <p:nvPr/>
          </p:nvGrpSpPr>
          <p:grpSpPr>
            <a:xfrm>
              <a:off x="6745735" y="274320"/>
              <a:ext cx="1051560" cy="662731"/>
              <a:chOff x="6550452" y="296379"/>
              <a:chExt cx="1051560" cy="662731"/>
            </a:xfrm>
          </p:grpSpPr>
          <p:sp>
            <p:nvSpPr>
              <p:cNvPr id="35" name="Rectangle 89"/>
              <p:cNvSpPr>
                <a:spLocks noChangeArrowheads="1"/>
              </p:cNvSpPr>
              <p:nvPr/>
            </p:nvSpPr>
            <p:spPr bwMode="auto">
              <a:xfrm>
                <a:off x="6782258" y="422613"/>
                <a:ext cx="161541" cy="365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96"/>
              <p:cNvSpPr>
                <a:spLocks noChangeArrowheads="1"/>
              </p:cNvSpPr>
              <p:nvPr/>
            </p:nvSpPr>
            <p:spPr bwMode="auto">
              <a:xfrm>
                <a:off x="6873498" y="448041"/>
                <a:ext cx="162156" cy="391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8" name="Group 287"/>
              <p:cNvGrpSpPr/>
              <p:nvPr/>
            </p:nvGrpSpPr>
            <p:grpSpPr>
              <a:xfrm>
                <a:off x="6550452" y="296379"/>
                <a:ext cx="1051560" cy="662731"/>
                <a:chOff x="5026292" y="296379"/>
                <a:chExt cx="1051560" cy="662731"/>
              </a:xfrm>
            </p:grpSpPr>
            <p:pic>
              <p:nvPicPr>
                <p:cNvPr id="252" name="Picture 251" descr="polled_colored_black_bull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flipH="1">
                  <a:off x="5026292" y="335053"/>
                  <a:ext cx="1051560" cy="624057"/>
                </a:xfrm>
                <a:prstGeom prst="rect">
                  <a:avLst/>
                </a:prstGeom>
              </p:spPr>
            </p:pic>
            <p:grpSp>
              <p:nvGrpSpPr>
                <p:cNvPr id="258" name="Group 257"/>
                <p:cNvGrpSpPr/>
                <p:nvPr/>
              </p:nvGrpSpPr>
              <p:grpSpPr>
                <a:xfrm>
                  <a:off x="5167055" y="296379"/>
                  <a:ext cx="639919" cy="441974"/>
                  <a:chOff x="6873003" y="3750366"/>
                  <a:chExt cx="639919" cy="441974"/>
                </a:xfrm>
              </p:grpSpPr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873003" y="3750366"/>
                    <a:ext cx="639919" cy="2975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ts val="1600"/>
                      </a:lnSpc>
                    </a:pPr>
                    <a:r>
                      <a:rPr lang="en-US" sz="1500" b="1" smtClean="0">
                        <a:latin typeface="Calibri" pitchFamily="34" charset="0"/>
                      </a:rPr>
                      <a:t>M   </a:t>
                    </a:r>
                    <a:r>
                      <a:rPr lang="en-US" sz="1500" b="1" err="1" smtClean="0">
                        <a:latin typeface="Calibri" pitchFamily="34" charset="0"/>
                      </a:rPr>
                      <a:t>m</a:t>
                    </a:r>
                    <a:endParaRPr lang="en-US" sz="1500" b="1">
                      <a:latin typeface="Calibri" pitchFamily="34" charset="0"/>
                    </a:endParaRPr>
                  </a:p>
                </p:txBody>
              </p:sp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6906980" y="3892001"/>
                    <a:ext cx="575799" cy="3003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ts val="1600"/>
                      </a:lnSpc>
                    </a:pPr>
                    <a:r>
                      <a:rPr lang="en-US" sz="1600" b="1" smtClean="0">
                        <a:latin typeface="Calibri" pitchFamily="34" charset="0"/>
                      </a:rPr>
                      <a:t>+    </a:t>
                    </a:r>
                    <a:r>
                      <a:rPr lang="en-US" sz="1600" b="1" smtClean="0">
                        <a:latin typeface="Calibri"/>
                      </a:rPr>
                      <a:t>–</a:t>
                    </a:r>
                    <a:endParaRPr lang="en-US" sz="1600" b="1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83" name="Group 282"/>
              <p:cNvGrpSpPr/>
              <p:nvPr/>
            </p:nvGrpSpPr>
            <p:grpSpPr>
              <a:xfrm>
                <a:off x="6958594" y="379487"/>
                <a:ext cx="112042" cy="250036"/>
                <a:chOff x="5325058" y="1689174"/>
                <a:chExt cx="112042" cy="250036"/>
              </a:xfrm>
            </p:grpSpPr>
            <p:sp>
              <p:nvSpPr>
                <p:cNvPr id="284" name="Rectangle 94"/>
                <p:cNvSpPr>
                  <a:spLocks noChangeArrowheads="1"/>
                </p:cNvSpPr>
                <p:nvPr/>
              </p:nvSpPr>
              <p:spPr bwMode="auto">
                <a:xfrm>
                  <a:off x="5348117" y="1689174"/>
                  <a:ext cx="20833" cy="25003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Rectangle 95"/>
                <p:cNvSpPr>
                  <a:spLocks noChangeArrowheads="1"/>
                </p:cNvSpPr>
                <p:nvPr/>
              </p:nvSpPr>
              <p:spPr bwMode="auto">
                <a:xfrm>
                  <a:off x="5394071" y="1689174"/>
                  <a:ext cx="20833" cy="250036"/>
                </a:xfrm>
                <a:prstGeom prst="rect">
                  <a:avLst/>
                </a:prstGeom>
                <a:solidFill>
                  <a:srgbClr val="FF0000"/>
                </a:solidFill>
                <a:ln w="63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00"/>
                <p:cNvSpPr>
                  <a:spLocks noChangeShapeType="1"/>
                </p:cNvSpPr>
                <p:nvPr/>
              </p:nvSpPr>
              <p:spPr bwMode="auto">
                <a:xfrm>
                  <a:off x="5325058" y="1751126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00"/>
                <p:cNvSpPr>
                  <a:spLocks noChangeShapeType="1"/>
                </p:cNvSpPr>
                <p:nvPr/>
              </p:nvSpPr>
              <p:spPr bwMode="auto">
                <a:xfrm>
                  <a:off x="5325058" y="1889245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335" name="Group 334"/>
            <p:cNvGrpSpPr/>
            <p:nvPr/>
          </p:nvGrpSpPr>
          <p:grpSpPr>
            <a:xfrm>
              <a:off x="6152763" y="2013116"/>
              <a:ext cx="768096" cy="640941"/>
              <a:chOff x="7614774" y="2013116"/>
              <a:chExt cx="768096" cy="640941"/>
            </a:xfrm>
          </p:grpSpPr>
          <p:cxnSp>
            <p:nvCxnSpPr>
              <p:cNvPr id="336" name="Straight Arrow Connector 335"/>
              <p:cNvCxnSpPr/>
              <p:nvPr/>
            </p:nvCxnSpPr>
            <p:spPr bwMode="auto">
              <a:xfrm>
                <a:off x="8365333" y="2343161"/>
                <a:ext cx="1" cy="31089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37" name="Line 85"/>
              <p:cNvSpPr>
                <a:spLocks noChangeShapeType="1"/>
              </p:cNvSpPr>
              <p:nvPr/>
            </p:nvSpPr>
            <p:spPr bwMode="auto">
              <a:xfrm>
                <a:off x="7999846" y="2013116"/>
                <a:ext cx="665" cy="365710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86"/>
              <p:cNvSpPr>
                <a:spLocks noChangeShapeType="1"/>
              </p:cNvSpPr>
              <p:nvPr/>
            </p:nvSpPr>
            <p:spPr bwMode="auto">
              <a:xfrm flipV="1">
                <a:off x="7614774" y="2361859"/>
                <a:ext cx="768096" cy="1496"/>
              </a:xfrm>
              <a:prstGeom prst="line">
                <a:avLst/>
              </a:prstGeom>
              <a:solidFill>
                <a:schemeClr val="tx1"/>
              </a:solidFill>
              <a:ln w="3810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39" name="Straight Arrow Connector 338"/>
              <p:cNvCxnSpPr/>
              <p:nvPr/>
            </p:nvCxnSpPr>
            <p:spPr bwMode="auto">
              <a:xfrm>
                <a:off x="7634284" y="2376495"/>
                <a:ext cx="1" cy="2743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95" name="Group 294"/>
            <p:cNvGrpSpPr/>
            <p:nvPr/>
          </p:nvGrpSpPr>
          <p:grpSpPr>
            <a:xfrm>
              <a:off x="6013926" y="1463040"/>
              <a:ext cx="1051560" cy="662731"/>
              <a:chOff x="4875569" y="1605731"/>
              <a:chExt cx="1051560" cy="662731"/>
            </a:xfrm>
          </p:grpSpPr>
          <p:grpSp>
            <p:nvGrpSpPr>
              <p:cNvPr id="282" name="Group 281"/>
              <p:cNvGrpSpPr/>
              <p:nvPr/>
            </p:nvGrpSpPr>
            <p:grpSpPr>
              <a:xfrm>
                <a:off x="4875569" y="1605731"/>
                <a:ext cx="1051560" cy="662731"/>
                <a:chOff x="4880332" y="1605731"/>
                <a:chExt cx="1051560" cy="662731"/>
              </a:xfrm>
            </p:grpSpPr>
            <p:pic>
              <p:nvPicPr>
                <p:cNvPr id="271" name="Picture 270" descr="polled_colored_black_bull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 flipH="1">
                  <a:off x="4880332" y="1644405"/>
                  <a:ext cx="1051560" cy="624057"/>
                </a:xfrm>
                <a:prstGeom prst="rect">
                  <a:avLst/>
                </a:prstGeom>
              </p:spPr>
            </p:pic>
            <p:grpSp>
              <p:nvGrpSpPr>
                <p:cNvPr id="272" name="Group 257"/>
                <p:cNvGrpSpPr/>
                <p:nvPr/>
              </p:nvGrpSpPr>
              <p:grpSpPr>
                <a:xfrm>
                  <a:off x="5043049" y="1605731"/>
                  <a:ext cx="599844" cy="441974"/>
                  <a:chOff x="6894957" y="3750366"/>
                  <a:chExt cx="599844" cy="441974"/>
                </a:xfrm>
              </p:grpSpPr>
              <p:sp>
                <p:nvSpPr>
                  <p:cNvPr id="278" name="TextBox 277"/>
                  <p:cNvSpPr txBox="1"/>
                  <p:nvPr/>
                </p:nvSpPr>
                <p:spPr>
                  <a:xfrm>
                    <a:off x="6906666" y="3750366"/>
                    <a:ext cx="572593" cy="2975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ts val="1600"/>
                      </a:lnSpc>
                    </a:pPr>
                    <a:r>
                      <a:rPr lang="en-US" sz="1500" b="1" smtClean="0">
                        <a:latin typeface="Calibri" pitchFamily="34" charset="0"/>
                      </a:rPr>
                      <a:t>M   ?</a:t>
                    </a:r>
                    <a:endParaRPr lang="en-US" sz="1500" b="1">
                      <a:latin typeface="Calibri" pitchFamily="34" charset="0"/>
                    </a:endParaRPr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894957" y="3892001"/>
                    <a:ext cx="599844" cy="3003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ts val="1600"/>
                      </a:lnSpc>
                    </a:pPr>
                    <a:r>
                      <a:rPr lang="en-US" sz="1600" b="1" smtClean="0">
                        <a:latin typeface="Calibri" pitchFamily="34" charset="0"/>
                      </a:rPr>
                      <a:t> +</a:t>
                    </a:r>
                    <a:r>
                      <a:rPr lang="en-US" sz="1300" b="1" smtClean="0">
                        <a:latin typeface="Calibri" pitchFamily="34" charset="0"/>
                      </a:rPr>
                      <a:t>    </a:t>
                    </a:r>
                    <a:r>
                      <a:rPr lang="en-US" sz="1500" b="1" smtClean="0">
                        <a:latin typeface="Calibri" pitchFamily="34" charset="0"/>
                      </a:rPr>
                      <a:t>?</a:t>
                    </a:r>
                    <a:endParaRPr lang="en-US" sz="1500" b="1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81" name="Group 280"/>
              <p:cNvGrpSpPr/>
              <p:nvPr/>
            </p:nvGrpSpPr>
            <p:grpSpPr>
              <a:xfrm>
                <a:off x="5325058" y="1689174"/>
                <a:ext cx="112042" cy="250036"/>
                <a:chOff x="5325058" y="1689174"/>
                <a:chExt cx="112042" cy="250036"/>
              </a:xfrm>
            </p:grpSpPr>
            <p:sp>
              <p:nvSpPr>
                <p:cNvPr id="274" name="Rectangle 94"/>
                <p:cNvSpPr>
                  <a:spLocks noChangeArrowheads="1"/>
                </p:cNvSpPr>
                <p:nvPr/>
              </p:nvSpPr>
              <p:spPr bwMode="auto">
                <a:xfrm>
                  <a:off x="5348117" y="1689174"/>
                  <a:ext cx="20833" cy="250036"/>
                </a:xfrm>
                <a:prstGeom prst="rect">
                  <a:avLst/>
                </a:prstGeom>
                <a:solidFill>
                  <a:srgbClr val="00FF00"/>
                </a:solidFill>
                <a:ln w="6350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Rectangle 95"/>
                <p:cNvSpPr>
                  <a:spLocks noChangeArrowheads="1"/>
                </p:cNvSpPr>
                <p:nvPr/>
              </p:nvSpPr>
              <p:spPr bwMode="auto">
                <a:xfrm>
                  <a:off x="5394071" y="1689174"/>
                  <a:ext cx="20833" cy="250036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00"/>
                <p:cNvSpPr>
                  <a:spLocks noChangeShapeType="1"/>
                </p:cNvSpPr>
                <p:nvPr/>
              </p:nvSpPr>
              <p:spPr bwMode="auto">
                <a:xfrm>
                  <a:off x="5325058" y="1751126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00"/>
                <p:cNvSpPr>
                  <a:spLocks noChangeShapeType="1"/>
                </p:cNvSpPr>
                <p:nvPr/>
              </p:nvSpPr>
              <p:spPr bwMode="auto">
                <a:xfrm>
                  <a:off x="5325058" y="1889245"/>
                  <a:ext cx="112042" cy="584"/>
                </a:xfrm>
                <a:prstGeom prst="line">
                  <a:avLst/>
                </a:prstGeom>
                <a:noFill/>
                <a:ln w="17463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CI as function of –log </a:t>
            </a:r>
            <a:r>
              <a:rPr lang="en-US" i="1" dirty="0" smtClean="0"/>
              <a:t>P</a:t>
            </a:r>
            <a:r>
              <a:rPr lang="en-US" dirty="0" smtClean="0">
                <a:solidFill>
                  <a:srgbClr val="FFFF00"/>
                </a:solidFill>
              </a:rPr>
              <a:t>*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58263203"/>
              </p:ext>
            </p:extLst>
          </p:nvPr>
        </p:nvGraphicFramePr>
        <p:xfrm>
          <a:off x="397679" y="1115303"/>
          <a:ext cx="8248592" cy="506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00768" y="1414272"/>
            <a:ext cx="4282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smtClean="0">
                <a:solidFill>
                  <a:srgbClr val="00563F"/>
                </a:solidFill>
                <a:latin typeface="Calibri" pitchFamily="34" charset="0"/>
              </a:rPr>
              <a:t>*Effects with bimodal CI deleted</a:t>
            </a:r>
            <a:endParaRPr lang="en-US" sz="2400" b="1">
              <a:solidFill>
                <a:srgbClr val="00563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 results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67945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100"/>
              </a:spcAft>
            </a:pPr>
            <a:r>
              <a:rPr lang="en-US" sz="2600" smtClean="0"/>
              <a:t>In all cases, 90% CI that spanned only part of chromosome determined </a:t>
            </a:r>
          </a:p>
          <a:p>
            <a:pPr>
              <a:lnSpc>
                <a:spcPts val="2800"/>
              </a:lnSpc>
              <a:spcAft>
                <a:spcPts val="2100"/>
              </a:spcAft>
            </a:pPr>
            <a:r>
              <a:rPr lang="en-US" sz="2600" smtClean="0"/>
              <a:t>Included only 2 segments for fat yield </a:t>
            </a:r>
            <a:r>
              <a:rPr lang="en-US" sz="2600" smtClean="0">
                <a:solidFill>
                  <a:srgbClr val="00563F"/>
                </a:solidFill>
              </a:rPr>
              <a:t>(chromosome 5)</a:t>
            </a:r>
            <a:r>
              <a:rPr lang="en-US" sz="2600" smtClean="0"/>
              <a:t> and protein percentage </a:t>
            </a:r>
            <a:r>
              <a:rPr lang="en-US" sz="2600" smtClean="0">
                <a:solidFill>
                  <a:srgbClr val="00563F"/>
                </a:solidFill>
              </a:rPr>
              <a:t>(chromosome 3)</a:t>
            </a:r>
          </a:p>
          <a:p>
            <a:pPr>
              <a:lnSpc>
                <a:spcPts val="2800"/>
              </a:lnSpc>
              <a:spcAft>
                <a:spcPts val="2100"/>
              </a:spcAft>
            </a:pPr>
            <a:r>
              <a:rPr lang="en-US" sz="2600" smtClean="0"/>
              <a:t>Narrowed as –log</a:t>
            </a:r>
            <a:r>
              <a:rPr lang="en-US" sz="2600" baseline="-25000" smtClean="0"/>
              <a:t>10</a:t>
            </a:r>
            <a:r>
              <a:rPr lang="en-US" sz="2600" smtClean="0"/>
              <a:t> </a:t>
            </a:r>
            <a:r>
              <a:rPr lang="en-US" sz="2600" i="1" smtClean="0"/>
              <a:t>P</a:t>
            </a:r>
            <a:r>
              <a:rPr lang="en-US" sz="2600" smtClean="0"/>
              <a:t> increased, but regression not significant  </a:t>
            </a:r>
          </a:p>
          <a:p>
            <a:pPr>
              <a:lnSpc>
                <a:spcPts val="2800"/>
              </a:lnSpc>
              <a:spcAft>
                <a:spcPts val="2100"/>
              </a:spcAft>
            </a:pPr>
            <a:r>
              <a:rPr lang="en-US" sz="2600" smtClean="0"/>
              <a:t>At least 6 regions with bimodal effect distribution in bootstrap analysis, including net merit </a:t>
            </a:r>
            <a:r>
              <a:rPr lang="en-US" sz="2600" smtClean="0">
                <a:solidFill>
                  <a:srgbClr val="00563F"/>
                </a:solidFill>
              </a:rPr>
              <a:t>(chromosome 18)</a:t>
            </a:r>
            <a:r>
              <a:rPr lang="en-US" sz="2600" smtClean="0"/>
              <a:t>  </a:t>
            </a:r>
          </a:p>
          <a:p>
            <a:pPr>
              <a:lnSpc>
                <a:spcPts val="2800"/>
              </a:lnSpc>
              <a:spcAft>
                <a:spcPts val="2100"/>
              </a:spcAft>
            </a:pPr>
            <a:r>
              <a:rPr lang="en-US" sz="2600" smtClean="0"/>
              <a:t>For net merit, &gt;1 QTL segregating on chromosome and consistent with Cole and VanRaden </a:t>
            </a:r>
            <a:r>
              <a:rPr lang="en-US" sz="2600" smtClean="0">
                <a:solidFill>
                  <a:srgbClr val="00563F"/>
                </a:solidFill>
              </a:rPr>
              <a:t>(2011, </a:t>
            </a:r>
            <a:r>
              <a:rPr lang="en-US" sz="2600" i="1" smtClean="0">
                <a:solidFill>
                  <a:srgbClr val="00563F"/>
                </a:solidFill>
              </a:rPr>
              <a:t>JABG</a:t>
            </a:r>
            <a:r>
              <a:rPr lang="en-US" sz="2600" smtClean="0">
                <a:solidFill>
                  <a:srgbClr val="00563F"/>
                </a:solidFill>
              </a:rPr>
              <a:t>)</a:t>
            </a:r>
            <a:r>
              <a:rPr lang="en-US" sz="2600" smtClean="0"/>
              <a:t> 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convincing, but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54984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4800"/>
              </a:spcAft>
            </a:pPr>
            <a:r>
              <a:rPr lang="en-US" sz="2800" dirty="0" smtClean="0"/>
              <a:t>Literature full of QTL reports, but vast majority not validated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800" dirty="0" smtClean="0"/>
              <a:t>Discovery of QTLs for milk production traits in Australian dairy cattle </a:t>
            </a:r>
            <a:r>
              <a:rPr lang="en-US" sz="2800" dirty="0" smtClean="0">
                <a:solidFill>
                  <a:srgbClr val="00563F"/>
                </a:solidFill>
              </a:rPr>
              <a:t>(Kemper </a:t>
            </a:r>
            <a:r>
              <a:rPr lang="en-US" sz="2800" i="1" dirty="0" smtClean="0">
                <a:solidFill>
                  <a:srgbClr val="00563F"/>
                </a:solidFill>
              </a:rPr>
              <a:t>et al.,</a:t>
            </a:r>
            <a:r>
              <a:rPr lang="en-US" sz="2800" dirty="0" smtClean="0">
                <a:solidFill>
                  <a:srgbClr val="00563F"/>
                </a:solidFill>
              </a:rPr>
              <a:t> 2015, </a:t>
            </a:r>
            <a:r>
              <a:rPr lang="en-US" sz="2800" i="1" dirty="0" smtClean="0">
                <a:solidFill>
                  <a:srgbClr val="00563F"/>
                </a:solidFill>
              </a:rPr>
              <a:t>JABG</a:t>
            </a:r>
            <a:r>
              <a:rPr lang="en-US" sz="2800" dirty="0" smtClean="0">
                <a:solidFill>
                  <a:srgbClr val="00563F"/>
                </a:solidFill>
              </a:rPr>
              <a:t>)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n-US" sz="2800" dirty="0" smtClean="0"/>
              <a:t>Holstein analysis included 8,478 cows and 3,049 bulls</a:t>
            </a:r>
          </a:p>
          <a:p>
            <a:pPr lvl="1">
              <a:lnSpc>
                <a:spcPts val="3000"/>
              </a:lnSpc>
              <a:spcAft>
                <a:spcPts val="3600"/>
              </a:spcAft>
            </a:pPr>
            <a:r>
              <a:rPr lang="en-US" sz="2800" dirty="0" smtClean="0"/>
              <a:t>Only effects significant by 2 criteria considered for further analysis </a:t>
            </a:r>
            <a:endParaRPr lang="he-IL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79378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QTLs in Australian population</a:t>
            </a:r>
            <a:r>
              <a:rPr lang="en-US" dirty="0" smtClean="0">
                <a:solidFill>
                  <a:srgbClr val="FFFF00"/>
                </a:solidFill>
              </a:rPr>
              <a:t>*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49" name="Picture 1" descr="C:\Users\weller2\AppData\Local\Microsoft\Windows\Temporary Internet Files\Content.IE5\4AKJASBK\succ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80" y="4138784"/>
            <a:ext cx="1858516" cy="1858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792" y="4269985"/>
            <a:ext cx="6495264" cy="15029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2200"/>
              </a:lnSpc>
            </a:pPr>
            <a:r>
              <a:rPr lang="en-US" sz="2000" b="1" dirty="0" smtClean="0">
                <a:solidFill>
                  <a:srgbClr val="00563F"/>
                </a:solidFill>
                <a:latin typeface="Calibri" pitchFamily="34" charset="0"/>
              </a:rPr>
              <a:t>*Significant effect at </a:t>
            </a:r>
            <a:r>
              <a:rPr lang="en-US" sz="2000" b="1" i="1" dirty="0" smtClean="0">
                <a:solidFill>
                  <a:srgbClr val="00563F"/>
                </a:solidFill>
                <a:latin typeface="Calibri" pitchFamily="34" charset="0"/>
              </a:rPr>
              <a:t>P</a:t>
            </a:r>
            <a:r>
              <a:rPr lang="en-US" sz="1000" b="1" kern="0" dirty="0" smtClean="0">
                <a:solidFill>
                  <a:srgbClr val="00563F"/>
                </a:solidFill>
                <a:latin typeface="Calibri" pitchFamily="34" charset="0"/>
              </a:rPr>
              <a:t> </a:t>
            </a:r>
            <a:r>
              <a:rPr lang="en-US" sz="2000" b="1" kern="0" dirty="0" smtClean="0">
                <a:solidFill>
                  <a:srgbClr val="00563F"/>
                </a:solidFill>
                <a:latin typeface="Calibri" pitchFamily="34" charset="0"/>
              </a:rPr>
              <a:t>&lt;</a:t>
            </a:r>
            <a:r>
              <a:rPr lang="en-US" sz="1000" b="1" kern="0" dirty="0" smtClean="0">
                <a:solidFill>
                  <a:srgbClr val="00563F"/>
                </a:solidFill>
                <a:latin typeface="Calibri" pitchFamily="34" charset="0"/>
              </a:rPr>
              <a:t> </a:t>
            </a:r>
            <a:r>
              <a:rPr lang="en-US" sz="2000" b="1" kern="0" dirty="0" smtClean="0">
                <a:solidFill>
                  <a:srgbClr val="00563F"/>
                </a:solidFill>
                <a:latin typeface="Calibri" pitchFamily="34" charset="0"/>
              </a:rPr>
              <a:t>10</a:t>
            </a:r>
            <a:r>
              <a:rPr lang="en-US" sz="2200" b="1" kern="0" baseline="30000" dirty="0" smtClean="0">
                <a:solidFill>
                  <a:srgbClr val="00563F"/>
                </a:solidFill>
                <a:latin typeface="Calibri" pitchFamily="34" charset="0"/>
              </a:rPr>
              <a:t>–15</a:t>
            </a:r>
            <a:r>
              <a:rPr lang="en-US" sz="2000" b="1" dirty="0" smtClean="0">
                <a:solidFill>
                  <a:srgbClr val="00563F"/>
                </a:solidFill>
                <a:latin typeface="Calibri" pitchFamily="34" charset="0"/>
              </a:rPr>
              <a:t>; </a:t>
            </a:r>
            <a:r>
              <a:rPr lang="en-US" sz="2000" b="1" i="1" dirty="0" smtClean="0">
                <a:solidFill>
                  <a:srgbClr val="00563F"/>
                </a:solidFill>
                <a:latin typeface="Calibri" pitchFamily="34" charset="0"/>
              </a:rPr>
              <a:t>ABCG2</a:t>
            </a:r>
            <a:r>
              <a:rPr lang="en-US" sz="2000" b="1" dirty="0" smtClean="0">
                <a:solidFill>
                  <a:srgbClr val="00563F"/>
                </a:solidFill>
                <a:latin typeface="Calibri" pitchFamily="34" charset="0"/>
              </a:rPr>
              <a:t> and </a:t>
            </a:r>
            <a:r>
              <a:rPr lang="en-US" sz="2000" b="1" i="1" dirty="0" smtClean="0">
                <a:solidFill>
                  <a:srgbClr val="00563F"/>
                </a:solidFill>
                <a:latin typeface="Calibri" pitchFamily="34" charset="0"/>
              </a:rPr>
              <a:t>DGAT1</a:t>
            </a:r>
            <a:r>
              <a:rPr lang="en-US" sz="2000" b="1" dirty="0" smtClean="0">
                <a:solidFill>
                  <a:srgbClr val="00563F"/>
                </a:solidFill>
                <a:latin typeface="Calibri" pitchFamily="34" charset="0"/>
              </a:rPr>
              <a:t> excluded</a:t>
            </a:r>
          </a:p>
          <a:p>
            <a:pPr algn="l" rtl="0">
              <a:lnSpc>
                <a:spcPts val="2200"/>
              </a:lnSpc>
            </a:pPr>
            <a:endParaRPr lang="en-US" sz="2000" b="1" dirty="0" smtClean="0">
              <a:solidFill>
                <a:srgbClr val="00563F"/>
              </a:solidFill>
              <a:latin typeface="Calibri" pitchFamily="34" charset="0"/>
            </a:endParaRPr>
          </a:p>
          <a:p>
            <a:pPr algn="l" rtl="0">
              <a:lnSpc>
                <a:spcPts val="2200"/>
              </a:lnSpc>
            </a:pPr>
            <a:r>
              <a:rPr lang="en-US" sz="2000" b="1" dirty="0" smtClean="0">
                <a:solidFill>
                  <a:srgbClr val="00563F"/>
                </a:solidFill>
                <a:latin typeface="Calibri" pitchFamily="34" charset="0"/>
              </a:rPr>
              <a:t>**Australia location is SNP with greatest effect;</a:t>
            </a:r>
          </a:p>
          <a:p>
            <a:pPr algn="l" rtl="0">
              <a:lnSpc>
                <a:spcPts val="2200"/>
              </a:lnSpc>
            </a:pPr>
            <a:r>
              <a:rPr lang="en-US" sz="2000" b="1" dirty="0" smtClean="0">
                <a:solidFill>
                  <a:srgbClr val="00563F"/>
                </a:solidFill>
                <a:latin typeface="Calibri" pitchFamily="34" charset="0"/>
              </a:rPr>
              <a:t>    U.S.</a:t>
            </a:r>
            <a:r>
              <a:rPr lang="en-US" sz="2000" b="1" dirty="0" smtClean="0">
                <a:solidFill>
                  <a:srgbClr val="00563F"/>
                </a:solidFill>
                <a:latin typeface="Cambria"/>
              </a:rPr>
              <a:t> </a:t>
            </a:r>
            <a:r>
              <a:rPr lang="en-US" sz="2000" b="1" dirty="0" smtClean="0">
                <a:solidFill>
                  <a:srgbClr val="00563F"/>
                </a:solidFill>
                <a:latin typeface="Calibri" pitchFamily="34" charset="0"/>
              </a:rPr>
              <a:t>location is relative to 1st SNP in segment </a:t>
            </a:r>
          </a:p>
          <a:p>
            <a:pPr algn="l" rtl="0">
              <a:lnSpc>
                <a:spcPts val="2200"/>
              </a:lnSpc>
            </a:pPr>
            <a:r>
              <a:rPr lang="en-US" sz="2000" b="1" dirty="0" smtClean="0">
                <a:solidFill>
                  <a:srgbClr val="00563F"/>
                </a:solidFill>
                <a:latin typeface="Calibri" pitchFamily="34" charset="0"/>
              </a:rPr>
              <a:t>    with greatest effect</a:t>
            </a:r>
            <a:endParaRPr lang="en-US" sz="2000" b="1" dirty="0">
              <a:solidFill>
                <a:srgbClr val="00563F"/>
              </a:solidFill>
              <a:latin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5244231"/>
              </p:ext>
            </p:extLst>
          </p:nvPr>
        </p:nvGraphicFramePr>
        <p:xfrm>
          <a:off x="453703" y="1440200"/>
          <a:ext cx="8275320" cy="2405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280160"/>
                <a:gridCol w="1371600"/>
                <a:gridCol w="274320"/>
                <a:gridCol w="1371600"/>
                <a:gridCol w="274320"/>
                <a:gridCol w="1143000"/>
                <a:gridCol w="274320"/>
                <a:gridCol w="1143000"/>
              </a:tblGrid>
              <a:tr h="277029">
                <a:tc rowSpan="2"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en-US" sz="2200" b="1" i="0" u="none" strike="noStrike" dirty="0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Trait</a:t>
                      </a:r>
                      <a:endParaRPr lang="en-US" sz="2200" b="1" i="0" u="none" strike="noStrike" dirty="0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Chromo-some</a:t>
                      </a: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Location (</a:t>
                      </a:r>
                      <a:r>
                        <a:rPr lang="en-US" sz="2200" b="1" u="none" strike="noStrike" err="1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bp</a:t>
                      </a:r>
                      <a:r>
                        <a:rPr lang="en-US" sz="2200" b="1" u="none" strike="noStrike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)**</a:t>
                      </a: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Probability</a:t>
                      </a: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7029"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337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337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Australia</a:t>
                      </a: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U.S.</a:t>
                      </a: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337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Australia</a:t>
                      </a:r>
                      <a:endParaRPr lang="en-US" sz="2200" b="1" i="0" u="none" strike="noStrike" dirty="0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000"/>
                        </a:lnSpc>
                      </a:pP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400"/>
                        </a:lnSpc>
                      </a:pPr>
                      <a:r>
                        <a:rPr lang="en-US" sz="2200" b="1" u="none" strike="noStrike" smtClean="0">
                          <a:solidFill>
                            <a:srgbClr val="00563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U.S.</a:t>
                      </a:r>
                      <a:endParaRPr lang="en-US" sz="2200" b="1" i="0" u="none" strike="noStrike">
                        <a:solidFill>
                          <a:srgbClr val="00563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8288" marB="0" anchor="b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8224">
                <a:tc>
                  <a:txBody>
                    <a:bodyPr/>
                    <a:lstStyle/>
                    <a:p>
                      <a:pPr algn="l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Protein %</a:t>
                      </a:r>
                      <a:endParaRPr lang="en-US" sz="2200" b="1" i="0" u="none" strike="noStrike" dirty="0">
                        <a:solidFill>
                          <a:srgbClr val="00337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200" b="1" cap="none" spc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</a:rPr>
                        <a:t>3</a:t>
                      </a:r>
                      <a:endParaRPr lang="en-US" sz="2200" b="1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</a:endParaRPr>
                    </a:p>
                  </a:txBody>
                  <a:tcPr marL="0" marR="45720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15,632,410</a:t>
                      </a: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he-IL" sz="2200" b="1" i="0" u="none" strike="noStrike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16,097,418</a:t>
                      </a: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cap="none" spc="0" baseline="3000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2200" b="1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–30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2.4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–42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27432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800"/>
                        </a:lnSpc>
                      </a:pPr>
                      <a:r>
                        <a:rPr lang="en-US" sz="2200" b="1" i="0" u="none" strike="noStrike" smtClean="0"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Fat yield</a:t>
                      </a:r>
                      <a:endParaRPr lang="en-US" sz="2200" b="1" i="0" u="none" strike="noStrike">
                        <a:solidFill>
                          <a:srgbClr val="00337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200" b="1" cap="none" spc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</a:rPr>
                        <a:t>5</a:t>
                      </a:r>
                      <a:endParaRPr lang="en-US" sz="2200" b="1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</a:endParaRPr>
                    </a:p>
                  </a:txBody>
                  <a:tcPr marL="0" marR="4572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93,945,655</a:t>
                      </a: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92,115,327</a:t>
                      </a: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cap="none" spc="0" baseline="3000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7.</a:t>
                      </a:r>
                      <a:r>
                        <a:rPr lang="en-US" sz="2200" b="1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–15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–37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Fat %</a:t>
                      </a:r>
                      <a:endParaRPr lang="en-US" sz="2200" b="1" i="0" u="none" strike="noStrike" dirty="0">
                        <a:solidFill>
                          <a:srgbClr val="00337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200" b="1" cap="none" spc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</a:rPr>
                        <a:t>5</a:t>
                      </a:r>
                      <a:endParaRPr lang="en-US" sz="2200" b="1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</a:endParaRPr>
                    </a:p>
                  </a:txBody>
                  <a:tcPr marL="0" marR="4572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93,945,655</a:t>
                      </a:r>
                      <a:endParaRPr lang="he-IL" sz="2200" b="1" i="0" u="none" strike="noStrike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he-IL" sz="2200" b="1" i="0" u="none" strike="noStrike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92,115,327</a:t>
                      </a: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cap="none" spc="0" baseline="3000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2.0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–38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800"/>
                        </a:lnSpc>
                      </a:pPr>
                      <a:endParaRPr lang="en-US" sz="22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9.8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17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–40</a:t>
                      </a:r>
                      <a:endParaRPr lang="en-US" sz="2300" b="1" i="0" u="none" strike="noStrike" baseline="17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369">
                <a:tc>
                  <a:txBody>
                    <a:bodyPr/>
                    <a:lstStyle/>
                    <a:p>
                      <a:pPr algn="l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smtClean="0"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Protein %</a:t>
                      </a:r>
                      <a:endParaRPr lang="en-US" sz="2200" b="1" i="0" u="none" strike="noStrike">
                        <a:solidFill>
                          <a:srgbClr val="00337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200" b="1" cap="none" spc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</a:rPr>
                        <a:t>20</a:t>
                      </a:r>
                      <a:endParaRPr lang="en-US" sz="2200" b="1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</a:endParaRPr>
                    </a:p>
                  </a:txBody>
                  <a:tcPr marL="0" marR="4572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31,228,912</a:t>
                      </a:r>
                      <a:endParaRPr lang="he-IL" sz="2200" b="1" i="0" u="none" strike="noStrike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he-IL" sz="2200" b="1" i="0" u="none" strike="noStrike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31,393,193</a:t>
                      </a: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cap="none" spc="0" baseline="3000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1.3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–34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baseline="3000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2.4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–33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5208">
                <a:tc>
                  <a:txBody>
                    <a:bodyPr/>
                    <a:lstStyle/>
                    <a:p>
                      <a:pPr algn="l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smtClean="0">
                          <a:solidFill>
                            <a:srgbClr val="00337F"/>
                          </a:solidFill>
                          <a:effectLst/>
                          <a:latin typeface="Calibri" pitchFamily="34" charset="0"/>
                          <a:cs typeface="Arial" panose="020B0604020202020204" pitchFamily="34" charset="0"/>
                        </a:rPr>
                        <a:t>Protein %</a:t>
                      </a:r>
                      <a:endParaRPr lang="en-US" sz="2200" b="1" i="0" u="none" strike="noStrike">
                        <a:solidFill>
                          <a:srgbClr val="00337F"/>
                        </a:solidFill>
                        <a:effectLst/>
                        <a:latin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800"/>
                        </a:lnSpc>
                      </a:pPr>
                      <a:r>
                        <a:rPr lang="en-US" sz="2200" b="1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</a:rPr>
                        <a:t>29</a:t>
                      </a:r>
                      <a:endParaRPr lang="en-US" sz="2200" b="1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</a:endParaRPr>
                    </a:p>
                  </a:txBody>
                  <a:tcPr marL="0" marR="4572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41,989,397</a:t>
                      </a: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he-IL" sz="2200" b="1" i="0" u="none" strike="noStrike" cap="none" spc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cap="none" spc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42,770,336</a:t>
                      </a:r>
                      <a:endParaRPr lang="he-IL" sz="2200" b="1" i="0" u="none" strike="noStrike" cap="none" spc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cap="none" spc="0" baseline="3000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7.9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–41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800"/>
                        </a:lnSpc>
                      </a:pPr>
                      <a:endParaRPr lang="en-US" sz="22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5.6</a:t>
                      </a:r>
                      <a:r>
                        <a:rPr lang="en-US" sz="220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</a:rPr>
                        <a:t>×</a:t>
                      </a:r>
                      <a:r>
                        <a:rPr lang="en-US" sz="220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300" b="1" u="none" strike="noStrike" baseline="30000" dirty="0" smtClean="0">
                          <a:solidFill>
                            <a:srgbClr val="00337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–07</a:t>
                      </a:r>
                      <a:endParaRPr lang="en-US" sz="2300" b="1" i="0" u="none" strike="noStrike" baseline="30000" dirty="0">
                        <a:solidFill>
                          <a:srgbClr val="00337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982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of fertility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40777"/>
            <a:ext cx="8226425" cy="4539704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4200"/>
              </a:spcAft>
            </a:pPr>
            <a:r>
              <a:rPr lang="en-US" sz="2800" dirty="0" smtClean="0"/>
              <a:t>Haplotypes with major negative effects in Holsteins: HH1, HH2, and HH3 on chromosomes 5, 1, and 8 </a:t>
            </a:r>
            <a:r>
              <a:rPr lang="en-US" sz="2800" dirty="0" smtClean="0">
                <a:solidFill>
                  <a:srgbClr val="00563F"/>
                </a:solidFill>
              </a:rPr>
              <a:t>(VanRaden </a:t>
            </a:r>
            <a:r>
              <a:rPr lang="en-US" sz="2800" i="1" dirty="0" smtClean="0">
                <a:solidFill>
                  <a:srgbClr val="00563F"/>
                </a:solidFill>
              </a:rPr>
              <a:t>et al.</a:t>
            </a:r>
            <a:r>
              <a:rPr lang="en-US" sz="2800" dirty="0" smtClean="0">
                <a:solidFill>
                  <a:srgbClr val="00563F"/>
                </a:solidFill>
              </a:rPr>
              <a:t>, 2011, </a:t>
            </a:r>
            <a:r>
              <a:rPr lang="en-US" sz="2800" i="1" dirty="0" smtClean="0">
                <a:solidFill>
                  <a:srgbClr val="00563F"/>
                </a:solidFill>
              </a:rPr>
              <a:t>JDS</a:t>
            </a:r>
            <a:r>
              <a:rPr lang="en-US" sz="2800" dirty="0" smtClean="0">
                <a:solidFill>
                  <a:srgbClr val="00563F"/>
                </a:solidFill>
              </a:rPr>
              <a:t>)</a:t>
            </a:r>
          </a:p>
          <a:p>
            <a:pPr>
              <a:lnSpc>
                <a:spcPts val="3000"/>
              </a:lnSpc>
              <a:spcAft>
                <a:spcPts val="4200"/>
              </a:spcAft>
            </a:pPr>
            <a:r>
              <a:rPr lang="en-US" sz="2800" dirty="0" smtClean="0"/>
              <a:t>Causative mutations identified for HH1 and HH3, but not HH2</a:t>
            </a:r>
          </a:p>
          <a:p>
            <a:pPr>
              <a:lnSpc>
                <a:spcPts val="3000"/>
              </a:lnSpc>
              <a:spcAft>
                <a:spcPts val="4200"/>
              </a:spcAft>
            </a:pPr>
            <a:r>
              <a:rPr lang="en-US" sz="2800" dirty="0" smtClean="0"/>
              <a:t>APGD significant effects for cow conception rate </a:t>
            </a:r>
            <a:r>
              <a:rPr lang="en-US" sz="2800" dirty="0" smtClean="0">
                <a:solidFill>
                  <a:srgbClr val="00563F"/>
                </a:solidFill>
              </a:rPr>
              <a:t>(CCR)</a:t>
            </a:r>
            <a:r>
              <a:rPr lang="en-US" sz="2800" dirty="0" smtClean="0"/>
              <a:t> and daughter pregnancy rate </a:t>
            </a:r>
            <a:r>
              <a:rPr lang="en-US" sz="2800" dirty="0" smtClean="0">
                <a:solidFill>
                  <a:srgbClr val="00563F"/>
                </a:solidFill>
              </a:rPr>
              <a:t>(DPR)</a:t>
            </a:r>
            <a:r>
              <a:rPr lang="en-US" sz="2800" dirty="0" smtClean="0"/>
              <a:t> on chromosomes 1 </a:t>
            </a:r>
            <a:r>
              <a:rPr lang="en-US" sz="2800" dirty="0" smtClean="0">
                <a:solidFill>
                  <a:srgbClr val="00563F"/>
                </a:solidFill>
              </a:rPr>
              <a:t>(HH1)</a:t>
            </a:r>
            <a:r>
              <a:rPr lang="en-US" sz="2800" dirty="0" smtClean="0"/>
              <a:t> and 5 </a:t>
            </a:r>
            <a:r>
              <a:rPr lang="en-US" sz="2800" dirty="0" smtClean="0">
                <a:solidFill>
                  <a:srgbClr val="00563F"/>
                </a:solidFill>
              </a:rPr>
              <a:t>(HH2)</a:t>
            </a:r>
            <a:r>
              <a:rPr lang="en-US" sz="2800" dirty="0" smtClean="0"/>
              <a:t>, but not chromosome 8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337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comparison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05187403"/>
              </p:ext>
            </p:extLst>
          </p:nvPr>
        </p:nvGraphicFramePr>
        <p:xfrm>
          <a:off x="647792" y="1268861"/>
          <a:ext cx="8034246" cy="4520692"/>
        </p:xfrm>
        <a:graphic>
          <a:graphicData uri="http://schemas.openxmlformats.org/drawingml/2006/table">
            <a:tbl>
              <a:tblPr rtl="1" firstRow="1" bandRow="1">
                <a:noFill/>
                <a:tableStyleId>{5C22544A-7EE6-4342-B048-85BDC9FD1C3A}</a:tableStyleId>
              </a:tblPr>
              <a:tblGrid>
                <a:gridCol w="2558954"/>
                <a:gridCol w="2622364"/>
                <a:gridCol w="28529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940" dirty="0" smtClean="0">
                          <a:solidFill>
                            <a:srgbClr val="00563F"/>
                          </a:solidFill>
                          <a:latin typeface="+mn-lt"/>
                        </a:rPr>
                        <a:t>HH2 (</a:t>
                      </a:r>
                      <a:r>
                        <a:rPr lang="en-US" sz="1940" dirty="0" err="1" smtClean="0">
                          <a:solidFill>
                            <a:srgbClr val="00563F"/>
                          </a:solidFill>
                          <a:latin typeface="+mn-lt"/>
                        </a:rPr>
                        <a:t>chr</a:t>
                      </a:r>
                      <a:r>
                        <a:rPr lang="en-US" sz="1940" dirty="0" smtClean="0">
                          <a:solidFill>
                            <a:srgbClr val="00563F"/>
                          </a:solidFill>
                          <a:latin typeface="+mn-lt"/>
                        </a:rPr>
                        <a:t>. 1)</a:t>
                      </a:r>
                      <a:endParaRPr lang="en-US" sz="1940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L="0" marR="0" marT="0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940" dirty="0" smtClean="0">
                          <a:solidFill>
                            <a:srgbClr val="00563F"/>
                          </a:solidFill>
                          <a:latin typeface="+mn-lt"/>
                        </a:rPr>
                        <a:t>HH1 (</a:t>
                      </a:r>
                      <a:r>
                        <a:rPr lang="en-US" sz="1940" dirty="0" err="1" smtClean="0">
                          <a:solidFill>
                            <a:srgbClr val="00563F"/>
                          </a:solidFill>
                          <a:latin typeface="+mn-lt"/>
                        </a:rPr>
                        <a:t>chr</a:t>
                      </a:r>
                      <a:r>
                        <a:rPr lang="en-US" sz="1940" dirty="0" smtClean="0">
                          <a:solidFill>
                            <a:srgbClr val="00563F"/>
                          </a:solidFill>
                          <a:latin typeface="+mn-lt"/>
                        </a:rPr>
                        <a:t>. 5)</a:t>
                      </a:r>
                      <a:endParaRPr lang="en-US" sz="1940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L="0" marR="192024" marT="0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dirty="0" smtClean="0">
                          <a:solidFill>
                            <a:srgbClr val="00563F"/>
                          </a:solidFill>
                          <a:latin typeface="+mn-lt"/>
                        </a:rPr>
                        <a:t>Study</a:t>
                      </a:r>
                      <a:endParaRPr lang="en-US" sz="1940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L="0" marR="0" marT="0" marB="2743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err="1" smtClean="0">
                          <a:solidFill>
                            <a:srgbClr val="00563F"/>
                          </a:solidFill>
                          <a:latin typeface="+mn-lt"/>
                        </a:rPr>
                        <a:t>VanRaden</a:t>
                      </a:r>
                      <a:r>
                        <a:rPr lang="en-US" sz="194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 </a:t>
                      </a:r>
                      <a:r>
                        <a:rPr lang="en-US" sz="1940" b="1" i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et al.</a:t>
                      </a:r>
                      <a:r>
                        <a:rPr lang="en-US" sz="194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 (2011,</a:t>
                      </a:r>
                      <a:r>
                        <a:rPr lang="en-US" sz="1940" b="1" i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 JDS</a:t>
                      </a:r>
                      <a:r>
                        <a:rPr lang="en-US" sz="194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)</a:t>
                      </a:r>
                      <a:endParaRPr lang="en-US" sz="194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L="0" marR="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endParaRPr lang="en-US" sz="1940" b="1" dirty="0">
                        <a:solidFill>
                          <a:srgbClr val="00563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94,860,836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–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96,533,339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63,150,400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Location (</a:t>
                      </a:r>
                      <a:r>
                        <a:rPr lang="en-US" sz="1940" b="1" dirty="0" err="1" smtClean="0">
                          <a:solidFill>
                            <a:srgbClr val="00337F"/>
                          </a:solidFill>
                          <a:latin typeface="+mn-lt"/>
                        </a:rPr>
                        <a:t>bp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)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−3.2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  <a:sym typeface="Symbol"/>
                        </a:rPr>
                        <a:t>±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0.4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−3.0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Calibri"/>
                          <a:sym typeface="Symbol"/>
                        </a:rPr>
                        <a:t>±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0.8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Effect, conception rate (%)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1.66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1.92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Frequency</a:t>
                      </a:r>
                      <a:r>
                        <a:rPr lang="en-US" sz="1940" b="1" baseline="0" dirty="0" smtClean="0">
                          <a:solidFill>
                            <a:srgbClr val="00337F"/>
                          </a:solidFill>
                          <a:latin typeface="+mn-lt"/>
                        </a:rPr>
                        <a:t> (%)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APGD CCR</a:t>
                      </a:r>
                      <a:r>
                        <a:rPr lang="en-US" sz="1940" b="1" baseline="0" dirty="0" smtClean="0">
                          <a:solidFill>
                            <a:srgbClr val="00563F"/>
                          </a:solidFill>
                          <a:latin typeface="+mn-lt"/>
                        </a:rPr>
                        <a:t> (%)</a:t>
                      </a:r>
                      <a:endParaRPr lang="en-US" sz="1940" dirty="0"/>
                    </a:p>
                  </a:txBody>
                  <a:tcPr marL="0" marR="0" marT="1371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4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64,592,861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–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68,997,018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92,115,327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–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96,166,308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4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Greatest effect (</a:t>
                      </a:r>
                      <a:r>
                        <a:rPr kumimoji="0" lang="en-US" sz="194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bp</a:t>
                      </a:r>
                      <a:r>
                        <a:rPr kumimoji="0" lang="en-US" sz="194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94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kern="1200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  <a:r>
                        <a:rPr lang="en-US" sz="194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  <a:sym typeface="Symbol"/>
                        </a:rPr>
                        <a:t>×</a:t>
                      </a:r>
                      <a:r>
                        <a:rPr lang="en-US" sz="194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100" b="1" baseline="25000" dirty="0" smtClean="0">
                          <a:solidFill>
                            <a:srgbClr val="00337F"/>
                          </a:solidFill>
                          <a:latin typeface="+mn-lt"/>
                        </a:rPr>
                        <a:t>−</a:t>
                      </a:r>
                      <a:r>
                        <a:rPr lang="en-US" sz="2100" b="1" kern="1200" baseline="25000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kern="1200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r>
                        <a:rPr lang="en-US" sz="194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  <a:sym typeface="Symbol"/>
                        </a:rPr>
                        <a:t>×</a:t>
                      </a:r>
                      <a:r>
                        <a:rPr lang="en-US" sz="194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100" b="1" baseline="25000" dirty="0" smtClean="0">
                          <a:solidFill>
                            <a:srgbClr val="00337F"/>
                          </a:solidFill>
                          <a:latin typeface="+mn-lt"/>
                        </a:rPr>
                        <a:t>−</a:t>
                      </a:r>
                      <a:r>
                        <a:rPr lang="en-US" sz="2100" b="1" kern="1200" baseline="25000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APGD </a:t>
                      </a:r>
                      <a:r>
                        <a:rPr lang="en-US" sz="1940" b="1" i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P </a:t>
                      </a:r>
                      <a:endParaRPr lang="en-US" sz="1940" b="1" i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…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65,922,088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–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96,166,308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CI (</a:t>
                      </a:r>
                      <a:r>
                        <a:rPr lang="en-US" sz="1940" b="1" dirty="0" err="1" smtClean="0">
                          <a:solidFill>
                            <a:srgbClr val="00337F"/>
                          </a:solidFill>
                          <a:latin typeface="+mn-lt"/>
                        </a:rPr>
                        <a:t>bp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) 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563F"/>
                          </a:solidFill>
                          <a:latin typeface="+mn-lt"/>
                        </a:rPr>
                        <a:t>APGD</a:t>
                      </a:r>
                      <a:r>
                        <a:rPr lang="en-US" sz="1940" b="1" baseline="0" dirty="0" smtClean="0">
                          <a:solidFill>
                            <a:srgbClr val="00563F"/>
                          </a:solidFill>
                          <a:latin typeface="+mn-lt"/>
                        </a:rPr>
                        <a:t> DPR (%)</a:t>
                      </a:r>
                      <a:endParaRPr lang="en-US" sz="1940" dirty="0"/>
                    </a:p>
                  </a:txBody>
                  <a:tcPr marL="0" marR="0" marT="13716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4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88,167,139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–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92,958,471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88,359,142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–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92,115,327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Greatest effect (</a:t>
                      </a:r>
                      <a:r>
                        <a:rPr lang="en-US" sz="1940" b="1" dirty="0" err="1" smtClean="0">
                          <a:solidFill>
                            <a:srgbClr val="00337F"/>
                          </a:solidFill>
                          <a:latin typeface="+mn-lt"/>
                        </a:rPr>
                        <a:t>bp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)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kern="1200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</a:t>
                      </a:r>
                      <a:r>
                        <a:rPr lang="en-US" sz="194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  <a:sym typeface="Symbol"/>
                        </a:rPr>
                        <a:t>×</a:t>
                      </a:r>
                      <a:r>
                        <a:rPr lang="en-US" sz="194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100" b="1" baseline="25000" dirty="0" smtClean="0">
                          <a:solidFill>
                            <a:srgbClr val="00337F"/>
                          </a:solidFill>
                          <a:latin typeface="+mn-lt"/>
                        </a:rPr>
                        <a:t>−</a:t>
                      </a:r>
                      <a:r>
                        <a:rPr lang="en-US" sz="2100" b="1" kern="1200" baseline="25000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en-US" sz="2100" b="1" baseline="25000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kern="1200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r>
                        <a:rPr lang="en-US" sz="1940" b="0" u="none" strike="noStrike" spc="50" baseline="0" dirty="0" smtClean="0">
                          <a:solidFill>
                            <a:srgbClr val="00337F"/>
                          </a:solidFill>
                          <a:effectLst/>
                          <a:latin typeface="Swis721 BlkEx BT" pitchFamily="34" charset="0"/>
                          <a:cs typeface="Arial" panose="020B0604020202020204" pitchFamily="34" charset="0"/>
                          <a:sym typeface="Symbol"/>
                        </a:rPr>
                        <a:t>×</a:t>
                      </a:r>
                      <a:r>
                        <a:rPr lang="en-US" sz="1940" b="1" u="none" strike="noStrike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100" b="1" baseline="25000" dirty="0" smtClean="0">
                          <a:solidFill>
                            <a:srgbClr val="00337F"/>
                          </a:solidFill>
                          <a:latin typeface="+mn-lt"/>
                        </a:rPr>
                        <a:t>−</a:t>
                      </a:r>
                      <a:r>
                        <a:rPr lang="en-US" sz="2100" b="1" kern="1200" baseline="25000" dirty="0" smtClean="0">
                          <a:solidFill>
                            <a:srgbClr val="003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2100" b="1" baseline="25000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APGD </a:t>
                      </a:r>
                      <a:r>
                        <a:rPr lang="en-US" sz="1940" b="1" i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P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64,592,861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–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111,573,593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65,922,088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–</a:t>
                      </a: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96,166,308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19202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   CI (</a:t>
                      </a:r>
                      <a:r>
                        <a:rPr lang="en-US" sz="1940" b="1" dirty="0" err="1" smtClean="0">
                          <a:solidFill>
                            <a:srgbClr val="00337F"/>
                          </a:solidFill>
                          <a:latin typeface="+mn-lt"/>
                        </a:rPr>
                        <a:t>bp</a:t>
                      </a:r>
                      <a:r>
                        <a:rPr lang="en-US" sz="1940" b="1" dirty="0" smtClean="0">
                          <a:solidFill>
                            <a:srgbClr val="00337F"/>
                          </a:solidFill>
                          <a:latin typeface="+mn-lt"/>
                        </a:rPr>
                        <a:t>) </a:t>
                      </a:r>
                      <a:endParaRPr lang="en-US" sz="1940" b="1" dirty="0">
                        <a:solidFill>
                          <a:srgbClr val="00337F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49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1" y="182563"/>
            <a:ext cx="8615082" cy="584775"/>
          </a:xfrm>
        </p:spPr>
        <p:txBody>
          <a:bodyPr/>
          <a:lstStyle/>
          <a:p>
            <a:r>
              <a:rPr lang="en-US" dirty="0" smtClean="0"/>
              <a:t>Fertility effect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231928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800" dirty="0" smtClean="0"/>
              <a:t>HH1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n-US" sz="2800" dirty="0" smtClean="0"/>
              <a:t>Same CI for CCR and DPR</a:t>
            </a:r>
          </a:p>
          <a:p>
            <a:pPr lvl="1">
              <a:lnSpc>
                <a:spcPts val="3000"/>
              </a:lnSpc>
              <a:spcAft>
                <a:spcPts val="4800"/>
              </a:spcAft>
            </a:pPr>
            <a:r>
              <a:rPr lang="en-US" sz="2800" dirty="0" smtClean="0"/>
              <a:t>CI did not include position of causative mutation </a:t>
            </a:r>
            <a:r>
              <a:rPr lang="en-US" sz="2800" dirty="0" smtClean="0">
                <a:solidFill>
                  <a:srgbClr val="00563F"/>
                </a:solidFill>
              </a:rPr>
              <a:t>(Adams </a:t>
            </a:r>
            <a:r>
              <a:rPr lang="en-US" sz="2800" i="1" dirty="0" smtClean="0">
                <a:solidFill>
                  <a:srgbClr val="00563F"/>
                </a:solidFill>
              </a:rPr>
              <a:t>et al.</a:t>
            </a:r>
            <a:r>
              <a:rPr lang="en-US" sz="2800" dirty="0" smtClean="0">
                <a:solidFill>
                  <a:srgbClr val="00563F"/>
                </a:solidFill>
              </a:rPr>
              <a:t>, 2012, </a:t>
            </a:r>
            <a:r>
              <a:rPr lang="en-US" sz="2800" i="1" dirty="0" smtClean="0">
                <a:solidFill>
                  <a:srgbClr val="00563F"/>
                </a:solidFill>
              </a:rPr>
              <a:t>PAG XX</a:t>
            </a:r>
            <a:r>
              <a:rPr lang="en-US" sz="2800" dirty="0" smtClean="0">
                <a:solidFill>
                  <a:srgbClr val="00563F"/>
                </a:solidFill>
              </a:rPr>
              <a:t>)</a:t>
            </a:r>
          </a:p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800" dirty="0" smtClean="0"/>
              <a:t>HH2 </a:t>
            </a:r>
          </a:p>
          <a:p>
            <a:pPr lvl="1">
              <a:lnSpc>
                <a:spcPts val="3000"/>
              </a:lnSpc>
              <a:spcAft>
                <a:spcPts val="1800"/>
              </a:spcAft>
            </a:pPr>
            <a:r>
              <a:rPr lang="en-US" sz="2800" dirty="0" smtClean="0"/>
              <a:t>DPR CI included location of HH2 haplotype </a:t>
            </a:r>
          </a:p>
          <a:p>
            <a:pPr lvl="1"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CCR CI not computed because minimum </a:t>
            </a:r>
            <a:r>
              <a:rPr lang="en-US" sz="2800" i="1" dirty="0" smtClean="0"/>
              <a:t>P</a:t>
            </a:r>
            <a:r>
              <a:rPr lang="en-US" sz="1400" dirty="0" smtClean="0"/>
              <a:t> </a:t>
            </a:r>
            <a:r>
              <a:rPr lang="en-US" sz="2800" dirty="0" smtClean="0"/>
              <a:t>&gt;</a:t>
            </a:r>
            <a:r>
              <a:rPr lang="en-US" sz="1400" dirty="0" smtClean="0"/>
              <a:t> </a:t>
            </a:r>
            <a:r>
              <a:rPr lang="en-US" sz="2800" dirty="0" smtClean="0"/>
              <a:t>10</a:t>
            </a:r>
            <a:r>
              <a:rPr lang="en-US" sz="2800" baseline="25000" dirty="0" smtClean="0"/>
              <a:t>–15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750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732065"/>
          </a:xfrm>
        </p:spPr>
        <p:txBody>
          <a:bodyPr rIns="0"/>
          <a:lstStyle/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800" dirty="0" smtClean="0"/>
              <a:t>42 grandsires sequenced and available through 1000 Bull Genomes Project </a:t>
            </a:r>
          </a:p>
          <a:p>
            <a:pPr>
              <a:lnSpc>
                <a:spcPts val="3000"/>
              </a:lnSpc>
              <a:spcAft>
                <a:spcPts val="2100"/>
              </a:spcAft>
            </a:pPr>
            <a:r>
              <a:rPr lang="en-US" sz="2800" dirty="0" smtClean="0"/>
              <a:t>Remaining 29 bulls to be sequenced as 		    part of BARD project </a:t>
            </a:r>
          </a:p>
          <a:p>
            <a:pPr lvl="1">
              <a:lnSpc>
                <a:spcPts val="3000"/>
              </a:lnSpc>
              <a:spcAft>
                <a:spcPts val="2100"/>
              </a:spcAft>
            </a:pPr>
            <a:r>
              <a:rPr lang="en-US" sz="2800" dirty="0" smtClean="0"/>
              <a:t>Initially sequence to depth of 10</a:t>
            </a:r>
            <a:r>
              <a:rPr lang="en-US" sz="1200" dirty="0" smtClean="0"/>
              <a:t> </a:t>
            </a:r>
            <a:r>
              <a:rPr lang="en-US" sz="2800" dirty="0" smtClean="0"/>
              <a:t>–</a:t>
            </a:r>
            <a:r>
              <a:rPr lang="en-US" sz="1200" dirty="0" smtClean="0"/>
              <a:t> </a:t>
            </a:r>
            <a:r>
              <a:rPr lang="en-US" sz="2800" dirty="0" smtClean="0"/>
              <a:t>15</a:t>
            </a:r>
            <a:r>
              <a:rPr lang="en-US" sz="2800" dirty="0" smtClean="0">
                <a:latin typeface="Swis721 BlkEx BT"/>
              </a:rPr>
              <a:t>×</a:t>
            </a:r>
            <a:endParaRPr lang="en-US" sz="2800" dirty="0" smtClean="0">
              <a:latin typeface="Swis721 BlkEx BT" pitchFamily="34" charset="0"/>
            </a:endParaRPr>
          </a:p>
          <a:p>
            <a:pPr lvl="1">
              <a:lnSpc>
                <a:spcPts val="3000"/>
              </a:lnSpc>
              <a:spcAft>
                <a:spcPts val="2100"/>
              </a:spcAft>
            </a:pPr>
            <a:r>
              <a:rPr lang="en-US" sz="2800" dirty="0" smtClean="0"/>
              <a:t>Haplotype determination will enable accurate and nearly complete sequence for most bulls</a:t>
            </a:r>
          </a:p>
          <a:p>
            <a:pPr lvl="1"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Additional sequencing as necessary to determine complete sequence</a:t>
            </a:r>
          </a:p>
        </p:txBody>
      </p:sp>
      <p:pic>
        <p:nvPicPr>
          <p:cNvPr id="89090" name="Picture 2" descr="C:\Documents and Settings\weller2\Local Settings\Temporary Internet Files\Content.IE5\3KRMS3XL\MC9004418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988840"/>
            <a:ext cx="1371600" cy="151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719241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800" smtClean="0"/>
              <a:t>At least 1 significant effect found for all but 6 traits </a:t>
            </a:r>
          </a:p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800" smtClean="0"/>
              <a:t>Results for yield traits correspond to those for Australian Holsteins</a:t>
            </a:r>
            <a:endParaRPr lang="en-US" sz="2800" smtClean="0">
              <a:solidFill>
                <a:srgbClr val="00563F"/>
              </a:solidFill>
            </a:endParaRPr>
          </a:p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800" smtClean="0"/>
              <a:t>Results will be used to identify promising regions of sequence data for discovery of causative mutations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de-DE" sz="2800" smtClean="0"/>
              <a:t>QTN determination</a:t>
            </a:r>
          </a:p>
          <a:p>
            <a:pPr lvl="1">
              <a:lnSpc>
                <a:spcPts val="3000"/>
              </a:lnSpc>
              <a:spcAft>
                <a:spcPts val="600"/>
              </a:spcAft>
            </a:pPr>
            <a:r>
              <a:rPr lang="de-DE" sz="2800" smtClean="0"/>
              <a:t>Increase rates of genetic gain</a:t>
            </a:r>
          </a:p>
          <a:p>
            <a:pPr lvl="1">
              <a:lnSpc>
                <a:spcPts val="3000"/>
              </a:lnSpc>
              <a:spcAft>
                <a:spcPts val="2400"/>
              </a:spcAft>
            </a:pPr>
            <a:r>
              <a:rPr lang="de-DE" sz="2800" smtClean="0"/>
              <a:t>Aid in understanding mechanisms that affect traits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32065"/>
          </a:xfrm>
        </p:spPr>
        <p:txBody>
          <a:bodyPr/>
          <a:lstStyle/>
          <a:p>
            <a:pPr>
              <a:lnSpc>
                <a:spcPts val="2900"/>
              </a:lnSpc>
              <a:spcAft>
                <a:spcPts val="3600"/>
              </a:spcAft>
            </a:pPr>
            <a:r>
              <a:rPr lang="en-US" sz="2600" dirty="0" smtClean="0"/>
              <a:t>Supported by Binational Agricultural Research and Development </a:t>
            </a:r>
            <a:r>
              <a:rPr lang="en-US" sz="2600" dirty="0" smtClean="0">
                <a:solidFill>
                  <a:srgbClr val="00563F"/>
                </a:solidFill>
              </a:rPr>
              <a:t>(BARD)</a:t>
            </a:r>
            <a:r>
              <a:rPr lang="en-US" sz="2600" dirty="0" smtClean="0"/>
              <a:t> Fund</a:t>
            </a:r>
          </a:p>
          <a:p>
            <a:pPr>
              <a:lnSpc>
                <a:spcPts val="2900"/>
              </a:lnSpc>
              <a:spcAft>
                <a:spcPts val="1800"/>
              </a:spcAft>
            </a:pPr>
            <a:r>
              <a:rPr lang="en-US" sz="2600" dirty="0" smtClean="0"/>
              <a:t>HD genotypes </a:t>
            </a:r>
          </a:p>
          <a:p>
            <a:pPr lvl="1">
              <a:lnSpc>
                <a:spcPts val="2900"/>
              </a:lnSpc>
              <a:spcAft>
                <a:spcPts val="1800"/>
              </a:spcAft>
            </a:pPr>
            <a:r>
              <a:rPr lang="en-US" sz="2600" dirty="0" err="1" smtClean="0"/>
              <a:t>Innovagen</a:t>
            </a:r>
            <a:r>
              <a:rPr lang="en-US" sz="2600" dirty="0" smtClean="0"/>
              <a:t> project </a:t>
            </a:r>
            <a:r>
              <a:rPr lang="en-US" sz="2600" dirty="0" smtClean="0">
                <a:solidFill>
                  <a:srgbClr val="00563F"/>
                </a:solidFill>
              </a:rPr>
              <a:t>(DM 10750-7303-2011</a:t>
            </a:r>
            <a:r>
              <a:rPr lang="en-US" sz="2600" dirty="0" smtClean="0"/>
              <a:t>) funded by </a:t>
            </a:r>
            <a:r>
              <a:rPr lang="en-US" sz="2600" dirty="0" err="1" smtClean="0"/>
              <a:t>Ministero</a:t>
            </a:r>
            <a:r>
              <a:rPr lang="en-US" sz="2600" dirty="0" smtClean="0"/>
              <a:t> </a:t>
            </a:r>
            <a:r>
              <a:rPr lang="en-US" sz="2600" dirty="0" err="1" smtClean="0"/>
              <a:t>delle</a:t>
            </a:r>
            <a:r>
              <a:rPr lang="en-US" sz="2600" dirty="0" smtClean="0"/>
              <a:t> </a:t>
            </a:r>
            <a:r>
              <a:rPr lang="en-US" sz="2600" dirty="0" err="1" smtClean="0"/>
              <a:t>Politiche</a:t>
            </a:r>
            <a:r>
              <a:rPr lang="en-US" sz="2600" dirty="0" smtClean="0"/>
              <a:t> </a:t>
            </a:r>
            <a:r>
              <a:rPr lang="en-US" sz="2600" dirty="0" err="1" smtClean="0"/>
              <a:t>Agricole</a:t>
            </a:r>
            <a:r>
              <a:rPr lang="en-US" sz="2600" dirty="0" smtClean="0"/>
              <a:t> </a:t>
            </a:r>
            <a:r>
              <a:rPr lang="en-US" sz="2600" dirty="0" err="1" smtClean="0"/>
              <a:t>Alimentari</a:t>
            </a:r>
            <a:r>
              <a:rPr lang="en-US" sz="2600" dirty="0" smtClean="0"/>
              <a:t> e </a:t>
            </a:r>
            <a:r>
              <a:rPr lang="en-US" sz="2600" dirty="0" err="1" smtClean="0"/>
              <a:t>Forestali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(MIPAAF, Rome, Italy)</a:t>
            </a:r>
          </a:p>
          <a:p>
            <a:pPr lvl="1">
              <a:lnSpc>
                <a:spcPts val="2900"/>
              </a:lnSpc>
              <a:spcAft>
                <a:spcPts val="3600"/>
              </a:spcAft>
            </a:pPr>
            <a:r>
              <a:rPr lang="en-US" sz="2600" dirty="0" smtClean="0"/>
              <a:t>Ruminant Genetic Improvement Network funded by </a:t>
            </a:r>
            <a:r>
              <a:rPr lang="en-US" sz="2600" dirty="0" err="1" smtClean="0"/>
              <a:t>Defra</a:t>
            </a:r>
            <a:r>
              <a:rPr lang="en-US" sz="2600" dirty="0" smtClean="0">
                <a:solidFill>
                  <a:srgbClr val="00563F"/>
                </a:solidFill>
              </a:rPr>
              <a:t> (London, UK)</a:t>
            </a:r>
          </a:p>
          <a:p>
            <a:pPr>
              <a:lnSpc>
                <a:spcPts val="2900"/>
              </a:lnSpc>
              <a:spcAft>
                <a:spcPts val="2400"/>
              </a:spcAft>
            </a:pPr>
            <a:r>
              <a:rPr lang="en-US" sz="2600" dirty="0" smtClean="0"/>
              <a:t>Data provided by </a:t>
            </a:r>
            <a:r>
              <a:rPr lang="en-US" sz="2600" dirty="0" smtClean="0"/>
              <a:t>the Council </a:t>
            </a:r>
            <a:r>
              <a:rPr lang="en-US" sz="2600" dirty="0" smtClean="0"/>
              <a:t>on Dairy Cattle Breeding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Granddaughter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800" dirty="0" smtClean="0"/>
              <a:t>Sires with many progeny-tested sons genotyped for genetic markers</a:t>
            </a:r>
          </a:p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800" dirty="0" smtClean="0"/>
              <a:t>Sons of heterozygous sire divided into 2 groups based on which paternal allele they received</a:t>
            </a:r>
          </a:p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800" dirty="0" smtClean="0"/>
              <a:t>Significant difference in genetic evaluations for 2 son groups indicates sire is segregating for QTL linked to genetic marker for trait of interest</a:t>
            </a:r>
          </a:p>
          <a:p>
            <a:pPr>
              <a:lnSpc>
                <a:spcPts val="3000"/>
              </a:lnSpc>
              <a:spcAft>
                <a:spcPts val="3600"/>
              </a:spcAft>
            </a:pPr>
            <a:r>
              <a:rPr lang="en-US" sz="2800" i="1" dirty="0" smtClean="0"/>
              <a:t>A posteriori</a:t>
            </a:r>
            <a:r>
              <a:rPr lang="en-US" sz="2800" dirty="0" smtClean="0"/>
              <a:t> granddaughter design </a:t>
            </a:r>
            <a:r>
              <a:rPr lang="en-US" sz="2800" dirty="0" smtClean="0">
                <a:solidFill>
                  <a:srgbClr val="00563F"/>
                </a:solidFill>
              </a:rPr>
              <a:t>(APGD)</a:t>
            </a:r>
            <a:endParaRPr lang="en-US" sz="2800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Application of APGD to U.S. Holsteins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55121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900"/>
              </a:spcAft>
            </a:pPr>
            <a:r>
              <a:rPr lang="en-US" sz="2800" dirty="0" smtClean="0"/>
              <a:t>Original application</a:t>
            </a:r>
          </a:p>
          <a:p>
            <a:pPr lvl="1">
              <a:lnSpc>
                <a:spcPts val="3000"/>
              </a:lnSpc>
              <a:spcAft>
                <a:spcPts val="900"/>
              </a:spcAft>
            </a:pPr>
            <a:r>
              <a:rPr lang="en-US" sz="2800" dirty="0" smtClean="0"/>
              <a:t>August 2012 evaluation</a:t>
            </a:r>
          </a:p>
          <a:p>
            <a:pPr lvl="1">
              <a:lnSpc>
                <a:spcPts val="3000"/>
              </a:lnSpc>
              <a:spcAft>
                <a:spcPts val="900"/>
              </a:spcAft>
            </a:pPr>
            <a:r>
              <a:rPr lang="en-US" sz="2800" dirty="0" smtClean="0"/>
              <a:t>9,180 bulls</a:t>
            </a:r>
          </a:p>
          <a:p>
            <a:pPr lvl="1"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Sons of 52 sires (</a:t>
            </a:r>
            <a:r>
              <a:rPr lang="en-US" sz="2800" dirty="0" smtClean="0">
                <a:sym typeface="Symbol"/>
              </a:rPr>
              <a:t></a:t>
            </a:r>
            <a:r>
              <a:rPr lang="en-US" sz="2800" dirty="0" smtClean="0"/>
              <a:t>100 genotyped, progeny-tested sons/sire) </a:t>
            </a:r>
          </a:p>
          <a:p>
            <a:pPr>
              <a:lnSpc>
                <a:spcPts val="3000"/>
              </a:lnSpc>
              <a:spcAft>
                <a:spcPts val="9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Update </a:t>
            </a:r>
          </a:p>
          <a:p>
            <a:pPr lvl="1">
              <a:lnSpc>
                <a:spcPts val="3000"/>
              </a:lnSpc>
              <a:spcAft>
                <a:spcPts val="9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April 2015 evaluation</a:t>
            </a:r>
          </a:p>
          <a:p>
            <a:pPr lvl="1">
              <a:lnSpc>
                <a:spcPts val="3000"/>
              </a:lnSpc>
              <a:spcAft>
                <a:spcPts val="9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14,246 bulls</a:t>
            </a:r>
          </a:p>
          <a:p>
            <a:pPr lvl="1">
              <a:lnSpc>
                <a:spcPts val="3000"/>
              </a:lnSpc>
              <a:spcAft>
                <a:spcPts val="1200"/>
              </a:spcAft>
              <a:buClr>
                <a:srgbClr val="00563F"/>
              </a:buClr>
            </a:pPr>
            <a:r>
              <a:rPr lang="en-US" sz="2800" dirty="0" smtClean="0">
                <a:solidFill>
                  <a:srgbClr val="00563F"/>
                </a:solidFill>
              </a:rPr>
              <a:t>Sons of 71 sires (100</a:t>
            </a:r>
            <a:r>
              <a:rPr lang="en-US" sz="1200" dirty="0" smtClean="0">
                <a:solidFill>
                  <a:srgbClr val="00563F"/>
                </a:solidFill>
              </a:rPr>
              <a:t> </a:t>
            </a:r>
            <a:r>
              <a:rPr lang="en-US" sz="2800" dirty="0" smtClean="0">
                <a:solidFill>
                  <a:srgbClr val="00563F"/>
                </a:solidFill>
              </a:rPr>
              <a:t>–</a:t>
            </a:r>
            <a:r>
              <a:rPr lang="en-US" sz="1200" dirty="0" smtClean="0">
                <a:solidFill>
                  <a:srgbClr val="00563F"/>
                </a:solidFill>
              </a:rPr>
              <a:t> </a:t>
            </a:r>
            <a:r>
              <a:rPr lang="en-US" sz="2800" dirty="0" smtClean="0">
                <a:solidFill>
                  <a:srgbClr val="00563F"/>
                </a:solidFill>
              </a:rPr>
              <a:t>791 genotyped sons/sire)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Genotyped sons and their daughters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18977" y="1265274"/>
          <a:ext cx="8420985" cy="494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Traits analyzed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39704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Milk production </a:t>
            </a:r>
            <a:r>
              <a:rPr lang="en-US" sz="2800" dirty="0" smtClean="0">
                <a:solidFill>
                  <a:srgbClr val="00563F"/>
                </a:solidFill>
              </a:rPr>
              <a:t>(5 traits)</a:t>
            </a:r>
          </a:p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Somatic cell score</a:t>
            </a:r>
          </a:p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Productive life</a:t>
            </a:r>
          </a:p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Calving </a:t>
            </a:r>
            <a:r>
              <a:rPr lang="en-US" sz="2800" dirty="0" smtClean="0">
                <a:solidFill>
                  <a:srgbClr val="00563F"/>
                </a:solidFill>
              </a:rPr>
              <a:t>(4 traits)</a:t>
            </a:r>
          </a:p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Fertility </a:t>
            </a:r>
            <a:r>
              <a:rPr lang="en-US" sz="2800" dirty="0" smtClean="0">
                <a:solidFill>
                  <a:srgbClr val="00563F"/>
                </a:solidFill>
              </a:rPr>
              <a:t>(3 traits)</a:t>
            </a:r>
          </a:p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Conformation </a:t>
            </a:r>
            <a:r>
              <a:rPr lang="en-US" sz="2800" dirty="0" smtClean="0">
                <a:solidFill>
                  <a:srgbClr val="00563F"/>
                </a:solidFill>
              </a:rPr>
              <a:t>(18 traits)</a:t>
            </a:r>
          </a:p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en-US" sz="2800" dirty="0" smtClean="0"/>
              <a:t>Net merit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and haplotype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154710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4800"/>
              </a:spcAft>
            </a:pPr>
            <a:r>
              <a:rPr lang="en-US" sz="2800" dirty="0" smtClean="0"/>
              <a:t>Entire genome </a:t>
            </a:r>
            <a:r>
              <a:rPr lang="en-US" sz="2800" dirty="0" smtClean="0">
                <a:solidFill>
                  <a:srgbClr val="00563F"/>
                </a:solidFill>
              </a:rPr>
              <a:t>(including sex chromosomes)</a:t>
            </a:r>
            <a:r>
              <a:rPr lang="en-US" sz="2800" dirty="0" smtClean="0"/>
              <a:t> divided into 621 </a:t>
            </a:r>
            <a:r>
              <a:rPr lang="en-US" sz="2800" dirty="0" smtClean="0"/>
              <a:t>segments </a:t>
            </a:r>
            <a:r>
              <a:rPr lang="en-US" sz="2800" dirty="0" smtClean="0">
                <a:solidFill>
                  <a:srgbClr val="00563F"/>
                </a:solidFill>
              </a:rPr>
              <a:t>(</a:t>
            </a:r>
            <a:r>
              <a:rPr lang="en-US" sz="2800" dirty="0" smtClean="0">
                <a:solidFill>
                  <a:srgbClr val="00563F"/>
                </a:solidFill>
                <a:sym typeface="Symbol"/>
              </a:rPr>
              <a:t></a:t>
            </a:r>
            <a:r>
              <a:rPr lang="en-US" sz="2800" dirty="0" smtClean="0">
                <a:solidFill>
                  <a:srgbClr val="00563F"/>
                </a:solidFill>
              </a:rPr>
              <a:t>100 markers each)</a:t>
            </a:r>
            <a:r>
              <a:rPr lang="en-US" sz="2800" dirty="0" smtClean="0"/>
              <a:t> </a:t>
            </a:r>
          </a:p>
          <a:p>
            <a:pPr>
              <a:lnSpc>
                <a:spcPts val="3000"/>
              </a:lnSpc>
              <a:spcAft>
                <a:spcPts val="4800"/>
              </a:spcAft>
            </a:pPr>
            <a:r>
              <a:rPr lang="en-US" sz="2800" dirty="0" smtClean="0"/>
              <a:t>Specific number of markers adjusted to achieve near equality within chromosome </a:t>
            </a:r>
          </a:p>
          <a:p>
            <a:pPr>
              <a:lnSpc>
                <a:spcPts val="3000"/>
              </a:lnSpc>
              <a:spcAft>
                <a:spcPts val="4800"/>
              </a:spcAft>
            </a:pPr>
            <a:r>
              <a:rPr lang="en-US" sz="2800" dirty="0" smtClean="0"/>
              <a:t>Haplotypes determined using findhap program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924151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4200"/>
              </a:spcAft>
            </a:pPr>
            <a:r>
              <a:rPr lang="en-US" sz="2800" dirty="0" smtClean="0"/>
              <a:t>Genomic EBV</a:t>
            </a:r>
          </a:p>
          <a:p>
            <a:pPr>
              <a:lnSpc>
                <a:spcPts val="3000"/>
              </a:lnSpc>
              <a:spcAft>
                <a:spcPts val="4200"/>
              </a:spcAft>
            </a:pPr>
            <a:r>
              <a:rPr lang="en-US" sz="2800" dirty="0" smtClean="0"/>
              <a:t>No SNPs on X chromosome </a:t>
            </a:r>
            <a:r>
              <a:rPr lang="en-US" sz="2800" dirty="0" smtClean="0">
                <a:solidFill>
                  <a:srgbClr val="00563F"/>
                </a:solidFill>
              </a:rPr>
              <a:t>(sons receive Y rather than X chromosome from sire)</a:t>
            </a:r>
            <a:r>
              <a:rPr lang="en-US" sz="2800" dirty="0" smtClean="0"/>
              <a:t> </a:t>
            </a:r>
          </a:p>
          <a:p>
            <a:pPr>
              <a:lnSpc>
                <a:spcPts val="3000"/>
              </a:lnSpc>
              <a:spcAft>
                <a:spcPts val="4200"/>
              </a:spcAft>
            </a:pPr>
            <a:r>
              <a:rPr lang="en-US" sz="2800" dirty="0" smtClean="0"/>
              <a:t>19,932 tests </a:t>
            </a:r>
            <a:r>
              <a:rPr lang="en-US" sz="2800" dirty="0" smtClean="0">
                <a:solidFill>
                  <a:srgbClr val="00563F"/>
                </a:solidFill>
              </a:rPr>
              <a:t>(604 segments</a:t>
            </a:r>
            <a:r>
              <a:rPr lang="en-US" sz="2800" dirty="0" smtClean="0">
                <a:solidFill>
                  <a:srgbClr val="00563F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00563F"/>
                </a:solidFill>
                <a:latin typeface="Swis721 BlkEx BT"/>
                <a:sym typeface="Symbol"/>
              </a:rPr>
              <a:t>×</a:t>
            </a:r>
            <a:r>
              <a:rPr lang="en-US" sz="2800" dirty="0" smtClean="0">
                <a:solidFill>
                  <a:srgbClr val="00563F"/>
                </a:solidFill>
              </a:rPr>
              <a:t> 33 traits)</a:t>
            </a:r>
          </a:p>
          <a:p>
            <a:pPr>
              <a:lnSpc>
                <a:spcPts val="3000"/>
              </a:lnSpc>
              <a:spcAft>
                <a:spcPts val="4200"/>
              </a:spcAft>
            </a:pPr>
            <a:r>
              <a:rPr lang="en-US" sz="2800" dirty="0" smtClean="0"/>
              <a:t>Nominal significance levels of 0.05 or 0.01 meaningless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by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16648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Only segments with nominal </a:t>
            </a:r>
            <a:r>
              <a:rPr lang="en-US" sz="2800" i="1" dirty="0" smtClean="0"/>
              <a:t>P</a:t>
            </a:r>
            <a:r>
              <a:rPr lang="en-US" sz="1400" dirty="0" smtClean="0"/>
              <a:t> </a:t>
            </a:r>
            <a:r>
              <a:rPr lang="en-US" sz="2800" dirty="0" smtClean="0"/>
              <a:t>&lt;</a:t>
            </a:r>
            <a:r>
              <a:rPr lang="en-US" sz="1400" dirty="0" smtClean="0"/>
              <a:t> </a:t>
            </a:r>
            <a:r>
              <a:rPr lang="en-US" sz="2800" dirty="0" smtClean="0"/>
              <a:t>10</a:t>
            </a:r>
            <a:r>
              <a:rPr lang="en-US" baseline="25000" dirty="0" smtClean="0"/>
              <a:t>–15</a:t>
            </a:r>
            <a:r>
              <a:rPr lang="en-US" sz="2800" dirty="0" smtClean="0"/>
              <a:t> considered to be significant</a:t>
            </a:r>
          </a:p>
          <a:p>
            <a:pPr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55 chromosomal regions met criterion</a:t>
            </a:r>
            <a:r>
              <a:rPr lang="en-US" sz="2800" dirty="0" smtClean="0">
                <a:solidFill>
                  <a:srgbClr val="00563F"/>
                </a:solidFill>
              </a:rPr>
              <a:t> (30</a:t>
            </a:r>
            <a:r>
              <a:rPr lang="en-US" sz="2800" dirty="0" smtClean="0">
                <a:solidFill>
                  <a:srgbClr val="00563F"/>
                </a:solidFill>
                <a:latin typeface="Cambria"/>
              </a:rPr>
              <a:t> </a:t>
            </a:r>
            <a:r>
              <a:rPr lang="en-US" sz="2800" dirty="0" smtClean="0">
                <a:solidFill>
                  <a:srgbClr val="00563F"/>
                </a:solidFill>
              </a:rPr>
              <a:t>regions</a:t>
            </a:r>
            <a:r>
              <a:rPr lang="en-US" sz="2800" dirty="0" smtClean="0">
                <a:solidFill>
                  <a:srgbClr val="00563F"/>
                </a:solidFill>
                <a:latin typeface="Cambria"/>
              </a:rPr>
              <a:t> </a:t>
            </a:r>
            <a:r>
              <a:rPr lang="en-US" sz="2800" dirty="0" smtClean="0">
                <a:solidFill>
                  <a:srgbClr val="00563F"/>
                </a:solidFill>
              </a:rPr>
              <a:t>in</a:t>
            </a:r>
            <a:r>
              <a:rPr lang="en-US" sz="2800" dirty="0" smtClean="0">
                <a:solidFill>
                  <a:srgbClr val="00563F"/>
                </a:solidFill>
                <a:latin typeface="Cambria"/>
              </a:rPr>
              <a:t> </a:t>
            </a:r>
            <a:r>
              <a:rPr lang="en-US" sz="2800" dirty="0" smtClean="0">
                <a:solidFill>
                  <a:srgbClr val="00563F"/>
                </a:solidFill>
              </a:rPr>
              <a:t>2012)</a:t>
            </a:r>
            <a:r>
              <a:rPr lang="en-US" sz="2800" dirty="0" smtClean="0"/>
              <a:t> </a:t>
            </a:r>
          </a:p>
          <a:p>
            <a:pPr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At least 1 significant effect for all traits </a:t>
            </a:r>
            <a:r>
              <a:rPr lang="en-US" sz="2800" dirty="0" smtClean="0">
                <a:solidFill>
                  <a:srgbClr val="00563F"/>
                </a:solidFill>
              </a:rPr>
              <a:t>(except protein yield, daughter stillbirth rate, and 4 conformation traits)</a:t>
            </a:r>
            <a:r>
              <a:rPr lang="en-US" sz="2800" dirty="0" smtClean="0"/>
              <a:t> </a:t>
            </a:r>
          </a:p>
          <a:p>
            <a:pPr>
              <a:lnSpc>
                <a:spcPts val="3000"/>
              </a:lnSpc>
              <a:spcAft>
                <a:spcPts val="3000"/>
              </a:spcAft>
            </a:pPr>
            <a:r>
              <a:rPr lang="en-US" sz="2800" dirty="0" smtClean="0"/>
              <a:t>Lowest probability</a:t>
            </a:r>
            <a:r>
              <a:rPr lang="en-US" sz="2800" dirty="0" smtClean="0">
                <a:solidFill>
                  <a:srgbClr val="00563F"/>
                </a:solidFill>
              </a:rPr>
              <a:t> (2.4</a:t>
            </a:r>
            <a:r>
              <a:rPr lang="en-US" sz="1400" dirty="0" smtClean="0">
                <a:solidFill>
                  <a:srgbClr val="00563F"/>
                </a:solidFill>
              </a:rPr>
              <a:t> </a:t>
            </a:r>
            <a:r>
              <a:rPr lang="en-US" sz="2800" dirty="0" smtClean="0">
                <a:solidFill>
                  <a:srgbClr val="00563F"/>
                </a:solidFill>
                <a:latin typeface="Swis721 BlkEx BT"/>
                <a:sym typeface="Symbol"/>
              </a:rPr>
              <a:t>×</a:t>
            </a:r>
            <a:r>
              <a:rPr lang="en-US" sz="1400" dirty="0" smtClean="0">
                <a:solidFill>
                  <a:srgbClr val="00563F"/>
                </a:solidFill>
              </a:rPr>
              <a:t> </a:t>
            </a:r>
            <a:r>
              <a:rPr lang="en-US" sz="2800" dirty="0" smtClean="0">
                <a:solidFill>
                  <a:srgbClr val="00563F"/>
                </a:solidFill>
              </a:rPr>
              <a:t>10</a:t>
            </a:r>
            <a:r>
              <a:rPr lang="en-US" sz="2800" baseline="30000" dirty="0" smtClean="0">
                <a:solidFill>
                  <a:srgbClr val="00563F"/>
                </a:solidFill>
              </a:rPr>
              <a:t>–42</a:t>
            </a:r>
            <a:r>
              <a:rPr lang="en-US" sz="2800" dirty="0" smtClean="0">
                <a:solidFill>
                  <a:srgbClr val="00563F"/>
                </a:solidFill>
              </a:rPr>
              <a:t>)</a:t>
            </a:r>
            <a:r>
              <a:rPr lang="en-US" sz="2800" dirty="0" smtClean="0"/>
              <a:t> for protein percentage on chromosome 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Confidence intervals </a:t>
            </a:r>
            <a:r>
              <a:rPr lang="en-US" dirty="0" smtClean="0">
                <a:solidFill>
                  <a:srgbClr val="FFFF00"/>
                </a:solidFill>
              </a:rPr>
              <a:t>(CIs)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14056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Nonparametric bootstrap analysis </a:t>
            </a:r>
            <a:r>
              <a:rPr lang="en-US" sz="2600" dirty="0" smtClean="0">
                <a:solidFill>
                  <a:srgbClr val="00563F"/>
                </a:solidFill>
              </a:rPr>
              <a:t>(</a:t>
            </a:r>
            <a:r>
              <a:rPr lang="en-US" sz="2600" dirty="0" err="1" smtClean="0">
                <a:solidFill>
                  <a:srgbClr val="00563F"/>
                </a:solidFill>
              </a:rPr>
              <a:t>Visscher</a:t>
            </a:r>
            <a:r>
              <a:rPr lang="en-US" sz="2600" dirty="0" smtClean="0">
                <a:solidFill>
                  <a:srgbClr val="00563F"/>
                </a:solidFill>
              </a:rPr>
              <a:t> </a:t>
            </a:r>
            <a:r>
              <a:rPr lang="en-US" sz="2600" i="1" dirty="0" smtClean="0">
                <a:solidFill>
                  <a:srgbClr val="00563F"/>
                </a:solidFill>
              </a:rPr>
              <a:t>et al.</a:t>
            </a:r>
            <a:r>
              <a:rPr lang="en-US" sz="2600" dirty="0" smtClean="0">
                <a:solidFill>
                  <a:srgbClr val="00563F"/>
                </a:solidFill>
              </a:rPr>
              <a:t>, 1996, </a:t>
            </a:r>
            <a:r>
              <a:rPr lang="en-US" sz="2600" i="1" dirty="0" smtClean="0">
                <a:solidFill>
                  <a:srgbClr val="00563F"/>
                </a:solidFill>
              </a:rPr>
              <a:t>Genetics</a:t>
            </a:r>
            <a:r>
              <a:rPr lang="en-US" sz="2600" dirty="0" smtClean="0">
                <a:solidFill>
                  <a:srgbClr val="00563F"/>
                </a:solidFill>
              </a:rPr>
              <a:t>)</a:t>
            </a:r>
            <a:r>
              <a:rPr lang="en-US" sz="2600" dirty="0" smtClean="0"/>
              <a:t> applied to chromosome with haplotype segments with </a:t>
            </a:r>
            <a:r>
              <a:rPr lang="en-US" sz="2600" i="1" dirty="0" smtClean="0"/>
              <a:t>P</a:t>
            </a:r>
            <a:r>
              <a:rPr lang="en-US" sz="1300" dirty="0" smtClean="0"/>
              <a:t> </a:t>
            </a:r>
            <a:r>
              <a:rPr lang="en-US" sz="2600" dirty="0" smtClean="0"/>
              <a:t>&lt;</a:t>
            </a:r>
            <a:r>
              <a:rPr lang="en-US" sz="1300" dirty="0" smtClean="0"/>
              <a:t> </a:t>
            </a:r>
            <a:r>
              <a:rPr lang="en-US" sz="2600" dirty="0" smtClean="0"/>
              <a:t>10</a:t>
            </a:r>
            <a:r>
              <a:rPr lang="en-US" sz="2600" baseline="25000" dirty="0" smtClean="0"/>
              <a:t>–15</a:t>
            </a:r>
            <a:r>
              <a:rPr lang="en-US" sz="2600" baseline="25000" dirty="0" smtClean="0">
                <a:solidFill>
                  <a:srgbClr val="00563F"/>
                </a:solidFill>
              </a:rPr>
              <a:t> </a:t>
            </a:r>
            <a:endParaRPr lang="en-US" sz="2600" dirty="0" smtClean="0"/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100 samples generated for each trait</a:t>
            </a:r>
            <a:r>
              <a:rPr lang="en-US" sz="1400" dirty="0" smtClean="0"/>
              <a:t> </a:t>
            </a:r>
            <a:r>
              <a:rPr lang="en-US" sz="2600" dirty="0" smtClean="0">
                <a:latin typeface="Calibri"/>
                <a:sym typeface="Symbol"/>
              </a:rPr>
              <a:t>×</a:t>
            </a:r>
            <a:r>
              <a:rPr lang="en-US" sz="1400" dirty="0" smtClean="0"/>
              <a:t> </a:t>
            </a:r>
            <a:r>
              <a:rPr lang="en-US" sz="2600" dirty="0" smtClean="0"/>
              <a:t>chromosome combination by sampling 14,246 sons with repeats  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For each sample, all haplotype segments along chromosome analyzed by APGD, and segment with lowest </a:t>
            </a:r>
            <a:r>
              <a:rPr lang="en-US" sz="2600" i="1" dirty="0" smtClean="0"/>
              <a:t>P</a:t>
            </a:r>
            <a:r>
              <a:rPr lang="en-US" sz="2600" dirty="0" smtClean="0"/>
              <a:t> selected  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90% CI determined by distribution of segments with lowest </a:t>
            </a:r>
            <a:r>
              <a:rPr lang="en-US" sz="2600" i="1" dirty="0" smtClean="0"/>
              <a:t>P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4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6600"/>
      </a:hlink>
      <a:folHlink>
        <a:srgbClr val="99FFCC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AIPL-2013</Template>
  <TotalTime>10071</TotalTime>
  <Words>905</Words>
  <Application>Microsoft Office PowerPoint</Application>
  <PresentationFormat>On-screen Show (4:3)</PresentationFormat>
  <Paragraphs>178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Monotype Sorts</vt:lpstr>
      <vt:lpstr>Symbol</vt:lpstr>
      <vt:lpstr>Swis721 BlkEx BT</vt:lpstr>
      <vt:lpstr>Cambria</vt:lpstr>
      <vt:lpstr>Humnst777 BT</vt:lpstr>
      <vt:lpstr>AIPL-2013</vt:lpstr>
      <vt:lpstr>Revisiting the “a posteriori” granddaughter  design</vt:lpstr>
      <vt:lpstr>Granddaughter design</vt:lpstr>
      <vt:lpstr>Application of APGD to U.S. Holsteins</vt:lpstr>
      <vt:lpstr>Genotyped sons and their daughters</vt:lpstr>
      <vt:lpstr>Traits analyzed</vt:lpstr>
      <vt:lpstr>Genotype and haplotype determination</vt:lpstr>
      <vt:lpstr>Analysis</vt:lpstr>
      <vt:lpstr>Effects by trait</vt:lpstr>
      <vt:lpstr>Confidence intervals (CIs)</vt:lpstr>
      <vt:lpstr>CI as function of –log P*</vt:lpstr>
      <vt:lpstr>CI results</vt:lpstr>
      <vt:lpstr>Looks convincing, but …</vt:lpstr>
      <vt:lpstr>QTLs in Australian population*</vt:lpstr>
      <vt:lpstr>Confirmation of fertility effects</vt:lpstr>
      <vt:lpstr>Study comparison</vt:lpstr>
      <vt:lpstr>Fertility effect conclusions</vt:lpstr>
      <vt:lpstr>The next step</vt:lpstr>
      <vt:lpstr>Conclusions</vt:lpstr>
      <vt:lpstr>Acknowledgments</vt:lpstr>
    </vt:vector>
  </TitlesOfParts>
  <Company>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APGD</dc:title>
  <dc:creator>Weller-Wiggans</dc:creator>
  <dc:description>Revised by SMH</dc:description>
  <cp:lastModifiedBy>Suzanne Hubbard</cp:lastModifiedBy>
  <cp:revision>608</cp:revision>
  <dcterms:created xsi:type="dcterms:W3CDTF">2009-06-11T06:22:32Z</dcterms:created>
  <dcterms:modified xsi:type="dcterms:W3CDTF">2015-07-03T13:00:13Z</dcterms:modified>
</cp:coreProperties>
</file>