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5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6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87" r:id="rId3"/>
    <p:sldId id="929" r:id="rId4"/>
    <p:sldId id="930" r:id="rId5"/>
    <p:sldId id="932" r:id="rId6"/>
    <p:sldId id="286" r:id="rId7"/>
    <p:sldId id="321" r:id="rId8"/>
    <p:sldId id="933" r:id="rId9"/>
    <p:sldId id="935" r:id="rId10"/>
    <p:sldId id="936" r:id="rId11"/>
    <p:sldId id="940" r:id="rId12"/>
    <p:sldId id="285" r:id="rId13"/>
    <p:sldId id="921" r:id="rId14"/>
    <p:sldId id="937" r:id="rId15"/>
    <p:sldId id="938" r:id="rId16"/>
    <p:sldId id="939" r:id="rId17"/>
    <p:sldId id="941" r:id="rId18"/>
    <p:sldId id="942" r:id="rId19"/>
    <p:sldId id="943" r:id="rId20"/>
    <p:sldId id="946" r:id="rId21"/>
    <p:sldId id="945" r:id="rId22"/>
    <p:sldId id="948" r:id="rId23"/>
    <p:sldId id="947" r:id="rId24"/>
    <p:sldId id="94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ang, Jicai" initials="JJ" lastIdx="2" clrIdx="0">
    <p:extLst>
      <p:ext uri="{19B8F6BF-5375-455C-9EA6-DF929625EA0E}">
        <p15:presenceInfo xmlns:p15="http://schemas.microsoft.com/office/powerpoint/2012/main" userId="S::jicai.jiang@som.umaryland.edu::21713c20-f4c1-487a-a1bd-be7d1a3724b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F8"/>
    <a:srgbClr val="0000CC"/>
    <a:srgbClr val="002E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26" autoAdjust="0"/>
    <p:restoredTop sz="86045" autoAdjust="0"/>
  </p:normalViewPr>
  <p:slideViewPr>
    <p:cSldViewPr snapToGrid="0">
      <p:cViewPr varScale="1">
        <p:scale>
          <a:sx n="74" d="100"/>
          <a:sy n="74" d="100"/>
        </p:scale>
        <p:origin x="7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Correlation between EBV and phenotypes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correlation!$B$1</c:f>
              <c:strCache>
                <c:ptCount val="1"/>
                <c:pt idx="0">
                  <c:v>GREML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correlation!$A$2:$A$6</c:f>
              <c:strCache>
                <c:ptCount val="5"/>
                <c:pt idx="0">
                  <c:v>Milk</c:v>
                </c:pt>
                <c:pt idx="1">
                  <c:v>Fat</c:v>
                </c:pt>
                <c:pt idx="2">
                  <c:v>Protein</c:v>
                </c:pt>
                <c:pt idx="3">
                  <c:v>Fat %</c:v>
                </c:pt>
                <c:pt idx="4">
                  <c:v>Protein %</c:v>
                </c:pt>
              </c:strCache>
            </c:strRef>
          </c:cat>
          <c:val>
            <c:numRef>
              <c:f>correlation!$B$2:$B$6</c:f>
              <c:numCache>
                <c:formatCode>0.000</c:formatCode>
                <c:ptCount val="5"/>
                <c:pt idx="0">
                  <c:v>0.7647815</c:v>
                </c:pt>
                <c:pt idx="1">
                  <c:v>0.73608459999999998</c:v>
                </c:pt>
                <c:pt idx="2">
                  <c:v>0.73788940000000003</c:v>
                </c:pt>
                <c:pt idx="3">
                  <c:v>0.85068710000000003</c:v>
                </c:pt>
                <c:pt idx="4">
                  <c:v>0.84540519999999997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F9-457F-B534-24F5213AD3F5}"/>
            </c:ext>
          </c:extLst>
        </c:ser>
        <c:ser>
          <c:idx val="1"/>
          <c:order val="1"/>
          <c:tx>
            <c:strRef>
              <c:f>correlation!$C$1</c:f>
              <c:strCache>
                <c:ptCount val="1"/>
                <c:pt idx="0">
                  <c:v>BayesRv2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1.212508038859047E-17"/>
                  <c:y val="5.97672087994205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F9-457F-B534-24F5213AD3F5}"/>
                </c:ext>
              </c:extLst>
            </c:dLbl>
            <c:dLbl>
              <c:idx val="1"/>
              <c:layout>
                <c:manualLayout>
                  <c:x val="0"/>
                  <c:y val="4.71470167903208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F9-457F-B534-24F5213AD3F5}"/>
                </c:ext>
              </c:extLst>
            </c:dLbl>
            <c:dLbl>
              <c:idx val="2"/>
              <c:layout>
                <c:manualLayout>
                  <c:x val="0"/>
                  <c:y val="5.13537474600206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F9-457F-B534-24F5213AD3F5}"/>
                </c:ext>
              </c:extLst>
            </c:dLbl>
            <c:dLbl>
              <c:idx val="4"/>
              <c:layout>
                <c:manualLayout>
                  <c:x val="-9.7000643108723759E-17"/>
                  <c:y val="5.55604781297206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BF9-457F-B534-24F5213AD3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correlation!$A$2:$A$6</c:f>
              <c:strCache>
                <c:ptCount val="5"/>
                <c:pt idx="0">
                  <c:v>Milk</c:v>
                </c:pt>
                <c:pt idx="1">
                  <c:v>Fat</c:v>
                </c:pt>
                <c:pt idx="2">
                  <c:v>Protein</c:v>
                </c:pt>
                <c:pt idx="3">
                  <c:v>Fat %</c:v>
                </c:pt>
                <c:pt idx="4">
                  <c:v>Protein %</c:v>
                </c:pt>
              </c:strCache>
            </c:strRef>
          </c:cat>
          <c:val>
            <c:numRef>
              <c:f>correlation!$C$2:$C$6</c:f>
              <c:numCache>
                <c:formatCode>0.000</c:formatCode>
                <c:ptCount val="5"/>
                <c:pt idx="0">
                  <c:v>0.77256100000000005</c:v>
                </c:pt>
                <c:pt idx="1">
                  <c:v>0.74530680000000005</c:v>
                </c:pt>
                <c:pt idx="2">
                  <c:v>0.7391008</c:v>
                </c:pt>
                <c:pt idx="3">
                  <c:v>0.87164629999999998</c:v>
                </c:pt>
                <c:pt idx="4">
                  <c:v>0.86971319999999996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F9-457F-B534-24F5213AD3F5}"/>
            </c:ext>
          </c:extLst>
        </c:ser>
        <c:ser>
          <c:idx val="2"/>
          <c:order val="2"/>
          <c:tx>
            <c:strRef>
              <c:f>correlation!$D$1</c:f>
              <c:strCache>
                <c:ptCount val="1"/>
                <c:pt idx="0">
                  <c:v>SSGP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correlation!$A$2:$A$6</c:f>
              <c:strCache>
                <c:ptCount val="5"/>
                <c:pt idx="0">
                  <c:v>Milk</c:v>
                </c:pt>
                <c:pt idx="1">
                  <c:v>Fat</c:v>
                </c:pt>
                <c:pt idx="2">
                  <c:v>Protein</c:v>
                </c:pt>
                <c:pt idx="3">
                  <c:v>Fat %</c:v>
                </c:pt>
                <c:pt idx="4">
                  <c:v>Protein %</c:v>
                </c:pt>
              </c:strCache>
            </c:strRef>
          </c:cat>
          <c:val>
            <c:numRef>
              <c:f>correlation!$D$2:$D$6</c:f>
              <c:numCache>
                <c:formatCode>0.000</c:formatCode>
                <c:ptCount val="5"/>
                <c:pt idx="0">
                  <c:v>0.76492720000000003</c:v>
                </c:pt>
                <c:pt idx="1">
                  <c:v>0.7417454</c:v>
                </c:pt>
                <c:pt idx="2">
                  <c:v>0.7356277</c:v>
                </c:pt>
                <c:pt idx="3">
                  <c:v>0.86751160000000005</c:v>
                </c:pt>
                <c:pt idx="4">
                  <c:v>0.86447099999999999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F9-457F-B534-24F5213AD3F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710511583"/>
        <c:axId val="1807381583"/>
      </c:barChart>
      <c:catAx>
        <c:axId val="1710511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381583"/>
        <c:crosses val="autoZero"/>
        <c:auto val="1"/>
        <c:lblAlgn val="ctr"/>
        <c:lblOffset val="100"/>
        <c:noMultiLvlLbl val="0"/>
      </c:catAx>
      <c:valAx>
        <c:axId val="1807381583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crossAx val="1710511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Slope of phenotypes on EBVs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slope!$B$1</c:f>
              <c:strCache>
                <c:ptCount val="1"/>
                <c:pt idx="0">
                  <c:v>GREML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slope!$A$2:$A$6</c:f>
              <c:strCache>
                <c:ptCount val="5"/>
                <c:pt idx="0">
                  <c:v>Milk</c:v>
                </c:pt>
                <c:pt idx="1">
                  <c:v>Fat</c:v>
                </c:pt>
                <c:pt idx="2">
                  <c:v>Protein</c:v>
                </c:pt>
                <c:pt idx="3">
                  <c:v>Fat %</c:v>
                </c:pt>
                <c:pt idx="4">
                  <c:v>Protein %</c:v>
                </c:pt>
              </c:strCache>
            </c:strRef>
          </c:cat>
          <c:val>
            <c:numRef>
              <c:f>slope!$B$2:$B$6</c:f>
              <c:numCache>
                <c:formatCode>General</c:formatCode>
                <c:ptCount val="5"/>
                <c:pt idx="0">
                  <c:v>0.93220000000000003</c:v>
                </c:pt>
                <c:pt idx="1">
                  <c:v>0.85089999999999999</c:v>
                </c:pt>
                <c:pt idx="2">
                  <c:v>0.85340000000000005</c:v>
                </c:pt>
                <c:pt idx="3">
                  <c:v>0.91520000000000001</c:v>
                </c:pt>
                <c:pt idx="4">
                  <c:v>0.83740000000000003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FD-4569-81DD-1F0EB60A2CF3}"/>
            </c:ext>
          </c:extLst>
        </c:ser>
        <c:ser>
          <c:idx val="1"/>
          <c:order val="1"/>
          <c:tx>
            <c:strRef>
              <c:f>slope!$C$1</c:f>
              <c:strCache>
                <c:ptCount val="1"/>
                <c:pt idx="0">
                  <c:v>BayesRv2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slope!$A$2:$A$6</c:f>
              <c:strCache>
                <c:ptCount val="5"/>
                <c:pt idx="0">
                  <c:v>Milk</c:v>
                </c:pt>
                <c:pt idx="1">
                  <c:v>Fat</c:v>
                </c:pt>
                <c:pt idx="2">
                  <c:v>Protein</c:v>
                </c:pt>
                <c:pt idx="3">
                  <c:v>Fat %</c:v>
                </c:pt>
                <c:pt idx="4">
                  <c:v>Protein %</c:v>
                </c:pt>
              </c:strCache>
            </c:strRef>
          </c:cat>
          <c:val>
            <c:numRef>
              <c:f>slope!$C$2:$C$6</c:f>
              <c:numCache>
                <c:formatCode>General</c:formatCode>
                <c:ptCount val="5"/>
                <c:pt idx="0">
                  <c:v>0.92390000000000005</c:v>
                </c:pt>
                <c:pt idx="1">
                  <c:v>0.8609</c:v>
                </c:pt>
                <c:pt idx="2">
                  <c:v>0.85036999999999996</c:v>
                </c:pt>
                <c:pt idx="3">
                  <c:v>0.91349999999999998</c:v>
                </c:pt>
                <c:pt idx="4">
                  <c:v>0.85150300000000001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FD-4569-81DD-1F0EB60A2CF3}"/>
            </c:ext>
          </c:extLst>
        </c:ser>
        <c:ser>
          <c:idx val="2"/>
          <c:order val="2"/>
          <c:tx>
            <c:strRef>
              <c:f>slope!$D$1</c:f>
              <c:strCache>
                <c:ptCount val="1"/>
                <c:pt idx="0">
                  <c:v>SSGP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slope!$A$2:$A$6</c:f>
              <c:strCache>
                <c:ptCount val="5"/>
                <c:pt idx="0">
                  <c:v>Milk</c:v>
                </c:pt>
                <c:pt idx="1">
                  <c:v>Fat</c:v>
                </c:pt>
                <c:pt idx="2">
                  <c:v>Protein</c:v>
                </c:pt>
                <c:pt idx="3">
                  <c:v>Fat %</c:v>
                </c:pt>
                <c:pt idx="4">
                  <c:v>Protein %</c:v>
                </c:pt>
              </c:strCache>
            </c:strRef>
          </c:cat>
          <c:val>
            <c:numRef>
              <c:f>slope!$D$2:$D$6</c:f>
              <c:numCache>
                <c:formatCode>General</c:formatCode>
                <c:ptCount val="5"/>
                <c:pt idx="0">
                  <c:v>0.98229999999999995</c:v>
                </c:pt>
                <c:pt idx="1">
                  <c:v>0.90090000000000003</c:v>
                </c:pt>
                <c:pt idx="2">
                  <c:v>0.89629999999999999</c:v>
                </c:pt>
                <c:pt idx="3">
                  <c:v>0.93720000000000003</c:v>
                </c:pt>
                <c:pt idx="4">
                  <c:v>0.87839999999999996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FD-4569-81DD-1F0EB60A2C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48687711"/>
        <c:axId val="1913341327"/>
      </c:barChart>
      <c:catAx>
        <c:axId val="2048687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3341327"/>
        <c:crosses val="autoZero"/>
        <c:auto val="1"/>
        <c:lblAlgn val="ctr"/>
        <c:lblOffset val="100"/>
        <c:noMultiLvlLbl val="0"/>
      </c:catAx>
      <c:valAx>
        <c:axId val="1913341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687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0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A5C0DE-8E1A-496A-BCEF-9D9FDACF2470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6FE2E9C9-D2A1-4112-8A77-9168D369EEFD}">
      <dgm:prSet/>
      <dgm:spPr/>
      <dgm:t>
        <a:bodyPr/>
        <a:lstStyle/>
        <a:p>
          <a:pPr>
            <a:defRPr b="1"/>
          </a:pPr>
          <a:r>
            <a:rPr lang="en-US" dirty="0"/>
            <a:t>Biobank-scale samples</a:t>
          </a:r>
        </a:p>
      </dgm:t>
    </dgm:pt>
    <dgm:pt modelId="{CFFDB95A-D922-4185-9118-92748DCEB1DC}" type="parTrans" cxnId="{0CD61E1F-4D1E-4689-8830-6E6DFC20C126}">
      <dgm:prSet/>
      <dgm:spPr/>
      <dgm:t>
        <a:bodyPr/>
        <a:lstStyle/>
        <a:p>
          <a:endParaRPr lang="en-US"/>
        </a:p>
      </dgm:t>
    </dgm:pt>
    <dgm:pt modelId="{6813AFAB-AACA-414C-956C-D12F48CBEA15}" type="sibTrans" cxnId="{0CD61E1F-4D1E-4689-8830-6E6DFC20C126}">
      <dgm:prSet/>
      <dgm:spPr/>
      <dgm:t>
        <a:bodyPr/>
        <a:lstStyle/>
        <a:p>
          <a:endParaRPr lang="en-US"/>
        </a:p>
      </dgm:t>
    </dgm:pt>
    <dgm:pt modelId="{F28FCFD0-DB98-464E-A547-531BB2B05F0F}">
      <dgm:prSet custT="1"/>
      <dgm:spPr/>
      <dgm:t>
        <a:bodyPr/>
        <a:lstStyle/>
        <a:p>
          <a:r>
            <a:rPr lang="en-US" sz="3600" dirty="0">
              <a:solidFill>
                <a:srgbClr val="0020F8"/>
              </a:solidFill>
            </a:rPr>
            <a:t>Big </a:t>
          </a:r>
          <a:r>
            <a:rPr lang="en-US" sz="3600" i="1" dirty="0">
              <a:solidFill>
                <a:srgbClr val="0020F8"/>
              </a:solidFill>
            </a:rPr>
            <a:t>N</a:t>
          </a:r>
          <a:r>
            <a:rPr lang="en-US" sz="3600" i="0" dirty="0">
              <a:solidFill>
                <a:srgbClr val="0020F8"/>
              </a:solidFill>
            </a:rPr>
            <a:t>&gt;0.5 million</a:t>
          </a:r>
          <a:endParaRPr lang="en-US" sz="3600" dirty="0">
            <a:solidFill>
              <a:srgbClr val="0020F8"/>
            </a:solidFill>
          </a:endParaRPr>
        </a:p>
      </dgm:t>
    </dgm:pt>
    <dgm:pt modelId="{FEC3E83E-E461-4495-8F15-BD211D1D285A}" type="parTrans" cxnId="{A75E4619-02A8-4F81-A1C4-09CA12C6B857}">
      <dgm:prSet/>
      <dgm:spPr/>
      <dgm:t>
        <a:bodyPr/>
        <a:lstStyle/>
        <a:p>
          <a:endParaRPr lang="en-US"/>
        </a:p>
      </dgm:t>
    </dgm:pt>
    <dgm:pt modelId="{F9D38726-BDDC-4B47-A122-86C53F9B3A80}" type="sibTrans" cxnId="{A75E4619-02A8-4F81-A1C4-09CA12C6B857}">
      <dgm:prSet/>
      <dgm:spPr/>
      <dgm:t>
        <a:bodyPr/>
        <a:lstStyle/>
        <a:p>
          <a:endParaRPr lang="en-US"/>
        </a:p>
      </dgm:t>
    </dgm:pt>
    <dgm:pt modelId="{7E356F8B-5E27-4B96-821F-71370DA6EFDE}">
      <dgm:prSet/>
      <dgm:spPr/>
      <dgm:t>
        <a:bodyPr/>
        <a:lstStyle/>
        <a:p>
          <a:pPr>
            <a:defRPr b="1"/>
          </a:pPr>
          <a:r>
            <a:rPr lang="en-US"/>
            <a:t>Sequence variants</a:t>
          </a:r>
        </a:p>
      </dgm:t>
    </dgm:pt>
    <dgm:pt modelId="{B4F95D39-0152-4A1E-9AA6-81755E4FCACD}" type="parTrans" cxnId="{D2AFFB9F-AC42-470E-8773-2B1FA6A13667}">
      <dgm:prSet/>
      <dgm:spPr/>
      <dgm:t>
        <a:bodyPr/>
        <a:lstStyle/>
        <a:p>
          <a:endParaRPr lang="en-US"/>
        </a:p>
      </dgm:t>
    </dgm:pt>
    <dgm:pt modelId="{6CF802C2-1878-4E56-BE41-C86D68B3DD30}" type="sibTrans" cxnId="{D2AFFB9F-AC42-470E-8773-2B1FA6A13667}">
      <dgm:prSet/>
      <dgm:spPr/>
      <dgm:t>
        <a:bodyPr/>
        <a:lstStyle/>
        <a:p>
          <a:endParaRPr lang="en-US"/>
        </a:p>
      </dgm:t>
    </dgm:pt>
    <dgm:pt modelId="{9528E6C7-BE24-48D5-8881-8233FD6C90D7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Big </a:t>
          </a:r>
          <a:r>
            <a:rPr lang="en-US" i="1" dirty="0">
              <a:solidFill>
                <a:srgbClr val="FF0000"/>
              </a:solidFill>
            </a:rPr>
            <a:t>M</a:t>
          </a:r>
          <a:r>
            <a:rPr lang="en-US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&gt;1</a:t>
          </a:r>
          <a:r>
            <a:rPr lang="en-US" i="0" dirty="0">
              <a:solidFill>
                <a:srgbClr val="FF0000"/>
              </a:solidFill>
            </a:rPr>
            <a:t>0 million</a:t>
          </a:r>
          <a:endParaRPr lang="en-US" dirty="0">
            <a:solidFill>
              <a:srgbClr val="FF0000"/>
            </a:solidFill>
          </a:endParaRPr>
        </a:p>
      </dgm:t>
    </dgm:pt>
    <dgm:pt modelId="{3DFCFD62-EC1C-4130-92F8-5289BFDCE11F}" type="parTrans" cxnId="{2B79BF0D-D683-4E7D-AA8A-8B63175FF224}">
      <dgm:prSet/>
      <dgm:spPr/>
      <dgm:t>
        <a:bodyPr/>
        <a:lstStyle/>
        <a:p>
          <a:endParaRPr lang="en-US"/>
        </a:p>
      </dgm:t>
    </dgm:pt>
    <dgm:pt modelId="{D6887A72-E4A1-48EB-AAC6-3471B3B8849C}" type="sibTrans" cxnId="{2B79BF0D-D683-4E7D-AA8A-8B63175FF224}">
      <dgm:prSet/>
      <dgm:spPr/>
      <dgm:t>
        <a:bodyPr/>
        <a:lstStyle/>
        <a:p>
          <a:endParaRPr lang="en-US"/>
        </a:p>
      </dgm:t>
    </dgm:pt>
    <dgm:pt modelId="{92BFE6C6-0C20-44CC-A97C-0643ECE08E0B}" type="pres">
      <dgm:prSet presAssocID="{68A5C0DE-8E1A-496A-BCEF-9D9FDACF2470}" presName="root" presStyleCnt="0">
        <dgm:presLayoutVars>
          <dgm:dir/>
          <dgm:resizeHandles val="exact"/>
        </dgm:presLayoutVars>
      </dgm:prSet>
      <dgm:spPr/>
    </dgm:pt>
    <dgm:pt modelId="{8068A88A-377B-4DC6-9E58-7CA7B42524BF}" type="pres">
      <dgm:prSet presAssocID="{6FE2E9C9-D2A1-4112-8A77-9168D369EEFD}" presName="compNode" presStyleCnt="0"/>
      <dgm:spPr/>
    </dgm:pt>
    <dgm:pt modelId="{356E58D7-1ADA-4437-8A40-79565BECB6AC}" type="pres">
      <dgm:prSet presAssocID="{6FE2E9C9-D2A1-4112-8A77-9168D369EEF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5848140C-7AA6-4132-925F-4F42232F32FB}" type="pres">
      <dgm:prSet presAssocID="{6FE2E9C9-D2A1-4112-8A77-9168D369EEFD}" presName="iconSpace" presStyleCnt="0"/>
      <dgm:spPr/>
    </dgm:pt>
    <dgm:pt modelId="{7D8FD862-D462-4372-B032-FC6C5F950B9C}" type="pres">
      <dgm:prSet presAssocID="{6FE2E9C9-D2A1-4112-8A77-9168D369EEFD}" presName="parTx" presStyleLbl="revTx" presStyleIdx="0" presStyleCnt="4">
        <dgm:presLayoutVars>
          <dgm:chMax val="0"/>
          <dgm:chPref val="0"/>
        </dgm:presLayoutVars>
      </dgm:prSet>
      <dgm:spPr/>
    </dgm:pt>
    <dgm:pt modelId="{831084BE-F038-455B-9E69-674D19D09745}" type="pres">
      <dgm:prSet presAssocID="{6FE2E9C9-D2A1-4112-8A77-9168D369EEFD}" presName="txSpace" presStyleCnt="0"/>
      <dgm:spPr/>
    </dgm:pt>
    <dgm:pt modelId="{F4379C3F-AD53-4852-8573-AB0995BDEA16}" type="pres">
      <dgm:prSet presAssocID="{6FE2E9C9-D2A1-4112-8A77-9168D369EEFD}" presName="desTx" presStyleLbl="revTx" presStyleIdx="1" presStyleCnt="4">
        <dgm:presLayoutVars/>
      </dgm:prSet>
      <dgm:spPr/>
    </dgm:pt>
    <dgm:pt modelId="{6875A9F3-631A-4D34-8EA3-44D8881C404D}" type="pres">
      <dgm:prSet presAssocID="{6813AFAB-AACA-414C-956C-D12F48CBEA15}" presName="sibTrans" presStyleCnt="0"/>
      <dgm:spPr/>
    </dgm:pt>
    <dgm:pt modelId="{976FBBE1-4704-45D8-97BD-B93CE48599DF}" type="pres">
      <dgm:prSet presAssocID="{7E356F8B-5E27-4B96-821F-71370DA6EFDE}" presName="compNode" presStyleCnt="0"/>
      <dgm:spPr/>
    </dgm:pt>
    <dgm:pt modelId="{28C72744-C331-4DAF-99CF-D7FF8CE4E742}" type="pres">
      <dgm:prSet presAssocID="{7E356F8B-5E27-4B96-821F-71370DA6EFD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DEAF93B9-A19A-415C-84CE-F962AD145B7D}" type="pres">
      <dgm:prSet presAssocID="{7E356F8B-5E27-4B96-821F-71370DA6EFDE}" presName="iconSpace" presStyleCnt="0"/>
      <dgm:spPr/>
    </dgm:pt>
    <dgm:pt modelId="{4B193F3D-60A7-414D-BF8E-B664308DFEBC}" type="pres">
      <dgm:prSet presAssocID="{7E356F8B-5E27-4B96-821F-71370DA6EFDE}" presName="parTx" presStyleLbl="revTx" presStyleIdx="2" presStyleCnt="4">
        <dgm:presLayoutVars>
          <dgm:chMax val="0"/>
          <dgm:chPref val="0"/>
        </dgm:presLayoutVars>
      </dgm:prSet>
      <dgm:spPr/>
    </dgm:pt>
    <dgm:pt modelId="{273D759C-2836-47AB-8F24-2025FE3FB2E9}" type="pres">
      <dgm:prSet presAssocID="{7E356F8B-5E27-4B96-821F-71370DA6EFDE}" presName="txSpace" presStyleCnt="0"/>
      <dgm:spPr/>
    </dgm:pt>
    <dgm:pt modelId="{30A7EA63-74CF-4C68-81A0-56328C67FBC5}" type="pres">
      <dgm:prSet presAssocID="{7E356F8B-5E27-4B96-821F-71370DA6EFDE}" presName="desTx" presStyleLbl="revTx" presStyleIdx="3" presStyleCnt="4">
        <dgm:presLayoutVars/>
      </dgm:prSet>
      <dgm:spPr/>
    </dgm:pt>
  </dgm:ptLst>
  <dgm:cxnLst>
    <dgm:cxn modelId="{AF51A90B-DEAB-4D64-8C8D-0DC8D7BEA82C}" type="presOf" srcId="{68A5C0DE-8E1A-496A-BCEF-9D9FDACF2470}" destId="{92BFE6C6-0C20-44CC-A97C-0643ECE08E0B}" srcOrd="0" destOrd="0" presId="urn:microsoft.com/office/officeart/2018/2/layout/IconLabelDescriptionList"/>
    <dgm:cxn modelId="{2B79BF0D-D683-4E7D-AA8A-8B63175FF224}" srcId="{7E356F8B-5E27-4B96-821F-71370DA6EFDE}" destId="{9528E6C7-BE24-48D5-8881-8233FD6C90D7}" srcOrd="0" destOrd="0" parTransId="{3DFCFD62-EC1C-4130-92F8-5289BFDCE11F}" sibTransId="{D6887A72-E4A1-48EB-AAC6-3471B3B8849C}"/>
    <dgm:cxn modelId="{A75E4619-02A8-4F81-A1C4-09CA12C6B857}" srcId="{6FE2E9C9-D2A1-4112-8A77-9168D369EEFD}" destId="{F28FCFD0-DB98-464E-A547-531BB2B05F0F}" srcOrd="0" destOrd="0" parTransId="{FEC3E83E-E461-4495-8F15-BD211D1D285A}" sibTransId="{F9D38726-BDDC-4B47-A122-86C53F9B3A80}"/>
    <dgm:cxn modelId="{0CD61E1F-4D1E-4689-8830-6E6DFC20C126}" srcId="{68A5C0DE-8E1A-496A-BCEF-9D9FDACF2470}" destId="{6FE2E9C9-D2A1-4112-8A77-9168D369EEFD}" srcOrd="0" destOrd="0" parTransId="{CFFDB95A-D922-4185-9118-92748DCEB1DC}" sibTransId="{6813AFAB-AACA-414C-956C-D12F48CBEA15}"/>
    <dgm:cxn modelId="{D642D32C-49F1-4DAD-A53A-4561EAC04C56}" type="presOf" srcId="{F28FCFD0-DB98-464E-A547-531BB2B05F0F}" destId="{F4379C3F-AD53-4852-8573-AB0995BDEA16}" srcOrd="0" destOrd="0" presId="urn:microsoft.com/office/officeart/2018/2/layout/IconLabelDescriptionList"/>
    <dgm:cxn modelId="{FD173671-6836-4986-BC5E-A43D09F94284}" type="presOf" srcId="{6FE2E9C9-D2A1-4112-8A77-9168D369EEFD}" destId="{7D8FD862-D462-4372-B032-FC6C5F950B9C}" srcOrd="0" destOrd="0" presId="urn:microsoft.com/office/officeart/2018/2/layout/IconLabelDescriptionList"/>
    <dgm:cxn modelId="{D2AFFB9F-AC42-470E-8773-2B1FA6A13667}" srcId="{68A5C0DE-8E1A-496A-BCEF-9D9FDACF2470}" destId="{7E356F8B-5E27-4B96-821F-71370DA6EFDE}" srcOrd="1" destOrd="0" parTransId="{B4F95D39-0152-4A1E-9AA6-81755E4FCACD}" sibTransId="{6CF802C2-1878-4E56-BE41-C86D68B3DD30}"/>
    <dgm:cxn modelId="{60EB4EAA-DEA3-4BF7-8B77-E88CCC5757CC}" type="presOf" srcId="{7E356F8B-5E27-4B96-821F-71370DA6EFDE}" destId="{4B193F3D-60A7-414D-BF8E-B664308DFEBC}" srcOrd="0" destOrd="0" presId="urn:microsoft.com/office/officeart/2018/2/layout/IconLabelDescriptionList"/>
    <dgm:cxn modelId="{92D488E4-36C1-4639-B374-35E2C1B32E77}" type="presOf" srcId="{9528E6C7-BE24-48D5-8881-8233FD6C90D7}" destId="{30A7EA63-74CF-4C68-81A0-56328C67FBC5}" srcOrd="0" destOrd="0" presId="urn:microsoft.com/office/officeart/2018/2/layout/IconLabelDescriptionList"/>
    <dgm:cxn modelId="{B53794C9-287A-4F32-A010-C7C075FD68B2}" type="presParOf" srcId="{92BFE6C6-0C20-44CC-A97C-0643ECE08E0B}" destId="{8068A88A-377B-4DC6-9E58-7CA7B42524BF}" srcOrd="0" destOrd="0" presId="urn:microsoft.com/office/officeart/2018/2/layout/IconLabelDescriptionList"/>
    <dgm:cxn modelId="{C9F35F13-AA00-4A57-BE0E-EC4595C0A93D}" type="presParOf" srcId="{8068A88A-377B-4DC6-9E58-7CA7B42524BF}" destId="{356E58D7-1ADA-4437-8A40-79565BECB6AC}" srcOrd="0" destOrd="0" presId="urn:microsoft.com/office/officeart/2018/2/layout/IconLabelDescriptionList"/>
    <dgm:cxn modelId="{430B1EAC-7180-4774-9CD7-E3C5FF09B6D1}" type="presParOf" srcId="{8068A88A-377B-4DC6-9E58-7CA7B42524BF}" destId="{5848140C-7AA6-4132-925F-4F42232F32FB}" srcOrd="1" destOrd="0" presId="urn:microsoft.com/office/officeart/2018/2/layout/IconLabelDescriptionList"/>
    <dgm:cxn modelId="{E3ADA62D-64F7-428F-ACDB-43BB7FA1F8AC}" type="presParOf" srcId="{8068A88A-377B-4DC6-9E58-7CA7B42524BF}" destId="{7D8FD862-D462-4372-B032-FC6C5F950B9C}" srcOrd="2" destOrd="0" presId="urn:microsoft.com/office/officeart/2018/2/layout/IconLabelDescriptionList"/>
    <dgm:cxn modelId="{6CC3DA2C-203F-4416-A335-302F42EBFE36}" type="presParOf" srcId="{8068A88A-377B-4DC6-9E58-7CA7B42524BF}" destId="{831084BE-F038-455B-9E69-674D19D09745}" srcOrd="3" destOrd="0" presId="urn:microsoft.com/office/officeart/2018/2/layout/IconLabelDescriptionList"/>
    <dgm:cxn modelId="{4AFA7063-DABC-4A8A-B515-7B1407C7F1E7}" type="presParOf" srcId="{8068A88A-377B-4DC6-9E58-7CA7B42524BF}" destId="{F4379C3F-AD53-4852-8573-AB0995BDEA16}" srcOrd="4" destOrd="0" presId="urn:microsoft.com/office/officeart/2018/2/layout/IconLabelDescriptionList"/>
    <dgm:cxn modelId="{2B5723A2-3C64-4915-A109-99B7F6FC0295}" type="presParOf" srcId="{92BFE6C6-0C20-44CC-A97C-0643ECE08E0B}" destId="{6875A9F3-631A-4D34-8EA3-44D8881C404D}" srcOrd="1" destOrd="0" presId="urn:microsoft.com/office/officeart/2018/2/layout/IconLabelDescriptionList"/>
    <dgm:cxn modelId="{807DD70A-32D9-4BF7-BD32-A3594996E9D9}" type="presParOf" srcId="{92BFE6C6-0C20-44CC-A97C-0643ECE08E0B}" destId="{976FBBE1-4704-45D8-97BD-B93CE48599DF}" srcOrd="2" destOrd="0" presId="urn:microsoft.com/office/officeart/2018/2/layout/IconLabelDescriptionList"/>
    <dgm:cxn modelId="{BFAF59E3-052A-4985-97F6-C6D451425B22}" type="presParOf" srcId="{976FBBE1-4704-45D8-97BD-B93CE48599DF}" destId="{28C72744-C331-4DAF-99CF-D7FF8CE4E742}" srcOrd="0" destOrd="0" presId="urn:microsoft.com/office/officeart/2018/2/layout/IconLabelDescriptionList"/>
    <dgm:cxn modelId="{876266BC-E515-4DF9-8294-74FD0C7383DA}" type="presParOf" srcId="{976FBBE1-4704-45D8-97BD-B93CE48599DF}" destId="{DEAF93B9-A19A-415C-84CE-F962AD145B7D}" srcOrd="1" destOrd="0" presId="urn:microsoft.com/office/officeart/2018/2/layout/IconLabelDescriptionList"/>
    <dgm:cxn modelId="{2CB97581-87E2-4DCF-AC2D-F150107F4556}" type="presParOf" srcId="{976FBBE1-4704-45D8-97BD-B93CE48599DF}" destId="{4B193F3D-60A7-414D-BF8E-B664308DFEBC}" srcOrd="2" destOrd="0" presId="urn:microsoft.com/office/officeart/2018/2/layout/IconLabelDescriptionList"/>
    <dgm:cxn modelId="{CB159ED8-9C46-495B-9478-B865E9EF8608}" type="presParOf" srcId="{976FBBE1-4704-45D8-97BD-B93CE48599DF}" destId="{273D759C-2836-47AB-8F24-2025FE3FB2E9}" srcOrd="3" destOrd="0" presId="urn:microsoft.com/office/officeart/2018/2/layout/IconLabelDescriptionList"/>
    <dgm:cxn modelId="{E8EA4824-6692-4474-9C16-331C26B7FFC2}" type="presParOf" srcId="{976FBBE1-4704-45D8-97BD-B93CE48599DF}" destId="{30A7EA63-74CF-4C68-81A0-56328C67FBC5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95CB05-892E-49B3-BCFF-783EFD0A21E8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62E5996-76CD-4366-A0EC-87C1EC0937FC}">
      <dgm:prSet/>
      <dgm:spPr/>
      <dgm:t>
        <a:bodyPr/>
        <a:lstStyle/>
        <a:p>
          <a:r>
            <a:rPr lang="en-US" dirty="0"/>
            <a:t>Variance component estimation</a:t>
          </a:r>
        </a:p>
      </dgm:t>
    </dgm:pt>
    <dgm:pt modelId="{1EFF7B9C-73ED-445B-8D0B-803FC185A52D}" type="parTrans" cxnId="{52A250CF-D79E-48E8-AAB3-B698949C372F}">
      <dgm:prSet/>
      <dgm:spPr/>
      <dgm:t>
        <a:bodyPr/>
        <a:lstStyle/>
        <a:p>
          <a:endParaRPr lang="en-US"/>
        </a:p>
      </dgm:t>
    </dgm:pt>
    <dgm:pt modelId="{9E6F113C-D4E5-44AC-B5B7-5788CBC0E1D7}" type="sibTrans" cxnId="{52A250CF-D79E-48E8-AAB3-B698949C372F}">
      <dgm:prSet/>
      <dgm:spPr/>
      <dgm:t>
        <a:bodyPr/>
        <a:lstStyle/>
        <a:p>
          <a:endParaRPr lang="en-US"/>
        </a:p>
      </dgm:t>
    </dgm:pt>
    <dgm:pt modelId="{167153F1-FD82-4848-8F46-CB442AA1CA3C}">
      <dgm:prSet custT="1"/>
      <dgm:spPr/>
      <dgm:t>
        <a:bodyPr/>
        <a:lstStyle/>
        <a:p>
          <a:r>
            <a:rPr lang="en-US" sz="2400" dirty="0">
              <a:solidFill>
                <a:srgbClr val="0020F8"/>
              </a:solidFill>
            </a:rPr>
            <a:t>BOLT-REML</a:t>
          </a:r>
          <a:r>
            <a:rPr lang="en-US" sz="2400" dirty="0"/>
            <a:t> (MC-EM-REML)</a:t>
          </a:r>
        </a:p>
      </dgm:t>
    </dgm:pt>
    <dgm:pt modelId="{61490452-17E4-4EBA-A37E-519E61B6190A}" type="parTrans" cxnId="{A7DFBA8A-270D-4CDF-A44E-FCBA83B09371}">
      <dgm:prSet/>
      <dgm:spPr/>
      <dgm:t>
        <a:bodyPr/>
        <a:lstStyle/>
        <a:p>
          <a:endParaRPr lang="en-US"/>
        </a:p>
      </dgm:t>
    </dgm:pt>
    <dgm:pt modelId="{1F9574D2-3100-4FF7-939D-5B756776B936}" type="sibTrans" cxnId="{A7DFBA8A-270D-4CDF-A44E-FCBA83B09371}">
      <dgm:prSet/>
      <dgm:spPr/>
      <dgm:t>
        <a:bodyPr/>
        <a:lstStyle/>
        <a:p>
          <a:endParaRPr lang="en-US"/>
        </a:p>
      </dgm:t>
    </dgm:pt>
    <dgm:pt modelId="{8BE60CFF-8D72-40E0-9F75-D92D035682DF}">
      <dgm:prSet custT="1"/>
      <dgm:spPr/>
      <dgm:t>
        <a:bodyPr/>
        <a:lstStyle/>
        <a:p>
          <a:r>
            <a:rPr lang="en-US" sz="2400" dirty="0">
              <a:solidFill>
                <a:srgbClr val="0020F8"/>
              </a:solidFill>
            </a:rPr>
            <a:t>RHE-reg</a:t>
          </a:r>
          <a:r>
            <a:rPr lang="en-US" sz="2400" dirty="0"/>
            <a:t> (Randomized HE regression estimator)</a:t>
          </a:r>
        </a:p>
      </dgm:t>
    </dgm:pt>
    <dgm:pt modelId="{CA1DCDDE-22B7-46A7-A535-5ABAAAAEEA6D}" type="parTrans" cxnId="{3FA9D72D-0CE4-49C6-BA48-591991AAEF8F}">
      <dgm:prSet/>
      <dgm:spPr/>
      <dgm:t>
        <a:bodyPr/>
        <a:lstStyle/>
        <a:p>
          <a:endParaRPr lang="en-US"/>
        </a:p>
      </dgm:t>
    </dgm:pt>
    <dgm:pt modelId="{420D49D9-D0C9-47AB-B186-DFF48374A414}" type="sibTrans" cxnId="{3FA9D72D-0CE4-49C6-BA48-591991AAEF8F}">
      <dgm:prSet/>
      <dgm:spPr/>
      <dgm:t>
        <a:bodyPr/>
        <a:lstStyle/>
        <a:p>
          <a:endParaRPr lang="en-US"/>
        </a:p>
      </dgm:t>
    </dgm:pt>
    <dgm:pt modelId="{AC234569-BE30-4341-A9A6-96238D71EB20}">
      <dgm:prSet/>
      <dgm:spPr/>
      <dgm:t>
        <a:bodyPr/>
        <a:lstStyle/>
        <a:p>
          <a:r>
            <a:rPr lang="en-US" dirty="0"/>
            <a:t>GWAS</a:t>
          </a:r>
        </a:p>
      </dgm:t>
    </dgm:pt>
    <dgm:pt modelId="{11250831-9341-400A-95C9-70B8C48F4D3D}" type="parTrans" cxnId="{83CEAFE2-B801-4080-A32A-8104EEE1DAC4}">
      <dgm:prSet/>
      <dgm:spPr/>
      <dgm:t>
        <a:bodyPr/>
        <a:lstStyle/>
        <a:p>
          <a:endParaRPr lang="en-US"/>
        </a:p>
      </dgm:t>
    </dgm:pt>
    <dgm:pt modelId="{7FBB0F6E-1089-48E4-977F-76B978E40C55}" type="sibTrans" cxnId="{83CEAFE2-B801-4080-A32A-8104EEE1DAC4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AD3B5E9E-613F-4DF9-A207-11754330C030}">
          <dgm:prSet custT="1"/>
          <dgm:spPr/>
          <dgm:t>
            <a:bodyPr/>
            <a:lstStyle/>
            <a:p>
              <a:r>
                <a:rPr lang="en-US" sz="2400" dirty="0">
                  <a:solidFill>
                    <a:srgbClr val="0000CC"/>
                  </a:solidFill>
                </a:rPr>
                <a:t>BOLT-LMM</a:t>
              </a:r>
              <a:r>
                <a:rPr lang="en-US" sz="2400" dirty="0"/>
                <a:t> (</a:t>
              </a:r>
              <a14:m>
                <m:oMath xmlns:m="http://schemas.openxmlformats.org/officeDocument/2006/math">
                  <m:sSubSup>
                    <m:sSubSupPr>
                      <m:ctrlP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sSubSupPr>
                    <m:e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χ</m:t>
                      </m:r>
                    </m:e>
                    <m: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𝐿𝑀𝑀</m:t>
                      </m:r>
                    </m:sub>
                    <m: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sup>
                  </m:sSubSup>
                  <m:r>
                    <a:rPr lang="en-US" sz="2400" i="1" smtClean="0">
                      <a:latin typeface="Cambria Math" panose="02040503050406030204" pitchFamily="18" charset="0"/>
                    </a:rPr>
                    <m:t>=</m:t>
                  </m:r>
                  <m:r>
                    <a:rPr lang="en-US" sz="2400" b="0" i="1" smtClean="0">
                      <a:solidFill>
                        <a:srgbClr val="0020F8"/>
                      </a:solidFill>
                      <a:latin typeface="Cambria Math" panose="02040503050406030204" pitchFamily="18" charset="0"/>
                    </a:rPr>
                    <m:t>𝑐</m:t>
                  </m:r>
                  <m:r>
                    <a:rPr lang="en-US" sz="2400" b="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∙</m:t>
                  </m:r>
                  <m:sSubSup>
                    <m:sSubSupPr>
                      <m:ctrlP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sSubSupPr>
                    <m:e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χ</m:t>
                      </m:r>
                    </m:e>
                    <m: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𝐿𝑀</m:t>
                      </m:r>
                    </m:sub>
                    <m: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sup>
                  </m:sSubSup>
                </m:oMath>
              </a14:m>
              <a:r>
                <a:rPr lang="en-US" sz="2400" dirty="0"/>
                <a:t>)</a:t>
              </a:r>
            </a:p>
          </dgm:t>
        </dgm:pt>
      </mc:Choice>
      <mc:Fallback xmlns="">
        <dgm:pt modelId="{AD3B5E9E-613F-4DF9-A207-11754330C030}">
          <dgm:prSet custT="1"/>
          <dgm:spPr/>
          <dgm:t>
            <a:bodyPr/>
            <a:lstStyle/>
            <a:p>
              <a:r>
                <a:rPr lang="en-US" sz="2400" dirty="0">
                  <a:solidFill>
                    <a:srgbClr val="0000CC"/>
                  </a:solidFill>
                </a:rPr>
                <a:t>BOLT-LMM</a:t>
              </a:r>
              <a:r>
                <a:rPr lang="en-US" sz="2400" dirty="0"/>
                <a:t> (</a:t>
              </a:r>
              <a:r>
                <a:rPr lang="el-GR" sz="2400" i="0">
                  <a:latin typeface="Cambria Math" panose="02040503050406030204" pitchFamily="18" charset="0"/>
                  <a:ea typeface="Cambria Math" panose="02040503050406030204" pitchFamily="18" charset="0"/>
                </a:rPr>
                <a:t>χ_</a:t>
              </a:r>
              <a:r>
                <a:rPr lang="en-US" sz="2400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𝐿𝑀𝑀</a:t>
              </a:r>
              <a:r>
                <a:rPr lang="el-GR" sz="2400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^</a:t>
              </a:r>
              <a:r>
                <a:rPr lang="en-US" sz="2400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r>
                <a:rPr lang="en-US" sz="2400" i="0">
                  <a:latin typeface="Cambria Math" panose="02040503050406030204" pitchFamily="18" charset="0"/>
                </a:rPr>
                <a:t>=</a:t>
              </a:r>
              <a:r>
                <a:rPr lang="en-US" sz="2400" b="0" i="0">
                  <a:solidFill>
                    <a:srgbClr val="0020F8"/>
                  </a:solidFill>
                  <a:latin typeface="Cambria Math" panose="02040503050406030204" pitchFamily="18" charset="0"/>
                </a:rPr>
                <a:t>𝑐</a:t>
              </a:r>
              <a:r>
                <a:rPr lang="en-US" sz="2400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∙</a:t>
              </a:r>
              <a:r>
                <a:rPr lang="el-GR" sz="2400" i="0">
                  <a:latin typeface="Cambria Math" panose="02040503050406030204" pitchFamily="18" charset="0"/>
                  <a:ea typeface="Cambria Math" panose="02040503050406030204" pitchFamily="18" charset="0"/>
                </a:rPr>
                <a:t>χ_</a:t>
              </a:r>
              <a:r>
                <a:rPr lang="en-US" sz="2400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𝐿𝑀^2</a:t>
              </a:r>
              <a:r>
                <a:rPr lang="en-US" sz="2400" dirty="0"/>
                <a:t>)</a:t>
              </a:r>
            </a:p>
          </dgm:t>
        </dgm:pt>
      </mc:Fallback>
    </mc:AlternateContent>
    <dgm:pt modelId="{C4EEC2C9-EA86-4FBA-B662-7D0491467972}" type="parTrans" cxnId="{EC22C73B-CE17-43FB-8001-0EE2F0582652}">
      <dgm:prSet/>
      <dgm:spPr/>
      <dgm:t>
        <a:bodyPr/>
        <a:lstStyle/>
        <a:p>
          <a:endParaRPr lang="en-US"/>
        </a:p>
      </dgm:t>
    </dgm:pt>
    <dgm:pt modelId="{6127A3AD-36E0-4C01-9F17-024B86683FD5}" type="sibTrans" cxnId="{EC22C73B-CE17-43FB-8001-0EE2F0582652}">
      <dgm:prSet/>
      <dgm:spPr/>
      <dgm:t>
        <a:bodyPr/>
        <a:lstStyle/>
        <a:p>
          <a:endParaRPr lang="en-US"/>
        </a:p>
      </dgm:t>
    </dgm:pt>
    <dgm:pt modelId="{E449C6BF-B74C-4D75-8A01-947C1DBCEF6B}">
      <dgm:prSet custT="1"/>
      <dgm:spPr/>
      <dgm:t>
        <a:bodyPr/>
        <a:lstStyle/>
        <a:p>
          <a:r>
            <a:rPr lang="en-US" sz="2400" dirty="0">
              <a:solidFill>
                <a:srgbClr val="0000CC"/>
              </a:solidFill>
            </a:rPr>
            <a:t>SAIGE</a:t>
          </a:r>
          <a:r>
            <a:rPr lang="en-US" sz="2400" dirty="0"/>
            <a:t> (Like BOLT but better for binary traits)</a:t>
          </a:r>
        </a:p>
      </dgm:t>
    </dgm:pt>
    <dgm:pt modelId="{D06F9861-17B6-47AB-8A52-9A9DB5B60C40}" type="parTrans" cxnId="{44126826-E490-44A1-8649-B68732BD3D2C}">
      <dgm:prSet/>
      <dgm:spPr/>
      <dgm:t>
        <a:bodyPr/>
        <a:lstStyle/>
        <a:p>
          <a:endParaRPr lang="en-US"/>
        </a:p>
      </dgm:t>
    </dgm:pt>
    <dgm:pt modelId="{25A54D91-C48A-40E0-BA88-AB1D8168A7B8}" type="sibTrans" cxnId="{44126826-E490-44A1-8649-B68732BD3D2C}">
      <dgm:prSet/>
      <dgm:spPr/>
      <dgm:t>
        <a:bodyPr/>
        <a:lstStyle/>
        <a:p>
          <a:endParaRPr lang="en-US"/>
        </a:p>
      </dgm:t>
    </dgm:pt>
    <dgm:pt modelId="{D53CBCD4-CB3C-4154-991F-A07EEB41043D}">
      <dgm:prSet custT="1"/>
      <dgm:spPr/>
      <dgm:t>
        <a:bodyPr/>
        <a:lstStyle/>
        <a:p>
          <a:r>
            <a:rPr lang="en-US" sz="2400" dirty="0">
              <a:solidFill>
                <a:srgbClr val="0000CC"/>
              </a:solidFill>
            </a:rPr>
            <a:t>GCTA-</a:t>
          </a:r>
          <a:r>
            <a:rPr lang="en-US" sz="2400" dirty="0" err="1">
              <a:solidFill>
                <a:srgbClr val="0000CC"/>
              </a:solidFill>
            </a:rPr>
            <a:t>fastGWA</a:t>
          </a:r>
          <a:r>
            <a:rPr lang="en-US" sz="2400" dirty="0"/>
            <a:t> (</a:t>
          </a:r>
          <a:r>
            <a:rPr lang="en-US" sz="2400" dirty="0" err="1"/>
            <a:t>Sparsifying</a:t>
          </a:r>
          <a:r>
            <a:rPr lang="en-US" sz="2400" dirty="0"/>
            <a:t> GRM)</a:t>
          </a:r>
        </a:p>
      </dgm:t>
    </dgm:pt>
    <dgm:pt modelId="{A01D82D2-A117-48FE-9F24-F3B5297BE4AF}" type="parTrans" cxnId="{919E63C7-36E3-4481-A6E5-B4CB10B6E6E1}">
      <dgm:prSet/>
      <dgm:spPr/>
      <dgm:t>
        <a:bodyPr/>
        <a:lstStyle/>
        <a:p>
          <a:endParaRPr lang="en-US"/>
        </a:p>
      </dgm:t>
    </dgm:pt>
    <dgm:pt modelId="{72A3CE6B-9312-4DA7-814A-BA8C08C8F0CF}" type="sibTrans" cxnId="{919E63C7-36E3-4481-A6E5-B4CB10B6E6E1}">
      <dgm:prSet/>
      <dgm:spPr/>
      <dgm:t>
        <a:bodyPr/>
        <a:lstStyle/>
        <a:p>
          <a:endParaRPr lang="en-US"/>
        </a:p>
      </dgm:t>
    </dgm:pt>
    <dgm:pt modelId="{342733C9-E2B6-471D-89DA-FB384AA38A17}">
      <dgm:prSet/>
      <dgm:spPr/>
      <dgm:t>
        <a:bodyPr/>
        <a:lstStyle/>
        <a:p>
          <a:r>
            <a:rPr lang="en-US" dirty="0"/>
            <a:t>Genomic prediction</a:t>
          </a:r>
        </a:p>
      </dgm:t>
    </dgm:pt>
    <dgm:pt modelId="{9D9435B0-AC1D-4BD0-BE72-F2D196E650F0}" type="parTrans" cxnId="{DD2F8ED9-584D-435D-8DCE-F510E8C52E41}">
      <dgm:prSet/>
      <dgm:spPr/>
      <dgm:t>
        <a:bodyPr/>
        <a:lstStyle/>
        <a:p>
          <a:endParaRPr lang="en-US"/>
        </a:p>
      </dgm:t>
    </dgm:pt>
    <dgm:pt modelId="{AA9838B3-B5FC-4A0B-B306-1DC0EFBEC13E}" type="sibTrans" cxnId="{DD2F8ED9-584D-435D-8DCE-F510E8C52E41}">
      <dgm:prSet/>
      <dgm:spPr/>
      <dgm:t>
        <a:bodyPr/>
        <a:lstStyle/>
        <a:p>
          <a:endParaRPr lang="en-US"/>
        </a:p>
      </dgm:t>
    </dgm:pt>
    <dgm:pt modelId="{7887011C-D634-4032-8609-F5E44C03035F}">
      <dgm:prSet custT="1"/>
      <dgm:spPr/>
      <dgm:t>
        <a:bodyPr/>
        <a:lstStyle/>
        <a:p>
          <a:r>
            <a:rPr lang="en-US" sz="2400" dirty="0" err="1">
              <a:solidFill>
                <a:srgbClr val="FF0000"/>
              </a:solidFill>
            </a:rPr>
            <a:t>ssGBLUP</a:t>
          </a:r>
          <a:endParaRPr lang="en-US" sz="2400" dirty="0">
            <a:solidFill>
              <a:srgbClr val="FF0000"/>
            </a:solidFill>
          </a:endParaRPr>
        </a:p>
      </dgm:t>
    </dgm:pt>
    <dgm:pt modelId="{A9630804-53BF-4F0F-80BB-FFB9A0A29169}" type="parTrans" cxnId="{75812F26-2FA4-40AD-9237-17E017E38341}">
      <dgm:prSet/>
      <dgm:spPr/>
      <dgm:t>
        <a:bodyPr/>
        <a:lstStyle/>
        <a:p>
          <a:endParaRPr lang="en-US"/>
        </a:p>
      </dgm:t>
    </dgm:pt>
    <dgm:pt modelId="{EE9264A4-CBD3-4503-8BD8-FA339E2C5EC8}" type="sibTrans" cxnId="{75812F26-2FA4-40AD-9237-17E017E38341}">
      <dgm:prSet/>
      <dgm:spPr/>
      <dgm:t>
        <a:bodyPr/>
        <a:lstStyle/>
        <a:p>
          <a:endParaRPr lang="en-US"/>
        </a:p>
      </dgm:t>
    </dgm:pt>
    <dgm:pt modelId="{9FE42005-41A7-4360-A5FD-48360D90F02C}">
      <dgm:prSet custT="1"/>
      <dgm:spPr/>
      <dgm:t>
        <a:bodyPr/>
        <a:lstStyle/>
        <a:p>
          <a:r>
            <a:rPr lang="en-US" sz="2400" dirty="0">
              <a:solidFill>
                <a:srgbClr val="FF0000"/>
              </a:solidFill>
            </a:rPr>
            <a:t>BayesRv2</a:t>
          </a:r>
          <a:r>
            <a:rPr lang="en-US" sz="2400" dirty="0"/>
            <a:t> (One of the fastest MCMC-based)</a:t>
          </a:r>
        </a:p>
      </dgm:t>
    </dgm:pt>
    <dgm:pt modelId="{3F7E5939-DFA0-4CF4-A3FC-B2DA851ABC9D}" type="parTrans" cxnId="{873E486F-3167-49A8-8364-97832F7F68AF}">
      <dgm:prSet/>
      <dgm:spPr/>
      <dgm:t>
        <a:bodyPr/>
        <a:lstStyle/>
        <a:p>
          <a:endParaRPr lang="en-US"/>
        </a:p>
      </dgm:t>
    </dgm:pt>
    <dgm:pt modelId="{C8C68B04-EC82-4A48-8B69-CF0A15FD3437}" type="sibTrans" cxnId="{873E486F-3167-49A8-8364-97832F7F68AF}">
      <dgm:prSet/>
      <dgm:spPr/>
      <dgm:t>
        <a:bodyPr/>
        <a:lstStyle/>
        <a:p>
          <a:endParaRPr lang="en-US"/>
        </a:p>
      </dgm:t>
    </dgm:pt>
    <dgm:pt modelId="{3C0981B9-B3AB-4EEE-B82B-74304763C389}" type="pres">
      <dgm:prSet presAssocID="{9D95CB05-892E-49B3-BCFF-783EFD0A21E8}" presName="Name0" presStyleCnt="0">
        <dgm:presLayoutVars>
          <dgm:dir/>
          <dgm:animLvl val="lvl"/>
          <dgm:resizeHandles val="exact"/>
        </dgm:presLayoutVars>
      </dgm:prSet>
      <dgm:spPr/>
    </dgm:pt>
    <dgm:pt modelId="{7826EB40-DC07-4281-8D66-1CC1D5F736C8}" type="pres">
      <dgm:prSet presAssocID="{762E5996-76CD-4366-A0EC-87C1EC0937FC}" presName="linNode" presStyleCnt="0"/>
      <dgm:spPr/>
    </dgm:pt>
    <dgm:pt modelId="{0E9D6DC3-D3BD-442D-A63A-B901F3DA10EA}" type="pres">
      <dgm:prSet presAssocID="{762E5996-76CD-4366-A0EC-87C1EC0937F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A341F27E-9006-4B18-B7DF-76BB9ABC787F}" type="pres">
      <dgm:prSet presAssocID="{762E5996-76CD-4366-A0EC-87C1EC0937FC}" presName="descendantText" presStyleLbl="alignAccFollowNode1" presStyleIdx="0" presStyleCnt="3">
        <dgm:presLayoutVars>
          <dgm:bulletEnabled val="1"/>
        </dgm:presLayoutVars>
      </dgm:prSet>
      <dgm:spPr/>
    </dgm:pt>
    <dgm:pt modelId="{BEACC373-C61C-4B15-AB5D-A4221C65CED7}" type="pres">
      <dgm:prSet presAssocID="{9E6F113C-D4E5-44AC-B5B7-5788CBC0E1D7}" presName="sp" presStyleCnt="0"/>
      <dgm:spPr/>
    </dgm:pt>
    <dgm:pt modelId="{695E18A8-51EA-43B5-B990-FFB6EA8B0212}" type="pres">
      <dgm:prSet presAssocID="{AC234569-BE30-4341-A9A6-96238D71EB20}" presName="linNode" presStyleCnt="0"/>
      <dgm:spPr/>
    </dgm:pt>
    <dgm:pt modelId="{A6E5EBA7-03EF-4566-8C99-13279B474DBE}" type="pres">
      <dgm:prSet presAssocID="{AC234569-BE30-4341-A9A6-96238D71EB20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37EBCAD-61E4-4238-8CFF-619466FCAAD3}" type="pres">
      <dgm:prSet presAssocID="{AC234569-BE30-4341-A9A6-96238D71EB20}" presName="descendantText" presStyleLbl="alignAccFollowNode1" presStyleIdx="1" presStyleCnt="3">
        <dgm:presLayoutVars>
          <dgm:bulletEnabled val="1"/>
        </dgm:presLayoutVars>
      </dgm:prSet>
      <dgm:spPr/>
    </dgm:pt>
    <dgm:pt modelId="{364C27F2-D84C-42F3-96F0-DEC659944B9F}" type="pres">
      <dgm:prSet presAssocID="{7FBB0F6E-1089-48E4-977F-76B978E40C55}" presName="sp" presStyleCnt="0"/>
      <dgm:spPr/>
    </dgm:pt>
    <dgm:pt modelId="{AD7C45F2-2A2B-41CC-BC2F-222D6E277F60}" type="pres">
      <dgm:prSet presAssocID="{342733C9-E2B6-471D-89DA-FB384AA38A17}" presName="linNode" presStyleCnt="0"/>
      <dgm:spPr/>
    </dgm:pt>
    <dgm:pt modelId="{EC87A967-5F2C-49D1-8DA1-1B9778E06E47}" type="pres">
      <dgm:prSet presAssocID="{342733C9-E2B6-471D-89DA-FB384AA38A17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A7035F0D-A456-4980-BF33-6609D69150D4}" type="pres">
      <dgm:prSet presAssocID="{342733C9-E2B6-471D-89DA-FB384AA38A17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7710B622-20A5-4980-9DD4-3BBF1866545C}" type="presOf" srcId="{E449C6BF-B74C-4D75-8A01-947C1DBCEF6B}" destId="{637EBCAD-61E4-4238-8CFF-619466FCAAD3}" srcOrd="0" destOrd="1" presId="urn:microsoft.com/office/officeart/2005/8/layout/vList5"/>
    <dgm:cxn modelId="{75812F26-2FA4-40AD-9237-17E017E38341}" srcId="{342733C9-E2B6-471D-89DA-FB384AA38A17}" destId="{7887011C-D634-4032-8609-F5E44C03035F}" srcOrd="0" destOrd="0" parTransId="{A9630804-53BF-4F0F-80BB-FFB9A0A29169}" sibTransId="{EE9264A4-CBD3-4503-8BD8-FA339E2C5EC8}"/>
    <dgm:cxn modelId="{44126826-E490-44A1-8649-B68732BD3D2C}" srcId="{AC234569-BE30-4341-A9A6-96238D71EB20}" destId="{E449C6BF-B74C-4D75-8A01-947C1DBCEF6B}" srcOrd="1" destOrd="0" parTransId="{D06F9861-17B6-47AB-8A52-9A9DB5B60C40}" sibTransId="{25A54D91-C48A-40E0-BA88-AB1D8168A7B8}"/>
    <dgm:cxn modelId="{3FA9D72D-0CE4-49C6-BA48-591991AAEF8F}" srcId="{762E5996-76CD-4366-A0EC-87C1EC0937FC}" destId="{8BE60CFF-8D72-40E0-9F75-D92D035682DF}" srcOrd="1" destOrd="0" parTransId="{CA1DCDDE-22B7-46A7-A535-5ABAAAAEEA6D}" sibTransId="{420D49D9-D0C9-47AB-B186-DFF48374A414}"/>
    <dgm:cxn modelId="{EC22C73B-CE17-43FB-8001-0EE2F0582652}" srcId="{AC234569-BE30-4341-A9A6-96238D71EB20}" destId="{AD3B5E9E-613F-4DF9-A207-11754330C030}" srcOrd="0" destOrd="0" parTransId="{C4EEC2C9-EA86-4FBA-B662-7D0491467972}" sibTransId="{6127A3AD-36E0-4C01-9F17-024B86683FD5}"/>
    <dgm:cxn modelId="{046F5D64-8B03-4E58-9C77-EF91423F0C9F}" type="presOf" srcId="{342733C9-E2B6-471D-89DA-FB384AA38A17}" destId="{EC87A967-5F2C-49D1-8DA1-1B9778E06E47}" srcOrd="0" destOrd="0" presId="urn:microsoft.com/office/officeart/2005/8/layout/vList5"/>
    <dgm:cxn modelId="{53620046-42F1-4463-93B5-7F1FCE936F4F}" type="presOf" srcId="{7887011C-D634-4032-8609-F5E44C03035F}" destId="{A7035F0D-A456-4980-BF33-6609D69150D4}" srcOrd="0" destOrd="0" presId="urn:microsoft.com/office/officeart/2005/8/layout/vList5"/>
    <dgm:cxn modelId="{16576069-C082-4C6F-AD9F-EF79FDB101BA}" type="presOf" srcId="{8BE60CFF-8D72-40E0-9F75-D92D035682DF}" destId="{A341F27E-9006-4B18-B7DF-76BB9ABC787F}" srcOrd="0" destOrd="1" presId="urn:microsoft.com/office/officeart/2005/8/layout/vList5"/>
    <dgm:cxn modelId="{873E486F-3167-49A8-8364-97832F7F68AF}" srcId="{342733C9-E2B6-471D-89DA-FB384AA38A17}" destId="{9FE42005-41A7-4360-A5FD-48360D90F02C}" srcOrd="1" destOrd="0" parTransId="{3F7E5939-DFA0-4CF4-A3FC-B2DA851ABC9D}" sibTransId="{C8C68B04-EC82-4A48-8B69-CF0A15FD3437}"/>
    <dgm:cxn modelId="{B795516F-8F39-4308-9D83-CA0B6C5C59AC}" type="presOf" srcId="{9D95CB05-892E-49B3-BCFF-783EFD0A21E8}" destId="{3C0981B9-B3AB-4EEE-B82B-74304763C389}" srcOrd="0" destOrd="0" presId="urn:microsoft.com/office/officeart/2005/8/layout/vList5"/>
    <dgm:cxn modelId="{A7DFBA8A-270D-4CDF-A44E-FCBA83B09371}" srcId="{762E5996-76CD-4366-A0EC-87C1EC0937FC}" destId="{167153F1-FD82-4848-8F46-CB442AA1CA3C}" srcOrd="0" destOrd="0" parTransId="{61490452-17E4-4EBA-A37E-519E61B6190A}" sibTransId="{1F9574D2-3100-4FF7-939D-5B756776B936}"/>
    <dgm:cxn modelId="{EE317B9A-8BF2-4A20-86B6-E8B119BF950E}" type="presOf" srcId="{167153F1-FD82-4848-8F46-CB442AA1CA3C}" destId="{A341F27E-9006-4B18-B7DF-76BB9ABC787F}" srcOrd="0" destOrd="0" presId="urn:microsoft.com/office/officeart/2005/8/layout/vList5"/>
    <dgm:cxn modelId="{771D1E9B-5D7C-45B9-B26D-B8140EFD3C8C}" type="presOf" srcId="{AD3B5E9E-613F-4DF9-A207-11754330C030}" destId="{637EBCAD-61E4-4238-8CFF-619466FCAAD3}" srcOrd="0" destOrd="0" presId="urn:microsoft.com/office/officeart/2005/8/layout/vList5"/>
    <dgm:cxn modelId="{919E63C7-36E3-4481-A6E5-B4CB10B6E6E1}" srcId="{AC234569-BE30-4341-A9A6-96238D71EB20}" destId="{D53CBCD4-CB3C-4154-991F-A07EEB41043D}" srcOrd="2" destOrd="0" parTransId="{A01D82D2-A117-48FE-9F24-F3B5297BE4AF}" sibTransId="{72A3CE6B-9312-4DA7-814A-BA8C08C8F0CF}"/>
    <dgm:cxn modelId="{08F06ECA-053E-41BA-A22E-B50D28EF950F}" type="presOf" srcId="{D53CBCD4-CB3C-4154-991F-A07EEB41043D}" destId="{637EBCAD-61E4-4238-8CFF-619466FCAAD3}" srcOrd="0" destOrd="2" presId="urn:microsoft.com/office/officeart/2005/8/layout/vList5"/>
    <dgm:cxn modelId="{52A250CF-D79E-48E8-AAB3-B698949C372F}" srcId="{9D95CB05-892E-49B3-BCFF-783EFD0A21E8}" destId="{762E5996-76CD-4366-A0EC-87C1EC0937FC}" srcOrd="0" destOrd="0" parTransId="{1EFF7B9C-73ED-445B-8D0B-803FC185A52D}" sibTransId="{9E6F113C-D4E5-44AC-B5B7-5788CBC0E1D7}"/>
    <dgm:cxn modelId="{87F0EAD0-2C51-40E1-B0F6-5A44BA1D18F5}" type="presOf" srcId="{AC234569-BE30-4341-A9A6-96238D71EB20}" destId="{A6E5EBA7-03EF-4566-8C99-13279B474DBE}" srcOrd="0" destOrd="0" presId="urn:microsoft.com/office/officeart/2005/8/layout/vList5"/>
    <dgm:cxn modelId="{DD2F8ED9-584D-435D-8DCE-F510E8C52E41}" srcId="{9D95CB05-892E-49B3-BCFF-783EFD0A21E8}" destId="{342733C9-E2B6-471D-89DA-FB384AA38A17}" srcOrd="2" destOrd="0" parTransId="{9D9435B0-AC1D-4BD0-BE72-F2D196E650F0}" sibTransId="{AA9838B3-B5FC-4A0B-B306-1DC0EFBEC13E}"/>
    <dgm:cxn modelId="{83CEAFE2-B801-4080-A32A-8104EEE1DAC4}" srcId="{9D95CB05-892E-49B3-BCFF-783EFD0A21E8}" destId="{AC234569-BE30-4341-A9A6-96238D71EB20}" srcOrd="1" destOrd="0" parTransId="{11250831-9341-400A-95C9-70B8C48F4D3D}" sibTransId="{7FBB0F6E-1089-48E4-977F-76B978E40C55}"/>
    <dgm:cxn modelId="{445134F9-FA67-426F-BA30-92AC8249F482}" type="presOf" srcId="{762E5996-76CD-4366-A0EC-87C1EC0937FC}" destId="{0E9D6DC3-D3BD-442D-A63A-B901F3DA10EA}" srcOrd="0" destOrd="0" presId="urn:microsoft.com/office/officeart/2005/8/layout/vList5"/>
    <dgm:cxn modelId="{4EF177FA-07D9-41EF-9F64-2E6598374354}" type="presOf" srcId="{9FE42005-41A7-4360-A5FD-48360D90F02C}" destId="{A7035F0D-A456-4980-BF33-6609D69150D4}" srcOrd="0" destOrd="1" presId="urn:microsoft.com/office/officeart/2005/8/layout/vList5"/>
    <dgm:cxn modelId="{723713B8-48A3-4666-9AA9-BC519BB491B3}" type="presParOf" srcId="{3C0981B9-B3AB-4EEE-B82B-74304763C389}" destId="{7826EB40-DC07-4281-8D66-1CC1D5F736C8}" srcOrd="0" destOrd="0" presId="urn:microsoft.com/office/officeart/2005/8/layout/vList5"/>
    <dgm:cxn modelId="{CD5F2BD5-947A-460D-88B1-1AB6C9AA2EAF}" type="presParOf" srcId="{7826EB40-DC07-4281-8D66-1CC1D5F736C8}" destId="{0E9D6DC3-D3BD-442D-A63A-B901F3DA10EA}" srcOrd="0" destOrd="0" presId="urn:microsoft.com/office/officeart/2005/8/layout/vList5"/>
    <dgm:cxn modelId="{795958E4-EDB1-4171-86FE-883F5AC300E5}" type="presParOf" srcId="{7826EB40-DC07-4281-8D66-1CC1D5F736C8}" destId="{A341F27E-9006-4B18-B7DF-76BB9ABC787F}" srcOrd="1" destOrd="0" presId="urn:microsoft.com/office/officeart/2005/8/layout/vList5"/>
    <dgm:cxn modelId="{5BFE6073-2148-4D07-8B1C-F7311078ACAB}" type="presParOf" srcId="{3C0981B9-B3AB-4EEE-B82B-74304763C389}" destId="{BEACC373-C61C-4B15-AB5D-A4221C65CED7}" srcOrd="1" destOrd="0" presId="urn:microsoft.com/office/officeart/2005/8/layout/vList5"/>
    <dgm:cxn modelId="{0B68BEE1-A623-451B-9DBE-B0EF89792AED}" type="presParOf" srcId="{3C0981B9-B3AB-4EEE-B82B-74304763C389}" destId="{695E18A8-51EA-43B5-B990-FFB6EA8B0212}" srcOrd="2" destOrd="0" presId="urn:microsoft.com/office/officeart/2005/8/layout/vList5"/>
    <dgm:cxn modelId="{F8A5DCD7-0CF7-4A26-A513-12ED1F73EC91}" type="presParOf" srcId="{695E18A8-51EA-43B5-B990-FFB6EA8B0212}" destId="{A6E5EBA7-03EF-4566-8C99-13279B474DBE}" srcOrd="0" destOrd="0" presId="urn:microsoft.com/office/officeart/2005/8/layout/vList5"/>
    <dgm:cxn modelId="{9DB56474-31C1-4E9E-9EC4-3E0887084940}" type="presParOf" srcId="{695E18A8-51EA-43B5-B990-FFB6EA8B0212}" destId="{637EBCAD-61E4-4238-8CFF-619466FCAAD3}" srcOrd="1" destOrd="0" presId="urn:microsoft.com/office/officeart/2005/8/layout/vList5"/>
    <dgm:cxn modelId="{F05A6525-90B3-4B8B-A911-CB1308FA823D}" type="presParOf" srcId="{3C0981B9-B3AB-4EEE-B82B-74304763C389}" destId="{364C27F2-D84C-42F3-96F0-DEC659944B9F}" srcOrd="3" destOrd="0" presId="urn:microsoft.com/office/officeart/2005/8/layout/vList5"/>
    <dgm:cxn modelId="{0C143C96-FD29-4FDA-8FE5-4B79CF46938E}" type="presParOf" srcId="{3C0981B9-B3AB-4EEE-B82B-74304763C389}" destId="{AD7C45F2-2A2B-41CC-BC2F-222D6E277F60}" srcOrd="4" destOrd="0" presId="urn:microsoft.com/office/officeart/2005/8/layout/vList5"/>
    <dgm:cxn modelId="{CE2E6AAC-B5F4-4A83-A7EF-D37A5830D440}" type="presParOf" srcId="{AD7C45F2-2A2B-41CC-BC2F-222D6E277F60}" destId="{EC87A967-5F2C-49D1-8DA1-1B9778E06E47}" srcOrd="0" destOrd="0" presId="urn:microsoft.com/office/officeart/2005/8/layout/vList5"/>
    <dgm:cxn modelId="{3A40B860-A143-4A70-885B-F55AAE509FF5}" type="presParOf" srcId="{AD7C45F2-2A2B-41CC-BC2F-222D6E277F60}" destId="{A7035F0D-A456-4980-BF33-6609D69150D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95CB05-892E-49B3-BCFF-783EFD0A21E8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62E5996-76CD-4366-A0EC-87C1EC0937FC}">
      <dgm:prSet/>
      <dgm:spPr/>
      <dgm:t>
        <a:bodyPr/>
        <a:lstStyle/>
        <a:p>
          <a:r>
            <a:rPr lang="en-US" dirty="0"/>
            <a:t>Variance component estimation</a:t>
          </a:r>
        </a:p>
      </dgm:t>
    </dgm:pt>
    <dgm:pt modelId="{1EFF7B9C-73ED-445B-8D0B-803FC185A52D}" type="parTrans" cxnId="{52A250CF-D79E-48E8-AAB3-B698949C372F}">
      <dgm:prSet/>
      <dgm:spPr/>
      <dgm:t>
        <a:bodyPr/>
        <a:lstStyle/>
        <a:p>
          <a:endParaRPr lang="en-US"/>
        </a:p>
      </dgm:t>
    </dgm:pt>
    <dgm:pt modelId="{9E6F113C-D4E5-44AC-B5B7-5788CBC0E1D7}" type="sibTrans" cxnId="{52A250CF-D79E-48E8-AAB3-B698949C372F}">
      <dgm:prSet/>
      <dgm:spPr/>
      <dgm:t>
        <a:bodyPr/>
        <a:lstStyle/>
        <a:p>
          <a:endParaRPr lang="en-US"/>
        </a:p>
      </dgm:t>
    </dgm:pt>
    <dgm:pt modelId="{167153F1-FD82-4848-8F46-CB442AA1CA3C}">
      <dgm:prSet custT="1"/>
      <dgm:spPr/>
      <dgm:t>
        <a:bodyPr/>
        <a:lstStyle/>
        <a:p>
          <a:r>
            <a:rPr lang="en-US" sz="2400" dirty="0">
              <a:solidFill>
                <a:srgbClr val="0020F8"/>
              </a:solidFill>
            </a:rPr>
            <a:t>BOLT-REML</a:t>
          </a:r>
          <a:r>
            <a:rPr lang="en-US" sz="2400" dirty="0"/>
            <a:t> (MC-EM-REML)</a:t>
          </a:r>
        </a:p>
      </dgm:t>
    </dgm:pt>
    <dgm:pt modelId="{61490452-17E4-4EBA-A37E-519E61B6190A}" type="parTrans" cxnId="{A7DFBA8A-270D-4CDF-A44E-FCBA83B09371}">
      <dgm:prSet/>
      <dgm:spPr/>
      <dgm:t>
        <a:bodyPr/>
        <a:lstStyle/>
        <a:p>
          <a:endParaRPr lang="en-US"/>
        </a:p>
      </dgm:t>
    </dgm:pt>
    <dgm:pt modelId="{1F9574D2-3100-4FF7-939D-5B756776B936}" type="sibTrans" cxnId="{A7DFBA8A-270D-4CDF-A44E-FCBA83B09371}">
      <dgm:prSet/>
      <dgm:spPr/>
      <dgm:t>
        <a:bodyPr/>
        <a:lstStyle/>
        <a:p>
          <a:endParaRPr lang="en-US"/>
        </a:p>
      </dgm:t>
    </dgm:pt>
    <dgm:pt modelId="{8BE60CFF-8D72-40E0-9F75-D92D035682DF}">
      <dgm:prSet custT="1"/>
      <dgm:spPr/>
      <dgm:t>
        <a:bodyPr/>
        <a:lstStyle/>
        <a:p>
          <a:r>
            <a:rPr lang="en-US" sz="2400" dirty="0">
              <a:solidFill>
                <a:srgbClr val="0020F8"/>
              </a:solidFill>
            </a:rPr>
            <a:t>RHE-reg</a:t>
          </a:r>
          <a:r>
            <a:rPr lang="en-US" sz="2400" dirty="0"/>
            <a:t> (Randomized HE regression estimator)</a:t>
          </a:r>
        </a:p>
      </dgm:t>
    </dgm:pt>
    <dgm:pt modelId="{CA1DCDDE-22B7-46A7-A535-5ABAAAAEEA6D}" type="parTrans" cxnId="{3FA9D72D-0CE4-49C6-BA48-591991AAEF8F}">
      <dgm:prSet/>
      <dgm:spPr/>
      <dgm:t>
        <a:bodyPr/>
        <a:lstStyle/>
        <a:p>
          <a:endParaRPr lang="en-US"/>
        </a:p>
      </dgm:t>
    </dgm:pt>
    <dgm:pt modelId="{420D49D9-D0C9-47AB-B186-DFF48374A414}" type="sibTrans" cxnId="{3FA9D72D-0CE4-49C6-BA48-591991AAEF8F}">
      <dgm:prSet/>
      <dgm:spPr/>
      <dgm:t>
        <a:bodyPr/>
        <a:lstStyle/>
        <a:p>
          <a:endParaRPr lang="en-US"/>
        </a:p>
      </dgm:t>
    </dgm:pt>
    <dgm:pt modelId="{AC234569-BE30-4341-A9A6-96238D71EB20}">
      <dgm:prSet/>
      <dgm:spPr/>
      <dgm:t>
        <a:bodyPr/>
        <a:lstStyle/>
        <a:p>
          <a:r>
            <a:rPr lang="en-US" dirty="0"/>
            <a:t>GWAS</a:t>
          </a:r>
        </a:p>
      </dgm:t>
    </dgm:pt>
    <dgm:pt modelId="{11250831-9341-400A-95C9-70B8C48F4D3D}" type="parTrans" cxnId="{83CEAFE2-B801-4080-A32A-8104EEE1DAC4}">
      <dgm:prSet/>
      <dgm:spPr/>
      <dgm:t>
        <a:bodyPr/>
        <a:lstStyle/>
        <a:p>
          <a:endParaRPr lang="en-US"/>
        </a:p>
      </dgm:t>
    </dgm:pt>
    <dgm:pt modelId="{7FBB0F6E-1089-48E4-977F-76B978E40C55}" type="sibTrans" cxnId="{83CEAFE2-B801-4080-A32A-8104EEE1DAC4}">
      <dgm:prSet/>
      <dgm:spPr/>
      <dgm:t>
        <a:bodyPr/>
        <a:lstStyle/>
        <a:p>
          <a:endParaRPr lang="en-US"/>
        </a:p>
      </dgm:t>
    </dgm:pt>
    <dgm:pt modelId="{AD3B5E9E-613F-4DF9-A207-11754330C030}">
      <dgm:prSet custT="1"/>
      <dgm:spPr>
        <a:blipFill>
          <a:blip xmlns:r="http://schemas.openxmlformats.org/officeDocument/2006/relationships" r:embed="rId1"/>
          <a:stretch>
            <a:fillRect t="-10753" b="-16667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C4EEC2C9-EA86-4FBA-B662-7D0491467972}" type="parTrans" cxnId="{EC22C73B-CE17-43FB-8001-0EE2F0582652}">
      <dgm:prSet/>
      <dgm:spPr/>
      <dgm:t>
        <a:bodyPr/>
        <a:lstStyle/>
        <a:p>
          <a:endParaRPr lang="en-US"/>
        </a:p>
      </dgm:t>
    </dgm:pt>
    <dgm:pt modelId="{6127A3AD-36E0-4C01-9F17-024B86683FD5}" type="sibTrans" cxnId="{EC22C73B-CE17-43FB-8001-0EE2F0582652}">
      <dgm:prSet/>
      <dgm:spPr/>
      <dgm:t>
        <a:bodyPr/>
        <a:lstStyle/>
        <a:p>
          <a:endParaRPr lang="en-US"/>
        </a:p>
      </dgm:t>
    </dgm:pt>
    <dgm:pt modelId="{E449C6BF-B74C-4D75-8A01-947C1DBCEF6B}">
      <dgm:prSet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D06F9861-17B6-47AB-8A52-9A9DB5B60C40}" type="parTrans" cxnId="{44126826-E490-44A1-8649-B68732BD3D2C}">
      <dgm:prSet/>
      <dgm:spPr/>
      <dgm:t>
        <a:bodyPr/>
        <a:lstStyle/>
        <a:p>
          <a:endParaRPr lang="en-US"/>
        </a:p>
      </dgm:t>
    </dgm:pt>
    <dgm:pt modelId="{25A54D91-C48A-40E0-BA88-AB1D8168A7B8}" type="sibTrans" cxnId="{44126826-E490-44A1-8649-B68732BD3D2C}">
      <dgm:prSet/>
      <dgm:spPr/>
      <dgm:t>
        <a:bodyPr/>
        <a:lstStyle/>
        <a:p>
          <a:endParaRPr lang="en-US"/>
        </a:p>
      </dgm:t>
    </dgm:pt>
    <dgm:pt modelId="{D53CBCD4-CB3C-4154-991F-A07EEB41043D}">
      <dgm:prSet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A01D82D2-A117-48FE-9F24-F3B5297BE4AF}" type="parTrans" cxnId="{919E63C7-36E3-4481-A6E5-B4CB10B6E6E1}">
      <dgm:prSet/>
      <dgm:spPr/>
      <dgm:t>
        <a:bodyPr/>
        <a:lstStyle/>
        <a:p>
          <a:endParaRPr lang="en-US"/>
        </a:p>
      </dgm:t>
    </dgm:pt>
    <dgm:pt modelId="{72A3CE6B-9312-4DA7-814A-BA8C08C8F0CF}" type="sibTrans" cxnId="{919E63C7-36E3-4481-A6E5-B4CB10B6E6E1}">
      <dgm:prSet/>
      <dgm:spPr/>
      <dgm:t>
        <a:bodyPr/>
        <a:lstStyle/>
        <a:p>
          <a:endParaRPr lang="en-US"/>
        </a:p>
      </dgm:t>
    </dgm:pt>
    <dgm:pt modelId="{342733C9-E2B6-471D-89DA-FB384AA38A17}">
      <dgm:prSet/>
      <dgm:spPr/>
      <dgm:t>
        <a:bodyPr/>
        <a:lstStyle/>
        <a:p>
          <a:r>
            <a:rPr lang="en-US" dirty="0"/>
            <a:t>Genomic prediction</a:t>
          </a:r>
        </a:p>
      </dgm:t>
    </dgm:pt>
    <dgm:pt modelId="{9D9435B0-AC1D-4BD0-BE72-F2D196E650F0}" type="parTrans" cxnId="{DD2F8ED9-584D-435D-8DCE-F510E8C52E41}">
      <dgm:prSet/>
      <dgm:spPr/>
      <dgm:t>
        <a:bodyPr/>
        <a:lstStyle/>
        <a:p>
          <a:endParaRPr lang="en-US"/>
        </a:p>
      </dgm:t>
    </dgm:pt>
    <dgm:pt modelId="{AA9838B3-B5FC-4A0B-B306-1DC0EFBEC13E}" type="sibTrans" cxnId="{DD2F8ED9-584D-435D-8DCE-F510E8C52E41}">
      <dgm:prSet/>
      <dgm:spPr/>
      <dgm:t>
        <a:bodyPr/>
        <a:lstStyle/>
        <a:p>
          <a:endParaRPr lang="en-US"/>
        </a:p>
      </dgm:t>
    </dgm:pt>
    <dgm:pt modelId="{7887011C-D634-4032-8609-F5E44C03035F}">
      <dgm:prSet custT="1"/>
      <dgm:spPr/>
      <dgm:t>
        <a:bodyPr/>
        <a:lstStyle/>
        <a:p>
          <a:r>
            <a:rPr lang="en-US" sz="2400" dirty="0" err="1">
              <a:solidFill>
                <a:srgbClr val="FF0000"/>
              </a:solidFill>
            </a:rPr>
            <a:t>ssGBLUP</a:t>
          </a:r>
          <a:endParaRPr lang="en-US" sz="2400" dirty="0">
            <a:solidFill>
              <a:srgbClr val="FF0000"/>
            </a:solidFill>
          </a:endParaRPr>
        </a:p>
      </dgm:t>
    </dgm:pt>
    <dgm:pt modelId="{A9630804-53BF-4F0F-80BB-FFB9A0A29169}" type="parTrans" cxnId="{75812F26-2FA4-40AD-9237-17E017E38341}">
      <dgm:prSet/>
      <dgm:spPr/>
      <dgm:t>
        <a:bodyPr/>
        <a:lstStyle/>
        <a:p>
          <a:endParaRPr lang="en-US"/>
        </a:p>
      </dgm:t>
    </dgm:pt>
    <dgm:pt modelId="{EE9264A4-CBD3-4503-8BD8-FA339E2C5EC8}" type="sibTrans" cxnId="{75812F26-2FA4-40AD-9237-17E017E38341}">
      <dgm:prSet/>
      <dgm:spPr/>
      <dgm:t>
        <a:bodyPr/>
        <a:lstStyle/>
        <a:p>
          <a:endParaRPr lang="en-US"/>
        </a:p>
      </dgm:t>
    </dgm:pt>
    <dgm:pt modelId="{9FE42005-41A7-4360-A5FD-48360D90F02C}">
      <dgm:prSet custT="1"/>
      <dgm:spPr/>
      <dgm:t>
        <a:bodyPr/>
        <a:lstStyle/>
        <a:p>
          <a:r>
            <a:rPr lang="en-US" sz="2400" dirty="0">
              <a:solidFill>
                <a:srgbClr val="FF0000"/>
              </a:solidFill>
            </a:rPr>
            <a:t>BayesRv2</a:t>
          </a:r>
          <a:r>
            <a:rPr lang="en-US" sz="2400" dirty="0"/>
            <a:t> (One of the fastest MCMC-based)</a:t>
          </a:r>
        </a:p>
      </dgm:t>
    </dgm:pt>
    <dgm:pt modelId="{3F7E5939-DFA0-4CF4-A3FC-B2DA851ABC9D}" type="parTrans" cxnId="{873E486F-3167-49A8-8364-97832F7F68AF}">
      <dgm:prSet/>
      <dgm:spPr/>
      <dgm:t>
        <a:bodyPr/>
        <a:lstStyle/>
        <a:p>
          <a:endParaRPr lang="en-US"/>
        </a:p>
      </dgm:t>
    </dgm:pt>
    <dgm:pt modelId="{C8C68B04-EC82-4A48-8B69-CF0A15FD3437}" type="sibTrans" cxnId="{873E486F-3167-49A8-8364-97832F7F68AF}">
      <dgm:prSet/>
      <dgm:spPr/>
      <dgm:t>
        <a:bodyPr/>
        <a:lstStyle/>
        <a:p>
          <a:endParaRPr lang="en-US"/>
        </a:p>
      </dgm:t>
    </dgm:pt>
    <dgm:pt modelId="{3C0981B9-B3AB-4EEE-B82B-74304763C389}" type="pres">
      <dgm:prSet presAssocID="{9D95CB05-892E-49B3-BCFF-783EFD0A21E8}" presName="Name0" presStyleCnt="0">
        <dgm:presLayoutVars>
          <dgm:dir/>
          <dgm:animLvl val="lvl"/>
          <dgm:resizeHandles val="exact"/>
        </dgm:presLayoutVars>
      </dgm:prSet>
      <dgm:spPr/>
    </dgm:pt>
    <dgm:pt modelId="{7826EB40-DC07-4281-8D66-1CC1D5F736C8}" type="pres">
      <dgm:prSet presAssocID="{762E5996-76CD-4366-A0EC-87C1EC0937FC}" presName="linNode" presStyleCnt="0"/>
      <dgm:spPr/>
    </dgm:pt>
    <dgm:pt modelId="{0E9D6DC3-D3BD-442D-A63A-B901F3DA10EA}" type="pres">
      <dgm:prSet presAssocID="{762E5996-76CD-4366-A0EC-87C1EC0937F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A341F27E-9006-4B18-B7DF-76BB9ABC787F}" type="pres">
      <dgm:prSet presAssocID="{762E5996-76CD-4366-A0EC-87C1EC0937FC}" presName="descendantText" presStyleLbl="alignAccFollowNode1" presStyleIdx="0" presStyleCnt="3">
        <dgm:presLayoutVars>
          <dgm:bulletEnabled val="1"/>
        </dgm:presLayoutVars>
      </dgm:prSet>
      <dgm:spPr/>
    </dgm:pt>
    <dgm:pt modelId="{BEACC373-C61C-4B15-AB5D-A4221C65CED7}" type="pres">
      <dgm:prSet presAssocID="{9E6F113C-D4E5-44AC-B5B7-5788CBC0E1D7}" presName="sp" presStyleCnt="0"/>
      <dgm:spPr/>
    </dgm:pt>
    <dgm:pt modelId="{695E18A8-51EA-43B5-B990-FFB6EA8B0212}" type="pres">
      <dgm:prSet presAssocID="{AC234569-BE30-4341-A9A6-96238D71EB20}" presName="linNode" presStyleCnt="0"/>
      <dgm:spPr/>
    </dgm:pt>
    <dgm:pt modelId="{A6E5EBA7-03EF-4566-8C99-13279B474DBE}" type="pres">
      <dgm:prSet presAssocID="{AC234569-BE30-4341-A9A6-96238D71EB20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37EBCAD-61E4-4238-8CFF-619466FCAAD3}" type="pres">
      <dgm:prSet presAssocID="{AC234569-BE30-4341-A9A6-96238D71EB20}" presName="descendantText" presStyleLbl="alignAccFollowNode1" presStyleIdx="1" presStyleCnt="3">
        <dgm:presLayoutVars>
          <dgm:bulletEnabled val="1"/>
        </dgm:presLayoutVars>
      </dgm:prSet>
      <dgm:spPr/>
    </dgm:pt>
    <dgm:pt modelId="{364C27F2-D84C-42F3-96F0-DEC659944B9F}" type="pres">
      <dgm:prSet presAssocID="{7FBB0F6E-1089-48E4-977F-76B978E40C55}" presName="sp" presStyleCnt="0"/>
      <dgm:spPr/>
    </dgm:pt>
    <dgm:pt modelId="{AD7C45F2-2A2B-41CC-BC2F-222D6E277F60}" type="pres">
      <dgm:prSet presAssocID="{342733C9-E2B6-471D-89DA-FB384AA38A17}" presName="linNode" presStyleCnt="0"/>
      <dgm:spPr/>
    </dgm:pt>
    <dgm:pt modelId="{EC87A967-5F2C-49D1-8DA1-1B9778E06E47}" type="pres">
      <dgm:prSet presAssocID="{342733C9-E2B6-471D-89DA-FB384AA38A17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A7035F0D-A456-4980-BF33-6609D69150D4}" type="pres">
      <dgm:prSet presAssocID="{342733C9-E2B6-471D-89DA-FB384AA38A17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7710B622-20A5-4980-9DD4-3BBF1866545C}" type="presOf" srcId="{E449C6BF-B74C-4D75-8A01-947C1DBCEF6B}" destId="{637EBCAD-61E4-4238-8CFF-619466FCAAD3}" srcOrd="0" destOrd="1" presId="urn:microsoft.com/office/officeart/2005/8/layout/vList5"/>
    <dgm:cxn modelId="{75812F26-2FA4-40AD-9237-17E017E38341}" srcId="{342733C9-E2B6-471D-89DA-FB384AA38A17}" destId="{7887011C-D634-4032-8609-F5E44C03035F}" srcOrd="0" destOrd="0" parTransId="{A9630804-53BF-4F0F-80BB-FFB9A0A29169}" sibTransId="{EE9264A4-CBD3-4503-8BD8-FA339E2C5EC8}"/>
    <dgm:cxn modelId="{44126826-E490-44A1-8649-B68732BD3D2C}" srcId="{AC234569-BE30-4341-A9A6-96238D71EB20}" destId="{E449C6BF-B74C-4D75-8A01-947C1DBCEF6B}" srcOrd="1" destOrd="0" parTransId="{D06F9861-17B6-47AB-8A52-9A9DB5B60C40}" sibTransId="{25A54D91-C48A-40E0-BA88-AB1D8168A7B8}"/>
    <dgm:cxn modelId="{3FA9D72D-0CE4-49C6-BA48-591991AAEF8F}" srcId="{762E5996-76CD-4366-A0EC-87C1EC0937FC}" destId="{8BE60CFF-8D72-40E0-9F75-D92D035682DF}" srcOrd="1" destOrd="0" parTransId="{CA1DCDDE-22B7-46A7-A535-5ABAAAAEEA6D}" sibTransId="{420D49D9-D0C9-47AB-B186-DFF48374A414}"/>
    <dgm:cxn modelId="{EC22C73B-CE17-43FB-8001-0EE2F0582652}" srcId="{AC234569-BE30-4341-A9A6-96238D71EB20}" destId="{AD3B5E9E-613F-4DF9-A207-11754330C030}" srcOrd="0" destOrd="0" parTransId="{C4EEC2C9-EA86-4FBA-B662-7D0491467972}" sibTransId="{6127A3AD-36E0-4C01-9F17-024B86683FD5}"/>
    <dgm:cxn modelId="{046F5D64-8B03-4E58-9C77-EF91423F0C9F}" type="presOf" srcId="{342733C9-E2B6-471D-89DA-FB384AA38A17}" destId="{EC87A967-5F2C-49D1-8DA1-1B9778E06E47}" srcOrd="0" destOrd="0" presId="urn:microsoft.com/office/officeart/2005/8/layout/vList5"/>
    <dgm:cxn modelId="{53620046-42F1-4463-93B5-7F1FCE936F4F}" type="presOf" srcId="{7887011C-D634-4032-8609-F5E44C03035F}" destId="{A7035F0D-A456-4980-BF33-6609D69150D4}" srcOrd="0" destOrd="0" presId="urn:microsoft.com/office/officeart/2005/8/layout/vList5"/>
    <dgm:cxn modelId="{16576069-C082-4C6F-AD9F-EF79FDB101BA}" type="presOf" srcId="{8BE60CFF-8D72-40E0-9F75-D92D035682DF}" destId="{A341F27E-9006-4B18-B7DF-76BB9ABC787F}" srcOrd="0" destOrd="1" presId="urn:microsoft.com/office/officeart/2005/8/layout/vList5"/>
    <dgm:cxn modelId="{873E486F-3167-49A8-8364-97832F7F68AF}" srcId="{342733C9-E2B6-471D-89DA-FB384AA38A17}" destId="{9FE42005-41A7-4360-A5FD-48360D90F02C}" srcOrd="1" destOrd="0" parTransId="{3F7E5939-DFA0-4CF4-A3FC-B2DA851ABC9D}" sibTransId="{C8C68B04-EC82-4A48-8B69-CF0A15FD3437}"/>
    <dgm:cxn modelId="{B795516F-8F39-4308-9D83-CA0B6C5C59AC}" type="presOf" srcId="{9D95CB05-892E-49B3-BCFF-783EFD0A21E8}" destId="{3C0981B9-B3AB-4EEE-B82B-74304763C389}" srcOrd="0" destOrd="0" presId="urn:microsoft.com/office/officeart/2005/8/layout/vList5"/>
    <dgm:cxn modelId="{A7DFBA8A-270D-4CDF-A44E-FCBA83B09371}" srcId="{762E5996-76CD-4366-A0EC-87C1EC0937FC}" destId="{167153F1-FD82-4848-8F46-CB442AA1CA3C}" srcOrd="0" destOrd="0" parTransId="{61490452-17E4-4EBA-A37E-519E61B6190A}" sibTransId="{1F9574D2-3100-4FF7-939D-5B756776B936}"/>
    <dgm:cxn modelId="{EE317B9A-8BF2-4A20-86B6-E8B119BF950E}" type="presOf" srcId="{167153F1-FD82-4848-8F46-CB442AA1CA3C}" destId="{A341F27E-9006-4B18-B7DF-76BB9ABC787F}" srcOrd="0" destOrd="0" presId="urn:microsoft.com/office/officeart/2005/8/layout/vList5"/>
    <dgm:cxn modelId="{771D1E9B-5D7C-45B9-B26D-B8140EFD3C8C}" type="presOf" srcId="{AD3B5E9E-613F-4DF9-A207-11754330C030}" destId="{637EBCAD-61E4-4238-8CFF-619466FCAAD3}" srcOrd="0" destOrd="0" presId="urn:microsoft.com/office/officeart/2005/8/layout/vList5"/>
    <dgm:cxn modelId="{919E63C7-36E3-4481-A6E5-B4CB10B6E6E1}" srcId="{AC234569-BE30-4341-A9A6-96238D71EB20}" destId="{D53CBCD4-CB3C-4154-991F-A07EEB41043D}" srcOrd="2" destOrd="0" parTransId="{A01D82D2-A117-48FE-9F24-F3B5297BE4AF}" sibTransId="{72A3CE6B-9312-4DA7-814A-BA8C08C8F0CF}"/>
    <dgm:cxn modelId="{08F06ECA-053E-41BA-A22E-B50D28EF950F}" type="presOf" srcId="{D53CBCD4-CB3C-4154-991F-A07EEB41043D}" destId="{637EBCAD-61E4-4238-8CFF-619466FCAAD3}" srcOrd="0" destOrd="2" presId="urn:microsoft.com/office/officeart/2005/8/layout/vList5"/>
    <dgm:cxn modelId="{52A250CF-D79E-48E8-AAB3-B698949C372F}" srcId="{9D95CB05-892E-49B3-BCFF-783EFD0A21E8}" destId="{762E5996-76CD-4366-A0EC-87C1EC0937FC}" srcOrd="0" destOrd="0" parTransId="{1EFF7B9C-73ED-445B-8D0B-803FC185A52D}" sibTransId="{9E6F113C-D4E5-44AC-B5B7-5788CBC0E1D7}"/>
    <dgm:cxn modelId="{87F0EAD0-2C51-40E1-B0F6-5A44BA1D18F5}" type="presOf" srcId="{AC234569-BE30-4341-A9A6-96238D71EB20}" destId="{A6E5EBA7-03EF-4566-8C99-13279B474DBE}" srcOrd="0" destOrd="0" presId="urn:microsoft.com/office/officeart/2005/8/layout/vList5"/>
    <dgm:cxn modelId="{DD2F8ED9-584D-435D-8DCE-F510E8C52E41}" srcId="{9D95CB05-892E-49B3-BCFF-783EFD0A21E8}" destId="{342733C9-E2B6-471D-89DA-FB384AA38A17}" srcOrd="2" destOrd="0" parTransId="{9D9435B0-AC1D-4BD0-BE72-F2D196E650F0}" sibTransId="{AA9838B3-B5FC-4A0B-B306-1DC0EFBEC13E}"/>
    <dgm:cxn modelId="{83CEAFE2-B801-4080-A32A-8104EEE1DAC4}" srcId="{9D95CB05-892E-49B3-BCFF-783EFD0A21E8}" destId="{AC234569-BE30-4341-A9A6-96238D71EB20}" srcOrd="1" destOrd="0" parTransId="{11250831-9341-400A-95C9-70B8C48F4D3D}" sibTransId="{7FBB0F6E-1089-48E4-977F-76B978E40C55}"/>
    <dgm:cxn modelId="{445134F9-FA67-426F-BA30-92AC8249F482}" type="presOf" srcId="{762E5996-76CD-4366-A0EC-87C1EC0937FC}" destId="{0E9D6DC3-D3BD-442D-A63A-B901F3DA10EA}" srcOrd="0" destOrd="0" presId="urn:microsoft.com/office/officeart/2005/8/layout/vList5"/>
    <dgm:cxn modelId="{4EF177FA-07D9-41EF-9F64-2E6598374354}" type="presOf" srcId="{9FE42005-41A7-4360-A5FD-48360D90F02C}" destId="{A7035F0D-A456-4980-BF33-6609D69150D4}" srcOrd="0" destOrd="1" presId="urn:microsoft.com/office/officeart/2005/8/layout/vList5"/>
    <dgm:cxn modelId="{723713B8-48A3-4666-9AA9-BC519BB491B3}" type="presParOf" srcId="{3C0981B9-B3AB-4EEE-B82B-74304763C389}" destId="{7826EB40-DC07-4281-8D66-1CC1D5F736C8}" srcOrd="0" destOrd="0" presId="urn:microsoft.com/office/officeart/2005/8/layout/vList5"/>
    <dgm:cxn modelId="{CD5F2BD5-947A-460D-88B1-1AB6C9AA2EAF}" type="presParOf" srcId="{7826EB40-DC07-4281-8D66-1CC1D5F736C8}" destId="{0E9D6DC3-D3BD-442D-A63A-B901F3DA10EA}" srcOrd="0" destOrd="0" presId="urn:microsoft.com/office/officeart/2005/8/layout/vList5"/>
    <dgm:cxn modelId="{795958E4-EDB1-4171-86FE-883F5AC300E5}" type="presParOf" srcId="{7826EB40-DC07-4281-8D66-1CC1D5F736C8}" destId="{A341F27E-9006-4B18-B7DF-76BB9ABC787F}" srcOrd="1" destOrd="0" presId="urn:microsoft.com/office/officeart/2005/8/layout/vList5"/>
    <dgm:cxn modelId="{5BFE6073-2148-4D07-8B1C-F7311078ACAB}" type="presParOf" srcId="{3C0981B9-B3AB-4EEE-B82B-74304763C389}" destId="{BEACC373-C61C-4B15-AB5D-A4221C65CED7}" srcOrd="1" destOrd="0" presId="urn:microsoft.com/office/officeart/2005/8/layout/vList5"/>
    <dgm:cxn modelId="{0B68BEE1-A623-451B-9DBE-B0EF89792AED}" type="presParOf" srcId="{3C0981B9-B3AB-4EEE-B82B-74304763C389}" destId="{695E18A8-51EA-43B5-B990-FFB6EA8B0212}" srcOrd="2" destOrd="0" presId="urn:microsoft.com/office/officeart/2005/8/layout/vList5"/>
    <dgm:cxn modelId="{F8A5DCD7-0CF7-4A26-A513-12ED1F73EC91}" type="presParOf" srcId="{695E18A8-51EA-43B5-B990-FFB6EA8B0212}" destId="{A6E5EBA7-03EF-4566-8C99-13279B474DBE}" srcOrd="0" destOrd="0" presId="urn:microsoft.com/office/officeart/2005/8/layout/vList5"/>
    <dgm:cxn modelId="{9DB56474-31C1-4E9E-9EC4-3E0887084940}" type="presParOf" srcId="{695E18A8-51EA-43B5-B990-FFB6EA8B0212}" destId="{637EBCAD-61E4-4238-8CFF-619466FCAAD3}" srcOrd="1" destOrd="0" presId="urn:microsoft.com/office/officeart/2005/8/layout/vList5"/>
    <dgm:cxn modelId="{F05A6525-90B3-4B8B-A911-CB1308FA823D}" type="presParOf" srcId="{3C0981B9-B3AB-4EEE-B82B-74304763C389}" destId="{364C27F2-D84C-42F3-96F0-DEC659944B9F}" srcOrd="3" destOrd="0" presId="urn:microsoft.com/office/officeart/2005/8/layout/vList5"/>
    <dgm:cxn modelId="{0C143C96-FD29-4FDA-8FE5-4B79CF46938E}" type="presParOf" srcId="{3C0981B9-B3AB-4EEE-B82B-74304763C389}" destId="{AD7C45F2-2A2B-41CC-BC2F-222D6E277F60}" srcOrd="4" destOrd="0" presId="urn:microsoft.com/office/officeart/2005/8/layout/vList5"/>
    <dgm:cxn modelId="{CE2E6AAC-B5F4-4A83-A7EF-D37A5830D440}" type="presParOf" srcId="{AD7C45F2-2A2B-41CC-BC2F-222D6E277F60}" destId="{EC87A967-5F2C-49D1-8DA1-1B9778E06E47}" srcOrd="0" destOrd="0" presId="urn:microsoft.com/office/officeart/2005/8/layout/vList5"/>
    <dgm:cxn modelId="{3A40B860-A143-4A70-885B-F55AAE509FF5}" type="presParOf" srcId="{AD7C45F2-2A2B-41CC-BC2F-222D6E277F60}" destId="{A7035F0D-A456-4980-BF33-6609D69150D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62CF81-3720-47C2-A06C-717845CF7F94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F8CFA9B-B2C5-400E-A138-4E4F2D3B91B3}">
      <dgm:prSet custT="1"/>
      <dgm:spPr/>
      <dgm:t>
        <a:bodyPr/>
        <a:lstStyle/>
        <a:p>
          <a:pPr>
            <a:defRPr b="1"/>
          </a:pPr>
          <a:r>
            <a:rPr lang="en-US" sz="2800" dirty="0"/>
            <a:t>When variance components are </a:t>
          </a:r>
          <a:r>
            <a:rPr lang="en-US" sz="2800" dirty="0">
              <a:solidFill>
                <a:srgbClr val="FF0000"/>
              </a:solidFill>
            </a:rPr>
            <a:t>not known</a:t>
          </a:r>
        </a:p>
      </dgm:t>
    </dgm:pt>
    <dgm:pt modelId="{FC652540-94DC-4A8B-B609-71864A5CC155}" type="parTrans" cxnId="{18626A08-F60E-4C10-9038-303428FDA3B1}">
      <dgm:prSet/>
      <dgm:spPr/>
      <dgm:t>
        <a:bodyPr/>
        <a:lstStyle/>
        <a:p>
          <a:endParaRPr lang="en-US"/>
        </a:p>
      </dgm:t>
    </dgm:pt>
    <dgm:pt modelId="{57EC793D-6D64-4789-9922-B3BC47545AB6}" type="sibTrans" cxnId="{18626A08-F60E-4C10-9038-303428FDA3B1}">
      <dgm:prSet/>
      <dgm:spPr/>
      <dgm:t>
        <a:bodyPr/>
        <a:lstStyle/>
        <a:p>
          <a:endParaRPr lang="en-US"/>
        </a:p>
      </dgm:t>
    </dgm:pt>
    <dgm:pt modelId="{CE2F279A-2598-4F71-9A92-7B28D6AA313D}">
      <dgm:prSet custT="1"/>
      <dgm:spPr/>
      <dgm:t>
        <a:bodyPr/>
        <a:lstStyle/>
        <a:p>
          <a:r>
            <a:rPr lang="en-US" sz="2400" dirty="0"/>
            <a:t>Marker effect estimates are </a:t>
          </a:r>
          <a:r>
            <a:rPr lang="en-US" sz="2400" dirty="0">
              <a:solidFill>
                <a:srgbClr val="FF0000"/>
              </a:solidFill>
            </a:rPr>
            <a:t>biased</a:t>
          </a:r>
          <a:r>
            <a:rPr lang="en-US" sz="2400" dirty="0"/>
            <a:t>.</a:t>
          </a:r>
        </a:p>
      </dgm:t>
    </dgm:pt>
    <dgm:pt modelId="{FA78DAFE-3D63-4802-9B77-539146CE394C}" type="parTrans" cxnId="{43C3BF4B-1199-4221-A3E0-64D81E71D93C}">
      <dgm:prSet/>
      <dgm:spPr/>
      <dgm:t>
        <a:bodyPr/>
        <a:lstStyle/>
        <a:p>
          <a:endParaRPr lang="en-US"/>
        </a:p>
      </dgm:t>
    </dgm:pt>
    <dgm:pt modelId="{56186D91-8C24-4BAF-9B05-3F1DE8BA9EEA}" type="sibTrans" cxnId="{43C3BF4B-1199-4221-A3E0-64D81E71D93C}">
      <dgm:prSet/>
      <dgm:spPr/>
      <dgm:t>
        <a:bodyPr/>
        <a:lstStyle/>
        <a:p>
          <a:endParaRPr lang="en-US"/>
        </a:p>
      </dgm:t>
    </dgm:pt>
    <dgm:pt modelId="{AC595673-A903-4F7F-9E7F-85EC5D7BFAB5}">
      <dgm:prSet/>
      <dgm:spPr/>
      <dgm:t>
        <a:bodyPr/>
        <a:lstStyle/>
        <a:p>
          <a:pPr>
            <a:defRPr b="1"/>
          </a:pPr>
          <a:r>
            <a:rPr lang="en-US" dirty="0"/>
            <a:t>When variance components are </a:t>
          </a:r>
          <a:r>
            <a:rPr lang="en-US" dirty="0">
              <a:solidFill>
                <a:srgbClr val="0020F8"/>
              </a:solidFill>
            </a:rPr>
            <a:t>known</a:t>
          </a:r>
        </a:p>
      </dgm:t>
    </dgm:pt>
    <dgm:pt modelId="{37F13475-E433-41F4-9C95-EE109C18CABA}" type="parTrans" cxnId="{5077B38A-D04F-4098-93DB-4D24167281A1}">
      <dgm:prSet/>
      <dgm:spPr/>
      <dgm:t>
        <a:bodyPr/>
        <a:lstStyle/>
        <a:p>
          <a:endParaRPr lang="en-US"/>
        </a:p>
      </dgm:t>
    </dgm:pt>
    <dgm:pt modelId="{85AB738A-1739-4DA8-95C3-8B200A873029}" type="sibTrans" cxnId="{5077B38A-D04F-4098-93DB-4D24167281A1}">
      <dgm:prSet/>
      <dgm:spPr/>
      <dgm:t>
        <a:bodyPr/>
        <a:lstStyle/>
        <a:p>
          <a:endParaRPr lang="en-US"/>
        </a:p>
      </dgm:t>
    </dgm:pt>
    <dgm:pt modelId="{5445BBEC-FD8D-445F-875A-17350879D819}">
      <dgm:prSet custT="1"/>
      <dgm:spPr/>
      <dgm:t>
        <a:bodyPr/>
        <a:lstStyle/>
        <a:p>
          <a:r>
            <a:rPr lang="en-US" sz="2400" dirty="0"/>
            <a:t>VI is equivalent to block-wise Gauss-Seidel method.</a:t>
          </a:r>
        </a:p>
      </dgm:t>
    </dgm:pt>
    <dgm:pt modelId="{1CB47FC1-D160-4F05-B3D9-8AC4FFF4A021}" type="parTrans" cxnId="{64FAED75-DA8D-40A2-838A-990327C0575C}">
      <dgm:prSet/>
      <dgm:spPr/>
      <dgm:t>
        <a:bodyPr/>
        <a:lstStyle/>
        <a:p>
          <a:endParaRPr lang="en-US"/>
        </a:p>
      </dgm:t>
    </dgm:pt>
    <dgm:pt modelId="{1FC7566B-0830-44B6-B18B-6B52925C219D}" type="sibTrans" cxnId="{64FAED75-DA8D-40A2-838A-990327C0575C}">
      <dgm:prSet/>
      <dgm:spPr/>
      <dgm:t>
        <a:bodyPr/>
        <a:lstStyle/>
        <a:p>
          <a:endParaRPr lang="en-US"/>
        </a:p>
      </dgm:t>
    </dgm:pt>
    <dgm:pt modelId="{B0601255-4B0E-419E-85C6-2C731A4155DC}">
      <dgm:prSet custT="1"/>
      <dgm:spPr/>
      <dgm:t>
        <a:bodyPr/>
        <a:lstStyle/>
        <a:p>
          <a:r>
            <a:rPr lang="en-US" sz="2400" dirty="0"/>
            <a:t>Marker effect estimates are </a:t>
          </a:r>
          <a:r>
            <a:rPr lang="en-US" sz="2400" dirty="0">
              <a:solidFill>
                <a:srgbClr val="0020F8"/>
              </a:solidFill>
            </a:rPr>
            <a:t>BLUP</a:t>
          </a:r>
          <a:r>
            <a:rPr lang="en-US" sz="2400" dirty="0"/>
            <a:t>.</a:t>
          </a:r>
        </a:p>
      </dgm:t>
    </dgm:pt>
    <dgm:pt modelId="{A394CF33-8A94-4352-BE61-486105FE35E8}" type="parTrans" cxnId="{A2154633-A664-4133-852E-DC7DDE89875E}">
      <dgm:prSet/>
      <dgm:spPr/>
      <dgm:t>
        <a:bodyPr/>
        <a:lstStyle/>
        <a:p>
          <a:endParaRPr lang="en-US"/>
        </a:p>
      </dgm:t>
    </dgm:pt>
    <dgm:pt modelId="{6AA165F0-0A16-41D2-B621-2B5EFFF17103}" type="sibTrans" cxnId="{A2154633-A664-4133-852E-DC7DDE89875E}">
      <dgm:prSet/>
      <dgm:spPr/>
      <dgm:t>
        <a:bodyPr/>
        <a:lstStyle/>
        <a:p>
          <a:endParaRPr lang="en-US"/>
        </a:p>
      </dgm:t>
    </dgm:pt>
    <dgm:pt modelId="{AF9A9708-500D-4B31-A527-CF5407B9110F}" type="pres">
      <dgm:prSet presAssocID="{3062CF81-3720-47C2-A06C-717845CF7F94}" presName="root" presStyleCnt="0">
        <dgm:presLayoutVars>
          <dgm:dir/>
          <dgm:resizeHandles val="exact"/>
        </dgm:presLayoutVars>
      </dgm:prSet>
      <dgm:spPr/>
    </dgm:pt>
    <dgm:pt modelId="{4F33E2F4-0604-4CB7-9250-411F6AA0BF1B}" type="pres">
      <dgm:prSet presAssocID="{7F8CFA9B-B2C5-400E-A138-4E4F2D3B91B3}" presName="compNode" presStyleCnt="0"/>
      <dgm:spPr/>
    </dgm:pt>
    <dgm:pt modelId="{851D4F4C-2041-459D-AEC6-17A04283E4DE}" type="pres">
      <dgm:prSet presAssocID="{7F8CFA9B-B2C5-400E-A138-4E4F2D3B91B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58E0F97E-8F0C-4D58-8578-6EB8FA4CD61C}" type="pres">
      <dgm:prSet presAssocID="{7F8CFA9B-B2C5-400E-A138-4E4F2D3B91B3}" presName="iconSpace" presStyleCnt="0"/>
      <dgm:spPr/>
    </dgm:pt>
    <dgm:pt modelId="{99B4660D-4129-4879-9597-79A027A9133C}" type="pres">
      <dgm:prSet presAssocID="{7F8CFA9B-B2C5-400E-A138-4E4F2D3B91B3}" presName="parTx" presStyleLbl="revTx" presStyleIdx="0" presStyleCnt="4">
        <dgm:presLayoutVars>
          <dgm:chMax val="0"/>
          <dgm:chPref val="0"/>
        </dgm:presLayoutVars>
      </dgm:prSet>
      <dgm:spPr/>
    </dgm:pt>
    <dgm:pt modelId="{DF069B51-A625-461B-9F98-768AA504004C}" type="pres">
      <dgm:prSet presAssocID="{7F8CFA9B-B2C5-400E-A138-4E4F2D3B91B3}" presName="txSpace" presStyleCnt="0"/>
      <dgm:spPr/>
    </dgm:pt>
    <dgm:pt modelId="{BFD1E874-EEC9-43D0-86DD-F52ED89746EE}" type="pres">
      <dgm:prSet presAssocID="{7F8CFA9B-B2C5-400E-A138-4E4F2D3B91B3}" presName="desTx" presStyleLbl="revTx" presStyleIdx="1" presStyleCnt="4">
        <dgm:presLayoutVars/>
      </dgm:prSet>
      <dgm:spPr/>
    </dgm:pt>
    <dgm:pt modelId="{A6D021EA-341D-45F8-985B-C79EEB86AD41}" type="pres">
      <dgm:prSet presAssocID="{57EC793D-6D64-4789-9922-B3BC47545AB6}" presName="sibTrans" presStyleCnt="0"/>
      <dgm:spPr/>
    </dgm:pt>
    <dgm:pt modelId="{403965C1-7CDE-4850-9CF4-1ACCA335A695}" type="pres">
      <dgm:prSet presAssocID="{AC595673-A903-4F7F-9E7F-85EC5D7BFAB5}" presName="compNode" presStyleCnt="0"/>
      <dgm:spPr/>
    </dgm:pt>
    <dgm:pt modelId="{1EA4F15A-EEA0-44CF-B06F-737ED85512C5}" type="pres">
      <dgm:prSet presAssocID="{AC595673-A903-4F7F-9E7F-85EC5D7BFAB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8A9CD1AE-4307-4638-83FC-42BB0B6B21E1}" type="pres">
      <dgm:prSet presAssocID="{AC595673-A903-4F7F-9E7F-85EC5D7BFAB5}" presName="iconSpace" presStyleCnt="0"/>
      <dgm:spPr/>
    </dgm:pt>
    <dgm:pt modelId="{DE9DD363-0832-47B9-81CA-4ECE08E1118C}" type="pres">
      <dgm:prSet presAssocID="{AC595673-A903-4F7F-9E7F-85EC5D7BFAB5}" presName="parTx" presStyleLbl="revTx" presStyleIdx="2" presStyleCnt="4">
        <dgm:presLayoutVars>
          <dgm:chMax val="0"/>
          <dgm:chPref val="0"/>
        </dgm:presLayoutVars>
      </dgm:prSet>
      <dgm:spPr/>
    </dgm:pt>
    <dgm:pt modelId="{CF150919-3821-4419-8433-4940AD24822F}" type="pres">
      <dgm:prSet presAssocID="{AC595673-A903-4F7F-9E7F-85EC5D7BFAB5}" presName="txSpace" presStyleCnt="0"/>
      <dgm:spPr/>
    </dgm:pt>
    <dgm:pt modelId="{E68C01B2-9D15-40DE-A07B-34ED304AF9D0}" type="pres">
      <dgm:prSet presAssocID="{AC595673-A903-4F7F-9E7F-85EC5D7BFAB5}" presName="desTx" presStyleLbl="revTx" presStyleIdx="3" presStyleCnt="4">
        <dgm:presLayoutVars/>
      </dgm:prSet>
      <dgm:spPr/>
    </dgm:pt>
  </dgm:ptLst>
  <dgm:cxnLst>
    <dgm:cxn modelId="{18626A08-F60E-4C10-9038-303428FDA3B1}" srcId="{3062CF81-3720-47C2-A06C-717845CF7F94}" destId="{7F8CFA9B-B2C5-400E-A138-4E4F2D3B91B3}" srcOrd="0" destOrd="0" parTransId="{FC652540-94DC-4A8B-B609-71864A5CC155}" sibTransId="{57EC793D-6D64-4789-9922-B3BC47545AB6}"/>
    <dgm:cxn modelId="{77CDF30C-48FC-4464-8D99-D1513EED1F70}" type="presOf" srcId="{CE2F279A-2598-4F71-9A92-7B28D6AA313D}" destId="{BFD1E874-EEC9-43D0-86DD-F52ED89746EE}" srcOrd="0" destOrd="0" presId="urn:microsoft.com/office/officeart/2018/5/layout/CenteredIconLabelDescriptionList"/>
    <dgm:cxn modelId="{F3CFD011-8997-4438-A1D0-E32BA6269F0D}" type="presOf" srcId="{5445BBEC-FD8D-445F-875A-17350879D819}" destId="{E68C01B2-9D15-40DE-A07B-34ED304AF9D0}" srcOrd="0" destOrd="0" presId="urn:microsoft.com/office/officeart/2018/5/layout/CenteredIconLabelDescriptionList"/>
    <dgm:cxn modelId="{80287514-1309-4607-BFB0-6ADDB8156B70}" type="presOf" srcId="{7F8CFA9B-B2C5-400E-A138-4E4F2D3B91B3}" destId="{99B4660D-4129-4879-9597-79A027A9133C}" srcOrd="0" destOrd="0" presId="urn:microsoft.com/office/officeart/2018/5/layout/CenteredIconLabelDescriptionList"/>
    <dgm:cxn modelId="{A2154633-A664-4133-852E-DC7DDE89875E}" srcId="{AC595673-A903-4F7F-9E7F-85EC5D7BFAB5}" destId="{B0601255-4B0E-419E-85C6-2C731A4155DC}" srcOrd="1" destOrd="0" parTransId="{A394CF33-8A94-4352-BE61-486105FE35E8}" sibTransId="{6AA165F0-0A16-41D2-B621-2B5EFFF17103}"/>
    <dgm:cxn modelId="{854CFC44-6997-44CD-B435-DF18C6364405}" type="presOf" srcId="{AC595673-A903-4F7F-9E7F-85EC5D7BFAB5}" destId="{DE9DD363-0832-47B9-81CA-4ECE08E1118C}" srcOrd="0" destOrd="0" presId="urn:microsoft.com/office/officeart/2018/5/layout/CenteredIconLabelDescriptionList"/>
    <dgm:cxn modelId="{43C3BF4B-1199-4221-A3E0-64D81E71D93C}" srcId="{7F8CFA9B-B2C5-400E-A138-4E4F2D3B91B3}" destId="{CE2F279A-2598-4F71-9A92-7B28D6AA313D}" srcOrd="0" destOrd="0" parTransId="{FA78DAFE-3D63-4802-9B77-539146CE394C}" sibTransId="{56186D91-8C24-4BAF-9B05-3F1DE8BA9EEA}"/>
    <dgm:cxn modelId="{64FAED75-DA8D-40A2-838A-990327C0575C}" srcId="{AC595673-A903-4F7F-9E7F-85EC5D7BFAB5}" destId="{5445BBEC-FD8D-445F-875A-17350879D819}" srcOrd="0" destOrd="0" parTransId="{1CB47FC1-D160-4F05-B3D9-8AC4FFF4A021}" sibTransId="{1FC7566B-0830-44B6-B18B-6B52925C219D}"/>
    <dgm:cxn modelId="{5077B38A-D04F-4098-93DB-4D24167281A1}" srcId="{3062CF81-3720-47C2-A06C-717845CF7F94}" destId="{AC595673-A903-4F7F-9E7F-85EC5D7BFAB5}" srcOrd="1" destOrd="0" parTransId="{37F13475-E433-41F4-9C95-EE109C18CABA}" sibTransId="{85AB738A-1739-4DA8-95C3-8B200A873029}"/>
    <dgm:cxn modelId="{181D7BC9-D7EC-4791-B183-FBB50AE50649}" type="presOf" srcId="{3062CF81-3720-47C2-A06C-717845CF7F94}" destId="{AF9A9708-500D-4B31-A527-CF5407B9110F}" srcOrd="0" destOrd="0" presId="urn:microsoft.com/office/officeart/2018/5/layout/CenteredIconLabelDescriptionList"/>
    <dgm:cxn modelId="{3EB8E1DC-9524-4D50-9E0D-7A6602A4975E}" type="presOf" srcId="{B0601255-4B0E-419E-85C6-2C731A4155DC}" destId="{E68C01B2-9D15-40DE-A07B-34ED304AF9D0}" srcOrd="0" destOrd="1" presId="urn:microsoft.com/office/officeart/2018/5/layout/CenteredIconLabelDescriptionList"/>
    <dgm:cxn modelId="{B6F8B26A-6DEC-41C1-8C34-8313CC574E20}" type="presParOf" srcId="{AF9A9708-500D-4B31-A527-CF5407B9110F}" destId="{4F33E2F4-0604-4CB7-9250-411F6AA0BF1B}" srcOrd="0" destOrd="0" presId="urn:microsoft.com/office/officeart/2018/5/layout/CenteredIconLabelDescriptionList"/>
    <dgm:cxn modelId="{4D4F737B-494A-4012-8478-BAF152000ED3}" type="presParOf" srcId="{4F33E2F4-0604-4CB7-9250-411F6AA0BF1B}" destId="{851D4F4C-2041-459D-AEC6-17A04283E4DE}" srcOrd="0" destOrd="0" presId="urn:microsoft.com/office/officeart/2018/5/layout/CenteredIconLabelDescriptionList"/>
    <dgm:cxn modelId="{ED7395DF-AFBC-4EE0-8028-B21833F4BDC4}" type="presParOf" srcId="{4F33E2F4-0604-4CB7-9250-411F6AA0BF1B}" destId="{58E0F97E-8F0C-4D58-8578-6EB8FA4CD61C}" srcOrd="1" destOrd="0" presId="urn:microsoft.com/office/officeart/2018/5/layout/CenteredIconLabelDescriptionList"/>
    <dgm:cxn modelId="{7A4BF3CB-95FB-43C6-8EBF-6B8857173CE0}" type="presParOf" srcId="{4F33E2F4-0604-4CB7-9250-411F6AA0BF1B}" destId="{99B4660D-4129-4879-9597-79A027A9133C}" srcOrd="2" destOrd="0" presId="urn:microsoft.com/office/officeart/2018/5/layout/CenteredIconLabelDescriptionList"/>
    <dgm:cxn modelId="{080E2C0F-9F89-40B3-BD67-C95AA38EE3D1}" type="presParOf" srcId="{4F33E2F4-0604-4CB7-9250-411F6AA0BF1B}" destId="{DF069B51-A625-461B-9F98-768AA504004C}" srcOrd="3" destOrd="0" presId="urn:microsoft.com/office/officeart/2018/5/layout/CenteredIconLabelDescriptionList"/>
    <dgm:cxn modelId="{A8B28CA0-6473-4D96-A4F9-AA31FE5B5317}" type="presParOf" srcId="{4F33E2F4-0604-4CB7-9250-411F6AA0BF1B}" destId="{BFD1E874-EEC9-43D0-86DD-F52ED89746EE}" srcOrd="4" destOrd="0" presId="urn:microsoft.com/office/officeart/2018/5/layout/CenteredIconLabelDescriptionList"/>
    <dgm:cxn modelId="{75F1724B-2E53-46C9-9ACD-1C26A909F29A}" type="presParOf" srcId="{AF9A9708-500D-4B31-A527-CF5407B9110F}" destId="{A6D021EA-341D-45F8-985B-C79EEB86AD41}" srcOrd="1" destOrd="0" presId="urn:microsoft.com/office/officeart/2018/5/layout/CenteredIconLabelDescriptionList"/>
    <dgm:cxn modelId="{0F991D0B-96B9-4AE0-A71F-9213DBB0AFF8}" type="presParOf" srcId="{AF9A9708-500D-4B31-A527-CF5407B9110F}" destId="{403965C1-7CDE-4850-9CF4-1ACCA335A695}" srcOrd="2" destOrd="0" presId="urn:microsoft.com/office/officeart/2018/5/layout/CenteredIconLabelDescriptionList"/>
    <dgm:cxn modelId="{EB40C603-A2AD-45D8-B9FE-E6A59DD447A5}" type="presParOf" srcId="{403965C1-7CDE-4850-9CF4-1ACCA335A695}" destId="{1EA4F15A-EEA0-44CF-B06F-737ED85512C5}" srcOrd="0" destOrd="0" presId="urn:microsoft.com/office/officeart/2018/5/layout/CenteredIconLabelDescriptionList"/>
    <dgm:cxn modelId="{9B807874-6221-45BC-BBDF-DF1792024A28}" type="presParOf" srcId="{403965C1-7CDE-4850-9CF4-1ACCA335A695}" destId="{8A9CD1AE-4307-4638-83FC-42BB0B6B21E1}" srcOrd="1" destOrd="0" presId="urn:microsoft.com/office/officeart/2018/5/layout/CenteredIconLabelDescriptionList"/>
    <dgm:cxn modelId="{78933A68-B680-4D08-9D6A-B23A4C1DF9ED}" type="presParOf" srcId="{403965C1-7CDE-4850-9CF4-1ACCA335A695}" destId="{DE9DD363-0832-47B9-81CA-4ECE08E1118C}" srcOrd="2" destOrd="0" presId="urn:microsoft.com/office/officeart/2018/5/layout/CenteredIconLabelDescriptionList"/>
    <dgm:cxn modelId="{4F0168CC-5E48-47E8-AE1E-7458799FB6BF}" type="presParOf" srcId="{403965C1-7CDE-4850-9CF4-1ACCA335A695}" destId="{CF150919-3821-4419-8433-4940AD24822F}" srcOrd="3" destOrd="0" presId="urn:microsoft.com/office/officeart/2018/5/layout/CenteredIconLabelDescriptionList"/>
    <dgm:cxn modelId="{9490F111-88B6-4315-8C51-81183D8D3D8B}" type="presParOf" srcId="{403965C1-7CDE-4850-9CF4-1ACCA335A695}" destId="{E68C01B2-9D15-40DE-A07B-34ED304AF9D0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1489E4-671F-4E2C-981A-89E80E1B29AA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5D63F2A-EBC4-44EA-9111-911382FACE7B}">
      <dgm:prSet/>
      <dgm:spPr/>
      <dgm:t>
        <a:bodyPr/>
        <a:lstStyle/>
        <a:p>
          <a:r>
            <a:rPr lang="en-US"/>
            <a:t>20K old bulls as training</a:t>
          </a:r>
        </a:p>
      </dgm:t>
    </dgm:pt>
    <dgm:pt modelId="{56624B63-BF8A-4EB2-8542-96791C56EAEF}" type="parTrans" cxnId="{E6BE11FD-94A8-47AA-9C93-D704A19D8E3A}">
      <dgm:prSet/>
      <dgm:spPr/>
      <dgm:t>
        <a:bodyPr/>
        <a:lstStyle/>
        <a:p>
          <a:endParaRPr lang="en-US"/>
        </a:p>
      </dgm:t>
    </dgm:pt>
    <dgm:pt modelId="{C9DC01AB-7159-46E3-B0D3-CAEF60FED8CC}" type="sibTrans" cxnId="{E6BE11FD-94A8-47AA-9C93-D704A19D8E3A}">
      <dgm:prSet/>
      <dgm:spPr/>
      <dgm:t>
        <a:bodyPr/>
        <a:lstStyle/>
        <a:p>
          <a:endParaRPr lang="en-US"/>
        </a:p>
      </dgm:t>
    </dgm:pt>
    <dgm:pt modelId="{3F99C898-280D-4E21-AE64-174447C5406A}">
      <dgm:prSet/>
      <dgm:spPr/>
      <dgm:t>
        <a:bodyPr/>
        <a:lstStyle/>
        <a:p>
          <a:r>
            <a:rPr lang="en-US"/>
            <a:t>5K young bulls as validation</a:t>
          </a:r>
        </a:p>
      </dgm:t>
    </dgm:pt>
    <dgm:pt modelId="{8F0CC58D-7944-49DB-A3E4-0D81F3EFB31A}" type="parTrans" cxnId="{59A042C6-6A75-4588-934C-F539F04ACF9B}">
      <dgm:prSet/>
      <dgm:spPr/>
      <dgm:t>
        <a:bodyPr/>
        <a:lstStyle/>
        <a:p>
          <a:endParaRPr lang="en-US"/>
        </a:p>
      </dgm:t>
    </dgm:pt>
    <dgm:pt modelId="{132F810E-4799-4BF2-898D-8A7290FC707B}" type="sibTrans" cxnId="{59A042C6-6A75-4588-934C-F539F04ACF9B}">
      <dgm:prSet/>
      <dgm:spPr/>
      <dgm:t>
        <a:bodyPr/>
        <a:lstStyle/>
        <a:p>
          <a:endParaRPr lang="en-US"/>
        </a:p>
      </dgm:t>
    </dgm:pt>
    <dgm:pt modelId="{345ADEC7-97BD-485B-8F3A-51BAC4651C4A}">
      <dgm:prSet/>
      <dgm:spPr/>
      <dgm:t>
        <a:bodyPr/>
        <a:lstStyle/>
        <a:p>
          <a:r>
            <a:rPr lang="en-US"/>
            <a:t>54K SNPs</a:t>
          </a:r>
        </a:p>
      </dgm:t>
    </dgm:pt>
    <dgm:pt modelId="{1E6137F2-8EFF-4F21-8E2E-3ADB15E408DE}" type="parTrans" cxnId="{B411B647-D939-48A1-81F5-8AF7226F1818}">
      <dgm:prSet/>
      <dgm:spPr/>
      <dgm:t>
        <a:bodyPr/>
        <a:lstStyle/>
        <a:p>
          <a:endParaRPr lang="en-US"/>
        </a:p>
      </dgm:t>
    </dgm:pt>
    <dgm:pt modelId="{C3B60738-4C87-4DC6-9115-FBFE27C82AFB}" type="sibTrans" cxnId="{B411B647-D939-48A1-81F5-8AF7226F1818}">
      <dgm:prSet/>
      <dgm:spPr/>
      <dgm:t>
        <a:bodyPr/>
        <a:lstStyle/>
        <a:p>
          <a:endParaRPr lang="en-US"/>
        </a:p>
      </dgm:t>
    </dgm:pt>
    <dgm:pt modelId="{68B94391-EF4F-4306-B70E-8B93B3A35F08}">
      <dgm:prSet/>
      <dgm:spPr/>
      <dgm:t>
        <a:bodyPr/>
        <a:lstStyle/>
        <a:p>
          <a:r>
            <a:rPr lang="en-US" i="1" dirty="0"/>
            <a:t>S</a:t>
          </a:r>
          <a:r>
            <a:rPr lang="en-US" dirty="0"/>
            <a:t>=10 and half-Cauchy prior used in SSGP</a:t>
          </a:r>
        </a:p>
      </dgm:t>
    </dgm:pt>
    <dgm:pt modelId="{83ADDEC1-A34C-4F49-B14D-D9091E4D5D65}" type="parTrans" cxnId="{BEEAB51F-A110-4C6E-A777-AEBE180D321A}">
      <dgm:prSet/>
      <dgm:spPr/>
      <dgm:t>
        <a:bodyPr/>
        <a:lstStyle/>
        <a:p>
          <a:endParaRPr lang="en-US"/>
        </a:p>
      </dgm:t>
    </dgm:pt>
    <dgm:pt modelId="{A75CEFDE-1F20-48A7-989E-987F5DB64680}" type="sibTrans" cxnId="{BEEAB51F-A110-4C6E-A777-AEBE180D321A}">
      <dgm:prSet/>
      <dgm:spPr/>
      <dgm:t>
        <a:bodyPr/>
        <a:lstStyle/>
        <a:p>
          <a:endParaRPr lang="en-US"/>
        </a:p>
      </dgm:t>
    </dgm:pt>
    <dgm:pt modelId="{EDA26499-3935-45FC-8243-7322F3368455}">
      <dgm:prSet/>
      <dgm:spPr/>
      <dgm:t>
        <a:bodyPr/>
        <a:lstStyle/>
        <a:p>
          <a:r>
            <a:rPr lang="en-US" dirty="0"/>
            <a:t>GCTA-GREML and BayesRv2 as benchmark</a:t>
          </a:r>
        </a:p>
      </dgm:t>
    </dgm:pt>
    <dgm:pt modelId="{61C12052-0716-4983-A386-91B62726A66E}" type="parTrans" cxnId="{07E9E57B-9888-4D99-AD88-2CEAAC1D302A}">
      <dgm:prSet/>
      <dgm:spPr/>
      <dgm:t>
        <a:bodyPr/>
        <a:lstStyle/>
        <a:p>
          <a:endParaRPr lang="en-US"/>
        </a:p>
      </dgm:t>
    </dgm:pt>
    <dgm:pt modelId="{19AE3B18-721A-4AAB-8E2E-96E629A72F82}" type="sibTrans" cxnId="{07E9E57B-9888-4D99-AD88-2CEAAC1D302A}">
      <dgm:prSet/>
      <dgm:spPr/>
      <dgm:t>
        <a:bodyPr/>
        <a:lstStyle/>
        <a:p>
          <a:endParaRPr lang="en-US"/>
        </a:p>
      </dgm:t>
    </dgm:pt>
    <dgm:pt modelId="{5B0DBE15-F565-4079-AE2B-4C4548794938}" type="pres">
      <dgm:prSet presAssocID="{1F1489E4-671F-4E2C-981A-89E80E1B29AA}" presName="diagram" presStyleCnt="0">
        <dgm:presLayoutVars>
          <dgm:dir/>
          <dgm:resizeHandles val="exact"/>
        </dgm:presLayoutVars>
      </dgm:prSet>
      <dgm:spPr/>
    </dgm:pt>
    <dgm:pt modelId="{4F16B602-3DFE-4417-BAA9-0B87DEDE1DD4}" type="pres">
      <dgm:prSet presAssocID="{A5D63F2A-EBC4-44EA-9111-911382FACE7B}" presName="node" presStyleLbl="node1" presStyleIdx="0" presStyleCnt="5">
        <dgm:presLayoutVars>
          <dgm:bulletEnabled val="1"/>
        </dgm:presLayoutVars>
      </dgm:prSet>
      <dgm:spPr/>
    </dgm:pt>
    <dgm:pt modelId="{1A8FF340-7BCC-4972-B16B-1FF8D335BB5A}" type="pres">
      <dgm:prSet presAssocID="{C9DC01AB-7159-46E3-B0D3-CAEF60FED8CC}" presName="sibTrans" presStyleCnt="0"/>
      <dgm:spPr/>
    </dgm:pt>
    <dgm:pt modelId="{2B2F67E8-449E-47B5-9160-19B6900B1A20}" type="pres">
      <dgm:prSet presAssocID="{3F99C898-280D-4E21-AE64-174447C5406A}" presName="node" presStyleLbl="node1" presStyleIdx="1" presStyleCnt="5">
        <dgm:presLayoutVars>
          <dgm:bulletEnabled val="1"/>
        </dgm:presLayoutVars>
      </dgm:prSet>
      <dgm:spPr/>
    </dgm:pt>
    <dgm:pt modelId="{0A82C59A-173E-44E5-A9DA-991684E7B923}" type="pres">
      <dgm:prSet presAssocID="{132F810E-4799-4BF2-898D-8A7290FC707B}" presName="sibTrans" presStyleCnt="0"/>
      <dgm:spPr/>
    </dgm:pt>
    <dgm:pt modelId="{01EE9777-98B9-432B-A372-61A78D343510}" type="pres">
      <dgm:prSet presAssocID="{345ADEC7-97BD-485B-8F3A-51BAC4651C4A}" presName="node" presStyleLbl="node1" presStyleIdx="2" presStyleCnt="5">
        <dgm:presLayoutVars>
          <dgm:bulletEnabled val="1"/>
        </dgm:presLayoutVars>
      </dgm:prSet>
      <dgm:spPr/>
    </dgm:pt>
    <dgm:pt modelId="{E862F958-FA5E-4153-BC62-BD3B7D890DE4}" type="pres">
      <dgm:prSet presAssocID="{C3B60738-4C87-4DC6-9115-FBFE27C82AFB}" presName="sibTrans" presStyleCnt="0"/>
      <dgm:spPr/>
    </dgm:pt>
    <dgm:pt modelId="{BD21D502-5A1D-4FE5-8F8E-0B5A56C40ED0}" type="pres">
      <dgm:prSet presAssocID="{68B94391-EF4F-4306-B70E-8B93B3A35F08}" presName="node" presStyleLbl="node1" presStyleIdx="3" presStyleCnt="5">
        <dgm:presLayoutVars>
          <dgm:bulletEnabled val="1"/>
        </dgm:presLayoutVars>
      </dgm:prSet>
      <dgm:spPr/>
    </dgm:pt>
    <dgm:pt modelId="{722AD47D-FEA1-4C05-89A8-74C2ACCCE802}" type="pres">
      <dgm:prSet presAssocID="{A75CEFDE-1F20-48A7-989E-987F5DB64680}" presName="sibTrans" presStyleCnt="0"/>
      <dgm:spPr/>
    </dgm:pt>
    <dgm:pt modelId="{2945D255-3847-4080-868F-8EE947D8EC26}" type="pres">
      <dgm:prSet presAssocID="{EDA26499-3935-45FC-8243-7322F3368455}" presName="node" presStyleLbl="node1" presStyleIdx="4" presStyleCnt="5">
        <dgm:presLayoutVars>
          <dgm:bulletEnabled val="1"/>
        </dgm:presLayoutVars>
      </dgm:prSet>
      <dgm:spPr/>
    </dgm:pt>
  </dgm:ptLst>
  <dgm:cxnLst>
    <dgm:cxn modelId="{BEEAB51F-A110-4C6E-A777-AEBE180D321A}" srcId="{1F1489E4-671F-4E2C-981A-89E80E1B29AA}" destId="{68B94391-EF4F-4306-B70E-8B93B3A35F08}" srcOrd="3" destOrd="0" parTransId="{83ADDEC1-A34C-4F49-B14D-D9091E4D5D65}" sibTransId="{A75CEFDE-1F20-48A7-989E-987F5DB64680}"/>
    <dgm:cxn modelId="{B411B647-D939-48A1-81F5-8AF7226F1818}" srcId="{1F1489E4-671F-4E2C-981A-89E80E1B29AA}" destId="{345ADEC7-97BD-485B-8F3A-51BAC4651C4A}" srcOrd="2" destOrd="0" parTransId="{1E6137F2-8EFF-4F21-8E2E-3ADB15E408DE}" sibTransId="{C3B60738-4C87-4DC6-9115-FBFE27C82AFB}"/>
    <dgm:cxn modelId="{CF67524A-EED0-4BD9-8F80-B42ED5AC67E8}" type="presOf" srcId="{A5D63F2A-EBC4-44EA-9111-911382FACE7B}" destId="{4F16B602-3DFE-4417-BAA9-0B87DEDE1DD4}" srcOrd="0" destOrd="0" presId="urn:microsoft.com/office/officeart/2005/8/layout/default"/>
    <dgm:cxn modelId="{C3F2C16F-7894-4D38-80EC-DC45B3C4A2E9}" type="presOf" srcId="{1F1489E4-671F-4E2C-981A-89E80E1B29AA}" destId="{5B0DBE15-F565-4079-AE2B-4C4548794938}" srcOrd="0" destOrd="0" presId="urn:microsoft.com/office/officeart/2005/8/layout/default"/>
    <dgm:cxn modelId="{07E9E57B-9888-4D99-AD88-2CEAAC1D302A}" srcId="{1F1489E4-671F-4E2C-981A-89E80E1B29AA}" destId="{EDA26499-3935-45FC-8243-7322F3368455}" srcOrd="4" destOrd="0" parTransId="{61C12052-0716-4983-A386-91B62726A66E}" sibTransId="{19AE3B18-721A-4AAB-8E2E-96E629A72F82}"/>
    <dgm:cxn modelId="{913CFD92-98A9-4085-AF0F-769F00477A05}" type="presOf" srcId="{EDA26499-3935-45FC-8243-7322F3368455}" destId="{2945D255-3847-4080-868F-8EE947D8EC26}" srcOrd="0" destOrd="0" presId="urn:microsoft.com/office/officeart/2005/8/layout/default"/>
    <dgm:cxn modelId="{94B362A7-A8A7-4EE5-BA8F-AF577A4B36A0}" type="presOf" srcId="{3F99C898-280D-4E21-AE64-174447C5406A}" destId="{2B2F67E8-449E-47B5-9160-19B6900B1A20}" srcOrd="0" destOrd="0" presId="urn:microsoft.com/office/officeart/2005/8/layout/default"/>
    <dgm:cxn modelId="{173FC7BD-34F2-49DF-885F-9326A6DC98CA}" type="presOf" srcId="{68B94391-EF4F-4306-B70E-8B93B3A35F08}" destId="{BD21D502-5A1D-4FE5-8F8E-0B5A56C40ED0}" srcOrd="0" destOrd="0" presId="urn:microsoft.com/office/officeart/2005/8/layout/default"/>
    <dgm:cxn modelId="{59A042C6-6A75-4588-934C-F539F04ACF9B}" srcId="{1F1489E4-671F-4E2C-981A-89E80E1B29AA}" destId="{3F99C898-280D-4E21-AE64-174447C5406A}" srcOrd="1" destOrd="0" parTransId="{8F0CC58D-7944-49DB-A3E4-0D81F3EFB31A}" sibTransId="{132F810E-4799-4BF2-898D-8A7290FC707B}"/>
    <dgm:cxn modelId="{C16805CA-7B82-4D7F-861A-022C8D0CD4AA}" type="presOf" srcId="{345ADEC7-97BD-485B-8F3A-51BAC4651C4A}" destId="{01EE9777-98B9-432B-A372-61A78D343510}" srcOrd="0" destOrd="0" presId="urn:microsoft.com/office/officeart/2005/8/layout/default"/>
    <dgm:cxn modelId="{E6BE11FD-94A8-47AA-9C93-D704A19D8E3A}" srcId="{1F1489E4-671F-4E2C-981A-89E80E1B29AA}" destId="{A5D63F2A-EBC4-44EA-9111-911382FACE7B}" srcOrd="0" destOrd="0" parTransId="{56624B63-BF8A-4EB2-8542-96791C56EAEF}" sibTransId="{C9DC01AB-7159-46E3-B0D3-CAEF60FED8CC}"/>
    <dgm:cxn modelId="{FC0697D4-63A8-4C11-A119-880A20C6A73F}" type="presParOf" srcId="{5B0DBE15-F565-4079-AE2B-4C4548794938}" destId="{4F16B602-3DFE-4417-BAA9-0B87DEDE1DD4}" srcOrd="0" destOrd="0" presId="urn:microsoft.com/office/officeart/2005/8/layout/default"/>
    <dgm:cxn modelId="{A56FBA0A-5A30-4397-B058-112DDA14195A}" type="presParOf" srcId="{5B0DBE15-F565-4079-AE2B-4C4548794938}" destId="{1A8FF340-7BCC-4972-B16B-1FF8D335BB5A}" srcOrd="1" destOrd="0" presId="urn:microsoft.com/office/officeart/2005/8/layout/default"/>
    <dgm:cxn modelId="{33040701-B4DA-4C0B-BD37-9ED7DAEF9350}" type="presParOf" srcId="{5B0DBE15-F565-4079-AE2B-4C4548794938}" destId="{2B2F67E8-449E-47B5-9160-19B6900B1A20}" srcOrd="2" destOrd="0" presId="urn:microsoft.com/office/officeart/2005/8/layout/default"/>
    <dgm:cxn modelId="{D06DEC49-8B97-4EE3-A4B6-A995A6FEB4FD}" type="presParOf" srcId="{5B0DBE15-F565-4079-AE2B-4C4548794938}" destId="{0A82C59A-173E-44E5-A9DA-991684E7B923}" srcOrd="3" destOrd="0" presId="urn:microsoft.com/office/officeart/2005/8/layout/default"/>
    <dgm:cxn modelId="{74D0E145-296D-409A-80C9-4C874AADA2D1}" type="presParOf" srcId="{5B0DBE15-F565-4079-AE2B-4C4548794938}" destId="{01EE9777-98B9-432B-A372-61A78D343510}" srcOrd="4" destOrd="0" presId="urn:microsoft.com/office/officeart/2005/8/layout/default"/>
    <dgm:cxn modelId="{1DB06047-365D-479B-BC76-ABF40831D84E}" type="presParOf" srcId="{5B0DBE15-F565-4079-AE2B-4C4548794938}" destId="{E862F958-FA5E-4153-BC62-BD3B7D890DE4}" srcOrd="5" destOrd="0" presId="urn:microsoft.com/office/officeart/2005/8/layout/default"/>
    <dgm:cxn modelId="{897CF31C-9D68-4F8D-AA83-ADE83D320DE6}" type="presParOf" srcId="{5B0DBE15-F565-4079-AE2B-4C4548794938}" destId="{BD21D502-5A1D-4FE5-8F8E-0B5A56C40ED0}" srcOrd="6" destOrd="0" presId="urn:microsoft.com/office/officeart/2005/8/layout/default"/>
    <dgm:cxn modelId="{3DD3BE13-419E-4682-AF89-C2CF503C3B11}" type="presParOf" srcId="{5B0DBE15-F565-4079-AE2B-4C4548794938}" destId="{722AD47D-FEA1-4C05-89A8-74C2ACCCE802}" srcOrd="7" destOrd="0" presId="urn:microsoft.com/office/officeart/2005/8/layout/default"/>
    <dgm:cxn modelId="{18861F97-1F65-4263-8155-E80942444F41}" type="presParOf" srcId="{5B0DBE15-F565-4079-AE2B-4C4548794938}" destId="{2945D255-3847-4080-868F-8EE947D8EC2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53D28D-9368-4AA0-BF68-FCD7A0CAFF5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5794EC79-DFB5-4D30-921A-162C724BDB51}">
      <dgm:prSet/>
      <dgm:spPr/>
      <dgm:t>
        <a:bodyPr/>
        <a:lstStyle/>
        <a:p>
          <a:r>
            <a:rPr lang="en-US"/>
            <a:t>~3 min. by SSGP</a:t>
          </a:r>
        </a:p>
      </dgm:t>
    </dgm:pt>
    <dgm:pt modelId="{4CB6A322-13C7-44EA-BCD5-091E531EDD56}" type="parTrans" cxnId="{862097CA-E127-4211-AB6C-7F35C3A05FC1}">
      <dgm:prSet/>
      <dgm:spPr/>
      <dgm:t>
        <a:bodyPr/>
        <a:lstStyle/>
        <a:p>
          <a:endParaRPr lang="en-US"/>
        </a:p>
      </dgm:t>
    </dgm:pt>
    <dgm:pt modelId="{20BD4D8D-6A92-4B40-B552-ECE60D7D8A60}" type="sibTrans" cxnId="{862097CA-E127-4211-AB6C-7F35C3A05FC1}">
      <dgm:prSet/>
      <dgm:spPr/>
      <dgm:t>
        <a:bodyPr/>
        <a:lstStyle/>
        <a:p>
          <a:endParaRPr lang="en-US"/>
        </a:p>
      </dgm:t>
    </dgm:pt>
    <dgm:pt modelId="{FC33F314-A567-4FE0-9B0E-F8F86D391E8F}">
      <dgm:prSet/>
      <dgm:spPr/>
      <dgm:t>
        <a:bodyPr/>
        <a:lstStyle/>
        <a:p>
          <a:r>
            <a:rPr lang="en-US"/>
            <a:t>~80 min. by BayesRv2</a:t>
          </a:r>
        </a:p>
      </dgm:t>
    </dgm:pt>
    <dgm:pt modelId="{FB654BD6-8CDF-4326-8D18-4E90612EBA23}" type="parTrans" cxnId="{3F07FD60-C292-43F1-899C-07F2D4B270EF}">
      <dgm:prSet/>
      <dgm:spPr/>
      <dgm:t>
        <a:bodyPr/>
        <a:lstStyle/>
        <a:p>
          <a:endParaRPr lang="en-US"/>
        </a:p>
      </dgm:t>
    </dgm:pt>
    <dgm:pt modelId="{364D386B-57DC-4772-9E9D-D8592788639B}" type="sibTrans" cxnId="{3F07FD60-C292-43F1-899C-07F2D4B270EF}">
      <dgm:prSet/>
      <dgm:spPr/>
      <dgm:t>
        <a:bodyPr/>
        <a:lstStyle/>
        <a:p>
          <a:endParaRPr lang="en-US"/>
        </a:p>
      </dgm:t>
    </dgm:pt>
    <dgm:pt modelId="{7FDAEA95-C2AF-40AA-834E-18CF4FFFC621}" type="pres">
      <dgm:prSet presAssocID="{4C53D28D-9368-4AA0-BF68-FCD7A0CAFF5B}" presName="root" presStyleCnt="0">
        <dgm:presLayoutVars>
          <dgm:dir/>
          <dgm:resizeHandles val="exact"/>
        </dgm:presLayoutVars>
      </dgm:prSet>
      <dgm:spPr/>
    </dgm:pt>
    <dgm:pt modelId="{816AFF2E-9EB9-4FE7-A12B-A77BE5F1B1A2}" type="pres">
      <dgm:prSet presAssocID="{5794EC79-DFB5-4D30-921A-162C724BDB51}" presName="compNode" presStyleCnt="0"/>
      <dgm:spPr/>
    </dgm:pt>
    <dgm:pt modelId="{FC383566-C680-46BF-9D65-69D5F90767CB}" type="pres">
      <dgm:prSet presAssocID="{5794EC79-DFB5-4D30-921A-162C724BDB5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0297E95D-24F7-46B1-B6D2-DE347D0E7E0A}" type="pres">
      <dgm:prSet presAssocID="{5794EC79-DFB5-4D30-921A-162C724BDB51}" presName="spaceRect" presStyleCnt="0"/>
      <dgm:spPr/>
    </dgm:pt>
    <dgm:pt modelId="{AB793B28-DB51-4D32-ACDF-A636951927BB}" type="pres">
      <dgm:prSet presAssocID="{5794EC79-DFB5-4D30-921A-162C724BDB51}" presName="textRect" presStyleLbl="revTx" presStyleIdx="0" presStyleCnt="2">
        <dgm:presLayoutVars>
          <dgm:chMax val="1"/>
          <dgm:chPref val="1"/>
        </dgm:presLayoutVars>
      </dgm:prSet>
      <dgm:spPr/>
    </dgm:pt>
    <dgm:pt modelId="{BF5FD190-6A48-4201-B21B-2EFE9AA1376D}" type="pres">
      <dgm:prSet presAssocID="{20BD4D8D-6A92-4B40-B552-ECE60D7D8A60}" presName="sibTrans" presStyleCnt="0"/>
      <dgm:spPr/>
    </dgm:pt>
    <dgm:pt modelId="{93187592-E912-4D6F-8274-16E1CD959DBE}" type="pres">
      <dgm:prSet presAssocID="{FC33F314-A567-4FE0-9B0E-F8F86D391E8F}" presName="compNode" presStyleCnt="0"/>
      <dgm:spPr/>
    </dgm:pt>
    <dgm:pt modelId="{47AA7FF1-8C52-453F-979A-62D7D0A0815C}" type="pres">
      <dgm:prSet presAssocID="{FC33F314-A567-4FE0-9B0E-F8F86D391E8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larm Clock"/>
        </a:ext>
      </dgm:extLst>
    </dgm:pt>
    <dgm:pt modelId="{165B1C92-47B3-4DE2-9E99-412C38DD051A}" type="pres">
      <dgm:prSet presAssocID="{FC33F314-A567-4FE0-9B0E-F8F86D391E8F}" presName="spaceRect" presStyleCnt="0"/>
      <dgm:spPr/>
    </dgm:pt>
    <dgm:pt modelId="{0CCC69C3-7C36-4A33-8BEB-C0B561BEB16D}" type="pres">
      <dgm:prSet presAssocID="{FC33F314-A567-4FE0-9B0E-F8F86D391E8F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2A2AE2F-03F8-420C-BF78-C59DCAFC466E}" type="presOf" srcId="{5794EC79-DFB5-4D30-921A-162C724BDB51}" destId="{AB793B28-DB51-4D32-ACDF-A636951927BB}" srcOrd="0" destOrd="0" presId="urn:microsoft.com/office/officeart/2018/2/layout/IconLabelList"/>
    <dgm:cxn modelId="{3F07FD60-C292-43F1-899C-07F2D4B270EF}" srcId="{4C53D28D-9368-4AA0-BF68-FCD7A0CAFF5B}" destId="{FC33F314-A567-4FE0-9B0E-F8F86D391E8F}" srcOrd="1" destOrd="0" parTransId="{FB654BD6-8CDF-4326-8D18-4E90612EBA23}" sibTransId="{364D386B-57DC-4772-9E9D-D8592788639B}"/>
    <dgm:cxn modelId="{E282A857-2674-4C17-9E41-2891DD3FB8F2}" type="presOf" srcId="{4C53D28D-9368-4AA0-BF68-FCD7A0CAFF5B}" destId="{7FDAEA95-C2AF-40AA-834E-18CF4FFFC621}" srcOrd="0" destOrd="0" presId="urn:microsoft.com/office/officeart/2018/2/layout/IconLabelList"/>
    <dgm:cxn modelId="{FA42CB94-4916-4E3D-9268-94DD921B26E5}" type="presOf" srcId="{FC33F314-A567-4FE0-9B0E-F8F86D391E8F}" destId="{0CCC69C3-7C36-4A33-8BEB-C0B561BEB16D}" srcOrd="0" destOrd="0" presId="urn:microsoft.com/office/officeart/2018/2/layout/IconLabelList"/>
    <dgm:cxn modelId="{862097CA-E127-4211-AB6C-7F35C3A05FC1}" srcId="{4C53D28D-9368-4AA0-BF68-FCD7A0CAFF5B}" destId="{5794EC79-DFB5-4D30-921A-162C724BDB51}" srcOrd="0" destOrd="0" parTransId="{4CB6A322-13C7-44EA-BCD5-091E531EDD56}" sibTransId="{20BD4D8D-6A92-4B40-B552-ECE60D7D8A60}"/>
    <dgm:cxn modelId="{E6A60A53-228D-4350-A6C9-DDCD9DDCF105}" type="presParOf" srcId="{7FDAEA95-C2AF-40AA-834E-18CF4FFFC621}" destId="{816AFF2E-9EB9-4FE7-A12B-A77BE5F1B1A2}" srcOrd="0" destOrd="0" presId="urn:microsoft.com/office/officeart/2018/2/layout/IconLabelList"/>
    <dgm:cxn modelId="{1DB79400-BD12-4078-96A3-EFE54F11BAFB}" type="presParOf" srcId="{816AFF2E-9EB9-4FE7-A12B-A77BE5F1B1A2}" destId="{FC383566-C680-46BF-9D65-69D5F90767CB}" srcOrd="0" destOrd="0" presId="urn:microsoft.com/office/officeart/2018/2/layout/IconLabelList"/>
    <dgm:cxn modelId="{AA1DE8E3-C065-40FE-9EBA-831C5B41FC4A}" type="presParOf" srcId="{816AFF2E-9EB9-4FE7-A12B-A77BE5F1B1A2}" destId="{0297E95D-24F7-46B1-B6D2-DE347D0E7E0A}" srcOrd="1" destOrd="0" presId="urn:microsoft.com/office/officeart/2018/2/layout/IconLabelList"/>
    <dgm:cxn modelId="{C131A68A-06DE-4FF0-BB1A-1DE5D1142785}" type="presParOf" srcId="{816AFF2E-9EB9-4FE7-A12B-A77BE5F1B1A2}" destId="{AB793B28-DB51-4D32-ACDF-A636951927BB}" srcOrd="2" destOrd="0" presId="urn:microsoft.com/office/officeart/2018/2/layout/IconLabelList"/>
    <dgm:cxn modelId="{D1BE3578-7C5A-46E5-96F1-F317E12113C2}" type="presParOf" srcId="{7FDAEA95-C2AF-40AA-834E-18CF4FFFC621}" destId="{BF5FD190-6A48-4201-B21B-2EFE9AA1376D}" srcOrd="1" destOrd="0" presId="urn:microsoft.com/office/officeart/2018/2/layout/IconLabelList"/>
    <dgm:cxn modelId="{02449328-ED56-46D3-A738-0AEA1BEE01FA}" type="presParOf" srcId="{7FDAEA95-C2AF-40AA-834E-18CF4FFFC621}" destId="{93187592-E912-4D6F-8274-16E1CD959DBE}" srcOrd="2" destOrd="0" presId="urn:microsoft.com/office/officeart/2018/2/layout/IconLabelList"/>
    <dgm:cxn modelId="{4A652509-6C67-48B4-9127-39AC56476081}" type="presParOf" srcId="{93187592-E912-4D6F-8274-16E1CD959DBE}" destId="{47AA7FF1-8C52-453F-979A-62D7D0A0815C}" srcOrd="0" destOrd="0" presId="urn:microsoft.com/office/officeart/2018/2/layout/IconLabelList"/>
    <dgm:cxn modelId="{2157058F-0FDB-4862-8C19-17544DCF7289}" type="presParOf" srcId="{93187592-E912-4D6F-8274-16E1CD959DBE}" destId="{165B1C92-47B3-4DE2-9E99-412C38DD051A}" srcOrd="1" destOrd="0" presId="urn:microsoft.com/office/officeart/2018/2/layout/IconLabelList"/>
    <dgm:cxn modelId="{6FA16701-AD09-4AC8-94C8-8D364ECF0A29}" type="presParOf" srcId="{93187592-E912-4D6F-8274-16E1CD959DBE}" destId="{0CCC69C3-7C36-4A33-8BEB-C0B561BEB16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53D28D-9368-4AA0-BF68-FCD7A0CAFF5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5794EC79-DFB5-4D30-921A-162C724BDB51}">
      <dgm:prSet/>
      <dgm:spPr/>
      <dgm:t>
        <a:bodyPr/>
        <a:lstStyle/>
        <a:p>
          <a:r>
            <a:rPr lang="en-US" dirty="0"/>
            <a:t>~2.7 hours for GWAS by SSGP</a:t>
          </a:r>
        </a:p>
      </dgm:t>
    </dgm:pt>
    <dgm:pt modelId="{4CB6A322-13C7-44EA-BCD5-091E531EDD56}" type="parTrans" cxnId="{862097CA-E127-4211-AB6C-7F35C3A05FC1}">
      <dgm:prSet/>
      <dgm:spPr/>
      <dgm:t>
        <a:bodyPr/>
        <a:lstStyle/>
        <a:p>
          <a:endParaRPr lang="en-US"/>
        </a:p>
      </dgm:t>
    </dgm:pt>
    <dgm:pt modelId="{20BD4D8D-6A92-4B40-B552-ECE60D7D8A60}" type="sibTrans" cxnId="{862097CA-E127-4211-AB6C-7F35C3A05FC1}">
      <dgm:prSet/>
      <dgm:spPr/>
      <dgm:t>
        <a:bodyPr/>
        <a:lstStyle/>
        <a:p>
          <a:endParaRPr lang="en-US"/>
        </a:p>
      </dgm:t>
    </dgm:pt>
    <dgm:pt modelId="{FC33F314-A567-4FE0-9B0E-F8F86D391E8F}">
      <dgm:prSet/>
      <dgm:spPr/>
      <dgm:t>
        <a:bodyPr/>
        <a:lstStyle/>
        <a:p>
          <a:r>
            <a:rPr lang="en-US" dirty="0"/>
            <a:t>&gt;200 hours by SAIGE</a:t>
          </a:r>
        </a:p>
      </dgm:t>
    </dgm:pt>
    <dgm:pt modelId="{FB654BD6-8CDF-4326-8D18-4E90612EBA23}" type="parTrans" cxnId="{3F07FD60-C292-43F1-899C-07F2D4B270EF}">
      <dgm:prSet/>
      <dgm:spPr/>
      <dgm:t>
        <a:bodyPr/>
        <a:lstStyle/>
        <a:p>
          <a:endParaRPr lang="en-US"/>
        </a:p>
      </dgm:t>
    </dgm:pt>
    <dgm:pt modelId="{364D386B-57DC-4772-9E9D-D8592788639B}" type="sibTrans" cxnId="{3F07FD60-C292-43F1-899C-07F2D4B270EF}">
      <dgm:prSet/>
      <dgm:spPr/>
      <dgm:t>
        <a:bodyPr/>
        <a:lstStyle/>
        <a:p>
          <a:endParaRPr lang="en-US"/>
        </a:p>
      </dgm:t>
    </dgm:pt>
    <dgm:pt modelId="{7FDAEA95-C2AF-40AA-834E-18CF4FFFC621}" type="pres">
      <dgm:prSet presAssocID="{4C53D28D-9368-4AA0-BF68-FCD7A0CAFF5B}" presName="root" presStyleCnt="0">
        <dgm:presLayoutVars>
          <dgm:dir/>
          <dgm:resizeHandles val="exact"/>
        </dgm:presLayoutVars>
      </dgm:prSet>
      <dgm:spPr/>
    </dgm:pt>
    <dgm:pt modelId="{816AFF2E-9EB9-4FE7-A12B-A77BE5F1B1A2}" type="pres">
      <dgm:prSet presAssocID="{5794EC79-DFB5-4D30-921A-162C724BDB51}" presName="compNode" presStyleCnt="0"/>
      <dgm:spPr/>
    </dgm:pt>
    <dgm:pt modelId="{FC383566-C680-46BF-9D65-69D5F90767CB}" type="pres">
      <dgm:prSet presAssocID="{5794EC79-DFB5-4D30-921A-162C724BDB5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0297E95D-24F7-46B1-B6D2-DE347D0E7E0A}" type="pres">
      <dgm:prSet presAssocID="{5794EC79-DFB5-4D30-921A-162C724BDB51}" presName="spaceRect" presStyleCnt="0"/>
      <dgm:spPr/>
    </dgm:pt>
    <dgm:pt modelId="{AB793B28-DB51-4D32-ACDF-A636951927BB}" type="pres">
      <dgm:prSet presAssocID="{5794EC79-DFB5-4D30-921A-162C724BDB51}" presName="textRect" presStyleLbl="revTx" presStyleIdx="0" presStyleCnt="2">
        <dgm:presLayoutVars>
          <dgm:chMax val="1"/>
          <dgm:chPref val="1"/>
        </dgm:presLayoutVars>
      </dgm:prSet>
      <dgm:spPr/>
    </dgm:pt>
    <dgm:pt modelId="{BF5FD190-6A48-4201-B21B-2EFE9AA1376D}" type="pres">
      <dgm:prSet presAssocID="{20BD4D8D-6A92-4B40-B552-ECE60D7D8A60}" presName="sibTrans" presStyleCnt="0"/>
      <dgm:spPr/>
    </dgm:pt>
    <dgm:pt modelId="{93187592-E912-4D6F-8274-16E1CD959DBE}" type="pres">
      <dgm:prSet presAssocID="{FC33F314-A567-4FE0-9B0E-F8F86D391E8F}" presName="compNode" presStyleCnt="0"/>
      <dgm:spPr/>
    </dgm:pt>
    <dgm:pt modelId="{47AA7FF1-8C52-453F-979A-62D7D0A0815C}" type="pres">
      <dgm:prSet presAssocID="{FC33F314-A567-4FE0-9B0E-F8F86D391E8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larm Clock"/>
        </a:ext>
      </dgm:extLst>
    </dgm:pt>
    <dgm:pt modelId="{165B1C92-47B3-4DE2-9E99-412C38DD051A}" type="pres">
      <dgm:prSet presAssocID="{FC33F314-A567-4FE0-9B0E-F8F86D391E8F}" presName="spaceRect" presStyleCnt="0"/>
      <dgm:spPr/>
    </dgm:pt>
    <dgm:pt modelId="{0CCC69C3-7C36-4A33-8BEB-C0B561BEB16D}" type="pres">
      <dgm:prSet presAssocID="{FC33F314-A567-4FE0-9B0E-F8F86D391E8F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2A2AE2F-03F8-420C-BF78-C59DCAFC466E}" type="presOf" srcId="{5794EC79-DFB5-4D30-921A-162C724BDB51}" destId="{AB793B28-DB51-4D32-ACDF-A636951927BB}" srcOrd="0" destOrd="0" presId="urn:microsoft.com/office/officeart/2018/2/layout/IconLabelList"/>
    <dgm:cxn modelId="{3F07FD60-C292-43F1-899C-07F2D4B270EF}" srcId="{4C53D28D-9368-4AA0-BF68-FCD7A0CAFF5B}" destId="{FC33F314-A567-4FE0-9B0E-F8F86D391E8F}" srcOrd="1" destOrd="0" parTransId="{FB654BD6-8CDF-4326-8D18-4E90612EBA23}" sibTransId="{364D386B-57DC-4772-9E9D-D8592788639B}"/>
    <dgm:cxn modelId="{E282A857-2674-4C17-9E41-2891DD3FB8F2}" type="presOf" srcId="{4C53D28D-9368-4AA0-BF68-FCD7A0CAFF5B}" destId="{7FDAEA95-C2AF-40AA-834E-18CF4FFFC621}" srcOrd="0" destOrd="0" presId="urn:microsoft.com/office/officeart/2018/2/layout/IconLabelList"/>
    <dgm:cxn modelId="{FA42CB94-4916-4E3D-9268-94DD921B26E5}" type="presOf" srcId="{FC33F314-A567-4FE0-9B0E-F8F86D391E8F}" destId="{0CCC69C3-7C36-4A33-8BEB-C0B561BEB16D}" srcOrd="0" destOrd="0" presId="urn:microsoft.com/office/officeart/2018/2/layout/IconLabelList"/>
    <dgm:cxn modelId="{862097CA-E127-4211-AB6C-7F35C3A05FC1}" srcId="{4C53D28D-9368-4AA0-BF68-FCD7A0CAFF5B}" destId="{5794EC79-DFB5-4D30-921A-162C724BDB51}" srcOrd="0" destOrd="0" parTransId="{4CB6A322-13C7-44EA-BCD5-091E531EDD56}" sibTransId="{20BD4D8D-6A92-4B40-B552-ECE60D7D8A60}"/>
    <dgm:cxn modelId="{E6A60A53-228D-4350-A6C9-DDCD9DDCF105}" type="presParOf" srcId="{7FDAEA95-C2AF-40AA-834E-18CF4FFFC621}" destId="{816AFF2E-9EB9-4FE7-A12B-A77BE5F1B1A2}" srcOrd="0" destOrd="0" presId="urn:microsoft.com/office/officeart/2018/2/layout/IconLabelList"/>
    <dgm:cxn modelId="{1DB79400-BD12-4078-96A3-EFE54F11BAFB}" type="presParOf" srcId="{816AFF2E-9EB9-4FE7-A12B-A77BE5F1B1A2}" destId="{FC383566-C680-46BF-9D65-69D5F90767CB}" srcOrd="0" destOrd="0" presId="urn:microsoft.com/office/officeart/2018/2/layout/IconLabelList"/>
    <dgm:cxn modelId="{AA1DE8E3-C065-40FE-9EBA-831C5B41FC4A}" type="presParOf" srcId="{816AFF2E-9EB9-4FE7-A12B-A77BE5F1B1A2}" destId="{0297E95D-24F7-46B1-B6D2-DE347D0E7E0A}" srcOrd="1" destOrd="0" presId="urn:microsoft.com/office/officeart/2018/2/layout/IconLabelList"/>
    <dgm:cxn modelId="{C131A68A-06DE-4FF0-BB1A-1DE5D1142785}" type="presParOf" srcId="{816AFF2E-9EB9-4FE7-A12B-A77BE5F1B1A2}" destId="{AB793B28-DB51-4D32-ACDF-A636951927BB}" srcOrd="2" destOrd="0" presId="urn:microsoft.com/office/officeart/2018/2/layout/IconLabelList"/>
    <dgm:cxn modelId="{D1BE3578-7C5A-46E5-96F1-F317E12113C2}" type="presParOf" srcId="{7FDAEA95-C2AF-40AA-834E-18CF4FFFC621}" destId="{BF5FD190-6A48-4201-B21B-2EFE9AA1376D}" srcOrd="1" destOrd="0" presId="urn:microsoft.com/office/officeart/2018/2/layout/IconLabelList"/>
    <dgm:cxn modelId="{02449328-ED56-46D3-A738-0AEA1BEE01FA}" type="presParOf" srcId="{7FDAEA95-C2AF-40AA-834E-18CF4FFFC621}" destId="{93187592-E912-4D6F-8274-16E1CD959DBE}" srcOrd="2" destOrd="0" presId="urn:microsoft.com/office/officeart/2018/2/layout/IconLabelList"/>
    <dgm:cxn modelId="{4A652509-6C67-48B4-9127-39AC56476081}" type="presParOf" srcId="{93187592-E912-4D6F-8274-16E1CD959DBE}" destId="{47AA7FF1-8C52-453F-979A-62D7D0A0815C}" srcOrd="0" destOrd="0" presId="urn:microsoft.com/office/officeart/2018/2/layout/IconLabelList"/>
    <dgm:cxn modelId="{2157058F-0FDB-4862-8C19-17544DCF7289}" type="presParOf" srcId="{93187592-E912-4D6F-8274-16E1CD959DBE}" destId="{165B1C92-47B3-4DE2-9E99-412C38DD051A}" srcOrd="1" destOrd="0" presId="urn:microsoft.com/office/officeart/2018/2/layout/IconLabelList"/>
    <dgm:cxn modelId="{6FA16701-AD09-4AC8-94C8-8D364ECF0A29}" type="presParOf" srcId="{93187592-E912-4D6F-8274-16E1CD959DBE}" destId="{0CCC69C3-7C36-4A33-8BEB-C0B561BEB16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E58D7-1ADA-4437-8A40-79565BECB6AC}">
      <dsp:nvSpPr>
        <dsp:cNvPr id="0" name=""/>
        <dsp:cNvSpPr/>
      </dsp:nvSpPr>
      <dsp:spPr>
        <a:xfrm>
          <a:off x="559800" y="751073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FD862-D462-4372-B032-FC6C5F950B9C}">
      <dsp:nvSpPr>
        <dsp:cNvPr id="0" name=""/>
        <dsp:cNvSpPr/>
      </dsp:nvSpPr>
      <dsp:spPr>
        <a:xfrm>
          <a:off x="559800" y="2385588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 dirty="0"/>
            <a:t>Biobank-scale samples</a:t>
          </a:r>
        </a:p>
      </dsp:txBody>
      <dsp:txXfrm>
        <a:off x="559800" y="2385588"/>
        <a:ext cx="4320000" cy="648000"/>
      </dsp:txXfrm>
    </dsp:sp>
    <dsp:sp modelId="{F4379C3F-AD53-4852-8573-AB0995BDEA16}">
      <dsp:nvSpPr>
        <dsp:cNvPr id="0" name=""/>
        <dsp:cNvSpPr/>
      </dsp:nvSpPr>
      <dsp:spPr>
        <a:xfrm>
          <a:off x="559800" y="3090572"/>
          <a:ext cx="4320000" cy="509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rgbClr val="0020F8"/>
              </a:solidFill>
            </a:rPr>
            <a:t>Big </a:t>
          </a:r>
          <a:r>
            <a:rPr lang="en-US" sz="3600" i="1" kern="1200" dirty="0">
              <a:solidFill>
                <a:srgbClr val="0020F8"/>
              </a:solidFill>
            </a:rPr>
            <a:t>N</a:t>
          </a:r>
          <a:r>
            <a:rPr lang="en-US" sz="3600" i="0" kern="1200" dirty="0">
              <a:solidFill>
                <a:srgbClr val="0020F8"/>
              </a:solidFill>
            </a:rPr>
            <a:t>&gt;0.5 million</a:t>
          </a:r>
          <a:endParaRPr lang="en-US" sz="3600" kern="1200" dirty="0">
            <a:solidFill>
              <a:srgbClr val="0020F8"/>
            </a:solidFill>
          </a:endParaRPr>
        </a:p>
      </dsp:txBody>
      <dsp:txXfrm>
        <a:off x="559800" y="3090572"/>
        <a:ext cx="4320000" cy="509692"/>
      </dsp:txXfrm>
    </dsp:sp>
    <dsp:sp modelId="{28C72744-C331-4DAF-99CF-D7FF8CE4E742}">
      <dsp:nvSpPr>
        <dsp:cNvPr id="0" name=""/>
        <dsp:cNvSpPr/>
      </dsp:nvSpPr>
      <dsp:spPr>
        <a:xfrm>
          <a:off x="5635800" y="751073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93F3D-60A7-414D-BF8E-B664308DFEBC}">
      <dsp:nvSpPr>
        <dsp:cNvPr id="0" name=""/>
        <dsp:cNvSpPr/>
      </dsp:nvSpPr>
      <dsp:spPr>
        <a:xfrm>
          <a:off x="5635800" y="2385588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Sequence variants</a:t>
          </a:r>
        </a:p>
      </dsp:txBody>
      <dsp:txXfrm>
        <a:off x="5635800" y="2385588"/>
        <a:ext cx="4320000" cy="648000"/>
      </dsp:txXfrm>
    </dsp:sp>
    <dsp:sp modelId="{30A7EA63-74CF-4C68-81A0-56328C67FBC5}">
      <dsp:nvSpPr>
        <dsp:cNvPr id="0" name=""/>
        <dsp:cNvSpPr/>
      </dsp:nvSpPr>
      <dsp:spPr>
        <a:xfrm>
          <a:off x="5635800" y="3090572"/>
          <a:ext cx="4320000" cy="509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rgbClr val="FF0000"/>
              </a:solidFill>
            </a:rPr>
            <a:t>Big </a:t>
          </a:r>
          <a:r>
            <a:rPr lang="en-US" sz="3600" i="1" kern="1200" dirty="0">
              <a:solidFill>
                <a:srgbClr val="FF0000"/>
              </a:solidFill>
            </a:rPr>
            <a:t>M</a:t>
          </a:r>
          <a:r>
            <a:rPr lang="en-US" sz="3600" i="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&gt;1</a:t>
          </a:r>
          <a:r>
            <a:rPr lang="en-US" sz="3600" i="0" kern="1200" dirty="0">
              <a:solidFill>
                <a:srgbClr val="FF0000"/>
              </a:solidFill>
            </a:rPr>
            <a:t>0 million</a:t>
          </a:r>
          <a:endParaRPr lang="en-US" sz="3600" kern="1200" dirty="0">
            <a:solidFill>
              <a:srgbClr val="FF0000"/>
            </a:solidFill>
          </a:endParaRPr>
        </a:p>
      </dsp:txBody>
      <dsp:txXfrm>
        <a:off x="5635800" y="3090572"/>
        <a:ext cx="4320000" cy="5096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1F27E-9006-4B18-B7DF-76BB9ABC787F}">
      <dsp:nvSpPr>
        <dsp:cNvPr id="0" name=""/>
        <dsp:cNvSpPr/>
      </dsp:nvSpPr>
      <dsp:spPr>
        <a:xfrm rot="5400000">
          <a:off x="6589693" y="-2661723"/>
          <a:ext cx="1121829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rgbClr val="0020F8"/>
              </a:solidFill>
            </a:rPr>
            <a:t>BOLT-REML</a:t>
          </a:r>
          <a:r>
            <a:rPr lang="en-US" sz="2400" kern="1200" dirty="0"/>
            <a:t> (MC-EM-REML)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rgbClr val="0020F8"/>
              </a:solidFill>
            </a:rPr>
            <a:t>RHE-reg</a:t>
          </a:r>
          <a:r>
            <a:rPr lang="en-US" sz="2400" kern="1200" dirty="0"/>
            <a:t> (Randomized HE regression estimator)</a:t>
          </a:r>
        </a:p>
      </dsp:txBody>
      <dsp:txXfrm rot="-5400000">
        <a:off x="3785616" y="197117"/>
        <a:ext cx="6675221" cy="1012303"/>
      </dsp:txXfrm>
    </dsp:sp>
    <dsp:sp modelId="{0E9D6DC3-D3BD-442D-A63A-B901F3DA10EA}">
      <dsp:nvSpPr>
        <dsp:cNvPr id="0" name=""/>
        <dsp:cNvSpPr/>
      </dsp:nvSpPr>
      <dsp:spPr>
        <a:xfrm>
          <a:off x="0" y="2124"/>
          <a:ext cx="3785616" cy="140228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Variance component estimation</a:t>
          </a:r>
        </a:p>
      </dsp:txBody>
      <dsp:txXfrm>
        <a:off x="68454" y="70578"/>
        <a:ext cx="3648708" cy="1265378"/>
      </dsp:txXfrm>
    </dsp:sp>
    <dsp:sp modelId="{637EBCAD-61E4-4238-8CFF-619466FCAAD3}">
      <dsp:nvSpPr>
        <dsp:cNvPr id="0" name=""/>
        <dsp:cNvSpPr/>
      </dsp:nvSpPr>
      <dsp:spPr>
        <a:xfrm rot="5400000">
          <a:off x="6589693" y="-1189323"/>
          <a:ext cx="1121829" cy="6729984"/>
        </a:xfrm>
        <a:prstGeom prst="round2Same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rgbClr val="0000CC"/>
              </a:solidFill>
            </a:rPr>
            <a:t>BOLT-LMM</a:t>
          </a:r>
          <a:r>
            <a:rPr lang="en-US" sz="2400" kern="1200" dirty="0"/>
            <a:t> (</a:t>
          </a:r>
          <a14:m xmlns:a14="http://schemas.microsoft.com/office/drawing/2010/main">
            <m:oMath xmlns:m="http://schemas.openxmlformats.org/officeDocument/2006/math">
              <m:sSubSup>
                <m:sSubSupPr>
                  <m:ctrlPr>
                    <a:rPr lang="el-GR" sz="240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sSubSupPr>
                <m:e>
                  <m:r>
                    <m:rPr>
                      <m:sty m:val="p"/>
                    </m:rPr>
                    <a:rPr lang="el-GR" sz="240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χ</m:t>
                  </m:r>
                </m:e>
                <m:sub>
                  <m:r>
                    <a:rPr lang="en-US" sz="24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𝐿𝑀𝑀</m:t>
                  </m:r>
                </m:sub>
                <m:sup>
                  <m:r>
                    <a:rPr lang="en-US" sz="24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2</m:t>
                  </m:r>
                </m:sup>
              </m:sSubSup>
              <m:r>
                <a:rPr lang="en-US" sz="2400" i="1" kern="1200" smtClean="0">
                  <a:latin typeface="Cambria Math" panose="02040503050406030204" pitchFamily="18" charset="0"/>
                </a:rPr>
                <m:t>=</m:t>
              </m:r>
              <m:r>
                <a:rPr lang="en-US" sz="2400" b="0" i="1" kern="1200" smtClean="0">
                  <a:solidFill>
                    <a:srgbClr val="0020F8"/>
                  </a:solidFill>
                  <a:latin typeface="Cambria Math" panose="02040503050406030204" pitchFamily="18" charset="0"/>
                </a:rPr>
                <m:t>𝑐</m:t>
              </m:r>
              <m:r>
                <a:rPr lang="en-US" sz="2400" b="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∙</m:t>
              </m:r>
              <m:sSubSup>
                <m:sSubSupPr>
                  <m:ctrlPr>
                    <a:rPr lang="el-GR" sz="240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sSubSupPr>
                <m:e>
                  <m:r>
                    <m:rPr>
                      <m:sty m:val="p"/>
                    </m:rPr>
                    <a:rPr lang="el-GR" sz="240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χ</m:t>
                  </m:r>
                </m:e>
                <m:sub>
                  <m:r>
                    <a:rPr lang="en-US" sz="24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𝐿𝑀</m:t>
                  </m:r>
                </m:sub>
                <m:sup>
                  <m:r>
                    <a:rPr lang="en-US" sz="2400" b="0" i="1" kern="120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2</m:t>
                  </m:r>
                </m:sup>
              </m:sSubSup>
            </m:oMath>
          </a14:m>
          <a:r>
            <a:rPr lang="en-US" sz="2400" kern="1200" dirty="0"/>
            <a:t>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rgbClr val="0000CC"/>
              </a:solidFill>
            </a:rPr>
            <a:t>SAIGE</a:t>
          </a:r>
          <a:r>
            <a:rPr lang="en-US" sz="2400" kern="1200" dirty="0"/>
            <a:t> (Like BOLT but better for binary traits)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rgbClr val="0000CC"/>
              </a:solidFill>
            </a:rPr>
            <a:t>GCTA-</a:t>
          </a:r>
          <a:r>
            <a:rPr lang="en-US" sz="2400" kern="1200" dirty="0" err="1">
              <a:solidFill>
                <a:srgbClr val="0000CC"/>
              </a:solidFill>
            </a:rPr>
            <a:t>fastGWA</a:t>
          </a:r>
          <a:r>
            <a:rPr lang="en-US" sz="2400" kern="1200" dirty="0"/>
            <a:t> (</a:t>
          </a:r>
          <a:r>
            <a:rPr lang="en-US" sz="2400" kern="1200" dirty="0" err="1"/>
            <a:t>Sparsifying</a:t>
          </a:r>
          <a:r>
            <a:rPr lang="en-US" sz="2400" kern="1200" dirty="0"/>
            <a:t> GRM)</a:t>
          </a:r>
        </a:p>
      </dsp:txBody>
      <dsp:txXfrm rot="-5400000">
        <a:off x="3785616" y="1669517"/>
        <a:ext cx="6675221" cy="1012303"/>
      </dsp:txXfrm>
    </dsp:sp>
    <dsp:sp modelId="{A6E5EBA7-03EF-4566-8C99-13279B474DBE}">
      <dsp:nvSpPr>
        <dsp:cNvPr id="0" name=""/>
        <dsp:cNvSpPr/>
      </dsp:nvSpPr>
      <dsp:spPr>
        <a:xfrm>
          <a:off x="0" y="1474525"/>
          <a:ext cx="3785616" cy="1402286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GWAS</a:t>
          </a:r>
        </a:p>
      </dsp:txBody>
      <dsp:txXfrm>
        <a:off x="68454" y="1542979"/>
        <a:ext cx="3648708" cy="1265378"/>
      </dsp:txXfrm>
    </dsp:sp>
    <dsp:sp modelId="{A7035F0D-A456-4980-BF33-6609D69150D4}">
      <dsp:nvSpPr>
        <dsp:cNvPr id="0" name=""/>
        <dsp:cNvSpPr/>
      </dsp:nvSpPr>
      <dsp:spPr>
        <a:xfrm rot="5400000">
          <a:off x="6589693" y="283077"/>
          <a:ext cx="1121829" cy="6729984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solidFill>
                <a:srgbClr val="FF0000"/>
              </a:solidFill>
            </a:rPr>
            <a:t>ssGBLUP</a:t>
          </a:r>
          <a:endParaRPr lang="en-US" sz="2400" kern="1200" dirty="0">
            <a:solidFill>
              <a:srgbClr val="FF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rgbClr val="FF0000"/>
              </a:solidFill>
            </a:rPr>
            <a:t>BayesRv2</a:t>
          </a:r>
          <a:r>
            <a:rPr lang="en-US" sz="2400" kern="1200" dirty="0"/>
            <a:t> (One of the fastest MCMC-based)</a:t>
          </a:r>
        </a:p>
      </dsp:txBody>
      <dsp:txXfrm rot="-5400000">
        <a:off x="3785616" y="3141918"/>
        <a:ext cx="6675221" cy="1012303"/>
      </dsp:txXfrm>
    </dsp:sp>
    <dsp:sp modelId="{EC87A967-5F2C-49D1-8DA1-1B9778E06E47}">
      <dsp:nvSpPr>
        <dsp:cNvPr id="0" name=""/>
        <dsp:cNvSpPr/>
      </dsp:nvSpPr>
      <dsp:spPr>
        <a:xfrm>
          <a:off x="0" y="2946926"/>
          <a:ext cx="3785616" cy="1402286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Genomic prediction</a:t>
          </a:r>
        </a:p>
      </dsp:txBody>
      <dsp:txXfrm>
        <a:off x="68454" y="3015380"/>
        <a:ext cx="3648708" cy="12653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D4F4C-2041-459D-AEC6-17A04283E4DE}">
      <dsp:nvSpPr>
        <dsp:cNvPr id="0" name=""/>
        <dsp:cNvSpPr/>
      </dsp:nvSpPr>
      <dsp:spPr>
        <a:xfrm>
          <a:off x="1963800" y="340545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4660D-4129-4879-9597-79A027A9133C}">
      <dsp:nvSpPr>
        <dsp:cNvPr id="0" name=""/>
        <dsp:cNvSpPr/>
      </dsp:nvSpPr>
      <dsp:spPr>
        <a:xfrm>
          <a:off x="559800" y="2010366"/>
          <a:ext cx="4320000" cy="789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 dirty="0"/>
            <a:t>When variance components are </a:t>
          </a:r>
          <a:r>
            <a:rPr lang="en-US" sz="2800" kern="1200" dirty="0">
              <a:solidFill>
                <a:srgbClr val="FF0000"/>
              </a:solidFill>
            </a:rPr>
            <a:t>not known</a:t>
          </a:r>
        </a:p>
      </dsp:txBody>
      <dsp:txXfrm>
        <a:off x="559800" y="2010366"/>
        <a:ext cx="4320000" cy="789750"/>
      </dsp:txXfrm>
    </dsp:sp>
    <dsp:sp modelId="{BFD1E874-EEC9-43D0-86DD-F52ED89746EE}">
      <dsp:nvSpPr>
        <dsp:cNvPr id="0" name=""/>
        <dsp:cNvSpPr/>
      </dsp:nvSpPr>
      <dsp:spPr>
        <a:xfrm>
          <a:off x="559800" y="2873521"/>
          <a:ext cx="4320000" cy="1137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Marker effect estimates are </a:t>
          </a:r>
          <a:r>
            <a:rPr lang="en-US" sz="2400" kern="1200" dirty="0">
              <a:solidFill>
                <a:srgbClr val="FF0000"/>
              </a:solidFill>
            </a:rPr>
            <a:t>biased</a:t>
          </a:r>
          <a:r>
            <a:rPr lang="en-US" sz="2400" kern="1200" dirty="0"/>
            <a:t>.</a:t>
          </a:r>
        </a:p>
      </dsp:txBody>
      <dsp:txXfrm>
        <a:off x="559800" y="2873521"/>
        <a:ext cx="4320000" cy="1137270"/>
      </dsp:txXfrm>
    </dsp:sp>
    <dsp:sp modelId="{1EA4F15A-EEA0-44CF-B06F-737ED85512C5}">
      <dsp:nvSpPr>
        <dsp:cNvPr id="0" name=""/>
        <dsp:cNvSpPr/>
      </dsp:nvSpPr>
      <dsp:spPr>
        <a:xfrm>
          <a:off x="7039800" y="340545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DD363-0832-47B9-81CA-4ECE08E1118C}">
      <dsp:nvSpPr>
        <dsp:cNvPr id="0" name=""/>
        <dsp:cNvSpPr/>
      </dsp:nvSpPr>
      <dsp:spPr>
        <a:xfrm>
          <a:off x="5635800" y="2010366"/>
          <a:ext cx="4320000" cy="789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 dirty="0"/>
            <a:t>When variance components are </a:t>
          </a:r>
          <a:r>
            <a:rPr lang="en-US" sz="2800" kern="1200" dirty="0">
              <a:solidFill>
                <a:srgbClr val="0020F8"/>
              </a:solidFill>
            </a:rPr>
            <a:t>known</a:t>
          </a:r>
        </a:p>
      </dsp:txBody>
      <dsp:txXfrm>
        <a:off x="5635800" y="2010366"/>
        <a:ext cx="4320000" cy="789750"/>
      </dsp:txXfrm>
    </dsp:sp>
    <dsp:sp modelId="{E68C01B2-9D15-40DE-A07B-34ED304AF9D0}">
      <dsp:nvSpPr>
        <dsp:cNvPr id="0" name=""/>
        <dsp:cNvSpPr/>
      </dsp:nvSpPr>
      <dsp:spPr>
        <a:xfrm>
          <a:off x="5635800" y="2873521"/>
          <a:ext cx="4320000" cy="1137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VI is equivalent to block-wise Gauss-Seidel method.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Marker effect estimates are </a:t>
          </a:r>
          <a:r>
            <a:rPr lang="en-US" sz="2400" kern="1200" dirty="0">
              <a:solidFill>
                <a:srgbClr val="0020F8"/>
              </a:solidFill>
            </a:rPr>
            <a:t>BLUP</a:t>
          </a:r>
          <a:r>
            <a:rPr lang="en-US" sz="2400" kern="1200" dirty="0"/>
            <a:t>.</a:t>
          </a:r>
        </a:p>
      </dsp:txBody>
      <dsp:txXfrm>
        <a:off x="5635800" y="2873521"/>
        <a:ext cx="4320000" cy="11372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6B602-3DFE-4417-BAA9-0B87DEDE1DD4}">
      <dsp:nvSpPr>
        <dsp:cNvPr id="0" name=""/>
        <dsp:cNvSpPr/>
      </dsp:nvSpPr>
      <dsp:spPr>
        <a:xfrm>
          <a:off x="167769" y="777"/>
          <a:ext cx="2941935" cy="1765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20K old bulls as training</a:t>
          </a:r>
        </a:p>
      </dsp:txBody>
      <dsp:txXfrm>
        <a:off x="167769" y="777"/>
        <a:ext cx="2941935" cy="1765161"/>
      </dsp:txXfrm>
    </dsp:sp>
    <dsp:sp modelId="{2B2F67E8-449E-47B5-9160-19B6900B1A20}">
      <dsp:nvSpPr>
        <dsp:cNvPr id="0" name=""/>
        <dsp:cNvSpPr/>
      </dsp:nvSpPr>
      <dsp:spPr>
        <a:xfrm>
          <a:off x="3403898" y="777"/>
          <a:ext cx="2941935" cy="1765161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5K young bulls as validation</a:t>
          </a:r>
        </a:p>
      </dsp:txBody>
      <dsp:txXfrm>
        <a:off x="3403898" y="777"/>
        <a:ext cx="2941935" cy="1765161"/>
      </dsp:txXfrm>
    </dsp:sp>
    <dsp:sp modelId="{01EE9777-98B9-432B-A372-61A78D343510}">
      <dsp:nvSpPr>
        <dsp:cNvPr id="0" name=""/>
        <dsp:cNvSpPr/>
      </dsp:nvSpPr>
      <dsp:spPr>
        <a:xfrm>
          <a:off x="167769" y="2060132"/>
          <a:ext cx="2941935" cy="1765161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54K SNPs</a:t>
          </a:r>
        </a:p>
      </dsp:txBody>
      <dsp:txXfrm>
        <a:off x="167769" y="2060132"/>
        <a:ext cx="2941935" cy="1765161"/>
      </dsp:txXfrm>
    </dsp:sp>
    <dsp:sp modelId="{BD21D502-5A1D-4FE5-8F8E-0B5A56C40ED0}">
      <dsp:nvSpPr>
        <dsp:cNvPr id="0" name=""/>
        <dsp:cNvSpPr/>
      </dsp:nvSpPr>
      <dsp:spPr>
        <a:xfrm>
          <a:off x="3403898" y="2060132"/>
          <a:ext cx="2941935" cy="1765161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i="1" kern="1200" dirty="0"/>
            <a:t>S</a:t>
          </a:r>
          <a:r>
            <a:rPr lang="en-US" sz="3500" kern="1200" dirty="0"/>
            <a:t>=10 and half-Cauchy prior used in SSGP</a:t>
          </a:r>
        </a:p>
      </dsp:txBody>
      <dsp:txXfrm>
        <a:off x="3403898" y="2060132"/>
        <a:ext cx="2941935" cy="1765161"/>
      </dsp:txXfrm>
    </dsp:sp>
    <dsp:sp modelId="{2945D255-3847-4080-868F-8EE947D8EC26}">
      <dsp:nvSpPr>
        <dsp:cNvPr id="0" name=""/>
        <dsp:cNvSpPr/>
      </dsp:nvSpPr>
      <dsp:spPr>
        <a:xfrm>
          <a:off x="1785834" y="4119487"/>
          <a:ext cx="2941935" cy="176516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GCTA-GREML and BayesRv2 as benchmark</a:t>
          </a:r>
        </a:p>
      </dsp:txBody>
      <dsp:txXfrm>
        <a:off x="1785834" y="4119487"/>
        <a:ext cx="2941935" cy="17651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83566-C680-46BF-9D65-69D5F90767CB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93B28-DB51-4D32-ACDF-A636951927BB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~3 min. by SSGP</a:t>
          </a:r>
        </a:p>
      </dsp:txBody>
      <dsp:txXfrm>
        <a:off x="559800" y="3022743"/>
        <a:ext cx="4320000" cy="720000"/>
      </dsp:txXfrm>
    </dsp:sp>
    <dsp:sp modelId="{47AA7FF1-8C52-453F-979A-62D7D0A0815C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C69C3-7C36-4A33-8BEB-C0B561BEB16D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~80 min. by BayesRv2</a:t>
          </a:r>
        </a:p>
      </dsp:txBody>
      <dsp:txXfrm>
        <a:off x="5635800" y="3022743"/>
        <a:ext cx="432000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83566-C680-46BF-9D65-69D5F90767CB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93B28-DB51-4D32-ACDF-A636951927BB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~2.7 hours for GWAS by SSGP</a:t>
          </a:r>
        </a:p>
      </dsp:txBody>
      <dsp:txXfrm>
        <a:off x="559800" y="3022743"/>
        <a:ext cx="4320000" cy="720000"/>
      </dsp:txXfrm>
    </dsp:sp>
    <dsp:sp modelId="{47AA7FF1-8C52-453F-979A-62D7D0A0815C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C69C3-7C36-4A33-8BEB-C0B561BEB16D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&gt;200 hours by SAIGE</a:t>
          </a:r>
        </a:p>
      </dsp:txBody>
      <dsp:txXfrm>
        <a:off x="5635800" y="3022743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F7DD2-97F6-6848-A584-3BCAA78A17D9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A53D4-530B-C843-8E16-70BF64CEF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1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A53D4-530B-C843-8E16-70BF64CEFE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50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A53D4-530B-C843-8E16-70BF64CEFE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48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8596A-AFD8-4B0B-9B75-CDB624C93F9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45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A53D4-530B-C843-8E16-70BF64CEFE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61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A53D4-530B-C843-8E16-70BF64CEFE5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46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D23F-1EB8-304D-A482-9B66C69C91AE}" type="datetime1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A530-6065-42BC-AF5C-DB50A845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9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275F-C429-1B41-B4FC-59F3EE38450D}" type="datetime1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A530-6065-42BC-AF5C-DB50A845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65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17F0-7448-AE49-B8D2-3F2CAC471896}" type="datetime1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A530-6065-42BC-AF5C-DB50A845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1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0AC6-1EC5-764E-9997-2F0E5AC866FF}" type="datetime1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A530-6065-42BC-AF5C-DB50A845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16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84C0-C62D-BE40-A019-B374AB373E71}" type="datetime1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A530-6065-42BC-AF5C-DB50A845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12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3292-B687-614A-A2F2-A80624DB407B}" type="datetime1">
              <a:rPr lang="en-US" smtClean="0"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A530-6065-42BC-AF5C-DB50A845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37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E20C-24E0-0B4D-B75D-64F9F699449A}" type="datetime1">
              <a:rPr lang="en-US" smtClean="0"/>
              <a:t>6/18/2019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A530-6065-42BC-AF5C-DB50A845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82B7-5352-1C4C-A39E-E4692C008247}" type="datetime1">
              <a:rPr lang="en-US" smtClean="0"/>
              <a:t>6/18/2019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A530-6065-42BC-AF5C-DB50A845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5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2A59-9F4F-1149-AEA2-8E64D928A456}" type="datetime1">
              <a:rPr lang="en-US" smtClean="0"/>
              <a:t>6/18/2019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A530-6065-42BC-AF5C-DB50A845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0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7EFB-F76F-F344-B833-2347EC253844}" type="datetime1">
              <a:rPr lang="en-US" smtClean="0"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A530-6065-42BC-AF5C-DB50A845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2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57A0-D35A-A943-865E-923E56C9FC00}" type="datetime1">
              <a:rPr lang="en-US" smtClean="0"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A530-6065-42BC-AF5C-DB50A845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4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B2CB3-800F-764C-97A4-4785AC947F01}" type="datetime1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9A530-6065-42BC-AF5C-DB50A845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7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mailto:jicai.jiang@gmail.com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jiang18.github.io/bfmap/" TargetMode="External"/><Relationship Id="rId5" Type="http://schemas.openxmlformats.org/officeDocument/2006/relationships/hyperlink" Target="https://sites.google.com/view/ssgp" TargetMode="Externa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940" y="1122363"/>
            <a:ext cx="10835639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A scalable Bayesian mixed model approach for GWAS and genomic prediction 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685673"/>
            <a:ext cx="9144000" cy="1640527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>
                <a:solidFill>
                  <a:srgbClr val="0020F8"/>
                </a:solidFill>
              </a:rPr>
              <a:t>Jicai Jiang</a:t>
            </a:r>
            <a:r>
              <a:rPr lang="en-US" sz="2600" baseline="30000" dirty="0"/>
              <a:t>1</a:t>
            </a:r>
            <a:r>
              <a:rPr lang="en-US" sz="2600" dirty="0"/>
              <a:t>, Li Ma</a:t>
            </a:r>
            <a:r>
              <a:rPr lang="en-US" sz="2600" baseline="30000" dirty="0"/>
              <a:t>2</a:t>
            </a:r>
            <a:r>
              <a:rPr lang="en-US" sz="2600" dirty="0"/>
              <a:t>, Paul M. VanRaden</a:t>
            </a:r>
            <a:r>
              <a:rPr lang="en-US" sz="2600" baseline="30000" dirty="0"/>
              <a:t>3</a:t>
            </a:r>
            <a:r>
              <a:rPr lang="en-US" sz="2600" dirty="0"/>
              <a:t>, Jeffrey R. O’Connell</a:t>
            </a:r>
            <a:r>
              <a:rPr lang="en-US" sz="2600" baseline="30000" dirty="0"/>
              <a:t>1</a:t>
            </a:r>
            <a:endParaRPr lang="en-US" sz="2600" dirty="0"/>
          </a:p>
          <a:p>
            <a:r>
              <a:rPr lang="en-US" baseline="30000" dirty="0"/>
              <a:t>1</a:t>
            </a:r>
            <a:r>
              <a:rPr lang="en-US" dirty="0">
                <a:solidFill>
                  <a:srgbClr val="0020F8"/>
                </a:solidFill>
              </a:rPr>
              <a:t>University of Maryland School of Medicine, Baltimore, MD</a:t>
            </a:r>
          </a:p>
          <a:p>
            <a:r>
              <a:rPr lang="en-US" baseline="30000" dirty="0"/>
              <a:t>2</a:t>
            </a:r>
            <a:r>
              <a:rPr lang="en-US" dirty="0"/>
              <a:t>University of Maryland, College Park, MD</a:t>
            </a:r>
          </a:p>
          <a:p>
            <a:r>
              <a:rPr lang="en-US" baseline="30000" dirty="0"/>
              <a:t>3</a:t>
            </a:r>
            <a:r>
              <a:rPr lang="en-US" dirty="0"/>
              <a:t>AGIL-ARS-USDA, Beltsville, MD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0" y="5593128"/>
            <a:ext cx="6096000" cy="885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dirty="0"/>
              <a:t>2019 </a:t>
            </a:r>
            <a:r>
              <a:rPr lang="en-US" sz="2400" dirty="0" err="1"/>
              <a:t>Interbull</a:t>
            </a:r>
            <a:r>
              <a:rPr lang="en-US" sz="2400" dirty="0"/>
              <a:t> Meeting, Cincinnati, Ohio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dirty="0"/>
              <a:t>June 22, 2019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2E4EAA-2FD3-E641-BAF8-C02A59D2F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708"/>
            <a:ext cx="3505200" cy="939800"/>
          </a:xfrm>
          <a:prstGeom prst="rect">
            <a:avLst/>
          </a:prstGeom>
        </p:spPr>
      </p:pic>
      <p:pic>
        <p:nvPicPr>
          <p:cNvPr id="1026" name="Picture 2" descr="https://interbull.org/static/web/ibc_logo.jpg">
            <a:extLst>
              <a:ext uri="{FF2B5EF4-FFF2-40B4-BE49-F238E27FC236}">
                <a16:creationId xmlns:a16="http://schemas.microsoft.com/office/drawing/2014/main" id="{8B9C2F23-285D-4994-B082-C8098E862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326200"/>
            <a:ext cx="122872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235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1E44F-54B0-4C3D-A863-735645A14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20D4E-2384-426D-BD92-9791778F6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A530-6065-42BC-AF5C-DB50A8457E86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03A232B-2DAD-4466-B334-DBD788AF37F9}"/>
                  </a:ext>
                </a:extLst>
              </p:cNvPr>
              <p:cNvSpPr/>
              <p:nvPr/>
            </p:nvSpPr>
            <p:spPr>
              <a:xfrm>
                <a:off x="838200" y="1860107"/>
                <a:ext cx="3777343" cy="1871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en-US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20F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20F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20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0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20F8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𝐿𝑀𝑀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acc>
                                <m:accPr>
                                  <m:chr m:val="̃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03A232B-2DAD-4466-B334-DBD788AF37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60107"/>
                <a:ext cx="3777343" cy="18719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E7C656-366C-46D6-BAF1-8FAC6CFB4045}"/>
                  </a:ext>
                </a:extLst>
              </p:cNvPr>
              <p:cNvSpPr txBox="1"/>
              <p:nvPr/>
            </p:nvSpPr>
            <p:spPr>
              <a:xfrm>
                <a:off x="5174343" y="1854361"/>
                <a:ext cx="56388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Note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020F8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20F8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20F8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acc>
                      <m:accPr>
                        <m:chr m:val="̃"/>
                        <m:ctrlPr>
                          <a:rPr lang="en-US" sz="2800" i="1">
                            <a:solidFill>
                              <a:srgbClr val="0020F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20F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0020F8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0020F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20F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20F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Sup>
                      <m:sSubSupPr>
                        <m:ctrlPr>
                          <a:rPr lang="en-US" sz="2800" i="1">
                            <a:solidFill>
                              <a:srgbClr val="0020F8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0020F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20F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20F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0020F8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rgbClr val="0020F8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20F8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sz="2800" dirty="0"/>
                  <a:t>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We compute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20F8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20F8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sz="2800" dirty="0"/>
                  <a:t> by block-wise Gauss-Seidel method.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We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020F8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20F8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20F8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20F8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/>
                  <a:t> similarly.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E7C656-366C-46D6-BAF1-8FAC6CFB4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343" y="1854361"/>
                <a:ext cx="5638800" cy="1815882"/>
              </a:xfrm>
              <a:prstGeom prst="rect">
                <a:avLst/>
              </a:prstGeom>
              <a:blipFill>
                <a:blip r:embed="rId3"/>
                <a:stretch>
                  <a:fillRect l="-1946" t="-3020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2BB239-90C4-40A5-BB2A-B1473150C363}"/>
              </a:ext>
            </a:extLst>
          </p:cNvPr>
          <p:cNvCxnSpPr/>
          <p:nvPr/>
        </p:nvCxnSpPr>
        <p:spPr>
          <a:xfrm flipV="1">
            <a:off x="827312" y="4201886"/>
            <a:ext cx="1034142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B087A02-2A1C-4603-8D72-735E8A42C208}"/>
                  </a:ext>
                </a:extLst>
              </p:cNvPr>
              <p:cNvSpPr/>
              <p:nvPr/>
            </p:nvSpPr>
            <p:spPr>
              <a:xfrm>
                <a:off x="838200" y="4466303"/>
                <a:ext cx="4031343" cy="1520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20F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20F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20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0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20F8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acc>
                              <m:accPr>
                                <m:chr m:val="̃"/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sz="2400" dirty="0"/>
                  <a:t> for </a:t>
                </a:r>
                <a:r>
                  <a:rPr lang="en-US" sz="2400" i="1" dirty="0"/>
                  <a:t>z </a:t>
                </a:r>
                <a:r>
                  <a:rPr lang="en-US" sz="2400" dirty="0"/>
                  <a:t>in group </a:t>
                </a:r>
                <a:r>
                  <a:rPr lang="en-US" sz="2400" i="1" dirty="0"/>
                  <a:t>h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B087A02-2A1C-4603-8D72-735E8A42C2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66303"/>
                <a:ext cx="4031343" cy="1520096"/>
              </a:xfrm>
              <a:prstGeom prst="rect">
                <a:avLst/>
              </a:prstGeom>
              <a:blipFill>
                <a:blip r:embed="rId4"/>
                <a:stretch>
                  <a:fillRect r="-1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29FCD4D-753C-4482-8F81-4B697BA02BF3}"/>
                  </a:ext>
                </a:extLst>
              </p:cNvPr>
              <p:cNvSpPr/>
              <p:nvPr/>
            </p:nvSpPr>
            <p:spPr>
              <a:xfrm>
                <a:off x="5174343" y="4466303"/>
                <a:ext cx="4760686" cy="1402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l-GR" sz="2800" i="1" smtClean="0">
                            <a:solidFill>
                              <a:srgbClr val="0020F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0020F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χ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20F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𝐿𝑀𝑀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20F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0020F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20F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0020F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Sup>
                      <m:sSubSupPr>
                        <m:ctrlPr>
                          <a:rPr lang="el-GR" sz="2800" i="1">
                            <a:solidFill>
                              <a:srgbClr val="0020F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0020F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χ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20F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20F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800" dirty="0">
                  <a:solidFill>
                    <a:srgbClr val="0020F8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>
                  <a:solidFill>
                    <a:srgbClr val="0020F8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i="1" dirty="0">
                    <a:solidFill>
                      <a:srgbClr val="0020F8"/>
                    </a:solidFill>
                  </a:rPr>
                  <a:t>S </a:t>
                </a:r>
                <a:r>
                  <a:rPr lang="en-US" sz="2800" dirty="0">
                    <a:solidFill>
                      <a:srgbClr val="0020F8"/>
                    </a:solidFill>
                  </a:rPr>
                  <a:t>∈ [1000, 5000]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29FCD4D-753C-4482-8F81-4B697BA02B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343" y="4466303"/>
                <a:ext cx="4760686" cy="1402050"/>
              </a:xfrm>
              <a:prstGeom prst="rect">
                <a:avLst/>
              </a:prstGeom>
              <a:blipFill>
                <a:blip r:embed="rId5"/>
                <a:stretch>
                  <a:fillRect l="-2305" b="-1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097F806-145E-437B-BB4A-B9A84AB0544D}"/>
              </a:ext>
            </a:extLst>
          </p:cNvPr>
          <p:cNvSpPr txBox="1"/>
          <p:nvPr/>
        </p:nvSpPr>
        <p:spPr>
          <a:xfrm>
            <a:off x="8396514" y="4810852"/>
            <a:ext cx="2605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Fast and accurate approximation!</a:t>
            </a:r>
          </a:p>
        </p:txBody>
      </p:sp>
    </p:spTree>
    <p:extLst>
      <p:ext uri="{BB962C8B-B14F-4D97-AF65-F5344CB8AC3E}">
        <p14:creationId xmlns:p14="http://schemas.microsoft.com/office/powerpoint/2010/main" val="113647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D6F1A-F0D1-485D-B136-DD3F18237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Time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449E0-2288-4053-9D4D-64B93CC61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r>
              <a:rPr lang="en-US" sz="4000" dirty="0"/>
              <a:t>Scaling linearly in </a:t>
            </a:r>
            <a:r>
              <a:rPr lang="en-US" sz="4000" i="1" dirty="0"/>
              <a:t>S</a:t>
            </a:r>
            <a:r>
              <a:rPr lang="en-US" sz="4000" dirty="0"/>
              <a:t>, </a:t>
            </a:r>
            <a:r>
              <a:rPr lang="en-US" sz="4000" i="1" dirty="0"/>
              <a:t>N</a:t>
            </a:r>
            <a:r>
              <a:rPr lang="en-US" sz="4000" dirty="0"/>
              <a:t>, and </a:t>
            </a:r>
            <a:r>
              <a:rPr lang="en-US" sz="4000" i="1" dirty="0"/>
              <a:t>M</a:t>
            </a:r>
            <a:endParaRPr lang="en-US" sz="4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EECF2FDC-8C97-4F20-A84D-CC8D76B25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0D0F56-D8C6-4A58-A434-B98E0532B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1428" y="6356350"/>
            <a:ext cx="101237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499A530-6065-42BC-AF5C-DB50A8457E86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21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74" y="24474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00CC"/>
                </a:solidFill>
              </a:rPr>
              <a:t>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DE7008-45AD-1F4E-AEC3-71A4A86ED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A530-6065-42BC-AF5C-DB50A8457E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10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09BAD7-A5AA-7B48-99C3-57CACB094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Dairy bull data for genomic prediction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DB1153-DF84-4747-A1DA-8954876E0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6220" y="6356350"/>
            <a:ext cx="6275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499A530-6065-42BC-AF5C-DB50A8457E8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FDFD05D-3A61-466B-80C9-C18AC21063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991170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5144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98746-0841-4B5A-8ED5-42B325D1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A530-6065-42BC-AF5C-DB50A8457E86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3AF1D80-4D64-4AF5-9F5D-3B376AE6DA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1871421"/>
              </p:ext>
            </p:extLst>
          </p:nvPr>
        </p:nvGraphicFramePr>
        <p:xfrm>
          <a:off x="1059542" y="377371"/>
          <a:ext cx="9898743" cy="6037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03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A358C7-93AF-4B23-A34C-53EAA6456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A530-6065-42BC-AF5C-DB50A8457E86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3FEAB57-9F62-42CE-B315-E6EE6B2E8F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1245908"/>
              </p:ext>
            </p:extLst>
          </p:nvPr>
        </p:nvGraphicFramePr>
        <p:xfrm>
          <a:off x="1023257" y="406400"/>
          <a:ext cx="9964058" cy="5602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941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83B1F-CE16-46CA-A210-CE0F362A8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Time with single core on </a:t>
            </a:r>
            <a:r>
              <a:rPr lang="pt-BR" dirty="0"/>
              <a:t>Intel Xeon E5-2680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4C86A-7F77-40CE-A9D9-4307EB494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499A530-6065-42BC-AF5C-DB50A8457E86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1F5A94B9-B23E-4847-83E3-DEC1CDD967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8466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8765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cow&#10;&#10;Description automatically generated">
            <a:extLst>
              <a:ext uri="{FF2B5EF4-FFF2-40B4-BE49-F238E27FC236}">
                <a16:creationId xmlns:a16="http://schemas.microsoft.com/office/drawing/2014/main" id="{666DBBC3-D82B-4038-976E-65C80A5743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7373BA-8548-4107-90B0-0BF59950A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Cow data for GWAS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B1F382-52BD-4C26-B328-3A1A3518CD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20F8"/>
                    </a:solidFill>
                  </a:rPr>
                  <a:t>300K</a:t>
                </a:r>
                <a:r>
                  <a:rPr lang="en-US" dirty="0"/>
                  <a:t> cows with yield deviations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60K</a:t>
                </a:r>
                <a:r>
                  <a:rPr lang="en-US" dirty="0"/>
                  <a:t> SNPs</a:t>
                </a:r>
              </a:p>
              <a:p>
                <a:r>
                  <a:rPr lang="en-US" dirty="0"/>
                  <a:t>SAIGE as benchmark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0020F8"/>
                    </a:solidFill>
                  </a:rPr>
                  <a:t>10K</a:t>
                </a:r>
                <a:r>
                  <a:rPr lang="en-US" dirty="0"/>
                  <a:t> cows randomly sampled from 300K</a:t>
                </a:r>
              </a:p>
              <a:p>
                <a:pPr lvl="1"/>
                <a:r>
                  <a:rPr lang="en-US" dirty="0"/>
                  <a:t>100 replicates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BFMAP</a:t>
                </a:r>
                <a:r>
                  <a:rPr lang="en-US" dirty="0"/>
                  <a:t> (like </a:t>
                </a:r>
                <a:r>
                  <a:rPr lang="en-US" dirty="0">
                    <a:solidFill>
                      <a:srgbClr val="0020F8"/>
                    </a:solidFill>
                  </a:rPr>
                  <a:t>EMMAX</a:t>
                </a:r>
                <a:r>
                  <a:rPr lang="en-US" dirty="0"/>
                  <a:t> but 15X faster) as benchmark</a:t>
                </a:r>
              </a:p>
              <a:p>
                <a:pPr lvl="1"/>
                <a:r>
                  <a:rPr lang="en-US" dirty="0">
                    <a:solidFill>
                      <a:srgbClr val="0020F8"/>
                    </a:solidFill>
                  </a:rPr>
                  <a:t>Slope</a:t>
                </a:r>
                <a:r>
                  <a:rPr lang="en-US" dirty="0"/>
                  <a:t> and </a:t>
                </a:r>
                <a:r>
                  <a:rPr lang="en-US" i="1" dirty="0">
                    <a:solidFill>
                      <a:srgbClr val="FF0000"/>
                    </a:solidFill>
                  </a:rPr>
                  <a:t>R</a:t>
                </a:r>
                <a:r>
                  <a:rPr lang="en-US" baseline="30000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2</a:t>
                </a:r>
                <a:r>
                  <a:rPr lang="en-US" baseline="30000" dirty="0">
                    <a:sym typeface="Symbol" panose="05050102010706020507" pitchFamily="18" charset="2"/>
                  </a:rPr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of </a:t>
                </a:r>
                <a:r>
                  <a:rPr lang="en-US" dirty="0">
                    <a:solidFill>
                      <a:srgbClr val="0020F8"/>
                    </a:solidFill>
                    <a:sym typeface="Symbol" panose="05050102010706020507" pitchFamily="18" charset="2"/>
                  </a:rPr>
                  <a:t>lm(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0020F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20F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20F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SSGP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20F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rgbClr val="0020F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~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20F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20F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20F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BFMAP</m:t>
                        </m:r>
                      </m:sub>
                      <m:sup>
                        <m:r>
                          <a:rPr lang="en-US" i="1">
                            <a:solidFill>
                              <a:srgbClr val="0020F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rgbClr val="0020F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rgbClr val="0020F8"/>
                    </a:solidFill>
                    <a:sym typeface="Symbol" panose="05050102010706020507" pitchFamily="18" charset="2"/>
                  </a:rPr>
                  <a:t>) </a:t>
                </a:r>
                <a:r>
                  <a:rPr lang="en-US" dirty="0">
                    <a:sym typeface="Symbol" panose="05050102010706020507" pitchFamily="18" charset="2"/>
                  </a:rPr>
                  <a:t>for 60K SNPs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B1F382-52BD-4C26-B328-3A1A3518CD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8AB34A-97FE-4A0D-BEA2-8A2D640AB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499A530-6065-42BC-AF5C-DB50A8457E86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300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45C4C-0594-44CA-9C99-FBEE95C16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A530-6065-42BC-AF5C-DB50A8457E86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189E42A-0DF3-462C-A214-962ABCE37B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" b="5678"/>
          <a:stretch/>
        </p:blipFill>
        <p:spPr>
          <a:xfrm>
            <a:off x="99219" y="137886"/>
            <a:ext cx="11994276" cy="64588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91B11C-9F9A-4095-94F7-760C873779A6}"/>
              </a:ext>
            </a:extLst>
          </p:cNvPr>
          <p:cNvSpPr txBox="1"/>
          <p:nvPr/>
        </p:nvSpPr>
        <p:spPr>
          <a:xfrm>
            <a:off x="5130800" y="137886"/>
            <a:ext cx="2227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F8"/>
                </a:solidFill>
              </a:rPr>
              <a:t>100 replicates</a:t>
            </a:r>
          </a:p>
        </p:txBody>
      </p:sp>
    </p:spTree>
    <p:extLst>
      <p:ext uri="{BB962C8B-B14F-4D97-AF65-F5344CB8AC3E}">
        <p14:creationId xmlns:p14="http://schemas.microsoft.com/office/powerpoint/2010/main" val="1956938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FC796-C6CC-4C9B-8535-35813DFA3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A530-6065-42BC-AF5C-DB50A8457E86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0A4C0D87-AF7E-432F-8349-71E265883E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8" b="1340"/>
          <a:stretch/>
        </p:blipFill>
        <p:spPr>
          <a:xfrm>
            <a:off x="79390" y="36285"/>
            <a:ext cx="11937979" cy="67926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7554C3-F6A1-4ECF-B3D6-9D069E8D4415}"/>
              </a:ext>
            </a:extLst>
          </p:cNvPr>
          <p:cNvSpPr txBox="1"/>
          <p:nvPr/>
        </p:nvSpPr>
        <p:spPr>
          <a:xfrm>
            <a:off x="812800" y="1372383"/>
            <a:ext cx="156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 line: 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i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5399BA-5B5B-4E4C-89F2-5E112CC04EF6}"/>
              </a:ext>
            </a:extLst>
          </p:cNvPr>
          <p:cNvSpPr txBox="1"/>
          <p:nvPr/>
        </p:nvSpPr>
        <p:spPr>
          <a:xfrm>
            <a:off x="6887029" y="1321583"/>
            <a:ext cx="156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 line: 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i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835131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74" y="24474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00CC"/>
                </a:solidFill>
              </a:rPr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FDC16E-9747-4945-9156-40A2C5B73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A530-6065-42BC-AF5C-DB50A8457E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31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8FAD4E-B8B7-4B39-B19B-E00E60217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A530-6065-42BC-AF5C-DB50A8457E86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B7DD62-2C8D-4DCA-86B6-7629F5486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8" y="77248"/>
            <a:ext cx="12001661" cy="668640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19F79EE-A0C4-4899-BA7E-3693E9CD3AB2}"/>
              </a:ext>
            </a:extLst>
          </p:cNvPr>
          <p:cNvCxnSpPr/>
          <p:nvPr/>
        </p:nvCxnSpPr>
        <p:spPr>
          <a:xfrm>
            <a:off x="3933371" y="2757714"/>
            <a:ext cx="0" cy="29101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929BFD-E6C8-47B5-8773-B26D44811F21}"/>
              </a:ext>
            </a:extLst>
          </p:cNvPr>
          <p:cNvCxnSpPr/>
          <p:nvPr/>
        </p:nvCxnSpPr>
        <p:spPr>
          <a:xfrm>
            <a:off x="8657772" y="2757714"/>
            <a:ext cx="0" cy="29101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326A4BF-B51A-4A1F-B5FE-75B663E1B214}"/>
              </a:ext>
            </a:extLst>
          </p:cNvPr>
          <p:cNvCxnSpPr/>
          <p:nvPr/>
        </p:nvCxnSpPr>
        <p:spPr>
          <a:xfrm>
            <a:off x="6204857" y="2761343"/>
            <a:ext cx="0" cy="29101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D182BB4-11F4-45D1-A83E-85CD704BC1C1}"/>
              </a:ext>
            </a:extLst>
          </p:cNvPr>
          <p:cNvSpPr txBox="1"/>
          <p:nvPr/>
        </p:nvSpPr>
        <p:spPr>
          <a:xfrm>
            <a:off x="5729518" y="1901371"/>
            <a:ext cx="95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20F8"/>
                </a:solidFill>
              </a:rPr>
              <a:t>PAEP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105FA4-1533-4EB2-9F1D-0839E00FA825}"/>
              </a:ext>
            </a:extLst>
          </p:cNvPr>
          <p:cNvSpPr txBox="1"/>
          <p:nvPr/>
        </p:nvSpPr>
        <p:spPr>
          <a:xfrm>
            <a:off x="8010081" y="1901371"/>
            <a:ext cx="95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20F8"/>
                </a:solidFill>
              </a:rPr>
              <a:t>FASN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D8431E-52D1-4928-AD9C-1304FE19A742}"/>
              </a:ext>
            </a:extLst>
          </p:cNvPr>
          <p:cNvSpPr txBox="1"/>
          <p:nvPr/>
        </p:nvSpPr>
        <p:spPr>
          <a:xfrm>
            <a:off x="1280885" y="81925"/>
            <a:ext cx="1988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F8"/>
                </a:solidFill>
              </a:rPr>
              <a:t>300K cows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E1A5A1-68CD-4A31-B811-F2424CB56950}"/>
              </a:ext>
            </a:extLst>
          </p:cNvPr>
          <p:cNvSpPr txBox="1"/>
          <p:nvPr/>
        </p:nvSpPr>
        <p:spPr>
          <a:xfrm>
            <a:off x="3269343" y="94343"/>
            <a:ext cx="1328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Fat 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49A659-E222-41DF-B9BA-F3598F8495E1}"/>
              </a:ext>
            </a:extLst>
          </p:cNvPr>
          <p:cNvSpPr txBox="1"/>
          <p:nvPr/>
        </p:nvSpPr>
        <p:spPr>
          <a:xfrm>
            <a:off x="428171" y="263750"/>
            <a:ext cx="312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E16A82-EE94-4862-8B9B-6BE211B95AFF}"/>
              </a:ext>
            </a:extLst>
          </p:cNvPr>
          <p:cNvSpPr txBox="1"/>
          <p:nvPr/>
        </p:nvSpPr>
        <p:spPr>
          <a:xfrm>
            <a:off x="420914" y="3580265"/>
            <a:ext cx="312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5188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31BB1-6D64-419D-8036-6A749F6B3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A530-6065-42BC-AF5C-DB50A8457E86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B774B2-8800-4168-9750-F9A62620B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81" y="44071"/>
            <a:ext cx="11793320" cy="67050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927ED6-6B8F-4B32-B227-39BF5DC03C81}"/>
              </a:ext>
            </a:extLst>
          </p:cNvPr>
          <p:cNvSpPr txBox="1"/>
          <p:nvPr/>
        </p:nvSpPr>
        <p:spPr>
          <a:xfrm>
            <a:off x="914401" y="1030514"/>
            <a:ext cx="2126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30 markers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223D1F-81EF-42FB-8B21-1EF7B5B206CE}"/>
              </a:ext>
            </a:extLst>
          </p:cNvPr>
          <p:cNvSpPr txBox="1"/>
          <p:nvPr/>
        </p:nvSpPr>
        <p:spPr>
          <a:xfrm>
            <a:off x="6792686" y="1030514"/>
            <a:ext cx="2126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30 markers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753BF4-850D-4685-9424-6758E475889F}"/>
              </a:ext>
            </a:extLst>
          </p:cNvPr>
          <p:cNvSpPr txBox="1"/>
          <p:nvPr/>
        </p:nvSpPr>
        <p:spPr>
          <a:xfrm>
            <a:off x="6574972" y="108856"/>
            <a:ext cx="1487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F8"/>
                </a:solidFill>
              </a:rPr>
              <a:t>SSGP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02851D-23CB-4652-80B2-DF742749A4BF}"/>
              </a:ext>
            </a:extLst>
          </p:cNvPr>
          <p:cNvSpPr txBox="1"/>
          <p:nvPr/>
        </p:nvSpPr>
        <p:spPr>
          <a:xfrm>
            <a:off x="711200" y="108856"/>
            <a:ext cx="1487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F8"/>
                </a:solidFill>
              </a:rPr>
              <a:t>SAIGE</a:t>
            </a:r>
          </a:p>
        </p:txBody>
      </p:sp>
    </p:spTree>
    <p:extLst>
      <p:ext uri="{BB962C8B-B14F-4D97-AF65-F5344CB8AC3E}">
        <p14:creationId xmlns:p14="http://schemas.microsoft.com/office/powerpoint/2010/main" val="807800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83B1F-CE16-46CA-A210-CE0F362A8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Time on MacBook Pro (Intel i9) for 300K cows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4C86A-7F77-40CE-A9D9-4307EB494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499A530-6065-42BC-AF5C-DB50A8457E86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1F5A94B9-B23E-4847-83E3-DEC1CDD967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7986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A171A2B-488A-4060-ADE4-F22048E65671}"/>
              </a:ext>
            </a:extLst>
          </p:cNvPr>
          <p:cNvSpPr txBox="1"/>
          <p:nvPr/>
        </p:nvSpPr>
        <p:spPr>
          <a:xfrm>
            <a:off x="2057399" y="5481827"/>
            <a:ext cx="8077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F8"/>
                </a:solidFill>
              </a:rPr>
              <a:t>Estimating the correction factor is time-consuming. </a:t>
            </a:r>
          </a:p>
        </p:txBody>
      </p:sp>
    </p:spTree>
    <p:extLst>
      <p:ext uri="{BB962C8B-B14F-4D97-AF65-F5344CB8AC3E}">
        <p14:creationId xmlns:p14="http://schemas.microsoft.com/office/powerpoint/2010/main" val="2276389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4703B-88E9-433B-BE47-15FCD170E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BA69B-EA81-4AD3-8FD9-CAEB81819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SSGP can be applied to various types of samples.</a:t>
            </a:r>
          </a:p>
          <a:p>
            <a:pPr lvl="1"/>
            <a:r>
              <a:rPr lang="en-US" dirty="0">
                <a:solidFill>
                  <a:srgbClr val="0020F8"/>
                </a:solidFill>
              </a:rPr>
              <a:t>Mostly unrelated</a:t>
            </a:r>
            <a:r>
              <a:rPr lang="en-US" dirty="0"/>
              <a:t>, like UK Biobank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Highly related</a:t>
            </a:r>
            <a:r>
              <a:rPr lang="en-US" dirty="0"/>
              <a:t>, like dairy cattle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Admixed samples</a:t>
            </a:r>
            <a:endParaRPr lang="en-US" dirty="0"/>
          </a:p>
          <a:p>
            <a:r>
              <a:rPr lang="en-US" dirty="0"/>
              <a:t>SSGP is </a:t>
            </a:r>
            <a:r>
              <a:rPr lang="en-US" dirty="0">
                <a:solidFill>
                  <a:srgbClr val="0020F8"/>
                </a:solidFill>
              </a:rPr>
              <a:t>accurate</a:t>
            </a:r>
            <a:r>
              <a:rPr lang="en-US" dirty="0"/>
              <a:t> for GWAS and for genomic prediction.</a:t>
            </a:r>
          </a:p>
          <a:p>
            <a:r>
              <a:rPr lang="en-US" dirty="0"/>
              <a:t>SSGP is </a:t>
            </a:r>
            <a:r>
              <a:rPr lang="en-US" dirty="0">
                <a:solidFill>
                  <a:srgbClr val="FF0000"/>
                </a:solidFill>
              </a:rPr>
              <a:t>fast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1 million animals and 60K SNPs: &lt;10 hours for GWAS and &lt;5 hours for computing SNP effects on standard hardware.</a:t>
            </a:r>
          </a:p>
          <a:p>
            <a:r>
              <a:rPr lang="en-US" dirty="0"/>
              <a:t>SSGP can be applied to sequence GWA.</a:t>
            </a:r>
          </a:p>
          <a:p>
            <a:pPr lvl="1"/>
            <a:r>
              <a:rPr lang="en-US" dirty="0"/>
              <a:t>Reasonably more computational burden than linear regression.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2D828-6BFE-476D-8C15-8D4F0350A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A530-6065-42BC-AF5C-DB50A8457E8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62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2A0726-3C74-412B-B95F-8E182FEDA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7415" y="3635829"/>
            <a:ext cx="5328311" cy="2053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Contact</a:t>
            </a:r>
          </a:p>
          <a:p>
            <a:r>
              <a:rPr lang="en-US" dirty="0"/>
              <a:t>J</a:t>
            </a:r>
            <a:r>
              <a:rPr lang="en-US" sz="2400" dirty="0"/>
              <a:t>icai Jiang</a:t>
            </a:r>
          </a:p>
          <a:p>
            <a:pPr lvl="1"/>
            <a:r>
              <a:rPr lang="en-US" sz="2000" dirty="0">
                <a:hlinkClick r:id="rId2"/>
              </a:rPr>
              <a:t>jicai.jiang@gmail.com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FD3CB-DC94-449F-A1CD-1CD968207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A530-6065-42BC-AF5C-DB50A8457E86}" type="slidenum">
              <a:rPr lang="en-US" smtClean="0"/>
              <a:t>24</a:t>
            </a:fld>
            <a:endParaRPr lang="en-US" dirty="0"/>
          </a:p>
        </p:txBody>
      </p:sp>
      <p:pic>
        <p:nvPicPr>
          <p:cNvPr id="8" name="Picture 7" descr="Image result for cdcb">
            <a:extLst>
              <a:ext uri="{FF2B5EF4-FFF2-40B4-BE49-F238E27FC236}">
                <a16:creationId xmlns:a16="http://schemas.microsoft.com/office/drawing/2014/main" id="{14577468-CB76-4E61-AE57-68CF38297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1570" y="559964"/>
            <a:ext cx="2220756" cy="157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665B37E7-9855-4EC0-B5BB-35566DF6CC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70" y="574461"/>
            <a:ext cx="2115387" cy="15651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A2B2A4A-58D0-41A1-AF7B-BAA6F1ADBD41}"/>
              </a:ext>
            </a:extLst>
          </p:cNvPr>
          <p:cNvSpPr/>
          <p:nvPr/>
        </p:nvSpPr>
        <p:spPr>
          <a:xfrm>
            <a:off x="799784" y="3561976"/>
            <a:ext cx="46430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Software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SSGP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5"/>
              </a:rPr>
              <a:t>https://sites.google.com/view/ssgp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BFMAP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6"/>
              </a:rPr>
              <a:t>https://jiang18.github.io/bfmap/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GWA is currently not available in the online version.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A7E094-5A28-468C-BADB-28982E469E84}"/>
              </a:ext>
            </a:extLst>
          </p:cNvPr>
          <p:cNvSpPr/>
          <p:nvPr/>
        </p:nvSpPr>
        <p:spPr>
          <a:xfrm>
            <a:off x="799784" y="744312"/>
            <a:ext cx="48172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Acknowledgements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Funding NHLBI U01 HL137181-01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CAC9B3-8E9E-4EF3-B622-D69E3DC8C717}"/>
              </a:ext>
            </a:extLst>
          </p:cNvPr>
          <p:cNvCxnSpPr/>
          <p:nvPr/>
        </p:nvCxnSpPr>
        <p:spPr>
          <a:xfrm>
            <a:off x="624114" y="3011714"/>
            <a:ext cx="10729686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594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14EDD-061D-43EE-A8F4-FAE6415B5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Big-data challenges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91216-2BE4-47EC-ABE7-AFFC7747D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499A530-6065-42BC-AF5C-DB50A8457E86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3583F06-A03B-4283-BC38-366D35BE17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675720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2140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DA7B5-82AB-4031-9FA8-6FF6A4639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Recent advances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E8885-7F37-4AEA-8BB8-7E9F4C119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499A530-6065-42BC-AF5C-DB50A8457E86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2">
                <a:extLst>
                  <a:ext uri="{FF2B5EF4-FFF2-40B4-BE49-F238E27FC236}">
                    <a16:creationId xmlns:a16="http://schemas.microsoft.com/office/drawing/2014/main" id="{E279C72B-D998-488F-AACA-9923439ED26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54997637"/>
                  </p:ext>
                </p:extLst>
              </p:nvPr>
            </p:nvGraphicFramePr>
            <p:xfrm>
              <a:off x="838200" y="1825625"/>
              <a:ext cx="10515600" cy="435133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6" name="Content Placeholder 2">
                <a:extLst>
                  <a:ext uri="{FF2B5EF4-FFF2-40B4-BE49-F238E27FC236}">
                    <a16:creationId xmlns:a16="http://schemas.microsoft.com/office/drawing/2014/main" id="{E279C72B-D998-488F-AACA-9923439ED268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54997637"/>
                  </p:ext>
                </p:extLst>
              </p:nvPr>
            </p:nvGraphicFramePr>
            <p:xfrm>
              <a:off x="838200" y="1825625"/>
              <a:ext cx="10515600" cy="435133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38565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4DDD9-EFF7-436B-B474-742EC29AC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en-US" dirty="0"/>
              <a:t>Issues</a:t>
            </a:r>
          </a:p>
        </p:txBody>
      </p:sp>
      <p:pic>
        <p:nvPicPr>
          <p:cNvPr id="15" name="Graphic 14" descr="Slippery">
            <a:extLst>
              <a:ext uri="{FF2B5EF4-FFF2-40B4-BE49-F238E27FC236}">
                <a16:creationId xmlns:a16="http://schemas.microsoft.com/office/drawing/2014/main" id="{0A781784-0E50-4D57-A0EF-48150FFFB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67ADE0-8E7F-49A7-B495-76D5BBC0FB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l-G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χ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𝐿𝑀𝑀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Sup>
                      <m:sSubSupPr>
                        <m:ctrlPr>
                          <a:rPr lang="el-G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χ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𝐿𝑀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200" dirty="0"/>
                  <a:t> in BOLT and SAIGE for GWAS</a:t>
                </a:r>
              </a:p>
              <a:p>
                <a:pPr lvl="1"/>
                <a:r>
                  <a:rPr lang="en-US" sz="2800" dirty="0"/>
                  <a:t>Correction factor </a:t>
                </a:r>
                <a:r>
                  <a:rPr lang="en-US" sz="2800" i="1" dirty="0"/>
                  <a:t>c</a:t>
                </a:r>
                <a:r>
                  <a:rPr lang="en-US" sz="2800" dirty="0"/>
                  <a:t> may have </a:t>
                </a:r>
                <a:r>
                  <a:rPr lang="en-US" sz="2800" dirty="0">
                    <a:solidFill>
                      <a:srgbClr val="0020F8"/>
                    </a:solidFill>
                  </a:rPr>
                  <a:t>big variation</a:t>
                </a:r>
                <a:r>
                  <a:rPr lang="en-US" sz="2800" dirty="0"/>
                  <a:t>.</a:t>
                </a:r>
              </a:p>
              <a:p>
                <a:pPr lvl="1"/>
                <a:r>
                  <a:rPr lang="en-US" sz="2800" dirty="0">
                    <a:solidFill>
                      <a:srgbClr val="0020F8"/>
                    </a:solidFill>
                  </a:rPr>
                  <a:t>Loss of accuracy</a:t>
                </a:r>
                <a:r>
                  <a:rPr lang="en-US" sz="2800" dirty="0"/>
                  <a:t> in test statistics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Genomic prediction</a:t>
                </a:r>
              </a:p>
              <a:p>
                <a:pPr lvl="1"/>
                <a:r>
                  <a:rPr lang="en-US" sz="2800" dirty="0">
                    <a:solidFill>
                      <a:srgbClr val="0020F8"/>
                    </a:solidFill>
                  </a:rPr>
                  <a:t>Scalable</a:t>
                </a:r>
                <a:r>
                  <a:rPr lang="en-US" sz="2800" dirty="0"/>
                  <a:t> and </a:t>
                </a:r>
                <a:r>
                  <a:rPr lang="en-US" sz="2800" dirty="0">
                    <a:solidFill>
                      <a:srgbClr val="FF0000"/>
                    </a:solidFill>
                  </a:rPr>
                  <a:t>accurate</a:t>
                </a:r>
                <a:r>
                  <a:rPr lang="en-US" sz="2800" dirty="0"/>
                  <a:t> Bayesian approaches are lacking.</a:t>
                </a:r>
              </a:p>
              <a:p>
                <a:pPr lvl="1"/>
                <a:endParaRPr lang="en-US" sz="2800" dirty="0"/>
              </a:p>
              <a:p>
                <a:pPr lvl="1"/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67ADE0-8E7F-49A7-B495-76D5BBC0FB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5"/>
                <a:stretch>
                  <a:fillRect l="-1333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C675BA-31B6-49F0-BEAE-455DB9390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499A530-6065-42BC-AF5C-DB50A8457E86}" type="slidenum">
              <a:rPr lang="en-US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40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74" y="24474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00CC"/>
                </a:solidFill>
              </a:rPr>
              <a:t>Methods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8017D0-3B74-B845-9433-AA8E651B4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A530-6065-42BC-AF5C-DB50A8457E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72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SNP-set Genomic Prediction (SSGP)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184872"/>
              </p:ext>
            </p:extLst>
          </p:nvPr>
        </p:nvGraphicFramePr>
        <p:xfrm>
          <a:off x="3751263" y="1787525"/>
          <a:ext cx="5016500" cy="366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2" name="Equation" r:id="rId4" imgW="2400120" imgH="1752480" progId="Equation.DSMT4">
                  <p:embed/>
                </p:oleObj>
              </mc:Choice>
              <mc:Fallback>
                <p:oleObj name="Equation" r:id="rId4" imgW="2400120" imgH="1752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51263" y="1787525"/>
                        <a:ext cx="5016500" cy="3660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945468" y="5592293"/>
          <a:ext cx="4672446" cy="503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3" name="Equation" r:id="rId6" imgW="2234880" imgH="241200" progId="Equation.DSMT4">
                  <p:embed/>
                </p:oleObj>
              </mc:Choice>
              <mc:Fallback>
                <p:oleObj name="Equation" r:id="rId6" imgW="2234880" imgH="241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45468" y="5592293"/>
                        <a:ext cx="4672446" cy="503186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ounded Rectangle 30"/>
          <p:cNvSpPr/>
          <p:nvPr/>
        </p:nvSpPr>
        <p:spPr>
          <a:xfrm>
            <a:off x="4678244" y="1762911"/>
            <a:ext cx="3098676" cy="929294"/>
          </a:xfrm>
          <a:prstGeom prst="round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ounded Rectangle 31"/>
          <p:cNvSpPr/>
          <p:nvPr/>
        </p:nvSpPr>
        <p:spPr>
          <a:xfrm>
            <a:off x="4035416" y="3258982"/>
            <a:ext cx="4374549" cy="530059"/>
          </a:xfrm>
          <a:prstGeom prst="round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Rounded Rectangle 33"/>
          <p:cNvSpPr/>
          <p:nvPr/>
        </p:nvSpPr>
        <p:spPr>
          <a:xfrm>
            <a:off x="3719737" y="3861049"/>
            <a:ext cx="5048001" cy="530059"/>
          </a:xfrm>
          <a:prstGeom prst="round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Rounded Rectangle 34"/>
          <p:cNvSpPr/>
          <p:nvPr/>
        </p:nvSpPr>
        <p:spPr>
          <a:xfrm>
            <a:off x="3945468" y="5565421"/>
            <a:ext cx="4672446" cy="530059"/>
          </a:xfrm>
          <a:prstGeom prst="round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TextBox 35"/>
          <p:cNvSpPr txBox="1"/>
          <p:nvPr/>
        </p:nvSpPr>
        <p:spPr>
          <a:xfrm>
            <a:off x="1279763" y="3861048"/>
            <a:ext cx="1890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CC"/>
                </a:solidFill>
              </a:rPr>
              <a:t>Prior 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79763" y="5557354"/>
            <a:ext cx="1890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CC"/>
                </a:solidFill>
              </a:rPr>
              <a:t>Prior 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12718" y="1886545"/>
            <a:ext cx="222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</a:rPr>
              <a:t>SNP grouping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44765" y="3228327"/>
            <a:ext cx="2366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</a:rPr>
              <a:t>SNP weighting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122990" y="3781194"/>
            <a:ext cx="2007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</a:rPr>
              <a:t>No grouping</a:t>
            </a:r>
          </a:p>
          <a:p>
            <a:pPr algn="ctr"/>
            <a:r>
              <a:rPr lang="en-US" sz="2400" dirty="0">
                <a:solidFill>
                  <a:srgbClr val="0000CC"/>
                </a:solidFill>
              </a:rPr>
              <a:t>Bayes 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81599" y="5486827"/>
            <a:ext cx="1890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</a:rPr>
              <a:t>No grouping</a:t>
            </a:r>
          </a:p>
          <a:p>
            <a:pPr algn="ctr"/>
            <a:r>
              <a:rPr lang="en-US" sz="2400" dirty="0">
                <a:solidFill>
                  <a:srgbClr val="0000CC"/>
                </a:solidFill>
              </a:rPr>
              <a:t>Horseshoe</a:t>
            </a:r>
          </a:p>
        </p:txBody>
      </p:sp>
    </p:spTree>
    <p:extLst>
      <p:ext uri="{BB962C8B-B14F-4D97-AF65-F5344CB8AC3E}">
        <p14:creationId xmlns:p14="http://schemas.microsoft.com/office/powerpoint/2010/main" val="3112367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7F8FF-6CA3-43CD-9545-4395D87BE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field approximation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53AC96-73CC-493D-B989-9B4D51809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A530-6065-42BC-AF5C-DB50A8457E86}" type="slidenum">
              <a:rPr lang="en-US" smtClean="0"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FB1DB2-C451-47B6-BDDC-1E6EDB10A7C7}"/>
                  </a:ext>
                </a:extLst>
              </p:cNvPr>
              <p:cNvSpPr txBox="1"/>
              <p:nvPr/>
            </p:nvSpPr>
            <p:spPr>
              <a:xfrm>
                <a:off x="1877858" y="1690688"/>
                <a:ext cx="8436284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20F8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20F8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20F8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400" b="0" i="1" smtClean="0">
                              <a:solidFill>
                                <a:srgbClr val="0020F8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0020F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0020F8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20F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020F8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rgbClr val="0020F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rgbClr val="0020F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20F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0020F8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  <m:e>
                          <m:r>
                            <a:rPr lang="en-US" sz="2400" b="0" i="1" smtClean="0">
                              <a:solidFill>
                                <a:srgbClr val="0020F8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2400" i="1">
                          <a:solidFill>
                            <a:srgbClr val="0020F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solidFill>
                            <a:srgbClr val="0020F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400" b="0" i="1" smtClean="0">
                          <a:solidFill>
                            <a:srgbClr val="0020F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solidFill>
                            <a:srgbClr val="0020F8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i="1">
                          <a:solidFill>
                            <a:srgbClr val="0020F8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20F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20F8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0020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20F8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20F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20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20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20F8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rgbClr val="0020F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nary>
                        <m:naryPr>
                          <m:chr m:val="∏"/>
                          <m:ctrlPr>
                            <a:rPr lang="en-US" sz="2400" b="0" i="1" smtClean="0">
                              <a:solidFill>
                                <a:srgbClr val="0020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rgbClr val="0020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1" smtClean="0">
                              <a:solidFill>
                                <a:srgbClr val="0020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20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rgbClr val="0020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20F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0020F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0020F8"/>
                                      </a:solidFill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20F8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nary>
                        <m:naryPr>
                          <m:chr m:val="∏"/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p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r>
                        <a:rPr lang="en-US" sz="2400" b="0" i="1" smtClean="0">
                          <a:solidFill>
                            <a:srgbClr val="0020F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sz="2400" b="0" i="1" smtClean="0">
                          <a:solidFill>
                            <a:srgbClr val="0020F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20F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20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20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20F8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rgbClr val="0020F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FB1DB2-C451-47B6-BDDC-1E6EDB10A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858" y="1690688"/>
                <a:ext cx="8436284" cy="10384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D114E7C-0E9A-4291-8704-6AC30A953BCF}"/>
              </a:ext>
            </a:extLst>
          </p:cNvPr>
          <p:cNvSpPr txBox="1"/>
          <p:nvPr/>
        </p:nvSpPr>
        <p:spPr>
          <a:xfrm>
            <a:off x="1802963" y="2904110"/>
            <a:ext cx="8586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Consider proximity-based SNP grouping of equal size …</a:t>
            </a:r>
          </a:p>
          <a:p>
            <a:pPr algn="ctr"/>
            <a:r>
              <a:rPr lang="en-US" sz="2400" dirty="0"/>
              <a:t>SNP set size </a:t>
            </a:r>
            <a:r>
              <a:rPr lang="en-US" sz="2400" i="1" dirty="0">
                <a:solidFill>
                  <a:srgbClr val="0020F8"/>
                </a:solidFill>
              </a:rPr>
              <a:t>S</a:t>
            </a:r>
            <a:r>
              <a:rPr lang="en-US" sz="2400" dirty="0"/>
              <a:t>=</a:t>
            </a:r>
            <a:r>
              <a:rPr lang="en-US" sz="2400" dirty="0">
                <a:solidFill>
                  <a:srgbClr val="FF0000"/>
                </a:solidFill>
              </a:rPr>
              <a:t>1</a:t>
            </a:r>
            <a:r>
              <a:rPr lang="en-US" sz="2400" dirty="0"/>
              <a:t>:</a:t>
            </a:r>
            <a:r>
              <a:rPr lang="en-US" sz="2400" i="1" dirty="0">
                <a:solidFill>
                  <a:srgbClr val="0020F8"/>
                </a:solidFill>
              </a:rPr>
              <a:t> </a:t>
            </a:r>
            <a:r>
              <a:rPr lang="en-US" sz="2400" dirty="0" err="1"/>
              <a:t>BayesA</a:t>
            </a:r>
            <a:endParaRPr lang="en-US" sz="2400" dirty="0"/>
          </a:p>
          <a:p>
            <a:pPr algn="ctr"/>
            <a:r>
              <a:rPr lang="en-US" sz="2400" i="1" dirty="0">
                <a:solidFill>
                  <a:srgbClr val="0020F8"/>
                </a:solidFill>
              </a:rPr>
              <a:t>S</a:t>
            </a:r>
            <a:r>
              <a:rPr lang="en-US" sz="2400" dirty="0"/>
              <a:t>=</a:t>
            </a:r>
            <a:r>
              <a:rPr lang="en-US" sz="2400" i="1" dirty="0">
                <a:solidFill>
                  <a:srgbClr val="FF0000"/>
                </a:solidFill>
              </a:rPr>
              <a:t>M</a:t>
            </a:r>
            <a:r>
              <a:rPr lang="en-US" sz="2400" dirty="0"/>
              <a:t>: GBLUP</a:t>
            </a:r>
            <a:endParaRPr lang="en-US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8F31C9-171D-4835-9B9B-66D7E604EA95}"/>
                  </a:ext>
                </a:extLst>
              </p:cNvPr>
              <p:cNvSpPr txBox="1"/>
              <p:nvPr/>
            </p:nvSpPr>
            <p:spPr>
              <a:xfrm>
                <a:off x="3004602" y="4287912"/>
                <a:ext cx="61827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KL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↓ as </a:t>
                </a:r>
                <a:r>
                  <a:rPr lang="en-US" sz="2400" i="1" dirty="0">
                    <a:solidFill>
                      <a:srgbClr val="0020F8"/>
                    </a:solidFill>
                  </a:rPr>
                  <a:t>S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↑</a:t>
                </a:r>
              </a:p>
              <a:p>
                <a:pPr algn="ctr"/>
                <a:r>
                  <a:rPr lang="en-US" sz="2400" dirty="0">
                    <a:solidFill>
                      <a:srgbClr val="FF0000"/>
                    </a:solidFill>
                  </a:rPr>
                  <a:t>Prediction accuracy of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P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may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↑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as </a:t>
                </a:r>
                <a:r>
                  <a:rPr lang="en-US" sz="2400" i="1" dirty="0">
                    <a:solidFill>
                      <a:srgbClr val="0020F8"/>
                    </a:solidFill>
                  </a:rPr>
                  <a:t>S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↓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A8F31C9-171D-4835-9B9B-66D7E604E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602" y="4287912"/>
                <a:ext cx="6182794" cy="830997"/>
              </a:xfrm>
              <a:prstGeom prst="rect">
                <a:avLst/>
              </a:prstGeom>
              <a:blipFill>
                <a:blip r:embed="rId4"/>
                <a:stretch>
                  <a:fillRect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B1BCE69-2D5A-46E4-AC8C-9EC3B3FCEACD}"/>
                  </a:ext>
                </a:extLst>
              </p:cNvPr>
              <p:cNvSpPr txBox="1"/>
              <p:nvPr/>
            </p:nvSpPr>
            <p:spPr>
              <a:xfrm>
                <a:off x="1977862" y="5338731"/>
                <a:ext cx="832866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We want smaller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KL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and higher-accuracy </a:t>
                </a:r>
                <a:r>
                  <a:rPr lang="en-US" sz="2800" i="1" dirty="0">
                    <a:solidFill>
                      <a:srgbClr val="FF0000"/>
                    </a:solidFill>
                  </a:rPr>
                  <a:t>P</a:t>
                </a:r>
                <a:r>
                  <a:rPr lang="en-US" sz="2800" i="1" dirty="0"/>
                  <a:t>.</a:t>
                </a:r>
              </a:p>
              <a:p>
                <a:pPr algn="ctr"/>
                <a:r>
                  <a:rPr lang="en-US" sz="2800" dirty="0"/>
                  <a:t>A small </a:t>
                </a:r>
                <a:r>
                  <a:rPr lang="en-US" sz="2800" i="1" dirty="0">
                    <a:solidFill>
                      <a:srgbClr val="0020F8"/>
                    </a:solidFill>
                  </a:rPr>
                  <a:t>S</a:t>
                </a:r>
                <a:r>
                  <a:rPr lang="en-US" sz="2800" dirty="0"/>
                  <a:t> may work well for genomic prediction.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B1BCE69-2D5A-46E4-AC8C-9EC3B3FCE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862" y="5338731"/>
                <a:ext cx="8328660" cy="954107"/>
              </a:xfrm>
              <a:prstGeom prst="rect">
                <a:avLst/>
              </a:prstGeom>
              <a:blipFill>
                <a:blip r:embed="rId5"/>
                <a:stretch>
                  <a:fillRect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211EBC-3DFB-4D21-9518-1E9F09FE421E}"/>
              </a:ext>
            </a:extLst>
          </p:cNvPr>
          <p:cNvCxnSpPr/>
          <p:nvPr/>
        </p:nvCxnSpPr>
        <p:spPr>
          <a:xfrm>
            <a:off x="1440180" y="4142539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940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5C0D3-5A69-4217-90F8-4234E1DBA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Variational inference (VI)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58ACA-D3FF-46FC-9196-E3AD7E340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499A530-6065-42BC-AF5C-DB50A8457E86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A01C5A7-782C-4E66-A404-140A6A2828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5434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8808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709</Words>
  <Application>Microsoft Office PowerPoint</Application>
  <PresentationFormat>Widescreen</PresentationFormat>
  <Paragraphs>158</Paragraphs>
  <Slides>24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宋体</vt:lpstr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Equation</vt:lpstr>
      <vt:lpstr>A scalable Bayesian mixed model approach for GWAS and genomic prediction </vt:lpstr>
      <vt:lpstr>Introduction</vt:lpstr>
      <vt:lpstr>Big-data challenges</vt:lpstr>
      <vt:lpstr>Recent advances</vt:lpstr>
      <vt:lpstr>Issues</vt:lpstr>
      <vt:lpstr>Methods</vt:lpstr>
      <vt:lpstr>SNP-set Genomic Prediction (SSGP)</vt:lpstr>
      <vt:lpstr>Mean field approximation</vt:lpstr>
      <vt:lpstr>Variational inference (VI)</vt:lpstr>
      <vt:lpstr>Association testing</vt:lpstr>
      <vt:lpstr>Time complexity</vt:lpstr>
      <vt:lpstr>Results</vt:lpstr>
      <vt:lpstr>Dairy bull data for genomic prediction</vt:lpstr>
      <vt:lpstr>PowerPoint Presentation</vt:lpstr>
      <vt:lpstr>PowerPoint Presentation</vt:lpstr>
      <vt:lpstr>Time with single core on Intel Xeon E5-2680</vt:lpstr>
      <vt:lpstr>Cow data for GWAS</vt:lpstr>
      <vt:lpstr>PowerPoint Presentation</vt:lpstr>
      <vt:lpstr>PowerPoint Presentation</vt:lpstr>
      <vt:lpstr>PowerPoint Presentation</vt:lpstr>
      <vt:lpstr>PowerPoint Presentation</vt:lpstr>
      <vt:lpstr>Time on MacBook Pro (Intel i9) for 300K cows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scalable Bayesian mixed model approach for GWAS and genomic prediction</dc:title>
  <dc:creator>Jicai Jiang</dc:creator>
  <cp:lastModifiedBy>Vanraden, Paul</cp:lastModifiedBy>
  <cp:revision>27</cp:revision>
  <dcterms:created xsi:type="dcterms:W3CDTF">2019-06-18T13:56:17Z</dcterms:created>
  <dcterms:modified xsi:type="dcterms:W3CDTF">2019-06-18T18:41:59Z</dcterms:modified>
</cp:coreProperties>
</file>