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316" r:id="rId2"/>
    <p:sldId id="910" r:id="rId3"/>
    <p:sldId id="922" r:id="rId4"/>
    <p:sldId id="920" r:id="rId5"/>
    <p:sldId id="325" r:id="rId6"/>
    <p:sldId id="919" r:id="rId7"/>
    <p:sldId id="913" r:id="rId8"/>
    <p:sldId id="914" r:id="rId9"/>
    <p:sldId id="915" r:id="rId10"/>
    <p:sldId id="916" r:id="rId11"/>
    <p:sldId id="917" r:id="rId12"/>
    <p:sldId id="600" r:id="rId13"/>
    <p:sldId id="921" r:id="rId14"/>
  </p:sldIdLst>
  <p:sldSz cx="9144000" cy="5121275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1pPr>
    <a:lvl2pPr marL="497419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2pPr>
    <a:lvl3pPr marL="994838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3pPr>
    <a:lvl4pPr marL="1492257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4pPr>
    <a:lvl5pPr marL="1989676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5pPr>
    <a:lvl6pPr marL="2487095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6pPr>
    <a:lvl7pPr marL="2984514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7pPr>
    <a:lvl8pPr marL="3481933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8pPr>
    <a:lvl9pPr marL="3979351" algn="l" defTabSz="994838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/>
  <p:cmAuthor id="2" name="John Cole" initials="J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3C"/>
    <a:srgbClr val="001A13"/>
    <a:srgbClr val="244270"/>
    <a:srgbClr val="007E5D"/>
    <a:srgbClr val="76FEC7"/>
    <a:srgbClr val="8FFFE2"/>
    <a:srgbClr val="00644A"/>
    <a:srgbClr val="007053"/>
    <a:srgbClr val="AC1F2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5" autoAdjust="0"/>
    <p:restoredTop sz="65570" autoAdjust="0"/>
  </p:normalViewPr>
  <p:slideViewPr>
    <p:cSldViewPr snapToGrid="0">
      <p:cViewPr varScale="1">
        <p:scale>
          <a:sx n="59" d="100"/>
          <a:sy n="59" d="100"/>
        </p:scale>
        <p:origin x="1572" y="36"/>
      </p:cViewPr>
      <p:guideLst>
        <p:guide orient="horz" pos="2151"/>
        <p:guide pos="2880"/>
        <p:guide orient="horz" pos="1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2" d="100"/>
        <a:sy n="202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A7A395-616C-4BEF-8C2C-318A31952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0AE9E-689A-4A5F-911E-9273641277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2F9A-897D-44D6-A59F-5ED701F3179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3BC43-4F48-4D01-B287-11A540C43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40C7-96E0-4AE1-BBE9-93434E8B0A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EA84-E22F-48D4-89F7-04650D33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419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4838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2257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89676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7095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4514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1933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79351" algn="l" defTabSz="99483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741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4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046"/>
            <a:ext cx="8412480" cy="477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1494"/>
            <a:ext cx="8412480" cy="3641796"/>
          </a:xfrm>
        </p:spPr>
        <p:txBody>
          <a:bodyPr/>
          <a:lstStyle>
            <a:lvl1pPr>
              <a:lnSpc>
                <a:spcPts val="2700"/>
              </a:lnSpc>
              <a:spcAft>
                <a:spcPts val="1200"/>
              </a:spcAft>
              <a:defRPr sz="2400"/>
            </a:lvl1pPr>
            <a:lvl2pPr>
              <a:lnSpc>
                <a:spcPts val="2700"/>
              </a:lnSpc>
              <a:spcAft>
                <a:spcPts val="1200"/>
              </a:spcAft>
              <a:defRPr sz="2400"/>
            </a:lvl2pPr>
            <a:lvl3pPr>
              <a:lnSpc>
                <a:spcPts val="2700"/>
              </a:lnSpc>
              <a:spcAft>
                <a:spcPts val="1200"/>
              </a:spcAft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4851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3869"/>
            <a:ext cx="7772400" cy="477749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02677"/>
            <a:ext cx="7772400" cy="2458212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76122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046"/>
            <a:ext cx="8412480" cy="477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0449"/>
            <a:ext cx="4023360" cy="382388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0449"/>
            <a:ext cx="4023360" cy="382388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786558"/>
            <a:ext cx="512064" cy="353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8153"/>
            <a:ext cx="8659368" cy="18209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19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37314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046"/>
            <a:ext cx="8412480" cy="4777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1494"/>
            <a:ext cx="8412480" cy="3641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58153"/>
            <a:ext cx="5943600" cy="182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4983091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786558"/>
            <a:ext cx="512064" cy="353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577" y="4958153"/>
            <a:ext cx="8659368" cy="18209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37314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6576" y="4958153"/>
            <a:ext cx="6044184" cy="182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INTERBULL CONFERENCE ANNUAL MEETING (virtual), APRIL 26-30, 2021 (</a:t>
            </a:r>
            <a:fld id="{15B3028D-9398-4C32-B664-7BB0AE0371BF}" type="slidenum">
              <a:rPr lang="en-US" sz="9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9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4967704"/>
            <a:ext cx="2011680" cy="15388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Toghiani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4688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7432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hyperlink" Target="https://queries.uscdcb.com/eval/summary/top100.cfm?t100_tbl=fsuHO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24" y="13647"/>
            <a:ext cx="6684714" cy="21154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National Index Correlations and</a:t>
            </a:r>
            <a:br>
              <a:rPr lang="en-US" sz="3200" dirty="0"/>
            </a:br>
            <a:r>
              <a:rPr lang="en-US" sz="3200" dirty="0"/>
              <a:t>Expected vs. Actual Use of Foreign Sires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6E9E8-38A3-44CA-95AA-837800F9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2" y="2462025"/>
            <a:ext cx="8574639" cy="2115403"/>
          </a:xfrm>
        </p:spPr>
        <p:txBody>
          <a:bodyPr/>
          <a:lstStyle/>
          <a:p>
            <a:r>
              <a:rPr lang="en-US" sz="2800" dirty="0"/>
              <a:t>Sajjad Toghiani *</a:t>
            </a:r>
            <a:r>
              <a:rPr lang="en-US" sz="2800" baseline="30000" dirty="0"/>
              <a:t>1</a:t>
            </a:r>
            <a:r>
              <a:rPr lang="en-US" sz="2800" dirty="0"/>
              <a:t>, Paul </a:t>
            </a:r>
            <a:r>
              <a:rPr lang="en-US" sz="2800" dirty="0" err="1"/>
              <a:t>VanRaden</a:t>
            </a:r>
            <a:r>
              <a:rPr lang="en-US" sz="2800" dirty="0"/>
              <a:t> </a:t>
            </a:r>
            <a:r>
              <a:rPr lang="en-US" sz="2800" baseline="30000" dirty="0"/>
              <a:t>1</a:t>
            </a:r>
          </a:p>
          <a:p>
            <a:endParaRPr lang="en-US" dirty="0"/>
          </a:p>
          <a:p>
            <a:r>
              <a:rPr lang="en-US" sz="2000" baseline="30000" dirty="0">
                <a:solidFill>
                  <a:srgbClr val="00523C"/>
                </a:solidFill>
              </a:rPr>
              <a:t>1 </a:t>
            </a:r>
            <a:r>
              <a:rPr lang="en-US" sz="2000" dirty="0">
                <a:solidFill>
                  <a:srgbClr val="00523C"/>
                </a:solidFill>
              </a:rPr>
              <a:t>USDA-ARS, Animal Genomics and Improvement Laboratory, Beltsville, MD, USA</a:t>
            </a:r>
          </a:p>
          <a:p>
            <a:r>
              <a:rPr lang="en-US" sz="2000" baseline="30000" dirty="0">
                <a:solidFill>
                  <a:srgbClr val="00523C"/>
                </a:solidFill>
              </a:rPr>
              <a:t>* </a:t>
            </a:r>
            <a:r>
              <a:rPr lang="en-US" sz="2000" dirty="0">
                <a:solidFill>
                  <a:srgbClr val="00523C"/>
                </a:solidFill>
              </a:rPr>
              <a:t>sajjad.toghiani@usda.gov</a:t>
            </a:r>
          </a:p>
          <a:p>
            <a:pPr algn="ctr"/>
            <a:endParaRPr lang="en-US" dirty="0">
              <a:solidFill>
                <a:srgbClr val="00523C"/>
              </a:solidFill>
            </a:endParaRPr>
          </a:p>
        </p:txBody>
      </p:sp>
      <p:pic>
        <p:nvPicPr>
          <p:cNvPr id="5" name="Picture 4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7149D291-4EF7-4220-90A9-FDBAA9030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60" y="766366"/>
            <a:ext cx="1134091" cy="1272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2060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A853-EF8F-4E59-A2B1-36A520BD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80327"/>
            <a:ext cx="8752114" cy="479822"/>
          </a:xfrm>
        </p:spPr>
        <p:txBody>
          <a:bodyPr/>
          <a:lstStyle/>
          <a:p>
            <a:r>
              <a:rPr lang="en-US" sz="2400" dirty="0"/>
              <a:t>Expected distribution of top 100 ranking HOL bulls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BB19DB-3FF2-42F2-8B77-BFAD7DA59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82971"/>
              </p:ext>
            </p:extLst>
          </p:nvPr>
        </p:nvGraphicFramePr>
        <p:xfrm>
          <a:off x="294325" y="823697"/>
          <a:ext cx="8159925" cy="3714208"/>
        </p:xfrm>
        <a:graphic>
          <a:graphicData uri="http://schemas.openxmlformats.org/drawingml/2006/table">
            <a:tbl>
              <a:tblPr firstRow="1" firstCol="1" bandRow="1"/>
              <a:tblGrid>
                <a:gridCol w="346710">
                  <a:extLst>
                    <a:ext uri="{9D8B030D-6E8A-4147-A177-3AD203B41FA5}">
                      <a16:colId xmlns:a16="http://schemas.microsoft.com/office/drawing/2014/main" val="882309918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335545533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3946636708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3255889963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1858082750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577044841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2534563129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165369398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3376045450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1322945222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1435324088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2040850380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599731651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3141982328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4056621159"/>
                    </a:ext>
                  </a:extLst>
                </a:gridCol>
                <a:gridCol w="520881">
                  <a:extLst>
                    <a:ext uri="{9D8B030D-6E8A-4147-A177-3AD203B41FA5}">
                      <a16:colId xmlns:a16="http://schemas.microsoft.com/office/drawing/2014/main" val="2402900049"/>
                    </a:ext>
                  </a:extLst>
                </a:gridCol>
              </a:tblGrid>
              <a:tr h="1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HOL Bulls' origin country (2005-2013)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645408"/>
                  </a:ext>
                </a:extLst>
              </a:tr>
              <a:tr h="300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DEU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DFS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GBR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IRL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ITA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JPN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NLD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NZL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892"/>
                  </a:ext>
                </a:extLst>
              </a:tr>
              <a:tr h="184916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Country selection indexes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46294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66055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45284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DEU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89915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DFS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50396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ESP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65666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38442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GBR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52316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IRL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15959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64933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ITA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18620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JPN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08839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NLD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39728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NZL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0022"/>
                  </a:ext>
                </a:extLst>
              </a:tr>
              <a:tr h="184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307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605F8F0-AD43-4D58-83A9-B776A7DE38CB}"/>
              </a:ext>
            </a:extLst>
          </p:cNvPr>
          <p:cNvSpPr/>
          <p:nvPr/>
        </p:nvSpPr>
        <p:spPr>
          <a:xfrm>
            <a:off x="640747" y="3059047"/>
            <a:ext cx="7802873" cy="1914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BBE1E-6D74-4CE6-A333-D6D884EFC2F8}"/>
              </a:ext>
            </a:extLst>
          </p:cNvPr>
          <p:cNvSpPr/>
          <p:nvPr/>
        </p:nvSpPr>
        <p:spPr>
          <a:xfrm>
            <a:off x="648938" y="4134814"/>
            <a:ext cx="7802873" cy="1914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68806"/>
      </p:ext>
    </p:extLst>
  </p:cSld>
  <p:clrMapOvr>
    <a:masterClrMapping/>
  </p:clrMapOvr>
  <p:transition advTm="66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A853-EF8F-4E59-A2B1-36A520BD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80327"/>
            <a:ext cx="8412480" cy="479822"/>
          </a:xfrm>
        </p:spPr>
        <p:txBody>
          <a:bodyPr/>
          <a:lstStyle/>
          <a:p>
            <a:r>
              <a:rPr lang="en-US" sz="2200" dirty="0"/>
              <a:t>Actual and expected percentages of foreign sire use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86C9FD-1C41-40C3-A191-FE32067FA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74088"/>
              </p:ext>
            </p:extLst>
          </p:nvPr>
        </p:nvGraphicFramePr>
        <p:xfrm>
          <a:off x="243843" y="1399677"/>
          <a:ext cx="8508275" cy="1396185"/>
        </p:xfrm>
        <a:graphic>
          <a:graphicData uri="http://schemas.openxmlformats.org/drawingml/2006/table">
            <a:tbl>
              <a:tblPr firstRow="1" firstCol="1" bandRow="1"/>
              <a:tblGrid>
                <a:gridCol w="1210515">
                  <a:extLst>
                    <a:ext uri="{9D8B030D-6E8A-4147-A177-3AD203B41FA5}">
                      <a16:colId xmlns:a16="http://schemas.microsoft.com/office/drawing/2014/main" val="1949384849"/>
                    </a:ext>
                  </a:extLst>
                </a:gridCol>
                <a:gridCol w="491972">
                  <a:extLst>
                    <a:ext uri="{9D8B030D-6E8A-4147-A177-3AD203B41FA5}">
                      <a16:colId xmlns:a16="http://schemas.microsoft.com/office/drawing/2014/main" val="2856137160"/>
                    </a:ext>
                  </a:extLst>
                </a:gridCol>
                <a:gridCol w="546635">
                  <a:extLst>
                    <a:ext uri="{9D8B030D-6E8A-4147-A177-3AD203B41FA5}">
                      <a16:colId xmlns:a16="http://schemas.microsoft.com/office/drawing/2014/main" val="3239908157"/>
                    </a:ext>
                  </a:extLst>
                </a:gridCol>
                <a:gridCol w="491972">
                  <a:extLst>
                    <a:ext uri="{9D8B030D-6E8A-4147-A177-3AD203B41FA5}">
                      <a16:colId xmlns:a16="http://schemas.microsoft.com/office/drawing/2014/main" val="1069702978"/>
                    </a:ext>
                  </a:extLst>
                </a:gridCol>
                <a:gridCol w="513838">
                  <a:extLst>
                    <a:ext uri="{9D8B030D-6E8A-4147-A177-3AD203B41FA5}">
                      <a16:colId xmlns:a16="http://schemas.microsoft.com/office/drawing/2014/main" val="1708890789"/>
                    </a:ext>
                  </a:extLst>
                </a:gridCol>
                <a:gridCol w="481040">
                  <a:extLst>
                    <a:ext uri="{9D8B030D-6E8A-4147-A177-3AD203B41FA5}">
                      <a16:colId xmlns:a16="http://schemas.microsoft.com/office/drawing/2014/main" val="3535026070"/>
                    </a:ext>
                  </a:extLst>
                </a:gridCol>
                <a:gridCol w="502905">
                  <a:extLst>
                    <a:ext uri="{9D8B030D-6E8A-4147-A177-3AD203B41FA5}">
                      <a16:colId xmlns:a16="http://schemas.microsoft.com/office/drawing/2014/main" val="1932362954"/>
                    </a:ext>
                  </a:extLst>
                </a:gridCol>
                <a:gridCol w="470108">
                  <a:extLst>
                    <a:ext uri="{9D8B030D-6E8A-4147-A177-3AD203B41FA5}">
                      <a16:colId xmlns:a16="http://schemas.microsoft.com/office/drawing/2014/main" val="1855476580"/>
                    </a:ext>
                  </a:extLst>
                </a:gridCol>
                <a:gridCol w="491972">
                  <a:extLst>
                    <a:ext uri="{9D8B030D-6E8A-4147-A177-3AD203B41FA5}">
                      <a16:colId xmlns:a16="http://schemas.microsoft.com/office/drawing/2014/main" val="1001124620"/>
                    </a:ext>
                  </a:extLst>
                </a:gridCol>
                <a:gridCol w="404510">
                  <a:extLst>
                    <a:ext uri="{9D8B030D-6E8A-4147-A177-3AD203B41FA5}">
                      <a16:colId xmlns:a16="http://schemas.microsoft.com/office/drawing/2014/main" val="918302540"/>
                    </a:ext>
                  </a:extLst>
                </a:gridCol>
                <a:gridCol w="426376">
                  <a:extLst>
                    <a:ext uri="{9D8B030D-6E8A-4147-A177-3AD203B41FA5}">
                      <a16:colId xmlns:a16="http://schemas.microsoft.com/office/drawing/2014/main" val="285348276"/>
                    </a:ext>
                  </a:extLst>
                </a:gridCol>
                <a:gridCol w="484056">
                  <a:extLst>
                    <a:ext uri="{9D8B030D-6E8A-4147-A177-3AD203B41FA5}">
                      <a16:colId xmlns:a16="http://schemas.microsoft.com/office/drawing/2014/main" val="3368315941"/>
                    </a:ext>
                  </a:extLst>
                </a:gridCol>
                <a:gridCol w="456158">
                  <a:extLst>
                    <a:ext uri="{9D8B030D-6E8A-4147-A177-3AD203B41FA5}">
                      <a16:colId xmlns:a16="http://schemas.microsoft.com/office/drawing/2014/main" val="1906621764"/>
                    </a:ext>
                  </a:extLst>
                </a:gridCol>
                <a:gridCol w="535703">
                  <a:extLst>
                    <a:ext uri="{9D8B030D-6E8A-4147-A177-3AD203B41FA5}">
                      <a16:colId xmlns:a16="http://schemas.microsoft.com/office/drawing/2014/main" val="1416908690"/>
                    </a:ext>
                  </a:extLst>
                </a:gridCol>
                <a:gridCol w="513838">
                  <a:extLst>
                    <a:ext uri="{9D8B030D-6E8A-4147-A177-3AD203B41FA5}">
                      <a16:colId xmlns:a16="http://schemas.microsoft.com/office/drawing/2014/main" val="2723118285"/>
                    </a:ext>
                  </a:extLst>
                </a:gridCol>
                <a:gridCol w="486677">
                  <a:extLst>
                    <a:ext uri="{9D8B030D-6E8A-4147-A177-3AD203B41FA5}">
                      <a16:colId xmlns:a16="http://schemas.microsoft.com/office/drawing/2014/main" val="3099628210"/>
                    </a:ext>
                  </a:extLst>
                </a:gridCol>
              </a:tblGrid>
              <a:tr h="465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Foreign%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DFS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ESP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GBR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IRL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ITA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JPN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NLD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NZL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91743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(Since 2008)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76497"/>
                  </a:ext>
                </a:extLst>
              </a:tr>
              <a:tr h="465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Expected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(2005-2013)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0521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B47A579-7AC8-44BE-89A3-3FF2EF28193D}"/>
              </a:ext>
            </a:extLst>
          </p:cNvPr>
          <p:cNvSpPr/>
          <p:nvPr/>
        </p:nvSpPr>
        <p:spPr>
          <a:xfrm rot="5400000">
            <a:off x="3057859" y="1913957"/>
            <a:ext cx="1371600" cy="365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C8D8A-0199-4F78-919B-51F06CEE2794}"/>
              </a:ext>
            </a:extLst>
          </p:cNvPr>
          <p:cNvSpPr/>
          <p:nvPr/>
        </p:nvSpPr>
        <p:spPr>
          <a:xfrm rot="5400000">
            <a:off x="4038239" y="1902597"/>
            <a:ext cx="1371600" cy="365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550DA-C332-4CE1-B595-022885866C16}"/>
              </a:ext>
            </a:extLst>
          </p:cNvPr>
          <p:cNvSpPr/>
          <p:nvPr/>
        </p:nvSpPr>
        <p:spPr>
          <a:xfrm rot="5400000">
            <a:off x="5399287" y="1902595"/>
            <a:ext cx="1371600" cy="365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4964CB-69C8-4155-A0BD-4184F6CD2C1D}"/>
              </a:ext>
            </a:extLst>
          </p:cNvPr>
          <p:cNvSpPr txBox="1">
            <a:spLocks/>
          </p:cNvSpPr>
          <p:nvPr/>
        </p:nvSpPr>
        <p:spPr>
          <a:xfrm>
            <a:off x="54369" y="3232606"/>
            <a:ext cx="8999011" cy="1396186"/>
          </a:xfrm>
          <a:prstGeom prst="rect">
            <a:avLst/>
          </a:prstGeom>
        </p:spPr>
        <p:txBody>
          <a:bodyPr/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sz="2000" dirty="0"/>
              <a:t>Recent stats on the actual use of foreign HOL sires across countries</a:t>
            </a:r>
          </a:p>
          <a:p>
            <a:pPr marL="0" indent="0" algn="just">
              <a:lnSpc>
                <a:spcPts val="2400"/>
              </a:lnSpc>
              <a:spcAft>
                <a:spcPts val="300"/>
              </a:spcAft>
              <a:buNone/>
            </a:pPr>
            <a:r>
              <a:rPr lang="en-US" sz="1800" dirty="0">
                <a:hlinkClick r:id="rId4"/>
              </a:rPr>
              <a:t>https://queries.uscdcb.com/eval/summary/top100.cfm?t100_tbl=fsuHOL</a:t>
            </a:r>
            <a:r>
              <a:rPr lang="en-US" sz="1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853443"/>
      </p:ext>
    </p:extLst>
  </p:cSld>
  <p:clrMapOvr>
    <a:masterClrMapping/>
  </p:clrMapOvr>
  <p:transition advTm="59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" y="864101"/>
            <a:ext cx="8569234" cy="3657600"/>
          </a:xfrm>
        </p:spPr>
        <p:txBody>
          <a:bodyPr/>
          <a:lstStyle/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Differing selection indexes, genetic correlations &lt; 1.0, and missing traits each cause reranking of the same bulls in different countries</a:t>
            </a:r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endParaRPr lang="en-US" sz="2200" dirty="0"/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Bull rankings seem to differ across countries more from different selection goals than from genotype by environment interaction or missing traits</a:t>
            </a:r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endParaRPr lang="en-US" sz="2200" dirty="0"/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Many countries can improve genetic progress by using domestic bulls less and foreign bulls much more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  <p:transition advTm="3570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Acknowledgments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22874"/>
            <a:ext cx="8954530" cy="3999379"/>
          </a:xfrm>
        </p:spPr>
        <p:txBody>
          <a:bodyPr/>
          <a:lstStyle/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USDA-ARS project 8042-31000-002-00, “Improving Dairy Animals by Increasing Accuracy of Genomic Prediction, Evaluating New Traits, and Redefining Selection Goals”</a:t>
            </a:r>
            <a:endParaRPr lang="en-US" dirty="0">
              <a:solidFill>
                <a:srgbClr val="007053"/>
              </a:solidFill>
            </a:endParaRPr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endParaRPr lang="en-US" sz="2000" dirty="0"/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00523C"/>
                </a:solidFill>
              </a:rPr>
              <a:t> </a:t>
            </a:r>
            <a:endParaRPr lang="en-US" dirty="0"/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endParaRPr lang="en-US" dirty="0"/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International Bull Evaluation Service </a:t>
            </a:r>
            <a:r>
              <a:rPr lang="en-US" dirty="0">
                <a:solidFill>
                  <a:srgbClr val="00523C"/>
                </a:solidFill>
              </a:rPr>
              <a:t> </a:t>
            </a:r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endParaRPr lang="en-US" sz="2200" dirty="0"/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r>
              <a:rPr lang="en-US" dirty="0"/>
              <a:t>Mention of trade names or commercial products in this presentation is solely for the purpose of providing specific information and does not imply recommendation or endorsement by USDA</a:t>
            </a:r>
          </a:p>
          <a:p>
            <a:pPr indent="-228600" algn="just">
              <a:lnSpc>
                <a:spcPts val="2400"/>
              </a:lnSpc>
              <a:spcAft>
                <a:spcPts val="300"/>
              </a:spcAft>
            </a:pPr>
            <a:endParaRPr lang="en-US" sz="2200" dirty="0"/>
          </a:p>
        </p:txBody>
      </p:sp>
      <p:pic>
        <p:nvPicPr>
          <p:cNvPr id="5" name="Picture 4" descr="CDCB logo.tif">
            <a:extLst>
              <a:ext uri="{FF2B5EF4-FFF2-40B4-BE49-F238E27FC236}">
                <a16:creationId xmlns:a16="http://schemas.microsoft.com/office/drawing/2014/main" id="{17BD6242-4285-444D-92B8-D823DC98D7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597" y="1857560"/>
            <a:ext cx="1304367" cy="597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DA5BF-188A-46B0-A42B-3BF4A7CB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14" y="2466057"/>
            <a:ext cx="1312970" cy="8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8609"/>
      </p:ext>
    </p:extLst>
  </p:cSld>
  <p:clrMapOvr>
    <a:masterClrMapping/>
  </p:clrMapOvr>
  <p:transition advTm="2226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25F-DADA-4536-9F52-77F6980B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73155"/>
            <a:ext cx="8412480" cy="479822"/>
          </a:xfrm>
        </p:spPr>
        <p:txBody>
          <a:bodyPr/>
          <a:lstStyle/>
          <a:p>
            <a:r>
              <a:rPr lang="en-US" sz="2600" dirty="0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1923-1283-4ED3-A720-2A1C4AFCB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804322"/>
            <a:ext cx="8830494" cy="3594683"/>
          </a:xfrm>
        </p:spPr>
        <p:txBody>
          <a:bodyPr/>
          <a:lstStyle/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Interbull uses a MACE method for genetic evaluation 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Measure genetic merit of dairy bulls for individual traits 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Does not use selection index for ranking bulls</a:t>
            </a:r>
          </a:p>
          <a:p>
            <a:pPr marL="338328" lvl="1" indent="0">
              <a:lnSpc>
                <a:spcPts val="2500"/>
              </a:lnSpc>
              <a:spcAft>
                <a:spcPts val="600"/>
              </a:spcAft>
              <a:buNone/>
            </a:pPr>
            <a:endParaRPr lang="en-US" sz="2200" dirty="0"/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Reranking of the same bulls across countries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Use of different relative emphasis in national selection indexes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Genetic correlations &lt; 1.0 between estimated EBV traits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The incidence of missing traits in the selection index</a:t>
            </a:r>
          </a:p>
          <a:p>
            <a:pPr marL="0" indent="0">
              <a:lnSpc>
                <a:spcPts val="25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4031262"/>
      </p:ext>
    </p:extLst>
  </p:cSld>
  <p:clrMapOvr>
    <a:masterClrMapping/>
  </p:clrMapOvr>
  <p:transition advTm="4507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25F-DADA-4536-9F52-77F6980B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73155"/>
            <a:ext cx="8412480" cy="479822"/>
          </a:xfrm>
        </p:spPr>
        <p:txBody>
          <a:bodyPr/>
          <a:lstStyle/>
          <a:p>
            <a:r>
              <a:rPr lang="en-US" sz="2600" dirty="0"/>
              <a:t>Relative emphasis in 2018 USA index </a:t>
            </a:r>
            <a:r>
              <a:rPr lang="en-US" sz="2600" dirty="0">
                <a:solidFill>
                  <a:srgbClr val="FFFF00"/>
                </a:solidFill>
              </a:rPr>
              <a:t>(NM$)</a:t>
            </a:r>
            <a:endParaRPr lang="en-US" sz="2600" dirty="0"/>
          </a:p>
        </p:txBody>
      </p:sp>
      <p:pic>
        <p:nvPicPr>
          <p:cNvPr id="7" name="Picture 6" descr="NM$ 2018 pie chart.tif">
            <a:extLst>
              <a:ext uri="{FF2B5EF4-FFF2-40B4-BE49-F238E27FC236}">
                <a16:creationId xmlns:a16="http://schemas.microsoft.com/office/drawing/2014/main" id="{96DEAAA1-7499-49FF-9616-3469E6392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6" r="2760" b="3052"/>
          <a:stretch/>
        </p:blipFill>
        <p:spPr>
          <a:xfrm>
            <a:off x="320010" y="880577"/>
            <a:ext cx="4114800" cy="383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77FA7-CDC6-4038-8967-066CA20B6934}"/>
              </a:ext>
            </a:extLst>
          </p:cNvPr>
          <p:cNvSpPr txBox="1"/>
          <p:nvPr/>
        </p:nvSpPr>
        <p:spPr>
          <a:xfrm>
            <a:off x="4812603" y="980462"/>
            <a:ext cx="3965639" cy="3684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UC	Udder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BWC	Body weight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FLC	Feet-legs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DPR	Daughter pregnancy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CCR	Cow conception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HCR	Heifer conception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CA$	Calving ability </a:t>
            </a:r>
            <a:r>
              <a:rPr lang="en-US" sz="1450" b="1" dirty="0">
                <a:solidFill>
                  <a:srgbClr val="00523C"/>
                </a:solidFill>
                <a:latin typeface="Calibri" pitchFamily="34" charset="0"/>
                <a:ea typeface="Arial Unicode MS"/>
                <a:cs typeface="Calibri"/>
              </a:rPr>
              <a:t>(calving ease &amp; stillbirth rate)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PL	Productive life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LIV	Livability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SCS	Somatic cell score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MAST	Mastitis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METR	Metritis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DA	Displaced </a:t>
            </a:r>
            <a:r>
              <a:rPr lang="en-US" sz="1450" b="1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abomasum</a:t>
            </a:r>
            <a:endParaRPr lang="en-US" sz="1450" b="1" dirty="0">
              <a:solidFill>
                <a:srgbClr val="000000"/>
              </a:solidFill>
              <a:latin typeface="Calibri" pitchFamily="34" charset="0"/>
              <a:ea typeface="Arial Unicode MS"/>
              <a:cs typeface="Calibri"/>
            </a:endParaRP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RETP	Retained placenta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KETO	Ketosis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MFEV	Milk fever</a:t>
            </a:r>
          </a:p>
        </p:txBody>
      </p:sp>
    </p:spTree>
    <p:extLst>
      <p:ext uri="{BB962C8B-B14F-4D97-AF65-F5344CB8AC3E}">
        <p14:creationId xmlns:p14="http://schemas.microsoft.com/office/powerpoint/2010/main" val="1997059885"/>
      </p:ext>
    </p:extLst>
  </p:cSld>
  <p:clrMapOvr>
    <a:masterClrMapping/>
  </p:clrMapOvr>
  <p:transition advTm="4066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25F-DADA-4536-9F52-77F6980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1923-1283-4ED3-A720-2A1C4AFCB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6" y="811494"/>
            <a:ext cx="9076897" cy="4389358"/>
          </a:xfrm>
        </p:spPr>
        <p:txBody>
          <a:bodyPr/>
          <a:lstStyle/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Is reranking caused by low index correlations or genetic correlations?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Tested different indexes applied to the EBVs on USA scale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Tested the USA index applied to the EBVs on different country’s scale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endParaRPr lang="en-US" sz="2200" dirty="0"/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Is the actual and expected use of top foreign bulls similar across countries?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Actual use can retrieve from documented bulls across countries</a:t>
            </a:r>
          </a:p>
          <a:p>
            <a:pPr lvl="1" indent="-228600">
              <a:lnSpc>
                <a:spcPts val="2500"/>
              </a:lnSpc>
              <a:spcAft>
                <a:spcPts val="600"/>
              </a:spcAft>
            </a:pPr>
            <a:r>
              <a:rPr lang="en-US" sz="2000" b="0" dirty="0"/>
              <a:t>Expected use can derive from using the index of each country on its EBV scale</a:t>
            </a:r>
          </a:p>
          <a:p>
            <a:pPr>
              <a:lnSpc>
                <a:spcPts val="25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6084795"/>
      </p:ext>
    </p:extLst>
  </p:cSld>
  <p:clrMapOvr>
    <a:masterClrMapping/>
  </p:clrMapOvr>
  <p:transition advTm="5430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293" y="80327"/>
            <a:ext cx="8412480" cy="479822"/>
          </a:xfrm>
        </p:spPr>
        <p:txBody>
          <a:bodyPr/>
          <a:lstStyle/>
          <a:p>
            <a:r>
              <a:rPr lang="en-US" sz="2800" dirty="0"/>
              <a:t>Relative emphasis </a:t>
            </a:r>
            <a:r>
              <a:rPr lang="en-US" sz="2800"/>
              <a:t>in national </a:t>
            </a:r>
            <a:r>
              <a:rPr lang="en-US" sz="2800" dirty="0"/>
              <a:t>indices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0300BE-2443-4CC7-AAF2-7F318C26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3977"/>
              </p:ext>
            </p:extLst>
          </p:nvPr>
        </p:nvGraphicFramePr>
        <p:xfrm>
          <a:off x="213682" y="744481"/>
          <a:ext cx="8787641" cy="3573016"/>
        </p:xfrm>
        <a:graphic>
          <a:graphicData uri="http://schemas.openxmlformats.org/drawingml/2006/table">
            <a:tbl>
              <a:tblPr firstRow="1" firstCol="1" bandRow="1"/>
              <a:tblGrid>
                <a:gridCol w="1325829">
                  <a:extLst>
                    <a:ext uri="{9D8B030D-6E8A-4147-A177-3AD203B41FA5}">
                      <a16:colId xmlns:a16="http://schemas.microsoft.com/office/drawing/2014/main" val="3212380838"/>
                    </a:ext>
                  </a:extLst>
                </a:gridCol>
                <a:gridCol w="420384">
                  <a:extLst>
                    <a:ext uri="{9D8B030D-6E8A-4147-A177-3AD203B41FA5}">
                      <a16:colId xmlns:a16="http://schemas.microsoft.com/office/drawing/2014/main" val="2603550274"/>
                    </a:ext>
                  </a:extLst>
                </a:gridCol>
                <a:gridCol w="420384">
                  <a:extLst>
                    <a:ext uri="{9D8B030D-6E8A-4147-A177-3AD203B41FA5}">
                      <a16:colId xmlns:a16="http://schemas.microsoft.com/office/drawing/2014/main" val="421717236"/>
                    </a:ext>
                  </a:extLst>
                </a:gridCol>
                <a:gridCol w="420384">
                  <a:extLst>
                    <a:ext uri="{9D8B030D-6E8A-4147-A177-3AD203B41FA5}">
                      <a16:colId xmlns:a16="http://schemas.microsoft.com/office/drawing/2014/main" val="2557240208"/>
                    </a:ext>
                  </a:extLst>
                </a:gridCol>
                <a:gridCol w="516368">
                  <a:extLst>
                    <a:ext uri="{9D8B030D-6E8A-4147-A177-3AD203B41FA5}">
                      <a16:colId xmlns:a16="http://schemas.microsoft.com/office/drawing/2014/main" val="1856054900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1940772703"/>
                    </a:ext>
                  </a:extLst>
                </a:gridCol>
                <a:gridCol w="528399">
                  <a:extLst>
                    <a:ext uri="{9D8B030D-6E8A-4147-A177-3AD203B41FA5}">
                      <a16:colId xmlns:a16="http://schemas.microsoft.com/office/drawing/2014/main" val="1007782711"/>
                    </a:ext>
                  </a:extLst>
                </a:gridCol>
                <a:gridCol w="525479">
                  <a:extLst>
                    <a:ext uri="{9D8B030D-6E8A-4147-A177-3AD203B41FA5}">
                      <a16:colId xmlns:a16="http://schemas.microsoft.com/office/drawing/2014/main" val="1664763375"/>
                    </a:ext>
                  </a:extLst>
                </a:gridCol>
                <a:gridCol w="367835">
                  <a:extLst>
                    <a:ext uri="{9D8B030D-6E8A-4147-A177-3AD203B41FA5}">
                      <a16:colId xmlns:a16="http://schemas.microsoft.com/office/drawing/2014/main" val="2015047157"/>
                    </a:ext>
                  </a:extLst>
                </a:gridCol>
                <a:gridCol w="735672">
                  <a:extLst>
                    <a:ext uri="{9D8B030D-6E8A-4147-A177-3AD203B41FA5}">
                      <a16:colId xmlns:a16="http://schemas.microsoft.com/office/drawing/2014/main" val="1561427906"/>
                    </a:ext>
                  </a:extLst>
                </a:gridCol>
                <a:gridCol w="735672">
                  <a:extLst>
                    <a:ext uri="{9D8B030D-6E8A-4147-A177-3AD203B41FA5}">
                      <a16:colId xmlns:a16="http://schemas.microsoft.com/office/drawing/2014/main" val="2945139002"/>
                    </a:ext>
                  </a:extLst>
                </a:gridCol>
                <a:gridCol w="735672">
                  <a:extLst>
                    <a:ext uri="{9D8B030D-6E8A-4147-A177-3AD203B41FA5}">
                      <a16:colId xmlns:a16="http://schemas.microsoft.com/office/drawing/2014/main" val="2850861866"/>
                    </a:ext>
                  </a:extLst>
                </a:gridCol>
                <a:gridCol w="472932">
                  <a:extLst>
                    <a:ext uri="{9D8B030D-6E8A-4147-A177-3AD203B41FA5}">
                      <a16:colId xmlns:a16="http://schemas.microsoft.com/office/drawing/2014/main" val="1661358625"/>
                    </a:ext>
                  </a:extLst>
                </a:gridCol>
                <a:gridCol w="472932">
                  <a:extLst>
                    <a:ext uri="{9D8B030D-6E8A-4147-A177-3AD203B41FA5}">
                      <a16:colId xmlns:a16="http://schemas.microsoft.com/office/drawing/2014/main" val="3389614374"/>
                    </a:ext>
                  </a:extLst>
                </a:gridCol>
                <a:gridCol w="525479">
                  <a:extLst>
                    <a:ext uri="{9D8B030D-6E8A-4147-A177-3AD203B41FA5}">
                      <a16:colId xmlns:a16="http://schemas.microsoft.com/office/drawing/2014/main" val="1717728176"/>
                    </a:ext>
                  </a:extLst>
                </a:gridCol>
              </a:tblGrid>
              <a:tr h="19848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Trait emphasis (%)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75259"/>
                  </a:ext>
                </a:extLst>
              </a:tr>
              <a:tr h="19569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Health and Reproduction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Functionality and Durability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66883"/>
                  </a:ext>
                </a:extLst>
              </a:tr>
              <a:tr h="3558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Country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(Index)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Fertility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SCS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MAST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Longevity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Feet/Legs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Udder Composite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BWC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35913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Australia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(BPI)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90256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Canada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(LPI)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-3.3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51715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France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(GDM)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09685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Germany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(RZG)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30.2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4597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Ireland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(EBI)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-8.9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17.9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28604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Israel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(PD11)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9618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Italy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(PFT)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24426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Japan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(NTP)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19.4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52.6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20.4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53060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Netherlands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(NVI)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8124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New Zealand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(BW)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24141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Scandinavia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(NTM)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-7.8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3674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Spain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(ICO)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296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Switzerland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(ISEL) 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-5.6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29.9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2394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United Kingdom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(PLI)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-8.3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-13.7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-6.8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44274"/>
                  </a:ext>
                </a:extLst>
              </a:tr>
              <a:tr h="1882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 </a:t>
                      </a:r>
                      <a:r>
                        <a:rPr lang="en-US" sz="105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(NM$)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458" marR="604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0458" marR="60458" marT="0" marB="0" anchor="ctr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0458" marR="604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04053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CA05260-C7B6-4D7A-AA9D-3BC1A33BF1E8}"/>
              </a:ext>
            </a:extLst>
          </p:cNvPr>
          <p:cNvSpPr txBox="1">
            <a:spLocks/>
          </p:cNvSpPr>
          <p:nvPr/>
        </p:nvSpPr>
        <p:spPr>
          <a:xfrm>
            <a:off x="142682" y="4303642"/>
            <a:ext cx="8844785" cy="862000"/>
          </a:xfrm>
          <a:prstGeom prst="rect">
            <a:avLst/>
          </a:prstGeom>
        </p:spPr>
        <p:txBody>
          <a:bodyPr/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400" dirty="0"/>
              <a:t>Others: </a:t>
            </a:r>
            <a:r>
              <a:rPr lang="en-US" sz="1400" b="0" dirty="0"/>
              <a:t>Milking </a:t>
            </a:r>
            <a:r>
              <a:rPr lang="en-US" sz="1400" dirty="0">
                <a:solidFill>
                  <a:srgbClr val="007E5D"/>
                </a:solidFill>
              </a:rPr>
              <a:t>(GDM, EBI, NTM, ISEL)</a:t>
            </a:r>
            <a:r>
              <a:rPr lang="en-US" sz="1400" b="0" dirty="0"/>
              <a:t>, Temperament </a:t>
            </a:r>
            <a:r>
              <a:rPr lang="en-US" sz="1400" dirty="0">
                <a:solidFill>
                  <a:srgbClr val="007E5D"/>
                </a:solidFill>
              </a:rPr>
              <a:t>(EBI, NTM)</a:t>
            </a:r>
            <a:r>
              <a:rPr lang="en-US" sz="1400" b="0" dirty="0"/>
              <a:t>, Carcass weight </a:t>
            </a:r>
            <a:r>
              <a:rPr lang="en-US" sz="1400" dirty="0">
                <a:solidFill>
                  <a:srgbClr val="007E5D"/>
                </a:solidFill>
              </a:rPr>
              <a:t>(EBI)</a:t>
            </a:r>
            <a:r>
              <a:rPr lang="en-US" sz="1400" b="0" dirty="0"/>
              <a:t>, Carcass fat </a:t>
            </a:r>
            <a:r>
              <a:rPr lang="en-US" sz="1400" dirty="0">
                <a:solidFill>
                  <a:srgbClr val="007E5D"/>
                </a:solidFill>
              </a:rPr>
              <a:t>(EBI)</a:t>
            </a:r>
            <a:r>
              <a:rPr lang="en-US" sz="1400" b="0" dirty="0"/>
              <a:t>, Carcass conformation </a:t>
            </a:r>
            <a:r>
              <a:rPr lang="en-US" sz="1400" dirty="0">
                <a:solidFill>
                  <a:srgbClr val="007E5D"/>
                </a:solidFill>
              </a:rPr>
              <a:t>(EBI)</a:t>
            </a:r>
            <a:r>
              <a:rPr lang="en-US" sz="1400" b="0" dirty="0"/>
              <a:t>, Cull cow weight </a:t>
            </a:r>
            <a:r>
              <a:rPr lang="en-US" sz="1400" dirty="0">
                <a:solidFill>
                  <a:srgbClr val="007E5D"/>
                </a:solidFill>
              </a:rPr>
              <a:t>(EBI)</a:t>
            </a:r>
            <a:r>
              <a:rPr lang="en-US" sz="1400" b="0" dirty="0"/>
              <a:t>, Lactation persistency </a:t>
            </a:r>
            <a:r>
              <a:rPr lang="en-US" sz="1400" dirty="0">
                <a:solidFill>
                  <a:srgbClr val="007E5D"/>
                </a:solidFill>
              </a:rPr>
              <a:t>(PD11)</a:t>
            </a:r>
            <a:r>
              <a:rPr lang="en-US" sz="1400" b="0" dirty="0"/>
              <a:t>, Workability </a:t>
            </a:r>
            <a:r>
              <a:rPr lang="en-US" sz="1400" dirty="0">
                <a:solidFill>
                  <a:srgbClr val="007E5D"/>
                </a:solidFill>
              </a:rPr>
              <a:t>(BPI)</a:t>
            </a:r>
            <a:r>
              <a:rPr lang="en-US" sz="1400" b="0" dirty="0"/>
              <a:t>, health traits sub-index </a:t>
            </a:r>
            <a:r>
              <a:rPr lang="en-US" sz="1400" dirty="0">
                <a:solidFill>
                  <a:srgbClr val="007E5D"/>
                </a:solidFill>
              </a:rPr>
              <a:t>(NM$)</a:t>
            </a:r>
          </a:p>
        </p:txBody>
      </p:sp>
    </p:spTree>
    <p:extLst>
      <p:ext uri="{BB962C8B-B14F-4D97-AF65-F5344CB8AC3E}">
        <p14:creationId xmlns:p14="http://schemas.microsoft.com/office/powerpoint/2010/main" val="677162727"/>
      </p:ext>
    </p:extLst>
  </p:cSld>
  <p:clrMapOvr>
    <a:masterClrMapping/>
  </p:clrMapOvr>
  <p:transition advTm="4446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AC0C-04C8-4C41-8CB4-58E8A87C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3" y="61179"/>
            <a:ext cx="8412480" cy="479822"/>
          </a:xfrm>
        </p:spPr>
        <p:txBody>
          <a:bodyPr/>
          <a:lstStyle/>
          <a:p>
            <a:r>
              <a:rPr lang="en-US" sz="2800" dirty="0"/>
              <a:t>Evaluations of proven HOL bulls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CE4F-9FDC-469F-9DCB-9B4AC5F0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34" y="705711"/>
            <a:ext cx="8795655" cy="425577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Data obtained from Dec 2019 routine MACE files </a:t>
            </a:r>
          </a:p>
          <a:p>
            <a:pPr lvl="1">
              <a:spcAft>
                <a:spcPts val="0"/>
              </a:spcAft>
            </a:pPr>
            <a:r>
              <a:rPr lang="en-US" sz="2000" b="0" dirty="0"/>
              <a:t>Missing EBVs in some countries for different traits was imputed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b="0" dirty="0"/>
              <a:t>Using the mean of available EBV grouped by birth year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000" b="0" dirty="0"/>
              <a:t>The EBVs for each trait standardized by dividing by one SD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800" b="0" dirty="0"/>
              <a:t>Afterwards, each national index calculated from multiplying standardized EBVs of each trait by the corresponding relative emphasis and then summed.</a:t>
            </a:r>
          </a:p>
          <a:p>
            <a:pPr marL="292608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dirty="0"/>
              <a:t>Correlations among national indices</a:t>
            </a:r>
          </a:p>
          <a:p>
            <a:pPr lvl="1">
              <a:spcAft>
                <a:spcPts val="0"/>
              </a:spcAft>
            </a:pPr>
            <a:r>
              <a:rPr lang="en-US" sz="2000" b="0" dirty="0"/>
              <a:t>A subset of bulls (n=1847) born 2005-2010 at least 200 daughters with yield records on USA scale.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948496"/>
      </p:ext>
    </p:extLst>
  </p:cSld>
  <p:clrMapOvr>
    <a:masterClrMapping/>
  </p:clrMapOvr>
  <p:transition advTm="5945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E8D8-BFD3-4DC2-9094-E077E78C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2" y="60552"/>
            <a:ext cx="6827758" cy="479822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Different national indices </a:t>
            </a:r>
            <a:r>
              <a:rPr lang="en-US" sz="2400" dirty="0"/>
              <a:t>applied to EBV on </a:t>
            </a:r>
            <a:r>
              <a:rPr lang="en-US" sz="2400" dirty="0">
                <a:solidFill>
                  <a:srgbClr val="FFFF00"/>
                </a:solidFill>
              </a:rPr>
              <a:t>USA scale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7FEA1C-63FE-4755-AC07-1A41093EA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94475"/>
              </p:ext>
            </p:extLst>
          </p:nvPr>
        </p:nvGraphicFramePr>
        <p:xfrm>
          <a:off x="263959" y="1139157"/>
          <a:ext cx="8338460" cy="3565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63">
                  <a:extLst>
                    <a:ext uri="{9D8B030D-6E8A-4147-A177-3AD203B41FA5}">
                      <a16:colId xmlns:a16="http://schemas.microsoft.com/office/drawing/2014/main" val="733827944"/>
                    </a:ext>
                  </a:extLst>
                </a:gridCol>
                <a:gridCol w="555603">
                  <a:extLst>
                    <a:ext uri="{9D8B030D-6E8A-4147-A177-3AD203B41FA5}">
                      <a16:colId xmlns:a16="http://schemas.microsoft.com/office/drawing/2014/main" val="1347657286"/>
                    </a:ext>
                  </a:extLst>
                </a:gridCol>
                <a:gridCol w="565260">
                  <a:extLst>
                    <a:ext uri="{9D8B030D-6E8A-4147-A177-3AD203B41FA5}">
                      <a16:colId xmlns:a16="http://schemas.microsoft.com/office/drawing/2014/main" val="3024813946"/>
                    </a:ext>
                  </a:extLst>
                </a:gridCol>
                <a:gridCol w="554728">
                  <a:extLst>
                    <a:ext uri="{9D8B030D-6E8A-4147-A177-3AD203B41FA5}">
                      <a16:colId xmlns:a16="http://schemas.microsoft.com/office/drawing/2014/main" val="474417451"/>
                    </a:ext>
                  </a:extLst>
                </a:gridCol>
                <a:gridCol w="503818">
                  <a:extLst>
                    <a:ext uri="{9D8B030D-6E8A-4147-A177-3AD203B41FA5}">
                      <a16:colId xmlns:a16="http://schemas.microsoft.com/office/drawing/2014/main" val="3080157422"/>
                    </a:ext>
                  </a:extLst>
                </a:gridCol>
                <a:gridCol w="544194">
                  <a:extLst>
                    <a:ext uri="{9D8B030D-6E8A-4147-A177-3AD203B41FA5}">
                      <a16:colId xmlns:a16="http://schemas.microsoft.com/office/drawing/2014/main" val="3961141684"/>
                    </a:ext>
                  </a:extLst>
                </a:gridCol>
                <a:gridCol w="492408">
                  <a:extLst>
                    <a:ext uri="{9D8B030D-6E8A-4147-A177-3AD203B41FA5}">
                      <a16:colId xmlns:a16="http://schemas.microsoft.com/office/drawing/2014/main" val="2868204070"/>
                    </a:ext>
                  </a:extLst>
                </a:gridCol>
                <a:gridCol w="492408">
                  <a:extLst>
                    <a:ext uri="{9D8B030D-6E8A-4147-A177-3AD203B41FA5}">
                      <a16:colId xmlns:a16="http://schemas.microsoft.com/office/drawing/2014/main" val="1701611798"/>
                    </a:ext>
                  </a:extLst>
                </a:gridCol>
                <a:gridCol w="521372">
                  <a:extLst>
                    <a:ext uri="{9D8B030D-6E8A-4147-A177-3AD203B41FA5}">
                      <a16:colId xmlns:a16="http://schemas.microsoft.com/office/drawing/2014/main" val="2408500736"/>
                    </a:ext>
                  </a:extLst>
                </a:gridCol>
                <a:gridCol w="473976">
                  <a:extLst>
                    <a:ext uri="{9D8B030D-6E8A-4147-A177-3AD203B41FA5}">
                      <a16:colId xmlns:a16="http://schemas.microsoft.com/office/drawing/2014/main" val="3655995906"/>
                    </a:ext>
                  </a:extLst>
                </a:gridCol>
                <a:gridCol w="473976">
                  <a:extLst>
                    <a:ext uri="{9D8B030D-6E8A-4147-A177-3AD203B41FA5}">
                      <a16:colId xmlns:a16="http://schemas.microsoft.com/office/drawing/2014/main" val="945399891"/>
                    </a:ext>
                  </a:extLst>
                </a:gridCol>
                <a:gridCol w="519618">
                  <a:extLst>
                    <a:ext uri="{9D8B030D-6E8A-4147-A177-3AD203B41FA5}">
                      <a16:colId xmlns:a16="http://schemas.microsoft.com/office/drawing/2014/main" val="2426035861"/>
                    </a:ext>
                  </a:extLst>
                </a:gridCol>
                <a:gridCol w="532784">
                  <a:extLst>
                    <a:ext uri="{9D8B030D-6E8A-4147-A177-3AD203B41FA5}">
                      <a16:colId xmlns:a16="http://schemas.microsoft.com/office/drawing/2014/main" val="4244631368"/>
                    </a:ext>
                  </a:extLst>
                </a:gridCol>
                <a:gridCol w="532784">
                  <a:extLst>
                    <a:ext uri="{9D8B030D-6E8A-4147-A177-3AD203B41FA5}">
                      <a16:colId xmlns:a16="http://schemas.microsoft.com/office/drawing/2014/main" val="3985736179"/>
                    </a:ext>
                  </a:extLst>
                </a:gridCol>
                <a:gridCol w="532784">
                  <a:extLst>
                    <a:ext uri="{9D8B030D-6E8A-4147-A177-3AD203B41FA5}">
                      <a16:colId xmlns:a16="http://schemas.microsoft.com/office/drawing/2014/main" val="509321018"/>
                    </a:ext>
                  </a:extLst>
                </a:gridCol>
                <a:gridCol w="532784">
                  <a:extLst>
                    <a:ext uri="{9D8B030D-6E8A-4147-A177-3AD203B41FA5}">
                      <a16:colId xmlns:a16="http://schemas.microsoft.com/office/drawing/2014/main" val="1809356538"/>
                    </a:ext>
                  </a:extLst>
                </a:gridCol>
              </a:tblGrid>
              <a:tr h="2549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DFS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JPN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NLD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NZL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06148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34647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0.88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86770"/>
                  </a:ext>
                </a:extLst>
              </a:tr>
              <a:tr h="215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0.78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80157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50608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DFS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22050"/>
                  </a:ext>
                </a:extLst>
              </a:tr>
              <a:tr h="215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0.64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05288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99258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GBR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85839"/>
                  </a:ext>
                </a:extLst>
              </a:tr>
              <a:tr h="215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0.47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0.31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946352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49434"/>
                  </a:ext>
                </a:extLst>
              </a:tr>
              <a:tr h="215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07222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JPN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0.88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0.78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0631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NLD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31246"/>
                  </a:ext>
                </a:extLst>
              </a:tr>
              <a:tr h="215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NZL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0.59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0.71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0.52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0.65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0.47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96455"/>
                  </a:ext>
                </a:extLst>
              </a:tr>
              <a:tr h="223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0.93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0.87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0.73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0.91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923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FA4EEF-AF8F-4D9C-BC9E-49906E6A8B67}"/>
              </a:ext>
            </a:extLst>
          </p:cNvPr>
          <p:cNvSpPr/>
          <p:nvPr/>
        </p:nvSpPr>
        <p:spPr>
          <a:xfrm>
            <a:off x="1941399" y="2056509"/>
            <a:ext cx="498996" cy="2093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A1B01-CE79-4E72-BFC1-A405EADC127A}"/>
              </a:ext>
            </a:extLst>
          </p:cNvPr>
          <p:cNvSpPr/>
          <p:nvPr/>
        </p:nvSpPr>
        <p:spPr>
          <a:xfrm>
            <a:off x="4994225" y="3819798"/>
            <a:ext cx="498996" cy="2093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B906-2606-4895-B861-15324FEE7456}"/>
              </a:ext>
            </a:extLst>
          </p:cNvPr>
          <p:cNvSpPr txBox="1"/>
          <p:nvPr/>
        </p:nvSpPr>
        <p:spPr>
          <a:xfrm>
            <a:off x="628" y="672662"/>
            <a:ext cx="433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Correlations among national indices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081470"/>
      </p:ext>
    </p:extLst>
  </p:cSld>
  <p:clrMapOvr>
    <a:masterClrMapping/>
  </p:clrMapOvr>
  <p:transition advTm="51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E8D8-BFD3-4DC2-9094-E077E78C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" y="80560"/>
            <a:ext cx="6826346" cy="479822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USA index </a:t>
            </a:r>
            <a:r>
              <a:rPr lang="en-US" sz="2400" dirty="0"/>
              <a:t>applied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to EBV on </a:t>
            </a:r>
            <a:r>
              <a:rPr lang="en-US" sz="2400" dirty="0">
                <a:solidFill>
                  <a:srgbClr val="FFFF00"/>
                </a:solidFill>
              </a:rPr>
              <a:t>different national scales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7FEA1C-63FE-4755-AC07-1A41093EA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25825"/>
              </p:ext>
            </p:extLst>
          </p:nvPr>
        </p:nvGraphicFramePr>
        <p:xfrm>
          <a:off x="214653" y="1086429"/>
          <a:ext cx="8569232" cy="366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076">
                  <a:extLst>
                    <a:ext uri="{9D8B030D-6E8A-4147-A177-3AD203B41FA5}">
                      <a16:colId xmlns:a16="http://schemas.microsoft.com/office/drawing/2014/main" val="733827944"/>
                    </a:ext>
                  </a:extLst>
                </a:gridCol>
                <a:gridCol w="570980">
                  <a:extLst>
                    <a:ext uri="{9D8B030D-6E8A-4147-A177-3AD203B41FA5}">
                      <a16:colId xmlns:a16="http://schemas.microsoft.com/office/drawing/2014/main" val="1347657286"/>
                    </a:ext>
                  </a:extLst>
                </a:gridCol>
                <a:gridCol w="580905">
                  <a:extLst>
                    <a:ext uri="{9D8B030D-6E8A-4147-A177-3AD203B41FA5}">
                      <a16:colId xmlns:a16="http://schemas.microsoft.com/office/drawing/2014/main" val="3024813946"/>
                    </a:ext>
                  </a:extLst>
                </a:gridCol>
                <a:gridCol w="570081">
                  <a:extLst>
                    <a:ext uri="{9D8B030D-6E8A-4147-A177-3AD203B41FA5}">
                      <a16:colId xmlns:a16="http://schemas.microsoft.com/office/drawing/2014/main" val="474417451"/>
                    </a:ext>
                  </a:extLst>
                </a:gridCol>
                <a:gridCol w="517762">
                  <a:extLst>
                    <a:ext uri="{9D8B030D-6E8A-4147-A177-3AD203B41FA5}">
                      <a16:colId xmlns:a16="http://schemas.microsoft.com/office/drawing/2014/main" val="3080157422"/>
                    </a:ext>
                  </a:extLst>
                </a:gridCol>
                <a:gridCol w="559255">
                  <a:extLst>
                    <a:ext uri="{9D8B030D-6E8A-4147-A177-3AD203B41FA5}">
                      <a16:colId xmlns:a16="http://schemas.microsoft.com/office/drawing/2014/main" val="3961141684"/>
                    </a:ext>
                  </a:extLst>
                </a:gridCol>
                <a:gridCol w="506036">
                  <a:extLst>
                    <a:ext uri="{9D8B030D-6E8A-4147-A177-3AD203B41FA5}">
                      <a16:colId xmlns:a16="http://schemas.microsoft.com/office/drawing/2014/main" val="2868204070"/>
                    </a:ext>
                  </a:extLst>
                </a:gridCol>
                <a:gridCol w="506036">
                  <a:extLst>
                    <a:ext uri="{9D8B030D-6E8A-4147-A177-3AD203B41FA5}">
                      <a16:colId xmlns:a16="http://schemas.microsoft.com/office/drawing/2014/main" val="1701611798"/>
                    </a:ext>
                  </a:extLst>
                </a:gridCol>
                <a:gridCol w="535801">
                  <a:extLst>
                    <a:ext uri="{9D8B030D-6E8A-4147-A177-3AD203B41FA5}">
                      <a16:colId xmlns:a16="http://schemas.microsoft.com/office/drawing/2014/main" val="2408500736"/>
                    </a:ext>
                  </a:extLst>
                </a:gridCol>
                <a:gridCol w="487093">
                  <a:extLst>
                    <a:ext uri="{9D8B030D-6E8A-4147-A177-3AD203B41FA5}">
                      <a16:colId xmlns:a16="http://schemas.microsoft.com/office/drawing/2014/main" val="3655995906"/>
                    </a:ext>
                  </a:extLst>
                </a:gridCol>
                <a:gridCol w="487093">
                  <a:extLst>
                    <a:ext uri="{9D8B030D-6E8A-4147-A177-3AD203B41FA5}">
                      <a16:colId xmlns:a16="http://schemas.microsoft.com/office/drawing/2014/main" val="945399891"/>
                    </a:ext>
                  </a:extLst>
                </a:gridCol>
                <a:gridCol w="533998">
                  <a:extLst>
                    <a:ext uri="{9D8B030D-6E8A-4147-A177-3AD203B41FA5}">
                      <a16:colId xmlns:a16="http://schemas.microsoft.com/office/drawing/2014/main" val="2426035861"/>
                    </a:ext>
                  </a:extLst>
                </a:gridCol>
                <a:gridCol w="547529">
                  <a:extLst>
                    <a:ext uri="{9D8B030D-6E8A-4147-A177-3AD203B41FA5}">
                      <a16:colId xmlns:a16="http://schemas.microsoft.com/office/drawing/2014/main" val="4244631368"/>
                    </a:ext>
                  </a:extLst>
                </a:gridCol>
                <a:gridCol w="547529">
                  <a:extLst>
                    <a:ext uri="{9D8B030D-6E8A-4147-A177-3AD203B41FA5}">
                      <a16:colId xmlns:a16="http://schemas.microsoft.com/office/drawing/2014/main" val="3985736179"/>
                    </a:ext>
                  </a:extLst>
                </a:gridCol>
                <a:gridCol w="547529">
                  <a:extLst>
                    <a:ext uri="{9D8B030D-6E8A-4147-A177-3AD203B41FA5}">
                      <a16:colId xmlns:a16="http://schemas.microsoft.com/office/drawing/2014/main" val="509321018"/>
                    </a:ext>
                  </a:extLst>
                </a:gridCol>
                <a:gridCol w="547529">
                  <a:extLst>
                    <a:ext uri="{9D8B030D-6E8A-4147-A177-3AD203B41FA5}">
                      <a16:colId xmlns:a16="http://schemas.microsoft.com/office/drawing/2014/main" val="1809356538"/>
                    </a:ext>
                  </a:extLst>
                </a:gridCol>
              </a:tblGrid>
              <a:tr h="2617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DFS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JPN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NLD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NZL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06148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34647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86770"/>
                  </a:ext>
                </a:extLst>
              </a:tr>
              <a:tr h="221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80157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50608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DFS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22050"/>
                  </a:ext>
                </a:extLst>
              </a:tr>
              <a:tr h="221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05288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99258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GBR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85839"/>
                  </a:ext>
                </a:extLst>
              </a:tr>
              <a:tr h="221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946352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49434"/>
                  </a:ext>
                </a:extLst>
              </a:tr>
              <a:tr h="221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07222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JPN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0631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NLD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31246"/>
                  </a:ext>
                </a:extLst>
              </a:tr>
              <a:tr h="221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NZL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96455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1A1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92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80E8DAD-F847-477A-9FDB-72452A939C66}"/>
              </a:ext>
            </a:extLst>
          </p:cNvPr>
          <p:cNvSpPr/>
          <p:nvPr/>
        </p:nvSpPr>
        <p:spPr>
          <a:xfrm>
            <a:off x="767806" y="3626654"/>
            <a:ext cx="528918" cy="209307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737AA-12D5-4251-AAE6-B57CB78A52F3}"/>
              </a:ext>
            </a:extLst>
          </p:cNvPr>
          <p:cNvSpPr/>
          <p:nvPr/>
        </p:nvSpPr>
        <p:spPr>
          <a:xfrm>
            <a:off x="771318" y="4078323"/>
            <a:ext cx="528918" cy="209307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4AF2F-D9AD-4A30-9B15-26B899282BDB}"/>
              </a:ext>
            </a:extLst>
          </p:cNvPr>
          <p:cNvSpPr/>
          <p:nvPr/>
        </p:nvSpPr>
        <p:spPr>
          <a:xfrm>
            <a:off x="1345139" y="4521754"/>
            <a:ext cx="528918" cy="2093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DAFB7-98B7-4DF4-B60C-DBD151876DAE}"/>
              </a:ext>
            </a:extLst>
          </p:cNvPr>
          <p:cNvSpPr/>
          <p:nvPr/>
        </p:nvSpPr>
        <p:spPr>
          <a:xfrm>
            <a:off x="3542844" y="3617353"/>
            <a:ext cx="498996" cy="2093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DA5BF-D7A1-46A9-900F-C357C83140FF}"/>
              </a:ext>
            </a:extLst>
          </p:cNvPr>
          <p:cNvSpPr txBox="1"/>
          <p:nvPr/>
        </p:nvSpPr>
        <p:spPr>
          <a:xfrm>
            <a:off x="628" y="647948"/>
            <a:ext cx="433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Correlations among national indices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545635"/>
      </p:ext>
    </p:extLst>
  </p:cSld>
  <p:clrMapOvr>
    <a:masterClrMapping/>
  </p:clrMapOvr>
  <p:transition advTm="74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E8D8-BFD3-4DC2-9094-E077E78C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" y="67437"/>
            <a:ext cx="6020223" cy="479822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National index </a:t>
            </a:r>
            <a:r>
              <a:rPr lang="en-US" sz="2400" dirty="0"/>
              <a:t>applied to their </a:t>
            </a:r>
            <a:r>
              <a:rPr lang="en-US" sz="2400" dirty="0">
                <a:solidFill>
                  <a:srgbClr val="FFFF00"/>
                </a:solidFill>
              </a:rPr>
              <a:t>own EBV scale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81B75-7333-49EC-846B-66174E033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28541"/>
              </p:ext>
            </p:extLst>
          </p:nvPr>
        </p:nvGraphicFramePr>
        <p:xfrm>
          <a:off x="403892" y="1032222"/>
          <a:ext cx="7685670" cy="3852285"/>
        </p:xfrm>
        <a:graphic>
          <a:graphicData uri="http://schemas.openxmlformats.org/drawingml/2006/table">
            <a:tbl>
              <a:tblPr firstRow="1" firstCol="1" bandRow="1"/>
              <a:tblGrid>
                <a:gridCol w="250366">
                  <a:extLst>
                    <a:ext uri="{9D8B030D-6E8A-4147-A177-3AD203B41FA5}">
                      <a16:colId xmlns:a16="http://schemas.microsoft.com/office/drawing/2014/main" val="1930385583"/>
                    </a:ext>
                  </a:extLst>
                </a:gridCol>
                <a:gridCol w="484763">
                  <a:extLst>
                    <a:ext uri="{9D8B030D-6E8A-4147-A177-3AD203B41FA5}">
                      <a16:colId xmlns:a16="http://schemas.microsoft.com/office/drawing/2014/main" val="2472215797"/>
                    </a:ext>
                  </a:extLst>
                </a:gridCol>
                <a:gridCol w="493185">
                  <a:extLst>
                    <a:ext uri="{9D8B030D-6E8A-4147-A177-3AD203B41FA5}">
                      <a16:colId xmlns:a16="http://schemas.microsoft.com/office/drawing/2014/main" val="472500020"/>
                    </a:ext>
                  </a:extLst>
                </a:gridCol>
                <a:gridCol w="493185">
                  <a:extLst>
                    <a:ext uri="{9D8B030D-6E8A-4147-A177-3AD203B41FA5}">
                      <a16:colId xmlns:a16="http://schemas.microsoft.com/office/drawing/2014/main" val="696990159"/>
                    </a:ext>
                  </a:extLst>
                </a:gridCol>
                <a:gridCol w="483996">
                  <a:extLst>
                    <a:ext uri="{9D8B030D-6E8A-4147-A177-3AD203B41FA5}">
                      <a16:colId xmlns:a16="http://schemas.microsoft.com/office/drawing/2014/main" val="4162471049"/>
                    </a:ext>
                  </a:extLst>
                </a:gridCol>
                <a:gridCol w="474806">
                  <a:extLst>
                    <a:ext uri="{9D8B030D-6E8A-4147-A177-3AD203B41FA5}">
                      <a16:colId xmlns:a16="http://schemas.microsoft.com/office/drawing/2014/main" val="3813381682"/>
                    </a:ext>
                  </a:extLst>
                </a:gridCol>
                <a:gridCol w="474806">
                  <a:extLst>
                    <a:ext uri="{9D8B030D-6E8A-4147-A177-3AD203B41FA5}">
                      <a16:colId xmlns:a16="http://schemas.microsoft.com/office/drawing/2014/main" val="457422484"/>
                    </a:ext>
                  </a:extLst>
                </a:gridCol>
                <a:gridCol w="429621">
                  <a:extLst>
                    <a:ext uri="{9D8B030D-6E8A-4147-A177-3AD203B41FA5}">
                      <a16:colId xmlns:a16="http://schemas.microsoft.com/office/drawing/2014/main" val="122931241"/>
                    </a:ext>
                  </a:extLst>
                </a:gridCol>
                <a:gridCol w="454895">
                  <a:extLst>
                    <a:ext uri="{9D8B030D-6E8A-4147-A177-3AD203B41FA5}">
                      <a16:colId xmlns:a16="http://schemas.microsoft.com/office/drawing/2014/main" val="3752329465"/>
                    </a:ext>
                  </a:extLst>
                </a:gridCol>
                <a:gridCol w="454895">
                  <a:extLst>
                    <a:ext uri="{9D8B030D-6E8A-4147-A177-3AD203B41FA5}">
                      <a16:colId xmlns:a16="http://schemas.microsoft.com/office/drawing/2014/main" val="1722370812"/>
                    </a:ext>
                  </a:extLst>
                </a:gridCol>
                <a:gridCol w="413540">
                  <a:extLst>
                    <a:ext uri="{9D8B030D-6E8A-4147-A177-3AD203B41FA5}">
                      <a16:colId xmlns:a16="http://schemas.microsoft.com/office/drawing/2014/main" val="3898782334"/>
                    </a:ext>
                  </a:extLst>
                </a:gridCol>
                <a:gridCol w="453362">
                  <a:extLst>
                    <a:ext uri="{9D8B030D-6E8A-4147-A177-3AD203B41FA5}">
                      <a16:colId xmlns:a16="http://schemas.microsoft.com/office/drawing/2014/main" val="3653139407"/>
                    </a:ext>
                  </a:extLst>
                </a:gridCol>
                <a:gridCol w="464850">
                  <a:extLst>
                    <a:ext uri="{9D8B030D-6E8A-4147-A177-3AD203B41FA5}">
                      <a16:colId xmlns:a16="http://schemas.microsoft.com/office/drawing/2014/main" val="2927461990"/>
                    </a:ext>
                  </a:extLst>
                </a:gridCol>
                <a:gridCol w="464850">
                  <a:extLst>
                    <a:ext uri="{9D8B030D-6E8A-4147-A177-3AD203B41FA5}">
                      <a16:colId xmlns:a16="http://schemas.microsoft.com/office/drawing/2014/main" val="1926316080"/>
                    </a:ext>
                  </a:extLst>
                </a:gridCol>
                <a:gridCol w="464850">
                  <a:extLst>
                    <a:ext uri="{9D8B030D-6E8A-4147-A177-3AD203B41FA5}">
                      <a16:colId xmlns:a16="http://schemas.microsoft.com/office/drawing/2014/main" val="523729219"/>
                    </a:ext>
                  </a:extLst>
                </a:gridCol>
                <a:gridCol w="464850">
                  <a:extLst>
                    <a:ext uri="{9D8B030D-6E8A-4147-A177-3AD203B41FA5}">
                      <a16:colId xmlns:a16="http://schemas.microsoft.com/office/drawing/2014/main" val="1525206331"/>
                    </a:ext>
                  </a:extLst>
                </a:gridCol>
                <a:gridCol w="464850">
                  <a:extLst>
                    <a:ext uri="{9D8B030D-6E8A-4147-A177-3AD203B41FA5}">
                      <a16:colId xmlns:a16="http://schemas.microsoft.com/office/drawing/2014/main" val="2760122321"/>
                    </a:ext>
                  </a:extLst>
                </a:gridCol>
              </a:tblGrid>
              <a:tr h="179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Index and scale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34232"/>
                  </a:ext>
                </a:extLst>
              </a:tr>
              <a:tr h="179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DFS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ESP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GBR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IRL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ITA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JPN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NLD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NZL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8803"/>
                  </a:ext>
                </a:extLst>
              </a:tr>
              <a:tr h="232435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Index and scale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93988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2656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07160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24900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DFS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4726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ESP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0.47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49760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24452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GBR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0.44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10432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IRL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04504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91886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ITA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18190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JPN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0.44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93343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NLD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30777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NZL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0.69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0.47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0.85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0.73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0.54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57725"/>
                  </a:ext>
                </a:extLst>
              </a:tr>
              <a:tr h="232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0.67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0.88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1.00</a:t>
                      </a:r>
                    </a:p>
                  </a:txBody>
                  <a:tcPr marL="55984" marR="559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000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BB224E-830C-4520-B83F-658C99B17700}"/>
              </a:ext>
            </a:extLst>
          </p:cNvPr>
          <p:cNvSpPr txBox="1"/>
          <p:nvPr/>
        </p:nvSpPr>
        <p:spPr>
          <a:xfrm>
            <a:off x="628" y="623234"/>
            <a:ext cx="433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Correlations among national indices </a:t>
            </a:r>
          </a:p>
        </p:txBody>
      </p:sp>
    </p:spTree>
    <p:extLst>
      <p:ext uri="{BB962C8B-B14F-4D97-AF65-F5344CB8AC3E}">
        <p14:creationId xmlns:p14="http://schemas.microsoft.com/office/powerpoint/2010/main" val="4647452"/>
      </p:ext>
    </p:extLst>
  </p:cSld>
  <p:clrMapOvr>
    <a:masterClrMapping/>
  </p:clrMapOvr>
  <p:transition advTm="2562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156178</TotalTime>
  <Words>1934</Words>
  <Application>Microsoft Office PowerPoint</Application>
  <PresentationFormat>Custom</PresentationFormat>
  <Paragraphs>1402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Calibri</vt:lpstr>
      <vt:lpstr>Times New Roman</vt:lpstr>
      <vt:lpstr>Wingdings</vt:lpstr>
      <vt:lpstr>Symbol</vt:lpstr>
      <vt:lpstr>AIP-2017 16-9 Slide Master</vt:lpstr>
      <vt:lpstr>National Index Correlations and Expected vs. Actual Use of Foreign Sires</vt:lpstr>
      <vt:lpstr>Backgrounds</vt:lpstr>
      <vt:lpstr>Relative emphasis in 2018 USA index (NM$)</vt:lpstr>
      <vt:lpstr>Objectives</vt:lpstr>
      <vt:lpstr>Relative emphasis in national indices </vt:lpstr>
      <vt:lpstr>Evaluations of proven HOL bulls </vt:lpstr>
      <vt:lpstr>Different national indices applied to EBV on USA scale</vt:lpstr>
      <vt:lpstr>USA index applied to EBV on different national scales</vt:lpstr>
      <vt:lpstr>National index applied to their own EBV scale  </vt:lpstr>
      <vt:lpstr>Expected distribution of top 100 ranking HOL bulls</vt:lpstr>
      <vt:lpstr>Actual and expected percentages of foreign sire use </vt:lpstr>
      <vt:lpstr>Conclusions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Fletcher, Kim</cp:lastModifiedBy>
  <cp:revision>1007</cp:revision>
  <cp:lastPrinted>2019-09-27T22:09:15Z</cp:lastPrinted>
  <dcterms:created xsi:type="dcterms:W3CDTF">2017-04-14T13:19:57Z</dcterms:created>
  <dcterms:modified xsi:type="dcterms:W3CDTF">2021-04-26T11:34:37Z</dcterms:modified>
</cp:coreProperties>
</file>