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22"/>
  </p:notesMasterIdLst>
  <p:handoutMasterIdLst>
    <p:handoutMasterId r:id="rId23"/>
  </p:handoutMasterIdLst>
  <p:sldIdLst>
    <p:sldId id="256" r:id="rId2"/>
    <p:sldId id="383" r:id="rId3"/>
    <p:sldId id="376" r:id="rId4"/>
    <p:sldId id="402" r:id="rId5"/>
    <p:sldId id="377" r:id="rId6"/>
    <p:sldId id="378" r:id="rId7"/>
    <p:sldId id="384" r:id="rId8"/>
    <p:sldId id="391" r:id="rId9"/>
    <p:sldId id="401" r:id="rId10"/>
    <p:sldId id="396" r:id="rId11"/>
    <p:sldId id="397" r:id="rId12"/>
    <p:sldId id="398" r:id="rId13"/>
    <p:sldId id="395" r:id="rId14"/>
    <p:sldId id="399" r:id="rId15"/>
    <p:sldId id="400" r:id="rId16"/>
    <p:sldId id="379" r:id="rId17"/>
    <p:sldId id="380" r:id="rId18"/>
    <p:sldId id="381" r:id="rId19"/>
    <p:sldId id="382" r:id="rId20"/>
    <p:sldId id="390" r:id="rId21"/>
  </p:sldIdLst>
  <p:sldSz cx="9144000" cy="6858000" type="screen4x3"/>
  <p:notesSz cx="7010400" cy="9296400"/>
  <p:embeddedFontLst>
    <p:embeddedFont>
      <p:font typeface="Calibri" pitchFamily="34" charset="0"/>
      <p:regular r:id="rId24"/>
      <p:bold r:id="rId25"/>
      <p:italic r:id="rId26"/>
      <p:boldItalic r:id="rId27"/>
    </p:embeddedFont>
    <p:embeddedFont>
      <p:font typeface="Monotype Sorts" pitchFamily="2" charset="2"/>
      <p:regular r:id="rId28"/>
    </p:embeddedFont>
    <p:embeddedFont>
      <p:font typeface="Humnst777 BT" pitchFamily="34" charset="0"/>
      <p:regular r:id="rId29"/>
      <p:bold r:id="rId30"/>
      <p:italic r:id="rId31"/>
      <p:boldItalic r:id="rId32"/>
    </p:embeddedFont>
    <p:embeddedFont>
      <p:font typeface="Aharoni" pitchFamily="2" charset="-79"/>
      <p:bold r:id="rId33"/>
    </p:embeddedFont>
    <p:embeddedFont>
      <p:font typeface="Times" pitchFamily="18" charset="0"/>
      <p:regular r:id="rId34"/>
      <p:bold r:id="rId35"/>
      <p:italic r:id="rId36"/>
      <p:boldItalic r:id="rId37"/>
    </p:embeddedFont>
  </p:embeddedFontLst>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990000"/>
    <a:srgbClr val="0099CC"/>
    <a:srgbClr val="009999"/>
    <a:srgbClr val="33CCCC"/>
    <a:srgbClr val="A3F8FF"/>
    <a:srgbClr val="006382"/>
    <a:srgbClr val="003D50"/>
    <a:srgbClr val="FFFFCC"/>
    <a:srgbClr val="FFCC99"/>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450" autoAdjust="0"/>
    <p:restoredTop sz="99758" autoAdjust="0"/>
  </p:normalViewPr>
  <p:slideViewPr>
    <p:cSldViewPr snapToGrid="0">
      <p:cViewPr varScale="1">
        <p:scale>
          <a:sx n="76" d="100"/>
          <a:sy n="76" d="100"/>
        </p:scale>
        <p:origin x="-1302" y="-84"/>
      </p:cViewPr>
      <p:guideLst>
        <p:guide orient="horz" pos="1680"/>
        <p:guide pos="1200"/>
        <p:guide pos="39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52"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hPercent val="64"/>
      <c:depthPercent val="80"/>
      <c:rAngAx val="1"/>
    </c:view3D>
    <c:floor>
      <c:spPr>
        <a:solidFill>
          <a:srgbClr val="456799"/>
        </a:solidFill>
        <a:ln w="25400">
          <a:solidFill>
            <a:schemeClr val="tx1"/>
          </a:solidFill>
          <a:prstDash val="solid"/>
        </a:ln>
      </c:spPr>
    </c:floor>
    <c:sideWall>
      <c:spPr>
        <a:gradFill rotWithShape="0">
          <a:gsLst>
            <a:gs pos="0">
              <a:srgbClr val="FFFF66"/>
            </a:gs>
            <a:gs pos="100000">
              <a:srgbClr val="FFCC00"/>
            </a:gs>
          </a:gsLst>
          <a:lin ang="5400000" scaled="1"/>
        </a:gradFill>
        <a:ln w="25400">
          <a:solidFill>
            <a:schemeClr val="tx1"/>
          </a:solidFill>
          <a:prstDash val="solid"/>
        </a:ln>
      </c:spPr>
    </c:sideWall>
    <c:backWall>
      <c:spPr>
        <a:gradFill rotWithShape="0">
          <a:gsLst>
            <a:gs pos="0">
              <a:srgbClr val="FFFF66"/>
            </a:gs>
            <a:gs pos="100000">
              <a:srgbClr val="FFCC00"/>
            </a:gs>
          </a:gsLst>
          <a:lin ang="5400000" scaled="1"/>
        </a:gradFill>
        <a:ln w="25400">
          <a:solidFill>
            <a:schemeClr val="tx1"/>
          </a:solidFill>
          <a:prstDash val="solid"/>
        </a:ln>
      </c:spPr>
    </c:backWall>
    <c:plotArea>
      <c:layout>
        <c:manualLayout>
          <c:layoutTarget val="inner"/>
          <c:xMode val="edge"/>
          <c:yMode val="edge"/>
          <c:x val="3.3506417033832704E-2"/>
          <c:y val="3.1624910342397665E-2"/>
          <c:w val="0.79673321926714868"/>
          <c:h val="0.86753107081127068"/>
        </c:manualLayout>
      </c:layout>
      <c:bar3DChart>
        <c:barDir val="col"/>
        <c:grouping val="clustered"/>
        <c:ser>
          <c:idx val="0"/>
          <c:order val="0"/>
          <c:tx>
            <c:strRef>
              <c:f>Sheet1!$A$2</c:f>
              <c:strCache>
                <c:ptCount val="1"/>
                <c:pt idx="0">
                  <c:v>Lb CO2 Daily</c:v>
                </c:pt>
              </c:strCache>
            </c:strRef>
          </c:tx>
          <c:spPr>
            <a:gradFill flip="none" rotWithShape="1">
              <a:gsLst>
                <a:gs pos="0">
                  <a:srgbClr val="66FFFF"/>
                </a:gs>
                <a:gs pos="25000">
                  <a:srgbClr val="21D6E0"/>
                </a:gs>
                <a:gs pos="75000">
                  <a:srgbClr val="0087E6"/>
                </a:gs>
                <a:gs pos="100000">
                  <a:srgbClr val="005CBF"/>
                </a:gs>
              </a:gsLst>
              <a:lin ang="2700000" scaled="0"/>
              <a:tileRect/>
            </a:gradFill>
            <a:ln w="25400">
              <a:solidFill>
                <a:schemeClr val="tx1"/>
              </a:solidFill>
              <a:prstDash val="solid"/>
            </a:ln>
          </c:spPr>
          <c:cat>
            <c:numRef>
              <c:f>Sheet1!$B$1:$C$1</c:f>
              <c:numCache>
                <c:formatCode>General</c:formatCode>
                <c:ptCount val="2"/>
                <c:pt idx="0">
                  <c:v>1944</c:v>
                </c:pt>
                <c:pt idx="1">
                  <c:v>2007</c:v>
                </c:pt>
              </c:numCache>
            </c:numRef>
          </c:cat>
          <c:val>
            <c:numRef>
              <c:f>Sheet1!$B$2:$C$2</c:f>
              <c:numCache>
                <c:formatCode>General</c:formatCode>
                <c:ptCount val="2"/>
                <c:pt idx="0">
                  <c:v>13.5</c:v>
                </c:pt>
                <c:pt idx="1">
                  <c:v>27.8</c:v>
                </c:pt>
              </c:numCache>
            </c:numRef>
          </c:val>
        </c:ser>
        <c:gapWidth val="100"/>
        <c:gapDepth val="0"/>
        <c:shape val="box"/>
        <c:axId val="110704512"/>
        <c:axId val="110720128"/>
        <c:axId val="0"/>
      </c:bar3DChart>
      <c:catAx>
        <c:axId val="110704512"/>
        <c:scaling>
          <c:orientation val="minMax"/>
        </c:scaling>
        <c:axPos val="b"/>
        <c:numFmt formatCode="General" sourceLinked="1"/>
        <c:tickLblPos val="nextTo"/>
        <c:spPr>
          <a:ln w="25400" cap="sq">
            <a:solidFill>
              <a:schemeClr val="tx1"/>
            </a:solidFill>
            <a:prstDash val="solid"/>
            <a:miter lim="800000"/>
          </a:ln>
        </c:spPr>
        <c:txPr>
          <a:bodyPr rot="0" vert="horz"/>
          <a:lstStyle/>
          <a:p>
            <a:pPr>
              <a:defRPr sz="1600" b="1" i="0" u="none" strike="noStrike" baseline="0">
                <a:solidFill>
                  <a:schemeClr val="tx1"/>
                </a:solidFill>
                <a:latin typeface="Calibri"/>
                <a:ea typeface="Calibri"/>
                <a:cs typeface="Calibri"/>
              </a:defRPr>
            </a:pPr>
            <a:endParaRPr lang="en-US"/>
          </a:p>
        </c:txPr>
        <c:crossAx val="110720128"/>
        <c:crosses val="autoZero"/>
        <c:auto val="1"/>
        <c:lblAlgn val="ctr"/>
        <c:lblOffset val="0"/>
        <c:tickLblSkip val="1"/>
        <c:tickMarkSkip val="1"/>
      </c:catAx>
      <c:valAx>
        <c:axId val="110720128"/>
        <c:scaling>
          <c:orientation val="minMax"/>
          <c:max val="30"/>
          <c:min val="0"/>
        </c:scaling>
        <c:axPos val="l"/>
        <c:majorGridlines>
          <c:spPr>
            <a:ln w="19050">
              <a:solidFill>
                <a:srgbClr val="002060"/>
              </a:solidFill>
              <a:prstDash val="sysDash"/>
            </a:ln>
          </c:spPr>
        </c:majorGridlines>
        <c:title>
          <c:tx>
            <c:rich>
              <a:bodyPr/>
              <a:lstStyle/>
              <a:p>
                <a:pPr>
                  <a:defRPr sz="1800" b="0" i="0" u="none" strike="noStrike" baseline="0">
                    <a:solidFill>
                      <a:schemeClr val="tx1"/>
                    </a:solidFill>
                    <a:latin typeface="Arial"/>
                    <a:ea typeface="Arial"/>
                    <a:cs typeface="Arial"/>
                  </a:defRPr>
                </a:pPr>
                <a:r>
                  <a:rPr lang="en-US" sz="1800" b="1" i="0" u="none" strike="noStrike" baseline="0" dirty="0" smtClean="0">
                    <a:solidFill>
                      <a:schemeClr val="tx1"/>
                    </a:solidFill>
                    <a:latin typeface="Calibri"/>
                    <a:cs typeface="Calibri"/>
                  </a:rPr>
                  <a:t>CO</a:t>
                </a:r>
                <a:r>
                  <a:rPr lang="en-US" sz="1800" b="1" i="0" u="none" strike="noStrike" baseline="-25000" dirty="0" smtClean="0">
                    <a:solidFill>
                      <a:schemeClr val="tx1"/>
                    </a:solidFill>
                    <a:latin typeface="Calibri"/>
                    <a:cs typeface="Calibri"/>
                  </a:rPr>
                  <a:t>2</a:t>
                </a:r>
                <a:r>
                  <a:rPr lang="en-US" sz="1800" b="1" i="0" u="none" strike="noStrike" baseline="0" dirty="0" smtClean="0">
                    <a:solidFill>
                      <a:schemeClr val="tx1"/>
                    </a:solidFill>
                    <a:latin typeface="Calibri"/>
                    <a:cs typeface="Calibri"/>
                  </a:rPr>
                  <a:t>-equivalent emissions (kg/d</a:t>
                </a:r>
                <a:r>
                  <a:rPr lang="en-US" sz="1800" b="1" i="0" u="none" strike="noStrike" baseline="0" dirty="0">
                    <a:solidFill>
                      <a:schemeClr val="tx1"/>
                    </a:solidFill>
                    <a:latin typeface="Calibri"/>
                    <a:cs typeface="Calibri"/>
                  </a:rPr>
                  <a:t>)  </a:t>
                </a:r>
              </a:p>
            </c:rich>
          </c:tx>
          <c:layout>
            <c:manualLayout>
              <c:xMode val="edge"/>
              <c:yMode val="edge"/>
              <c:x val="6.4596798552592101E-3"/>
              <c:y val="0.10704433771421486"/>
            </c:manualLayout>
          </c:layout>
          <c:spPr>
            <a:noFill/>
            <a:ln w="7265">
              <a:noFill/>
            </a:ln>
          </c:spPr>
        </c:title>
        <c:numFmt formatCode="0" sourceLinked="0"/>
        <c:tickLblPos val="nextTo"/>
        <c:spPr>
          <a:ln w="25400" cap="sq">
            <a:solidFill>
              <a:schemeClr val="tx1"/>
            </a:solidFill>
            <a:prstDash val="solid"/>
            <a:miter lim="800000"/>
          </a:ln>
        </c:spPr>
        <c:txPr>
          <a:bodyPr rot="0" vert="horz"/>
          <a:lstStyle/>
          <a:p>
            <a:pPr>
              <a:defRPr sz="1600" b="1" i="0" u="none" strike="noStrike" baseline="0">
                <a:solidFill>
                  <a:schemeClr val="tx1"/>
                </a:solidFill>
                <a:latin typeface="Calibri"/>
                <a:ea typeface="Calibri"/>
                <a:cs typeface="Calibri"/>
              </a:defRPr>
            </a:pPr>
            <a:endParaRPr lang="en-US"/>
          </a:p>
        </c:txPr>
        <c:crossAx val="110704512"/>
        <c:crossesAt val="1"/>
        <c:crossBetween val="between"/>
        <c:majorUnit val="10"/>
      </c:valAx>
      <c:spPr>
        <a:noFill/>
        <a:ln w="7265">
          <a:noFill/>
        </a:ln>
      </c:spPr>
    </c:plotArea>
    <c:plotVisOnly val="1"/>
    <c:dispBlanksAs val="gap"/>
  </c:chart>
  <c:spPr>
    <a:noFill/>
    <a:ln>
      <a:noFill/>
    </a:ln>
  </c:spPr>
  <c:txPr>
    <a:bodyPr/>
    <a:lstStyle/>
    <a:p>
      <a:pPr>
        <a:defRPr sz="436" b="1" i="0" u="none" strike="noStrike" baseline="0">
          <a:solidFill>
            <a:schemeClr val="tx1"/>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64"/>
      <c:depthPercent val="80"/>
      <c:rAngAx val="1"/>
    </c:view3D>
    <c:floor>
      <c:spPr>
        <a:solidFill>
          <a:srgbClr val="456799"/>
        </a:solidFill>
        <a:ln w="25400">
          <a:solidFill>
            <a:schemeClr val="tx1"/>
          </a:solidFill>
          <a:prstDash val="solid"/>
        </a:ln>
      </c:spPr>
    </c:floor>
    <c:sideWall>
      <c:spPr>
        <a:gradFill rotWithShape="0">
          <a:gsLst>
            <a:gs pos="0">
              <a:srgbClr val="FFFF66"/>
            </a:gs>
            <a:gs pos="100000">
              <a:srgbClr val="FFCC00"/>
            </a:gs>
          </a:gsLst>
          <a:lin ang="5400000" scaled="1"/>
        </a:gradFill>
        <a:ln w="25400">
          <a:solidFill>
            <a:schemeClr val="tx1"/>
          </a:solidFill>
          <a:prstDash val="solid"/>
        </a:ln>
      </c:spPr>
    </c:sideWall>
    <c:backWall>
      <c:spPr>
        <a:gradFill rotWithShape="0">
          <a:gsLst>
            <a:gs pos="0">
              <a:srgbClr val="FFFF66"/>
            </a:gs>
            <a:gs pos="100000">
              <a:srgbClr val="FFCC00"/>
            </a:gs>
          </a:gsLst>
          <a:lin ang="5400000" scaled="1"/>
        </a:gradFill>
        <a:ln w="25400">
          <a:solidFill>
            <a:schemeClr val="tx1"/>
          </a:solidFill>
          <a:prstDash val="solid"/>
        </a:ln>
      </c:spPr>
    </c:backWall>
    <c:plotArea>
      <c:layout>
        <c:manualLayout>
          <c:layoutTarget val="inner"/>
          <c:xMode val="edge"/>
          <c:yMode val="edge"/>
          <c:x val="3.3506417033832704E-2"/>
          <c:y val="3.1624910342397665E-2"/>
          <c:w val="0.79673321926714868"/>
          <c:h val="0.86753107081127068"/>
        </c:manualLayout>
      </c:layout>
      <c:bar3DChart>
        <c:barDir val="col"/>
        <c:grouping val="clustered"/>
        <c:ser>
          <c:idx val="0"/>
          <c:order val="0"/>
          <c:tx>
            <c:strRef>
              <c:f>Sheet1!$A$2</c:f>
              <c:strCache>
                <c:ptCount val="1"/>
                <c:pt idx="0">
                  <c:v>Lb CO2 Daily</c:v>
                </c:pt>
              </c:strCache>
            </c:strRef>
          </c:tx>
          <c:spPr>
            <a:gradFill flip="none" rotWithShape="1">
              <a:gsLst>
                <a:gs pos="0">
                  <a:srgbClr val="66FFFF"/>
                </a:gs>
                <a:gs pos="25000">
                  <a:srgbClr val="21D6E0"/>
                </a:gs>
                <a:gs pos="75000">
                  <a:srgbClr val="0087E6"/>
                </a:gs>
                <a:gs pos="100000">
                  <a:srgbClr val="005CBF"/>
                </a:gs>
              </a:gsLst>
              <a:lin ang="2700000" scaled="0"/>
              <a:tileRect/>
            </a:gradFill>
            <a:ln w="25400">
              <a:solidFill>
                <a:schemeClr val="tx1"/>
              </a:solidFill>
              <a:prstDash val="solid"/>
            </a:ln>
          </c:spPr>
          <c:cat>
            <c:numRef>
              <c:f>Sheet1!$B$1:$C$1</c:f>
              <c:numCache>
                <c:formatCode>General</c:formatCode>
                <c:ptCount val="2"/>
                <c:pt idx="0">
                  <c:v>1944</c:v>
                </c:pt>
                <c:pt idx="1">
                  <c:v>2007</c:v>
                </c:pt>
              </c:numCache>
            </c:numRef>
          </c:cat>
          <c:val>
            <c:numRef>
              <c:f>Sheet1!$B$2:$C$2</c:f>
              <c:numCache>
                <c:formatCode>General</c:formatCode>
                <c:ptCount val="2"/>
                <c:pt idx="0">
                  <c:v>14.1</c:v>
                </c:pt>
                <c:pt idx="1">
                  <c:v>5.3</c:v>
                </c:pt>
              </c:numCache>
            </c:numRef>
          </c:val>
        </c:ser>
        <c:gapWidth val="100"/>
        <c:gapDepth val="0"/>
        <c:shape val="box"/>
        <c:axId val="124178432"/>
        <c:axId val="124416768"/>
        <c:axId val="0"/>
      </c:bar3DChart>
      <c:catAx>
        <c:axId val="124178432"/>
        <c:scaling>
          <c:orientation val="minMax"/>
        </c:scaling>
        <c:axPos val="b"/>
        <c:numFmt formatCode="General" sourceLinked="1"/>
        <c:tickLblPos val="nextTo"/>
        <c:spPr>
          <a:ln w="25400" cap="sq">
            <a:solidFill>
              <a:schemeClr val="tx1"/>
            </a:solidFill>
            <a:prstDash val="solid"/>
            <a:miter lim="800000"/>
          </a:ln>
        </c:spPr>
        <c:txPr>
          <a:bodyPr rot="0" vert="horz"/>
          <a:lstStyle/>
          <a:p>
            <a:pPr>
              <a:defRPr sz="1600" b="1" i="0" u="none" strike="noStrike" baseline="0">
                <a:solidFill>
                  <a:schemeClr val="tx1"/>
                </a:solidFill>
                <a:latin typeface="Calibri"/>
                <a:ea typeface="Calibri"/>
                <a:cs typeface="Calibri"/>
              </a:defRPr>
            </a:pPr>
            <a:endParaRPr lang="en-US"/>
          </a:p>
        </c:txPr>
        <c:crossAx val="124416768"/>
        <c:crosses val="autoZero"/>
        <c:auto val="1"/>
        <c:lblAlgn val="ctr"/>
        <c:lblOffset val="0"/>
        <c:tickLblSkip val="1"/>
        <c:tickMarkSkip val="1"/>
      </c:catAx>
      <c:valAx>
        <c:axId val="124416768"/>
        <c:scaling>
          <c:orientation val="minMax"/>
          <c:max val="30"/>
          <c:min val="0"/>
        </c:scaling>
        <c:axPos val="l"/>
        <c:majorGridlines>
          <c:spPr>
            <a:ln w="19050">
              <a:solidFill>
                <a:srgbClr val="002060"/>
              </a:solidFill>
              <a:prstDash val="sysDash"/>
            </a:ln>
          </c:spPr>
        </c:majorGridlines>
        <c:title>
          <c:tx>
            <c:rich>
              <a:bodyPr/>
              <a:lstStyle/>
              <a:p>
                <a:pPr>
                  <a:defRPr sz="1800" b="0" i="0" u="none" strike="noStrike" baseline="0">
                    <a:solidFill>
                      <a:schemeClr val="tx1"/>
                    </a:solidFill>
                    <a:latin typeface="Arial"/>
                    <a:ea typeface="Arial"/>
                    <a:cs typeface="Arial"/>
                  </a:defRPr>
                </a:pPr>
                <a:r>
                  <a:rPr lang="en-US" sz="1800" b="1" i="0" u="none" strike="noStrike" baseline="0" dirty="0" smtClean="0">
                    <a:solidFill>
                      <a:schemeClr val="tx1"/>
                    </a:solidFill>
                    <a:latin typeface="Calibri"/>
                    <a:cs typeface="Calibri"/>
                  </a:rPr>
                  <a:t>CO</a:t>
                </a:r>
                <a:r>
                  <a:rPr lang="en-US" sz="1800" b="1" i="0" u="none" strike="noStrike" baseline="-25000" dirty="0" smtClean="0">
                    <a:solidFill>
                      <a:schemeClr val="tx1"/>
                    </a:solidFill>
                    <a:latin typeface="Calibri"/>
                    <a:cs typeface="Calibri"/>
                  </a:rPr>
                  <a:t>2</a:t>
                </a:r>
                <a:r>
                  <a:rPr lang="en-US" sz="1800" b="1" i="0" u="none" strike="noStrike" baseline="0" dirty="0" smtClean="0">
                    <a:solidFill>
                      <a:schemeClr val="tx1"/>
                    </a:solidFill>
                    <a:latin typeface="Calibri"/>
                    <a:cs typeface="Calibri"/>
                  </a:rPr>
                  <a:t>-equivalent emissions (kg/d</a:t>
                </a:r>
                <a:r>
                  <a:rPr lang="en-US" sz="1800" b="1" i="0" u="none" strike="noStrike" baseline="0" dirty="0">
                    <a:solidFill>
                      <a:schemeClr val="tx1"/>
                    </a:solidFill>
                    <a:latin typeface="Calibri"/>
                    <a:cs typeface="Calibri"/>
                  </a:rPr>
                  <a:t>)  </a:t>
                </a:r>
              </a:p>
            </c:rich>
          </c:tx>
          <c:layout>
            <c:manualLayout>
              <c:xMode val="edge"/>
              <c:yMode val="edge"/>
              <c:x val="6.4596798552592136E-3"/>
              <c:y val="0.10704433771421488"/>
            </c:manualLayout>
          </c:layout>
          <c:spPr>
            <a:noFill/>
            <a:ln w="7265">
              <a:noFill/>
            </a:ln>
          </c:spPr>
        </c:title>
        <c:numFmt formatCode="0" sourceLinked="0"/>
        <c:tickLblPos val="nextTo"/>
        <c:spPr>
          <a:ln w="25400" cap="sq">
            <a:solidFill>
              <a:schemeClr val="tx1"/>
            </a:solidFill>
            <a:prstDash val="solid"/>
            <a:miter lim="800000"/>
          </a:ln>
        </c:spPr>
        <c:txPr>
          <a:bodyPr rot="0" vert="horz"/>
          <a:lstStyle/>
          <a:p>
            <a:pPr>
              <a:defRPr sz="1600" b="1" i="0" u="none" strike="noStrike" baseline="0">
                <a:solidFill>
                  <a:schemeClr val="tx1"/>
                </a:solidFill>
                <a:latin typeface="Calibri"/>
                <a:ea typeface="Calibri"/>
                <a:cs typeface="Calibri"/>
              </a:defRPr>
            </a:pPr>
            <a:endParaRPr lang="en-US"/>
          </a:p>
        </c:txPr>
        <c:crossAx val="124178432"/>
        <c:crossesAt val="1"/>
        <c:crossBetween val="between"/>
        <c:majorUnit val="10"/>
      </c:valAx>
      <c:spPr>
        <a:noFill/>
        <a:ln w="7265">
          <a:noFill/>
        </a:ln>
      </c:spPr>
    </c:plotArea>
    <c:plotVisOnly val="1"/>
    <c:dispBlanksAs val="gap"/>
  </c:chart>
  <c:spPr>
    <a:noFill/>
    <a:ln>
      <a:noFill/>
    </a:ln>
  </c:spPr>
  <c:txPr>
    <a:bodyPr/>
    <a:lstStyle/>
    <a:p>
      <a:pPr>
        <a:defRPr sz="436" b="1" i="0" u="none" strike="noStrike" baseline="0">
          <a:solidFill>
            <a:schemeClr val="tx1"/>
          </a:solidFill>
          <a:latin typeface="Calibri"/>
          <a:ea typeface="Calibri"/>
          <a:cs typeface="Calibri"/>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6246756356462381"/>
          <c:y val="5.8685446009389665E-2"/>
          <c:w val="0.56921529659341186"/>
          <c:h val="0.69798245210929211"/>
        </c:manualLayout>
      </c:layout>
      <c:lineChart>
        <c:grouping val="standard"/>
        <c:ser>
          <c:idx val="1"/>
          <c:order val="1"/>
          <c:tx>
            <c:strRef>
              <c:f>Sheet1!$A$3</c:f>
              <c:strCache>
                <c:ptCount val="1"/>
                <c:pt idx="0">
                  <c:v>Milk produced (million kg</c:v>
                </c:pt>
              </c:strCache>
            </c:strRef>
          </c:tx>
          <c:spPr>
            <a:ln w="38100">
              <a:solidFill>
                <a:srgbClr val="00FFFF"/>
              </a:solidFill>
              <a:prstDash val="solid"/>
            </a:ln>
          </c:spPr>
          <c:marker>
            <c:symbol val="none"/>
          </c:marker>
          <c:cat>
            <c:strRef>
              <c:f>Sheet1!$B$1:$P$1</c:f>
              <c:strCache>
                <c:ptCount val="15"/>
                <c:pt idx="0">
                  <c:v>40</c:v>
                </c:pt>
                <c:pt idx="2">
                  <c:v>50</c:v>
                </c:pt>
                <c:pt idx="4">
                  <c:v>60</c:v>
                </c:pt>
                <c:pt idx="6">
                  <c:v>70</c:v>
                </c:pt>
                <c:pt idx="8">
                  <c:v>80</c:v>
                </c:pt>
                <c:pt idx="10">
                  <c:v>90</c:v>
                </c:pt>
                <c:pt idx="12">
                  <c:v>00</c:v>
                </c:pt>
                <c:pt idx="14">
                  <c:v>10</c:v>
                </c:pt>
              </c:strCache>
            </c:strRef>
          </c:cat>
          <c:val>
            <c:numRef>
              <c:f>Sheet1!$B$3:$P$3</c:f>
              <c:numCache>
                <c:formatCode>0</c:formatCode>
                <c:ptCount val="15"/>
                <c:pt idx="0">
                  <c:v>49669.265102114347</c:v>
                </c:pt>
                <c:pt idx="1">
                  <c:v>54353.059292580583</c:v>
                </c:pt>
                <c:pt idx="2">
                  <c:v>52889.770501330917</c:v>
                </c:pt>
                <c:pt idx="3">
                  <c:v>55849.913914751654</c:v>
                </c:pt>
                <c:pt idx="4">
                  <c:v>55841.295660866417</c:v>
                </c:pt>
                <c:pt idx="5">
                  <c:v>56327.093024607399</c:v>
                </c:pt>
                <c:pt idx="6">
                  <c:v>53053.063732840485</c:v>
                </c:pt>
                <c:pt idx="7">
                  <c:v>52314.615452569415</c:v>
                </c:pt>
                <c:pt idx="8">
                  <c:v>58297.951610465992</c:v>
                </c:pt>
                <c:pt idx="9">
                  <c:v>64930.378363613112</c:v>
                </c:pt>
                <c:pt idx="10">
                  <c:v>67273.636235775455</c:v>
                </c:pt>
                <c:pt idx="11">
                  <c:v>70499.584742709034</c:v>
                </c:pt>
                <c:pt idx="12">
                  <c:v>76003.473829201102</c:v>
                </c:pt>
                <c:pt idx="13">
                  <c:v>80253.633771547451</c:v>
                </c:pt>
                <c:pt idx="14">
                  <c:v>87461.215573456066</c:v>
                </c:pt>
              </c:numCache>
            </c:numRef>
          </c:val>
        </c:ser>
        <c:marker val="1"/>
        <c:axId val="136202496"/>
        <c:axId val="147915520"/>
      </c:lineChart>
      <c:lineChart>
        <c:grouping val="standard"/>
        <c:ser>
          <c:idx val="0"/>
          <c:order val="0"/>
          <c:tx>
            <c:strRef>
              <c:f>Sheet1!$A$2</c:f>
              <c:strCache>
                <c:ptCount val="1"/>
                <c:pt idx="0">
                  <c:v>Cows (millions)</c:v>
                </c:pt>
              </c:strCache>
            </c:strRef>
          </c:tx>
          <c:spPr>
            <a:ln w="38100">
              <a:solidFill>
                <a:srgbClr val="FFFF00"/>
              </a:solidFill>
              <a:prstDash val="solid"/>
            </a:ln>
          </c:spPr>
          <c:marker>
            <c:symbol val="none"/>
          </c:marker>
          <c:cat>
            <c:strRef>
              <c:f>Sheet1!$B$1:$P$1</c:f>
              <c:strCache>
                <c:ptCount val="15"/>
                <c:pt idx="0">
                  <c:v>40</c:v>
                </c:pt>
                <c:pt idx="2">
                  <c:v>50</c:v>
                </c:pt>
                <c:pt idx="4">
                  <c:v>60</c:v>
                </c:pt>
                <c:pt idx="6">
                  <c:v>70</c:v>
                </c:pt>
                <c:pt idx="8">
                  <c:v>80</c:v>
                </c:pt>
                <c:pt idx="10">
                  <c:v>90</c:v>
                </c:pt>
                <c:pt idx="12">
                  <c:v>00</c:v>
                </c:pt>
                <c:pt idx="14">
                  <c:v>10</c:v>
                </c:pt>
              </c:strCache>
            </c:strRef>
          </c:cat>
          <c:val>
            <c:numRef>
              <c:f>Sheet1!$B$2:$P$2</c:f>
              <c:numCache>
                <c:formatCode>General</c:formatCode>
                <c:ptCount val="15"/>
                <c:pt idx="0">
                  <c:v>23.670999999999999</c:v>
                </c:pt>
                <c:pt idx="1">
                  <c:v>25.033000000000001</c:v>
                </c:pt>
                <c:pt idx="2">
                  <c:v>21.943999999999996</c:v>
                </c:pt>
                <c:pt idx="3">
                  <c:v>21.044</c:v>
                </c:pt>
                <c:pt idx="4">
                  <c:v>17.559999999999999</c:v>
                </c:pt>
                <c:pt idx="5">
                  <c:v>14.953000000000003</c:v>
                </c:pt>
                <c:pt idx="6">
                  <c:v>12</c:v>
                </c:pt>
                <c:pt idx="7">
                  <c:v>11.143000000000001</c:v>
                </c:pt>
                <c:pt idx="8">
                  <c:v>10.81</c:v>
                </c:pt>
                <c:pt idx="9">
                  <c:v>11.016</c:v>
                </c:pt>
                <c:pt idx="10">
                  <c:v>10.127000000000001</c:v>
                </c:pt>
                <c:pt idx="11">
                  <c:v>9.4580000000000002</c:v>
                </c:pt>
                <c:pt idx="12">
                  <c:v>9.2060000000000013</c:v>
                </c:pt>
                <c:pt idx="13">
                  <c:v>9.043000000000001</c:v>
                </c:pt>
                <c:pt idx="14">
                  <c:v>9.1170000000000009</c:v>
                </c:pt>
              </c:numCache>
            </c:numRef>
          </c:val>
        </c:ser>
        <c:marker val="1"/>
        <c:axId val="172818432"/>
        <c:axId val="168205312"/>
      </c:lineChart>
      <c:catAx>
        <c:axId val="136202496"/>
        <c:scaling>
          <c:orientation val="minMax"/>
        </c:scaling>
        <c:axPos val="b"/>
        <c:title>
          <c:tx>
            <c:rich>
              <a:bodyPr/>
              <a:lstStyle/>
              <a:p>
                <a:pPr>
                  <a:defRPr sz="1800" b="1" i="0" u="none" strike="noStrike" baseline="0">
                    <a:solidFill>
                      <a:schemeClr val="tx1"/>
                    </a:solidFill>
                    <a:latin typeface="Calibri"/>
                    <a:ea typeface="Calibri"/>
                    <a:cs typeface="Calibri"/>
                  </a:defRPr>
                </a:pPr>
                <a:r>
                  <a:rPr lang="en-US" sz="1800"/>
                  <a:t>Year</a:t>
                </a:r>
              </a:p>
            </c:rich>
          </c:tx>
          <c:layout>
            <c:manualLayout>
              <c:xMode val="edge"/>
              <c:yMode val="edge"/>
              <c:x val="0.48271604938271617"/>
              <c:y val="0.86985847786983195"/>
            </c:manualLayout>
          </c:layout>
          <c:spPr>
            <a:noFill/>
            <a:ln w="31711">
              <a:noFill/>
            </a:ln>
          </c:spPr>
        </c:title>
        <c:numFmt formatCode="General" sourceLinked="1"/>
        <c:tickLblPos val="nextTo"/>
        <c:spPr>
          <a:ln w="38100" cap="sq">
            <a:solidFill>
              <a:schemeClr val="tx1"/>
            </a:solidFill>
            <a:prstDash val="solid"/>
            <a:miter lim="800000"/>
          </a:ln>
        </c:spPr>
        <c:txPr>
          <a:bodyPr rot="0" vert="horz"/>
          <a:lstStyle/>
          <a:p>
            <a:pPr>
              <a:defRPr sz="1800" b="1" i="0" u="none" strike="noStrike" baseline="0">
                <a:solidFill>
                  <a:schemeClr val="tx1"/>
                </a:solidFill>
                <a:latin typeface="Calibri"/>
                <a:ea typeface="Calibri"/>
                <a:cs typeface="Calibri"/>
              </a:defRPr>
            </a:pPr>
            <a:endParaRPr lang="en-US"/>
          </a:p>
        </c:txPr>
        <c:crossAx val="147915520"/>
        <c:crosses val="autoZero"/>
        <c:auto val="1"/>
        <c:lblAlgn val="ctr"/>
        <c:lblOffset val="10"/>
        <c:tickLblSkip val="2"/>
        <c:tickMarkSkip val="2"/>
      </c:catAx>
      <c:valAx>
        <c:axId val="147915520"/>
        <c:scaling>
          <c:orientation val="minMax"/>
          <c:max val="90000"/>
          <c:min val="40000"/>
        </c:scaling>
        <c:axPos val="l"/>
        <c:title>
          <c:tx>
            <c:rich>
              <a:bodyPr/>
              <a:lstStyle/>
              <a:p>
                <a:pPr>
                  <a:defRPr sz="1800" b="1" i="0" u="none" strike="noStrike" baseline="0">
                    <a:solidFill>
                      <a:srgbClr val="00FFFF"/>
                    </a:solidFill>
                    <a:latin typeface="Calibri"/>
                    <a:ea typeface="Calibri"/>
                    <a:cs typeface="Calibri"/>
                  </a:defRPr>
                </a:pPr>
                <a:r>
                  <a:rPr lang="en-US" sz="1800" dirty="0" smtClean="0">
                    <a:solidFill>
                      <a:srgbClr val="00FFFF"/>
                    </a:solidFill>
                  </a:rPr>
                  <a:t>Milk (kg,</a:t>
                </a:r>
                <a:r>
                  <a:rPr lang="en-US" sz="1800" baseline="0" dirty="0" smtClean="0">
                    <a:solidFill>
                      <a:srgbClr val="00FFFF"/>
                    </a:solidFill>
                  </a:rPr>
                  <a:t> millions)</a:t>
                </a:r>
                <a:endParaRPr lang="en-US" sz="1800" dirty="0">
                  <a:solidFill>
                    <a:srgbClr val="00FFFF"/>
                  </a:solidFill>
                </a:endParaRPr>
              </a:p>
            </c:rich>
          </c:tx>
          <c:layout>
            <c:manualLayout>
              <c:xMode val="edge"/>
              <c:yMode val="edge"/>
              <c:x val="0"/>
              <c:y val="2.6256597691792602E-2"/>
            </c:manualLayout>
          </c:layout>
          <c:spPr>
            <a:noFill/>
            <a:ln w="31711">
              <a:noFill/>
            </a:ln>
          </c:spPr>
        </c:title>
        <c:numFmt formatCode="#,##0" sourceLinked="0"/>
        <c:tickLblPos val="nextTo"/>
        <c:spPr>
          <a:ln w="38100" cap="sq">
            <a:solidFill>
              <a:srgbClr val="00FFFF"/>
            </a:solidFill>
            <a:prstDash val="solid"/>
            <a:miter lim="800000"/>
          </a:ln>
        </c:spPr>
        <c:txPr>
          <a:bodyPr rot="0" vert="horz"/>
          <a:lstStyle/>
          <a:p>
            <a:pPr>
              <a:defRPr sz="1800" b="1" i="0" u="none" strike="noStrike" baseline="0">
                <a:solidFill>
                  <a:srgbClr val="00FFFF"/>
                </a:solidFill>
                <a:latin typeface="Calibri"/>
                <a:ea typeface="Calibri"/>
                <a:cs typeface="Calibri"/>
              </a:defRPr>
            </a:pPr>
            <a:endParaRPr lang="en-US"/>
          </a:p>
        </c:txPr>
        <c:crossAx val="136202496"/>
        <c:crosses val="autoZero"/>
        <c:crossBetween val="midCat"/>
        <c:majorUnit val="10000"/>
      </c:valAx>
      <c:valAx>
        <c:axId val="168205312"/>
        <c:scaling>
          <c:orientation val="minMax"/>
        </c:scaling>
        <c:axPos val="r"/>
        <c:title>
          <c:tx>
            <c:rich>
              <a:bodyPr rot="5400000" vert="horz"/>
              <a:lstStyle/>
              <a:p>
                <a:pPr>
                  <a:defRPr sz="1800">
                    <a:solidFill>
                      <a:srgbClr val="FFFF00"/>
                    </a:solidFill>
                    <a:latin typeface="Calibri" pitchFamily="34" charset="0"/>
                    <a:cs typeface="Calibri" pitchFamily="34" charset="0"/>
                  </a:defRPr>
                </a:pPr>
                <a:r>
                  <a:rPr lang="en-US" sz="1800" dirty="0" smtClean="0">
                    <a:solidFill>
                      <a:srgbClr val="FFFF00"/>
                    </a:solidFill>
                    <a:latin typeface="Calibri" pitchFamily="34" charset="0"/>
                    <a:cs typeface="Calibri" pitchFamily="34" charset="0"/>
                  </a:rPr>
                  <a:t>Cows</a:t>
                </a:r>
                <a:r>
                  <a:rPr lang="en-US" sz="1800" baseline="0" dirty="0" smtClean="0">
                    <a:solidFill>
                      <a:srgbClr val="FFFF00"/>
                    </a:solidFill>
                    <a:latin typeface="Calibri" pitchFamily="34" charset="0"/>
                    <a:cs typeface="Calibri" pitchFamily="34" charset="0"/>
                  </a:rPr>
                  <a:t>  (millions)</a:t>
                </a:r>
                <a:endParaRPr lang="en-US" sz="1800" dirty="0">
                  <a:solidFill>
                    <a:srgbClr val="FFFF00"/>
                  </a:solidFill>
                  <a:latin typeface="Calibri" pitchFamily="34" charset="0"/>
                  <a:cs typeface="Calibri" pitchFamily="34" charset="0"/>
                </a:endParaRPr>
              </a:p>
            </c:rich>
          </c:tx>
          <c:layout>
            <c:manualLayout>
              <c:xMode val="edge"/>
              <c:yMode val="edge"/>
              <c:x val="0.93013454886350222"/>
              <c:y val="7.9528855874899898E-2"/>
            </c:manualLayout>
          </c:layout>
        </c:title>
        <c:numFmt formatCode="General" sourceLinked="1"/>
        <c:tickLblPos val="nextTo"/>
        <c:spPr>
          <a:ln w="38100" cap="sq">
            <a:solidFill>
              <a:srgbClr val="FFFF00"/>
            </a:solidFill>
            <a:miter lim="800000"/>
          </a:ln>
        </c:spPr>
        <c:txPr>
          <a:bodyPr/>
          <a:lstStyle/>
          <a:p>
            <a:pPr>
              <a:defRPr sz="1800">
                <a:solidFill>
                  <a:srgbClr val="FFFF00"/>
                </a:solidFill>
                <a:latin typeface="Calibri" pitchFamily="34" charset="0"/>
                <a:cs typeface="Calibri" pitchFamily="34" charset="0"/>
              </a:defRPr>
            </a:pPr>
            <a:endParaRPr lang="en-US"/>
          </a:p>
        </c:txPr>
        <c:crossAx val="172818432"/>
        <c:crosses val="max"/>
        <c:crossBetween val="between"/>
      </c:valAx>
      <c:catAx>
        <c:axId val="172818432"/>
        <c:scaling>
          <c:orientation val="minMax"/>
        </c:scaling>
        <c:delete val="1"/>
        <c:axPos val="b"/>
        <c:tickLblPos val="none"/>
        <c:crossAx val="168205312"/>
        <c:crossesAt val="0"/>
        <c:auto val="1"/>
        <c:lblAlgn val="ctr"/>
        <c:lblOffset val="100"/>
      </c:catAx>
      <c:spPr>
        <a:noFill/>
        <a:ln w="31711">
          <a:noFill/>
        </a:ln>
      </c:spPr>
    </c:plotArea>
    <c:plotVisOnly val="1"/>
    <c:dispBlanksAs val="gap"/>
  </c:chart>
  <c:spPr>
    <a:noFill/>
    <a:ln>
      <a:noFill/>
    </a:ln>
  </c:spPr>
  <c:txPr>
    <a:bodyPr/>
    <a:lstStyle/>
    <a:p>
      <a:pPr>
        <a:defRPr sz="2247" b="1" i="0" u="none" strike="noStrike" baseline="0">
          <a:solidFill>
            <a:schemeClr val="tx1"/>
          </a:solidFill>
          <a:latin typeface="Humnst777 BT"/>
          <a:ea typeface="Humnst777 BT"/>
          <a:cs typeface="Humnst777 BT"/>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0810416059103729"/>
          <c:y val="5.8685446009389665E-2"/>
          <c:w val="0.64521386215611953"/>
          <c:h val="0.69798245210929211"/>
        </c:manualLayout>
      </c:layout>
      <c:lineChart>
        <c:grouping val="standard"/>
        <c:ser>
          <c:idx val="0"/>
          <c:order val="0"/>
          <c:tx>
            <c:strRef>
              <c:f>Sheet1!$A$2</c:f>
              <c:strCache>
                <c:ptCount val="1"/>
              </c:strCache>
            </c:strRef>
          </c:tx>
          <c:spPr>
            <a:ln w="47567">
              <a:solidFill>
                <a:srgbClr val="FFFF00"/>
              </a:solidFill>
              <a:prstDash val="solid"/>
            </a:ln>
          </c:spPr>
          <c:marker>
            <c:symbol val="none"/>
          </c:marker>
          <c:cat>
            <c:strRef>
              <c:f>Sheet1!$B$1:$P$1</c:f>
              <c:strCache>
                <c:ptCount val="15"/>
                <c:pt idx="0">
                  <c:v>40</c:v>
                </c:pt>
                <c:pt idx="2">
                  <c:v>50</c:v>
                </c:pt>
                <c:pt idx="4">
                  <c:v>60</c:v>
                </c:pt>
                <c:pt idx="6">
                  <c:v>70</c:v>
                </c:pt>
                <c:pt idx="8">
                  <c:v>80</c:v>
                </c:pt>
                <c:pt idx="10">
                  <c:v>90</c:v>
                </c:pt>
                <c:pt idx="12">
                  <c:v>00</c:v>
                </c:pt>
                <c:pt idx="13">
                  <c:v>05</c:v>
                </c:pt>
                <c:pt idx="14">
                  <c:v>10</c:v>
                </c:pt>
              </c:strCache>
            </c:strRef>
          </c:cat>
          <c:val>
            <c:numRef>
              <c:f>Sheet1!$B$2:$P$2</c:f>
              <c:numCache>
                <c:formatCode>General</c:formatCode>
                <c:ptCount val="15"/>
              </c:numCache>
            </c:numRef>
          </c:val>
        </c:ser>
        <c:ser>
          <c:idx val="1"/>
          <c:order val="1"/>
          <c:tx>
            <c:strRef>
              <c:f>Sheet1!$A$3</c:f>
              <c:strCache>
                <c:ptCount val="1"/>
                <c:pt idx="0">
                  <c:v>Milk yield (kg/cow)</c:v>
                </c:pt>
              </c:strCache>
            </c:strRef>
          </c:tx>
          <c:spPr>
            <a:ln w="38100">
              <a:solidFill>
                <a:srgbClr val="00FFFF"/>
              </a:solidFill>
              <a:prstDash val="solid"/>
            </a:ln>
          </c:spPr>
          <c:marker>
            <c:symbol val="none"/>
          </c:marker>
          <c:cat>
            <c:strRef>
              <c:f>Sheet1!$B$1:$P$1</c:f>
              <c:strCache>
                <c:ptCount val="15"/>
                <c:pt idx="0">
                  <c:v>40</c:v>
                </c:pt>
                <c:pt idx="2">
                  <c:v>50</c:v>
                </c:pt>
                <c:pt idx="4">
                  <c:v>60</c:v>
                </c:pt>
                <c:pt idx="6">
                  <c:v>70</c:v>
                </c:pt>
                <c:pt idx="8">
                  <c:v>80</c:v>
                </c:pt>
                <c:pt idx="10">
                  <c:v>90</c:v>
                </c:pt>
                <c:pt idx="12">
                  <c:v>00</c:v>
                </c:pt>
                <c:pt idx="13">
                  <c:v>05</c:v>
                </c:pt>
                <c:pt idx="14">
                  <c:v>10</c:v>
                </c:pt>
              </c:strCache>
            </c:strRef>
          </c:cat>
          <c:val>
            <c:numRef>
              <c:f>Sheet1!$B$3:$P$3</c:f>
              <c:numCache>
                <c:formatCode>General</c:formatCode>
                <c:ptCount val="15"/>
                <c:pt idx="0">
                  <c:v>2097</c:v>
                </c:pt>
                <c:pt idx="1">
                  <c:v>2171</c:v>
                </c:pt>
                <c:pt idx="2">
                  <c:v>2410</c:v>
                </c:pt>
                <c:pt idx="3">
                  <c:v>2656</c:v>
                </c:pt>
                <c:pt idx="4">
                  <c:v>3183</c:v>
                </c:pt>
                <c:pt idx="5">
                  <c:v>3775</c:v>
                </c:pt>
                <c:pt idx="6">
                  <c:v>4669</c:v>
                </c:pt>
                <c:pt idx="7">
                  <c:v>4704</c:v>
                </c:pt>
                <c:pt idx="8">
                  <c:v>5404</c:v>
                </c:pt>
                <c:pt idx="9">
                  <c:v>5906</c:v>
                </c:pt>
                <c:pt idx="10">
                  <c:v>6657</c:v>
                </c:pt>
                <c:pt idx="11">
                  <c:v>7470</c:v>
                </c:pt>
                <c:pt idx="12">
                  <c:v>8273</c:v>
                </c:pt>
                <c:pt idx="13">
                  <c:v>9121</c:v>
                </c:pt>
                <c:pt idx="14">
                  <c:v>9613</c:v>
                </c:pt>
              </c:numCache>
            </c:numRef>
          </c:val>
        </c:ser>
        <c:marker val="1"/>
        <c:axId val="193038976"/>
        <c:axId val="197420928"/>
      </c:lineChart>
      <c:lineChart>
        <c:grouping val="standard"/>
        <c:ser>
          <c:idx val="5"/>
          <c:order val="2"/>
          <c:tx>
            <c:strRef>
              <c:f>Sheet1!$A$5</c:f>
              <c:strCache>
                <c:ptCount val="1"/>
              </c:strCache>
            </c:strRef>
          </c:tx>
          <c:spPr>
            <a:ln w="15856">
              <a:solidFill>
                <a:srgbClr val="FF00FF"/>
              </a:solidFill>
              <a:prstDash val="solid"/>
            </a:ln>
          </c:spPr>
          <c:marker>
            <c:symbol val="circle"/>
            <c:size val="6"/>
            <c:spPr>
              <a:solidFill>
                <a:srgbClr val="FF00FF"/>
              </a:solidFill>
              <a:ln>
                <a:solidFill>
                  <a:srgbClr val="FF00FF"/>
                </a:solidFill>
                <a:prstDash val="solid"/>
              </a:ln>
            </c:spPr>
          </c:marker>
          <c:cat>
            <c:strRef>
              <c:f>Sheet1!$B$1:$P$1</c:f>
              <c:strCache>
                <c:ptCount val="15"/>
                <c:pt idx="0">
                  <c:v>40</c:v>
                </c:pt>
                <c:pt idx="2">
                  <c:v>50</c:v>
                </c:pt>
                <c:pt idx="4">
                  <c:v>60</c:v>
                </c:pt>
                <c:pt idx="6">
                  <c:v>70</c:v>
                </c:pt>
                <c:pt idx="8">
                  <c:v>80</c:v>
                </c:pt>
                <c:pt idx="10">
                  <c:v>90</c:v>
                </c:pt>
                <c:pt idx="12">
                  <c:v>00</c:v>
                </c:pt>
                <c:pt idx="13">
                  <c:v>05</c:v>
                </c:pt>
                <c:pt idx="14">
                  <c:v>10</c:v>
                </c:pt>
              </c:strCache>
            </c:strRef>
          </c:cat>
          <c:val>
            <c:numRef>
              <c:f>Sheet1!$B$5:$P$5</c:f>
              <c:numCache>
                <c:formatCode>General</c:formatCode>
                <c:ptCount val="15"/>
              </c:numCache>
            </c:numRef>
          </c:val>
        </c:ser>
        <c:ser>
          <c:idx val="3"/>
          <c:order val="3"/>
          <c:tx>
            <c:strRef>
              <c:f>Sheet1!$A$6</c:f>
              <c:strCache>
                <c:ptCount val="1"/>
                <c:pt idx="0">
                  <c:v>Milk Production, Disposition, and Income Annual Summary</c:v>
                </c:pt>
              </c:strCache>
            </c:strRef>
          </c:tx>
          <c:spPr>
            <a:ln w="15856">
              <a:solidFill>
                <a:srgbClr val="00FFFF"/>
              </a:solidFill>
              <a:prstDash val="solid"/>
            </a:ln>
          </c:spPr>
          <c:marker>
            <c:symbol val="x"/>
            <c:size val="6"/>
            <c:spPr>
              <a:noFill/>
              <a:ln>
                <a:solidFill>
                  <a:srgbClr val="00FFFF"/>
                </a:solidFill>
                <a:prstDash val="solid"/>
              </a:ln>
            </c:spPr>
          </c:marker>
          <c:cat>
            <c:strRef>
              <c:f>Sheet1!$B$1:$P$1</c:f>
              <c:strCache>
                <c:ptCount val="15"/>
                <c:pt idx="0">
                  <c:v>40</c:v>
                </c:pt>
                <c:pt idx="2">
                  <c:v>50</c:v>
                </c:pt>
                <c:pt idx="4">
                  <c:v>60</c:v>
                </c:pt>
                <c:pt idx="6">
                  <c:v>70</c:v>
                </c:pt>
                <c:pt idx="8">
                  <c:v>80</c:v>
                </c:pt>
                <c:pt idx="10">
                  <c:v>90</c:v>
                </c:pt>
                <c:pt idx="12">
                  <c:v>00</c:v>
                </c:pt>
                <c:pt idx="13">
                  <c:v>05</c:v>
                </c:pt>
                <c:pt idx="14">
                  <c:v>10</c:v>
                </c:pt>
              </c:strCache>
            </c:strRef>
          </c:cat>
          <c:val>
            <c:numRef>
              <c:f>Sheet1!$B$6:$P$6</c:f>
              <c:numCache>
                <c:formatCode>General</c:formatCode>
                <c:ptCount val="15"/>
              </c:numCache>
            </c:numRef>
          </c:val>
        </c:ser>
        <c:ser>
          <c:idx val="2"/>
          <c:order val="4"/>
          <c:tx>
            <c:strRef>
              <c:f>Sheet1!$A$7</c:f>
              <c:strCache>
                <c:ptCount val="1"/>
                <c:pt idx="0">
                  <c:v>http://usda.mannlib.cornell.edu/MannUsda/viewDocumentInfo.do?documentID=1105</c:v>
                </c:pt>
              </c:strCache>
            </c:strRef>
          </c:tx>
          <c:spPr>
            <a:ln w="15856">
              <a:solidFill>
                <a:srgbClr val="00FF00"/>
              </a:solidFill>
              <a:prstDash val="solid"/>
            </a:ln>
          </c:spPr>
          <c:marker>
            <c:symbol val="triangle"/>
            <c:size val="6"/>
            <c:spPr>
              <a:solidFill>
                <a:srgbClr val="00FF00"/>
              </a:solidFill>
              <a:ln>
                <a:solidFill>
                  <a:srgbClr val="00FF00"/>
                </a:solidFill>
                <a:prstDash val="solid"/>
              </a:ln>
            </c:spPr>
          </c:marker>
          <c:cat>
            <c:strRef>
              <c:f>Sheet1!$B$1:$P$1</c:f>
              <c:strCache>
                <c:ptCount val="15"/>
                <c:pt idx="0">
                  <c:v>40</c:v>
                </c:pt>
                <c:pt idx="2">
                  <c:v>50</c:v>
                </c:pt>
                <c:pt idx="4">
                  <c:v>60</c:v>
                </c:pt>
                <c:pt idx="6">
                  <c:v>70</c:v>
                </c:pt>
                <c:pt idx="8">
                  <c:v>80</c:v>
                </c:pt>
                <c:pt idx="10">
                  <c:v>90</c:v>
                </c:pt>
                <c:pt idx="12">
                  <c:v>00</c:v>
                </c:pt>
                <c:pt idx="13">
                  <c:v>05</c:v>
                </c:pt>
                <c:pt idx="14">
                  <c:v>10</c:v>
                </c:pt>
              </c:strCache>
            </c:strRef>
          </c:cat>
          <c:val>
            <c:numRef>
              <c:f>Sheet1!$B$7:$P$7</c:f>
              <c:numCache>
                <c:formatCode>General</c:formatCode>
                <c:ptCount val="15"/>
              </c:numCache>
            </c:numRef>
          </c:val>
        </c:ser>
        <c:marker val="1"/>
        <c:axId val="223341184"/>
        <c:axId val="224059776"/>
      </c:lineChart>
      <c:catAx>
        <c:axId val="193038976"/>
        <c:scaling>
          <c:orientation val="minMax"/>
        </c:scaling>
        <c:axPos val="b"/>
        <c:title>
          <c:tx>
            <c:rich>
              <a:bodyPr/>
              <a:lstStyle/>
              <a:p>
                <a:pPr>
                  <a:defRPr sz="1800" b="1" i="0" u="none" strike="noStrike" baseline="0">
                    <a:solidFill>
                      <a:schemeClr val="tx1"/>
                    </a:solidFill>
                    <a:latin typeface="Calibri"/>
                    <a:ea typeface="Calibri"/>
                    <a:cs typeface="Calibri"/>
                  </a:defRPr>
                </a:pPr>
                <a:r>
                  <a:rPr lang="en-US" sz="1800"/>
                  <a:t>Year</a:t>
                </a:r>
              </a:p>
            </c:rich>
          </c:tx>
          <c:layout>
            <c:manualLayout>
              <c:xMode val="edge"/>
              <c:yMode val="edge"/>
              <c:x val="0.56296296296296278"/>
              <c:y val="0.86985847786983195"/>
            </c:manualLayout>
          </c:layout>
          <c:spPr>
            <a:noFill/>
            <a:ln w="31711">
              <a:noFill/>
            </a:ln>
          </c:spPr>
        </c:title>
        <c:numFmt formatCode="General" sourceLinked="1"/>
        <c:tickLblPos val="nextTo"/>
        <c:spPr>
          <a:ln w="38100" cap="sq">
            <a:solidFill>
              <a:schemeClr val="tx1"/>
            </a:solidFill>
            <a:prstDash val="solid"/>
            <a:miter lim="800000"/>
          </a:ln>
        </c:spPr>
        <c:txPr>
          <a:bodyPr rot="0" vert="horz"/>
          <a:lstStyle/>
          <a:p>
            <a:pPr>
              <a:defRPr sz="1800" b="1" i="0" u="none" strike="noStrike" baseline="0">
                <a:solidFill>
                  <a:schemeClr val="tx1"/>
                </a:solidFill>
                <a:latin typeface="Calibri"/>
                <a:ea typeface="Calibri"/>
                <a:cs typeface="Calibri"/>
              </a:defRPr>
            </a:pPr>
            <a:endParaRPr lang="en-US"/>
          </a:p>
        </c:txPr>
        <c:crossAx val="197420928"/>
        <c:crossesAt val="0"/>
        <c:auto val="1"/>
        <c:lblAlgn val="ctr"/>
        <c:lblOffset val="10"/>
        <c:tickLblSkip val="2"/>
        <c:tickMarkSkip val="2"/>
      </c:catAx>
      <c:valAx>
        <c:axId val="197420928"/>
        <c:scaling>
          <c:orientation val="minMax"/>
          <c:max val="10000"/>
          <c:min val="0"/>
        </c:scaling>
        <c:axPos val="l"/>
        <c:title>
          <c:tx>
            <c:rich>
              <a:bodyPr rot="-5400000" vert="horz"/>
              <a:lstStyle/>
              <a:p>
                <a:pPr>
                  <a:defRPr sz="1800">
                    <a:solidFill>
                      <a:srgbClr val="00FFFF"/>
                    </a:solidFill>
                    <a:latin typeface="Calibri" pitchFamily="34" charset="0"/>
                    <a:cs typeface="Calibri" pitchFamily="34" charset="0"/>
                  </a:defRPr>
                </a:pPr>
                <a:r>
                  <a:rPr lang="en-US" sz="1800" dirty="0" smtClean="0">
                    <a:solidFill>
                      <a:srgbClr val="00FFFF"/>
                    </a:solidFill>
                    <a:latin typeface="Calibri" pitchFamily="34" charset="0"/>
                    <a:cs typeface="Calibri" pitchFamily="34" charset="0"/>
                  </a:rPr>
                  <a:t>Milk yield (kg/cow)</a:t>
                </a:r>
                <a:endParaRPr lang="en-US" sz="1800" dirty="0">
                  <a:solidFill>
                    <a:srgbClr val="00FFFF"/>
                  </a:solidFill>
                  <a:latin typeface="Calibri" pitchFamily="34" charset="0"/>
                  <a:cs typeface="Calibri" pitchFamily="34" charset="0"/>
                </a:endParaRPr>
              </a:p>
            </c:rich>
          </c:tx>
          <c:layout>
            <c:manualLayout>
              <c:xMode val="edge"/>
              <c:yMode val="edge"/>
              <c:x val="7.7038981238456336E-5"/>
              <c:y val="1.3659027349237824E-3"/>
            </c:manualLayout>
          </c:layout>
        </c:title>
        <c:numFmt formatCode="#,##0" sourceLinked="0"/>
        <c:tickLblPos val="nextTo"/>
        <c:spPr>
          <a:ln w="38100" cap="sq">
            <a:solidFill>
              <a:srgbClr val="00FFFF"/>
            </a:solidFill>
            <a:prstDash val="solid"/>
            <a:miter lim="800000"/>
          </a:ln>
        </c:spPr>
        <c:txPr>
          <a:bodyPr rot="0" vert="horz"/>
          <a:lstStyle/>
          <a:p>
            <a:pPr>
              <a:defRPr sz="1800" b="1" i="0" u="none" strike="noStrike" baseline="0">
                <a:solidFill>
                  <a:srgbClr val="00FFFF"/>
                </a:solidFill>
                <a:latin typeface="Calibri"/>
                <a:ea typeface="Calibri"/>
                <a:cs typeface="Calibri"/>
              </a:defRPr>
            </a:pPr>
            <a:endParaRPr lang="en-US"/>
          </a:p>
        </c:txPr>
        <c:crossAx val="193038976"/>
        <c:crosses val="autoZero"/>
        <c:crossBetween val="midCat"/>
        <c:majorUnit val="2000"/>
      </c:valAx>
      <c:catAx>
        <c:axId val="223341184"/>
        <c:scaling>
          <c:orientation val="minMax"/>
        </c:scaling>
        <c:delete val="1"/>
        <c:axPos val="b"/>
        <c:tickLblPos val="none"/>
        <c:crossAx val="224059776"/>
        <c:crossesAt val="0"/>
        <c:auto val="1"/>
        <c:lblAlgn val="ctr"/>
        <c:lblOffset val="100"/>
      </c:catAx>
      <c:valAx>
        <c:axId val="224059776"/>
        <c:scaling>
          <c:orientation val="minMax"/>
          <c:max val="10000"/>
          <c:min val="0"/>
        </c:scaling>
        <c:delete val="1"/>
        <c:axPos val="r"/>
        <c:numFmt formatCode="#,##0" sourceLinked="0"/>
        <c:tickLblPos val="none"/>
        <c:crossAx val="223341184"/>
        <c:crosses val="max"/>
        <c:crossBetween val="midCat"/>
        <c:majorUnit val="2000"/>
      </c:valAx>
      <c:spPr>
        <a:noFill/>
        <a:ln w="31711">
          <a:noFill/>
        </a:ln>
      </c:spPr>
    </c:plotArea>
    <c:plotVisOnly val="1"/>
    <c:dispBlanksAs val="gap"/>
  </c:chart>
  <c:spPr>
    <a:noFill/>
    <a:ln>
      <a:noFill/>
    </a:ln>
  </c:spPr>
  <c:txPr>
    <a:bodyPr/>
    <a:lstStyle/>
    <a:p>
      <a:pPr>
        <a:defRPr sz="2247" b="1" i="0" u="none" strike="noStrike" baseline="0">
          <a:solidFill>
            <a:schemeClr val="tx1"/>
          </a:solidFill>
          <a:latin typeface="Humnst777 BT"/>
          <a:ea typeface="Humnst777 BT"/>
          <a:cs typeface="Humnst777 BT"/>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view3D>
      <c:rAngAx val="1"/>
    </c:view3D>
    <c:floor>
      <c:spPr>
        <a:solidFill>
          <a:srgbClr val="00759A"/>
        </a:solidFill>
      </c:spPr>
    </c:floor>
    <c:sideWall>
      <c:spPr>
        <a:gradFill>
          <a:gsLst>
            <a:gs pos="0">
              <a:srgbClr val="FFCA21"/>
            </a:gs>
            <a:gs pos="100000">
              <a:srgbClr val="FFFF00"/>
            </a:gs>
          </a:gsLst>
          <a:lin ang="16200000" scaled="1"/>
        </a:gradFill>
        <a:ln w="25400">
          <a:solidFill>
            <a:srgbClr val="FFFF66"/>
          </a:solidFill>
        </a:ln>
      </c:spPr>
    </c:sideWall>
    <c:backWall>
      <c:spPr>
        <a:gradFill>
          <a:gsLst>
            <a:gs pos="0">
              <a:srgbClr val="FFCA21"/>
            </a:gs>
            <a:gs pos="100000">
              <a:srgbClr val="FFFF00"/>
            </a:gs>
          </a:gsLst>
          <a:lin ang="16200000" scaled="1"/>
        </a:gradFill>
        <a:ln w="25400">
          <a:solidFill>
            <a:srgbClr val="FFFF66"/>
          </a:solidFill>
        </a:ln>
      </c:spPr>
    </c:backWall>
    <c:plotArea>
      <c:layout>
        <c:manualLayout>
          <c:layoutTarget val="inner"/>
          <c:xMode val="edge"/>
          <c:yMode val="edge"/>
          <c:x val="0.12627527461845045"/>
          <c:y val="4.1634063320209885E-2"/>
          <c:w val="0.87053368328958902"/>
          <c:h val="0.76829548480353371"/>
        </c:manualLayout>
      </c:layout>
      <c:bar3DChart>
        <c:barDir val="col"/>
        <c:grouping val="stacked"/>
        <c:ser>
          <c:idx val="0"/>
          <c:order val="0"/>
          <c:tx>
            <c:strRef>
              <c:f>Sheet1!$B$1</c:f>
              <c:strCache>
                <c:ptCount val="1"/>
                <c:pt idx="0">
                  <c:v>Maintenance</c:v>
                </c:pt>
              </c:strCache>
            </c:strRef>
          </c:tx>
          <c:spPr>
            <a:solidFill>
              <a:srgbClr val="002834"/>
            </a:solidFill>
            <a:ln>
              <a:solidFill>
                <a:srgbClr val="A3F8FF"/>
              </a:solidFill>
            </a:ln>
          </c:spPr>
          <c:dLbls>
            <c:dLbl>
              <c:idx val="0"/>
              <c:spPr/>
              <c:txPr>
                <a:bodyPr/>
                <a:lstStyle/>
                <a:p>
                  <a:pPr>
                    <a:defRPr sz="2800" b="1">
                      <a:solidFill>
                        <a:schemeClr val="tx1"/>
                      </a:solidFill>
                      <a:latin typeface="Calibri" pitchFamily="34" charset="0"/>
                    </a:defRPr>
                  </a:pPr>
                  <a:endParaRPr lang="en-US"/>
                </a:p>
              </c:txPr>
            </c:dLbl>
            <c:dLbl>
              <c:idx val="1"/>
              <c:spPr/>
              <c:txPr>
                <a:bodyPr/>
                <a:lstStyle/>
                <a:p>
                  <a:pPr>
                    <a:defRPr sz="2800" b="1">
                      <a:solidFill>
                        <a:schemeClr val="tx1"/>
                      </a:solidFill>
                      <a:latin typeface="Calibri" pitchFamily="34" charset="0"/>
                    </a:defRPr>
                  </a:pPr>
                  <a:endParaRPr lang="en-US"/>
                </a:p>
              </c:txPr>
            </c:dLbl>
            <c:txPr>
              <a:bodyPr/>
              <a:lstStyle/>
              <a:p>
                <a:pPr>
                  <a:defRPr sz="2400" b="1">
                    <a:solidFill>
                      <a:schemeClr val="bg1"/>
                    </a:solidFill>
                    <a:latin typeface="Calibri" pitchFamily="34" charset="0"/>
                  </a:defRPr>
                </a:pPr>
                <a:endParaRPr lang="en-US"/>
              </a:p>
            </c:txPr>
            <c:showVal val="1"/>
          </c:dLbls>
          <c:cat>
            <c:strRef>
              <c:f>Sheet1!$A$2:$A$3</c:f>
              <c:strCache>
                <c:ptCount val="2"/>
                <c:pt idx="0">
                  <c:v>18 kg milk/day</c:v>
                </c:pt>
                <c:pt idx="1">
                  <c:v>30 kg milk/day</c:v>
                </c:pt>
              </c:strCache>
            </c:strRef>
          </c:cat>
          <c:val>
            <c:numRef>
              <c:f>Sheet1!$B$2:$B$3</c:f>
              <c:numCache>
                <c:formatCode>General</c:formatCode>
                <c:ptCount val="2"/>
                <c:pt idx="0">
                  <c:v>12.7</c:v>
                </c:pt>
                <c:pt idx="1">
                  <c:v>12.7</c:v>
                </c:pt>
              </c:numCache>
            </c:numRef>
          </c:val>
        </c:ser>
        <c:ser>
          <c:idx val="1"/>
          <c:order val="1"/>
          <c:tx>
            <c:strRef>
              <c:f>Sheet1!$C$1</c:f>
              <c:strCache>
                <c:ptCount val="1"/>
                <c:pt idx="0">
                  <c:v>Lactation</c:v>
                </c:pt>
              </c:strCache>
            </c:strRef>
          </c:tx>
          <c:spPr>
            <a:gradFill>
              <a:gsLst>
                <a:gs pos="0">
                  <a:srgbClr val="66FFFF"/>
                </a:gs>
                <a:gs pos="25000">
                  <a:srgbClr val="21D6E0"/>
                </a:gs>
                <a:gs pos="75000">
                  <a:srgbClr val="0087E6"/>
                </a:gs>
                <a:gs pos="100000">
                  <a:srgbClr val="005CBF"/>
                </a:gs>
              </a:gsLst>
              <a:lin ang="5400000" scaled="0"/>
            </a:gradFill>
            <a:ln>
              <a:solidFill>
                <a:srgbClr val="A3F8FF"/>
              </a:solidFill>
            </a:ln>
          </c:spPr>
          <c:dLbls>
            <c:dLbl>
              <c:idx val="0"/>
              <c:numFmt formatCode="#,##0.0" sourceLinked="0"/>
              <c:spPr/>
              <c:txPr>
                <a:bodyPr/>
                <a:lstStyle/>
                <a:p>
                  <a:pPr>
                    <a:defRPr sz="2800">
                      <a:solidFill>
                        <a:schemeClr val="tx1"/>
                      </a:solidFill>
                      <a:latin typeface="Calibri" pitchFamily="34" charset="0"/>
                    </a:defRPr>
                  </a:pPr>
                  <a:endParaRPr lang="en-US"/>
                </a:p>
              </c:txPr>
            </c:dLbl>
            <c:dLbl>
              <c:idx val="1"/>
              <c:numFmt formatCode="#,##0.0" sourceLinked="0"/>
              <c:spPr/>
              <c:txPr>
                <a:bodyPr/>
                <a:lstStyle/>
                <a:p>
                  <a:pPr>
                    <a:defRPr sz="2800">
                      <a:solidFill>
                        <a:schemeClr val="tx1"/>
                      </a:solidFill>
                      <a:latin typeface="Calibri" pitchFamily="34" charset="0"/>
                    </a:defRPr>
                  </a:pPr>
                  <a:endParaRPr lang="en-US"/>
                </a:p>
              </c:txPr>
            </c:dLbl>
            <c:numFmt formatCode="#,##0.0" sourceLinked="0"/>
            <c:txPr>
              <a:bodyPr/>
              <a:lstStyle/>
              <a:p>
                <a:pPr>
                  <a:defRPr sz="2400">
                    <a:solidFill>
                      <a:schemeClr val="bg1"/>
                    </a:solidFill>
                    <a:latin typeface="Calibri" pitchFamily="34" charset="0"/>
                  </a:defRPr>
                </a:pPr>
                <a:endParaRPr lang="en-US"/>
              </a:p>
            </c:txPr>
            <c:showVal val="1"/>
          </c:dLbls>
          <c:cat>
            <c:strRef>
              <c:f>Sheet1!$A$2:$A$3</c:f>
              <c:strCache>
                <c:ptCount val="2"/>
                <c:pt idx="0">
                  <c:v>18 kg milk/day</c:v>
                </c:pt>
                <c:pt idx="1">
                  <c:v>30 kg milk/day</c:v>
                </c:pt>
              </c:strCache>
            </c:strRef>
          </c:cat>
          <c:val>
            <c:numRef>
              <c:f>Sheet1!$C$2:$C$3</c:f>
              <c:numCache>
                <c:formatCode>General</c:formatCode>
                <c:ptCount val="2"/>
                <c:pt idx="0">
                  <c:v>24</c:v>
                </c:pt>
                <c:pt idx="1">
                  <c:v>39</c:v>
                </c:pt>
              </c:numCache>
            </c:numRef>
          </c:val>
        </c:ser>
        <c:gapWidth val="130"/>
        <c:gapDepth val="10"/>
        <c:shape val="box"/>
        <c:axId val="238462080"/>
        <c:axId val="238463616"/>
        <c:axId val="0"/>
      </c:bar3DChart>
      <c:catAx>
        <c:axId val="238462080"/>
        <c:scaling>
          <c:orientation val="minMax"/>
        </c:scaling>
        <c:axPos val="b"/>
        <c:tickLblPos val="nextTo"/>
        <c:spPr>
          <a:ln w="38100" cap="sq">
            <a:miter lim="800000"/>
          </a:ln>
        </c:spPr>
        <c:txPr>
          <a:bodyPr/>
          <a:lstStyle/>
          <a:p>
            <a:pPr>
              <a:defRPr sz="2400">
                <a:latin typeface="Calibri" pitchFamily="34" charset="0"/>
              </a:defRPr>
            </a:pPr>
            <a:endParaRPr lang="en-US"/>
          </a:p>
        </c:txPr>
        <c:crossAx val="238463616"/>
        <c:crosses val="autoZero"/>
        <c:auto val="1"/>
        <c:lblAlgn val="ctr"/>
        <c:lblOffset val="0"/>
      </c:catAx>
      <c:valAx>
        <c:axId val="238463616"/>
        <c:scaling>
          <c:orientation val="minMax"/>
          <c:max val="50"/>
        </c:scaling>
        <c:axPos val="l"/>
        <c:majorGridlines>
          <c:spPr>
            <a:ln w="12700">
              <a:solidFill>
                <a:srgbClr val="006382"/>
              </a:solidFill>
            </a:ln>
          </c:spPr>
        </c:majorGridlines>
        <c:title>
          <c:tx>
            <c:rich>
              <a:bodyPr rot="-5400000" vert="horz"/>
              <a:lstStyle/>
              <a:p>
                <a:pPr>
                  <a:defRPr sz="2200">
                    <a:latin typeface="Calibri" pitchFamily="34" charset="0"/>
                  </a:defRPr>
                </a:pPr>
                <a:r>
                  <a:rPr lang="en-US" sz="2200" dirty="0">
                    <a:latin typeface="Calibri" pitchFamily="34" charset="0"/>
                  </a:rPr>
                  <a:t>Energy </a:t>
                </a:r>
                <a:r>
                  <a:rPr lang="en-US" sz="2200" dirty="0" smtClean="0">
                    <a:latin typeface="Calibri" pitchFamily="34" charset="0"/>
                  </a:rPr>
                  <a:t>required </a:t>
                </a:r>
                <a:r>
                  <a:rPr lang="en-US" sz="2200" dirty="0">
                    <a:latin typeface="Calibri" pitchFamily="34" charset="0"/>
                  </a:rPr>
                  <a:t>(</a:t>
                </a:r>
                <a:r>
                  <a:rPr lang="en-US" sz="2200" dirty="0" err="1">
                    <a:latin typeface="Calibri" pitchFamily="34" charset="0"/>
                  </a:rPr>
                  <a:t>Mcal</a:t>
                </a:r>
                <a:r>
                  <a:rPr lang="en-US" sz="2200" dirty="0">
                    <a:latin typeface="Calibri" pitchFamily="34" charset="0"/>
                  </a:rPr>
                  <a:t> ME/d)</a:t>
                </a:r>
              </a:p>
            </c:rich>
          </c:tx>
          <c:layout>
            <c:manualLayout>
              <c:xMode val="edge"/>
              <c:yMode val="edge"/>
              <c:x val="5.5895790803927319E-5"/>
              <c:y val="9.662226588459652E-2"/>
            </c:manualLayout>
          </c:layout>
        </c:title>
        <c:numFmt formatCode="General" sourceLinked="1"/>
        <c:tickLblPos val="nextTo"/>
        <c:spPr>
          <a:ln w="38100" cap="sq">
            <a:solidFill>
              <a:schemeClr val="tx1"/>
            </a:solidFill>
            <a:miter lim="800000"/>
          </a:ln>
        </c:spPr>
        <c:txPr>
          <a:bodyPr/>
          <a:lstStyle/>
          <a:p>
            <a:pPr>
              <a:defRPr sz="2400">
                <a:latin typeface="Calibri" pitchFamily="34" charset="0"/>
              </a:defRPr>
            </a:pPr>
            <a:endParaRPr lang="en-US"/>
          </a:p>
        </c:txPr>
        <c:crossAx val="238462080"/>
        <c:crosses val="autoZero"/>
        <c:crossBetween val="between"/>
        <c:majorUnit val="10"/>
      </c:valAx>
    </c:plotArea>
    <c:legend>
      <c:legendPos val="b"/>
      <c:legendEntry>
        <c:idx val="0"/>
        <c:txPr>
          <a:bodyPr/>
          <a:lstStyle/>
          <a:p>
            <a:pPr>
              <a:defRPr sz="2200">
                <a:solidFill>
                  <a:srgbClr val="A3F8FF"/>
                </a:solidFill>
                <a:latin typeface="Calibri" pitchFamily="34" charset="0"/>
              </a:defRPr>
            </a:pPr>
            <a:endParaRPr lang="en-US"/>
          </a:p>
        </c:txPr>
      </c:legendEntry>
      <c:legendEntry>
        <c:idx val="1"/>
        <c:txPr>
          <a:bodyPr/>
          <a:lstStyle/>
          <a:p>
            <a:pPr>
              <a:defRPr sz="2200">
                <a:solidFill>
                  <a:srgbClr val="A3F8FF"/>
                </a:solidFill>
                <a:latin typeface="Calibri" pitchFamily="34" charset="0"/>
              </a:defRPr>
            </a:pPr>
            <a:endParaRPr lang="en-US"/>
          </a:p>
        </c:txPr>
      </c:legendEntry>
      <c:layout>
        <c:manualLayout>
          <c:xMode val="edge"/>
          <c:yMode val="edge"/>
          <c:x val="0.2857281034315155"/>
          <c:y val="0.90572033829263843"/>
          <c:w val="0.49953144745795658"/>
          <c:h val="9.4279661707361559E-2"/>
        </c:manualLayout>
      </c:layout>
      <c:txPr>
        <a:bodyPr/>
        <a:lstStyle/>
        <a:p>
          <a:pPr>
            <a:defRPr sz="2200">
              <a:latin typeface="Calibri" pitchFamily="34" charset="0"/>
            </a:defRPr>
          </a:pPr>
          <a:endParaRPr lang="en-US"/>
        </a:p>
      </c:txPr>
    </c:legend>
    <c:plotVisOnly val="1"/>
    <c:dispBlanksAs val="gap"/>
  </c:chart>
  <c:txPr>
    <a:bodyPr/>
    <a:lstStyle/>
    <a:p>
      <a:pPr>
        <a:defRPr sz="1800" b="1"/>
      </a:pPr>
      <a:endParaRPr lang="en-US"/>
    </a:p>
  </c:txPr>
  <c:externalData r:id="rId1"/>
</c:chartSpace>
</file>

<file path=ppt/drawings/_rels/drawing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png"/></Relationships>
</file>

<file path=ppt/drawings/_rels/drawing2.x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0.68617</cdr:x>
      <cdr:y>0.48726</cdr:y>
    </cdr:from>
    <cdr:to>
      <cdr:x>0.77535</cdr:x>
      <cdr:y>0.59742</cdr:y>
    </cdr:to>
    <cdr:pic>
      <cdr:nvPicPr>
        <cdr:cNvPr id="25"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CA9906"/>
            </a:clrFrom>
            <a:clrTo>
              <a:srgbClr val="CA9906">
                <a:alpha val="0"/>
              </a:srgbClr>
            </a:clrTo>
          </a:clrChange>
        </a:blip>
        <a:stretch xmlns:a="http://schemas.openxmlformats.org/drawingml/2006/main">
          <a:fillRect/>
        </a:stretch>
      </cdr:blipFill>
      <cdr:spPr>
        <a:xfrm xmlns:a="http://schemas.openxmlformats.org/drawingml/2006/main">
          <a:off x="3306953" y="1187547"/>
          <a:ext cx="429768" cy="268489"/>
        </a:xfrm>
        <a:prstGeom xmlns:a="http://schemas.openxmlformats.org/drawingml/2006/main" prst="rect">
          <a:avLst/>
        </a:prstGeom>
      </cdr:spPr>
    </cdr:pic>
  </cdr:relSizeAnchor>
  <cdr:relSizeAnchor xmlns:cdr="http://schemas.openxmlformats.org/drawingml/2006/chartDrawing">
    <cdr:from>
      <cdr:x>0.28571</cdr:x>
      <cdr:y>0.17656</cdr:y>
    </cdr:from>
    <cdr:to>
      <cdr:x>0.37031</cdr:x>
      <cdr:y>0.30055</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CA9906"/>
            </a:clrFrom>
            <a:clrTo>
              <a:srgbClr val="CA9906">
                <a:alpha val="0"/>
              </a:srgbClr>
            </a:clrTo>
          </a:clrChange>
        </a:blip>
        <a:stretch xmlns:a="http://schemas.openxmlformats.org/drawingml/2006/main">
          <a:fillRect/>
        </a:stretch>
      </cdr:blipFill>
      <cdr:spPr>
        <a:xfrm xmlns:a="http://schemas.openxmlformats.org/drawingml/2006/main">
          <a:off x="1376980" y="430306"/>
          <a:ext cx="407704" cy="302197"/>
        </a:xfrm>
        <a:prstGeom xmlns:a="http://schemas.openxmlformats.org/drawingml/2006/main" prst="rect">
          <a:avLst/>
        </a:prstGeom>
      </cdr:spPr>
    </cdr:pic>
  </cdr:relSizeAnchor>
  <cdr:relSizeAnchor xmlns:cdr="http://schemas.openxmlformats.org/drawingml/2006/chartDrawing">
    <cdr:from>
      <cdr:x>0.4375</cdr:x>
      <cdr:y>0.3178</cdr:y>
    </cdr:from>
    <cdr:to>
      <cdr:x>0.5221</cdr:x>
      <cdr:y>0.44179</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CA9906"/>
            </a:clrFrom>
            <a:clrTo>
              <a:srgbClr val="CA9906">
                <a:alpha val="0"/>
              </a:srgbClr>
            </a:clrTo>
          </a:clrChange>
        </a:blip>
        <a:stretch xmlns:a="http://schemas.openxmlformats.org/drawingml/2006/main">
          <a:fillRect/>
        </a:stretch>
      </cdr:blipFill>
      <cdr:spPr>
        <a:xfrm xmlns:a="http://schemas.openxmlformats.org/drawingml/2006/main">
          <a:off x="2108498" y="774550"/>
          <a:ext cx="407704" cy="302197"/>
        </a:xfrm>
        <a:prstGeom xmlns:a="http://schemas.openxmlformats.org/drawingml/2006/main" prst="rect">
          <a:avLst/>
        </a:prstGeom>
      </cdr:spPr>
    </cdr:pic>
  </cdr:relSizeAnchor>
  <cdr:relSizeAnchor xmlns:cdr="http://schemas.openxmlformats.org/drawingml/2006/chartDrawing">
    <cdr:from>
      <cdr:x>0.73661</cdr:x>
      <cdr:y>0.11476</cdr:y>
    </cdr:from>
    <cdr:to>
      <cdr:x>0.7874</cdr:x>
      <cdr:y>0.29286</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2">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3550024" y="279699"/>
          <a:ext cx="244780" cy="434065"/>
        </a:xfrm>
        <a:prstGeom xmlns:a="http://schemas.openxmlformats.org/drawingml/2006/main" prst="rect">
          <a:avLst/>
        </a:prstGeom>
      </cdr:spPr>
    </cdr:pic>
  </cdr:relSizeAnchor>
  <cdr:relSizeAnchor xmlns:cdr="http://schemas.openxmlformats.org/drawingml/2006/chartDrawing">
    <cdr:from>
      <cdr:x>0.33482</cdr:x>
      <cdr:y>0.45905</cdr:y>
    </cdr:from>
    <cdr:to>
      <cdr:x>0.38561</cdr:x>
      <cdr:y>0.63715</cdr:y>
    </cdr:to>
    <cdr:pic>
      <cdr:nvPicPr>
        <cdr:cNvPr id="20" name="chart"/>
        <cdr:cNvPicPr>
          <a:picLocks xmlns:a="http://schemas.openxmlformats.org/drawingml/2006/main" noChangeAspect="1"/>
        </cdr:cNvPicPr>
      </cdr:nvPicPr>
      <cdr:blipFill>
        <a:blip xmlns:a="http://schemas.openxmlformats.org/drawingml/2006/main" xmlns:r="http://schemas.openxmlformats.org/officeDocument/2006/relationships" r:embed="rId2">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1613647" y="1118796"/>
          <a:ext cx="244780" cy="434065"/>
        </a:xfrm>
        <a:prstGeom xmlns:a="http://schemas.openxmlformats.org/drawingml/2006/main" prst="rect">
          <a:avLst/>
        </a:prstGeom>
      </cdr:spPr>
    </cdr:pic>
  </cdr:relSizeAnchor>
  <cdr:relSizeAnchor xmlns:cdr="http://schemas.openxmlformats.org/drawingml/2006/chartDrawing">
    <cdr:from>
      <cdr:x>0.6183</cdr:x>
      <cdr:y>0.28249</cdr:y>
    </cdr:from>
    <cdr:to>
      <cdr:x>0.66909</cdr:x>
      <cdr:y>0.46059</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2">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2979868" y="688490"/>
          <a:ext cx="244780" cy="43406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0.38548</cdr:x>
      <cdr:y>0.49052</cdr:y>
    </cdr:from>
    <cdr:to>
      <cdr:x>0.43902</cdr:x>
      <cdr:y>0.64876</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1586169" y="1195513"/>
          <a:ext cx="220302" cy="385648"/>
        </a:xfrm>
        <a:prstGeom xmlns:a="http://schemas.openxmlformats.org/drawingml/2006/main" prst="rect">
          <a:avLst/>
        </a:prstGeom>
      </cdr:spPr>
    </cdr:pic>
  </cdr:relSizeAnchor>
  <cdr:relSizeAnchor xmlns:cdr="http://schemas.openxmlformats.org/drawingml/2006/chartDrawing">
    <cdr:from>
      <cdr:x>0.83137</cdr:x>
      <cdr:y>0.07945</cdr:y>
    </cdr:from>
    <cdr:to>
      <cdr:x>0.89086</cdr:x>
      <cdr:y>0.25755</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3420932" y="193638"/>
          <a:ext cx="244780" cy="434065"/>
        </a:xfrm>
        <a:prstGeom xmlns:a="http://schemas.openxmlformats.org/drawingml/2006/main" prst="rect">
          <a:avLst/>
        </a:prstGeom>
      </cdr:spPr>
    </cdr:pic>
  </cdr:relSizeAnchor>
  <cdr:relSizeAnchor xmlns:cdr="http://schemas.openxmlformats.org/drawingml/2006/chartDrawing">
    <cdr:from>
      <cdr:x>0.64837</cdr:x>
      <cdr:y>0.27366</cdr:y>
    </cdr:from>
    <cdr:to>
      <cdr:x>0.70785</cdr:x>
      <cdr:y>0.45176</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1">
          <a:clrChange>
            <a:clrFrom>
              <a:srgbClr val="800080"/>
            </a:clrFrom>
            <a:clrTo>
              <a:srgbClr val="800080">
                <a:alpha val="0"/>
              </a:srgbClr>
            </a:clrTo>
          </a:clrChange>
        </a:blip>
        <a:srcRect xmlns:a="http://schemas.openxmlformats.org/drawingml/2006/main" l="2554" t="1519" r="2554" b="911"/>
        <a:stretch xmlns:a="http://schemas.openxmlformats.org/drawingml/2006/main">
          <a:fillRect/>
        </a:stretch>
      </cdr:blipFill>
      <cdr:spPr>
        <a:xfrm xmlns:a="http://schemas.openxmlformats.org/drawingml/2006/main">
          <a:off x="2667896" y="666975"/>
          <a:ext cx="244780" cy="43406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defTabSz="928688">
              <a:defRPr smtClean="0"/>
            </a:lvl1pPr>
          </a:lstStyle>
          <a:p>
            <a:pPr>
              <a:defRPr/>
            </a:pPr>
            <a:endParaRPr lang="en-AU"/>
          </a:p>
        </p:txBody>
      </p:sp>
      <p:sp>
        <p:nvSpPr>
          <p:cNvPr id="2150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algn="r" defTabSz="928688">
              <a:defRPr smtClean="0">
                <a:solidFill>
                  <a:srgbClr val="FFFF00"/>
                </a:solidFill>
              </a:defRPr>
            </a:lvl1pPr>
          </a:lstStyle>
          <a:p>
            <a:pPr>
              <a:defRPr/>
            </a:pPr>
            <a:endParaRPr lang="en-US"/>
          </a:p>
        </p:txBody>
      </p:sp>
      <p:sp>
        <p:nvSpPr>
          <p:cNvPr id="2150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defTabSz="928688">
              <a:defRPr smtClean="0">
                <a:solidFill>
                  <a:srgbClr val="FFFF00"/>
                </a:solidFill>
              </a:defRPr>
            </a:lvl1pPr>
          </a:lstStyle>
          <a:p>
            <a:pPr>
              <a:defRPr/>
            </a:pPr>
            <a:endParaRPr lang="en-US"/>
          </a:p>
        </p:txBody>
      </p:sp>
      <p:sp>
        <p:nvSpPr>
          <p:cNvPr id="2150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algn="r" defTabSz="928688">
              <a:defRPr smtClean="0">
                <a:solidFill>
                  <a:srgbClr val="FFFF00"/>
                </a:solidFill>
              </a:defRPr>
            </a:lvl1pPr>
          </a:lstStyle>
          <a:p>
            <a:pPr>
              <a:defRPr/>
            </a:pPr>
            <a:fld id="{2E0348F8-4B93-4DA0-BE48-0296776605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defTabSz="928688">
              <a:defRPr smtClean="0">
                <a:solidFill>
                  <a:srgbClr val="FFFF00"/>
                </a:solidFill>
              </a:defRPr>
            </a:lvl1pPr>
          </a:lstStyle>
          <a:p>
            <a:pPr>
              <a:defRPr/>
            </a:pPr>
            <a:endParaRPr lang="en-US"/>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lvl1pPr algn="r" defTabSz="928688">
              <a:defRPr smtClean="0">
                <a:solidFill>
                  <a:srgbClr val="FFFF00"/>
                </a:solidFill>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2688" y="696913"/>
            <a:ext cx="4646612" cy="34845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2802" tIns="46401" rIns="92802" bIns="464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defTabSz="928688">
              <a:defRPr smtClean="0">
                <a:solidFill>
                  <a:srgbClr val="FFFF00"/>
                </a:solidFill>
              </a:defRPr>
            </a:lvl1pPr>
          </a:lstStyle>
          <a:p>
            <a:pPr>
              <a:defRPr/>
            </a:pPr>
            <a:endParaRPr lang="en-US"/>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2802" tIns="46401" rIns="92802" bIns="46401" numCol="1" anchor="b" anchorCtr="0" compatLnSpc="1">
            <a:prstTxWarp prst="textNoShape">
              <a:avLst/>
            </a:prstTxWarp>
          </a:bodyPr>
          <a:lstStyle>
            <a:lvl1pPr algn="r" defTabSz="928688">
              <a:defRPr smtClean="0">
                <a:solidFill>
                  <a:srgbClr val="FFFF00"/>
                </a:solidFill>
              </a:defRPr>
            </a:lvl1pPr>
          </a:lstStyle>
          <a:p>
            <a:pPr>
              <a:defRPr/>
            </a:pPr>
            <a:fld id="{A4A5D0B7-BE47-4733-BA5B-AAFDBD1F61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9BC7476-C6CF-4567-A2C1-6AD58FF313B7}" type="slidenum">
              <a:rPr lang="en-US"/>
              <a:pPr/>
              <a:t>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AD2DC17-6389-4860-8D2B-0E83E3E755DB}" type="slidenum">
              <a:rPr lang="en-US" smtClean="0"/>
              <a:pPr/>
              <a:t>8</a:t>
            </a:fld>
            <a:endParaRPr lang="en-US" smtClean="0"/>
          </a:p>
        </p:txBody>
      </p:sp>
      <p:sp>
        <p:nvSpPr>
          <p:cNvPr id="56323" name="Slide Image Placeholder 1"/>
          <p:cNvSpPr>
            <a:spLocks noGrp="1" noRot="1" noChangeAspect="1" noTextEdit="1"/>
          </p:cNvSpPr>
          <p:nvPr>
            <p:ph type="sldImg"/>
          </p:nvPr>
        </p:nvSpPr>
        <p:spPr>
          <a:xfrm>
            <a:off x="1181100" y="696913"/>
            <a:ext cx="4648200" cy="3486150"/>
          </a:xfrm>
          <a:ln/>
        </p:spPr>
      </p:sp>
      <p:sp>
        <p:nvSpPr>
          <p:cNvPr id="56324" name="Notes Placeholder 2"/>
          <p:cNvSpPr>
            <a:spLocks noGrp="1"/>
          </p:cNvSpPr>
          <p:nvPr>
            <p:ph type="body" idx="1"/>
          </p:nvPr>
        </p:nvSpPr>
        <p:spPr>
          <a:xfrm>
            <a:off x="701676" y="4416426"/>
            <a:ext cx="5607050" cy="4183063"/>
          </a:xfrm>
          <a:noFill/>
          <a:ln/>
        </p:spPr>
        <p:txBody>
          <a:bodyPr lIns="93154" tIns="46578" rIns="93154" bIns="46578"/>
          <a:lstStyle/>
          <a:p>
            <a:pPr eaLnBrk="1" hangingPunct="1">
              <a:spcBef>
                <a:spcPct val="0"/>
              </a:spcBef>
            </a:pPr>
            <a:r>
              <a:rPr lang="en-US" smtClean="0"/>
              <a:t>Ref #1700</a:t>
            </a:r>
            <a:endParaRPr lang="en-US" b="1" smtClean="0"/>
          </a:p>
          <a:p>
            <a:pPr eaLnBrk="1" hangingPunct="1">
              <a:spcBef>
                <a:spcPct val="0"/>
              </a:spcBef>
            </a:pPr>
            <a:r>
              <a:rPr lang="en-US" smtClean="0"/>
              <a:t>Increased production per cow requires the cow to consume more feed, therefore her individual footprint to increase, just like the footprint of the bus is larger than the compact automobile.</a:t>
            </a:r>
          </a:p>
        </p:txBody>
      </p:sp>
      <p:sp>
        <p:nvSpPr>
          <p:cNvPr id="56325"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54" tIns="46578" rIns="93154" bIns="46578" anchor="b"/>
          <a:lstStyle/>
          <a:p>
            <a:pPr algn="r" defTabSz="931726"/>
            <a:fld id="{8EB1BE02-F866-4DD1-BF6F-06BA19A7F973}" type="slidenum">
              <a:rPr lang="en-US">
                <a:latin typeface="Calibri" pitchFamily="34" charset="0"/>
              </a:rPr>
              <a:pPr algn="r" defTabSz="931726"/>
              <a:t>8</a:t>
            </a:fld>
            <a:endParaRPr 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155BA21-B4D3-45F7-923E-DAC38F5177E2}" type="slidenum">
              <a:rPr lang="en-US" smtClean="0"/>
              <a:pPr/>
              <a:t>11</a:t>
            </a:fld>
            <a:endParaRPr lang="en-US" smtClean="0"/>
          </a:p>
        </p:txBody>
      </p:sp>
      <p:sp>
        <p:nvSpPr>
          <p:cNvPr id="60419" name="Slide Image Placeholder 1"/>
          <p:cNvSpPr>
            <a:spLocks noGrp="1" noRot="1" noChangeAspect="1" noTextEdit="1"/>
          </p:cNvSpPr>
          <p:nvPr>
            <p:ph type="sldImg"/>
          </p:nvPr>
        </p:nvSpPr>
        <p:spPr>
          <a:xfrm>
            <a:off x="1181100" y="696913"/>
            <a:ext cx="4648200" cy="3486150"/>
          </a:xfrm>
          <a:ln/>
        </p:spPr>
      </p:sp>
      <p:sp>
        <p:nvSpPr>
          <p:cNvPr id="60420" name="Notes Placeholder 2"/>
          <p:cNvSpPr>
            <a:spLocks noGrp="1"/>
          </p:cNvSpPr>
          <p:nvPr>
            <p:ph type="body" idx="1"/>
          </p:nvPr>
        </p:nvSpPr>
        <p:spPr>
          <a:xfrm>
            <a:off x="701676" y="4416426"/>
            <a:ext cx="5607050" cy="4183063"/>
          </a:xfrm>
          <a:noFill/>
          <a:ln/>
        </p:spPr>
        <p:txBody>
          <a:bodyPr lIns="93164" tIns="46582" rIns="93164" bIns="46582"/>
          <a:lstStyle/>
          <a:p>
            <a:pPr eaLnBrk="1" hangingPunct="1"/>
            <a:r>
              <a:rPr lang="en-US" smtClean="0"/>
              <a:t>Ref #1700</a:t>
            </a:r>
          </a:p>
        </p:txBody>
      </p:sp>
      <p:sp>
        <p:nvSpPr>
          <p:cNvPr id="60421"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64" tIns="46582" rIns="93164" bIns="46582" anchor="b"/>
          <a:lstStyle/>
          <a:p>
            <a:pPr algn="r" defTabSz="931726"/>
            <a:fld id="{63458E3D-3FDA-4DB3-B4B8-26FD25B40770}" type="slidenum">
              <a:rPr lang="en-US">
                <a:latin typeface="Calibri" pitchFamily="34" charset="0"/>
              </a:rPr>
              <a:pPr algn="r" defTabSz="931726"/>
              <a:t>11</a:t>
            </a:fld>
            <a:endParaRPr 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5D64A728-D665-421F-BC1B-370D2EC88F7A}" type="slidenum">
              <a:rPr lang="en-US" smtClean="0"/>
              <a:pPr>
                <a:defRPr/>
              </a:pPr>
              <a:t>12</a:t>
            </a:fld>
            <a:endParaRPr lang="en-US" smtClean="0"/>
          </a:p>
        </p:txBody>
      </p:sp>
      <p:sp>
        <p:nvSpPr>
          <p:cNvPr id="46083" name="Slide Image Placeholder 1"/>
          <p:cNvSpPr>
            <a:spLocks noGrp="1" noRot="1" noChangeAspect="1" noTextEdit="1"/>
          </p:cNvSpPr>
          <p:nvPr>
            <p:ph type="sldImg"/>
          </p:nvPr>
        </p:nvSpPr>
        <p:spPr>
          <a:xfrm>
            <a:off x="1181100" y="696913"/>
            <a:ext cx="4648200" cy="3486150"/>
          </a:xfrm>
          <a:ln/>
        </p:spPr>
      </p:sp>
      <p:sp>
        <p:nvSpPr>
          <p:cNvPr id="46084" name="Notes Placeholder 2"/>
          <p:cNvSpPr>
            <a:spLocks noGrp="1"/>
          </p:cNvSpPr>
          <p:nvPr>
            <p:ph type="body" idx="1"/>
          </p:nvPr>
        </p:nvSpPr>
        <p:spPr>
          <a:xfrm>
            <a:off x="701676" y="4416426"/>
            <a:ext cx="5607050" cy="4183063"/>
          </a:xfrm>
          <a:noFill/>
          <a:ln/>
        </p:spPr>
        <p:txBody>
          <a:bodyPr lIns="93154" tIns="46578" rIns="93154" bIns="46578"/>
          <a:lstStyle/>
          <a:p>
            <a:pPr eaLnBrk="1" hangingPunct="1"/>
            <a:r>
              <a:rPr lang="en-US" dirty="0" smtClean="0"/>
              <a:t>Virtually every paper prior to this paper has ignored the fact that more milking cows requires more dry cows (to be milking when other cows are dry) and more heifers to replace the milking cows when they die or are culled. These are critical infrastructure costs that must be accounted for. </a:t>
            </a:r>
          </a:p>
        </p:txBody>
      </p:sp>
      <p:sp>
        <p:nvSpPr>
          <p:cNvPr id="46085" name="Slide Number Placeholder 3"/>
          <p:cNvSpPr txBox="1">
            <a:spLocks noGrp="1"/>
          </p:cNvSpPr>
          <p:nvPr/>
        </p:nvSpPr>
        <p:spPr bwMode="auto">
          <a:xfrm>
            <a:off x="3970339" y="8829675"/>
            <a:ext cx="3038475" cy="465138"/>
          </a:xfrm>
          <a:prstGeom prst="rect">
            <a:avLst/>
          </a:prstGeom>
          <a:noFill/>
          <a:ln w="9525">
            <a:noFill/>
            <a:miter lim="800000"/>
            <a:headEnd/>
            <a:tailEnd/>
          </a:ln>
        </p:spPr>
        <p:txBody>
          <a:bodyPr lIns="93154" tIns="46578" rIns="93154" bIns="46578" anchor="b"/>
          <a:lstStyle/>
          <a:p>
            <a:pPr algn="r" defTabSz="931726"/>
            <a:fld id="{33AEC24A-3769-4DF7-863D-2D617598F802}" type="slidenum">
              <a:rPr lang="en-US">
                <a:latin typeface="Calibri" pitchFamily="34" charset="0"/>
              </a:rPr>
              <a:pPr algn="r" defTabSz="931726"/>
              <a:t>12</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A4DFDBC-E6CB-4C52-800C-A04C984785A2}" type="slidenum">
              <a:rPr lang="en-US" smtClean="0"/>
              <a:pPr/>
              <a:t>14</a:t>
            </a:fld>
            <a:endParaRPr lang="en-US" smtClean="0"/>
          </a:p>
        </p:txBody>
      </p:sp>
      <p:sp>
        <p:nvSpPr>
          <p:cNvPr id="67587" name="Slide Image Placeholder 1"/>
          <p:cNvSpPr>
            <a:spLocks noGrp="1" noRot="1" noChangeAspect="1" noTextEdit="1"/>
          </p:cNvSpPr>
          <p:nvPr>
            <p:ph type="sldImg"/>
          </p:nvPr>
        </p:nvSpPr>
        <p:spPr>
          <a:ln/>
        </p:spPr>
      </p:sp>
      <p:sp>
        <p:nvSpPr>
          <p:cNvPr id="67588" name="Notes Placeholder 2"/>
          <p:cNvSpPr>
            <a:spLocks noGrp="1"/>
          </p:cNvSpPr>
          <p:nvPr>
            <p:ph type="body" idx="1"/>
          </p:nvPr>
        </p:nvSpPr>
        <p:spPr>
          <a:noFill/>
          <a:ln/>
        </p:spPr>
        <p:txBody>
          <a:bodyPr lIns="93153" tIns="46578" rIns="93153" bIns="46578"/>
          <a:lstStyle/>
          <a:p>
            <a:pPr eaLnBrk="1" hangingPunct="1">
              <a:spcBef>
                <a:spcPct val="0"/>
              </a:spcBef>
            </a:pPr>
            <a:r>
              <a:rPr lang="en-US" dirty="0" smtClean="0"/>
              <a:t>Ref# 2100</a:t>
            </a:r>
            <a:endParaRPr lang="en-US" sz="1300" dirty="0" smtClean="0"/>
          </a:p>
          <a:p>
            <a:pPr eaLnBrk="1" hangingPunct="1">
              <a:spcBef>
                <a:spcPct val="0"/>
              </a:spcBef>
              <a:buFontTx/>
              <a:buChar char="•"/>
            </a:pPr>
            <a:r>
              <a:rPr lang="en-US" sz="1400" dirty="0" smtClean="0"/>
              <a:t> Euro-6 is a weighted average of FR, UK, Ger, </a:t>
            </a:r>
            <a:r>
              <a:rPr lang="en-US" sz="1400" dirty="0" err="1" smtClean="0"/>
              <a:t>Pol</a:t>
            </a:r>
            <a:r>
              <a:rPr lang="en-US" sz="1400" dirty="0" smtClean="0"/>
              <a:t>, IT, and ND</a:t>
            </a:r>
          </a:p>
        </p:txBody>
      </p:sp>
      <p:sp>
        <p:nvSpPr>
          <p:cNvPr id="67589"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53" tIns="46578" rIns="93153" bIns="46578" anchor="b"/>
          <a:lstStyle/>
          <a:p>
            <a:pPr algn="r" defTabSz="880934" eaLnBrk="0" hangingPunct="0"/>
            <a:fld id="{447EC156-62D6-47C9-BC16-51D1887F0CB0}" type="slidenum">
              <a:rPr lang="en-US" sz="1300">
                <a:latin typeface="Times" pitchFamily="18" charset="0"/>
              </a:rPr>
              <a:pPr algn="r" defTabSz="880934" eaLnBrk="0" hangingPunct="0"/>
              <a:t>14</a:t>
            </a:fld>
            <a:endParaRPr lang="en-US" sz="1300" dirty="0">
              <a:latin typeface="Times" pitchFamily="18" charset="0"/>
            </a:endParaRPr>
          </a:p>
        </p:txBody>
      </p:sp>
      <p:sp>
        <p:nvSpPr>
          <p:cNvPr id="67590" name="Header Placeholder 4"/>
          <p:cNvSpPr txBox="1">
            <a:spLocks noGrp="1"/>
          </p:cNvSpPr>
          <p:nvPr/>
        </p:nvSpPr>
        <p:spPr bwMode="auto">
          <a:xfrm>
            <a:off x="1" y="0"/>
            <a:ext cx="3036888" cy="463550"/>
          </a:xfrm>
          <a:prstGeom prst="rect">
            <a:avLst/>
          </a:prstGeom>
          <a:noFill/>
          <a:ln w="9525">
            <a:noFill/>
            <a:miter lim="800000"/>
            <a:headEnd/>
            <a:tailEnd/>
          </a:ln>
        </p:spPr>
        <p:txBody>
          <a:bodyPr lIns="93153" tIns="46578" rIns="93153" bIns="46578"/>
          <a:lstStyle/>
          <a:p>
            <a:pPr defTabSz="880934" eaLnBrk="0" hangingPunct="0"/>
            <a:r>
              <a:rPr lang="en-US" sz="1300" dirty="0">
                <a:latin typeface="Times" pitchFamily="18" charset="0"/>
              </a:rPr>
              <a:t>Kansas Dietetic Association, April 17, 2009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B51F67F6-D0A6-46F4-838F-77DA169919E7}" type="slidenum">
              <a:rPr lang="en-US" smtClean="0"/>
              <a:pPr>
                <a:defRPr/>
              </a:pPr>
              <a:t>15</a:t>
            </a:fld>
            <a:endParaRPr lang="en-US" smtClean="0"/>
          </a:p>
        </p:txBody>
      </p:sp>
      <p:sp>
        <p:nvSpPr>
          <p:cNvPr id="62467" name="Slide Image Placeholder 1"/>
          <p:cNvSpPr>
            <a:spLocks noGrp="1" noRot="1" noChangeAspect="1" noTextEdit="1"/>
          </p:cNvSpPr>
          <p:nvPr>
            <p:ph type="sldImg"/>
          </p:nvPr>
        </p:nvSpPr>
        <p:spPr>
          <a:ln/>
        </p:spPr>
      </p:sp>
      <p:sp>
        <p:nvSpPr>
          <p:cNvPr id="62468" name="Notes Placeholder 2"/>
          <p:cNvSpPr>
            <a:spLocks noGrp="1"/>
          </p:cNvSpPr>
          <p:nvPr>
            <p:ph type="body" idx="1"/>
          </p:nvPr>
        </p:nvSpPr>
        <p:spPr>
          <a:noFill/>
          <a:ln/>
        </p:spPr>
        <p:txBody>
          <a:bodyPr lIns="93153" tIns="46578" rIns="93153" bIns="46578"/>
          <a:lstStyle/>
          <a:p>
            <a:pPr eaLnBrk="1" hangingPunct="1">
              <a:spcBef>
                <a:spcPct val="0"/>
              </a:spcBef>
            </a:pPr>
            <a:r>
              <a:rPr lang="en-US" sz="1400" dirty="0" smtClean="0"/>
              <a:t>Ref# 2100</a:t>
            </a:r>
            <a:endParaRPr lang="en-US" sz="1600" dirty="0" smtClean="0"/>
          </a:p>
          <a:p>
            <a:pPr eaLnBrk="1" hangingPunct="1">
              <a:spcBef>
                <a:spcPct val="0"/>
              </a:spcBef>
            </a:pPr>
            <a:r>
              <a:rPr lang="en-US" sz="1400" dirty="0" smtClean="0"/>
              <a:t>Euro-6 is a weighted average of FR, UK, Ger, </a:t>
            </a:r>
            <a:r>
              <a:rPr lang="en-US" sz="1400" dirty="0" err="1" smtClean="0"/>
              <a:t>Pol</a:t>
            </a:r>
            <a:r>
              <a:rPr lang="en-US" sz="1400" dirty="0" smtClean="0"/>
              <a:t>, IT, and ND</a:t>
            </a:r>
          </a:p>
          <a:p>
            <a:pPr eaLnBrk="1" hangingPunct="1">
              <a:spcBef>
                <a:spcPct val="0"/>
              </a:spcBef>
            </a:pPr>
            <a:endParaRPr lang="en-US" sz="1400" dirty="0" smtClean="0"/>
          </a:p>
        </p:txBody>
      </p:sp>
      <p:sp>
        <p:nvSpPr>
          <p:cNvPr id="62469" name="Slide Number Placeholder 3"/>
          <p:cNvSpPr txBox="1">
            <a:spLocks noGrp="1"/>
          </p:cNvSpPr>
          <p:nvPr/>
        </p:nvSpPr>
        <p:spPr bwMode="auto">
          <a:xfrm>
            <a:off x="3971925" y="8831263"/>
            <a:ext cx="3036888" cy="463550"/>
          </a:xfrm>
          <a:prstGeom prst="rect">
            <a:avLst/>
          </a:prstGeom>
          <a:noFill/>
          <a:ln w="9525">
            <a:noFill/>
            <a:miter lim="800000"/>
            <a:headEnd/>
            <a:tailEnd/>
          </a:ln>
        </p:spPr>
        <p:txBody>
          <a:bodyPr lIns="93153" tIns="46578" rIns="93153" bIns="46578" anchor="b"/>
          <a:lstStyle/>
          <a:p>
            <a:pPr algn="r" defTabSz="880934" eaLnBrk="0" hangingPunct="0"/>
            <a:fld id="{1867FFD2-CAE4-49C8-A06C-4F3BFBCDB4B3}" type="slidenum">
              <a:rPr lang="en-US" sz="1300">
                <a:latin typeface="Times" pitchFamily="18" charset="0"/>
              </a:rPr>
              <a:pPr algn="r" defTabSz="880934" eaLnBrk="0" hangingPunct="0"/>
              <a:t>15</a:t>
            </a:fld>
            <a:endParaRPr lang="en-US" sz="1300" dirty="0">
              <a:latin typeface="Times" pitchFamily="18" charset="0"/>
            </a:endParaRPr>
          </a:p>
        </p:txBody>
      </p:sp>
      <p:sp>
        <p:nvSpPr>
          <p:cNvPr id="62470" name="Header Placeholder 4"/>
          <p:cNvSpPr txBox="1">
            <a:spLocks noGrp="1"/>
          </p:cNvSpPr>
          <p:nvPr/>
        </p:nvSpPr>
        <p:spPr bwMode="auto">
          <a:xfrm>
            <a:off x="1" y="0"/>
            <a:ext cx="3036888" cy="463550"/>
          </a:xfrm>
          <a:prstGeom prst="rect">
            <a:avLst/>
          </a:prstGeom>
          <a:noFill/>
          <a:ln w="9525">
            <a:noFill/>
            <a:miter lim="800000"/>
            <a:headEnd/>
            <a:tailEnd/>
          </a:ln>
        </p:spPr>
        <p:txBody>
          <a:bodyPr lIns="93153" tIns="46578" rIns="93153" bIns="46578"/>
          <a:lstStyle/>
          <a:p>
            <a:pPr defTabSz="880934" eaLnBrk="0" hangingPunct="0"/>
            <a:r>
              <a:rPr lang="en-US" sz="1300" dirty="0">
                <a:latin typeface="Times" pitchFamily="18" charset="0"/>
              </a:rPr>
              <a:t>Kansas Dietetic Association, April 17, 2009</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684213" y="3358289"/>
            <a:ext cx="7848600" cy="2831544"/>
          </a:xfrm>
          <a:prstGeom prst="rect">
            <a:avLst/>
          </a:prstGeom>
          <a:noFill/>
          <a:ln w="9525">
            <a:noFill/>
            <a:miter lim="800000"/>
            <a:headEnd/>
            <a:tailEnd/>
          </a:ln>
          <a:effectLst/>
        </p:spPr>
        <p:txBody>
          <a:bodyPr lIns="0" tIns="0" rIns="0" bIns="0">
            <a:spAutoFit/>
          </a:bodyPr>
          <a:lstStyle/>
          <a:p>
            <a:pPr>
              <a:defRPr/>
            </a:pPr>
            <a:r>
              <a:rPr lang="en-US" sz="4000" b="1" dirty="0" smtClean="0">
                <a:solidFill>
                  <a:srgbClr val="FFFF00"/>
                </a:solidFill>
                <a:latin typeface="Calibri" pitchFamily="34" charset="0"/>
                <a:cs typeface="Calibri" pitchFamily="34" charset="0"/>
              </a:rPr>
              <a:t>Dr. George R</a:t>
            </a:r>
            <a:r>
              <a:rPr lang="en-US" sz="4000" b="1" dirty="0">
                <a:solidFill>
                  <a:srgbClr val="FFFF00"/>
                </a:solidFill>
                <a:latin typeface="Calibri" pitchFamily="34" charset="0"/>
                <a:cs typeface="Calibri" pitchFamily="34" charset="0"/>
              </a:rPr>
              <a:t>. </a:t>
            </a:r>
            <a:r>
              <a:rPr lang="en-US" sz="4000" b="1" dirty="0" smtClean="0">
                <a:solidFill>
                  <a:srgbClr val="FFFF00"/>
                </a:solidFill>
                <a:latin typeface="Calibri" pitchFamily="34" charset="0"/>
                <a:cs typeface="Calibri" pitchFamily="34" charset="0"/>
              </a:rPr>
              <a:t>Wiggans, Ph.D.</a:t>
            </a:r>
            <a:endParaRPr lang="en-US" sz="4000" b="1" dirty="0">
              <a:solidFill>
                <a:srgbClr val="FFFF00"/>
              </a:solidFill>
              <a:latin typeface="Calibri" pitchFamily="34" charset="0"/>
              <a:cs typeface="Calibri" pitchFamily="34" charset="0"/>
            </a:endParaRPr>
          </a:p>
          <a:p>
            <a:pPr>
              <a:defRPr/>
            </a:pPr>
            <a:r>
              <a:rPr lang="en-US" sz="3200" b="1" dirty="0">
                <a:latin typeface="Calibri" pitchFamily="34" charset="0"/>
                <a:cs typeface="Calibri" pitchFamily="34" charset="0"/>
              </a:rPr>
              <a:t>Animal Improvement Programs Laboratory</a:t>
            </a:r>
          </a:p>
          <a:p>
            <a:pPr>
              <a:defRPr/>
            </a:pPr>
            <a:r>
              <a:rPr lang="en-US" sz="3200" b="1" dirty="0">
                <a:latin typeface="Calibri" pitchFamily="34" charset="0"/>
                <a:cs typeface="Calibri" pitchFamily="34" charset="0"/>
              </a:rPr>
              <a:t>Agricultural Research Service, USDA </a:t>
            </a:r>
          </a:p>
          <a:p>
            <a:pPr>
              <a:spcAft>
                <a:spcPct val="50000"/>
              </a:spcAft>
              <a:defRPr/>
            </a:pPr>
            <a:r>
              <a:rPr lang="en-US" sz="3200" b="1" dirty="0">
                <a:latin typeface="Calibri" pitchFamily="34" charset="0"/>
                <a:cs typeface="Calibri" pitchFamily="34" charset="0"/>
              </a:rPr>
              <a:t>Beltsville, </a:t>
            </a:r>
            <a:r>
              <a:rPr lang="en-US" sz="3200" b="1" dirty="0" smtClean="0">
                <a:latin typeface="Calibri" pitchFamily="34" charset="0"/>
                <a:cs typeface="Calibri" pitchFamily="34" charset="0"/>
              </a:rPr>
              <a:t>MD, USA</a:t>
            </a:r>
            <a:endParaRPr lang="en-US" sz="3200" b="1" dirty="0">
              <a:latin typeface="Calibri" pitchFamily="34" charset="0"/>
              <a:cs typeface="Calibri" pitchFamily="34" charset="0"/>
            </a:endParaRPr>
          </a:p>
          <a:p>
            <a:pPr>
              <a:defRPr/>
            </a:pPr>
            <a:r>
              <a:rPr lang="en-US" sz="3200" b="1" dirty="0">
                <a:solidFill>
                  <a:srgbClr val="FFFF00"/>
                </a:solidFill>
                <a:latin typeface="Calibri" pitchFamily="34" charset="0"/>
                <a:cs typeface="Calibri" pitchFamily="34" charset="0"/>
              </a:rPr>
              <a:t>george.wiggans@ars.usda.gov</a:t>
            </a:r>
          </a:p>
        </p:txBody>
      </p:sp>
      <p:grpSp>
        <p:nvGrpSpPr>
          <p:cNvPr id="16" name="Group 15"/>
          <p:cNvGrpSpPr/>
          <p:nvPr userDrawn="1"/>
        </p:nvGrpSpPr>
        <p:grpSpPr>
          <a:xfrm>
            <a:off x="0" y="2843784"/>
            <a:ext cx="9144000" cy="87036"/>
            <a:chOff x="0" y="2843784"/>
            <a:chExt cx="9144000" cy="87036"/>
          </a:xfrm>
        </p:grpSpPr>
        <p:sp>
          <p:nvSpPr>
            <p:cNvPr id="8" name="Rectangle 46"/>
            <p:cNvSpPr>
              <a:spLocks noChangeArrowheads="1"/>
            </p:cNvSpPr>
            <p:nvPr userDrawn="1"/>
          </p:nvSpPr>
          <p:spPr bwMode="ltGray">
            <a:xfrm>
              <a:off x="0" y="2843784"/>
              <a:ext cx="9144000" cy="27432"/>
            </a:xfrm>
            <a:prstGeom prst="rect">
              <a:avLst/>
            </a:prstGeom>
            <a:solidFill>
              <a:srgbClr val="5BEFFF"/>
            </a:solidFill>
            <a:ln w="9525">
              <a:noFill/>
              <a:miter lim="800000"/>
              <a:headEnd/>
              <a:tailEnd/>
            </a:ln>
          </p:spPr>
          <p:txBody>
            <a:bodyPr wrap="none" anchor="ctr"/>
            <a:lstStyle/>
            <a:p>
              <a:pPr>
                <a:defRPr/>
              </a:pPr>
              <a:endParaRPr lang="en-US"/>
            </a:p>
          </p:txBody>
        </p:sp>
        <p:sp>
          <p:nvSpPr>
            <p:cNvPr id="9" name="Rectangle 47"/>
            <p:cNvSpPr>
              <a:spLocks noChangeArrowheads="1"/>
            </p:cNvSpPr>
            <p:nvPr userDrawn="1"/>
          </p:nvSpPr>
          <p:spPr bwMode="ltGray">
            <a:xfrm>
              <a:off x="0" y="2912532"/>
              <a:ext cx="9144000" cy="18288"/>
            </a:xfrm>
            <a:prstGeom prst="rect">
              <a:avLst/>
            </a:prstGeom>
            <a:solidFill>
              <a:srgbClr val="FFFF99"/>
            </a:solidFill>
            <a:ln w="9525">
              <a:noFill/>
              <a:miter lim="800000"/>
              <a:headEnd/>
              <a:tailEnd/>
            </a:ln>
          </p:spPr>
          <p:txBody>
            <a:bodyPr wrap="none" anchor="ctr"/>
            <a:lstStyle/>
            <a:p>
              <a:pPr algn="ctr">
                <a:spcBef>
                  <a:spcPct val="40000"/>
                </a:spcBef>
                <a:buClr>
                  <a:schemeClr val="accent1"/>
                </a:buClr>
                <a:buSzPct val="75000"/>
                <a:buFont typeface="Wingdings" pitchFamily="2" charset="2"/>
                <a:buChar char="Ø"/>
                <a:defRPr/>
              </a:pPr>
              <a:endParaRPr lang="en-AU" sz="2800" b="1"/>
            </a:p>
          </p:txBody>
        </p:sp>
      </p:grpSp>
      <p:sp>
        <p:nvSpPr>
          <p:cNvPr id="12" name="Text Box 51"/>
          <p:cNvSpPr txBox="1">
            <a:spLocks noChangeArrowheads="1"/>
          </p:cNvSpPr>
          <p:nvPr userDrawn="1"/>
        </p:nvSpPr>
        <p:spPr bwMode="ltGray">
          <a:xfrm>
            <a:off x="227013" y="6561674"/>
            <a:ext cx="4776787" cy="184666"/>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kumimoji="1" lang="en-US" b="1" dirty="0" smtClean="0">
                <a:latin typeface="Calibri" pitchFamily="34" charset="0"/>
                <a:cs typeface="Calibri" pitchFamily="34" charset="0"/>
              </a:rPr>
              <a:t>U.S. </a:t>
            </a:r>
            <a:r>
              <a:rPr kumimoji="0" lang="en-US" sz="1200" b="1" kern="1200" dirty="0" smtClean="0">
                <a:solidFill>
                  <a:schemeClr val="tx1"/>
                </a:solidFill>
                <a:latin typeface="Calibri" pitchFamily="34" charset="0"/>
                <a:ea typeface="+mn-ea"/>
                <a:cs typeface="Calibri" pitchFamily="34" charset="0"/>
              </a:rPr>
              <a:t>G</a:t>
            </a:r>
            <a:r>
              <a:rPr lang="en-US" sz="1200" b="1" kern="1200" dirty="0" smtClean="0">
                <a:solidFill>
                  <a:schemeClr val="tx1"/>
                </a:solidFill>
                <a:latin typeface="Calibri" pitchFamily="34" charset="0"/>
                <a:ea typeface="+mn-ea"/>
                <a:cs typeface="Calibri" pitchFamily="34" charset="0"/>
              </a:rPr>
              <a:t>enetics Conf., Beijing, China </a:t>
            </a:r>
            <a:r>
              <a:rPr kumimoji="1" lang="en-US" b="1" dirty="0" smtClean="0">
                <a:latin typeface="Calibri" pitchFamily="34" charset="0"/>
                <a:cs typeface="Calibri" pitchFamily="34" charset="0"/>
              </a:rPr>
              <a:t>(</a:t>
            </a:r>
            <a:fld id="{6EF5BE8E-3B3E-486D-9684-5293E34BCCC8}" type="slidenum">
              <a:rPr kumimoji="1" lang="en-US" b="1" smtClean="0">
                <a:latin typeface="Calibri" pitchFamily="34" charset="0"/>
                <a:cs typeface="Calibri" pitchFamily="34" charset="0"/>
              </a:rPr>
              <a:pPr eaLnBrk="0" hangingPunct="0">
                <a:spcBef>
                  <a:spcPct val="50000"/>
                </a:spcBef>
                <a:defRPr/>
              </a:pPr>
              <a:t>‹#›</a:t>
            </a:fld>
            <a:r>
              <a:rPr kumimoji="1" lang="en-US" b="1" dirty="0" smtClean="0">
                <a:latin typeface="Calibri" pitchFamily="34" charset="0"/>
                <a:cs typeface="Calibri" pitchFamily="34" charset="0"/>
              </a:rPr>
              <a:t>)</a:t>
            </a:r>
            <a:endParaRPr kumimoji="1" lang="en-US" b="1" dirty="0">
              <a:latin typeface="Calibri" pitchFamily="34" charset="0"/>
              <a:cs typeface="Calibri" pitchFamily="34" charset="0"/>
            </a:endParaRPr>
          </a:p>
        </p:txBody>
      </p:sp>
      <p:sp>
        <p:nvSpPr>
          <p:cNvPr id="276482" name="Rectangle 2"/>
          <p:cNvSpPr>
            <a:spLocks noGrp="1" noChangeArrowheads="1"/>
          </p:cNvSpPr>
          <p:nvPr userDrawn="1">
            <p:ph type="ctrTitle"/>
          </p:nvPr>
        </p:nvSpPr>
        <p:spPr>
          <a:xfrm>
            <a:off x="455613" y="455613"/>
            <a:ext cx="6359857" cy="1846659"/>
          </a:xfrm>
        </p:spPr>
        <p:txBody>
          <a:bodyPr/>
          <a:lstStyle>
            <a:lvl1pPr>
              <a:defRPr sz="6000" b="1">
                <a:latin typeface="Calibri" pitchFamily="34" charset="0"/>
                <a:cs typeface="Calibri" pitchFamily="34" charset="0"/>
              </a:defRPr>
            </a:lvl1pPr>
          </a:lstStyle>
          <a:p>
            <a:r>
              <a:rPr lang="en-US" dirty="0"/>
              <a:t>Click to edit Master title style</a:t>
            </a:r>
          </a:p>
        </p:txBody>
      </p:sp>
      <p:pic>
        <p:nvPicPr>
          <p:cNvPr id="13" name="Picture 12" descr="150th-logo.jpg"/>
          <p:cNvPicPr>
            <a:picLocks noChangeAspect="1"/>
          </p:cNvPicPr>
          <p:nvPr userDrawn="1"/>
        </p:nvPicPr>
        <p:blipFill>
          <a:blip r:embed="rId2" cstate="print"/>
          <a:srcRect l="6000" t="7426" r="6000" b="7426"/>
          <a:stretch>
            <a:fillRect/>
          </a:stretch>
        </p:blipFill>
        <p:spPr>
          <a:xfrm>
            <a:off x="8366760" y="6217920"/>
            <a:ext cx="643257" cy="502920"/>
          </a:xfrm>
          <a:prstGeom prst="rect">
            <a:avLst/>
          </a:prstGeom>
        </p:spPr>
      </p:pic>
      <p:pic>
        <p:nvPicPr>
          <p:cNvPr id="15" name="Picture 14" descr="ARSlogo-bw.tif"/>
          <p:cNvPicPr>
            <a:picLocks noChangeAspect="1"/>
          </p:cNvPicPr>
          <p:nvPr userDrawn="1"/>
        </p:nvPicPr>
        <p:blipFill>
          <a:blip r:embed="rId3" cstate="print">
            <a:clrChange>
              <a:clrFrom>
                <a:srgbClr val="000000"/>
              </a:clrFrom>
              <a:clrTo>
                <a:srgbClr val="000000">
                  <a:alpha val="0"/>
                </a:srgbClr>
              </a:clrTo>
            </a:clrChange>
          </a:blip>
          <a:stretch>
            <a:fillRect/>
          </a:stretch>
        </p:blipFill>
        <p:spPr>
          <a:xfrm>
            <a:off x="7909560" y="6286322"/>
            <a:ext cx="351692" cy="228600"/>
          </a:xfrm>
          <a:prstGeom prst="rect">
            <a:avLst/>
          </a:prstGeom>
        </p:spPr>
      </p:pic>
      <p:sp>
        <p:nvSpPr>
          <p:cNvPr id="14" name="Text Box 50"/>
          <p:cNvSpPr txBox="1">
            <a:spLocks noChangeArrowheads="1"/>
          </p:cNvSpPr>
          <p:nvPr userDrawn="1"/>
        </p:nvSpPr>
        <p:spPr bwMode="ltGray">
          <a:xfrm>
            <a:off x="7718972" y="6561674"/>
            <a:ext cx="543675" cy="184666"/>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smtClean="0">
                <a:latin typeface="Calibri" pitchFamily="34" charset="0"/>
                <a:cs typeface="Calibri" pitchFamily="34" charset="0"/>
              </a:rPr>
              <a:t>Wiggans</a:t>
            </a:r>
            <a:endParaRPr kumimoji="1" lang="en-US" b="1" dirty="0">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82563"/>
            <a:ext cx="2055813" cy="297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82563"/>
            <a:ext cx="6018212" cy="297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233488"/>
            <a:ext cx="4037012" cy="192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41325" y="1227138"/>
            <a:ext cx="7239000" cy="3743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84775"/>
          </a:xfrm>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33488"/>
            <a:ext cx="4037012"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tif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bwMode="auto">
          <a:xfrm>
            <a:off x="455613" y="182563"/>
            <a:ext cx="8226425" cy="5847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9220" name="Rectangle 3"/>
          <p:cNvSpPr>
            <a:spLocks noGrp="1" noChangeArrowheads="1"/>
          </p:cNvSpPr>
          <p:nvPr>
            <p:ph type="body" idx="1"/>
          </p:nvPr>
        </p:nvSpPr>
        <p:spPr bwMode="auto">
          <a:xfrm>
            <a:off x="455613" y="1371600"/>
            <a:ext cx="8226425" cy="19697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ext Box 51"/>
          <p:cNvSpPr txBox="1">
            <a:spLocks noChangeArrowheads="1"/>
          </p:cNvSpPr>
          <p:nvPr userDrawn="1"/>
        </p:nvSpPr>
        <p:spPr bwMode="ltGray">
          <a:xfrm>
            <a:off x="227013" y="6561674"/>
            <a:ext cx="4776787" cy="184666"/>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kumimoji="1" lang="en-US" b="1" dirty="0" smtClean="0">
                <a:latin typeface="Calibri" pitchFamily="34" charset="0"/>
                <a:cs typeface="Calibri" pitchFamily="34" charset="0"/>
              </a:rPr>
              <a:t>U.S. </a:t>
            </a:r>
            <a:r>
              <a:rPr kumimoji="0" lang="en-US" sz="1200" b="1" kern="1200" dirty="0" smtClean="0">
                <a:solidFill>
                  <a:schemeClr val="tx1"/>
                </a:solidFill>
                <a:latin typeface="Calibri" pitchFamily="34" charset="0"/>
                <a:ea typeface="+mn-ea"/>
                <a:cs typeface="Calibri" pitchFamily="34" charset="0"/>
              </a:rPr>
              <a:t>G</a:t>
            </a:r>
            <a:r>
              <a:rPr lang="en-US" sz="1200" b="1" kern="1200" dirty="0" smtClean="0">
                <a:solidFill>
                  <a:schemeClr val="tx1"/>
                </a:solidFill>
                <a:latin typeface="Calibri" pitchFamily="34" charset="0"/>
                <a:ea typeface="+mn-ea"/>
                <a:cs typeface="Calibri" pitchFamily="34" charset="0"/>
              </a:rPr>
              <a:t>enetics Conf., Beijing, China </a:t>
            </a:r>
            <a:r>
              <a:rPr kumimoji="1" lang="en-US" b="1" dirty="0" smtClean="0">
                <a:latin typeface="Calibri" pitchFamily="34" charset="0"/>
                <a:cs typeface="Calibri" pitchFamily="34" charset="0"/>
              </a:rPr>
              <a:t>(</a:t>
            </a:r>
            <a:fld id="{6EF5BE8E-3B3E-486D-9684-5293E34BCCC8}" type="slidenum">
              <a:rPr kumimoji="1" lang="en-US" b="1" smtClean="0">
                <a:latin typeface="Calibri" pitchFamily="34" charset="0"/>
                <a:cs typeface="Calibri" pitchFamily="34" charset="0"/>
              </a:rPr>
              <a:pPr eaLnBrk="0" hangingPunct="0">
                <a:spcBef>
                  <a:spcPct val="50000"/>
                </a:spcBef>
                <a:defRPr/>
              </a:pPr>
              <a:t>‹#›</a:t>
            </a:fld>
            <a:r>
              <a:rPr kumimoji="1" lang="en-US" b="1" dirty="0" smtClean="0">
                <a:latin typeface="Calibri" pitchFamily="34" charset="0"/>
                <a:cs typeface="Calibri" pitchFamily="34" charset="0"/>
              </a:rPr>
              <a:t>)</a:t>
            </a:r>
            <a:endParaRPr kumimoji="1" lang="en-US" b="1" dirty="0">
              <a:latin typeface="Calibri" pitchFamily="34" charset="0"/>
              <a:cs typeface="Calibri" pitchFamily="34" charset="0"/>
            </a:endParaRPr>
          </a:p>
        </p:txBody>
      </p:sp>
      <p:sp>
        <p:nvSpPr>
          <p:cNvPr id="18" name="Text Box 50"/>
          <p:cNvSpPr txBox="1">
            <a:spLocks noChangeArrowheads="1"/>
          </p:cNvSpPr>
          <p:nvPr userDrawn="1"/>
        </p:nvSpPr>
        <p:spPr bwMode="ltGray">
          <a:xfrm>
            <a:off x="7718972" y="6561674"/>
            <a:ext cx="543675" cy="184666"/>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smtClean="0">
                <a:latin typeface="Calibri" pitchFamily="34" charset="0"/>
                <a:cs typeface="Calibri" pitchFamily="34" charset="0"/>
              </a:rPr>
              <a:t>Wiggans</a:t>
            </a:r>
            <a:endParaRPr kumimoji="1" lang="en-US" b="1" dirty="0">
              <a:latin typeface="Calibri" pitchFamily="34" charset="0"/>
              <a:cs typeface="Calibri" pitchFamily="34" charset="0"/>
            </a:endParaRPr>
          </a:p>
        </p:txBody>
      </p:sp>
      <p:pic>
        <p:nvPicPr>
          <p:cNvPr id="19" name="Picture 18" descr="150th-logo.jpg"/>
          <p:cNvPicPr>
            <a:picLocks noChangeAspect="1"/>
          </p:cNvPicPr>
          <p:nvPr userDrawn="1"/>
        </p:nvPicPr>
        <p:blipFill>
          <a:blip r:embed="rId16" cstate="print"/>
          <a:srcRect l="6000" t="7426" r="6000" b="7426"/>
          <a:stretch>
            <a:fillRect/>
          </a:stretch>
        </p:blipFill>
        <p:spPr>
          <a:xfrm>
            <a:off x="8366760" y="6217920"/>
            <a:ext cx="643257" cy="502920"/>
          </a:xfrm>
          <a:prstGeom prst="rect">
            <a:avLst/>
          </a:prstGeom>
        </p:spPr>
      </p:pic>
      <p:pic>
        <p:nvPicPr>
          <p:cNvPr id="20" name="Picture 19" descr="ARSlogo-bw.tif"/>
          <p:cNvPicPr>
            <a:picLocks noChangeAspect="1"/>
          </p:cNvPicPr>
          <p:nvPr userDrawn="1"/>
        </p:nvPicPr>
        <p:blipFill>
          <a:blip r:embed="rId17" cstate="print">
            <a:clrChange>
              <a:clrFrom>
                <a:srgbClr val="000000"/>
              </a:clrFrom>
              <a:clrTo>
                <a:srgbClr val="000000">
                  <a:alpha val="0"/>
                </a:srgbClr>
              </a:clrTo>
            </a:clrChange>
          </a:blip>
          <a:stretch>
            <a:fillRect/>
          </a:stretch>
        </p:blipFill>
        <p:spPr>
          <a:xfrm>
            <a:off x="7909560" y="6286322"/>
            <a:ext cx="351692" cy="228600"/>
          </a:xfrm>
          <a:prstGeom prst="rect">
            <a:avLst/>
          </a:prstGeom>
        </p:spPr>
      </p:pic>
      <p:grpSp>
        <p:nvGrpSpPr>
          <p:cNvPr id="24" name="Group 23"/>
          <p:cNvGrpSpPr/>
          <p:nvPr userDrawn="1"/>
        </p:nvGrpSpPr>
        <p:grpSpPr>
          <a:xfrm>
            <a:off x="0" y="868680"/>
            <a:ext cx="9144000" cy="87036"/>
            <a:chOff x="0" y="2843784"/>
            <a:chExt cx="9144000" cy="87036"/>
          </a:xfrm>
        </p:grpSpPr>
        <p:sp>
          <p:nvSpPr>
            <p:cNvPr id="25" name="Rectangle 46"/>
            <p:cNvSpPr>
              <a:spLocks noChangeArrowheads="1"/>
            </p:cNvSpPr>
            <p:nvPr userDrawn="1"/>
          </p:nvSpPr>
          <p:spPr bwMode="ltGray">
            <a:xfrm>
              <a:off x="0" y="2843784"/>
              <a:ext cx="9144000" cy="27432"/>
            </a:xfrm>
            <a:prstGeom prst="rect">
              <a:avLst/>
            </a:prstGeom>
            <a:solidFill>
              <a:srgbClr val="5BEFFF"/>
            </a:solidFill>
            <a:ln w="9525">
              <a:noFill/>
              <a:miter lim="800000"/>
              <a:headEnd/>
              <a:tailEnd/>
            </a:ln>
          </p:spPr>
          <p:txBody>
            <a:bodyPr wrap="none" anchor="ctr"/>
            <a:lstStyle/>
            <a:p>
              <a:pPr>
                <a:defRPr/>
              </a:pPr>
              <a:endParaRPr lang="en-US"/>
            </a:p>
          </p:txBody>
        </p:sp>
        <p:sp>
          <p:nvSpPr>
            <p:cNvPr id="26" name="Rectangle 47"/>
            <p:cNvSpPr>
              <a:spLocks noChangeArrowheads="1"/>
            </p:cNvSpPr>
            <p:nvPr userDrawn="1"/>
          </p:nvSpPr>
          <p:spPr bwMode="ltGray">
            <a:xfrm>
              <a:off x="0" y="2912532"/>
              <a:ext cx="9144000" cy="18288"/>
            </a:xfrm>
            <a:prstGeom prst="rect">
              <a:avLst/>
            </a:prstGeom>
            <a:solidFill>
              <a:srgbClr val="FFFF99"/>
            </a:solidFill>
            <a:ln w="9525">
              <a:noFill/>
              <a:miter lim="800000"/>
              <a:headEnd/>
              <a:tailEnd/>
            </a:ln>
          </p:spPr>
          <p:txBody>
            <a:bodyPr wrap="none" anchor="ctr"/>
            <a:lstStyle/>
            <a:p>
              <a:pPr algn="ctr">
                <a:spcBef>
                  <a:spcPct val="40000"/>
                </a:spcBef>
                <a:buClr>
                  <a:schemeClr val="accent1"/>
                </a:buClr>
                <a:buSzPct val="75000"/>
                <a:buFont typeface="Wingdings" pitchFamily="2" charset="2"/>
                <a:buChar char="Ø"/>
                <a:defRPr/>
              </a:pPr>
              <a:endParaRPr lang="en-AU" sz="2800" b="1"/>
            </a:p>
          </p:txBody>
        </p:sp>
      </p:grpSp>
    </p:spTree>
  </p:cSld>
  <p:clrMap bg1="dk2" tx1="lt1" bg2="dk1" tx2="lt2" accent1="accent1" accent2="accent2" accent3="accent3" accent4="accent4" accent5="accent5" accent6="accent6" hlink="hlink" folHlink="folHlink"/>
  <p:sldLayoutIdLst>
    <p:sldLayoutId id="2147483677"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8" r:id="rId14"/>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Calibri" pitchFamily="34" charset="0"/>
          <a:ea typeface="+mj-ea"/>
          <a:cs typeface="Calibri" pitchFamily="34" charset="0"/>
        </a:defRPr>
      </a:lvl1pPr>
      <a:lvl2pPr algn="l" rtl="0" eaLnBrk="0" fontAlgn="base" hangingPunct="0">
        <a:spcBef>
          <a:spcPct val="0"/>
        </a:spcBef>
        <a:spcAft>
          <a:spcPct val="0"/>
        </a:spcAft>
        <a:defRPr sz="3600" b="1">
          <a:solidFill>
            <a:schemeClr val="tx2"/>
          </a:solidFill>
          <a:latin typeface="Humnst777 BT" pitchFamily="34" charset="0"/>
        </a:defRPr>
      </a:lvl2pPr>
      <a:lvl3pPr algn="l" rtl="0" eaLnBrk="0" fontAlgn="base" hangingPunct="0">
        <a:spcBef>
          <a:spcPct val="0"/>
        </a:spcBef>
        <a:spcAft>
          <a:spcPct val="0"/>
        </a:spcAft>
        <a:defRPr sz="3600" b="1">
          <a:solidFill>
            <a:schemeClr val="tx2"/>
          </a:solidFill>
          <a:latin typeface="Humnst777 BT" pitchFamily="34" charset="0"/>
        </a:defRPr>
      </a:lvl3pPr>
      <a:lvl4pPr algn="l" rtl="0" eaLnBrk="0" fontAlgn="base" hangingPunct="0">
        <a:spcBef>
          <a:spcPct val="0"/>
        </a:spcBef>
        <a:spcAft>
          <a:spcPct val="0"/>
        </a:spcAft>
        <a:defRPr sz="3600" b="1">
          <a:solidFill>
            <a:schemeClr val="tx2"/>
          </a:solidFill>
          <a:latin typeface="Humnst777 BT" pitchFamily="34" charset="0"/>
        </a:defRPr>
      </a:lvl4pPr>
      <a:lvl5pPr algn="l" rtl="0" eaLnBrk="0" fontAlgn="base" hangingPunct="0">
        <a:spcBef>
          <a:spcPct val="0"/>
        </a:spcBef>
        <a:spcAft>
          <a:spcPct val="0"/>
        </a:spcAft>
        <a:defRPr sz="3600" b="1">
          <a:solidFill>
            <a:schemeClr val="tx2"/>
          </a:solidFill>
          <a:latin typeface="Humnst777 BT" pitchFamily="34" charset="0"/>
        </a:defRPr>
      </a:lvl5pPr>
      <a:lvl6pPr marL="457200" algn="l" rtl="0" fontAlgn="base">
        <a:spcBef>
          <a:spcPct val="0"/>
        </a:spcBef>
        <a:spcAft>
          <a:spcPct val="0"/>
        </a:spcAft>
        <a:defRPr sz="3600" b="1">
          <a:solidFill>
            <a:schemeClr val="tx2"/>
          </a:solidFill>
          <a:latin typeface="Humnst777 BT" pitchFamily="34" charset="0"/>
        </a:defRPr>
      </a:lvl6pPr>
      <a:lvl7pPr marL="914400" algn="l" rtl="0" fontAlgn="base">
        <a:spcBef>
          <a:spcPct val="0"/>
        </a:spcBef>
        <a:spcAft>
          <a:spcPct val="0"/>
        </a:spcAft>
        <a:defRPr sz="3600" b="1">
          <a:solidFill>
            <a:schemeClr val="tx2"/>
          </a:solidFill>
          <a:latin typeface="Humnst777 BT" pitchFamily="34" charset="0"/>
        </a:defRPr>
      </a:lvl7pPr>
      <a:lvl8pPr marL="1371600" algn="l" rtl="0" fontAlgn="base">
        <a:spcBef>
          <a:spcPct val="0"/>
        </a:spcBef>
        <a:spcAft>
          <a:spcPct val="0"/>
        </a:spcAft>
        <a:defRPr sz="3600" b="1">
          <a:solidFill>
            <a:schemeClr val="tx2"/>
          </a:solidFill>
          <a:latin typeface="Humnst777 BT" pitchFamily="34" charset="0"/>
        </a:defRPr>
      </a:lvl8pPr>
      <a:lvl9pPr marL="1828800" algn="l" rtl="0" fontAlgn="base">
        <a:spcBef>
          <a:spcPct val="0"/>
        </a:spcBef>
        <a:spcAft>
          <a:spcPct val="0"/>
        </a:spcAft>
        <a:defRPr sz="3600" b="1">
          <a:solidFill>
            <a:schemeClr val="tx2"/>
          </a:solidFill>
          <a:latin typeface="Humnst777 BT" pitchFamily="34" charset="0"/>
        </a:defRPr>
      </a:lvl9pPr>
    </p:titleStyle>
    <p:bodyStyle>
      <a:lvl1pPr marL="339725" indent="-339725" algn="l" rtl="0" eaLnBrk="0" fontAlgn="base" hangingPunct="0">
        <a:spcBef>
          <a:spcPct val="0"/>
        </a:spcBef>
        <a:spcAft>
          <a:spcPct val="50000"/>
        </a:spcAft>
        <a:buClr>
          <a:srgbClr val="00FFFF"/>
        </a:buClr>
        <a:buSzPct val="67000"/>
        <a:buFont typeface="Monotype Sorts" pitchFamily="2" charset="2"/>
        <a:buChar char="l"/>
        <a:defRPr sz="3200" b="1">
          <a:solidFill>
            <a:schemeClr val="tx1"/>
          </a:solidFill>
          <a:latin typeface="Calibri" pitchFamily="34" charset="0"/>
          <a:ea typeface="+mn-ea"/>
          <a:cs typeface="Calibri" pitchFamily="34" charset="0"/>
        </a:defRPr>
      </a:lvl1pPr>
      <a:lvl2pPr marL="690563" indent="-284163" algn="l" rtl="0" eaLnBrk="0" fontAlgn="base" hangingPunct="0">
        <a:spcBef>
          <a:spcPct val="0"/>
        </a:spcBef>
        <a:spcAft>
          <a:spcPct val="50000"/>
        </a:spcAft>
        <a:buClr>
          <a:srgbClr val="00FFFF"/>
        </a:buClr>
        <a:buSzPct val="80000"/>
        <a:buFont typeface="Monotype Sorts" pitchFamily="2" charset="2"/>
        <a:buChar char="w"/>
        <a:defRPr sz="3200" b="1">
          <a:solidFill>
            <a:schemeClr val="tx1"/>
          </a:solidFill>
          <a:latin typeface="Calibri" pitchFamily="34" charset="0"/>
          <a:cs typeface="Calibri" pitchFamily="34" charset="0"/>
        </a:defRPr>
      </a:lvl2pPr>
      <a:lvl3pPr marL="1206500" indent="-515938" algn="l" rtl="0" eaLnBrk="0" fontAlgn="base" hangingPunct="0">
        <a:spcBef>
          <a:spcPct val="0"/>
        </a:spcBef>
        <a:spcAft>
          <a:spcPct val="50000"/>
        </a:spcAft>
        <a:buClr>
          <a:schemeClr val="tx1"/>
        </a:buClr>
        <a:buSzPct val="120000"/>
        <a:buFont typeface="Humnst777 BT"/>
        <a:buChar char="−"/>
        <a:defRPr sz="3200" b="1">
          <a:solidFill>
            <a:schemeClr val="tx1"/>
          </a:solidFill>
          <a:latin typeface="Calibri" pitchFamily="34" charset="0"/>
          <a:cs typeface="Calibri" pitchFamily="34" charset="0"/>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5613" y="455613"/>
            <a:ext cx="5086445" cy="2115964"/>
          </a:xfrm>
        </p:spPr>
        <p:txBody>
          <a:bodyPr/>
          <a:lstStyle/>
          <a:p>
            <a:pPr>
              <a:lnSpc>
                <a:spcPts val="5500"/>
              </a:lnSpc>
            </a:pPr>
            <a:r>
              <a:rPr lang="en-US" sz="5000" dirty="0" smtClean="0"/>
              <a:t>Macroeconomics of using high quality genetics</a:t>
            </a:r>
          </a:p>
        </p:txBody>
      </p:sp>
      <p:grpSp>
        <p:nvGrpSpPr>
          <p:cNvPr id="129" name="Group 128"/>
          <p:cNvGrpSpPr>
            <a:grpSpLocks noChangeAspect="1"/>
          </p:cNvGrpSpPr>
          <p:nvPr/>
        </p:nvGrpSpPr>
        <p:grpSpPr>
          <a:xfrm>
            <a:off x="5958246" y="341555"/>
            <a:ext cx="2889363" cy="2286000"/>
            <a:chOff x="4932566" y="301800"/>
            <a:chExt cx="3520440" cy="2785295"/>
          </a:xfrm>
        </p:grpSpPr>
        <p:sp>
          <p:nvSpPr>
            <p:cNvPr id="128" name="Freeform 9"/>
            <p:cNvSpPr>
              <a:spLocks/>
            </p:cNvSpPr>
            <p:nvPr/>
          </p:nvSpPr>
          <p:spPr bwMode="auto">
            <a:xfrm>
              <a:off x="4932566" y="301800"/>
              <a:ext cx="3520440" cy="2785295"/>
            </a:xfrm>
            <a:custGeom>
              <a:avLst/>
              <a:gdLst/>
              <a:ahLst/>
              <a:cxnLst>
                <a:cxn ang="0">
                  <a:pos x="822" y="0"/>
                </a:cxn>
                <a:cxn ang="0">
                  <a:pos x="922" y="24"/>
                </a:cxn>
                <a:cxn ang="0">
                  <a:pos x="978" y="71"/>
                </a:cxn>
                <a:cxn ang="0">
                  <a:pos x="1041" y="105"/>
                </a:cxn>
                <a:cxn ang="0">
                  <a:pos x="1268" y="135"/>
                </a:cxn>
                <a:cxn ang="0">
                  <a:pos x="1408" y="200"/>
                </a:cxn>
                <a:cxn ang="0">
                  <a:pos x="1446" y="272"/>
                </a:cxn>
                <a:cxn ang="0">
                  <a:pos x="1442" y="325"/>
                </a:cxn>
                <a:cxn ang="0">
                  <a:pos x="1448" y="442"/>
                </a:cxn>
                <a:cxn ang="0">
                  <a:pos x="1510" y="555"/>
                </a:cxn>
                <a:cxn ang="0">
                  <a:pos x="1553" y="632"/>
                </a:cxn>
                <a:cxn ang="0">
                  <a:pos x="1562" y="725"/>
                </a:cxn>
                <a:cxn ang="0">
                  <a:pos x="1522" y="832"/>
                </a:cxn>
                <a:cxn ang="0">
                  <a:pos x="1409" y="934"/>
                </a:cxn>
                <a:cxn ang="0">
                  <a:pos x="1328" y="971"/>
                </a:cxn>
                <a:cxn ang="0">
                  <a:pos x="1274" y="985"/>
                </a:cxn>
                <a:cxn ang="0">
                  <a:pos x="1221" y="1002"/>
                </a:cxn>
                <a:cxn ang="0">
                  <a:pos x="1177" y="1029"/>
                </a:cxn>
                <a:cxn ang="0">
                  <a:pos x="1125" y="1096"/>
                </a:cxn>
                <a:cxn ang="0">
                  <a:pos x="1054" y="1162"/>
                </a:cxn>
                <a:cxn ang="0">
                  <a:pos x="1000" y="1182"/>
                </a:cxn>
                <a:cxn ang="0">
                  <a:pos x="958" y="1189"/>
                </a:cxn>
                <a:cxn ang="0">
                  <a:pos x="915" y="1190"/>
                </a:cxn>
                <a:cxn ang="0">
                  <a:pos x="874" y="1183"/>
                </a:cxn>
                <a:cxn ang="0">
                  <a:pos x="837" y="1169"/>
                </a:cxn>
                <a:cxn ang="0">
                  <a:pos x="802" y="1150"/>
                </a:cxn>
                <a:cxn ang="0">
                  <a:pos x="767" y="1130"/>
                </a:cxn>
                <a:cxn ang="0">
                  <a:pos x="729" y="1114"/>
                </a:cxn>
                <a:cxn ang="0">
                  <a:pos x="645" y="1107"/>
                </a:cxn>
                <a:cxn ang="0">
                  <a:pos x="544" y="1124"/>
                </a:cxn>
                <a:cxn ang="0">
                  <a:pos x="442" y="1129"/>
                </a:cxn>
                <a:cxn ang="0">
                  <a:pos x="343" y="1082"/>
                </a:cxn>
                <a:cxn ang="0">
                  <a:pos x="282" y="1000"/>
                </a:cxn>
                <a:cxn ang="0">
                  <a:pos x="237" y="925"/>
                </a:cxn>
                <a:cxn ang="0">
                  <a:pos x="185" y="885"/>
                </a:cxn>
                <a:cxn ang="0">
                  <a:pos x="136" y="857"/>
                </a:cxn>
                <a:cxn ang="0">
                  <a:pos x="89" y="829"/>
                </a:cxn>
                <a:cxn ang="0">
                  <a:pos x="44" y="794"/>
                </a:cxn>
                <a:cxn ang="0">
                  <a:pos x="7" y="736"/>
                </a:cxn>
                <a:cxn ang="0">
                  <a:pos x="2" y="666"/>
                </a:cxn>
                <a:cxn ang="0">
                  <a:pos x="22" y="601"/>
                </a:cxn>
                <a:cxn ang="0">
                  <a:pos x="62" y="548"/>
                </a:cxn>
                <a:cxn ang="0">
                  <a:pos x="115" y="494"/>
                </a:cxn>
                <a:cxn ang="0">
                  <a:pos x="155" y="435"/>
                </a:cxn>
                <a:cxn ang="0">
                  <a:pos x="157" y="350"/>
                </a:cxn>
                <a:cxn ang="0">
                  <a:pos x="141" y="262"/>
                </a:cxn>
                <a:cxn ang="0">
                  <a:pos x="159" y="141"/>
                </a:cxn>
                <a:cxn ang="0">
                  <a:pos x="237" y="59"/>
                </a:cxn>
                <a:cxn ang="0">
                  <a:pos x="340" y="22"/>
                </a:cxn>
                <a:cxn ang="0">
                  <a:pos x="422" y="16"/>
                </a:cxn>
                <a:cxn ang="0">
                  <a:pos x="512" y="34"/>
                </a:cxn>
                <a:cxn ang="0">
                  <a:pos x="592" y="36"/>
                </a:cxn>
                <a:cxn ang="0">
                  <a:pos x="648" y="26"/>
                </a:cxn>
                <a:cxn ang="0">
                  <a:pos x="682" y="16"/>
                </a:cxn>
              </a:cxnLst>
              <a:rect l="0" t="0" r="r" b="b"/>
              <a:pathLst>
                <a:path w="1564" h="1191">
                  <a:moveTo>
                    <a:pt x="687" y="15"/>
                  </a:moveTo>
                  <a:lnTo>
                    <a:pt x="739" y="5"/>
                  </a:lnTo>
                  <a:lnTo>
                    <a:pt x="784" y="1"/>
                  </a:lnTo>
                  <a:lnTo>
                    <a:pt x="822" y="0"/>
                  </a:lnTo>
                  <a:lnTo>
                    <a:pt x="854" y="2"/>
                  </a:lnTo>
                  <a:lnTo>
                    <a:pt x="880" y="8"/>
                  </a:lnTo>
                  <a:lnTo>
                    <a:pt x="903" y="15"/>
                  </a:lnTo>
                  <a:lnTo>
                    <a:pt x="922" y="24"/>
                  </a:lnTo>
                  <a:lnTo>
                    <a:pt x="938" y="36"/>
                  </a:lnTo>
                  <a:lnTo>
                    <a:pt x="953" y="47"/>
                  </a:lnTo>
                  <a:lnTo>
                    <a:pt x="966" y="59"/>
                  </a:lnTo>
                  <a:lnTo>
                    <a:pt x="978" y="71"/>
                  </a:lnTo>
                  <a:lnTo>
                    <a:pt x="992" y="81"/>
                  </a:lnTo>
                  <a:lnTo>
                    <a:pt x="1006" y="92"/>
                  </a:lnTo>
                  <a:lnTo>
                    <a:pt x="1022" y="99"/>
                  </a:lnTo>
                  <a:lnTo>
                    <a:pt x="1041" y="105"/>
                  </a:lnTo>
                  <a:lnTo>
                    <a:pt x="1063" y="107"/>
                  </a:lnTo>
                  <a:lnTo>
                    <a:pt x="1143" y="113"/>
                  </a:lnTo>
                  <a:lnTo>
                    <a:pt x="1212" y="123"/>
                  </a:lnTo>
                  <a:lnTo>
                    <a:pt x="1268" y="135"/>
                  </a:lnTo>
                  <a:lnTo>
                    <a:pt x="1316" y="149"/>
                  </a:lnTo>
                  <a:lnTo>
                    <a:pt x="1354" y="165"/>
                  </a:lnTo>
                  <a:lnTo>
                    <a:pt x="1385" y="182"/>
                  </a:lnTo>
                  <a:lnTo>
                    <a:pt x="1408" y="200"/>
                  </a:lnTo>
                  <a:lnTo>
                    <a:pt x="1424" y="219"/>
                  </a:lnTo>
                  <a:lnTo>
                    <a:pt x="1436" y="237"/>
                  </a:lnTo>
                  <a:lnTo>
                    <a:pt x="1443" y="256"/>
                  </a:lnTo>
                  <a:lnTo>
                    <a:pt x="1446" y="272"/>
                  </a:lnTo>
                  <a:lnTo>
                    <a:pt x="1447" y="289"/>
                  </a:lnTo>
                  <a:lnTo>
                    <a:pt x="1446" y="303"/>
                  </a:lnTo>
                  <a:lnTo>
                    <a:pt x="1444" y="315"/>
                  </a:lnTo>
                  <a:lnTo>
                    <a:pt x="1442" y="325"/>
                  </a:lnTo>
                  <a:lnTo>
                    <a:pt x="1440" y="331"/>
                  </a:lnTo>
                  <a:lnTo>
                    <a:pt x="1438" y="372"/>
                  </a:lnTo>
                  <a:lnTo>
                    <a:pt x="1440" y="409"/>
                  </a:lnTo>
                  <a:lnTo>
                    <a:pt x="1448" y="442"/>
                  </a:lnTo>
                  <a:lnTo>
                    <a:pt x="1459" y="473"/>
                  </a:lnTo>
                  <a:lnTo>
                    <a:pt x="1474" y="500"/>
                  </a:lnTo>
                  <a:lnTo>
                    <a:pt x="1491" y="528"/>
                  </a:lnTo>
                  <a:lnTo>
                    <a:pt x="1510" y="555"/>
                  </a:lnTo>
                  <a:lnTo>
                    <a:pt x="1529" y="583"/>
                  </a:lnTo>
                  <a:lnTo>
                    <a:pt x="1538" y="597"/>
                  </a:lnTo>
                  <a:lnTo>
                    <a:pt x="1546" y="613"/>
                  </a:lnTo>
                  <a:lnTo>
                    <a:pt x="1553" y="632"/>
                  </a:lnTo>
                  <a:lnTo>
                    <a:pt x="1558" y="653"/>
                  </a:lnTo>
                  <a:lnTo>
                    <a:pt x="1562" y="676"/>
                  </a:lnTo>
                  <a:lnTo>
                    <a:pt x="1564" y="700"/>
                  </a:lnTo>
                  <a:lnTo>
                    <a:pt x="1562" y="725"/>
                  </a:lnTo>
                  <a:lnTo>
                    <a:pt x="1558" y="751"/>
                  </a:lnTo>
                  <a:lnTo>
                    <a:pt x="1550" y="777"/>
                  </a:lnTo>
                  <a:lnTo>
                    <a:pt x="1538" y="805"/>
                  </a:lnTo>
                  <a:lnTo>
                    <a:pt x="1522" y="832"/>
                  </a:lnTo>
                  <a:lnTo>
                    <a:pt x="1502" y="859"/>
                  </a:lnTo>
                  <a:lnTo>
                    <a:pt x="1477" y="884"/>
                  </a:lnTo>
                  <a:lnTo>
                    <a:pt x="1446" y="909"/>
                  </a:lnTo>
                  <a:lnTo>
                    <a:pt x="1409" y="934"/>
                  </a:lnTo>
                  <a:lnTo>
                    <a:pt x="1367" y="957"/>
                  </a:lnTo>
                  <a:lnTo>
                    <a:pt x="1354" y="962"/>
                  </a:lnTo>
                  <a:lnTo>
                    <a:pt x="1342" y="967"/>
                  </a:lnTo>
                  <a:lnTo>
                    <a:pt x="1328" y="971"/>
                  </a:lnTo>
                  <a:lnTo>
                    <a:pt x="1315" y="975"/>
                  </a:lnTo>
                  <a:lnTo>
                    <a:pt x="1301" y="978"/>
                  </a:lnTo>
                  <a:lnTo>
                    <a:pt x="1287" y="982"/>
                  </a:lnTo>
                  <a:lnTo>
                    <a:pt x="1274" y="985"/>
                  </a:lnTo>
                  <a:lnTo>
                    <a:pt x="1260" y="989"/>
                  </a:lnTo>
                  <a:lnTo>
                    <a:pt x="1247" y="992"/>
                  </a:lnTo>
                  <a:lnTo>
                    <a:pt x="1233" y="997"/>
                  </a:lnTo>
                  <a:lnTo>
                    <a:pt x="1221" y="1002"/>
                  </a:lnTo>
                  <a:lnTo>
                    <a:pt x="1209" y="1007"/>
                  </a:lnTo>
                  <a:lnTo>
                    <a:pt x="1197" y="1013"/>
                  </a:lnTo>
                  <a:lnTo>
                    <a:pt x="1187" y="1020"/>
                  </a:lnTo>
                  <a:lnTo>
                    <a:pt x="1177" y="1029"/>
                  </a:lnTo>
                  <a:lnTo>
                    <a:pt x="1169" y="1039"/>
                  </a:lnTo>
                  <a:lnTo>
                    <a:pt x="1154" y="1057"/>
                  </a:lnTo>
                  <a:lnTo>
                    <a:pt x="1139" y="1076"/>
                  </a:lnTo>
                  <a:lnTo>
                    <a:pt x="1125" y="1096"/>
                  </a:lnTo>
                  <a:lnTo>
                    <a:pt x="1109" y="1114"/>
                  </a:lnTo>
                  <a:lnTo>
                    <a:pt x="1092" y="1131"/>
                  </a:lnTo>
                  <a:lnTo>
                    <a:pt x="1074" y="1148"/>
                  </a:lnTo>
                  <a:lnTo>
                    <a:pt x="1054" y="1162"/>
                  </a:lnTo>
                  <a:lnTo>
                    <a:pt x="1031" y="1173"/>
                  </a:lnTo>
                  <a:lnTo>
                    <a:pt x="1021" y="1177"/>
                  </a:lnTo>
                  <a:lnTo>
                    <a:pt x="1011" y="1179"/>
                  </a:lnTo>
                  <a:lnTo>
                    <a:pt x="1000" y="1182"/>
                  </a:lnTo>
                  <a:lnTo>
                    <a:pt x="990" y="1184"/>
                  </a:lnTo>
                  <a:lnTo>
                    <a:pt x="979" y="1186"/>
                  </a:lnTo>
                  <a:lnTo>
                    <a:pt x="969" y="1188"/>
                  </a:lnTo>
                  <a:lnTo>
                    <a:pt x="958" y="1189"/>
                  </a:lnTo>
                  <a:lnTo>
                    <a:pt x="948" y="1190"/>
                  </a:lnTo>
                  <a:lnTo>
                    <a:pt x="936" y="1191"/>
                  </a:lnTo>
                  <a:lnTo>
                    <a:pt x="926" y="1191"/>
                  </a:lnTo>
                  <a:lnTo>
                    <a:pt x="915" y="1190"/>
                  </a:lnTo>
                  <a:lnTo>
                    <a:pt x="905" y="1189"/>
                  </a:lnTo>
                  <a:lnTo>
                    <a:pt x="895" y="1187"/>
                  </a:lnTo>
                  <a:lnTo>
                    <a:pt x="885" y="1186"/>
                  </a:lnTo>
                  <a:lnTo>
                    <a:pt x="874" y="1183"/>
                  </a:lnTo>
                  <a:lnTo>
                    <a:pt x="865" y="1180"/>
                  </a:lnTo>
                  <a:lnTo>
                    <a:pt x="855" y="1177"/>
                  </a:lnTo>
                  <a:lnTo>
                    <a:pt x="845" y="1173"/>
                  </a:lnTo>
                  <a:lnTo>
                    <a:pt x="837" y="1169"/>
                  </a:lnTo>
                  <a:lnTo>
                    <a:pt x="828" y="1164"/>
                  </a:lnTo>
                  <a:lnTo>
                    <a:pt x="819" y="1159"/>
                  </a:lnTo>
                  <a:lnTo>
                    <a:pt x="810" y="1154"/>
                  </a:lnTo>
                  <a:lnTo>
                    <a:pt x="802" y="1150"/>
                  </a:lnTo>
                  <a:lnTo>
                    <a:pt x="793" y="1144"/>
                  </a:lnTo>
                  <a:lnTo>
                    <a:pt x="784" y="1139"/>
                  </a:lnTo>
                  <a:lnTo>
                    <a:pt x="775" y="1135"/>
                  </a:lnTo>
                  <a:lnTo>
                    <a:pt x="767" y="1130"/>
                  </a:lnTo>
                  <a:lnTo>
                    <a:pt x="758" y="1125"/>
                  </a:lnTo>
                  <a:lnTo>
                    <a:pt x="748" y="1122"/>
                  </a:lnTo>
                  <a:lnTo>
                    <a:pt x="739" y="1117"/>
                  </a:lnTo>
                  <a:lnTo>
                    <a:pt x="729" y="1114"/>
                  </a:lnTo>
                  <a:lnTo>
                    <a:pt x="719" y="1111"/>
                  </a:lnTo>
                  <a:lnTo>
                    <a:pt x="695" y="1107"/>
                  </a:lnTo>
                  <a:lnTo>
                    <a:pt x="670" y="1105"/>
                  </a:lnTo>
                  <a:lnTo>
                    <a:pt x="645" y="1107"/>
                  </a:lnTo>
                  <a:lnTo>
                    <a:pt x="620" y="1110"/>
                  </a:lnTo>
                  <a:lnTo>
                    <a:pt x="595" y="1114"/>
                  </a:lnTo>
                  <a:lnTo>
                    <a:pt x="569" y="1119"/>
                  </a:lnTo>
                  <a:lnTo>
                    <a:pt x="544" y="1124"/>
                  </a:lnTo>
                  <a:lnTo>
                    <a:pt x="519" y="1128"/>
                  </a:lnTo>
                  <a:lnTo>
                    <a:pt x="493" y="1131"/>
                  </a:lnTo>
                  <a:lnTo>
                    <a:pt x="468" y="1131"/>
                  </a:lnTo>
                  <a:lnTo>
                    <a:pt x="442" y="1129"/>
                  </a:lnTo>
                  <a:lnTo>
                    <a:pt x="417" y="1124"/>
                  </a:lnTo>
                  <a:lnTo>
                    <a:pt x="392" y="1115"/>
                  </a:lnTo>
                  <a:lnTo>
                    <a:pt x="367" y="1101"/>
                  </a:lnTo>
                  <a:lnTo>
                    <a:pt x="343" y="1082"/>
                  </a:lnTo>
                  <a:lnTo>
                    <a:pt x="318" y="1056"/>
                  </a:lnTo>
                  <a:lnTo>
                    <a:pt x="304" y="1038"/>
                  </a:lnTo>
                  <a:lnTo>
                    <a:pt x="293" y="1020"/>
                  </a:lnTo>
                  <a:lnTo>
                    <a:pt x="282" y="1000"/>
                  </a:lnTo>
                  <a:lnTo>
                    <a:pt x="272" y="980"/>
                  </a:lnTo>
                  <a:lnTo>
                    <a:pt x="262" y="961"/>
                  </a:lnTo>
                  <a:lnTo>
                    <a:pt x="251" y="943"/>
                  </a:lnTo>
                  <a:lnTo>
                    <a:pt x="237" y="925"/>
                  </a:lnTo>
                  <a:lnTo>
                    <a:pt x="220" y="909"/>
                  </a:lnTo>
                  <a:lnTo>
                    <a:pt x="209" y="901"/>
                  </a:lnTo>
                  <a:lnTo>
                    <a:pt x="197" y="893"/>
                  </a:lnTo>
                  <a:lnTo>
                    <a:pt x="185" y="885"/>
                  </a:lnTo>
                  <a:lnTo>
                    <a:pt x="173" y="878"/>
                  </a:lnTo>
                  <a:lnTo>
                    <a:pt x="160" y="871"/>
                  </a:lnTo>
                  <a:lnTo>
                    <a:pt x="148" y="864"/>
                  </a:lnTo>
                  <a:lnTo>
                    <a:pt x="136" y="857"/>
                  </a:lnTo>
                  <a:lnTo>
                    <a:pt x="124" y="850"/>
                  </a:lnTo>
                  <a:lnTo>
                    <a:pt x="112" y="843"/>
                  </a:lnTo>
                  <a:lnTo>
                    <a:pt x="100" y="836"/>
                  </a:lnTo>
                  <a:lnTo>
                    <a:pt x="89" y="829"/>
                  </a:lnTo>
                  <a:lnTo>
                    <a:pt x="76" y="821"/>
                  </a:lnTo>
                  <a:lnTo>
                    <a:pt x="65" y="812"/>
                  </a:lnTo>
                  <a:lnTo>
                    <a:pt x="54" y="804"/>
                  </a:lnTo>
                  <a:lnTo>
                    <a:pt x="44" y="794"/>
                  </a:lnTo>
                  <a:lnTo>
                    <a:pt x="33" y="784"/>
                  </a:lnTo>
                  <a:lnTo>
                    <a:pt x="22" y="769"/>
                  </a:lnTo>
                  <a:lnTo>
                    <a:pt x="13" y="752"/>
                  </a:lnTo>
                  <a:lnTo>
                    <a:pt x="7" y="736"/>
                  </a:lnTo>
                  <a:lnTo>
                    <a:pt x="3" y="719"/>
                  </a:lnTo>
                  <a:lnTo>
                    <a:pt x="0" y="701"/>
                  </a:lnTo>
                  <a:lnTo>
                    <a:pt x="0" y="684"/>
                  </a:lnTo>
                  <a:lnTo>
                    <a:pt x="2" y="666"/>
                  </a:lnTo>
                  <a:lnTo>
                    <a:pt x="5" y="648"/>
                  </a:lnTo>
                  <a:lnTo>
                    <a:pt x="9" y="632"/>
                  </a:lnTo>
                  <a:lnTo>
                    <a:pt x="15" y="616"/>
                  </a:lnTo>
                  <a:lnTo>
                    <a:pt x="22" y="601"/>
                  </a:lnTo>
                  <a:lnTo>
                    <a:pt x="31" y="587"/>
                  </a:lnTo>
                  <a:lnTo>
                    <a:pt x="40" y="574"/>
                  </a:lnTo>
                  <a:lnTo>
                    <a:pt x="51" y="560"/>
                  </a:lnTo>
                  <a:lnTo>
                    <a:pt x="62" y="548"/>
                  </a:lnTo>
                  <a:lnTo>
                    <a:pt x="74" y="535"/>
                  </a:lnTo>
                  <a:lnTo>
                    <a:pt x="89" y="521"/>
                  </a:lnTo>
                  <a:lnTo>
                    <a:pt x="102" y="507"/>
                  </a:lnTo>
                  <a:lnTo>
                    <a:pt x="115" y="494"/>
                  </a:lnTo>
                  <a:lnTo>
                    <a:pt x="128" y="480"/>
                  </a:lnTo>
                  <a:lnTo>
                    <a:pt x="138" y="466"/>
                  </a:lnTo>
                  <a:lnTo>
                    <a:pt x="148" y="451"/>
                  </a:lnTo>
                  <a:lnTo>
                    <a:pt x="155" y="435"/>
                  </a:lnTo>
                  <a:lnTo>
                    <a:pt x="159" y="417"/>
                  </a:lnTo>
                  <a:lnTo>
                    <a:pt x="161" y="395"/>
                  </a:lnTo>
                  <a:lnTo>
                    <a:pt x="160" y="372"/>
                  </a:lnTo>
                  <a:lnTo>
                    <a:pt x="157" y="350"/>
                  </a:lnTo>
                  <a:lnTo>
                    <a:pt x="153" y="328"/>
                  </a:lnTo>
                  <a:lnTo>
                    <a:pt x="149" y="307"/>
                  </a:lnTo>
                  <a:lnTo>
                    <a:pt x="145" y="285"/>
                  </a:lnTo>
                  <a:lnTo>
                    <a:pt x="141" y="262"/>
                  </a:lnTo>
                  <a:lnTo>
                    <a:pt x="139" y="238"/>
                  </a:lnTo>
                  <a:lnTo>
                    <a:pt x="141" y="203"/>
                  </a:lnTo>
                  <a:lnTo>
                    <a:pt x="147" y="170"/>
                  </a:lnTo>
                  <a:lnTo>
                    <a:pt x="159" y="141"/>
                  </a:lnTo>
                  <a:lnTo>
                    <a:pt x="174" y="116"/>
                  </a:lnTo>
                  <a:lnTo>
                    <a:pt x="193" y="94"/>
                  </a:lnTo>
                  <a:lnTo>
                    <a:pt x="215" y="76"/>
                  </a:lnTo>
                  <a:lnTo>
                    <a:pt x="237" y="59"/>
                  </a:lnTo>
                  <a:lnTo>
                    <a:pt x="263" y="46"/>
                  </a:lnTo>
                  <a:lnTo>
                    <a:pt x="288" y="36"/>
                  </a:lnTo>
                  <a:lnTo>
                    <a:pt x="315" y="28"/>
                  </a:lnTo>
                  <a:lnTo>
                    <a:pt x="340" y="22"/>
                  </a:lnTo>
                  <a:lnTo>
                    <a:pt x="364" y="17"/>
                  </a:lnTo>
                  <a:lnTo>
                    <a:pt x="386" y="16"/>
                  </a:lnTo>
                  <a:lnTo>
                    <a:pt x="406" y="15"/>
                  </a:lnTo>
                  <a:lnTo>
                    <a:pt x="422" y="16"/>
                  </a:lnTo>
                  <a:lnTo>
                    <a:pt x="435" y="18"/>
                  </a:lnTo>
                  <a:lnTo>
                    <a:pt x="463" y="25"/>
                  </a:lnTo>
                  <a:lnTo>
                    <a:pt x="488" y="30"/>
                  </a:lnTo>
                  <a:lnTo>
                    <a:pt x="512" y="34"/>
                  </a:lnTo>
                  <a:lnTo>
                    <a:pt x="534" y="36"/>
                  </a:lnTo>
                  <a:lnTo>
                    <a:pt x="555" y="36"/>
                  </a:lnTo>
                  <a:lnTo>
                    <a:pt x="575" y="36"/>
                  </a:lnTo>
                  <a:lnTo>
                    <a:pt x="592" y="36"/>
                  </a:lnTo>
                  <a:lnTo>
                    <a:pt x="609" y="34"/>
                  </a:lnTo>
                  <a:lnTo>
                    <a:pt x="623" y="31"/>
                  </a:lnTo>
                  <a:lnTo>
                    <a:pt x="636" y="29"/>
                  </a:lnTo>
                  <a:lnTo>
                    <a:pt x="648" y="26"/>
                  </a:lnTo>
                  <a:lnTo>
                    <a:pt x="659" y="23"/>
                  </a:lnTo>
                  <a:lnTo>
                    <a:pt x="668" y="21"/>
                  </a:lnTo>
                  <a:lnTo>
                    <a:pt x="675" y="18"/>
                  </a:lnTo>
                  <a:lnTo>
                    <a:pt x="682" y="16"/>
                  </a:lnTo>
                  <a:lnTo>
                    <a:pt x="687"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7" name="Group 126"/>
            <p:cNvGrpSpPr/>
            <p:nvPr/>
          </p:nvGrpSpPr>
          <p:grpSpPr>
            <a:xfrm>
              <a:off x="5212823" y="475721"/>
              <a:ext cx="2911947" cy="2290762"/>
              <a:chOff x="6152622" y="357188"/>
              <a:chExt cx="2911947" cy="2290762"/>
            </a:xfrm>
          </p:grpSpPr>
          <p:sp>
            <p:nvSpPr>
              <p:cNvPr id="1030" name="AutoShape 6"/>
              <p:cNvSpPr>
                <a:spLocks noChangeAspect="1" noChangeArrowheads="1" noTextEdit="1"/>
              </p:cNvSpPr>
              <p:nvPr/>
            </p:nvSpPr>
            <p:spPr bwMode="auto">
              <a:xfrm>
                <a:off x="6206068" y="357188"/>
                <a:ext cx="2743200" cy="229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6212947" y="539750"/>
                <a:ext cx="2482850" cy="1890712"/>
              </a:xfrm>
              <a:custGeom>
                <a:avLst/>
                <a:gdLst/>
                <a:ahLst/>
                <a:cxnLst>
                  <a:cxn ang="0">
                    <a:pos x="822" y="0"/>
                  </a:cxn>
                  <a:cxn ang="0">
                    <a:pos x="922" y="24"/>
                  </a:cxn>
                  <a:cxn ang="0">
                    <a:pos x="978" y="71"/>
                  </a:cxn>
                  <a:cxn ang="0">
                    <a:pos x="1041" y="105"/>
                  </a:cxn>
                  <a:cxn ang="0">
                    <a:pos x="1268" y="135"/>
                  </a:cxn>
                  <a:cxn ang="0">
                    <a:pos x="1408" y="200"/>
                  </a:cxn>
                  <a:cxn ang="0">
                    <a:pos x="1446" y="272"/>
                  </a:cxn>
                  <a:cxn ang="0">
                    <a:pos x="1442" y="325"/>
                  </a:cxn>
                  <a:cxn ang="0">
                    <a:pos x="1448" y="442"/>
                  </a:cxn>
                  <a:cxn ang="0">
                    <a:pos x="1510" y="555"/>
                  </a:cxn>
                  <a:cxn ang="0">
                    <a:pos x="1553" y="632"/>
                  </a:cxn>
                  <a:cxn ang="0">
                    <a:pos x="1562" y="725"/>
                  </a:cxn>
                  <a:cxn ang="0">
                    <a:pos x="1522" y="832"/>
                  </a:cxn>
                  <a:cxn ang="0">
                    <a:pos x="1409" y="934"/>
                  </a:cxn>
                  <a:cxn ang="0">
                    <a:pos x="1328" y="971"/>
                  </a:cxn>
                  <a:cxn ang="0">
                    <a:pos x="1274" y="985"/>
                  </a:cxn>
                  <a:cxn ang="0">
                    <a:pos x="1221" y="1002"/>
                  </a:cxn>
                  <a:cxn ang="0">
                    <a:pos x="1177" y="1029"/>
                  </a:cxn>
                  <a:cxn ang="0">
                    <a:pos x="1125" y="1096"/>
                  </a:cxn>
                  <a:cxn ang="0">
                    <a:pos x="1054" y="1162"/>
                  </a:cxn>
                  <a:cxn ang="0">
                    <a:pos x="1000" y="1182"/>
                  </a:cxn>
                  <a:cxn ang="0">
                    <a:pos x="958" y="1189"/>
                  </a:cxn>
                  <a:cxn ang="0">
                    <a:pos x="915" y="1190"/>
                  </a:cxn>
                  <a:cxn ang="0">
                    <a:pos x="874" y="1183"/>
                  </a:cxn>
                  <a:cxn ang="0">
                    <a:pos x="837" y="1169"/>
                  </a:cxn>
                  <a:cxn ang="0">
                    <a:pos x="802" y="1150"/>
                  </a:cxn>
                  <a:cxn ang="0">
                    <a:pos x="767" y="1130"/>
                  </a:cxn>
                  <a:cxn ang="0">
                    <a:pos x="729" y="1114"/>
                  </a:cxn>
                  <a:cxn ang="0">
                    <a:pos x="645" y="1107"/>
                  </a:cxn>
                  <a:cxn ang="0">
                    <a:pos x="544" y="1124"/>
                  </a:cxn>
                  <a:cxn ang="0">
                    <a:pos x="442" y="1129"/>
                  </a:cxn>
                  <a:cxn ang="0">
                    <a:pos x="343" y="1082"/>
                  </a:cxn>
                  <a:cxn ang="0">
                    <a:pos x="282" y="1000"/>
                  </a:cxn>
                  <a:cxn ang="0">
                    <a:pos x="237" y="925"/>
                  </a:cxn>
                  <a:cxn ang="0">
                    <a:pos x="185" y="885"/>
                  </a:cxn>
                  <a:cxn ang="0">
                    <a:pos x="136" y="857"/>
                  </a:cxn>
                  <a:cxn ang="0">
                    <a:pos x="89" y="829"/>
                  </a:cxn>
                  <a:cxn ang="0">
                    <a:pos x="44" y="794"/>
                  </a:cxn>
                  <a:cxn ang="0">
                    <a:pos x="7" y="736"/>
                  </a:cxn>
                  <a:cxn ang="0">
                    <a:pos x="2" y="666"/>
                  </a:cxn>
                  <a:cxn ang="0">
                    <a:pos x="22" y="601"/>
                  </a:cxn>
                  <a:cxn ang="0">
                    <a:pos x="62" y="548"/>
                  </a:cxn>
                  <a:cxn ang="0">
                    <a:pos x="115" y="494"/>
                  </a:cxn>
                  <a:cxn ang="0">
                    <a:pos x="155" y="435"/>
                  </a:cxn>
                  <a:cxn ang="0">
                    <a:pos x="157" y="350"/>
                  </a:cxn>
                  <a:cxn ang="0">
                    <a:pos x="141" y="262"/>
                  </a:cxn>
                  <a:cxn ang="0">
                    <a:pos x="159" y="141"/>
                  </a:cxn>
                  <a:cxn ang="0">
                    <a:pos x="237" y="59"/>
                  </a:cxn>
                  <a:cxn ang="0">
                    <a:pos x="340" y="22"/>
                  </a:cxn>
                  <a:cxn ang="0">
                    <a:pos x="422" y="16"/>
                  </a:cxn>
                  <a:cxn ang="0">
                    <a:pos x="512" y="34"/>
                  </a:cxn>
                  <a:cxn ang="0">
                    <a:pos x="592" y="36"/>
                  </a:cxn>
                  <a:cxn ang="0">
                    <a:pos x="648" y="26"/>
                  </a:cxn>
                  <a:cxn ang="0">
                    <a:pos x="682" y="16"/>
                  </a:cxn>
                </a:cxnLst>
                <a:rect l="0" t="0" r="r" b="b"/>
                <a:pathLst>
                  <a:path w="1564" h="1191">
                    <a:moveTo>
                      <a:pt x="687" y="15"/>
                    </a:moveTo>
                    <a:lnTo>
                      <a:pt x="739" y="5"/>
                    </a:lnTo>
                    <a:lnTo>
                      <a:pt x="784" y="1"/>
                    </a:lnTo>
                    <a:lnTo>
                      <a:pt x="822" y="0"/>
                    </a:lnTo>
                    <a:lnTo>
                      <a:pt x="854" y="2"/>
                    </a:lnTo>
                    <a:lnTo>
                      <a:pt x="880" y="8"/>
                    </a:lnTo>
                    <a:lnTo>
                      <a:pt x="903" y="15"/>
                    </a:lnTo>
                    <a:lnTo>
                      <a:pt x="922" y="24"/>
                    </a:lnTo>
                    <a:lnTo>
                      <a:pt x="938" y="36"/>
                    </a:lnTo>
                    <a:lnTo>
                      <a:pt x="953" y="47"/>
                    </a:lnTo>
                    <a:lnTo>
                      <a:pt x="966" y="59"/>
                    </a:lnTo>
                    <a:lnTo>
                      <a:pt x="978" y="71"/>
                    </a:lnTo>
                    <a:lnTo>
                      <a:pt x="992" y="81"/>
                    </a:lnTo>
                    <a:lnTo>
                      <a:pt x="1006" y="92"/>
                    </a:lnTo>
                    <a:lnTo>
                      <a:pt x="1022" y="99"/>
                    </a:lnTo>
                    <a:lnTo>
                      <a:pt x="1041" y="105"/>
                    </a:lnTo>
                    <a:lnTo>
                      <a:pt x="1063" y="107"/>
                    </a:lnTo>
                    <a:lnTo>
                      <a:pt x="1143" y="113"/>
                    </a:lnTo>
                    <a:lnTo>
                      <a:pt x="1212" y="123"/>
                    </a:lnTo>
                    <a:lnTo>
                      <a:pt x="1268" y="135"/>
                    </a:lnTo>
                    <a:lnTo>
                      <a:pt x="1316" y="149"/>
                    </a:lnTo>
                    <a:lnTo>
                      <a:pt x="1354" y="165"/>
                    </a:lnTo>
                    <a:lnTo>
                      <a:pt x="1385" y="182"/>
                    </a:lnTo>
                    <a:lnTo>
                      <a:pt x="1408" y="200"/>
                    </a:lnTo>
                    <a:lnTo>
                      <a:pt x="1424" y="219"/>
                    </a:lnTo>
                    <a:lnTo>
                      <a:pt x="1436" y="237"/>
                    </a:lnTo>
                    <a:lnTo>
                      <a:pt x="1443" y="256"/>
                    </a:lnTo>
                    <a:lnTo>
                      <a:pt x="1446" y="272"/>
                    </a:lnTo>
                    <a:lnTo>
                      <a:pt x="1447" y="289"/>
                    </a:lnTo>
                    <a:lnTo>
                      <a:pt x="1446" y="303"/>
                    </a:lnTo>
                    <a:lnTo>
                      <a:pt x="1444" y="315"/>
                    </a:lnTo>
                    <a:lnTo>
                      <a:pt x="1442" y="325"/>
                    </a:lnTo>
                    <a:lnTo>
                      <a:pt x="1440" y="331"/>
                    </a:lnTo>
                    <a:lnTo>
                      <a:pt x="1438" y="372"/>
                    </a:lnTo>
                    <a:lnTo>
                      <a:pt x="1440" y="409"/>
                    </a:lnTo>
                    <a:lnTo>
                      <a:pt x="1448" y="442"/>
                    </a:lnTo>
                    <a:lnTo>
                      <a:pt x="1459" y="473"/>
                    </a:lnTo>
                    <a:lnTo>
                      <a:pt x="1474" y="500"/>
                    </a:lnTo>
                    <a:lnTo>
                      <a:pt x="1491" y="528"/>
                    </a:lnTo>
                    <a:lnTo>
                      <a:pt x="1510" y="555"/>
                    </a:lnTo>
                    <a:lnTo>
                      <a:pt x="1529" y="583"/>
                    </a:lnTo>
                    <a:lnTo>
                      <a:pt x="1538" y="597"/>
                    </a:lnTo>
                    <a:lnTo>
                      <a:pt x="1546" y="613"/>
                    </a:lnTo>
                    <a:lnTo>
                      <a:pt x="1553" y="632"/>
                    </a:lnTo>
                    <a:lnTo>
                      <a:pt x="1558" y="653"/>
                    </a:lnTo>
                    <a:lnTo>
                      <a:pt x="1562" y="676"/>
                    </a:lnTo>
                    <a:lnTo>
                      <a:pt x="1564" y="700"/>
                    </a:lnTo>
                    <a:lnTo>
                      <a:pt x="1562" y="725"/>
                    </a:lnTo>
                    <a:lnTo>
                      <a:pt x="1558" y="751"/>
                    </a:lnTo>
                    <a:lnTo>
                      <a:pt x="1550" y="777"/>
                    </a:lnTo>
                    <a:lnTo>
                      <a:pt x="1538" y="805"/>
                    </a:lnTo>
                    <a:lnTo>
                      <a:pt x="1522" y="832"/>
                    </a:lnTo>
                    <a:lnTo>
                      <a:pt x="1502" y="859"/>
                    </a:lnTo>
                    <a:lnTo>
                      <a:pt x="1477" y="884"/>
                    </a:lnTo>
                    <a:lnTo>
                      <a:pt x="1446" y="909"/>
                    </a:lnTo>
                    <a:lnTo>
                      <a:pt x="1409" y="934"/>
                    </a:lnTo>
                    <a:lnTo>
                      <a:pt x="1367" y="957"/>
                    </a:lnTo>
                    <a:lnTo>
                      <a:pt x="1354" y="962"/>
                    </a:lnTo>
                    <a:lnTo>
                      <a:pt x="1342" y="967"/>
                    </a:lnTo>
                    <a:lnTo>
                      <a:pt x="1328" y="971"/>
                    </a:lnTo>
                    <a:lnTo>
                      <a:pt x="1315" y="975"/>
                    </a:lnTo>
                    <a:lnTo>
                      <a:pt x="1301" y="978"/>
                    </a:lnTo>
                    <a:lnTo>
                      <a:pt x="1287" y="982"/>
                    </a:lnTo>
                    <a:lnTo>
                      <a:pt x="1274" y="985"/>
                    </a:lnTo>
                    <a:lnTo>
                      <a:pt x="1260" y="989"/>
                    </a:lnTo>
                    <a:lnTo>
                      <a:pt x="1247" y="992"/>
                    </a:lnTo>
                    <a:lnTo>
                      <a:pt x="1233" y="997"/>
                    </a:lnTo>
                    <a:lnTo>
                      <a:pt x="1221" y="1002"/>
                    </a:lnTo>
                    <a:lnTo>
                      <a:pt x="1209" y="1007"/>
                    </a:lnTo>
                    <a:lnTo>
                      <a:pt x="1197" y="1013"/>
                    </a:lnTo>
                    <a:lnTo>
                      <a:pt x="1187" y="1020"/>
                    </a:lnTo>
                    <a:lnTo>
                      <a:pt x="1177" y="1029"/>
                    </a:lnTo>
                    <a:lnTo>
                      <a:pt x="1169" y="1039"/>
                    </a:lnTo>
                    <a:lnTo>
                      <a:pt x="1154" y="1057"/>
                    </a:lnTo>
                    <a:lnTo>
                      <a:pt x="1139" y="1076"/>
                    </a:lnTo>
                    <a:lnTo>
                      <a:pt x="1125" y="1096"/>
                    </a:lnTo>
                    <a:lnTo>
                      <a:pt x="1109" y="1114"/>
                    </a:lnTo>
                    <a:lnTo>
                      <a:pt x="1092" y="1131"/>
                    </a:lnTo>
                    <a:lnTo>
                      <a:pt x="1074" y="1148"/>
                    </a:lnTo>
                    <a:lnTo>
                      <a:pt x="1054" y="1162"/>
                    </a:lnTo>
                    <a:lnTo>
                      <a:pt x="1031" y="1173"/>
                    </a:lnTo>
                    <a:lnTo>
                      <a:pt x="1021" y="1177"/>
                    </a:lnTo>
                    <a:lnTo>
                      <a:pt x="1011" y="1179"/>
                    </a:lnTo>
                    <a:lnTo>
                      <a:pt x="1000" y="1182"/>
                    </a:lnTo>
                    <a:lnTo>
                      <a:pt x="990" y="1184"/>
                    </a:lnTo>
                    <a:lnTo>
                      <a:pt x="979" y="1186"/>
                    </a:lnTo>
                    <a:lnTo>
                      <a:pt x="969" y="1188"/>
                    </a:lnTo>
                    <a:lnTo>
                      <a:pt x="958" y="1189"/>
                    </a:lnTo>
                    <a:lnTo>
                      <a:pt x="948" y="1190"/>
                    </a:lnTo>
                    <a:lnTo>
                      <a:pt x="936" y="1191"/>
                    </a:lnTo>
                    <a:lnTo>
                      <a:pt x="926" y="1191"/>
                    </a:lnTo>
                    <a:lnTo>
                      <a:pt x="915" y="1190"/>
                    </a:lnTo>
                    <a:lnTo>
                      <a:pt x="905" y="1189"/>
                    </a:lnTo>
                    <a:lnTo>
                      <a:pt x="895" y="1187"/>
                    </a:lnTo>
                    <a:lnTo>
                      <a:pt x="885" y="1186"/>
                    </a:lnTo>
                    <a:lnTo>
                      <a:pt x="874" y="1183"/>
                    </a:lnTo>
                    <a:lnTo>
                      <a:pt x="865" y="1180"/>
                    </a:lnTo>
                    <a:lnTo>
                      <a:pt x="855" y="1177"/>
                    </a:lnTo>
                    <a:lnTo>
                      <a:pt x="845" y="1173"/>
                    </a:lnTo>
                    <a:lnTo>
                      <a:pt x="837" y="1169"/>
                    </a:lnTo>
                    <a:lnTo>
                      <a:pt x="828" y="1164"/>
                    </a:lnTo>
                    <a:lnTo>
                      <a:pt x="819" y="1159"/>
                    </a:lnTo>
                    <a:lnTo>
                      <a:pt x="810" y="1154"/>
                    </a:lnTo>
                    <a:lnTo>
                      <a:pt x="802" y="1150"/>
                    </a:lnTo>
                    <a:lnTo>
                      <a:pt x="793" y="1144"/>
                    </a:lnTo>
                    <a:lnTo>
                      <a:pt x="784" y="1139"/>
                    </a:lnTo>
                    <a:lnTo>
                      <a:pt x="775" y="1135"/>
                    </a:lnTo>
                    <a:lnTo>
                      <a:pt x="767" y="1130"/>
                    </a:lnTo>
                    <a:lnTo>
                      <a:pt x="758" y="1125"/>
                    </a:lnTo>
                    <a:lnTo>
                      <a:pt x="748" y="1122"/>
                    </a:lnTo>
                    <a:lnTo>
                      <a:pt x="739" y="1117"/>
                    </a:lnTo>
                    <a:lnTo>
                      <a:pt x="729" y="1114"/>
                    </a:lnTo>
                    <a:lnTo>
                      <a:pt x="719" y="1111"/>
                    </a:lnTo>
                    <a:lnTo>
                      <a:pt x="695" y="1107"/>
                    </a:lnTo>
                    <a:lnTo>
                      <a:pt x="670" y="1105"/>
                    </a:lnTo>
                    <a:lnTo>
                      <a:pt x="645" y="1107"/>
                    </a:lnTo>
                    <a:lnTo>
                      <a:pt x="620" y="1110"/>
                    </a:lnTo>
                    <a:lnTo>
                      <a:pt x="595" y="1114"/>
                    </a:lnTo>
                    <a:lnTo>
                      <a:pt x="569" y="1119"/>
                    </a:lnTo>
                    <a:lnTo>
                      <a:pt x="544" y="1124"/>
                    </a:lnTo>
                    <a:lnTo>
                      <a:pt x="519" y="1128"/>
                    </a:lnTo>
                    <a:lnTo>
                      <a:pt x="493" y="1131"/>
                    </a:lnTo>
                    <a:lnTo>
                      <a:pt x="468" y="1131"/>
                    </a:lnTo>
                    <a:lnTo>
                      <a:pt x="442" y="1129"/>
                    </a:lnTo>
                    <a:lnTo>
                      <a:pt x="417" y="1124"/>
                    </a:lnTo>
                    <a:lnTo>
                      <a:pt x="392" y="1115"/>
                    </a:lnTo>
                    <a:lnTo>
                      <a:pt x="367" y="1101"/>
                    </a:lnTo>
                    <a:lnTo>
                      <a:pt x="343" y="1082"/>
                    </a:lnTo>
                    <a:lnTo>
                      <a:pt x="318" y="1056"/>
                    </a:lnTo>
                    <a:lnTo>
                      <a:pt x="304" y="1038"/>
                    </a:lnTo>
                    <a:lnTo>
                      <a:pt x="293" y="1020"/>
                    </a:lnTo>
                    <a:lnTo>
                      <a:pt x="282" y="1000"/>
                    </a:lnTo>
                    <a:lnTo>
                      <a:pt x="272" y="980"/>
                    </a:lnTo>
                    <a:lnTo>
                      <a:pt x="262" y="961"/>
                    </a:lnTo>
                    <a:lnTo>
                      <a:pt x="251" y="943"/>
                    </a:lnTo>
                    <a:lnTo>
                      <a:pt x="237" y="925"/>
                    </a:lnTo>
                    <a:lnTo>
                      <a:pt x="220" y="909"/>
                    </a:lnTo>
                    <a:lnTo>
                      <a:pt x="209" y="901"/>
                    </a:lnTo>
                    <a:lnTo>
                      <a:pt x="197" y="893"/>
                    </a:lnTo>
                    <a:lnTo>
                      <a:pt x="185" y="885"/>
                    </a:lnTo>
                    <a:lnTo>
                      <a:pt x="173" y="878"/>
                    </a:lnTo>
                    <a:lnTo>
                      <a:pt x="160" y="871"/>
                    </a:lnTo>
                    <a:lnTo>
                      <a:pt x="148" y="864"/>
                    </a:lnTo>
                    <a:lnTo>
                      <a:pt x="136" y="857"/>
                    </a:lnTo>
                    <a:lnTo>
                      <a:pt x="124" y="850"/>
                    </a:lnTo>
                    <a:lnTo>
                      <a:pt x="112" y="843"/>
                    </a:lnTo>
                    <a:lnTo>
                      <a:pt x="100" y="836"/>
                    </a:lnTo>
                    <a:lnTo>
                      <a:pt x="89" y="829"/>
                    </a:lnTo>
                    <a:lnTo>
                      <a:pt x="76" y="821"/>
                    </a:lnTo>
                    <a:lnTo>
                      <a:pt x="65" y="812"/>
                    </a:lnTo>
                    <a:lnTo>
                      <a:pt x="54" y="804"/>
                    </a:lnTo>
                    <a:lnTo>
                      <a:pt x="44" y="794"/>
                    </a:lnTo>
                    <a:lnTo>
                      <a:pt x="33" y="784"/>
                    </a:lnTo>
                    <a:lnTo>
                      <a:pt x="22" y="769"/>
                    </a:lnTo>
                    <a:lnTo>
                      <a:pt x="13" y="752"/>
                    </a:lnTo>
                    <a:lnTo>
                      <a:pt x="7" y="736"/>
                    </a:lnTo>
                    <a:lnTo>
                      <a:pt x="3" y="719"/>
                    </a:lnTo>
                    <a:lnTo>
                      <a:pt x="0" y="701"/>
                    </a:lnTo>
                    <a:lnTo>
                      <a:pt x="0" y="684"/>
                    </a:lnTo>
                    <a:lnTo>
                      <a:pt x="2" y="666"/>
                    </a:lnTo>
                    <a:lnTo>
                      <a:pt x="5" y="648"/>
                    </a:lnTo>
                    <a:lnTo>
                      <a:pt x="9" y="632"/>
                    </a:lnTo>
                    <a:lnTo>
                      <a:pt x="15" y="616"/>
                    </a:lnTo>
                    <a:lnTo>
                      <a:pt x="22" y="601"/>
                    </a:lnTo>
                    <a:lnTo>
                      <a:pt x="31" y="587"/>
                    </a:lnTo>
                    <a:lnTo>
                      <a:pt x="40" y="574"/>
                    </a:lnTo>
                    <a:lnTo>
                      <a:pt x="51" y="560"/>
                    </a:lnTo>
                    <a:lnTo>
                      <a:pt x="62" y="548"/>
                    </a:lnTo>
                    <a:lnTo>
                      <a:pt x="74" y="535"/>
                    </a:lnTo>
                    <a:lnTo>
                      <a:pt x="89" y="521"/>
                    </a:lnTo>
                    <a:lnTo>
                      <a:pt x="102" y="507"/>
                    </a:lnTo>
                    <a:lnTo>
                      <a:pt x="115" y="494"/>
                    </a:lnTo>
                    <a:lnTo>
                      <a:pt x="128" y="480"/>
                    </a:lnTo>
                    <a:lnTo>
                      <a:pt x="138" y="466"/>
                    </a:lnTo>
                    <a:lnTo>
                      <a:pt x="148" y="451"/>
                    </a:lnTo>
                    <a:lnTo>
                      <a:pt x="155" y="435"/>
                    </a:lnTo>
                    <a:lnTo>
                      <a:pt x="159" y="417"/>
                    </a:lnTo>
                    <a:lnTo>
                      <a:pt x="161" y="395"/>
                    </a:lnTo>
                    <a:lnTo>
                      <a:pt x="160" y="372"/>
                    </a:lnTo>
                    <a:lnTo>
                      <a:pt x="157" y="350"/>
                    </a:lnTo>
                    <a:lnTo>
                      <a:pt x="153" y="328"/>
                    </a:lnTo>
                    <a:lnTo>
                      <a:pt x="149" y="307"/>
                    </a:lnTo>
                    <a:lnTo>
                      <a:pt x="145" y="285"/>
                    </a:lnTo>
                    <a:lnTo>
                      <a:pt x="141" y="262"/>
                    </a:lnTo>
                    <a:lnTo>
                      <a:pt x="139" y="238"/>
                    </a:lnTo>
                    <a:lnTo>
                      <a:pt x="141" y="203"/>
                    </a:lnTo>
                    <a:lnTo>
                      <a:pt x="147" y="170"/>
                    </a:lnTo>
                    <a:lnTo>
                      <a:pt x="159" y="141"/>
                    </a:lnTo>
                    <a:lnTo>
                      <a:pt x="174" y="116"/>
                    </a:lnTo>
                    <a:lnTo>
                      <a:pt x="193" y="94"/>
                    </a:lnTo>
                    <a:lnTo>
                      <a:pt x="215" y="76"/>
                    </a:lnTo>
                    <a:lnTo>
                      <a:pt x="237" y="59"/>
                    </a:lnTo>
                    <a:lnTo>
                      <a:pt x="263" y="46"/>
                    </a:lnTo>
                    <a:lnTo>
                      <a:pt x="288" y="36"/>
                    </a:lnTo>
                    <a:lnTo>
                      <a:pt x="315" y="28"/>
                    </a:lnTo>
                    <a:lnTo>
                      <a:pt x="340" y="22"/>
                    </a:lnTo>
                    <a:lnTo>
                      <a:pt x="364" y="17"/>
                    </a:lnTo>
                    <a:lnTo>
                      <a:pt x="386" y="16"/>
                    </a:lnTo>
                    <a:lnTo>
                      <a:pt x="406" y="15"/>
                    </a:lnTo>
                    <a:lnTo>
                      <a:pt x="422" y="16"/>
                    </a:lnTo>
                    <a:lnTo>
                      <a:pt x="435" y="18"/>
                    </a:lnTo>
                    <a:lnTo>
                      <a:pt x="463" y="25"/>
                    </a:lnTo>
                    <a:lnTo>
                      <a:pt x="488" y="30"/>
                    </a:lnTo>
                    <a:lnTo>
                      <a:pt x="512" y="34"/>
                    </a:lnTo>
                    <a:lnTo>
                      <a:pt x="534" y="36"/>
                    </a:lnTo>
                    <a:lnTo>
                      <a:pt x="555" y="36"/>
                    </a:lnTo>
                    <a:lnTo>
                      <a:pt x="575" y="36"/>
                    </a:lnTo>
                    <a:lnTo>
                      <a:pt x="592" y="36"/>
                    </a:lnTo>
                    <a:lnTo>
                      <a:pt x="609" y="34"/>
                    </a:lnTo>
                    <a:lnTo>
                      <a:pt x="623" y="31"/>
                    </a:lnTo>
                    <a:lnTo>
                      <a:pt x="636" y="29"/>
                    </a:lnTo>
                    <a:lnTo>
                      <a:pt x="648" y="26"/>
                    </a:lnTo>
                    <a:lnTo>
                      <a:pt x="659" y="23"/>
                    </a:lnTo>
                    <a:lnTo>
                      <a:pt x="668" y="21"/>
                    </a:lnTo>
                    <a:lnTo>
                      <a:pt x="675" y="18"/>
                    </a:lnTo>
                    <a:lnTo>
                      <a:pt x="682" y="16"/>
                    </a:lnTo>
                    <a:lnTo>
                      <a:pt x="687" y="1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6862234" y="514350"/>
                <a:ext cx="49213" cy="39687"/>
              </a:xfrm>
              <a:custGeom>
                <a:avLst/>
                <a:gdLst/>
                <a:ahLst/>
                <a:cxnLst>
                  <a:cxn ang="0">
                    <a:pos x="26" y="25"/>
                  </a:cxn>
                  <a:cxn ang="0">
                    <a:pos x="31" y="4"/>
                  </a:cxn>
                  <a:cxn ang="0">
                    <a:pos x="5" y="0"/>
                  </a:cxn>
                  <a:cxn ang="0">
                    <a:pos x="0" y="22"/>
                  </a:cxn>
                  <a:cxn ang="0">
                    <a:pos x="26" y="25"/>
                  </a:cxn>
                </a:cxnLst>
                <a:rect l="0" t="0" r="r" b="b"/>
                <a:pathLst>
                  <a:path w="31" h="25">
                    <a:moveTo>
                      <a:pt x="26" y="25"/>
                    </a:moveTo>
                    <a:lnTo>
                      <a:pt x="31" y="4"/>
                    </a:lnTo>
                    <a:lnTo>
                      <a:pt x="5" y="0"/>
                    </a:lnTo>
                    <a:lnTo>
                      <a:pt x="0" y="22"/>
                    </a:lnTo>
                    <a:lnTo>
                      <a:pt x="26" y="2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6768572" y="515938"/>
                <a:ext cx="44450" cy="38100"/>
              </a:xfrm>
              <a:custGeom>
                <a:avLst/>
                <a:gdLst/>
                <a:ahLst/>
                <a:cxnLst>
                  <a:cxn ang="0">
                    <a:pos x="28" y="21"/>
                  </a:cxn>
                  <a:cxn ang="0">
                    <a:pos x="25" y="0"/>
                  </a:cxn>
                  <a:cxn ang="0">
                    <a:pos x="0" y="3"/>
                  </a:cxn>
                  <a:cxn ang="0">
                    <a:pos x="3" y="24"/>
                  </a:cxn>
                  <a:cxn ang="0">
                    <a:pos x="28" y="21"/>
                  </a:cxn>
                </a:cxnLst>
                <a:rect l="0" t="0" r="r" b="b"/>
                <a:pathLst>
                  <a:path w="28" h="24">
                    <a:moveTo>
                      <a:pt x="28" y="21"/>
                    </a:moveTo>
                    <a:lnTo>
                      <a:pt x="25" y="0"/>
                    </a:lnTo>
                    <a:lnTo>
                      <a:pt x="0" y="3"/>
                    </a:lnTo>
                    <a:lnTo>
                      <a:pt x="3" y="24"/>
                    </a:lnTo>
                    <a:lnTo>
                      <a:pt x="28" y="2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6670147" y="531813"/>
                <a:ext cx="52388" cy="42862"/>
              </a:xfrm>
              <a:custGeom>
                <a:avLst/>
                <a:gdLst/>
                <a:ahLst/>
                <a:cxnLst>
                  <a:cxn ang="0">
                    <a:pos x="33" y="20"/>
                  </a:cxn>
                  <a:cxn ang="0">
                    <a:pos x="25" y="0"/>
                  </a:cxn>
                  <a:cxn ang="0">
                    <a:pos x="0" y="6"/>
                  </a:cxn>
                  <a:cxn ang="0">
                    <a:pos x="8" y="27"/>
                  </a:cxn>
                  <a:cxn ang="0">
                    <a:pos x="33" y="20"/>
                  </a:cxn>
                </a:cxnLst>
                <a:rect l="0" t="0" r="r" b="b"/>
                <a:pathLst>
                  <a:path w="33" h="27">
                    <a:moveTo>
                      <a:pt x="33" y="20"/>
                    </a:moveTo>
                    <a:lnTo>
                      <a:pt x="25" y="0"/>
                    </a:lnTo>
                    <a:lnTo>
                      <a:pt x="0" y="6"/>
                    </a:lnTo>
                    <a:lnTo>
                      <a:pt x="8" y="27"/>
                    </a:lnTo>
                    <a:lnTo>
                      <a:pt x="33" y="2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6498697" y="608013"/>
                <a:ext cx="57150" cy="47625"/>
              </a:xfrm>
              <a:custGeom>
                <a:avLst/>
                <a:gdLst/>
                <a:ahLst/>
                <a:cxnLst>
                  <a:cxn ang="0">
                    <a:pos x="36" y="16"/>
                  </a:cxn>
                  <a:cxn ang="0">
                    <a:pos x="20" y="0"/>
                  </a:cxn>
                  <a:cxn ang="0">
                    <a:pos x="0" y="14"/>
                  </a:cxn>
                  <a:cxn ang="0">
                    <a:pos x="17" y="30"/>
                  </a:cxn>
                  <a:cxn ang="0">
                    <a:pos x="36" y="16"/>
                  </a:cxn>
                </a:cxnLst>
                <a:rect l="0" t="0" r="r" b="b"/>
                <a:pathLst>
                  <a:path w="36" h="30">
                    <a:moveTo>
                      <a:pt x="36" y="16"/>
                    </a:moveTo>
                    <a:lnTo>
                      <a:pt x="20" y="0"/>
                    </a:lnTo>
                    <a:lnTo>
                      <a:pt x="0" y="14"/>
                    </a:lnTo>
                    <a:lnTo>
                      <a:pt x="17" y="30"/>
                    </a:lnTo>
                    <a:lnTo>
                      <a:pt x="36" y="16"/>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6435197" y="669925"/>
                <a:ext cx="57150" cy="47625"/>
              </a:xfrm>
              <a:custGeom>
                <a:avLst/>
                <a:gdLst/>
                <a:ahLst/>
                <a:cxnLst>
                  <a:cxn ang="0">
                    <a:pos x="36" y="12"/>
                  </a:cxn>
                  <a:cxn ang="0">
                    <a:pos x="14" y="0"/>
                  </a:cxn>
                  <a:cxn ang="0">
                    <a:pos x="0" y="18"/>
                  </a:cxn>
                  <a:cxn ang="0">
                    <a:pos x="22" y="30"/>
                  </a:cxn>
                  <a:cxn ang="0">
                    <a:pos x="36" y="12"/>
                  </a:cxn>
                </a:cxnLst>
                <a:rect l="0" t="0" r="r" b="b"/>
                <a:pathLst>
                  <a:path w="36" h="30">
                    <a:moveTo>
                      <a:pt x="36" y="12"/>
                    </a:moveTo>
                    <a:lnTo>
                      <a:pt x="14" y="0"/>
                    </a:lnTo>
                    <a:lnTo>
                      <a:pt x="0" y="18"/>
                    </a:lnTo>
                    <a:lnTo>
                      <a:pt x="22" y="30"/>
                    </a:lnTo>
                    <a:lnTo>
                      <a:pt x="36" y="1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6395509" y="746125"/>
                <a:ext cx="50800" cy="42862"/>
              </a:xfrm>
              <a:custGeom>
                <a:avLst/>
                <a:gdLst/>
                <a:ahLst/>
                <a:cxnLst>
                  <a:cxn ang="0">
                    <a:pos x="32" y="7"/>
                  </a:cxn>
                  <a:cxn ang="0">
                    <a:pos x="8" y="0"/>
                  </a:cxn>
                  <a:cxn ang="0">
                    <a:pos x="0" y="20"/>
                  </a:cxn>
                  <a:cxn ang="0">
                    <a:pos x="24" y="27"/>
                  </a:cxn>
                  <a:cxn ang="0">
                    <a:pos x="32" y="7"/>
                  </a:cxn>
                </a:cxnLst>
                <a:rect l="0" t="0" r="r" b="b"/>
                <a:pathLst>
                  <a:path w="32" h="27">
                    <a:moveTo>
                      <a:pt x="32" y="7"/>
                    </a:moveTo>
                    <a:lnTo>
                      <a:pt x="8" y="0"/>
                    </a:lnTo>
                    <a:lnTo>
                      <a:pt x="0" y="20"/>
                    </a:lnTo>
                    <a:lnTo>
                      <a:pt x="24" y="27"/>
                    </a:lnTo>
                    <a:lnTo>
                      <a:pt x="32" y="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6378047" y="828675"/>
                <a:ext cx="44450" cy="38100"/>
              </a:xfrm>
              <a:custGeom>
                <a:avLst/>
                <a:gdLst/>
                <a:ahLst/>
                <a:cxnLst>
                  <a:cxn ang="0">
                    <a:pos x="28" y="3"/>
                  </a:cxn>
                  <a:cxn ang="0">
                    <a:pos x="3" y="0"/>
                  </a:cxn>
                  <a:cxn ang="0">
                    <a:pos x="0" y="22"/>
                  </a:cxn>
                  <a:cxn ang="0">
                    <a:pos x="26" y="24"/>
                  </a:cxn>
                  <a:cxn ang="0">
                    <a:pos x="28" y="3"/>
                  </a:cxn>
                </a:cxnLst>
                <a:rect l="0" t="0" r="r" b="b"/>
                <a:pathLst>
                  <a:path w="28" h="24">
                    <a:moveTo>
                      <a:pt x="28" y="3"/>
                    </a:moveTo>
                    <a:lnTo>
                      <a:pt x="3" y="0"/>
                    </a:lnTo>
                    <a:lnTo>
                      <a:pt x="0" y="22"/>
                    </a:lnTo>
                    <a:lnTo>
                      <a:pt x="26" y="24"/>
                    </a:lnTo>
                    <a:lnTo>
                      <a:pt x="28" y="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6376459" y="911225"/>
                <a:ext cx="44450" cy="38100"/>
              </a:xfrm>
              <a:custGeom>
                <a:avLst/>
                <a:gdLst/>
                <a:ahLst/>
                <a:cxnLst>
                  <a:cxn ang="0">
                    <a:pos x="26" y="0"/>
                  </a:cxn>
                  <a:cxn ang="0">
                    <a:pos x="0" y="2"/>
                  </a:cxn>
                  <a:cxn ang="0">
                    <a:pos x="2" y="24"/>
                  </a:cxn>
                  <a:cxn ang="0">
                    <a:pos x="28" y="22"/>
                  </a:cxn>
                  <a:cxn ang="0">
                    <a:pos x="26" y="0"/>
                  </a:cxn>
                </a:cxnLst>
                <a:rect l="0" t="0" r="r" b="b"/>
                <a:pathLst>
                  <a:path w="28" h="24">
                    <a:moveTo>
                      <a:pt x="26" y="0"/>
                    </a:moveTo>
                    <a:lnTo>
                      <a:pt x="0" y="2"/>
                    </a:lnTo>
                    <a:lnTo>
                      <a:pt x="2" y="24"/>
                    </a:lnTo>
                    <a:lnTo>
                      <a:pt x="28" y="22"/>
                    </a:lnTo>
                    <a:lnTo>
                      <a:pt x="26"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6387572" y="990600"/>
                <a:ext cx="46038" cy="39687"/>
              </a:xfrm>
              <a:custGeom>
                <a:avLst/>
                <a:gdLst/>
                <a:ahLst/>
                <a:cxnLst>
                  <a:cxn ang="0">
                    <a:pos x="26" y="0"/>
                  </a:cxn>
                  <a:cxn ang="0">
                    <a:pos x="0" y="3"/>
                  </a:cxn>
                  <a:cxn ang="0">
                    <a:pos x="4" y="25"/>
                  </a:cxn>
                  <a:cxn ang="0">
                    <a:pos x="29" y="22"/>
                  </a:cxn>
                  <a:cxn ang="0">
                    <a:pos x="26" y="0"/>
                  </a:cxn>
                </a:cxnLst>
                <a:rect l="0" t="0" r="r" b="b"/>
                <a:pathLst>
                  <a:path w="29" h="25">
                    <a:moveTo>
                      <a:pt x="26" y="0"/>
                    </a:moveTo>
                    <a:lnTo>
                      <a:pt x="0" y="3"/>
                    </a:lnTo>
                    <a:lnTo>
                      <a:pt x="4" y="25"/>
                    </a:lnTo>
                    <a:lnTo>
                      <a:pt x="29" y="22"/>
                    </a:lnTo>
                    <a:lnTo>
                      <a:pt x="26"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6403447" y="1069975"/>
                <a:ext cx="46038" cy="38100"/>
              </a:xfrm>
              <a:custGeom>
                <a:avLst/>
                <a:gdLst/>
                <a:ahLst/>
                <a:cxnLst>
                  <a:cxn ang="0">
                    <a:pos x="25" y="0"/>
                  </a:cxn>
                  <a:cxn ang="0">
                    <a:pos x="0" y="2"/>
                  </a:cxn>
                  <a:cxn ang="0">
                    <a:pos x="4" y="24"/>
                  </a:cxn>
                  <a:cxn ang="0">
                    <a:pos x="29" y="21"/>
                  </a:cxn>
                  <a:cxn ang="0">
                    <a:pos x="25" y="0"/>
                  </a:cxn>
                </a:cxnLst>
                <a:rect l="0" t="0" r="r" b="b"/>
                <a:pathLst>
                  <a:path w="29" h="24">
                    <a:moveTo>
                      <a:pt x="25" y="0"/>
                    </a:moveTo>
                    <a:lnTo>
                      <a:pt x="0" y="2"/>
                    </a:lnTo>
                    <a:lnTo>
                      <a:pt x="4" y="24"/>
                    </a:lnTo>
                    <a:lnTo>
                      <a:pt x="29" y="21"/>
                    </a:lnTo>
                    <a:lnTo>
                      <a:pt x="25"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6411384" y="1150938"/>
                <a:ext cx="42863" cy="36512"/>
              </a:xfrm>
              <a:custGeom>
                <a:avLst/>
                <a:gdLst/>
                <a:ahLst/>
                <a:cxnLst>
                  <a:cxn ang="0">
                    <a:pos x="27" y="1"/>
                  </a:cxn>
                  <a:cxn ang="0">
                    <a:pos x="1" y="0"/>
                  </a:cxn>
                  <a:cxn ang="0">
                    <a:pos x="0" y="22"/>
                  </a:cxn>
                  <a:cxn ang="0">
                    <a:pos x="26" y="23"/>
                  </a:cxn>
                  <a:cxn ang="0">
                    <a:pos x="27" y="1"/>
                  </a:cxn>
                </a:cxnLst>
                <a:rect l="0" t="0" r="r" b="b"/>
                <a:pathLst>
                  <a:path w="27" h="23">
                    <a:moveTo>
                      <a:pt x="27" y="1"/>
                    </a:moveTo>
                    <a:lnTo>
                      <a:pt x="1" y="0"/>
                    </a:lnTo>
                    <a:lnTo>
                      <a:pt x="0" y="22"/>
                    </a:lnTo>
                    <a:lnTo>
                      <a:pt x="26" y="23"/>
                    </a:lnTo>
                    <a:lnTo>
                      <a:pt x="27" y="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6384397" y="1225550"/>
                <a:ext cx="53975" cy="46037"/>
              </a:xfrm>
              <a:custGeom>
                <a:avLst/>
                <a:gdLst/>
                <a:ahLst/>
                <a:cxnLst>
                  <a:cxn ang="0">
                    <a:pos x="34" y="10"/>
                  </a:cxn>
                  <a:cxn ang="0">
                    <a:pos x="11" y="0"/>
                  </a:cxn>
                  <a:cxn ang="0">
                    <a:pos x="0" y="20"/>
                  </a:cxn>
                  <a:cxn ang="0">
                    <a:pos x="23" y="29"/>
                  </a:cxn>
                  <a:cxn ang="0">
                    <a:pos x="34" y="10"/>
                  </a:cxn>
                </a:cxnLst>
                <a:rect l="0" t="0" r="r" b="b"/>
                <a:pathLst>
                  <a:path w="34" h="29">
                    <a:moveTo>
                      <a:pt x="34" y="10"/>
                    </a:moveTo>
                    <a:lnTo>
                      <a:pt x="11" y="0"/>
                    </a:lnTo>
                    <a:lnTo>
                      <a:pt x="0" y="20"/>
                    </a:lnTo>
                    <a:lnTo>
                      <a:pt x="23" y="29"/>
                    </a:lnTo>
                    <a:lnTo>
                      <a:pt x="34" y="1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6328834" y="1290638"/>
                <a:ext cx="58738" cy="49212"/>
              </a:xfrm>
              <a:custGeom>
                <a:avLst/>
                <a:gdLst/>
                <a:ahLst/>
                <a:cxnLst>
                  <a:cxn ang="0">
                    <a:pos x="37" y="14"/>
                  </a:cxn>
                  <a:cxn ang="0">
                    <a:pos x="16" y="0"/>
                  </a:cxn>
                  <a:cxn ang="0">
                    <a:pos x="0" y="17"/>
                  </a:cxn>
                  <a:cxn ang="0">
                    <a:pos x="20" y="31"/>
                  </a:cxn>
                  <a:cxn ang="0">
                    <a:pos x="37" y="14"/>
                  </a:cxn>
                </a:cxnLst>
                <a:rect l="0" t="0" r="r" b="b"/>
                <a:pathLst>
                  <a:path w="37" h="31">
                    <a:moveTo>
                      <a:pt x="37" y="14"/>
                    </a:moveTo>
                    <a:lnTo>
                      <a:pt x="16" y="0"/>
                    </a:lnTo>
                    <a:lnTo>
                      <a:pt x="0" y="17"/>
                    </a:lnTo>
                    <a:lnTo>
                      <a:pt x="20" y="31"/>
                    </a:lnTo>
                    <a:lnTo>
                      <a:pt x="37" y="14"/>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6247872" y="1374775"/>
                <a:ext cx="57150" cy="47625"/>
              </a:xfrm>
              <a:custGeom>
                <a:avLst/>
                <a:gdLst/>
                <a:ahLst/>
                <a:cxnLst>
                  <a:cxn ang="0">
                    <a:pos x="36" y="13"/>
                  </a:cxn>
                  <a:cxn ang="0">
                    <a:pos x="16" y="0"/>
                  </a:cxn>
                  <a:cxn ang="0">
                    <a:pos x="0" y="17"/>
                  </a:cxn>
                  <a:cxn ang="0">
                    <a:pos x="20" y="30"/>
                  </a:cxn>
                  <a:cxn ang="0">
                    <a:pos x="36" y="13"/>
                  </a:cxn>
                </a:cxnLst>
                <a:rect l="0" t="0" r="r" b="b"/>
                <a:pathLst>
                  <a:path w="36" h="30">
                    <a:moveTo>
                      <a:pt x="36" y="13"/>
                    </a:moveTo>
                    <a:lnTo>
                      <a:pt x="16" y="0"/>
                    </a:lnTo>
                    <a:lnTo>
                      <a:pt x="0" y="17"/>
                    </a:lnTo>
                    <a:lnTo>
                      <a:pt x="20" y="30"/>
                    </a:lnTo>
                    <a:lnTo>
                      <a:pt x="36" y="1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6195484" y="1444625"/>
                <a:ext cx="55563" cy="44450"/>
              </a:xfrm>
              <a:custGeom>
                <a:avLst/>
                <a:gdLst/>
                <a:ahLst/>
                <a:cxnLst>
                  <a:cxn ang="0">
                    <a:pos x="35" y="10"/>
                  </a:cxn>
                  <a:cxn ang="0">
                    <a:pos x="12" y="0"/>
                  </a:cxn>
                  <a:cxn ang="0">
                    <a:pos x="0" y="19"/>
                  </a:cxn>
                  <a:cxn ang="0">
                    <a:pos x="22" y="28"/>
                  </a:cxn>
                  <a:cxn ang="0">
                    <a:pos x="35" y="10"/>
                  </a:cxn>
                </a:cxnLst>
                <a:rect l="0" t="0" r="r" b="b"/>
                <a:pathLst>
                  <a:path w="35" h="28">
                    <a:moveTo>
                      <a:pt x="35" y="10"/>
                    </a:moveTo>
                    <a:lnTo>
                      <a:pt x="12" y="0"/>
                    </a:lnTo>
                    <a:lnTo>
                      <a:pt x="0" y="19"/>
                    </a:lnTo>
                    <a:lnTo>
                      <a:pt x="22" y="28"/>
                    </a:lnTo>
                    <a:lnTo>
                      <a:pt x="35" y="1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6162147" y="1522413"/>
                <a:ext cx="49213" cy="42862"/>
              </a:xfrm>
              <a:custGeom>
                <a:avLst/>
                <a:gdLst/>
                <a:ahLst/>
                <a:cxnLst>
                  <a:cxn ang="0">
                    <a:pos x="31" y="6"/>
                  </a:cxn>
                  <a:cxn ang="0">
                    <a:pos x="7" y="0"/>
                  </a:cxn>
                  <a:cxn ang="0">
                    <a:pos x="0" y="21"/>
                  </a:cxn>
                  <a:cxn ang="0">
                    <a:pos x="26" y="27"/>
                  </a:cxn>
                  <a:cxn ang="0">
                    <a:pos x="31" y="6"/>
                  </a:cxn>
                </a:cxnLst>
                <a:rect l="0" t="0" r="r" b="b"/>
                <a:pathLst>
                  <a:path w="31" h="27">
                    <a:moveTo>
                      <a:pt x="31" y="6"/>
                    </a:moveTo>
                    <a:lnTo>
                      <a:pt x="7" y="0"/>
                    </a:lnTo>
                    <a:lnTo>
                      <a:pt x="0" y="21"/>
                    </a:lnTo>
                    <a:lnTo>
                      <a:pt x="26" y="27"/>
                    </a:lnTo>
                    <a:lnTo>
                      <a:pt x="31" y="6"/>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6152622" y="1608138"/>
                <a:ext cx="42863" cy="33337"/>
              </a:xfrm>
              <a:custGeom>
                <a:avLst/>
                <a:gdLst/>
                <a:ahLst/>
                <a:cxnLst>
                  <a:cxn ang="0">
                    <a:pos x="27" y="1"/>
                  </a:cxn>
                  <a:cxn ang="0">
                    <a:pos x="1" y="0"/>
                  </a:cxn>
                  <a:cxn ang="0">
                    <a:pos x="0" y="21"/>
                  </a:cxn>
                  <a:cxn ang="0">
                    <a:pos x="26" y="21"/>
                  </a:cxn>
                  <a:cxn ang="0">
                    <a:pos x="27" y="1"/>
                  </a:cxn>
                </a:cxnLst>
                <a:rect l="0" t="0" r="r" b="b"/>
                <a:pathLst>
                  <a:path w="27" h="21">
                    <a:moveTo>
                      <a:pt x="27" y="1"/>
                    </a:moveTo>
                    <a:lnTo>
                      <a:pt x="1" y="0"/>
                    </a:lnTo>
                    <a:lnTo>
                      <a:pt x="0" y="21"/>
                    </a:lnTo>
                    <a:lnTo>
                      <a:pt x="26" y="21"/>
                    </a:lnTo>
                    <a:lnTo>
                      <a:pt x="27" y="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6158972" y="1685925"/>
                <a:ext cx="49213" cy="41275"/>
              </a:xfrm>
              <a:custGeom>
                <a:avLst/>
                <a:gdLst/>
                <a:ahLst/>
                <a:cxnLst>
                  <a:cxn ang="0">
                    <a:pos x="24" y="0"/>
                  </a:cxn>
                  <a:cxn ang="0">
                    <a:pos x="0" y="5"/>
                  </a:cxn>
                  <a:cxn ang="0">
                    <a:pos x="5" y="26"/>
                  </a:cxn>
                  <a:cxn ang="0">
                    <a:pos x="31" y="21"/>
                  </a:cxn>
                  <a:cxn ang="0">
                    <a:pos x="24" y="0"/>
                  </a:cxn>
                </a:cxnLst>
                <a:rect l="0" t="0" r="r" b="b"/>
                <a:pathLst>
                  <a:path w="31" h="26">
                    <a:moveTo>
                      <a:pt x="24" y="0"/>
                    </a:moveTo>
                    <a:lnTo>
                      <a:pt x="0" y="5"/>
                    </a:lnTo>
                    <a:lnTo>
                      <a:pt x="5" y="26"/>
                    </a:lnTo>
                    <a:lnTo>
                      <a:pt x="31" y="21"/>
                    </a:lnTo>
                    <a:lnTo>
                      <a:pt x="24"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6190722" y="1758950"/>
                <a:ext cx="55563" cy="47625"/>
              </a:xfrm>
              <a:custGeom>
                <a:avLst/>
                <a:gdLst/>
                <a:ahLst/>
                <a:cxnLst>
                  <a:cxn ang="0">
                    <a:pos x="23" y="0"/>
                  </a:cxn>
                  <a:cxn ang="0">
                    <a:pos x="0" y="11"/>
                  </a:cxn>
                  <a:cxn ang="0">
                    <a:pos x="13" y="30"/>
                  </a:cxn>
                  <a:cxn ang="0">
                    <a:pos x="35" y="19"/>
                  </a:cxn>
                  <a:cxn ang="0">
                    <a:pos x="23" y="0"/>
                  </a:cxn>
                </a:cxnLst>
                <a:rect l="0" t="0" r="r" b="b"/>
                <a:pathLst>
                  <a:path w="35" h="30">
                    <a:moveTo>
                      <a:pt x="23" y="0"/>
                    </a:moveTo>
                    <a:lnTo>
                      <a:pt x="0" y="11"/>
                    </a:lnTo>
                    <a:lnTo>
                      <a:pt x="13" y="30"/>
                    </a:lnTo>
                    <a:lnTo>
                      <a:pt x="35" y="19"/>
                    </a:lnTo>
                    <a:lnTo>
                      <a:pt x="23"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6252634" y="1820863"/>
                <a:ext cx="58738" cy="49212"/>
              </a:xfrm>
              <a:custGeom>
                <a:avLst/>
                <a:gdLst/>
                <a:ahLst/>
                <a:cxnLst>
                  <a:cxn ang="0">
                    <a:pos x="18" y="0"/>
                  </a:cxn>
                  <a:cxn ang="0">
                    <a:pos x="0" y="16"/>
                  </a:cxn>
                  <a:cxn ang="0">
                    <a:pos x="20" y="31"/>
                  </a:cxn>
                  <a:cxn ang="0">
                    <a:pos x="37" y="15"/>
                  </a:cxn>
                  <a:cxn ang="0">
                    <a:pos x="18" y="0"/>
                  </a:cxn>
                </a:cxnLst>
                <a:rect l="0" t="0" r="r" b="b"/>
                <a:pathLst>
                  <a:path w="37" h="31">
                    <a:moveTo>
                      <a:pt x="18" y="0"/>
                    </a:moveTo>
                    <a:lnTo>
                      <a:pt x="0" y="16"/>
                    </a:lnTo>
                    <a:lnTo>
                      <a:pt x="20" y="31"/>
                    </a:lnTo>
                    <a:lnTo>
                      <a:pt x="37" y="15"/>
                    </a:lnTo>
                    <a:lnTo>
                      <a:pt x="18"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6316134" y="1863725"/>
                <a:ext cx="57150" cy="47625"/>
              </a:xfrm>
              <a:custGeom>
                <a:avLst/>
                <a:gdLst/>
                <a:ahLst/>
                <a:cxnLst>
                  <a:cxn ang="0">
                    <a:pos x="15" y="0"/>
                  </a:cxn>
                  <a:cxn ang="0">
                    <a:pos x="0" y="18"/>
                  </a:cxn>
                  <a:cxn ang="0">
                    <a:pos x="21" y="30"/>
                  </a:cxn>
                  <a:cxn ang="0">
                    <a:pos x="36" y="13"/>
                  </a:cxn>
                  <a:cxn ang="0">
                    <a:pos x="15" y="0"/>
                  </a:cxn>
                </a:cxnLst>
                <a:rect l="0" t="0" r="r" b="b"/>
                <a:pathLst>
                  <a:path w="36" h="30">
                    <a:moveTo>
                      <a:pt x="15" y="0"/>
                    </a:moveTo>
                    <a:lnTo>
                      <a:pt x="0" y="18"/>
                    </a:lnTo>
                    <a:lnTo>
                      <a:pt x="21" y="30"/>
                    </a:lnTo>
                    <a:lnTo>
                      <a:pt x="36" y="13"/>
                    </a:lnTo>
                    <a:lnTo>
                      <a:pt x="15"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6395509" y="1908175"/>
                <a:ext cx="55563" cy="49212"/>
              </a:xfrm>
              <a:custGeom>
                <a:avLst/>
                <a:gdLst/>
                <a:ahLst/>
                <a:cxnLst>
                  <a:cxn ang="0">
                    <a:pos x="14" y="0"/>
                  </a:cxn>
                  <a:cxn ang="0">
                    <a:pos x="0" y="19"/>
                  </a:cxn>
                  <a:cxn ang="0">
                    <a:pos x="21" y="31"/>
                  </a:cxn>
                  <a:cxn ang="0">
                    <a:pos x="35" y="12"/>
                  </a:cxn>
                  <a:cxn ang="0">
                    <a:pos x="14" y="0"/>
                  </a:cxn>
                </a:cxnLst>
                <a:rect l="0" t="0" r="r" b="b"/>
                <a:pathLst>
                  <a:path w="35" h="31">
                    <a:moveTo>
                      <a:pt x="14" y="0"/>
                    </a:moveTo>
                    <a:lnTo>
                      <a:pt x="0" y="19"/>
                    </a:lnTo>
                    <a:lnTo>
                      <a:pt x="21" y="31"/>
                    </a:lnTo>
                    <a:lnTo>
                      <a:pt x="35" y="12"/>
                    </a:lnTo>
                    <a:lnTo>
                      <a:pt x="14"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6471709" y="1954213"/>
                <a:ext cx="57150" cy="49212"/>
              </a:xfrm>
              <a:custGeom>
                <a:avLst/>
                <a:gdLst/>
                <a:ahLst/>
                <a:cxnLst>
                  <a:cxn ang="0">
                    <a:pos x="15" y="0"/>
                  </a:cxn>
                  <a:cxn ang="0">
                    <a:pos x="0" y="18"/>
                  </a:cxn>
                  <a:cxn ang="0">
                    <a:pos x="20" y="31"/>
                  </a:cxn>
                  <a:cxn ang="0">
                    <a:pos x="36" y="13"/>
                  </a:cxn>
                  <a:cxn ang="0">
                    <a:pos x="15" y="0"/>
                  </a:cxn>
                </a:cxnLst>
                <a:rect l="0" t="0" r="r" b="b"/>
                <a:pathLst>
                  <a:path w="36" h="31">
                    <a:moveTo>
                      <a:pt x="15" y="0"/>
                    </a:moveTo>
                    <a:lnTo>
                      <a:pt x="0" y="18"/>
                    </a:lnTo>
                    <a:lnTo>
                      <a:pt x="20" y="31"/>
                    </a:lnTo>
                    <a:lnTo>
                      <a:pt x="36" y="13"/>
                    </a:lnTo>
                    <a:lnTo>
                      <a:pt x="15"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6538384" y="2011363"/>
                <a:ext cx="57150" cy="47625"/>
              </a:xfrm>
              <a:custGeom>
                <a:avLst/>
                <a:gdLst/>
                <a:ahLst/>
                <a:cxnLst>
                  <a:cxn ang="0">
                    <a:pos x="21" y="0"/>
                  </a:cxn>
                  <a:cxn ang="0">
                    <a:pos x="0" y="12"/>
                  </a:cxn>
                  <a:cxn ang="0">
                    <a:pos x="15" y="30"/>
                  </a:cxn>
                  <a:cxn ang="0">
                    <a:pos x="36" y="18"/>
                  </a:cxn>
                  <a:cxn ang="0">
                    <a:pos x="21" y="0"/>
                  </a:cxn>
                </a:cxnLst>
                <a:rect l="0" t="0" r="r" b="b"/>
                <a:pathLst>
                  <a:path w="36" h="30">
                    <a:moveTo>
                      <a:pt x="21" y="0"/>
                    </a:moveTo>
                    <a:lnTo>
                      <a:pt x="0" y="12"/>
                    </a:lnTo>
                    <a:lnTo>
                      <a:pt x="15" y="30"/>
                    </a:lnTo>
                    <a:lnTo>
                      <a:pt x="36" y="18"/>
                    </a:lnTo>
                    <a:lnTo>
                      <a:pt x="21"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6584422" y="2082800"/>
                <a:ext cx="53975" cy="46037"/>
              </a:xfrm>
              <a:custGeom>
                <a:avLst/>
                <a:gdLst/>
                <a:ahLst/>
                <a:cxnLst>
                  <a:cxn ang="0">
                    <a:pos x="24" y="0"/>
                  </a:cxn>
                  <a:cxn ang="0">
                    <a:pos x="0" y="9"/>
                  </a:cxn>
                  <a:cxn ang="0">
                    <a:pos x="10" y="29"/>
                  </a:cxn>
                  <a:cxn ang="0">
                    <a:pos x="34" y="20"/>
                  </a:cxn>
                  <a:cxn ang="0">
                    <a:pos x="24" y="0"/>
                  </a:cxn>
                </a:cxnLst>
                <a:rect l="0" t="0" r="r" b="b"/>
                <a:pathLst>
                  <a:path w="34" h="29">
                    <a:moveTo>
                      <a:pt x="24" y="0"/>
                    </a:moveTo>
                    <a:lnTo>
                      <a:pt x="0" y="9"/>
                    </a:lnTo>
                    <a:lnTo>
                      <a:pt x="10" y="29"/>
                    </a:lnTo>
                    <a:lnTo>
                      <a:pt x="34" y="20"/>
                    </a:lnTo>
                    <a:lnTo>
                      <a:pt x="24"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6622522" y="2157413"/>
                <a:ext cx="53975" cy="44450"/>
              </a:xfrm>
              <a:custGeom>
                <a:avLst/>
                <a:gdLst/>
                <a:ahLst/>
                <a:cxnLst>
                  <a:cxn ang="0">
                    <a:pos x="23" y="0"/>
                  </a:cxn>
                  <a:cxn ang="0">
                    <a:pos x="0" y="9"/>
                  </a:cxn>
                  <a:cxn ang="0">
                    <a:pos x="11" y="28"/>
                  </a:cxn>
                  <a:cxn ang="0">
                    <a:pos x="34" y="19"/>
                  </a:cxn>
                  <a:cxn ang="0">
                    <a:pos x="23" y="0"/>
                  </a:cxn>
                </a:cxnLst>
                <a:rect l="0" t="0" r="r" b="b"/>
                <a:pathLst>
                  <a:path w="34" h="28">
                    <a:moveTo>
                      <a:pt x="23" y="0"/>
                    </a:moveTo>
                    <a:lnTo>
                      <a:pt x="0" y="9"/>
                    </a:lnTo>
                    <a:lnTo>
                      <a:pt x="11" y="28"/>
                    </a:lnTo>
                    <a:lnTo>
                      <a:pt x="34" y="19"/>
                    </a:lnTo>
                    <a:lnTo>
                      <a:pt x="23"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6671734" y="2225675"/>
                <a:ext cx="57150" cy="49212"/>
              </a:xfrm>
              <a:custGeom>
                <a:avLst/>
                <a:gdLst/>
                <a:ahLst/>
                <a:cxnLst>
                  <a:cxn ang="0">
                    <a:pos x="20" y="0"/>
                  </a:cxn>
                  <a:cxn ang="0">
                    <a:pos x="0" y="13"/>
                  </a:cxn>
                  <a:cxn ang="0">
                    <a:pos x="16" y="31"/>
                  </a:cxn>
                  <a:cxn ang="0">
                    <a:pos x="36" y="18"/>
                  </a:cxn>
                  <a:cxn ang="0">
                    <a:pos x="20" y="0"/>
                  </a:cxn>
                </a:cxnLst>
                <a:rect l="0" t="0" r="r" b="b"/>
                <a:pathLst>
                  <a:path w="36" h="31">
                    <a:moveTo>
                      <a:pt x="20" y="0"/>
                    </a:moveTo>
                    <a:lnTo>
                      <a:pt x="0" y="13"/>
                    </a:lnTo>
                    <a:lnTo>
                      <a:pt x="16" y="31"/>
                    </a:lnTo>
                    <a:lnTo>
                      <a:pt x="36" y="18"/>
                    </a:lnTo>
                    <a:lnTo>
                      <a:pt x="20"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6724122" y="2274888"/>
                <a:ext cx="57150" cy="49212"/>
              </a:xfrm>
              <a:custGeom>
                <a:avLst/>
                <a:gdLst/>
                <a:ahLst/>
                <a:cxnLst>
                  <a:cxn ang="0">
                    <a:pos x="17" y="0"/>
                  </a:cxn>
                  <a:cxn ang="0">
                    <a:pos x="0" y="17"/>
                  </a:cxn>
                  <a:cxn ang="0">
                    <a:pos x="20" y="31"/>
                  </a:cxn>
                  <a:cxn ang="0">
                    <a:pos x="36" y="15"/>
                  </a:cxn>
                  <a:cxn ang="0">
                    <a:pos x="17" y="0"/>
                  </a:cxn>
                </a:cxnLst>
                <a:rect l="0" t="0" r="r" b="b"/>
                <a:pathLst>
                  <a:path w="36" h="31">
                    <a:moveTo>
                      <a:pt x="17" y="0"/>
                    </a:moveTo>
                    <a:lnTo>
                      <a:pt x="0" y="17"/>
                    </a:lnTo>
                    <a:lnTo>
                      <a:pt x="20" y="31"/>
                    </a:lnTo>
                    <a:lnTo>
                      <a:pt x="36" y="15"/>
                    </a:lnTo>
                    <a:lnTo>
                      <a:pt x="17"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6806672" y="2322513"/>
                <a:ext cx="53975" cy="44450"/>
              </a:xfrm>
              <a:custGeom>
                <a:avLst/>
                <a:gdLst/>
                <a:ahLst/>
                <a:cxnLst>
                  <a:cxn ang="0">
                    <a:pos x="11" y="0"/>
                  </a:cxn>
                  <a:cxn ang="0">
                    <a:pos x="0" y="20"/>
                  </a:cxn>
                  <a:cxn ang="0">
                    <a:pos x="24" y="28"/>
                  </a:cxn>
                  <a:cxn ang="0">
                    <a:pos x="34" y="8"/>
                  </a:cxn>
                  <a:cxn ang="0">
                    <a:pos x="11" y="0"/>
                  </a:cxn>
                </a:cxnLst>
                <a:rect l="0" t="0" r="r" b="b"/>
                <a:pathLst>
                  <a:path w="34" h="28">
                    <a:moveTo>
                      <a:pt x="11" y="0"/>
                    </a:moveTo>
                    <a:lnTo>
                      <a:pt x="0" y="20"/>
                    </a:lnTo>
                    <a:lnTo>
                      <a:pt x="24" y="28"/>
                    </a:lnTo>
                    <a:lnTo>
                      <a:pt x="34" y="8"/>
                    </a:lnTo>
                    <a:lnTo>
                      <a:pt x="11"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6908272" y="2346325"/>
                <a:ext cx="42863" cy="38100"/>
              </a:xfrm>
              <a:custGeom>
                <a:avLst/>
                <a:gdLst/>
                <a:ahLst/>
                <a:cxnLst>
                  <a:cxn ang="0">
                    <a:pos x="2" y="0"/>
                  </a:cxn>
                  <a:cxn ang="0">
                    <a:pos x="0" y="22"/>
                  </a:cxn>
                  <a:cxn ang="0">
                    <a:pos x="25" y="24"/>
                  </a:cxn>
                  <a:cxn ang="0">
                    <a:pos x="27" y="2"/>
                  </a:cxn>
                  <a:cxn ang="0">
                    <a:pos x="2" y="0"/>
                  </a:cxn>
                </a:cxnLst>
                <a:rect l="0" t="0" r="r" b="b"/>
                <a:pathLst>
                  <a:path w="27" h="24">
                    <a:moveTo>
                      <a:pt x="2" y="0"/>
                    </a:moveTo>
                    <a:lnTo>
                      <a:pt x="0" y="22"/>
                    </a:lnTo>
                    <a:lnTo>
                      <a:pt x="25" y="24"/>
                    </a:lnTo>
                    <a:lnTo>
                      <a:pt x="27" y="2"/>
                    </a:lnTo>
                    <a:lnTo>
                      <a:pt x="2"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7003522" y="2341563"/>
                <a:ext cx="46038" cy="38100"/>
              </a:xfrm>
              <a:custGeom>
                <a:avLst/>
                <a:gdLst/>
                <a:ahLst/>
                <a:cxnLst>
                  <a:cxn ang="0">
                    <a:pos x="0" y="3"/>
                  </a:cxn>
                  <a:cxn ang="0">
                    <a:pos x="4" y="24"/>
                  </a:cxn>
                  <a:cxn ang="0">
                    <a:pos x="29" y="22"/>
                  </a:cxn>
                  <a:cxn ang="0">
                    <a:pos x="25" y="0"/>
                  </a:cxn>
                  <a:cxn ang="0">
                    <a:pos x="0" y="3"/>
                  </a:cxn>
                </a:cxnLst>
                <a:rect l="0" t="0" r="r" b="b"/>
                <a:pathLst>
                  <a:path w="29" h="24">
                    <a:moveTo>
                      <a:pt x="0" y="3"/>
                    </a:moveTo>
                    <a:lnTo>
                      <a:pt x="4" y="24"/>
                    </a:lnTo>
                    <a:lnTo>
                      <a:pt x="29" y="22"/>
                    </a:lnTo>
                    <a:lnTo>
                      <a:pt x="25" y="0"/>
                    </a:lnTo>
                    <a:lnTo>
                      <a:pt x="0" y="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7095597" y="2324100"/>
                <a:ext cx="49213" cy="41275"/>
              </a:xfrm>
              <a:custGeom>
                <a:avLst/>
                <a:gdLst/>
                <a:ahLst/>
                <a:cxnLst>
                  <a:cxn ang="0">
                    <a:pos x="0" y="5"/>
                  </a:cxn>
                  <a:cxn ang="0">
                    <a:pos x="6" y="26"/>
                  </a:cxn>
                  <a:cxn ang="0">
                    <a:pos x="31" y="21"/>
                  </a:cxn>
                  <a:cxn ang="0">
                    <a:pos x="25" y="0"/>
                  </a:cxn>
                  <a:cxn ang="0">
                    <a:pos x="0" y="5"/>
                  </a:cxn>
                </a:cxnLst>
                <a:rect l="0" t="0" r="r" b="b"/>
                <a:pathLst>
                  <a:path w="31" h="26">
                    <a:moveTo>
                      <a:pt x="0" y="5"/>
                    </a:moveTo>
                    <a:lnTo>
                      <a:pt x="6" y="26"/>
                    </a:lnTo>
                    <a:lnTo>
                      <a:pt x="31" y="21"/>
                    </a:lnTo>
                    <a:lnTo>
                      <a:pt x="25" y="0"/>
                    </a:lnTo>
                    <a:lnTo>
                      <a:pt x="0" y="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7187672" y="2309813"/>
                <a:ext cx="47625" cy="38100"/>
              </a:xfrm>
              <a:custGeom>
                <a:avLst/>
                <a:gdLst/>
                <a:ahLst/>
                <a:cxnLst>
                  <a:cxn ang="0">
                    <a:pos x="0" y="2"/>
                  </a:cxn>
                  <a:cxn ang="0">
                    <a:pos x="4" y="24"/>
                  </a:cxn>
                  <a:cxn ang="0">
                    <a:pos x="30" y="21"/>
                  </a:cxn>
                  <a:cxn ang="0">
                    <a:pos x="25" y="0"/>
                  </a:cxn>
                  <a:cxn ang="0">
                    <a:pos x="0" y="2"/>
                  </a:cxn>
                </a:cxnLst>
                <a:rect l="0" t="0" r="r" b="b"/>
                <a:pathLst>
                  <a:path w="30" h="24">
                    <a:moveTo>
                      <a:pt x="0" y="2"/>
                    </a:moveTo>
                    <a:lnTo>
                      <a:pt x="4" y="24"/>
                    </a:lnTo>
                    <a:lnTo>
                      <a:pt x="30" y="21"/>
                    </a:lnTo>
                    <a:lnTo>
                      <a:pt x="25" y="0"/>
                    </a:lnTo>
                    <a:lnTo>
                      <a:pt x="0" y="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7284509" y="2306638"/>
                <a:ext cx="44450" cy="38100"/>
              </a:xfrm>
              <a:custGeom>
                <a:avLst/>
                <a:gdLst/>
                <a:ahLst/>
                <a:cxnLst>
                  <a:cxn ang="0">
                    <a:pos x="3" y="0"/>
                  </a:cxn>
                  <a:cxn ang="0">
                    <a:pos x="0" y="22"/>
                  </a:cxn>
                  <a:cxn ang="0">
                    <a:pos x="25" y="24"/>
                  </a:cxn>
                  <a:cxn ang="0">
                    <a:pos x="28" y="3"/>
                  </a:cxn>
                  <a:cxn ang="0">
                    <a:pos x="3" y="0"/>
                  </a:cxn>
                </a:cxnLst>
                <a:rect l="0" t="0" r="r" b="b"/>
                <a:pathLst>
                  <a:path w="28" h="24">
                    <a:moveTo>
                      <a:pt x="3" y="0"/>
                    </a:moveTo>
                    <a:lnTo>
                      <a:pt x="0" y="22"/>
                    </a:lnTo>
                    <a:lnTo>
                      <a:pt x="25" y="24"/>
                    </a:lnTo>
                    <a:lnTo>
                      <a:pt x="28" y="3"/>
                    </a:lnTo>
                    <a:lnTo>
                      <a:pt x="3"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7355947" y="2322513"/>
                <a:ext cx="53975" cy="44450"/>
              </a:xfrm>
              <a:custGeom>
                <a:avLst/>
                <a:gdLst/>
                <a:ahLst/>
                <a:cxnLst>
                  <a:cxn ang="0">
                    <a:pos x="11" y="0"/>
                  </a:cxn>
                  <a:cxn ang="0">
                    <a:pos x="0" y="20"/>
                  </a:cxn>
                  <a:cxn ang="0">
                    <a:pos x="23" y="28"/>
                  </a:cxn>
                  <a:cxn ang="0">
                    <a:pos x="34" y="9"/>
                  </a:cxn>
                  <a:cxn ang="0">
                    <a:pos x="11" y="0"/>
                  </a:cxn>
                </a:cxnLst>
                <a:rect l="0" t="0" r="r" b="b"/>
                <a:pathLst>
                  <a:path w="34" h="28">
                    <a:moveTo>
                      <a:pt x="11" y="0"/>
                    </a:moveTo>
                    <a:lnTo>
                      <a:pt x="0" y="20"/>
                    </a:lnTo>
                    <a:lnTo>
                      <a:pt x="23" y="28"/>
                    </a:lnTo>
                    <a:lnTo>
                      <a:pt x="34" y="9"/>
                    </a:lnTo>
                    <a:lnTo>
                      <a:pt x="11"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7435322" y="2362200"/>
                <a:ext cx="55563" cy="49212"/>
              </a:xfrm>
              <a:custGeom>
                <a:avLst/>
                <a:gdLst/>
                <a:ahLst/>
                <a:cxnLst>
                  <a:cxn ang="0">
                    <a:pos x="14" y="0"/>
                  </a:cxn>
                  <a:cxn ang="0">
                    <a:pos x="0" y="18"/>
                  </a:cxn>
                  <a:cxn ang="0">
                    <a:pos x="21" y="31"/>
                  </a:cxn>
                  <a:cxn ang="0">
                    <a:pos x="35" y="12"/>
                  </a:cxn>
                  <a:cxn ang="0">
                    <a:pos x="14" y="0"/>
                  </a:cxn>
                </a:cxnLst>
                <a:rect l="0" t="0" r="r" b="b"/>
                <a:pathLst>
                  <a:path w="35" h="31">
                    <a:moveTo>
                      <a:pt x="14" y="0"/>
                    </a:moveTo>
                    <a:lnTo>
                      <a:pt x="0" y="18"/>
                    </a:lnTo>
                    <a:lnTo>
                      <a:pt x="21" y="31"/>
                    </a:lnTo>
                    <a:lnTo>
                      <a:pt x="35" y="12"/>
                    </a:lnTo>
                    <a:lnTo>
                      <a:pt x="14"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7516284" y="2406650"/>
                <a:ext cx="53975" cy="46037"/>
              </a:xfrm>
              <a:custGeom>
                <a:avLst/>
                <a:gdLst/>
                <a:ahLst/>
                <a:cxnLst>
                  <a:cxn ang="0">
                    <a:pos x="11" y="0"/>
                  </a:cxn>
                  <a:cxn ang="0">
                    <a:pos x="0" y="19"/>
                  </a:cxn>
                  <a:cxn ang="0">
                    <a:pos x="22" y="29"/>
                  </a:cxn>
                  <a:cxn ang="0">
                    <a:pos x="34" y="10"/>
                  </a:cxn>
                  <a:cxn ang="0">
                    <a:pos x="11" y="0"/>
                  </a:cxn>
                </a:cxnLst>
                <a:rect l="0" t="0" r="r" b="b"/>
                <a:pathLst>
                  <a:path w="34" h="29">
                    <a:moveTo>
                      <a:pt x="11" y="0"/>
                    </a:moveTo>
                    <a:lnTo>
                      <a:pt x="0" y="19"/>
                    </a:lnTo>
                    <a:lnTo>
                      <a:pt x="22" y="29"/>
                    </a:lnTo>
                    <a:lnTo>
                      <a:pt x="34" y="10"/>
                    </a:lnTo>
                    <a:lnTo>
                      <a:pt x="11"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7611534" y="2436813"/>
                <a:ext cx="46038" cy="41275"/>
              </a:xfrm>
              <a:custGeom>
                <a:avLst/>
                <a:gdLst/>
                <a:ahLst/>
                <a:cxnLst>
                  <a:cxn ang="0">
                    <a:pos x="5" y="0"/>
                  </a:cxn>
                  <a:cxn ang="0">
                    <a:pos x="0" y="21"/>
                  </a:cxn>
                  <a:cxn ang="0">
                    <a:pos x="25" y="26"/>
                  </a:cxn>
                  <a:cxn ang="0">
                    <a:pos x="29" y="4"/>
                  </a:cxn>
                  <a:cxn ang="0">
                    <a:pos x="5" y="0"/>
                  </a:cxn>
                </a:cxnLst>
                <a:rect l="0" t="0" r="r" b="b"/>
                <a:pathLst>
                  <a:path w="29" h="26">
                    <a:moveTo>
                      <a:pt x="5" y="0"/>
                    </a:moveTo>
                    <a:lnTo>
                      <a:pt x="0" y="21"/>
                    </a:lnTo>
                    <a:lnTo>
                      <a:pt x="25" y="26"/>
                    </a:lnTo>
                    <a:lnTo>
                      <a:pt x="29" y="4"/>
                    </a:lnTo>
                    <a:lnTo>
                      <a:pt x="5" y="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7709959" y="2441575"/>
                <a:ext cx="44450" cy="36512"/>
              </a:xfrm>
              <a:custGeom>
                <a:avLst/>
                <a:gdLst/>
                <a:ahLst/>
                <a:cxnLst>
                  <a:cxn ang="0">
                    <a:pos x="0" y="2"/>
                  </a:cxn>
                  <a:cxn ang="0">
                    <a:pos x="2" y="23"/>
                  </a:cxn>
                  <a:cxn ang="0">
                    <a:pos x="28" y="21"/>
                  </a:cxn>
                  <a:cxn ang="0">
                    <a:pos x="26" y="0"/>
                  </a:cxn>
                  <a:cxn ang="0">
                    <a:pos x="0" y="2"/>
                  </a:cxn>
                </a:cxnLst>
                <a:rect l="0" t="0" r="r" b="b"/>
                <a:pathLst>
                  <a:path w="28" h="23">
                    <a:moveTo>
                      <a:pt x="0" y="2"/>
                    </a:moveTo>
                    <a:lnTo>
                      <a:pt x="2" y="23"/>
                    </a:lnTo>
                    <a:lnTo>
                      <a:pt x="28" y="21"/>
                    </a:lnTo>
                    <a:lnTo>
                      <a:pt x="26" y="0"/>
                    </a:lnTo>
                    <a:lnTo>
                      <a:pt x="0" y="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7802034" y="2422525"/>
                <a:ext cx="50800" cy="42862"/>
              </a:xfrm>
              <a:custGeom>
                <a:avLst/>
                <a:gdLst/>
                <a:ahLst/>
                <a:cxnLst>
                  <a:cxn ang="0">
                    <a:pos x="0" y="6"/>
                  </a:cxn>
                  <a:cxn ang="0">
                    <a:pos x="7" y="27"/>
                  </a:cxn>
                  <a:cxn ang="0">
                    <a:pos x="32" y="21"/>
                  </a:cxn>
                  <a:cxn ang="0">
                    <a:pos x="24" y="0"/>
                  </a:cxn>
                  <a:cxn ang="0">
                    <a:pos x="0" y="6"/>
                  </a:cxn>
                </a:cxnLst>
                <a:rect l="0" t="0" r="r" b="b"/>
                <a:pathLst>
                  <a:path w="32" h="27">
                    <a:moveTo>
                      <a:pt x="0" y="6"/>
                    </a:moveTo>
                    <a:lnTo>
                      <a:pt x="7" y="27"/>
                    </a:lnTo>
                    <a:lnTo>
                      <a:pt x="32" y="21"/>
                    </a:lnTo>
                    <a:lnTo>
                      <a:pt x="24" y="0"/>
                    </a:lnTo>
                    <a:lnTo>
                      <a:pt x="0" y="6"/>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7886172" y="2379663"/>
                <a:ext cx="57150" cy="49212"/>
              </a:xfrm>
              <a:custGeom>
                <a:avLst/>
                <a:gdLst/>
                <a:ahLst/>
                <a:cxnLst>
                  <a:cxn ang="0">
                    <a:pos x="0" y="14"/>
                  </a:cxn>
                  <a:cxn ang="0">
                    <a:pos x="16" y="31"/>
                  </a:cxn>
                  <a:cxn ang="0">
                    <a:pos x="36" y="18"/>
                  </a:cxn>
                  <a:cxn ang="0">
                    <a:pos x="20" y="0"/>
                  </a:cxn>
                  <a:cxn ang="0">
                    <a:pos x="0" y="14"/>
                  </a:cxn>
                </a:cxnLst>
                <a:rect l="0" t="0" r="r" b="b"/>
                <a:pathLst>
                  <a:path w="36" h="31">
                    <a:moveTo>
                      <a:pt x="0" y="14"/>
                    </a:moveTo>
                    <a:lnTo>
                      <a:pt x="16" y="31"/>
                    </a:lnTo>
                    <a:lnTo>
                      <a:pt x="36" y="18"/>
                    </a:lnTo>
                    <a:lnTo>
                      <a:pt x="20" y="0"/>
                    </a:lnTo>
                    <a:lnTo>
                      <a:pt x="0" y="14"/>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7943322" y="2335213"/>
                <a:ext cx="58738" cy="47625"/>
              </a:xfrm>
              <a:custGeom>
                <a:avLst/>
                <a:gdLst/>
                <a:ahLst/>
                <a:cxnLst>
                  <a:cxn ang="0">
                    <a:pos x="0" y="15"/>
                  </a:cxn>
                  <a:cxn ang="0">
                    <a:pos x="19" y="30"/>
                  </a:cxn>
                  <a:cxn ang="0">
                    <a:pos x="37" y="13"/>
                  </a:cxn>
                  <a:cxn ang="0">
                    <a:pos x="16" y="0"/>
                  </a:cxn>
                  <a:cxn ang="0">
                    <a:pos x="0" y="15"/>
                  </a:cxn>
                </a:cxnLst>
                <a:rect l="0" t="0" r="r" b="b"/>
                <a:pathLst>
                  <a:path w="37" h="30">
                    <a:moveTo>
                      <a:pt x="0" y="15"/>
                    </a:moveTo>
                    <a:lnTo>
                      <a:pt x="19" y="30"/>
                    </a:lnTo>
                    <a:lnTo>
                      <a:pt x="37" y="13"/>
                    </a:lnTo>
                    <a:lnTo>
                      <a:pt x="16" y="0"/>
                    </a:lnTo>
                    <a:lnTo>
                      <a:pt x="0" y="1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8002059" y="2268538"/>
                <a:ext cx="55563" cy="47625"/>
              </a:xfrm>
              <a:custGeom>
                <a:avLst/>
                <a:gdLst/>
                <a:ahLst/>
                <a:cxnLst>
                  <a:cxn ang="0">
                    <a:pos x="0" y="19"/>
                  </a:cxn>
                  <a:cxn ang="0">
                    <a:pos x="21" y="30"/>
                  </a:cxn>
                  <a:cxn ang="0">
                    <a:pos x="35" y="13"/>
                  </a:cxn>
                  <a:cxn ang="0">
                    <a:pos x="14" y="0"/>
                  </a:cxn>
                  <a:cxn ang="0">
                    <a:pos x="0" y="19"/>
                  </a:cxn>
                </a:cxnLst>
                <a:rect l="0" t="0" r="r" b="b"/>
                <a:pathLst>
                  <a:path w="35" h="30">
                    <a:moveTo>
                      <a:pt x="0" y="19"/>
                    </a:moveTo>
                    <a:lnTo>
                      <a:pt x="21" y="30"/>
                    </a:lnTo>
                    <a:lnTo>
                      <a:pt x="35" y="13"/>
                    </a:lnTo>
                    <a:lnTo>
                      <a:pt x="14" y="0"/>
                    </a:lnTo>
                    <a:lnTo>
                      <a:pt x="0" y="1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8052859" y="2201863"/>
                <a:ext cx="55563" cy="49212"/>
              </a:xfrm>
              <a:custGeom>
                <a:avLst/>
                <a:gdLst/>
                <a:ahLst/>
                <a:cxnLst>
                  <a:cxn ang="0">
                    <a:pos x="0" y="19"/>
                  </a:cxn>
                  <a:cxn ang="0">
                    <a:pos x="21" y="31"/>
                  </a:cxn>
                  <a:cxn ang="0">
                    <a:pos x="35" y="13"/>
                  </a:cxn>
                  <a:cxn ang="0">
                    <a:pos x="14" y="0"/>
                  </a:cxn>
                  <a:cxn ang="0">
                    <a:pos x="0" y="19"/>
                  </a:cxn>
                </a:cxnLst>
                <a:rect l="0" t="0" r="r" b="b"/>
                <a:pathLst>
                  <a:path w="35" h="31">
                    <a:moveTo>
                      <a:pt x="0" y="19"/>
                    </a:moveTo>
                    <a:lnTo>
                      <a:pt x="21" y="31"/>
                    </a:lnTo>
                    <a:lnTo>
                      <a:pt x="35" y="13"/>
                    </a:lnTo>
                    <a:lnTo>
                      <a:pt x="14" y="0"/>
                    </a:lnTo>
                    <a:lnTo>
                      <a:pt x="0" y="1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8117947" y="2144713"/>
                <a:ext cx="55563" cy="47625"/>
              </a:xfrm>
              <a:custGeom>
                <a:avLst/>
                <a:gdLst/>
                <a:ahLst/>
                <a:cxnLst>
                  <a:cxn ang="0">
                    <a:pos x="0" y="11"/>
                  </a:cxn>
                  <a:cxn ang="0">
                    <a:pos x="14" y="30"/>
                  </a:cxn>
                  <a:cxn ang="0">
                    <a:pos x="35" y="18"/>
                  </a:cxn>
                  <a:cxn ang="0">
                    <a:pos x="21" y="0"/>
                  </a:cxn>
                  <a:cxn ang="0">
                    <a:pos x="0" y="11"/>
                  </a:cxn>
                </a:cxnLst>
                <a:rect l="0" t="0" r="r" b="b"/>
                <a:pathLst>
                  <a:path w="35" h="30">
                    <a:moveTo>
                      <a:pt x="0" y="11"/>
                    </a:moveTo>
                    <a:lnTo>
                      <a:pt x="14" y="30"/>
                    </a:lnTo>
                    <a:lnTo>
                      <a:pt x="35" y="18"/>
                    </a:lnTo>
                    <a:lnTo>
                      <a:pt x="21" y="0"/>
                    </a:lnTo>
                    <a:lnTo>
                      <a:pt x="0" y="1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8206847" y="2114550"/>
                <a:ext cx="52388" cy="42862"/>
              </a:xfrm>
              <a:custGeom>
                <a:avLst/>
                <a:gdLst/>
                <a:ahLst/>
                <a:cxnLst>
                  <a:cxn ang="0">
                    <a:pos x="0" y="7"/>
                  </a:cxn>
                  <a:cxn ang="0">
                    <a:pos x="8" y="27"/>
                  </a:cxn>
                  <a:cxn ang="0">
                    <a:pos x="33" y="21"/>
                  </a:cxn>
                  <a:cxn ang="0">
                    <a:pos x="25" y="0"/>
                  </a:cxn>
                  <a:cxn ang="0">
                    <a:pos x="0" y="7"/>
                  </a:cxn>
                </a:cxnLst>
                <a:rect l="0" t="0" r="r" b="b"/>
                <a:pathLst>
                  <a:path w="33" h="27">
                    <a:moveTo>
                      <a:pt x="0" y="7"/>
                    </a:moveTo>
                    <a:lnTo>
                      <a:pt x="8" y="27"/>
                    </a:lnTo>
                    <a:lnTo>
                      <a:pt x="33" y="21"/>
                    </a:lnTo>
                    <a:lnTo>
                      <a:pt x="25" y="0"/>
                    </a:lnTo>
                    <a:lnTo>
                      <a:pt x="0" y="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8297334" y="2090738"/>
                <a:ext cx="52388" cy="44450"/>
              </a:xfrm>
              <a:custGeom>
                <a:avLst/>
                <a:gdLst/>
                <a:ahLst/>
                <a:cxnLst>
                  <a:cxn ang="0">
                    <a:pos x="0" y="7"/>
                  </a:cxn>
                  <a:cxn ang="0">
                    <a:pos x="8" y="28"/>
                  </a:cxn>
                  <a:cxn ang="0">
                    <a:pos x="33" y="21"/>
                  </a:cxn>
                  <a:cxn ang="0">
                    <a:pos x="25" y="0"/>
                  </a:cxn>
                  <a:cxn ang="0">
                    <a:pos x="0" y="7"/>
                  </a:cxn>
                </a:cxnLst>
                <a:rect l="0" t="0" r="r" b="b"/>
                <a:pathLst>
                  <a:path w="33" h="28">
                    <a:moveTo>
                      <a:pt x="0" y="7"/>
                    </a:moveTo>
                    <a:lnTo>
                      <a:pt x="8" y="28"/>
                    </a:lnTo>
                    <a:lnTo>
                      <a:pt x="33" y="21"/>
                    </a:lnTo>
                    <a:lnTo>
                      <a:pt x="25" y="0"/>
                    </a:lnTo>
                    <a:lnTo>
                      <a:pt x="0" y="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8384647" y="2057400"/>
                <a:ext cx="55563" cy="46037"/>
              </a:xfrm>
              <a:custGeom>
                <a:avLst/>
                <a:gdLst/>
                <a:ahLst/>
                <a:cxnLst>
                  <a:cxn ang="0">
                    <a:pos x="0" y="10"/>
                  </a:cxn>
                  <a:cxn ang="0">
                    <a:pos x="13" y="29"/>
                  </a:cxn>
                  <a:cxn ang="0">
                    <a:pos x="35" y="18"/>
                  </a:cxn>
                  <a:cxn ang="0">
                    <a:pos x="22" y="0"/>
                  </a:cxn>
                  <a:cxn ang="0">
                    <a:pos x="0" y="10"/>
                  </a:cxn>
                </a:cxnLst>
                <a:rect l="0" t="0" r="r" b="b"/>
                <a:pathLst>
                  <a:path w="35" h="29">
                    <a:moveTo>
                      <a:pt x="0" y="10"/>
                    </a:moveTo>
                    <a:lnTo>
                      <a:pt x="13" y="29"/>
                    </a:lnTo>
                    <a:lnTo>
                      <a:pt x="35" y="18"/>
                    </a:lnTo>
                    <a:lnTo>
                      <a:pt x="22" y="0"/>
                    </a:lnTo>
                    <a:lnTo>
                      <a:pt x="0" y="1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8449734" y="2020888"/>
                <a:ext cx="57150" cy="47625"/>
              </a:xfrm>
              <a:custGeom>
                <a:avLst/>
                <a:gdLst/>
                <a:ahLst/>
                <a:cxnLst>
                  <a:cxn ang="0">
                    <a:pos x="0" y="12"/>
                  </a:cxn>
                  <a:cxn ang="0">
                    <a:pos x="15" y="30"/>
                  </a:cxn>
                  <a:cxn ang="0">
                    <a:pos x="36" y="18"/>
                  </a:cxn>
                  <a:cxn ang="0">
                    <a:pos x="21" y="0"/>
                  </a:cxn>
                  <a:cxn ang="0">
                    <a:pos x="0" y="12"/>
                  </a:cxn>
                </a:cxnLst>
                <a:rect l="0" t="0" r="r" b="b"/>
                <a:pathLst>
                  <a:path w="36" h="30">
                    <a:moveTo>
                      <a:pt x="0" y="12"/>
                    </a:moveTo>
                    <a:lnTo>
                      <a:pt x="15" y="30"/>
                    </a:lnTo>
                    <a:lnTo>
                      <a:pt x="36" y="18"/>
                    </a:lnTo>
                    <a:lnTo>
                      <a:pt x="21" y="0"/>
                    </a:lnTo>
                    <a:lnTo>
                      <a:pt x="0" y="1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8524347" y="1970088"/>
                <a:ext cx="57150" cy="47625"/>
              </a:xfrm>
              <a:custGeom>
                <a:avLst/>
                <a:gdLst/>
                <a:ahLst/>
                <a:cxnLst>
                  <a:cxn ang="0">
                    <a:pos x="0" y="15"/>
                  </a:cxn>
                  <a:cxn ang="0">
                    <a:pos x="17" y="30"/>
                  </a:cxn>
                  <a:cxn ang="0">
                    <a:pos x="36" y="15"/>
                  </a:cxn>
                  <a:cxn ang="0">
                    <a:pos x="18" y="0"/>
                  </a:cxn>
                  <a:cxn ang="0">
                    <a:pos x="0" y="15"/>
                  </a:cxn>
                </a:cxnLst>
                <a:rect l="0" t="0" r="r" b="b"/>
                <a:pathLst>
                  <a:path w="36" h="30">
                    <a:moveTo>
                      <a:pt x="0" y="15"/>
                    </a:moveTo>
                    <a:lnTo>
                      <a:pt x="17" y="30"/>
                    </a:lnTo>
                    <a:lnTo>
                      <a:pt x="36" y="15"/>
                    </a:lnTo>
                    <a:lnTo>
                      <a:pt x="18" y="0"/>
                    </a:lnTo>
                    <a:lnTo>
                      <a:pt x="0" y="1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8589434" y="1909763"/>
                <a:ext cx="57150" cy="49212"/>
              </a:xfrm>
              <a:custGeom>
                <a:avLst/>
                <a:gdLst/>
                <a:ahLst/>
                <a:cxnLst>
                  <a:cxn ang="0">
                    <a:pos x="0" y="18"/>
                  </a:cxn>
                  <a:cxn ang="0">
                    <a:pos x="20" y="31"/>
                  </a:cxn>
                  <a:cxn ang="0">
                    <a:pos x="36" y="14"/>
                  </a:cxn>
                  <a:cxn ang="0">
                    <a:pos x="16" y="0"/>
                  </a:cxn>
                  <a:cxn ang="0">
                    <a:pos x="0" y="18"/>
                  </a:cxn>
                </a:cxnLst>
                <a:rect l="0" t="0" r="r" b="b"/>
                <a:pathLst>
                  <a:path w="36" h="31">
                    <a:moveTo>
                      <a:pt x="0" y="18"/>
                    </a:moveTo>
                    <a:lnTo>
                      <a:pt x="20" y="31"/>
                    </a:lnTo>
                    <a:lnTo>
                      <a:pt x="36" y="14"/>
                    </a:lnTo>
                    <a:lnTo>
                      <a:pt x="16" y="0"/>
                    </a:lnTo>
                    <a:lnTo>
                      <a:pt x="0" y="1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8643409" y="1843088"/>
                <a:ext cx="53975" cy="46037"/>
              </a:xfrm>
              <a:custGeom>
                <a:avLst/>
                <a:gdLst/>
                <a:ahLst/>
                <a:cxnLst>
                  <a:cxn ang="0">
                    <a:pos x="0" y="19"/>
                  </a:cxn>
                  <a:cxn ang="0">
                    <a:pos x="22" y="29"/>
                  </a:cxn>
                  <a:cxn ang="0">
                    <a:pos x="34" y="11"/>
                  </a:cxn>
                  <a:cxn ang="0">
                    <a:pos x="12" y="0"/>
                  </a:cxn>
                  <a:cxn ang="0">
                    <a:pos x="0" y="19"/>
                  </a:cxn>
                </a:cxnLst>
                <a:rect l="0" t="0" r="r" b="b"/>
                <a:pathLst>
                  <a:path w="34" h="29">
                    <a:moveTo>
                      <a:pt x="0" y="19"/>
                    </a:moveTo>
                    <a:lnTo>
                      <a:pt x="22" y="29"/>
                    </a:lnTo>
                    <a:lnTo>
                      <a:pt x="34" y="11"/>
                    </a:lnTo>
                    <a:lnTo>
                      <a:pt x="12" y="0"/>
                    </a:lnTo>
                    <a:lnTo>
                      <a:pt x="0" y="1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8683097" y="1770063"/>
                <a:ext cx="50800" cy="42862"/>
              </a:xfrm>
              <a:custGeom>
                <a:avLst/>
                <a:gdLst/>
                <a:ahLst/>
                <a:cxnLst>
                  <a:cxn ang="0">
                    <a:pos x="0" y="20"/>
                  </a:cxn>
                  <a:cxn ang="0">
                    <a:pos x="24" y="27"/>
                  </a:cxn>
                  <a:cxn ang="0">
                    <a:pos x="32" y="6"/>
                  </a:cxn>
                  <a:cxn ang="0">
                    <a:pos x="8" y="0"/>
                  </a:cxn>
                  <a:cxn ang="0">
                    <a:pos x="0" y="20"/>
                  </a:cxn>
                </a:cxnLst>
                <a:rect l="0" t="0" r="r" b="b"/>
                <a:pathLst>
                  <a:path w="32" h="27">
                    <a:moveTo>
                      <a:pt x="0" y="20"/>
                    </a:moveTo>
                    <a:lnTo>
                      <a:pt x="24" y="27"/>
                    </a:lnTo>
                    <a:lnTo>
                      <a:pt x="32" y="6"/>
                    </a:lnTo>
                    <a:lnTo>
                      <a:pt x="8" y="0"/>
                    </a:lnTo>
                    <a:lnTo>
                      <a:pt x="0" y="2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8708497" y="1692275"/>
                <a:ext cx="44450" cy="38100"/>
              </a:xfrm>
              <a:custGeom>
                <a:avLst/>
                <a:gdLst/>
                <a:ahLst/>
                <a:cxnLst>
                  <a:cxn ang="0">
                    <a:pos x="0" y="22"/>
                  </a:cxn>
                  <a:cxn ang="0">
                    <a:pos x="25" y="24"/>
                  </a:cxn>
                  <a:cxn ang="0">
                    <a:pos x="28" y="3"/>
                  </a:cxn>
                  <a:cxn ang="0">
                    <a:pos x="2" y="0"/>
                  </a:cxn>
                  <a:cxn ang="0">
                    <a:pos x="0" y="22"/>
                  </a:cxn>
                </a:cxnLst>
                <a:rect l="0" t="0" r="r" b="b"/>
                <a:pathLst>
                  <a:path w="28" h="24">
                    <a:moveTo>
                      <a:pt x="0" y="22"/>
                    </a:moveTo>
                    <a:lnTo>
                      <a:pt x="25" y="24"/>
                    </a:lnTo>
                    <a:lnTo>
                      <a:pt x="28" y="3"/>
                    </a:lnTo>
                    <a:lnTo>
                      <a:pt x="2" y="0"/>
                    </a:lnTo>
                    <a:lnTo>
                      <a:pt x="0"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8711672" y="1612900"/>
                <a:ext cx="42863" cy="34925"/>
              </a:xfrm>
              <a:custGeom>
                <a:avLst/>
                <a:gdLst/>
                <a:ahLst/>
                <a:cxnLst>
                  <a:cxn ang="0">
                    <a:pos x="2" y="22"/>
                  </a:cxn>
                  <a:cxn ang="0">
                    <a:pos x="27" y="21"/>
                  </a:cxn>
                  <a:cxn ang="0">
                    <a:pos x="26" y="0"/>
                  </a:cxn>
                  <a:cxn ang="0">
                    <a:pos x="0" y="1"/>
                  </a:cxn>
                  <a:cxn ang="0">
                    <a:pos x="2" y="22"/>
                  </a:cxn>
                </a:cxnLst>
                <a:rect l="0" t="0" r="r" b="b"/>
                <a:pathLst>
                  <a:path w="27" h="22">
                    <a:moveTo>
                      <a:pt x="2" y="22"/>
                    </a:moveTo>
                    <a:lnTo>
                      <a:pt x="27" y="21"/>
                    </a:lnTo>
                    <a:lnTo>
                      <a:pt x="26" y="0"/>
                    </a:lnTo>
                    <a:lnTo>
                      <a:pt x="0" y="1"/>
                    </a:lnTo>
                    <a:lnTo>
                      <a:pt x="2"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8698972" y="1543050"/>
                <a:ext cx="49213" cy="42862"/>
              </a:xfrm>
              <a:custGeom>
                <a:avLst/>
                <a:gdLst/>
                <a:ahLst/>
                <a:cxnLst>
                  <a:cxn ang="0">
                    <a:pos x="6" y="27"/>
                  </a:cxn>
                  <a:cxn ang="0">
                    <a:pos x="31" y="22"/>
                  </a:cxn>
                  <a:cxn ang="0">
                    <a:pos x="26" y="0"/>
                  </a:cxn>
                  <a:cxn ang="0">
                    <a:pos x="0" y="5"/>
                  </a:cxn>
                  <a:cxn ang="0">
                    <a:pos x="6" y="27"/>
                  </a:cxn>
                </a:cxnLst>
                <a:rect l="0" t="0" r="r" b="b"/>
                <a:pathLst>
                  <a:path w="31" h="27">
                    <a:moveTo>
                      <a:pt x="6" y="27"/>
                    </a:moveTo>
                    <a:lnTo>
                      <a:pt x="31" y="22"/>
                    </a:lnTo>
                    <a:lnTo>
                      <a:pt x="26" y="0"/>
                    </a:lnTo>
                    <a:lnTo>
                      <a:pt x="0" y="5"/>
                    </a:lnTo>
                    <a:lnTo>
                      <a:pt x="6" y="2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8668809" y="1465263"/>
                <a:ext cx="53975" cy="44450"/>
              </a:xfrm>
              <a:custGeom>
                <a:avLst/>
                <a:gdLst/>
                <a:ahLst/>
                <a:cxnLst>
                  <a:cxn ang="0">
                    <a:pos x="11" y="28"/>
                  </a:cxn>
                  <a:cxn ang="0">
                    <a:pos x="34" y="20"/>
                  </a:cxn>
                  <a:cxn ang="0">
                    <a:pos x="24" y="0"/>
                  </a:cxn>
                  <a:cxn ang="0">
                    <a:pos x="0" y="8"/>
                  </a:cxn>
                  <a:cxn ang="0">
                    <a:pos x="11" y="28"/>
                  </a:cxn>
                </a:cxnLst>
                <a:rect l="0" t="0" r="r" b="b"/>
                <a:pathLst>
                  <a:path w="34" h="28">
                    <a:moveTo>
                      <a:pt x="11" y="28"/>
                    </a:moveTo>
                    <a:lnTo>
                      <a:pt x="34" y="20"/>
                    </a:lnTo>
                    <a:lnTo>
                      <a:pt x="24" y="0"/>
                    </a:lnTo>
                    <a:lnTo>
                      <a:pt x="0" y="8"/>
                    </a:lnTo>
                    <a:lnTo>
                      <a:pt x="11" y="2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8621184" y="1393825"/>
                <a:ext cx="55563" cy="47625"/>
              </a:xfrm>
              <a:custGeom>
                <a:avLst/>
                <a:gdLst/>
                <a:ahLst/>
                <a:cxnLst>
                  <a:cxn ang="0">
                    <a:pos x="13" y="30"/>
                  </a:cxn>
                  <a:cxn ang="0">
                    <a:pos x="35" y="18"/>
                  </a:cxn>
                  <a:cxn ang="0">
                    <a:pos x="22" y="0"/>
                  </a:cxn>
                  <a:cxn ang="0">
                    <a:pos x="0" y="11"/>
                  </a:cxn>
                  <a:cxn ang="0">
                    <a:pos x="13" y="30"/>
                  </a:cxn>
                </a:cxnLst>
                <a:rect l="0" t="0" r="r" b="b"/>
                <a:pathLst>
                  <a:path w="35" h="30">
                    <a:moveTo>
                      <a:pt x="13" y="30"/>
                    </a:moveTo>
                    <a:lnTo>
                      <a:pt x="35" y="18"/>
                    </a:lnTo>
                    <a:lnTo>
                      <a:pt x="22" y="0"/>
                    </a:lnTo>
                    <a:lnTo>
                      <a:pt x="0" y="11"/>
                    </a:lnTo>
                    <a:lnTo>
                      <a:pt x="13" y="3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8575147" y="1323975"/>
                <a:ext cx="53975" cy="47625"/>
              </a:xfrm>
              <a:custGeom>
                <a:avLst/>
                <a:gdLst/>
                <a:ahLst/>
                <a:cxnLst>
                  <a:cxn ang="0">
                    <a:pos x="13" y="30"/>
                  </a:cxn>
                  <a:cxn ang="0">
                    <a:pos x="34" y="20"/>
                  </a:cxn>
                  <a:cxn ang="0">
                    <a:pos x="22" y="0"/>
                  </a:cxn>
                  <a:cxn ang="0">
                    <a:pos x="0" y="11"/>
                  </a:cxn>
                  <a:cxn ang="0">
                    <a:pos x="13" y="30"/>
                  </a:cxn>
                </a:cxnLst>
                <a:rect l="0" t="0" r="r" b="b"/>
                <a:pathLst>
                  <a:path w="34" h="30">
                    <a:moveTo>
                      <a:pt x="13" y="30"/>
                    </a:moveTo>
                    <a:lnTo>
                      <a:pt x="34" y="20"/>
                    </a:lnTo>
                    <a:lnTo>
                      <a:pt x="22" y="0"/>
                    </a:lnTo>
                    <a:lnTo>
                      <a:pt x="0" y="11"/>
                    </a:lnTo>
                    <a:lnTo>
                      <a:pt x="13" y="3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8537047" y="1254125"/>
                <a:ext cx="52388" cy="44450"/>
              </a:xfrm>
              <a:custGeom>
                <a:avLst/>
                <a:gdLst/>
                <a:ahLst/>
                <a:cxnLst>
                  <a:cxn ang="0">
                    <a:pos x="9" y="28"/>
                  </a:cxn>
                  <a:cxn ang="0">
                    <a:pos x="33" y="20"/>
                  </a:cxn>
                  <a:cxn ang="0">
                    <a:pos x="23" y="0"/>
                  </a:cxn>
                  <a:cxn ang="0">
                    <a:pos x="0" y="8"/>
                  </a:cxn>
                  <a:cxn ang="0">
                    <a:pos x="9" y="28"/>
                  </a:cxn>
                </a:cxnLst>
                <a:rect l="0" t="0" r="r" b="b"/>
                <a:pathLst>
                  <a:path w="33" h="28">
                    <a:moveTo>
                      <a:pt x="9" y="28"/>
                    </a:moveTo>
                    <a:lnTo>
                      <a:pt x="33" y="20"/>
                    </a:lnTo>
                    <a:lnTo>
                      <a:pt x="23" y="0"/>
                    </a:lnTo>
                    <a:lnTo>
                      <a:pt x="0" y="8"/>
                    </a:lnTo>
                    <a:lnTo>
                      <a:pt x="9" y="2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8514822" y="1179513"/>
                <a:ext cx="47625" cy="38100"/>
              </a:xfrm>
              <a:custGeom>
                <a:avLst/>
                <a:gdLst/>
                <a:ahLst/>
                <a:cxnLst>
                  <a:cxn ang="0">
                    <a:pos x="4" y="24"/>
                  </a:cxn>
                  <a:cxn ang="0">
                    <a:pos x="30" y="21"/>
                  </a:cxn>
                  <a:cxn ang="0">
                    <a:pos x="25" y="0"/>
                  </a:cxn>
                  <a:cxn ang="0">
                    <a:pos x="0" y="3"/>
                  </a:cxn>
                  <a:cxn ang="0">
                    <a:pos x="4" y="24"/>
                  </a:cxn>
                </a:cxnLst>
                <a:rect l="0" t="0" r="r" b="b"/>
                <a:pathLst>
                  <a:path w="30" h="24">
                    <a:moveTo>
                      <a:pt x="4" y="24"/>
                    </a:moveTo>
                    <a:lnTo>
                      <a:pt x="30" y="21"/>
                    </a:lnTo>
                    <a:lnTo>
                      <a:pt x="25" y="0"/>
                    </a:lnTo>
                    <a:lnTo>
                      <a:pt x="0" y="3"/>
                    </a:lnTo>
                    <a:lnTo>
                      <a:pt x="4" y="24"/>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8510059" y="1100138"/>
                <a:ext cx="41275" cy="36512"/>
              </a:xfrm>
              <a:custGeom>
                <a:avLst/>
                <a:gdLst/>
                <a:ahLst/>
                <a:cxnLst>
                  <a:cxn ang="0">
                    <a:pos x="0" y="22"/>
                  </a:cxn>
                  <a:cxn ang="0">
                    <a:pos x="26" y="23"/>
                  </a:cxn>
                  <a:cxn ang="0">
                    <a:pos x="26" y="1"/>
                  </a:cxn>
                  <a:cxn ang="0">
                    <a:pos x="1" y="0"/>
                  </a:cxn>
                  <a:cxn ang="0">
                    <a:pos x="0" y="22"/>
                  </a:cxn>
                </a:cxnLst>
                <a:rect l="0" t="0" r="r" b="b"/>
                <a:pathLst>
                  <a:path w="26" h="23">
                    <a:moveTo>
                      <a:pt x="0" y="22"/>
                    </a:moveTo>
                    <a:lnTo>
                      <a:pt x="26" y="23"/>
                    </a:lnTo>
                    <a:lnTo>
                      <a:pt x="26" y="1"/>
                    </a:lnTo>
                    <a:lnTo>
                      <a:pt x="1" y="0"/>
                    </a:lnTo>
                    <a:lnTo>
                      <a:pt x="0"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8514822" y="1031875"/>
                <a:ext cx="47625" cy="39687"/>
              </a:xfrm>
              <a:custGeom>
                <a:avLst/>
                <a:gdLst/>
                <a:ahLst/>
                <a:cxnLst>
                  <a:cxn ang="0">
                    <a:pos x="0" y="21"/>
                  </a:cxn>
                  <a:cxn ang="0">
                    <a:pos x="24" y="25"/>
                  </a:cxn>
                  <a:cxn ang="0">
                    <a:pos x="30" y="4"/>
                  </a:cxn>
                  <a:cxn ang="0">
                    <a:pos x="4" y="0"/>
                  </a:cxn>
                  <a:cxn ang="0">
                    <a:pos x="0" y="21"/>
                  </a:cxn>
                </a:cxnLst>
                <a:rect l="0" t="0" r="r" b="b"/>
                <a:pathLst>
                  <a:path w="30" h="25">
                    <a:moveTo>
                      <a:pt x="0" y="21"/>
                    </a:moveTo>
                    <a:lnTo>
                      <a:pt x="24" y="25"/>
                    </a:lnTo>
                    <a:lnTo>
                      <a:pt x="30" y="4"/>
                    </a:lnTo>
                    <a:lnTo>
                      <a:pt x="4" y="0"/>
                    </a:lnTo>
                    <a:lnTo>
                      <a:pt x="0" y="2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8525934" y="952500"/>
                <a:ext cx="42863" cy="36512"/>
              </a:xfrm>
              <a:custGeom>
                <a:avLst/>
                <a:gdLst/>
                <a:ahLst/>
                <a:cxnLst>
                  <a:cxn ang="0">
                    <a:pos x="2" y="23"/>
                  </a:cxn>
                  <a:cxn ang="0">
                    <a:pos x="27" y="21"/>
                  </a:cxn>
                  <a:cxn ang="0">
                    <a:pos x="25" y="0"/>
                  </a:cxn>
                  <a:cxn ang="0">
                    <a:pos x="0" y="1"/>
                  </a:cxn>
                  <a:cxn ang="0">
                    <a:pos x="2" y="23"/>
                  </a:cxn>
                </a:cxnLst>
                <a:rect l="0" t="0" r="r" b="b"/>
                <a:pathLst>
                  <a:path w="27" h="23">
                    <a:moveTo>
                      <a:pt x="2" y="23"/>
                    </a:moveTo>
                    <a:lnTo>
                      <a:pt x="27" y="21"/>
                    </a:lnTo>
                    <a:lnTo>
                      <a:pt x="25" y="0"/>
                    </a:lnTo>
                    <a:lnTo>
                      <a:pt x="0" y="1"/>
                    </a:lnTo>
                    <a:lnTo>
                      <a:pt x="2" y="2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8495772" y="868363"/>
                <a:ext cx="53975" cy="46037"/>
              </a:xfrm>
              <a:custGeom>
                <a:avLst/>
                <a:gdLst/>
                <a:ahLst/>
                <a:cxnLst>
                  <a:cxn ang="0">
                    <a:pos x="11" y="29"/>
                  </a:cxn>
                  <a:cxn ang="0">
                    <a:pos x="34" y="19"/>
                  </a:cxn>
                  <a:cxn ang="0">
                    <a:pos x="23" y="0"/>
                  </a:cxn>
                  <a:cxn ang="0">
                    <a:pos x="0" y="10"/>
                  </a:cxn>
                  <a:cxn ang="0">
                    <a:pos x="11" y="29"/>
                  </a:cxn>
                </a:cxnLst>
                <a:rect l="0" t="0" r="r" b="b"/>
                <a:pathLst>
                  <a:path w="34" h="29">
                    <a:moveTo>
                      <a:pt x="11" y="29"/>
                    </a:moveTo>
                    <a:lnTo>
                      <a:pt x="34" y="19"/>
                    </a:lnTo>
                    <a:lnTo>
                      <a:pt x="23" y="0"/>
                    </a:lnTo>
                    <a:lnTo>
                      <a:pt x="0" y="10"/>
                    </a:lnTo>
                    <a:lnTo>
                      <a:pt x="11" y="2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8437034" y="800100"/>
                <a:ext cx="57150" cy="49212"/>
              </a:xfrm>
              <a:custGeom>
                <a:avLst/>
                <a:gdLst/>
                <a:ahLst/>
                <a:cxnLst>
                  <a:cxn ang="0">
                    <a:pos x="18" y="31"/>
                  </a:cxn>
                  <a:cxn ang="0">
                    <a:pos x="36" y="16"/>
                  </a:cxn>
                  <a:cxn ang="0">
                    <a:pos x="17" y="0"/>
                  </a:cxn>
                  <a:cxn ang="0">
                    <a:pos x="0" y="16"/>
                  </a:cxn>
                  <a:cxn ang="0">
                    <a:pos x="18" y="31"/>
                  </a:cxn>
                </a:cxnLst>
                <a:rect l="0" t="0" r="r" b="b"/>
                <a:pathLst>
                  <a:path w="36" h="31">
                    <a:moveTo>
                      <a:pt x="18" y="31"/>
                    </a:moveTo>
                    <a:lnTo>
                      <a:pt x="36" y="16"/>
                    </a:lnTo>
                    <a:lnTo>
                      <a:pt x="17" y="0"/>
                    </a:lnTo>
                    <a:lnTo>
                      <a:pt x="0" y="16"/>
                    </a:lnTo>
                    <a:lnTo>
                      <a:pt x="18" y="3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8360834" y="752475"/>
                <a:ext cx="55563" cy="47625"/>
              </a:xfrm>
              <a:custGeom>
                <a:avLst/>
                <a:gdLst/>
                <a:ahLst/>
                <a:cxnLst>
                  <a:cxn ang="0">
                    <a:pos x="21" y="30"/>
                  </a:cxn>
                  <a:cxn ang="0">
                    <a:pos x="35" y="11"/>
                  </a:cxn>
                  <a:cxn ang="0">
                    <a:pos x="12" y="0"/>
                  </a:cxn>
                  <a:cxn ang="0">
                    <a:pos x="0" y="20"/>
                  </a:cxn>
                  <a:cxn ang="0">
                    <a:pos x="21" y="30"/>
                  </a:cxn>
                </a:cxnLst>
                <a:rect l="0" t="0" r="r" b="b"/>
                <a:pathLst>
                  <a:path w="35" h="30">
                    <a:moveTo>
                      <a:pt x="21" y="30"/>
                    </a:moveTo>
                    <a:lnTo>
                      <a:pt x="35" y="11"/>
                    </a:lnTo>
                    <a:lnTo>
                      <a:pt x="12" y="0"/>
                    </a:lnTo>
                    <a:lnTo>
                      <a:pt x="0" y="20"/>
                    </a:lnTo>
                    <a:lnTo>
                      <a:pt x="21" y="30"/>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8273522" y="719138"/>
                <a:ext cx="53975" cy="44450"/>
              </a:xfrm>
              <a:custGeom>
                <a:avLst/>
                <a:gdLst/>
                <a:ahLst/>
                <a:cxnLst>
                  <a:cxn ang="0">
                    <a:pos x="24" y="28"/>
                  </a:cxn>
                  <a:cxn ang="0">
                    <a:pos x="34" y="8"/>
                  </a:cxn>
                  <a:cxn ang="0">
                    <a:pos x="9" y="0"/>
                  </a:cxn>
                  <a:cxn ang="0">
                    <a:pos x="0" y="21"/>
                  </a:cxn>
                  <a:cxn ang="0">
                    <a:pos x="24" y="28"/>
                  </a:cxn>
                </a:cxnLst>
                <a:rect l="0" t="0" r="r" b="b"/>
                <a:pathLst>
                  <a:path w="34" h="28">
                    <a:moveTo>
                      <a:pt x="24" y="28"/>
                    </a:moveTo>
                    <a:lnTo>
                      <a:pt x="34" y="8"/>
                    </a:lnTo>
                    <a:lnTo>
                      <a:pt x="9" y="0"/>
                    </a:lnTo>
                    <a:lnTo>
                      <a:pt x="0" y="21"/>
                    </a:lnTo>
                    <a:lnTo>
                      <a:pt x="24" y="2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8183034" y="696913"/>
                <a:ext cx="50800" cy="42862"/>
              </a:xfrm>
              <a:custGeom>
                <a:avLst/>
                <a:gdLst/>
                <a:ahLst/>
                <a:cxnLst>
                  <a:cxn ang="0">
                    <a:pos x="26" y="27"/>
                  </a:cxn>
                  <a:cxn ang="0">
                    <a:pos x="32" y="6"/>
                  </a:cxn>
                  <a:cxn ang="0">
                    <a:pos x="6" y="0"/>
                  </a:cxn>
                  <a:cxn ang="0">
                    <a:pos x="0" y="21"/>
                  </a:cxn>
                  <a:cxn ang="0">
                    <a:pos x="26" y="27"/>
                  </a:cxn>
                </a:cxnLst>
                <a:rect l="0" t="0" r="r" b="b"/>
                <a:pathLst>
                  <a:path w="32" h="27">
                    <a:moveTo>
                      <a:pt x="26" y="27"/>
                    </a:moveTo>
                    <a:lnTo>
                      <a:pt x="32" y="6"/>
                    </a:lnTo>
                    <a:lnTo>
                      <a:pt x="6" y="0"/>
                    </a:lnTo>
                    <a:lnTo>
                      <a:pt x="0" y="21"/>
                    </a:lnTo>
                    <a:lnTo>
                      <a:pt x="26" y="2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8108422" y="684213"/>
                <a:ext cx="47625" cy="39687"/>
              </a:xfrm>
              <a:custGeom>
                <a:avLst/>
                <a:gdLst/>
                <a:ahLst/>
                <a:cxnLst>
                  <a:cxn ang="0">
                    <a:pos x="25" y="25"/>
                  </a:cxn>
                  <a:cxn ang="0">
                    <a:pos x="30" y="4"/>
                  </a:cxn>
                  <a:cxn ang="0">
                    <a:pos x="4" y="0"/>
                  </a:cxn>
                  <a:cxn ang="0">
                    <a:pos x="0" y="22"/>
                  </a:cxn>
                  <a:cxn ang="0">
                    <a:pos x="25" y="25"/>
                  </a:cxn>
                </a:cxnLst>
                <a:rect l="0" t="0" r="r" b="b"/>
                <a:pathLst>
                  <a:path w="30" h="25">
                    <a:moveTo>
                      <a:pt x="25" y="25"/>
                    </a:moveTo>
                    <a:lnTo>
                      <a:pt x="30" y="4"/>
                    </a:lnTo>
                    <a:lnTo>
                      <a:pt x="4" y="0"/>
                    </a:lnTo>
                    <a:lnTo>
                      <a:pt x="0" y="22"/>
                    </a:lnTo>
                    <a:lnTo>
                      <a:pt x="25" y="25"/>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8014759" y="673100"/>
                <a:ext cx="46038" cy="38100"/>
              </a:xfrm>
              <a:custGeom>
                <a:avLst/>
                <a:gdLst/>
                <a:ahLst/>
                <a:cxnLst>
                  <a:cxn ang="0">
                    <a:pos x="26" y="24"/>
                  </a:cxn>
                  <a:cxn ang="0">
                    <a:pos x="29" y="2"/>
                  </a:cxn>
                  <a:cxn ang="0">
                    <a:pos x="4" y="0"/>
                  </a:cxn>
                  <a:cxn ang="0">
                    <a:pos x="0" y="22"/>
                  </a:cxn>
                  <a:cxn ang="0">
                    <a:pos x="26" y="24"/>
                  </a:cxn>
                </a:cxnLst>
                <a:rect l="0" t="0" r="r" b="b"/>
                <a:pathLst>
                  <a:path w="29" h="24">
                    <a:moveTo>
                      <a:pt x="26" y="24"/>
                    </a:moveTo>
                    <a:lnTo>
                      <a:pt x="29" y="2"/>
                    </a:lnTo>
                    <a:lnTo>
                      <a:pt x="4" y="0"/>
                    </a:lnTo>
                    <a:lnTo>
                      <a:pt x="0" y="22"/>
                    </a:lnTo>
                    <a:lnTo>
                      <a:pt x="26" y="24"/>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7922684" y="665163"/>
                <a:ext cx="42863" cy="36512"/>
              </a:xfrm>
              <a:custGeom>
                <a:avLst/>
                <a:gdLst/>
                <a:ahLst/>
                <a:cxnLst>
                  <a:cxn ang="0">
                    <a:pos x="25" y="23"/>
                  </a:cxn>
                  <a:cxn ang="0">
                    <a:pos x="27" y="1"/>
                  </a:cxn>
                  <a:cxn ang="0">
                    <a:pos x="1" y="0"/>
                  </a:cxn>
                  <a:cxn ang="0">
                    <a:pos x="0" y="21"/>
                  </a:cxn>
                  <a:cxn ang="0">
                    <a:pos x="25" y="23"/>
                  </a:cxn>
                </a:cxnLst>
                <a:rect l="0" t="0" r="r" b="b"/>
                <a:pathLst>
                  <a:path w="27" h="23">
                    <a:moveTo>
                      <a:pt x="25" y="23"/>
                    </a:moveTo>
                    <a:lnTo>
                      <a:pt x="27" y="1"/>
                    </a:lnTo>
                    <a:lnTo>
                      <a:pt x="1" y="0"/>
                    </a:lnTo>
                    <a:lnTo>
                      <a:pt x="0" y="21"/>
                    </a:lnTo>
                    <a:lnTo>
                      <a:pt x="25" y="2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7822672" y="646113"/>
                <a:ext cx="53975" cy="46037"/>
              </a:xfrm>
              <a:custGeom>
                <a:avLst/>
                <a:gdLst/>
                <a:ahLst/>
                <a:cxnLst>
                  <a:cxn ang="0">
                    <a:pos x="22" y="29"/>
                  </a:cxn>
                  <a:cxn ang="0">
                    <a:pos x="34" y="10"/>
                  </a:cxn>
                  <a:cxn ang="0">
                    <a:pos x="10" y="0"/>
                  </a:cxn>
                  <a:cxn ang="0">
                    <a:pos x="0" y="19"/>
                  </a:cxn>
                  <a:cxn ang="0">
                    <a:pos x="22" y="29"/>
                  </a:cxn>
                </a:cxnLst>
                <a:rect l="0" t="0" r="r" b="b"/>
                <a:pathLst>
                  <a:path w="34" h="29">
                    <a:moveTo>
                      <a:pt x="22" y="29"/>
                    </a:moveTo>
                    <a:lnTo>
                      <a:pt x="34" y="10"/>
                    </a:lnTo>
                    <a:lnTo>
                      <a:pt x="10" y="0"/>
                    </a:lnTo>
                    <a:lnTo>
                      <a:pt x="0" y="19"/>
                    </a:lnTo>
                    <a:lnTo>
                      <a:pt x="22" y="2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7676622" y="534988"/>
                <a:ext cx="57150" cy="49212"/>
              </a:xfrm>
              <a:custGeom>
                <a:avLst/>
                <a:gdLst/>
                <a:ahLst/>
                <a:cxnLst>
                  <a:cxn ang="0">
                    <a:pos x="21" y="31"/>
                  </a:cxn>
                  <a:cxn ang="0">
                    <a:pos x="36" y="13"/>
                  </a:cxn>
                  <a:cxn ang="0">
                    <a:pos x="16" y="0"/>
                  </a:cxn>
                  <a:cxn ang="0">
                    <a:pos x="0" y="18"/>
                  </a:cxn>
                  <a:cxn ang="0">
                    <a:pos x="21" y="31"/>
                  </a:cxn>
                </a:cxnLst>
                <a:rect l="0" t="0" r="r" b="b"/>
                <a:pathLst>
                  <a:path w="36" h="31">
                    <a:moveTo>
                      <a:pt x="21" y="31"/>
                    </a:moveTo>
                    <a:lnTo>
                      <a:pt x="36" y="13"/>
                    </a:lnTo>
                    <a:lnTo>
                      <a:pt x="16" y="0"/>
                    </a:lnTo>
                    <a:lnTo>
                      <a:pt x="0" y="18"/>
                    </a:lnTo>
                    <a:lnTo>
                      <a:pt x="21" y="3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7595659" y="498475"/>
                <a:ext cx="49213" cy="44450"/>
              </a:xfrm>
              <a:custGeom>
                <a:avLst/>
                <a:gdLst/>
                <a:ahLst/>
                <a:cxnLst>
                  <a:cxn ang="0">
                    <a:pos x="24" y="28"/>
                  </a:cxn>
                  <a:cxn ang="0">
                    <a:pos x="31" y="7"/>
                  </a:cxn>
                  <a:cxn ang="0">
                    <a:pos x="8" y="0"/>
                  </a:cxn>
                  <a:cxn ang="0">
                    <a:pos x="0" y="21"/>
                  </a:cxn>
                  <a:cxn ang="0">
                    <a:pos x="24" y="28"/>
                  </a:cxn>
                </a:cxnLst>
                <a:rect l="0" t="0" r="r" b="b"/>
                <a:pathLst>
                  <a:path w="31" h="28">
                    <a:moveTo>
                      <a:pt x="24" y="28"/>
                    </a:moveTo>
                    <a:lnTo>
                      <a:pt x="31" y="7"/>
                    </a:lnTo>
                    <a:lnTo>
                      <a:pt x="8" y="0"/>
                    </a:lnTo>
                    <a:lnTo>
                      <a:pt x="0" y="21"/>
                    </a:lnTo>
                    <a:lnTo>
                      <a:pt x="24" y="2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7506759" y="488950"/>
                <a:ext cx="39688" cy="36512"/>
              </a:xfrm>
              <a:custGeom>
                <a:avLst/>
                <a:gdLst/>
                <a:ahLst/>
                <a:cxnLst>
                  <a:cxn ang="0">
                    <a:pos x="24" y="23"/>
                  </a:cxn>
                  <a:cxn ang="0">
                    <a:pos x="25" y="1"/>
                  </a:cxn>
                  <a:cxn ang="0">
                    <a:pos x="1" y="0"/>
                  </a:cxn>
                  <a:cxn ang="0">
                    <a:pos x="0" y="22"/>
                  </a:cxn>
                  <a:cxn ang="0">
                    <a:pos x="24" y="23"/>
                  </a:cxn>
                </a:cxnLst>
                <a:rect l="0" t="0" r="r" b="b"/>
                <a:pathLst>
                  <a:path w="25" h="23">
                    <a:moveTo>
                      <a:pt x="24" y="23"/>
                    </a:moveTo>
                    <a:lnTo>
                      <a:pt x="25" y="1"/>
                    </a:lnTo>
                    <a:lnTo>
                      <a:pt x="1" y="0"/>
                    </a:lnTo>
                    <a:lnTo>
                      <a:pt x="0" y="22"/>
                    </a:lnTo>
                    <a:lnTo>
                      <a:pt x="24" y="2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7408334" y="492125"/>
                <a:ext cx="44450" cy="38100"/>
              </a:xfrm>
              <a:custGeom>
                <a:avLst/>
                <a:gdLst/>
                <a:ahLst/>
                <a:cxnLst>
                  <a:cxn ang="0">
                    <a:pos x="28" y="22"/>
                  </a:cxn>
                  <a:cxn ang="0">
                    <a:pos x="26" y="0"/>
                  </a:cxn>
                  <a:cxn ang="0">
                    <a:pos x="0" y="3"/>
                  </a:cxn>
                  <a:cxn ang="0">
                    <a:pos x="3" y="24"/>
                  </a:cxn>
                  <a:cxn ang="0">
                    <a:pos x="28" y="22"/>
                  </a:cxn>
                </a:cxnLst>
                <a:rect l="0" t="0" r="r" b="b"/>
                <a:pathLst>
                  <a:path w="28" h="24">
                    <a:moveTo>
                      <a:pt x="28" y="22"/>
                    </a:moveTo>
                    <a:lnTo>
                      <a:pt x="26" y="0"/>
                    </a:lnTo>
                    <a:lnTo>
                      <a:pt x="0" y="3"/>
                    </a:lnTo>
                    <a:lnTo>
                      <a:pt x="3" y="24"/>
                    </a:lnTo>
                    <a:lnTo>
                      <a:pt x="28"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13084" y="503238"/>
                <a:ext cx="47625" cy="41275"/>
              </a:xfrm>
              <a:custGeom>
                <a:avLst/>
                <a:gdLst/>
                <a:ahLst/>
                <a:cxnLst>
                  <a:cxn ang="0">
                    <a:pos x="30" y="22"/>
                  </a:cxn>
                  <a:cxn ang="0">
                    <a:pos x="24" y="0"/>
                  </a:cxn>
                  <a:cxn ang="0">
                    <a:pos x="0" y="5"/>
                  </a:cxn>
                  <a:cxn ang="0">
                    <a:pos x="5" y="26"/>
                  </a:cxn>
                  <a:cxn ang="0">
                    <a:pos x="30" y="22"/>
                  </a:cxn>
                </a:cxnLst>
                <a:rect l="0" t="0" r="r" b="b"/>
                <a:pathLst>
                  <a:path w="30" h="26">
                    <a:moveTo>
                      <a:pt x="30" y="22"/>
                    </a:moveTo>
                    <a:lnTo>
                      <a:pt x="24" y="0"/>
                    </a:lnTo>
                    <a:lnTo>
                      <a:pt x="0" y="5"/>
                    </a:lnTo>
                    <a:lnTo>
                      <a:pt x="5" y="26"/>
                    </a:lnTo>
                    <a:lnTo>
                      <a:pt x="30"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217834" y="525463"/>
                <a:ext cx="52388" cy="42862"/>
              </a:xfrm>
              <a:custGeom>
                <a:avLst/>
                <a:gdLst/>
                <a:ahLst/>
                <a:cxnLst>
                  <a:cxn ang="0">
                    <a:pos x="33" y="21"/>
                  </a:cxn>
                  <a:cxn ang="0">
                    <a:pos x="25" y="0"/>
                  </a:cxn>
                  <a:cxn ang="0">
                    <a:pos x="0" y="7"/>
                  </a:cxn>
                  <a:cxn ang="0">
                    <a:pos x="9" y="27"/>
                  </a:cxn>
                  <a:cxn ang="0">
                    <a:pos x="33" y="21"/>
                  </a:cxn>
                </a:cxnLst>
                <a:rect l="0" t="0" r="r" b="b"/>
                <a:pathLst>
                  <a:path w="33" h="27">
                    <a:moveTo>
                      <a:pt x="33" y="21"/>
                    </a:moveTo>
                    <a:lnTo>
                      <a:pt x="25" y="0"/>
                    </a:lnTo>
                    <a:lnTo>
                      <a:pt x="0" y="7"/>
                    </a:lnTo>
                    <a:lnTo>
                      <a:pt x="9" y="27"/>
                    </a:lnTo>
                    <a:lnTo>
                      <a:pt x="33" y="2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7128934" y="546100"/>
                <a:ext cx="46038" cy="38100"/>
              </a:xfrm>
              <a:custGeom>
                <a:avLst/>
                <a:gdLst/>
                <a:ahLst/>
                <a:cxnLst>
                  <a:cxn ang="0">
                    <a:pos x="29" y="21"/>
                  </a:cxn>
                  <a:cxn ang="0">
                    <a:pos x="27" y="0"/>
                  </a:cxn>
                  <a:cxn ang="0">
                    <a:pos x="0" y="2"/>
                  </a:cxn>
                  <a:cxn ang="0">
                    <a:pos x="4" y="24"/>
                  </a:cxn>
                  <a:cxn ang="0">
                    <a:pos x="29" y="21"/>
                  </a:cxn>
                </a:cxnLst>
                <a:rect l="0" t="0" r="r" b="b"/>
                <a:pathLst>
                  <a:path w="29" h="24">
                    <a:moveTo>
                      <a:pt x="29" y="21"/>
                    </a:moveTo>
                    <a:lnTo>
                      <a:pt x="27" y="0"/>
                    </a:lnTo>
                    <a:lnTo>
                      <a:pt x="0" y="2"/>
                    </a:lnTo>
                    <a:lnTo>
                      <a:pt x="4" y="24"/>
                    </a:lnTo>
                    <a:lnTo>
                      <a:pt x="29" y="2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036859" y="547688"/>
                <a:ext cx="44450" cy="36512"/>
              </a:xfrm>
              <a:custGeom>
                <a:avLst/>
                <a:gdLst/>
                <a:ahLst/>
                <a:cxnLst>
                  <a:cxn ang="0">
                    <a:pos x="26" y="23"/>
                  </a:cxn>
                  <a:cxn ang="0">
                    <a:pos x="28" y="2"/>
                  </a:cxn>
                  <a:cxn ang="0">
                    <a:pos x="2" y="0"/>
                  </a:cxn>
                  <a:cxn ang="0">
                    <a:pos x="0" y="21"/>
                  </a:cxn>
                  <a:cxn ang="0">
                    <a:pos x="26" y="23"/>
                  </a:cxn>
                </a:cxnLst>
                <a:rect l="0" t="0" r="r" b="b"/>
                <a:pathLst>
                  <a:path w="28" h="23">
                    <a:moveTo>
                      <a:pt x="26" y="23"/>
                    </a:moveTo>
                    <a:lnTo>
                      <a:pt x="28" y="2"/>
                    </a:lnTo>
                    <a:lnTo>
                      <a:pt x="2" y="0"/>
                    </a:lnTo>
                    <a:lnTo>
                      <a:pt x="0" y="21"/>
                    </a:lnTo>
                    <a:lnTo>
                      <a:pt x="26" y="2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6943197" y="531813"/>
                <a:ext cx="49213" cy="42862"/>
              </a:xfrm>
              <a:custGeom>
                <a:avLst/>
                <a:gdLst/>
                <a:ahLst/>
                <a:cxnLst>
                  <a:cxn ang="0">
                    <a:pos x="24" y="27"/>
                  </a:cxn>
                  <a:cxn ang="0">
                    <a:pos x="31" y="6"/>
                  </a:cxn>
                  <a:cxn ang="0">
                    <a:pos x="5" y="0"/>
                  </a:cxn>
                  <a:cxn ang="0">
                    <a:pos x="0" y="22"/>
                  </a:cxn>
                  <a:cxn ang="0">
                    <a:pos x="24" y="27"/>
                  </a:cxn>
                </a:cxnLst>
                <a:rect l="0" t="0" r="r" b="b"/>
                <a:pathLst>
                  <a:path w="31" h="27">
                    <a:moveTo>
                      <a:pt x="24" y="27"/>
                    </a:moveTo>
                    <a:lnTo>
                      <a:pt x="31" y="6"/>
                    </a:lnTo>
                    <a:lnTo>
                      <a:pt x="5" y="0"/>
                    </a:lnTo>
                    <a:lnTo>
                      <a:pt x="0" y="22"/>
                    </a:lnTo>
                    <a:lnTo>
                      <a:pt x="24" y="2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6254222" y="698500"/>
                <a:ext cx="1200150" cy="1196975"/>
              </a:xfrm>
              <a:custGeom>
                <a:avLst/>
                <a:gdLst/>
                <a:ahLst/>
                <a:cxnLst>
                  <a:cxn ang="0">
                    <a:pos x="656" y="393"/>
                  </a:cxn>
                  <a:cxn ang="0">
                    <a:pos x="654" y="337"/>
                  </a:cxn>
                  <a:cxn ang="0">
                    <a:pos x="747" y="262"/>
                  </a:cxn>
                  <a:cxn ang="0">
                    <a:pos x="603" y="213"/>
                  </a:cxn>
                  <a:cxn ang="0">
                    <a:pos x="585" y="192"/>
                  </a:cxn>
                  <a:cxn ang="0">
                    <a:pos x="565" y="172"/>
                  </a:cxn>
                  <a:cxn ang="0">
                    <a:pos x="543" y="154"/>
                  </a:cxn>
                  <a:cxn ang="0">
                    <a:pos x="521" y="138"/>
                  </a:cxn>
                  <a:cxn ang="0">
                    <a:pos x="458" y="0"/>
                  </a:cxn>
                  <a:cxn ang="0">
                    <a:pos x="407" y="101"/>
                  </a:cxn>
                  <a:cxn ang="0">
                    <a:pos x="379" y="100"/>
                  </a:cxn>
                  <a:cxn ang="0">
                    <a:pos x="351" y="101"/>
                  </a:cxn>
                  <a:cxn ang="0">
                    <a:pos x="323" y="105"/>
                  </a:cxn>
                  <a:cxn ang="0">
                    <a:pos x="262" y="10"/>
                  </a:cxn>
                  <a:cxn ang="0">
                    <a:pos x="214" y="153"/>
                  </a:cxn>
                  <a:cxn ang="0">
                    <a:pos x="191" y="172"/>
                  </a:cxn>
                  <a:cxn ang="0">
                    <a:pos x="171" y="192"/>
                  </a:cxn>
                  <a:cxn ang="0">
                    <a:pos x="154" y="213"/>
                  </a:cxn>
                  <a:cxn ang="0">
                    <a:pos x="139" y="236"/>
                  </a:cxn>
                  <a:cxn ang="0">
                    <a:pos x="0" y="299"/>
                  </a:cxn>
                  <a:cxn ang="0">
                    <a:pos x="102" y="346"/>
                  </a:cxn>
                  <a:cxn ang="0">
                    <a:pos x="101" y="367"/>
                  </a:cxn>
                  <a:cxn ang="0">
                    <a:pos x="102" y="394"/>
                  </a:cxn>
                  <a:cxn ang="0">
                    <a:pos x="105" y="430"/>
                  </a:cxn>
                  <a:cxn ang="0">
                    <a:pos x="10" y="494"/>
                  </a:cxn>
                  <a:cxn ang="0">
                    <a:pos x="154" y="542"/>
                  </a:cxn>
                  <a:cxn ang="0">
                    <a:pos x="173" y="564"/>
                  </a:cxn>
                  <a:cxn ang="0">
                    <a:pos x="192" y="583"/>
                  </a:cxn>
                  <a:cxn ang="0">
                    <a:pos x="214" y="601"/>
                  </a:cxn>
                  <a:cxn ang="0">
                    <a:pos x="237" y="615"/>
                  </a:cxn>
                  <a:cxn ang="0">
                    <a:pos x="299" y="754"/>
                  </a:cxn>
                  <a:cxn ang="0">
                    <a:pos x="350" y="652"/>
                  </a:cxn>
                  <a:cxn ang="0">
                    <a:pos x="378" y="654"/>
                  </a:cxn>
                  <a:cxn ang="0">
                    <a:pos x="405" y="652"/>
                  </a:cxn>
                  <a:cxn ang="0">
                    <a:pos x="433" y="649"/>
                  </a:cxn>
                  <a:cxn ang="0">
                    <a:pos x="494" y="745"/>
                  </a:cxn>
                  <a:cxn ang="0">
                    <a:pos x="543" y="600"/>
                  </a:cxn>
                  <a:cxn ang="0">
                    <a:pos x="564" y="582"/>
                  </a:cxn>
                  <a:cxn ang="0">
                    <a:pos x="585" y="563"/>
                  </a:cxn>
                  <a:cxn ang="0">
                    <a:pos x="602" y="542"/>
                  </a:cxn>
                  <a:cxn ang="0">
                    <a:pos x="617" y="519"/>
                  </a:cxn>
                  <a:cxn ang="0">
                    <a:pos x="756" y="457"/>
                  </a:cxn>
                </a:cxnLst>
                <a:rect l="0" t="0" r="r" b="b"/>
                <a:pathLst>
                  <a:path w="756" h="754">
                    <a:moveTo>
                      <a:pt x="653" y="420"/>
                    </a:moveTo>
                    <a:lnTo>
                      <a:pt x="656" y="393"/>
                    </a:lnTo>
                    <a:lnTo>
                      <a:pt x="656" y="365"/>
                    </a:lnTo>
                    <a:lnTo>
                      <a:pt x="654" y="337"/>
                    </a:lnTo>
                    <a:lnTo>
                      <a:pt x="648" y="309"/>
                    </a:lnTo>
                    <a:lnTo>
                      <a:pt x="747" y="262"/>
                    </a:lnTo>
                    <a:lnTo>
                      <a:pt x="702" y="167"/>
                    </a:lnTo>
                    <a:lnTo>
                      <a:pt x="603" y="213"/>
                    </a:lnTo>
                    <a:lnTo>
                      <a:pt x="594" y="202"/>
                    </a:lnTo>
                    <a:lnTo>
                      <a:pt x="585" y="192"/>
                    </a:lnTo>
                    <a:lnTo>
                      <a:pt x="575" y="181"/>
                    </a:lnTo>
                    <a:lnTo>
                      <a:pt x="565" y="172"/>
                    </a:lnTo>
                    <a:lnTo>
                      <a:pt x="555" y="163"/>
                    </a:lnTo>
                    <a:lnTo>
                      <a:pt x="543" y="154"/>
                    </a:lnTo>
                    <a:lnTo>
                      <a:pt x="532" y="146"/>
                    </a:lnTo>
                    <a:lnTo>
                      <a:pt x="521" y="138"/>
                    </a:lnTo>
                    <a:lnTo>
                      <a:pt x="557" y="36"/>
                    </a:lnTo>
                    <a:lnTo>
                      <a:pt x="458" y="0"/>
                    </a:lnTo>
                    <a:lnTo>
                      <a:pt x="421" y="103"/>
                    </a:lnTo>
                    <a:lnTo>
                      <a:pt x="407" y="101"/>
                    </a:lnTo>
                    <a:lnTo>
                      <a:pt x="393" y="100"/>
                    </a:lnTo>
                    <a:lnTo>
                      <a:pt x="379" y="100"/>
                    </a:lnTo>
                    <a:lnTo>
                      <a:pt x="365" y="100"/>
                    </a:lnTo>
                    <a:lnTo>
                      <a:pt x="351" y="101"/>
                    </a:lnTo>
                    <a:lnTo>
                      <a:pt x="337" y="103"/>
                    </a:lnTo>
                    <a:lnTo>
                      <a:pt x="323" y="105"/>
                    </a:lnTo>
                    <a:lnTo>
                      <a:pt x="309" y="109"/>
                    </a:lnTo>
                    <a:lnTo>
                      <a:pt x="262" y="10"/>
                    </a:lnTo>
                    <a:lnTo>
                      <a:pt x="167" y="55"/>
                    </a:lnTo>
                    <a:lnTo>
                      <a:pt x="214" y="153"/>
                    </a:lnTo>
                    <a:lnTo>
                      <a:pt x="203" y="162"/>
                    </a:lnTo>
                    <a:lnTo>
                      <a:pt x="191" y="172"/>
                    </a:lnTo>
                    <a:lnTo>
                      <a:pt x="182" y="181"/>
                    </a:lnTo>
                    <a:lnTo>
                      <a:pt x="171" y="192"/>
                    </a:lnTo>
                    <a:lnTo>
                      <a:pt x="162" y="202"/>
                    </a:lnTo>
                    <a:lnTo>
                      <a:pt x="154" y="213"/>
                    </a:lnTo>
                    <a:lnTo>
                      <a:pt x="146" y="225"/>
                    </a:lnTo>
                    <a:lnTo>
                      <a:pt x="139" y="236"/>
                    </a:lnTo>
                    <a:lnTo>
                      <a:pt x="35" y="200"/>
                    </a:lnTo>
                    <a:lnTo>
                      <a:pt x="0" y="299"/>
                    </a:lnTo>
                    <a:lnTo>
                      <a:pt x="104" y="336"/>
                    </a:lnTo>
                    <a:lnTo>
                      <a:pt x="102" y="346"/>
                    </a:lnTo>
                    <a:lnTo>
                      <a:pt x="101" y="357"/>
                    </a:lnTo>
                    <a:lnTo>
                      <a:pt x="101" y="367"/>
                    </a:lnTo>
                    <a:lnTo>
                      <a:pt x="101" y="378"/>
                    </a:lnTo>
                    <a:lnTo>
                      <a:pt x="102" y="394"/>
                    </a:lnTo>
                    <a:lnTo>
                      <a:pt x="103" y="412"/>
                    </a:lnTo>
                    <a:lnTo>
                      <a:pt x="105" y="430"/>
                    </a:lnTo>
                    <a:lnTo>
                      <a:pt x="109" y="447"/>
                    </a:lnTo>
                    <a:lnTo>
                      <a:pt x="10" y="494"/>
                    </a:lnTo>
                    <a:lnTo>
                      <a:pt x="55" y="588"/>
                    </a:lnTo>
                    <a:lnTo>
                      <a:pt x="154" y="542"/>
                    </a:lnTo>
                    <a:lnTo>
                      <a:pt x="163" y="553"/>
                    </a:lnTo>
                    <a:lnTo>
                      <a:pt x="173" y="564"/>
                    </a:lnTo>
                    <a:lnTo>
                      <a:pt x="183" y="574"/>
                    </a:lnTo>
                    <a:lnTo>
                      <a:pt x="192" y="583"/>
                    </a:lnTo>
                    <a:lnTo>
                      <a:pt x="203" y="592"/>
                    </a:lnTo>
                    <a:lnTo>
                      <a:pt x="214" y="601"/>
                    </a:lnTo>
                    <a:lnTo>
                      <a:pt x="225" y="608"/>
                    </a:lnTo>
                    <a:lnTo>
                      <a:pt x="237" y="615"/>
                    </a:lnTo>
                    <a:lnTo>
                      <a:pt x="200" y="719"/>
                    </a:lnTo>
                    <a:lnTo>
                      <a:pt x="299" y="754"/>
                    </a:lnTo>
                    <a:lnTo>
                      <a:pt x="337" y="650"/>
                    </a:lnTo>
                    <a:lnTo>
                      <a:pt x="350" y="652"/>
                    </a:lnTo>
                    <a:lnTo>
                      <a:pt x="364" y="653"/>
                    </a:lnTo>
                    <a:lnTo>
                      <a:pt x="378" y="654"/>
                    </a:lnTo>
                    <a:lnTo>
                      <a:pt x="392" y="653"/>
                    </a:lnTo>
                    <a:lnTo>
                      <a:pt x="405" y="652"/>
                    </a:lnTo>
                    <a:lnTo>
                      <a:pt x="419" y="650"/>
                    </a:lnTo>
                    <a:lnTo>
                      <a:pt x="433" y="649"/>
                    </a:lnTo>
                    <a:lnTo>
                      <a:pt x="447" y="645"/>
                    </a:lnTo>
                    <a:lnTo>
                      <a:pt x="494" y="745"/>
                    </a:lnTo>
                    <a:lnTo>
                      <a:pt x="590" y="699"/>
                    </a:lnTo>
                    <a:lnTo>
                      <a:pt x="543" y="600"/>
                    </a:lnTo>
                    <a:lnTo>
                      <a:pt x="554" y="591"/>
                    </a:lnTo>
                    <a:lnTo>
                      <a:pt x="564" y="582"/>
                    </a:lnTo>
                    <a:lnTo>
                      <a:pt x="575" y="573"/>
                    </a:lnTo>
                    <a:lnTo>
                      <a:pt x="585" y="563"/>
                    </a:lnTo>
                    <a:lnTo>
                      <a:pt x="593" y="553"/>
                    </a:lnTo>
                    <a:lnTo>
                      <a:pt x="602" y="542"/>
                    </a:lnTo>
                    <a:lnTo>
                      <a:pt x="610" y="531"/>
                    </a:lnTo>
                    <a:lnTo>
                      <a:pt x="617" y="519"/>
                    </a:lnTo>
                    <a:lnTo>
                      <a:pt x="721" y="556"/>
                    </a:lnTo>
                    <a:lnTo>
                      <a:pt x="756" y="457"/>
                    </a:lnTo>
                    <a:lnTo>
                      <a:pt x="653" y="4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7451197" y="498475"/>
                <a:ext cx="1077913" cy="1077912"/>
              </a:xfrm>
              <a:custGeom>
                <a:avLst/>
                <a:gdLst/>
                <a:ahLst/>
                <a:cxnLst>
                  <a:cxn ang="0">
                    <a:pos x="589" y="353"/>
                  </a:cxn>
                  <a:cxn ang="0">
                    <a:pos x="587" y="303"/>
                  </a:cxn>
                  <a:cxn ang="0">
                    <a:pos x="671" y="236"/>
                  </a:cxn>
                  <a:cxn ang="0">
                    <a:pos x="541" y="192"/>
                  </a:cxn>
                  <a:cxn ang="0">
                    <a:pos x="525" y="172"/>
                  </a:cxn>
                  <a:cxn ang="0">
                    <a:pos x="507" y="154"/>
                  </a:cxn>
                  <a:cxn ang="0">
                    <a:pos x="488" y="139"/>
                  </a:cxn>
                  <a:cxn ang="0">
                    <a:pos x="467" y="125"/>
                  </a:cxn>
                  <a:cxn ang="0">
                    <a:pos x="410" y="0"/>
                  </a:cxn>
                  <a:cxn ang="0">
                    <a:pos x="365" y="90"/>
                  </a:cxn>
                  <a:cxn ang="0">
                    <a:pos x="340" y="90"/>
                  </a:cxn>
                  <a:cxn ang="0">
                    <a:pos x="314" y="90"/>
                  </a:cxn>
                  <a:cxn ang="0">
                    <a:pos x="289" y="95"/>
                  </a:cxn>
                  <a:cxn ang="0">
                    <a:pos x="234" y="9"/>
                  </a:cxn>
                  <a:cxn ang="0">
                    <a:pos x="191" y="138"/>
                  </a:cxn>
                  <a:cxn ang="0">
                    <a:pos x="170" y="154"/>
                  </a:cxn>
                  <a:cxn ang="0">
                    <a:pos x="153" y="173"/>
                  </a:cxn>
                  <a:cxn ang="0">
                    <a:pos x="137" y="192"/>
                  </a:cxn>
                  <a:cxn ang="0">
                    <a:pos x="123" y="213"/>
                  </a:cxn>
                  <a:cxn ang="0">
                    <a:pos x="0" y="269"/>
                  </a:cxn>
                  <a:cxn ang="0">
                    <a:pos x="91" y="312"/>
                  </a:cxn>
                  <a:cxn ang="0">
                    <a:pos x="89" y="330"/>
                  </a:cxn>
                  <a:cxn ang="0">
                    <a:pos x="90" y="355"/>
                  </a:cxn>
                  <a:cxn ang="0">
                    <a:pos x="93" y="387"/>
                  </a:cxn>
                  <a:cxn ang="0">
                    <a:pos x="8" y="444"/>
                  </a:cxn>
                  <a:cxn ang="0">
                    <a:pos x="137" y="487"/>
                  </a:cxn>
                  <a:cxn ang="0">
                    <a:pos x="154" y="507"/>
                  </a:cxn>
                  <a:cxn ang="0">
                    <a:pos x="172" y="525"/>
                  </a:cxn>
                  <a:cxn ang="0">
                    <a:pos x="191" y="540"/>
                  </a:cxn>
                  <a:cxn ang="0">
                    <a:pos x="212" y="554"/>
                  </a:cxn>
                  <a:cxn ang="0">
                    <a:pos x="268" y="679"/>
                  </a:cxn>
                  <a:cxn ang="0">
                    <a:pos x="313" y="588"/>
                  </a:cxn>
                  <a:cxn ang="0">
                    <a:pos x="338" y="589"/>
                  </a:cxn>
                  <a:cxn ang="0">
                    <a:pos x="363" y="588"/>
                  </a:cxn>
                  <a:cxn ang="0">
                    <a:pos x="389" y="583"/>
                  </a:cxn>
                  <a:cxn ang="0">
                    <a:pos x="444" y="671"/>
                  </a:cxn>
                  <a:cxn ang="0">
                    <a:pos x="487" y="540"/>
                  </a:cxn>
                  <a:cxn ang="0">
                    <a:pos x="507" y="525"/>
                  </a:cxn>
                  <a:cxn ang="0">
                    <a:pos x="524" y="506"/>
                  </a:cxn>
                  <a:cxn ang="0">
                    <a:pos x="540" y="487"/>
                  </a:cxn>
                  <a:cxn ang="0">
                    <a:pos x="554" y="467"/>
                  </a:cxn>
                  <a:cxn ang="0">
                    <a:pos x="679" y="411"/>
                  </a:cxn>
                </a:cxnLst>
                <a:rect l="0" t="0" r="r" b="b"/>
                <a:pathLst>
                  <a:path w="679" h="679">
                    <a:moveTo>
                      <a:pt x="587" y="378"/>
                    </a:moveTo>
                    <a:lnTo>
                      <a:pt x="589" y="353"/>
                    </a:lnTo>
                    <a:lnTo>
                      <a:pt x="589" y="327"/>
                    </a:lnTo>
                    <a:lnTo>
                      <a:pt x="587" y="303"/>
                    </a:lnTo>
                    <a:lnTo>
                      <a:pt x="581" y="277"/>
                    </a:lnTo>
                    <a:lnTo>
                      <a:pt x="671" y="236"/>
                    </a:lnTo>
                    <a:lnTo>
                      <a:pt x="630" y="150"/>
                    </a:lnTo>
                    <a:lnTo>
                      <a:pt x="541" y="192"/>
                    </a:lnTo>
                    <a:lnTo>
                      <a:pt x="533" y="181"/>
                    </a:lnTo>
                    <a:lnTo>
                      <a:pt x="525" y="172"/>
                    </a:lnTo>
                    <a:lnTo>
                      <a:pt x="516" y="163"/>
                    </a:lnTo>
                    <a:lnTo>
                      <a:pt x="507" y="154"/>
                    </a:lnTo>
                    <a:lnTo>
                      <a:pt x="497" y="146"/>
                    </a:lnTo>
                    <a:lnTo>
                      <a:pt x="488" y="139"/>
                    </a:lnTo>
                    <a:lnTo>
                      <a:pt x="477" y="131"/>
                    </a:lnTo>
                    <a:lnTo>
                      <a:pt x="467" y="125"/>
                    </a:lnTo>
                    <a:lnTo>
                      <a:pt x="500" y="32"/>
                    </a:lnTo>
                    <a:lnTo>
                      <a:pt x="410" y="0"/>
                    </a:lnTo>
                    <a:lnTo>
                      <a:pt x="377" y="92"/>
                    </a:lnTo>
                    <a:lnTo>
                      <a:pt x="365" y="90"/>
                    </a:lnTo>
                    <a:lnTo>
                      <a:pt x="352" y="90"/>
                    </a:lnTo>
                    <a:lnTo>
                      <a:pt x="340" y="90"/>
                    </a:lnTo>
                    <a:lnTo>
                      <a:pt x="327" y="90"/>
                    </a:lnTo>
                    <a:lnTo>
                      <a:pt x="314" y="90"/>
                    </a:lnTo>
                    <a:lnTo>
                      <a:pt x="302" y="92"/>
                    </a:lnTo>
                    <a:lnTo>
                      <a:pt x="289" y="95"/>
                    </a:lnTo>
                    <a:lnTo>
                      <a:pt x="276" y="97"/>
                    </a:lnTo>
                    <a:lnTo>
                      <a:pt x="234" y="9"/>
                    </a:lnTo>
                    <a:lnTo>
                      <a:pt x="149" y="49"/>
                    </a:lnTo>
                    <a:lnTo>
                      <a:pt x="191" y="138"/>
                    </a:lnTo>
                    <a:lnTo>
                      <a:pt x="180" y="146"/>
                    </a:lnTo>
                    <a:lnTo>
                      <a:pt x="170" y="154"/>
                    </a:lnTo>
                    <a:lnTo>
                      <a:pt x="162" y="163"/>
                    </a:lnTo>
                    <a:lnTo>
                      <a:pt x="153" y="173"/>
                    </a:lnTo>
                    <a:lnTo>
                      <a:pt x="144" y="182"/>
                    </a:lnTo>
                    <a:lnTo>
                      <a:pt x="137" y="192"/>
                    </a:lnTo>
                    <a:lnTo>
                      <a:pt x="129" y="202"/>
                    </a:lnTo>
                    <a:lnTo>
                      <a:pt x="123" y="213"/>
                    </a:lnTo>
                    <a:lnTo>
                      <a:pt x="31" y="180"/>
                    </a:lnTo>
                    <a:lnTo>
                      <a:pt x="0" y="269"/>
                    </a:lnTo>
                    <a:lnTo>
                      <a:pt x="92" y="302"/>
                    </a:lnTo>
                    <a:lnTo>
                      <a:pt x="91" y="312"/>
                    </a:lnTo>
                    <a:lnTo>
                      <a:pt x="90" y="320"/>
                    </a:lnTo>
                    <a:lnTo>
                      <a:pt x="89" y="330"/>
                    </a:lnTo>
                    <a:lnTo>
                      <a:pt x="89" y="339"/>
                    </a:lnTo>
                    <a:lnTo>
                      <a:pt x="90" y="355"/>
                    </a:lnTo>
                    <a:lnTo>
                      <a:pt x="91" y="371"/>
                    </a:lnTo>
                    <a:lnTo>
                      <a:pt x="93" y="387"/>
                    </a:lnTo>
                    <a:lnTo>
                      <a:pt x="97" y="402"/>
                    </a:lnTo>
                    <a:lnTo>
                      <a:pt x="8" y="444"/>
                    </a:lnTo>
                    <a:lnTo>
                      <a:pt x="48" y="530"/>
                    </a:lnTo>
                    <a:lnTo>
                      <a:pt x="137" y="487"/>
                    </a:lnTo>
                    <a:lnTo>
                      <a:pt x="145" y="498"/>
                    </a:lnTo>
                    <a:lnTo>
                      <a:pt x="154" y="507"/>
                    </a:lnTo>
                    <a:lnTo>
                      <a:pt x="163" y="516"/>
                    </a:lnTo>
                    <a:lnTo>
                      <a:pt x="172" y="525"/>
                    </a:lnTo>
                    <a:lnTo>
                      <a:pt x="181" y="533"/>
                    </a:lnTo>
                    <a:lnTo>
                      <a:pt x="191" y="540"/>
                    </a:lnTo>
                    <a:lnTo>
                      <a:pt x="201" y="547"/>
                    </a:lnTo>
                    <a:lnTo>
                      <a:pt x="212" y="554"/>
                    </a:lnTo>
                    <a:lnTo>
                      <a:pt x="178" y="648"/>
                    </a:lnTo>
                    <a:lnTo>
                      <a:pt x="268" y="679"/>
                    </a:lnTo>
                    <a:lnTo>
                      <a:pt x="301" y="586"/>
                    </a:lnTo>
                    <a:lnTo>
                      <a:pt x="313" y="588"/>
                    </a:lnTo>
                    <a:lnTo>
                      <a:pt x="326" y="589"/>
                    </a:lnTo>
                    <a:lnTo>
                      <a:pt x="338" y="589"/>
                    </a:lnTo>
                    <a:lnTo>
                      <a:pt x="351" y="589"/>
                    </a:lnTo>
                    <a:lnTo>
                      <a:pt x="363" y="588"/>
                    </a:lnTo>
                    <a:lnTo>
                      <a:pt x="375" y="586"/>
                    </a:lnTo>
                    <a:lnTo>
                      <a:pt x="389" y="583"/>
                    </a:lnTo>
                    <a:lnTo>
                      <a:pt x="401" y="581"/>
                    </a:lnTo>
                    <a:lnTo>
                      <a:pt x="444" y="671"/>
                    </a:lnTo>
                    <a:lnTo>
                      <a:pt x="529" y="630"/>
                    </a:lnTo>
                    <a:lnTo>
                      <a:pt x="487" y="540"/>
                    </a:lnTo>
                    <a:lnTo>
                      <a:pt x="497" y="533"/>
                    </a:lnTo>
                    <a:lnTo>
                      <a:pt x="507" y="525"/>
                    </a:lnTo>
                    <a:lnTo>
                      <a:pt x="516" y="516"/>
                    </a:lnTo>
                    <a:lnTo>
                      <a:pt x="524" y="506"/>
                    </a:lnTo>
                    <a:lnTo>
                      <a:pt x="533" y="498"/>
                    </a:lnTo>
                    <a:lnTo>
                      <a:pt x="540" y="487"/>
                    </a:lnTo>
                    <a:lnTo>
                      <a:pt x="548" y="478"/>
                    </a:lnTo>
                    <a:lnTo>
                      <a:pt x="554" y="467"/>
                    </a:lnTo>
                    <a:lnTo>
                      <a:pt x="647" y="500"/>
                    </a:lnTo>
                    <a:lnTo>
                      <a:pt x="679" y="411"/>
                    </a:lnTo>
                    <a:lnTo>
                      <a:pt x="587" y="3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7081309" y="1677988"/>
                <a:ext cx="958850" cy="958850"/>
              </a:xfrm>
              <a:custGeom>
                <a:avLst/>
                <a:gdLst/>
                <a:ahLst/>
                <a:cxnLst>
                  <a:cxn ang="0">
                    <a:pos x="524" y="314"/>
                  </a:cxn>
                  <a:cxn ang="0">
                    <a:pos x="522" y="269"/>
                  </a:cxn>
                  <a:cxn ang="0">
                    <a:pos x="596" y="210"/>
                  </a:cxn>
                  <a:cxn ang="0">
                    <a:pos x="481" y="171"/>
                  </a:cxn>
                  <a:cxn ang="0">
                    <a:pos x="467" y="153"/>
                  </a:cxn>
                  <a:cxn ang="0">
                    <a:pos x="451" y="137"/>
                  </a:cxn>
                  <a:cxn ang="0">
                    <a:pos x="434" y="123"/>
                  </a:cxn>
                  <a:cxn ang="0">
                    <a:pos x="415" y="110"/>
                  </a:cxn>
                  <a:cxn ang="0">
                    <a:pos x="365" y="0"/>
                  </a:cxn>
                  <a:cxn ang="0">
                    <a:pos x="325" y="81"/>
                  </a:cxn>
                  <a:cxn ang="0">
                    <a:pos x="302" y="80"/>
                  </a:cxn>
                  <a:cxn ang="0">
                    <a:pos x="280" y="81"/>
                  </a:cxn>
                  <a:cxn ang="0">
                    <a:pos x="257" y="84"/>
                  </a:cxn>
                  <a:cxn ang="0">
                    <a:pos x="210" y="8"/>
                  </a:cxn>
                  <a:cxn ang="0">
                    <a:pos x="170" y="123"/>
                  </a:cxn>
                  <a:cxn ang="0">
                    <a:pos x="153" y="137"/>
                  </a:cxn>
                  <a:cxn ang="0">
                    <a:pos x="137" y="153"/>
                  </a:cxn>
                  <a:cxn ang="0">
                    <a:pos x="123" y="171"/>
                  </a:cxn>
                  <a:cxn ang="0">
                    <a:pos x="111" y="189"/>
                  </a:cxn>
                  <a:cxn ang="0">
                    <a:pos x="0" y="239"/>
                  </a:cxn>
                  <a:cxn ang="0">
                    <a:pos x="82" y="277"/>
                  </a:cxn>
                  <a:cxn ang="0">
                    <a:pos x="80" y="294"/>
                  </a:cxn>
                  <a:cxn ang="0">
                    <a:pos x="81" y="316"/>
                  </a:cxn>
                  <a:cxn ang="0">
                    <a:pos x="85" y="344"/>
                  </a:cxn>
                  <a:cxn ang="0">
                    <a:pos x="8" y="395"/>
                  </a:cxn>
                  <a:cxn ang="0">
                    <a:pos x="123" y="434"/>
                  </a:cxn>
                  <a:cxn ang="0">
                    <a:pos x="138" y="451"/>
                  </a:cxn>
                  <a:cxn ang="0">
                    <a:pos x="154" y="467"/>
                  </a:cxn>
                  <a:cxn ang="0">
                    <a:pos x="171" y="481"/>
                  </a:cxn>
                  <a:cxn ang="0">
                    <a:pos x="190" y="493"/>
                  </a:cxn>
                  <a:cxn ang="0">
                    <a:pos x="239" y="604"/>
                  </a:cxn>
                  <a:cxn ang="0">
                    <a:pos x="279" y="523"/>
                  </a:cxn>
                  <a:cxn ang="0">
                    <a:pos x="301" y="524"/>
                  </a:cxn>
                  <a:cxn ang="0">
                    <a:pos x="324" y="523"/>
                  </a:cxn>
                  <a:cxn ang="0">
                    <a:pos x="346" y="519"/>
                  </a:cxn>
                  <a:cxn ang="0">
                    <a:pos x="395" y="596"/>
                  </a:cxn>
                  <a:cxn ang="0">
                    <a:pos x="433" y="481"/>
                  </a:cxn>
                  <a:cxn ang="0">
                    <a:pos x="451" y="467"/>
                  </a:cxn>
                  <a:cxn ang="0">
                    <a:pos x="467" y="451"/>
                  </a:cxn>
                  <a:cxn ang="0">
                    <a:pos x="481" y="434"/>
                  </a:cxn>
                  <a:cxn ang="0">
                    <a:pos x="493" y="415"/>
                  </a:cxn>
                  <a:cxn ang="0">
                    <a:pos x="604" y="365"/>
                  </a:cxn>
                </a:cxnLst>
                <a:rect l="0" t="0" r="r" b="b"/>
                <a:pathLst>
                  <a:path w="604" h="604">
                    <a:moveTo>
                      <a:pt x="522" y="336"/>
                    </a:moveTo>
                    <a:lnTo>
                      <a:pt x="524" y="314"/>
                    </a:lnTo>
                    <a:lnTo>
                      <a:pt x="524" y="291"/>
                    </a:lnTo>
                    <a:lnTo>
                      <a:pt x="522" y="269"/>
                    </a:lnTo>
                    <a:lnTo>
                      <a:pt x="517" y="247"/>
                    </a:lnTo>
                    <a:lnTo>
                      <a:pt x="596" y="210"/>
                    </a:lnTo>
                    <a:lnTo>
                      <a:pt x="560" y="134"/>
                    </a:lnTo>
                    <a:lnTo>
                      <a:pt x="481" y="171"/>
                    </a:lnTo>
                    <a:lnTo>
                      <a:pt x="474" y="162"/>
                    </a:lnTo>
                    <a:lnTo>
                      <a:pt x="467" y="153"/>
                    </a:lnTo>
                    <a:lnTo>
                      <a:pt x="460" y="145"/>
                    </a:lnTo>
                    <a:lnTo>
                      <a:pt x="451" y="137"/>
                    </a:lnTo>
                    <a:lnTo>
                      <a:pt x="443" y="130"/>
                    </a:lnTo>
                    <a:lnTo>
                      <a:pt x="434" y="123"/>
                    </a:lnTo>
                    <a:lnTo>
                      <a:pt x="424" y="116"/>
                    </a:lnTo>
                    <a:lnTo>
                      <a:pt x="415" y="110"/>
                    </a:lnTo>
                    <a:lnTo>
                      <a:pt x="445" y="29"/>
                    </a:lnTo>
                    <a:lnTo>
                      <a:pt x="365" y="0"/>
                    </a:lnTo>
                    <a:lnTo>
                      <a:pt x="336" y="82"/>
                    </a:lnTo>
                    <a:lnTo>
                      <a:pt x="325" y="81"/>
                    </a:lnTo>
                    <a:lnTo>
                      <a:pt x="313" y="80"/>
                    </a:lnTo>
                    <a:lnTo>
                      <a:pt x="302" y="80"/>
                    </a:lnTo>
                    <a:lnTo>
                      <a:pt x="291" y="80"/>
                    </a:lnTo>
                    <a:lnTo>
                      <a:pt x="280" y="81"/>
                    </a:lnTo>
                    <a:lnTo>
                      <a:pt x="269" y="82"/>
                    </a:lnTo>
                    <a:lnTo>
                      <a:pt x="257" y="84"/>
                    </a:lnTo>
                    <a:lnTo>
                      <a:pt x="247" y="87"/>
                    </a:lnTo>
                    <a:lnTo>
                      <a:pt x="210" y="8"/>
                    </a:lnTo>
                    <a:lnTo>
                      <a:pt x="134" y="44"/>
                    </a:lnTo>
                    <a:lnTo>
                      <a:pt x="170" y="123"/>
                    </a:lnTo>
                    <a:lnTo>
                      <a:pt x="162" y="130"/>
                    </a:lnTo>
                    <a:lnTo>
                      <a:pt x="153" y="137"/>
                    </a:lnTo>
                    <a:lnTo>
                      <a:pt x="145" y="145"/>
                    </a:lnTo>
                    <a:lnTo>
                      <a:pt x="137" y="153"/>
                    </a:lnTo>
                    <a:lnTo>
                      <a:pt x="130" y="162"/>
                    </a:lnTo>
                    <a:lnTo>
                      <a:pt x="123" y="171"/>
                    </a:lnTo>
                    <a:lnTo>
                      <a:pt x="117" y="179"/>
                    </a:lnTo>
                    <a:lnTo>
                      <a:pt x="111" y="189"/>
                    </a:lnTo>
                    <a:lnTo>
                      <a:pt x="29" y="160"/>
                    </a:lnTo>
                    <a:lnTo>
                      <a:pt x="0" y="239"/>
                    </a:lnTo>
                    <a:lnTo>
                      <a:pt x="83" y="268"/>
                    </a:lnTo>
                    <a:lnTo>
                      <a:pt x="82" y="277"/>
                    </a:lnTo>
                    <a:lnTo>
                      <a:pt x="81" y="285"/>
                    </a:lnTo>
                    <a:lnTo>
                      <a:pt x="80" y="294"/>
                    </a:lnTo>
                    <a:lnTo>
                      <a:pt x="80" y="303"/>
                    </a:lnTo>
                    <a:lnTo>
                      <a:pt x="81" y="316"/>
                    </a:lnTo>
                    <a:lnTo>
                      <a:pt x="82" y="330"/>
                    </a:lnTo>
                    <a:lnTo>
                      <a:pt x="85" y="344"/>
                    </a:lnTo>
                    <a:lnTo>
                      <a:pt x="87" y="358"/>
                    </a:lnTo>
                    <a:lnTo>
                      <a:pt x="8" y="395"/>
                    </a:lnTo>
                    <a:lnTo>
                      <a:pt x="43" y="471"/>
                    </a:lnTo>
                    <a:lnTo>
                      <a:pt x="123" y="434"/>
                    </a:lnTo>
                    <a:lnTo>
                      <a:pt x="130" y="442"/>
                    </a:lnTo>
                    <a:lnTo>
                      <a:pt x="138" y="451"/>
                    </a:lnTo>
                    <a:lnTo>
                      <a:pt x="146" y="459"/>
                    </a:lnTo>
                    <a:lnTo>
                      <a:pt x="154" y="467"/>
                    </a:lnTo>
                    <a:lnTo>
                      <a:pt x="163" y="474"/>
                    </a:lnTo>
                    <a:lnTo>
                      <a:pt x="171" y="481"/>
                    </a:lnTo>
                    <a:lnTo>
                      <a:pt x="180" y="487"/>
                    </a:lnTo>
                    <a:lnTo>
                      <a:pt x="190" y="493"/>
                    </a:lnTo>
                    <a:lnTo>
                      <a:pt x="160" y="576"/>
                    </a:lnTo>
                    <a:lnTo>
                      <a:pt x="239" y="604"/>
                    </a:lnTo>
                    <a:lnTo>
                      <a:pt x="269" y="521"/>
                    </a:lnTo>
                    <a:lnTo>
                      <a:pt x="279" y="523"/>
                    </a:lnTo>
                    <a:lnTo>
                      <a:pt x="290" y="524"/>
                    </a:lnTo>
                    <a:lnTo>
                      <a:pt x="301" y="524"/>
                    </a:lnTo>
                    <a:lnTo>
                      <a:pt x="312" y="524"/>
                    </a:lnTo>
                    <a:lnTo>
                      <a:pt x="324" y="523"/>
                    </a:lnTo>
                    <a:lnTo>
                      <a:pt x="335" y="521"/>
                    </a:lnTo>
                    <a:lnTo>
                      <a:pt x="346" y="519"/>
                    </a:lnTo>
                    <a:lnTo>
                      <a:pt x="357" y="517"/>
                    </a:lnTo>
                    <a:lnTo>
                      <a:pt x="395" y="596"/>
                    </a:lnTo>
                    <a:lnTo>
                      <a:pt x="471" y="560"/>
                    </a:lnTo>
                    <a:lnTo>
                      <a:pt x="433" y="481"/>
                    </a:lnTo>
                    <a:lnTo>
                      <a:pt x="442" y="474"/>
                    </a:lnTo>
                    <a:lnTo>
                      <a:pt x="451" y="467"/>
                    </a:lnTo>
                    <a:lnTo>
                      <a:pt x="459" y="459"/>
                    </a:lnTo>
                    <a:lnTo>
                      <a:pt x="467" y="451"/>
                    </a:lnTo>
                    <a:lnTo>
                      <a:pt x="474" y="442"/>
                    </a:lnTo>
                    <a:lnTo>
                      <a:pt x="481" y="434"/>
                    </a:lnTo>
                    <a:lnTo>
                      <a:pt x="487" y="425"/>
                    </a:lnTo>
                    <a:lnTo>
                      <a:pt x="493" y="415"/>
                    </a:lnTo>
                    <a:lnTo>
                      <a:pt x="576" y="445"/>
                    </a:lnTo>
                    <a:lnTo>
                      <a:pt x="604" y="365"/>
                    </a:lnTo>
                    <a:lnTo>
                      <a:pt x="522" y="3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6243109" y="688975"/>
                <a:ext cx="1222375" cy="1217612"/>
              </a:xfrm>
              <a:custGeom>
                <a:avLst/>
                <a:gdLst/>
                <a:ahLst/>
                <a:cxnLst>
                  <a:cxn ang="0">
                    <a:pos x="557" y="607"/>
                  </a:cxn>
                  <a:cxn ang="0">
                    <a:pos x="577" y="591"/>
                  </a:cxn>
                  <a:cxn ang="0">
                    <a:pos x="595" y="573"/>
                  </a:cxn>
                  <a:cxn ang="0">
                    <a:pos x="612" y="553"/>
                  </a:cxn>
                  <a:cxn ang="0">
                    <a:pos x="627" y="531"/>
                  </a:cxn>
                  <a:cxn ang="0">
                    <a:pos x="770" y="460"/>
                  </a:cxn>
                  <a:cxn ang="0">
                    <a:pos x="669" y="396"/>
                  </a:cxn>
                  <a:cxn ang="0">
                    <a:pos x="666" y="344"/>
                  </a:cxn>
                  <a:cxn ang="0">
                    <a:pos x="762" y="271"/>
                  </a:cxn>
                  <a:cxn ang="0">
                    <a:pos x="612" y="213"/>
                  </a:cxn>
                  <a:cxn ang="0">
                    <a:pos x="595" y="192"/>
                  </a:cxn>
                  <a:cxn ang="0">
                    <a:pos x="577" y="174"/>
                  </a:cxn>
                  <a:cxn ang="0">
                    <a:pos x="556" y="157"/>
                  </a:cxn>
                  <a:cxn ang="0">
                    <a:pos x="534" y="142"/>
                  </a:cxn>
                  <a:cxn ang="0">
                    <a:pos x="461" y="0"/>
                  </a:cxn>
                  <a:cxn ang="0">
                    <a:pos x="411" y="102"/>
                  </a:cxn>
                  <a:cxn ang="0">
                    <a:pos x="385" y="101"/>
                  </a:cxn>
                  <a:cxn ang="0">
                    <a:pos x="359" y="102"/>
                  </a:cxn>
                  <a:cxn ang="0">
                    <a:pos x="332" y="106"/>
                  </a:cxn>
                  <a:cxn ang="0">
                    <a:pos x="272" y="9"/>
                  </a:cxn>
                  <a:cxn ang="0">
                    <a:pos x="214" y="158"/>
                  </a:cxn>
                  <a:cxn ang="0">
                    <a:pos x="194" y="175"/>
                  </a:cxn>
                  <a:cxn ang="0">
                    <a:pos x="175" y="193"/>
                  </a:cxn>
                  <a:cxn ang="0">
                    <a:pos x="158" y="214"/>
                  </a:cxn>
                  <a:cxn ang="0">
                    <a:pos x="143" y="236"/>
                  </a:cxn>
                  <a:cxn ang="0">
                    <a:pos x="0" y="308"/>
                  </a:cxn>
                  <a:cxn ang="0">
                    <a:pos x="104" y="354"/>
                  </a:cxn>
                  <a:cxn ang="0">
                    <a:pos x="102" y="373"/>
                  </a:cxn>
                  <a:cxn ang="0">
                    <a:pos x="103" y="401"/>
                  </a:cxn>
                  <a:cxn ang="0">
                    <a:pos x="107" y="435"/>
                  </a:cxn>
                  <a:cxn ang="0">
                    <a:pos x="10" y="497"/>
                  </a:cxn>
                  <a:cxn ang="0">
                    <a:pos x="161" y="554"/>
                  </a:cxn>
                  <a:cxn ang="0">
                    <a:pos x="177" y="574"/>
                  </a:cxn>
                  <a:cxn ang="0">
                    <a:pos x="196" y="593"/>
                  </a:cxn>
                  <a:cxn ang="0">
                    <a:pos x="216" y="608"/>
                  </a:cxn>
                  <a:cxn ang="0">
                    <a:pos x="238" y="623"/>
                  </a:cxn>
                  <a:cxn ang="0">
                    <a:pos x="310" y="767"/>
                  </a:cxn>
                  <a:cxn ang="0">
                    <a:pos x="360" y="664"/>
                  </a:cxn>
                  <a:cxn ang="0">
                    <a:pos x="387" y="665"/>
                  </a:cxn>
                  <a:cxn ang="0">
                    <a:pos x="413" y="663"/>
                  </a:cxn>
                  <a:cxn ang="0">
                    <a:pos x="438" y="660"/>
                  </a:cxn>
                  <a:cxn ang="0">
                    <a:pos x="499" y="758"/>
                  </a:cxn>
                </a:cxnLst>
                <a:rect l="0" t="0" r="r" b="b"/>
                <a:pathLst>
                  <a:path w="770" h="767">
                    <a:moveTo>
                      <a:pt x="604" y="708"/>
                    </a:moveTo>
                    <a:lnTo>
                      <a:pt x="557" y="607"/>
                    </a:lnTo>
                    <a:lnTo>
                      <a:pt x="567" y="600"/>
                    </a:lnTo>
                    <a:lnTo>
                      <a:pt x="577" y="591"/>
                    </a:lnTo>
                    <a:lnTo>
                      <a:pt x="586" y="582"/>
                    </a:lnTo>
                    <a:lnTo>
                      <a:pt x="595" y="573"/>
                    </a:lnTo>
                    <a:lnTo>
                      <a:pt x="604" y="563"/>
                    </a:lnTo>
                    <a:lnTo>
                      <a:pt x="612" y="553"/>
                    </a:lnTo>
                    <a:lnTo>
                      <a:pt x="620" y="543"/>
                    </a:lnTo>
                    <a:lnTo>
                      <a:pt x="627" y="531"/>
                    </a:lnTo>
                    <a:lnTo>
                      <a:pt x="732" y="569"/>
                    </a:lnTo>
                    <a:lnTo>
                      <a:pt x="770" y="460"/>
                    </a:lnTo>
                    <a:lnTo>
                      <a:pt x="666" y="422"/>
                    </a:lnTo>
                    <a:lnTo>
                      <a:pt x="669" y="396"/>
                    </a:lnTo>
                    <a:lnTo>
                      <a:pt x="669" y="370"/>
                    </a:lnTo>
                    <a:lnTo>
                      <a:pt x="666" y="344"/>
                    </a:lnTo>
                    <a:lnTo>
                      <a:pt x="662" y="318"/>
                    </a:lnTo>
                    <a:lnTo>
                      <a:pt x="762" y="271"/>
                    </a:lnTo>
                    <a:lnTo>
                      <a:pt x="712" y="166"/>
                    </a:lnTo>
                    <a:lnTo>
                      <a:pt x="612" y="213"/>
                    </a:lnTo>
                    <a:lnTo>
                      <a:pt x="604" y="203"/>
                    </a:lnTo>
                    <a:lnTo>
                      <a:pt x="595" y="192"/>
                    </a:lnTo>
                    <a:lnTo>
                      <a:pt x="586" y="183"/>
                    </a:lnTo>
                    <a:lnTo>
                      <a:pt x="577" y="174"/>
                    </a:lnTo>
                    <a:lnTo>
                      <a:pt x="566" y="165"/>
                    </a:lnTo>
                    <a:lnTo>
                      <a:pt x="556" y="157"/>
                    </a:lnTo>
                    <a:lnTo>
                      <a:pt x="545" y="149"/>
                    </a:lnTo>
                    <a:lnTo>
                      <a:pt x="534" y="142"/>
                    </a:lnTo>
                    <a:lnTo>
                      <a:pt x="571" y="39"/>
                    </a:lnTo>
                    <a:lnTo>
                      <a:pt x="461" y="0"/>
                    </a:lnTo>
                    <a:lnTo>
                      <a:pt x="424" y="103"/>
                    </a:lnTo>
                    <a:lnTo>
                      <a:pt x="411" y="102"/>
                    </a:lnTo>
                    <a:lnTo>
                      <a:pt x="398" y="101"/>
                    </a:lnTo>
                    <a:lnTo>
                      <a:pt x="385" y="101"/>
                    </a:lnTo>
                    <a:lnTo>
                      <a:pt x="372" y="101"/>
                    </a:lnTo>
                    <a:lnTo>
                      <a:pt x="359" y="102"/>
                    </a:lnTo>
                    <a:lnTo>
                      <a:pt x="345" y="103"/>
                    </a:lnTo>
                    <a:lnTo>
                      <a:pt x="332" y="106"/>
                    </a:lnTo>
                    <a:lnTo>
                      <a:pt x="319" y="109"/>
                    </a:lnTo>
                    <a:lnTo>
                      <a:pt x="272" y="9"/>
                    </a:lnTo>
                    <a:lnTo>
                      <a:pt x="167" y="59"/>
                    </a:lnTo>
                    <a:lnTo>
                      <a:pt x="214" y="158"/>
                    </a:lnTo>
                    <a:lnTo>
                      <a:pt x="204" y="166"/>
                    </a:lnTo>
                    <a:lnTo>
                      <a:pt x="194" y="175"/>
                    </a:lnTo>
                    <a:lnTo>
                      <a:pt x="184" y="184"/>
                    </a:lnTo>
                    <a:lnTo>
                      <a:pt x="175" y="193"/>
                    </a:lnTo>
                    <a:lnTo>
                      <a:pt x="166" y="204"/>
                    </a:lnTo>
                    <a:lnTo>
                      <a:pt x="158" y="214"/>
                    </a:lnTo>
                    <a:lnTo>
                      <a:pt x="150" y="225"/>
                    </a:lnTo>
                    <a:lnTo>
                      <a:pt x="143" y="236"/>
                    </a:lnTo>
                    <a:lnTo>
                      <a:pt x="40" y="199"/>
                    </a:lnTo>
                    <a:lnTo>
                      <a:pt x="0" y="308"/>
                    </a:lnTo>
                    <a:lnTo>
                      <a:pt x="105" y="345"/>
                    </a:lnTo>
                    <a:lnTo>
                      <a:pt x="104" y="354"/>
                    </a:lnTo>
                    <a:lnTo>
                      <a:pt x="103" y="364"/>
                    </a:lnTo>
                    <a:lnTo>
                      <a:pt x="102" y="373"/>
                    </a:lnTo>
                    <a:lnTo>
                      <a:pt x="102" y="384"/>
                    </a:lnTo>
                    <a:lnTo>
                      <a:pt x="103" y="401"/>
                    </a:lnTo>
                    <a:lnTo>
                      <a:pt x="105" y="419"/>
                    </a:lnTo>
                    <a:lnTo>
                      <a:pt x="107" y="435"/>
                    </a:lnTo>
                    <a:lnTo>
                      <a:pt x="110" y="450"/>
                    </a:lnTo>
                    <a:lnTo>
                      <a:pt x="10" y="497"/>
                    </a:lnTo>
                    <a:lnTo>
                      <a:pt x="59" y="601"/>
                    </a:lnTo>
                    <a:lnTo>
                      <a:pt x="161" y="554"/>
                    </a:lnTo>
                    <a:lnTo>
                      <a:pt x="168" y="565"/>
                    </a:lnTo>
                    <a:lnTo>
                      <a:pt x="177" y="574"/>
                    </a:lnTo>
                    <a:lnTo>
                      <a:pt x="186" y="584"/>
                    </a:lnTo>
                    <a:lnTo>
                      <a:pt x="196" y="593"/>
                    </a:lnTo>
                    <a:lnTo>
                      <a:pt x="206" y="600"/>
                    </a:lnTo>
                    <a:lnTo>
                      <a:pt x="216" y="608"/>
                    </a:lnTo>
                    <a:lnTo>
                      <a:pt x="226" y="616"/>
                    </a:lnTo>
                    <a:lnTo>
                      <a:pt x="238" y="623"/>
                    </a:lnTo>
                    <a:lnTo>
                      <a:pt x="200" y="728"/>
                    </a:lnTo>
                    <a:lnTo>
                      <a:pt x="310" y="767"/>
                    </a:lnTo>
                    <a:lnTo>
                      <a:pt x="347" y="663"/>
                    </a:lnTo>
                    <a:lnTo>
                      <a:pt x="360" y="664"/>
                    </a:lnTo>
                    <a:lnTo>
                      <a:pt x="373" y="664"/>
                    </a:lnTo>
                    <a:lnTo>
                      <a:pt x="387" y="665"/>
                    </a:lnTo>
                    <a:lnTo>
                      <a:pt x="400" y="664"/>
                    </a:lnTo>
                    <a:lnTo>
                      <a:pt x="413" y="663"/>
                    </a:lnTo>
                    <a:lnTo>
                      <a:pt x="426" y="662"/>
                    </a:lnTo>
                    <a:lnTo>
                      <a:pt x="438" y="660"/>
                    </a:lnTo>
                    <a:lnTo>
                      <a:pt x="451" y="657"/>
                    </a:lnTo>
                    <a:lnTo>
                      <a:pt x="499" y="758"/>
                    </a:lnTo>
                    <a:lnTo>
                      <a:pt x="604" y="7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6265334" y="709613"/>
                <a:ext cx="1179513" cy="1174750"/>
              </a:xfrm>
              <a:custGeom>
                <a:avLst/>
                <a:gdLst/>
                <a:ahLst/>
                <a:cxnLst>
                  <a:cxn ang="0">
                    <a:pos x="439" y="633"/>
                  </a:cxn>
                  <a:cxn ang="0">
                    <a:pos x="412" y="638"/>
                  </a:cxn>
                  <a:cxn ang="0">
                    <a:pos x="385" y="641"/>
                  </a:cxn>
                  <a:cxn ang="0">
                    <a:pos x="358" y="641"/>
                  </a:cxn>
                  <a:cxn ang="0">
                    <a:pos x="331" y="638"/>
                  </a:cxn>
                  <a:cxn ang="0">
                    <a:pos x="289" y="740"/>
                  </a:cxn>
                  <a:cxn ang="0">
                    <a:pos x="237" y="606"/>
                  </a:cxn>
                  <a:cxn ang="0">
                    <a:pos x="221" y="596"/>
                  </a:cxn>
                  <a:cxn ang="0">
                    <a:pos x="199" y="580"/>
                  </a:cxn>
                  <a:cxn ang="0">
                    <a:pos x="179" y="562"/>
                  </a:cxn>
                  <a:cxn ang="0">
                    <a:pos x="161" y="542"/>
                  </a:cxn>
                  <a:cxn ang="0">
                    <a:pos x="149" y="528"/>
                  </a:cxn>
                  <a:cxn ang="0">
                    <a:pos x="10" y="490"/>
                  </a:cxn>
                  <a:cxn ang="0">
                    <a:pos x="107" y="439"/>
                  </a:cxn>
                  <a:cxn ang="0">
                    <a:pos x="102" y="407"/>
                  </a:cxn>
                  <a:cxn ang="0">
                    <a:pos x="99" y="371"/>
                  </a:cxn>
                  <a:cxn ang="0">
                    <a:pos x="100" y="349"/>
                  </a:cxn>
                  <a:cxn ang="0">
                    <a:pos x="102" y="330"/>
                  </a:cxn>
                  <a:cxn ang="0">
                    <a:pos x="0" y="289"/>
                  </a:cxn>
                  <a:cxn ang="0">
                    <a:pos x="134" y="236"/>
                  </a:cxn>
                  <a:cxn ang="0">
                    <a:pos x="144" y="220"/>
                  </a:cxn>
                  <a:cxn ang="0">
                    <a:pos x="160" y="199"/>
                  </a:cxn>
                  <a:cxn ang="0">
                    <a:pos x="178" y="178"/>
                  </a:cxn>
                  <a:cxn ang="0">
                    <a:pos x="199" y="159"/>
                  </a:cxn>
                  <a:cxn ang="0">
                    <a:pos x="213" y="148"/>
                  </a:cxn>
                  <a:cxn ang="0">
                    <a:pos x="253" y="11"/>
                  </a:cxn>
                  <a:cxn ang="0">
                    <a:pos x="303" y="107"/>
                  </a:cxn>
                  <a:cxn ang="0">
                    <a:pos x="331" y="101"/>
                  </a:cxn>
                  <a:cxn ang="0">
                    <a:pos x="358" y="98"/>
                  </a:cxn>
                  <a:cxn ang="0">
                    <a:pos x="386" y="98"/>
                  </a:cxn>
                  <a:cxn ang="0">
                    <a:pos x="413" y="101"/>
                  </a:cxn>
                  <a:cxn ang="0">
                    <a:pos x="454" y="0"/>
                  </a:cxn>
                  <a:cxn ang="0">
                    <a:pos x="507" y="134"/>
                  </a:cxn>
                  <a:cxn ang="0">
                    <a:pos x="522" y="144"/>
                  </a:cxn>
                  <a:cxn ang="0">
                    <a:pos x="544" y="159"/>
                  </a:cxn>
                  <a:cxn ang="0">
                    <a:pos x="564" y="179"/>
                  </a:cxn>
                  <a:cxn ang="0">
                    <a:pos x="583" y="199"/>
                  </a:cxn>
                  <a:cxn ang="0">
                    <a:pos x="594" y="213"/>
                  </a:cxn>
                  <a:cxn ang="0">
                    <a:pos x="733" y="253"/>
                  </a:cxn>
                  <a:cxn ang="0">
                    <a:pos x="636" y="303"/>
                  </a:cxn>
                  <a:cxn ang="0">
                    <a:pos x="644" y="358"/>
                  </a:cxn>
                  <a:cxn ang="0">
                    <a:pos x="641" y="413"/>
                  </a:cxn>
                  <a:cxn ang="0">
                    <a:pos x="743" y="453"/>
                  </a:cxn>
                  <a:cxn ang="0">
                    <a:pos x="608" y="505"/>
                  </a:cxn>
                  <a:cxn ang="0">
                    <a:pos x="599" y="521"/>
                  </a:cxn>
                  <a:cxn ang="0">
                    <a:pos x="582" y="543"/>
                  </a:cxn>
                  <a:cxn ang="0">
                    <a:pos x="564" y="563"/>
                  </a:cxn>
                  <a:cxn ang="0">
                    <a:pos x="543" y="581"/>
                  </a:cxn>
                  <a:cxn ang="0">
                    <a:pos x="529" y="591"/>
                  </a:cxn>
                  <a:cxn ang="0">
                    <a:pos x="490" y="731"/>
                  </a:cxn>
                </a:cxnLst>
                <a:rect l="0" t="0" r="r" b="b"/>
                <a:pathLst>
                  <a:path w="743" h="740">
                    <a:moveTo>
                      <a:pt x="444" y="632"/>
                    </a:moveTo>
                    <a:lnTo>
                      <a:pt x="439" y="633"/>
                    </a:lnTo>
                    <a:lnTo>
                      <a:pt x="426" y="636"/>
                    </a:lnTo>
                    <a:lnTo>
                      <a:pt x="412" y="638"/>
                    </a:lnTo>
                    <a:lnTo>
                      <a:pt x="399" y="640"/>
                    </a:lnTo>
                    <a:lnTo>
                      <a:pt x="385" y="641"/>
                    </a:lnTo>
                    <a:lnTo>
                      <a:pt x="371" y="641"/>
                    </a:lnTo>
                    <a:lnTo>
                      <a:pt x="358" y="641"/>
                    </a:lnTo>
                    <a:lnTo>
                      <a:pt x="344" y="640"/>
                    </a:lnTo>
                    <a:lnTo>
                      <a:pt x="331" y="638"/>
                    </a:lnTo>
                    <a:lnTo>
                      <a:pt x="326" y="637"/>
                    </a:lnTo>
                    <a:lnTo>
                      <a:pt x="289" y="740"/>
                    </a:lnTo>
                    <a:lnTo>
                      <a:pt x="200" y="709"/>
                    </a:lnTo>
                    <a:lnTo>
                      <a:pt x="237" y="606"/>
                    </a:lnTo>
                    <a:lnTo>
                      <a:pt x="233" y="603"/>
                    </a:lnTo>
                    <a:lnTo>
                      <a:pt x="221" y="596"/>
                    </a:lnTo>
                    <a:lnTo>
                      <a:pt x="210" y="588"/>
                    </a:lnTo>
                    <a:lnTo>
                      <a:pt x="199" y="580"/>
                    </a:lnTo>
                    <a:lnTo>
                      <a:pt x="189" y="572"/>
                    </a:lnTo>
                    <a:lnTo>
                      <a:pt x="179" y="562"/>
                    </a:lnTo>
                    <a:lnTo>
                      <a:pt x="169" y="553"/>
                    </a:lnTo>
                    <a:lnTo>
                      <a:pt x="161" y="542"/>
                    </a:lnTo>
                    <a:lnTo>
                      <a:pt x="152" y="532"/>
                    </a:lnTo>
                    <a:lnTo>
                      <a:pt x="149" y="528"/>
                    </a:lnTo>
                    <a:lnTo>
                      <a:pt x="50" y="573"/>
                    </a:lnTo>
                    <a:lnTo>
                      <a:pt x="10" y="490"/>
                    </a:lnTo>
                    <a:lnTo>
                      <a:pt x="109" y="442"/>
                    </a:lnTo>
                    <a:lnTo>
                      <a:pt x="107" y="439"/>
                    </a:lnTo>
                    <a:lnTo>
                      <a:pt x="104" y="423"/>
                    </a:lnTo>
                    <a:lnTo>
                      <a:pt x="102" y="407"/>
                    </a:lnTo>
                    <a:lnTo>
                      <a:pt x="100" y="389"/>
                    </a:lnTo>
                    <a:lnTo>
                      <a:pt x="99" y="371"/>
                    </a:lnTo>
                    <a:lnTo>
                      <a:pt x="99" y="359"/>
                    </a:lnTo>
                    <a:lnTo>
                      <a:pt x="100" y="349"/>
                    </a:lnTo>
                    <a:lnTo>
                      <a:pt x="101" y="339"/>
                    </a:lnTo>
                    <a:lnTo>
                      <a:pt x="102" y="330"/>
                    </a:lnTo>
                    <a:lnTo>
                      <a:pt x="103" y="325"/>
                    </a:lnTo>
                    <a:lnTo>
                      <a:pt x="0" y="289"/>
                    </a:lnTo>
                    <a:lnTo>
                      <a:pt x="32" y="200"/>
                    </a:lnTo>
                    <a:lnTo>
                      <a:pt x="134" y="236"/>
                    </a:lnTo>
                    <a:lnTo>
                      <a:pt x="136" y="233"/>
                    </a:lnTo>
                    <a:lnTo>
                      <a:pt x="144" y="220"/>
                    </a:lnTo>
                    <a:lnTo>
                      <a:pt x="152" y="209"/>
                    </a:lnTo>
                    <a:lnTo>
                      <a:pt x="160" y="199"/>
                    </a:lnTo>
                    <a:lnTo>
                      <a:pt x="169" y="187"/>
                    </a:lnTo>
                    <a:lnTo>
                      <a:pt x="178" y="178"/>
                    </a:lnTo>
                    <a:lnTo>
                      <a:pt x="189" y="168"/>
                    </a:lnTo>
                    <a:lnTo>
                      <a:pt x="199" y="159"/>
                    </a:lnTo>
                    <a:lnTo>
                      <a:pt x="210" y="151"/>
                    </a:lnTo>
                    <a:lnTo>
                      <a:pt x="213" y="148"/>
                    </a:lnTo>
                    <a:lnTo>
                      <a:pt x="168" y="51"/>
                    </a:lnTo>
                    <a:lnTo>
                      <a:pt x="253" y="11"/>
                    </a:lnTo>
                    <a:lnTo>
                      <a:pt x="299" y="108"/>
                    </a:lnTo>
                    <a:lnTo>
                      <a:pt x="303" y="107"/>
                    </a:lnTo>
                    <a:lnTo>
                      <a:pt x="317" y="103"/>
                    </a:lnTo>
                    <a:lnTo>
                      <a:pt x="331" y="101"/>
                    </a:lnTo>
                    <a:lnTo>
                      <a:pt x="344" y="99"/>
                    </a:lnTo>
                    <a:lnTo>
                      <a:pt x="358" y="98"/>
                    </a:lnTo>
                    <a:lnTo>
                      <a:pt x="372" y="98"/>
                    </a:lnTo>
                    <a:lnTo>
                      <a:pt x="386" y="98"/>
                    </a:lnTo>
                    <a:lnTo>
                      <a:pt x="399" y="99"/>
                    </a:lnTo>
                    <a:lnTo>
                      <a:pt x="413" y="101"/>
                    </a:lnTo>
                    <a:lnTo>
                      <a:pt x="417" y="102"/>
                    </a:lnTo>
                    <a:lnTo>
                      <a:pt x="454" y="0"/>
                    </a:lnTo>
                    <a:lnTo>
                      <a:pt x="543" y="33"/>
                    </a:lnTo>
                    <a:lnTo>
                      <a:pt x="507" y="134"/>
                    </a:lnTo>
                    <a:lnTo>
                      <a:pt x="510" y="136"/>
                    </a:lnTo>
                    <a:lnTo>
                      <a:pt x="522" y="144"/>
                    </a:lnTo>
                    <a:lnTo>
                      <a:pt x="534" y="151"/>
                    </a:lnTo>
                    <a:lnTo>
                      <a:pt x="544" y="159"/>
                    </a:lnTo>
                    <a:lnTo>
                      <a:pt x="555" y="169"/>
                    </a:lnTo>
                    <a:lnTo>
                      <a:pt x="564" y="179"/>
                    </a:lnTo>
                    <a:lnTo>
                      <a:pt x="574" y="188"/>
                    </a:lnTo>
                    <a:lnTo>
                      <a:pt x="583" y="199"/>
                    </a:lnTo>
                    <a:lnTo>
                      <a:pt x="592" y="210"/>
                    </a:lnTo>
                    <a:lnTo>
                      <a:pt x="594" y="213"/>
                    </a:lnTo>
                    <a:lnTo>
                      <a:pt x="692" y="167"/>
                    </a:lnTo>
                    <a:lnTo>
                      <a:pt x="733" y="253"/>
                    </a:lnTo>
                    <a:lnTo>
                      <a:pt x="635" y="299"/>
                    </a:lnTo>
                    <a:lnTo>
                      <a:pt x="636" y="303"/>
                    </a:lnTo>
                    <a:lnTo>
                      <a:pt x="642" y="331"/>
                    </a:lnTo>
                    <a:lnTo>
                      <a:pt x="644" y="358"/>
                    </a:lnTo>
                    <a:lnTo>
                      <a:pt x="644" y="386"/>
                    </a:lnTo>
                    <a:lnTo>
                      <a:pt x="641" y="413"/>
                    </a:lnTo>
                    <a:lnTo>
                      <a:pt x="640" y="417"/>
                    </a:lnTo>
                    <a:lnTo>
                      <a:pt x="743" y="453"/>
                    </a:lnTo>
                    <a:lnTo>
                      <a:pt x="711" y="542"/>
                    </a:lnTo>
                    <a:lnTo>
                      <a:pt x="608" y="505"/>
                    </a:lnTo>
                    <a:lnTo>
                      <a:pt x="606" y="509"/>
                    </a:lnTo>
                    <a:lnTo>
                      <a:pt x="599" y="521"/>
                    </a:lnTo>
                    <a:lnTo>
                      <a:pt x="591" y="532"/>
                    </a:lnTo>
                    <a:lnTo>
                      <a:pt x="582" y="543"/>
                    </a:lnTo>
                    <a:lnTo>
                      <a:pt x="573" y="553"/>
                    </a:lnTo>
                    <a:lnTo>
                      <a:pt x="564" y="563"/>
                    </a:lnTo>
                    <a:lnTo>
                      <a:pt x="554" y="573"/>
                    </a:lnTo>
                    <a:lnTo>
                      <a:pt x="543" y="581"/>
                    </a:lnTo>
                    <a:lnTo>
                      <a:pt x="532" y="589"/>
                    </a:lnTo>
                    <a:lnTo>
                      <a:pt x="529" y="591"/>
                    </a:lnTo>
                    <a:lnTo>
                      <a:pt x="576" y="691"/>
                    </a:lnTo>
                    <a:lnTo>
                      <a:pt x="490" y="731"/>
                    </a:lnTo>
                    <a:lnTo>
                      <a:pt x="444" y="6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7440084" y="487363"/>
                <a:ext cx="1100138" cy="1100137"/>
              </a:xfrm>
              <a:custGeom>
                <a:avLst/>
                <a:gdLst/>
                <a:ahLst/>
                <a:cxnLst>
                  <a:cxn ang="0">
                    <a:pos x="601" y="358"/>
                  </a:cxn>
                  <a:cxn ang="0">
                    <a:pos x="599" y="311"/>
                  </a:cxn>
                  <a:cxn ang="0">
                    <a:pos x="685" y="245"/>
                  </a:cxn>
                  <a:cxn ang="0">
                    <a:pos x="550" y="193"/>
                  </a:cxn>
                  <a:cxn ang="0">
                    <a:pos x="535" y="174"/>
                  </a:cxn>
                  <a:cxn ang="0">
                    <a:pos x="517" y="157"/>
                  </a:cxn>
                  <a:cxn ang="0">
                    <a:pos x="499" y="142"/>
                  </a:cxn>
                  <a:cxn ang="0">
                    <a:pos x="480" y="129"/>
                  </a:cxn>
                  <a:cxn ang="0">
                    <a:pos x="414" y="0"/>
                  </a:cxn>
                  <a:cxn ang="0">
                    <a:pos x="369" y="91"/>
                  </a:cxn>
                  <a:cxn ang="0">
                    <a:pos x="346" y="90"/>
                  </a:cxn>
                  <a:cxn ang="0">
                    <a:pos x="322" y="92"/>
                  </a:cxn>
                  <a:cxn ang="0">
                    <a:pos x="298" y="96"/>
                  </a:cxn>
                  <a:cxn ang="0">
                    <a:pos x="244" y="9"/>
                  </a:cxn>
                  <a:cxn ang="0">
                    <a:pos x="191" y="143"/>
                  </a:cxn>
                  <a:cxn ang="0">
                    <a:pos x="173" y="158"/>
                  </a:cxn>
                  <a:cxn ang="0">
                    <a:pos x="156" y="175"/>
                  </a:cxn>
                  <a:cxn ang="0">
                    <a:pos x="141" y="194"/>
                  </a:cxn>
                  <a:cxn ang="0">
                    <a:pos x="128" y="213"/>
                  </a:cxn>
                  <a:cxn ang="0">
                    <a:pos x="0" y="279"/>
                  </a:cxn>
                  <a:cxn ang="0">
                    <a:pos x="92" y="320"/>
                  </a:cxn>
                  <a:cxn ang="0">
                    <a:pos x="91" y="338"/>
                  </a:cxn>
                  <a:cxn ang="0">
                    <a:pos x="92" y="362"/>
                  </a:cxn>
                  <a:cxn ang="0">
                    <a:pos x="95" y="392"/>
                  </a:cxn>
                  <a:cxn ang="0">
                    <a:pos x="8" y="449"/>
                  </a:cxn>
                  <a:cxn ang="0">
                    <a:pos x="143" y="501"/>
                  </a:cxn>
                  <a:cxn ang="0">
                    <a:pos x="158" y="519"/>
                  </a:cxn>
                  <a:cxn ang="0">
                    <a:pos x="175" y="535"/>
                  </a:cxn>
                  <a:cxn ang="0">
                    <a:pos x="193" y="550"/>
                  </a:cxn>
                  <a:cxn ang="0">
                    <a:pos x="212" y="563"/>
                  </a:cxn>
                  <a:cxn ang="0">
                    <a:pos x="278" y="693"/>
                  </a:cxn>
                  <a:cxn ang="0">
                    <a:pos x="323" y="600"/>
                  </a:cxn>
                  <a:cxn ang="0">
                    <a:pos x="347" y="601"/>
                  </a:cxn>
                  <a:cxn ang="0">
                    <a:pos x="370" y="600"/>
                  </a:cxn>
                  <a:cxn ang="0">
                    <a:pos x="394" y="596"/>
                  </a:cxn>
                  <a:cxn ang="0">
                    <a:pos x="448" y="685"/>
                  </a:cxn>
                  <a:cxn ang="0">
                    <a:pos x="501" y="549"/>
                  </a:cxn>
                  <a:cxn ang="0">
                    <a:pos x="518" y="534"/>
                  </a:cxn>
                  <a:cxn ang="0">
                    <a:pos x="535" y="518"/>
                  </a:cxn>
                  <a:cxn ang="0">
                    <a:pos x="550" y="499"/>
                  </a:cxn>
                  <a:cxn ang="0">
                    <a:pos x="563" y="480"/>
                  </a:cxn>
                  <a:cxn ang="0">
                    <a:pos x="693" y="415"/>
                  </a:cxn>
                </a:cxnLst>
                <a:rect l="0" t="0" r="r" b="b"/>
                <a:pathLst>
                  <a:path w="693" h="693">
                    <a:moveTo>
                      <a:pt x="599" y="381"/>
                    </a:moveTo>
                    <a:lnTo>
                      <a:pt x="601" y="358"/>
                    </a:lnTo>
                    <a:lnTo>
                      <a:pt x="601" y="334"/>
                    </a:lnTo>
                    <a:lnTo>
                      <a:pt x="599" y="311"/>
                    </a:lnTo>
                    <a:lnTo>
                      <a:pt x="594" y="288"/>
                    </a:lnTo>
                    <a:lnTo>
                      <a:pt x="685" y="245"/>
                    </a:lnTo>
                    <a:lnTo>
                      <a:pt x="640" y="150"/>
                    </a:lnTo>
                    <a:lnTo>
                      <a:pt x="550" y="193"/>
                    </a:lnTo>
                    <a:lnTo>
                      <a:pt x="543" y="183"/>
                    </a:lnTo>
                    <a:lnTo>
                      <a:pt x="535" y="174"/>
                    </a:lnTo>
                    <a:lnTo>
                      <a:pt x="526" y="166"/>
                    </a:lnTo>
                    <a:lnTo>
                      <a:pt x="517" y="157"/>
                    </a:lnTo>
                    <a:lnTo>
                      <a:pt x="509" y="150"/>
                    </a:lnTo>
                    <a:lnTo>
                      <a:pt x="499" y="142"/>
                    </a:lnTo>
                    <a:lnTo>
                      <a:pt x="489" y="135"/>
                    </a:lnTo>
                    <a:lnTo>
                      <a:pt x="480" y="129"/>
                    </a:lnTo>
                    <a:lnTo>
                      <a:pt x="514" y="36"/>
                    </a:lnTo>
                    <a:lnTo>
                      <a:pt x="414" y="0"/>
                    </a:lnTo>
                    <a:lnTo>
                      <a:pt x="381" y="93"/>
                    </a:lnTo>
                    <a:lnTo>
                      <a:pt x="369" y="91"/>
                    </a:lnTo>
                    <a:lnTo>
                      <a:pt x="357" y="91"/>
                    </a:lnTo>
                    <a:lnTo>
                      <a:pt x="346" y="90"/>
                    </a:lnTo>
                    <a:lnTo>
                      <a:pt x="333" y="91"/>
                    </a:lnTo>
                    <a:lnTo>
                      <a:pt x="322" y="92"/>
                    </a:lnTo>
                    <a:lnTo>
                      <a:pt x="310" y="94"/>
                    </a:lnTo>
                    <a:lnTo>
                      <a:pt x="298" y="96"/>
                    </a:lnTo>
                    <a:lnTo>
                      <a:pt x="286" y="98"/>
                    </a:lnTo>
                    <a:lnTo>
                      <a:pt x="244" y="9"/>
                    </a:lnTo>
                    <a:lnTo>
                      <a:pt x="149" y="54"/>
                    </a:lnTo>
                    <a:lnTo>
                      <a:pt x="191" y="143"/>
                    </a:lnTo>
                    <a:lnTo>
                      <a:pt x="182" y="150"/>
                    </a:lnTo>
                    <a:lnTo>
                      <a:pt x="173" y="158"/>
                    </a:lnTo>
                    <a:lnTo>
                      <a:pt x="164" y="166"/>
                    </a:lnTo>
                    <a:lnTo>
                      <a:pt x="156" y="175"/>
                    </a:lnTo>
                    <a:lnTo>
                      <a:pt x="149" y="184"/>
                    </a:lnTo>
                    <a:lnTo>
                      <a:pt x="141" y="194"/>
                    </a:lnTo>
                    <a:lnTo>
                      <a:pt x="134" y="203"/>
                    </a:lnTo>
                    <a:lnTo>
                      <a:pt x="128" y="213"/>
                    </a:lnTo>
                    <a:lnTo>
                      <a:pt x="35" y="180"/>
                    </a:lnTo>
                    <a:lnTo>
                      <a:pt x="0" y="279"/>
                    </a:lnTo>
                    <a:lnTo>
                      <a:pt x="92" y="312"/>
                    </a:lnTo>
                    <a:lnTo>
                      <a:pt x="92" y="320"/>
                    </a:lnTo>
                    <a:lnTo>
                      <a:pt x="92" y="329"/>
                    </a:lnTo>
                    <a:lnTo>
                      <a:pt x="91" y="338"/>
                    </a:lnTo>
                    <a:lnTo>
                      <a:pt x="91" y="346"/>
                    </a:lnTo>
                    <a:lnTo>
                      <a:pt x="92" y="362"/>
                    </a:lnTo>
                    <a:lnTo>
                      <a:pt x="92" y="377"/>
                    </a:lnTo>
                    <a:lnTo>
                      <a:pt x="95" y="392"/>
                    </a:lnTo>
                    <a:lnTo>
                      <a:pt x="98" y="406"/>
                    </a:lnTo>
                    <a:lnTo>
                      <a:pt x="8" y="449"/>
                    </a:lnTo>
                    <a:lnTo>
                      <a:pt x="52" y="544"/>
                    </a:lnTo>
                    <a:lnTo>
                      <a:pt x="143" y="501"/>
                    </a:lnTo>
                    <a:lnTo>
                      <a:pt x="150" y="510"/>
                    </a:lnTo>
                    <a:lnTo>
                      <a:pt x="158" y="519"/>
                    </a:lnTo>
                    <a:lnTo>
                      <a:pt x="166" y="527"/>
                    </a:lnTo>
                    <a:lnTo>
                      <a:pt x="175" y="535"/>
                    </a:lnTo>
                    <a:lnTo>
                      <a:pt x="184" y="543"/>
                    </a:lnTo>
                    <a:lnTo>
                      <a:pt x="193" y="550"/>
                    </a:lnTo>
                    <a:lnTo>
                      <a:pt x="203" y="557"/>
                    </a:lnTo>
                    <a:lnTo>
                      <a:pt x="212" y="563"/>
                    </a:lnTo>
                    <a:lnTo>
                      <a:pt x="178" y="658"/>
                    </a:lnTo>
                    <a:lnTo>
                      <a:pt x="278" y="693"/>
                    </a:lnTo>
                    <a:lnTo>
                      <a:pt x="311" y="599"/>
                    </a:lnTo>
                    <a:lnTo>
                      <a:pt x="323" y="600"/>
                    </a:lnTo>
                    <a:lnTo>
                      <a:pt x="335" y="601"/>
                    </a:lnTo>
                    <a:lnTo>
                      <a:pt x="347" y="601"/>
                    </a:lnTo>
                    <a:lnTo>
                      <a:pt x="359" y="601"/>
                    </a:lnTo>
                    <a:lnTo>
                      <a:pt x="370" y="600"/>
                    </a:lnTo>
                    <a:lnTo>
                      <a:pt x="382" y="598"/>
                    </a:lnTo>
                    <a:lnTo>
                      <a:pt x="394" y="596"/>
                    </a:lnTo>
                    <a:lnTo>
                      <a:pt x="405" y="594"/>
                    </a:lnTo>
                    <a:lnTo>
                      <a:pt x="448" y="685"/>
                    </a:lnTo>
                    <a:lnTo>
                      <a:pt x="544" y="640"/>
                    </a:lnTo>
                    <a:lnTo>
                      <a:pt x="501" y="549"/>
                    </a:lnTo>
                    <a:lnTo>
                      <a:pt x="509" y="542"/>
                    </a:lnTo>
                    <a:lnTo>
                      <a:pt x="518" y="534"/>
                    </a:lnTo>
                    <a:lnTo>
                      <a:pt x="527" y="527"/>
                    </a:lnTo>
                    <a:lnTo>
                      <a:pt x="535" y="518"/>
                    </a:lnTo>
                    <a:lnTo>
                      <a:pt x="543" y="509"/>
                    </a:lnTo>
                    <a:lnTo>
                      <a:pt x="550" y="499"/>
                    </a:lnTo>
                    <a:lnTo>
                      <a:pt x="557" y="490"/>
                    </a:lnTo>
                    <a:lnTo>
                      <a:pt x="563" y="480"/>
                    </a:lnTo>
                    <a:lnTo>
                      <a:pt x="657" y="514"/>
                    </a:lnTo>
                    <a:lnTo>
                      <a:pt x="693" y="415"/>
                    </a:lnTo>
                    <a:lnTo>
                      <a:pt x="599" y="38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7462309" y="509588"/>
                <a:ext cx="1055688" cy="1055687"/>
              </a:xfrm>
              <a:custGeom>
                <a:avLst/>
                <a:gdLst/>
                <a:ahLst/>
                <a:cxnLst>
                  <a:cxn ang="0">
                    <a:pos x="545" y="453"/>
                  </a:cxn>
                  <a:cxn ang="0">
                    <a:pos x="536" y="468"/>
                  </a:cxn>
                  <a:cxn ang="0">
                    <a:pos x="521" y="487"/>
                  </a:cxn>
                  <a:cxn ang="0">
                    <a:pos x="504" y="506"/>
                  </a:cxn>
                  <a:cxn ang="0">
                    <a:pos x="486" y="521"/>
                  </a:cxn>
                  <a:cxn ang="0">
                    <a:pos x="473" y="532"/>
                  </a:cxn>
                  <a:cxn ang="0">
                    <a:pos x="439" y="657"/>
                  </a:cxn>
                  <a:cxn ang="0">
                    <a:pos x="392" y="568"/>
                  </a:cxn>
                  <a:cxn ang="0">
                    <a:pos x="368" y="574"/>
                  </a:cxn>
                  <a:cxn ang="0">
                    <a:pos x="344" y="576"/>
                  </a:cxn>
                  <a:cxn ang="0">
                    <a:pos x="319" y="576"/>
                  </a:cxn>
                  <a:cxn ang="0">
                    <a:pos x="295" y="574"/>
                  </a:cxn>
                  <a:cxn ang="0">
                    <a:pos x="257" y="665"/>
                  </a:cxn>
                  <a:cxn ang="0">
                    <a:pos x="212" y="545"/>
                  </a:cxn>
                  <a:cxn ang="0">
                    <a:pos x="197" y="536"/>
                  </a:cxn>
                  <a:cxn ang="0">
                    <a:pos x="177" y="521"/>
                  </a:cxn>
                  <a:cxn ang="0">
                    <a:pos x="159" y="505"/>
                  </a:cxn>
                  <a:cxn ang="0">
                    <a:pos x="142" y="486"/>
                  </a:cxn>
                  <a:cxn ang="0">
                    <a:pos x="132" y="473"/>
                  </a:cxn>
                  <a:cxn ang="0">
                    <a:pos x="8" y="440"/>
                  </a:cxn>
                  <a:cxn ang="0">
                    <a:pos x="95" y="394"/>
                  </a:cxn>
                  <a:cxn ang="0">
                    <a:pos x="90" y="365"/>
                  </a:cxn>
                  <a:cxn ang="0">
                    <a:pos x="87" y="332"/>
                  </a:cxn>
                  <a:cxn ang="0">
                    <a:pos x="88" y="312"/>
                  </a:cxn>
                  <a:cxn ang="0">
                    <a:pos x="90" y="296"/>
                  </a:cxn>
                  <a:cxn ang="0">
                    <a:pos x="0" y="258"/>
                  </a:cxn>
                  <a:cxn ang="0">
                    <a:pos x="119" y="212"/>
                  </a:cxn>
                  <a:cxn ang="0">
                    <a:pos x="127" y="198"/>
                  </a:cxn>
                  <a:cxn ang="0">
                    <a:pos x="142" y="178"/>
                  </a:cxn>
                  <a:cxn ang="0">
                    <a:pos x="158" y="159"/>
                  </a:cxn>
                  <a:cxn ang="0">
                    <a:pos x="177" y="143"/>
                  </a:cxn>
                  <a:cxn ang="0">
                    <a:pos x="191" y="132"/>
                  </a:cxn>
                  <a:cxn ang="0">
                    <a:pos x="225" y="9"/>
                  </a:cxn>
                  <a:cxn ang="0">
                    <a:pos x="270" y="96"/>
                  </a:cxn>
                  <a:cxn ang="0">
                    <a:pos x="295" y="90"/>
                  </a:cxn>
                  <a:cxn ang="0">
                    <a:pos x="319" y="88"/>
                  </a:cxn>
                  <a:cxn ang="0">
                    <a:pos x="345" y="88"/>
                  </a:cxn>
                  <a:cxn ang="0">
                    <a:pos x="369" y="90"/>
                  </a:cxn>
                  <a:cxn ang="0">
                    <a:pos x="406" y="0"/>
                  </a:cxn>
                  <a:cxn ang="0">
                    <a:pos x="453" y="119"/>
                  </a:cxn>
                  <a:cxn ang="0">
                    <a:pos x="467" y="128"/>
                  </a:cxn>
                  <a:cxn ang="0">
                    <a:pos x="488" y="143"/>
                  </a:cxn>
                  <a:cxn ang="0">
                    <a:pos x="506" y="159"/>
                  </a:cxn>
                  <a:cxn ang="0">
                    <a:pos x="522" y="179"/>
                  </a:cxn>
                  <a:cxn ang="0">
                    <a:pos x="532" y="192"/>
                  </a:cxn>
                  <a:cxn ang="0">
                    <a:pos x="657" y="226"/>
                  </a:cxn>
                  <a:cxn ang="0">
                    <a:pos x="569" y="272"/>
                  </a:cxn>
                  <a:cxn ang="0">
                    <a:pos x="577" y="321"/>
                  </a:cxn>
                  <a:cxn ang="0">
                    <a:pos x="574" y="370"/>
                  </a:cxn>
                  <a:cxn ang="0">
                    <a:pos x="665" y="408"/>
                  </a:cxn>
                </a:cxnLst>
                <a:rect l="0" t="0" r="r" b="b"/>
                <a:pathLst>
                  <a:path w="665" h="665">
                    <a:moveTo>
                      <a:pt x="637" y="486"/>
                    </a:moveTo>
                    <a:lnTo>
                      <a:pt x="545" y="453"/>
                    </a:lnTo>
                    <a:lnTo>
                      <a:pt x="543" y="457"/>
                    </a:lnTo>
                    <a:lnTo>
                      <a:pt x="536" y="468"/>
                    </a:lnTo>
                    <a:lnTo>
                      <a:pt x="529" y="478"/>
                    </a:lnTo>
                    <a:lnTo>
                      <a:pt x="521" y="487"/>
                    </a:lnTo>
                    <a:lnTo>
                      <a:pt x="513" y="497"/>
                    </a:lnTo>
                    <a:lnTo>
                      <a:pt x="504" y="506"/>
                    </a:lnTo>
                    <a:lnTo>
                      <a:pt x="495" y="513"/>
                    </a:lnTo>
                    <a:lnTo>
                      <a:pt x="486" y="521"/>
                    </a:lnTo>
                    <a:lnTo>
                      <a:pt x="476" y="529"/>
                    </a:lnTo>
                    <a:lnTo>
                      <a:pt x="473" y="532"/>
                    </a:lnTo>
                    <a:lnTo>
                      <a:pt x="515" y="621"/>
                    </a:lnTo>
                    <a:lnTo>
                      <a:pt x="439" y="657"/>
                    </a:lnTo>
                    <a:lnTo>
                      <a:pt x="396" y="568"/>
                    </a:lnTo>
                    <a:lnTo>
                      <a:pt x="392" y="568"/>
                    </a:lnTo>
                    <a:lnTo>
                      <a:pt x="380" y="571"/>
                    </a:lnTo>
                    <a:lnTo>
                      <a:pt x="368" y="574"/>
                    </a:lnTo>
                    <a:lnTo>
                      <a:pt x="356" y="575"/>
                    </a:lnTo>
                    <a:lnTo>
                      <a:pt x="344" y="576"/>
                    </a:lnTo>
                    <a:lnTo>
                      <a:pt x="332" y="576"/>
                    </a:lnTo>
                    <a:lnTo>
                      <a:pt x="319" y="576"/>
                    </a:lnTo>
                    <a:lnTo>
                      <a:pt x="307" y="575"/>
                    </a:lnTo>
                    <a:lnTo>
                      <a:pt x="295" y="574"/>
                    </a:lnTo>
                    <a:lnTo>
                      <a:pt x="290" y="573"/>
                    </a:lnTo>
                    <a:lnTo>
                      <a:pt x="257" y="665"/>
                    </a:lnTo>
                    <a:lnTo>
                      <a:pt x="178" y="637"/>
                    </a:lnTo>
                    <a:lnTo>
                      <a:pt x="212" y="545"/>
                    </a:lnTo>
                    <a:lnTo>
                      <a:pt x="207" y="542"/>
                    </a:lnTo>
                    <a:lnTo>
                      <a:pt x="197" y="536"/>
                    </a:lnTo>
                    <a:lnTo>
                      <a:pt x="187" y="529"/>
                    </a:lnTo>
                    <a:lnTo>
                      <a:pt x="177" y="521"/>
                    </a:lnTo>
                    <a:lnTo>
                      <a:pt x="168" y="513"/>
                    </a:lnTo>
                    <a:lnTo>
                      <a:pt x="159" y="505"/>
                    </a:lnTo>
                    <a:lnTo>
                      <a:pt x="150" y="496"/>
                    </a:lnTo>
                    <a:lnTo>
                      <a:pt x="142" y="486"/>
                    </a:lnTo>
                    <a:lnTo>
                      <a:pt x="135" y="477"/>
                    </a:lnTo>
                    <a:lnTo>
                      <a:pt x="132" y="473"/>
                    </a:lnTo>
                    <a:lnTo>
                      <a:pt x="43" y="515"/>
                    </a:lnTo>
                    <a:lnTo>
                      <a:pt x="8" y="440"/>
                    </a:lnTo>
                    <a:lnTo>
                      <a:pt x="96" y="398"/>
                    </a:lnTo>
                    <a:lnTo>
                      <a:pt x="95" y="394"/>
                    </a:lnTo>
                    <a:lnTo>
                      <a:pt x="92" y="380"/>
                    </a:lnTo>
                    <a:lnTo>
                      <a:pt x="90" y="365"/>
                    </a:lnTo>
                    <a:lnTo>
                      <a:pt x="88" y="349"/>
                    </a:lnTo>
                    <a:lnTo>
                      <a:pt x="87" y="332"/>
                    </a:lnTo>
                    <a:lnTo>
                      <a:pt x="87" y="322"/>
                    </a:lnTo>
                    <a:lnTo>
                      <a:pt x="88" y="312"/>
                    </a:lnTo>
                    <a:lnTo>
                      <a:pt x="89" y="304"/>
                    </a:lnTo>
                    <a:lnTo>
                      <a:pt x="90" y="296"/>
                    </a:lnTo>
                    <a:lnTo>
                      <a:pt x="91" y="291"/>
                    </a:lnTo>
                    <a:lnTo>
                      <a:pt x="0" y="258"/>
                    </a:lnTo>
                    <a:lnTo>
                      <a:pt x="28" y="180"/>
                    </a:lnTo>
                    <a:lnTo>
                      <a:pt x="119" y="212"/>
                    </a:lnTo>
                    <a:lnTo>
                      <a:pt x="121" y="208"/>
                    </a:lnTo>
                    <a:lnTo>
                      <a:pt x="127" y="198"/>
                    </a:lnTo>
                    <a:lnTo>
                      <a:pt x="135" y="187"/>
                    </a:lnTo>
                    <a:lnTo>
                      <a:pt x="142" y="178"/>
                    </a:lnTo>
                    <a:lnTo>
                      <a:pt x="150" y="168"/>
                    </a:lnTo>
                    <a:lnTo>
                      <a:pt x="158" y="159"/>
                    </a:lnTo>
                    <a:lnTo>
                      <a:pt x="168" y="151"/>
                    </a:lnTo>
                    <a:lnTo>
                      <a:pt x="177" y="143"/>
                    </a:lnTo>
                    <a:lnTo>
                      <a:pt x="187" y="135"/>
                    </a:lnTo>
                    <a:lnTo>
                      <a:pt x="191" y="132"/>
                    </a:lnTo>
                    <a:lnTo>
                      <a:pt x="149" y="45"/>
                    </a:lnTo>
                    <a:lnTo>
                      <a:pt x="225" y="9"/>
                    </a:lnTo>
                    <a:lnTo>
                      <a:pt x="266" y="97"/>
                    </a:lnTo>
                    <a:lnTo>
                      <a:pt x="270" y="96"/>
                    </a:lnTo>
                    <a:lnTo>
                      <a:pt x="283" y="93"/>
                    </a:lnTo>
                    <a:lnTo>
                      <a:pt x="295" y="90"/>
                    </a:lnTo>
                    <a:lnTo>
                      <a:pt x="307" y="89"/>
                    </a:lnTo>
                    <a:lnTo>
                      <a:pt x="319" y="88"/>
                    </a:lnTo>
                    <a:lnTo>
                      <a:pt x="332" y="88"/>
                    </a:lnTo>
                    <a:lnTo>
                      <a:pt x="345" y="88"/>
                    </a:lnTo>
                    <a:lnTo>
                      <a:pt x="357" y="89"/>
                    </a:lnTo>
                    <a:lnTo>
                      <a:pt x="369" y="90"/>
                    </a:lnTo>
                    <a:lnTo>
                      <a:pt x="374" y="91"/>
                    </a:lnTo>
                    <a:lnTo>
                      <a:pt x="406" y="0"/>
                    </a:lnTo>
                    <a:lnTo>
                      <a:pt x="486" y="28"/>
                    </a:lnTo>
                    <a:lnTo>
                      <a:pt x="453" y="119"/>
                    </a:lnTo>
                    <a:lnTo>
                      <a:pt x="457" y="122"/>
                    </a:lnTo>
                    <a:lnTo>
                      <a:pt x="467" y="128"/>
                    </a:lnTo>
                    <a:lnTo>
                      <a:pt x="478" y="136"/>
                    </a:lnTo>
                    <a:lnTo>
                      <a:pt x="488" y="143"/>
                    </a:lnTo>
                    <a:lnTo>
                      <a:pt x="497" y="151"/>
                    </a:lnTo>
                    <a:lnTo>
                      <a:pt x="506" y="159"/>
                    </a:lnTo>
                    <a:lnTo>
                      <a:pt x="514" y="169"/>
                    </a:lnTo>
                    <a:lnTo>
                      <a:pt x="522" y="179"/>
                    </a:lnTo>
                    <a:lnTo>
                      <a:pt x="530" y="188"/>
                    </a:lnTo>
                    <a:lnTo>
                      <a:pt x="532" y="192"/>
                    </a:lnTo>
                    <a:lnTo>
                      <a:pt x="621" y="150"/>
                    </a:lnTo>
                    <a:lnTo>
                      <a:pt x="657" y="226"/>
                    </a:lnTo>
                    <a:lnTo>
                      <a:pt x="568" y="268"/>
                    </a:lnTo>
                    <a:lnTo>
                      <a:pt x="569" y="272"/>
                    </a:lnTo>
                    <a:lnTo>
                      <a:pt x="574" y="297"/>
                    </a:lnTo>
                    <a:lnTo>
                      <a:pt x="577" y="321"/>
                    </a:lnTo>
                    <a:lnTo>
                      <a:pt x="577" y="346"/>
                    </a:lnTo>
                    <a:lnTo>
                      <a:pt x="574" y="370"/>
                    </a:lnTo>
                    <a:lnTo>
                      <a:pt x="573" y="374"/>
                    </a:lnTo>
                    <a:lnTo>
                      <a:pt x="665" y="408"/>
                    </a:lnTo>
                    <a:lnTo>
                      <a:pt x="637" y="4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7071784" y="1668463"/>
                <a:ext cx="979488" cy="979487"/>
              </a:xfrm>
              <a:custGeom>
                <a:avLst/>
                <a:gdLst/>
                <a:ahLst/>
                <a:cxnLst>
                  <a:cxn ang="0">
                    <a:pos x="535" y="318"/>
                  </a:cxn>
                  <a:cxn ang="0">
                    <a:pos x="533" y="276"/>
                  </a:cxn>
                  <a:cxn ang="0">
                    <a:pos x="610" y="219"/>
                  </a:cxn>
                  <a:cxn ang="0">
                    <a:pos x="489" y="170"/>
                  </a:cxn>
                  <a:cxn ang="0">
                    <a:pos x="475" y="154"/>
                  </a:cxn>
                  <a:cxn ang="0">
                    <a:pos x="461" y="140"/>
                  </a:cxn>
                  <a:cxn ang="0">
                    <a:pos x="445" y="127"/>
                  </a:cxn>
                  <a:cxn ang="0">
                    <a:pos x="428" y="115"/>
                  </a:cxn>
                  <a:cxn ang="0">
                    <a:pos x="367" y="0"/>
                  </a:cxn>
                  <a:cxn ang="0">
                    <a:pos x="328" y="81"/>
                  </a:cxn>
                  <a:cxn ang="0">
                    <a:pos x="307" y="80"/>
                  </a:cxn>
                  <a:cxn ang="0">
                    <a:pos x="286" y="81"/>
                  </a:cxn>
                  <a:cxn ang="0">
                    <a:pos x="266" y="85"/>
                  </a:cxn>
                  <a:cxn ang="0">
                    <a:pos x="218" y="7"/>
                  </a:cxn>
                  <a:cxn ang="0">
                    <a:pos x="170" y="128"/>
                  </a:cxn>
                  <a:cxn ang="0">
                    <a:pos x="154" y="141"/>
                  </a:cxn>
                  <a:cxn ang="0">
                    <a:pos x="140" y="156"/>
                  </a:cxn>
                  <a:cxn ang="0">
                    <a:pos x="127" y="171"/>
                  </a:cxn>
                  <a:cxn ang="0">
                    <a:pos x="114" y="189"/>
                  </a:cxn>
                  <a:cxn ang="0">
                    <a:pos x="0" y="248"/>
                  </a:cxn>
                  <a:cxn ang="0">
                    <a:pos x="82" y="285"/>
                  </a:cxn>
                  <a:cxn ang="0">
                    <a:pos x="81" y="301"/>
                  </a:cxn>
                  <a:cxn ang="0">
                    <a:pos x="82" y="323"/>
                  </a:cxn>
                  <a:cxn ang="0">
                    <a:pos x="84" y="349"/>
                  </a:cxn>
                  <a:cxn ang="0">
                    <a:pos x="7" y="399"/>
                  </a:cxn>
                  <a:cxn ang="0">
                    <a:pos x="128" y="446"/>
                  </a:cxn>
                  <a:cxn ang="0">
                    <a:pos x="141" y="462"/>
                  </a:cxn>
                  <a:cxn ang="0">
                    <a:pos x="156" y="476"/>
                  </a:cxn>
                  <a:cxn ang="0">
                    <a:pos x="172" y="489"/>
                  </a:cxn>
                  <a:cxn ang="0">
                    <a:pos x="189" y="501"/>
                  </a:cxn>
                  <a:cxn ang="0">
                    <a:pos x="248" y="617"/>
                  </a:cxn>
                  <a:cxn ang="0">
                    <a:pos x="289" y="534"/>
                  </a:cxn>
                  <a:cxn ang="0">
                    <a:pos x="309" y="535"/>
                  </a:cxn>
                  <a:cxn ang="0">
                    <a:pos x="329" y="534"/>
                  </a:cxn>
                  <a:cxn ang="0">
                    <a:pos x="349" y="530"/>
                  </a:cxn>
                  <a:cxn ang="0">
                    <a:pos x="398" y="610"/>
                  </a:cxn>
                  <a:cxn ang="0">
                    <a:pos x="445" y="489"/>
                  </a:cxn>
                  <a:cxn ang="0">
                    <a:pos x="462" y="475"/>
                  </a:cxn>
                  <a:cxn ang="0">
                    <a:pos x="476" y="461"/>
                  </a:cxn>
                  <a:cxn ang="0">
                    <a:pos x="489" y="445"/>
                  </a:cxn>
                  <a:cxn ang="0">
                    <a:pos x="501" y="427"/>
                  </a:cxn>
                  <a:cxn ang="0">
                    <a:pos x="617" y="369"/>
                  </a:cxn>
                </a:cxnLst>
                <a:rect l="0" t="0" r="r" b="b"/>
                <a:pathLst>
                  <a:path w="617" h="617">
                    <a:moveTo>
                      <a:pt x="533" y="338"/>
                    </a:moveTo>
                    <a:lnTo>
                      <a:pt x="535" y="318"/>
                    </a:lnTo>
                    <a:lnTo>
                      <a:pt x="536" y="297"/>
                    </a:lnTo>
                    <a:lnTo>
                      <a:pt x="533" y="276"/>
                    </a:lnTo>
                    <a:lnTo>
                      <a:pt x="529" y="256"/>
                    </a:lnTo>
                    <a:lnTo>
                      <a:pt x="610" y="219"/>
                    </a:lnTo>
                    <a:lnTo>
                      <a:pt x="569" y="133"/>
                    </a:lnTo>
                    <a:lnTo>
                      <a:pt x="489" y="170"/>
                    </a:lnTo>
                    <a:lnTo>
                      <a:pt x="482" y="162"/>
                    </a:lnTo>
                    <a:lnTo>
                      <a:pt x="475" y="154"/>
                    </a:lnTo>
                    <a:lnTo>
                      <a:pt x="468" y="147"/>
                    </a:lnTo>
                    <a:lnTo>
                      <a:pt x="461" y="140"/>
                    </a:lnTo>
                    <a:lnTo>
                      <a:pt x="453" y="133"/>
                    </a:lnTo>
                    <a:lnTo>
                      <a:pt x="445" y="127"/>
                    </a:lnTo>
                    <a:lnTo>
                      <a:pt x="437" y="121"/>
                    </a:lnTo>
                    <a:lnTo>
                      <a:pt x="428" y="115"/>
                    </a:lnTo>
                    <a:lnTo>
                      <a:pt x="458" y="32"/>
                    </a:lnTo>
                    <a:lnTo>
                      <a:pt x="367" y="0"/>
                    </a:lnTo>
                    <a:lnTo>
                      <a:pt x="339" y="82"/>
                    </a:lnTo>
                    <a:lnTo>
                      <a:pt x="328" y="81"/>
                    </a:lnTo>
                    <a:lnTo>
                      <a:pt x="317" y="80"/>
                    </a:lnTo>
                    <a:lnTo>
                      <a:pt x="307" y="80"/>
                    </a:lnTo>
                    <a:lnTo>
                      <a:pt x="296" y="80"/>
                    </a:lnTo>
                    <a:lnTo>
                      <a:pt x="286" y="81"/>
                    </a:lnTo>
                    <a:lnTo>
                      <a:pt x="276" y="83"/>
                    </a:lnTo>
                    <a:lnTo>
                      <a:pt x="266" y="85"/>
                    </a:lnTo>
                    <a:lnTo>
                      <a:pt x="256" y="87"/>
                    </a:lnTo>
                    <a:lnTo>
                      <a:pt x="218" y="7"/>
                    </a:lnTo>
                    <a:lnTo>
                      <a:pt x="133" y="48"/>
                    </a:lnTo>
                    <a:lnTo>
                      <a:pt x="170" y="128"/>
                    </a:lnTo>
                    <a:lnTo>
                      <a:pt x="162" y="134"/>
                    </a:lnTo>
                    <a:lnTo>
                      <a:pt x="154" y="141"/>
                    </a:lnTo>
                    <a:lnTo>
                      <a:pt x="147" y="148"/>
                    </a:lnTo>
                    <a:lnTo>
                      <a:pt x="140" y="156"/>
                    </a:lnTo>
                    <a:lnTo>
                      <a:pt x="133" y="163"/>
                    </a:lnTo>
                    <a:lnTo>
                      <a:pt x="127" y="171"/>
                    </a:lnTo>
                    <a:lnTo>
                      <a:pt x="120" y="180"/>
                    </a:lnTo>
                    <a:lnTo>
                      <a:pt x="114" y="189"/>
                    </a:lnTo>
                    <a:lnTo>
                      <a:pt x="31" y="159"/>
                    </a:lnTo>
                    <a:lnTo>
                      <a:pt x="0" y="248"/>
                    </a:lnTo>
                    <a:lnTo>
                      <a:pt x="83" y="278"/>
                    </a:lnTo>
                    <a:lnTo>
                      <a:pt x="82" y="285"/>
                    </a:lnTo>
                    <a:lnTo>
                      <a:pt x="82" y="293"/>
                    </a:lnTo>
                    <a:lnTo>
                      <a:pt x="81" y="301"/>
                    </a:lnTo>
                    <a:lnTo>
                      <a:pt x="81" y="309"/>
                    </a:lnTo>
                    <a:lnTo>
                      <a:pt x="82" y="323"/>
                    </a:lnTo>
                    <a:lnTo>
                      <a:pt x="83" y="336"/>
                    </a:lnTo>
                    <a:lnTo>
                      <a:pt x="84" y="349"/>
                    </a:lnTo>
                    <a:lnTo>
                      <a:pt x="87" y="361"/>
                    </a:lnTo>
                    <a:lnTo>
                      <a:pt x="7" y="399"/>
                    </a:lnTo>
                    <a:lnTo>
                      <a:pt x="47" y="484"/>
                    </a:lnTo>
                    <a:lnTo>
                      <a:pt x="128" y="446"/>
                    </a:lnTo>
                    <a:lnTo>
                      <a:pt x="134" y="454"/>
                    </a:lnTo>
                    <a:lnTo>
                      <a:pt x="141" y="462"/>
                    </a:lnTo>
                    <a:lnTo>
                      <a:pt x="148" y="469"/>
                    </a:lnTo>
                    <a:lnTo>
                      <a:pt x="156" y="476"/>
                    </a:lnTo>
                    <a:lnTo>
                      <a:pt x="163" y="483"/>
                    </a:lnTo>
                    <a:lnTo>
                      <a:pt x="172" y="489"/>
                    </a:lnTo>
                    <a:lnTo>
                      <a:pt x="180" y="496"/>
                    </a:lnTo>
                    <a:lnTo>
                      <a:pt x="189" y="501"/>
                    </a:lnTo>
                    <a:lnTo>
                      <a:pt x="159" y="586"/>
                    </a:lnTo>
                    <a:lnTo>
                      <a:pt x="248" y="617"/>
                    </a:lnTo>
                    <a:lnTo>
                      <a:pt x="278" y="533"/>
                    </a:lnTo>
                    <a:lnTo>
                      <a:pt x="289" y="534"/>
                    </a:lnTo>
                    <a:lnTo>
                      <a:pt x="298" y="535"/>
                    </a:lnTo>
                    <a:lnTo>
                      <a:pt x="309" y="535"/>
                    </a:lnTo>
                    <a:lnTo>
                      <a:pt x="319" y="535"/>
                    </a:lnTo>
                    <a:lnTo>
                      <a:pt x="329" y="534"/>
                    </a:lnTo>
                    <a:lnTo>
                      <a:pt x="339" y="532"/>
                    </a:lnTo>
                    <a:lnTo>
                      <a:pt x="349" y="530"/>
                    </a:lnTo>
                    <a:lnTo>
                      <a:pt x="360" y="529"/>
                    </a:lnTo>
                    <a:lnTo>
                      <a:pt x="398" y="610"/>
                    </a:lnTo>
                    <a:lnTo>
                      <a:pt x="484" y="569"/>
                    </a:lnTo>
                    <a:lnTo>
                      <a:pt x="445" y="489"/>
                    </a:lnTo>
                    <a:lnTo>
                      <a:pt x="454" y="482"/>
                    </a:lnTo>
                    <a:lnTo>
                      <a:pt x="462" y="475"/>
                    </a:lnTo>
                    <a:lnTo>
                      <a:pt x="469" y="468"/>
                    </a:lnTo>
                    <a:lnTo>
                      <a:pt x="476" y="461"/>
                    </a:lnTo>
                    <a:lnTo>
                      <a:pt x="483" y="453"/>
                    </a:lnTo>
                    <a:lnTo>
                      <a:pt x="489" y="445"/>
                    </a:lnTo>
                    <a:lnTo>
                      <a:pt x="495" y="436"/>
                    </a:lnTo>
                    <a:lnTo>
                      <a:pt x="501" y="427"/>
                    </a:lnTo>
                    <a:lnTo>
                      <a:pt x="585" y="458"/>
                    </a:lnTo>
                    <a:lnTo>
                      <a:pt x="617" y="369"/>
                    </a:lnTo>
                    <a:lnTo>
                      <a:pt x="533" y="3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7092422" y="1689100"/>
                <a:ext cx="936625" cy="936625"/>
              </a:xfrm>
              <a:custGeom>
                <a:avLst/>
                <a:gdLst/>
                <a:ahLst/>
                <a:cxnLst>
                  <a:cxn ang="0">
                    <a:pos x="483" y="402"/>
                  </a:cxn>
                  <a:cxn ang="0">
                    <a:pos x="475" y="415"/>
                  </a:cxn>
                  <a:cxn ang="0">
                    <a:pos x="462" y="433"/>
                  </a:cxn>
                  <a:cxn ang="0">
                    <a:pos x="448" y="448"/>
                  </a:cxn>
                  <a:cxn ang="0">
                    <a:pos x="431" y="462"/>
                  </a:cxn>
                  <a:cxn ang="0">
                    <a:pos x="419" y="472"/>
                  </a:cxn>
                  <a:cxn ang="0">
                    <a:pos x="390" y="582"/>
                  </a:cxn>
                  <a:cxn ang="0">
                    <a:pos x="348" y="504"/>
                  </a:cxn>
                  <a:cxn ang="0">
                    <a:pos x="327" y="509"/>
                  </a:cxn>
                  <a:cxn ang="0">
                    <a:pos x="305" y="510"/>
                  </a:cxn>
                  <a:cxn ang="0">
                    <a:pos x="283" y="510"/>
                  </a:cxn>
                  <a:cxn ang="0">
                    <a:pos x="262" y="509"/>
                  </a:cxn>
                  <a:cxn ang="0">
                    <a:pos x="229" y="590"/>
                  </a:cxn>
                  <a:cxn ang="0">
                    <a:pos x="189" y="483"/>
                  </a:cxn>
                  <a:cxn ang="0">
                    <a:pos x="176" y="476"/>
                  </a:cxn>
                  <a:cxn ang="0">
                    <a:pos x="158" y="462"/>
                  </a:cxn>
                  <a:cxn ang="0">
                    <a:pos x="142" y="448"/>
                  </a:cxn>
                  <a:cxn ang="0">
                    <a:pos x="128" y="432"/>
                  </a:cxn>
                  <a:cxn ang="0">
                    <a:pos x="118" y="420"/>
                  </a:cxn>
                  <a:cxn ang="0">
                    <a:pos x="8" y="391"/>
                  </a:cxn>
                  <a:cxn ang="0">
                    <a:pos x="85" y="349"/>
                  </a:cxn>
                  <a:cxn ang="0">
                    <a:pos x="81" y="323"/>
                  </a:cxn>
                  <a:cxn ang="0">
                    <a:pos x="78" y="296"/>
                  </a:cxn>
                  <a:cxn ang="0">
                    <a:pos x="79" y="278"/>
                  </a:cxn>
                  <a:cxn ang="0">
                    <a:pos x="81" y="262"/>
                  </a:cxn>
                  <a:cxn ang="0">
                    <a:pos x="0" y="229"/>
                  </a:cxn>
                  <a:cxn ang="0">
                    <a:pos x="106" y="189"/>
                  </a:cxn>
                  <a:cxn ang="0">
                    <a:pos x="114" y="176"/>
                  </a:cxn>
                  <a:cxn ang="0">
                    <a:pos x="128" y="157"/>
                  </a:cxn>
                  <a:cxn ang="0">
                    <a:pos x="142" y="142"/>
                  </a:cxn>
                  <a:cxn ang="0">
                    <a:pos x="158" y="127"/>
                  </a:cxn>
                  <a:cxn ang="0">
                    <a:pos x="170" y="117"/>
                  </a:cxn>
                  <a:cxn ang="0">
                    <a:pos x="200" y="8"/>
                  </a:cxn>
                  <a:cxn ang="0">
                    <a:pos x="241" y="85"/>
                  </a:cxn>
                  <a:cxn ang="0">
                    <a:pos x="262" y="81"/>
                  </a:cxn>
                  <a:cxn ang="0">
                    <a:pos x="284" y="78"/>
                  </a:cxn>
                  <a:cxn ang="0">
                    <a:pos x="306" y="78"/>
                  </a:cxn>
                  <a:cxn ang="0">
                    <a:pos x="328" y="81"/>
                  </a:cxn>
                  <a:cxn ang="0">
                    <a:pos x="361" y="0"/>
                  </a:cxn>
                  <a:cxn ang="0">
                    <a:pos x="402" y="106"/>
                  </a:cxn>
                  <a:cxn ang="0">
                    <a:pos x="415" y="115"/>
                  </a:cxn>
                  <a:cxn ang="0">
                    <a:pos x="432" y="128"/>
                  </a:cxn>
                  <a:cxn ang="0">
                    <a:pos x="448" y="142"/>
                  </a:cxn>
                  <a:cxn ang="0">
                    <a:pos x="463" y="158"/>
                  </a:cxn>
                  <a:cxn ang="0">
                    <a:pos x="473" y="171"/>
                  </a:cxn>
                  <a:cxn ang="0">
                    <a:pos x="582" y="200"/>
                  </a:cxn>
                  <a:cxn ang="0">
                    <a:pos x="505" y="241"/>
                  </a:cxn>
                  <a:cxn ang="0">
                    <a:pos x="511" y="285"/>
                  </a:cxn>
                  <a:cxn ang="0">
                    <a:pos x="509" y="329"/>
                  </a:cxn>
                  <a:cxn ang="0">
                    <a:pos x="590" y="362"/>
                  </a:cxn>
                </a:cxnLst>
                <a:rect l="0" t="0" r="r" b="b"/>
                <a:pathLst>
                  <a:path w="590" h="590">
                    <a:moveTo>
                      <a:pt x="566" y="431"/>
                    </a:moveTo>
                    <a:lnTo>
                      <a:pt x="483" y="402"/>
                    </a:lnTo>
                    <a:lnTo>
                      <a:pt x="481" y="406"/>
                    </a:lnTo>
                    <a:lnTo>
                      <a:pt x="475" y="415"/>
                    </a:lnTo>
                    <a:lnTo>
                      <a:pt x="469" y="424"/>
                    </a:lnTo>
                    <a:lnTo>
                      <a:pt x="462" y="433"/>
                    </a:lnTo>
                    <a:lnTo>
                      <a:pt x="455" y="441"/>
                    </a:lnTo>
                    <a:lnTo>
                      <a:pt x="448" y="448"/>
                    </a:lnTo>
                    <a:lnTo>
                      <a:pt x="439" y="455"/>
                    </a:lnTo>
                    <a:lnTo>
                      <a:pt x="431" y="462"/>
                    </a:lnTo>
                    <a:lnTo>
                      <a:pt x="423" y="469"/>
                    </a:lnTo>
                    <a:lnTo>
                      <a:pt x="419" y="472"/>
                    </a:lnTo>
                    <a:lnTo>
                      <a:pt x="457" y="551"/>
                    </a:lnTo>
                    <a:lnTo>
                      <a:pt x="390" y="582"/>
                    </a:lnTo>
                    <a:lnTo>
                      <a:pt x="353" y="504"/>
                    </a:lnTo>
                    <a:lnTo>
                      <a:pt x="348" y="504"/>
                    </a:lnTo>
                    <a:lnTo>
                      <a:pt x="338" y="507"/>
                    </a:lnTo>
                    <a:lnTo>
                      <a:pt x="327" y="509"/>
                    </a:lnTo>
                    <a:lnTo>
                      <a:pt x="316" y="510"/>
                    </a:lnTo>
                    <a:lnTo>
                      <a:pt x="305" y="510"/>
                    </a:lnTo>
                    <a:lnTo>
                      <a:pt x="295" y="511"/>
                    </a:lnTo>
                    <a:lnTo>
                      <a:pt x="283" y="510"/>
                    </a:lnTo>
                    <a:lnTo>
                      <a:pt x="273" y="510"/>
                    </a:lnTo>
                    <a:lnTo>
                      <a:pt x="262" y="509"/>
                    </a:lnTo>
                    <a:lnTo>
                      <a:pt x="258" y="508"/>
                    </a:lnTo>
                    <a:lnTo>
                      <a:pt x="229" y="590"/>
                    </a:lnTo>
                    <a:lnTo>
                      <a:pt x="160" y="566"/>
                    </a:lnTo>
                    <a:lnTo>
                      <a:pt x="189" y="483"/>
                    </a:lnTo>
                    <a:lnTo>
                      <a:pt x="185" y="482"/>
                    </a:lnTo>
                    <a:lnTo>
                      <a:pt x="176" y="476"/>
                    </a:lnTo>
                    <a:lnTo>
                      <a:pt x="167" y="469"/>
                    </a:lnTo>
                    <a:lnTo>
                      <a:pt x="158" y="462"/>
                    </a:lnTo>
                    <a:lnTo>
                      <a:pt x="150" y="455"/>
                    </a:lnTo>
                    <a:lnTo>
                      <a:pt x="142" y="448"/>
                    </a:lnTo>
                    <a:lnTo>
                      <a:pt x="135" y="440"/>
                    </a:lnTo>
                    <a:lnTo>
                      <a:pt x="128" y="432"/>
                    </a:lnTo>
                    <a:lnTo>
                      <a:pt x="121" y="423"/>
                    </a:lnTo>
                    <a:lnTo>
                      <a:pt x="118" y="420"/>
                    </a:lnTo>
                    <a:lnTo>
                      <a:pt x="39" y="457"/>
                    </a:lnTo>
                    <a:lnTo>
                      <a:pt x="8" y="391"/>
                    </a:lnTo>
                    <a:lnTo>
                      <a:pt x="86" y="353"/>
                    </a:lnTo>
                    <a:lnTo>
                      <a:pt x="85" y="349"/>
                    </a:lnTo>
                    <a:lnTo>
                      <a:pt x="83" y="337"/>
                    </a:lnTo>
                    <a:lnTo>
                      <a:pt x="81" y="323"/>
                    </a:lnTo>
                    <a:lnTo>
                      <a:pt x="79" y="310"/>
                    </a:lnTo>
                    <a:lnTo>
                      <a:pt x="78" y="296"/>
                    </a:lnTo>
                    <a:lnTo>
                      <a:pt x="78" y="287"/>
                    </a:lnTo>
                    <a:lnTo>
                      <a:pt x="79" y="278"/>
                    </a:lnTo>
                    <a:lnTo>
                      <a:pt x="80" y="270"/>
                    </a:lnTo>
                    <a:lnTo>
                      <a:pt x="81" y="262"/>
                    </a:lnTo>
                    <a:lnTo>
                      <a:pt x="81" y="258"/>
                    </a:lnTo>
                    <a:lnTo>
                      <a:pt x="0" y="229"/>
                    </a:lnTo>
                    <a:lnTo>
                      <a:pt x="24" y="160"/>
                    </a:lnTo>
                    <a:lnTo>
                      <a:pt x="106" y="189"/>
                    </a:lnTo>
                    <a:lnTo>
                      <a:pt x="108" y="185"/>
                    </a:lnTo>
                    <a:lnTo>
                      <a:pt x="114" y="176"/>
                    </a:lnTo>
                    <a:lnTo>
                      <a:pt x="121" y="166"/>
                    </a:lnTo>
                    <a:lnTo>
                      <a:pt x="128" y="157"/>
                    </a:lnTo>
                    <a:lnTo>
                      <a:pt x="135" y="150"/>
                    </a:lnTo>
                    <a:lnTo>
                      <a:pt x="142" y="142"/>
                    </a:lnTo>
                    <a:lnTo>
                      <a:pt x="150" y="134"/>
                    </a:lnTo>
                    <a:lnTo>
                      <a:pt x="158" y="127"/>
                    </a:lnTo>
                    <a:lnTo>
                      <a:pt x="167" y="120"/>
                    </a:lnTo>
                    <a:lnTo>
                      <a:pt x="170" y="117"/>
                    </a:lnTo>
                    <a:lnTo>
                      <a:pt x="134" y="40"/>
                    </a:lnTo>
                    <a:lnTo>
                      <a:pt x="200" y="8"/>
                    </a:lnTo>
                    <a:lnTo>
                      <a:pt x="237" y="86"/>
                    </a:lnTo>
                    <a:lnTo>
                      <a:pt x="241" y="85"/>
                    </a:lnTo>
                    <a:lnTo>
                      <a:pt x="252" y="82"/>
                    </a:lnTo>
                    <a:lnTo>
                      <a:pt x="262" y="81"/>
                    </a:lnTo>
                    <a:lnTo>
                      <a:pt x="273" y="79"/>
                    </a:lnTo>
                    <a:lnTo>
                      <a:pt x="284" y="78"/>
                    </a:lnTo>
                    <a:lnTo>
                      <a:pt x="295" y="78"/>
                    </a:lnTo>
                    <a:lnTo>
                      <a:pt x="306" y="78"/>
                    </a:lnTo>
                    <a:lnTo>
                      <a:pt x="317" y="79"/>
                    </a:lnTo>
                    <a:lnTo>
                      <a:pt x="328" y="81"/>
                    </a:lnTo>
                    <a:lnTo>
                      <a:pt x="333" y="81"/>
                    </a:lnTo>
                    <a:lnTo>
                      <a:pt x="361" y="0"/>
                    </a:lnTo>
                    <a:lnTo>
                      <a:pt x="431" y="26"/>
                    </a:lnTo>
                    <a:lnTo>
                      <a:pt x="402" y="106"/>
                    </a:lnTo>
                    <a:lnTo>
                      <a:pt x="405" y="109"/>
                    </a:lnTo>
                    <a:lnTo>
                      <a:pt x="415" y="115"/>
                    </a:lnTo>
                    <a:lnTo>
                      <a:pt x="424" y="121"/>
                    </a:lnTo>
                    <a:lnTo>
                      <a:pt x="432" y="128"/>
                    </a:lnTo>
                    <a:lnTo>
                      <a:pt x="440" y="135"/>
                    </a:lnTo>
                    <a:lnTo>
                      <a:pt x="448" y="142"/>
                    </a:lnTo>
                    <a:lnTo>
                      <a:pt x="456" y="150"/>
                    </a:lnTo>
                    <a:lnTo>
                      <a:pt x="463" y="158"/>
                    </a:lnTo>
                    <a:lnTo>
                      <a:pt x="470" y="167"/>
                    </a:lnTo>
                    <a:lnTo>
                      <a:pt x="473" y="171"/>
                    </a:lnTo>
                    <a:lnTo>
                      <a:pt x="551" y="134"/>
                    </a:lnTo>
                    <a:lnTo>
                      <a:pt x="582" y="200"/>
                    </a:lnTo>
                    <a:lnTo>
                      <a:pt x="504" y="237"/>
                    </a:lnTo>
                    <a:lnTo>
                      <a:pt x="505" y="241"/>
                    </a:lnTo>
                    <a:lnTo>
                      <a:pt x="509" y="263"/>
                    </a:lnTo>
                    <a:lnTo>
                      <a:pt x="511" y="285"/>
                    </a:lnTo>
                    <a:lnTo>
                      <a:pt x="511" y="307"/>
                    </a:lnTo>
                    <a:lnTo>
                      <a:pt x="509" y="329"/>
                    </a:lnTo>
                    <a:lnTo>
                      <a:pt x="509" y="333"/>
                    </a:lnTo>
                    <a:lnTo>
                      <a:pt x="590" y="362"/>
                    </a:lnTo>
                    <a:lnTo>
                      <a:pt x="566" y="4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6633634" y="1071563"/>
                <a:ext cx="450850" cy="431800"/>
              </a:xfrm>
              <a:custGeom>
                <a:avLst/>
                <a:gdLst/>
                <a:ahLst/>
                <a:cxnLst>
                  <a:cxn ang="0">
                    <a:pos x="0" y="121"/>
                  </a:cxn>
                  <a:cxn ang="0">
                    <a:pos x="6" y="91"/>
                  </a:cxn>
                  <a:cxn ang="0">
                    <a:pos x="17" y="65"/>
                  </a:cxn>
                  <a:cxn ang="0">
                    <a:pos x="34" y="42"/>
                  </a:cxn>
                  <a:cxn ang="0">
                    <a:pos x="55" y="26"/>
                  </a:cxn>
                  <a:cxn ang="0">
                    <a:pos x="77" y="13"/>
                  </a:cxn>
                  <a:cxn ang="0">
                    <a:pos x="102" y="5"/>
                  </a:cxn>
                  <a:cxn ang="0">
                    <a:pos x="129" y="1"/>
                  </a:cxn>
                  <a:cxn ang="0">
                    <a:pos x="163" y="1"/>
                  </a:cxn>
                  <a:cxn ang="0">
                    <a:pos x="198" y="6"/>
                  </a:cxn>
                  <a:cxn ang="0">
                    <a:pos x="228" y="17"/>
                  </a:cxn>
                  <a:cxn ang="0">
                    <a:pos x="252" y="34"/>
                  </a:cxn>
                  <a:cxn ang="0">
                    <a:pos x="271" y="55"/>
                  </a:cxn>
                  <a:cxn ang="0">
                    <a:pos x="283" y="80"/>
                  </a:cxn>
                  <a:cxn ang="0">
                    <a:pos x="218" y="92"/>
                  </a:cxn>
                  <a:cxn ang="0">
                    <a:pos x="210" y="75"/>
                  </a:cxn>
                  <a:cxn ang="0">
                    <a:pos x="200" y="64"/>
                  </a:cxn>
                  <a:cxn ang="0">
                    <a:pos x="191" y="56"/>
                  </a:cxn>
                  <a:cxn ang="0">
                    <a:pos x="178" y="51"/>
                  </a:cxn>
                  <a:cxn ang="0">
                    <a:pos x="163" y="48"/>
                  </a:cxn>
                  <a:cxn ang="0">
                    <a:pos x="147" y="47"/>
                  </a:cxn>
                  <a:cxn ang="0">
                    <a:pos x="129" y="48"/>
                  </a:cxn>
                  <a:cxn ang="0">
                    <a:pos x="114" y="53"/>
                  </a:cxn>
                  <a:cxn ang="0">
                    <a:pos x="100" y="61"/>
                  </a:cxn>
                  <a:cxn ang="0">
                    <a:pos x="89" y="71"/>
                  </a:cxn>
                  <a:cxn ang="0">
                    <a:pos x="73" y="100"/>
                  </a:cxn>
                  <a:cxn ang="0">
                    <a:pos x="68" y="138"/>
                  </a:cxn>
                  <a:cxn ang="0">
                    <a:pos x="74" y="176"/>
                  </a:cxn>
                  <a:cxn ang="0">
                    <a:pos x="91" y="204"/>
                  </a:cxn>
                  <a:cxn ang="0">
                    <a:pos x="102" y="214"/>
                  </a:cxn>
                  <a:cxn ang="0">
                    <a:pos x="115" y="221"/>
                  </a:cxn>
                  <a:cxn ang="0">
                    <a:pos x="130" y="224"/>
                  </a:cxn>
                  <a:cxn ang="0">
                    <a:pos x="147" y="226"/>
                  </a:cxn>
                  <a:cxn ang="0">
                    <a:pos x="163" y="225"/>
                  </a:cxn>
                  <a:cxn ang="0">
                    <a:pos x="177" y="221"/>
                  </a:cxn>
                  <a:cxn ang="0">
                    <a:pos x="190" y="215"/>
                  </a:cxn>
                  <a:cxn ang="0">
                    <a:pos x="200" y="207"/>
                  </a:cxn>
                  <a:cxn ang="0">
                    <a:pos x="210" y="194"/>
                  </a:cxn>
                  <a:cxn ang="0">
                    <a:pos x="218" y="177"/>
                  </a:cxn>
                  <a:cxn ang="0">
                    <a:pos x="281" y="187"/>
                  </a:cxn>
                  <a:cxn ang="0">
                    <a:pos x="273" y="207"/>
                  </a:cxn>
                  <a:cxn ang="0">
                    <a:pos x="262" y="224"/>
                  </a:cxn>
                  <a:cxn ang="0">
                    <a:pos x="247" y="239"/>
                  </a:cxn>
                  <a:cxn ang="0">
                    <a:pos x="230" y="252"/>
                  </a:cxn>
                  <a:cxn ang="0">
                    <a:pos x="209" y="262"/>
                  </a:cxn>
                  <a:cxn ang="0">
                    <a:pos x="186" y="269"/>
                  </a:cxn>
                  <a:cxn ang="0">
                    <a:pos x="161" y="272"/>
                  </a:cxn>
                  <a:cxn ang="0">
                    <a:pos x="131" y="271"/>
                  </a:cxn>
                  <a:cxn ang="0">
                    <a:pos x="100" y="267"/>
                  </a:cxn>
                  <a:cxn ang="0">
                    <a:pos x="73" y="258"/>
                  </a:cxn>
                  <a:cxn ang="0">
                    <a:pos x="50" y="245"/>
                  </a:cxn>
                  <a:cxn ang="0">
                    <a:pos x="29" y="227"/>
                  </a:cxn>
                  <a:cxn ang="0">
                    <a:pos x="15" y="206"/>
                  </a:cxn>
                  <a:cxn ang="0">
                    <a:pos x="5" y="181"/>
                  </a:cxn>
                  <a:cxn ang="0">
                    <a:pos x="0" y="153"/>
                  </a:cxn>
                </a:cxnLst>
                <a:rect l="0" t="0" r="r" b="b"/>
                <a:pathLst>
                  <a:path w="284" h="272">
                    <a:moveTo>
                      <a:pt x="0" y="138"/>
                    </a:moveTo>
                    <a:lnTo>
                      <a:pt x="0" y="121"/>
                    </a:lnTo>
                    <a:lnTo>
                      <a:pt x="2" y="105"/>
                    </a:lnTo>
                    <a:lnTo>
                      <a:pt x="6" y="91"/>
                    </a:lnTo>
                    <a:lnTo>
                      <a:pt x="11" y="77"/>
                    </a:lnTo>
                    <a:lnTo>
                      <a:pt x="17" y="65"/>
                    </a:lnTo>
                    <a:lnTo>
                      <a:pt x="25" y="53"/>
                    </a:lnTo>
                    <a:lnTo>
                      <a:pt x="34" y="42"/>
                    </a:lnTo>
                    <a:lnTo>
                      <a:pt x="44" y="33"/>
                    </a:lnTo>
                    <a:lnTo>
                      <a:pt x="55" y="26"/>
                    </a:lnTo>
                    <a:lnTo>
                      <a:pt x="65" y="19"/>
                    </a:lnTo>
                    <a:lnTo>
                      <a:pt x="77" y="13"/>
                    </a:lnTo>
                    <a:lnTo>
                      <a:pt x="89" y="8"/>
                    </a:lnTo>
                    <a:lnTo>
                      <a:pt x="102" y="5"/>
                    </a:lnTo>
                    <a:lnTo>
                      <a:pt x="115" y="2"/>
                    </a:lnTo>
                    <a:lnTo>
                      <a:pt x="129" y="1"/>
                    </a:lnTo>
                    <a:lnTo>
                      <a:pt x="144" y="0"/>
                    </a:lnTo>
                    <a:lnTo>
                      <a:pt x="163" y="1"/>
                    </a:lnTo>
                    <a:lnTo>
                      <a:pt x="182" y="3"/>
                    </a:lnTo>
                    <a:lnTo>
                      <a:pt x="198" y="6"/>
                    </a:lnTo>
                    <a:lnTo>
                      <a:pt x="214" y="11"/>
                    </a:lnTo>
                    <a:lnTo>
                      <a:pt x="228" y="17"/>
                    </a:lnTo>
                    <a:lnTo>
                      <a:pt x="240" y="25"/>
                    </a:lnTo>
                    <a:lnTo>
                      <a:pt x="252" y="34"/>
                    </a:lnTo>
                    <a:lnTo>
                      <a:pt x="262" y="43"/>
                    </a:lnTo>
                    <a:lnTo>
                      <a:pt x="271" y="55"/>
                    </a:lnTo>
                    <a:lnTo>
                      <a:pt x="278" y="68"/>
                    </a:lnTo>
                    <a:lnTo>
                      <a:pt x="283" y="80"/>
                    </a:lnTo>
                    <a:lnTo>
                      <a:pt x="284" y="92"/>
                    </a:lnTo>
                    <a:lnTo>
                      <a:pt x="218" y="92"/>
                    </a:lnTo>
                    <a:lnTo>
                      <a:pt x="214" y="83"/>
                    </a:lnTo>
                    <a:lnTo>
                      <a:pt x="210" y="75"/>
                    </a:lnTo>
                    <a:lnTo>
                      <a:pt x="205" y="69"/>
                    </a:lnTo>
                    <a:lnTo>
                      <a:pt x="200" y="64"/>
                    </a:lnTo>
                    <a:lnTo>
                      <a:pt x="196" y="60"/>
                    </a:lnTo>
                    <a:lnTo>
                      <a:pt x="191" y="56"/>
                    </a:lnTo>
                    <a:lnTo>
                      <a:pt x="184" y="54"/>
                    </a:lnTo>
                    <a:lnTo>
                      <a:pt x="178" y="51"/>
                    </a:lnTo>
                    <a:lnTo>
                      <a:pt x="171" y="49"/>
                    </a:lnTo>
                    <a:lnTo>
                      <a:pt x="163" y="48"/>
                    </a:lnTo>
                    <a:lnTo>
                      <a:pt x="155" y="47"/>
                    </a:lnTo>
                    <a:lnTo>
                      <a:pt x="147" y="47"/>
                    </a:lnTo>
                    <a:lnTo>
                      <a:pt x="138" y="47"/>
                    </a:lnTo>
                    <a:lnTo>
                      <a:pt x="129" y="48"/>
                    </a:lnTo>
                    <a:lnTo>
                      <a:pt x="121" y="50"/>
                    </a:lnTo>
                    <a:lnTo>
                      <a:pt x="114" y="53"/>
                    </a:lnTo>
                    <a:lnTo>
                      <a:pt x="107" y="56"/>
                    </a:lnTo>
                    <a:lnTo>
                      <a:pt x="100" y="61"/>
                    </a:lnTo>
                    <a:lnTo>
                      <a:pt x="94" y="65"/>
                    </a:lnTo>
                    <a:lnTo>
                      <a:pt x="89" y="71"/>
                    </a:lnTo>
                    <a:lnTo>
                      <a:pt x="80" y="84"/>
                    </a:lnTo>
                    <a:lnTo>
                      <a:pt x="73" y="100"/>
                    </a:lnTo>
                    <a:lnTo>
                      <a:pt x="70" y="118"/>
                    </a:lnTo>
                    <a:lnTo>
                      <a:pt x="68" y="138"/>
                    </a:lnTo>
                    <a:lnTo>
                      <a:pt x="70" y="159"/>
                    </a:lnTo>
                    <a:lnTo>
                      <a:pt x="74" y="176"/>
                    </a:lnTo>
                    <a:lnTo>
                      <a:pt x="81" y="192"/>
                    </a:lnTo>
                    <a:lnTo>
                      <a:pt x="91" y="204"/>
                    </a:lnTo>
                    <a:lnTo>
                      <a:pt x="96" y="209"/>
                    </a:lnTo>
                    <a:lnTo>
                      <a:pt x="102" y="214"/>
                    </a:lnTo>
                    <a:lnTo>
                      <a:pt x="108" y="217"/>
                    </a:lnTo>
                    <a:lnTo>
                      <a:pt x="115" y="221"/>
                    </a:lnTo>
                    <a:lnTo>
                      <a:pt x="123" y="223"/>
                    </a:lnTo>
                    <a:lnTo>
                      <a:pt x="130" y="224"/>
                    </a:lnTo>
                    <a:lnTo>
                      <a:pt x="138" y="226"/>
                    </a:lnTo>
                    <a:lnTo>
                      <a:pt x="147" y="226"/>
                    </a:lnTo>
                    <a:lnTo>
                      <a:pt x="155" y="226"/>
                    </a:lnTo>
                    <a:lnTo>
                      <a:pt x="163" y="225"/>
                    </a:lnTo>
                    <a:lnTo>
                      <a:pt x="170" y="223"/>
                    </a:lnTo>
                    <a:lnTo>
                      <a:pt x="177" y="221"/>
                    </a:lnTo>
                    <a:lnTo>
                      <a:pt x="184" y="219"/>
                    </a:lnTo>
                    <a:lnTo>
                      <a:pt x="190" y="215"/>
                    </a:lnTo>
                    <a:lnTo>
                      <a:pt x="195" y="211"/>
                    </a:lnTo>
                    <a:lnTo>
                      <a:pt x="200" y="207"/>
                    </a:lnTo>
                    <a:lnTo>
                      <a:pt x="205" y="201"/>
                    </a:lnTo>
                    <a:lnTo>
                      <a:pt x="210" y="194"/>
                    </a:lnTo>
                    <a:lnTo>
                      <a:pt x="213" y="186"/>
                    </a:lnTo>
                    <a:lnTo>
                      <a:pt x="218" y="177"/>
                    </a:lnTo>
                    <a:lnTo>
                      <a:pt x="283" y="177"/>
                    </a:lnTo>
                    <a:lnTo>
                      <a:pt x="281" y="187"/>
                    </a:lnTo>
                    <a:lnTo>
                      <a:pt x="277" y="197"/>
                    </a:lnTo>
                    <a:lnTo>
                      <a:pt x="273" y="207"/>
                    </a:lnTo>
                    <a:lnTo>
                      <a:pt x="268" y="215"/>
                    </a:lnTo>
                    <a:lnTo>
                      <a:pt x="262" y="224"/>
                    </a:lnTo>
                    <a:lnTo>
                      <a:pt x="255" y="232"/>
                    </a:lnTo>
                    <a:lnTo>
                      <a:pt x="247" y="239"/>
                    </a:lnTo>
                    <a:lnTo>
                      <a:pt x="239" y="246"/>
                    </a:lnTo>
                    <a:lnTo>
                      <a:pt x="230" y="252"/>
                    </a:lnTo>
                    <a:lnTo>
                      <a:pt x="219" y="257"/>
                    </a:lnTo>
                    <a:lnTo>
                      <a:pt x="209" y="262"/>
                    </a:lnTo>
                    <a:lnTo>
                      <a:pt x="198" y="265"/>
                    </a:lnTo>
                    <a:lnTo>
                      <a:pt x="186" y="269"/>
                    </a:lnTo>
                    <a:lnTo>
                      <a:pt x="174" y="270"/>
                    </a:lnTo>
                    <a:lnTo>
                      <a:pt x="161" y="272"/>
                    </a:lnTo>
                    <a:lnTo>
                      <a:pt x="148" y="272"/>
                    </a:lnTo>
                    <a:lnTo>
                      <a:pt x="131" y="271"/>
                    </a:lnTo>
                    <a:lnTo>
                      <a:pt x="115" y="270"/>
                    </a:lnTo>
                    <a:lnTo>
                      <a:pt x="100" y="267"/>
                    </a:lnTo>
                    <a:lnTo>
                      <a:pt x="86" y="263"/>
                    </a:lnTo>
                    <a:lnTo>
                      <a:pt x="73" y="258"/>
                    </a:lnTo>
                    <a:lnTo>
                      <a:pt x="61" y="252"/>
                    </a:lnTo>
                    <a:lnTo>
                      <a:pt x="50" y="245"/>
                    </a:lnTo>
                    <a:lnTo>
                      <a:pt x="39" y="236"/>
                    </a:lnTo>
                    <a:lnTo>
                      <a:pt x="29" y="227"/>
                    </a:lnTo>
                    <a:lnTo>
                      <a:pt x="21" y="217"/>
                    </a:lnTo>
                    <a:lnTo>
                      <a:pt x="15" y="206"/>
                    </a:lnTo>
                    <a:lnTo>
                      <a:pt x="9" y="193"/>
                    </a:lnTo>
                    <a:lnTo>
                      <a:pt x="5" y="181"/>
                    </a:lnTo>
                    <a:lnTo>
                      <a:pt x="2" y="167"/>
                    </a:lnTo>
                    <a:lnTo>
                      <a:pt x="0" y="153"/>
                    </a:lnTo>
                    <a:lnTo>
                      <a:pt x="0" y="138"/>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6516159" y="1223963"/>
                <a:ext cx="381000" cy="53975"/>
              </a:xfrm>
              <a:custGeom>
                <a:avLst/>
                <a:gdLst/>
                <a:ahLst/>
                <a:cxnLst>
                  <a:cxn ang="0">
                    <a:pos x="226" y="34"/>
                  </a:cxn>
                  <a:cxn ang="0">
                    <a:pos x="240" y="0"/>
                  </a:cxn>
                  <a:cxn ang="0">
                    <a:pos x="15" y="0"/>
                  </a:cxn>
                  <a:cxn ang="0">
                    <a:pos x="0" y="34"/>
                  </a:cxn>
                  <a:cxn ang="0">
                    <a:pos x="226" y="34"/>
                  </a:cxn>
                </a:cxnLst>
                <a:rect l="0" t="0" r="r" b="b"/>
                <a:pathLst>
                  <a:path w="240" h="34">
                    <a:moveTo>
                      <a:pt x="226" y="34"/>
                    </a:moveTo>
                    <a:lnTo>
                      <a:pt x="240" y="0"/>
                    </a:lnTo>
                    <a:lnTo>
                      <a:pt x="15" y="0"/>
                    </a:lnTo>
                    <a:lnTo>
                      <a:pt x="0" y="34"/>
                    </a:lnTo>
                    <a:lnTo>
                      <a:pt x="226" y="34"/>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6497109" y="1311275"/>
                <a:ext cx="381000" cy="52387"/>
              </a:xfrm>
              <a:custGeom>
                <a:avLst/>
                <a:gdLst/>
                <a:ahLst/>
                <a:cxnLst>
                  <a:cxn ang="0">
                    <a:pos x="226" y="33"/>
                  </a:cxn>
                  <a:cxn ang="0">
                    <a:pos x="240" y="0"/>
                  </a:cxn>
                  <a:cxn ang="0">
                    <a:pos x="14" y="0"/>
                  </a:cxn>
                  <a:cxn ang="0">
                    <a:pos x="0" y="33"/>
                  </a:cxn>
                  <a:cxn ang="0">
                    <a:pos x="226" y="33"/>
                  </a:cxn>
                </a:cxnLst>
                <a:rect l="0" t="0" r="r" b="b"/>
                <a:pathLst>
                  <a:path w="240" h="33">
                    <a:moveTo>
                      <a:pt x="226" y="33"/>
                    </a:moveTo>
                    <a:lnTo>
                      <a:pt x="240" y="0"/>
                    </a:lnTo>
                    <a:lnTo>
                      <a:pt x="14" y="0"/>
                    </a:lnTo>
                    <a:lnTo>
                      <a:pt x="0" y="33"/>
                    </a:lnTo>
                    <a:lnTo>
                      <a:pt x="226" y="33"/>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7395634" y="2012950"/>
                <a:ext cx="346075" cy="323850"/>
              </a:xfrm>
              <a:custGeom>
                <a:avLst/>
                <a:gdLst/>
                <a:ahLst/>
                <a:cxnLst>
                  <a:cxn ang="0">
                    <a:pos x="111" y="89"/>
                  </a:cxn>
                  <a:cxn ang="0">
                    <a:pos x="159" y="0"/>
                  </a:cxn>
                  <a:cxn ang="0">
                    <a:pos x="218" y="0"/>
                  </a:cxn>
                  <a:cxn ang="0">
                    <a:pos x="135" y="127"/>
                  </a:cxn>
                  <a:cxn ang="0">
                    <a:pos x="135" y="204"/>
                  </a:cxn>
                  <a:cxn ang="0">
                    <a:pos x="84" y="204"/>
                  </a:cxn>
                  <a:cxn ang="0">
                    <a:pos x="84" y="127"/>
                  </a:cxn>
                  <a:cxn ang="0">
                    <a:pos x="0" y="0"/>
                  </a:cxn>
                  <a:cxn ang="0">
                    <a:pos x="61" y="0"/>
                  </a:cxn>
                  <a:cxn ang="0">
                    <a:pos x="111" y="89"/>
                  </a:cxn>
                </a:cxnLst>
                <a:rect l="0" t="0" r="r" b="b"/>
                <a:pathLst>
                  <a:path w="218" h="204">
                    <a:moveTo>
                      <a:pt x="111" y="89"/>
                    </a:moveTo>
                    <a:lnTo>
                      <a:pt x="159" y="0"/>
                    </a:lnTo>
                    <a:lnTo>
                      <a:pt x="218" y="0"/>
                    </a:lnTo>
                    <a:lnTo>
                      <a:pt x="135" y="127"/>
                    </a:lnTo>
                    <a:lnTo>
                      <a:pt x="135" y="204"/>
                    </a:lnTo>
                    <a:lnTo>
                      <a:pt x="84" y="204"/>
                    </a:lnTo>
                    <a:lnTo>
                      <a:pt x="84" y="127"/>
                    </a:lnTo>
                    <a:lnTo>
                      <a:pt x="0" y="0"/>
                    </a:lnTo>
                    <a:lnTo>
                      <a:pt x="61" y="0"/>
                    </a:lnTo>
                    <a:lnTo>
                      <a:pt x="111" y="89"/>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Rectangle 105"/>
              <p:cNvSpPr>
                <a:spLocks noChangeArrowheads="1"/>
              </p:cNvSpPr>
              <p:nvPr/>
            </p:nvSpPr>
            <p:spPr bwMode="auto">
              <a:xfrm>
                <a:off x="7463897" y="2217738"/>
                <a:ext cx="222250" cy="46037"/>
              </a:xfrm>
              <a:prstGeom prst="rect">
                <a:avLst/>
              </a:prstGeom>
              <a:solidFill>
                <a:srgbClr val="FF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8103659" y="1538288"/>
                <a:ext cx="769938" cy="765175"/>
              </a:xfrm>
              <a:custGeom>
                <a:avLst/>
                <a:gdLst/>
                <a:ahLst/>
                <a:cxnLst>
                  <a:cxn ang="0">
                    <a:pos x="420" y="250"/>
                  </a:cxn>
                  <a:cxn ang="0">
                    <a:pos x="419" y="214"/>
                  </a:cxn>
                  <a:cxn ang="0">
                    <a:pos x="479" y="167"/>
                  </a:cxn>
                  <a:cxn ang="0">
                    <a:pos x="387" y="135"/>
                  </a:cxn>
                  <a:cxn ang="0">
                    <a:pos x="375" y="121"/>
                  </a:cxn>
                  <a:cxn ang="0">
                    <a:pos x="362" y="108"/>
                  </a:cxn>
                  <a:cxn ang="0">
                    <a:pos x="348" y="97"/>
                  </a:cxn>
                  <a:cxn ang="0">
                    <a:pos x="333" y="87"/>
                  </a:cxn>
                  <a:cxn ang="0">
                    <a:pos x="294" y="0"/>
                  </a:cxn>
                  <a:cxn ang="0">
                    <a:pos x="261" y="64"/>
                  </a:cxn>
                  <a:cxn ang="0">
                    <a:pos x="243" y="63"/>
                  </a:cxn>
                  <a:cxn ang="0">
                    <a:pos x="225" y="64"/>
                  </a:cxn>
                  <a:cxn ang="0">
                    <a:pos x="207" y="66"/>
                  </a:cxn>
                  <a:cxn ang="0">
                    <a:pos x="169" y="6"/>
                  </a:cxn>
                  <a:cxn ang="0">
                    <a:pos x="137" y="97"/>
                  </a:cxn>
                  <a:cxn ang="0">
                    <a:pos x="123" y="108"/>
                  </a:cxn>
                  <a:cxn ang="0">
                    <a:pos x="111" y="121"/>
                  </a:cxn>
                  <a:cxn ang="0">
                    <a:pos x="98" y="135"/>
                  </a:cxn>
                  <a:cxn ang="0">
                    <a:pos x="89" y="150"/>
                  </a:cxn>
                  <a:cxn ang="0">
                    <a:pos x="0" y="190"/>
                  </a:cxn>
                  <a:cxn ang="0">
                    <a:pos x="66" y="220"/>
                  </a:cxn>
                  <a:cxn ang="0">
                    <a:pos x="65" y="233"/>
                  </a:cxn>
                  <a:cxn ang="0">
                    <a:pos x="65" y="251"/>
                  </a:cxn>
                  <a:cxn ang="0">
                    <a:pos x="68" y="274"/>
                  </a:cxn>
                  <a:cxn ang="0">
                    <a:pos x="6" y="315"/>
                  </a:cxn>
                  <a:cxn ang="0">
                    <a:pos x="99" y="345"/>
                  </a:cxn>
                  <a:cxn ang="0">
                    <a:pos x="111" y="359"/>
                  </a:cxn>
                  <a:cxn ang="0">
                    <a:pos x="124" y="372"/>
                  </a:cxn>
                  <a:cxn ang="0">
                    <a:pos x="137" y="384"/>
                  </a:cxn>
                  <a:cxn ang="0">
                    <a:pos x="152" y="393"/>
                  </a:cxn>
                  <a:cxn ang="0">
                    <a:pos x="192" y="482"/>
                  </a:cxn>
                  <a:cxn ang="0">
                    <a:pos x="225" y="417"/>
                  </a:cxn>
                  <a:cxn ang="0">
                    <a:pos x="242" y="418"/>
                  </a:cxn>
                  <a:cxn ang="0">
                    <a:pos x="260" y="417"/>
                  </a:cxn>
                  <a:cxn ang="0">
                    <a:pos x="278" y="414"/>
                  </a:cxn>
                  <a:cxn ang="0">
                    <a:pos x="317" y="476"/>
                  </a:cxn>
                  <a:cxn ang="0">
                    <a:pos x="347" y="384"/>
                  </a:cxn>
                  <a:cxn ang="0">
                    <a:pos x="361" y="372"/>
                  </a:cxn>
                  <a:cxn ang="0">
                    <a:pos x="374" y="359"/>
                  </a:cxn>
                  <a:cxn ang="0">
                    <a:pos x="386" y="346"/>
                  </a:cxn>
                  <a:cxn ang="0">
                    <a:pos x="395" y="331"/>
                  </a:cxn>
                  <a:cxn ang="0">
                    <a:pos x="485" y="291"/>
                  </a:cxn>
                </a:cxnLst>
                <a:rect l="0" t="0" r="r" b="b"/>
                <a:pathLst>
                  <a:path w="485" h="482">
                    <a:moveTo>
                      <a:pt x="418" y="267"/>
                    </a:moveTo>
                    <a:lnTo>
                      <a:pt x="420" y="250"/>
                    </a:lnTo>
                    <a:lnTo>
                      <a:pt x="421" y="232"/>
                    </a:lnTo>
                    <a:lnTo>
                      <a:pt x="419" y="214"/>
                    </a:lnTo>
                    <a:lnTo>
                      <a:pt x="416" y="197"/>
                    </a:lnTo>
                    <a:lnTo>
                      <a:pt x="479" y="167"/>
                    </a:lnTo>
                    <a:lnTo>
                      <a:pt x="450" y="106"/>
                    </a:lnTo>
                    <a:lnTo>
                      <a:pt x="387" y="135"/>
                    </a:lnTo>
                    <a:lnTo>
                      <a:pt x="381" y="128"/>
                    </a:lnTo>
                    <a:lnTo>
                      <a:pt x="375" y="121"/>
                    </a:lnTo>
                    <a:lnTo>
                      <a:pt x="369" y="114"/>
                    </a:lnTo>
                    <a:lnTo>
                      <a:pt x="362" y="108"/>
                    </a:lnTo>
                    <a:lnTo>
                      <a:pt x="355" y="102"/>
                    </a:lnTo>
                    <a:lnTo>
                      <a:pt x="348" y="97"/>
                    </a:lnTo>
                    <a:lnTo>
                      <a:pt x="341" y="92"/>
                    </a:lnTo>
                    <a:lnTo>
                      <a:pt x="333" y="87"/>
                    </a:lnTo>
                    <a:lnTo>
                      <a:pt x="357" y="23"/>
                    </a:lnTo>
                    <a:lnTo>
                      <a:pt x="294" y="0"/>
                    </a:lnTo>
                    <a:lnTo>
                      <a:pt x="270" y="65"/>
                    </a:lnTo>
                    <a:lnTo>
                      <a:pt x="261" y="64"/>
                    </a:lnTo>
                    <a:lnTo>
                      <a:pt x="253" y="63"/>
                    </a:lnTo>
                    <a:lnTo>
                      <a:pt x="243" y="63"/>
                    </a:lnTo>
                    <a:lnTo>
                      <a:pt x="234" y="63"/>
                    </a:lnTo>
                    <a:lnTo>
                      <a:pt x="225" y="64"/>
                    </a:lnTo>
                    <a:lnTo>
                      <a:pt x="216" y="65"/>
                    </a:lnTo>
                    <a:lnTo>
                      <a:pt x="207" y="66"/>
                    </a:lnTo>
                    <a:lnTo>
                      <a:pt x="198" y="68"/>
                    </a:lnTo>
                    <a:lnTo>
                      <a:pt x="169" y="6"/>
                    </a:lnTo>
                    <a:lnTo>
                      <a:pt x="107" y="35"/>
                    </a:lnTo>
                    <a:lnTo>
                      <a:pt x="137" y="97"/>
                    </a:lnTo>
                    <a:lnTo>
                      <a:pt x="130" y="103"/>
                    </a:lnTo>
                    <a:lnTo>
                      <a:pt x="123" y="108"/>
                    </a:lnTo>
                    <a:lnTo>
                      <a:pt x="117" y="114"/>
                    </a:lnTo>
                    <a:lnTo>
                      <a:pt x="111" y="121"/>
                    </a:lnTo>
                    <a:lnTo>
                      <a:pt x="105" y="128"/>
                    </a:lnTo>
                    <a:lnTo>
                      <a:pt x="98" y="135"/>
                    </a:lnTo>
                    <a:lnTo>
                      <a:pt x="93" y="142"/>
                    </a:lnTo>
                    <a:lnTo>
                      <a:pt x="89" y="150"/>
                    </a:lnTo>
                    <a:lnTo>
                      <a:pt x="23" y="127"/>
                    </a:lnTo>
                    <a:lnTo>
                      <a:pt x="0" y="190"/>
                    </a:lnTo>
                    <a:lnTo>
                      <a:pt x="67" y="213"/>
                    </a:lnTo>
                    <a:lnTo>
                      <a:pt x="66" y="220"/>
                    </a:lnTo>
                    <a:lnTo>
                      <a:pt x="65" y="227"/>
                    </a:lnTo>
                    <a:lnTo>
                      <a:pt x="65" y="233"/>
                    </a:lnTo>
                    <a:lnTo>
                      <a:pt x="65" y="240"/>
                    </a:lnTo>
                    <a:lnTo>
                      <a:pt x="65" y="251"/>
                    </a:lnTo>
                    <a:lnTo>
                      <a:pt x="67" y="262"/>
                    </a:lnTo>
                    <a:lnTo>
                      <a:pt x="68" y="274"/>
                    </a:lnTo>
                    <a:lnTo>
                      <a:pt x="70" y="285"/>
                    </a:lnTo>
                    <a:lnTo>
                      <a:pt x="6" y="315"/>
                    </a:lnTo>
                    <a:lnTo>
                      <a:pt x="35" y="376"/>
                    </a:lnTo>
                    <a:lnTo>
                      <a:pt x="99" y="345"/>
                    </a:lnTo>
                    <a:lnTo>
                      <a:pt x="105" y="352"/>
                    </a:lnTo>
                    <a:lnTo>
                      <a:pt x="111" y="359"/>
                    </a:lnTo>
                    <a:lnTo>
                      <a:pt x="117" y="366"/>
                    </a:lnTo>
                    <a:lnTo>
                      <a:pt x="124" y="372"/>
                    </a:lnTo>
                    <a:lnTo>
                      <a:pt x="130" y="378"/>
                    </a:lnTo>
                    <a:lnTo>
                      <a:pt x="137" y="384"/>
                    </a:lnTo>
                    <a:lnTo>
                      <a:pt x="145" y="389"/>
                    </a:lnTo>
                    <a:lnTo>
                      <a:pt x="152" y="393"/>
                    </a:lnTo>
                    <a:lnTo>
                      <a:pt x="128" y="460"/>
                    </a:lnTo>
                    <a:lnTo>
                      <a:pt x="192" y="482"/>
                    </a:lnTo>
                    <a:lnTo>
                      <a:pt x="216" y="416"/>
                    </a:lnTo>
                    <a:lnTo>
                      <a:pt x="225" y="417"/>
                    </a:lnTo>
                    <a:lnTo>
                      <a:pt x="233" y="418"/>
                    </a:lnTo>
                    <a:lnTo>
                      <a:pt x="242" y="418"/>
                    </a:lnTo>
                    <a:lnTo>
                      <a:pt x="251" y="418"/>
                    </a:lnTo>
                    <a:lnTo>
                      <a:pt x="260" y="417"/>
                    </a:lnTo>
                    <a:lnTo>
                      <a:pt x="269" y="416"/>
                    </a:lnTo>
                    <a:lnTo>
                      <a:pt x="278" y="414"/>
                    </a:lnTo>
                    <a:lnTo>
                      <a:pt x="287" y="412"/>
                    </a:lnTo>
                    <a:lnTo>
                      <a:pt x="317" y="476"/>
                    </a:lnTo>
                    <a:lnTo>
                      <a:pt x="378" y="447"/>
                    </a:lnTo>
                    <a:lnTo>
                      <a:pt x="347" y="384"/>
                    </a:lnTo>
                    <a:lnTo>
                      <a:pt x="354" y="377"/>
                    </a:lnTo>
                    <a:lnTo>
                      <a:pt x="361" y="372"/>
                    </a:lnTo>
                    <a:lnTo>
                      <a:pt x="368" y="366"/>
                    </a:lnTo>
                    <a:lnTo>
                      <a:pt x="374" y="359"/>
                    </a:lnTo>
                    <a:lnTo>
                      <a:pt x="381" y="353"/>
                    </a:lnTo>
                    <a:lnTo>
                      <a:pt x="386" y="346"/>
                    </a:lnTo>
                    <a:lnTo>
                      <a:pt x="391" y="338"/>
                    </a:lnTo>
                    <a:lnTo>
                      <a:pt x="395" y="331"/>
                    </a:lnTo>
                    <a:lnTo>
                      <a:pt x="462" y="355"/>
                    </a:lnTo>
                    <a:lnTo>
                      <a:pt x="485" y="291"/>
                    </a:lnTo>
                    <a:lnTo>
                      <a:pt x="418" y="26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8095722" y="1530350"/>
                <a:ext cx="785813" cy="782637"/>
              </a:xfrm>
              <a:custGeom>
                <a:avLst/>
                <a:gdLst/>
                <a:ahLst/>
                <a:cxnLst>
                  <a:cxn ang="0">
                    <a:pos x="429" y="253"/>
                  </a:cxn>
                  <a:cxn ang="0">
                    <a:pos x="428" y="220"/>
                  </a:cxn>
                  <a:cxn ang="0">
                    <a:pos x="489" y="174"/>
                  </a:cxn>
                  <a:cxn ang="0">
                    <a:pos x="393" y="135"/>
                  </a:cxn>
                  <a:cxn ang="0">
                    <a:pos x="382" y="122"/>
                  </a:cxn>
                  <a:cxn ang="0">
                    <a:pos x="371" y="110"/>
                  </a:cxn>
                  <a:cxn ang="0">
                    <a:pos x="357" y="99"/>
                  </a:cxn>
                  <a:cxn ang="0">
                    <a:pos x="343" y="91"/>
                  </a:cxn>
                  <a:cxn ang="0">
                    <a:pos x="296" y="0"/>
                  </a:cxn>
                  <a:cxn ang="0">
                    <a:pos x="264" y="64"/>
                  </a:cxn>
                  <a:cxn ang="0">
                    <a:pos x="247" y="63"/>
                  </a:cxn>
                  <a:cxn ang="0">
                    <a:pos x="230" y="63"/>
                  </a:cxn>
                  <a:cxn ang="0">
                    <a:pos x="214" y="66"/>
                  </a:cxn>
                  <a:cxn ang="0">
                    <a:pos x="175" y="6"/>
                  </a:cxn>
                  <a:cxn ang="0">
                    <a:pos x="137" y="101"/>
                  </a:cxn>
                  <a:cxn ang="0">
                    <a:pos x="124" y="112"/>
                  </a:cxn>
                  <a:cxn ang="0">
                    <a:pos x="112" y="123"/>
                  </a:cxn>
                  <a:cxn ang="0">
                    <a:pos x="102" y="136"/>
                  </a:cxn>
                  <a:cxn ang="0">
                    <a:pos x="92" y="150"/>
                  </a:cxn>
                  <a:cxn ang="0">
                    <a:pos x="0" y="197"/>
                  </a:cxn>
                  <a:cxn ang="0">
                    <a:pos x="66" y="227"/>
                  </a:cxn>
                  <a:cxn ang="0">
                    <a:pos x="66" y="239"/>
                  </a:cxn>
                  <a:cxn ang="0">
                    <a:pos x="66" y="257"/>
                  </a:cxn>
                  <a:cxn ang="0">
                    <a:pos x="68" y="278"/>
                  </a:cxn>
                  <a:cxn ang="0">
                    <a:pos x="6" y="318"/>
                  </a:cxn>
                  <a:cxn ang="0">
                    <a:pos x="103" y="355"/>
                  </a:cxn>
                  <a:cxn ang="0">
                    <a:pos x="114" y="368"/>
                  </a:cxn>
                  <a:cxn ang="0">
                    <a:pos x="125" y="380"/>
                  </a:cxn>
                  <a:cxn ang="0">
                    <a:pos x="139" y="390"/>
                  </a:cxn>
                  <a:cxn ang="0">
                    <a:pos x="152" y="400"/>
                  </a:cxn>
                  <a:cxn ang="0">
                    <a:pos x="200" y="493"/>
                  </a:cxn>
                  <a:cxn ang="0">
                    <a:pos x="231" y="426"/>
                  </a:cxn>
                  <a:cxn ang="0">
                    <a:pos x="248" y="427"/>
                  </a:cxn>
                  <a:cxn ang="0">
                    <a:pos x="265" y="426"/>
                  </a:cxn>
                  <a:cxn ang="0">
                    <a:pos x="281" y="423"/>
                  </a:cxn>
                  <a:cxn ang="0">
                    <a:pos x="320" y="486"/>
                  </a:cxn>
                  <a:cxn ang="0">
                    <a:pos x="358" y="389"/>
                  </a:cxn>
                  <a:cxn ang="0">
                    <a:pos x="371" y="379"/>
                  </a:cxn>
                  <a:cxn ang="0">
                    <a:pos x="383" y="368"/>
                  </a:cxn>
                  <a:cxn ang="0">
                    <a:pos x="393" y="354"/>
                  </a:cxn>
                  <a:cxn ang="0">
                    <a:pos x="402" y="341"/>
                  </a:cxn>
                  <a:cxn ang="0">
                    <a:pos x="495" y="293"/>
                  </a:cxn>
                </a:cxnLst>
                <a:rect l="0" t="0" r="r" b="b"/>
                <a:pathLst>
                  <a:path w="495" h="493">
                    <a:moveTo>
                      <a:pt x="428" y="270"/>
                    </a:moveTo>
                    <a:lnTo>
                      <a:pt x="429" y="253"/>
                    </a:lnTo>
                    <a:lnTo>
                      <a:pt x="429" y="237"/>
                    </a:lnTo>
                    <a:lnTo>
                      <a:pt x="428" y="220"/>
                    </a:lnTo>
                    <a:lnTo>
                      <a:pt x="425" y="204"/>
                    </a:lnTo>
                    <a:lnTo>
                      <a:pt x="489" y="174"/>
                    </a:lnTo>
                    <a:lnTo>
                      <a:pt x="456" y="105"/>
                    </a:lnTo>
                    <a:lnTo>
                      <a:pt x="393" y="135"/>
                    </a:lnTo>
                    <a:lnTo>
                      <a:pt x="387" y="128"/>
                    </a:lnTo>
                    <a:lnTo>
                      <a:pt x="382" y="122"/>
                    </a:lnTo>
                    <a:lnTo>
                      <a:pt x="376" y="116"/>
                    </a:lnTo>
                    <a:lnTo>
                      <a:pt x="371" y="110"/>
                    </a:lnTo>
                    <a:lnTo>
                      <a:pt x="364" y="105"/>
                    </a:lnTo>
                    <a:lnTo>
                      <a:pt x="357" y="99"/>
                    </a:lnTo>
                    <a:lnTo>
                      <a:pt x="350" y="95"/>
                    </a:lnTo>
                    <a:lnTo>
                      <a:pt x="343" y="91"/>
                    </a:lnTo>
                    <a:lnTo>
                      <a:pt x="367" y="25"/>
                    </a:lnTo>
                    <a:lnTo>
                      <a:pt x="296" y="0"/>
                    </a:lnTo>
                    <a:lnTo>
                      <a:pt x="272" y="65"/>
                    </a:lnTo>
                    <a:lnTo>
                      <a:pt x="264" y="64"/>
                    </a:lnTo>
                    <a:lnTo>
                      <a:pt x="255" y="63"/>
                    </a:lnTo>
                    <a:lnTo>
                      <a:pt x="247" y="63"/>
                    </a:lnTo>
                    <a:lnTo>
                      <a:pt x="239" y="63"/>
                    </a:lnTo>
                    <a:lnTo>
                      <a:pt x="230" y="63"/>
                    </a:lnTo>
                    <a:lnTo>
                      <a:pt x="223" y="64"/>
                    </a:lnTo>
                    <a:lnTo>
                      <a:pt x="214" y="66"/>
                    </a:lnTo>
                    <a:lnTo>
                      <a:pt x="206" y="68"/>
                    </a:lnTo>
                    <a:lnTo>
                      <a:pt x="175" y="6"/>
                    </a:lnTo>
                    <a:lnTo>
                      <a:pt x="107" y="38"/>
                    </a:lnTo>
                    <a:lnTo>
                      <a:pt x="137" y="101"/>
                    </a:lnTo>
                    <a:lnTo>
                      <a:pt x="131" y="106"/>
                    </a:lnTo>
                    <a:lnTo>
                      <a:pt x="124" y="112"/>
                    </a:lnTo>
                    <a:lnTo>
                      <a:pt x="118" y="118"/>
                    </a:lnTo>
                    <a:lnTo>
                      <a:pt x="112" y="123"/>
                    </a:lnTo>
                    <a:lnTo>
                      <a:pt x="107" y="130"/>
                    </a:lnTo>
                    <a:lnTo>
                      <a:pt x="102" y="136"/>
                    </a:lnTo>
                    <a:lnTo>
                      <a:pt x="96" y="143"/>
                    </a:lnTo>
                    <a:lnTo>
                      <a:pt x="92" y="150"/>
                    </a:lnTo>
                    <a:lnTo>
                      <a:pt x="26" y="126"/>
                    </a:lnTo>
                    <a:lnTo>
                      <a:pt x="0" y="197"/>
                    </a:lnTo>
                    <a:lnTo>
                      <a:pt x="67" y="222"/>
                    </a:lnTo>
                    <a:lnTo>
                      <a:pt x="66" y="227"/>
                    </a:lnTo>
                    <a:lnTo>
                      <a:pt x="66" y="233"/>
                    </a:lnTo>
                    <a:lnTo>
                      <a:pt x="66" y="239"/>
                    </a:lnTo>
                    <a:lnTo>
                      <a:pt x="66" y="245"/>
                    </a:lnTo>
                    <a:lnTo>
                      <a:pt x="66" y="257"/>
                    </a:lnTo>
                    <a:lnTo>
                      <a:pt x="67" y="267"/>
                    </a:lnTo>
                    <a:lnTo>
                      <a:pt x="68" y="278"/>
                    </a:lnTo>
                    <a:lnTo>
                      <a:pt x="70" y="287"/>
                    </a:lnTo>
                    <a:lnTo>
                      <a:pt x="6" y="318"/>
                    </a:lnTo>
                    <a:lnTo>
                      <a:pt x="39" y="386"/>
                    </a:lnTo>
                    <a:lnTo>
                      <a:pt x="103" y="355"/>
                    </a:lnTo>
                    <a:lnTo>
                      <a:pt x="109" y="362"/>
                    </a:lnTo>
                    <a:lnTo>
                      <a:pt x="114" y="368"/>
                    </a:lnTo>
                    <a:lnTo>
                      <a:pt x="119" y="375"/>
                    </a:lnTo>
                    <a:lnTo>
                      <a:pt x="125" y="380"/>
                    </a:lnTo>
                    <a:lnTo>
                      <a:pt x="131" y="385"/>
                    </a:lnTo>
                    <a:lnTo>
                      <a:pt x="139" y="390"/>
                    </a:lnTo>
                    <a:lnTo>
                      <a:pt x="145" y="396"/>
                    </a:lnTo>
                    <a:lnTo>
                      <a:pt x="152" y="400"/>
                    </a:lnTo>
                    <a:lnTo>
                      <a:pt x="128" y="467"/>
                    </a:lnTo>
                    <a:lnTo>
                      <a:pt x="200" y="493"/>
                    </a:lnTo>
                    <a:lnTo>
                      <a:pt x="223" y="425"/>
                    </a:lnTo>
                    <a:lnTo>
                      <a:pt x="231" y="426"/>
                    </a:lnTo>
                    <a:lnTo>
                      <a:pt x="240" y="426"/>
                    </a:lnTo>
                    <a:lnTo>
                      <a:pt x="248" y="427"/>
                    </a:lnTo>
                    <a:lnTo>
                      <a:pt x="257" y="426"/>
                    </a:lnTo>
                    <a:lnTo>
                      <a:pt x="265" y="426"/>
                    </a:lnTo>
                    <a:lnTo>
                      <a:pt x="273" y="425"/>
                    </a:lnTo>
                    <a:lnTo>
                      <a:pt x="281" y="423"/>
                    </a:lnTo>
                    <a:lnTo>
                      <a:pt x="289" y="422"/>
                    </a:lnTo>
                    <a:lnTo>
                      <a:pt x="320" y="486"/>
                    </a:lnTo>
                    <a:lnTo>
                      <a:pt x="389" y="454"/>
                    </a:lnTo>
                    <a:lnTo>
                      <a:pt x="358" y="389"/>
                    </a:lnTo>
                    <a:lnTo>
                      <a:pt x="365" y="384"/>
                    </a:lnTo>
                    <a:lnTo>
                      <a:pt x="371" y="379"/>
                    </a:lnTo>
                    <a:lnTo>
                      <a:pt x="377" y="374"/>
                    </a:lnTo>
                    <a:lnTo>
                      <a:pt x="383" y="368"/>
                    </a:lnTo>
                    <a:lnTo>
                      <a:pt x="388" y="361"/>
                    </a:lnTo>
                    <a:lnTo>
                      <a:pt x="393" y="354"/>
                    </a:lnTo>
                    <a:lnTo>
                      <a:pt x="398" y="348"/>
                    </a:lnTo>
                    <a:lnTo>
                      <a:pt x="402" y="341"/>
                    </a:lnTo>
                    <a:lnTo>
                      <a:pt x="470" y="365"/>
                    </a:lnTo>
                    <a:lnTo>
                      <a:pt x="495" y="293"/>
                    </a:lnTo>
                    <a:lnTo>
                      <a:pt x="428" y="2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8113184" y="1546225"/>
                <a:ext cx="752475" cy="747712"/>
              </a:xfrm>
              <a:custGeom>
                <a:avLst/>
                <a:gdLst/>
                <a:ahLst/>
                <a:cxnLst>
                  <a:cxn ang="0">
                    <a:pos x="388" y="321"/>
                  </a:cxn>
                  <a:cxn ang="0">
                    <a:pos x="382" y="330"/>
                  </a:cxn>
                  <a:cxn ang="0">
                    <a:pos x="371" y="345"/>
                  </a:cxn>
                  <a:cxn ang="0">
                    <a:pos x="359" y="358"/>
                  </a:cxn>
                  <a:cxn ang="0">
                    <a:pos x="346" y="370"/>
                  </a:cxn>
                  <a:cxn ang="0">
                    <a:pos x="336" y="377"/>
                  </a:cxn>
                  <a:cxn ang="0">
                    <a:pos x="313" y="465"/>
                  </a:cxn>
                  <a:cxn ang="0">
                    <a:pos x="280" y="403"/>
                  </a:cxn>
                  <a:cxn ang="0">
                    <a:pos x="262" y="407"/>
                  </a:cxn>
                  <a:cxn ang="0">
                    <a:pos x="246" y="408"/>
                  </a:cxn>
                  <a:cxn ang="0">
                    <a:pos x="228" y="408"/>
                  </a:cxn>
                  <a:cxn ang="0">
                    <a:pos x="211" y="407"/>
                  </a:cxn>
                  <a:cxn ang="0">
                    <a:pos x="184" y="471"/>
                  </a:cxn>
                  <a:cxn ang="0">
                    <a:pos x="151" y="386"/>
                  </a:cxn>
                  <a:cxn ang="0">
                    <a:pos x="142" y="379"/>
                  </a:cxn>
                  <a:cxn ang="0">
                    <a:pos x="127" y="369"/>
                  </a:cxn>
                  <a:cxn ang="0">
                    <a:pos x="114" y="358"/>
                  </a:cxn>
                  <a:cxn ang="0">
                    <a:pos x="102" y="344"/>
                  </a:cxn>
                  <a:cxn ang="0">
                    <a:pos x="95" y="335"/>
                  </a:cxn>
                  <a:cxn ang="0">
                    <a:pos x="7" y="312"/>
                  </a:cxn>
                  <a:cxn ang="0">
                    <a:pos x="69" y="279"/>
                  </a:cxn>
                  <a:cxn ang="0">
                    <a:pos x="65" y="258"/>
                  </a:cxn>
                  <a:cxn ang="0">
                    <a:pos x="64" y="235"/>
                  </a:cxn>
                  <a:cxn ang="0">
                    <a:pos x="64" y="221"/>
                  </a:cxn>
                  <a:cxn ang="0">
                    <a:pos x="64" y="209"/>
                  </a:cxn>
                  <a:cxn ang="0">
                    <a:pos x="0" y="182"/>
                  </a:cxn>
                  <a:cxn ang="0">
                    <a:pos x="85" y="150"/>
                  </a:cxn>
                  <a:cxn ang="0">
                    <a:pos x="92" y="140"/>
                  </a:cxn>
                  <a:cxn ang="0">
                    <a:pos x="102" y="125"/>
                  </a:cxn>
                  <a:cxn ang="0">
                    <a:pos x="113" y="113"/>
                  </a:cxn>
                  <a:cxn ang="0">
                    <a:pos x="127" y="101"/>
                  </a:cxn>
                  <a:cxn ang="0">
                    <a:pos x="136" y="94"/>
                  </a:cxn>
                  <a:cxn ang="0">
                    <a:pos x="160" y="7"/>
                  </a:cxn>
                  <a:cxn ang="0">
                    <a:pos x="193" y="67"/>
                  </a:cxn>
                  <a:cxn ang="0">
                    <a:pos x="211" y="64"/>
                  </a:cxn>
                  <a:cxn ang="0">
                    <a:pos x="228" y="61"/>
                  </a:cxn>
                  <a:cxn ang="0">
                    <a:pos x="246" y="62"/>
                  </a:cxn>
                  <a:cxn ang="0">
                    <a:pos x="263" y="64"/>
                  </a:cxn>
                  <a:cxn ang="0">
                    <a:pos x="290" y="0"/>
                  </a:cxn>
                  <a:cxn ang="0">
                    <a:pos x="322" y="84"/>
                  </a:cxn>
                  <a:cxn ang="0">
                    <a:pos x="332" y="90"/>
                  </a:cxn>
                  <a:cxn ang="0">
                    <a:pos x="347" y="101"/>
                  </a:cxn>
                  <a:cxn ang="0">
                    <a:pos x="360" y="113"/>
                  </a:cxn>
                  <a:cxn ang="0">
                    <a:pos x="372" y="126"/>
                  </a:cxn>
                  <a:cxn ang="0">
                    <a:pos x="379" y="136"/>
                  </a:cxn>
                  <a:cxn ang="0">
                    <a:pos x="467" y="159"/>
                  </a:cxn>
                  <a:cxn ang="0">
                    <a:pos x="405" y="192"/>
                  </a:cxn>
                  <a:cxn ang="0">
                    <a:pos x="410" y="227"/>
                  </a:cxn>
                  <a:cxn ang="0">
                    <a:pos x="408" y="262"/>
                  </a:cxn>
                  <a:cxn ang="0">
                    <a:pos x="474" y="289"/>
                  </a:cxn>
                </a:cxnLst>
                <a:rect l="0" t="0" r="r" b="b"/>
                <a:pathLst>
                  <a:path w="474" h="471">
                    <a:moveTo>
                      <a:pt x="453" y="344"/>
                    </a:moveTo>
                    <a:lnTo>
                      <a:pt x="388" y="321"/>
                    </a:lnTo>
                    <a:lnTo>
                      <a:pt x="386" y="323"/>
                    </a:lnTo>
                    <a:lnTo>
                      <a:pt x="382" y="330"/>
                    </a:lnTo>
                    <a:lnTo>
                      <a:pt x="376" y="338"/>
                    </a:lnTo>
                    <a:lnTo>
                      <a:pt x="371" y="345"/>
                    </a:lnTo>
                    <a:lnTo>
                      <a:pt x="365" y="351"/>
                    </a:lnTo>
                    <a:lnTo>
                      <a:pt x="359" y="358"/>
                    </a:lnTo>
                    <a:lnTo>
                      <a:pt x="353" y="364"/>
                    </a:lnTo>
                    <a:lnTo>
                      <a:pt x="346" y="370"/>
                    </a:lnTo>
                    <a:lnTo>
                      <a:pt x="339" y="375"/>
                    </a:lnTo>
                    <a:lnTo>
                      <a:pt x="336" y="377"/>
                    </a:lnTo>
                    <a:lnTo>
                      <a:pt x="366" y="440"/>
                    </a:lnTo>
                    <a:lnTo>
                      <a:pt x="313" y="465"/>
                    </a:lnTo>
                    <a:lnTo>
                      <a:pt x="283" y="402"/>
                    </a:lnTo>
                    <a:lnTo>
                      <a:pt x="280" y="403"/>
                    </a:lnTo>
                    <a:lnTo>
                      <a:pt x="271" y="405"/>
                    </a:lnTo>
                    <a:lnTo>
                      <a:pt x="262" y="407"/>
                    </a:lnTo>
                    <a:lnTo>
                      <a:pt x="254" y="407"/>
                    </a:lnTo>
                    <a:lnTo>
                      <a:pt x="246" y="408"/>
                    </a:lnTo>
                    <a:lnTo>
                      <a:pt x="237" y="408"/>
                    </a:lnTo>
                    <a:lnTo>
                      <a:pt x="228" y="408"/>
                    </a:lnTo>
                    <a:lnTo>
                      <a:pt x="219" y="407"/>
                    </a:lnTo>
                    <a:lnTo>
                      <a:pt x="211" y="407"/>
                    </a:lnTo>
                    <a:lnTo>
                      <a:pt x="207" y="406"/>
                    </a:lnTo>
                    <a:lnTo>
                      <a:pt x="184" y="471"/>
                    </a:lnTo>
                    <a:lnTo>
                      <a:pt x="128" y="452"/>
                    </a:lnTo>
                    <a:lnTo>
                      <a:pt x="151" y="386"/>
                    </a:lnTo>
                    <a:lnTo>
                      <a:pt x="149" y="384"/>
                    </a:lnTo>
                    <a:lnTo>
                      <a:pt x="142" y="379"/>
                    </a:lnTo>
                    <a:lnTo>
                      <a:pt x="134" y="374"/>
                    </a:lnTo>
                    <a:lnTo>
                      <a:pt x="127" y="369"/>
                    </a:lnTo>
                    <a:lnTo>
                      <a:pt x="120" y="364"/>
                    </a:lnTo>
                    <a:lnTo>
                      <a:pt x="114" y="358"/>
                    </a:lnTo>
                    <a:lnTo>
                      <a:pt x="108" y="351"/>
                    </a:lnTo>
                    <a:lnTo>
                      <a:pt x="102" y="344"/>
                    </a:lnTo>
                    <a:lnTo>
                      <a:pt x="97" y="337"/>
                    </a:lnTo>
                    <a:lnTo>
                      <a:pt x="95" y="335"/>
                    </a:lnTo>
                    <a:lnTo>
                      <a:pt x="32" y="365"/>
                    </a:lnTo>
                    <a:lnTo>
                      <a:pt x="7" y="312"/>
                    </a:lnTo>
                    <a:lnTo>
                      <a:pt x="70" y="282"/>
                    </a:lnTo>
                    <a:lnTo>
                      <a:pt x="69" y="279"/>
                    </a:lnTo>
                    <a:lnTo>
                      <a:pt x="66" y="269"/>
                    </a:lnTo>
                    <a:lnTo>
                      <a:pt x="65" y="258"/>
                    </a:lnTo>
                    <a:lnTo>
                      <a:pt x="64" y="247"/>
                    </a:lnTo>
                    <a:lnTo>
                      <a:pt x="64" y="235"/>
                    </a:lnTo>
                    <a:lnTo>
                      <a:pt x="64" y="228"/>
                    </a:lnTo>
                    <a:lnTo>
                      <a:pt x="64" y="221"/>
                    </a:lnTo>
                    <a:lnTo>
                      <a:pt x="64" y="215"/>
                    </a:lnTo>
                    <a:lnTo>
                      <a:pt x="64" y="209"/>
                    </a:lnTo>
                    <a:lnTo>
                      <a:pt x="65" y="206"/>
                    </a:lnTo>
                    <a:lnTo>
                      <a:pt x="0" y="182"/>
                    </a:lnTo>
                    <a:lnTo>
                      <a:pt x="20" y="127"/>
                    </a:lnTo>
                    <a:lnTo>
                      <a:pt x="85" y="150"/>
                    </a:lnTo>
                    <a:lnTo>
                      <a:pt x="87" y="147"/>
                    </a:lnTo>
                    <a:lnTo>
                      <a:pt x="92" y="140"/>
                    </a:lnTo>
                    <a:lnTo>
                      <a:pt x="97" y="132"/>
                    </a:lnTo>
                    <a:lnTo>
                      <a:pt x="102" y="125"/>
                    </a:lnTo>
                    <a:lnTo>
                      <a:pt x="107" y="119"/>
                    </a:lnTo>
                    <a:lnTo>
                      <a:pt x="113" y="113"/>
                    </a:lnTo>
                    <a:lnTo>
                      <a:pt x="120" y="107"/>
                    </a:lnTo>
                    <a:lnTo>
                      <a:pt x="127" y="101"/>
                    </a:lnTo>
                    <a:lnTo>
                      <a:pt x="134" y="95"/>
                    </a:lnTo>
                    <a:lnTo>
                      <a:pt x="136" y="94"/>
                    </a:lnTo>
                    <a:lnTo>
                      <a:pt x="107" y="32"/>
                    </a:lnTo>
                    <a:lnTo>
                      <a:pt x="160" y="7"/>
                    </a:lnTo>
                    <a:lnTo>
                      <a:pt x="190" y="68"/>
                    </a:lnTo>
                    <a:lnTo>
                      <a:pt x="193" y="67"/>
                    </a:lnTo>
                    <a:lnTo>
                      <a:pt x="202" y="66"/>
                    </a:lnTo>
                    <a:lnTo>
                      <a:pt x="211" y="64"/>
                    </a:lnTo>
                    <a:lnTo>
                      <a:pt x="219" y="62"/>
                    </a:lnTo>
                    <a:lnTo>
                      <a:pt x="228" y="61"/>
                    </a:lnTo>
                    <a:lnTo>
                      <a:pt x="237" y="61"/>
                    </a:lnTo>
                    <a:lnTo>
                      <a:pt x="246" y="62"/>
                    </a:lnTo>
                    <a:lnTo>
                      <a:pt x="255" y="62"/>
                    </a:lnTo>
                    <a:lnTo>
                      <a:pt x="263" y="64"/>
                    </a:lnTo>
                    <a:lnTo>
                      <a:pt x="267" y="64"/>
                    </a:lnTo>
                    <a:lnTo>
                      <a:pt x="290" y="0"/>
                    </a:lnTo>
                    <a:lnTo>
                      <a:pt x="346" y="20"/>
                    </a:lnTo>
                    <a:lnTo>
                      <a:pt x="322" y="84"/>
                    </a:lnTo>
                    <a:lnTo>
                      <a:pt x="325" y="86"/>
                    </a:lnTo>
                    <a:lnTo>
                      <a:pt x="332" y="90"/>
                    </a:lnTo>
                    <a:lnTo>
                      <a:pt x="340" y="95"/>
                    </a:lnTo>
                    <a:lnTo>
                      <a:pt x="347" y="101"/>
                    </a:lnTo>
                    <a:lnTo>
                      <a:pt x="354" y="107"/>
                    </a:lnTo>
                    <a:lnTo>
                      <a:pt x="360" y="113"/>
                    </a:lnTo>
                    <a:lnTo>
                      <a:pt x="366" y="119"/>
                    </a:lnTo>
                    <a:lnTo>
                      <a:pt x="372" y="126"/>
                    </a:lnTo>
                    <a:lnTo>
                      <a:pt x="377" y="133"/>
                    </a:lnTo>
                    <a:lnTo>
                      <a:pt x="379" y="136"/>
                    </a:lnTo>
                    <a:lnTo>
                      <a:pt x="442" y="106"/>
                    </a:lnTo>
                    <a:lnTo>
                      <a:pt x="467" y="159"/>
                    </a:lnTo>
                    <a:lnTo>
                      <a:pt x="404" y="189"/>
                    </a:lnTo>
                    <a:lnTo>
                      <a:pt x="405" y="192"/>
                    </a:lnTo>
                    <a:lnTo>
                      <a:pt x="409" y="210"/>
                    </a:lnTo>
                    <a:lnTo>
                      <a:pt x="410" y="227"/>
                    </a:lnTo>
                    <a:lnTo>
                      <a:pt x="410" y="245"/>
                    </a:lnTo>
                    <a:lnTo>
                      <a:pt x="408" y="262"/>
                    </a:lnTo>
                    <a:lnTo>
                      <a:pt x="408" y="266"/>
                    </a:lnTo>
                    <a:lnTo>
                      <a:pt x="474" y="289"/>
                    </a:lnTo>
                    <a:lnTo>
                      <a:pt x="453" y="3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8384647" y="1892300"/>
                <a:ext cx="169863" cy="34925"/>
              </a:xfrm>
              <a:custGeom>
                <a:avLst/>
                <a:gdLst/>
                <a:ahLst/>
                <a:cxnLst>
                  <a:cxn ang="0">
                    <a:pos x="97" y="22"/>
                  </a:cxn>
                  <a:cxn ang="0">
                    <a:pos x="107" y="0"/>
                  </a:cxn>
                  <a:cxn ang="0">
                    <a:pos x="12" y="0"/>
                  </a:cxn>
                  <a:cxn ang="0">
                    <a:pos x="0" y="22"/>
                  </a:cxn>
                  <a:cxn ang="0">
                    <a:pos x="97" y="22"/>
                  </a:cxn>
                </a:cxnLst>
                <a:rect l="0" t="0" r="r" b="b"/>
                <a:pathLst>
                  <a:path w="107" h="22">
                    <a:moveTo>
                      <a:pt x="97" y="22"/>
                    </a:moveTo>
                    <a:lnTo>
                      <a:pt x="107" y="0"/>
                    </a:lnTo>
                    <a:lnTo>
                      <a:pt x="12" y="0"/>
                    </a:lnTo>
                    <a:lnTo>
                      <a:pt x="0" y="22"/>
                    </a:lnTo>
                    <a:lnTo>
                      <a:pt x="97" y="22"/>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8441797" y="1724025"/>
                <a:ext cx="179388" cy="315912"/>
              </a:xfrm>
              <a:custGeom>
                <a:avLst/>
                <a:gdLst/>
                <a:ahLst/>
                <a:cxnLst>
                  <a:cxn ang="0">
                    <a:pos x="34" y="171"/>
                  </a:cxn>
                  <a:cxn ang="0">
                    <a:pos x="34" y="51"/>
                  </a:cxn>
                  <a:cxn ang="0">
                    <a:pos x="37" y="32"/>
                  </a:cxn>
                  <a:cxn ang="0">
                    <a:pos x="44" y="22"/>
                  </a:cxn>
                  <a:cxn ang="0">
                    <a:pos x="51" y="18"/>
                  </a:cxn>
                  <a:cxn ang="0">
                    <a:pos x="54" y="18"/>
                  </a:cxn>
                  <a:cxn ang="0">
                    <a:pos x="34" y="0"/>
                  </a:cxn>
                  <a:cxn ang="0">
                    <a:pos x="22" y="4"/>
                  </a:cxn>
                  <a:cxn ang="0">
                    <a:pos x="13" y="10"/>
                  </a:cxn>
                  <a:cxn ang="0">
                    <a:pos x="7" y="17"/>
                  </a:cxn>
                  <a:cxn ang="0">
                    <a:pos x="4" y="24"/>
                  </a:cxn>
                  <a:cxn ang="0">
                    <a:pos x="1" y="30"/>
                  </a:cxn>
                  <a:cxn ang="0">
                    <a:pos x="0" y="35"/>
                  </a:cxn>
                  <a:cxn ang="0">
                    <a:pos x="0" y="38"/>
                  </a:cxn>
                  <a:cxn ang="0">
                    <a:pos x="0" y="40"/>
                  </a:cxn>
                  <a:cxn ang="0">
                    <a:pos x="0" y="199"/>
                  </a:cxn>
                  <a:cxn ang="0">
                    <a:pos x="113" y="199"/>
                  </a:cxn>
                  <a:cxn ang="0">
                    <a:pos x="113" y="171"/>
                  </a:cxn>
                  <a:cxn ang="0">
                    <a:pos x="34" y="171"/>
                  </a:cxn>
                </a:cxnLst>
                <a:rect l="0" t="0" r="r" b="b"/>
                <a:pathLst>
                  <a:path w="113" h="199">
                    <a:moveTo>
                      <a:pt x="34" y="171"/>
                    </a:moveTo>
                    <a:lnTo>
                      <a:pt x="34" y="51"/>
                    </a:lnTo>
                    <a:lnTo>
                      <a:pt x="37" y="32"/>
                    </a:lnTo>
                    <a:lnTo>
                      <a:pt x="44" y="22"/>
                    </a:lnTo>
                    <a:lnTo>
                      <a:pt x="51" y="18"/>
                    </a:lnTo>
                    <a:lnTo>
                      <a:pt x="54" y="18"/>
                    </a:lnTo>
                    <a:lnTo>
                      <a:pt x="34" y="0"/>
                    </a:lnTo>
                    <a:lnTo>
                      <a:pt x="22" y="4"/>
                    </a:lnTo>
                    <a:lnTo>
                      <a:pt x="13" y="10"/>
                    </a:lnTo>
                    <a:lnTo>
                      <a:pt x="7" y="17"/>
                    </a:lnTo>
                    <a:lnTo>
                      <a:pt x="4" y="24"/>
                    </a:lnTo>
                    <a:lnTo>
                      <a:pt x="1" y="30"/>
                    </a:lnTo>
                    <a:lnTo>
                      <a:pt x="0" y="35"/>
                    </a:lnTo>
                    <a:lnTo>
                      <a:pt x="0" y="38"/>
                    </a:lnTo>
                    <a:lnTo>
                      <a:pt x="0" y="40"/>
                    </a:lnTo>
                    <a:lnTo>
                      <a:pt x="0" y="199"/>
                    </a:lnTo>
                    <a:lnTo>
                      <a:pt x="113" y="199"/>
                    </a:lnTo>
                    <a:lnTo>
                      <a:pt x="113" y="171"/>
                    </a:lnTo>
                    <a:lnTo>
                      <a:pt x="34" y="171"/>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6913034" y="400050"/>
                <a:ext cx="463550" cy="273050"/>
              </a:xfrm>
              <a:custGeom>
                <a:avLst/>
                <a:gdLst/>
                <a:ahLst/>
                <a:cxnLst>
                  <a:cxn ang="0">
                    <a:pos x="12" y="24"/>
                  </a:cxn>
                  <a:cxn ang="0">
                    <a:pos x="12" y="24"/>
                  </a:cxn>
                  <a:cxn ang="0">
                    <a:pos x="15" y="23"/>
                  </a:cxn>
                  <a:cxn ang="0">
                    <a:pos x="22" y="22"/>
                  </a:cxn>
                  <a:cxn ang="0">
                    <a:pos x="33" y="21"/>
                  </a:cxn>
                  <a:cxn ang="0">
                    <a:pos x="46" y="21"/>
                  </a:cxn>
                  <a:cxn ang="0">
                    <a:pos x="61" y="21"/>
                  </a:cxn>
                  <a:cxn ang="0">
                    <a:pos x="78" y="22"/>
                  </a:cxn>
                  <a:cxn ang="0">
                    <a:pos x="98" y="25"/>
                  </a:cxn>
                  <a:cxn ang="0">
                    <a:pos x="118" y="29"/>
                  </a:cxn>
                  <a:cxn ang="0">
                    <a:pos x="139" y="35"/>
                  </a:cxn>
                  <a:cxn ang="0">
                    <a:pos x="160" y="44"/>
                  </a:cxn>
                  <a:cxn ang="0">
                    <a:pos x="181" y="55"/>
                  </a:cxn>
                  <a:cxn ang="0">
                    <a:pos x="202" y="69"/>
                  </a:cxn>
                  <a:cxn ang="0">
                    <a:pos x="221" y="88"/>
                  </a:cxn>
                  <a:cxn ang="0">
                    <a:pos x="240" y="109"/>
                  </a:cxn>
                  <a:cxn ang="0">
                    <a:pos x="256" y="135"/>
                  </a:cxn>
                  <a:cxn ang="0">
                    <a:pos x="271" y="165"/>
                  </a:cxn>
                  <a:cxn ang="0">
                    <a:pos x="271" y="165"/>
                  </a:cxn>
                  <a:cxn ang="0">
                    <a:pos x="274" y="168"/>
                  </a:cxn>
                  <a:cxn ang="0">
                    <a:pos x="277" y="170"/>
                  </a:cxn>
                  <a:cxn ang="0">
                    <a:pos x="281" y="172"/>
                  </a:cxn>
                  <a:cxn ang="0">
                    <a:pos x="285" y="171"/>
                  </a:cxn>
                  <a:cxn ang="0">
                    <a:pos x="289" y="168"/>
                  </a:cxn>
                  <a:cxn ang="0">
                    <a:pos x="291" y="165"/>
                  </a:cxn>
                  <a:cxn ang="0">
                    <a:pos x="292" y="161"/>
                  </a:cxn>
                  <a:cxn ang="0">
                    <a:pos x="291" y="157"/>
                  </a:cxn>
                  <a:cxn ang="0">
                    <a:pos x="291" y="157"/>
                  </a:cxn>
                  <a:cxn ang="0">
                    <a:pos x="276" y="124"/>
                  </a:cxn>
                  <a:cxn ang="0">
                    <a:pos x="257" y="97"/>
                  </a:cxn>
                  <a:cxn ang="0">
                    <a:pos x="236" y="73"/>
                  </a:cxn>
                  <a:cxn ang="0">
                    <a:pos x="214" y="54"/>
                  </a:cxn>
                  <a:cxn ang="0">
                    <a:pos x="191" y="38"/>
                  </a:cxn>
                  <a:cxn ang="0">
                    <a:pos x="168" y="26"/>
                  </a:cxn>
                  <a:cxn ang="0">
                    <a:pos x="144" y="16"/>
                  </a:cxn>
                  <a:cxn ang="0">
                    <a:pos x="121" y="9"/>
                  </a:cxn>
                  <a:cxn ang="0">
                    <a:pos x="99" y="5"/>
                  </a:cxn>
                  <a:cxn ang="0">
                    <a:pos x="78" y="2"/>
                  </a:cxn>
                  <a:cxn ang="0">
                    <a:pos x="59" y="0"/>
                  </a:cxn>
                  <a:cxn ang="0">
                    <a:pos x="43" y="0"/>
                  </a:cxn>
                  <a:cxn ang="0">
                    <a:pos x="29" y="0"/>
                  </a:cxn>
                  <a:cxn ang="0">
                    <a:pos x="18" y="1"/>
                  </a:cxn>
                  <a:cxn ang="0">
                    <a:pos x="11" y="2"/>
                  </a:cxn>
                  <a:cxn ang="0">
                    <a:pos x="8" y="3"/>
                  </a:cxn>
                  <a:cxn ang="0">
                    <a:pos x="8" y="3"/>
                  </a:cxn>
                  <a:cxn ang="0">
                    <a:pos x="4" y="5"/>
                  </a:cxn>
                  <a:cxn ang="0">
                    <a:pos x="1" y="7"/>
                  </a:cxn>
                  <a:cxn ang="0">
                    <a:pos x="0" y="11"/>
                  </a:cxn>
                  <a:cxn ang="0">
                    <a:pos x="0" y="15"/>
                  </a:cxn>
                  <a:cxn ang="0">
                    <a:pos x="1" y="20"/>
                  </a:cxn>
                  <a:cxn ang="0">
                    <a:pos x="4" y="22"/>
                  </a:cxn>
                  <a:cxn ang="0">
                    <a:pos x="8" y="24"/>
                  </a:cxn>
                  <a:cxn ang="0">
                    <a:pos x="12" y="24"/>
                  </a:cxn>
                  <a:cxn ang="0">
                    <a:pos x="12" y="24"/>
                  </a:cxn>
                </a:cxnLst>
                <a:rect l="0" t="0" r="r" b="b"/>
                <a:pathLst>
                  <a:path w="292" h="172">
                    <a:moveTo>
                      <a:pt x="12" y="24"/>
                    </a:moveTo>
                    <a:lnTo>
                      <a:pt x="12" y="24"/>
                    </a:lnTo>
                    <a:lnTo>
                      <a:pt x="15" y="23"/>
                    </a:lnTo>
                    <a:lnTo>
                      <a:pt x="22" y="22"/>
                    </a:lnTo>
                    <a:lnTo>
                      <a:pt x="33" y="21"/>
                    </a:lnTo>
                    <a:lnTo>
                      <a:pt x="46" y="21"/>
                    </a:lnTo>
                    <a:lnTo>
                      <a:pt x="61" y="21"/>
                    </a:lnTo>
                    <a:lnTo>
                      <a:pt x="78" y="22"/>
                    </a:lnTo>
                    <a:lnTo>
                      <a:pt x="98" y="25"/>
                    </a:lnTo>
                    <a:lnTo>
                      <a:pt x="118" y="29"/>
                    </a:lnTo>
                    <a:lnTo>
                      <a:pt x="139" y="35"/>
                    </a:lnTo>
                    <a:lnTo>
                      <a:pt x="160" y="44"/>
                    </a:lnTo>
                    <a:lnTo>
                      <a:pt x="181" y="55"/>
                    </a:lnTo>
                    <a:lnTo>
                      <a:pt x="202" y="69"/>
                    </a:lnTo>
                    <a:lnTo>
                      <a:pt x="221" y="88"/>
                    </a:lnTo>
                    <a:lnTo>
                      <a:pt x="240" y="109"/>
                    </a:lnTo>
                    <a:lnTo>
                      <a:pt x="256" y="135"/>
                    </a:lnTo>
                    <a:lnTo>
                      <a:pt x="271" y="165"/>
                    </a:lnTo>
                    <a:lnTo>
                      <a:pt x="271" y="165"/>
                    </a:lnTo>
                    <a:lnTo>
                      <a:pt x="274" y="168"/>
                    </a:lnTo>
                    <a:lnTo>
                      <a:pt x="277" y="170"/>
                    </a:lnTo>
                    <a:lnTo>
                      <a:pt x="281" y="172"/>
                    </a:lnTo>
                    <a:lnTo>
                      <a:pt x="285" y="171"/>
                    </a:lnTo>
                    <a:lnTo>
                      <a:pt x="289" y="168"/>
                    </a:lnTo>
                    <a:lnTo>
                      <a:pt x="291" y="165"/>
                    </a:lnTo>
                    <a:lnTo>
                      <a:pt x="292" y="161"/>
                    </a:lnTo>
                    <a:lnTo>
                      <a:pt x="291" y="157"/>
                    </a:lnTo>
                    <a:lnTo>
                      <a:pt x="291" y="157"/>
                    </a:lnTo>
                    <a:lnTo>
                      <a:pt x="276" y="124"/>
                    </a:lnTo>
                    <a:lnTo>
                      <a:pt x="257" y="97"/>
                    </a:lnTo>
                    <a:lnTo>
                      <a:pt x="236" y="73"/>
                    </a:lnTo>
                    <a:lnTo>
                      <a:pt x="214" y="54"/>
                    </a:lnTo>
                    <a:lnTo>
                      <a:pt x="191" y="38"/>
                    </a:lnTo>
                    <a:lnTo>
                      <a:pt x="168" y="26"/>
                    </a:lnTo>
                    <a:lnTo>
                      <a:pt x="144" y="16"/>
                    </a:lnTo>
                    <a:lnTo>
                      <a:pt x="121" y="9"/>
                    </a:lnTo>
                    <a:lnTo>
                      <a:pt x="99" y="5"/>
                    </a:lnTo>
                    <a:lnTo>
                      <a:pt x="78" y="2"/>
                    </a:lnTo>
                    <a:lnTo>
                      <a:pt x="59" y="0"/>
                    </a:lnTo>
                    <a:lnTo>
                      <a:pt x="43" y="0"/>
                    </a:lnTo>
                    <a:lnTo>
                      <a:pt x="29" y="0"/>
                    </a:lnTo>
                    <a:lnTo>
                      <a:pt x="18" y="1"/>
                    </a:lnTo>
                    <a:lnTo>
                      <a:pt x="11" y="2"/>
                    </a:lnTo>
                    <a:lnTo>
                      <a:pt x="8" y="3"/>
                    </a:lnTo>
                    <a:lnTo>
                      <a:pt x="8" y="3"/>
                    </a:lnTo>
                    <a:lnTo>
                      <a:pt x="4" y="5"/>
                    </a:lnTo>
                    <a:lnTo>
                      <a:pt x="1" y="7"/>
                    </a:lnTo>
                    <a:lnTo>
                      <a:pt x="0" y="11"/>
                    </a:lnTo>
                    <a:lnTo>
                      <a:pt x="0" y="15"/>
                    </a:lnTo>
                    <a:lnTo>
                      <a:pt x="1" y="20"/>
                    </a:lnTo>
                    <a:lnTo>
                      <a:pt x="4" y="22"/>
                    </a:lnTo>
                    <a:lnTo>
                      <a:pt x="8" y="24"/>
                    </a:lnTo>
                    <a:lnTo>
                      <a:pt x="12" y="24"/>
                    </a:lnTo>
                    <a:lnTo>
                      <a:pt x="12"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6868584" y="357188"/>
                <a:ext cx="85725" cy="114300"/>
              </a:xfrm>
              <a:custGeom>
                <a:avLst/>
                <a:gdLst/>
                <a:ahLst/>
                <a:cxnLst>
                  <a:cxn ang="0">
                    <a:pos x="46" y="0"/>
                  </a:cxn>
                  <a:cxn ang="0">
                    <a:pos x="0" y="43"/>
                  </a:cxn>
                  <a:cxn ang="0">
                    <a:pos x="54" y="72"/>
                  </a:cxn>
                  <a:cxn ang="0">
                    <a:pos x="46" y="0"/>
                  </a:cxn>
                </a:cxnLst>
                <a:rect l="0" t="0" r="r" b="b"/>
                <a:pathLst>
                  <a:path w="54" h="72">
                    <a:moveTo>
                      <a:pt x="46" y="0"/>
                    </a:moveTo>
                    <a:lnTo>
                      <a:pt x="0" y="43"/>
                    </a:lnTo>
                    <a:lnTo>
                      <a:pt x="54" y="72"/>
                    </a:lnTo>
                    <a:lnTo>
                      <a:pt x="4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6497682" y="2003850"/>
                <a:ext cx="519113" cy="157162"/>
              </a:xfrm>
              <a:custGeom>
                <a:avLst/>
                <a:gdLst/>
                <a:ahLst/>
                <a:cxnLst>
                  <a:cxn ang="0">
                    <a:pos x="309" y="3"/>
                  </a:cxn>
                  <a:cxn ang="0">
                    <a:pos x="309" y="3"/>
                  </a:cxn>
                  <a:cxn ang="0">
                    <a:pos x="306" y="6"/>
                  </a:cxn>
                  <a:cxn ang="0">
                    <a:pos x="301" y="10"/>
                  </a:cxn>
                  <a:cxn ang="0">
                    <a:pos x="294" y="17"/>
                  </a:cxn>
                  <a:cxn ang="0">
                    <a:pos x="283" y="26"/>
                  </a:cxn>
                  <a:cxn ang="0">
                    <a:pos x="271" y="35"/>
                  </a:cxn>
                  <a:cxn ang="0">
                    <a:pos x="256" y="44"/>
                  </a:cxn>
                  <a:cxn ang="0">
                    <a:pos x="239" y="53"/>
                  </a:cxn>
                  <a:cxn ang="0">
                    <a:pos x="220" y="62"/>
                  </a:cxn>
                  <a:cxn ang="0">
                    <a:pos x="199" y="69"/>
                  </a:cxn>
                  <a:cxn ang="0">
                    <a:pos x="177" y="75"/>
                  </a:cxn>
                  <a:cxn ang="0">
                    <a:pos x="154" y="77"/>
                  </a:cxn>
                  <a:cxn ang="0">
                    <a:pos x="128" y="78"/>
                  </a:cxn>
                  <a:cxn ang="0">
                    <a:pos x="102" y="76"/>
                  </a:cxn>
                  <a:cxn ang="0">
                    <a:pos x="74" y="69"/>
                  </a:cxn>
                  <a:cxn ang="0">
                    <a:pos x="46" y="59"/>
                  </a:cxn>
                  <a:cxn ang="0">
                    <a:pos x="16" y="43"/>
                  </a:cxn>
                  <a:cxn ang="0">
                    <a:pos x="16" y="43"/>
                  </a:cxn>
                  <a:cxn ang="0">
                    <a:pos x="13" y="42"/>
                  </a:cxn>
                  <a:cxn ang="0">
                    <a:pos x="8" y="42"/>
                  </a:cxn>
                  <a:cxn ang="0">
                    <a:pos x="5" y="43"/>
                  </a:cxn>
                  <a:cxn ang="0">
                    <a:pos x="2" y="47"/>
                  </a:cxn>
                  <a:cxn ang="0">
                    <a:pos x="0" y="51"/>
                  </a:cxn>
                  <a:cxn ang="0">
                    <a:pos x="0" y="55"/>
                  </a:cxn>
                  <a:cxn ang="0">
                    <a:pos x="2" y="58"/>
                  </a:cxn>
                  <a:cxn ang="0">
                    <a:pos x="6" y="62"/>
                  </a:cxn>
                  <a:cxn ang="0">
                    <a:pos x="6" y="62"/>
                  </a:cxn>
                  <a:cxn ang="0">
                    <a:pos x="38" y="78"/>
                  </a:cxn>
                  <a:cxn ang="0">
                    <a:pos x="69" y="90"/>
                  </a:cxn>
                  <a:cxn ang="0">
                    <a:pos x="99" y="97"/>
                  </a:cxn>
                  <a:cxn ang="0">
                    <a:pos x="128" y="99"/>
                  </a:cxn>
                  <a:cxn ang="0">
                    <a:pos x="156" y="98"/>
                  </a:cxn>
                  <a:cxn ang="0">
                    <a:pos x="182" y="94"/>
                  </a:cxn>
                  <a:cxn ang="0">
                    <a:pos x="207" y="88"/>
                  </a:cxn>
                  <a:cxn ang="0">
                    <a:pos x="230" y="80"/>
                  </a:cxn>
                  <a:cxn ang="0">
                    <a:pos x="250" y="70"/>
                  </a:cxn>
                  <a:cxn ang="0">
                    <a:pos x="268" y="60"/>
                  </a:cxn>
                  <a:cxn ang="0">
                    <a:pos x="285" y="50"/>
                  </a:cxn>
                  <a:cxn ang="0">
                    <a:pos x="298" y="41"/>
                  </a:cxn>
                  <a:cxn ang="0">
                    <a:pos x="309" y="32"/>
                  </a:cxn>
                  <a:cxn ang="0">
                    <a:pos x="317" y="25"/>
                  </a:cxn>
                  <a:cxn ang="0">
                    <a:pos x="323" y="20"/>
                  </a:cxn>
                  <a:cxn ang="0">
                    <a:pos x="324" y="18"/>
                  </a:cxn>
                  <a:cxn ang="0">
                    <a:pos x="324" y="18"/>
                  </a:cxn>
                  <a:cxn ang="0">
                    <a:pos x="327" y="14"/>
                  </a:cxn>
                  <a:cxn ang="0">
                    <a:pos x="327" y="10"/>
                  </a:cxn>
                  <a:cxn ang="0">
                    <a:pos x="326" y="7"/>
                  </a:cxn>
                  <a:cxn ang="0">
                    <a:pos x="324" y="3"/>
                  </a:cxn>
                  <a:cxn ang="0">
                    <a:pos x="321" y="0"/>
                  </a:cxn>
                  <a:cxn ang="0">
                    <a:pos x="317" y="0"/>
                  </a:cxn>
                  <a:cxn ang="0">
                    <a:pos x="312" y="1"/>
                  </a:cxn>
                  <a:cxn ang="0">
                    <a:pos x="309" y="3"/>
                  </a:cxn>
                  <a:cxn ang="0">
                    <a:pos x="309" y="3"/>
                  </a:cxn>
                </a:cxnLst>
                <a:rect l="0" t="0" r="r" b="b"/>
                <a:pathLst>
                  <a:path w="327" h="99">
                    <a:moveTo>
                      <a:pt x="309" y="3"/>
                    </a:moveTo>
                    <a:lnTo>
                      <a:pt x="309" y="3"/>
                    </a:lnTo>
                    <a:lnTo>
                      <a:pt x="306" y="6"/>
                    </a:lnTo>
                    <a:lnTo>
                      <a:pt x="301" y="10"/>
                    </a:lnTo>
                    <a:lnTo>
                      <a:pt x="294" y="17"/>
                    </a:lnTo>
                    <a:lnTo>
                      <a:pt x="283" y="26"/>
                    </a:lnTo>
                    <a:lnTo>
                      <a:pt x="271" y="35"/>
                    </a:lnTo>
                    <a:lnTo>
                      <a:pt x="256" y="44"/>
                    </a:lnTo>
                    <a:lnTo>
                      <a:pt x="239" y="53"/>
                    </a:lnTo>
                    <a:lnTo>
                      <a:pt x="220" y="62"/>
                    </a:lnTo>
                    <a:lnTo>
                      <a:pt x="199" y="69"/>
                    </a:lnTo>
                    <a:lnTo>
                      <a:pt x="177" y="75"/>
                    </a:lnTo>
                    <a:lnTo>
                      <a:pt x="154" y="77"/>
                    </a:lnTo>
                    <a:lnTo>
                      <a:pt x="128" y="78"/>
                    </a:lnTo>
                    <a:lnTo>
                      <a:pt x="102" y="76"/>
                    </a:lnTo>
                    <a:lnTo>
                      <a:pt x="74" y="69"/>
                    </a:lnTo>
                    <a:lnTo>
                      <a:pt x="46" y="59"/>
                    </a:lnTo>
                    <a:lnTo>
                      <a:pt x="16" y="43"/>
                    </a:lnTo>
                    <a:lnTo>
                      <a:pt x="16" y="43"/>
                    </a:lnTo>
                    <a:lnTo>
                      <a:pt x="13" y="42"/>
                    </a:lnTo>
                    <a:lnTo>
                      <a:pt x="8" y="42"/>
                    </a:lnTo>
                    <a:lnTo>
                      <a:pt x="5" y="43"/>
                    </a:lnTo>
                    <a:lnTo>
                      <a:pt x="2" y="47"/>
                    </a:lnTo>
                    <a:lnTo>
                      <a:pt x="0" y="51"/>
                    </a:lnTo>
                    <a:lnTo>
                      <a:pt x="0" y="55"/>
                    </a:lnTo>
                    <a:lnTo>
                      <a:pt x="2" y="58"/>
                    </a:lnTo>
                    <a:lnTo>
                      <a:pt x="6" y="62"/>
                    </a:lnTo>
                    <a:lnTo>
                      <a:pt x="6" y="62"/>
                    </a:lnTo>
                    <a:lnTo>
                      <a:pt x="38" y="78"/>
                    </a:lnTo>
                    <a:lnTo>
                      <a:pt x="69" y="90"/>
                    </a:lnTo>
                    <a:lnTo>
                      <a:pt x="99" y="97"/>
                    </a:lnTo>
                    <a:lnTo>
                      <a:pt x="128" y="99"/>
                    </a:lnTo>
                    <a:lnTo>
                      <a:pt x="156" y="98"/>
                    </a:lnTo>
                    <a:lnTo>
                      <a:pt x="182" y="94"/>
                    </a:lnTo>
                    <a:lnTo>
                      <a:pt x="207" y="88"/>
                    </a:lnTo>
                    <a:lnTo>
                      <a:pt x="230" y="80"/>
                    </a:lnTo>
                    <a:lnTo>
                      <a:pt x="250" y="70"/>
                    </a:lnTo>
                    <a:lnTo>
                      <a:pt x="268" y="60"/>
                    </a:lnTo>
                    <a:lnTo>
                      <a:pt x="285" y="50"/>
                    </a:lnTo>
                    <a:lnTo>
                      <a:pt x="298" y="41"/>
                    </a:lnTo>
                    <a:lnTo>
                      <a:pt x="309" y="32"/>
                    </a:lnTo>
                    <a:lnTo>
                      <a:pt x="317" y="25"/>
                    </a:lnTo>
                    <a:lnTo>
                      <a:pt x="323" y="20"/>
                    </a:lnTo>
                    <a:lnTo>
                      <a:pt x="324" y="18"/>
                    </a:lnTo>
                    <a:lnTo>
                      <a:pt x="324" y="18"/>
                    </a:lnTo>
                    <a:lnTo>
                      <a:pt x="327" y="14"/>
                    </a:lnTo>
                    <a:lnTo>
                      <a:pt x="327" y="10"/>
                    </a:lnTo>
                    <a:lnTo>
                      <a:pt x="326" y="7"/>
                    </a:lnTo>
                    <a:lnTo>
                      <a:pt x="324" y="3"/>
                    </a:lnTo>
                    <a:lnTo>
                      <a:pt x="321" y="0"/>
                    </a:lnTo>
                    <a:lnTo>
                      <a:pt x="317" y="0"/>
                    </a:lnTo>
                    <a:lnTo>
                      <a:pt x="312" y="1"/>
                    </a:lnTo>
                    <a:lnTo>
                      <a:pt x="309" y="3"/>
                    </a:lnTo>
                    <a:lnTo>
                      <a:pt x="309" y="3"/>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6965427" y="1960563"/>
                <a:ext cx="96838" cy="98425"/>
              </a:xfrm>
              <a:custGeom>
                <a:avLst/>
                <a:gdLst/>
                <a:ahLst/>
                <a:cxnLst>
                  <a:cxn ang="0">
                    <a:pos x="49" y="62"/>
                  </a:cxn>
                  <a:cxn ang="0">
                    <a:pos x="61" y="0"/>
                  </a:cxn>
                  <a:cxn ang="0">
                    <a:pos x="0" y="7"/>
                  </a:cxn>
                  <a:cxn ang="0">
                    <a:pos x="49" y="62"/>
                  </a:cxn>
                </a:cxnLst>
                <a:rect l="0" t="0" r="r" b="b"/>
                <a:pathLst>
                  <a:path w="61" h="62">
                    <a:moveTo>
                      <a:pt x="49" y="62"/>
                    </a:moveTo>
                    <a:lnTo>
                      <a:pt x="61" y="0"/>
                    </a:lnTo>
                    <a:lnTo>
                      <a:pt x="0" y="7"/>
                    </a:lnTo>
                    <a:lnTo>
                      <a:pt x="49" y="62"/>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8750244" y="993505"/>
                <a:ext cx="276225" cy="303212"/>
              </a:xfrm>
              <a:custGeom>
                <a:avLst/>
                <a:gdLst/>
                <a:ahLst/>
                <a:cxnLst>
                  <a:cxn ang="0">
                    <a:pos x="152" y="13"/>
                  </a:cxn>
                  <a:cxn ang="0">
                    <a:pos x="152" y="13"/>
                  </a:cxn>
                  <a:cxn ang="0">
                    <a:pos x="152" y="15"/>
                  </a:cxn>
                  <a:cxn ang="0">
                    <a:pos x="153" y="19"/>
                  </a:cxn>
                  <a:cxn ang="0">
                    <a:pos x="153" y="26"/>
                  </a:cxn>
                  <a:cxn ang="0">
                    <a:pos x="153" y="34"/>
                  </a:cxn>
                  <a:cxn ang="0">
                    <a:pos x="152" y="45"/>
                  </a:cxn>
                  <a:cxn ang="0">
                    <a:pos x="149" y="55"/>
                  </a:cxn>
                  <a:cxn ang="0">
                    <a:pos x="146" y="67"/>
                  </a:cxn>
                  <a:cxn ang="0">
                    <a:pos x="142" y="80"/>
                  </a:cxn>
                  <a:cxn ang="0">
                    <a:pos x="135" y="93"/>
                  </a:cxn>
                  <a:cxn ang="0">
                    <a:pos x="125" y="106"/>
                  </a:cxn>
                  <a:cxn ang="0">
                    <a:pos x="113" y="119"/>
                  </a:cxn>
                  <a:cxn ang="0">
                    <a:pos x="99" y="131"/>
                  </a:cxn>
                  <a:cxn ang="0">
                    <a:pos x="82" y="142"/>
                  </a:cxn>
                  <a:cxn ang="0">
                    <a:pos x="61" y="153"/>
                  </a:cxn>
                  <a:cxn ang="0">
                    <a:pos x="36" y="163"/>
                  </a:cxn>
                  <a:cxn ang="0">
                    <a:pos x="8" y="170"/>
                  </a:cxn>
                  <a:cxn ang="0">
                    <a:pos x="8" y="170"/>
                  </a:cxn>
                  <a:cxn ang="0">
                    <a:pos x="4" y="172"/>
                  </a:cxn>
                  <a:cxn ang="0">
                    <a:pos x="1" y="175"/>
                  </a:cxn>
                  <a:cxn ang="0">
                    <a:pos x="0" y="178"/>
                  </a:cxn>
                  <a:cxn ang="0">
                    <a:pos x="0" y="183"/>
                  </a:cxn>
                  <a:cxn ang="0">
                    <a:pos x="1" y="187"/>
                  </a:cxn>
                  <a:cxn ang="0">
                    <a:pos x="5" y="190"/>
                  </a:cxn>
                  <a:cxn ang="0">
                    <a:pos x="8" y="191"/>
                  </a:cxn>
                  <a:cxn ang="0">
                    <a:pos x="13" y="191"/>
                  </a:cxn>
                  <a:cxn ang="0">
                    <a:pos x="13" y="191"/>
                  </a:cxn>
                  <a:cxn ang="0">
                    <a:pos x="44" y="183"/>
                  </a:cxn>
                  <a:cxn ang="0">
                    <a:pos x="72" y="172"/>
                  </a:cxn>
                  <a:cxn ang="0">
                    <a:pos x="95" y="159"/>
                  </a:cxn>
                  <a:cxn ang="0">
                    <a:pos x="115" y="146"/>
                  </a:cxn>
                  <a:cxn ang="0">
                    <a:pos x="131" y="131"/>
                  </a:cxn>
                  <a:cxn ang="0">
                    <a:pos x="144" y="116"/>
                  </a:cxn>
                  <a:cxn ang="0">
                    <a:pos x="154" y="101"/>
                  </a:cxn>
                  <a:cxn ang="0">
                    <a:pos x="162" y="86"/>
                  </a:cxn>
                  <a:cxn ang="0">
                    <a:pos x="167" y="71"/>
                  </a:cxn>
                  <a:cxn ang="0">
                    <a:pos x="170" y="57"/>
                  </a:cxn>
                  <a:cxn ang="0">
                    <a:pos x="173" y="44"/>
                  </a:cxn>
                  <a:cxn ang="0">
                    <a:pos x="174" y="32"/>
                  </a:cxn>
                  <a:cxn ang="0">
                    <a:pos x="174" y="23"/>
                  </a:cxn>
                  <a:cxn ang="0">
                    <a:pos x="174" y="16"/>
                  </a:cxn>
                  <a:cxn ang="0">
                    <a:pos x="173" y="11"/>
                  </a:cxn>
                  <a:cxn ang="0">
                    <a:pos x="173" y="9"/>
                  </a:cxn>
                  <a:cxn ang="0">
                    <a:pos x="173" y="9"/>
                  </a:cxn>
                  <a:cxn ang="0">
                    <a:pos x="171" y="5"/>
                  </a:cxn>
                  <a:cxn ang="0">
                    <a:pos x="168" y="2"/>
                  </a:cxn>
                  <a:cxn ang="0">
                    <a:pos x="164" y="0"/>
                  </a:cxn>
                  <a:cxn ang="0">
                    <a:pos x="160" y="0"/>
                  </a:cxn>
                  <a:cxn ang="0">
                    <a:pos x="156" y="2"/>
                  </a:cxn>
                  <a:cxn ang="0">
                    <a:pos x="154" y="5"/>
                  </a:cxn>
                  <a:cxn ang="0">
                    <a:pos x="152" y="9"/>
                  </a:cxn>
                  <a:cxn ang="0">
                    <a:pos x="152" y="13"/>
                  </a:cxn>
                  <a:cxn ang="0">
                    <a:pos x="152" y="13"/>
                  </a:cxn>
                </a:cxnLst>
                <a:rect l="0" t="0" r="r" b="b"/>
                <a:pathLst>
                  <a:path w="174" h="191">
                    <a:moveTo>
                      <a:pt x="152" y="13"/>
                    </a:moveTo>
                    <a:lnTo>
                      <a:pt x="152" y="13"/>
                    </a:lnTo>
                    <a:lnTo>
                      <a:pt x="152" y="15"/>
                    </a:lnTo>
                    <a:lnTo>
                      <a:pt x="153" y="19"/>
                    </a:lnTo>
                    <a:lnTo>
                      <a:pt x="153" y="26"/>
                    </a:lnTo>
                    <a:lnTo>
                      <a:pt x="153" y="34"/>
                    </a:lnTo>
                    <a:lnTo>
                      <a:pt x="152" y="45"/>
                    </a:lnTo>
                    <a:lnTo>
                      <a:pt x="149" y="55"/>
                    </a:lnTo>
                    <a:lnTo>
                      <a:pt x="146" y="67"/>
                    </a:lnTo>
                    <a:lnTo>
                      <a:pt x="142" y="80"/>
                    </a:lnTo>
                    <a:lnTo>
                      <a:pt x="135" y="93"/>
                    </a:lnTo>
                    <a:lnTo>
                      <a:pt x="125" y="106"/>
                    </a:lnTo>
                    <a:lnTo>
                      <a:pt x="113" y="119"/>
                    </a:lnTo>
                    <a:lnTo>
                      <a:pt x="99" y="131"/>
                    </a:lnTo>
                    <a:lnTo>
                      <a:pt x="82" y="142"/>
                    </a:lnTo>
                    <a:lnTo>
                      <a:pt x="61" y="153"/>
                    </a:lnTo>
                    <a:lnTo>
                      <a:pt x="36" y="163"/>
                    </a:lnTo>
                    <a:lnTo>
                      <a:pt x="8" y="170"/>
                    </a:lnTo>
                    <a:lnTo>
                      <a:pt x="8" y="170"/>
                    </a:lnTo>
                    <a:lnTo>
                      <a:pt x="4" y="172"/>
                    </a:lnTo>
                    <a:lnTo>
                      <a:pt x="1" y="175"/>
                    </a:lnTo>
                    <a:lnTo>
                      <a:pt x="0" y="178"/>
                    </a:lnTo>
                    <a:lnTo>
                      <a:pt x="0" y="183"/>
                    </a:lnTo>
                    <a:lnTo>
                      <a:pt x="1" y="187"/>
                    </a:lnTo>
                    <a:lnTo>
                      <a:pt x="5" y="190"/>
                    </a:lnTo>
                    <a:lnTo>
                      <a:pt x="8" y="191"/>
                    </a:lnTo>
                    <a:lnTo>
                      <a:pt x="13" y="191"/>
                    </a:lnTo>
                    <a:lnTo>
                      <a:pt x="13" y="191"/>
                    </a:lnTo>
                    <a:lnTo>
                      <a:pt x="44" y="183"/>
                    </a:lnTo>
                    <a:lnTo>
                      <a:pt x="72" y="172"/>
                    </a:lnTo>
                    <a:lnTo>
                      <a:pt x="95" y="159"/>
                    </a:lnTo>
                    <a:lnTo>
                      <a:pt x="115" y="146"/>
                    </a:lnTo>
                    <a:lnTo>
                      <a:pt x="131" y="131"/>
                    </a:lnTo>
                    <a:lnTo>
                      <a:pt x="144" y="116"/>
                    </a:lnTo>
                    <a:lnTo>
                      <a:pt x="154" y="101"/>
                    </a:lnTo>
                    <a:lnTo>
                      <a:pt x="162" y="86"/>
                    </a:lnTo>
                    <a:lnTo>
                      <a:pt x="167" y="71"/>
                    </a:lnTo>
                    <a:lnTo>
                      <a:pt x="170" y="57"/>
                    </a:lnTo>
                    <a:lnTo>
                      <a:pt x="173" y="44"/>
                    </a:lnTo>
                    <a:lnTo>
                      <a:pt x="174" y="32"/>
                    </a:lnTo>
                    <a:lnTo>
                      <a:pt x="174" y="23"/>
                    </a:lnTo>
                    <a:lnTo>
                      <a:pt x="174" y="16"/>
                    </a:lnTo>
                    <a:lnTo>
                      <a:pt x="173" y="11"/>
                    </a:lnTo>
                    <a:lnTo>
                      <a:pt x="173" y="9"/>
                    </a:lnTo>
                    <a:lnTo>
                      <a:pt x="173" y="9"/>
                    </a:lnTo>
                    <a:lnTo>
                      <a:pt x="171" y="5"/>
                    </a:lnTo>
                    <a:lnTo>
                      <a:pt x="168" y="2"/>
                    </a:lnTo>
                    <a:lnTo>
                      <a:pt x="164" y="0"/>
                    </a:lnTo>
                    <a:lnTo>
                      <a:pt x="160" y="0"/>
                    </a:lnTo>
                    <a:lnTo>
                      <a:pt x="156" y="2"/>
                    </a:lnTo>
                    <a:lnTo>
                      <a:pt x="154" y="5"/>
                    </a:lnTo>
                    <a:lnTo>
                      <a:pt x="152" y="9"/>
                    </a:lnTo>
                    <a:lnTo>
                      <a:pt x="152" y="13"/>
                    </a:lnTo>
                    <a:lnTo>
                      <a:pt x="152"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8950269" y="955405"/>
                <a:ext cx="114300" cy="82550"/>
              </a:xfrm>
              <a:custGeom>
                <a:avLst/>
                <a:gdLst/>
                <a:ahLst/>
                <a:cxnLst>
                  <a:cxn ang="0">
                    <a:pos x="72" y="52"/>
                  </a:cxn>
                  <a:cxn ang="0">
                    <a:pos x="39" y="0"/>
                  </a:cxn>
                  <a:cxn ang="0">
                    <a:pos x="0" y="47"/>
                  </a:cxn>
                  <a:cxn ang="0">
                    <a:pos x="72" y="52"/>
                  </a:cxn>
                </a:cxnLst>
                <a:rect l="0" t="0" r="r" b="b"/>
                <a:pathLst>
                  <a:path w="72" h="52">
                    <a:moveTo>
                      <a:pt x="72" y="52"/>
                    </a:moveTo>
                    <a:lnTo>
                      <a:pt x="39" y="0"/>
                    </a:lnTo>
                    <a:lnTo>
                      <a:pt x="0" y="47"/>
                    </a:lnTo>
                    <a:lnTo>
                      <a:pt x="72"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rot="4467091">
                <a:off x="7977186" y="2354790"/>
                <a:ext cx="392113" cy="123825"/>
              </a:xfrm>
              <a:custGeom>
                <a:avLst/>
                <a:gdLst/>
                <a:ahLst/>
                <a:cxnLst>
                  <a:cxn ang="0">
                    <a:pos x="4" y="52"/>
                  </a:cxn>
                  <a:cxn ang="0">
                    <a:pos x="6" y="53"/>
                  </a:cxn>
                  <a:cxn ang="0">
                    <a:pos x="9" y="56"/>
                  </a:cxn>
                  <a:cxn ang="0">
                    <a:pos x="15" y="59"/>
                  </a:cxn>
                  <a:cxn ang="0">
                    <a:pos x="23" y="63"/>
                  </a:cxn>
                  <a:cxn ang="0">
                    <a:pos x="34" y="67"/>
                  </a:cxn>
                  <a:cxn ang="0">
                    <a:pos x="46" y="71"/>
                  </a:cxn>
                  <a:cxn ang="0">
                    <a:pos x="60" y="75"/>
                  </a:cxn>
                  <a:cxn ang="0">
                    <a:pos x="75" y="78"/>
                  </a:cxn>
                  <a:cxn ang="0">
                    <a:pos x="92" y="78"/>
                  </a:cxn>
                  <a:cxn ang="0">
                    <a:pos x="111" y="78"/>
                  </a:cxn>
                  <a:cxn ang="0">
                    <a:pos x="130" y="76"/>
                  </a:cxn>
                  <a:cxn ang="0">
                    <a:pos x="151" y="71"/>
                  </a:cxn>
                  <a:cxn ang="0">
                    <a:pos x="173" y="63"/>
                  </a:cxn>
                  <a:cxn ang="0">
                    <a:pos x="196" y="51"/>
                  </a:cxn>
                  <a:cxn ang="0">
                    <a:pos x="220" y="37"/>
                  </a:cxn>
                  <a:cxn ang="0">
                    <a:pos x="243" y="18"/>
                  </a:cxn>
                  <a:cxn ang="0">
                    <a:pos x="243" y="18"/>
                  </a:cxn>
                  <a:cxn ang="0">
                    <a:pos x="246" y="15"/>
                  </a:cxn>
                  <a:cxn ang="0">
                    <a:pos x="247" y="10"/>
                  </a:cxn>
                  <a:cxn ang="0">
                    <a:pos x="246" y="7"/>
                  </a:cxn>
                  <a:cxn ang="0">
                    <a:pos x="244" y="3"/>
                  </a:cxn>
                  <a:cxn ang="0">
                    <a:pos x="241" y="1"/>
                  </a:cxn>
                  <a:cxn ang="0">
                    <a:pos x="236" y="0"/>
                  </a:cxn>
                  <a:cxn ang="0">
                    <a:pos x="233" y="0"/>
                  </a:cxn>
                  <a:cxn ang="0">
                    <a:pos x="228" y="2"/>
                  </a:cxn>
                  <a:cxn ang="0">
                    <a:pos x="228" y="2"/>
                  </a:cxn>
                  <a:cxn ang="0">
                    <a:pos x="207" y="19"/>
                  </a:cxn>
                  <a:cxn ang="0">
                    <a:pos x="186" y="32"/>
                  </a:cxn>
                  <a:cxn ang="0">
                    <a:pos x="166" y="43"/>
                  </a:cxn>
                  <a:cxn ang="0">
                    <a:pos x="147" y="50"/>
                  </a:cxn>
                  <a:cxn ang="0">
                    <a:pos x="128" y="55"/>
                  </a:cxn>
                  <a:cxn ang="0">
                    <a:pos x="112" y="57"/>
                  </a:cxn>
                  <a:cxn ang="0">
                    <a:pos x="95" y="58"/>
                  </a:cxn>
                  <a:cxn ang="0">
                    <a:pos x="80" y="57"/>
                  </a:cxn>
                  <a:cxn ang="0">
                    <a:pos x="67" y="55"/>
                  </a:cxn>
                  <a:cxn ang="0">
                    <a:pos x="55" y="52"/>
                  </a:cxn>
                  <a:cxn ang="0">
                    <a:pos x="44" y="49"/>
                  </a:cxn>
                  <a:cxn ang="0">
                    <a:pos x="35" y="45"/>
                  </a:cxn>
                  <a:cxn ang="0">
                    <a:pos x="28" y="42"/>
                  </a:cxn>
                  <a:cxn ang="0">
                    <a:pos x="22" y="38"/>
                  </a:cxn>
                  <a:cxn ang="0">
                    <a:pos x="18" y="36"/>
                  </a:cxn>
                  <a:cxn ang="0">
                    <a:pos x="16" y="35"/>
                  </a:cxn>
                  <a:cxn ang="0">
                    <a:pos x="16" y="35"/>
                  </a:cxn>
                  <a:cxn ang="0">
                    <a:pos x="13" y="33"/>
                  </a:cxn>
                  <a:cxn ang="0">
                    <a:pos x="8" y="33"/>
                  </a:cxn>
                  <a:cxn ang="0">
                    <a:pos x="5" y="34"/>
                  </a:cxn>
                  <a:cxn ang="0">
                    <a:pos x="1" y="37"/>
                  </a:cxn>
                  <a:cxn ang="0">
                    <a:pos x="0" y="41"/>
                  </a:cxn>
                  <a:cxn ang="0">
                    <a:pos x="0" y="45"/>
                  </a:cxn>
                  <a:cxn ang="0">
                    <a:pos x="1" y="49"/>
                  </a:cxn>
                  <a:cxn ang="0">
                    <a:pos x="4" y="52"/>
                  </a:cxn>
                  <a:cxn ang="0">
                    <a:pos x="4" y="52"/>
                  </a:cxn>
                </a:cxnLst>
                <a:rect l="0" t="0" r="r" b="b"/>
                <a:pathLst>
                  <a:path w="247" h="78">
                    <a:moveTo>
                      <a:pt x="4" y="52"/>
                    </a:moveTo>
                    <a:lnTo>
                      <a:pt x="6" y="53"/>
                    </a:lnTo>
                    <a:lnTo>
                      <a:pt x="9" y="56"/>
                    </a:lnTo>
                    <a:lnTo>
                      <a:pt x="15" y="59"/>
                    </a:lnTo>
                    <a:lnTo>
                      <a:pt x="23" y="63"/>
                    </a:lnTo>
                    <a:lnTo>
                      <a:pt x="34" y="67"/>
                    </a:lnTo>
                    <a:lnTo>
                      <a:pt x="46" y="71"/>
                    </a:lnTo>
                    <a:lnTo>
                      <a:pt x="60" y="75"/>
                    </a:lnTo>
                    <a:lnTo>
                      <a:pt x="75" y="78"/>
                    </a:lnTo>
                    <a:lnTo>
                      <a:pt x="92" y="78"/>
                    </a:lnTo>
                    <a:lnTo>
                      <a:pt x="111" y="78"/>
                    </a:lnTo>
                    <a:lnTo>
                      <a:pt x="130" y="76"/>
                    </a:lnTo>
                    <a:lnTo>
                      <a:pt x="151" y="71"/>
                    </a:lnTo>
                    <a:lnTo>
                      <a:pt x="173" y="63"/>
                    </a:lnTo>
                    <a:lnTo>
                      <a:pt x="196" y="51"/>
                    </a:lnTo>
                    <a:lnTo>
                      <a:pt x="220" y="37"/>
                    </a:lnTo>
                    <a:lnTo>
                      <a:pt x="243" y="18"/>
                    </a:lnTo>
                    <a:lnTo>
                      <a:pt x="243" y="18"/>
                    </a:lnTo>
                    <a:lnTo>
                      <a:pt x="246" y="15"/>
                    </a:lnTo>
                    <a:lnTo>
                      <a:pt x="247" y="10"/>
                    </a:lnTo>
                    <a:lnTo>
                      <a:pt x="246" y="7"/>
                    </a:lnTo>
                    <a:lnTo>
                      <a:pt x="244" y="3"/>
                    </a:lnTo>
                    <a:lnTo>
                      <a:pt x="241" y="1"/>
                    </a:lnTo>
                    <a:lnTo>
                      <a:pt x="236" y="0"/>
                    </a:lnTo>
                    <a:lnTo>
                      <a:pt x="233" y="0"/>
                    </a:lnTo>
                    <a:lnTo>
                      <a:pt x="228" y="2"/>
                    </a:lnTo>
                    <a:lnTo>
                      <a:pt x="228" y="2"/>
                    </a:lnTo>
                    <a:lnTo>
                      <a:pt x="207" y="19"/>
                    </a:lnTo>
                    <a:lnTo>
                      <a:pt x="186" y="32"/>
                    </a:lnTo>
                    <a:lnTo>
                      <a:pt x="166" y="43"/>
                    </a:lnTo>
                    <a:lnTo>
                      <a:pt x="147" y="50"/>
                    </a:lnTo>
                    <a:lnTo>
                      <a:pt x="128" y="55"/>
                    </a:lnTo>
                    <a:lnTo>
                      <a:pt x="112" y="57"/>
                    </a:lnTo>
                    <a:lnTo>
                      <a:pt x="95" y="58"/>
                    </a:lnTo>
                    <a:lnTo>
                      <a:pt x="80" y="57"/>
                    </a:lnTo>
                    <a:lnTo>
                      <a:pt x="67" y="55"/>
                    </a:lnTo>
                    <a:lnTo>
                      <a:pt x="55" y="52"/>
                    </a:lnTo>
                    <a:lnTo>
                      <a:pt x="44" y="49"/>
                    </a:lnTo>
                    <a:lnTo>
                      <a:pt x="35" y="45"/>
                    </a:lnTo>
                    <a:lnTo>
                      <a:pt x="28" y="42"/>
                    </a:lnTo>
                    <a:lnTo>
                      <a:pt x="22" y="38"/>
                    </a:lnTo>
                    <a:lnTo>
                      <a:pt x="18" y="36"/>
                    </a:lnTo>
                    <a:lnTo>
                      <a:pt x="16" y="35"/>
                    </a:lnTo>
                    <a:lnTo>
                      <a:pt x="16" y="35"/>
                    </a:lnTo>
                    <a:lnTo>
                      <a:pt x="13" y="33"/>
                    </a:lnTo>
                    <a:lnTo>
                      <a:pt x="8" y="33"/>
                    </a:lnTo>
                    <a:lnTo>
                      <a:pt x="5" y="34"/>
                    </a:lnTo>
                    <a:lnTo>
                      <a:pt x="1" y="37"/>
                    </a:lnTo>
                    <a:lnTo>
                      <a:pt x="0" y="41"/>
                    </a:lnTo>
                    <a:lnTo>
                      <a:pt x="0" y="45"/>
                    </a:lnTo>
                    <a:lnTo>
                      <a:pt x="1" y="49"/>
                    </a:lnTo>
                    <a:lnTo>
                      <a:pt x="4" y="52"/>
                    </a:lnTo>
                    <a:lnTo>
                      <a:pt x="4"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rot="4800000">
                <a:off x="8062396" y="2168518"/>
                <a:ext cx="93663" cy="109537"/>
              </a:xfrm>
              <a:custGeom>
                <a:avLst/>
                <a:gdLst/>
                <a:ahLst/>
                <a:cxnLst>
                  <a:cxn ang="0">
                    <a:pos x="35" y="69"/>
                  </a:cxn>
                  <a:cxn ang="0">
                    <a:pos x="0" y="16"/>
                  </a:cxn>
                  <a:cxn ang="0">
                    <a:pos x="59" y="0"/>
                  </a:cxn>
                  <a:cxn ang="0">
                    <a:pos x="35" y="69"/>
                  </a:cxn>
                </a:cxnLst>
                <a:rect l="0" t="0" r="r" b="b"/>
                <a:pathLst>
                  <a:path w="59" h="69">
                    <a:moveTo>
                      <a:pt x="35" y="69"/>
                    </a:moveTo>
                    <a:lnTo>
                      <a:pt x="0" y="16"/>
                    </a:lnTo>
                    <a:lnTo>
                      <a:pt x="59" y="0"/>
                    </a:lnTo>
                    <a:lnTo>
                      <a:pt x="35" y="6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7803622" y="773113"/>
                <a:ext cx="355600" cy="520700"/>
              </a:xfrm>
              <a:custGeom>
                <a:avLst/>
                <a:gdLst/>
                <a:ahLst/>
                <a:cxnLst>
                  <a:cxn ang="0">
                    <a:pos x="201" y="265"/>
                  </a:cxn>
                  <a:cxn ang="0">
                    <a:pos x="218" y="242"/>
                  </a:cxn>
                  <a:cxn ang="0">
                    <a:pos x="224" y="211"/>
                  </a:cxn>
                  <a:cxn ang="0">
                    <a:pos x="220" y="187"/>
                  </a:cxn>
                  <a:cxn ang="0">
                    <a:pos x="207" y="168"/>
                  </a:cxn>
                  <a:cxn ang="0">
                    <a:pos x="188" y="155"/>
                  </a:cxn>
                  <a:cxn ang="0">
                    <a:pos x="167" y="146"/>
                  </a:cxn>
                  <a:cxn ang="0">
                    <a:pos x="136" y="135"/>
                  </a:cxn>
                  <a:cxn ang="0">
                    <a:pos x="129" y="64"/>
                  </a:cxn>
                  <a:cxn ang="0">
                    <a:pos x="142" y="68"/>
                  </a:cxn>
                  <a:cxn ang="0">
                    <a:pos x="151" y="74"/>
                  </a:cxn>
                  <a:cxn ang="0">
                    <a:pos x="158" y="87"/>
                  </a:cxn>
                  <a:cxn ang="0">
                    <a:pos x="218" y="101"/>
                  </a:cxn>
                  <a:cxn ang="0">
                    <a:pos x="212" y="72"/>
                  </a:cxn>
                  <a:cxn ang="0">
                    <a:pos x="196" y="49"/>
                  </a:cxn>
                  <a:cxn ang="0">
                    <a:pos x="174" y="35"/>
                  </a:cxn>
                  <a:cxn ang="0">
                    <a:pos x="156" y="28"/>
                  </a:cxn>
                  <a:cxn ang="0">
                    <a:pos x="132" y="25"/>
                  </a:cxn>
                  <a:cxn ang="0">
                    <a:pos x="103" y="0"/>
                  </a:cxn>
                  <a:cxn ang="0">
                    <a:pos x="91" y="24"/>
                  </a:cxn>
                  <a:cxn ang="0">
                    <a:pos x="78" y="26"/>
                  </a:cxn>
                  <a:cxn ang="0">
                    <a:pos x="68" y="28"/>
                  </a:cxn>
                  <a:cxn ang="0">
                    <a:pos x="54" y="33"/>
                  </a:cxn>
                  <a:cxn ang="0">
                    <a:pos x="40" y="40"/>
                  </a:cxn>
                  <a:cxn ang="0">
                    <a:pos x="27" y="51"/>
                  </a:cxn>
                  <a:cxn ang="0">
                    <a:pos x="14" y="70"/>
                  </a:cxn>
                  <a:cxn ang="0">
                    <a:pos x="8" y="91"/>
                  </a:cxn>
                  <a:cxn ang="0">
                    <a:pos x="12" y="123"/>
                  </a:cxn>
                  <a:cxn ang="0">
                    <a:pos x="29" y="147"/>
                  </a:cxn>
                  <a:cxn ang="0">
                    <a:pos x="48" y="159"/>
                  </a:cxn>
                  <a:cxn ang="0">
                    <a:pos x="74" y="168"/>
                  </a:cxn>
                  <a:cxn ang="0">
                    <a:pos x="103" y="252"/>
                  </a:cxn>
                  <a:cxn ang="0">
                    <a:pos x="85" y="248"/>
                  </a:cxn>
                  <a:cxn ang="0">
                    <a:pos x="74" y="242"/>
                  </a:cxn>
                  <a:cxn ang="0">
                    <a:pos x="66" y="232"/>
                  </a:cxn>
                  <a:cxn ang="0">
                    <a:pos x="60" y="206"/>
                  </a:cxn>
                  <a:cxn ang="0">
                    <a:pos x="2" y="229"/>
                  </a:cxn>
                  <a:cxn ang="0">
                    <a:pos x="14" y="256"/>
                  </a:cxn>
                  <a:cxn ang="0">
                    <a:pos x="37" y="277"/>
                  </a:cxn>
                  <a:cxn ang="0">
                    <a:pos x="56" y="284"/>
                  </a:cxn>
                  <a:cxn ang="0">
                    <a:pos x="82" y="290"/>
                  </a:cxn>
                  <a:cxn ang="0">
                    <a:pos x="103" y="328"/>
                  </a:cxn>
                  <a:cxn ang="0">
                    <a:pos x="132" y="291"/>
                  </a:cxn>
                  <a:cxn ang="0">
                    <a:pos x="156" y="287"/>
                  </a:cxn>
                  <a:cxn ang="0">
                    <a:pos x="177" y="280"/>
                  </a:cxn>
                </a:cxnLst>
                <a:rect l="0" t="0" r="r" b="b"/>
                <a:pathLst>
                  <a:path w="224" h="328">
                    <a:moveTo>
                      <a:pt x="183" y="277"/>
                    </a:moveTo>
                    <a:lnTo>
                      <a:pt x="193" y="271"/>
                    </a:lnTo>
                    <a:lnTo>
                      <a:pt x="201" y="265"/>
                    </a:lnTo>
                    <a:lnTo>
                      <a:pt x="208" y="258"/>
                    </a:lnTo>
                    <a:lnTo>
                      <a:pt x="214" y="250"/>
                    </a:lnTo>
                    <a:lnTo>
                      <a:pt x="218" y="242"/>
                    </a:lnTo>
                    <a:lnTo>
                      <a:pt x="222" y="232"/>
                    </a:lnTo>
                    <a:lnTo>
                      <a:pt x="224" y="222"/>
                    </a:lnTo>
                    <a:lnTo>
                      <a:pt x="224" y="211"/>
                    </a:lnTo>
                    <a:lnTo>
                      <a:pt x="224" y="203"/>
                    </a:lnTo>
                    <a:lnTo>
                      <a:pt x="223" y="195"/>
                    </a:lnTo>
                    <a:lnTo>
                      <a:pt x="220" y="187"/>
                    </a:lnTo>
                    <a:lnTo>
                      <a:pt x="217" y="180"/>
                    </a:lnTo>
                    <a:lnTo>
                      <a:pt x="212" y="174"/>
                    </a:lnTo>
                    <a:lnTo>
                      <a:pt x="207" y="168"/>
                    </a:lnTo>
                    <a:lnTo>
                      <a:pt x="201" y="163"/>
                    </a:lnTo>
                    <a:lnTo>
                      <a:pt x="194" y="158"/>
                    </a:lnTo>
                    <a:lnTo>
                      <a:pt x="188" y="155"/>
                    </a:lnTo>
                    <a:lnTo>
                      <a:pt x="183" y="153"/>
                    </a:lnTo>
                    <a:lnTo>
                      <a:pt x="176" y="149"/>
                    </a:lnTo>
                    <a:lnTo>
                      <a:pt x="167" y="146"/>
                    </a:lnTo>
                    <a:lnTo>
                      <a:pt x="158" y="143"/>
                    </a:lnTo>
                    <a:lnTo>
                      <a:pt x="148" y="139"/>
                    </a:lnTo>
                    <a:lnTo>
                      <a:pt x="136" y="135"/>
                    </a:lnTo>
                    <a:lnTo>
                      <a:pt x="124" y="132"/>
                    </a:lnTo>
                    <a:lnTo>
                      <a:pt x="124" y="63"/>
                    </a:lnTo>
                    <a:lnTo>
                      <a:pt x="129" y="64"/>
                    </a:lnTo>
                    <a:lnTo>
                      <a:pt x="133" y="65"/>
                    </a:lnTo>
                    <a:lnTo>
                      <a:pt x="138" y="66"/>
                    </a:lnTo>
                    <a:lnTo>
                      <a:pt x="142" y="68"/>
                    </a:lnTo>
                    <a:lnTo>
                      <a:pt x="146" y="70"/>
                    </a:lnTo>
                    <a:lnTo>
                      <a:pt x="148" y="71"/>
                    </a:lnTo>
                    <a:lnTo>
                      <a:pt x="151" y="74"/>
                    </a:lnTo>
                    <a:lnTo>
                      <a:pt x="153" y="77"/>
                    </a:lnTo>
                    <a:lnTo>
                      <a:pt x="156" y="82"/>
                    </a:lnTo>
                    <a:lnTo>
                      <a:pt x="158" y="87"/>
                    </a:lnTo>
                    <a:lnTo>
                      <a:pt x="160" y="94"/>
                    </a:lnTo>
                    <a:lnTo>
                      <a:pt x="160" y="101"/>
                    </a:lnTo>
                    <a:lnTo>
                      <a:pt x="218" y="101"/>
                    </a:lnTo>
                    <a:lnTo>
                      <a:pt x="217" y="90"/>
                    </a:lnTo>
                    <a:lnTo>
                      <a:pt x="216" y="81"/>
                    </a:lnTo>
                    <a:lnTo>
                      <a:pt x="212" y="72"/>
                    </a:lnTo>
                    <a:lnTo>
                      <a:pt x="209" y="63"/>
                    </a:lnTo>
                    <a:lnTo>
                      <a:pt x="202" y="56"/>
                    </a:lnTo>
                    <a:lnTo>
                      <a:pt x="196" y="49"/>
                    </a:lnTo>
                    <a:lnTo>
                      <a:pt x="188" y="43"/>
                    </a:lnTo>
                    <a:lnTo>
                      <a:pt x="180" y="38"/>
                    </a:lnTo>
                    <a:lnTo>
                      <a:pt x="174" y="35"/>
                    </a:lnTo>
                    <a:lnTo>
                      <a:pt x="168" y="33"/>
                    </a:lnTo>
                    <a:lnTo>
                      <a:pt x="162" y="31"/>
                    </a:lnTo>
                    <a:lnTo>
                      <a:pt x="156" y="28"/>
                    </a:lnTo>
                    <a:lnTo>
                      <a:pt x="148" y="28"/>
                    </a:lnTo>
                    <a:lnTo>
                      <a:pt x="140" y="26"/>
                    </a:lnTo>
                    <a:lnTo>
                      <a:pt x="132" y="25"/>
                    </a:lnTo>
                    <a:lnTo>
                      <a:pt x="124" y="24"/>
                    </a:lnTo>
                    <a:lnTo>
                      <a:pt x="124" y="0"/>
                    </a:lnTo>
                    <a:lnTo>
                      <a:pt x="103" y="0"/>
                    </a:lnTo>
                    <a:lnTo>
                      <a:pt x="103" y="23"/>
                    </a:lnTo>
                    <a:lnTo>
                      <a:pt x="96" y="24"/>
                    </a:lnTo>
                    <a:lnTo>
                      <a:pt x="91" y="24"/>
                    </a:lnTo>
                    <a:lnTo>
                      <a:pt x="87" y="25"/>
                    </a:lnTo>
                    <a:lnTo>
                      <a:pt x="82" y="26"/>
                    </a:lnTo>
                    <a:lnTo>
                      <a:pt x="78" y="26"/>
                    </a:lnTo>
                    <a:lnTo>
                      <a:pt x="75" y="27"/>
                    </a:lnTo>
                    <a:lnTo>
                      <a:pt x="71" y="28"/>
                    </a:lnTo>
                    <a:lnTo>
                      <a:pt x="68" y="28"/>
                    </a:lnTo>
                    <a:lnTo>
                      <a:pt x="63" y="29"/>
                    </a:lnTo>
                    <a:lnTo>
                      <a:pt x="59" y="31"/>
                    </a:lnTo>
                    <a:lnTo>
                      <a:pt x="54" y="33"/>
                    </a:lnTo>
                    <a:lnTo>
                      <a:pt x="49" y="35"/>
                    </a:lnTo>
                    <a:lnTo>
                      <a:pt x="45" y="37"/>
                    </a:lnTo>
                    <a:lnTo>
                      <a:pt x="40" y="40"/>
                    </a:lnTo>
                    <a:lnTo>
                      <a:pt x="37" y="42"/>
                    </a:lnTo>
                    <a:lnTo>
                      <a:pt x="33" y="46"/>
                    </a:lnTo>
                    <a:lnTo>
                      <a:pt x="27" y="51"/>
                    </a:lnTo>
                    <a:lnTo>
                      <a:pt x="22" y="56"/>
                    </a:lnTo>
                    <a:lnTo>
                      <a:pt x="18" y="63"/>
                    </a:lnTo>
                    <a:lnTo>
                      <a:pt x="14" y="70"/>
                    </a:lnTo>
                    <a:lnTo>
                      <a:pt x="12" y="76"/>
                    </a:lnTo>
                    <a:lnTo>
                      <a:pt x="9" y="83"/>
                    </a:lnTo>
                    <a:lnTo>
                      <a:pt x="8" y="91"/>
                    </a:lnTo>
                    <a:lnTo>
                      <a:pt x="7" y="99"/>
                    </a:lnTo>
                    <a:lnTo>
                      <a:pt x="8" y="111"/>
                    </a:lnTo>
                    <a:lnTo>
                      <a:pt x="12" y="123"/>
                    </a:lnTo>
                    <a:lnTo>
                      <a:pt x="17" y="133"/>
                    </a:lnTo>
                    <a:lnTo>
                      <a:pt x="25" y="143"/>
                    </a:lnTo>
                    <a:lnTo>
                      <a:pt x="29" y="147"/>
                    </a:lnTo>
                    <a:lnTo>
                      <a:pt x="35" y="152"/>
                    </a:lnTo>
                    <a:lnTo>
                      <a:pt x="41" y="155"/>
                    </a:lnTo>
                    <a:lnTo>
                      <a:pt x="48" y="159"/>
                    </a:lnTo>
                    <a:lnTo>
                      <a:pt x="56" y="162"/>
                    </a:lnTo>
                    <a:lnTo>
                      <a:pt x="65" y="166"/>
                    </a:lnTo>
                    <a:lnTo>
                      <a:pt x="74" y="168"/>
                    </a:lnTo>
                    <a:lnTo>
                      <a:pt x="84" y="171"/>
                    </a:lnTo>
                    <a:lnTo>
                      <a:pt x="103" y="175"/>
                    </a:lnTo>
                    <a:lnTo>
                      <a:pt x="103" y="252"/>
                    </a:lnTo>
                    <a:lnTo>
                      <a:pt x="96" y="251"/>
                    </a:lnTo>
                    <a:lnTo>
                      <a:pt x="90" y="250"/>
                    </a:lnTo>
                    <a:lnTo>
                      <a:pt x="85" y="248"/>
                    </a:lnTo>
                    <a:lnTo>
                      <a:pt x="81" y="246"/>
                    </a:lnTo>
                    <a:lnTo>
                      <a:pt x="77" y="244"/>
                    </a:lnTo>
                    <a:lnTo>
                      <a:pt x="74" y="242"/>
                    </a:lnTo>
                    <a:lnTo>
                      <a:pt x="71" y="239"/>
                    </a:lnTo>
                    <a:lnTo>
                      <a:pt x="68" y="236"/>
                    </a:lnTo>
                    <a:lnTo>
                      <a:pt x="66" y="232"/>
                    </a:lnTo>
                    <a:lnTo>
                      <a:pt x="63" y="225"/>
                    </a:lnTo>
                    <a:lnTo>
                      <a:pt x="61" y="216"/>
                    </a:lnTo>
                    <a:lnTo>
                      <a:pt x="60" y="206"/>
                    </a:lnTo>
                    <a:lnTo>
                      <a:pt x="0" y="206"/>
                    </a:lnTo>
                    <a:lnTo>
                      <a:pt x="0" y="218"/>
                    </a:lnTo>
                    <a:lnTo>
                      <a:pt x="2" y="229"/>
                    </a:lnTo>
                    <a:lnTo>
                      <a:pt x="5" y="239"/>
                    </a:lnTo>
                    <a:lnTo>
                      <a:pt x="9" y="249"/>
                    </a:lnTo>
                    <a:lnTo>
                      <a:pt x="14" y="256"/>
                    </a:lnTo>
                    <a:lnTo>
                      <a:pt x="20" y="264"/>
                    </a:lnTo>
                    <a:lnTo>
                      <a:pt x="28" y="270"/>
                    </a:lnTo>
                    <a:lnTo>
                      <a:pt x="37" y="277"/>
                    </a:lnTo>
                    <a:lnTo>
                      <a:pt x="43" y="279"/>
                    </a:lnTo>
                    <a:lnTo>
                      <a:pt x="49" y="282"/>
                    </a:lnTo>
                    <a:lnTo>
                      <a:pt x="56" y="284"/>
                    </a:lnTo>
                    <a:lnTo>
                      <a:pt x="64" y="286"/>
                    </a:lnTo>
                    <a:lnTo>
                      <a:pt x="73" y="288"/>
                    </a:lnTo>
                    <a:lnTo>
                      <a:pt x="82" y="290"/>
                    </a:lnTo>
                    <a:lnTo>
                      <a:pt x="92" y="291"/>
                    </a:lnTo>
                    <a:lnTo>
                      <a:pt x="103" y="292"/>
                    </a:lnTo>
                    <a:lnTo>
                      <a:pt x="103" y="328"/>
                    </a:lnTo>
                    <a:lnTo>
                      <a:pt x="124" y="328"/>
                    </a:lnTo>
                    <a:lnTo>
                      <a:pt x="124" y="291"/>
                    </a:lnTo>
                    <a:lnTo>
                      <a:pt x="132" y="291"/>
                    </a:lnTo>
                    <a:lnTo>
                      <a:pt x="140" y="290"/>
                    </a:lnTo>
                    <a:lnTo>
                      <a:pt x="148" y="289"/>
                    </a:lnTo>
                    <a:lnTo>
                      <a:pt x="156" y="287"/>
                    </a:lnTo>
                    <a:lnTo>
                      <a:pt x="163" y="285"/>
                    </a:lnTo>
                    <a:lnTo>
                      <a:pt x="170" y="283"/>
                    </a:lnTo>
                    <a:lnTo>
                      <a:pt x="177" y="280"/>
                    </a:lnTo>
                    <a:lnTo>
                      <a:pt x="183" y="277"/>
                    </a:lnTo>
                    <a:close/>
                  </a:path>
                </a:pathLst>
              </a:custGeom>
              <a:solidFill>
                <a:srgbClr val="FFC6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8000472" y="1060450"/>
                <a:ext cx="61913" cy="111125"/>
              </a:xfrm>
              <a:custGeom>
                <a:avLst/>
                <a:gdLst/>
                <a:ahLst/>
                <a:cxnLst>
                  <a:cxn ang="0">
                    <a:pos x="26" y="11"/>
                  </a:cxn>
                  <a:cxn ang="0">
                    <a:pos x="32" y="16"/>
                  </a:cxn>
                  <a:cxn ang="0">
                    <a:pos x="36" y="21"/>
                  </a:cxn>
                  <a:cxn ang="0">
                    <a:pos x="38" y="28"/>
                  </a:cxn>
                  <a:cxn ang="0">
                    <a:pos x="39" y="35"/>
                  </a:cxn>
                  <a:cxn ang="0">
                    <a:pos x="38" y="45"/>
                  </a:cxn>
                  <a:cxn ang="0">
                    <a:pos x="36" y="53"/>
                  </a:cxn>
                  <a:cxn ang="0">
                    <a:pos x="31" y="60"/>
                  </a:cxn>
                  <a:cxn ang="0">
                    <a:pos x="25" y="64"/>
                  </a:cxn>
                  <a:cxn ang="0">
                    <a:pos x="21" y="66"/>
                  </a:cxn>
                  <a:cxn ang="0">
                    <a:pos x="15" y="68"/>
                  </a:cxn>
                  <a:cxn ang="0">
                    <a:pos x="8" y="69"/>
                  </a:cxn>
                  <a:cxn ang="0">
                    <a:pos x="0" y="70"/>
                  </a:cxn>
                  <a:cxn ang="0">
                    <a:pos x="0" y="0"/>
                  </a:cxn>
                  <a:cxn ang="0">
                    <a:pos x="4" y="1"/>
                  </a:cxn>
                  <a:cxn ang="0">
                    <a:pos x="8" y="3"/>
                  </a:cxn>
                  <a:cxn ang="0">
                    <a:pos x="12" y="4"/>
                  </a:cxn>
                  <a:cxn ang="0">
                    <a:pos x="15" y="6"/>
                  </a:cxn>
                  <a:cxn ang="0">
                    <a:pos x="19" y="6"/>
                  </a:cxn>
                  <a:cxn ang="0">
                    <a:pos x="22" y="8"/>
                  </a:cxn>
                  <a:cxn ang="0">
                    <a:pos x="24" y="9"/>
                  </a:cxn>
                  <a:cxn ang="0">
                    <a:pos x="26" y="11"/>
                  </a:cxn>
                </a:cxnLst>
                <a:rect l="0" t="0" r="r" b="b"/>
                <a:pathLst>
                  <a:path w="39" h="70">
                    <a:moveTo>
                      <a:pt x="26" y="11"/>
                    </a:moveTo>
                    <a:lnTo>
                      <a:pt x="32" y="16"/>
                    </a:lnTo>
                    <a:lnTo>
                      <a:pt x="36" y="21"/>
                    </a:lnTo>
                    <a:lnTo>
                      <a:pt x="38" y="28"/>
                    </a:lnTo>
                    <a:lnTo>
                      <a:pt x="39" y="35"/>
                    </a:lnTo>
                    <a:lnTo>
                      <a:pt x="38" y="45"/>
                    </a:lnTo>
                    <a:lnTo>
                      <a:pt x="36" y="53"/>
                    </a:lnTo>
                    <a:lnTo>
                      <a:pt x="31" y="60"/>
                    </a:lnTo>
                    <a:lnTo>
                      <a:pt x="25" y="64"/>
                    </a:lnTo>
                    <a:lnTo>
                      <a:pt x="21" y="66"/>
                    </a:lnTo>
                    <a:lnTo>
                      <a:pt x="15" y="68"/>
                    </a:lnTo>
                    <a:lnTo>
                      <a:pt x="8" y="69"/>
                    </a:lnTo>
                    <a:lnTo>
                      <a:pt x="0" y="70"/>
                    </a:lnTo>
                    <a:lnTo>
                      <a:pt x="0" y="0"/>
                    </a:lnTo>
                    <a:lnTo>
                      <a:pt x="4" y="1"/>
                    </a:lnTo>
                    <a:lnTo>
                      <a:pt x="8" y="3"/>
                    </a:lnTo>
                    <a:lnTo>
                      <a:pt x="12" y="4"/>
                    </a:lnTo>
                    <a:lnTo>
                      <a:pt x="15" y="6"/>
                    </a:lnTo>
                    <a:lnTo>
                      <a:pt x="19" y="6"/>
                    </a:lnTo>
                    <a:lnTo>
                      <a:pt x="22" y="8"/>
                    </a:lnTo>
                    <a:lnTo>
                      <a:pt x="24" y="9"/>
                    </a:lnTo>
                    <a:lnTo>
                      <a:pt x="26"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7905222" y="873125"/>
                <a:ext cx="61913" cy="101600"/>
              </a:xfrm>
              <a:custGeom>
                <a:avLst/>
                <a:gdLst/>
                <a:ahLst/>
                <a:cxnLst>
                  <a:cxn ang="0">
                    <a:pos x="14" y="55"/>
                  </a:cxn>
                  <a:cxn ang="0">
                    <a:pos x="8" y="50"/>
                  </a:cxn>
                  <a:cxn ang="0">
                    <a:pos x="4" y="44"/>
                  </a:cxn>
                  <a:cxn ang="0">
                    <a:pos x="1" y="38"/>
                  </a:cxn>
                  <a:cxn ang="0">
                    <a:pos x="0" y="31"/>
                  </a:cxn>
                  <a:cxn ang="0">
                    <a:pos x="1" y="24"/>
                  </a:cxn>
                  <a:cxn ang="0">
                    <a:pos x="3" y="19"/>
                  </a:cxn>
                  <a:cxn ang="0">
                    <a:pos x="5" y="13"/>
                  </a:cxn>
                  <a:cxn ang="0">
                    <a:pos x="10" y="9"/>
                  </a:cxn>
                  <a:cxn ang="0">
                    <a:pos x="12" y="7"/>
                  </a:cxn>
                  <a:cxn ang="0">
                    <a:pos x="15" y="6"/>
                  </a:cxn>
                  <a:cxn ang="0">
                    <a:pos x="18" y="4"/>
                  </a:cxn>
                  <a:cxn ang="0">
                    <a:pos x="22" y="3"/>
                  </a:cxn>
                  <a:cxn ang="0">
                    <a:pos x="25" y="2"/>
                  </a:cxn>
                  <a:cxn ang="0">
                    <a:pos x="30" y="1"/>
                  </a:cxn>
                  <a:cxn ang="0">
                    <a:pos x="34" y="0"/>
                  </a:cxn>
                  <a:cxn ang="0">
                    <a:pos x="39" y="0"/>
                  </a:cxn>
                  <a:cxn ang="0">
                    <a:pos x="39" y="64"/>
                  </a:cxn>
                  <a:cxn ang="0">
                    <a:pos x="31" y="62"/>
                  </a:cxn>
                  <a:cxn ang="0">
                    <a:pos x="24" y="59"/>
                  </a:cxn>
                  <a:cxn ang="0">
                    <a:pos x="18" y="57"/>
                  </a:cxn>
                  <a:cxn ang="0">
                    <a:pos x="14" y="55"/>
                  </a:cxn>
                </a:cxnLst>
                <a:rect l="0" t="0" r="r" b="b"/>
                <a:pathLst>
                  <a:path w="39" h="64">
                    <a:moveTo>
                      <a:pt x="14" y="55"/>
                    </a:moveTo>
                    <a:lnTo>
                      <a:pt x="8" y="50"/>
                    </a:lnTo>
                    <a:lnTo>
                      <a:pt x="4" y="44"/>
                    </a:lnTo>
                    <a:lnTo>
                      <a:pt x="1" y="38"/>
                    </a:lnTo>
                    <a:lnTo>
                      <a:pt x="0" y="31"/>
                    </a:lnTo>
                    <a:lnTo>
                      <a:pt x="1" y="24"/>
                    </a:lnTo>
                    <a:lnTo>
                      <a:pt x="3" y="19"/>
                    </a:lnTo>
                    <a:lnTo>
                      <a:pt x="5" y="13"/>
                    </a:lnTo>
                    <a:lnTo>
                      <a:pt x="10" y="9"/>
                    </a:lnTo>
                    <a:lnTo>
                      <a:pt x="12" y="7"/>
                    </a:lnTo>
                    <a:lnTo>
                      <a:pt x="15" y="6"/>
                    </a:lnTo>
                    <a:lnTo>
                      <a:pt x="18" y="4"/>
                    </a:lnTo>
                    <a:lnTo>
                      <a:pt x="22" y="3"/>
                    </a:lnTo>
                    <a:lnTo>
                      <a:pt x="25" y="2"/>
                    </a:lnTo>
                    <a:lnTo>
                      <a:pt x="30" y="1"/>
                    </a:lnTo>
                    <a:lnTo>
                      <a:pt x="34" y="0"/>
                    </a:lnTo>
                    <a:lnTo>
                      <a:pt x="39" y="0"/>
                    </a:lnTo>
                    <a:lnTo>
                      <a:pt x="39" y="64"/>
                    </a:lnTo>
                    <a:lnTo>
                      <a:pt x="31" y="62"/>
                    </a:lnTo>
                    <a:lnTo>
                      <a:pt x="24" y="59"/>
                    </a:lnTo>
                    <a:lnTo>
                      <a:pt x="18" y="57"/>
                    </a:lnTo>
                    <a:lnTo>
                      <a:pt x="14"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Rectangle 122"/>
              <p:cNvSpPr>
                <a:spLocks noChangeArrowheads="1"/>
              </p:cNvSpPr>
              <p:nvPr/>
            </p:nvSpPr>
            <p:spPr bwMode="auto">
              <a:xfrm>
                <a:off x="7952847" y="766763"/>
                <a:ext cx="53975" cy="527050"/>
              </a:xfrm>
              <a:prstGeom prst="rect">
                <a:avLst/>
              </a:prstGeom>
              <a:solidFill>
                <a:srgbClr val="FFC6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 name="Picture 4" descr="C:\Users\shubbard\AppData\Local\Microsoft\Windows\Temporary Internet Files\Low\Content.IE5\IWYT7J5T\MC910216387[1].PNG"/>
            <p:cNvPicPr>
              <a:picLocks noChangeAspect="1" noChangeArrowheads="1"/>
            </p:cNvPicPr>
            <p:nvPr/>
          </p:nvPicPr>
          <p:blipFill>
            <a:blip r:embed="rId3" cstate="print"/>
            <a:srcRect/>
            <a:stretch>
              <a:fillRect/>
            </a:stretch>
          </p:blipFill>
          <p:spPr bwMode="auto">
            <a:xfrm rot="15578303" flipV="1">
              <a:off x="5985187" y="357452"/>
              <a:ext cx="731520" cy="637285"/>
            </a:xfrm>
            <a:prstGeom prst="rect">
              <a:avLst/>
            </a:prstGeom>
            <a:noFill/>
            <a:ln>
              <a:noFill/>
            </a:ln>
          </p:spPr>
        </p:pic>
        <p:pic>
          <p:nvPicPr>
            <p:cNvPr id="1028" name="Picture 4" descr="C:\Users\shubbard\AppData\Local\Microsoft\Windows\Temporary Internet Files\Low\Content.IE5\IWYT7J5T\MC910216387[1].PNG"/>
            <p:cNvPicPr>
              <a:picLocks noChangeAspect="1" noChangeArrowheads="1"/>
            </p:cNvPicPr>
            <p:nvPr/>
          </p:nvPicPr>
          <p:blipFill>
            <a:blip r:embed="rId4" cstate="print"/>
            <a:srcRect/>
            <a:stretch>
              <a:fillRect/>
            </a:stretch>
          </p:blipFill>
          <p:spPr bwMode="auto">
            <a:xfrm rot="10982919">
              <a:off x="6977215" y="2344087"/>
              <a:ext cx="640080" cy="557625"/>
            </a:xfrm>
            <a:prstGeom prst="rect">
              <a:avLst/>
            </a:prstGeom>
            <a:noFill/>
          </p:spPr>
        </p:pic>
        <p:pic>
          <p:nvPicPr>
            <p:cNvPr id="7" name="Picture 4" descr="C:\Users\shubbard\AppData\Local\Microsoft\Windows\Temporary Internet Files\Low\Content.IE5\IWYT7J5T\MC910216387[1].PNG"/>
            <p:cNvPicPr>
              <a:picLocks noChangeAspect="1" noChangeArrowheads="1"/>
            </p:cNvPicPr>
            <p:nvPr/>
          </p:nvPicPr>
          <p:blipFill>
            <a:blip r:embed="rId5" cstate="print"/>
            <a:srcRect/>
            <a:stretch>
              <a:fillRect/>
            </a:stretch>
          </p:blipFill>
          <p:spPr bwMode="auto">
            <a:xfrm rot="2327670" flipV="1">
              <a:off x="5450775" y="1920396"/>
              <a:ext cx="685800" cy="597456"/>
            </a:xfrm>
            <a:prstGeom prst="rect">
              <a:avLst/>
            </a:prstGeom>
            <a:noFill/>
          </p:spPr>
        </p:pic>
        <p:pic>
          <p:nvPicPr>
            <p:cNvPr id="8" name="Picture 4" descr="C:\Users\shubbard\AppData\Local\Microsoft\Windows\Temporary Internet Files\Low\Content.IE5\IWYT7J5T\MC910216387[1].PNG"/>
            <p:cNvPicPr>
              <a:picLocks noChangeAspect="1" noChangeArrowheads="1"/>
            </p:cNvPicPr>
            <p:nvPr/>
          </p:nvPicPr>
          <p:blipFill>
            <a:blip r:embed="rId5" cstate="print"/>
            <a:srcRect/>
            <a:stretch>
              <a:fillRect/>
            </a:stretch>
          </p:blipFill>
          <p:spPr bwMode="auto">
            <a:xfrm rot="974991" flipV="1">
              <a:off x="7482006" y="1095648"/>
              <a:ext cx="685800" cy="59745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Efficiency and “dilution of maintenance”</a:t>
            </a:r>
            <a:endParaRPr lang="en-US" dirty="0"/>
          </a:p>
        </p:txBody>
      </p:sp>
      <p:graphicFrame>
        <p:nvGraphicFramePr>
          <p:cNvPr id="6" name="Content Placeholder 5"/>
          <p:cNvGraphicFramePr>
            <a:graphicFrameLocks noGrp="1" noChangeAspect="1"/>
          </p:cNvGraphicFramePr>
          <p:nvPr>
            <p:ph idx="1"/>
          </p:nvPr>
        </p:nvGraphicFramePr>
        <p:xfrm>
          <a:off x="441064" y="1091902"/>
          <a:ext cx="8229600" cy="4602997"/>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Group 36"/>
          <p:cNvGrpSpPr/>
          <p:nvPr/>
        </p:nvGrpSpPr>
        <p:grpSpPr>
          <a:xfrm>
            <a:off x="6812457" y="2660727"/>
            <a:ext cx="627736" cy="1909799"/>
            <a:chOff x="6812457" y="2660727"/>
            <a:chExt cx="627736" cy="1909799"/>
          </a:xfrm>
        </p:grpSpPr>
        <p:sp>
          <p:nvSpPr>
            <p:cNvPr id="34" name="Text Box 16"/>
            <p:cNvSpPr txBox="1">
              <a:spLocks noChangeArrowheads="1"/>
            </p:cNvSpPr>
            <p:nvPr/>
          </p:nvSpPr>
          <p:spPr bwMode="auto">
            <a:xfrm>
              <a:off x="6812457" y="2660727"/>
              <a:ext cx="627736" cy="369332"/>
            </a:xfrm>
            <a:prstGeom prst="rect">
              <a:avLst/>
            </a:prstGeom>
            <a:solidFill>
              <a:srgbClr val="A3F8FF"/>
            </a:solidFill>
            <a:ln w="9525">
              <a:noFill/>
              <a:miter lim="800000"/>
              <a:headEnd/>
              <a:tailEnd/>
            </a:ln>
          </p:spPr>
          <p:txBody>
            <a:bodyPr wrap="none" lIns="45720" tIns="0" rIns="45720" bIns="0">
              <a:spAutoFit/>
            </a:bodyPr>
            <a:lstStyle/>
            <a:p>
              <a:pPr algn="l"/>
              <a:r>
                <a:rPr lang="en-US" sz="2400" b="1" dirty="0" smtClean="0">
                  <a:solidFill>
                    <a:srgbClr val="002834"/>
                  </a:solidFill>
                  <a:latin typeface="Calibri" pitchFamily="34" charset="0"/>
                </a:rPr>
                <a:t>75%</a:t>
              </a:r>
              <a:endParaRPr lang="en-US" sz="2400" b="1" dirty="0">
                <a:solidFill>
                  <a:srgbClr val="002834"/>
                </a:solidFill>
                <a:latin typeface="Calibri" pitchFamily="34" charset="0"/>
              </a:endParaRPr>
            </a:p>
          </p:txBody>
        </p:sp>
        <p:sp>
          <p:nvSpPr>
            <p:cNvPr id="35" name="Text Box 16"/>
            <p:cNvSpPr txBox="1">
              <a:spLocks noChangeArrowheads="1"/>
            </p:cNvSpPr>
            <p:nvPr/>
          </p:nvSpPr>
          <p:spPr bwMode="auto">
            <a:xfrm>
              <a:off x="6812457" y="4200638"/>
              <a:ext cx="627063" cy="369888"/>
            </a:xfrm>
            <a:prstGeom prst="rect">
              <a:avLst/>
            </a:prstGeom>
            <a:solidFill>
              <a:srgbClr val="FFFF66"/>
            </a:solidFill>
            <a:ln w="9525">
              <a:noFill/>
              <a:miter lim="800000"/>
              <a:headEnd/>
              <a:tailEnd/>
            </a:ln>
          </p:spPr>
          <p:txBody>
            <a:bodyPr wrap="none" lIns="45720" tIns="0" rIns="45720" bIns="0">
              <a:spAutoFit/>
            </a:bodyPr>
            <a:lstStyle/>
            <a:p>
              <a:pPr algn="l"/>
              <a:r>
                <a:rPr lang="en-US" sz="2400" b="1" dirty="0" smtClean="0">
                  <a:solidFill>
                    <a:srgbClr val="002834"/>
                  </a:solidFill>
                  <a:latin typeface="Calibri" pitchFamily="34" charset="0"/>
                </a:rPr>
                <a:t>25%</a:t>
              </a:r>
              <a:endParaRPr lang="en-US" sz="2400" b="1" dirty="0">
                <a:solidFill>
                  <a:srgbClr val="002834"/>
                </a:solidFill>
                <a:latin typeface="Calibri" pitchFamily="34" charset="0"/>
              </a:endParaRPr>
            </a:p>
          </p:txBody>
        </p:sp>
      </p:grpSp>
      <p:grpSp>
        <p:nvGrpSpPr>
          <p:cNvPr id="36" name="Group 35"/>
          <p:cNvGrpSpPr/>
          <p:nvPr/>
        </p:nvGrpSpPr>
        <p:grpSpPr>
          <a:xfrm>
            <a:off x="3684496" y="3066603"/>
            <a:ext cx="627736" cy="1503923"/>
            <a:chOff x="3684496" y="3066603"/>
            <a:chExt cx="627736" cy="1503923"/>
          </a:xfrm>
        </p:grpSpPr>
        <p:sp>
          <p:nvSpPr>
            <p:cNvPr id="31" name="Text Box 16"/>
            <p:cNvSpPr txBox="1">
              <a:spLocks noChangeArrowheads="1"/>
            </p:cNvSpPr>
            <p:nvPr/>
          </p:nvSpPr>
          <p:spPr bwMode="auto">
            <a:xfrm>
              <a:off x="3684496" y="4200638"/>
              <a:ext cx="627063" cy="369888"/>
            </a:xfrm>
            <a:prstGeom prst="rect">
              <a:avLst/>
            </a:prstGeom>
            <a:solidFill>
              <a:srgbClr val="FFFF66"/>
            </a:solidFill>
            <a:ln w="9525">
              <a:noFill/>
              <a:miter lim="800000"/>
              <a:headEnd/>
              <a:tailEnd/>
            </a:ln>
          </p:spPr>
          <p:txBody>
            <a:bodyPr wrap="none" lIns="45720" tIns="0" rIns="45720" bIns="0">
              <a:spAutoFit/>
            </a:bodyPr>
            <a:lstStyle/>
            <a:p>
              <a:pPr algn="l"/>
              <a:r>
                <a:rPr lang="en-US" sz="2400" b="1" dirty="0" smtClean="0">
                  <a:solidFill>
                    <a:srgbClr val="002834"/>
                  </a:solidFill>
                  <a:latin typeface="Calibri" pitchFamily="34" charset="0"/>
                </a:rPr>
                <a:t>35%</a:t>
              </a:r>
              <a:endParaRPr lang="en-US" sz="2400" b="1" dirty="0">
                <a:solidFill>
                  <a:srgbClr val="002834"/>
                </a:solidFill>
                <a:latin typeface="Calibri" pitchFamily="34" charset="0"/>
              </a:endParaRPr>
            </a:p>
          </p:txBody>
        </p:sp>
        <p:sp>
          <p:nvSpPr>
            <p:cNvPr id="32" name="Text Box 16"/>
            <p:cNvSpPr txBox="1">
              <a:spLocks noChangeArrowheads="1"/>
            </p:cNvSpPr>
            <p:nvPr/>
          </p:nvSpPr>
          <p:spPr bwMode="auto">
            <a:xfrm>
              <a:off x="3684496" y="3066603"/>
              <a:ext cx="627736" cy="369332"/>
            </a:xfrm>
            <a:prstGeom prst="rect">
              <a:avLst/>
            </a:prstGeom>
            <a:solidFill>
              <a:srgbClr val="A3F8FF"/>
            </a:solidFill>
            <a:ln w="9525">
              <a:noFill/>
              <a:miter lim="800000"/>
              <a:headEnd/>
              <a:tailEnd/>
            </a:ln>
          </p:spPr>
          <p:txBody>
            <a:bodyPr wrap="none" lIns="45720" tIns="0" rIns="45720" bIns="0">
              <a:spAutoFit/>
            </a:bodyPr>
            <a:lstStyle/>
            <a:p>
              <a:pPr algn="l"/>
              <a:r>
                <a:rPr lang="en-US" sz="2400" b="1" dirty="0" smtClean="0">
                  <a:solidFill>
                    <a:srgbClr val="002834"/>
                  </a:solidFill>
                  <a:latin typeface="Calibri" pitchFamily="34" charset="0"/>
                </a:rPr>
                <a:t>65%</a:t>
              </a:r>
              <a:endParaRPr lang="en-US" sz="2400" b="1" dirty="0">
                <a:solidFill>
                  <a:srgbClr val="002834"/>
                </a:solidFill>
                <a:latin typeface="Calibri" pitchFamily="34" charset="0"/>
              </a:endParaRPr>
            </a:p>
          </p:txBody>
        </p:sp>
      </p:grpSp>
      <p:grpSp>
        <p:nvGrpSpPr>
          <p:cNvPr id="10" name="Group 139"/>
          <p:cNvGrpSpPr/>
          <p:nvPr/>
        </p:nvGrpSpPr>
        <p:grpSpPr>
          <a:xfrm>
            <a:off x="2501153" y="1201272"/>
            <a:ext cx="4622073" cy="1144790"/>
            <a:chOff x="2501153" y="1396703"/>
            <a:chExt cx="4622073" cy="1144790"/>
          </a:xfrm>
        </p:grpSpPr>
        <p:sp>
          <p:nvSpPr>
            <p:cNvPr id="11" name="TextBox 10"/>
            <p:cNvSpPr txBox="1"/>
            <p:nvPr/>
          </p:nvSpPr>
          <p:spPr>
            <a:xfrm>
              <a:off x="2501153" y="2202939"/>
              <a:ext cx="1515800" cy="338554"/>
            </a:xfrm>
            <a:prstGeom prst="rect">
              <a:avLst/>
            </a:prstGeom>
            <a:solidFill>
              <a:srgbClr val="990000"/>
            </a:solidFill>
            <a:ln>
              <a:noFill/>
            </a:ln>
          </p:spPr>
          <p:txBody>
            <a:bodyPr wrap="none" lIns="64008" tIns="0" rIns="64008" bIns="0" rtlCol="0">
              <a:spAutoFit/>
            </a:bodyPr>
            <a:lstStyle/>
            <a:p>
              <a:r>
                <a:rPr lang="en-US" sz="2200" b="1" dirty="0" smtClean="0">
                  <a:solidFill>
                    <a:schemeClr val="tx1"/>
                  </a:solidFill>
                  <a:latin typeface="Calibri" pitchFamily="34" charset="0"/>
                  <a:cs typeface="Calibri" pitchFamily="34" charset="0"/>
                </a:rPr>
                <a:t>2.0 </a:t>
              </a:r>
              <a:r>
                <a:rPr lang="en-US" sz="2200" b="1" dirty="0" err="1" smtClean="0">
                  <a:solidFill>
                    <a:schemeClr val="tx1"/>
                  </a:solidFill>
                  <a:latin typeface="Calibri" pitchFamily="34" charset="0"/>
                  <a:cs typeface="Calibri" pitchFamily="34" charset="0"/>
                </a:rPr>
                <a:t>Mcal</a:t>
              </a:r>
              <a:r>
                <a:rPr lang="en-US" sz="2200" b="1" dirty="0" smtClean="0">
                  <a:solidFill>
                    <a:schemeClr val="tx1"/>
                  </a:solidFill>
                  <a:latin typeface="Calibri" pitchFamily="34" charset="0"/>
                  <a:cs typeface="Calibri" pitchFamily="34" charset="0"/>
                </a:rPr>
                <a:t>/kg</a:t>
              </a:r>
              <a:endParaRPr lang="en-US" sz="2200" b="1" dirty="0">
                <a:solidFill>
                  <a:schemeClr val="tx1"/>
                </a:solidFill>
                <a:latin typeface="Calibri" pitchFamily="34" charset="0"/>
                <a:cs typeface="Calibri" pitchFamily="34" charset="0"/>
              </a:endParaRPr>
            </a:p>
          </p:txBody>
        </p:sp>
        <p:sp>
          <p:nvSpPr>
            <p:cNvPr id="120" name="TextBox 119"/>
            <p:cNvSpPr txBox="1"/>
            <p:nvPr/>
          </p:nvSpPr>
          <p:spPr>
            <a:xfrm>
              <a:off x="5607426" y="1396703"/>
              <a:ext cx="1515800" cy="338554"/>
            </a:xfrm>
            <a:prstGeom prst="rect">
              <a:avLst/>
            </a:prstGeom>
            <a:solidFill>
              <a:srgbClr val="990000"/>
            </a:solidFill>
            <a:ln>
              <a:noFill/>
            </a:ln>
          </p:spPr>
          <p:txBody>
            <a:bodyPr wrap="none" lIns="64008" tIns="0" rIns="64008" bIns="0" rtlCol="0">
              <a:spAutoFit/>
            </a:bodyPr>
            <a:lstStyle/>
            <a:p>
              <a:r>
                <a:rPr lang="en-US" sz="2200" b="1" dirty="0" smtClean="0">
                  <a:solidFill>
                    <a:schemeClr val="tx1"/>
                  </a:solidFill>
                  <a:latin typeface="Calibri" pitchFamily="34" charset="0"/>
                  <a:cs typeface="Calibri" pitchFamily="34" charset="0"/>
                </a:rPr>
                <a:t>1.8 </a:t>
              </a:r>
              <a:r>
                <a:rPr lang="en-US" sz="2200" b="1" dirty="0" err="1" smtClean="0">
                  <a:solidFill>
                    <a:schemeClr val="tx1"/>
                  </a:solidFill>
                  <a:latin typeface="Calibri" pitchFamily="34" charset="0"/>
                  <a:cs typeface="Calibri" pitchFamily="34" charset="0"/>
                </a:rPr>
                <a:t>Mcal</a:t>
              </a:r>
              <a:r>
                <a:rPr lang="en-US" sz="2200" b="1" dirty="0" smtClean="0">
                  <a:solidFill>
                    <a:schemeClr val="tx1"/>
                  </a:solidFill>
                  <a:latin typeface="Calibri" pitchFamily="34" charset="0"/>
                  <a:cs typeface="Calibri" pitchFamily="34" charset="0"/>
                </a:rPr>
                <a:t>/kg</a:t>
              </a:r>
              <a:endParaRPr lang="en-US" sz="2200" b="1" dirty="0">
                <a:solidFill>
                  <a:schemeClr val="tx1"/>
                </a:solidFill>
                <a:latin typeface="Calibri" pitchFamily="34" charset="0"/>
                <a:cs typeface="Calibri" pitchFamily="34" charset="0"/>
              </a:endParaRPr>
            </a:p>
          </p:txBody>
        </p:sp>
        <p:grpSp>
          <p:nvGrpSpPr>
            <p:cNvPr id="12" name="Group 126"/>
            <p:cNvGrpSpPr/>
            <p:nvPr/>
          </p:nvGrpSpPr>
          <p:grpSpPr>
            <a:xfrm>
              <a:off x="2921481" y="1588739"/>
              <a:ext cx="2661738" cy="603445"/>
              <a:chOff x="2921481" y="1588739"/>
              <a:chExt cx="2661738" cy="603445"/>
            </a:xfrm>
          </p:grpSpPr>
          <p:cxnSp>
            <p:nvCxnSpPr>
              <p:cNvPr id="124" name="Straight Arrow Connector 123"/>
              <p:cNvCxnSpPr/>
              <p:nvPr/>
            </p:nvCxnSpPr>
            <p:spPr>
              <a:xfrm flipH="1">
                <a:off x="3273015" y="1819836"/>
                <a:ext cx="395343" cy="372348"/>
              </a:xfrm>
              <a:prstGeom prst="straightConnector1">
                <a:avLst/>
              </a:prstGeom>
              <a:ln w="41275" cap="sq">
                <a:solidFill>
                  <a:srgbClr val="990000"/>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13" name="Group 43"/>
              <p:cNvGrpSpPr/>
              <p:nvPr/>
            </p:nvGrpSpPr>
            <p:grpSpPr>
              <a:xfrm>
                <a:off x="2921481" y="1588739"/>
                <a:ext cx="2661738" cy="393954"/>
                <a:chOff x="6198081" y="4712939"/>
                <a:chExt cx="2661738" cy="393954"/>
              </a:xfrm>
            </p:grpSpPr>
            <p:cxnSp>
              <p:nvCxnSpPr>
                <p:cNvPr id="123" name="Straight Arrow Connector 122"/>
                <p:cNvCxnSpPr>
                  <a:stCxn id="122" idx="3"/>
                </p:cNvCxnSpPr>
                <p:nvPr/>
              </p:nvCxnSpPr>
              <p:spPr>
                <a:xfrm flipV="1">
                  <a:off x="8311179" y="4836459"/>
                  <a:ext cx="548640" cy="73457"/>
                </a:xfrm>
                <a:prstGeom prst="straightConnector1">
                  <a:avLst/>
                </a:prstGeom>
                <a:ln w="41275" cap="sq">
                  <a:solidFill>
                    <a:srgbClr val="99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6198081" y="4712939"/>
                  <a:ext cx="2113098" cy="393954"/>
                </a:xfrm>
                <a:prstGeom prst="rect">
                  <a:avLst/>
                </a:prstGeom>
                <a:solidFill>
                  <a:srgbClr val="990000"/>
                </a:solidFill>
                <a:ln>
                  <a:noFill/>
                </a:ln>
              </p:spPr>
              <p:txBody>
                <a:bodyPr wrap="square" lIns="64008" tIns="27432" rIns="64008" bIns="27432" rtlCol="0">
                  <a:spAutoFit/>
                </a:bodyPr>
                <a:lstStyle/>
                <a:p>
                  <a:r>
                    <a:rPr lang="en-US" sz="2200" b="1" dirty="0" smtClean="0">
                      <a:solidFill>
                        <a:schemeClr val="tx1"/>
                      </a:solidFill>
                      <a:latin typeface="Calibri" pitchFamily="34" charset="0"/>
                      <a:cs typeface="Calibri" pitchFamily="34" charset="0"/>
                    </a:rPr>
                    <a:t>Energy efficiency</a:t>
                  </a:r>
                  <a:endParaRPr lang="en-US" sz="2200" b="1" dirty="0">
                    <a:solidFill>
                      <a:schemeClr val="tx1"/>
                    </a:solidFill>
                    <a:latin typeface="Calibri" pitchFamily="34" charset="0"/>
                    <a:cs typeface="Calibri" pitchFamily="34" charset="0"/>
                  </a:endParaRPr>
                </a:p>
              </p:txBody>
            </p:sp>
          </p:grpSp>
        </p:grpSp>
      </p:grpSp>
      <p:grpSp>
        <p:nvGrpSpPr>
          <p:cNvPr id="38" name="Group 37"/>
          <p:cNvGrpSpPr/>
          <p:nvPr/>
        </p:nvGrpSpPr>
        <p:grpSpPr>
          <a:xfrm>
            <a:off x="3957919" y="3510892"/>
            <a:ext cx="3178881" cy="676527"/>
            <a:chOff x="3957919" y="3510892"/>
            <a:chExt cx="3178881" cy="676527"/>
          </a:xfrm>
        </p:grpSpPr>
        <p:sp>
          <p:nvSpPr>
            <p:cNvPr id="28" name="TextBox 27"/>
            <p:cNvSpPr txBox="1"/>
            <p:nvPr/>
          </p:nvSpPr>
          <p:spPr>
            <a:xfrm>
              <a:off x="4055629" y="3510892"/>
              <a:ext cx="2958359" cy="393954"/>
            </a:xfrm>
            <a:prstGeom prst="rect">
              <a:avLst/>
            </a:prstGeom>
            <a:solidFill>
              <a:srgbClr val="FFFF66"/>
            </a:solidFill>
            <a:ln w="22225">
              <a:noFill/>
            </a:ln>
          </p:spPr>
          <p:txBody>
            <a:bodyPr wrap="square" lIns="64008" tIns="27432" rIns="64008" bIns="27432" rtlCol="0">
              <a:spAutoFit/>
            </a:bodyPr>
            <a:lstStyle/>
            <a:p>
              <a:pPr algn="ctr"/>
              <a:r>
                <a:rPr lang="en-US" sz="2200" b="1" dirty="0" smtClean="0">
                  <a:solidFill>
                    <a:srgbClr val="002834"/>
                  </a:solidFill>
                  <a:latin typeface="Calibri" pitchFamily="34" charset="0"/>
                </a:rPr>
                <a:t>Dilution of maintenance</a:t>
              </a:r>
              <a:endParaRPr lang="en-US" sz="2200" b="1" dirty="0">
                <a:solidFill>
                  <a:srgbClr val="002834"/>
                </a:solidFill>
                <a:latin typeface="Calibri" pitchFamily="34" charset="0"/>
              </a:endParaRPr>
            </a:p>
          </p:txBody>
        </p:sp>
        <p:cxnSp>
          <p:nvCxnSpPr>
            <p:cNvPr id="113" name="Straight Arrow Connector 112"/>
            <p:cNvCxnSpPr/>
            <p:nvPr/>
          </p:nvCxnSpPr>
          <p:spPr>
            <a:xfrm rot="5400000">
              <a:off x="3957919" y="3882619"/>
              <a:ext cx="304800" cy="304799"/>
            </a:xfrm>
            <a:prstGeom prst="straightConnector1">
              <a:avLst/>
            </a:prstGeom>
            <a:solidFill>
              <a:srgbClr val="FFFF66"/>
            </a:solidFill>
            <a:ln w="41275" cap="sq">
              <a:solidFill>
                <a:srgbClr val="FFFF66"/>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6832001" y="3882619"/>
              <a:ext cx="304800" cy="304799"/>
            </a:xfrm>
            <a:prstGeom prst="straightConnector1">
              <a:avLst/>
            </a:prstGeom>
            <a:ln w="41275" cap="sq">
              <a:solidFill>
                <a:srgbClr val="FFFF66"/>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29" name="TextBox 4"/>
          <p:cNvSpPr txBox="1">
            <a:spLocks noChangeArrowheads="1"/>
          </p:cNvSpPr>
          <p:nvPr/>
        </p:nvSpPr>
        <p:spPr bwMode="auto">
          <a:xfrm>
            <a:off x="457200" y="6172200"/>
            <a:ext cx="7804673" cy="276999"/>
          </a:xfrm>
          <a:prstGeom prst="rect">
            <a:avLst/>
          </a:prstGeom>
          <a:noFill/>
          <a:ln w="9525">
            <a:noFill/>
            <a:miter lim="800000"/>
            <a:headEnd/>
            <a:tailEnd/>
          </a:ln>
        </p:spPr>
        <p:txBody>
          <a:bodyPr wrap="square" lIns="0" tIns="0" rIns="0" bIns="0">
            <a:spAutoFit/>
          </a:bodyPr>
          <a:lstStyle/>
          <a:p>
            <a:r>
              <a:rPr lang="en-US" sz="1800" b="1" i="1" dirty="0">
                <a:solidFill>
                  <a:srgbClr val="00FFFF"/>
                </a:solidFill>
                <a:latin typeface="Calibri" pitchFamily="34" charset="0"/>
                <a:cs typeface="Calibri" pitchFamily="34" charset="0"/>
              </a:rPr>
              <a:t>Source:</a:t>
            </a:r>
            <a:r>
              <a:rPr lang="en-US" sz="1800" b="1" dirty="0">
                <a:latin typeface="Calibri" pitchFamily="34" charset="0"/>
                <a:cs typeface="Calibri" pitchFamily="34" charset="0"/>
              </a:rPr>
              <a:t> </a:t>
            </a:r>
            <a:r>
              <a:rPr lang="en-US" sz="1800" b="1" dirty="0" smtClean="0">
                <a:latin typeface="Calibri" pitchFamily="34" charset="0"/>
                <a:cs typeface="Calibri" pitchFamily="34" charset="0"/>
              </a:rPr>
              <a:t> </a:t>
            </a:r>
            <a:r>
              <a:rPr lang="en-US" sz="1800" b="1" dirty="0" smtClean="0">
                <a:solidFill>
                  <a:srgbClr val="A3F8FF"/>
                </a:solidFill>
                <a:latin typeface="Calibri" pitchFamily="34" charset="0"/>
                <a:cs typeface="Calibri" pitchFamily="34" charset="0"/>
              </a:rPr>
              <a:t>J. Capper, Washington State University, &amp; R. Cady,  </a:t>
            </a:r>
            <a:r>
              <a:rPr lang="en-US" sz="1800" b="1" dirty="0" err="1" smtClean="0">
                <a:solidFill>
                  <a:srgbClr val="A3F8FF"/>
                </a:solidFill>
                <a:latin typeface="Calibri" pitchFamily="34" charset="0"/>
                <a:cs typeface="Calibri" pitchFamily="34" charset="0"/>
              </a:rPr>
              <a:t>Elanco</a:t>
            </a:r>
            <a:r>
              <a:rPr lang="en-US" sz="1800" b="1" dirty="0" smtClean="0">
                <a:solidFill>
                  <a:srgbClr val="A3F8FF"/>
                </a:solidFill>
                <a:latin typeface="Calibri" pitchFamily="34" charset="0"/>
                <a:cs typeface="Calibri" pitchFamily="34" charset="0"/>
              </a:rPr>
              <a:t>, 2010</a:t>
            </a:r>
            <a:endParaRPr lang="en-US" sz="1800" b="1" dirty="0">
              <a:solidFill>
                <a:srgbClr val="A3F8FF"/>
              </a:solidFill>
              <a:latin typeface="Calibri" pitchFamily="34" charset="0"/>
              <a:cs typeface="Calibri" pitchFamily="34" charset="0"/>
            </a:endParaRPr>
          </a:p>
        </p:txBody>
      </p:sp>
      <p:sp>
        <p:nvSpPr>
          <p:cNvPr id="30" name="Content Placeholder 7"/>
          <p:cNvSpPr txBox="1">
            <a:spLocks/>
          </p:cNvSpPr>
          <p:nvPr/>
        </p:nvSpPr>
        <p:spPr>
          <a:xfrm>
            <a:off x="457199" y="5760720"/>
            <a:ext cx="8229600" cy="285073"/>
          </a:xfrm>
          <a:prstGeom prst="rect">
            <a:avLst/>
          </a:prstGeom>
        </p:spPr>
        <p:txBody>
          <a:bodyPr lIns="0" tIns="0" rIns="0" bIns="0"/>
          <a:lstStyle/>
          <a:p>
            <a:pPr marL="225425" marR="0" lvl="0" indent="-225425" algn="l" defTabSz="914400" rtl="0" eaLnBrk="0" fontAlgn="base" latinLnBrk="0" hangingPunct="0">
              <a:lnSpc>
                <a:spcPct val="100000"/>
              </a:lnSpc>
              <a:spcBef>
                <a:spcPct val="0"/>
              </a:spcBef>
              <a:spcAft>
                <a:spcPts val="300"/>
              </a:spcAft>
              <a:buClr>
                <a:srgbClr val="00FFFF"/>
              </a:buClr>
              <a:buSzPct val="67000"/>
              <a:buFont typeface="Monotype Sorts" pitchFamily="2" charset="2"/>
              <a:buChar char="l"/>
              <a:defRPr/>
            </a:pP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Based on </a:t>
            </a: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dietary </a:t>
            </a: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needs for 680-kg Holstein, 3.8% fat, 3.1% protein</a:t>
            </a:r>
            <a:endParaRPr kumimoji="0" lang="en-US" sz="2000" b="1" i="0" u="none" strike="noStrike" kern="0" cap="none" spc="0" normalizeH="0" baseline="0" noProof="0" dirty="0">
              <a:ln>
                <a:noFill/>
              </a:ln>
              <a:solidFill>
                <a:srgbClr val="FFFF00"/>
              </a:solidFill>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p:cNvGrpSpPr/>
          <p:nvPr/>
        </p:nvGrpSpPr>
        <p:grpSpPr>
          <a:xfrm>
            <a:off x="452438" y="2581835"/>
            <a:ext cx="8240713" cy="3581569"/>
            <a:chOff x="452438" y="2581835"/>
            <a:chExt cx="8240713" cy="3581569"/>
          </a:xfrm>
        </p:grpSpPr>
        <p:sp>
          <p:nvSpPr>
            <p:cNvPr id="68" name="Freeform 6"/>
            <p:cNvSpPr>
              <a:spLocks/>
            </p:cNvSpPr>
            <p:nvPr/>
          </p:nvSpPr>
          <p:spPr bwMode="auto">
            <a:xfrm>
              <a:off x="452438" y="2581835"/>
              <a:ext cx="8240713" cy="3581569"/>
            </a:xfrm>
            <a:custGeom>
              <a:avLst/>
              <a:gdLst/>
              <a:ahLst/>
              <a:cxnLst>
                <a:cxn ang="0">
                  <a:pos x="4631" y="2913"/>
                </a:cxn>
                <a:cxn ang="0">
                  <a:pos x="4753" y="2907"/>
                </a:cxn>
                <a:cxn ang="0">
                  <a:pos x="4864" y="2887"/>
                </a:cxn>
                <a:cxn ang="0">
                  <a:pos x="4963" y="2854"/>
                </a:cxn>
                <a:cxn ang="0">
                  <a:pos x="5050" y="2815"/>
                </a:cxn>
                <a:cxn ang="0">
                  <a:pos x="5126" y="2766"/>
                </a:cxn>
                <a:cxn ang="0">
                  <a:pos x="5178" y="2711"/>
                </a:cxn>
                <a:cxn ang="0">
                  <a:pos x="5213" y="2645"/>
                </a:cxn>
                <a:cxn ang="0">
                  <a:pos x="5225" y="2580"/>
                </a:cxn>
                <a:cxn ang="0">
                  <a:pos x="5225" y="333"/>
                </a:cxn>
                <a:cxn ang="0">
                  <a:pos x="5213" y="268"/>
                </a:cxn>
                <a:cxn ang="0">
                  <a:pos x="5178" y="202"/>
                </a:cxn>
                <a:cxn ang="0">
                  <a:pos x="5126" y="147"/>
                </a:cxn>
                <a:cxn ang="0">
                  <a:pos x="5050" y="98"/>
                </a:cxn>
                <a:cxn ang="0">
                  <a:pos x="4963" y="59"/>
                </a:cxn>
                <a:cxn ang="0">
                  <a:pos x="4864" y="26"/>
                </a:cxn>
                <a:cxn ang="0">
                  <a:pos x="4753" y="6"/>
                </a:cxn>
                <a:cxn ang="0">
                  <a:pos x="4631" y="0"/>
                </a:cxn>
                <a:cxn ang="0">
                  <a:pos x="593" y="0"/>
                </a:cxn>
                <a:cxn ang="0">
                  <a:pos x="471" y="6"/>
                </a:cxn>
                <a:cxn ang="0">
                  <a:pos x="361" y="26"/>
                </a:cxn>
                <a:cxn ang="0">
                  <a:pos x="262" y="59"/>
                </a:cxn>
                <a:cxn ang="0">
                  <a:pos x="174" y="98"/>
                </a:cxn>
                <a:cxn ang="0">
                  <a:pos x="99" y="147"/>
                </a:cxn>
                <a:cxn ang="0">
                  <a:pos x="46" y="202"/>
                </a:cxn>
                <a:cxn ang="0">
                  <a:pos x="12" y="268"/>
                </a:cxn>
                <a:cxn ang="0">
                  <a:pos x="0" y="333"/>
                </a:cxn>
                <a:cxn ang="0">
                  <a:pos x="0" y="2580"/>
                </a:cxn>
                <a:cxn ang="0">
                  <a:pos x="12" y="2645"/>
                </a:cxn>
                <a:cxn ang="0">
                  <a:pos x="46" y="2711"/>
                </a:cxn>
                <a:cxn ang="0">
                  <a:pos x="99" y="2766"/>
                </a:cxn>
                <a:cxn ang="0">
                  <a:pos x="174" y="2815"/>
                </a:cxn>
                <a:cxn ang="0">
                  <a:pos x="262" y="2854"/>
                </a:cxn>
                <a:cxn ang="0">
                  <a:pos x="361" y="2887"/>
                </a:cxn>
                <a:cxn ang="0">
                  <a:pos x="471" y="2907"/>
                </a:cxn>
                <a:cxn ang="0">
                  <a:pos x="593" y="2913"/>
                </a:cxn>
                <a:cxn ang="0">
                  <a:pos x="4631" y="2913"/>
                </a:cxn>
              </a:cxnLst>
              <a:rect l="0" t="0" r="r" b="b"/>
              <a:pathLst>
                <a:path w="5225" h="2913">
                  <a:moveTo>
                    <a:pt x="4631" y="2913"/>
                  </a:moveTo>
                  <a:lnTo>
                    <a:pt x="4753" y="2907"/>
                  </a:lnTo>
                  <a:lnTo>
                    <a:pt x="4864" y="2887"/>
                  </a:lnTo>
                  <a:lnTo>
                    <a:pt x="4963" y="2854"/>
                  </a:lnTo>
                  <a:lnTo>
                    <a:pt x="5050" y="2815"/>
                  </a:lnTo>
                  <a:lnTo>
                    <a:pt x="5126" y="2766"/>
                  </a:lnTo>
                  <a:lnTo>
                    <a:pt x="5178" y="2711"/>
                  </a:lnTo>
                  <a:lnTo>
                    <a:pt x="5213" y="2645"/>
                  </a:lnTo>
                  <a:lnTo>
                    <a:pt x="5225" y="2580"/>
                  </a:lnTo>
                  <a:lnTo>
                    <a:pt x="5225" y="333"/>
                  </a:lnTo>
                  <a:lnTo>
                    <a:pt x="5213" y="268"/>
                  </a:lnTo>
                  <a:lnTo>
                    <a:pt x="5178" y="202"/>
                  </a:lnTo>
                  <a:lnTo>
                    <a:pt x="5126" y="147"/>
                  </a:lnTo>
                  <a:lnTo>
                    <a:pt x="5050" y="98"/>
                  </a:lnTo>
                  <a:lnTo>
                    <a:pt x="4963" y="59"/>
                  </a:lnTo>
                  <a:lnTo>
                    <a:pt x="4864" y="26"/>
                  </a:lnTo>
                  <a:lnTo>
                    <a:pt x="4753" y="6"/>
                  </a:lnTo>
                  <a:lnTo>
                    <a:pt x="4631" y="0"/>
                  </a:lnTo>
                  <a:lnTo>
                    <a:pt x="593" y="0"/>
                  </a:lnTo>
                  <a:lnTo>
                    <a:pt x="471" y="6"/>
                  </a:lnTo>
                  <a:lnTo>
                    <a:pt x="361" y="26"/>
                  </a:lnTo>
                  <a:lnTo>
                    <a:pt x="262" y="59"/>
                  </a:lnTo>
                  <a:lnTo>
                    <a:pt x="174" y="98"/>
                  </a:lnTo>
                  <a:lnTo>
                    <a:pt x="99" y="147"/>
                  </a:lnTo>
                  <a:lnTo>
                    <a:pt x="46" y="202"/>
                  </a:lnTo>
                  <a:lnTo>
                    <a:pt x="12" y="268"/>
                  </a:lnTo>
                  <a:lnTo>
                    <a:pt x="0" y="333"/>
                  </a:lnTo>
                  <a:lnTo>
                    <a:pt x="0" y="2580"/>
                  </a:lnTo>
                  <a:lnTo>
                    <a:pt x="12" y="2645"/>
                  </a:lnTo>
                  <a:lnTo>
                    <a:pt x="46" y="2711"/>
                  </a:lnTo>
                  <a:lnTo>
                    <a:pt x="99" y="2766"/>
                  </a:lnTo>
                  <a:lnTo>
                    <a:pt x="174" y="2815"/>
                  </a:lnTo>
                  <a:lnTo>
                    <a:pt x="262" y="2854"/>
                  </a:lnTo>
                  <a:lnTo>
                    <a:pt x="361" y="2887"/>
                  </a:lnTo>
                  <a:lnTo>
                    <a:pt x="471" y="2907"/>
                  </a:lnTo>
                  <a:lnTo>
                    <a:pt x="593" y="2913"/>
                  </a:lnTo>
                  <a:lnTo>
                    <a:pt x="4631" y="2913"/>
                  </a:lnTo>
                  <a:close/>
                </a:path>
              </a:pathLst>
            </a:custGeom>
            <a:solidFill>
              <a:srgbClr val="66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32"/>
            <p:cNvGrpSpPr/>
            <p:nvPr/>
          </p:nvGrpSpPr>
          <p:grpSpPr>
            <a:xfrm flipH="1">
              <a:off x="548638" y="2646387"/>
              <a:ext cx="8050847" cy="3035654"/>
              <a:chOff x="548639" y="1775017"/>
              <a:chExt cx="8050847" cy="3724138"/>
            </a:xfrm>
          </p:grpSpPr>
          <p:sp>
            <p:nvSpPr>
              <p:cNvPr id="72" name="Freeform 7"/>
              <p:cNvSpPr>
                <a:spLocks/>
              </p:cNvSpPr>
              <p:nvPr/>
            </p:nvSpPr>
            <p:spPr bwMode="auto">
              <a:xfrm>
                <a:off x="1560371" y="1775017"/>
                <a:ext cx="6016162" cy="1564591"/>
              </a:xfrm>
              <a:custGeom>
                <a:avLst/>
                <a:gdLst/>
                <a:ahLst/>
                <a:cxnLst>
                  <a:cxn ang="0">
                    <a:pos x="3200" y="467"/>
                  </a:cxn>
                  <a:cxn ang="0">
                    <a:pos x="3113" y="402"/>
                  </a:cxn>
                  <a:cxn ang="0">
                    <a:pos x="2979" y="379"/>
                  </a:cxn>
                  <a:cxn ang="0">
                    <a:pos x="2845" y="402"/>
                  </a:cxn>
                  <a:cxn ang="0">
                    <a:pos x="2752" y="467"/>
                  </a:cxn>
                  <a:cxn ang="0">
                    <a:pos x="2734" y="532"/>
                  </a:cxn>
                  <a:cxn ang="0">
                    <a:pos x="2746" y="565"/>
                  </a:cxn>
                  <a:cxn ang="0">
                    <a:pos x="2647" y="559"/>
                  </a:cxn>
                  <a:cxn ang="0">
                    <a:pos x="2542" y="532"/>
                  </a:cxn>
                  <a:cxn ang="0">
                    <a:pos x="2449" y="500"/>
                  </a:cxn>
                  <a:cxn ang="0">
                    <a:pos x="2339" y="441"/>
                  </a:cxn>
                  <a:cxn ang="0">
                    <a:pos x="2228" y="385"/>
                  </a:cxn>
                  <a:cxn ang="0">
                    <a:pos x="2077" y="333"/>
                  </a:cxn>
                  <a:cxn ang="0">
                    <a:pos x="1856" y="274"/>
                  </a:cxn>
                  <a:cxn ang="0">
                    <a:pos x="1623" y="229"/>
                  </a:cxn>
                  <a:cxn ang="0">
                    <a:pos x="1385" y="206"/>
                  </a:cxn>
                  <a:cxn ang="0">
                    <a:pos x="1140" y="196"/>
                  </a:cxn>
                  <a:cxn ang="0">
                    <a:pos x="977" y="199"/>
                  </a:cxn>
                  <a:cxn ang="0">
                    <a:pos x="838" y="222"/>
                  </a:cxn>
                  <a:cxn ang="0">
                    <a:pos x="704" y="245"/>
                  </a:cxn>
                  <a:cxn ang="0">
                    <a:pos x="605" y="248"/>
                  </a:cxn>
                  <a:cxn ang="0">
                    <a:pos x="518" y="245"/>
                  </a:cxn>
                  <a:cxn ang="0">
                    <a:pos x="430" y="232"/>
                  </a:cxn>
                  <a:cxn ang="0">
                    <a:pos x="477" y="167"/>
                  </a:cxn>
                  <a:cxn ang="0">
                    <a:pos x="465" y="88"/>
                  </a:cxn>
                  <a:cxn ang="0">
                    <a:pos x="378" y="26"/>
                  </a:cxn>
                  <a:cxn ang="0">
                    <a:pos x="244" y="0"/>
                  </a:cxn>
                  <a:cxn ang="0">
                    <a:pos x="110" y="26"/>
                  </a:cxn>
                  <a:cxn ang="0">
                    <a:pos x="17" y="88"/>
                  </a:cxn>
                  <a:cxn ang="0">
                    <a:pos x="11" y="186"/>
                  </a:cxn>
                  <a:cxn ang="0">
                    <a:pos x="139" y="274"/>
                  </a:cxn>
                  <a:cxn ang="0">
                    <a:pos x="244" y="314"/>
                  </a:cxn>
                  <a:cxn ang="0">
                    <a:pos x="361" y="340"/>
                  </a:cxn>
                  <a:cxn ang="0">
                    <a:pos x="506" y="359"/>
                  </a:cxn>
                  <a:cxn ang="0">
                    <a:pos x="721" y="356"/>
                  </a:cxn>
                  <a:cxn ang="0">
                    <a:pos x="931" y="343"/>
                  </a:cxn>
                  <a:cxn ang="0">
                    <a:pos x="1076" y="337"/>
                  </a:cxn>
                  <a:cxn ang="0">
                    <a:pos x="1251" y="337"/>
                  </a:cxn>
                  <a:cxn ang="0">
                    <a:pos x="1577" y="369"/>
                  </a:cxn>
                  <a:cxn ang="0">
                    <a:pos x="1897" y="431"/>
                  </a:cxn>
                  <a:cxn ang="0">
                    <a:pos x="2054" y="480"/>
                  </a:cxn>
                  <a:cxn ang="0">
                    <a:pos x="2187" y="526"/>
                  </a:cxn>
                  <a:cxn ang="0">
                    <a:pos x="2368" y="598"/>
                  </a:cxn>
                  <a:cxn ang="0">
                    <a:pos x="2560" y="660"/>
                  </a:cxn>
                  <a:cxn ang="0">
                    <a:pos x="2740" y="686"/>
                  </a:cxn>
                  <a:cxn ang="0">
                    <a:pos x="2915" y="686"/>
                  </a:cxn>
                  <a:cxn ang="0">
                    <a:pos x="3066" y="653"/>
                  </a:cxn>
                  <a:cxn ang="0">
                    <a:pos x="3206" y="565"/>
                  </a:cxn>
                </a:cxnLst>
                <a:rect l="0" t="0" r="r" b="b"/>
                <a:pathLst>
                  <a:path w="3217" h="689">
                    <a:moveTo>
                      <a:pt x="3217" y="523"/>
                    </a:moveTo>
                    <a:lnTo>
                      <a:pt x="3211" y="493"/>
                    </a:lnTo>
                    <a:lnTo>
                      <a:pt x="3200" y="467"/>
                    </a:lnTo>
                    <a:lnTo>
                      <a:pt x="3177" y="441"/>
                    </a:lnTo>
                    <a:lnTo>
                      <a:pt x="3147" y="421"/>
                    </a:lnTo>
                    <a:lnTo>
                      <a:pt x="3113" y="402"/>
                    </a:lnTo>
                    <a:lnTo>
                      <a:pt x="3072" y="389"/>
                    </a:lnTo>
                    <a:lnTo>
                      <a:pt x="3025" y="382"/>
                    </a:lnTo>
                    <a:lnTo>
                      <a:pt x="2979" y="379"/>
                    </a:lnTo>
                    <a:lnTo>
                      <a:pt x="2932" y="382"/>
                    </a:lnTo>
                    <a:lnTo>
                      <a:pt x="2886" y="389"/>
                    </a:lnTo>
                    <a:lnTo>
                      <a:pt x="2845" y="402"/>
                    </a:lnTo>
                    <a:lnTo>
                      <a:pt x="2804" y="421"/>
                    </a:lnTo>
                    <a:lnTo>
                      <a:pt x="2775" y="441"/>
                    </a:lnTo>
                    <a:lnTo>
                      <a:pt x="2752" y="467"/>
                    </a:lnTo>
                    <a:lnTo>
                      <a:pt x="2740" y="493"/>
                    </a:lnTo>
                    <a:lnTo>
                      <a:pt x="2734" y="523"/>
                    </a:lnTo>
                    <a:lnTo>
                      <a:pt x="2734" y="532"/>
                    </a:lnTo>
                    <a:lnTo>
                      <a:pt x="2740" y="542"/>
                    </a:lnTo>
                    <a:lnTo>
                      <a:pt x="2740" y="555"/>
                    </a:lnTo>
                    <a:lnTo>
                      <a:pt x="2746" y="565"/>
                    </a:lnTo>
                    <a:lnTo>
                      <a:pt x="2711" y="565"/>
                    </a:lnTo>
                    <a:lnTo>
                      <a:pt x="2676" y="562"/>
                    </a:lnTo>
                    <a:lnTo>
                      <a:pt x="2647" y="559"/>
                    </a:lnTo>
                    <a:lnTo>
                      <a:pt x="2612" y="552"/>
                    </a:lnTo>
                    <a:lnTo>
                      <a:pt x="2577" y="542"/>
                    </a:lnTo>
                    <a:lnTo>
                      <a:pt x="2542" y="532"/>
                    </a:lnTo>
                    <a:lnTo>
                      <a:pt x="2513" y="523"/>
                    </a:lnTo>
                    <a:lnTo>
                      <a:pt x="2484" y="513"/>
                    </a:lnTo>
                    <a:lnTo>
                      <a:pt x="2449" y="500"/>
                    </a:lnTo>
                    <a:lnTo>
                      <a:pt x="2414" y="480"/>
                    </a:lnTo>
                    <a:lnTo>
                      <a:pt x="2374" y="464"/>
                    </a:lnTo>
                    <a:lnTo>
                      <a:pt x="2339" y="441"/>
                    </a:lnTo>
                    <a:lnTo>
                      <a:pt x="2304" y="421"/>
                    </a:lnTo>
                    <a:lnTo>
                      <a:pt x="2263" y="402"/>
                    </a:lnTo>
                    <a:lnTo>
                      <a:pt x="2228" y="385"/>
                    </a:lnTo>
                    <a:lnTo>
                      <a:pt x="2193" y="369"/>
                    </a:lnTo>
                    <a:lnTo>
                      <a:pt x="2141" y="353"/>
                    </a:lnTo>
                    <a:lnTo>
                      <a:pt x="2077" y="333"/>
                    </a:lnTo>
                    <a:lnTo>
                      <a:pt x="2007" y="314"/>
                    </a:lnTo>
                    <a:lnTo>
                      <a:pt x="1937" y="294"/>
                    </a:lnTo>
                    <a:lnTo>
                      <a:pt x="1856" y="274"/>
                    </a:lnTo>
                    <a:lnTo>
                      <a:pt x="1774" y="258"/>
                    </a:lnTo>
                    <a:lnTo>
                      <a:pt x="1699" y="242"/>
                    </a:lnTo>
                    <a:lnTo>
                      <a:pt x="1623" y="229"/>
                    </a:lnTo>
                    <a:lnTo>
                      <a:pt x="1547" y="219"/>
                    </a:lnTo>
                    <a:lnTo>
                      <a:pt x="1466" y="212"/>
                    </a:lnTo>
                    <a:lnTo>
                      <a:pt x="1385" y="206"/>
                    </a:lnTo>
                    <a:lnTo>
                      <a:pt x="1297" y="199"/>
                    </a:lnTo>
                    <a:lnTo>
                      <a:pt x="1216" y="196"/>
                    </a:lnTo>
                    <a:lnTo>
                      <a:pt x="1140" y="196"/>
                    </a:lnTo>
                    <a:lnTo>
                      <a:pt x="1076" y="196"/>
                    </a:lnTo>
                    <a:lnTo>
                      <a:pt x="1018" y="196"/>
                    </a:lnTo>
                    <a:lnTo>
                      <a:pt x="977" y="199"/>
                    </a:lnTo>
                    <a:lnTo>
                      <a:pt x="931" y="206"/>
                    </a:lnTo>
                    <a:lnTo>
                      <a:pt x="884" y="212"/>
                    </a:lnTo>
                    <a:lnTo>
                      <a:pt x="838" y="222"/>
                    </a:lnTo>
                    <a:lnTo>
                      <a:pt x="791" y="232"/>
                    </a:lnTo>
                    <a:lnTo>
                      <a:pt x="745" y="239"/>
                    </a:lnTo>
                    <a:lnTo>
                      <a:pt x="704" y="245"/>
                    </a:lnTo>
                    <a:lnTo>
                      <a:pt x="663" y="248"/>
                    </a:lnTo>
                    <a:lnTo>
                      <a:pt x="634" y="248"/>
                    </a:lnTo>
                    <a:lnTo>
                      <a:pt x="605" y="248"/>
                    </a:lnTo>
                    <a:lnTo>
                      <a:pt x="576" y="248"/>
                    </a:lnTo>
                    <a:lnTo>
                      <a:pt x="547" y="248"/>
                    </a:lnTo>
                    <a:lnTo>
                      <a:pt x="518" y="245"/>
                    </a:lnTo>
                    <a:lnTo>
                      <a:pt x="489" y="242"/>
                    </a:lnTo>
                    <a:lnTo>
                      <a:pt x="459" y="239"/>
                    </a:lnTo>
                    <a:lnTo>
                      <a:pt x="430" y="232"/>
                    </a:lnTo>
                    <a:lnTo>
                      <a:pt x="454" y="212"/>
                    </a:lnTo>
                    <a:lnTo>
                      <a:pt x="471" y="193"/>
                    </a:lnTo>
                    <a:lnTo>
                      <a:pt x="477" y="167"/>
                    </a:lnTo>
                    <a:lnTo>
                      <a:pt x="483" y="144"/>
                    </a:lnTo>
                    <a:lnTo>
                      <a:pt x="477" y="114"/>
                    </a:lnTo>
                    <a:lnTo>
                      <a:pt x="465" y="88"/>
                    </a:lnTo>
                    <a:lnTo>
                      <a:pt x="442" y="65"/>
                    </a:lnTo>
                    <a:lnTo>
                      <a:pt x="413" y="43"/>
                    </a:lnTo>
                    <a:lnTo>
                      <a:pt x="378" y="26"/>
                    </a:lnTo>
                    <a:lnTo>
                      <a:pt x="337" y="10"/>
                    </a:lnTo>
                    <a:lnTo>
                      <a:pt x="291" y="3"/>
                    </a:lnTo>
                    <a:lnTo>
                      <a:pt x="244" y="0"/>
                    </a:lnTo>
                    <a:lnTo>
                      <a:pt x="198" y="3"/>
                    </a:lnTo>
                    <a:lnTo>
                      <a:pt x="151" y="10"/>
                    </a:lnTo>
                    <a:lnTo>
                      <a:pt x="110" y="26"/>
                    </a:lnTo>
                    <a:lnTo>
                      <a:pt x="70" y="43"/>
                    </a:lnTo>
                    <a:lnTo>
                      <a:pt x="41" y="65"/>
                    </a:lnTo>
                    <a:lnTo>
                      <a:pt x="17" y="88"/>
                    </a:lnTo>
                    <a:lnTo>
                      <a:pt x="6" y="114"/>
                    </a:lnTo>
                    <a:lnTo>
                      <a:pt x="0" y="144"/>
                    </a:lnTo>
                    <a:lnTo>
                      <a:pt x="11" y="186"/>
                    </a:lnTo>
                    <a:lnTo>
                      <a:pt x="41" y="222"/>
                    </a:lnTo>
                    <a:lnTo>
                      <a:pt x="81" y="252"/>
                    </a:lnTo>
                    <a:lnTo>
                      <a:pt x="139" y="274"/>
                    </a:lnTo>
                    <a:lnTo>
                      <a:pt x="174" y="288"/>
                    </a:lnTo>
                    <a:lnTo>
                      <a:pt x="209" y="301"/>
                    </a:lnTo>
                    <a:lnTo>
                      <a:pt x="244" y="314"/>
                    </a:lnTo>
                    <a:lnTo>
                      <a:pt x="285" y="323"/>
                    </a:lnTo>
                    <a:lnTo>
                      <a:pt x="320" y="333"/>
                    </a:lnTo>
                    <a:lnTo>
                      <a:pt x="361" y="340"/>
                    </a:lnTo>
                    <a:lnTo>
                      <a:pt x="401" y="346"/>
                    </a:lnTo>
                    <a:lnTo>
                      <a:pt x="436" y="353"/>
                    </a:lnTo>
                    <a:lnTo>
                      <a:pt x="506" y="359"/>
                    </a:lnTo>
                    <a:lnTo>
                      <a:pt x="576" y="363"/>
                    </a:lnTo>
                    <a:lnTo>
                      <a:pt x="646" y="363"/>
                    </a:lnTo>
                    <a:lnTo>
                      <a:pt x="721" y="356"/>
                    </a:lnTo>
                    <a:lnTo>
                      <a:pt x="791" y="353"/>
                    </a:lnTo>
                    <a:lnTo>
                      <a:pt x="861" y="346"/>
                    </a:lnTo>
                    <a:lnTo>
                      <a:pt x="931" y="343"/>
                    </a:lnTo>
                    <a:lnTo>
                      <a:pt x="1001" y="340"/>
                    </a:lnTo>
                    <a:lnTo>
                      <a:pt x="1035" y="337"/>
                    </a:lnTo>
                    <a:lnTo>
                      <a:pt x="1076" y="337"/>
                    </a:lnTo>
                    <a:lnTo>
                      <a:pt x="1123" y="333"/>
                    </a:lnTo>
                    <a:lnTo>
                      <a:pt x="1181" y="333"/>
                    </a:lnTo>
                    <a:lnTo>
                      <a:pt x="1251" y="337"/>
                    </a:lnTo>
                    <a:lnTo>
                      <a:pt x="1338" y="343"/>
                    </a:lnTo>
                    <a:lnTo>
                      <a:pt x="1443" y="353"/>
                    </a:lnTo>
                    <a:lnTo>
                      <a:pt x="1577" y="369"/>
                    </a:lnTo>
                    <a:lnTo>
                      <a:pt x="1705" y="392"/>
                    </a:lnTo>
                    <a:lnTo>
                      <a:pt x="1809" y="415"/>
                    </a:lnTo>
                    <a:lnTo>
                      <a:pt x="1897" y="431"/>
                    </a:lnTo>
                    <a:lnTo>
                      <a:pt x="1961" y="451"/>
                    </a:lnTo>
                    <a:lnTo>
                      <a:pt x="2013" y="464"/>
                    </a:lnTo>
                    <a:lnTo>
                      <a:pt x="2054" y="480"/>
                    </a:lnTo>
                    <a:lnTo>
                      <a:pt x="2089" y="490"/>
                    </a:lnTo>
                    <a:lnTo>
                      <a:pt x="2123" y="503"/>
                    </a:lnTo>
                    <a:lnTo>
                      <a:pt x="2187" y="526"/>
                    </a:lnTo>
                    <a:lnTo>
                      <a:pt x="2246" y="549"/>
                    </a:lnTo>
                    <a:lnTo>
                      <a:pt x="2310" y="575"/>
                    </a:lnTo>
                    <a:lnTo>
                      <a:pt x="2368" y="598"/>
                    </a:lnTo>
                    <a:lnTo>
                      <a:pt x="2432" y="621"/>
                    </a:lnTo>
                    <a:lnTo>
                      <a:pt x="2496" y="644"/>
                    </a:lnTo>
                    <a:lnTo>
                      <a:pt x="2560" y="660"/>
                    </a:lnTo>
                    <a:lnTo>
                      <a:pt x="2630" y="673"/>
                    </a:lnTo>
                    <a:lnTo>
                      <a:pt x="2682" y="679"/>
                    </a:lnTo>
                    <a:lnTo>
                      <a:pt x="2740" y="686"/>
                    </a:lnTo>
                    <a:lnTo>
                      <a:pt x="2798" y="689"/>
                    </a:lnTo>
                    <a:lnTo>
                      <a:pt x="2857" y="689"/>
                    </a:lnTo>
                    <a:lnTo>
                      <a:pt x="2915" y="686"/>
                    </a:lnTo>
                    <a:lnTo>
                      <a:pt x="2967" y="679"/>
                    </a:lnTo>
                    <a:lnTo>
                      <a:pt x="3019" y="670"/>
                    </a:lnTo>
                    <a:lnTo>
                      <a:pt x="3066" y="653"/>
                    </a:lnTo>
                    <a:lnTo>
                      <a:pt x="3124" y="634"/>
                    </a:lnTo>
                    <a:lnTo>
                      <a:pt x="3177" y="601"/>
                    </a:lnTo>
                    <a:lnTo>
                      <a:pt x="3206" y="565"/>
                    </a:lnTo>
                    <a:lnTo>
                      <a:pt x="3217" y="523"/>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p:cNvSpPr>
              <p:nvPr/>
            </p:nvSpPr>
            <p:spPr bwMode="auto">
              <a:xfrm>
                <a:off x="548639" y="3955000"/>
                <a:ext cx="2958523" cy="765264"/>
              </a:xfrm>
              <a:custGeom>
                <a:avLst/>
                <a:gdLst/>
                <a:ahLst/>
                <a:cxnLst>
                  <a:cxn ang="0">
                    <a:pos x="0" y="0"/>
                  </a:cxn>
                  <a:cxn ang="0">
                    <a:pos x="29" y="69"/>
                  </a:cxn>
                  <a:cxn ang="0">
                    <a:pos x="87" y="134"/>
                  </a:cxn>
                  <a:cxn ang="0">
                    <a:pos x="163" y="193"/>
                  </a:cxn>
                  <a:cxn ang="0">
                    <a:pos x="262" y="242"/>
                  </a:cxn>
                  <a:cxn ang="0">
                    <a:pos x="372" y="281"/>
                  </a:cxn>
                  <a:cxn ang="0">
                    <a:pos x="500" y="311"/>
                  </a:cxn>
                  <a:cxn ang="0">
                    <a:pos x="640" y="330"/>
                  </a:cxn>
                  <a:cxn ang="0">
                    <a:pos x="791" y="337"/>
                  </a:cxn>
                  <a:cxn ang="0">
                    <a:pos x="942" y="330"/>
                  </a:cxn>
                  <a:cxn ang="0">
                    <a:pos x="1082" y="311"/>
                  </a:cxn>
                  <a:cxn ang="0">
                    <a:pos x="1210" y="281"/>
                  </a:cxn>
                  <a:cxn ang="0">
                    <a:pos x="1326" y="242"/>
                  </a:cxn>
                  <a:cxn ang="0">
                    <a:pos x="1425" y="193"/>
                  </a:cxn>
                  <a:cxn ang="0">
                    <a:pos x="1501" y="134"/>
                  </a:cxn>
                  <a:cxn ang="0">
                    <a:pos x="1553" y="69"/>
                  </a:cxn>
                  <a:cxn ang="0">
                    <a:pos x="1582" y="0"/>
                  </a:cxn>
                  <a:cxn ang="0">
                    <a:pos x="0" y="0"/>
                  </a:cxn>
                </a:cxnLst>
                <a:rect l="0" t="0" r="r" b="b"/>
                <a:pathLst>
                  <a:path w="1582" h="337">
                    <a:moveTo>
                      <a:pt x="0" y="0"/>
                    </a:moveTo>
                    <a:lnTo>
                      <a:pt x="29" y="69"/>
                    </a:lnTo>
                    <a:lnTo>
                      <a:pt x="87" y="134"/>
                    </a:lnTo>
                    <a:lnTo>
                      <a:pt x="163" y="193"/>
                    </a:lnTo>
                    <a:lnTo>
                      <a:pt x="262" y="242"/>
                    </a:lnTo>
                    <a:lnTo>
                      <a:pt x="372" y="281"/>
                    </a:lnTo>
                    <a:lnTo>
                      <a:pt x="500" y="311"/>
                    </a:lnTo>
                    <a:lnTo>
                      <a:pt x="640" y="330"/>
                    </a:lnTo>
                    <a:lnTo>
                      <a:pt x="791" y="337"/>
                    </a:lnTo>
                    <a:lnTo>
                      <a:pt x="942" y="330"/>
                    </a:lnTo>
                    <a:lnTo>
                      <a:pt x="1082" y="311"/>
                    </a:lnTo>
                    <a:lnTo>
                      <a:pt x="1210" y="281"/>
                    </a:lnTo>
                    <a:lnTo>
                      <a:pt x="1326" y="242"/>
                    </a:lnTo>
                    <a:lnTo>
                      <a:pt x="1425" y="193"/>
                    </a:lnTo>
                    <a:lnTo>
                      <a:pt x="1501" y="134"/>
                    </a:lnTo>
                    <a:lnTo>
                      <a:pt x="1553" y="69"/>
                    </a:lnTo>
                    <a:lnTo>
                      <a:pt x="1582" y="0"/>
                    </a:lnTo>
                    <a:lnTo>
                      <a:pt x="0" y="0"/>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p:cNvSpPr>
              <p:nvPr/>
            </p:nvSpPr>
            <p:spPr bwMode="auto">
              <a:xfrm>
                <a:off x="874039" y="2197389"/>
                <a:ext cx="1219315" cy="1825736"/>
              </a:xfrm>
              <a:custGeom>
                <a:avLst/>
                <a:gdLst/>
                <a:ahLst/>
                <a:cxnLst>
                  <a:cxn ang="0">
                    <a:pos x="105" y="804"/>
                  </a:cxn>
                  <a:cxn ang="0">
                    <a:pos x="652" y="26"/>
                  </a:cxn>
                  <a:cxn ang="0">
                    <a:pos x="541" y="0"/>
                  </a:cxn>
                  <a:cxn ang="0">
                    <a:pos x="0" y="781"/>
                  </a:cxn>
                  <a:cxn ang="0">
                    <a:pos x="105" y="804"/>
                  </a:cxn>
                </a:cxnLst>
                <a:rect l="0" t="0" r="r" b="b"/>
                <a:pathLst>
                  <a:path w="652" h="804">
                    <a:moveTo>
                      <a:pt x="105" y="804"/>
                    </a:moveTo>
                    <a:lnTo>
                      <a:pt x="652" y="26"/>
                    </a:lnTo>
                    <a:lnTo>
                      <a:pt x="541" y="0"/>
                    </a:lnTo>
                    <a:lnTo>
                      <a:pt x="0" y="781"/>
                    </a:lnTo>
                    <a:lnTo>
                      <a:pt x="105" y="804"/>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p:cNvSpPr>
              <p:nvPr/>
            </p:nvSpPr>
            <p:spPr bwMode="auto">
              <a:xfrm>
                <a:off x="1973667" y="2197389"/>
                <a:ext cx="1208095" cy="1825736"/>
              </a:xfrm>
              <a:custGeom>
                <a:avLst/>
                <a:gdLst/>
                <a:ahLst/>
                <a:cxnLst>
                  <a:cxn ang="0">
                    <a:pos x="541" y="804"/>
                  </a:cxn>
                  <a:cxn ang="0">
                    <a:pos x="0" y="26"/>
                  </a:cxn>
                  <a:cxn ang="0">
                    <a:pos x="105" y="0"/>
                  </a:cxn>
                  <a:cxn ang="0">
                    <a:pos x="646" y="781"/>
                  </a:cxn>
                  <a:cxn ang="0">
                    <a:pos x="541" y="804"/>
                  </a:cxn>
                </a:cxnLst>
                <a:rect l="0" t="0" r="r" b="b"/>
                <a:pathLst>
                  <a:path w="646" h="804">
                    <a:moveTo>
                      <a:pt x="541" y="804"/>
                    </a:moveTo>
                    <a:lnTo>
                      <a:pt x="0" y="26"/>
                    </a:lnTo>
                    <a:lnTo>
                      <a:pt x="105" y="0"/>
                    </a:lnTo>
                    <a:lnTo>
                      <a:pt x="646" y="781"/>
                    </a:lnTo>
                    <a:lnTo>
                      <a:pt x="541" y="804"/>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p:cNvSpPr>
              <p:nvPr/>
            </p:nvSpPr>
            <p:spPr bwMode="auto">
              <a:xfrm>
                <a:off x="5640963" y="4727078"/>
                <a:ext cx="2958523" cy="772077"/>
              </a:xfrm>
              <a:custGeom>
                <a:avLst/>
                <a:gdLst/>
                <a:ahLst/>
                <a:cxnLst>
                  <a:cxn ang="0">
                    <a:pos x="0" y="0"/>
                  </a:cxn>
                  <a:cxn ang="0">
                    <a:pos x="29" y="69"/>
                  </a:cxn>
                  <a:cxn ang="0">
                    <a:pos x="81" y="134"/>
                  </a:cxn>
                  <a:cxn ang="0">
                    <a:pos x="157" y="189"/>
                  </a:cxn>
                  <a:cxn ang="0">
                    <a:pos x="256" y="242"/>
                  </a:cxn>
                  <a:cxn ang="0">
                    <a:pos x="372" y="281"/>
                  </a:cxn>
                  <a:cxn ang="0">
                    <a:pos x="500" y="314"/>
                  </a:cxn>
                  <a:cxn ang="0">
                    <a:pos x="640" y="333"/>
                  </a:cxn>
                  <a:cxn ang="0">
                    <a:pos x="791" y="340"/>
                  </a:cxn>
                  <a:cxn ang="0">
                    <a:pos x="942" y="333"/>
                  </a:cxn>
                  <a:cxn ang="0">
                    <a:pos x="1082" y="314"/>
                  </a:cxn>
                  <a:cxn ang="0">
                    <a:pos x="1210" y="281"/>
                  </a:cxn>
                  <a:cxn ang="0">
                    <a:pos x="1320" y="242"/>
                  </a:cxn>
                  <a:cxn ang="0">
                    <a:pos x="1419" y="189"/>
                  </a:cxn>
                  <a:cxn ang="0">
                    <a:pos x="1495" y="134"/>
                  </a:cxn>
                  <a:cxn ang="0">
                    <a:pos x="1553" y="69"/>
                  </a:cxn>
                  <a:cxn ang="0">
                    <a:pos x="1582" y="0"/>
                  </a:cxn>
                  <a:cxn ang="0">
                    <a:pos x="0" y="0"/>
                  </a:cxn>
                </a:cxnLst>
                <a:rect l="0" t="0" r="r" b="b"/>
                <a:pathLst>
                  <a:path w="1582" h="340">
                    <a:moveTo>
                      <a:pt x="0" y="0"/>
                    </a:moveTo>
                    <a:lnTo>
                      <a:pt x="29" y="69"/>
                    </a:lnTo>
                    <a:lnTo>
                      <a:pt x="81" y="134"/>
                    </a:lnTo>
                    <a:lnTo>
                      <a:pt x="157" y="189"/>
                    </a:lnTo>
                    <a:lnTo>
                      <a:pt x="256" y="242"/>
                    </a:lnTo>
                    <a:lnTo>
                      <a:pt x="372" y="281"/>
                    </a:lnTo>
                    <a:lnTo>
                      <a:pt x="500" y="314"/>
                    </a:lnTo>
                    <a:lnTo>
                      <a:pt x="640" y="333"/>
                    </a:lnTo>
                    <a:lnTo>
                      <a:pt x="791" y="340"/>
                    </a:lnTo>
                    <a:lnTo>
                      <a:pt x="942" y="333"/>
                    </a:lnTo>
                    <a:lnTo>
                      <a:pt x="1082" y="314"/>
                    </a:lnTo>
                    <a:lnTo>
                      <a:pt x="1210" y="281"/>
                    </a:lnTo>
                    <a:lnTo>
                      <a:pt x="1320" y="242"/>
                    </a:lnTo>
                    <a:lnTo>
                      <a:pt x="1419" y="189"/>
                    </a:lnTo>
                    <a:lnTo>
                      <a:pt x="1495" y="134"/>
                    </a:lnTo>
                    <a:lnTo>
                      <a:pt x="1553" y="69"/>
                    </a:lnTo>
                    <a:lnTo>
                      <a:pt x="1582" y="0"/>
                    </a:lnTo>
                    <a:lnTo>
                      <a:pt x="0" y="0"/>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p:cNvSpPr>
              <p:nvPr/>
            </p:nvSpPr>
            <p:spPr bwMode="auto">
              <a:xfrm>
                <a:off x="5955143" y="2976279"/>
                <a:ext cx="1219315" cy="1809840"/>
              </a:xfrm>
              <a:custGeom>
                <a:avLst/>
                <a:gdLst/>
                <a:ahLst/>
                <a:cxnLst>
                  <a:cxn ang="0">
                    <a:pos x="111" y="797"/>
                  </a:cxn>
                  <a:cxn ang="0">
                    <a:pos x="652" y="23"/>
                  </a:cxn>
                  <a:cxn ang="0">
                    <a:pos x="547" y="0"/>
                  </a:cxn>
                  <a:cxn ang="0">
                    <a:pos x="0" y="774"/>
                  </a:cxn>
                  <a:cxn ang="0">
                    <a:pos x="111" y="797"/>
                  </a:cxn>
                </a:cxnLst>
                <a:rect l="0" t="0" r="r" b="b"/>
                <a:pathLst>
                  <a:path w="652" h="797">
                    <a:moveTo>
                      <a:pt x="111" y="797"/>
                    </a:moveTo>
                    <a:lnTo>
                      <a:pt x="652" y="23"/>
                    </a:lnTo>
                    <a:lnTo>
                      <a:pt x="547" y="0"/>
                    </a:lnTo>
                    <a:lnTo>
                      <a:pt x="0" y="774"/>
                    </a:lnTo>
                    <a:lnTo>
                      <a:pt x="111" y="797"/>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p:cNvSpPr>
              <p:nvPr/>
            </p:nvSpPr>
            <p:spPr bwMode="auto">
              <a:xfrm>
                <a:off x="7054771" y="2976279"/>
                <a:ext cx="1219315" cy="1809840"/>
              </a:xfrm>
              <a:custGeom>
                <a:avLst/>
                <a:gdLst/>
                <a:ahLst/>
                <a:cxnLst>
                  <a:cxn ang="0">
                    <a:pos x="541" y="797"/>
                  </a:cxn>
                  <a:cxn ang="0">
                    <a:pos x="0" y="23"/>
                  </a:cxn>
                  <a:cxn ang="0">
                    <a:pos x="111" y="0"/>
                  </a:cxn>
                  <a:cxn ang="0">
                    <a:pos x="652" y="774"/>
                  </a:cxn>
                  <a:cxn ang="0">
                    <a:pos x="541" y="797"/>
                  </a:cxn>
                </a:cxnLst>
                <a:rect l="0" t="0" r="r" b="b"/>
                <a:pathLst>
                  <a:path w="652" h="797">
                    <a:moveTo>
                      <a:pt x="541" y="797"/>
                    </a:moveTo>
                    <a:lnTo>
                      <a:pt x="0" y="23"/>
                    </a:lnTo>
                    <a:lnTo>
                      <a:pt x="111" y="0"/>
                    </a:lnTo>
                    <a:lnTo>
                      <a:pt x="652" y="774"/>
                    </a:lnTo>
                    <a:lnTo>
                      <a:pt x="541" y="797"/>
                    </a:lnTo>
                    <a:close/>
                  </a:path>
                </a:pathLst>
              </a:custGeom>
              <a:solidFill>
                <a:srgbClr val="0033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15"/>
            <p:cNvSpPr>
              <a:spLocks noChangeArrowheads="1"/>
            </p:cNvSpPr>
            <p:nvPr/>
          </p:nvSpPr>
          <p:spPr bwMode="auto">
            <a:xfrm>
              <a:off x="3931678" y="3279262"/>
              <a:ext cx="1011733" cy="2654583"/>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17"/>
            <p:cNvSpPr>
              <a:spLocks noChangeArrowheads="1"/>
            </p:cNvSpPr>
            <p:nvPr/>
          </p:nvSpPr>
          <p:spPr bwMode="auto">
            <a:xfrm>
              <a:off x="1614605" y="5776855"/>
              <a:ext cx="5636528" cy="290457"/>
            </a:xfrm>
            <a:prstGeom prst="rect">
              <a:avLst/>
            </a:prstGeom>
            <a:solidFill>
              <a:srgbClr val="00336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71" name="Text Box 22"/>
          <p:cNvSpPr txBox="1">
            <a:spLocks noChangeArrowheads="1"/>
          </p:cNvSpPr>
          <p:nvPr/>
        </p:nvSpPr>
        <p:spPr bwMode="auto">
          <a:xfrm>
            <a:off x="4038600" y="3276600"/>
            <a:ext cx="1219200" cy="523875"/>
          </a:xfrm>
          <a:prstGeom prst="rect">
            <a:avLst/>
          </a:prstGeom>
          <a:noFill/>
          <a:ln w="9525">
            <a:noFill/>
            <a:miter lim="800000"/>
            <a:headEnd/>
            <a:tailEnd/>
          </a:ln>
        </p:spPr>
        <p:txBody>
          <a:bodyPr>
            <a:spAutoFit/>
          </a:bodyPr>
          <a:lstStyle/>
          <a:p>
            <a:pPr algn="ctr"/>
            <a:r>
              <a:rPr lang="en-US" b="1" dirty="0">
                <a:solidFill>
                  <a:srgbClr val="003366"/>
                </a:solidFill>
                <a:latin typeface="Calibri" pitchFamily="34" charset="0"/>
              </a:rPr>
              <a:t>60 lb</a:t>
            </a:r>
          </a:p>
        </p:txBody>
      </p:sp>
      <p:pic>
        <p:nvPicPr>
          <p:cNvPr id="32772" name="Picture 30" descr="Milk.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845859" y="3637894"/>
            <a:ext cx="1188720" cy="1626870"/>
          </a:xfrm>
          <a:prstGeom prst="rect">
            <a:avLst/>
          </a:prstGeom>
          <a:noFill/>
          <a:ln w="9525">
            <a:noFill/>
            <a:miter lim="800000"/>
            <a:headEnd/>
            <a:tailEnd/>
          </a:ln>
        </p:spPr>
      </p:pic>
      <p:grpSp>
        <p:nvGrpSpPr>
          <p:cNvPr id="80" name="Group 79"/>
          <p:cNvGrpSpPr/>
          <p:nvPr/>
        </p:nvGrpSpPr>
        <p:grpSpPr>
          <a:xfrm>
            <a:off x="6473952" y="1719072"/>
            <a:ext cx="1312432" cy="2702294"/>
            <a:chOff x="6217813" y="2536701"/>
            <a:chExt cx="1312432" cy="2702294"/>
          </a:xfrm>
        </p:grpSpPr>
        <p:sp>
          <p:nvSpPr>
            <p:cNvPr id="36" name="Rectangle 35"/>
            <p:cNvSpPr/>
            <p:nvPr/>
          </p:nvSpPr>
          <p:spPr>
            <a:xfrm>
              <a:off x="6217813" y="2614108"/>
              <a:ext cx="1312432" cy="2624887"/>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1"/>
            </a:p>
          </p:txBody>
        </p:sp>
        <p:pic>
          <p:nvPicPr>
            <p:cNvPr id="32774" name="Picture 45" descr="MCj02961660000[1]"/>
            <p:cNvPicPr>
              <a:picLocks noChangeAspect="1" noChangeArrowheads="1"/>
            </p:cNvPicPr>
            <p:nvPr/>
          </p:nvPicPr>
          <p:blipFill>
            <a:blip r:embed="rId4" cstate="print"/>
            <a:srcRect/>
            <a:stretch>
              <a:fillRect/>
            </a:stretch>
          </p:blipFill>
          <p:spPr bwMode="auto">
            <a:xfrm>
              <a:off x="6466242" y="3605505"/>
              <a:ext cx="914400" cy="962025"/>
            </a:xfrm>
            <a:prstGeom prst="rect">
              <a:avLst/>
            </a:prstGeom>
            <a:noFill/>
            <a:ln w="9525">
              <a:noFill/>
              <a:miter lim="800000"/>
              <a:headEnd/>
              <a:tailEnd/>
            </a:ln>
          </p:spPr>
        </p:pic>
        <p:sp>
          <p:nvSpPr>
            <p:cNvPr id="37" name="TextBox 36"/>
            <p:cNvSpPr txBox="1"/>
            <p:nvPr/>
          </p:nvSpPr>
          <p:spPr>
            <a:xfrm>
              <a:off x="6303978" y="2536701"/>
              <a:ext cx="1143000" cy="523220"/>
            </a:xfrm>
            <a:prstGeom prst="rect">
              <a:avLst/>
            </a:prstGeom>
            <a:noFill/>
          </p:spPr>
          <p:txBody>
            <a:bodyPr>
              <a:spAutoFit/>
            </a:bodyPr>
            <a:lstStyle/>
            <a:p>
              <a:pPr algn="ctr">
                <a:defRPr/>
              </a:pPr>
              <a:r>
                <a:rPr lang="en-US" sz="2800" b="1" dirty="0">
                  <a:solidFill>
                    <a:schemeClr val="tx1"/>
                  </a:solidFill>
                  <a:latin typeface="Calibri" pitchFamily="34" charset="0"/>
                  <a:cs typeface="Calibri" pitchFamily="34" charset="0"/>
                </a:rPr>
                <a:t>2007</a:t>
              </a:r>
            </a:p>
          </p:txBody>
        </p:sp>
        <p:pic>
          <p:nvPicPr>
            <p:cNvPr id="32776" name="Picture 47" descr="Poop.gif"/>
            <p:cNvPicPr>
              <a:picLocks noChangeAspect="1"/>
            </p:cNvPicPr>
            <p:nvPr/>
          </p:nvPicPr>
          <p:blipFill>
            <a:blip r:embed="rId5" cstate="print"/>
            <a:srcRect/>
            <a:stretch>
              <a:fillRect/>
            </a:stretch>
          </p:blipFill>
          <p:spPr bwMode="auto">
            <a:xfrm>
              <a:off x="6553200" y="4335617"/>
              <a:ext cx="654050" cy="833437"/>
            </a:xfrm>
            <a:prstGeom prst="rect">
              <a:avLst/>
            </a:prstGeom>
            <a:noFill/>
            <a:ln w="9525">
              <a:noFill/>
              <a:miter lim="800000"/>
              <a:headEnd/>
              <a:tailEnd/>
            </a:ln>
          </p:spPr>
        </p:pic>
        <p:pic>
          <p:nvPicPr>
            <p:cNvPr id="42" name="Picture 41" descr="Cow.png"/>
            <p:cNvPicPr>
              <a:picLocks noChangeAspect="1"/>
            </p:cNvPicPr>
            <p:nvPr/>
          </p:nvPicPr>
          <p:blipFill>
            <a:blip r:embed="rId6" cstate="print"/>
            <a:stretch>
              <a:fillRect/>
            </a:stretch>
          </p:blipFill>
          <p:spPr bwMode="auto">
            <a:xfrm flipH="1">
              <a:off x="6302940" y="2964648"/>
              <a:ext cx="1164660" cy="762000"/>
            </a:xfrm>
            <a:prstGeom prst="rect">
              <a:avLst/>
            </a:prstGeom>
            <a:scene3d>
              <a:camera prst="orthographicFront">
                <a:rot lat="0" lon="10800000" rev="0"/>
              </a:camera>
              <a:lightRig rig="threePt" dir="t"/>
            </a:scene3d>
          </p:spPr>
        </p:pic>
      </p:grpSp>
      <p:grpSp>
        <p:nvGrpSpPr>
          <p:cNvPr id="79" name="Group 78"/>
          <p:cNvGrpSpPr/>
          <p:nvPr/>
        </p:nvGrpSpPr>
        <p:grpSpPr>
          <a:xfrm>
            <a:off x="731518" y="1587654"/>
            <a:ext cx="2581835" cy="3457695"/>
            <a:chOff x="763792" y="1211124"/>
            <a:chExt cx="2581835" cy="3457695"/>
          </a:xfrm>
        </p:grpSpPr>
        <p:sp>
          <p:nvSpPr>
            <p:cNvPr id="38" name="Rectangle 37"/>
            <p:cNvSpPr/>
            <p:nvPr/>
          </p:nvSpPr>
          <p:spPr>
            <a:xfrm>
              <a:off x="763792" y="1290918"/>
              <a:ext cx="2581835" cy="3377901"/>
            </a:xfrm>
            <a:prstGeom prst="rect">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1"/>
            </a:p>
          </p:txBody>
        </p:sp>
        <p:sp>
          <p:nvSpPr>
            <p:cNvPr id="39" name="TextBox 38"/>
            <p:cNvSpPr txBox="1"/>
            <p:nvPr/>
          </p:nvSpPr>
          <p:spPr>
            <a:xfrm>
              <a:off x="1511454" y="1211124"/>
              <a:ext cx="1143000" cy="523220"/>
            </a:xfrm>
            <a:prstGeom prst="rect">
              <a:avLst/>
            </a:prstGeom>
            <a:noFill/>
          </p:spPr>
          <p:txBody>
            <a:bodyPr>
              <a:spAutoFit/>
            </a:bodyPr>
            <a:lstStyle/>
            <a:p>
              <a:pPr algn="ctr">
                <a:defRPr/>
              </a:pPr>
              <a:r>
                <a:rPr lang="en-US" sz="2800" b="1" dirty="0">
                  <a:solidFill>
                    <a:schemeClr val="tx1"/>
                  </a:solidFill>
                  <a:latin typeface="Calibri" pitchFamily="34" charset="0"/>
                  <a:cs typeface="Calibri" pitchFamily="34" charset="0"/>
                </a:rPr>
                <a:t>1944</a:t>
              </a:r>
            </a:p>
          </p:txBody>
        </p:sp>
        <p:grpSp>
          <p:nvGrpSpPr>
            <p:cNvPr id="2" name="Group 52"/>
            <p:cNvGrpSpPr>
              <a:grpSpLocks/>
            </p:cNvGrpSpPr>
            <p:nvPr/>
          </p:nvGrpSpPr>
          <p:grpSpPr bwMode="auto">
            <a:xfrm>
              <a:off x="814002" y="3019179"/>
              <a:ext cx="2514600" cy="962025"/>
              <a:chOff x="6019800" y="3838985"/>
              <a:chExt cx="2514600" cy="961615"/>
            </a:xfrm>
          </p:grpSpPr>
          <p:pic>
            <p:nvPicPr>
              <p:cNvPr id="32793" name="Picture 45" descr="MCj02961660000[1]"/>
              <p:cNvPicPr>
                <a:picLocks noChangeAspect="1" noChangeArrowheads="1"/>
              </p:cNvPicPr>
              <p:nvPr/>
            </p:nvPicPr>
            <p:blipFill>
              <a:blip r:embed="rId4" cstate="print"/>
              <a:srcRect/>
              <a:stretch>
                <a:fillRect/>
              </a:stretch>
            </p:blipFill>
            <p:spPr bwMode="auto">
              <a:xfrm>
                <a:off x="6019800" y="3838985"/>
                <a:ext cx="914400" cy="961615"/>
              </a:xfrm>
              <a:prstGeom prst="rect">
                <a:avLst/>
              </a:prstGeom>
              <a:noFill/>
              <a:ln w="9525">
                <a:noFill/>
                <a:miter lim="800000"/>
                <a:headEnd/>
                <a:tailEnd/>
              </a:ln>
            </p:spPr>
          </p:pic>
          <p:pic>
            <p:nvPicPr>
              <p:cNvPr id="32794" name="Picture 45" descr="MCj02961660000[1]"/>
              <p:cNvPicPr>
                <a:picLocks noChangeAspect="1" noChangeArrowheads="1"/>
              </p:cNvPicPr>
              <p:nvPr/>
            </p:nvPicPr>
            <p:blipFill>
              <a:blip r:embed="rId4" cstate="print"/>
              <a:srcRect/>
              <a:stretch>
                <a:fillRect/>
              </a:stretch>
            </p:blipFill>
            <p:spPr bwMode="auto">
              <a:xfrm>
                <a:off x="6553200" y="3838985"/>
                <a:ext cx="914400" cy="961615"/>
              </a:xfrm>
              <a:prstGeom prst="rect">
                <a:avLst/>
              </a:prstGeom>
              <a:noFill/>
              <a:ln w="9525">
                <a:noFill/>
                <a:miter lim="800000"/>
                <a:headEnd/>
                <a:tailEnd/>
              </a:ln>
            </p:spPr>
          </p:pic>
          <p:pic>
            <p:nvPicPr>
              <p:cNvPr id="32795" name="Picture 45" descr="MCj02961660000[1]"/>
              <p:cNvPicPr>
                <a:picLocks noChangeAspect="1" noChangeArrowheads="1"/>
              </p:cNvPicPr>
              <p:nvPr/>
            </p:nvPicPr>
            <p:blipFill>
              <a:blip r:embed="rId4" cstate="print"/>
              <a:srcRect/>
              <a:stretch>
                <a:fillRect/>
              </a:stretch>
            </p:blipFill>
            <p:spPr bwMode="auto">
              <a:xfrm>
                <a:off x="7086600" y="3838985"/>
                <a:ext cx="914400" cy="961615"/>
              </a:xfrm>
              <a:prstGeom prst="rect">
                <a:avLst/>
              </a:prstGeom>
              <a:noFill/>
              <a:ln w="9525">
                <a:noFill/>
                <a:miter lim="800000"/>
                <a:headEnd/>
                <a:tailEnd/>
              </a:ln>
            </p:spPr>
          </p:pic>
          <p:pic>
            <p:nvPicPr>
              <p:cNvPr id="32796" name="Picture 45" descr="MCj02961660000[1]"/>
              <p:cNvPicPr>
                <a:picLocks noChangeAspect="1" noChangeArrowheads="1"/>
              </p:cNvPicPr>
              <p:nvPr/>
            </p:nvPicPr>
            <p:blipFill>
              <a:blip r:embed="rId4" cstate="print"/>
              <a:srcRect/>
              <a:stretch>
                <a:fillRect/>
              </a:stretch>
            </p:blipFill>
            <p:spPr bwMode="auto">
              <a:xfrm>
                <a:off x="7620000" y="3838985"/>
                <a:ext cx="914400" cy="961615"/>
              </a:xfrm>
              <a:prstGeom prst="rect">
                <a:avLst/>
              </a:prstGeom>
              <a:noFill/>
              <a:ln w="9525">
                <a:noFill/>
                <a:miter lim="800000"/>
                <a:headEnd/>
                <a:tailEnd/>
              </a:ln>
            </p:spPr>
          </p:pic>
        </p:grpSp>
        <p:grpSp>
          <p:nvGrpSpPr>
            <p:cNvPr id="3" name="Group 53"/>
            <p:cNvGrpSpPr>
              <a:grpSpLocks/>
            </p:cNvGrpSpPr>
            <p:nvPr/>
          </p:nvGrpSpPr>
          <p:grpSpPr bwMode="auto">
            <a:xfrm>
              <a:off x="867792" y="3760049"/>
              <a:ext cx="2362200" cy="833437"/>
              <a:chOff x="6019800" y="4805363"/>
              <a:chExt cx="2362200" cy="833437"/>
            </a:xfrm>
          </p:grpSpPr>
          <p:pic>
            <p:nvPicPr>
              <p:cNvPr id="32789" name="Picture 48" descr="Poop.gif"/>
              <p:cNvPicPr>
                <a:picLocks noChangeAspect="1"/>
              </p:cNvPicPr>
              <p:nvPr/>
            </p:nvPicPr>
            <p:blipFill>
              <a:blip r:embed="rId5" cstate="print"/>
              <a:srcRect/>
              <a:stretch>
                <a:fillRect/>
              </a:stretch>
            </p:blipFill>
            <p:spPr bwMode="auto">
              <a:xfrm>
                <a:off x="6019800" y="4805363"/>
                <a:ext cx="653280" cy="833437"/>
              </a:xfrm>
              <a:prstGeom prst="rect">
                <a:avLst/>
              </a:prstGeom>
              <a:noFill/>
              <a:ln w="9525">
                <a:noFill/>
                <a:miter lim="800000"/>
                <a:headEnd/>
                <a:tailEnd/>
              </a:ln>
            </p:spPr>
          </p:pic>
          <p:pic>
            <p:nvPicPr>
              <p:cNvPr id="32790" name="Picture 49" descr="Poop.gif"/>
              <p:cNvPicPr>
                <a:picLocks noChangeAspect="1"/>
              </p:cNvPicPr>
              <p:nvPr/>
            </p:nvPicPr>
            <p:blipFill>
              <a:blip r:embed="rId5" cstate="print"/>
              <a:srcRect/>
              <a:stretch>
                <a:fillRect/>
              </a:stretch>
            </p:blipFill>
            <p:spPr bwMode="auto">
              <a:xfrm>
                <a:off x="6585720" y="4805363"/>
                <a:ext cx="653280" cy="833437"/>
              </a:xfrm>
              <a:prstGeom prst="rect">
                <a:avLst/>
              </a:prstGeom>
              <a:noFill/>
              <a:ln w="9525">
                <a:noFill/>
                <a:miter lim="800000"/>
                <a:headEnd/>
                <a:tailEnd/>
              </a:ln>
            </p:spPr>
          </p:pic>
          <p:pic>
            <p:nvPicPr>
              <p:cNvPr id="32791" name="Picture 50" descr="Poop.gif"/>
              <p:cNvPicPr>
                <a:picLocks noChangeAspect="1"/>
              </p:cNvPicPr>
              <p:nvPr/>
            </p:nvPicPr>
            <p:blipFill>
              <a:blip r:embed="rId5" cstate="print"/>
              <a:srcRect/>
              <a:stretch>
                <a:fillRect/>
              </a:stretch>
            </p:blipFill>
            <p:spPr bwMode="auto">
              <a:xfrm>
                <a:off x="7162800" y="4805363"/>
                <a:ext cx="653280" cy="833437"/>
              </a:xfrm>
              <a:prstGeom prst="rect">
                <a:avLst/>
              </a:prstGeom>
              <a:noFill/>
              <a:ln w="9525">
                <a:noFill/>
                <a:miter lim="800000"/>
                <a:headEnd/>
                <a:tailEnd/>
              </a:ln>
            </p:spPr>
          </p:pic>
          <p:pic>
            <p:nvPicPr>
              <p:cNvPr id="32792" name="Picture 51" descr="Poop.gif"/>
              <p:cNvPicPr>
                <a:picLocks noChangeAspect="1"/>
              </p:cNvPicPr>
              <p:nvPr/>
            </p:nvPicPr>
            <p:blipFill>
              <a:blip r:embed="rId5" cstate="print"/>
              <a:srcRect/>
              <a:stretch>
                <a:fillRect/>
              </a:stretch>
            </p:blipFill>
            <p:spPr bwMode="auto">
              <a:xfrm>
                <a:off x="7728720" y="4805363"/>
                <a:ext cx="653280" cy="833437"/>
              </a:xfrm>
              <a:prstGeom prst="rect">
                <a:avLst/>
              </a:prstGeom>
              <a:noFill/>
              <a:ln w="9525">
                <a:noFill/>
                <a:miter lim="800000"/>
                <a:headEnd/>
                <a:tailEnd/>
              </a:ln>
            </p:spPr>
          </p:pic>
        </p:grpSp>
        <p:pic>
          <p:nvPicPr>
            <p:cNvPr id="25" name="Picture 24" descr="Cow.png"/>
            <p:cNvPicPr>
              <a:picLocks noChangeAspect="1"/>
            </p:cNvPicPr>
            <p:nvPr/>
          </p:nvPicPr>
          <p:blipFill>
            <a:blip r:embed="rId6" cstate="print"/>
            <a:stretch>
              <a:fillRect/>
            </a:stretch>
          </p:blipFill>
          <p:spPr bwMode="auto">
            <a:xfrm>
              <a:off x="910824" y="1659354"/>
              <a:ext cx="1190625" cy="778988"/>
            </a:xfrm>
            <a:prstGeom prst="rect">
              <a:avLst/>
            </a:prstGeom>
            <a:scene3d>
              <a:camera prst="orthographicFront">
                <a:rot lat="0" lon="10800000" rev="0"/>
              </a:camera>
              <a:lightRig rig="threePt" dir="t"/>
            </a:scene3d>
          </p:spPr>
        </p:pic>
        <p:pic>
          <p:nvPicPr>
            <p:cNvPr id="60" name="Picture 59" descr="Cow.png"/>
            <p:cNvPicPr>
              <a:picLocks noChangeAspect="1"/>
            </p:cNvPicPr>
            <p:nvPr/>
          </p:nvPicPr>
          <p:blipFill>
            <a:blip r:embed="rId6" cstate="print"/>
            <a:stretch>
              <a:fillRect/>
            </a:stretch>
          </p:blipFill>
          <p:spPr bwMode="auto">
            <a:xfrm>
              <a:off x="2084187" y="1659354"/>
              <a:ext cx="1190625" cy="778988"/>
            </a:xfrm>
            <a:prstGeom prst="rect">
              <a:avLst/>
            </a:prstGeom>
            <a:scene3d>
              <a:camera prst="orthographicFront">
                <a:rot lat="0" lon="10800000" rev="0"/>
              </a:camera>
              <a:lightRig rig="threePt" dir="t"/>
            </a:scene3d>
          </p:spPr>
        </p:pic>
        <p:pic>
          <p:nvPicPr>
            <p:cNvPr id="61" name="Picture 60" descr="Cow.png"/>
            <p:cNvPicPr>
              <a:picLocks noChangeAspect="1"/>
            </p:cNvPicPr>
            <p:nvPr/>
          </p:nvPicPr>
          <p:blipFill>
            <a:blip r:embed="rId6" cstate="print"/>
            <a:stretch>
              <a:fillRect/>
            </a:stretch>
          </p:blipFill>
          <p:spPr bwMode="auto">
            <a:xfrm>
              <a:off x="2084187" y="2367564"/>
              <a:ext cx="1190625" cy="778988"/>
            </a:xfrm>
            <a:prstGeom prst="rect">
              <a:avLst/>
            </a:prstGeom>
            <a:scene3d>
              <a:camera prst="orthographicFront">
                <a:rot lat="0" lon="10800000" rev="0"/>
              </a:camera>
              <a:lightRig rig="threePt" dir="t"/>
            </a:scene3d>
          </p:spPr>
        </p:pic>
        <p:pic>
          <p:nvPicPr>
            <p:cNvPr id="62" name="Picture 61" descr="Cow.png"/>
            <p:cNvPicPr>
              <a:picLocks noChangeAspect="1"/>
            </p:cNvPicPr>
            <p:nvPr/>
          </p:nvPicPr>
          <p:blipFill>
            <a:blip r:embed="rId6" cstate="print"/>
            <a:stretch>
              <a:fillRect/>
            </a:stretch>
          </p:blipFill>
          <p:spPr bwMode="auto">
            <a:xfrm>
              <a:off x="910824" y="2367564"/>
              <a:ext cx="1190625" cy="778988"/>
            </a:xfrm>
            <a:prstGeom prst="rect">
              <a:avLst/>
            </a:prstGeom>
            <a:scene3d>
              <a:camera prst="orthographicFront">
                <a:rot lat="0" lon="10800000" rev="0"/>
              </a:camera>
              <a:lightRig rig="threePt" dir="t"/>
            </a:scene3d>
          </p:spPr>
        </p:pic>
      </p:grpSp>
      <p:sp>
        <p:nvSpPr>
          <p:cNvPr id="32786" name="Rectangle 28"/>
          <p:cNvSpPr>
            <a:spLocks noGrp="1" noChangeArrowheads="1"/>
          </p:cNvSpPr>
          <p:nvPr>
            <p:ph type="title"/>
          </p:nvPr>
        </p:nvSpPr>
        <p:spPr/>
        <p:txBody>
          <a:bodyPr/>
          <a:lstStyle/>
          <a:p>
            <a:r>
              <a:rPr lang="en-US" dirty="0" smtClean="0"/>
              <a:t>Practical application</a:t>
            </a:r>
          </a:p>
        </p:txBody>
      </p:sp>
      <p:sp>
        <p:nvSpPr>
          <p:cNvPr id="48" name="Rectangle 47"/>
          <p:cNvSpPr/>
          <p:nvPr/>
        </p:nvSpPr>
        <p:spPr>
          <a:xfrm>
            <a:off x="382592" y="1031418"/>
            <a:ext cx="8484054" cy="538609"/>
          </a:xfrm>
          <a:prstGeom prst="rect">
            <a:avLst/>
          </a:prstGeom>
        </p:spPr>
        <p:txBody>
          <a:bodyPr wrap="none">
            <a:spAutoFit/>
          </a:bodyPr>
          <a:lstStyle/>
          <a:p>
            <a:r>
              <a:rPr lang="en-US" sz="2900" b="1" dirty="0" smtClean="0">
                <a:solidFill>
                  <a:srgbClr val="FFFF00"/>
                </a:solidFill>
                <a:latin typeface="Calibri" pitchFamily="34" charset="0"/>
                <a:cs typeface="Calibri" pitchFamily="34" charset="0"/>
              </a:rPr>
              <a:t>Increasing productivity reduces environmental impact</a:t>
            </a:r>
            <a:endParaRPr lang="en-US" sz="2900" b="1" dirty="0">
              <a:solidFill>
                <a:srgbClr val="FFFF00"/>
              </a:solidFill>
              <a:latin typeface="Calibri" pitchFamily="34" charset="0"/>
              <a:cs typeface="Calibri" pitchFamily="34" charset="0"/>
            </a:endParaRPr>
          </a:p>
        </p:txBody>
      </p:sp>
      <p:sp>
        <p:nvSpPr>
          <p:cNvPr id="49" name="TextBox 4"/>
          <p:cNvSpPr txBox="1">
            <a:spLocks noChangeArrowheads="1"/>
          </p:cNvSpPr>
          <p:nvPr/>
        </p:nvSpPr>
        <p:spPr bwMode="auto">
          <a:xfrm>
            <a:off x="2947596" y="6158794"/>
            <a:ext cx="3937299" cy="276999"/>
          </a:xfrm>
          <a:prstGeom prst="rect">
            <a:avLst/>
          </a:prstGeom>
          <a:noFill/>
          <a:ln w="9525">
            <a:noFill/>
            <a:miter lim="800000"/>
            <a:headEnd/>
            <a:tailEnd/>
          </a:ln>
        </p:spPr>
        <p:txBody>
          <a:bodyPr wrap="square" lIns="0" tIns="0" rIns="0" bIns="0">
            <a:spAutoFit/>
          </a:bodyPr>
          <a:lstStyle/>
          <a:p>
            <a:r>
              <a:rPr lang="en-US" sz="1800" b="1" i="1" dirty="0">
                <a:solidFill>
                  <a:srgbClr val="00FFFF"/>
                </a:solidFill>
                <a:latin typeface="Calibri" pitchFamily="34" charset="0"/>
                <a:cs typeface="Calibri" pitchFamily="34" charset="0"/>
              </a:rPr>
              <a:t>Source:</a:t>
            </a:r>
            <a:r>
              <a:rPr lang="en-US" sz="1800" b="1" dirty="0">
                <a:latin typeface="Calibri" pitchFamily="34" charset="0"/>
                <a:cs typeface="Calibri" pitchFamily="34" charset="0"/>
              </a:rPr>
              <a:t> </a:t>
            </a:r>
            <a:r>
              <a:rPr lang="en-US" sz="1800" b="1" dirty="0" smtClean="0">
                <a:solidFill>
                  <a:srgbClr val="A3F8FF"/>
                </a:solidFill>
                <a:latin typeface="Calibri" pitchFamily="34" charset="0"/>
                <a:cs typeface="Calibri" pitchFamily="34" charset="0"/>
              </a:rPr>
              <a:t>Capper et al., J. Anim. Sci., 2009</a:t>
            </a:r>
            <a:endParaRPr lang="en-US" sz="1800" b="1" dirty="0">
              <a:solidFill>
                <a:srgbClr val="A3F8FF"/>
              </a:solidFill>
              <a:latin typeface="Calibri" pitchFamily="34" charset="0"/>
              <a:cs typeface="Calibri" pitchFamily="34" charset="0"/>
            </a:endParaRPr>
          </a:p>
        </p:txBody>
      </p:sp>
      <p:sp>
        <p:nvSpPr>
          <p:cNvPr id="81" name="Text Box 22"/>
          <p:cNvSpPr txBox="1">
            <a:spLocks noChangeArrowheads="1"/>
          </p:cNvSpPr>
          <p:nvPr/>
        </p:nvSpPr>
        <p:spPr bwMode="auto">
          <a:xfrm>
            <a:off x="3846756" y="5150221"/>
            <a:ext cx="1219200" cy="553998"/>
          </a:xfrm>
          <a:prstGeom prst="rect">
            <a:avLst/>
          </a:prstGeom>
          <a:noFill/>
          <a:ln w="9525">
            <a:noFill/>
            <a:miter lim="800000"/>
            <a:headEnd/>
            <a:tailEnd/>
          </a:ln>
        </p:spPr>
        <p:txBody>
          <a:bodyPr>
            <a:spAutoFit/>
          </a:bodyPr>
          <a:lstStyle/>
          <a:p>
            <a:pPr algn="ctr"/>
            <a:r>
              <a:rPr lang="en-US" sz="3000" b="1" dirty="0" smtClean="0">
                <a:latin typeface="Calibri" pitchFamily="34" charset="0"/>
              </a:rPr>
              <a:t>24 kg</a:t>
            </a:r>
            <a:endParaRPr lang="en-US" sz="30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3"/>
          <p:cNvSpPr>
            <a:spLocks noGrp="1" noChangeArrowheads="1"/>
          </p:cNvSpPr>
          <p:nvPr>
            <p:ph type="title"/>
          </p:nvPr>
        </p:nvSpPr>
        <p:spPr>
          <a:xfrm>
            <a:off x="455613" y="182563"/>
            <a:ext cx="8226425" cy="584775"/>
          </a:xfrm>
        </p:spPr>
        <p:txBody>
          <a:bodyPr/>
          <a:lstStyle/>
          <a:p>
            <a:r>
              <a:rPr lang="en-US" dirty="0" smtClean="0"/>
              <a:t>Per cow Background requirements</a:t>
            </a:r>
            <a:endParaRPr lang="en-US" dirty="0" smtClean="0"/>
          </a:p>
        </p:txBody>
      </p:sp>
      <p:sp>
        <p:nvSpPr>
          <p:cNvPr id="23556" name="Rectangle 4"/>
          <p:cNvSpPr>
            <a:spLocks noGrp="1" noChangeArrowheads="1"/>
          </p:cNvSpPr>
          <p:nvPr>
            <p:ph type="body" sz="half" idx="4294967295"/>
          </p:nvPr>
        </p:nvSpPr>
        <p:spPr>
          <a:xfrm>
            <a:off x="4508644" y="1266785"/>
            <a:ext cx="3320263" cy="5000450"/>
          </a:xfrm>
          <a:solidFill>
            <a:srgbClr val="0099CC"/>
          </a:solidFill>
          <a:ln>
            <a:solidFill>
              <a:srgbClr val="003366"/>
            </a:solidFill>
          </a:ln>
        </p:spPr>
        <p:txBody>
          <a:bodyPr lIns="91440" tIns="45720" rIns="91440" bIns="45720"/>
          <a:lstStyle/>
          <a:p>
            <a:pPr marL="225425" indent="-225425" eaLnBrk="1" hangingPunct="1">
              <a:lnSpc>
                <a:spcPts val="2800"/>
              </a:lnSpc>
              <a:spcAft>
                <a:spcPts val="0"/>
              </a:spcAft>
              <a:buClr>
                <a:srgbClr val="003D50"/>
              </a:buClr>
            </a:pPr>
            <a:r>
              <a:rPr lang="en-US" sz="2400" dirty="0" smtClean="0"/>
              <a:t>Maintenance feed</a:t>
            </a:r>
          </a:p>
          <a:p>
            <a:pPr marL="225425" indent="-225425" eaLnBrk="1" hangingPunct="1">
              <a:lnSpc>
                <a:spcPts val="2800"/>
              </a:lnSpc>
              <a:spcAft>
                <a:spcPts val="0"/>
              </a:spcAft>
              <a:buClr>
                <a:srgbClr val="003D50"/>
              </a:buClr>
            </a:pPr>
            <a:r>
              <a:rPr lang="en-US" sz="2400" dirty="0" smtClean="0"/>
              <a:t>Water</a:t>
            </a:r>
          </a:p>
          <a:p>
            <a:pPr marL="461963" lvl="1" indent="-225425" eaLnBrk="1" hangingPunct="1">
              <a:lnSpc>
                <a:spcPts val="2800"/>
              </a:lnSpc>
              <a:spcAft>
                <a:spcPts val="0"/>
              </a:spcAft>
              <a:buClr>
                <a:srgbClr val="003D50"/>
              </a:buClr>
            </a:pPr>
            <a:r>
              <a:rPr lang="en-US" sz="2400" dirty="0" smtClean="0"/>
              <a:t>Intake</a:t>
            </a:r>
          </a:p>
          <a:p>
            <a:pPr marL="461963" lvl="1" indent="-225425" eaLnBrk="1" hangingPunct="1">
              <a:lnSpc>
                <a:spcPts val="2600"/>
              </a:lnSpc>
              <a:spcAft>
                <a:spcPts val="0"/>
              </a:spcAft>
              <a:buClr>
                <a:srgbClr val="003D50"/>
              </a:buClr>
            </a:pPr>
            <a:r>
              <a:rPr lang="en-US" sz="2400" dirty="0" smtClean="0"/>
              <a:t>Sanitation</a:t>
            </a:r>
          </a:p>
          <a:p>
            <a:pPr marL="225425" indent="-225425" eaLnBrk="1" hangingPunct="1">
              <a:lnSpc>
                <a:spcPts val="2800"/>
              </a:lnSpc>
              <a:spcAft>
                <a:spcPts val="0"/>
              </a:spcAft>
              <a:buClr>
                <a:srgbClr val="003D50"/>
              </a:buClr>
            </a:pPr>
            <a:r>
              <a:rPr lang="en-US" sz="2400" dirty="0" smtClean="0"/>
              <a:t>Greenhouse gases</a:t>
            </a:r>
          </a:p>
          <a:p>
            <a:pPr marL="225425" indent="0" eaLnBrk="1" hangingPunct="1">
              <a:lnSpc>
                <a:spcPts val="2800"/>
              </a:lnSpc>
              <a:spcAft>
                <a:spcPts val="0"/>
              </a:spcAft>
              <a:buClr>
                <a:srgbClr val="003D50"/>
              </a:buClr>
              <a:buNone/>
            </a:pPr>
            <a:r>
              <a:rPr lang="en-US" sz="2400" i="1" dirty="0" smtClean="0">
                <a:solidFill>
                  <a:srgbClr val="FFFF00"/>
                </a:solidFill>
              </a:rPr>
              <a:t>(carbon footprint)</a:t>
            </a:r>
          </a:p>
          <a:p>
            <a:pPr marL="461963" lvl="1" indent="-225425" eaLnBrk="1" hangingPunct="1">
              <a:lnSpc>
                <a:spcPts val="2800"/>
              </a:lnSpc>
              <a:spcAft>
                <a:spcPts val="0"/>
              </a:spcAft>
              <a:buClr>
                <a:srgbClr val="003D50"/>
              </a:buClr>
            </a:pPr>
            <a:r>
              <a:rPr lang="en-US" sz="2400" dirty="0" smtClean="0"/>
              <a:t>CO</a:t>
            </a:r>
            <a:r>
              <a:rPr lang="en-US" sz="2400" baseline="-25000" dirty="0" smtClean="0"/>
              <a:t>2 </a:t>
            </a:r>
            <a:r>
              <a:rPr lang="en-US" sz="2400" dirty="0" smtClean="0"/>
              <a:t>– Carbon dioxide</a:t>
            </a:r>
          </a:p>
          <a:p>
            <a:pPr marL="461963" lvl="1" indent="-225425" eaLnBrk="1" hangingPunct="1">
              <a:lnSpc>
                <a:spcPts val="2600"/>
              </a:lnSpc>
              <a:spcAft>
                <a:spcPts val="0"/>
              </a:spcAft>
              <a:buClr>
                <a:srgbClr val="003D50"/>
              </a:buClr>
            </a:pPr>
            <a:r>
              <a:rPr lang="en-US" sz="2400" dirty="0" smtClean="0"/>
              <a:t>CH</a:t>
            </a:r>
            <a:r>
              <a:rPr lang="en-US" sz="2400" baseline="-25000" dirty="0" smtClean="0"/>
              <a:t>4</a:t>
            </a:r>
            <a:r>
              <a:rPr lang="en-US" sz="2400" dirty="0" smtClean="0"/>
              <a:t> – Methane</a:t>
            </a:r>
          </a:p>
          <a:p>
            <a:pPr marL="461963" lvl="1" indent="-225425" eaLnBrk="1" hangingPunct="1">
              <a:lnSpc>
                <a:spcPts val="2600"/>
              </a:lnSpc>
              <a:spcAft>
                <a:spcPts val="0"/>
              </a:spcAft>
              <a:buClr>
                <a:srgbClr val="003D50"/>
              </a:buClr>
            </a:pPr>
            <a:r>
              <a:rPr lang="en-US" sz="2400" dirty="0" smtClean="0"/>
              <a:t>N</a:t>
            </a:r>
            <a:r>
              <a:rPr lang="en-US" sz="2400" baseline="-25000" dirty="0" smtClean="0"/>
              <a:t>2</a:t>
            </a:r>
            <a:r>
              <a:rPr lang="en-US" sz="2400" dirty="0" smtClean="0"/>
              <a:t>O – Nitrous oxide</a:t>
            </a:r>
          </a:p>
          <a:p>
            <a:pPr marL="225425" indent="-225425" eaLnBrk="1" hangingPunct="1">
              <a:lnSpc>
                <a:spcPts val="2800"/>
              </a:lnSpc>
              <a:spcAft>
                <a:spcPts val="0"/>
              </a:spcAft>
              <a:buClr>
                <a:srgbClr val="003D50"/>
              </a:buClr>
            </a:pPr>
            <a:r>
              <a:rPr lang="en-US" sz="2400" dirty="0" smtClean="0"/>
              <a:t>Land</a:t>
            </a:r>
          </a:p>
          <a:p>
            <a:pPr marL="225425" indent="-225425" eaLnBrk="1" hangingPunct="1">
              <a:lnSpc>
                <a:spcPts val="2800"/>
              </a:lnSpc>
              <a:spcAft>
                <a:spcPts val="0"/>
              </a:spcAft>
              <a:buClr>
                <a:srgbClr val="003D50"/>
              </a:buClr>
            </a:pPr>
            <a:r>
              <a:rPr lang="en-US" sz="2400" dirty="0" smtClean="0"/>
              <a:t>Manure </a:t>
            </a:r>
          </a:p>
          <a:p>
            <a:pPr marL="225425" indent="-225425" eaLnBrk="1" hangingPunct="1">
              <a:lnSpc>
                <a:spcPts val="2800"/>
              </a:lnSpc>
              <a:spcAft>
                <a:spcPts val="0"/>
              </a:spcAft>
              <a:buClr>
                <a:srgbClr val="003D50"/>
              </a:buClr>
            </a:pPr>
            <a:r>
              <a:rPr lang="en-US" sz="2400" dirty="0" smtClean="0"/>
              <a:t>Fuel</a:t>
            </a:r>
          </a:p>
          <a:p>
            <a:pPr marL="225425" indent="-225425" eaLnBrk="1" hangingPunct="1">
              <a:lnSpc>
                <a:spcPts val="2800"/>
              </a:lnSpc>
              <a:spcAft>
                <a:spcPts val="0"/>
              </a:spcAft>
              <a:buClr>
                <a:srgbClr val="003D50"/>
              </a:buClr>
            </a:pPr>
            <a:r>
              <a:rPr lang="en-US" sz="2400" dirty="0" smtClean="0"/>
              <a:t>Electricity</a:t>
            </a:r>
          </a:p>
          <a:p>
            <a:pPr marL="225425" indent="-225425" eaLnBrk="1" hangingPunct="1">
              <a:lnSpc>
                <a:spcPts val="2800"/>
              </a:lnSpc>
              <a:spcAft>
                <a:spcPts val="0"/>
              </a:spcAft>
              <a:buClr>
                <a:srgbClr val="003D50"/>
              </a:buClr>
            </a:pPr>
            <a:r>
              <a:rPr lang="en-US" sz="2400" dirty="0" smtClean="0"/>
              <a:t>Herbicides, pesticides</a:t>
            </a:r>
          </a:p>
        </p:txBody>
      </p:sp>
      <p:sp>
        <p:nvSpPr>
          <p:cNvPr id="23557" name="AutoShape 7"/>
          <p:cNvSpPr>
            <a:spLocks/>
          </p:cNvSpPr>
          <p:nvPr/>
        </p:nvSpPr>
        <p:spPr bwMode="auto">
          <a:xfrm>
            <a:off x="2599365" y="1252592"/>
            <a:ext cx="500014" cy="5029200"/>
          </a:xfrm>
          <a:prstGeom prst="rightBrace">
            <a:avLst>
              <a:gd name="adj1" fmla="val 45146"/>
              <a:gd name="adj2" fmla="val 49796"/>
            </a:avLst>
          </a:prstGeom>
          <a:noFill/>
          <a:ln w="38100">
            <a:solidFill>
              <a:schemeClr val="tx1"/>
            </a:solidFill>
            <a:round/>
            <a:headEnd/>
            <a:tailEnd/>
          </a:ln>
        </p:spPr>
        <p:txBody>
          <a:bodyPr wrap="none" anchor="ctr"/>
          <a:lstStyle/>
          <a:p>
            <a:endParaRPr lang="en-US" sz="1800" b="1" dirty="0">
              <a:solidFill>
                <a:schemeClr val="tx1"/>
              </a:solidFill>
              <a:latin typeface="Aharoni" pitchFamily="2" charset="-79"/>
              <a:cs typeface="Aharoni" pitchFamily="2" charset="-79"/>
            </a:endParaRPr>
          </a:p>
        </p:txBody>
      </p:sp>
      <p:sp>
        <p:nvSpPr>
          <p:cNvPr id="23560" name="AutoShape 10"/>
          <p:cNvSpPr>
            <a:spLocks noChangeArrowheads="1"/>
          </p:cNvSpPr>
          <p:nvPr/>
        </p:nvSpPr>
        <p:spPr bwMode="auto">
          <a:xfrm>
            <a:off x="3017186" y="3400746"/>
            <a:ext cx="1463040" cy="685800"/>
          </a:xfrm>
          <a:prstGeom prst="rightArrow">
            <a:avLst>
              <a:gd name="adj1" fmla="val 50000"/>
              <a:gd name="adj2" fmla="val 66667"/>
            </a:avLst>
          </a:prstGeom>
          <a:solidFill>
            <a:srgbClr val="990000"/>
          </a:solidFill>
          <a:ln w="28575">
            <a:solidFill>
              <a:schemeClr val="tx1"/>
            </a:solidFill>
            <a:miter lim="800000"/>
            <a:headEnd/>
            <a:tailEnd/>
          </a:ln>
        </p:spPr>
        <p:txBody>
          <a:bodyPr wrap="none" anchor="ctr"/>
          <a:lstStyle/>
          <a:p>
            <a:pPr algn="ctr"/>
            <a:r>
              <a:rPr lang="en-US" sz="2300" b="1" dirty="0" smtClean="0">
                <a:latin typeface="Calibri" pitchFamily="34" charset="0"/>
                <a:cs typeface="Calibri" pitchFamily="34" charset="0"/>
              </a:rPr>
              <a:t>   </a:t>
            </a:r>
            <a:r>
              <a:rPr lang="en-US" sz="1000" b="1" dirty="0" smtClean="0">
                <a:latin typeface="Calibri" pitchFamily="34" charset="0"/>
                <a:cs typeface="Calibri" pitchFamily="34" charset="0"/>
              </a:rPr>
              <a:t> </a:t>
            </a:r>
            <a:r>
              <a:rPr lang="en-US" sz="2300" b="1" dirty="0" smtClean="0">
                <a:latin typeface="Calibri" pitchFamily="34" charset="0"/>
                <a:cs typeface="Calibri" pitchFamily="34" charset="0"/>
              </a:rPr>
              <a:t>increases </a:t>
            </a:r>
            <a:endParaRPr lang="en-US" sz="2300" b="1" dirty="0">
              <a:latin typeface="Calibri" pitchFamily="34" charset="0"/>
              <a:cs typeface="Calibri" pitchFamily="34" charset="0"/>
            </a:endParaRPr>
          </a:p>
        </p:txBody>
      </p:sp>
      <p:grpSp>
        <p:nvGrpSpPr>
          <p:cNvPr id="28" name="Group 27"/>
          <p:cNvGrpSpPr/>
          <p:nvPr/>
        </p:nvGrpSpPr>
        <p:grpSpPr>
          <a:xfrm>
            <a:off x="567865" y="1299127"/>
            <a:ext cx="2044983" cy="5128073"/>
            <a:chOff x="567865" y="1299127"/>
            <a:chExt cx="2044983" cy="5128073"/>
          </a:xfrm>
        </p:grpSpPr>
        <p:sp>
          <p:nvSpPr>
            <p:cNvPr id="23571" name="Text Box 11"/>
            <p:cNvSpPr txBox="1">
              <a:spLocks noChangeArrowheads="1"/>
            </p:cNvSpPr>
            <p:nvPr/>
          </p:nvSpPr>
          <p:spPr bwMode="auto">
            <a:xfrm>
              <a:off x="567865" y="2272216"/>
              <a:ext cx="2044983" cy="4154984"/>
            </a:xfrm>
            <a:prstGeom prst="rect">
              <a:avLst/>
            </a:prstGeom>
            <a:noFill/>
            <a:ln w="9525">
              <a:noFill/>
              <a:miter lim="800000"/>
              <a:headEnd/>
              <a:tailEnd/>
            </a:ln>
          </p:spPr>
          <p:txBody>
            <a:bodyPr wrap="none">
              <a:spAutoFit/>
            </a:bodyPr>
            <a:lstStyle/>
            <a:p>
              <a:pPr algn="ctr"/>
              <a:r>
                <a:rPr lang="en-US" sz="6000" b="1" dirty="0" smtClean="0">
                  <a:latin typeface="Calibri" pitchFamily="34" charset="0"/>
                  <a:cs typeface="Calibri" pitchFamily="34" charset="0"/>
                </a:rPr>
                <a:t>+</a:t>
              </a:r>
            </a:p>
            <a:p>
              <a:pPr algn="ctr"/>
              <a:endParaRPr lang="en-US" sz="2800" b="1" dirty="0" smtClean="0">
                <a:latin typeface="Calibri" pitchFamily="34" charset="0"/>
                <a:cs typeface="Calibri" pitchFamily="34" charset="0"/>
              </a:endParaRPr>
            </a:p>
            <a:p>
              <a:pPr algn="ctr"/>
              <a:r>
                <a:rPr lang="en-US" sz="3400" b="1" dirty="0" smtClean="0">
                  <a:latin typeface="Calibri" pitchFamily="34" charset="0"/>
                  <a:cs typeface="Calibri" pitchFamily="34" charset="0"/>
                </a:rPr>
                <a:t>⅛</a:t>
              </a:r>
              <a:r>
                <a:rPr lang="en-US" sz="3400" dirty="0" smtClean="0">
                  <a:latin typeface="Calibri" pitchFamily="34" charset="0"/>
                  <a:cs typeface="Calibri" pitchFamily="34" charset="0"/>
                </a:rPr>
                <a:t> </a:t>
              </a:r>
              <a:r>
                <a:rPr lang="en-US" sz="2600" b="1" dirty="0" smtClean="0">
                  <a:solidFill>
                    <a:schemeClr val="tx1"/>
                  </a:solidFill>
                  <a:latin typeface="Calibri" pitchFamily="34" charset="0"/>
                  <a:cs typeface="Calibri" pitchFamily="34" charset="0"/>
                </a:rPr>
                <a:t>of dry cow</a:t>
              </a:r>
            </a:p>
            <a:p>
              <a:pPr algn="ctr">
                <a:lnSpc>
                  <a:spcPts val="4800"/>
                </a:lnSpc>
              </a:pPr>
              <a:r>
                <a:rPr lang="en-US" sz="6000" b="1" dirty="0" smtClean="0">
                  <a:latin typeface="Calibri" pitchFamily="34" charset="0"/>
                  <a:cs typeface="Calibri" pitchFamily="34" charset="0"/>
                </a:rPr>
                <a:t>+</a:t>
              </a:r>
            </a:p>
            <a:p>
              <a:pPr algn="ctr"/>
              <a:endParaRPr lang="en-US" sz="1400" b="1" dirty="0" smtClean="0">
                <a:latin typeface="Calibri" pitchFamily="34" charset="0"/>
                <a:cs typeface="Calibri" pitchFamily="34" charset="0"/>
              </a:endParaRPr>
            </a:p>
            <a:p>
              <a:pPr algn="ctr"/>
              <a:endParaRPr lang="en-US" sz="6000" b="1" dirty="0" smtClean="0">
                <a:latin typeface="Calibri" pitchFamily="34" charset="0"/>
                <a:cs typeface="Calibri" pitchFamily="34" charset="0"/>
              </a:endParaRPr>
            </a:p>
            <a:p>
              <a:pPr algn="ctr"/>
              <a:r>
                <a:rPr lang="en-US" sz="2600" b="1" dirty="0" smtClean="0">
                  <a:latin typeface="Calibri" pitchFamily="34" charset="0"/>
                  <a:cs typeface="Calibri" pitchFamily="34" charset="0"/>
                </a:rPr>
                <a:t>97% of heife</a:t>
              </a:r>
              <a:r>
                <a:rPr lang="en-US" sz="2800" b="1" dirty="0" smtClean="0">
                  <a:latin typeface="Calibri" pitchFamily="34" charset="0"/>
                  <a:cs typeface="Calibri" pitchFamily="34" charset="0"/>
                </a:rPr>
                <a:t>r</a:t>
              </a:r>
              <a:endParaRPr lang="en-US" sz="2800" b="1" dirty="0">
                <a:solidFill>
                  <a:schemeClr val="tx1"/>
                </a:solidFill>
                <a:latin typeface="Calibri" pitchFamily="34" charset="0"/>
                <a:cs typeface="Calibri" pitchFamily="34" charset="0"/>
              </a:endParaRPr>
            </a:p>
          </p:txBody>
        </p:sp>
        <p:pic>
          <p:nvPicPr>
            <p:cNvPr id="25" name="Picture 5"/>
            <p:cNvPicPr>
              <a:picLocks noChangeAspect="1" noChangeArrowheads="1"/>
            </p:cNvPicPr>
            <p:nvPr/>
          </p:nvPicPr>
          <p:blipFill>
            <a:blip r:embed="rId3" cstate="print"/>
            <a:srcRect/>
            <a:stretch>
              <a:fillRect/>
            </a:stretch>
          </p:blipFill>
          <p:spPr bwMode="auto">
            <a:xfrm flipH="1">
              <a:off x="675957" y="1299127"/>
              <a:ext cx="1828800" cy="1194551"/>
            </a:xfrm>
            <a:prstGeom prst="rect">
              <a:avLst/>
            </a:prstGeom>
            <a:noFill/>
            <a:ln w="9525">
              <a:noFill/>
              <a:miter lim="800000"/>
              <a:headEnd/>
              <a:tailEnd/>
            </a:ln>
          </p:spPr>
        </p:pic>
        <p:pic>
          <p:nvPicPr>
            <p:cNvPr id="26" name="Picture 5"/>
            <p:cNvPicPr>
              <a:picLocks noChangeAspect="1" noChangeArrowheads="1"/>
            </p:cNvPicPr>
            <p:nvPr/>
          </p:nvPicPr>
          <p:blipFill>
            <a:blip r:embed="rId3" cstate="print"/>
            <a:srcRect r="74650" b="47543"/>
            <a:stretch>
              <a:fillRect/>
            </a:stretch>
          </p:blipFill>
          <p:spPr bwMode="auto">
            <a:xfrm flipH="1">
              <a:off x="1358554" y="3095395"/>
              <a:ext cx="463607" cy="626618"/>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r="7579"/>
            <a:stretch>
              <a:fillRect/>
            </a:stretch>
          </p:blipFill>
          <p:spPr bwMode="auto">
            <a:xfrm flipH="1">
              <a:off x="745263" y="4680603"/>
              <a:ext cx="1690188" cy="120315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4852" y="1463040"/>
          <a:ext cx="4061010" cy="4038600"/>
        </p:xfrm>
        <a:graphic>
          <a:graphicData uri="http://schemas.openxmlformats.org/drawingml/2006/table">
            <a:tbl>
              <a:tblPr firstRow="1" bandRow="1">
                <a:tableStyleId>{5C22544A-7EE6-4342-B048-85BDC9FD1C3A}</a:tableStyleId>
              </a:tblPr>
              <a:tblGrid>
                <a:gridCol w="4061010"/>
              </a:tblGrid>
              <a:tr h="0">
                <a:tc>
                  <a:txBody>
                    <a:bodyPr/>
                    <a:lstStyle/>
                    <a:p>
                      <a:pPr algn="ctr"/>
                      <a:r>
                        <a:rPr lang="en-US" sz="2900" b="1" dirty="0" smtClean="0">
                          <a:solidFill>
                            <a:schemeClr val="tx1"/>
                          </a:solidFill>
                          <a:latin typeface="Calibri" pitchFamily="34" charset="0"/>
                          <a:cs typeface="Calibri" pitchFamily="34" charset="0"/>
                        </a:rPr>
                        <a:t>Physical</a:t>
                      </a:r>
                      <a:r>
                        <a:rPr lang="en-US" sz="2900" b="1" baseline="0" dirty="0" smtClean="0">
                          <a:solidFill>
                            <a:schemeClr val="tx1"/>
                          </a:solidFill>
                          <a:latin typeface="Calibri" pitchFamily="34" charset="0"/>
                          <a:cs typeface="Calibri" pitchFamily="34" charset="0"/>
                        </a:rPr>
                        <a:t> plant </a:t>
                      </a:r>
                      <a:r>
                        <a:rPr lang="en-US" sz="2900" b="1" i="1" baseline="0" dirty="0" smtClean="0">
                          <a:solidFill>
                            <a:schemeClr val="tx1"/>
                          </a:solidFill>
                          <a:latin typeface="Calibri" pitchFamily="34" charset="0"/>
                          <a:cs typeface="Calibri" pitchFamily="34" charset="0"/>
                        </a:rPr>
                        <a:t>(machine)</a:t>
                      </a:r>
                      <a:endParaRPr lang="en-US" sz="2900" b="1" i="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90000"/>
                    </a:solidFill>
                  </a:tcPr>
                </a:tc>
              </a:tr>
              <a:tr h="0">
                <a:tc>
                  <a:txBody>
                    <a:bodyPr/>
                    <a:lstStyle/>
                    <a:p>
                      <a:pPr algn="ctr"/>
                      <a:r>
                        <a:rPr lang="en-US" sz="2900" b="1" dirty="0" smtClean="0">
                          <a:solidFill>
                            <a:schemeClr val="tx1"/>
                          </a:solidFill>
                          <a:latin typeface="Calibri" pitchFamily="34" charset="0"/>
                          <a:cs typeface="Calibri" pitchFamily="34" charset="0"/>
                        </a:rPr>
                        <a:t>Off</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3366"/>
                    </a:solidFill>
                  </a:tcPr>
                </a:tc>
              </a:tr>
              <a:tr h="0">
                <a:tc>
                  <a:txBody>
                    <a:bodyPr/>
                    <a:lstStyle/>
                    <a:p>
                      <a:pPr algn="ctr"/>
                      <a:r>
                        <a:rPr lang="en-US" sz="2900" b="1" dirty="0" smtClean="0">
                          <a:solidFill>
                            <a:schemeClr val="tx1"/>
                          </a:solidFill>
                          <a:latin typeface="Calibri" pitchFamily="34" charset="0"/>
                          <a:cs typeface="Calibri" pitchFamily="34" charset="0"/>
                        </a:rPr>
                        <a:t>Idle</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6699"/>
                    </a:solidFill>
                  </a:tcPr>
                </a:tc>
              </a:tr>
              <a:tr h="0">
                <a:tc>
                  <a:txBody>
                    <a:bodyPr/>
                    <a:lstStyle/>
                    <a:p>
                      <a:pPr algn="ctr"/>
                      <a:r>
                        <a:rPr lang="en-US" sz="2900" b="1" dirty="0" smtClean="0">
                          <a:solidFill>
                            <a:schemeClr val="tx1"/>
                          </a:solidFill>
                          <a:latin typeface="Calibri" pitchFamily="34" charset="0"/>
                          <a:cs typeface="Calibri" pitchFamily="34" charset="0"/>
                        </a:rPr>
                        <a:t>Performing</a:t>
                      </a:r>
                    </a:p>
                    <a:p>
                      <a:pPr algn="ct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3366"/>
                    </a:solidFill>
                  </a:tcPr>
                </a:tc>
              </a:tr>
            </a:tbl>
          </a:graphicData>
        </a:graphic>
      </p:graphicFrame>
      <p:graphicFrame>
        <p:nvGraphicFramePr>
          <p:cNvPr id="6" name="Content Placeholder 3"/>
          <p:cNvGraphicFramePr>
            <a:graphicFrameLocks/>
          </p:cNvGraphicFramePr>
          <p:nvPr/>
        </p:nvGraphicFramePr>
        <p:xfrm>
          <a:off x="493946" y="1459294"/>
          <a:ext cx="8124714" cy="4038600"/>
        </p:xfrm>
        <a:graphic>
          <a:graphicData uri="http://schemas.openxmlformats.org/drawingml/2006/table">
            <a:tbl>
              <a:tblPr firstRow="1" bandRow="1">
                <a:tableStyleId>{5C22544A-7EE6-4342-B048-85BDC9FD1C3A}</a:tableStyleId>
              </a:tblPr>
              <a:tblGrid>
                <a:gridCol w="4062357"/>
                <a:gridCol w="4062357"/>
              </a:tblGrid>
              <a:tr h="0">
                <a:tc>
                  <a:txBody>
                    <a:bodyPr/>
                    <a:lstStyle/>
                    <a:p>
                      <a:pPr algn="ctr"/>
                      <a:r>
                        <a:rPr lang="en-US" sz="2900" b="1" dirty="0" smtClean="0">
                          <a:solidFill>
                            <a:schemeClr val="tx1"/>
                          </a:solidFill>
                          <a:latin typeface="Calibri" pitchFamily="34" charset="0"/>
                          <a:cs typeface="Calibri" pitchFamily="34" charset="0"/>
                        </a:rPr>
                        <a:t>Physical</a:t>
                      </a:r>
                      <a:r>
                        <a:rPr lang="en-US" sz="2900" b="1" baseline="0" dirty="0" smtClean="0">
                          <a:solidFill>
                            <a:schemeClr val="tx1"/>
                          </a:solidFill>
                          <a:latin typeface="Calibri" pitchFamily="34" charset="0"/>
                          <a:cs typeface="Calibri" pitchFamily="34" charset="0"/>
                        </a:rPr>
                        <a:t> plant </a:t>
                      </a:r>
                      <a:r>
                        <a:rPr lang="en-US" sz="2900" b="1" i="1" baseline="0" dirty="0" smtClean="0">
                          <a:solidFill>
                            <a:schemeClr val="tx1"/>
                          </a:solidFill>
                          <a:latin typeface="Calibri" pitchFamily="34" charset="0"/>
                          <a:cs typeface="Calibri" pitchFamily="34" charset="0"/>
                        </a:rPr>
                        <a:t>(machine)</a:t>
                      </a:r>
                      <a:endParaRPr lang="en-US" sz="2900" b="1" i="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90000"/>
                    </a:solidFill>
                  </a:tcPr>
                </a:tc>
                <a:tc>
                  <a:txBody>
                    <a:bodyPr/>
                    <a:lstStyle/>
                    <a:p>
                      <a:pPr algn="ctr"/>
                      <a:r>
                        <a:rPr lang="en-US" sz="2900" b="1" dirty="0" smtClean="0">
                          <a:solidFill>
                            <a:srgbClr val="FFFF00"/>
                          </a:solidFill>
                          <a:latin typeface="Calibri" pitchFamily="34" charset="0"/>
                          <a:cs typeface="Calibri" pitchFamily="34" charset="0"/>
                        </a:rPr>
                        <a:t>Animal corollary</a:t>
                      </a:r>
                      <a:endParaRPr lang="en-US" sz="2900" b="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90000"/>
                    </a:solidFill>
                  </a:tcPr>
                </a:tc>
              </a:tr>
              <a:tr h="0">
                <a:tc>
                  <a:txBody>
                    <a:bodyPr/>
                    <a:lstStyle/>
                    <a:p>
                      <a:pPr algn="ctr"/>
                      <a:r>
                        <a:rPr lang="en-US" sz="2900" b="1" dirty="0" smtClean="0">
                          <a:solidFill>
                            <a:schemeClr val="tx1"/>
                          </a:solidFill>
                          <a:latin typeface="Calibri" pitchFamily="34" charset="0"/>
                          <a:cs typeface="Calibri" pitchFamily="34" charset="0"/>
                        </a:rPr>
                        <a:t>Off</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3366"/>
                    </a:solidFill>
                  </a:tcPr>
                </a:tc>
                <a:tc>
                  <a:txBody>
                    <a:bodyPr/>
                    <a:lstStyle/>
                    <a:p>
                      <a:pPr algn="ctr"/>
                      <a:r>
                        <a:rPr lang="en-US" sz="2900" b="1" dirty="0" smtClean="0">
                          <a:solidFill>
                            <a:srgbClr val="FFFF00"/>
                          </a:solidFill>
                          <a:latin typeface="Calibri" pitchFamily="34" charset="0"/>
                          <a:cs typeface="Calibri" pitchFamily="34" charset="0"/>
                        </a:rPr>
                        <a:t>Deceased</a:t>
                      </a:r>
                      <a:endParaRPr lang="en-US" sz="2900" b="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3366"/>
                    </a:solidFill>
                  </a:tcPr>
                </a:tc>
              </a:tr>
              <a:tr h="0">
                <a:tc>
                  <a:txBody>
                    <a:bodyPr/>
                    <a:lstStyle/>
                    <a:p>
                      <a:pPr algn="ctr"/>
                      <a:r>
                        <a:rPr lang="en-US" sz="2900" b="1" dirty="0" smtClean="0">
                          <a:solidFill>
                            <a:schemeClr val="tx1"/>
                          </a:solidFill>
                          <a:latin typeface="Calibri" pitchFamily="34" charset="0"/>
                          <a:cs typeface="Calibri" pitchFamily="34" charset="0"/>
                        </a:rPr>
                        <a:t>Idle</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6699"/>
                    </a:solidFill>
                  </a:tcPr>
                </a:tc>
                <a:tc>
                  <a:txBody>
                    <a:bodyPr/>
                    <a:lstStyle/>
                    <a:p>
                      <a:pPr algn="ctr"/>
                      <a:r>
                        <a:rPr lang="en-US" sz="2900" b="1" dirty="0" smtClean="0">
                          <a:solidFill>
                            <a:srgbClr val="FFFF00"/>
                          </a:solidFill>
                          <a:latin typeface="Calibri" pitchFamily="34" charset="0"/>
                          <a:cs typeface="Calibri" pitchFamily="34" charset="0"/>
                        </a:rPr>
                        <a:t>At rest </a:t>
                      </a:r>
                      <a:r>
                        <a:rPr lang="en-US" sz="2900" b="1" i="1" dirty="0" smtClean="0">
                          <a:solidFill>
                            <a:srgbClr val="FFFF00"/>
                          </a:solidFill>
                          <a:latin typeface="Calibri" pitchFamily="34" charset="0"/>
                          <a:cs typeface="Calibri" pitchFamily="34" charset="0"/>
                        </a:rPr>
                        <a:t>(maintenance)</a:t>
                      </a:r>
                      <a:endParaRPr lang="en-US" sz="2900" b="1" i="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6699"/>
                    </a:solidFill>
                  </a:tcPr>
                </a:tc>
              </a:tr>
              <a:tr h="0">
                <a:tc>
                  <a:txBody>
                    <a:bodyPr/>
                    <a:lstStyle/>
                    <a:p>
                      <a:pPr algn="ctr"/>
                      <a:r>
                        <a:rPr lang="en-US" sz="2900" b="1" dirty="0" smtClean="0">
                          <a:solidFill>
                            <a:schemeClr val="tx1"/>
                          </a:solidFill>
                          <a:latin typeface="Calibri" pitchFamily="34" charset="0"/>
                          <a:cs typeface="Calibri" pitchFamily="34" charset="0"/>
                        </a:rPr>
                        <a:t>Performing</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3366"/>
                    </a:solidFill>
                  </a:tcPr>
                </a:tc>
                <a:tc>
                  <a:txBody>
                    <a:bodyPr/>
                    <a:lstStyle/>
                    <a:p>
                      <a:pPr algn="ctr"/>
                      <a:r>
                        <a:rPr lang="en-US" sz="2900" b="1" dirty="0" smtClean="0">
                          <a:solidFill>
                            <a:srgbClr val="FFFF00"/>
                          </a:solidFill>
                          <a:latin typeface="Calibri" pitchFamily="34" charset="0"/>
                          <a:cs typeface="Calibri" pitchFamily="34" charset="0"/>
                        </a:rPr>
                        <a:t>Production </a:t>
                      </a:r>
                      <a:r>
                        <a:rPr lang="en-US" sz="2900" b="1" i="1" dirty="0" smtClean="0">
                          <a:solidFill>
                            <a:srgbClr val="FFFF00"/>
                          </a:solidFill>
                          <a:latin typeface="Calibri" pitchFamily="34" charset="0"/>
                          <a:cs typeface="Calibri" pitchFamily="34" charset="0"/>
                        </a:rPr>
                        <a:t>(growth, lactation, reproduction)</a:t>
                      </a:r>
                      <a:endParaRPr lang="en-US" sz="2900" b="1" i="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3366"/>
                    </a:solidFill>
                  </a:tcPr>
                </a:tc>
              </a:tr>
            </a:tbl>
          </a:graphicData>
        </a:graphic>
      </p:graphicFrame>
      <p:graphicFrame>
        <p:nvGraphicFramePr>
          <p:cNvPr id="7" name="Content Placeholder 3"/>
          <p:cNvGraphicFramePr>
            <a:graphicFrameLocks/>
          </p:cNvGraphicFramePr>
          <p:nvPr/>
        </p:nvGraphicFramePr>
        <p:xfrm>
          <a:off x="495734" y="1461082"/>
          <a:ext cx="8124714" cy="4038600"/>
        </p:xfrm>
        <a:graphic>
          <a:graphicData uri="http://schemas.openxmlformats.org/drawingml/2006/table">
            <a:tbl>
              <a:tblPr firstRow="1" bandRow="1">
                <a:tableStyleId>{5C22544A-7EE6-4342-B048-85BDC9FD1C3A}</a:tableStyleId>
              </a:tblPr>
              <a:tblGrid>
                <a:gridCol w="4062357"/>
                <a:gridCol w="4062357"/>
              </a:tblGrid>
              <a:tr h="0">
                <a:tc>
                  <a:txBody>
                    <a:bodyPr/>
                    <a:lstStyle/>
                    <a:p>
                      <a:pPr algn="ctr"/>
                      <a:r>
                        <a:rPr lang="en-US" sz="2900" b="1" dirty="0" smtClean="0">
                          <a:solidFill>
                            <a:schemeClr val="tx1"/>
                          </a:solidFill>
                          <a:latin typeface="Calibri" pitchFamily="34" charset="0"/>
                          <a:cs typeface="Calibri" pitchFamily="34" charset="0"/>
                        </a:rPr>
                        <a:t>Physical</a:t>
                      </a:r>
                      <a:r>
                        <a:rPr lang="en-US" sz="2900" b="1" baseline="0" dirty="0" smtClean="0">
                          <a:solidFill>
                            <a:schemeClr val="tx1"/>
                          </a:solidFill>
                          <a:latin typeface="Calibri" pitchFamily="34" charset="0"/>
                          <a:cs typeface="Calibri" pitchFamily="34" charset="0"/>
                        </a:rPr>
                        <a:t> plant </a:t>
                      </a:r>
                      <a:r>
                        <a:rPr lang="en-US" sz="2900" b="1" i="1" baseline="0" dirty="0" smtClean="0">
                          <a:solidFill>
                            <a:schemeClr val="tx1"/>
                          </a:solidFill>
                          <a:latin typeface="Calibri" pitchFamily="34" charset="0"/>
                          <a:cs typeface="Calibri" pitchFamily="34" charset="0"/>
                        </a:rPr>
                        <a:t>(machine)</a:t>
                      </a:r>
                      <a:endParaRPr lang="en-US" sz="2900" b="1" i="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90000"/>
                    </a:solidFill>
                  </a:tcPr>
                </a:tc>
                <a:tc>
                  <a:txBody>
                    <a:bodyPr/>
                    <a:lstStyle/>
                    <a:p>
                      <a:pPr algn="ctr"/>
                      <a:r>
                        <a:rPr lang="en-US" sz="2900" b="1" dirty="0" smtClean="0">
                          <a:solidFill>
                            <a:srgbClr val="FFFF00"/>
                          </a:solidFill>
                          <a:latin typeface="Calibri" pitchFamily="34" charset="0"/>
                          <a:cs typeface="Calibri" pitchFamily="34" charset="0"/>
                        </a:rPr>
                        <a:t>Animal corollary</a:t>
                      </a:r>
                      <a:endParaRPr lang="en-US" sz="2900" b="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90000"/>
                    </a:solidFill>
                  </a:tcPr>
                </a:tc>
              </a:tr>
              <a:tr h="0">
                <a:tc>
                  <a:txBody>
                    <a:bodyPr/>
                    <a:lstStyle/>
                    <a:p>
                      <a:pPr algn="ctr"/>
                      <a:r>
                        <a:rPr lang="en-US" sz="2900" b="1" dirty="0" smtClean="0">
                          <a:solidFill>
                            <a:schemeClr val="tx1"/>
                          </a:solidFill>
                          <a:latin typeface="Calibri" pitchFamily="34" charset="0"/>
                          <a:cs typeface="Calibri" pitchFamily="34" charset="0"/>
                        </a:rPr>
                        <a:t>Off</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3366"/>
                    </a:solidFill>
                  </a:tcPr>
                </a:tc>
                <a:tc>
                  <a:txBody>
                    <a:bodyPr/>
                    <a:lstStyle/>
                    <a:p>
                      <a:pPr algn="ctr"/>
                      <a:r>
                        <a:rPr lang="en-US" sz="2900" b="1" dirty="0" smtClean="0">
                          <a:solidFill>
                            <a:srgbClr val="FFFF00"/>
                          </a:solidFill>
                          <a:latin typeface="Calibri" pitchFamily="34" charset="0"/>
                          <a:cs typeface="Calibri" pitchFamily="34" charset="0"/>
                        </a:rPr>
                        <a:t>Deceased</a:t>
                      </a:r>
                      <a:endParaRPr lang="en-US" sz="2900" b="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0000"/>
                    </a:solidFill>
                  </a:tcPr>
                </a:tc>
              </a:tr>
              <a:tr h="0">
                <a:tc>
                  <a:txBody>
                    <a:bodyPr/>
                    <a:lstStyle/>
                    <a:p>
                      <a:pPr algn="ctr"/>
                      <a:r>
                        <a:rPr lang="en-US" sz="2900" b="1" dirty="0" smtClean="0">
                          <a:solidFill>
                            <a:schemeClr val="tx1"/>
                          </a:solidFill>
                          <a:latin typeface="Calibri" pitchFamily="34" charset="0"/>
                          <a:cs typeface="Calibri" pitchFamily="34" charset="0"/>
                        </a:rPr>
                        <a:t>Idle</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0000"/>
                    </a:solidFill>
                  </a:tcPr>
                </a:tc>
                <a:tc>
                  <a:txBody>
                    <a:bodyPr/>
                    <a:lstStyle/>
                    <a:p>
                      <a:pPr algn="ctr"/>
                      <a:r>
                        <a:rPr lang="en-US" sz="2900" b="1" dirty="0" smtClean="0">
                          <a:solidFill>
                            <a:srgbClr val="FFFF00"/>
                          </a:solidFill>
                          <a:latin typeface="Calibri" pitchFamily="34" charset="0"/>
                          <a:cs typeface="Calibri" pitchFamily="34" charset="0"/>
                        </a:rPr>
                        <a:t>At rest </a:t>
                      </a:r>
                      <a:r>
                        <a:rPr lang="en-US" sz="2900" b="1" i="1" dirty="0" smtClean="0">
                          <a:solidFill>
                            <a:srgbClr val="FFFF00"/>
                          </a:solidFill>
                          <a:latin typeface="Calibri" pitchFamily="34" charset="0"/>
                          <a:cs typeface="Calibri" pitchFamily="34" charset="0"/>
                        </a:rPr>
                        <a:t>(maintenance)</a:t>
                      </a:r>
                      <a:endParaRPr lang="en-US" sz="2900" b="1" i="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rgbClr val="006699"/>
                    </a:solidFill>
                  </a:tcPr>
                </a:tc>
              </a:tr>
              <a:tr h="593660">
                <a:tc>
                  <a:txBody>
                    <a:bodyPr/>
                    <a:lstStyle/>
                    <a:p>
                      <a:pPr algn="ctr"/>
                      <a:r>
                        <a:rPr lang="en-US" sz="2900" b="1" dirty="0" smtClean="0">
                          <a:solidFill>
                            <a:schemeClr val="tx1"/>
                          </a:solidFill>
                          <a:latin typeface="Calibri" pitchFamily="34" charset="0"/>
                          <a:cs typeface="Calibri" pitchFamily="34" charset="0"/>
                        </a:rPr>
                        <a:t>Performing</a:t>
                      </a:r>
                      <a:endParaRPr lang="en-US" sz="2900" b="1" dirty="0">
                        <a:solidFill>
                          <a:schemeClr val="tx1"/>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3366"/>
                    </a:solidFill>
                  </a:tcPr>
                </a:tc>
                <a:tc>
                  <a:txBody>
                    <a:bodyPr/>
                    <a:lstStyle/>
                    <a:p>
                      <a:pPr algn="ctr"/>
                      <a:r>
                        <a:rPr lang="en-US" sz="2900" b="1" dirty="0" smtClean="0">
                          <a:solidFill>
                            <a:srgbClr val="FFFF00"/>
                          </a:solidFill>
                          <a:latin typeface="Calibri" pitchFamily="34" charset="0"/>
                          <a:cs typeface="Calibri" pitchFamily="34" charset="0"/>
                        </a:rPr>
                        <a:t>Production </a:t>
                      </a:r>
                      <a:r>
                        <a:rPr lang="en-US" sz="2900" b="1" i="1" dirty="0" smtClean="0">
                          <a:solidFill>
                            <a:srgbClr val="FFFF00"/>
                          </a:solidFill>
                          <a:latin typeface="Calibri" pitchFamily="34" charset="0"/>
                          <a:cs typeface="Calibri" pitchFamily="34" charset="0"/>
                        </a:rPr>
                        <a:t>(growth, lactation, reproduction)</a:t>
                      </a:r>
                      <a:endParaRPr lang="en-US" sz="2900" b="1" i="1" dirty="0">
                        <a:solidFill>
                          <a:srgbClr val="FFFF00"/>
                        </a:solidFill>
                        <a:latin typeface="Calibri" pitchFamily="34" charset="0"/>
                        <a:cs typeface="Calibri" pitchFamily="34" charset="0"/>
                      </a:endParaRPr>
                    </a:p>
                  </a:txBody>
                  <a:tcPr marL="137160" marR="137160" marT="228600" marB="2286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003366"/>
                    </a:solidFill>
                  </a:tcPr>
                </a:tc>
              </a:tr>
            </a:tbl>
          </a:graphicData>
        </a:graphic>
      </p:graphicFrame>
      <p:sp>
        <p:nvSpPr>
          <p:cNvPr id="2" name="Title 1"/>
          <p:cNvSpPr>
            <a:spLocks noGrp="1"/>
          </p:cNvSpPr>
          <p:nvPr>
            <p:ph type="title"/>
          </p:nvPr>
        </p:nvSpPr>
        <p:spPr>
          <a:xfrm>
            <a:off x="455613" y="182563"/>
            <a:ext cx="8226425" cy="584775"/>
          </a:xfrm>
        </p:spPr>
        <p:txBody>
          <a:bodyPr/>
          <a:lstStyle/>
          <a:p>
            <a:r>
              <a:rPr lang="en-US" dirty="0" smtClean="0"/>
              <a:t>Life-cycle assessment</a:t>
            </a:r>
            <a:endParaRPr lang="en-US" dirty="0"/>
          </a:p>
        </p:txBody>
      </p:sp>
      <p:sp>
        <p:nvSpPr>
          <p:cNvPr id="8" name="TextBox 4"/>
          <p:cNvSpPr txBox="1">
            <a:spLocks noChangeArrowheads="1"/>
          </p:cNvSpPr>
          <p:nvPr/>
        </p:nvSpPr>
        <p:spPr bwMode="auto">
          <a:xfrm>
            <a:off x="502920" y="5943600"/>
            <a:ext cx="7143077" cy="276999"/>
          </a:xfrm>
          <a:prstGeom prst="rect">
            <a:avLst/>
          </a:prstGeom>
          <a:noFill/>
          <a:ln w="9525">
            <a:noFill/>
            <a:miter lim="800000"/>
            <a:headEnd/>
            <a:tailEnd/>
          </a:ln>
        </p:spPr>
        <p:txBody>
          <a:bodyPr wrap="square" lIns="0" tIns="0" rIns="0" bIns="0">
            <a:spAutoFit/>
          </a:bodyPr>
          <a:lstStyle/>
          <a:p>
            <a:r>
              <a:rPr lang="en-US" sz="1800" b="1" i="1" dirty="0">
                <a:solidFill>
                  <a:srgbClr val="00FFFF"/>
                </a:solidFill>
                <a:latin typeface="Calibri" pitchFamily="34" charset="0"/>
                <a:cs typeface="Calibri" pitchFamily="34" charset="0"/>
              </a:rPr>
              <a:t>Source</a:t>
            </a:r>
            <a:r>
              <a:rPr lang="en-US" sz="1800" b="1" i="1" dirty="0" smtClean="0">
                <a:solidFill>
                  <a:srgbClr val="00FFFF"/>
                </a:solidFill>
                <a:latin typeface="Calibri" pitchFamily="34" charset="0"/>
                <a:cs typeface="Calibri" pitchFamily="34" charset="0"/>
              </a:rPr>
              <a:t>:  </a:t>
            </a:r>
            <a:r>
              <a:rPr lang="en-US" sz="1800" b="1" dirty="0" smtClean="0">
                <a:solidFill>
                  <a:srgbClr val="A3F8FF"/>
                </a:solidFill>
                <a:latin typeface="Calibri" pitchFamily="34" charset="0"/>
                <a:cs typeface="Calibri" pitchFamily="34" charset="0"/>
              </a:rPr>
              <a:t>J. Capper, Washington State University</a:t>
            </a:r>
            <a:endParaRPr lang="en-US" sz="1800" b="1" dirty="0">
              <a:solidFill>
                <a:srgbClr val="A3F8FF"/>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371600" y="304800"/>
            <a:ext cx="3124200" cy="990600"/>
          </a:xfrm>
          <a:prstGeom prst="rect">
            <a:avLst/>
          </a:prstGeom>
          <a:noFill/>
          <a:ln w="9525">
            <a:noFill/>
            <a:miter lim="800000"/>
            <a:headEnd/>
            <a:tailEnd/>
          </a:ln>
        </p:spPr>
        <p:txBody>
          <a:bodyPr anchor="ctr"/>
          <a:lstStyle/>
          <a:p>
            <a:pPr eaLnBrk="0" hangingPunct="0">
              <a:defRPr/>
            </a:pPr>
            <a:endParaRPr lang="en-US" sz="4000" b="1" dirty="0">
              <a:solidFill>
                <a:schemeClr val="accent5">
                  <a:lumMod val="25000"/>
                </a:schemeClr>
              </a:solidFill>
              <a:latin typeface="Times" charset="0"/>
            </a:endParaRPr>
          </a:p>
        </p:txBody>
      </p:sp>
      <p:sp>
        <p:nvSpPr>
          <p:cNvPr id="16388" name="Rectangle 8"/>
          <p:cNvSpPr>
            <a:spLocks noGrp="1" noChangeArrowheads="1"/>
          </p:cNvSpPr>
          <p:nvPr>
            <p:ph type="title"/>
          </p:nvPr>
        </p:nvSpPr>
        <p:spPr/>
        <p:txBody>
          <a:bodyPr/>
          <a:lstStyle/>
          <a:p>
            <a:r>
              <a:rPr lang="en-US" dirty="0" smtClean="0"/>
              <a:t>Milk productivity trends</a:t>
            </a:r>
          </a:p>
        </p:txBody>
      </p:sp>
      <p:graphicFrame>
        <p:nvGraphicFramePr>
          <p:cNvPr id="16386" name="Content Placeholder 4"/>
          <p:cNvGraphicFramePr>
            <a:graphicFrameLocks noGrp="1"/>
          </p:cNvGraphicFramePr>
          <p:nvPr>
            <p:ph idx="1"/>
          </p:nvPr>
        </p:nvGraphicFramePr>
        <p:xfrm>
          <a:off x="406587" y="1136239"/>
          <a:ext cx="8229600" cy="4210050"/>
        </p:xfrm>
        <a:graphic>
          <a:graphicData uri="http://schemas.openxmlformats.org/presentationml/2006/ole">
            <p:oleObj spid="_x0000_s5122" name="Worksheet" r:id="rId4" imgW="8991645" imgH="4600530" progId="Excel.Sheet.8">
              <p:embed/>
            </p:oleObj>
          </a:graphicData>
        </a:graphic>
      </p:graphicFrame>
      <p:sp>
        <p:nvSpPr>
          <p:cNvPr id="11" name="Content Placeholder 7"/>
          <p:cNvSpPr txBox="1">
            <a:spLocks/>
          </p:cNvSpPr>
          <p:nvPr/>
        </p:nvSpPr>
        <p:spPr>
          <a:xfrm>
            <a:off x="457199" y="5362698"/>
            <a:ext cx="8229600" cy="285073"/>
          </a:xfrm>
          <a:prstGeom prst="rect">
            <a:avLst/>
          </a:prstGeom>
        </p:spPr>
        <p:txBody>
          <a:bodyPr lIns="0" tIns="0" rIns="0" bIns="0"/>
          <a:lstStyle/>
          <a:p>
            <a:pPr marL="225425" marR="0" lvl="0" indent="-225425" algn="l" defTabSz="914400" rtl="0" eaLnBrk="0" fontAlgn="base" latinLnBrk="0" hangingPunct="0">
              <a:lnSpc>
                <a:spcPct val="100000"/>
              </a:lnSpc>
              <a:spcBef>
                <a:spcPct val="0"/>
              </a:spcBef>
              <a:spcAft>
                <a:spcPts val="300"/>
              </a:spcAft>
              <a:buClr>
                <a:srgbClr val="00FFFF"/>
              </a:buClr>
              <a:buSzPct val="67000"/>
              <a:buFont typeface="Monotype Sorts" pitchFamily="2" charset="2"/>
              <a:buChar char="l"/>
              <a:defRPr/>
            </a:pP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Euro-6 represents 2/3 of cow’s milk produced in European Union in 2010</a:t>
            </a:r>
            <a:endParaRPr kumimoji="0" lang="en-US" sz="2000" b="1" i="0" u="none" strike="noStrike" kern="0" cap="none" spc="0" normalizeH="0" baseline="0" noProof="0" dirty="0">
              <a:ln>
                <a:noFill/>
              </a:ln>
              <a:solidFill>
                <a:srgbClr val="FFFF00"/>
              </a:solidFill>
              <a:effectLst/>
              <a:uLnTx/>
              <a:uFillTx/>
              <a:latin typeface="Calibri" pitchFamily="34" charset="0"/>
              <a:cs typeface="Calibri" pitchFamily="34" charset="0"/>
            </a:endParaRPr>
          </a:p>
        </p:txBody>
      </p:sp>
      <p:sp>
        <p:nvSpPr>
          <p:cNvPr id="12" name="TextBox 4"/>
          <p:cNvSpPr txBox="1">
            <a:spLocks noChangeArrowheads="1"/>
          </p:cNvSpPr>
          <p:nvPr/>
        </p:nvSpPr>
        <p:spPr bwMode="auto">
          <a:xfrm>
            <a:off x="457200" y="5852160"/>
            <a:ext cx="6553200" cy="307777"/>
          </a:xfrm>
          <a:prstGeom prst="rect">
            <a:avLst/>
          </a:prstGeom>
          <a:noFill/>
          <a:ln w="9525">
            <a:noFill/>
            <a:miter lim="800000"/>
            <a:headEnd/>
            <a:tailEnd/>
          </a:ln>
        </p:spPr>
        <p:txBody>
          <a:bodyPr lIns="0" tIns="0" rIns="0" bIns="0">
            <a:spAutoFit/>
          </a:bodyPr>
          <a:lstStyle/>
          <a:p>
            <a:r>
              <a:rPr lang="en-US" sz="2000" b="1" i="1" dirty="0">
                <a:solidFill>
                  <a:srgbClr val="00FFFF"/>
                </a:solidFill>
                <a:latin typeface="Calibri" pitchFamily="34" charset="0"/>
                <a:cs typeface="Calibri" pitchFamily="34" charset="0"/>
              </a:rPr>
              <a:t>Source:</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 </a:t>
            </a:r>
            <a:r>
              <a:rPr lang="en-US" sz="2000" b="1" dirty="0" smtClean="0">
                <a:solidFill>
                  <a:srgbClr val="A3F8FF"/>
                </a:solidFill>
                <a:latin typeface="Calibri" pitchFamily="34" charset="0"/>
                <a:cs typeface="Calibri" pitchFamily="34" charset="0"/>
              </a:rPr>
              <a:t>UN Food and Agriculture Organization, 2010</a:t>
            </a:r>
            <a:endParaRPr lang="en-US" sz="2000" b="1" dirty="0">
              <a:solidFill>
                <a:srgbClr val="A3F8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1371600" y="304800"/>
            <a:ext cx="3124200" cy="990600"/>
          </a:xfrm>
          <a:prstGeom prst="rect">
            <a:avLst/>
          </a:prstGeom>
          <a:noFill/>
          <a:ln w="9525">
            <a:noFill/>
            <a:miter lim="800000"/>
            <a:headEnd/>
            <a:tailEnd/>
          </a:ln>
        </p:spPr>
        <p:txBody>
          <a:bodyPr anchor="ctr"/>
          <a:lstStyle/>
          <a:p>
            <a:pPr algn="ctr" eaLnBrk="0" hangingPunct="0">
              <a:defRPr/>
            </a:pPr>
            <a:endParaRPr lang="en-US" sz="4000" b="1" dirty="0">
              <a:solidFill>
                <a:schemeClr val="accent5">
                  <a:lumMod val="25000"/>
                </a:schemeClr>
              </a:solidFill>
              <a:latin typeface="Times" charset="0"/>
              <a:cs typeface="+mn-cs"/>
            </a:endParaRPr>
          </a:p>
        </p:txBody>
      </p:sp>
      <p:sp>
        <p:nvSpPr>
          <p:cNvPr id="9220" name="Rectangle 8"/>
          <p:cNvSpPr>
            <a:spLocks noGrp="1" noChangeArrowheads="1"/>
          </p:cNvSpPr>
          <p:nvPr>
            <p:ph type="title"/>
          </p:nvPr>
        </p:nvSpPr>
        <p:spPr>
          <a:xfrm>
            <a:off x="455613" y="182563"/>
            <a:ext cx="8226425" cy="492443"/>
          </a:xfrm>
        </p:spPr>
        <p:txBody>
          <a:bodyPr/>
          <a:lstStyle/>
          <a:p>
            <a:pPr eaLnBrk="1" hangingPunct="1"/>
            <a:r>
              <a:rPr lang="en-US" sz="3200" dirty="0" smtClean="0"/>
              <a:t>Animals needed to produce 45 million kg of milk</a:t>
            </a:r>
            <a:endParaRPr lang="en-US" sz="2000" i="1" dirty="0" smtClean="0">
              <a:solidFill>
                <a:srgbClr val="FFFF99"/>
              </a:solidFill>
            </a:endParaRPr>
          </a:p>
        </p:txBody>
      </p:sp>
      <p:graphicFrame>
        <p:nvGraphicFramePr>
          <p:cNvPr id="9218" name="Content Placeholder 4"/>
          <p:cNvGraphicFramePr>
            <a:graphicFrameLocks noGrp="1"/>
          </p:cNvGraphicFramePr>
          <p:nvPr>
            <p:ph idx="1"/>
          </p:nvPr>
        </p:nvGraphicFramePr>
        <p:xfrm>
          <a:off x="311972" y="1031937"/>
          <a:ext cx="8406578" cy="4014788"/>
        </p:xfrm>
        <a:graphic>
          <a:graphicData uri="http://schemas.openxmlformats.org/presentationml/2006/ole">
            <p:oleObj spid="_x0000_s6146" name="Worksheet" r:id="rId4" imgW="7962979" imgH="3857760" progId="Excel.Sheet.8">
              <p:embed/>
            </p:oleObj>
          </a:graphicData>
        </a:graphic>
      </p:graphicFrame>
      <p:sp>
        <p:nvSpPr>
          <p:cNvPr id="9221" name="TextBox 7"/>
          <p:cNvSpPr txBox="1">
            <a:spLocks noChangeArrowheads="1"/>
          </p:cNvSpPr>
          <p:nvPr/>
        </p:nvSpPr>
        <p:spPr bwMode="auto">
          <a:xfrm>
            <a:off x="7249880" y="3783104"/>
            <a:ext cx="710451" cy="584775"/>
          </a:xfrm>
          <a:prstGeom prst="rect">
            <a:avLst/>
          </a:prstGeom>
          <a:noFill/>
          <a:ln w="9525">
            <a:noFill/>
            <a:miter lim="800000"/>
            <a:headEnd/>
            <a:tailEnd/>
          </a:ln>
        </p:spPr>
        <p:txBody>
          <a:bodyPr wrap="none">
            <a:spAutoFit/>
          </a:bodyPr>
          <a:lstStyle/>
          <a:p>
            <a:pPr algn="ctr"/>
            <a:r>
              <a:rPr lang="en-US" sz="3200" b="1" dirty="0">
                <a:latin typeface="Calibri" pitchFamily="34" charset="0"/>
                <a:cs typeface="Calibri" pitchFamily="34" charset="0"/>
              </a:rPr>
              <a:t>1.0</a:t>
            </a:r>
          </a:p>
        </p:txBody>
      </p:sp>
      <p:sp>
        <p:nvSpPr>
          <p:cNvPr id="9222" name="TextBox 8"/>
          <p:cNvSpPr txBox="1">
            <a:spLocks noChangeArrowheads="1"/>
          </p:cNvSpPr>
          <p:nvPr/>
        </p:nvSpPr>
        <p:spPr bwMode="auto">
          <a:xfrm>
            <a:off x="5561826" y="3783104"/>
            <a:ext cx="710452" cy="584775"/>
          </a:xfrm>
          <a:prstGeom prst="rect">
            <a:avLst/>
          </a:prstGeom>
          <a:noFill/>
          <a:ln w="9525">
            <a:noFill/>
            <a:miter lim="800000"/>
            <a:headEnd/>
            <a:tailEnd/>
          </a:ln>
        </p:spPr>
        <p:txBody>
          <a:bodyPr wrap="none">
            <a:spAutoFit/>
          </a:bodyPr>
          <a:lstStyle/>
          <a:p>
            <a:pPr algn="ctr"/>
            <a:r>
              <a:rPr lang="en-US" sz="3200" b="1" dirty="0">
                <a:latin typeface="Calibri" pitchFamily="34" charset="0"/>
                <a:cs typeface="Calibri" pitchFamily="34" charset="0"/>
              </a:rPr>
              <a:t>1.1</a:t>
            </a:r>
          </a:p>
        </p:txBody>
      </p:sp>
      <p:sp>
        <p:nvSpPr>
          <p:cNvPr id="9223" name="TextBox 9"/>
          <p:cNvSpPr txBox="1">
            <a:spLocks noChangeArrowheads="1"/>
          </p:cNvSpPr>
          <p:nvPr/>
        </p:nvSpPr>
        <p:spPr bwMode="auto">
          <a:xfrm>
            <a:off x="2182349" y="3783104"/>
            <a:ext cx="710452" cy="584775"/>
          </a:xfrm>
          <a:prstGeom prst="rect">
            <a:avLst/>
          </a:prstGeom>
          <a:noFill/>
          <a:ln w="9525">
            <a:noFill/>
            <a:miter lim="800000"/>
            <a:headEnd/>
            <a:tailEnd/>
          </a:ln>
        </p:spPr>
        <p:txBody>
          <a:bodyPr wrap="none">
            <a:spAutoFit/>
          </a:bodyPr>
          <a:lstStyle/>
          <a:p>
            <a:pPr algn="ctr"/>
            <a:r>
              <a:rPr lang="en-US" sz="3200" b="1" dirty="0">
                <a:latin typeface="Calibri" pitchFamily="34" charset="0"/>
                <a:cs typeface="Calibri" pitchFamily="34" charset="0"/>
              </a:rPr>
              <a:t>1.4</a:t>
            </a:r>
          </a:p>
        </p:txBody>
      </p:sp>
      <p:sp>
        <p:nvSpPr>
          <p:cNvPr id="9224" name="TextBox 10"/>
          <p:cNvSpPr txBox="1">
            <a:spLocks noChangeArrowheads="1"/>
          </p:cNvSpPr>
          <p:nvPr/>
        </p:nvSpPr>
        <p:spPr bwMode="auto">
          <a:xfrm>
            <a:off x="3872881" y="3783104"/>
            <a:ext cx="710452" cy="584775"/>
          </a:xfrm>
          <a:prstGeom prst="rect">
            <a:avLst/>
          </a:prstGeom>
          <a:noFill/>
          <a:ln w="9525">
            <a:noFill/>
            <a:miter lim="800000"/>
            <a:headEnd/>
            <a:tailEnd/>
          </a:ln>
        </p:spPr>
        <p:txBody>
          <a:bodyPr wrap="none">
            <a:spAutoFit/>
          </a:bodyPr>
          <a:lstStyle/>
          <a:p>
            <a:pPr algn="ctr"/>
            <a:r>
              <a:rPr lang="en-US" sz="3200" b="1" dirty="0">
                <a:latin typeface="Calibri" pitchFamily="34" charset="0"/>
                <a:cs typeface="Calibri" pitchFamily="34" charset="0"/>
              </a:rPr>
              <a:t>2.4</a:t>
            </a:r>
          </a:p>
        </p:txBody>
      </p:sp>
      <p:sp>
        <p:nvSpPr>
          <p:cNvPr id="12" name="Content Placeholder 7"/>
          <p:cNvSpPr txBox="1">
            <a:spLocks/>
          </p:cNvSpPr>
          <p:nvPr/>
        </p:nvSpPr>
        <p:spPr>
          <a:xfrm>
            <a:off x="457199" y="5158296"/>
            <a:ext cx="8229600" cy="938719"/>
          </a:xfrm>
          <a:prstGeom prst="rect">
            <a:avLst/>
          </a:prstGeom>
        </p:spPr>
        <p:txBody>
          <a:bodyPr lIns="0" tIns="0" rIns="0" bIns="0"/>
          <a:lstStyle/>
          <a:p>
            <a:pPr marL="225425" marR="0" lvl="0" indent="-225425" algn="l" defTabSz="914400" rtl="0" eaLnBrk="0" fontAlgn="base" latinLnBrk="0" hangingPunct="0">
              <a:lnSpc>
                <a:spcPct val="100000"/>
              </a:lnSpc>
              <a:spcBef>
                <a:spcPct val="0"/>
              </a:spcBef>
              <a:spcAft>
                <a:spcPts val="300"/>
              </a:spcAft>
              <a:buClr>
                <a:srgbClr val="00FFFF"/>
              </a:buClr>
              <a:buSzPct val="67000"/>
              <a:buFont typeface="Monotype Sorts" pitchFamily="2" charset="2"/>
              <a:buChar char="l"/>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Includes lactating and dry cows, heifer replacements, and breeding bulls in 2007</a:t>
            </a:r>
          </a:p>
          <a:p>
            <a:pPr marL="225425" marR="0" lvl="0" indent="-225425" algn="l" defTabSz="914400" rtl="0" eaLnBrk="0" fontAlgn="base" latinLnBrk="0" hangingPunct="0">
              <a:lnSpc>
                <a:spcPct val="100000"/>
              </a:lnSpc>
              <a:spcBef>
                <a:spcPct val="0"/>
              </a:spcBef>
              <a:spcAft>
                <a:spcPts val="300"/>
              </a:spcAft>
              <a:buClr>
                <a:srgbClr val="00FFFF"/>
              </a:buClr>
              <a:buSzPct val="67000"/>
              <a:buFont typeface="Monotype Sorts" pitchFamily="2" charset="2"/>
              <a:buChar char="l"/>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Values inside</a:t>
            </a:r>
            <a:r>
              <a:rPr kumimoji="0" lang="en-US" sz="1800" b="1" i="0" u="none" strike="noStrike" kern="0" cap="none" spc="0" normalizeH="0" noProof="0" dirty="0" smtClean="0">
                <a:ln>
                  <a:noFill/>
                </a:ln>
                <a:solidFill>
                  <a:schemeClr val="tx1"/>
                </a:solidFill>
                <a:effectLst/>
                <a:uLnTx/>
                <a:uFillTx/>
                <a:latin typeface="Calibri" pitchFamily="34" charset="0"/>
                <a:ea typeface="+mn-ea"/>
                <a:cs typeface="Calibri" pitchFamily="34" charset="0"/>
              </a:rPr>
              <a:t> bars are r</a:t>
            </a: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elative ratio</a:t>
            </a:r>
            <a:r>
              <a:rPr kumimoji="0" lang="en-US" sz="1800" b="1" i="0" u="none" strike="noStrike" kern="0" cap="none" spc="0" normalizeH="0" noProof="0" dirty="0" smtClean="0">
                <a:ln>
                  <a:noFill/>
                </a:ln>
                <a:solidFill>
                  <a:schemeClr val="tx1"/>
                </a:solidFill>
                <a:effectLst/>
                <a:uLnTx/>
                <a:uFillTx/>
                <a:latin typeface="Calibri" pitchFamily="34" charset="0"/>
                <a:ea typeface="+mn-ea"/>
                <a:cs typeface="Calibri" pitchFamily="34" charset="0"/>
              </a:rPr>
              <a:t> </a:t>
            </a: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to most efficient country</a:t>
            </a:r>
          </a:p>
          <a:p>
            <a:pPr marL="225425" marR="0" lvl="0" indent="-225425" algn="l" defTabSz="914400" rtl="0" eaLnBrk="0" fontAlgn="base" latinLnBrk="0" hangingPunct="0">
              <a:lnSpc>
                <a:spcPct val="100000"/>
              </a:lnSpc>
              <a:spcBef>
                <a:spcPct val="0"/>
              </a:spcBef>
              <a:spcAft>
                <a:spcPts val="300"/>
              </a:spcAft>
              <a:buClr>
                <a:srgbClr val="00FFFF"/>
              </a:buClr>
              <a:buSzPct val="67000"/>
              <a:buFont typeface="Monotype Sorts" pitchFamily="2" charset="2"/>
              <a:buChar char="l"/>
              <a:defRPr/>
            </a:pPr>
            <a:r>
              <a:rPr kumimoji="0" lang="en-US" sz="1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Euro-6 represents 2/3 of cow’s milk produced in European Union in 2007</a:t>
            </a:r>
            <a:endParaRPr kumimoji="0" lang="en-US" sz="1800" b="1" i="0" u="none" strike="noStrike" kern="0" cap="none" spc="0" normalizeH="0" baseline="0" noProof="0" dirty="0">
              <a:ln>
                <a:noFill/>
              </a:ln>
              <a:solidFill>
                <a:srgbClr val="FFFF00"/>
              </a:solidFill>
              <a:effectLst/>
              <a:uLnTx/>
              <a:uFillTx/>
              <a:latin typeface="Calibri" pitchFamily="34" charset="0"/>
              <a:cs typeface="Calibri" pitchFamily="34" charset="0"/>
            </a:endParaRPr>
          </a:p>
        </p:txBody>
      </p:sp>
      <p:sp>
        <p:nvSpPr>
          <p:cNvPr id="15" name="TextBox 4"/>
          <p:cNvSpPr txBox="1">
            <a:spLocks noChangeArrowheads="1"/>
          </p:cNvSpPr>
          <p:nvPr/>
        </p:nvSpPr>
        <p:spPr bwMode="auto">
          <a:xfrm>
            <a:off x="688497" y="6164148"/>
            <a:ext cx="7143077" cy="246221"/>
          </a:xfrm>
          <a:prstGeom prst="rect">
            <a:avLst/>
          </a:prstGeom>
          <a:noFill/>
          <a:ln w="9525">
            <a:noFill/>
            <a:miter lim="800000"/>
            <a:headEnd/>
            <a:tailEnd/>
          </a:ln>
        </p:spPr>
        <p:txBody>
          <a:bodyPr wrap="square" lIns="0" tIns="0" rIns="0" bIns="0">
            <a:spAutoFit/>
          </a:bodyPr>
          <a:lstStyle/>
          <a:p>
            <a:r>
              <a:rPr lang="en-US" sz="1600" b="1" i="1" dirty="0">
                <a:solidFill>
                  <a:srgbClr val="00FFFF"/>
                </a:solidFill>
                <a:latin typeface="Calibri" pitchFamily="34" charset="0"/>
                <a:cs typeface="Calibri" pitchFamily="34" charset="0"/>
              </a:rPr>
              <a:t>Source</a:t>
            </a:r>
            <a:r>
              <a:rPr lang="en-US" sz="1600" b="1" i="1" dirty="0" smtClean="0">
                <a:solidFill>
                  <a:srgbClr val="00FFFF"/>
                </a:solidFill>
                <a:latin typeface="Calibri" pitchFamily="34" charset="0"/>
                <a:cs typeface="Calibri" pitchFamily="34" charset="0"/>
              </a:rPr>
              <a:t>: </a:t>
            </a:r>
            <a:r>
              <a:rPr lang="en-US" sz="1600" b="1" dirty="0" smtClean="0">
                <a:solidFill>
                  <a:srgbClr val="A3F8FF"/>
                </a:solidFill>
                <a:latin typeface="Calibri" pitchFamily="34" charset="0"/>
                <a:cs typeface="Calibri" pitchFamily="34" charset="0"/>
              </a:rPr>
              <a:t>J. Capper, Washington State University; adapted from FAO statistics</a:t>
            </a:r>
            <a:endParaRPr lang="en-US" sz="1600" b="1" dirty="0">
              <a:solidFill>
                <a:srgbClr val="A3F8FF"/>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Genetic improvement</a:t>
            </a:r>
            <a:endParaRPr lang="en-US" dirty="0" smtClean="0"/>
          </a:p>
        </p:txBody>
      </p:sp>
      <p:sp>
        <p:nvSpPr>
          <p:cNvPr id="17411" name="Rectangle 3"/>
          <p:cNvSpPr>
            <a:spLocks noGrp="1" noChangeArrowheads="1"/>
          </p:cNvSpPr>
          <p:nvPr>
            <p:ph type="body" idx="1"/>
          </p:nvPr>
        </p:nvSpPr>
        <p:spPr>
          <a:xfrm>
            <a:off x="455613" y="1371600"/>
            <a:ext cx="8226425" cy="3847207"/>
          </a:xfrm>
        </p:spPr>
        <p:txBody>
          <a:bodyPr/>
          <a:lstStyle/>
          <a:p>
            <a:pPr>
              <a:spcAft>
                <a:spcPts val="3600"/>
              </a:spcAft>
            </a:pPr>
            <a:r>
              <a:rPr lang="en-US" dirty="0" smtClean="0"/>
              <a:t>Increases genetic ability</a:t>
            </a:r>
          </a:p>
          <a:p>
            <a:pPr>
              <a:spcAft>
                <a:spcPts val="3600"/>
              </a:spcAft>
            </a:pPr>
            <a:r>
              <a:rPr lang="en-US" dirty="0" smtClean="0"/>
              <a:t>Considers traits of economic importance</a:t>
            </a:r>
          </a:p>
          <a:p>
            <a:pPr>
              <a:spcAft>
                <a:spcPts val="3600"/>
              </a:spcAft>
            </a:pPr>
            <a:r>
              <a:rPr lang="en-US" dirty="0" smtClean="0"/>
              <a:t>Requires an environment that allows genetic potential to be expressed</a:t>
            </a:r>
          </a:p>
          <a:p>
            <a:pPr>
              <a:spcAft>
                <a:spcPts val="3600"/>
              </a:spcAft>
            </a:pPr>
            <a:r>
              <a:rPr lang="en-US" dirty="0" smtClean="0"/>
              <a:t>Leads to permanent change in cow population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subTnLst>
                                    <p:animClr>
                                      <p:cBhvr override="childStyle">
                                        <p:cTn dur="1" fill="hold" display="0" masterRel="nextClick" afterEffect="1"/>
                                        <p:tgtEl>
                                          <p:spTgt spid="17411">
                                            <p:txEl>
                                              <p:pRg st="2" end="2"/>
                                            </p:txEl>
                                          </p:spTgt>
                                        </p:tgtEl>
                                        <p:attrNameLst>
                                          <p:attrName>ppt_c</p:attrName>
                                        </p:attrNameLst>
                                      </p:cBhvr>
                                      <p:to>
                                        <a:srgbClr val="A3F8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Method for genetic improvement</a:t>
            </a:r>
            <a:endParaRPr lang="en-US" dirty="0" smtClean="0"/>
          </a:p>
        </p:txBody>
      </p:sp>
      <p:sp>
        <p:nvSpPr>
          <p:cNvPr id="17411" name="Rectangle 3"/>
          <p:cNvSpPr>
            <a:spLocks noGrp="1" noChangeArrowheads="1"/>
          </p:cNvSpPr>
          <p:nvPr>
            <p:ph type="body" idx="1"/>
          </p:nvPr>
        </p:nvSpPr>
        <p:spPr>
          <a:xfrm>
            <a:off x="455613" y="1371600"/>
            <a:ext cx="8226425" cy="4639732"/>
          </a:xfrm>
        </p:spPr>
        <p:txBody>
          <a:bodyPr/>
          <a:lstStyle/>
          <a:p>
            <a:pPr>
              <a:spcAft>
                <a:spcPts val="3000"/>
              </a:spcAft>
            </a:pPr>
            <a:r>
              <a:rPr lang="en-US" dirty="0" smtClean="0"/>
              <a:t>Collect performance data</a:t>
            </a:r>
          </a:p>
          <a:p>
            <a:pPr>
              <a:spcAft>
                <a:spcPts val="3000"/>
              </a:spcAft>
            </a:pPr>
            <a:r>
              <a:rPr lang="en-US" dirty="0" smtClean="0"/>
              <a:t>Calculate genetic evaluations</a:t>
            </a:r>
          </a:p>
          <a:p>
            <a:pPr>
              <a:spcAft>
                <a:spcPts val="3000"/>
              </a:spcAft>
            </a:pPr>
            <a:r>
              <a:rPr lang="en-US" dirty="0" smtClean="0"/>
              <a:t>Use highest ranking animals as parents of next generation</a:t>
            </a:r>
          </a:p>
          <a:p>
            <a:pPr>
              <a:spcAft>
                <a:spcPts val="300"/>
              </a:spcAft>
            </a:pPr>
            <a:r>
              <a:rPr lang="en-US" dirty="0" smtClean="0"/>
              <a:t>Focus on bulls</a:t>
            </a:r>
          </a:p>
          <a:p>
            <a:pPr lvl="1">
              <a:spcAft>
                <a:spcPts val="0"/>
              </a:spcAft>
            </a:pPr>
            <a:r>
              <a:rPr lang="en-US" dirty="0" smtClean="0"/>
              <a:t>Can have many daughters</a:t>
            </a:r>
          </a:p>
          <a:p>
            <a:pPr lvl="1"/>
            <a:r>
              <a:rPr lang="en-US" dirty="0" smtClean="0"/>
              <a:t>High selection intensity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subTnLst>
                                    <p:animClr>
                                      <p:cBhvr override="childStyle">
                                        <p:cTn dur="1" fill="hold" display="0" masterRel="nextClick" afterEffect="1"/>
                                        <p:tgtEl>
                                          <p:spTgt spid="17411">
                                            <p:txEl>
                                              <p:pRg st="2" end="2"/>
                                            </p:txEl>
                                          </p:spTgt>
                                        </p:tgtEl>
                                        <p:attrNameLst>
                                          <p:attrName>ppt_c</p:attrName>
                                        </p:attrNameLst>
                                      </p:cBhvr>
                                      <p:to>
                                        <a:srgbClr val="A3F8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Role of imported semen</a:t>
            </a:r>
            <a:endParaRPr lang="en-US" dirty="0" smtClean="0"/>
          </a:p>
        </p:txBody>
      </p:sp>
      <p:sp>
        <p:nvSpPr>
          <p:cNvPr id="17411" name="Rectangle 3"/>
          <p:cNvSpPr>
            <a:spLocks noGrp="1" noChangeArrowheads="1"/>
          </p:cNvSpPr>
          <p:nvPr>
            <p:ph type="body" idx="1"/>
          </p:nvPr>
        </p:nvSpPr>
        <p:spPr>
          <a:xfrm>
            <a:off x="455613" y="1371599"/>
            <a:ext cx="8226425" cy="4339650"/>
          </a:xfrm>
        </p:spPr>
        <p:txBody>
          <a:bodyPr/>
          <a:lstStyle/>
          <a:p>
            <a:pPr>
              <a:spcAft>
                <a:spcPts val="3600"/>
              </a:spcAft>
            </a:pPr>
            <a:r>
              <a:rPr lang="en-US" dirty="0" smtClean="0"/>
              <a:t>Widespread international trade in semen</a:t>
            </a:r>
          </a:p>
          <a:p>
            <a:pPr>
              <a:spcAft>
                <a:spcPts val="3600"/>
              </a:spcAft>
            </a:pPr>
            <a:r>
              <a:rPr lang="en-US" dirty="0" smtClean="0"/>
              <a:t>Semen exporting countries have well established evaluation system</a:t>
            </a:r>
          </a:p>
          <a:p>
            <a:pPr>
              <a:spcAft>
                <a:spcPts val="3600"/>
              </a:spcAft>
            </a:pPr>
            <a:r>
              <a:rPr lang="en-US" dirty="0" smtClean="0"/>
              <a:t>Selection intensity is very high</a:t>
            </a:r>
          </a:p>
          <a:p>
            <a:pPr>
              <a:spcAft>
                <a:spcPts val="3600"/>
              </a:spcAft>
            </a:pPr>
            <a:r>
              <a:rPr lang="en-US" dirty="0" smtClean="0"/>
              <a:t>Benefit of many generations of selection is available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subTnLst>
                                    <p:animClr>
                                      <p:cBhvr override="childStyle">
                                        <p:cTn dur="1" fill="hold" display="0" masterRel="nextClick" afterEffect="1"/>
                                        <p:tgtEl>
                                          <p:spTgt spid="17411">
                                            <p:txEl>
                                              <p:pRg st="2" end="2"/>
                                            </p:txEl>
                                          </p:spTgt>
                                        </p:tgtEl>
                                        <p:attrNameLst>
                                          <p:attrName>ppt_c</p:attrName>
                                        </p:attrNameLst>
                                      </p:cBhvr>
                                      <p:to>
                                        <a:srgbClr val="A3F8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U.S. semen</a:t>
            </a:r>
            <a:endParaRPr lang="en-US" dirty="0" smtClean="0"/>
          </a:p>
        </p:txBody>
      </p:sp>
      <p:sp>
        <p:nvSpPr>
          <p:cNvPr id="17411" name="Rectangle 3"/>
          <p:cNvSpPr>
            <a:spLocks noGrp="1" noChangeArrowheads="1"/>
          </p:cNvSpPr>
          <p:nvPr>
            <p:ph type="body" idx="1"/>
          </p:nvPr>
        </p:nvSpPr>
        <p:spPr>
          <a:xfrm>
            <a:off x="455613" y="1371600"/>
            <a:ext cx="8226425" cy="3693319"/>
          </a:xfrm>
        </p:spPr>
        <p:txBody>
          <a:bodyPr/>
          <a:lstStyle/>
          <a:p>
            <a:pPr>
              <a:spcAft>
                <a:spcPts val="4800"/>
              </a:spcAft>
            </a:pPr>
            <a:r>
              <a:rPr lang="en-US" smtClean="0"/>
              <a:t>U.S. evaluation system respected worldwide</a:t>
            </a:r>
          </a:p>
          <a:p>
            <a:pPr>
              <a:spcAft>
                <a:spcPts val="4800"/>
              </a:spcAft>
            </a:pPr>
            <a:r>
              <a:rPr lang="en-US" smtClean="0"/>
              <a:t>Large population allows for detection of bulls superior for a wide range of traits</a:t>
            </a:r>
          </a:p>
          <a:p>
            <a:pPr>
              <a:spcAft>
                <a:spcPts val="4800"/>
              </a:spcAft>
            </a:pPr>
            <a:r>
              <a:rPr lang="en-US" smtClean="0"/>
              <a:t>Early adoption of genomics promises increased rate of genetic gain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China-U.S. agriculture comparison</a:t>
            </a:r>
            <a:endParaRPr lang="en-US" dirty="0"/>
          </a:p>
        </p:txBody>
      </p:sp>
      <p:graphicFrame>
        <p:nvGraphicFramePr>
          <p:cNvPr id="4" name="Content Placeholder 3"/>
          <p:cNvGraphicFramePr>
            <a:graphicFrameLocks noGrp="1"/>
          </p:cNvGraphicFramePr>
          <p:nvPr>
            <p:ph idx="1"/>
          </p:nvPr>
        </p:nvGraphicFramePr>
        <p:xfrm>
          <a:off x="455613" y="1244595"/>
          <a:ext cx="8197320" cy="4561840"/>
        </p:xfrm>
        <a:graphic>
          <a:graphicData uri="http://schemas.openxmlformats.org/drawingml/2006/table">
            <a:tbl>
              <a:tblPr firstRow="1" bandRow="1">
                <a:tableStyleId>{2D5ABB26-0587-4C30-8999-92F81FD0307C}</a:tableStyleId>
              </a:tblPr>
              <a:tblGrid>
                <a:gridCol w="5454120"/>
                <a:gridCol w="1600200"/>
                <a:gridCol w="1143000"/>
              </a:tblGrid>
              <a:tr h="0">
                <a:tc>
                  <a:txBody>
                    <a:bodyPr/>
                    <a:lstStyle/>
                    <a:p>
                      <a:pPr algn="l">
                        <a:lnSpc>
                          <a:spcPts val="3000"/>
                        </a:lnSpc>
                      </a:pPr>
                      <a:r>
                        <a:rPr lang="en-US" sz="2800" b="1" dirty="0" smtClean="0">
                          <a:solidFill>
                            <a:srgbClr val="00FFFF"/>
                          </a:solidFill>
                          <a:latin typeface="Calibri" pitchFamily="34" charset="0"/>
                          <a:cs typeface="Calibri" pitchFamily="34" charset="0"/>
                        </a:rPr>
                        <a:t>Item</a:t>
                      </a:r>
                      <a:endParaRPr lang="en-US" sz="2800" b="1" dirty="0">
                        <a:solidFill>
                          <a:srgbClr val="00FFFF"/>
                        </a:solidFill>
                        <a:latin typeface="Calibri" pitchFamily="34" charset="0"/>
                        <a:cs typeface="Calibri" pitchFamily="34" charset="0"/>
                      </a:endParaRPr>
                    </a:p>
                  </a:txBody>
                  <a:tcPr marL="0" marR="0" marT="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lang="en-US" sz="2800" b="1" dirty="0" smtClean="0">
                          <a:solidFill>
                            <a:srgbClr val="00FFFF"/>
                          </a:solidFill>
                          <a:latin typeface="Calibri" pitchFamily="34" charset="0"/>
                          <a:cs typeface="Calibri" pitchFamily="34" charset="0"/>
                        </a:rPr>
                        <a:t>China</a:t>
                      </a:r>
                      <a:endParaRPr lang="en-US" sz="2800" b="1" dirty="0">
                        <a:solidFill>
                          <a:srgbClr val="00FFFF"/>
                        </a:solidFill>
                        <a:latin typeface="Calibri" pitchFamily="34" charset="0"/>
                        <a:cs typeface="Calibri" pitchFamily="34" charset="0"/>
                      </a:endParaRPr>
                    </a:p>
                  </a:txBody>
                  <a:tcPr marL="0" marR="0" marT="0" marB="9144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600"/>
                        </a:lnSpc>
                      </a:pPr>
                      <a:r>
                        <a:rPr lang="en-US" sz="2800" b="1" dirty="0" smtClean="0">
                          <a:solidFill>
                            <a:srgbClr val="00FFFF"/>
                          </a:solidFill>
                          <a:latin typeface="Calibri" pitchFamily="34" charset="0"/>
                          <a:cs typeface="Calibri" pitchFamily="34" charset="0"/>
                        </a:rPr>
                        <a:t>United States</a:t>
                      </a:r>
                      <a:endParaRPr lang="en-US" sz="2800" b="1" dirty="0">
                        <a:solidFill>
                          <a:srgbClr val="00FFFF"/>
                        </a:solidFill>
                        <a:latin typeface="Calibri" pitchFamily="34" charset="0"/>
                        <a:cs typeface="Calibri" pitchFamily="34" charset="0"/>
                      </a:endParaRPr>
                    </a:p>
                  </a:txBody>
                  <a:tcPr marL="0" marR="0" marT="0" marB="91440" anchor="b">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ts val="3000"/>
                        </a:lnSpc>
                      </a:pPr>
                      <a:r>
                        <a:rPr lang="en-US" sz="2800" b="1" dirty="0" smtClean="0">
                          <a:latin typeface="Calibri" pitchFamily="34" charset="0"/>
                          <a:cs typeface="Calibri" pitchFamily="34" charset="0"/>
                        </a:rPr>
                        <a:t>Population (2007, millions)</a:t>
                      </a:r>
                      <a:endParaRPr lang="en-US" sz="2800" b="1" dirty="0">
                        <a:latin typeface="Calibri" pitchFamily="34" charset="0"/>
                        <a:cs typeface="Calibri" pitchFamily="34" charset="0"/>
                      </a:endParaRPr>
                    </a:p>
                  </a:txBody>
                  <a:tcPr marL="0" marR="0" marT="0" marB="228600">
                    <a:lnT w="19050" cap="flat" cmpd="sng" algn="ctr">
                      <a:noFill/>
                      <a:prstDash val="solid"/>
                      <a:round/>
                      <a:headEnd type="none" w="med" len="med"/>
                      <a:tailEnd type="none" w="med" len="med"/>
                    </a:lnT>
                  </a:tcPr>
                </a:tc>
                <a:tc>
                  <a:txBody>
                    <a:bodyPr/>
                    <a:lstStyle/>
                    <a:p>
                      <a:pPr algn="r">
                        <a:lnSpc>
                          <a:spcPts val="3000"/>
                        </a:lnSpc>
                      </a:pPr>
                      <a:r>
                        <a:rPr lang="en-US" sz="2800" b="1" dirty="0" smtClean="0">
                          <a:solidFill>
                            <a:srgbClr val="FFFF00"/>
                          </a:solidFill>
                          <a:latin typeface="Calibri" pitchFamily="34" charset="0"/>
                          <a:cs typeface="Calibri" pitchFamily="34" charset="0"/>
                        </a:rPr>
                        <a:t>1,321</a:t>
                      </a:r>
                      <a:endParaRPr lang="en-US" sz="2800" b="1" dirty="0">
                        <a:solidFill>
                          <a:srgbClr val="FFFF00"/>
                        </a:solidFill>
                        <a:latin typeface="Calibri" pitchFamily="34" charset="0"/>
                        <a:cs typeface="Calibri" pitchFamily="34" charset="0"/>
                      </a:endParaRPr>
                    </a:p>
                  </a:txBody>
                  <a:tcPr marL="0" marR="365760" marT="0" marB="228600">
                    <a:lnT w="19050" cap="flat" cmpd="sng" algn="ctr">
                      <a:noFill/>
                      <a:prstDash val="solid"/>
                      <a:round/>
                      <a:headEnd type="none" w="med" len="med"/>
                      <a:tailEnd type="none" w="med" len="med"/>
                    </a:lnT>
                  </a:tcPr>
                </a:tc>
                <a:tc>
                  <a:txBody>
                    <a:bodyPr/>
                    <a:lstStyle/>
                    <a:p>
                      <a:pPr algn="r">
                        <a:lnSpc>
                          <a:spcPts val="3000"/>
                        </a:lnSpc>
                      </a:pPr>
                      <a:r>
                        <a:rPr lang="en-US" sz="2800" b="1" dirty="0" smtClean="0">
                          <a:solidFill>
                            <a:srgbClr val="A3F8FF"/>
                          </a:solidFill>
                          <a:latin typeface="Calibri" pitchFamily="34" charset="0"/>
                          <a:cs typeface="Calibri" pitchFamily="34" charset="0"/>
                        </a:rPr>
                        <a:t>304</a:t>
                      </a:r>
                      <a:endParaRPr lang="en-US" sz="2800" b="1" dirty="0">
                        <a:solidFill>
                          <a:srgbClr val="A3F8FF"/>
                        </a:solidFill>
                        <a:latin typeface="Calibri" pitchFamily="34" charset="0"/>
                        <a:cs typeface="Calibri" pitchFamily="34" charset="0"/>
                      </a:endParaRPr>
                    </a:p>
                  </a:txBody>
                  <a:tcPr marL="0" marT="0" marB="228600">
                    <a:lnT w="19050" cap="flat" cmpd="sng" algn="ctr">
                      <a:noFill/>
                      <a:prstDash val="solid"/>
                      <a:round/>
                      <a:headEnd type="none" w="med" len="med"/>
                      <a:tailEnd type="none" w="med" len="med"/>
                    </a:lnT>
                  </a:tcPr>
                </a:tc>
              </a:tr>
              <a:tr h="0">
                <a:tc>
                  <a:txBody>
                    <a:bodyPr/>
                    <a:lstStyle/>
                    <a:p>
                      <a:pPr>
                        <a:lnSpc>
                          <a:spcPts val="3000"/>
                        </a:lnSpc>
                      </a:pPr>
                      <a:r>
                        <a:rPr lang="en-US" sz="2800" b="1" dirty="0" smtClean="0">
                          <a:latin typeface="Calibri" pitchFamily="34" charset="0"/>
                          <a:cs typeface="Calibri" pitchFamily="34" charset="0"/>
                        </a:rPr>
                        <a:t>Cropland (acres, millions)</a:t>
                      </a:r>
                      <a:endParaRPr lang="en-US" sz="2800" b="1" dirty="0">
                        <a:latin typeface="Calibri" pitchFamily="34" charset="0"/>
                        <a:cs typeface="Calibri" pitchFamily="34" charset="0"/>
                      </a:endParaRPr>
                    </a:p>
                  </a:txBody>
                  <a:tcPr marL="0" marR="0" marT="0" marB="228600"/>
                </a:tc>
                <a:tc>
                  <a:txBody>
                    <a:bodyPr/>
                    <a:lstStyle/>
                    <a:p>
                      <a:pPr algn="r">
                        <a:lnSpc>
                          <a:spcPts val="3000"/>
                        </a:lnSpc>
                      </a:pPr>
                      <a:r>
                        <a:rPr lang="en-US" sz="2800" b="1" dirty="0" smtClean="0">
                          <a:solidFill>
                            <a:srgbClr val="FFFF00"/>
                          </a:solidFill>
                          <a:latin typeface="Calibri" pitchFamily="34" charset="0"/>
                          <a:cs typeface="Calibri" pitchFamily="34" charset="0"/>
                        </a:rPr>
                        <a:t>301</a:t>
                      </a:r>
                      <a:endParaRPr lang="en-US" sz="2800" b="1" dirty="0">
                        <a:solidFill>
                          <a:srgbClr val="FFFF00"/>
                        </a:solidFill>
                        <a:latin typeface="Calibri" pitchFamily="34" charset="0"/>
                        <a:cs typeface="Calibri" pitchFamily="34" charset="0"/>
                      </a:endParaRPr>
                    </a:p>
                  </a:txBody>
                  <a:tcPr marL="0" marR="365760" marT="0" marB="228600"/>
                </a:tc>
                <a:tc>
                  <a:txBody>
                    <a:bodyPr/>
                    <a:lstStyle/>
                    <a:p>
                      <a:pPr algn="r">
                        <a:lnSpc>
                          <a:spcPts val="3000"/>
                        </a:lnSpc>
                      </a:pPr>
                      <a:r>
                        <a:rPr lang="en-US" sz="2800" b="1" dirty="0" smtClean="0">
                          <a:solidFill>
                            <a:srgbClr val="A3F8FF"/>
                          </a:solidFill>
                          <a:latin typeface="Calibri" pitchFamily="34" charset="0"/>
                          <a:cs typeface="Calibri" pitchFamily="34" charset="0"/>
                        </a:rPr>
                        <a:t>406</a:t>
                      </a:r>
                      <a:endParaRPr lang="en-US" sz="2800" b="1" dirty="0">
                        <a:solidFill>
                          <a:srgbClr val="A3F8FF"/>
                        </a:solidFill>
                        <a:latin typeface="Calibri" pitchFamily="34" charset="0"/>
                        <a:cs typeface="Calibri" pitchFamily="34" charset="0"/>
                      </a:endParaRPr>
                    </a:p>
                  </a:txBody>
                  <a:tcPr marL="0" marT="0" marB="228600"/>
                </a:tc>
              </a:tr>
              <a:tr h="0">
                <a:tc>
                  <a:txBody>
                    <a:bodyPr/>
                    <a:lstStyle/>
                    <a:p>
                      <a:pPr>
                        <a:lnSpc>
                          <a:spcPts val="3000"/>
                        </a:lnSpc>
                      </a:pPr>
                      <a:r>
                        <a:rPr lang="en-US" sz="2800" b="1" dirty="0" smtClean="0">
                          <a:latin typeface="Calibri" pitchFamily="34" charset="0"/>
                          <a:cs typeface="Calibri" pitchFamily="34" charset="0"/>
                        </a:rPr>
                        <a:t>Cropland/agricultural worker (acres)</a:t>
                      </a:r>
                      <a:endParaRPr lang="en-US" sz="2800" b="1" dirty="0">
                        <a:latin typeface="Calibri" pitchFamily="34" charset="0"/>
                        <a:cs typeface="Calibri" pitchFamily="34" charset="0"/>
                      </a:endParaRPr>
                    </a:p>
                  </a:txBody>
                  <a:tcPr marL="0" marR="0" marT="0" marB="228600"/>
                </a:tc>
                <a:tc>
                  <a:txBody>
                    <a:bodyPr/>
                    <a:lstStyle/>
                    <a:p>
                      <a:pPr algn="r">
                        <a:lnSpc>
                          <a:spcPts val="3000"/>
                        </a:lnSpc>
                      </a:pPr>
                      <a:r>
                        <a:rPr lang="en-US" sz="2800" b="1" dirty="0" smtClean="0">
                          <a:solidFill>
                            <a:srgbClr val="FFFF00"/>
                          </a:solidFill>
                          <a:latin typeface="Calibri" pitchFamily="34" charset="0"/>
                          <a:cs typeface="Calibri" pitchFamily="34" charset="0"/>
                        </a:rPr>
                        <a:t>1</a:t>
                      </a:r>
                      <a:endParaRPr lang="en-US" sz="2800" b="1" dirty="0">
                        <a:solidFill>
                          <a:srgbClr val="FFFF00"/>
                        </a:solidFill>
                        <a:latin typeface="Calibri" pitchFamily="34" charset="0"/>
                        <a:cs typeface="Calibri" pitchFamily="34" charset="0"/>
                      </a:endParaRPr>
                    </a:p>
                  </a:txBody>
                  <a:tcPr marL="0" marR="365760" marT="0" marB="228600"/>
                </a:tc>
                <a:tc>
                  <a:txBody>
                    <a:bodyPr/>
                    <a:lstStyle/>
                    <a:p>
                      <a:pPr algn="r">
                        <a:lnSpc>
                          <a:spcPts val="3000"/>
                        </a:lnSpc>
                      </a:pPr>
                      <a:r>
                        <a:rPr lang="en-US" sz="2800" b="1" dirty="0" smtClean="0">
                          <a:solidFill>
                            <a:srgbClr val="A3F8FF"/>
                          </a:solidFill>
                          <a:latin typeface="Calibri" pitchFamily="34" charset="0"/>
                          <a:cs typeface="Calibri" pitchFamily="34" charset="0"/>
                        </a:rPr>
                        <a:t>194</a:t>
                      </a:r>
                      <a:endParaRPr lang="en-US" sz="2800" b="1" dirty="0">
                        <a:solidFill>
                          <a:srgbClr val="A3F8FF"/>
                        </a:solidFill>
                        <a:latin typeface="Calibri" pitchFamily="34" charset="0"/>
                        <a:cs typeface="Calibri" pitchFamily="34" charset="0"/>
                      </a:endParaRPr>
                    </a:p>
                  </a:txBody>
                  <a:tcPr marL="0" marT="0" marB="228600"/>
                </a:tc>
              </a:tr>
              <a:tr h="0">
                <a:tc>
                  <a:txBody>
                    <a:bodyPr/>
                    <a:lstStyle/>
                    <a:p>
                      <a:pPr>
                        <a:lnSpc>
                          <a:spcPts val="3000"/>
                        </a:lnSpc>
                      </a:pPr>
                      <a:r>
                        <a:rPr lang="en-US" sz="2800" b="1" dirty="0" smtClean="0">
                          <a:latin typeface="Calibri" pitchFamily="34" charset="0"/>
                          <a:cs typeface="Calibri" pitchFamily="34" charset="0"/>
                        </a:rPr>
                        <a:t>Agricultural gross domestic product</a:t>
                      </a:r>
                    </a:p>
                    <a:p>
                      <a:pPr>
                        <a:lnSpc>
                          <a:spcPts val="3000"/>
                        </a:lnSpc>
                      </a:pPr>
                      <a:r>
                        <a:rPr lang="en-US" sz="2800" b="1" dirty="0" smtClean="0">
                          <a:latin typeface="Calibri" pitchFamily="34" charset="0"/>
                          <a:cs typeface="Calibri" pitchFamily="34" charset="0"/>
                        </a:rPr>
                        <a:t>(GDP, 2007, US$, billions)</a:t>
                      </a:r>
                      <a:endParaRPr lang="en-US" sz="2800" b="1" dirty="0">
                        <a:latin typeface="Calibri" pitchFamily="34" charset="0"/>
                        <a:cs typeface="Calibri" pitchFamily="34" charset="0"/>
                      </a:endParaRPr>
                    </a:p>
                  </a:txBody>
                  <a:tcPr marL="0" marR="0" marT="0" marB="228600"/>
                </a:tc>
                <a:tc>
                  <a:txBody>
                    <a:bodyPr/>
                    <a:lstStyle/>
                    <a:p>
                      <a:pPr algn="r">
                        <a:lnSpc>
                          <a:spcPts val="3000"/>
                        </a:lnSpc>
                      </a:pPr>
                      <a:r>
                        <a:rPr lang="en-US" sz="2800" b="1" dirty="0" smtClean="0">
                          <a:solidFill>
                            <a:srgbClr val="FFFF00"/>
                          </a:solidFill>
                          <a:latin typeface="Calibri" pitchFamily="34" charset="0"/>
                          <a:cs typeface="Calibri" pitchFamily="34" charset="0"/>
                        </a:rPr>
                        <a:t>370</a:t>
                      </a:r>
                      <a:endParaRPr lang="en-US" sz="2800" b="1" dirty="0">
                        <a:solidFill>
                          <a:srgbClr val="FFFF00"/>
                        </a:solidFill>
                        <a:latin typeface="Calibri" pitchFamily="34" charset="0"/>
                        <a:cs typeface="Calibri" pitchFamily="34" charset="0"/>
                      </a:endParaRPr>
                    </a:p>
                  </a:txBody>
                  <a:tcPr marL="0" marR="365760" marT="0" marB="228600"/>
                </a:tc>
                <a:tc>
                  <a:txBody>
                    <a:bodyPr/>
                    <a:lstStyle/>
                    <a:p>
                      <a:pPr algn="r">
                        <a:lnSpc>
                          <a:spcPts val="3000"/>
                        </a:lnSpc>
                      </a:pPr>
                      <a:r>
                        <a:rPr lang="en-US" sz="2800" b="1" dirty="0" smtClean="0">
                          <a:solidFill>
                            <a:srgbClr val="A3F8FF"/>
                          </a:solidFill>
                          <a:latin typeface="Calibri" pitchFamily="34" charset="0"/>
                          <a:cs typeface="Calibri" pitchFamily="34" charset="0"/>
                        </a:rPr>
                        <a:t>161</a:t>
                      </a:r>
                      <a:endParaRPr lang="en-US" sz="2800" b="1" dirty="0">
                        <a:solidFill>
                          <a:srgbClr val="A3F8FF"/>
                        </a:solidFill>
                        <a:latin typeface="Calibri" pitchFamily="34" charset="0"/>
                        <a:cs typeface="Calibri" pitchFamily="34" charset="0"/>
                      </a:endParaRPr>
                    </a:p>
                  </a:txBody>
                  <a:tcPr marL="0" marT="0" marB="228600"/>
                </a:tc>
              </a:tr>
              <a:tr h="0">
                <a:tc>
                  <a:txBody>
                    <a:bodyPr/>
                    <a:lstStyle/>
                    <a:p>
                      <a:pPr>
                        <a:lnSpc>
                          <a:spcPts val="3000"/>
                        </a:lnSpc>
                      </a:pPr>
                      <a:r>
                        <a:rPr lang="en-US" sz="2800" b="1" dirty="0" smtClean="0">
                          <a:latin typeface="Calibri" pitchFamily="34" charset="0"/>
                          <a:cs typeface="Calibri" pitchFamily="34" charset="0"/>
                        </a:rPr>
                        <a:t>Agricultural GDP/agricultural</a:t>
                      </a:r>
                      <a:r>
                        <a:rPr lang="en-US" sz="2800" b="1" baseline="0" dirty="0" smtClean="0">
                          <a:latin typeface="Calibri" pitchFamily="34" charset="0"/>
                          <a:cs typeface="Calibri" pitchFamily="34" charset="0"/>
                        </a:rPr>
                        <a:t> </a:t>
                      </a:r>
                      <a:r>
                        <a:rPr lang="en-US" sz="2800" b="1" dirty="0" smtClean="0">
                          <a:latin typeface="Calibri" pitchFamily="34" charset="0"/>
                          <a:cs typeface="Calibri" pitchFamily="34" charset="0"/>
                        </a:rPr>
                        <a:t>worker (US$/person)</a:t>
                      </a:r>
                      <a:endParaRPr lang="en-US" sz="2800" b="1" dirty="0">
                        <a:latin typeface="Calibri" pitchFamily="34" charset="0"/>
                        <a:cs typeface="Calibri" pitchFamily="34" charset="0"/>
                      </a:endParaRPr>
                    </a:p>
                  </a:txBody>
                  <a:tcPr marL="0" marR="0" marT="0" marB="228600"/>
                </a:tc>
                <a:tc>
                  <a:txBody>
                    <a:bodyPr/>
                    <a:lstStyle/>
                    <a:p>
                      <a:pPr algn="r">
                        <a:lnSpc>
                          <a:spcPts val="3000"/>
                        </a:lnSpc>
                      </a:pPr>
                      <a:r>
                        <a:rPr lang="en-US" sz="2800" b="1" dirty="0" smtClean="0">
                          <a:solidFill>
                            <a:srgbClr val="FFFF00"/>
                          </a:solidFill>
                          <a:latin typeface="Calibri" pitchFamily="34" charset="0"/>
                          <a:cs typeface="Calibri" pitchFamily="34" charset="0"/>
                        </a:rPr>
                        <a:t>1,230</a:t>
                      </a:r>
                      <a:endParaRPr lang="en-US" sz="2800" b="1" dirty="0">
                        <a:solidFill>
                          <a:srgbClr val="FFFF00"/>
                        </a:solidFill>
                        <a:latin typeface="Calibri" pitchFamily="34" charset="0"/>
                        <a:cs typeface="Calibri" pitchFamily="34" charset="0"/>
                      </a:endParaRPr>
                    </a:p>
                  </a:txBody>
                  <a:tcPr marL="0" marR="365760" marT="0" marB="228600"/>
                </a:tc>
                <a:tc>
                  <a:txBody>
                    <a:bodyPr/>
                    <a:lstStyle/>
                    <a:p>
                      <a:pPr algn="r">
                        <a:lnSpc>
                          <a:spcPts val="3000"/>
                        </a:lnSpc>
                      </a:pPr>
                      <a:r>
                        <a:rPr lang="en-US" sz="2800" b="1" dirty="0" smtClean="0">
                          <a:solidFill>
                            <a:srgbClr val="A3F8FF"/>
                          </a:solidFill>
                          <a:latin typeface="Calibri" pitchFamily="34" charset="0"/>
                          <a:cs typeface="Calibri" pitchFamily="34" charset="0"/>
                        </a:rPr>
                        <a:t>43,650</a:t>
                      </a:r>
                      <a:endParaRPr lang="en-US" sz="2800" b="1" dirty="0">
                        <a:solidFill>
                          <a:srgbClr val="A3F8FF"/>
                        </a:solidFill>
                        <a:latin typeface="Calibri" pitchFamily="34" charset="0"/>
                        <a:cs typeface="Calibri" pitchFamily="34" charset="0"/>
                      </a:endParaRPr>
                    </a:p>
                  </a:txBody>
                  <a:tcPr marL="0" marT="0" marB="228600"/>
                </a:tc>
              </a:tr>
            </a:tbl>
          </a:graphicData>
        </a:graphic>
      </p:graphicFrame>
      <p:sp>
        <p:nvSpPr>
          <p:cNvPr id="4129" name="TextBox 4"/>
          <p:cNvSpPr txBox="1">
            <a:spLocks noChangeArrowheads="1"/>
          </p:cNvSpPr>
          <p:nvPr/>
        </p:nvSpPr>
        <p:spPr bwMode="auto">
          <a:xfrm>
            <a:off x="457200" y="5943600"/>
            <a:ext cx="6553200" cy="276999"/>
          </a:xfrm>
          <a:prstGeom prst="rect">
            <a:avLst/>
          </a:prstGeom>
          <a:noFill/>
          <a:ln w="9525">
            <a:noFill/>
            <a:miter lim="800000"/>
            <a:headEnd/>
            <a:tailEnd/>
          </a:ln>
        </p:spPr>
        <p:txBody>
          <a:bodyPr lIns="0" tIns="0" rIns="0" bIns="0">
            <a:spAutoFit/>
          </a:bodyPr>
          <a:lstStyle/>
          <a:p>
            <a:r>
              <a:rPr lang="en-US" sz="1800" b="1" i="1" dirty="0" smtClean="0">
                <a:solidFill>
                  <a:srgbClr val="00FFFF"/>
                </a:solidFill>
                <a:latin typeface="Calibri" pitchFamily="34" charset="0"/>
                <a:cs typeface="Calibri" pitchFamily="34" charset="0"/>
              </a:rPr>
              <a:t>Source:  </a:t>
            </a:r>
            <a:r>
              <a:rPr lang="en-US" sz="1800" b="1" dirty="0" smtClean="0">
                <a:solidFill>
                  <a:srgbClr val="A3F8FF"/>
                </a:solidFill>
                <a:latin typeface="Calibri" pitchFamily="34" charset="0"/>
                <a:cs typeface="Calibri" pitchFamily="34" charset="0"/>
              </a:rPr>
              <a:t>USDA Economic Research Service</a:t>
            </a:r>
            <a:endParaRPr lang="en-US" sz="1800" b="1" dirty="0">
              <a:solidFill>
                <a:srgbClr val="A3F8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Summary</a:t>
            </a:r>
          </a:p>
        </p:txBody>
      </p:sp>
      <p:sp>
        <p:nvSpPr>
          <p:cNvPr id="1156099" name="Rectangle 3"/>
          <p:cNvSpPr>
            <a:spLocks noGrp="1" noChangeArrowheads="1"/>
          </p:cNvSpPr>
          <p:nvPr>
            <p:ph idx="1"/>
          </p:nvPr>
        </p:nvSpPr>
        <p:spPr>
          <a:xfrm>
            <a:off x="455613" y="1371599"/>
            <a:ext cx="8226425" cy="4707467"/>
          </a:xfrm>
        </p:spPr>
        <p:txBody>
          <a:bodyPr>
            <a:noAutofit/>
          </a:bodyPr>
          <a:lstStyle/>
          <a:p>
            <a:pPr>
              <a:spcAft>
                <a:spcPts val="4200"/>
              </a:spcAft>
            </a:pPr>
            <a:r>
              <a:rPr lang="en-AU" sz="2800" dirty="0" smtClean="0"/>
              <a:t>Chinese consumption of dairy products will increase</a:t>
            </a:r>
          </a:p>
          <a:p>
            <a:pPr>
              <a:spcAft>
                <a:spcPts val="4200"/>
              </a:spcAft>
            </a:pPr>
            <a:r>
              <a:rPr lang="en-AU" sz="2800" dirty="0" smtClean="0"/>
              <a:t>Increased efficiency necessary to meet demand from available land and water resources</a:t>
            </a:r>
          </a:p>
          <a:p>
            <a:pPr>
              <a:spcAft>
                <a:spcPts val="4200"/>
              </a:spcAft>
            </a:pPr>
            <a:r>
              <a:rPr lang="en-AU" sz="2800" dirty="0" smtClean="0"/>
              <a:t>Higher yield/cow dilutes maintenance</a:t>
            </a:r>
          </a:p>
          <a:p>
            <a:pPr>
              <a:spcAft>
                <a:spcPts val="4200"/>
              </a:spcAft>
            </a:pPr>
            <a:r>
              <a:rPr lang="en-US" sz="2800" dirty="0" smtClean="0"/>
              <a:t>United States is source of semen with proven high production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56099">
                                            <p:txEl>
                                              <p:pRg st="0" end="0"/>
                                            </p:txEl>
                                          </p:spTgt>
                                        </p:tgtEl>
                                        <p:attrNameLst>
                                          <p:attrName>style.visibility</p:attrName>
                                        </p:attrNameLst>
                                      </p:cBhvr>
                                      <p:to>
                                        <p:strVal val="visible"/>
                                      </p:to>
                                    </p:set>
                                  </p:childTnLst>
                                  <p:subTnLst>
                                    <p:animClr>
                                      <p:cBhvr override="childStyle">
                                        <p:cTn dur="1" fill="hold" display="0" masterRel="nextClick" afterEffect="1"/>
                                        <p:tgtEl>
                                          <p:spTgt spid="1156099">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6099">
                                            <p:txEl>
                                              <p:pRg st="1" end="1"/>
                                            </p:txEl>
                                          </p:spTgt>
                                        </p:tgtEl>
                                        <p:attrNameLst>
                                          <p:attrName>style.visibility</p:attrName>
                                        </p:attrNameLst>
                                      </p:cBhvr>
                                      <p:to>
                                        <p:strVal val="visible"/>
                                      </p:to>
                                    </p:set>
                                  </p:childTnLst>
                                  <p:subTnLst>
                                    <p:animClr>
                                      <p:cBhvr override="childStyle">
                                        <p:cTn dur="1" fill="hold" display="0" masterRel="nextClick" afterEffect="1"/>
                                        <p:tgtEl>
                                          <p:spTgt spid="1156099">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6099">
                                            <p:txEl>
                                              <p:pRg st="2" end="2"/>
                                            </p:txEl>
                                          </p:spTgt>
                                        </p:tgtEl>
                                        <p:attrNameLst>
                                          <p:attrName>style.visibility</p:attrName>
                                        </p:attrNameLst>
                                      </p:cBhvr>
                                      <p:to>
                                        <p:strVal val="visible"/>
                                      </p:to>
                                    </p:set>
                                  </p:childTnLst>
                                  <p:subTnLst>
                                    <p:animClr>
                                      <p:cBhvr override="childStyle">
                                        <p:cTn dur="1" fill="hold" display="0" masterRel="nextClick" afterEffect="1"/>
                                        <p:tgtEl>
                                          <p:spTgt spid="1156099">
                                            <p:txEl>
                                              <p:pRg st="2" end="2"/>
                                            </p:txEl>
                                          </p:spTgt>
                                        </p:tgtEl>
                                        <p:attrNameLst>
                                          <p:attrName>ppt_c</p:attrName>
                                        </p:attrNameLst>
                                      </p:cBhvr>
                                      <p:to>
                                        <a:srgbClr val="A3F8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6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Why is dairy important to China?</a:t>
            </a:r>
          </a:p>
        </p:txBody>
      </p:sp>
      <p:sp>
        <p:nvSpPr>
          <p:cNvPr id="17411" name="Rectangle 3"/>
          <p:cNvSpPr>
            <a:spLocks noGrp="1" noChangeArrowheads="1"/>
          </p:cNvSpPr>
          <p:nvPr>
            <p:ph type="body" idx="1"/>
          </p:nvPr>
        </p:nvSpPr>
        <p:spPr>
          <a:xfrm>
            <a:off x="455613" y="1371600"/>
            <a:ext cx="8226425" cy="4924425"/>
          </a:xfrm>
        </p:spPr>
        <p:txBody>
          <a:bodyPr/>
          <a:lstStyle/>
          <a:p>
            <a:pPr>
              <a:spcAft>
                <a:spcPts val="4800"/>
              </a:spcAft>
            </a:pPr>
            <a:r>
              <a:rPr lang="en-US" dirty="0" smtClean="0"/>
              <a:t>Source of highly nutritious food</a:t>
            </a:r>
          </a:p>
          <a:p>
            <a:pPr>
              <a:spcAft>
                <a:spcPts val="4800"/>
              </a:spcAft>
            </a:pPr>
            <a:r>
              <a:rPr lang="en-US" dirty="0" smtClean="0"/>
              <a:t>Rising income </a:t>
            </a:r>
            <a:r>
              <a:rPr lang="en-US" dirty="0" smtClean="0">
                <a:sym typeface="StarBats"/>
              </a:rPr>
              <a:t></a:t>
            </a:r>
            <a:r>
              <a:rPr lang="en-US" dirty="0" smtClean="0"/>
              <a:t> greater demand</a:t>
            </a:r>
          </a:p>
          <a:p>
            <a:pPr>
              <a:spcAft>
                <a:spcPts val="4800"/>
              </a:spcAft>
            </a:pPr>
            <a:r>
              <a:rPr lang="en-US" dirty="0" smtClean="0"/>
              <a:t>Domestic production can reduce imports</a:t>
            </a:r>
          </a:p>
          <a:p>
            <a:pPr>
              <a:spcAft>
                <a:spcPts val="4800"/>
              </a:spcAft>
            </a:pPr>
            <a:endParaRPr lang="en-US" dirty="0" smtClean="0"/>
          </a:p>
          <a:p>
            <a:pPr>
              <a:spcAft>
                <a:spcPts val="4800"/>
              </a:spcAft>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 of rising income</a:t>
            </a:r>
            <a:endParaRPr lang="en-US" dirty="0"/>
          </a:p>
        </p:txBody>
      </p:sp>
      <p:sp>
        <p:nvSpPr>
          <p:cNvPr id="5" name="Content Placeholder 4"/>
          <p:cNvSpPr>
            <a:spLocks noGrp="1"/>
          </p:cNvSpPr>
          <p:nvPr>
            <p:ph idx="1"/>
          </p:nvPr>
        </p:nvSpPr>
        <p:spPr>
          <a:xfrm>
            <a:off x="455613" y="1371600"/>
            <a:ext cx="8226425" cy="4416594"/>
          </a:xfrm>
        </p:spPr>
        <p:txBody>
          <a:bodyPr/>
          <a:lstStyle/>
          <a:p>
            <a:pPr>
              <a:spcAft>
                <a:spcPts val="3600"/>
              </a:spcAft>
            </a:pPr>
            <a:r>
              <a:rPr lang="en-US" dirty="0" smtClean="0"/>
              <a:t>Some increase in calories consumed</a:t>
            </a:r>
          </a:p>
          <a:p>
            <a:pPr>
              <a:spcAft>
                <a:spcPts val="600"/>
              </a:spcAft>
            </a:pPr>
            <a:r>
              <a:rPr lang="en-US" dirty="0" smtClean="0"/>
              <a:t>General increase in diet quality</a:t>
            </a:r>
          </a:p>
          <a:p>
            <a:pPr lvl="1">
              <a:spcAft>
                <a:spcPts val="3600"/>
              </a:spcAft>
            </a:pPr>
            <a:r>
              <a:rPr lang="en-US" dirty="0" smtClean="0"/>
              <a:t>More animal protein</a:t>
            </a:r>
          </a:p>
          <a:p>
            <a:pPr>
              <a:spcAft>
                <a:spcPts val="3600"/>
              </a:spcAft>
            </a:pPr>
            <a:r>
              <a:rPr lang="en-US" dirty="0" smtClean="0"/>
              <a:t>Substantial increase in resources required</a:t>
            </a:r>
          </a:p>
          <a:p>
            <a:pPr>
              <a:spcAft>
                <a:spcPts val="3600"/>
              </a:spcAft>
            </a:pPr>
            <a:r>
              <a:rPr lang="en-US" dirty="0" smtClean="0"/>
              <a:t>Rapid economic growth in China </a:t>
            </a:r>
            <a:r>
              <a:rPr lang="en-US" dirty="0" smtClean="0">
                <a:sym typeface="StarBats"/>
              </a:rPr>
              <a:t> huge increase in animal 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p:cBhvr override="childStyle">
                                        <p:cTn dur="1" fill="hold" display="0" masterRel="nextClick" afterEffect="1"/>
                                        <p:tgtEl>
                                          <p:spTgt spid="5">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p:cBhvr override="childStyle">
                                        <p:cTn dur="1" fill="hold" display="0" masterRel="nextClick" afterEffect="1"/>
                                        <p:tgtEl>
                                          <p:spTgt spid="5">
                                            <p:txEl>
                                              <p:pRg st="1" end="1"/>
                                            </p:txEl>
                                          </p:spTgt>
                                        </p:tgtEl>
                                        <p:attrNameLst>
                                          <p:attrName>ppt_c</p:attrName>
                                        </p:attrNameLst>
                                      </p:cBhvr>
                                      <p:to>
                                        <a:srgbClr val="A3F8FF"/>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p:cBhvr override="childStyle">
                                        <p:cTn dur="1" fill="hold" display="0" masterRel="nextClick" afterEffect="1"/>
                                        <p:tgtEl>
                                          <p:spTgt spid="5">
                                            <p:txEl>
                                              <p:pRg st="2" end="2"/>
                                            </p:txEl>
                                          </p:spTgt>
                                        </p:tgtEl>
                                        <p:attrNameLst>
                                          <p:attrName>ppt_c</p:attrName>
                                        </p:attrNameLst>
                                      </p:cBhvr>
                                      <p:to>
                                        <a:srgbClr val="A3F8F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subTnLst>
                                    <p:animClr>
                                      <p:cBhvr override="childStyle">
                                        <p:cTn dur="1" fill="hold" display="0" masterRel="nextClick" afterEffect="1"/>
                                        <p:tgtEl>
                                          <p:spTgt spid="5">
                                            <p:txEl>
                                              <p:pRg st="3" end="3"/>
                                            </p:txEl>
                                          </p:spTgt>
                                        </p:tgtEl>
                                        <p:attrNameLst>
                                          <p:attrName>ppt_c</p:attrName>
                                        </p:attrNameLst>
                                      </p:cBhvr>
                                      <p:to>
                                        <a:srgbClr val="A3F8F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5613" y="182563"/>
            <a:ext cx="8226425" cy="584775"/>
          </a:xfrm>
        </p:spPr>
        <p:txBody>
          <a:bodyPr/>
          <a:lstStyle/>
          <a:p>
            <a:r>
              <a:rPr lang="en-US" smtClean="0"/>
              <a:t>Why improve efficiency?</a:t>
            </a:r>
            <a:endParaRPr lang="en-US" dirty="0" smtClean="0"/>
          </a:p>
        </p:txBody>
      </p:sp>
      <p:sp>
        <p:nvSpPr>
          <p:cNvPr id="17411" name="Rectangle 3"/>
          <p:cNvSpPr>
            <a:spLocks noGrp="1" noChangeArrowheads="1"/>
          </p:cNvSpPr>
          <p:nvPr>
            <p:ph type="body" idx="1"/>
          </p:nvPr>
        </p:nvSpPr>
        <p:spPr>
          <a:xfrm>
            <a:off x="455613" y="1371600"/>
            <a:ext cx="8226425" cy="4570482"/>
          </a:xfrm>
        </p:spPr>
        <p:txBody>
          <a:bodyPr/>
          <a:lstStyle/>
          <a:p>
            <a:pPr>
              <a:spcAft>
                <a:spcPts val="3600"/>
              </a:spcAft>
            </a:pPr>
            <a:r>
              <a:rPr lang="en-US" sz="2900" dirty="0" smtClean="0"/>
              <a:t>Meet needs of growing population at reduced cost</a:t>
            </a:r>
          </a:p>
          <a:p>
            <a:pPr>
              <a:spcAft>
                <a:spcPts val="300"/>
              </a:spcAft>
            </a:pPr>
            <a:r>
              <a:rPr lang="en-US" sz="2900" dirty="0" smtClean="0"/>
              <a:t>Reduce demand</a:t>
            </a:r>
          </a:p>
          <a:p>
            <a:pPr lvl="1">
              <a:spcAft>
                <a:spcPts val="0"/>
              </a:spcAft>
            </a:pPr>
            <a:r>
              <a:rPr lang="en-US" sz="2900" dirty="0" smtClean="0"/>
              <a:t>Land</a:t>
            </a:r>
          </a:p>
          <a:p>
            <a:pPr lvl="1">
              <a:spcAft>
                <a:spcPts val="0"/>
              </a:spcAft>
            </a:pPr>
            <a:r>
              <a:rPr lang="en-US" sz="2900" dirty="0" smtClean="0"/>
              <a:t>Water</a:t>
            </a:r>
          </a:p>
          <a:p>
            <a:pPr lvl="1">
              <a:spcAft>
                <a:spcPts val="3600"/>
              </a:spcAft>
            </a:pPr>
            <a:r>
              <a:rPr lang="en-US" sz="2900" dirty="0" smtClean="0"/>
              <a:t>Labor</a:t>
            </a:r>
          </a:p>
          <a:p>
            <a:pPr>
              <a:spcAft>
                <a:spcPts val="300"/>
              </a:spcAft>
            </a:pPr>
            <a:r>
              <a:rPr lang="en-US" sz="2900" dirty="0" smtClean="0"/>
              <a:t>Reduce pollution (carbon footprint)</a:t>
            </a:r>
          </a:p>
          <a:p>
            <a:pPr lvl="1">
              <a:spcAft>
                <a:spcPts val="0"/>
              </a:spcAft>
            </a:pPr>
            <a:r>
              <a:rPr lang="en-US" sz="2900" dirty="0" smtClean="0"/>
              <a:t>Methane</a:t>
            </a:r>
          </a:p>
          <a:p>
            <a:pPr lvl="1"/>
            <a:r>
              <a:rPr lang="en-US" sz="2900" dirty="0" smtClean="0"/>
              <a:t>Runoff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par>
                                <p:cTn id="11" presetID="1" presetClass="entr" presetSubtype="0"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subTnLst>
                                    <p:animClr>
                                      <p:cBhvr override="childStyle">
                                        <p:cTn dur="1" fill="hold" display="0" masterRel="nextClick" afterEffect="1"/>
                                        <p:tgtEl>
                                          <p:spTgt spid="17411">
                                            <p:txEl>
                                              <p:pRg st="2" end="2"/>
                                            </p:txEl>
                                          </p:spTgt>
                                        </p:tgtEl>
                                        <p:attrNameLst>
                                          <p:attrName>ppt_c</p:attrName>
                                        </p:attrNameLst>
                                      </p:cBhvr>
                                      <p:to>
                                        <a:srgbClr val="A3F8FF"/>
                                      </p:to>
                                    </p:animClr>
                                  </p:sub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subTnLst>
                                    <p:animClr>
                                      <p:cBhvr override="childStyle">
                                        <p:cTn dur="1" fill="hold" display="0" masterRel="nextClick" afterEffect="1"/>
                                        <p:tgtEl>
                                          <p:spTgt spid="17411">
                                            <p:txEl>
                                              <p:pRg st="3" end="3"/>
                                            </p:txEl>
                                          </p:spTgt>
                                        </p:tgtEl>
                                        <p:attrNameLst>
                                          <p:attrName>ppt_c</p:attrName>
                                        </p:attrNameLst>
                                      </p:cBhvr>
                                      <p:to>
                                        <a:srgbClr val="A3F8FF"/>
                                      </p:to>
                                    </p:animClr>
                                  </p:subTnLst>
                                </p:cTn>
                              </p:par>
                              <p:par>
                                <p:cTn id="15" presetID="1" presetClass="entr" presetSubtype="0" fill="hold" grpId="0"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subTnLst>
                                    <p:animClr>
                                      <p:cBhvr override="childStyle">
                                        <p:cTn dur="1" fill="hold" display="0" masterRel="nextClick" afterEffect="1"/>
                                        <p:tgtEl>
                                          <p:spTgt spid="17411">
                                            <p:txEl>
                                              <p:pRg st="4" end="4"/>
                                            </p:txEl>
                                          </p:spTgt>
                                        </p:tgtEl>
                                        <p:attrNameLst>
                                          <p:attrName>ppt_c</p:attrName>
                                        </p:attrNameLst>
                                      </p:cBhvr>
                                      <p:to>
                                        <a:srgbClr val="A3F8F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How to improve efficiency</a:t>
            </a:r>
            <a:endParaRPr lang="en-US" dirty="0" smtClean="0"/>
          </a:p>
        </p:txBody>
      </p:sp>
      <p:sp>
        <p:nvSpPr>
          <p:cNvPr id="17411" name="Rectangle 3"/>
          <p:cNvSpPr>
            <a:spLocks noGrp="1" noChangeArrowheads="1"/>
          </p:cNvSpPr>
          <p:nvPr>
            <p:ph type="body" idx="1"/>
          </p:nvPr>
        </p:nvSpPr>
        <p:spPr>
          <a:xfrm>
            <a:off x="455613" y="1371600"/>
            <a:ext cx="8226425" cy="4493538"/>
          </a:xfrm>
        </p:spPr>
        <p:txBody>
          <a:bodyPr/>
          <a:lstStyle/>
          <a:p>
            <a:pPr>
              <a:spcAft>
                <a:spcPts val="3000"/>
              </a:spcAft>
            </a:pPr>
            <a:r>
              <a:rPr lang="en-US" dirty="0" smtClean="0"/>
              <a:t>Increase production per cow</a:t>
            </a:r>
          </a:p>
          <a:p>
            <a:pPr>
              <a:spcAft>
                <a:spcPts val="3000"/>
              </a:spcAft>
            </a:pPr>
            <a:r>
              <a:rPr lang="en-US" dirty="0" smtClean="0"/>
              <a:t>Improve cow’s efficiency of feed conversion</a:t>
            </a:r>
          </a:p>
          <a:p>
            <a:pPr>
              <a:spcAft>
                <a:spcPts val="3000"/>
              </a:spcAft>
            </a:pPr>
            <a:r>
              <a:rPr lang="en-US" dirty="0" smtClean="0"/>
              <a:t>Improve longevity </a:t>
            </a:r>
            <a:r>
              <a:rPr lang="en-US" dirty="0" smtClean="0">
                <a:sym typeface="StarBats"/>
              </a:rPr>
              <a:t> </a:t>
            </a:r>
            <a:r>
              <a:rPr lang="en-US" dirty="0" smtClean="0"/>
              <a:t>reduces number of heifers required</a:t>
            </a:r>
          </a:p>
          <a:p>
            <a:pPr>
              <a:spcAft>
                <a:spcPts val="3000"/>
              </a:spcAft>
            </a:pPr>
            <a:r>
              <a:rPr lang="en-US" dirty="0" smtClean="0"/>
              <a:t>Improve nutritional management</a:t>
            </a:r>
          </a:p>
          <a:p>
            <a:pPr>
              <a:spcAft>
                <a:spcPts val="3000"/>
              </a:spcAft>
            </a:pPr>
            <a:r>
              <a:rPr lang="en-US" dirty="0" smtClean="0"/>
              <a:t>Reduce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p:cBhvr override="childStyle">
                                        <p:cTn dur="1" fill="hold" display="0" masterRel="nextClick" afterEffect="1"/>
                                        <p:tgtEl>
                                          <p:spTgt spid="17411">
                                            <p:txEl>
                                              <p:pRg st="0" end="0"/>
                                            </p:txEl>
                                          </p:spTgt>
                                        </p:tgtEl>
                                        <p:attrNameLst>
                                          <p:attrName>ppt_c</p:attrName>
                                        </p:attrNameLst>
                                      </p:cBhvr>
                                      <p:to>
                                        <a:srgbClr val="A3F8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subTnLst>
                                    <p:animClr>
                                      <p:cBhvr override="childStyle">
                                        <p:cTn dur="1" fill="hold" display="0" masterRel="nextClick" afterEffect="1"/>
                                        <p:tgtEl>
                                          <p:spTgt spid="17411">
                                            <p:txEl>
                                              <p:pRg st="1" end="1"/>
                                            </p:txEl>
                                          </p:spTgt>
                                        </p:tgtEl>
                                        <p:attrNameLst>
                                          <p:attrName>ppt_c</p:attrName>
                                        </p:attrNameLst>
                                      </p:cBhvr>
                                      <p:to>
                                        <a:srgbClr val="A3F8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subTnLst>
                                    <p:animClr>
                                      <p:cBhvr override="childStyle">
                                        <p:cTn dur="1" fill="hold" display="0" masterRel="nextClick" afterEffect="1"/>
                                        <p:tgtEl>
                                          <p:spTgt spid="17411">
                                            <p:txEl>
                                              <p:pRg st="2" end="2"/>
                                            </p:txEl>
                                          </p:spTgt>
                                        </p:tgtEl>
                                        <p:attrNameLst>
                                          <p:attrName>ppt_c</p:attrName>
                                        </p:attrNameLst>
                                      </p:cBhvr>
                                      <p:to>
                                        <a:srgbClr val="A3F8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subTnLst>
                                    <p:animClr>
                                      <p:cBhvr override="childStyle">
                                        <p:cTn dur="1" fill="hold" display="0" masterRel="nextClick" afterEffect="1"/>
                                        <p:tgtEl>
                                          <p:spTgt spid="17411">
                                            <p:txEl>
                                              <p:pRg st="3" end="3"/>
                                            </p:txEl>
                                          </p:spTgt>
                                        </p:tgtEl>
                                        <p:attrNameLst>
                                          <p:attrName>ppt_c</p:attrName>
                                        </p:attrNameLst>
                                      </p:cBhvr>
                                      <p:to>
                                        <a:srgbClr val="A3F8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p:txBody>
          <a:bodyPr/>
          <a:lstStyle/>
          <a:p>
            <a:r>
              <a:rPr lang="en-US" smtClean="0"/>
              <a:t>China-U.S. dairy comparison</a:t>
            </a:r>
            <a:endParaRPr lang="en-US" dirty="0"/>
          </a:p>
        </p:txBody>
      </p:sp>
      <p:graphicFrame>
        <p:nvGraphicFramePr>
          <p:cNvPr id="4" name="Content Placeholder 3"/>
          <p:cNvGraphicFramePr>
            <a:graphicFrameLocks noGrp="1"/>
          </p:cNvGraphicFramePr>
          <p:nvPr>
            <p:ph idx="1"/>
          </p:nvPr>
        </p:nvGraphicFramePr>
        <p:xfrm>
          <a:off x="455613" y="1540940"/>
          <a:ext cx="8154987" cy="1737360"/>
        </p:xfrm>
        <a:graphic>
          <a:graphicData uri="http://schemas.openxmlformats.org/drawingml/2006/table">
            <a:tbl>
              <a:tblPr firstRow="1" bandRow="1">
                <a:tableStyleId>{2D5ABB26-0587-4C30-8999-92F81FD0307C}</a:tableStyleId>
              </a:tblPr>
              <a:tblGrid>
                <a:gridCol w="2845008"/>
                <a:gridCol w="2846179"/>
                <a:gridCol w="2463800"/>
              </a:tblGrid>
              <a:tr h="348791">
                <a:tc>
                  <a:txBody>
                    <a:bodyPr/>
                    <a:lstStyle/>
                    <a:p>
                      <a:pPr algn="l"/>
                      <a:r>
                        <a:rPr lang="en-US" sz="3200" b="1" dirty="0" smtClean="0">
                          <a:solidFill>
                            <a:srgbClr val="00FFFF"/>
                          </a:solidFill>
                          <a:latin typeface="Calibri" pitchFamily="34" charset="0"/>
                          <a:cs typeface="Calibri" pitchFamily="34" charset="0"/>
                        </a:rPr>
                        <a:t>Item</a:t>
                      </a:r>
                      <a:endParaRPr lang="en-US" sz="3200" b="1" dirty="0">
                        <a:solidFill>
                          <a:srgbClr val="00FFFF"/>
                        </a:solidFill>
                        <a:latin typeface="Calibri" pitchFamily="34" charset="0"/>
                        <a:cs typeface="Calibri" pitchFamily="34" charset="0"/>
                      </a:endParaRPr>
                    </a:p>
                  </a:txBody>
                  <a:tcPr anchor="b">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FFFF"/>
                          </a:solidFill>
                          <a:latin typeface="Calibri" pitchFamily="34" charset="0"/>
                          <a:cs typeface="Calibri" pitchFamily="34" charset="0"/>
                        </a:rPr>
                        <a:t>China</a:t>
                      </a:r>
                      <a:endParaRPr lang="en-US" sz="3200" b="1" dirty="0">
                        <a:solidFill>
                          <a:srgbClr val="00FFFF"/>
                        </a:solidFill>
                        <a:latin typeface="Calibri" pitchFamily="34" charset="0"/>
                        <a:cs typeface="Calibri" pitchFamily="34" charset="0"/>
                      </a:endParaRPr>
                    </a:p>
                  </a:txBody>
                  <a:tcPr anchor="b">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00FFFF"/>
                          </a:solidFill>
                          <a:latin typeface="Calibri" pitchFamily="34" charset="0"/>
                          <a:cs typeface="Calibri" pitchFamily="34" charset="0"/>
                        </a:rPr>
                        <a:t>United States</a:t>
                      </a:r>
                      <a:endParaRPr lang="en-US" sz="3200" b="1" dirty="0">
                        <a:solidFill>
                          <a:srgbClr val="00FFFF"/>
                        </a:solidFill>
                        <a:latin typeface="Calibri" pitchFamily="34" charset="0"/>
                        <a:cs typeface="Calibri" pitchFamily="34" charset="0"/>
                      </a:endParaRPr>
                    </a:p>
                  </a:txBody>
                  <a:tcPr anchor="b">
                    <a:lnL>
                      <a:noFill/>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348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baseline="0" dirty="0" smtClean="0">
                          <a:solidFill>
                            <a:schemeClr val="tx1"/>
                          </a:solidFill>
                          <a:latin typeface="Calibri" pitchFamily="34" charset="0"/>
                          <a:cs typeface="Calibri" pitchFamily="34" charset="0"/>
                        </a:rPr>
                        <a:t>Cows (millions)</a:t>
                      </a:r>
                      <a:endParaRPr lang="en-US" sz="3200" b="1" dirty="0">
                        <a:solidFill>
                          <a:schemeClr val="tx1"/>
                        </a:solidFill>
                        <a:latin typeface="Calibri" pitchFamily="34" charset="0"/>
                        <a:cs typeface="Calibri" pitchFamily="34" charset="0"/>
                      </a:endParaRPr>
                    </a:p>
                  </a:txBody>
                  <a:tcPr anchor="b">
                    <a:lnT w="38100" cap="flat" cmpd="sng" algn="ctr">
                      <a:noFill/>
                      <a:prstDash val="solid"/>
                      <a:round/>
                      <a:headEnd type="none" w="med" len="med"/>
                      <a:tailEnd type="none" w="med" len="med"/>
                    </a:lnT>
                  </a:tcPr>
                </a:tc>
                <a:tc>
                  <a:txBody>
                    <a:bodyPr/>
                    <a:lstStyle/>
                    <a:p>
                      <a:pPr algn="l">
                        <a:tabLst>
                          <a:tab pos="1600200" algn="dec"/>
                        </a:tabLst>
                      </a:pPr>
                      <a:r>
                        <a:rPr lang="en-US" sz="3200" b="1" dirty="0" smtClean="0">
                          <a:solidFill>
                            <a:srgbClr val="FFFF00"/>
                          </a:solidFill>
                          <a:latin typeface="Calibri" pitchFamily="34" charset="0"/>
                          <a:cs typeface="Calibri" pitchFamily="34" charset="0"/>
                        </a:rPr>
                        <a:t>	12.8</a:t>
                      </a:r>
                      <a:endParaRPr lang="en-US" sz="3200" b="1" dirty="0">
                        <a:solidFill>
                          <a:srgbClr val="FFFF00"/>
                        </a:solidFill>
                        <a:latin typeface="Calibri" pitchFamily="34" charset="0"/>
                        <a:cs typeface="Calibri" pitchFamily="34" charset="0"/>
                      </a:endParaRPr>
                    </a:p>
                  </a:txBody>
                  <a:tcPr anchor="b">
                    <a:lnT w="381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371600" algn="dec"/>
                        </a:tabLst>
                        <a:defRPr/>
                      </a:pPr>
                      <a:r>
                        <a:rPr lang="en-US" sz="3200" b="1" dirty="0" smtClean="0">
                          <a:solidFill>
                            <a:srgbClr val="A3F8FF"/>
                          </a:solidFill>
                          <a:latin typeface="Calibri" pitchFamily="34" charset="0"/>
                          <a:cs typeface="Calibri" pitchFamily="34" charset="0"/>
                        </a:rPr>
                        <a:t>	9.1</a:t>
                      </a:r>
                      <a:endParaRPr lang="en-US" sz="3200" b="1" dirty="0">
                        <a:solidFill>
                          <a:srgbClr val="A3F8FF"/>
                        </a:solidFill>
                        <a:latin typeface="Calibri" pitchFamily="34" charset="0"/>
                        <a:cs typeface="Calibri" pitchFamily="34" charset="0"/>
                      </a:endParaRPr>
                    </a:p>
                  </a:txBody>
                  <a:tcPr anchor="b">
                    <a:lnT w="38100" cap="flat" cmpd="sng" algn="ctr">
                      <a:noFill/>
                      <a:prstDash val="solid"/>
                      <a:round/>
                      <a:headEnd type="none" w="med" len="med"/>
                      <a:tailEnd type="none" w="med" len="med"/>
                    </a:lnT>
                  </a:tcPr>
                </a:tc>
              </a:tr>
              <a:tr h="411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Calibri" pitchFamily="34" charset="0"/>
                          <a:cs typeface="Calibri" pitchFamily="34" charset="0"/>
                        </a:rPr>
                        <a:t>Milk yield (kg)</a:t>
                      </a:r>
                      <a:endParaRPr lang="en-US" sz="3200" b="1" dirty="0">
                        <a:solidFill>
                          <a:schemeClr val="tx1"/>
                        </a:solidFill>
                        <a:latin typeface="Calibri" pitchFamily="34" charset="0"/>
                        <a:cs typeface="Calibri" pitchFamily="34" charset="0"/>
                      </a:endParaRPr>
                    </a:p>
                  </a:txBody>
                  <a:tcPr anchor="b"/>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0200" algn="dec"/>
                        </a:tabLst>
                        <a:defRPr/>
                      </a:pPr>
                      <a:r>
                        <a:rPr lang="en-US" sz="3200" b="1" dirty="0" smtClean="0">
                          <a:solidFill>
                            <a:srgbClr val="FFFF00"/>
                          </a:solidFill>
                          <a:latin typeface="Calibri" pitchFamily="34" charset="0"/>
                          <a:cs typeface="Calibri" pitchFamily="34" charset="0"/>
                        </a:rPr>
                        <a:t>	2,881</a:t>
                      </a:r>
                      <a:endParaRPr lang="en-US" sz="3200" b="1" dirty="0">
                        <a:solidFill>
                          <a:srgbClr val="FFFF00"/>
                        </a:solidFill>
                        <a:latin typeface="Calibri" pitchFamily="34" charset="0"/>
                        <a:cs typeface="Calibri" pitchFamily="34" charset="0"/>
                      </a:endParaRPr>
                    </a:p>
                  </a:txBody>
                  <a:tcPr anchor="b"/>
                </a:tc>
                <a:tc>
                  <a:txBody>
                    <a:bodyPr/>
                    <a:lstStyle/>
                    <a:p>
                      <a:pPr algn="l">
                        <a:tabLst>
                          <a:tab pos="1371600" algn="dec"/>
                        </a:tabLst>
                      </a:pPr>
                      <a:r>
                        <a:rPr lang="en-US" sz="3200" b="1" dirty="0" smtClean="0">
                          <a:solidFill>
                            <a:srgbClr val="A3F8FF"/>
                          </a:solidFill>
                          <a:latin typeface="Calibri" pitchFamily="34" charset="0"/>
                          <a:cs typeface="Calibri" pitchFamily="34" charset="0"/>
                        </a:rPr>
                        <a:t>	9,593</a:t>
                      </a:r>
                      <a:endParaRPr lang="en-US" sz="3200" b="1" dirty="0">
                        <a:solidFill>
                          <a:srgbClr val="A3F8FF"/>
                        </a:solidFill>
                        <a:latin typeface="Calibri" pitchFamily="34" charset="0"/>
                        <a:cs typeface="Calibri" pitchFamily="34" charset="0"/>
                      </a:endParaRPr>
                    </a:p>
                  </a:txBody>
                  <a:tcPr anchor="b"/>
                </a:tc>
              </a:tr>
            </a:tbl>
          </a:graphicData>
        </a:graphic>
      </p:graphicFrame>
      <p:sp>
        <p:nvSpPr>
          <p:cNvPr id="9" name="TextBox 4"/>
          <p:cNvSpPr txBox="1">
            <a:spLocks noChangeArrowheads="1"/>
          </p:cNvSpPr>
          <p:nvPr/>
        </p:nvSpPr>
        <p:spPr bwMode="auto">
          <a:xfrm>
            <a:off x="457200" y="5943600"/>
            <a:ext cx="6553200" cy="276999"/>
          </a:xfrm>
          <a:prstGeom prst="rect">
            <a:avLst/>
          </a:prstGeom>
          <a:noFill/>
          <a:ln w="9525">
            <a:noFill/>
            <a:miter lim="800000"/>
            <a:headEnd/>
            <a:tailEnd/>
          </a:ln>
        </p:spPr>
        <p:txBody>
          <a:bodyPr lIns="0" tIns="0" rIns="0" bIns="0">
            <a:spAutoFit/>
          </a:bodyPr>
          <a:lstStyle/>
          <a:p>
            <a:r>
              <a:rPr lang="en-US" sz="1800" b="1" i="1" dirty="0">
                <a:solidFill>
                  <a:srgbClr val="00FFFF"/>
                </a:solidFill>
                <a:latin typeface="Calibri" pitchFamily="34" charset="0"/>
                <a:cs typeface="Calibri" pitchFamily="34" charset="0"/>
              </a:rPr>
              <a:t>Source:</a:t>
            </a:r>
            <a:r>
              <a:rPr lang="en-US" sz="1800" b="1" dirty="0">
                <a:latin typeface="Calibri" pitchFamily="34" charset="0"/>
                <a:cs typeface="Calibri" pitchFamily="34" charset="0"/>
              </a:rPr>
              <a:t> </a:t>
            </a:r>
            <a:r>
              <a:rPr lang="en-US" sz="1800" b="1" dirty="0" smtClean="0">
                <a:latin typeface="Calibri" pitchFamily="34" charset="0"/>
                <a:cs typeface="Calibri" pitchFamily="34" charset="0"/>
              </a:rPr>
              <a:t> </a:t>
            </a:r>
            <a:r>
              <a:rPr lang="en-US" sz="1800" b="1" dirty="0" smtClean="0">
                <a:solidFill>
                  <a:srgbClr val="A3F8FF"/>
                </a:solidFill>
                <a:latin typeface="Calibri" pitchFamily="34" charset="0"/>
                <a:cs typeface="Calibri" pitchFamily="34" charset="0"/>
              </a:rPr>
              <a:t>UN Food and Agriculture Organization, 2010</a:t>
            </a:r>
            <a:endParaRPr lang="en-US" sz="1800" b="1" dirty="0">
              <a:solidFill>
                <a:srgbClr val="A3F8FF"/>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dirty="0" smtClean="0"/>
              <a:t>US Carbon footprint </a:t>
            </a:r>
            <a:endParaRPr lang="en-US" dirty="0" smtClean="0"/>
          </a:p>
        </p:txBody>
      </p:sp>
      <p:graphicFrame>
        <p:nvGraphicFramePr>
          <p:cNvPr id="13" name="Object 2"/>
          <p:cNvGraphicFramePr>
            <a:graphicFrameLocks noGrp="1" noChangeAspect="1"/>
          </p:cNvGraphicFramePr>
          <p:nvPr>
            <p:ph sz="half" idx="1"/>
          </p:nvPr>
        </p:nvGraphicFramePr>
        <p:xfrm>
          <a:off x="3520440" y="1143000"/>
          <a:ext cx="5240817" cy="2104371"/>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2"/>
          </p:nvPr>
        </p:nvSpPr>
        <p:spPr>
          <a:xfrm>
            <a:off x="457200" y="1371600"/>
            <a:ext cx="8105887" cy="938719"/>
          </a:xfrm>
        </p:spPr>
        <p:txBody>
          <a:bodyPr/>
          <a:lstStyle/>
          <a:p>
            <a:pPr>
              <a:spcAft>
                <a:spcPts val="600"/>
              </a:spcAft>
            </a:pPr>
            <a:r>
              <a:rPr lang="en-US" dirty="0" smtClean="0"/>
              <a:t>Per cow</a:t>
            </a:r>
          </a:p>
          <a:p>
            <a:pPr lvl="1">
              <a:spcAft>
                <a:spcPts val="10800"/>
              </a:spcAft>
            </a:pPr>
            <a:r>
              <a:rPr lang="en-US" sz="2800" dirty="0" smtClean="0"/>
              <a:t>Doubled</a:t>
            </a:r>
            <a:endParaRPr lang="en-US" dirty="0">
              <a:solidFill>
                <a:srgbClr val="FFFF00"/>
              </a:solidFill>
            </a:endParaRPr>
          </a:p>
        </p:txBody>
      </p:sp>
      <p:sp>
        <p:nvSpPr>
          <p:cNvPr id="14" name="TextBox 4"/>
          <p:cNvSpPr txBox="1">
            <a:spLocks noChangeArrowheads="1"/>
          </p:cNvSpPr>
          <p:nvPr/>
        </p:nvSpPr>
        <p:spPr bwMode="auto">
          <a:xfrm>
            <a:off x="7524994" y="2743213"/>
            <a:ext cx="1296273" cy="1107996"/>
          </a:xfrm>
          <a:prstGeom prst="rect">
            <a:avLst/>
          </a:prstGeom>
          <a:noFill/>
          <a:ln w="9525">
            <a:noFill/>
            <a:miter lim="800000"/>
            <a:headEnd/>
            <a:tailEnd/>
          </a:ln>
        </p:spPr>
        <p:txBody>
          <a:bodyPr wrap="square" lIns="0" tIns="0" rIns="0" bIns="0">
            <a:spAutoFit/>
          </a:bodyPr>
          <a:lstStyle/>
          <a:p>
            <a:r>
              <a:rPr lang="en-US" sz="1800" b="1" i="1" dirty="0">
                <a:solidFill>
                  <a:srgbClr val="00FFFF"/>
                </a:solidFill>
                <a:latin typeface="Calibri" pitchFamily="34" charset="0"/>
                <a:cs typeface="Calibri" pitchFamily="34" charset="0"/>
              </a:rPr>
              <a:t>Source:</a:t>
            </a:r>
            <a:r>
              <a:rPr lang="en-US" sz="1800" b="1" dirty="0">
                <a:latin typeface="Calibri" pitchFamily="34" charset="0"/>
                <a:cs typeface="Calibri" pitchFamily="34" charset="0"/>
              </a:rPr>
              <a:t> </a:t>
            </a:r>
            <a:endParaRPr lang="en-US" sz="1800" b="1" dirty="0" smtClean="0">
              <a:latin typeface="Calibri" pitchFamily="34" charset="0"/>
              <a:cs typeface="Calibri" pitchFamily="34" charset="0"/>
            </a:endParaRPr>
          </a:p>
          <a:p>
            <a:r>
              <a:rPr lang="en-US" sz="1800" b="1" dirty="0" smtClean="0">
                <a:solidFill>
                  <a:srgbClr val="A3F8FF"/>
                </a:solidFill>
                <a:latin typeface="Calibri" pitchFamily="34" charset="0"/>
                <a:cs typeface="Calibri" pitchFamily="34" charset="0"/>
              </a:rPr>
              <a:t>Capper et al.,</a:t>
            </a:r>
          </a:p>
          <a:p>
            <a:r>
              <a:rPr lang="en-US" sz="1800" b="1" dirty="0" smtClean="0">
                <a:solidFill>
                  <a:srgbClr val="A3F8FF"/>
                </a:solidFill>
                <a:latin typeface="Calibri" pitchFamily="34" charset="0"/>
                <a:cs typeface="Calibri" pitchFamily="34" charset="0"/>
              </a:rPr>
              <a:t>J. Anim. Sci.,</a:t>
            </a:r>
          </a:p>
          <a:p>
            <a:r>
              <a:rPr lang="en-US" sz="1800" b="1" dirty="0" smtClean="0">
                <a:solidFill>
                  <a:srgbClr val="A3F8FF"/>
                </a:solidFill>
                <a:latin typeface="Calibri" pitchFamily="34" charset="0"/>
                <a:cs typeface="Calibri" pitchFamily="34" charset="0"/>
              </a:rPr>
              <a:t>2009</a:t>
            </a:r>
            <a:endParaRPr lang="en-US" sz="1800" b="1" dirty="0">
              <a:solidFill>
                <a:srgbClr val="A3F8FF"/>
              </a:solidFill>
              <a:latin typeface="Calibri" pitchFamily="34" charset="0"/>
              <a:cs typeface="Calibri" pitchFamily="34" charset="0"/>
            </a:endParaRPr>
          </a:p>
        </p:txBody>
      </p:sp>
      <p:sp>
        <p:nvSpPr>
          <p:cNvPr id="17" name="Content Placeholder 7"/>
          <p:cNvSpPr txBox="1">
            <a:spLocks/>
          </p:cNvSpPr>
          <p:nvPr/>
        </p:nvSpPr>
        <p:spPr bwMode="auto">
          <a:xfrm>
            <a:off x="463296" y="3681984"/>
            <a:ext cx="8105887" cy="2362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39725" marR="0" lvl="0" indent="-339725" algn="l" defTabSz="914400" rtl="0" eaLnBrk="0" fontAlgn="base" latinLnBrk="0" hangingPunct="0">
              <a:lnSpc>
                <a:spcPct val="100000"/>
              </a:lnSpc>
              <a:spcBef>
                <a:spcPct val="0"/>
              </a:spcBef>
              <a:spcAft>
                <a:spcPts val="600"/>
              </a:spcAft>
              <a:buClr>
                <a:srgbClr val="00FFFF"/>
              </a:buClr>
              <a:buSzPct val="67000"/>
              <a:buFont typeface="Monotype Sorts" pitchFamily="2" charset="2"/>
              <a:buChar char="l"/>
              <a:tabLst/>
              <a:defRPr/>
            </a:pPr>
            <a:r>
              <a:rPr kumimoji="0" lang="en-US" sz="28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Per unit of milk</a:t>
            </a:r>
          </a:p>
          <a:p>
            <a:pPr marL="690563" marR="0" lvl="1" indent="-284163" algn="l" defTabSz="914400" rtl="0" eaLnBrk="0" fontAlgn="base" latinLnBrk="0" hangingPunct="0">
              <a:lnSpc>
                <a:spcPct val="100000"/>
              </a:lnSpc>
              <a:spcBef>
                <a:spcPct val="0"/>
              </a:spcBef>
              <a:spcAft>
                <a:spcPts val="2700"/>
              </a:spcAft>
              <a:buClr>
                <a:srgbClr val="00FFFF"/>
              </a:buClr>
              <a:buSzPct val="80000"/>
              <a:buFont typeface="Monotype Sorts" pitchFamily="2" charset="2"/>
              <a:buChar char="w"/>
              <a:tabLst/>
              <a:defRPr/>
            </a:pPr>
            <a:r>
              <a:rPr kumimoji="0" lang="en-US" sz="2800" b="1" i="0" u="none" strike="noStrike" kern="0" cap="none" spc="0" normalizeH="0" baseline="0" noProof="0" dirty="0" smtClean="0">
                <a:ln>
                  <a:noFill/>
                </a:ln>
                <a:solidFill>
                  <a:schemeClr val="tx1"/>
                </a:solidFill>
                <a:effectLst/>
                <a:uLnTx/>
                <a:uFillTx/>
                <a:latin typeface="Calibri" pitchFamily="34" charset="0"/>
                <a:cs typeface="Calibri" pitchFamily="34" charset="0"/>
              </a:rPr>
              <a:t>Reduced 2/3</a:t>
            </a:r>
          </a:p>
          <a:p>
            <a:pPr marL="690563" marR="0" lvl="1" indent="-284163" algn="l" defTabSz="914400" rtl="0" eaLnBrk="0" fontAlgn="base" latinLnBrk="0" hangingPunct="0">
              <a:lnSpc>
                <a:spcPct val="100000"/>
              </a:lnSpc>
              <a:spcBef>
                <a:spcPct val="0"/>
              </a:spcBef>
              <a:spcAft>
                <a:spcPct val="50000"/>
              </a:spcAft>
              <a:buClr>
                <a:srgbClr val="00FFFF"/>
              </a:buClr>
              <a:buSzPct val="80000"/>
              <a:buFont typeface="Monotype Sorts" pitchFamily="2" charset="2"/>
              <a:buChar char="w"/>
              <a:tabLst/>
              <a:defRPr/>
            </a:pPr>
            <a:endParaRPr kumimoji="0" lang="en-US" sz="2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339725" marR="0" lvl="0" indent="-339725" algn="l" defTabSz="914400" rtl="0" eaLnBrk="0" fontAlgn="base" latinLnBrk="0" hangingPunct="0">
              <a:lnSpc>
                <a:spcPct val="100000"/>
              </a:lnSpc>
              <a:spcBef>
                <a:spcPct val="0"/>
              </a:spcBef>
              <a:spcAft>
                <a:spcPts val="600"/>
              </a:spcAft>
              <a:buClr>
                <a:srgbClr val="00FFFF"/>
              </a:buClr>
              <a:buSzPct val="67000"/>
              <a:buFont typeface="Monotype Sorts" pitchFamily="2" charset="2"/>
              <a:buChar char="l"/>
              <a:tabLst/>
              <a:defRPr/>
            </a:pPr>
            <a:r>
              <a:rPr kumimoji="0" lang="en-US" sz="2800" b="1" i="0" u="none" strike="noStrike" kern="0" cap="none" spc="0" normalizeH="0" baseline="0" noProof="0" dirty="0" smtClean="0">
                <a:ln>
                  <a:noFill/>
                </a:ln>
                <a:solidFill>
                  <a:srgbClr val="FFFF00"/>
                </a:solidFill>
                <a:effectLst/>
                <a:uLnTx/>
                <a:uFillTx/>
                <a:latin typeface="Calibri" pitchFamily="34" charset="0"/>
                <a:ea typeface="+mn-ea"/>
                <a:cs typeface="Calibri" pitchFamily="34" charset="0"/>
              </a:rPr>
              <a:t>U.S. dairy industry reduced total footprint by 41%</a:t>
            </a:r>
            <a:endParaRPr kumimoji="0" lang="en-US" sz="2800" b="1" i="0" u="none" strike="noStrike" kern="0" cap="none" spc="0" normalizeH="0" baseline="0" noProof="0" dirty="0">
              <a:ln>
                <a:noFill/>
              </a:ln>
              <a:solidFill>
                <a:srgbClr val="FFFF00"/>
              </a:solidFill>
              <a:effectLst/>
              <a:uLnTx/>
              <a:uFillTx/>
              <a:latin typeface="Calibri" pitchFamily="34" charset="0"/>
              <a:ea typeface="+mn-ea"/>
              <a:cs typeface="Calibri" pitchFamily="34" charset="0"/>
            </a:endParaRPr>
          </a:p>
        </p:txBody>
      </p:sp>
      <p:graphicFrame>
        <p:nvGraphicFramePr>
          <p:cNvPr id="16" name="Object 2"/>
          <p:cNvGraphicFramePr>
            <a:graphicFrameLocks noChangeAspect="1"/>
          </p:cNvGraphicFramePr>
          <p:nvPr/>
        </p:nvGraphicFramePr>
        <p:xfrm>
          <a:off x="3479202" y="3371626"/>
          <a:ext cx="5240817" cy="210437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Graphic spid="1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3"/>
          <p:cNvGraphicFramePr>
            <a:graphicFrameLocks noChangeAspect="1"/>
          </p:cNvGraphicFramePr>
          <p:nvPr/>
        </p:nvGraphicFramePr>
        <p:xfrm>
          <a:off x="3969572" y="3549837"/>
          <a:ext cx="4819426" cy="2437216"/>
        </p:xfrm>
        <a:graphic>
          <a:graphicData uri="http://schemas.openxmlformats.org/drawingml/2006/chart">
            <c:chart xmlns:c="http://schemas.openxmlformats.org/drawingml/2006/chart" xmlns:r="http://schemas.openxmlformats.org/officeDocument/2006/relationships" r:id="rId2"/>
          </a:graphicData>
        </a:graphic>
      </p:graphicFrame>
      <p:sp>
        <p:nvSpPr>
          <p:cNvPr id="1027" name="Rectangle 2"/>
          <p:cNvSpPr>
            <a:spLocks noGrp="1" noChangeArrowheads="1"/>
          </p:cNvSpPr>
          <p:nvPr>
            <p:ph type="title"/>
          </p:nvPr>
        </p:nvSpPr>
        <p:spPr/>
        <p:txBody>
          <a:bodyPr/>
          <a:lstStyle/>
          <a:p>
            <a:r>
              <a:rPr lang="en-US" dirty="0" smtClean="0"/>
              <a:t>Why </a:t>
            </a:r>
            <a:r>
              <a:rPr lang="en-US" dirty="0" smtClean="0"/>
              <a:t>US carbon footprint was reduced</a:t>
            </a:r>
            <a:endParaRPr lang="en-US" dirty="0" smtClean="0"/>
          </a:p>
        </p:txBody>
      </p:sp>
      <p:sp>
        <p:nvSpPr>
          <p:cNvPr id="5" name="Content Placeholder 4"/>
          <p:cNvSpPr>
            <a:spLocks noGrp="1"/>
          </p:cNvSpPr>
          <p:nvPr>
            <p:ph idx="1"/>
          </p:nvPr>
        </p:nvSpPr>
        <p:spPr>
          <a:xfrm>
            <a:off x="455613" y="1371600"/>
            <a:ext cx="3320321" cy="4678204"/>
          </a:xfrm>
        </p:spPr>
        <p:txBody>
          <a:bodyPr/>
          <a:lstStyle/>
          <a:p>
            <a:r>
              <a:rPr lang="en-US" dirty="0" smtClean="0"/>
              <a:t>Milk productivity has quadrupled</a:t>
            </a:r>
          </a:p>
          <a:p>
            <a:pPr>
              <a:spcAft>
                <a:spcPts val="1200"/>
              </a:spcAft>
            </a:pPr>
            <a:endParaRPr lang="en-US" dirty="0" smtClean="0"/>
          </a:p>
          <a:p>
            <a:pPr>
              <a:spcAft>
                <a:spcPts val="0"/>
              </a:spcAft>
            </a:pPr>
            <a:endParaRPr lang="en-US" dirty="0" smtClean="0"/>
          </a:p>
          <a:p>
            <a:r>
              <a:rPr lang="en-US" dirty="0" smtClean="0"/>
              <a:t>60% more milk with 75% fewer cows</a:t>
            </a:r>
          </a:p>
          <a:p>
            <a:endParaRPr lang="en-US" dirty="0"/>
          </a:p>
        </p:txBody>
      </p:sp>
      <p:graphicFrame>
        <p:nvGraphicFramePr>
          <p:cNvPr id="6" name="Object 3"/>
          <p:cNvGraphicFramePr>
            <a:graphicFrameLocks noChangeAspect="1"/>
          </p:cNvGraphicFramePr>
          <p:nvPr/>
        </p:nvGraphicFramePr>
        <p:xfrm>
          <a:off x="3966171" y="1097280"/>
          <a:ext cx="4114800" cy="24372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457200" y="5943600"/>
            <a:ext cx="6766561" cy="276999"/>
          </a:xfrm>
          <a:prstGeom prst="rect">
            <a:avLst/>
          </a:prstGeom>
          <a:noFill/>
          <a:ln w="9525">
            <a:noFill/>
            <a:miter lim="800000"/>
            <a:headEnd/>
            <a:tailEnd/>
          </a:ln>
        </p:spPr>
        <p:txBody>
          <a:bodyPr wrap="square" lIns="0" tIns="0" rIns="0" bIns="0">
            <a:spAutoFit/>
          </a:bodyPr>
          <a:lstStyle/>
          <a:p>
            <a:r>
              <a:rPr lang="en-US" sz="1800" b="1" i="1" dirty="0">
                <a:solidFill>
                  <a:srgbClr val="00FFFF"/>
                </a:solidFill>
                <a:latin typeface="Calibri" pitchFamily="34" charset="0"/>
                <a:cs typeface="Calibri" pitchFamily="34" charset="0"/>
              </a:rPr>
              <a:t>Source:</a:t>
            </a:r>
            <a:r>
              <a:rPr lang="en-US" sz="1800" b="1" dirty="0">
                <a:latin typeface="Calibri" pitchFamily="34" charset="0"/>
                <a:cs typeface="Calibri" pitchFamily="34" charset="0"/>
              </a:rPr>
              <a:t> </a:t>
            </a:r>
            <a:r>
              <a:rPr lang="en-US" sz="1800" b="1" dirty="0" smtClean="0">
                <a:latin typeface="Calibri" pitchFamily="34" charset="0"/>
                <a:cs typeface="Calibri" pitchFamily="34" charset="0"/>
              </a:rPr>
              <a:t> </a:t>
            </a:r>
            <a:r>
              <a:rPr lang="en-US" sz="1800" b="1" dirty="0" smtClean="0">
                <a:solidFill>
                  <a:srgbClr val="A3F8FF"/>
                </a:solidFill>
                <a:latin typeface="Calibri" pitchFamily="34" charset="0"/>
                <a:cs typeface="Calibri" pitchFamily="34" charset="0"/>
              </a:rPr>
              <a:t>National Agricultural Statistics Service, USDA</a:t>
            </a:r>
            <a:endParaRPr lang="en-US" sz="1800" b="1" dirty="0">
              <a:solidFill>
                <a:srgbClr val="A3F8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5" grpId="0" uiExpand="1" build="p"/>
    </p:bldLst>
  </p:timing>
</p:sld>
</file>

<file path=ppt/theme/theme1.xml><?xml version="1.0" encoding="utf-8"?>
<a:theme xmlns:a="http://schemas.openxmlformats.org/drawingml/2006/main" name="smh08">
  <a:themeElements>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fontScheme name="smh08">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mh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h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h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h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h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h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h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h08 8">
        <a:dk1>
          <a:srgbClr val="FFFFFF"/>
        </a:dk1>
        <a:lt1>
          <a:srgbClr val="FFFFFF"/>
        </a:lt1>
        <a:dk2>
          <a:srgbClr val="FFFFFF"/>
        </a:dk2>
        <a:lt2>
          <a:srgbClr val="6871B2"/>
        </a:lt2>
        <a:accent1>
          <a:srgbClr val="66CCFF"/>
        </a:accent1>
        <a:accent2>
          <a:srgbClr val="0000CC"/>
        </a:accent2>
        <a:accent3>
          <a:srgbClr val="FFFFFF"/>
        </a:accent3>
        <a:accent4>
          <a:srgbClr val="DADADA"/>
        </a:accent4>
        <a:accent5>
          <a:srgbClr val="B8E2FF"/>
        </a:accent5>
        <a:accent6>
          <a:srgbClr val="0000B9"/>
        </a:accent6>
        <a:hlink>
          <a:srgbClr val="00FF00"/>
        </a:hlink>
        <a:folHlink>
          <a:srgbClr val="99FFCC"/>
        </a:folHlink>
      </a:clrScheme>
      <a:clrMap bg1="lt1" tx1="dk1" bg2="lt2" tx2="dk2" accent1="accent1" accent2="accent2" accent3="accent3" accent4="accent4" accent5="accent5" accent6="accent6" hlink="hlink" folHlink="folHlink"/>
    </a:extraClrScheme>
    <a:extraClrScheme>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clrMap bg1="dk2" tx1="lt1" bg2="dk1" tx2="lt2" accent1="accent1" accent2="accent2" accent3="accent3" accent4="accent4" accent5="accent5" accent6="accent6" hlink="hlink" folHlink="folHlink"/>
    </a:extraClrScheme>
    <a:extraClrScheme>
      <a:clrScheme name="smh08 10">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smh08 11">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smh08 12">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52741</TotalTime>
  <Words>896</Words>
  <Application>Microsoft Office PowerPoint</Application>
  <PresentationFormat>On-screen Show (4:3)</PresentationFormat>
  <Paragraphs>205</Paragraphs>
  <Slides>20</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StarBats</vt:lpstr>
      <vt:lpstr>Monotype Sorts</vt:lpstr>
      <vt:lpstr>Humnst777 BT</vt:lpstr>
      <vt:lpstr>Aharoni</vt:lpstr>
      <vt:lpstr>Times</vt:lpstr>
      <vt:lpstr>Wingdings</vt:lpstr>
      <vt:lpstr>smh08</vt:lpstr>
      <vt:lpstr>Worksheet</vt:lpstr>
      <vt:lpstr>Macroeconomics of using high quality genetics</vt:lpstr>
      <vt:lpstr>China-U.S. agriculture comparison</vt:lpstr>
      <vt:lpstr>Why is dairy important to China?</vt:lpstr>
      <vt:lpstr>Effect of rising income</vt:lpstr>
      <vt:lpstr>Why improve efficiency?</vt:lpstr>
      <vt:lpstr>How to improve efficiency</vt:lpstr>
      <vt:lpstr>China-U.S. dairy comparison</vt:lpstr>
      <vt:lpstr>US Carbon footprint </vt:lpstr>
      <vt:lpstr>Why US carbon footprint was reduced</vt:lpstr>
      <vt:lpstr>Efficiency and “dilution of maintenance”</vt:lpstr>
      <vt:lpstr>Practical application</vt:lpstr>
      <vt:lpstr>Per cow Background requirements</vt:lpstr>
      <vt:lpstr>Life-cycle assessment</vt:lpstr>
      <vt:lpstr>Milk productivity trends</vt:lpstr>
      <vt:lpstr>Animals needed to produce 45 million kg of milk</vt:lpstr>
      <vt:lpstr>Genetic improvement</vt:lpstr>
      <vt:lpstr>Method for genetic improvement</vt:lpstr>
      <vt:lpstr>Role of imported semen</vt:lpstr>
      <vt:lpstr>U.S. semen</vt:lpstr>
      <vt:lpstr>Summary</vt:lpstr>
    </vt:vector>
  </TitlesOfParts>
  <Manager>ahs</Manager>
  <Company>AIPL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Macroeconomics of using high quality genetics</dc:subject>
  <dc:creator>SMH</dc:creator>
  <cp:keywords>genetics, dairy cattle, economics</cp:keywords>
  <cp:lastModifiedBy>wiggans</cp:lastModifiedBy>
  <cp:revision>1737</cp:revision>
  <cp:lastPrinted>2001-08-24T14:44:42Z</cp:lastPrinted>
  <dcterms:created xsi:type="dcterms:W3CDTF">2002-07-16T13:01:30Z</dcterms:created>
  <dcterms:modified xsi:type="dcterms:W3CDTF">2012-02-19T23:29:16Z</dcterms:modified>
  <cp:category>China</cp:category>
</cp:coreProperties>
</file>