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35"/>
  </p:notesMasterIdLst>
  <p:handoutMasterIdLst>
    <p:handoutMasterId r:id="rId36"/>
  </p:handoutMasterIdLst>
  <p:sldIdLst>
    <p:sldId id="256" r:id="rId2"/>
    <p:sldId id="691" r:id="rId3"/>
    <p:sldId id="692" r:id="rId4"/>
    <p:sldId id="704" r:id="rId5"/>
    <p:sldId id="696" r:id="rId6"/>
    <p:sldId id="635" r:id="rId7"/>
    <p:sldId id="677" r:id="rId8"/>
    <p:sldId id="686" r:id="rId9"/>
    <p:sldId id="687" r:id="rId10"/>
    <p:sldId id="690" r:id="rId11"/>
    <p:sldId id="642" r:id="rId12"/>
    <p:sldId id="679" r:id="rId13"/>
    <p:sldId id="674" r:id="rId14"/>
    <p:sldId id="672" r:id="rId15"/>
    <p:sldId id="689" r:id="rId16"/>
    <p:sldId id="702" r:id="rId17"/>
    <p:sldId id="703" r:id="rId18"/>
    <p:sldId id="575" r:id="rId19"/>
    <p:sldId id="682" r:id="rId20"/>
    <p:sldId id="701" r:id="rId21"/>
    <p:sldId id="699" r:id="rId22"/>
    <p:sldId id="700" r:id="rId23"/>
    <p:sldId id="673" r:id="rId24"/>
    <p:sldId id="658" r:id="rId25"/>
    <p:sldId id="670" r:id="rId26"/>
    <p:sldId id="654" r:id="rId27"/>
    <p:sldId id="558" r:id="rId28"/>
    <p:sldId id="624" r:id="rId29"/>
    <p:sldId id="660" r:id="rId30"/>
    <p:sldId id="684" r:id="rId31"/>
    <p:sldId id="676" r:id="rId32"/>
    <p:sldId id="683" r:id="rId33"/>
    <p:sldId id="663" r:id="rId34"/>
  </p:sldIdLst>
  <p:sldSz cx="9144000" cy="6858000" type="screen4x3"/>
  <p:notesSz cx="7010400" cy="9296400"/>
  <p:embeddedFontLst>
    <p:embeddedFont>
      <p:font typeface="Humnst777 BT" pitchFamily="34" charset="0"/>
      <p:regular r:id="rId37"/>
      <p:bold r:id="rId38"/>
      <p:italic r:id="rId39"/>
      <p:boldItalic r:id="rId40"/>
    </p:embeddedFont>
    <p:embeddedFont>
      <p:font typeface="Monotype Sorts" pitchFamily="2" charset="2"/>
      <p:regular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Futura Hv BT" pitchFamily="34" charset="0"/>
      <p:regular r:id="rId4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FFF00"/>
    <a:srgbClr val="00FF00"/>
    <a:srgbClr val="000000"/>
    <a:srgbClr val="0000FF"/>
    <a:srgbClr val="990000"/>
    <a:srgbClr val="CC3300"/>
    <a:srgbClr val="FF99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450" autoAdjust="0"/>
    <p:restoredTop sz="94713" autoAdjust="0"/>
  </p:normalViewPr>
  <p:slideViewPr>
    <p:cSldViewPr>
      <p:cViewPr varScale="1">
        <p:scale>
          <a:sx n="71" d="100"/>
          <a:sy n="71" d="100"/>
        </p:scale>
        <p:origin x="-102" y="-90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52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spPr>
            <a:ln w="38100"/>
          </c:spPr>
          <c:marker>
            <c:symbol val="none"/>
          </c:marker>
          <c:val>
            <c:numRef>
              <c:f>Sheet1!$F$2:$F$16</c:f>
              <c:numCache>
                <c:formatCode>General</c:formatCode>
                <c:ptCount val="15"/>
                <c:pt idx="0">
                  <c:v>1669</c:v>
                </c:pt>
                <c:pt idx="1">
                  <c:v>1558</c:v>
                </c:pt>
                <c:pt idx="2">
                  <c:v>888</c:v>
                </c:pt>
                <c:pt idx="3">
                  <c:v>1727</c:v>
                </c:pt>
                <c:pt idx="4">
                  <c:v>1578</c:v>
                </c:pt>
                <c:pt idx="5">
                  <c:v>1155</c:v>
                </c:pt>
                <c:pt idx="6">
                  <c:v>2191</c:v>
                </c:pt>
                <c:pt idx="7">
                  <c:v>1480</c:v>
                </c:pt>
                <c:pt idx="8">
                  <c:v>2530</c:v>
                </c:pt>
                <c:pt idx="9">
                  <c:v>5529</c:v>
                </c:pt>
                <c:pt idx="10">
                  <c:v>1076</c:v>
                </c:pt>
                <c:pt idx="11">
                  <c:v>3598</c:v>
                </c:pt>
                <c:pt idx="12">
                  <c:v>2628</c:v>
                </c:pt>
                <c:pt idx="13">
                  <c:v>2786</c:v>
                </c:pt>
                <c:pt idx="14">
                  <c:v>2137</c:v>
                </c:pt>
              </c:numCache>
            </c:numRef>
          </c:val>
        </c:ser>
        <c:ser>
          <c:idx val="1"/>
          <c:order val="1"/>
          <c:spPr>
            <a:ln w="38100">
              <a:solidFill>
                <a:srgbClr val="FEF202"/>
              </a:solidFill>
            </a:ln>
          </c:spPr>
          <c:marker>
            <c:symbol val="none"/>
          </c:marker>
          <c:val>
            <c:numRef>
              <c:f>Sheet1!$L$2:$L$16</c:f>
              <c:numCache>
                <c:formatCode>General</c:formatCode>
                <c:ptCount val="15"/>
                <c:pt idx="0">
                  <c:v>1890</c:v>
                </c:pt>
                <c:pt idx="1">
                  <c:v>2881</c:v>
                </c:pt>
                <c:pt idx="2">
                  <c:v>3525</c:v>
                </c:pt>
                <c:pt idx="3">
                  <c:v>3684</c:v>
                </c:pt>
                <c:pt idx="4">
                  <c:v>5482</c:v>
                </c:pt>
                <c:pt idx="5">
                  <c:v>3590</c:v>
                </c:pt>
                <c:pt idx="6">
                  <c:v>3985</c:v>
                </c:pt>
                <c:pt idx="7">
                  <c:v>3974</c:v>
                </c:pt>
                <c:pt idx="8">
                  <c:v>4776</c:v>
                </c:pt>
                <c:pt idx="9">
                  <c:v>4185</c:v>
                </c:pt>
                <c:pt idx="10">
                  <c:v>4540</c:v>
                </c:pt>
                <c:pt idx="11">
                  <c:v>3588</c:v>
                </c:pt>
                <c:pt idx="12">
                  <c:v>4348</c:v>
                </c:pt>
                <c:pt idx="13">
                  <c:v>4404</c:v>
                </c:pt>
                <c:pt idx="14">
                  <c:v>4316</c:v>
                </c:pt>
              </c:numCache>
            </c:numRef>
          </c:val>
        </c:ser>
        <c:marker val="1"/>
        <c:axId val="100980992"/>
        <c:axId val="103391232"/>
      </c:lineChart>
      <c:catAx>
        <c:axId val="100980992"/>
        <c:scaling>
          <c:orientation val="minMax"/>
        </c:scaling>
        <c:delete val="1"/>
        <c:axPos val="b"/>
        <c:majorTickMark val="none"/>
        <c:tickLblPos val="none"/>
        <c:crossAx val="103391232"/>
        <c:crosses val="autoZero"/>
        <c:auto val="1"/>
        <c:lblAlgn val="ctr"/>
        <c:lblOffset val="100"/>
      </c:catAx>
      <c:valAx>
        <c:axId val="103391232"/>
        <c:scaling>
          <c:orientation val="minMax"/>
        </c:scaling>
        <c:axPos val="l"/>
        <c:majorGridlines>
          <c:spPr>
            <a:ln w="31750"/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1" i="0" baseline="0">
                <a:latin typeface="Humnst777 BT" pitchFamily="34" charset="0"/>
              </a:defRPr>
            </a:pPr>
            <a:endParaRPr lang="en-US"/>
          </a:p>
        </c:txPr>
        <c:crossAx val="100980992"/>
        <c:crosses val="autoZero"/>
        <c:crossBetween val="between"/>
      </c:val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lrMapOvr bg1="dk2" tx1="lt1" bg2="dk1" tx2="lt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spPr>
            <a:ln w="19050">
              <a:solidFill>
                <a:srgbClr val="000000"/>
              </a:solidFill>
            </a:ln>
          </c:spPr>
          <c:dPt>
            <c:idx val="1"/>
            <c:spPr>
              <a:solidFill>
                <a:srgbClr val="FFFF00"/>
              </a:solidFill>
              <a:ln w="19050">
                <a:solidFill>
                  <a:srgbClr val="000000"/>
                </a:solidFill>
              </a:ln>
            </c:spPr>
          </c:dPt>
          <c:val>
            <c:numRef>
              <c:f>Sheet1!$A$28:$B$28</c:f>
              <c:numCache>
                <c:formatCode>General</c:formatCode>
                <c:ptCount val="2"/>
                <c:pt idx="0">
                  <c:v>34179</c:v>
                </c:pt>
                <c:pt idx="1">
                  <c:v>21602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spPr>
            <a:ln w="19050">
              <a:solidFill>
                <a:srgbClr val="000000"/>
              </a:solidFill>
            </a:ln>
          </c:spPr>
          <c:dPt>
            <c:idx val="1"/>
            <c:spPr>
              <a:solidFill>
                <a:srgbClr val="FFFF00"/>
              </a:solidFill>
              <a:ln w="19050">
                <a:solidFill>
                  <a:srgbClr val="000000"/>
                </a:solidFill>
              </a:ln>
            </c:spPr>
          </c:dPt>
          <c:val>
            <c:numRef>
              <c:f>Sheet1!$F$28:$G$28</c:f>
              <c:numCache>
                <c:formatCode>General</c:formatCode>
                <c:ptCount val="2"/>
                <c:pt idx="0">
                  <c:v>57009</c:v>
                </c:pt>
                <c:pt idx="1">
                  <c:v>91376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3CB3E885-284B-44CF-BD98-C879BBBFA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EE450D09-F0C5-470A-A1E3-C8014C53F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382C1-8466-427B-835C-5D2941DAA7C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35C70BA1-A345-4098-A311-D70382298ACF}" type="slidenum">
              <a:rPr lang="en-US">
                <a:solidFill>
                  <a:srgbClr val="FFFF00"/>
                </a:solidFill>
              </a:rPr>
              <a:pPr algn="r" defTabSz="928688"/>
              <a:t>11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349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70DB6-3FE3-48C3-B437-368B903FE4A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3107DFC8-F071-4537-B5B1-41020BB3C507}" type="slidenum">
              <a:rPr lang="en-US">
                <a:solidFill>
                  <a:srgbClr val="FFFF00"/>
                </a:solidFill>
              </a:rPr>
              <a:pPr algn="r" defTabSz="928688"/>
              <a:t>14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5189C-F1AD-4BD1-BE07-51409C68506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26D135C0-0340-4CA5-A6A3-1E109FB1EBC7}" type="slidenum">
              <a:rPr lang="en-US">
                <a:solidFill>
                  <a:srgbClr val="FFFF00"/>
                </a:solidFill>
              </a:rPr>
              <a:pPr algn="r" defTabSz="928688"/>
              <a:t>19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758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D5951-77C2-4E42-8292-A3A7DDF3B91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A1541-F2B7-42B1-B469-1DF0DC2B901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6A458-28AB-4756-8725-010C3B3AD1E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F3C67-D957-482B-B82F-FCFC5FFA60C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E9DEC377-0367-428B-BAB9-625D4FFB090A}" type="slidenum">
              <a:rPr lang="en-US">
                <a:solidFill>
                  <a:srgbClr val="FFFF00"/>
                </a:solidFill>
              </a:rPr>
              <a:pPr algn="r" defTabSz="928688"/>
              <a:t>31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93F0F06A-8679-4E31-BF6E-91DBAF589885}" type="slidenum">
              <a:rPr lang="en-US">
                <a:solidFill>
                  <a:srgbClr val="FFFF00"/>
                </a:solidFill>
              </a:rPr>
              <a:pPr algn="r" defTabSz="928688"/>
              <a:t>2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4915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95844E35-EBAE-4934-ADE3-9B256FCCE461}" type="slidenum">
              <a:rPr lang="en-US">
                <a:solidFill>
                  <a:srgbClr val="FFFF00"/>
                </a:solidFill>
              </a:rPr>
              <a:pPr algn="r" defTabSz="928688"/>
              <a:t>3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017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D5DF0FE3-07C9-4AAE-966C-5CA4E8131ACF}" type="slidenum">
              <a:rPr lang="en-US">
                <a:solidFill>
                  <a:srgbClr val="FFFF00"/>
                </a:solidFill>
              </a:rPr>
              <a:pPr algn="r" defTabSz="928688"/>
              <a:t>5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325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5CCE5AE9-7515-4BF9-96BE-E9055CEC0FF9}" type="slidenum">
              <a:rPr lang="en-US">
                <a:solidFill>
                  <a:srgbClr val="FFFF00"/>
                </a:solidFill>
              </a:rPr>
              <a:pPr algn="r" defTabSz="928688"/>
              <a:t>6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427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3D650C36-3D9D-4490-AEF4-99857C73775F}" type="slidenum">
              <a:rPr lang="en-US">
                <a:solidFill>
                  <a:srgbClr val="FFFF00"/>
                </a:solidFill>
              </a:rPr>
              <a:pPr algn="r" defTabSz="928688"/>
              <a:t>7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734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235CB2F9-9257-40CF-9CFC-EF38D9218332}" type="slidenum">
              <a:rPr lang="en-US">
                <a:solidFill>
                  <a:srgbClr val="FFFF00"/>
                </a:solidFill>
              </a:rPr>
              <a:pPr algn="r" defTabSz="928688"/>
              <a:t>9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939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2A937D39-41B6-40E3-945E-94FB7ACD85BD}" type="slidenum">
              <a:rPr lang="en-US">
                <a:solidFill>
                  <a:srgbClr val="FFFF00"/>
                </a:solidFill>
              </a:rPr>
              <a:pPr algn="r" defTabSz="928688"/>
              <a:t>10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144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684213" y="3656013"/>
            <a:ext cx="78486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Humnst777 BT" pitchFamily="34" charset="0"/>
              </a:rPr>
              <a:t>John B. Cole</a:t>
            </a:r>
            <a:endParaRPr lang="en-US" sz="3600" b="1" dirty="0">
              <a:solidFill>
                <a:srgbClr val="FFFF00"/>
              </a:solidFill>
              <a:latin typeface="Humnst777 BT" pitchFamily="34" charset="0"/>
            </a:endParaRPr>
          </a:p>
          <a:p>
            <a:pPr>
              <a:defRPr/>
            </a:pPr>
            <a:r>
              <a:rPr lang="en-US" sz="2800" b="1" dirty="0">
                <a:latin typeface="Humnst777 BT" pitchFamily="34" charset="0"/>
              </a:rPr>
              <a:t>Animal Improvement Programs Laboratory</a:t>
            </a:r>
          </a:p>
          <a:p>
            <a:pPr>
              <a:defRPr/>
            </a:pPr>
            <a:r>
              <a:rPr lang="en-US" sz="2800" b="1" dirty="0">
                <a:latin typeface="Humnst777 BT" pitchFamily="34" charset="0"/>
              </a:rPr>
              <a:t>Agricultural Research Service, USDA </a:t>
            </a:r>
          </a:p>
          <a:p>
            <a:pPr>
              <a:spcAft>
                <a:spcPct val="50000"/>
              </a:spcAft>
              <a:defRPr/>
            </a:pPr>
            <a:r>
              <a:rPr lang="en-US" sz="2800" b="1" dirty="0">
                <a:latin typeface="Humnst777 BT" pitchFamily="34" charset="0"/>
              </a:rPr>
              <a:t>Beltsville, MD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Humnst777 BT" pitchFamily="34" charset="0"/>
              </a:rPr>
              <a:t>john.cole@ars.usda.gov</a:t>
            </a:r>
            <a:endParaRPr lang="en-US" sz="2800" b="1" dirty="0">
              <a:solidFill>
                <a:srgbClr val="FFFF00"/>
              </a:solidFill>
              <a:latin typeface="Humnst777 BT" pitchFamily="34" charset="0"/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8229600" y="6172200"/>
            <a:ext cx="812800" cy="566738"/>
            <a:chOff x="5088" y="3888"/>
            <a:chExt cx="512" cy="357"/>
          </a:xfrm>
        </p:grpSpPr>
        <p:pic>
          <p:nvPicPr>
            <p:cNvPr id="5" name="Picture 32" descr="usda-ars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88" y="3888"/>
              <a:ext cx="51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3"/>
            <p:cNvSpPr txBox="1">
              <a:spLocks noChangeArrowheads="1"/>
            </p:cNvSpPr>
            <p:nvPr userDrawn="1"/>
          </p:nvSpPr>
          <p:spPr bwMode="ltGray">
            <a:xfrm>
              <a:off x="5120" y="4135"/>
              <a:ext cx="35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1" lang="en-US" sz="1000" b="1" dirty="0">
                  <a:latin typeface="Humnst777 BT" pitchFamily="34" charset="0"/>
                </a:rPr>
                <a:t>2011</a:t>
              </a: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0" y="3198813"/>
            <a:ext cx="9144000" cy="80962"/>
            <a:chOff x="0" y="604"/>
            <a:chExt cx="5760" cy="51"/>
          </a:xfrm>
        </p:grpSpPr>
        <p:sp>
          <p:nvSpPr>
            <p:cNvPr id="8" name="Rectangle 46"/>
            <p:cNvSpPr>
              <a:spLocks noChangeArrowheads="1"/>
            </p:cNvSpPr>
            <p:nvPr userDrawn="1"/>
          </p:nvSpPr>
          <p:spPr bwMode="ltGray">
            <a:xfrm>
              <a:off x="0" y="604"/>
              <a:ext cx="5760" cy="17"/>
            </a:xfrm>
            <a:prstGeom prst="rect">
              <a:avLst/>
            </a:prstGeom>
            <a:solidFill>
              <a:srgbClr val="01A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47"/>
            <p:cNvSpPr>
              <a:spLocks noChangeArrowheads="1"/>
            </p:cNvSpPr>
            <p:nvPr userDrawn="1"/>
          </p:nvSpPr>
          <p:spPr bwMode="ltGray">
            <a:xfrm>
              <a:off x="0" y="638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Tx/>
                <a:buChar char="Ø"/>
                <a:defRPr/>
              </a:pPr>
              <a:endParaRPr lang="en-AU" sz="2800" b="1"/>
            </a:p>
          </p:txBody>
        </p:sp>
        <p:sp>
          <p:nvSpPr>
            <p:cNvPr id="10" name="Rectangle 48"/>
            <p:cNvSpPr>
              <a:spLocks noChangeArrowheads="1"/>
            </p:cNvSpPr>
            <p:nvPr userDrawn="1"/>
          </p:nvSpPr>
          <p:spPr bwMode="ltGray">
            <a:xfrm>
              <a:off x="0" y="621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Text Box 50"/>
          <p:cNvSpPr txBox="1">
            <a:spLocks noChangeArrowheads="1"/>
          </p:cNvSpPr>
          <p:nvPr/>
        </p:nvSpPr>
        <p:spPr bwMode="ltGray">
          <a:xfrm>
            <a:off x="7094538" y="6562725"/>
            <a:ext cx="971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>
                <a:latin typeface="Humnst777 BT" pitchFamily="34" charset="0"/>
              </a:rPr>
              <a:t>G.R. Wiggans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ltGray">
          <a:xfrm>
            <a:off x="227013" y="6561138"/>
            <a:ext cx="47767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/>
              <a:t>Cornell Department of Plant Breeding and Genetics </a:t>
            </a:r>
            <a:r>
              <a:rPr kumimoji="1" lang="en-US" b="1" dirty="0">
                <a:latin typeface="Humnst777 BT"/>
              </a:rPr>
              <a:t>(</a:t>
            </a:r>
            <a:fld id="{FC8ABD28-F4D0-4264-9A80-E8A931BA0A41}" type="slidenum">
              <a:rPr kumimoji="1" lang="en-US" b="1">
                <a:latin typeface="Humnst777 BT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>
                <a:latin typeface="Humnst777 BT"/>
              </a:rPr>
              <a:t>)</a:t>
            </a: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55613"/>
            <a:ext cx="7769225" cy="6096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062103"/>
          </a:xfrm>
        </p:spPr>
        <p:txBody>
          <a:bodyPr/>
          <a:lstStyle>
            <a:lvl1pPr marL="320040" indent="-320040">
              <a:spcAft>
                <a:spcPts val="3000"/>
              </a:spcAft>
              <a:defRPr/>
            </a:lvl1pPr>
            <a:lvl2pPr marL="594360" indent="-228600">
              <a:spcAft>
                <a:spcPts val="3000"/>
              </a:spcAft>
              <a:defRPr/>
            </a:lvl2pPr>
            <a:lvl3pPr marL="1005840" indent="-411480">
              <a:spcAft>
                <a:spcPts val="3000"/>
              </a:spcAft>
              <a:buFont typeface="Humnst777 BT" pitchFamily="34" charset="0"/>
              <a:buChar char="−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33488"/>
            <a:ext cx="4037012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75" name="Text Box 19"/>
          <p:cNvSpPr txBox="1">
            <a:spLocks noChangeArrowheads="1"/>
          </p:cNvSpPr>
          <p:nvPr/>
        </p:nvSpPr>
        <p:spPr bwMode="ltGray">
          <a:xfrm>
            <a:off x="7094538" y="6562725"/>
            <a:ext cx="971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>
                <a:latin typeface="Humnst777 BT" pitchFamily="34" charset="0"/>
              </a:rPr>
              <a:t>G.R. Wiggans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33488"/>
            <a:ext cx="82264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053" name="Group 33"/>
          <p:cNvGrpSpPr>
            <a:grpSpLocks/>
          </p:cNvGrpSpPr>
          <p:nvPr/>
        </p:nvGrpSpPr>
        <p:grpSpPr bwMode="auto">
          <a:xfrm>
            <a:off x="8226425" y="6169025"/>
            <a:ext cx="812800" cy="566738"/>
            <a:chOff x="5182" y="3886"/>
            <a:chExt cx="512" cy="357"/>
          </a:xfrm>
        </p:grpSpPr>
        <p:pic>
          <p:nvPicPr>
            <p:cNvPr id="2059" name="Picture 24" descr="usda-ar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82" y="3886"/>
              <a:ext cx="51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5487" name="Text Box 31"/>
            <p:cNvSpPr txBox="1">
              <a:spLocks noChangeArrowheads="1"/>
            </p:cNvSpPr>
            <p:nvPr userDrawn="1"/>
          </p:nvSpPr>
          <p:spPr bwMode="ltGray">
            <a:xfrm>
              <a:off x="5222" y="4135"/>
              <a:ext cx="35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1" lang="en-US" sz="1000" b="1">
                  <a:latin typeface="Humnst777 BT"/>
                </a:rPr>
                <a:t>2011</a:t>
              </a:r>
            </a:p>
          </p:txBody>
        </p:sp>
      </p:grpSp>
      <p:grpSp>
        <p:nvGrpSpPr>
          <p:cNvPr id="2054" name="Group 38"/>
          <p:cNvGrpSpPr>
            <a:grpSpLocks/>
          </p:cNvGrpSpPr>
          <p:nvPr/>
        </p:nvGrpSpPr>
        <p:grpSpPr bwMode="auto">
          <a:xfrm>
            <a:off x="0" y="822325"/>
            <a:ext cx="9144000" cy="80963"/>
            <a:chOff x="0" y="604"/>
            <a:chExt cx="5760" cy="51"/>
          </a:xfrm>
        </p:grpSpPr>
        <p:sp>
          <p:nvSpPr>
            <p:cNvPr id="275491" name="Rectangle 35"/>
            <p:cNvSpPr>
              <a:spLocks noChangeArrowheads="1"/>
            </p:cNvSpPr>
            <p:nvPr userDrawn="1"/>
          </p:nvSpPr>
          <p:spPr bwMode="ltGray">
            <a:xfrm>
              <a:off x="0" y="604"/>
              <a:ext cx="5760" cy="17"/>
            </a:xfrm>
            <a:prstGeom prst="rect">
              <a:avLst/>
            </a:prstGeom>
            <a:solidFill>
              <a:srgbClr val="01A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92" name="Rectangle 36"/>
            <p:cNvSpPr>
              <a:spLocks noChangeArrowheads="1"/>
            </p:cNvSpPr>
            <p:nvPr userDrawn="1"/>
          </p:nvSpPr>
          <p:spPr bwMode="ltGray">
            <a:xfrm>
              <a:off x="0" y="638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Tx/>
                <a:buChar char="Ø"/>
                <a:defRPr/>
              </a:pPr>
              <a:endParaRPr lang="en-AU" sz="2800" b="1"/>
            </a:p>
          </p:txBody>
        </p:sp>
        <p:sp>
          <p:nvSpPr>
            <p:cNvPr id="275493" name="Rectangle 37"/>
            <p:cNvSpPr>
              <a:spLocks noChangeArrowheads="1"/>
            </p:cNvSpPr>
            <p:nvPr userDrawn="1"/>
          </p:nvSpPr>
          <p:spPr bwMode="ltGray">
            <a:xfrm>
              <a:off x="0" y="621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5496" name="Text Box 40"/>
          <p:cNvSpPr txBox="1">
            <a:spLocks noChangeArrowheads="1"/>
          </p:cNvSpPr>
          <p:nvPr/>
        </p:nvSpPr>
        <p:spPr bwMode="ltGray">
          <a:xfrm>
            <a:off x="227013" y="6561138"/>
            <a:ext cx="47767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/>
              <a:t>Cornell Department of Plant Breeding and Genetics </a:t>
            </a:r>
            <a:r>
              <a:rPr kumimoji="1" lang="en-US" b="1" dirty="0">
                <a:latin typeface="Humnst777 BT"/>
              </a:rPr>
              <a:t>(</a:t>
            </a:r>
            <a:fld id="{F50BE359-227E-4A50-8A38-389E976E53A6}" type="slidenum">
              <a:rPr kumimoji="1" lang="en-US" b="1">
                <a:latin typeface="Humnst777 BT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>
                <a:latin typeface="Humnst777 BT"/>
              </a:rPr>
              <a:t>)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1" r:id="rId2"/>
    <p:sldLayoutId id="2147483840" r:id="rId3"/>
    <p:sldLayoutId id="2147483839" r:id="rId4"/>
    <p:sldLayoutId id="2147483838" r:id="rId5"/>
    <p:sldLayoutId id="2147483837" r:id="rId6"/>
    <p:sldLayoutId id="2147483836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292100" indent="-292100" algn="l" rtl="0" eaLnBrk="0" fontAlgn="base" hangingPunct="0">
        <a:spcBef>
          <a:spcPct val="0"/>
        </a:spcBef>
        <a:spcAft>
          <a:spcPts val="2400"/>
        </a:spcAft>
        <a:buClr>
          <a:srgbClr val="009900"/>
        </a:buClr>
        <a:buSzPct val="67000"/>
        <a:buFont typeface="Monotype Sort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28600" algn="l" rtl="0" eaLnBrk="0" fontAlgn="base" hangingPunct="0">
        <a:spcBef>
          <a:spcPct val="0"/>
        </a:spcBef>
        <a:spcAft>
          <a:spcPts val="2400"/>
        </a:spcAft>
        <a:buClr>
          <a:srgbClr val="009900"/>
        </a:buClr>
        <a:buSzPct val="80000"/>
        <a:buFont typeface="Monotype Sorts" pitchFamily="2" charset="2"/>
        <a:buChar char="w"/>
        <a:defRPr sz="2800" b="1">
          <a:solidFill>
            <a:schemeClr val="tx1"/>
          </a:solidFill>
          <a:latin typeface="+mn-lt"/>
        </a:defRPr>
      </a:lvl2pPr>
      <a:lvl3pPr marL="1206500" indent="-457200" algn="l" rtl="0" eaLnBrk="0" fontAlgn="base" hangingPunct="0">
        <a:spcBef>
          <a:spcPct val="0"/>
        </a:spcBef>
        <a:spcAft>
          <a:spcPts val="2400"/>
        </a:spcAft>
        <a:buClr>
          <a:schemeClr val="tx1"/>
        </a:buClr>
        <a:buSzPct val="120000"/>
        <a:buFont typeface="Humnst777 BT" pitchFamily="34" charset="0"/>
        <a:buChar char="−"/>
        <a:defRPr sz="2800" b="1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799544"/>
            <a:ext cx="8568630" cy="1477328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Genomic </a:t>
            </a:r>
            <a:r>
              <a:rPr lang="en-US" sz="4800" b="1" dirty="0" smtClean="0">
                <a:solidFill>
                  <a:srgbClr val="FFFF00"/>
                </a:solidFill>
              </a:rPr>
              <a:t>Selection in Dairy Cattle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Genomic evaluation  program steps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278313"/>
          </a:xfrm>
        </p:spPr>
        <p:txBody>
          <a:bodyPr/>
          <a:lstStyle/>
          <a:p>
            <a:pPr marL="319088" indent="-319088" eaLnBrk="1" hangingPunct="1">
              <a:spcAft>
                <a:spcPts val="600"/>
              </a:spcAft>
            </a:pPr>
            <a:r>
              <a:rPr lang="en-US" sz="2400" smtClean="0"/>
              <a:t>Identify animals to genotype</a:t>
            </a:r>
          </a:p>
          <a:p>
            <a:pPr marL="593725" lvl="1" eaLnBrk="1" hangingPunct="1">
              <a:spcAft>
                <a:spcPts val="600"/>
              </a:spcAft>
              <a:buFont typeface="Monotype Sorts" pitchFamily="2" charset="2"/>
              <a:buNone/>
            </a:pPr>
            <a:endParaRPr lang="en-US" sz="2400" smtClean="0"/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 smtClean="0"/>
              <a:t>Sample to lab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 smtClean="0"/>
              <a:t>Genotype sample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 smtClean="0"/>
              <a:t>Genotype to USDA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 smtClean="0"/>
              <a:t>Calculate genomic evaluation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 smtClean="0"/>
              <a:t>Release monthly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Steps to prepare genotypes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444625"/>
            <a:ext cx="8226425" cy="4173538"/>
          </a:xfrm>
        </p:spPr>
        <p:txBody>
          <a:bodyPr/>
          <a:lstStyle/>
          <a:p>
            <a:pPr marL="341313" indent="-341313" eaLnBrk="1" hangingPunct="1">
              <a:spcAft>
                <a:spcPct val="55000"/>
              </a:spcAft>
            </a:pPr>
            <a:r>
              <a:rPr lang="en-US" sz="2400" smtClean="0"/>
              <a:t>Nominate animal for genotyping </a:t>
            </a:r>
          </a:p>
          <a:p>
            <a:pPr marL="341313" indent="-341313" eaLnBrk="1" hangingPunct="1">
              <a:spcAft>
                <a:spcPct val="55000"/>
              </a:spcAft>
            </a:pPr>
            <a:r>
              <a:rPr lang="en-US" sz="2400" smtClean="0"/>
              <a:t>Collect blood, hair, semen, nasal  swab, or ear punch</a:t>
            </a:r>
          </a:p>
          <a:p>
            <a:pPr marL="573088" lvl="1" indent="-231775" eaLnBrk="1" hangingPunct="1">
              <a:spcAft>
                <a:spcPct val="55000"/>
              </a:spcAft>
            </a:pPr>
            <a:r>
              <a:rPr lang="en-US" sz="2400" smtClean="0"/>
              <a:t>Blood may not be suitable for twins</a:t>
            </a:r>
          </a:p>
          <a:p>
            <a:pPr marL="341313" indent="-341313" eaLnBrk="1" hangingPunct="1">
              <a:spcAft>
                <a:spcPct val="55000"/>
              </a:spcAft>
            </a:pPr>
            <a:r>
              <a:rPr lang="en-US" sz="2400" smtClean="0"/>
              <a:t>Extract DNA at laboratory</a:t>
            </a:r>
          </a:p>
          <a:p>
            <a:pPr marL="341313" indent="-341313" eaLnBrk="1" hangingPunct="1">
              <a:spcAft>
                <a:spcPct val="55000"/>
              </a:spcAft>
            </a:pPr>
            <a:r>
              <a:rPr lang="en-US" sz="2400" smtClean="0"/>
              <a:t>Prepare DNA and apply to BeadChip</a:t>
            </a:r>
          </a:p>
          <a:p>
            <a:pPr marL="341313" indent="-341313" eaLnBrk="1" hangingPunct="1">
              <a:spcAft>
                <a:spcPct val="55000"/>
              </a:spcAft>
            </a:pPr>
            <a:r>
              <a:rPr lang="en-US" sz="2400" smtClean="0"/>
              <a:t>Do amplification and hybridization, 3-day process</a:t>
            </a:r>
          </a:p>
          <a:p>
            <a:pPr marL="341313" indent="-341313" eaLnBrk="1" hangingPunct="1">
              <a:spcAft>
                <a:spcPct val="55000"/>
              </a:spcAft>
            </a:pPr>
            <a:r>
              <a:rPr lang="en-US" sz="2400" smtClean="0"/>
              <a:t>Read red/green intensities from chip and call genotypes from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5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can go wrong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770438"/>
          </a:xfrm>
        </p:spPr>
        <p:txBody>
          <a:bodyPr/>
          <a:lstStyle/>
          <a:p>
            <a:pPr marL="319088" indent="-319088" eaLnBrk="1" hangingPunct="1"/>
            <a:r>
              <a:rPr lang="en-US" sz="2400" smtClean="0"/>
              <a:t>Sample does not provide adequate DNA quality or quantity </a:t>
            </a:r>
          </a:p>
          <a:p>
            <a:pPr marL="319088" indent="-319088" eaLnBrk="1" hangingPunct="1"/>
            <a:r>
              <a:rPr lang="en-US" sz="2400" smtClean="0"/>
              <a:t>Genotype has many SNP that can not be determined  (90% call rate required)</a:t>
            </a:r>
          </a:p>
          <a:p>
            <a:pPr marL="319088" indent="-319088" eaLnBrk="1" hangingPunct="1">
              <a:spcAft>
                <a:spcPts val="600"/>
              </a:spcAft>
            </a:pPr>
            <a:r>
              <a:rPr lang="en-US" sz="2400" smtClean="0"/>
              <a:t>Parent-progeny conflicts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400" smtClean="0"/>
              <a:t>Pedigree error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400" smtClean="0"/>
              <a:t>Sample ID error (Switched samples)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400" smtClean="0"/>
              <a:t>Laboratory error</a:t>
            </a:r>
          </a:p>
          <a:p>
            <a:pPr marL="593725" lvl="1" eaLnBrk="1" hangingPunct="1">
              <a:spcAft>
                <a:spcPts val="1200"/>
              </a:spcAft>
            </a:pPr>
            <a:r>
              <a:rPr lang="en-US" sz="2400" smtClean="0"/>
              <a:t>Parent-progeny relationship detected that is not in pedigree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 QC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14475"/>
            <a:ext cx="8226425" cy="4432300"/>
          </a:xfrm>
        </p:spPr>
        <p:txBody>
          <a:bodyPr/>
          <a:lstStyle/>
          <a:p>
            <a:pPr marL="292100" indent="-292100">
              <a:spcAft>
                <a:spcPts val="2400"/>
              </a:spcAft>
            </a:pPr>
            <a:r>
              <a:rPr lang="en-US" sz="2400" smtClean="0"/>
              <a:t>Each SNP evaluated for</a:t>
            </a:r>
          </a:p>
          <a:p>
            <a:pPr marL="565150" lvl="1" indent="-292100">
              <a:spcAft>
                <a:spcPts val="2400"/>
              </a:spcAft>
            </a:pPr>
            <a:r>
              <a:rPr lang="en-US" sz="2400" smtClean="0"/>
              <a:t>Call Rate</a:t>
            </a:r>
          </a:p>
          <a:p>
            <a:pPr marL="565150" lvl="1" indent="-292100">
              <a:spcAft>
                <a:spcPts val="2400"/>
              </a:spcAft>
            </a:pPr>
            <a:r>
              <a:rPr lang="en-US" sz="2400" smtClean="0"/>
              <a:t>Portion Heterozygous</a:t>
            </a:r>
          </a:p>
          <a:p>
            <a:pPr marL="565150" lvl="1" indent="-292100">
              <a:spcAft>
                <a:spcPts val="2400"/>
              </a:spcAft>
            </a:pPr>
            <a:r>
              <a:rPr lang="en-US" sz="2400" smtClean="0"/>
              <a:t>Parent-progeny conflicts</a:t>
            </a:r>
          </a:p>
          <a:p>
            <a:pPr marL="292100" indent="-292100">
              <a:spcAft>
                <a:spcPts val="2400"/>
              </a:spcAft>
            </a:pPr>
            <a:r>
              <a:rPr lang="en-US" sz="2400" smtClean="0"/>
              <a:t>Clustering investigated if SNP exceeds limits</a:t>
            </a:r>
          </a:p>
          <a:p>
            <a:pPr marL="292100" indent="-292100">
              <a:spcAft>
                <a:spcPts val="2400"/>
              </a:spcAft>
            </a:pPr>
            <a:r>
              <a:rPr lang="en-US" sz="2400" smtClean="0"/>
              <a:t>Number of failing SNP is indicator of genotype quality</a:t>
            </a:r>
          </a:p>
          <a:p>
            <a:pPr marL="292100" indent="-292100">
              <a:spcAft>
                <a:spcPts val="2400"/>
              </a:spcAft>
            </a:pPr>
            <a:r>
              <a:rPr lang="en-US" sz="2400" smtClean="0"/>
              <a:t>Target fewer than 10 SNP in each category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6425" cy="533400"/>
          </a:xfrm>
        </p:spPr>
        <p:txBody>
          <a:bodyPr/>
          <a:lstStyle/>
          <a:p>
            <a:pPr eaLnBrk="1" hangingPunct="1"/>
            <a:r>
              <a:rPr lang="en-US" sz="3500" smtClean="0"/>
              <a:t>Parentage validation and discovery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984750"/>
          </a:xfrm>
        </p:spPr>
        <p:txBody>
          <a:bodyPr/>
          <a:lstStyle/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 smtClean="0"/>
              <a:t>Parent-progeny conflicts detected</a:t>
            </a:r>
          </a:p>
          <a:p>
            <a:pPr marL="661988" lvl="1" indent="-319088" eaLnBrk="1" hangingPunct="1">
              <a:spcAft>
                <a:spcPts val="500"/>
              </a:spcAft>
              <a:tabLst>
                <a:tab pos="2062163" algn="l"/>
              </a:tabLst>
            </a:pPr>
            <a:r>
              <a:rPr lang="en-US" sz="2400" smtClean="0"/>
              <a:t>Animal checked against all other genotypes</a:t>
            </a:r>
          </a:p>
          <a:p>
            <a:pPr marL="661988" lvl="1" indent="-319088" eaLnBrk="1" hangingPunct="1">
              <a:spcAft>
                <a:spcPts val="500"/>
              </a:spcAft>
              <a:tabLst>
                <a:tab pos="2062163" algn="l"/>
              </a:tabLst>
            </a:pPr>
            <a:r>
              <a:rPr lang="en-US" sz="2400" smtClean="0"/>
              <a:t>Reported to breeds and requesters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 smtClean="0"/>
              <a:t>Correct sire usually detected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 smtClean="0"/>
              <a:t>Maternal Grandsire checking</a:t>
            </a:r>
          </a:p>
          <a:p>
            <a:pPr marL="661988" lvl="1" indent="-319088" eaLnBrk="1" hangingPunct="1">
              <a:spcAft>
                <a:spcPts val="500"/>
              </a:spcAft>
              <a:tabLst>
                <a:tab pos="2062163" algn="l"/>
              </a:tabLst>
            </a:pPr>
            <a:r>
              <a:rPr lang="en-US" sz="2400" smtClean="0"/>
              <a:t>SNP at a time checking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 smtClean="0"/>
              <a:t>Haplotype checking more accurate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 smtClean="0"/>
              <a:t>Breeds moving to accept SNP in place of microsatellites </a:t>
            </a:r>
          </a:p>
          <a:p>
            <a:pPr marL="319088" indent="-319088" eaLnBrk="1" hangingPunct="1">
              <a:spcAft>
                <a:spcPts val="1800"/>
              </a:spcAft>
              <a:buFont typeface="Monotype Sorts" pitchFamily="2" charset="2"/>
              <a:buNone/>
              <a:tabLst>
                <a:tab pos="2062163" algn="l"/>
              </a:tabLst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Imputation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196975"/>
            <a:ext cx="8226425" cy="3740150"/>
          </a:xfrm>
        </p:spPr>
        <p:txBody>
          <a:bodyPr/>
          <a:lstStyle/>
          <a:p>
            <a:pPr marL="341313" indent="-341313" eaLnBrk="1" hangingPunct="1">
              <a:spcAft>
                <a:spcPts val="3000"/>
              </a:spcAft>
            </a:pPr>
            <a:r>
              <a:rPr lang="en-US" sz="2400" smtClean="0"/>
              <a:t>Based on splitting the genotype into individual chromosomes (maternal &amp; paternal contributions)</a:t>
            </a:r>
          </a:p>
          <a:p>
            <a:pPr marL="341313" indent="-341313" eaLnBrk="1" hangingPunct="1">
              <a:spcAft>
                <a:spcPts val="3000"/>
              </a:spcAft>
            </a:pPr>
            <a:r>
              <a:rPr lang="en-US" sz="2400" smtClean="0"/>
              <a:t>Missing SNP assigned by tracking inheritance from ancestors and descendents</a:t>
            </a:r>
          </a:p>
          <a:p>
            <a:pPr marL="341313" indent="-341313" eaLnBrk="1" hangingPunct="1">
              <a:spcAft>
                <a:spcPts val="3000"/>
              </a:spcAft>
            </a:pPr>
            <a:r>
              <a:rPr lang="en-US" sz="2400" smtClean="0"/>
              <a:t>Imputed dams increase predictor population</a:t>
            </a:r>
          </a:p>
          <a:p>
            <a:pPr marL="341313" indent="-341313" eaLnBrk="1" hangingPunct="1">
              <a:spcAft>
                <a:spcPts val="3000"/>
              </a:spcAft>
            </a:pPr>
            <a:r>
              <a:rPr lang="en-US" sz="2400" smtClean="0"/>
              <a:t>3K, LD, &amp; 50K genotypes merged by imputing SNP not on LD or 3K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686800" cy="615950"/>
          </a:xfrm>
        </p:spPr>
        <p:txBody>
          <a:bodyPr/>
          <a:lstStyle/>
          <a:p>
            <a:r>
              <a:rPr lang="en-US" smtClean="0"/>
              <a:t>Recessive defect discovery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9900" y="1520825"/>
            <a:ext cx="8212138" cy="3724275"/>
          </a:xfrm>
        </p:spPr>
        <p:txBody>
          <a:bodyPr/>
          <a:lstStyle/>
          <a:p>
            <a:pPr marL="336550" indent="-336550">
              <a:spcAft>
                <a:spcPts val="1200"/>
              </a:spcAft>
            </a:pPr>
            <a:r>
              <a:rPr lang="en-US" sz="2400" smtClean="0"/>
              <a:t>Check for homozygous haplotypes </a:t>
            </a:r>
          </a:p>
          <a:p>
            <a:pPr marL="336550" lvl="1" indent="-336550">
              <a:spcAft>
                <a:spcPts val="1200"/>
              </a:spcAft>
              <a:buSzPct val="67000"/>
              <a:buFont typeface="Monotype Sorts" pitchFamily="2" charset="2"/>
              <a:buChar char="l"/>
            </a:pPr>
            <a:r>
              <a:rPr lang="en-US" sz="2400" smtClean="0"/>
              <a:t>Most haplotype blocks ~5Mbp long </a:t>
            </a:r>
          </a:p>
          <a:p>
            <a:pPr marL="336550" lvl="1" indent="-336550">
              <a:spcAft>
                <a:spcPts val="1200"/>
              </a:spcAft>
              <a:buSzPct val="67000"/>
              <a:buFont typeface="Monotype Sorts" pitchFamily="2" charset="2"/>
              <a:buChar char="l"/>
            </a:pPr>
            <a:r>
              <a:rPr lang="en-US" sz="2400" smtClean="0">
                <a:solidFill>
                  <a:srgbClr val="FFF301"/>
                </a:solidFill>
              </a:rPr>
              <a:t>7 – 90</a:t>
            </a:r>
            <a:r>
              <a:rPr lang="en-US" sz="2400" smtClean="0"/>
              <a:t> expected, but </a:t>
            </a:r>
            <a:r>
              <a:rPr lang="en-US" sz="2400" smtClean="0">
                <a:solidFill>
                  <a:srgbClr val="FFF301"/>
                </a:solidFill>
              </a:rPr>
              <a:t>0</a:t>
            </a:r>
            <a:r>
              <a:rPr lang="en-US" sz="2400" smtClean="0"/>
              <a:t> observed </a:t>
            </a:r>
          </a:p>
          <a:p>
            <a:pPr marL="336550" lvl="1" indent="-336550">
              <a:spcAft>
                <a:spcPts val="1200"/>
              </a:spcAft>
              <a:buSzPct val="67000"/>
              <a:buFont typeface="Monotype Sorts" pitchFamily="2" charset="2"/>
              <a:buChar char="l"/>
            </a:pPr>
            <a:r>
              <a:rPr lang="en-US" sz="2400" smtClean="0">
                <a:solidFill>
                  <a:srgbClr val="FFF301"/>
                </a:solidFill>
              </a:rPr>
              <a:t>5 of top 11</a:t>
            </a:r>
            <a:r>
              <a:rPr lang="en-US" sz="2400" smtClean="0"/>
              <a:t> haplotypes confirmed as lethal</a:t>
            </a:r>
          </a:p>
          <a:p>
            <a:pPr marL="336550" lvl="1" indent="-336550">
              <a:spcAft>
                <a:spcPts val="1200"/>
              </a:spcAft>
              <a:buSzPct val="67000"/>
              <a:buFont typeface="Monotype Sorts" pitchFamily="2" charset="2"/>
              <a:buChar char="l"/>
            </a:pPr>
            <a:r>
              <a:rPr lang="en-US" sz="2400" smtClean="0"/>
              <a:t>Investigation of </a:t>
            </a:r>
            <a:r>
              <a:rPr lang="en-US" sz="2400" smtClean="0">
                <a:solidFill>
                  <a:srgbClr val="FFF301"/>
                </a:solidFill>
              </a:rPr>
              <a:t>936 – 52,449</a:t>
            </a:r>
            <a:r>
              <a:rPr lang="en-US" sz="2400" smtClean="0"/>
              <a:t> carrier sire </a:t>
            </a:r>
            <a:r>
              <a:rPr lang="en-US" sz="2400" smtClean="0">
                <a:sym typeface="Symbol" pitchFamily="18" charset="2"/>
              </a:rPr>
              <a:t></a:t>
            </a:r>
            <a:r>
              <a:rPr lang="en-US" sz="2400" smtClean="0"/>
              <a:t> carrier MGS fertility records found </a:t>
            </a:r>
            <a:r>
              <a:rPr lang="en-US" sz="2400" smtClean="0">
                <a:solidFill>
                  <a:srgbClr val="FFF301"/>
                </a:solidFill>
              </a:rPr>
              <a:t>3.0 – 3.7%</a:t>
            </a:r>
            <a:r>
              <a:rPr lang="en-US" sz="2400" smtClean="0"/>
              <a:t> lower conception rates</a:t>
            </a:r>
          </a:p>
          <a:p>
            <a:pPr marL="336550" indent="-336550">
              <a:buFont typeface="Monotype Sort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5763" y="1300163"/>
          <a:ext cx="7714629" cy="4393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1982"/>
                <a:gridCol w="1461024"/>
                <a:gridCol w="2031520"/>
                <a:gridCol w="2340103"/>
              </a:tblGrid>
              <a:tr h="120203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250" b="1" baseline="0" dirty="0" smtClean="0">
                        <a:solidFill>
                          <a:srgbClr val="FFF30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250" b="1" baseline="0" dirty="0" smtClean="0">
                          <a:solidFill>
                            <a:srgbClr val="FFF301"/>
                          </a:solidFill>
                          <a:latin typeface="Calibri" pitchFamily="34" charset="0"/>
                          <a:cs typeface="Calibri" pitchFamily="34" charset="0"/>
                        </a:rPr>
                        <a:t>Breed</a:t>
                      </a:r>
                      <a:endParaRPr lang="en-US" sz="2250" b="1" baseline="0" dirty="0">
                        <a:solidFill>
                          <a:srgbClr val="FFF30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250" b="1" baseline="0" dirty="0" smtClean="0">
                          <a:solidFill>
                            <a:srgbClr val="FFF301"/>
                          </a:solidFill>
                          <a:latin typeface="Calibri" pitchFamily="34" charset="0"/>
                          <a:cs typeface="Calibri" pitchFamily="34" charset="0"/>
                        </a:rPr>
                        <a:t>BTA chromo-some</a:t>
                      </a:r>
                      <a:endParaRPr lang="en-US" sz="2250" b="1" baseline="0" dirty="0">
                        <a:solidFill>
                          <a:srgbClr val="FFF30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250" b="1" baseline="0" dirty="0" smtClean="0">
                          <a:solidFill>
                            <a:srgbClr val="FFF301"/>
                          </a:solidFill>
                          <a:latin typeface="Calibri" pitchFamily="34" charset="0"/>
                          <a:cs typeface="Calibri" pitchFamily="34" charset="0"/>
                        </a:rPr>
                        <a:t>Location, </a:t>
                      </a:r>
                      <a:r>
                        <a:rPr lang="en-US" sz="2250" b="1" baseline="0" dirty="0" err="1" smtClean="0">
                          <a:solidFill>
                            <a:srgbClr val="FFF301"/>
                          </a:solidFill>
                          <a:latin typeface="Calibri" pitchFamily="34" charset="0"/>
                          <a:cs typeface="Calibri" pitchFamily="34" charset="0"/>
                        </a:rPr>
                        <a:t>Mbases</a:t>
                      </a:r>
                      <a:endParaRPr lang="en-US" sz="2250" b="1" baseline="0" dirty="0">
                        <a:solidFill>
                          <a:srgbClr val="FFF30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250" b="1" baseline="0" dirty="0" smtClean="0">
                          <a:solidFill>
                            <a:srgbClr val="FFF301"/>
                          </a:solidFill>
                          <a:latin typeface="Calibri" pitchFamily="34" charset="0"/>
                          <a:cs typeface="Calibri" pitchFamily="34" charset="0"/>
                        </a:rPr>
                        <a:t>Carrier frequency, %</a:t>
                      </a:r>
                      <a:endParaRPr lang="en-US" sz="2250" b="1" baseline="0" dirty="0">
                        <a:solidFill>
                          <a:srgbClr val="FFF30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</a:tr>
              <a:tr h="4227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Holstein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  5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62–68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  4.5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/>
                </a:tc>
              </a:tr>
              <a:tr h="230719">
                <a:tc>
                  <a:txBody>
                    <a:bodyPr/>
                    <a:lstStyle/>
                    <a:p>
                      <a:pPr algn="ctr"/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  1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93–98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  4.6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 marB="91440"/>
                </a:tc>
              </a:tr>
              <a:tr h="929075">
                <a:tc>
                  <a:txBody>
                    <a:bodyPr/>
                    <a:lstStyle/>
                    <a:p>
                      <a:pPr algn="ctr"/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  8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92–97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  4.7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 marB="91440"/>
                </a:tc>
              </a:tr>
              <a:tr h="628336">
                <a:tc>
                  <a:txBody>
                    <a:bodyPr/>
                    <a:lstStyle/>
                    <a:p>
                      <a:pPr algn="ctr"/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Jersey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11–16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23.4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 marB="91440"/>
                </a:tc>
              </a:tr>
              <a:tr h="628336">
                <a:tc>
                  <a:txBody>
                    <a:bodyPr/>
                    <a:lstStyle/>
                    <a:p>
                      <a:pPr algn="ctr"/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Brown</a:t>
                      </a:r>
                      <a:r>
                        <a:rPr lang="en-US" sz="2250" b="1" baseline="0" dirty="0" smtClean="0">
                          <a:latin typeface="Calibri" pitchFamily="34" charset="0"/>
                          <a:cs typeface="Calibri" pitchFamily="34" charset="0"/>
                        </a:rPr>
                        <a:t> Swiss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  7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42–47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b="1" dirty="0" smtClean="0">
                          <a:latin typeface="Calibri" pitchFamily="34" charset="0"/>
                          <a:cs typeface="Calibri" pitchFamily="34" charset="0"/>
                        </a:rPr>
                        <a:t>14.0</a:t>
                      </a:r>
                      <a:endParaRPr lang="en-US" sz="22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91440" marB="91440"/>
                </a:tc>
              </a:tr>
            </a:tbl>
          </a:graphicData>
        </a:graphic>
      </p:graphicFrame>
      <p:sp>
        <p:nvSpPr>
          <p:cNvPr id="28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Haplotypes impacting fertility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6425" cy="554037"/>
          </a:xfrm>
        </p:spPr>
        <p:txBody>
          <a:bodyPr/>
          <a:lstStyle/>
          <a:p>
            <a:pPr eaLnBrk="1" hangingPunct="1"/>
            <a:r>
              <a:rPr lang="en-US" smtClean="0"/>
              <a:t>Data and evaluation flow</a:t>
            </a:r>
            <a:endParaRPr lang="en-US" i="1" smtClean="0"/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4591050" y="2528888"/>
            <a:ext cx="0" cy="242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Oval 5"/>
          <p:cNvSpPr>
            <a:spLocks noChangeArrowheads="1"/>
          </p:cNvSpPr>
          <p:nvPr/>
        </p:nvSpPr>
        <p:spPr bwMode="auto">
          <a:xfrm>
            <a:off x="7102475" y="3122613"/>
            <a:ext cx="1600200" cy="1233487"/>
          </a:xfrm>
          <a:prstGeom prst="ellipse">
            <a:avLst/>
          </a:prstGeom>
          <a:solidFill>
            <a:srgbClr val="FFCC00"/>
          </a:solidFill>
          <a:ln w="1905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7092950" y="3429000"/>
            <a:ext cx="1630363" cy="50482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</a:rPr>
              <a:t>Genomic Evaluation Lab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9702" name="Oval 7"/>
          <p:cNvSpPr>
            <a:spLocks noChangeArrowheads="1"/>
          </p:cNvSpPr>
          <p:nvPr/>
        </p:nvSpPr>
        <p:spPr bwMode="auto">
          <a:xfrm>
            <a:off x="3829050" y="1295400"/>
            <a:ext cx="1600200" cy="123348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3779838" y="1557338"/>
            <a:ext cx="1757362" cy="533400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Requester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(Ex: AI, breeds)</a:t>
            </a:r>
          </a:p>
        </p:txBody>
      </p:sp>
      <p:sp>
        <p:nvSpPr>
          <p:cNvPr id="29704" name="Oval 9"/>
          <p:cNvSpPr>
            <a:spLocks noChangeArrowheads="1"/>
          </p:cNvSpPr>
          <p:nvPr/>
        </p:nvSpPr>
        <p:spPr bwMode="auto">
          <a:xfrm>
            <a:off x="474663" y="3122613"/>
            <a:ext cx="1600200" cy="12334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Oval 10"/>
          <p:cNvSpPr>
            <a:spLocks noChangeArrowheads="1"/>
          </p:cNvSpPr>
          <p:nvPr/>
        </p:nvSpPr>
        <p:spPr bwMode="auto">
          <a:xfrm>
            <a:off x="3790950" y="4951413"/>
            <a:ext cx="1600200" cy="12334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457200" y="3451225"/>
            <a:ext cx="1630363" cy="533400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Dairy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producers</a:t>
            </a: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3776663" y="5270500"/>
            <a:ext cx="1630362" cy="533400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DNA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laboratories</a:t>
            </a:r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 flipV="1">
            <a:off x="1838325" y="2244725"/>
            <a:ext cx="2098675" cy="1155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 flipV="1">
            <a:off x="5194300" y="4114800"/>
            <a:ext cx="2057400" cy="1117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1771650" y="4038600"/>
            <a:ext cx="2133600" cy="1173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17"/>
          <p:cNvSpPr>
            <a:spLocks noChangeShapeType="1"/>
          </p:cNvSpPr>
          <p:nvPr/>
        </p:nvSpPr>
        <p:spPr bwMode="auto">
          <a:xfrm>
            <a:off x="5422900" y="2362200"/>
            <a:ext cx="1835150" cy="995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18"/>
          <p:cNvSpPr>
            <a:spLocks noChangeShapeType="1"/>
          </p:cNvSpPr>
          <p:nvPr/>
        </p:nvSpPr>
        <p:spPr bwMode="auto">
          <a:xfrm>
            <a:off x="5276850" y="2286000"/>
            <a:ext cx="1873250" cy="1009650"/>
          </a:xfrm>
          <a:prstGeom prst="line">
            <a:avLst/>
          </a:prstGeom>
          <a:noFill/>
          <a:ln w="57150" cap="rnd">
            <a:solidFill>
              <a:srgbClr val="FFCC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Text Box 19"/>
          <p:cNvSpPr txBox="1">
            <a:spLocks noChangeArrowheads="1"/>
          </p:cNvSpPr>
          <p:nvPr/>
        </p:nvSpPr>
        <p:spPr bwMode="auto">
          <a:xfrm rot="-1723911">
            <a:off x="1917700" y="2486025"/>
            <a:ext cx="1630363" cy="33972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/>
              <a:t>samples</a:t>
            </a:r>
          </a:p>
        </p:txBody>
      </p:sp>
      <p:sp>
        <p:nvSpPr>
          <p:cNvPr id="29714" name="Text Box 20"/>
          <p:cNvSpPr txBox="1">
            <a:spLocks noChangeArrowheads="1"/>
          </p:cNvSpPr>
          <p:nvPr/>
        </p:nvSpPr>
        <p:spPr bwMode="auto">
          <a:xfrm rot="1744119">
            <a:off x="1855788" y="4603750"/>
            <a:ext cx="1630362" cy="33972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/>
              <a:t>samples</a:t>
            </a:r>
          </a:p>
        </p:txBody>
      </p:sp>
      <p:sp>
        <p:nvSpPr>
          <p:cNvPr id="29715" name="Text Box 21"/>
          <p:cNvSpPr txBox="1">
            <a:spLocks noChangeArrowheads="1"/>
          </p:cNvSpPr>
          <p:nvPr/>
        </p:nvSpPr>
        <p:spPr bwMode="auto">
          <a:xfrm>
            <a:off x="4368800" y="4086225"/>
            <a:ext cx="1630363" cy="33972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/>
              <a:t>samples</a:t>
            </a:r>
          </a:p>
        </p:txBody>
      </p:sp>
      <p:sp>
        <p:nvSpPr>
          <p:cNvPr id="29716" name="Text Box 23"/>
          <p:cNvSpPr txBox="1">
            <a:spLocks noChangeArrowheads="1"/>
          </p:cNvSpPr>
          <p:nvPr/>
        </p:nvSpPr>
        <p:spPr bwMode="auto">
          <a:xfrm rot="-1723911">
            <a:off x="5461000" y="4695825"/>
            <a:ext cx="1630363" cy="33972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/>
              <a:t>genotypes</a:t>
            </a:r>
          </a:p>
        </p:txBody>
      </p:sp>
      <p:sp>
        <p:nvSpPr>
          <p:cNvPr id="29717" name="Text Box 24"/>
          <p:cNvSpPr txBox="1">
            <a:spLocks noChangeArrowheads="1"/>
          </p:cNvSpPr>
          <p:nvPr/>
        </p:nvSpPr>
        <p:spPr bwMode="auto">
          <a:xfrm rot="1744119">
            <a:off x="5557838" y="2482850"/>
            <a:ext cx="1630362" cy="33972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/>
              <a:t>nominations</a:t>
            </a:r>
          </a:p>
        </p:txBody>
      </p:sp>
      <p:sp>
        <p:nvSpPr>
          <p:cNvPr id="29718" name="Text Box 25"/>
          <p:cNvSpPr txBox="1">
            <a:spLocks noChangeArrowheads="1"/>
          </p:cNvSpPr>
          <p:nvPr/>
        </p:nvSpPr>
        <p:spPr bwMode="auto">
          <a:xfrm rot="1744119">
            <a:off x="5348288" y="2832100"/>
            <a:ext cx="1630362" cy="33972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>
                <a:solidFill>
                  <a:srgbClr val="FFCC00"/>
                </a:solidFill>
              </a:rPr>
              <a:t>evaluations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Collaboration</a:t>
            </a:r>
          </a:p>
        </p:txBody>
      </p:sp>
      <p:sp>
        <p:nvSpPr>
          <p:cNvPr id="1174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5078413"/>
          </a:xfrm>
        </p:spPr>
        <p:txBody>
          <a:bodyPr/>
          <a:lstStyle/>
          <a:p>
            <a:pPr marL="319088" indent="-319088" eaLnBrk="1" hangingPunct="1">
              <a:spcAft>
                <a:spcPts val="1800"/>
              </a:spcAft>
              <a:defRPr/>
            </a:pPr>
            <a:r>
              <a:rPr lang="en-US" sz="2400" dirty="0" smtClean="0"/>
              <a:t>Full sharing of genotypes with Canada</a:t>
            </a:r>
          </a:p>
          <a:p>
            <a:pPr marL="742950" lvl="1" indent="-285750" eaLnBrk="1" hangingPunct="1">
              <a:spcAft>
                <a:spcPts val="1800"/>
              </a:spcAft>
              <a:defRPr/>
            </a:pPr>
            <a:r>
              <a:rPr lang="en-US" sz="2400" dirty="0" smtClean="0"/>
              <a:t>CDN calculates genomic evaluations on Canadian base</a:t>
            </a:r>
          </a:p>
          <a:p>
            <a:pPr marL="319088" indent="-319088" eaLnBrk="1" hangingPunct="1">
              <a:spcAft>
                <a:spcPts val="1800"/>
              </a:spcAft>
              <a:defRPr/>
            </a:pPr>
            <a:r>
              <a:rPr lang="en-US" sz="2400" dirty="0" smtClean="0"/>
              <a:t>Trading of Brown Swiss genotypes with Switzerland, Germany, and Austria</a:t>
            </a:r>
          </a:p>
          <a:p>
            <a:pPr marL="661988" lvl="1" indent="-319088" eaLnBrk="1" hangingPunct="1">
              <a:spcAft>
                <a:spcPts val="1800"/>
              </a:spcAft>
              <a:defRPr/>
            </a:pPr>
            <a:r>
              <a:rPr lang="en-US" sz="2400" dirty="0" err="1" smtClean="0"/>
              <a:t>Interbull</a:t>
            </a:r>
            <a:r>
              <a:rPr lang="en-US" sz="2400" dirty="0" smtClean="0"/>
              <a:t> may facilitate sharing</a:t>
            </a:r>
          </a:p>
          <a:p>
            <a:pPr marL="319088" indent="-319088" eaLnBrk="1" hangingPunct="1">
              <a:spcAft>
                <a:spcPts val="1800"/>
              </a:spcAft>
              <a:defRPr/>
            </a:pPr>
            <a:r>
              <a:rPr lang="en-US" sz="2400" dirty="0" smtClean="0"/>
              <a:t>Agreements with Italy and Great Britain provide genotypes for Holstein</a:t>
            </a:r>
          </a:p>
          <a:p>
            <a:pPr marL="661988" lvl="1" indent="-319088" eaLnBrk="1" hangingPunct="1">
              <a:spcAft>
                <a:spcPts val="1800"/>
              </a:spcAft>
              <a:defRPr/>
            </a:pPr>
            <a:r>
              <a:rPr lang="en-US" sz="2400" dirty="0" smtClean="0"/>
              <a:t>Negotiations underway with other countries</a:t>
            </a:r>
          </a:p>
          <a:p>
            <a:pPr marL="319088" indent="-319088" eaLnBrk="1" hangingPunct="1">
              <a:spcAft>
                <a:spcPts val="3000"/>
              </a:spcAft>
              <a:buFont typeface="Monotype Sort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Dairy Cattle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929188"/>
          </a:xfrm>
        </p:spPr>
        <p:txBody>
          <a:bodyPr/>
          <a:lstStyle/>
          <a:p>
            <a:pPr marL="319088" indent="-319088" eaLnBrk="1" hangingPunct="1">
              <a:lnSpc>
                <a:spcPct val="150000"/>
              </a:lnSpc>
              <a:spcAft>
                <a:spcPct val="0"/>
              </a:spcAft>
              <a:tabLst>
                <a:tab pos="2062163" algn="l"/>
              </a:tabLst>
            </a:pPr>
            <a:r>
              <a:rPr lang="en-US" sz="2400" smtClean="0"/>
              <a:t>9 million cows in US</a:t>
            </a:r>
          </a:p>
          <a:p>
            <a:pPr marL="319088" indent="-319088" eaLnBrk="1" hangingPunct="1">
              <a:lnSpc>
                <a:spcPct val="150000"/>
              </a:lnSpc>
              <a:spcAft>
                <a:spcPct val="0"/>
              </a:spcAft>
              <a:tabLst>
                <a:tab pos="2062163" algn="l"/>
              </a:tabLst>
            </a:pPr>
            <a:r>
              <a:rPr lang="en-US" sz="2400" smtClean="0"/>
              <a:t>Attempt  to have a calf born every year</a:t>
            </a:r>
          </a:p>
          <a:p>
            <a:pPr marL="319088" indent="-319088" eaLnBrk="1" hangingPunct="1">
              <a:lnSpc>
                <a:spcPct val="150000"/>
              </a:lnSpc>
              <a:spcAft>
                <a:spcPct val="0"/>
              </a:spcAft>
              <a:tabLst>
                <a:tab pos="2062163" algn="l"/>
              </a:tabLst>
            </a:pPr>
            <a:r>
              <a:rPr lang="en-US" sz="2400" smtClean="0"/>
              <a:t>Replaced after 2 or 3 years of milking</a:t>
            </a:r>
          </a:p>
          <a:p>
            <a:pPr marL="319088" indent="-319088" eaLnBrk="1" hangingPunct="1">
              <a:lnSpc>
                <a:spcPct val="150000"/>
              </a:lnSpc>
              <a:spcAft>
                <a:spcPct val="0"/>
              </a:spcAft>
              <a:tabLst>
                <a:tab pos="2062163" algn="l"/>
              </a:tabLst>
            </a:pPr>
            <a:r>
              <a:rPr lang="en-US" sz="2400" smtClean="0"/>
              <a:t>Bred via AI</a:t>
            </a:r>
          </a:p>
          <a:p>
            <a:pPr marL="319088" indent="-319088" eaLnBrk="1" hangingPunct="1">
              <a:lnSpc>
                <a:spcPct val="150000"/>
              </a:lnSpc>
              <a:spcAft>
                <a:spcPct val="0"/>
              </a:spcAft>
              <a:tabLst>
                <a:tab pos="2062163" algn="l"/>
              </a:tabLst>
            </a:pPr>
            <a:r>
              <a:rPr lang="en-US" sz="2400" smtClean="0"/>
              <a:t>Bull semen collected several times/week. Diluted and frozen</a:t>
            </a:r>
          </a:p>
          <a:p>
            <a:pPr marL="319088" indent="-319088" eaLnBrk="1" hangingPunct="1">
              <a:lnSpc>
                <a:spcPct val="150000"/>
              </a:lnSpc>
              <a:spcAft>
                <a:spcPct val="0"/>
              </a:spcAft>
              <a:tabLst>
                <a:tab pos="2062163" algn="l"/>
              </a:tabLst>
            </a:pPr>
            <a:r>
              <a:rPr lang="en-US" sz="2400" smtClean="0"/>
              <a:t>Popular bulls have 10,000+ progeny</a:t>
            </a:r>
          </a:p>
          <a:p>
            <a:pPr marL="319088" indent="-319088" eaLnBrk="1" hangingPunct="1">
              <a:lnSpc>
                <a:spcPct val="150000"/>
              </a:lnSpc>
              <a:spcAft>
                <a:spcPct val="0"/>
              </a:spcAft>
              <a:tabLst>
                <a:tab pos="2062163" algn="l"/>
              </a:tabLst>
            </a:pPr>
            <a:r>
              <a:rPr lang="en-US" sz="2400" smtClean="0"/>
              <a:t>Cows can have many progeny though super ovulation and embryo transfer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Number of New Genotypes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662299" y="1160091"/>
          <a:ext cx="7601484" cy="440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8" name="Rectangle 98"/>
          <p:cNvSpPr>
            <a:spLocks noChangeArrowheads="1"/>
          </p:cNvSpPr>
          <p:nvPr/>
        </p:nvSpPr>
        <p:spPr bwMode="auto">
          <a:xfrm>
            <a:off x="1414463" y="5430838"/>
            <a:ext cx="53975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09/10</a:t>
            </a:r>
          </a:p>
        </p:txBody>
      </p:sp>
      <p:sp>
        <p:nvSpPr>
          <p:cNvPr id="31749" name="Rectangle 98"/>
          <p:cNvSpPr>
            <a:spLocks noChangeArrowheads="1"/>
          </p:cNvSpPr>
          <p:nvPr/>
        </p:nvSpPr>
        <p:spPr bwMode="auto">
          <a:xfrm>
            <a:off x="2251075" y="5438775"/>
            <a:ext cx="544513" cy="2460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11/10</a:t>
            </a:r>
          </a:p>
        </p:txBody>
      </p:sp>
      <p:sp>
        <p:nvSpPr>
          <p:cNvPr id="31750" name="Rectangle 98"/>
          <p:cNvSpPr>
            <a:spLocks noChangeArrowheads="1"/>
          </p:cNvSpPr>
          <p:nvPr/>
        </p:nvSpPr>
        <p:spPr bwMode="auto">
          <a:xfrm>
            <a:off x="3095625" y="5437188"/>
            <a:ext cx="544513" cy="2460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01/11</a:t>
            </a:r>
          </a:p>
        </p:txBody>
      </p:sp>
      <p:sp>
        <p:nvSpPr>
          <p:cNvPr id="31751" name="Rectangle 98"/>
          <p:cNvSpPr>
            <a:spLocks noChangeArrowheads="1"/>
          </p:cNvSpPr>
          <p:nvPr/>
        </p:nvSpPr>
        <p:spPr bwMode="auto">
          <a:xfrm>
            <a:off x="4025900" y="5435600"/>
            <a:ext cx="544513" cy="2460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03/11</a:t>
            </a:r>
          </a:p>
        </p:txBody>
      </p:sp>
      <p:sp>
        <p:nvSpPr>
          <p:cNvPr id="31752" name="Rectangle 98"/>
          <p:cNvSpPr>
            <a:spLocks noChangeArrowheads="1"/>
          </p:cNvSpPr>
          <p:nvPr/>
        </p:nvSpPr>
        <p:spPr bwMode="auto">
          <a:xfrm>
            <a:off x="4864100" y="5437188"/>
            <a:ext cx="544513" cy="2460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05/11</a:t>
            </a:r>
          </a:p>
        </p:txBody>
      </p:sp>
      <p:sp>
        <p:nvSpPr>
          <p:cNvPr id="31753" name="Rectangle 98"/>
          <p:cNvSpPr>
            <a:spLocks noChangeArrowheads="1"/>
          </p:cNvSpPr>
          <p:nvPr/>
        </p:nvSpPr>
        <p:spPr bwMode="auto">
          <a:xfrm>
            <a:off x="5813425" y="5437188"/>
            <a:ext cx="544513" cy="2460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07/11</a:t>
            </a:r>
          </a:p>
        </p:txBody>
      </p:sp>
      <p:sp>
        <p:nvSpPr>
          <p:cNvPr id="31754" name="Rectangle 98"/>
          <p:cNvSpPr>
            <a:spLocks noChangeArrowheads="1"/>
          </p:cNvSpPr>
          <p:nvPr/>
        </p:nvSpPr>
        <p:spPr bwMode="auto">
          <a:xfrm>
            <a:off x="6624638" y="5437188"/>
            <a:ext cx="544512" cy="2460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09/11</a:t>
            </a:r>
          </a:p>
        </p:txBody>
      </p:sp>
      <p:sp>
        <p:nvSpPr>
          <p:cNvPr id="31755" name="Rectangle 98"/>
          <p:cNvSpPr>
            <a:spLocks noChangeArrowheads="1"/>
          </p:cNvSpPr>
          <p:nvPr/>
        </p:nvSpPr>
        <p:spPr bwMode="auto">
          <a:xfrm>
            <a:off x="7556500" y="5437188"/>
            <a:ext cx="544513" cy="2460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11/11</a:t>
            </a:r>
          </a:p>
        </p:txBody>
      </p:sp>
      <p:sp>
        <p:nvSpPr>
          <p:cNvPr id="31756" name="Line 110"/>
          <p:cNvSpPr>
            <a:spLocks noChangeShapeType="1"/>
          </p:cNvSpPr>
          <p:nvPr/>
        </p:nvSpPr>
        <p:spPr bwMode="auto">
          <a:xfrm flipV="1">
            <a:off x="2998788" y="6007100"/>
            <a:ext cx="249237" cy="4763"/>
          </a:xfrm>
          <a:prstGeom prst="line">
            <a:avLst/>
          </a:prstGeom>
          <a:noFill/>
          <a:ln w="50800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Rectangle 111"/>
          <p:cNvSpPr>
            <a:spLocks noChangeArrowheads="1"/>
          </p:cNvSpPr>
          <p:nvPr/>
        </p:nvSpPr>
        <p:spPr bwMode="auto">
          <a:xfrm>
            <a:off x="3330575" y="5895975"/>
            <a:ext cx="1149350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50K and HD</a:t>
            </a:r>
          </a:p>
        </p:txBody>
      </p:sp>
      <p:sp>
        <p:nvSpPr>
          <p:cNvPr id="31758" name="Line 112"/>
          <p:cNvSpPr>
            <a:spLocks noChangeShapeType="1"/>
          </p:cNvSpPr>
          <p:nvPr/>
        </p:nvSpPr>
        <p:spPr bwMode="auto">
          <a:xfrm flipV="1">
            <a:off x="5486400" y="6007100"/>
            <a:ext cx="230188" cy="3175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Rectangle 113"/>
          <p:cNvSpPr>
            <a:spLocks noChangeArrowheads="1"/>
          </p:cNvSpPr>
          <p:nvPr/>
        </p:nvSpPr>
        <p:spPr bwMode="auto">
          <a:xfrm>
            <a:off x="5786438" y="5886450"/>
            <a:ext cx="947737" cy="2460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Humnst777 BT" pitchFamily="34" charset="0"/>
              </a:rPr>
              <a:t>3K and 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33400"/>
          </a:xfrm>
        </p:spPr>
        <p:txBody>
          <a:bodyPr/>
          <a:lstStyle/>
          <a:p>
            <a:r>
              <a:rPr lang="en-US" sz="3500" smtClean="0"/>
              <a:t>Genotyped Holsteins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099425" cy="1368425"/>
          </a:xfrm>
        </p:spPr>
        <p:txBody>
          <a:bodyPr/>
          <a:lstStyle/>
          <a:p>
            <a:pPr marL="341313" indent="-341313">
              <a:spcAft>
                <a:spcPct val="125000"/>
              </a:spcAft>
            </a:pPr>
            <a:endParaRPr lang="en-US" sz="2400" smtClean="0"/>
          </a:p>
          <a:p>
            <a:pPr marL="341313" indent="-341313">
              <a:spcAft>
                <a:spcPct val="125000"/>
              </a:spcAft>
            </a:pPr>
            <a:endParaRPr lang="en-US" sz="2400" smtClean="0"/>
          </a:p>
        </p:txBody>
      </p:sp>
      <p:graphicFrame>
        <p:nvGraphicFramePr>
          <p:cNvPr id="18528" name="Group 96"/>
          <p:cNvGraphicFramePr>
            <a:graphicFrameLocks noGrp="1"/>
          </p:cNvGraphicFramePr>
          <p:nvPr/>
        </p:nvGraphicFramePr>
        <p:xfrm>
          <a:off x="611188" y="1196975"/>
          <a:ext cx="7633220" cy="4367784"/>
        </p:xfrm>
        <a:graphic>
          <a:graphicData uri="http://schemas.openxmlformats.org/drawingml/2006/table">
            <a:tbl>
              <a:tblPr/>
              <a:tblGrid>
                <a:gridCol w="1031260"/>
                <a:gridCol w="898398"/>
                <a:gridCol w="1364995"/>
                <a:gridCol w="1703477"/>
                <a:gridCol w="1089782"/>
                <a:gridCol w="441291"/>
                <a:gridCol w="1104017"/>
              </a:tblGrid>
              <a:tr h="34318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202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Date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EF202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EF202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F202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Young animals**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EF202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EF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EF202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F202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All animals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EF202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F202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Bulls*</a:t>
                      </a: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F202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Cows*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F202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   </a:t>
                      </a:r>
                    </a:p>
                  </a:txBody>
                  <a:tcPr marL="0" marR="0" marT="27432" marB="27432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EF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EF202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Heifers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27432" marB="27432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EF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04-10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  9,770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  7,415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   16,007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  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  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8,630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  41,822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08-10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10,430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9,372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18,652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11,021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  49,475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umnst777 BT"/>
                          <a:cs typeface="Arial" charset="0"/>
                        </a:rPr>
                        <a:t>12-10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11,293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12,825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21,161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umnst777 BT"/>
                          <a:cs typeface="Arial" charset="0"/>
                        </a:rPr>
                        <a:t>18,336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umnst777 BT"/>
                          <a:cs typeface="Arial" charset="0"/>
                        </a:rPr>
                        <a:t>  63,615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04-11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12,152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11,224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25,202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36,545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  85,123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05-11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12,429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11,834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26,139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40,996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  91,398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06-11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15,379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12,098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27,508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45,632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100,617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07-11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15,386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12,219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28,456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50,179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106,240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08-11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16,519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14,380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29,090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52,053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112,042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09-11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16,812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14,415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30,185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56,559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117,971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10-11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16,832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14,573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31,865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61,045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124,315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11-11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16,834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14,716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32,975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65,330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Arial" charset="0"/>
                        </a:rPr>
                        <a:t>129,855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12-11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17,288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17,236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33,861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68,051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136,436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64" name="Rectangle 74"/>
          <p:cNvSpPr>
            <a:spLocks noChangeArrowheads="1"/>
          </p:cNvSpPr>
          <p:nvPr/>
        </p:nvSpPr>
        <p:spPr bwMode="auto">
          <a:xfrm>
            <a:off x="2484438" y="5732463"/>
            <a:ext cx="4210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>
                <a:solidFill>
                  <a:srgbClr val="99FF99"/>
                </a:solidFill>
                <a:latin typeface="Futura Hv BT" pitchFamily="34" charset="0"/>
              </a:rPr>
              <a:t>  </a:t>
            </a:r>
            <a:r>
              <a:rPr lang="en-US" sz="2000">
                <a:solidFill>
                  <a:srgbClr val="FEF202"/>
                </a:solidFill>
                <a:latin typeface="Futura Hv BT" pitchFamily="34" charset="0"/>
                <a:cs typeface="Times New Roman" pitchFamily="18" charset="0"/>
              </a:rPr>
              <a:t>*Traditional evaluation</a:t>
            </a:r>
          </a:p>
          <a:p>
            <a:pPr>
              <a:spcBef>
                <a:spcPct val="25000"/>
              </a:spcBef>
            </a:pPr>
            <a:r>
              <a:rPr lang="en-US" sz="2000">
                <a:solidFill>
                  <a:srgbClr val="FEF202"/>
                </a:solidFill>
                <a:latin typeface="Futura Hv BT" pitchFamily="34" charset="0"/>
                <a:cs typeface="Times New Roman" pitchFamily="18" charset="0"/>
              </a:rPr>
              <a:t>**No traditional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/>
        </p:nvGraphicFramePr>
        <p:xfrm>
          <a:off x="-799031" y="1683522"/>
          <a:ext cx="6234156" cy="413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Sex Distribution</a:t>
            </a:r>
          </a:p>
        </p:txBody>
      </p:sp>
      <p:sp>
        <p:nvSpPr>
          <p:cNvPr id="33796" name="Text Box 117"/>
          <p:cNvSpPr txBox="1">
            <a:spLocks noChangeArrowheads="1"/>
          </p:cNvSpPr>
          <p:nvPr/>
        </p:nvSpPr>
        <p:spPr bwMode="auto">
          <a:xfrm>
            <a:off x="615950" y="2708275"/>
            <a:ext cx="2435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Humnst777 BT" pitchFamily="34" charset="0"/>
              </a:rPr>
              <a:t>Females</a:t>
            </a:r>
          </a:p>
        </p:txBody>
      </p:sp>
      <p:sp>
        <p:nvSpPr>
          <p:cNvPr id="33797" name="Text Box 119"/>
          <p:cNvSpPr txBox="1">
            <a:spLocks noChangeArrowheads="1"/>
          </p:cNvSpPr>
          <p:nvPr/>
        </p:nvSpPr>
        <p:spPr bwMode="auto">
          <a:xfrm>
            <a:off x="985838" y="3192463"/>
            <a:ext cx="23383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Humnst777 BT" pitchFamily="34" charset="0"/>
              </a:rPr>
              <a:t>39%</a:t>
            </a:r>
          </a:p>
        </p:txBody>
      </p:sp>
      <p:sp>
        <p:nvSpPr>
          <p:cNvPr id="33798" name="Text Box 120"/>
          <p:cNvSpPr txBox="1">
            <a:spLocks noChangeArrowheads="1"/>
          </p:cNvSpPr>
          <p:nvPr/>
        </p:nvSpPr>
        <p:spPr bwMode="auto">
          <a:xfrm>
            <a:off x="2525713" y="4333875"/>
            <a:ext cx="23383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Humnst777 BT" pitchFamily="34" charset="0"/>
              </a:rPr>
              <a:t>61%</a:t>
            </a:r>
          </a:p>
        </p:txBody>
      </p:sp>
      <p:sp>
        <p:nvSpPr>
          <p:cNvPr id="33799" name="AutoShape 134" descr="horned_colored_black_cow_gr-bg.bmp"/>
          <p:cNvSpPr>
            <a:spLocks noChangeAspect="1" noChangeArrowheads="1"/>
          </p:cNvSpPr>
          <p:nvPr/>
        </p:nvSpPr>
        <p:spPr bwMode="auto">
          <a:xfrm>
            <a:off x="3657600" y="2828925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AutoShape 136" descr="horned_colored_black_cow_gr-bg.bmp"/>
          <p:cNvSpPr>
            <a:spLocks noChangeAspect="1" noChangeArrowheads="1"/>
          </p:cNvSpPr>
          <p:nvPr/>
        </p:nvSpPr>
        <p:spPr bwMode="auto">
          <a:xfrm>
            <a:off x="3657600" y="2828925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Text Box 142"/>
          <p:cNvSpPr txBox="1">
            <a:spLocks noChangeArrowheads="1"/>
          </p:cNvSpPr>
          <p:nvPr/>
        </p:nvSpPr>
        <p:spPr bwMode="auto">
          <a:xfrm>
            <a:off x="3635375" y="5732463"/>
            <a:ext cx="365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Humnst777 BT" pitchFamily="34" charset="0"/>
              </a:rPr>
              <a:t>All genotypes</a:t>
            </a:r>
          </a:p>
        </p:txBody>
      </p:sp>
      <p:sp>
        <p:nvSpPr>
          <p:cNvPr id="33802" name="Text Box 118"/>
          <p:cNvSpPr txBox="1">
            <a:spLocks noChangeArrowheads="1"/>
          </p:cNvSpPr>
          <p:nvPr/>
        </p:nvSpPr>
        <p:spPr bwMode="auto">
          <a:xfrm>
            <a:off x="2308225" y="3914775"/>
            <a:ext cx="2178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Humnst777 BT" pitchFamily="34" charset="0"/>
              </a:rPr>
              <a:t>Males</a:t>
            </a:r>
          </a:p>
        </p:txBody>
      </p:sp>
      <p:graphicFrame>
        <p:nvGraphicFramePr>
          <p:cNvPr id="18" name="Chart 17"/>
          <p:cNvGraphicFramePr/>
          <p:nvPr/>
        </p:nvGraphicFramePr>
        <p:xfrm>
          <a:off x="3614869" y="1749750"/>
          <a:ext cx="5947875" cy="416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804" name="Text Box 118"/>
          <p:cNvSpPr txBox="1">
            <a:spLocks noChangeArrowheads="1"/>
          </p:cNvSpPr>
          <p:nvPr/>
        </p:nvSpPr>
        <p:spPr bwMode="auto">
          <a:xfrm>
            <a:off x="6700838" y="2930525"/>
            <a:ext cx="2176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Humnst777 BT" pitchFamily="34" charset="0"/>
              </a:rPr>
              <a:t>Males</a:t>
            </a:r>
          </a:p>
        </p:txBody>
      </p:sp>
      <p:sp>
        <p:nvSpPr>
          <p:cNvPr id="33805" name="Text Box 117"/>
          <p:cNvSpPr txBox="1">
            <a:spLocks noChangeArrowheads="1"/>
          </p:cNvSpPr>
          <p:nvPr/>
        </p:nvSpPr>
        <p:spPr bwMode="auto">
          <a:xfrm>
            <a:off x="5014913" y="3946525"/>
            <a:ext cx="24368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Humnst777 BT" pitchFamily="34" charset="0"/>
              </a:rPr>
              <a:t>Females</a:t>
            </a:r>
          </a:p>
        </p:txBody>
      </p:sp>
      <p:sp>
        <p:nvSpPr>
          <p:cNvPr id="33806" name="Text Box 119"/>
          <p:cNvSpPr txBox="1">
            <a:spLocks noChangeArrowheads="1"/>
          </p:cNvSpPr>
          <p:nvPr/>
        </p:nvSpPr>
        <p:spPr bwMode="auto">
          <a:xfrm>
            <a:off x="7043738" y="3327400"/>
            <a:ext cx="23383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Humnst777 BT" pitchFamily="34" charset="0"/>
              </a:rPr>
              <a:t>38%</a:t>
            </a:r>
          </a:p>
        </p:txBody>
      </p:sp>
      <p:sp>
        <p:nvSpPr>
          <p:cNvPr id="33807" name="Text Box 120"/>
          <p:cNvSpPr txBox="1">
            <a:spLocks noChangeArrowheads="1"/>
          </p:cNvSpPr>
          <p:nvPr/>
        </p:nvSpPr>
        <p:spPr bwMode="auto">
          <a:xfrm>
            <a:off x="5540375" y="4375150"/>
            <a:ext cx="23383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Humnst777 BT" pitchFamily="34" charset="0"/>
              </a:rPr>
              <a:t>62%</a:t>
            </a:r>
          </a:p>
        </p:txBody>
      </p:sp>
      <p:sp>
        <p:nvSpPr>
          <p:cNvPr id="33808" name="Text Box 120"/>
          <p:cNvSpPr txBox="1">
            <a:spLocks noChangeArrowheads="1"/>
          </p:cNvSpPr>
          <p:nvPr/>
        </p:nvSpPr>
        <p:spPr bwMode="auto">
          <a:xfrm>
            <a:off x="785813" y="1231900"/>
            <a:ext cx="277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Humnst777 BT" pitchFamily="34" charset="0"/>
              </a:rPr>
              <a:t>August 2010</a:t>
            </a:r>
          </a:p>
        </p:txBody>
      </p:sp>
      <p:sp>
        <p:nvSpPr>
          <p:cNvPr id="33809" name="Text Box 120"/>
          <p:cNvSpPr txBox="1">
            <a:spLocks noChangeArrowheads="1"/>
          </p:cNvSpPr>
          <p:nvPr/>
        </p:nvSpPr>
        <p:spPr bwMode="auto">
          <a:xfrm>
            <a:off x="4897438" y="1298575"/>
            <a:ext cx="3375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Humnst777 BT" pitchFamily="34" charset="0"/>
              </a:rPr>
              <a:t>November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Calculation of genomic evaluations</a:t>
            </a:r>
          </a:p>
        </p:txBody>
      </p:sp>
      <p:sp>
        <p:nvSpPr>
          <p:cNvPr id="10219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279525"/>
            <a:ext cx="8059737" cy="5022850"/>
          </a:xfrm>
        </p:spPr>
        <p:txBody>
          <a:bodyPr/>
          <a:lstStyle/>
          <a:p>
            <a:pPr marL="341313" indent="-341313">
              <a:spcAft>
                <a:spcPct val="115000"/>
              </a:spcAft>
            </a:pPr>
            <a:r>
              <a:rPr lang="en-US" sz="2400" smtClean="0"/>
              <a:t>Deregressed values derived from traditional evaluations of predictor animals</a:t>
            </a:r>
          </a:p>
          <a:p>
            <a:pPr marL="341313" indent="-341313">
              <a:spcAft>
                <a:spcPct val="115000"/>
              </a:spcAft>
            </a:pPr>
            <a:r>
              <a:rPr lang="en-US" sz="2400" smtClean="0"/>
              <a:t>Allele substitutions random effects estimated for 45,187 SNP</a:t>
            </a:r>
          </a:p>
          <a:p>
            <a:pPr marL="341313" indent="-341313">
              <a:spcAft>
                <a:spcPct val="115000"/>
              </a:spcAft>
            </a:pPr>
            <a:r>
              <a:rPr lang="en-US" sz="2400" smtClean="0"/>
              <a:t>Polygenic effect estimated for genetic variation not captured by SNP</a:t>
            </a:r>
          </a:p>
          <a:p>
            <a:pPr marL="341313" indent="-341313">
              <a:spcAft>
                <a:spcPct val="115000"/>
              </a:spcAft>
            </a:pPr>
            <a:r>
              <a:rPr lang="en-US" sz="2400" smtClean="0"/>
              <a:t>Selection Index combination of genomic and traditional not included in genomic</a:t>
            </a:r>
          </a:p>
          <a:p>
            <a:pPr marL="341313" indent="-341313">
              <a:spcAft>
                <a:spcPct val="115000"/>
              </a:spcAft>
            </a:pPr>
            <a:r>
              <a:rPr lang="en-US" sz="2400" smtClean="0"/>
              <a:t>Applied to yield, fitness, calving and type traits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1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1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5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Holstein prediction accuracy</a:t>
            </a:r>
          </a:p>
        </p:txBody>
      </p:sp>
      <p:graphicFrame>
        <p:nvGraphicFramePr>
          <p:cNvPr id="64588" name="Group 76"/>
          <p:cNvGraphicFramePr>
            <a:graphicFrameLocks noGrp="1"/>
          </p:cNvGraphicFramePr>
          <p:nvPr>
            <p:ph idx="1"/>
          </p:nvPr>
        </p:nvGraphicFramePr>
        <p:xfrm>
          <a:off x="379413" y="914400"/>
          <a:ext cx="8418512" cy="4754880"/>
        </p:xfrm>
        <a:graphic>
          <a:graphicData uri="http://schemas.openxmlformats.org/drawingml/2006/table">
            <a:tbl>
              <a:tblPr/>
              <a:tblGrid>
                <a:gridCol w="2178050"/>
                <a:gridCol w="1752600"/>
                <a:gridCol w="1252537"/>
                <a:gridCol w="1524000"/>
                <a:gridCol w="1711325"/>
              </a:tblGrid>
              <a:tr h="327025"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Trait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Bias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REL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REL gain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Milk (kg)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−64.3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67.1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28.6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Fat (kg)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−2.7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69.8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31.3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Protein (kg)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0.85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61.5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23.0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Fat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86.5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48.0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Protein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79.0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40.4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PL (months)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−1.8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53.0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21.8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SCS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0.88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61.2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27.0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DPR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51.2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21.7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Sire CE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0.73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31.0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10.4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Daughter CE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−1.1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0.81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38.4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19.9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Sire SB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1.5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21.8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3.7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Daughter SB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− 0.2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0.83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30.3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13.2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1963738" y="5800725"/>
            <a:ext cx="5810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i="1"/>
              <a:t>a </a:t>
            </a:r>
            <a:r>
              <a:rPr lang="en-US" sz="1600" b="1"/>
              <a:t>PL=productive life,</a:t>
            </a:r>
            <a:r>
              <a:rPr lang="en-US" sz="1600"/>
              <a:t> </a:t>
            </a:r>
            <a:r>
              <a:rPr lang="en-US" sz="1600" b="1"/>
              <a:t>CE = calving ease and SB = stillbirth.</a:t>
            </a:r>
          </a:p>
          <a:p>
            <a:r>
              <a:rPr lang="en-US" sz="1600" b="1" i="1"/>
              <a:t>b </a:t>
            </a:r>
            <a:r>
              <a:rPr lang="en-US" sz="1600" b="1"/>
              <a:t>2011 deregressed value – 2007 genomic evaluation.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182563"/>
            <a:ext cx="8226425" cy="533400"/>
          </a:xfrm>
        </p:spPr>
        <p:txBody>
          <a:bodyPr/>
          <a:lstStyle/>
          <a:p>
            <a:pPr eaLnBrk="1" hangingPunct="1"/>
            <a:r>
              <a:rPr lang="en-US" sz="3500" smtClean="0"/>
              <a:t>Reliabilities for young Holsteins</a:t>
            </a:r>
            <a:r>
              <a:rPr lang="en-US" sz="3500" smtClean="0">
                <a:solidFill>
                  <a:schemeClr val="hlink"/>
                </a:solidFill>
              </a:rPr>
              <a:t>*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539750" y="6021388"/>
            <a:ext cx="6030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  <a:latin typeface="Humnst777 BT" pitchFamily="34" charset="0"/>
              </a:rPr>
              <a:t>*Animals with no traditional PTA in April 2011</a:t>
            </a:r>
          </a:p>
        </p:txBody>
      </p:sp>
      <p:sp>
        <p:nvSpPr>
          <p:cNvPr id="36868" name="Rectangle 169"/>
          <p:cNvSpPr>
            <a:spLocks noChangeArrowheads="1"/>
          </p:cNvSpPr>
          <p:nvPr/>
        </p:nvSpPr>
        <p:spPr bwMode="auto">
          <a:xfrm>
            <a:off x="2722563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Rectangle 170"/>
          <p:cNvSpPr>
            <a:spLocks noChangeArrowheads="1"/>
          </p:cNvSpPr>
          <p:nvPr/>
        </p:nvSpPr>
        <p:spPr bwMode="auto">
          <a:xfrm>
            <a:off x="2922588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Rectangle 171"/>
          <p:cNvSpPr>
            <a:spLocks noChangeArrowheads="1"/>
          </p:cNvSpPr>
          <p:nvPr/>
        </p:nvSpPr>
        <p:spPr bwMode="auto">
          <a:xfrm>
            <a:off x="3113088" y="4748213"/>
            <a:ext cx="57150" cy="190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Rectangle 172"/>
          <p:cNvSpPr>
            <a:spLocks noChangeArrowheads="1"/>
          </p:cNvSpPr>
          <p:nvPr/>
        </p:nvSpPr>
        <p:spPr bwMode="auto">
          <a:xfrm>
            <a:off x="3313113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Rectangle 173"/>
          <p:cNvSpPr>
            <a:spLocks noChangeArrowheads="1"/>
          </p:cNvSpPr>
          <p:nvPr/>
        </p:nvSpPr>
        <p:spPr bwMode="auto">
          <a:xfrm>
            <a:off x="3513138" y="4748213"/>
            <a:ext cx="57150" cy="190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Rectangle 174"/>
          <p:cNvSpPr>
            <a:spLocks noChangeArrowheads="1"/>
          </p:cNvSpPr>
          <p:nvPr/>
        </p:nvSpPr>
        <p:spPr bwMode="auto">
          <a:xfrm>
            <a:off x="3703638" y="4738688"/>
            <a:ext cx="57150" cy="285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Rectangle 175"/>
          <p:cNvSpPr>
            <a:spLocks noChangeArrowheads="1"/>
          </p:cNvSpPr>
          <p:nvPr/>
        </p:nvSpPr>
        <p:spPr bwMode="auto">
          <a:xfrm>
            <a:off x="3903663" y="4738688"/>
            <a:ext cx="57150" cy="285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Rectangle 176"/>
          <p:cNvSpPr>
            <a:spLocks noChangeArrowheads="1"/>
          </p:cNvSpPr>
          <p:nvPr/>
        </p:nvSpPr>
        <p:spPr bwMode="auto">
          <a:xfrm>
            <a:off x="4094163" y="4729163"/>
            <a:ext cx="57150" cy="381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Rectangle 177"/>
          <p:cNvSpPr>
            <a:spLocks noChangeArrowheads="1"/>
          </p:cNvSpPr>
          <p:nvPr/>
        </p:nvSpPr>
        <p:spPr bwMode="auto">
          <a:xfrm>
            <a:off x="4294188" y="4710113"/>
            <a:ext cx="57150" cy="571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Rectangle 178"/>
          <p:cNvSpPr>
            <a:spLocks noChangeArrowheads="1"/>
          </p:cNvSpPr>
          <p:nvPr/>
        </p:nvSpPr>
        <p:spPr bwMode="auto">
          <a:xfrm>
            <a:off x="4494213" y="4681538"/>
            <a:ext cx="57150" cy="857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Rectangle 179"/>
          <p:cNvSpPr>
            <a:spLocks noChangeArrowheads="1"/>
          </p:cNvSpPr>
          <p:nvPr/>
        </p:nvSpPr>
        <p:spPr bwMode="auto">
          <a:xfrm>
            <a:off x="4684713" y="4652963"/>
            <a:ext cx="57150" cy="1143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Rectangle 180"/>
          <p:cNvSpPr>
            <a:spLocks noChangeArrowheads="1"/>
          </p:cNvSpPr>
          <p:nvPr/>
        </p:nvSpPr>
        <p:spPr bwMode="auto">
          <a:xfrm>
            <a:off x="4884738" y="4567238"/>
            <a:ext cx="57150" cy="2000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Rectangle 181"/>
          <p:cNvSpPr>
            <a:spLocks noChangeArrowheads="1"/>
          </p:cNvSpPr>
          <p:nvPr/>
        </p:nvSpPr>
        <p:spPr bwMode="auto">
          <a:xfrm>
            <a:off x="5075238" y="4414838"/>
            <a:ext cx="57150" cy="3524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Rectangle 182"/>
          <p:cNvSpPr>
            <a:spLocks noChangeArrowheads="1"/>
          </p:cNvSpPr>
          <p:nvPr/>
        </p:nvSpPr>
        <p:spPr bwMode="auto">
          <a:xfrm>
            <a:off x="5275263" y="4195763"/>
            <a:ext cx="57150" cy="5715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Rectangle 183"/>
          <p:cNvSpPr>
            <a:spLocks noChangeArrowheads="1"/>
          </p:cNvSpPr>
          <p:nvPr/>
        </p:nvSpPr>
        <p:spPr bwMode="auto">
          <a:xfrm>
            <a:off x="5465763" y="4033838"/>
            <a:ext cx="57150" cy="7334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Rectangle 184"/>
          <p:cNvSpPr>
            <a:spLocks noChangeArrowheads="1"/>
          </p:cNvSpPr>
          <p:nvPr/>
        </p:nvSpPr>
        <p:spPr bwMode="auto">
          <a:xfrm>
            <a:off x="5665788" y="3957638"/>
            <a:ext cx="57150" cy="8096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4" name="Rectangle 185"/>
          <p:cNvSpPr>
            <a:spLocks noChangeArrowheads="1"/>
          </p:cNvSpPr>
          <p:nvPr/>
        </p:nvSpPr>
        <p:spPr bwMode="auto">
          <a:xfrm>
            <a:off x="5865813" y="3671888"/>
            <a:ext cx="57150" cy="10953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5" name="Rectangle 186"/>
          <p:cNvSpPr>
            <a:spLocks noChangeArrowheads="1"/>
          </p:cNvSpPr>
          <p:nvPr/>
        </p:nvSpPr>
        <p:spPr bwMode="auto">
          <a:xfrm>
            <a:off x="6056313" y="3414713"/>
            <a:ext cx="57150" cy="13525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6" name="Rectangle 187"/>
          <p:cNvSpPr>
            <a:spLocks noChangeArrowheads="1"/>
          </p:cNvSpPr>
          <p:nvPr/>
        </p:nvSpPr>
        <p:spPr bwMode="auto">
          <a:xfrm>
            <a:off x="6256338" y="3748088"/>
            <a:ext cx="57150" cy="10191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7" name="Rectangle 188"/>
          <p:cNvSpPr>
            <a:spLocks noChangeArrowheads="1"/>
          </p:cNvSpPr>
          <p:nvPr/>
        </p:nvSpPr>
        <p:spPr bwMode="auto">
          <a:xfrm>
            <a:off x="6446838" y="4357688"/>
            <a:ext cx="57150" cy="4095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8" name="Rectangle 189"/>
          <p:cNvSpPr>
            <a:spLocks noChangeArrowheads="1"/>
          </p:cNvSpPr>
          <p:nvPr/>
        </p:nvSpPr>
        <p:spPr bwMode="auto">
          <a:xfrm>
            <a:off x="6646863" y="4672013"/>
            <a:ext cx="57150" cy="952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9" name="Rectangle 190"/>
          <p:cNvSpPr>
            <a:spLocks noChangeArrowheads="1"/>
          </p:cNvSpPr>
          <p:nvPr/>
        </p:nvSpPr>
        <p:spPr bwMode="auto">
          <a:xfrm>
            <a:off x="6846888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0" name="Rectangle 191"/>
          <p:cNvSpPr>
            <a:spLocks noChangeArrowheads="1"/>
          </p:cNvSpPr>
          <p:nvPr/>
        </p:nvSpPr>
        <p:spPr bwMode="auto">
          <a:xfrm>
            <a:off x="5332413" y="4757738"/>
            <a:ext cx="47625" cy="9525"/>
          </a:xfrm>
          <a:prstGeom prst="rect">
            <a:avLst/>
          </a:prstGeom>
          <a:solidFill>
            <a:srgbClr val="99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1" name="Rectangle 192"/>
          <p:cNvSpPr>
            <a:spLocks noChangeArrowheads="1"/>
          </p:cNvSpPr>
          <p:nvPr/>
        </p:nvSpPr>
        <p:spPr bwMode="auto">
          <a:xfrm>
            <a:off x="5522913" y="4757738"/>
            <a:ext cx="57150" cy="9525"/>
          </a:xfrm>
          <a:prstGeom prst="rect">
            <a:avLst/>
          </a:prstGeom>
          <a:solidFill>
            <a:srgbClr val="99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2" name="Rectangle 193"/>
          <p:cNvSpPr>
            <a:spLocks noChangeArrowheads="1"/>
          </p:cNvSpPr>
          <p:nvPr/>
        </p:nvSpPr>
        <p:spPr bwMode="auto">
          <a:xfrm>
            <a:off x="5722938" y="4748213"/>
            <a:ext cx="57150" cy="1905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3" name="Rectangle 194"/>
          <p:cNvSpPr>
            <a:spLocks noChangeArrowheads="1"/>
          </p:cNvSpPr>
          <p:nvPr/>
        </p:nvSpPr>
        <p:spPr bwMode="auto">
          <a:xfrm>
            <a:off x="5922963" y="4738688"/>
            <a:ext cx="47625" cy="2857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4" name="Rectangle 195"/>
          <p:cNvSpPr>
            <a:spLocks noChangeArrowheads="1"/>
          </p:cNvSpPr>
          <p:nvPr/>
        </p:nvSpPr>
        <p:spPr bwMode="auto">
          <a:xfrm>
            <a:off x="6113463" y="4710113"/>
            <a:ext cx="57150" cy="5715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5" name="Rectangle 196"/>
          <p:cNvSpPr>
            <a:spLocks noChangeArrowheads="1"/>
          </p:cNvSpPr>
          <p:nvPr/>
        </p:nvSpPr>
        <p:spPr bwMode="auto">
          <a:xfrm>
            <a:off x="6313488" y="4614863"/>
            <a:ext cx="47625" cy="15240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6" name="Rectangle 197"/>
          <p:cNvSpPr>
            <a:spLocks noChangeArrowheads="1"/>
          </p:cNvSpPr>
          <p:nvPr/>
        </p:nvSpPr>
        <p:spPr bwMode="auto">
          <a:xfrm>
            <a:off x="6503988" y="4443413"/>
            <a:ext cx="57150" cy="32385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7" name="Rectangle 198"/>
          <p:cNvSpPr>
            <a:spLocks noChangeArrowheads="1"/>
          </p:cNvSpPr>
          <p:nvPr/>
        </p:nvSpPr>
        <p:spPr bwMode="auto">
          <a:xfrm>
            <a:off x="6704013" y="4138613"/>
            <a:ext cx="57150" cy="62865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8" name="Rectangle 199"/>
          <p:cNvSpPr>
            <a:spLocks noChangeArrowheads="1"/>
          </p:cNvSpPr>
          <p:nvPr/>
        </p:nvSpPr>
        <p:spPr bwMode="auto">
          <a:xfrm>
            <a:off x="6904038" y="3595688"/>
            <a:ext cx="47625" cy="117157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9" name="Rectangle 200"/>
          <p:cNvSpPr>
            <a:spLocks noChangeArrowheads="1"/>
          </p:cNvSpPr>
          <p:nvPr/>
        </p:nvSpPr>
        <p:spPr bwMode="auto">
          <a:xfrm>
            <a:off x="7094538" y="2747963"/>
            <a:ext cx="57150" cy="201930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0" name="Rectangle 201"/>
          <p:cNvSpPr>
            <a:spLocks noChangeArrowheads="1"/>
          </p:cNvSpPr>
          <p:nvPr/>
        </p:nvSpPr>
        <p:spPr bwMode="auto">
          <a:xfrm>
            <a:off x="7294563" y="2138363"/>
            <a:ext cx="47625" cy="262890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1" name="Rectangle 202"/>
          <p:cNvSpPr>
            <a:spLocks noChangeArrowheads="1"/>
          </p:cNvSpPr>
          <p:nvPr/>
        </p:nvSpPr>
        <p:spPr bwMode="auto">
          <a:xfrm>
            <a:off x="7485063" y="2205038"/>
            <a:ext cx="57150" cy="25622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2" name="Rectangle 203"/>
          <p:cNvSpPr>
            <a:spLocks noChangeArrowheads="1"/>
          </p:cNvSpPr>
          <p:nvPr/>
        </p:nvSpPr>
        <p:spPr bwMode="auto">
          <a:xfrm>
            <a:off x="7685088" y="3157538"/>
            <a:ext cx="47625" cy="16097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3" name="Rectangle 204"/>
          <p:cNvSpPr>
            <a:spLocks noChangeArrowheads="1"/>
          </p:cNvSpPr>
          <p:nvPr/>
        </p:nvSpPr>
        <p:spPr bwMode="auto">
          <a:xfrm>
            <a:off x="7875588" y="4148138"/>
            <a:ext cx="57150" cy="6191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4" name="Rectangle 205"/>
          <p:cNvSpPr>
            <a:spLocks noChangeArrowheads="1"/>
          </p:cNvSpPr>
          <p:nvPr/>
        </p:nvSpPr>
        <p:spPr bwMode="auto">
          <a:xfrm>
            <a:off x="8075613" y="4643438"/>
            <a:ext cx="57150" cy="1238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5" name="Rectangle 206"/>
          <p:cNvSpPr>
            <a:spLocks noChangeArrowheads="1"/>
          </p:cNvSpPr>
          <p:nvPr/>
        </p:nvSpPr>
        <p:spPr bwMode="auto">
          <a:xfrm>
            <a:off x="8275638" y="4757738"/>
            <a:ext cx="47625" cy="9525"/>
          </a:xfrm>
          <a:prstGeom prst="rect">
            <a:avLst/>
          </a:prstGeom>
          <a:solidFill>
            <a:srgbClr val="99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6" name="Line 207"/>
          <p:cNvSpPr>
            <a:spLocks noChangeShapeType="1"/>
          </p:cNvSpPr>
          <p:nvPr/>
        </p:nvSpPr>
        <p:spPr bwMode="auto">
          <a:xfrm>
            <a:off x="922338" y="1671638"/>
            <a:ext cx="1587" cy="309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7" name="Line 208"/>
          <p:cNvSpPr>
            <a:spLocks noChangeShapeType="1"/>
          </p:cNvSpPr>
          <p:nvPr/>
        </p:nvSpPr>
        <p:spPr bwMode="auto">
          <a:xfrm>
            <a:off x="884238" y="4767263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8" name="Line 209"/>
          <p:cNvSpPr>
            <a:spLocks noChangeShapeType="1"/>
          </p:cNvSpPr>
          <p:nvPr/>
        </p:nvSpPr>
        <p:spPr bwMode="auto">
          <a:xfrm>
            <a:off x="884238" y="4424363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9" name="Line 210"/>
          <p:cNvSpPr>
            <a:spLocks noChangeShapeType="1"/>
          </p:cNvSpPr>
          <p:nvPr/>
        </p:nvSpPr>
        <p:spPr bwMode="auto">
          <a:xfrm>
            <a:off x="884238" y="4081463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0" name="Line 211"/>
          <p:cNvSpPr>
            <a:spLocks noChangeShapeType="1"/>
          </p:cNvSpPr>
          <p:nvPr/>
        </p:nvSpPr>
        <p:spPr bwMode="auto">
          <a:xfrm>
            <a:off x="884238" y="3738563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1" name="Line 212"/>
          <p:cNvSpPr>
            <a:spLocks noChangeShapeType="1"/>
          </p:cNvSpPr>
          <p:nvPr/>
        </p:nvSpPr>
        <p:spPr bwMode="auto">
          <a:xfrm>
            <a:off x="884238" y="3395663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2" name="Line 213"/>
          <p:cNvSpPr>
            <a:spLocks noChangeShapeType="1"/>
          </p:cNvSpPr>
          <p:nvPr/>
        </p:nvSpPr>
        <p:spPr bwMode="auto">
          <a:xfrm>
            <a:off x="884238" y="3043238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3" name="Line 214"/>
          <p:cNvSpPr>
            <a:spLocks noChangeShapeType="1"/>
          </p:cNvSpPr>
          <p:nvPr/>
        </p:nvSpPr>
        <p:spPr bwMode="auto">
          <a:xfrm>
            <a:off x="884238" y="2700338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4" name="Line 215"/>
          <p:cNvSpPr>
            <a:spLocks noChangeShapeType="1"/>
          </p:cNvSpPr>
          <p:nvPr/>
        </p:nvSpPr>
        <p:spPr bwMode="auto">
          <a:xfrm>
            <a:off x="884238" y="2357438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5" name="Line 216"/>
          <p:cNvSpPr>
            <a:spLocks noChangeShapeType="1"/>
          </p:cNvSpPr>
          <p:nvPr/>
        </p:nvSpPr>
        <p:spPr bwMode="auto">
          <a:xfrm>
            <a:off x="884238" y="2014538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6" name="Line 217"/>
          <p:cNvSpPr>
            <a:spLocks noChangeShapeType="1"/>
          </p:cNvSpPr>
          <p:nvPr/>
        </p:nvSpPr>
        <p:spPr bwMode="auto">
          <a:xfrm>
            <a:off x="884238" y="1671638"/>
            <a:ext cx="381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7" name="Line 218"/>
          <p:cNvSpPr>
            <a:spLocks noChangeShapeType="1"/>
          </p:cNvSpPr>
          <p:nvPr/>
        </p:nvSpPr>
        <p:spPr bwMode="auto">
          <a:xfrm>
            <a:off x="922338" y="4767263"/>
            <a:ext cx="80391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8" name="Line 219"/>
          <p:cNvSpPr>
            <a:spLocks noChangeShapeType="1"/>
          </p:cNvSpPr>
          <p:nvPr/>
        </p:nvSpPr>
        <p:spPr bwMode="auto">
          <a:xfrm flipV="1">
            <a:off x="9223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9" name="Line 220"/>
          <p:cNvSpPr>
            <a:spLocks noChangeShapeType="1"/>
          </p:cNvSpPr>
          <p:nvPr/>
        </p:nvSpPr>
        <p:spPr bwMode="auto">
          <a:xfrm flipV="1">
            <a:off x="11223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0" name="Line 221"/>
          <p:cNvSpPr>
            <a:spLocks noChangeShapeType="1"/>
          </p:cNvSpPr>
          <p:nvPr/>
        </p:nvSpPr>
        <p:spPr bwMode="auto">
          <a:xfrm flipV="1">
            <a:off x="13128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1" name="Line 222"/>
          <p:cNvSpPr>
            <a:spLocks noChangeShapeType="1"/>
          </p:cNvSpPr>
          <p:nvPr/>
        </p:nvSpPr>
        <p:spPr bwMode="auto">
          <a:xfrm flipV="1">
            <a:off x="15128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2" name="Line 223"/>
          <p:cNvSpPr>
            <a:spLocks noChangeShapeType="1"/>
          </p:cNvSpPr>
          <p:nvPr/>
        </p:nvSpPr>
        <p:spPr bwMode="auto">
          <a:xfrm flipV="1">
            <a:off x="17033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3" name="Line 224"/>
          <p:cNvSpPr>
            <a:spLocks noChangeShapeType="1"/>
          </p:cNvSpPr>
          <p:nvPr/>
        </p:nvSpPr>
        <p:spPr bwMode="auto">
          <a:xfrm flipV="1">
            <a:off x="19034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4" name="Line 225"/>
          <p:cNvSpPr>
            <a:spLocks noChangeShapeType="1"/>
          </p:cNvSpPr>
          <p:nvPr/>
        </p:nvSpPr>
        <p:spPr bwMode="auto">
          <a:xfrm flipV="1">
            <a:off x="21034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5" name="Line 226"/>
          <p:cNvSpPr>
            <a:spLocks noChangeShapeType="1"/>
          </p:cNvSpPr>
          <p:nvPr/>
        </p:nvSpPr>
        <p:spPr bwMode="auto">
          <a:xfrm flipV="1">
            <a:off x="22939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6" name="Line 227"/>
          <p:cNvSpPr>
            <a:spLocks noChangeShapeType="1"/>
          </p:cNvSpPr>
          <p:nvPr/>
        </p:nvSpPr>
        <p:spPr bwMode="auto">
          <a:xfrm flipV="1">
            <a:off x="24939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7" name="Line 228"/>
          <p:cNvSpPr>
            <a:spLocks noChangeShapeType="1"/>
          </p:cNvSpPr>
          <p:nvPr/>
        </p:nvSpPr>
        <p:spPr bwMode="auto">
          <a:xfrm flipV="1">
            <a:off x="26844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8" name="Line 229"/>
          <p:cNvSpPr>
            <a:spLocks noChangeShapeType="1"/>
          </p:cNvSpPr>
          <p:nvPr/>
        </p:nvSpPr>
        <p:spPr bwMode="auto">
          <a:xfrm flipV="1">
            <a:off x="28844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9" name="Line 230"/>
          <p:cNvSpPr>
            <a:spLocks noChangeShapeType="1"/>
          </p:cNvSpPr>
          <p:nvPr/>
        </p:nvSpPr>
        <p:spPr bwMode="auto">
          <a:xfrm flipV="1">
            <a:off x="30749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0" name="Line 231"/>
          <p:cNvSpPr>
            <a:spLocks noChangeShapeType="1"/>
          </p:cNvSpPr>
          <p:nvPr/>
        </p:nvSpPr>
        <p:spPr bwMode="auto">
          <a:xfrm flipV="1">
            <a:off x="32750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1" name="Line 232"/>
          <p:cNvSpPr>
            <a:spLocks noChangeShapeType="1"/>
          </p:cNvSpPr>
          <p:nvPr/>
        </p:nvSpPr>
        <p:spPr bwMode="auto">
          <a:xfrm flipV="1">
            <a:off x="34750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2" name="Line 233"/>
          <p:cNvSpPr>
            <a:spLocks noChangeShapeType="1"/>
          </p:cNvSpPr>
          <p:nvPr/>
        </p:nvSpPr>
        <p:spPr bwMode="auto">
          <a:xfrm flipV="1">
            <a:off x="36655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3" name="Line 234"/>
          <p:cNvSpPr>
            <a:spLocks noChangeShapeType="1"/>
          </p:cNvSpPr>
          <p:nvPr/>
        </p:nvSpPr>
        <p:spPr bwMode="auto">
          <a:xfrm flipV="1">
            <a:off x="38655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4" name="Line 235"/>
          <p:cNvSpPr>
            <a:spLocks noChangeShapeType="1"/>
          </p:cNvSpPr>
          <p:nvPr/>
        </p:nvSpPr>
        <p:spPr bwMode="auto">
          <a:xfrm flipV="1">
            <a:off x="40560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5" name="Line 236"/>
          <p:cNvSpPr>
            <a:spLocks noChangeShapeType="1"/>
          </p:cNvSpPr>
          <p:nvPr/>
        </p:nvSpPr>
        <p:spPr bwMode="auto">
          <a:xfrm flipV="1">
            <a:off x="42560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6" name="Line 237"/>
          <p:cNvSpPr>
            <a:spLocks noChangeShapeType="1"/>
          </p:cNvSpPr>
          <p:nvPr/>
        </p:nvSpPr>
        <p:spPr bwMode="auto">
          <a:xfrm flipV="1">
            <a:off x="44561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7" name="Line 238"/>
          <p:cNvSpPr>
            <a:spLocks noChangeShapeType="1"/>
          </p:cNvSpPr>
          <p:nvPr/>
        </p:nvSpPr>
        <p:spPr bwMode="auto">
          <a:xfrm flipV="1">
            <a:off x="46466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8" name="Line 239"/>
          <p:cNvSpPr>
            <a:spLocks noChangeShapeType="1"/>
          </p:cNvSpPr>
          <p:nvPr/>
        </p:nvSpPr>
        <p:spPr bwMode="auto">
          <a:xfrm flipV="1">
            <a:off x="48466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9" name="Line 240"/>
          <p:cNvSpPr>
            <a:spLocks noChangeShapeType="1"/>
          </p:cNvSpPr>
          <p:nvPr/>
        </p:nvSpPr>
        <p:spPr bwMode="auto">
          <a:xfrm flipV="1">
            <a:off x="50371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0" name="Line 241"/>
          <p:cNvSpPr>
            <a:spLocks noChangeShapeType="1"/>
          </p:cNvSpPr>
          <p:nvPr/>
        </p:nvSpPr>
        <p:spPr bwMode="auto">
          <a:xfrm flipV="1">
            <a:off x="52371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1" name="Line 242"/>
          <p:cNvSpPr>
            <a:spLocks noChangeShapeType="1"/>
          </p:cNvSpPr>
          <p:nvPr/>
        </p:nvSpPr>
        <p:spPr bwMode="auto">
          <a:xfrm flipV="1">
            <a:off x="54276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2" name="Line 243"/>
          <p:cNvSpPr>
            <a:spLocks noChangeShapeType="1"/>
          </p:cNvSpPr>
          <p:nvPr/>
        </p:nvSpPr>
        <p:spPr bwMode="auto">
          <a:xfrm flipV="1">
            <a:off x="56276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3" name="Line 244"/>
          <p:cNvSpPr>
            <a:spLocks noChangeShapeType="1"/>
          </p:cNvSpPr>
          <p:nvPr/>
        </p:nvSpPr>
        <p:spPr bwMode="auto">
          <a:xfrm flipV="1">
            <a:off x="58277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4" name="Line 245"/>
          <p:cNvSpPr>
            <a:spLocks noChangeShapeType="1"/>
          </p:cNvSpPr>
          <p:nvPr/>
        </p:nvSpPr>
        <p:spPr bwMode="auto">
          <a:xfrm flipV="1">
            <a:off x="60182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5" name="Line 246"/>
          <p:cNvSpPr>
            <a:spLocks noChangeShapeType="1"/>
          </p:cNvSpPr>
          <p:nvPr/>
        </p:nvSpPr>
        <p:spPr bwMode="auto">
          <a:xfrm flipV="1">
            <a:off x="62182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6" name="Line 247"/>
          <p:cNvSpPr>
            <a:spLocks noChangeShapeType="1"/>
          </p:cNvSpPr>
          <p:nvPr/>
        </p:nvSpPr>
        <p:spPr bwMode="auto">
          <a:xfrm flipV="1">
            <a:off x="64087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7" name="Line 248"/>
          <p:cNvSpPr>
            <a:spLocks noChangeShapeType="1"/>
          </p:cNvSpPr>
          <p:nvPr/>
        </p:nvSpPr>
        <p:spPr bwMode="auto">
          <a:xfrm flipV="1">
            <a:off x="66087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8" name="Line 249"/>
          <p:cNvSpPr>
            <a:spLocks noChangeShapeType="1"/>
          </p:cNvSpPr>
          <p:nvPr/>
        </p:nvSpPr>
        <p:spPr bwMode="auto">
          <a:xfrm flipV="1">
            <a:off x="68087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9" name="Line 250"/>
          <p:cNvSpPr>
            <a:spLocks noChangeShapeType="1"/>
          </p:cNvSpPr>
          <p:nvPr/>
        </p:nvSpPr>
        <p:spPr bwMode="auto">
          <a:xfrm flipV="1">
            <a:off x="69992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0" name="Line 251"/>
          <p:cNvSpPr>
            <a:spLocks noChangeShapeType="1"/>
          </p:cNvSpPr>
          <p:nvPr/>
        </p:nvSpPr>
        <p:spPr bwMode="auto">
          <a:xfrm flipV="1">
            <a:off x="71993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1" name="Line 252"/>
          <p:cNvSpPr>
            <a:spLocks noChangeShapeType="1"/>
          </p:cNvSpPr>
          <p:nvPr/>
        </p:nvSpPr>
        <p:spPr bwMode="auto">
          <a:xfrm flipV="1">
            <a:off x="73898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2" name="Line 253"/>
          <p:cNvSpPr>
            <a:spLocks noChangeShapeType="1"/>
          </p:cNvSpPr>
          <p:nvPr/>
        </p:nvSpPr>
        <p:spPr bwMode="auto">
          <a:xfrm flipV="1">
            <a:off x="75898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3" name="Line 254"/>
          <p:cNvSpPr>
            <a:spLocks noChangeShapeType="1"/>
          </p:cNvSpPr>
          <p:nvPr/>
        </p:nvSpPr>
        <p:spPr bwMode="auto">
          <a:xfrm flipV="1">
            <a:off x="77803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4" name="Line 255"/>
          <p:cNvSpPr>
            <a:spLocks noChangeShapeType="1"/>
          </p:cNvSpPr>
          <p:nvPr/>
        </p:nvSpPr>
        <p:spPr bwMode="auto">
          <a:xfrm flipV="1">
            <a:off x="798036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5" name="Line 256"/>
          <p:cNvSpPr>
            <a:spLocks noChangeShapeType="1"/>
          </p:cNvSpPr>
          <p:nvPr/>
        </p:nvSpPr>
        <p:spPr bwMode="auto">
          <a:xfrm flipV="1">
            <a:off x="81803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6" name="Line 257"/>
          <p:cNvSpPr>
            <a:spLocks noChangeShapeType="1"/>
          </p:cNvSpPr>
          <p:nvPr/>
        </p:nvSpPr>
        <p:spPr bwMode="auto">
          <a:xfrm flipV="1">
            <a:off x="837088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7" name="Line 258"/>
          <p:cNvSpPr>
            <a:spLocks noChangeShapeType="1"/>
          </p:cNvSpPr>
          <p:nvPr/>
        </p:nvSpPr>
        <p:spPr bwMode="auto">
          <a:xfrm flipV="1">
            <a:off x="85709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8" name="Line 259"/>
          <p:cNvSpPr>
            <a:spLocks noChangeShapeType="1"/>
          </p:cNvSpPr>
          <p:nvPr/>
        </p:nvSpPr>
        <p:spPr bwMode="auto">
          <a:xfrm flipV="1">
            <a:off x="8761413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9" name="Line 260"/>
          <p:cNvSpPr>
            <a:spLocks noChangeShapeType="1"/>
          </p:cNvSpPr>
          <p:nvPr/>
        </p:nvSpPr>
        <p:spPr bwMode="auto">
          <a:xfrm flipV="1">
            <a:off x="8961438" y="4767263"/>
            <a:ext cx="15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60" name="Rectangle 261"/>
          <p:cNvSpPr>
            <a:spLocks noChangeArrowheads="1"/>
          </p:cNvSpPr>
          <p:nvPr/>
        </p:nvSpPr>
        <p:spPr bwMode="auto">
          <a:xfrm>
            <a:off x="531813" y="4691063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0</a:t>
            </a:r>
          </a:p>
        </p:txBody>
      </p:sp>
      <p:sp>
        <p:nvSpPr>
          <p:cNvPr id="36961" name="Rectangle 262"/>
          <p:cNvSpPr>
            <a:spLocks noChangeArrowheads="1"/>
          </p:cNvSpPr>
          <p:nvPr/>
        </p:nvSpPr>
        <p:spPr bwMode="auto">
          <a:xfrm>
            <a:off x="331788" y="43481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1000</a:t>
            </a:r>
          </a:p>
        </p:txBody>
      </p:sp>
      <p:sp>
        <p:nvSpPr>
          <p:cNvPr id="36962" name="Rectangle 263"/>
          <p:cNvSpPr>
            <a:spLocks noChangeArrowheads="1"/>
          </p:cNvSpPr>
          <p:nvPr/>
        </p:nvSpPr>
        <p:spPr bwMode="auto">
          <a:xfrm>
            <a:off x="331788" y="40052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2000</a:t>
            </a:r>
          </a:p>
        </p:txBody>
      </p:sp>
      <p:sp>
        <p:nvSpPr>
          <p:cNvPr id="36963" name="Rectangle 264"/>
          <p:cNvSpPr>
            <a:spLocks noChangeArrowheads="1"/>
          </p:cNvSpPr>
          <p:nvPr/>
        </p:nvSpPr>
        <p:spPr bwMode="auto">
          <a:xfrm>
            <a:off x="331788" y="36623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3000</a:t>
            </a:r>
          </a:p>
        </p:txBody>
      </p:sp>
      <p:sp>
        <p:nvSpPr>
          <p:cNvPr id="36964" name="Rectangle 265"/>
          <p:cNvSpPr>
            <a:spLocks noChangeArrowheads="1"/>
          </p:cNvSpPr>
          <p:nvPr/>
        </p:nvSpPr>
        <p:spPr bwMode="auto">
          <a:xfrm>
            <a:off x="331788" y="33194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4000</a:t>
            </a:r>
          </a:p>
        </p:txBody>
      </p:sp>
      <p:sp>
        <p:nvSpPr>
          <p:cNvPr id="36965" name="Rectangle 266"/>
          <p:cNvSpPr>
            <a:spLocks noChangeArrowheads="1"/>
          </p:cNvSpPr>
          <p:nvPr/>
        </p:nvSpPr>
        <p:spPr bwMode="auto">
          <a:xfrm>
            <a:off x="331788" y="2967038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5000</a:t>
            </a:r>
          </a:p>
        </p:txBody>
      </p:sp>
      <p:sp>
        <p:nvSpPr>
          <p:cNvPr id="36966" name="Rectangle 267"/>
          <p:cNvSpPr>
            <a:spLocks noChangeArrowheads="1"/>
          </p:cNvSpPr>
          <p:nvPr/>
        </p:nvSpPr>
        <p:spPr bwMode="auto">
          <a:xfrm>
            <a:off x="331788" y="2624138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6000</a:t>
            </a:r>
          </a:p>
        </p:txBody>
      </p:sp>
      <p:sp>
        <p:nvSpPr>
          <p:cNvPr id="36967" name="Rectangle 268"/>
          <p:cNvSpPr>
            <a:spLocks noChangeArrowheads="1"/>
          </p:cNvSpPr>
          <p:nvPr/>
        </p:nvSpPr>
        <p:spPr bwMode="auto">
          <a:xfrm>
            <a:off x="331788" y="2281238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7000</a:t>
            </a:r>
          </a:p>
        </p:txBody>
      </p:sp>
      <p:sp>
        <p:nvSpPr>
          <p:cNvPr id="36968" name="Rectangle 269"/>
          <p:cNvSpPr>
            <a:spLocks noChangeArrowheads="1"/>
          </p:cNvSpPr>
          <p:nvPr/>
        </p:nvSpPr>
        <p:spPr bwMode="auto">
          <a:xfrm>
            <a:off x="331788" y="1938338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8000</a:t>
            </a:r>
          </a:p>
        </p:txBody>
      </p:sp>
      <p:sp>
        <p:nvSpPr>
          <p:cNvPr id="36969" name="Rectangle 270"/>
          <p:cNvSpPr>
            <a:spLocks noChangeArrowheads="1"/>
          </p:cNvSpPr>
          <p:nvPr/>
        </p:nvSpPr>
        <p:spPr bwMode="auto">
          <a:xfrm>
            <a:off x="331788" y="1595438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9000</a:t>
            </a:r>
          </a:p>
        </p:txBody>
      </p:sp>
      <p:sp>
        <p:nvSpPr>
          <p:cNvPr id="36970" name="Rectangle 271"/>
          <p:cNvSpPr>
            <a:spLocks noChangeArrowheads="1"/>
          </p:cNvSpPr>
          <p:nvPr/>
        </p:nvSpPr>
        <p:spPr bwMode="auto">
          <a:xfrm>
            <a:off x="950913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40</a:t>
            </a:r>
          </a:p>
        </p:txBody>
      </p:sp>
      <p:sp>
        <p:nvSpPr>
          <p:cNvPr id="36971" name="Rectangle 276"/>
          <p:cNvSpPr>
            <a:spLocks noChangeArrowheads="1"/>
          </p:cNvSpPr>
          <p:nvPr/>
        </p:nvSpPr>
        <p:spPr bwMode="auto">
          <a:xfrm>
            <a:off x="1931988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45</a:t>
            </a:r>
          </a:p>
        </p:txBody>
      </p:sp>
      <p:sp>
        <p:nvSpPr>
          <p:cNvPr id="36972" name="Rectangle 281"/>
          <p:cNvSpPr>
            <a:spLocks noChangeArrowheads="1"/>
          </p:cNvSpPr>
          <p:nvPr/>
        </p:nvSpPr>
        <p:spPr bwMode="auto">
          <a:xfrm>
            <a:off x="2913063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50</a:t>
            </a:r>
          </a:p>
        </p:txBody>
      </p:sp>
      <p:sp>
        <p:nvSpPr>
          <p:cNvPr id="36973" name="Rectangle 286"/>
          <p:cNvSpPr>
            <a:spLocks noChangeArrowheads="1"/>
          </p:cNvSpPr>
          <p:nvPr/>
        </p:nvSpPr>
        <p:spPr bwMode="auto">
          <a:xfrm>
            <a:off x="3894138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55</a:t>
            </a:r>
          </a:p>
        </p:txBody>
      </p:sp>
      <p:sp>
        <p:nvSpPr>
          <p:cNvPr id="36974" name="Rectangle 291"/>
          <p:cNvSpPr>
            <a:spLocks noChangeArrowheads="1"/>
          </p:cNvSpPr>
          <p:nvPr/>
        </p:nvSpPr>
        <p:spPr bwMode="auto">
          <a:xfrm>
            <a:off x="4875213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60</a:t>
            </a:r>
          </a:p>
        </p:txBody>
      </p:sp>
      <p:sp>
        <p:nvSpPr>
          <p:cNvPr id="36975" name="Rectangle 296"/>
          <p:cNvSpPr>
            <a:spLocks noChangeArrowheads="1"/>
          </p:cNvSpPr>
          <p:nvPr/>
        </p:nvSpPr>
        <p:spPr bwMode="auto">
          <a:xfrm>
            <a:off x="5856288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65</a:t>
            </a:r>
          </a:p>
        </p:txBody>
      </p:sp>
      <p:sp>
        <p:nvSpPr>
          <p:cNvPr id="36976" name="Rectangle 301"/>
          <p:cNvSpPr>
            <a:spLocks noChangeArrowheads="1"/>
          </p:cNvSpPr>
          <p:nvPr/>
        </p:nvSpPr>
        <p:spPr bwMode="auto">
          <a:xfrm>
            <a:off x="6837363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70</a:t>
            </a:r>
          </a:p>
        </p:txBody>
      </p:sp>
      <p:sp>
        <p:nvSpPr>
          <p:cNvPr id="36977" name="Rectangle 306"/>
          <p:cNvSpPr>
            <a:spLocks noChangeArrowheads="1"/>
          </p:cNvSpPr>
          <p:nvPr/>
        </p:nvSpPr>
        <p:spPr bwMode="auto">
          <a:xfrm>
            <a:off x="7818438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75</a:t>
            </a:r>
          </a:p>
        </p:txBody>
      </p:sp>
      <p:sp>
        <p:nvSpPr>
          <p:cNvPr id="36978" name="Rectangle 311"/>
          <p:cNvSpPr>
            <a:spLocks noChangeArrowheads="1"/>
          </p:cNvSpPr>
          <p:nvPr/>
        </p:nvSpPr>
        <p:spPr bwMode="auto">
          <a:xfrm>
            <a:off x="8799513" y="48720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/>
              <a:t>80</a:t>
            </a:r>
          </a:p>
        </p:txBody>
      </p:sp>
      <p:sp>
        <p:nvSpPr>
          <p:cNvPr id="36979" name="Rectangle 312"/>
          <p:cNvSpPr>
            <a:spLocks noChangeArrowheads="1"/>
          </p:cNvSpPr>
          <p:nvPr/>
        </p:nvSpPr>
        <p:spPr bwMode="auto">
          <a:xfrm>
            <a:off x="3627438" y="5253038"/>
            <a:ext cx="322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/>
              <a:t>Reliability for PTA protein (%)</a:t>
            </a:r>
            <a:endParaRPr lang="en-US" sz="1800"/>
          </a:p>
        </p:txBody>
      </p:sp>
      <p:sp>
        <p:nvSpPr>
          <p:cNvPr id="36980" name="Rectangle 313"/>
          <p:cNvSpPr>
            <a:spLocks noChangeArrowheads="1"/>
          </p:cNvSpPr>
          <p:nvPr/>
        </p:nvSpPr>
        <p:spPr bwMode="auto">
          <a:xfrm rot="-5400000">
            <a:off x="-891381" y="3032919"/>
            <a:ext cx="205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/>
              <a:t>Number of animals</a:t>
            </a:r>
            <a:endParaRPr lang="en-US" sz="1800"/>
          </a:p>
        </p:txBody>
      </p:sp>
      <p:sp>
        <p:nvSpPr>
          <p:cNvPr id="36981" name="Rectangle 316"/>
          <p:cNvSpPr>
            <a:spLocks noChangeArrowheads="1"/>
          </p:cNvSpPr>
          <p:nvPr/>
        </p:nvSpPr>
        <p:spPr bwMode="auto">
          <a:xfrm>
            <a:off x="1543050" y="1892300"/>
            <a:ext cx="171450" cy="171450"/>
          </a:xfrm>
          <a:prstGeom prst="rect">
            <a:avLst/>
          </a:prstGeom>
          <a:solidFill>
            <a:srgbClr val="00FFFF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82" name="Rectangle 317"/>
          <p:cNvSpPr>
            <a:spLocks noChangeArrowheads="1"/>
          </p:cNvSpPr>
          <p:nvPr/>
        </p:nvSpPr>
        <p:spPr bwMode="auto">
          <a:xfrm>
            <a:off x="1549400" y="2171700"/>
            <a:ext cx="171450" cy="171450"/>
          </a:xfrm>
          <a:prstGeom prst="rect">
            <a:avLst/>
          </a:prstGeom>
          <a:solidFill>
            <a:srgbClr val="FFFF00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83" name="Text Box 318"/>
          <p:cNvSpPr txBox="1">
            <a:spLocks noChangeArrowheads="1"/>
          </p:cNvSpPr>
          <p:nvPr/>
        </p:nvSpPr>
        <p:spPr bwMode="auto">
          <a:xfrm>
            <a:off x="1692275" y="2082800"/>
            <a:ext cx="19177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3K genotypes</a:t>
            </a:r>
          </a:p>
        </p:txBody>
      </p:sp>
      <p:sp>
        <p:nvSpPr>
          <p:cNvPr id="36984" name="Text Box 319"/>
          <p:cNvSpPr txBox="1">
            <a:spLocks noChangeArrowheads="1"/>
          </p:cNvSpPr>
          <p:nvPr/>
        </p:nvSpPr>
        <p:spPr bwMode="auto">
          <a:xfrm>
            <a:off x="1717675" y="1773238"/>
            <a:ext cx="19177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50K genotypes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Holstein Protein SNP Effects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528050" cy="45704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genomic evaluations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2832100"/>
          </a:xfrm>
        </p:spPr>
        <p:txBody>
          <a:bodyPr/>
          <a:lstStyle/>
          <a:p>
            <a:pPr marL="341313" indent="-341313" eaLnBrk="1" hangingPunct="1">
              <a:spcAft>
                <a:spcPts val="3600"/>
              </a:spcAft>
            </a:pPr>
            <a:r>
              <a:rPr lang="en-US" sz="2400" smtClean="0"/>
              <a:t>Determine which young bulls to bring into AI service</a:t>
            </a:r>
          </a:p>
          <a:p>
            <a:pPr marL="341313" indent="-341313" eaLnBrk="1" hangingPunct="1">
              <a:spcAft>
                <a:spcPts val="3600"/>
              </a:spcAft>
            </a:pPr>
            <a:r>
              <a:rPr lang="en-US" sz="2400" smtClean="0"/>
              <a:t>Use to select mating sires</a:t>
            </a:r>
          </a:p>
          <a:p>
            <a:pPr marL="341313" indent="-341313" eaLnBrk="1" hangingPunct="1">
              <a:spcAft>
                <a:spcPts val="3600"/>
              </a:spcAft>
            </a:pPr>
            <a:r>
              <a:rPr lang="en-US" sz="2400" smtClean="0"/>
              <a:t>Pick bull dams </a:t>
            </a:r>
          </a:p>
          <a:p>
            <a:pPr marL="341313" indent="-341313" eaLnBrk="1" hangingPunct="1">
              <a:spcAft>
                <a:spcPts val="3600"/>
              </a:spcAft>
            </a:pPr>
            <a:r>
              <a:rPr lang="en-US" sz="2400" smtClean="0"/>
              <a:t>Market semen from 2-year-old bulls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LD genomic evaluations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3927475"/>
          </a:xfrm>
        </p:spPr>
        <p:txBody>
          <a:bodyPr/>
          <a:lstStyle/>
          <a:p>
            <a:pPr marL="319088" indent="-319088" eaLnBrk="1" hangingPunct="1">
              <a:spcAft>
                <a:spcPts val="600"/>
              </a:spcAft>
            </a:pPr>
            <a:r>
              <a:rPr lang="en-US" sz="2400" smtClean="0"/>
              <a:t>Sort heifers for breeding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400" smtClean="0"/>
              <a:t>Flush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400" smtClean="0"/>
              <a:t>Sexed semen</a:t>
            </a:r>
          </a:p>
          <a:p>
            <a:pPr marL="593725" lvl="1" eaLnBrk="1" hangingPunct="1"/>
            <a:r>
              <a:rPr lang="en-US" sz="2400" smtClean="0"/>
              <a:t>Beef bull</a:t>
            </a:r>
          </a:p>
          <a:p>
            <a:pPr marL="319088" indent="-319088" eaLnBrk="1" hangingPunct="1"/>
            <a:r>
              <a:rPr lang="en-US" sz="2400" smtClean="0"/>
              <a:t>Confirm parentage to avoid inbreeding</a:t>
            </a:r>
          </a:p>
          <a:p>
            <a:pPr marL="319088" indent="-319088" eaLnBrk="1" hangingPunct="1"/>
            <a:r>
              <a:rPr lang="en-US" sz="2400" smtClean="0"/>
              <a:t>Predict inbreeding depression better</a:t>
            </a:r>
          </a:p>
          <a:p>
            <a:pPr marL="319088" indent="-319088" eaLnBrk="1" hangingPunct="1"/>
            <a:r>
              <a:rPr lang="en-US" sz="2400" smtClean="0"/>
              <a:t>Precision mating considering genomics </a:t>
            </a:r>
            <a:r>
              <a:rPr lang="en-US" sz="2400" smtClean="0">
                <a:solidFill>
                  <a:srgbClr val="FFFF00"/>
                </a:solidFill>
              </a:rPr>
              <a:t>(future)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7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to more traits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494213"/>
          </a:xfrm>
        </p:spPr>
        <p:txBody>
          <a:bodyPr/>
          <a:lstStyle/>
          <a:p>
            <a:pPr marL="319088" indent="-319088" eaLnBrk="1" hangingPunct="1">
              <a:spcAft>
                <a:spcPts val="3000"/>
              </a:spcAft>
            </a:pPr>
            <a:r>
              <a:rPr lang="en-AU" sz="2400" smtClean="0"/>
              <a:t>Animal’s genotype is good for all traits </a:t>
            </a:r>
            <a:endParaRPr lang="en-US" sz="2400" smtClean="0"/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 smtClean="0"/>
              <a:t>Traditional evaluations required for accurate estimates of SNP effects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 smtClean="0"/>
              <a:t>Traditional evaluations not currently available for heat tolerance or feed efficiency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 smtClean="0"/>
              <a:t>Research populations could provide data for traits that are expensive to measure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 smtClean="0"/>
              <a:t>Will resulting evaluations work in target population?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Collection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108450"/>
          </a:xfrm>
        </p:spPr>
        <p:txBody>
          <a:bodyPr/>
          <a:lstStyle/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 smtClean="0"/>
              <a:t>Monthly recording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 smtClean="0"/>
              <a:t>Milk yields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 smtClean="0"/>
              <a:t>Fat and Protein percentages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 smtClean="0"/>
              <a:t>Somatic Cell Count  (Mastitis indicator)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 smtClean="0"/>
              <a:t>Visual appraisal for type traits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 smtClean="0"/>
              <a:t>Breed Associations record pedigree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endParaRPr lang="en-US" sz="2400" smtClean="0"/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 smtClean="0"/>
              <a:t>Calving difficulty and Stillbirth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Impact on producers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94213"/>
          </a:xfrm>
        </p:spPr>
        <p:txBody>
          <a:bodyPr/>
          <a:lstStyle/>
          <a:p>
            <a:pPr marL="319088" indent="-319088" eaLnBrk="1" hangingPunct="1"/>
            <a:r>
              <a:rPr lang="en-US" sz="2400" smtClean="0"/>
              <a:t>Young-bull evaluations with accuracy of early 1st­crop evaluations</a:t>
            </a:r>
          </a:p>
          <a:p>
            <a:pPr marL="319088" indent="-319088" eaLnBrk="1" hangingPunct="1"/>
            <a:r>
              <a:rPr lang="en-US" sz="2400" smtClean="0"/>
              <a:t>AI organizations marketing genomically evaluated 2-year-olds</a:t>
            </a:r>
          </a:p>
          <a:p>
            <a:pPr marL="319088" indent="-319088" eaLnBrk="1" hangingPunct="1"/>
            <a:r>
              <a:rPr lang="en-US" sz="2400" smtClean="0"/>
              <a:t>Genotype usually required for cow to be bull dam</a:t>
            </a:r>
          </a:p>
          <a:p>
            <a:pPr marL="319088" indent="-319088" eaLnBrk="1" hangingPunct="1"/>
            <a:r>
              <a:rPr lang="en-US" sz="2400" smtClean="0"/>
              <a:t>Rate of genetic improvement likely to increase by up to 50%</a:t>
            </a:r>
          </a:p>
          <a:p>
            <a:pPr marL="319088" indent="-319088" eaLnBrk="1" hangingPunct="1"/>
            <a:r>
              <a:rPr lang="en-US" sz="2400" smtClean="0"/>
              <a:t>Studs reducing progeny-test programs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6425" cy="554037"/>
          </a:xfrm>
        </p:spPr>
        <p:txBody>
          <a:bodyPr/>
          <a:lstStyle/>
          <a:p>
            <a:pPr eaLnBrk="1" hangingPunct="1"/>
            <a:r>
              <a:rPr lang="en-US" smtClean="0"/>
              <a:t>Why Genomics works in Dairy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505325"/>
          </a:xfrm>
        </p:spPr>
        <p:txBody>
          <a:bodyPr/>
          <a:lstStyle/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smtClean="0"/>
              <a:t>Extensive historical data available </a:t>
            </a:r>
          </a:p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smtClean="0"/>
              <a:t>Well developed genetic evaluation program</a:t>
            </a:r>
          </a:p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smtClean="0"/>
              <a:t>Widespread use of AI sires</a:t>
            </a:r>
          </a:p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smtClean="0"/>
              <a:t>Progeny test programs</a:t>
            </a:r>
          </a:p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smtClean="0"/>
              <a:t>High valued animals, worth the cost of genotyping</a:t>
            </a:r>
          </a:p>
          <a:p>
            <a:pPr marL="319088" indent="-319088" eaLnBrk="1" hangingPunct="1">
              <a:spcAft>
                <a:spcPct val="70000"/>
              </a:spcAft>
              <a:tabLst>
                <a:tab pos="2062163" algn="l"/>
              </a:tabLst>
            </a:pPr>
            <a:r>
              <a:rPr lang="en-US" sz="2400" smtClean="0"/>
              <a:t>Long generation interval which can be reduced substantially by genomics</a:t>
            </a:r>
          </a:p>
          <a:p>
            <a:pPr marL="319088" indent="-319088" eaLnBrk="1" hangingPunct="1">
              <a:spcAft>
                <a:spcPct val="70000"/>
              </a:spcAft>
              <a:buFont typeface="Monotype Sorts" pitchFamily="2" charset="2"/>
              <a:buNone/>
              <a:tabLst>
                <a:tab pos="2062163" algn="l"/>
              </a:tabLst>
            </a:pPr>
            <a:r>
              <a:rPr lang="en-US" sz="24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5114925"/>
          </a:xfrm>
        </p:spPr>
        <p:txBody>
          <a:bodyPr/>
          <a:lstStyle/>
          <a:p>
            <a:pPr marL="341313" indent="-341313" eaLnBrk="1" hangingPunct="1">
              <a:spcAft>
                <a:spcPts val="3600"/>
              </a:spcAft>
            </a:pPr>
            <a:r>
              <a:rPr lang="en-AU" sz="2400" smtClean="0"/>
              <a:t>Extraordinarily rapid implementation of genomic evaluations</a:t>
            </a:r>
          </a:p>
          <a:p>
            <a:pPr marL="341313" indent="-341313" eaLnBrk="1" hangingPunct="1">
              <a:spcAft>
                <a:spcPts val="3600"/>
              </a:spcAft>
            </a:pPr>
            <a:r>
              <a:rPr lang="en-AU" sz="2400" smtClean="0"/>
              <a:t>Chips provide genotypes of high accuracy</a:t>
            </a:r>
          </a:p>
          <a:p>
            <a:pPr marL="341313" indent="-341313" eaLnBrk="1" hangingPunct="1">
              <a:spcAft>
                <a:spcPts val="3600"/>
              </a:spcAft>
            </a:pPr>
            <a:r>
              <a:rPr lang="en-AU" sz="2400" smtClean="0"/>
              <a:t>Comprehensive checking insures quality of genotypes stored</a:t>
            </a:r>
            <a:endParaRPr lang="en-US" sz="2400" smtClean="0"/>
          </a:p>
          <a:p>
            <a:pPr marL="341313" indent="-341313" eaLnBrk="1" hangingPunct="1">
              <a:spcAft>
                <a:spcPts val="3600"/>
              </a:spcAft>
            </a:pPr>
            <a:r>
              <a:rPr lang="en-US" sz="2400" smtClean="0"/>
              <a:t>Young-bull acquisition and marketing now based on genomic evaluations</a:t>
            </a:r>
          </a:p>
          <a:p>
            <a:pPr marL="341313" indent="-341313" eaLnBrk="1" hangingPunct="1">
              <a:spcAft>
                <a:spcPts val="3600"/>
              </a:spcAft>
            </a:pPr>
            <a:r>
              <a:rPr lang="en-US" sz="2400" smtClean="0"/>
              <a:t>Genotyping of many females because of lower cost low density chips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9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8" name="Straight Connector 2"/>
          <p:cNvCxnSpPr>
            <a:cxnSpLocks noChangeShapeType="1"/>
          </p:cNvCxnSpPr>
          <p:nvPr/>
        </p:nvCxnSpPr>
        <p:spPr bwMode="auto">
          <a:xfrm>
            <a:off x="323850" y="1341438"/>
            <a:ext cx="7777163" cy="5040312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292600"/>
            <a:ext cx="16557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9150" y="2852738"/>
            <a:ext cx="20574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908050"/>
            <a:ext cx="10937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700213"/>
            <a:ext cx="13684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8313" y="10842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9088" indent="-319088">
              <a:spcAft>
                <a:spcPts val="1800"/>
              </a:spcAft>
              <a:tabLst>
                <a:tab pos="2062163" algn="l"/>
              </a:tabLst>
            </a:pPr>
            <a:r>
              <a:rPr lang="en-US" sz="2000">
                <a:solidFill>
                  <a:srgbClr val="FFFF00"/>
                </a:solidFill>
              </a:rPr>
              <a:t>Parents Selected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35150" y="1916113"/>
            <a:ext cx="3097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9088" indent="-319088">
              <a:spcAft>
                <a:spcPts val="1800"/>
              </a:spcAft>
              <a:tabLst>
                <a:tab pos="2062163" algn="l"/>
              </a:tabLst>
            </a:pPr>
            <a:r>
              <a:rPr lang="en-US" sz="2000">
                <a:solidFill>
                  <a:srgbClr val="FFFF00"/>
                </a:solidFill>
              </a:rPr>
              <a:t>Dam Inseminated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6513" y="2924175"/>
            <a:ext cx="287972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9088" lvl="1" indent="-319088" algn="ctr">
              <a:spcAft>
                <a:spcPts val="1800"/>
              </a:spcAft>
              <a:buSzPct val="67000"/>
              <a:tabLst>
                <a:tab pos="2062163" algn="l"/>
              </a:tabLst>
            </a:pPr>
            <a:r>
              <a:rPr lang="en-US" sz="2000" b="1">
                <a:solidFill>
                  <a:srgbClr val="FFFF00"/>
                </a:solidFill>
              </a:rPr>
              <a:t>Em</a:t>
            </a:r>
            <a:r>
              <a:rPr lang="en-US" sz="2000">
                <a:solidFill>
                  <a:srgbClr val="FFFF00"/>
                </a:solidFill>
              </a:rPr>
              <a:t>bryo Transferred to          Recipient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76663" y="3213100"/>
            <a:ext cx="1227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19088" lvl="1" indent="-319088">
              <a:spcAft>
                <a:spcPts val="1800"/>
              </a:spcAft>
              <a:buSzPct val="67000"/>
              <a:tabLst>
                <a:tab pos="2062163" algn="l"/>
              </a:tabLst>
            </a:pPr>
            <a:r>
              <a:rPr lang="en-US" sz="2000">
                <a:solidFill>
                  <a:srgbClr val="FFFF00"/>
                </a:solidFill>
              </a:rPr>
              <a:t>Bull Born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63713" y="3933825"/>
            <a:ext cx="2676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Semen collected (1yr)</a:t>
            </a:r>
            <a:endParaRPr lang="en-US" sz="20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508625" y="4292600"/>
            <a:ext cx="328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Daughters Born (9 m later) </a:t>
            </a:r>
            <a:endParaRPr lang="en-US" sz="20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700338" y="5445125"/>
            <a:ext cx="3957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Daughters have calves (2yr later)</a:t>
            </a:r>
            <a:endParaRPr lang="en-US" sz="20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380288" y="5157788"/>
            <a:ext cx="216058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Bull Receives Progeny Test </a:t>
            </a:r>
          </a:p>
          <a:p>
            <a:r>
              <a:rPr lang="en-US" sz="2000">
                <a:solidFill>
                  <a:srgbClr val="FFFF00"/>
                </a:solidFill>
              </a:rPr>
              <a:t>         (5 yrs)</a:t>
            </a:r>
            <a:endParaRPr lang="en-US" sz="200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95288" y="142875"/>
            <a:ext cx="8226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36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Lifecycle of bull</a:t>
            </a:r>
            <a:endParaRPr lang="en-US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-6350" y="1196752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cxnSp>
        <p:nvCxnSpPr>
          <p:cNvPr id="21" name="Straight Connector 20"/>
          <p:cNvCxnSpPr/>
          <p:nvPr/>
        </p:nvCxnSpPr>
        <p:spPr bwMode="auto">
          <a:xfrm>
            <a:off x="1365250" y="1988840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cxnSp>
        <p:nvCxnSpPr>
          <p:cNvPr id="22" name="Straight Connector 21"/>
          <p:cNvCxnSpPr/>
          <p:nvPr/>
        </p:nvCxnSpPr>
        <p:spPr bwMode="auto">
          <a:xfrm>
            <a:off x="2371725" y="2852936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cxnSp>
        <p:nvCxnSpPr>
          <p:cNvPr id="23" name="Straight Connector 22"/>
          <p:cNvCxnSpPr/>
          <p:nvPr/>
        </p:nvCxnSpPr>
        <p:spPr bwMode="auto">
          <a:xfrm>
            <a:off x="3382963" y="3284984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cxnSp>
        <p:nvCxnSpPr>
          <p:cNvPr id="24" name="Straight Connector 23"/>
          <p:cNvCxnSpPr/>
          <p:nvPr/>
        </p:nvCxnSpPr>
        <p:spPr bwMode="auto">
          <a:xfrm>
            <a:off x="4175125" y="4005064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cxnSp>
        <p:nvCxnSpPr>
          <p:cNvPr id="25" name="Straight Connector 24"/>
          <p:cNvCxnSpPr/>
          <p:nvPr/>
        </p:nvCxnSpPr>
        <p:spPr bwMode="auto">
          <a:xfrm>
            <a:off x="5041900" y="4365104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cxnSp>
        <p:nvCxnSpPr>
          <p:cNvPr id="26" name="Straight Connector 25"/>
          <p:cNvCxnSpPr/>
          <p:nvPr/>
        </p:nvCxnSpPr>
        <p:spPr bwMode="auto">
          <a:xfrm>
            <a:off x="6480175" y="5517232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cxnSp>
        <p:nvCxnSpPr>
          <p:cNvPr id="27" name="Straight Connector 26"/>
          <p:cNvCxnSpPr/>
          <p:nvPr/>
        </p:nvCxnSpPr>
        <p:spPr bwMode="auto">
          <a:xfrm>
            <a:off x="7486650" y="5949280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5076825" y="1196975"/>
            <a:ext cx="7461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 bwMode="auto">
          <a:xfrm>
            <a:off x="3597275" y="3429000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065588" y="3429000"/>
            <a:ext cx="174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19088" lvl="1" indent="-319088">
              <a:spcAft>
                <a:spcPts val="1800"/>
              </a:spcAft>
              <a:buSzPct val="67000"/>
              <a:tabLst>
                <a:tab pos="2062163" algn="l"/>
              </a:tabLst>
            </a:pPr>
            <a:r>
              <a:rPr lang="en-US" sz="2000">
                <a:solidFill>
                  <a:srgbClr val="FF0000"/>
                </a:solidFill>
              </a:rPr>
              <a:t>Genomic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2" grpId="1"/>
      <p:bldP spid="13" grpId="0"/>
      <p:bldP spid="14" grpId="0"/>
      <p:bldP spid="15" grpId="0"/>
      <p:bldP spid="15" grpId="1"/>
      <p:bldP spid="16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75"/>
            <a:ext cx="8226425" cy="549275"/>
          </a:xfrm>
        </p:spPr>
        <p:txBody>
          <a:bodyPr/>
          <a:lstStyle/>
          <a:p>
            <a:pPr eaLnBrk="1" hangingPunct="1"/>
            <a:r>
              <a:rPr lang="en-US" smtClean="0"/>
              <a:t>Benefit of genomics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3370263"/>
          </a:xfrm>
        </p:spPr>
        <p:txBody>
          <a:bodyPr/>
          <a:lstStyle/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  <a:defRPr/>
            </a:pPr>
            <a:r>
              <a:rPr lang="en-US" sz="2400" dirty="0" smtClean="0"/>
              <a:t>Determine value of bull at birth</a:t>
            </a:r>
          </a:p>
          <a:p>
            <a:pPr marL="319088" lvl="1" indent="-319088" eaLnBrk="1" hangingPunct="1">
              <a:spcAft>
                <a:spcPts val="1800"/>
              </a:spcAft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400" dirty="0" smtClean="0"/>
              <a:t>Increase accuracy of selection</a:t>
            </a:r>
          </a:p>
          <a:p>
            <a:pPr marL="319088" lvl="1" indent="-319088" eaLnBrk="1" hangingPunct="1">
              <a:spcAft>
                <a:spcPts val="1800"/>
              </a:spcAft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400" dirty="0" smtClean="0"/>
              <a:t>Reduce generation interval</a:t>
            </a:r>
          </a:p>
          <a:p>
            <a:pPr marL="319088" lvl="1" indent="-319088" eaLnBrk="1" hangingPunct="1">
              <a:spcAft>
                <a:spcPts val="1800"/>
              </a:spcAft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400" dirty="0" smtClean="0"/>
              <a:t>Increase selection intensity</a:t>
            </a:r>
          </a:p>
          <a:p>
            <a:pPr marL="319088" lvl="1" indent="-319088" eaLnBrk="1" hangingPunct="1">
              <a:spcAft>
                <a:spcPts val="1800"/>
              </a:spcAft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400" dirty="0" smtClean="0"/>
              <a:t>Increase rate of genetic gain</a:t>
            </a:r>
          </a:p>
          <a:p>
            <a:pPr marL="661988" lvl="1" indent="-319088" eaLnBrk="1" hangingPunct="1">
              <a:spcAft>
                <a:spcPts val="1800"/>
              </a:spcAft>
              <a:buFont typeface="Monotype Sorts" pitchFamily="2" charset="2"/>
              <a:buNone/>
              <a:tabLst>
                <a:tab pos="2062163" algn="l"/>
              </a:tabLst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genomic evaluations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827588"/>
          </a:xfrm>
        </p:spPr>
        <p:txBody>
          <a:bodyPr/>
          <a:lstStyle/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 smtClean="0">
                <a:solidFill>
                  <a:srgbClr val="FFFF00"/>
                </a:solidFill>
              </a:rPr>
              <a:t>Dec. 2007	</a:t>
            </a:r>
            <a:r>
              <a:rPr lang="en-US" sz="2400" smtClean="0"/>
              <a:t>BovineSNP50 BeadChip available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 smtClean="0">
                <a:solidFill>
                  <a:srgbClr val="FFFF00"/>
                </a:solidFill>
              </a:rPr>
              <a:t>Apr. 2008	</a:t>
            </a:r>
            <a:r>
              <a:rPr lang="en-US" sz="2400" smtClean="0"/>
              <a:t>First unofficial evaluation released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 smtClean="0">
                <a:solidFill>
                  <a:srgbClr val="FFFF00"/>
                </a:solidFill>
              </a:rPr>
              <a:t>Jan. 2009	</a:t>
            </a:r>
            <a:r>
              <a:rPr lang="en-US" sz="2400" smtClean="0"/>
              <a:t>Genomic evaluations official for</a:t>
            </a:r>
          </a:p>
          <a:p>
            <a:pPr lvl="4" eaLnBrk="1" hangingPunct="1">
              <a:lnSpc>
                <a:spcPts val="2800"/>
              </a:lnSpc>
              <a:spcBef>
                <a:spcPct val="0"/>
              </a:spcBef>
              <a:spcAft>
                <a:spcPts val="1800"/>
              </a:spcAft>
              <a:buFontTx/>
              <a:buNone/>
              <a:tabLst>
                <a:tab pos="2062163" algn="l"/>
              </a:tabLst>
            </a:pPr>
            <a:r>
              <a:rPr lang="en-US" sz="2400" smtClean="0"/>
              <a:t>	Holstein and Jersey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400" smtClean="0">
                <a:solidFill>
                  <a:srgbClr val="FFFF00"/>
                </a:solidFill>
              </a:rPr>
              <a:t>Aug. 2009	</a:t>
            </a:r>
            <a:r>
              <a:rPr lang="en-US" sz="2400" smtClean="0"/>
              <a:t>Official for Brown Swiss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 smtClean="0">
                <a:solidFill>
                  <a:srgbClr val="FFFF00"/>
                </a:solidFill>
              </a:rPr>
              <a:t>Sept. 2010	</a:t>
            </a:r>
            <a:r>
              <a:rPr lang="en-US" sz="2400" smtClean="0"/>
              <a:t>Unofficial evaluations from 3K chip</a:t>
            </a:r>
          </a:p>
          <a:p>
            <a:pPr marL="319088" indent="-319088" eaLnBrk="1" hangingPunct="1">
              <a:lnSpc>
                <a:spcPts val="2800"/>
              </a:lnSpc>
              <a:spcAft>
                <a:spcPts val="1800"/>
              </a:spcAft>
              <a:buFont typeface="Monotype Sorts" pitchFamily="2" charset="2"/>
              <a:buNone/>
              <a:tabLst>
                <a:tab pos="2062163" algn="l"/>
              </a:tabLst>
            </a:pPr>
            <a:r>
              <a:rPr lang="en-US" sz="2400" smtClean="0"/>
              <a:t>		released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 smtClean="0">
                <a:solidFill>
                  <a:srgbClr val="FFFF00"/>
                </a:solidFill>
              </a:rPr>
              <a:t>Dec. 2010	</a:t>
            </a:r>
            <a:r>
              <a:rPr lang="en-US" sz="2400" smtClean="0"/>
              <a:t>3K genomic evaluations to be official</a:t>
            </a:r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endParaRPr lang="en-US" sz="2400" smtClean="0"/>
          </a:p>
          <a:p>
            <a:pPr marL="319088" indent="-319088" eaLnBrk="1" hangingPunct="1">
              <a:spcAft>
                <a:spcPct val="0"/>
              </a:spcAft>
              <a:tabLst>
                <a:tab pos="2062163" algn="l"/>
              </a:tabLst>
            </a:pPr>
            <a:r>
              <a:rPr lang="en-US" sz="2400" smtClean="0">
                <a:solidFill>
                  <a:srgbClr val="FFFF00"/>
                </a:solidFill>
              </a:rPr>
              <a:t>Sept. 2011</a:t>
            </a:r>
            <a:r>
              <a:rPr lang="en-US" sz="2400" smtClean="0"/>
              <a:t> 	Infinium BovineLD BeadChip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6326188"/>
            <a:ext cx="23336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6425" cy="549275"/>
          </a:xfrm>
        </p:spPr>
        <p:txBody>
          <a:bodyPr/>
          <a:lstStyle/>
          <a:p>
            <a:pPr eaLnBrk="1" hangingPunct="1"/>
            <a:r>
              <a:rPr lang="en-US" smtClean="0"/>
              <a:t>Chips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484313"/>
            <a:ext cx="8299450" cy="4800600"/>
          </a:xfrm>
        </p:spPr>
        <p:txBody>
          <a:bodyPr/>
          <a:lstStyle/>
          <a:p>
            <a:pPr marL="319088" indent="-319088" eaLnBrk="1" hangingPunct="1">
              <a:spcAft>
                <a:spcPct val="0"/>
              </a:spcAft>
              <a:defRPr/>
            </a:pPr>
            <a:r>
              <a:rPr lang="en-US" sz="2400" dirty="0" smtClean="0"/>
              <a:t>BovineSNP50</a:t>
            </a:r>
          </a:p>
          <a:p>
            <a:pPr marL="593725" lvl="1" eaLnBrk="1" hangingPunct="1">
              <a:spcAft>
                <a:spcPct val="0"/>
              </a:spcAft>
              <a:defRPr/>
            </a:pPr>
            <a:r>
              <a:rPr lang="en-US" sz="2400" dirty="0" smtClean="0"/>
              <a:t>Version 1 54,001 SNP </a:t>
            </a:r>
          </a:p>
          <a:p>
            <a:pPr marL="593725" lvl="1" eaLnBrk="1" hangingPunct="1">
              <a:spcAft>
                <a:spcPct val="0"/>
              </a:spcAft>
              <a:defRPr/>
            </a:pPr>
            <a:r>
              <a:rPr lang="en-US" sz="2400" dirty="0" smtClean="0"/>
              <a:t>Version 2 54,609 SNP </a:t>
            </a:r>
          </a:p>
          <a:p>
            <a:pPr marL="593725" lvl="1" eaLnBrk="1" hangingPunct="1">
              <a:spcAft>
                <a:spcPct val="0"/>
              </a:spcAft>
              <a:defRPr/>
            </a:pPr>
            <a:r>
              <a:rPr lang="en-US" sz="2400" dirty="0" smtClean="0"/>
              <a:t>45,187 used in evaluations</a:t>
            </a:r>
          </a:p>
          <a:p>
            <a:pPr marL="593725" lvl="1" eaLnBrk="1" hangingPunct="1">
              <a:spcAft>
                <a:spcPct val="0"/>
              </a:spcAft>
              <a:buFont typeface="Monotype Sorts" pitchFamily="2" charset="2"/>
              <a:buNone/>
              <a:defRPr/>
            </a:pPr>
            <a:endParaRPr lang="en-US" sz="2400" dirty="0" smtClean="0"/>
          </a:p>
          <a:p>
            <a:pPr marL="319088" indent="-319088" eaLnBrk="1" hangingPunct="1">
              <a:spcAft>
                <a:spcPct val="0"/>
              </a:spcAft>
              <a:defRPr/>
            </a:pPr>
            <a:r>
              <a:rPr lang="en-US" sz="2400" dirty="0" smtClean="0"/>
              <a:t>HD</a:t>
            </a:r>
          </a:p>
          <a:p>
            <a:pPr marL="593725" lvl="1" eaLnBrk="1" hangingPunct="1">
              <a:spcAft>
                <a:spcPct val="0"/>
              </a:spcAft>
              <a:defRPr/>
            </a:pPr>
            <a:r>
              <a:rPr lang="en-US" sz="2400" dirty="0" smtClean="0"/>
              <a:t>777,962 SNP</a:t>
            </a:r>
          </a:p>
          <a:p>
            <a:pPr marL="593725" lvl="1" eaLnBrk="1" hangingPunct="1">
              <a:spcAft>
                <a:spcPct val="0"/>
              </a:spcAft>
              <a:defRPr/>
            </a:pPr>
            <a:r>
              <a:rPr lang="en-US" sz="2400" dirty="0" smtClean="0"/>
              <a:t>Only 50K SNP used, </a:t>
            </a:r>
          </a:p>
          <a:p>
            <a:pPr marL="593725" lvl="1" eaLnBrk="1" hangingPunct="1">
              <a:spcAft>
                <a:spcPct val="0"/>
              </a:spcAft>
              <a:defRPr/>
            </a:pPr>
            <a:r>
              <a:rPr lang="en-US" sz="2400" dirty="0" smtClean="0"/>
              <a:t>&gt;1700 in database</a:t>
            </a:r>
          </a:p>
          <a:p>
            <a:pPr marL="593725" lvl="1" eaLnBrk="1" hangingPunct="1">
              <a:spcAft>
                <a:spcPct val="0"/>
              </a:spcAft>
              <a:defRPr/>
            </a:pPr>
            <a:endParaRPr lang="en-US" sz="2400" dirty="0" smtClean="0"/>
          </a:p>
          <a:p>
            <a:pPr marL="250825" eaLnBrk="1" hangingPunct="1">
              <a:spcAft>
                <a:spcPct val="0"/>
              </a:spcAft>
              <a:defRPr/>
            </a:pPr>
            <a:r>
              <a:rPr lang="en-US" sz="2400" dirty="0" smtClean="0"/>
              <a:t>LD</a:t>
            </a:r>
          </a:p>
          <a:p>
            <a:pPr marL="593725" lvl="1" eaLnBrk="1" hangingPunct="1">
              <a:spcAft>
                <a:spcPct val="0"/>
              </a:spcAft>
              <a:defRPr/>
            </a:pPr>
            <a:r>
              <a:rPr lang="en-US" sz="2400" dirty="0" smtClean="0"/>
              <a:t>6,909 SNP</a:t>
            </a:r>
          </a:p>
          <a:p>
            <a:pPr marL="593725" lvl="1" eaLnBrk="1" hangingPunct="1">
              <a:spcAft>
                <a:spcPct val="0"/>
              </a:spcAft>
              <a:defRPr/>
            </a:pPr>
            <a:r>
              <a:rPr lang="en-US" sz="2400" dirty="0" smtClean="0"/>
              <a:t>Replaced 3K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205038"/>
            <a:ext cx="1335088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243513" y="1557338"/>
            <a:ext cx="1344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13"/>
          <p:cNvSpPr txBox="1">
            <a:spLocks noChangeArrowheads="1"/>
          </p:cNvSpPr>
          <p:nvPr/>
        </p:nvSpPr>
        <p:spPr bwMode="auto">
          <a:xfrm>
            <a:off x="7019925" y="1916113"/>
            <a:ext cx="720725" cy="36988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Humnst777 BT" pitchFamily="34" charset="0"/>
              </a:rPr>
              <a:t>HD</a:t>
            </a:r>
          </a:p>
        </p:txBody>
      </p:sp>
      <p:sp>
        <p:nvSpPr>
          <p:cNvPr id="45064" name="Text Box 13"/>
          <p:cNvSpPr txBox="1">
            <a:spLocks noChangeArrowheads="1"/>
          </p:cNvSpPr>
          <p:nvPr/>
        </p:nvSpPr>
        <p:spPr bwMode="auto">
          <a:xfrm>
            <a:off x="5292725" y="1268413"/>
            <a:ext cx="1079500" cy="36671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Humnst777 BT" pitchFamily="34" charset="0"/>
              </a:rPr>
              <a:t>50KV2 </a:t>
            </a:r>
          </a:p>
        </p:txBody>
      </p: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8243888" y="2852738"/>
            <a:ext cx="576262" cy="36988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Humnst777 BT" pitchFamily="34" charset="0"/>
              </a:rPr>
              <a:t>LD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7859713" y="3141663"/>
            <a:ext cx="1284287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33400"/>
          </a:xfrm>
        </p:spPr>
        <p:txBody>
          <a:bodyPr/>
          <a:lstStyle/>
          <a:p>
            <a:r>
              <a:rPr lang="en-US" sz="3500" smtClean="0"/>
              <a:t>Use of HD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2425"/>
            <a:ext cx="7480300" cy="3140075"/>
          </a:xfrm>
        </p:spPr>
        <p:txBody>
          <a:bodyPr/>
          <a:lstStyle/>
          <a:p>
            <a:pPr marL="292100" indent="-292100">
              <a:spcAft>
                <a:spcPts val="2400"/>
              </a:spcAft>
            </a:pPr>
            <a:r>
              <a:rPr lang="en-US" sz="2400" smtClean="0"/>
              <a:t>Currently only 50K subset of SNP used </a:t>
            </a:r>
          </a:p>
          <a:p>
            <a:pPr marL="292100" indent="-292100">
              <a:spcAft>
                <a:spcPts val="2400"/>
              </a:spcAft>
            </a:pPr>
            <a:r>
              <a:rPr lang="en-US" sz="2400" smtClean="0"/>
              <a:t>Some increase in accuracy from better tracking of QTL possible</a:t>
            </a:r>
          </a:p>
          <a:p>
            <a:pPr marL="292100" indent="-292100">
              <a:spcAft>
                <a:spcPts val="2400"/>
              </a:spcAft>
            </a:pPr>
            <a:r>
              <a:rPr lang="en-US" sz="2400" smtClean="0"/>
              <a:t>Potential for across breed evaluations</a:t>
            </a:r>
          </a:p>
          <a:p>
            <a:pPr marL="292100" indent="-292100">
              <a:spcAft>
                <a:spcPts val="2400"/>
              </a:spcAft>
            </a:pPr>
            <a:r>
              <a:rPr lang="en-US" sz="2400" smtClean="0"/>
              <a:t>Requires few new HD genotypes once adequate base for imputation developed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LD chip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848225"/>
          </a:xfrm>
        </p:spPr>
        <p:txBody>
          <a:bodyPr/>
          <a:lstStyle/>
          <a:p>
            <a:pPr marL="319088" indent="-319088" eaLnBrk="1" hangingPunct="1">
              <a:spcAft>
                <a:spcPts val="600"/>
              </a:spcAft>
            </a:pPr>
            <a:r>
              <a:rPr lang="en-US" sz="2400" smtClean="0"/>
              <a:t>6909 SNP mostly from SNP50 chip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400" smtClean="0"/>
              <a:t>9 Y Chr SNP included for sex validation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400" smtClean="0"/>
              <a:t>13 Mitochondrial DNA SNP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400" smtClean="0"/>
              <a:t>Evenly spaced across 30 Chr (increased density at ends)</a:t>
            </a:r>
          </a:p>
          <a:p>
            <a:pPr marL="593725" lvl="1" eaLnBrk="1" hangingPunct="1">
              <a:spcAft>
                <a:spcPts val="600"/>
              </a:spcAft>
              <a:buFont typeface="Monotype Sorts" pitchFamily="2" charset="2"/>
              <a:buNone/>
            </a:pPr>
            <a:endParaRPr lang="en-US" sz="2400" smtClean="0"/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 smtClean="0"/>
              <a:t>Developed to address performance issues with 3K while continuing to provide low cost genotyping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 smtClean="0"/>
              <a:t>Provides over 98% accuracy imputing 50K genotypes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 smtClean="0"/>
              <a:t>Included beginning with Nov genomic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747" grpId="0" build="p"/>
    </p:bldLst>
  </p:timing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mh08 9">
    <a:dk1>
      <a:srgbClr val="6871B2"/>
    </a:dk1>
    <a:lt1>
      <a:srgbClr val="FFFFFF"/>
    </a:lt1>
    <a:dk2>
      <a:srgbClr val="000099"/>
    </a:dk2>
    <a:lt2>
      <a:srgbClr val="FFFFFF"/>
    </a:lt2>
    <a:accent1>
      <a:srgbClr val="66CCFF"/>
    </a:accent1>
    <a:accent2>
      <a:srgbClr val="0000CC"/>
    </a:accent2>
    <a:accent3>
      <a:srgbClr val="AAAACA"/>
    </a:accent3>
    <a:accent4>
      <a:srgbClr val="DADADA"/>
    </a:accent4>
    <a:accent5>
      <a:srgbClr val="B8E2FF"/>
    </a:accent5>
    <a:accent6>
      <a:srgbClr val="0000B9"/>
    </a:accent6>
    <a:hlink>
      <a:srgbClr val="00FF00"/>
    </a:hlink>
    <a:folHlink>
      <a:srgbClr val="99FFCC"/>
    </a:folHlink>
  </a:clrScheme>
  <a:fontScheme name="smh08">
    <a:majorFont>
      <a:latin typeface="Humnst777 BT"/>
      <a:ea typeface=""/>
      <a:cs typeface=""/>
    </a:majorFont>
    <a:minorFont>
      <a:latin typeface="Humnst777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mh08 9">
    <a:dk1>
      <a:srgbClr val="6871B2"/>
    </a:dk1>
    <a:lt1>
      <a:srgbClr val="FFFFFF"/>
    </a:lt1>
    <a:dk2>
      <a:srgbClr val="000099"/>
    </a:dk2>
    <a:lt2>
      <a:srgbClr val="FFFFFF"/>
    </a:lt2>
    <a:accent1>
      <a:srgbClr val="66CCFF"/>
    </a:accent1>
    <a:accent2>
      <a:srgbClr val="0000CC"/>
    </a:accent2>
    <a:accent3>
      <a:srgbClr val="AAAACA"/>
    </a:accent3>
    <a:accent4>
      <a:srgbClr val="DADADA"/>
    </a:accent4>
    <a:accent5>
      <a:srgbClr val="B8E2FF"/>
    </a:accent5>
    <a:accent6>
      <a:srgbClr val="0000B9"/>
    </a:accent6>
    <a:hlink>
      <a:srgbClr val="00FF00"/>
    </a:hlink>
    <a:folHlink>
      <a:srgbClr val="99FFCC"/>
    </a:folHlink>
  </a:clrScheme>
  <a:fontScheme name="smh08">
    <a:majorFont>
      <a:latin typeface="Humnst777 BT"/>
      <a:ea typeface=""/>
      <a:cs typeface=""/>
    </a:majorFont>
    <a:minorFont>
      <a:latin typeface="Humnst777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mh08 9">
    <a:dk1>
      <a:srgbClr val="6871B2"/>
    </a:dk1>
    <a:lt1>
      <a:srgbClr val="FFFFFF"/>
    </a:lt1>
    <a:dk2>
      <a:srgbClr val="000099"/>
    </a:dk2>
    <a:lt2>
      <a:srgbClr val="FFFFFF"/>
    </a:lt2>
    <a:accent1>
      <a:srgbClr val="66CCFF"/>
    </a:accent1>
    <a:accent2>
      <a:srgbClr val="0000CC"/>
    </a:accent2>
    <a:accent3>
      <a:srgbClr val="AAAACA"/>
    </a:accent3>
    <a:accent4>
      <a:srgbClr val="DADADA"/>
    </a:accent4>
    <a:accent5>
      <a:srgbClr val="B8E2FF"/>
    </a:accent5>
    <a:accent6>
      <a:srgbClr val="0000B9"/>
    </a:accent6>
    <a:hlink>
      <a:srgbClr val="00FF00"/>
    </a:hlink>
    <a:folHlink>
      <a:srgbClr val="99FFCC"/>
    </a:folHlink>
  </a:clrScheme>
  <a:fontScheme name="smh08">
    <a:majorFont>
      <a:latin typeface="Humnst777 BT"/>
      <a:ea typeface=""/>
      <a:cs typeface=""/>
    </a:majorFont>
    <a:minorFont>
      <a:latin typeface="Humnst777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76242</TotalTime>
  <Words>1289</Words>
  <Application>Microsoft Office PowerPoint</Application>
  <PresentationFormat>On-screen Show (4:3)</PresentationFormat>
  <Paragraphs>436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Humnst777 BT</vt:lpstr>
      <vt:lpstr>Monotype Sorts</vt:lpstr>
      <vt:lpstr>Symbol</vt:lpstr>
      <vt:lpstr>Calibri</vt:lpstr>
      <vt:lpstr>Times New Roman</vt:lpstr>
      <vt:lpstr>Futura Hv BT</vt:lpstr>
      <vt:lpstr>smh08</vt:lpstr>
      <vt:lpstr>Genomic Selection in Dairy Cattle</vt:lpstr>
      <vt:lpstr>Dairy Cattle</vt:lpstr>
      <vt:lpstr>Data Collection</vt:lpstr>
      <vt:lpstr>Slide 4</vt:lpstr>
      <vt:lpstr>Benefit of genomics</vt:lpstr>
      <vt:lpstr>History of genomic evaluations</vt:lpstr>
      <vt:lpstr>Chips</vt:lpstr>
      <vt:lpstr>Use of HD</vt:lpstr>
      <vt:lpstr>LD chip</vt:lpstr>
      <vt:lpstr>Genomic evaluation  program steps</vt:lpstr>
      <vt:lpstr>Steps to prepare genotypes</vt:lpstr>
      <vt:lpstr>What can go wrong</vt:lpstr>
      <vt:lpstr>Lab QC</vt:lpstr>
      <vt:lpstr>Parentage validation and discovery</vt:lpstr>
      <vt:lpstr>Imputation</vt:lpstr>
      <vt:lpstr>Recessive defect discovery</vt:lpstr>
      <vt:lpstr>Haplotypes impacting fertility</vt:lpstr>
      <vt:lpstr>Data and evaluation flow</vt:lpstr>
      <vt:lpstr>Collaboration</vt:lpstr>
      <vt:lpstr>Number of New Genotypes</vt:lpstr>
      <vt:lpstr>Genotyped Holsteins</vt:lpstr>
      <vt:lpstr>Sex Distribution</vt:lpstr>
      <vt:lpstr>Calculation of genomic evaluations</vt:lpstr>
      <vt:lpstr>Holstein prediction accuracy</vt:lpstr>
      <vt:lpstr>Reliabilities for young Holsteins*</vt:lpstr>
      <vt:lpstr>Holstein Protein SNP Effects</vt:lpstr>
      <vt:lpstr>Use of genomic evaluations</vt:lpstr>
      <vt:lpstr>Use of LD genomic evaluations</vt:lpstr>
      <vt:lpstr>Application to more traits</vt:lpstr>
      <vt:lpstr>Impact on producers</vt:lpstr>
      <vt:lpstr>Why Genomics works in Dairy</vt:lpstr>
      <vt:lpstr>Summary</vt:lpstr>
      <vt:lpstr>Slide 33</vt:lpstr>
    </vt:vector>
  </TitlesOfParts>
  <Manager>ahs</Manager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International Dairy Sire Proofs</dc:subject>
  <dc:creator>Admin</dc:creator>
  <cp:keywords>Dairy, International, Sire evaluations</cp:keywords>
  <cp:lastModifiedBy>LENOVO USER</cp:lastModifiedBy>
  <cp:revision>2535</cp:revision>
  <cp:lastPrinted>2001-08-24T14:44:42Z</cp:lastPrinted>
  <dcterms:created xsi:type="dcterms:W3CDTF">2002-07-16T13:01:30Z</dcterms:created>
  <dcterms:modified xsi:type="dcterms:W3CDTF">2012-04-10T18:43:44Z</dcterms:modified>
  <cp:category>Interbull</cp:category>
</cp:coreProperties>
</file>