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418" r:id="rId4"/>
    <p:sldId id="334" r:id="rId5"/>
    <p:sldId id="419" r:id="rId6"/>
    <p:sldId id="420" r:id="rId7"/>
    <p:sldId id="388" r:id="rId8"/>
    <p:sldId id="389" r:id="rId9"/>
    <p:sldId id="390" r:id="rId10"/>
    <p:sldId id="392" r:id="rId11"/>
    <p:sldId id="393" r:id="rId12"/>
    <p:sldId id="394" r:id="rId13"/>
    <p:sldId id="386" r:id="rId14"/>
    <p:sldId id="387" r:id="rId15"/>
    <p:sldId id="395" r:id="rId16"/>
    <p:sldId id="398" r:id="rId17"/>
    <p:sldId id="399" r:id="rId18"/>
    <p:sldId id="396" r:id="rId19"/>
    <p:sldId id="402" r:id="rId20"/>
    <p:sldId id="397" r:id="rId21"/>
    <p:sldId id="405" r:id="rId22"/>
    <p:sldId id="406" r:id="rId23"/>
    <p:sldId id="401" r:id="rId24"/>
    <p:sldId id="417" r:id="rId25"/>
    <p:sldId id="410" r:id="rId26"/>
    <p:sldId id="411" r:id="rId27"/>
    <p:sldId id="409" r:id="rId28"/>
    <p:sldId id="408" r:id="rId29"/>
    <p:sldId id="407" r:id="rId30"/>
    <p:sldId id="403" r:id="rId31"/>
    <p:sldId id="400" r:id="rId32"/>
    <p:sldId id="412" r:id="rId33"/>
    <p:sldId id="413" r:id="rId34"/>
    <p:sldId id="416" r:id="rId35"/>
    <p:sldId id="414" r:id="rId36"/>
    <p:sldId id="415" r:id="rId37"/>
    <p:sldId id="404" r:id="rId38"/>
    <p:sldId id="385" r:id="rId39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2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2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4" tIns="46452" rIns="92904" bIns="46452" anchor="b"/>
          <a:lstStyle/>
          <a:p>
            <a:pPr algn="r" defTabSz="930275">
              <a:buClrTx/>
              <a:buSzTx/>
              <a:buFontTx/>
              <a:buNone/>
            </a:pPr>
            <a:fld id="{3A62A6F1-89B9-42C8-AA8C-9E31301D7425}" type="slidenum">
              <a:rPr lang="en-US" sz="1200">
                <a:solidFill>
                  <a:srgbClr val="FFFF00"/>
                </a:solidFill>
              </a:rPr>
              <a:pPr algn="r" defTabSz="930275">
                <a:buClrTx/>
                <a:buSzTx/>
                <a:buFontTx/>
                <a:buNone/>
              </a:pPr>
              <a:t>2</a:t>
            </a:fld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2963" cy="3489325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</p:spPr>
        <p:txBody>
          <a:bodyPr lIns="92904" tIns="46452" rIns="92904" bIns="46452"/>
          <a:lstStyle/>
          <a:p>
            <a:pPr defTabSz="914400" eaLnBrk="1" hangingPunct="1"/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4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4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5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10</a:t>
            </a:fld>
            <a:endParaRPr lang="en-US"/>
          </a:p>
        </p:txBody>
      </p:sp>
      <p:sp>
        <p:nvSpPr>
          <p:cNvPr id="111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217" indent="-229217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812800"/>
            <a:ext cx="2055812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2800"/>
            <a:ext cx="6018213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150th-logo.jpg"/>
          <p:cNvPicPr>
            <a:picLocks noChangeAspect="1"/>
          </p:cNvPicPr>
          <p:nvPr userDrawn="1"/>
        </p:nvPicPr>
        <p:blipFill>
          <a:blip r:embed="rId2" cstate="print"/>
          <a:srcRect l="6000" t="7426" r="6000" b="7426"/>
          <a:stretch>
            <a:fillRect/>
          </a:stretch>
        </p:blipFill>
        <p:spPr>
          <a:xfrm>
            <a:off x="8217074" y="6088902"/>
            <a:ext cx="643257" cy="502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Department of Animal Sciences, University of Florida, March 12, 2012 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3886200"/>
            <a:ext cx="79248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Animal Improvement Programs Laboratory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Beltsville, MD 20705-2350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2" name="Picture 18" descr="150th-logo.jpg"/>
          <p:cNvPicPr>
            <a:picLocks noChangeAspect="1"/>
          </p:cNvPicPr>
          <p:nvPr/>
        </p:nvPicPr>
        <p:blipFill>
          <a:blip r:embed="rId14" cstate="print"/>
          <a:srcRect l="6000" t="7426" r="6000" b="7426"/>
          <a:stretch>
            <a:fillRect/>
          </a:stretch>
        </p:blipFill>
        <p:spPr bwMode="auto">
          <a:xfrm>
            <a:off x="8216900" y="6083300"/>
            <a:ext cx="644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/>
              <a:t>New Tools for Genomic Selection of Livestock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Pedigree </a:t>
            </a:r>
            <a:r>
              <a:rPr lang="en-US" sz="3600" dirty="0" err="1" smtClean="0"/>
              <a:t>Haplotyping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AB </a:t>
            </a:r>
            <a:r>
              <a:rPr lang="en-US" sz="2400" dirty="0">
                <a:solidFill>
                  <a:srgbClr val="66CCFF"/>
                </a:solidFill>
              </a:rPr>
              <a:t>allele coding</a:t>
            </a:r>
          </a:p>
        </p:txBody>
      </p:sp>
      <p:sp>
        <p:nvSpPr>
          <p:cNvPr id="1114115" name="Text Box 3"/>
          <p:cNvSpPr txBox="1">
            <a:spLocks noChangeArrowheads="1"/>
          </p:cNvSpPr>
          <p:nvPr/>
        </p:nvSpPr>
        <p:spPr bwMode="auto">
          <a:xfrm>
            <a:off x="746125" y="1868488"/>
            <a:ext cx="7483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Genotypes: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rgbClr val="00FF00"/>
                </a:solidFill>
              </a:rPr>
              <a:t>OMan</a:t>
            </a:r>
            <a:r>
              <a:rPr lang="en-US" sz="2400" b="1" dirty="0"/>
              <a:t>		  BB,AA,AA,AB,AA,AB,AB,AA,AA,AB</a:t>
            </a:r>
          </a:p>
          <a:p>
            <a:endParaRPr lang="en-US" sz="2400" b="1" dirty="0"/>
          </a:p>
          <a:p>
            <a:r>
              <a:rPr lang="en-US" sz="2400" b="1" dirty="0" err="1" smtClean="0">
                <a:solidFill>
                  <a:srgbClr val="00FF00"/>
                </a:solidFill>
              </a:rPr>
              <a:t>OStyle</a:t>
            </a:r>
            <a:r>
              <a:rPr lang="en-US" sz="2400" b="1" dirty="0"/>
              <a:t>	  BB,AA,AA,AB,AB,AA,AA,AA,AA,AB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rgbClr val="FFFF00"/>
                </a:solidFill>
              </a:rPr>
              <a:t>Haplotypes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rgbClr val="00FF00"/>
                </a:solidFill>
              </a:rPr>
              <a:t>OStyle</a:t>
            </a:r>
            <a:r>
              <a:rPr lang="en-US" sz="2400" b="1" dirty="0">
                <a:solidFill>
                  <a:srgbClr val="00FF00"/>
                </a:solidFill>
              </a:rPr>
              <a:t> (pat)</a:t>
            </a:r>
            <a:r>
              <a:rPr lang="en-US" sz="2400" b="1" dirty="0"/>
              <a:t>	   B   A    </a:t>
            </a:r>
            <a:r>
              <a:rPr lang="en-US" sz="2400" b="1" dirty="0" err="1"/>
              <a:t>A</a:t>
            </a:r>
            <a:r>
              <a:rPr lang="en-US" sz="2400" b="1" dirty="0"/>
              <a:t>    _    A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_</a:t>
            </a:r>
          </a:p>
          <a:p>
            <a:r>
              <a:rPr lang="en-US" sz="2400" b="1" dirty="0" err="1">
                <a:solidFill>
                  <a:srgbClr val="00FF00"/>
                </a:solidFill>
              </a:rPr>
              <a:t>OStyle</a:t>
            </a:r>
            <a:r>
              <a:rPr lang="en-US" sz="2400" b="1" dirty="0">
                <a:solidFill>
                  <a:srgbClr val="00FF00"/>
                </a:solidFill>
              </a:rPr>
              <a:t> (mat)</a:t>
            </a:r>
            <a:r>
              <a:rPr lang="en-US" sz="2400" b="1" dirty="0"/>
              <a:t>	   B   A    </a:t>
            </a:r>
            <a:r>
              <a:rPr lang="en-US" sz="2400" b="1" dirty="0" err="1"/>
              <a:t>A</a:t>
            </a:r>
            <a:r>
              <a:rPr lang="en-US" sz="2400" b="1" dirty="0"/>
              <a:t>    _    B    A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_</a:t>
            </a:r>
          </a:p>
        </p:txBody>
      </p:sp>
      <p:sp>
        <p:nvSpPr>
          <p:cNvPr id="1114119" name="Rectangle 7"/>
          <p:cNvSpPr>
            <a:spLocks noChangeArrowheads="1"/>
          </p:cNvSpPr>
          <p:nvPr/>
        </p:nvSpPr>
        <p:spPr bwMode="auto">
          <a:xfrm>
            <a:off x="4881282" y="2438400"/>
            <a:ext cx="609600" cy="3124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9" grpId="0" animBg="1"/>
      <p:bldP spid="11141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</a:t>
            </a:r>
            <a:r>
              <a:rPr lang="en-US" dirty="0" smtClean="0"/>
              <a:t>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936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52,449</a:t>
            </a:r>
            <a:r>
              <a:rPr lang="en-US" dirty="0" smtClean="0"/>
              <a:t> carrier sire by carrier MGS fertility records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3.1%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/>
            <a:r>
              <a:rPr lang="en-US" dirty="0" smtClean="0"/>
              <a:t>Some slightly higher stillbirth rates</a:t>
            </a:r>
          </a:p>
          <a:p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smtClean="0"/>
              <a:t>recessive </a:t>
            </a:r>
            <a:r>
              <a:rPr lang="en-US" dirty="0" err="1" smtClean="0"/>
              <a:t>lethals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1371601"/>
          <a:ext cx="8458199" cy="44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389"/>
                <a:gridCol w="1208314"/>
                <a:gridCol w="1118896"/>
                <a:gridCol w="1447800"/>
                <a:gridCol w="3733800"/>
              </a:tblGrid>
              <a:tr h="858042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Name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Chrom-osome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Loca-tion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Carrier Freq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Source Ancestors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497120"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66CCFF"/>
                          </a:solidFill>
                        </a:rPr>
                        <a:t>BTA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66CCFF"/>
                          </a:solidFill>
                        </a:rPr>
                        <a:t>Mbase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66CCFF"/>
                          </a:solidFill>
                        </a:rPr>
                        <a:t>%</a:t>
                      </a:r>
                      <a:endParaRPr lang="en-US" b="1" baseline="0" dirty="0">
                        <a:solidFill>
                          <a:srgbClr val="66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58-66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Pawnee Farm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Arlinda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Chief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92-97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Willowholme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Mark Anthony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976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HH3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90-95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4.7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Chief,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13-18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23.4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16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BH1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41-47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14.0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industry wants new genomic tools</a:t>
            </a:r>
            <a:endParaRPr lang="en-US" dirty="0"/>
          </a:p>
        </p:txBody>
      </p:sp>
      <p:pic>
        <p:nvPicPr>
          <p:cNvPr id="4" name="Content Placeholder 3" descr="StrataGEN Press Rele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13" y="1066800"/>
            <a:ext cx="8747157" cy="51816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already have some tools</a:t>
            </a:r>
            <a:endParaRPr lang="en-US" dirty="0"/>
          </a:p>
        </p:txBody>
      </p:sp>
      <p:pic>
        <p:nvPicPr>
          <p:cNvPr id="5" name="Content Placeholder 4" descr="New SNP Effects Pl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660" y="990600"/>
            <a:ext cx="7585140" cy="5022193"/>
          </a:xfr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8953" y="6139643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http://aipl.arsusda.gov/Report_Data/Marker_Effects/marker_effects.cfm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DGV query</a:t>
            </a:r>
            <a:endParaRPr lang="en-US" dirty="0"/>
          </a:p>
        </p:txBody>
      </p:sp>
      <p:pic>
        <p:nvPicPr>
          <p:cNvPr id="4" name="Content Placeholder 3" descr="Old Chromosomal EBV Qu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23230"/>
            <a:ext cx="7568073" cy="4844170"/>
          </a:xfr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953" y="581809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http</a:t>
            </a:r>
            <a:r>
              <a:rPr lang="en-US" sz="2000" dirty="0" smtClean="0">
                <a:solidFill>
                  <a:srgbClr val="00FF00"/>
                </a:solidFill>
              </a:rPr>
              <a:t>://aipl.arsusda.gov/CF-queries/Bull_Chromosomal_EBV/bull_chromosomal_ebv.cfm?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have a new </a:t>
            </a:r>
            <a:r>
              <a:rPr lang="en-US" dirty="0" err="1" smtClean="0"/>
              <a:t>haplotype</a:t>
            </a:r>
            <a:r>
              <a:rPr lang="en-US" dirty="0" smtClean="0"/>
              <a:t> query</a:t>
            </a:r>
            <a:endParaRPr lang="en-US" dirty="0"/>
          </a:p>
        </p:txBody>
      </p:sp>
      <p:pic>
        <p:nvPicPr>
          <p:cNvPr id="4" name="Content Placeholder 3" descr="Query_Result_Default_Fredd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28" y="1219200"/>
            <a:ext cx="8927782" cy="48768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net merit bull </a:t>
            </a:r>
            <a:r>
              <a:rPr lang="en-US" sz="2400" dirty="0" smtClean="0">
                <a:solidFill>
                  <a:srgbClr val="66CCFF"/>
                </a:solidFill>
              </a:rPr>
              <a:t>April 2012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5" name="Content Placeholder 4" descr="Top Net Merit Bull April 2012 HOUSA000069981349 NM99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094" y="1066800"/>
            <a:ext cx="6781799" cy="5086349"/>
          </a:xfr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6193431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  <a:latin typeface="+mj-lt"/>
              </a:rPr>
              <a:t>HOUSA000069981349, PTA NM$ +991</a:t>
            </a:r>
            <a:endParaRPr lang="en-US" sz="2000" dirty="0">
              <a:solidFill>
                <a:srgbClr val="00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Paternal and maternal DGV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DGV for the </a:t>
            </a:r>
            <a:r>
              <a:rPr lang="en-US" dirty="0" smtClean="0">
                <a:solidFill>
                  <a:srgbClr val="00FF00"/>
                </a:solidFill>
              </a:rPr>
              <a:t>paternal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FF00"/>
                </a:solidFill>
              </a:rPr>
              <a:t>maternal</a:t>
            </a:r>
            <a:r>
              <a:rPr lang="en-US" dirty="0" smtClean="0"/>
              <a:t> </a:t>
            </a:r>
            <a:r>
              <a:rPr lang="en-US" dirty="0" err="1" smtClean="0"/>
              <a:t>haplotyles</a:t>
            </a:r>
            <a:endParaRPr lang="en-US" dirty="0" smtClean="0"/>
          </a:p>
          <a:p>
            <a:pPr lvl="1"/>
            <a:r>
              <a:rPr lang="en-US" dirty="0" smtClean="0"/>
              <a:t>Imputed from 50K using findhap.f90 v.2</a:t>
            </a:r>
          </a:p>
          <a:p>
            <a:r>
              <a:rPr lang="en-US" dirty="0" smtClean="0"/>
              <a:t>Can we use them to make mating decisions?</a:t>
            </a:r>
          </a:p>
          <a:p>
            <a:pPr lvl="1"/>
            <a:r>
              <a:rPr lang="en-US" dirty="0" smtClean="0"/>
              <a:t>People are going to do it – we need to help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98425"/>
            <a:ext cx="8836025" cy="642938"/>
          </a:xfrm>
        </p:spPr>
        <p:txBody>
          <a:bodyPr lIns="0" tIns="0" rIns="0" bIns="0" anchor="t">
            <a:spAutoFit/>
          </a:bodyPr>
          <a:lstStyle/>
          <a:p>
            <a:r>
              <a:rPr lang="en-US"/>
              <a:t>Illumina genotyping arrays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35075"/>
            <a:ext cx="8299450" cy="4862513"/>
          </a:xfrm>
        </p:spPr>
        <p:txBody>
          <a:bodyPr lIns="0" tIns="0" rIns="0" bIns="0">
            <a:spAutoFit/>
          </a:bodyPr>
          <a:lstStyle/>
          <a:p>
            <a:pPr marL="287338" indent="-287338" defTabSz="914400"/>
            <a:r>
              <a:rPr lang="en-US" sz="2600"/>
              <a:t>BovineSNP50</a:t>
            </a:r>
          </a:p>
          <a:p>
            <a:pPr marL="509588" lvl="1" indent="-222250" defTabSz="914400"/>
            <a:r>
              <a:rPr lang="en-US" sz="2200"/>
              <a:t>54,001 SNPs (version 1)</a:t>
            </a:r>
          </a:p>
          <a:p>
            <a:pPr marL="509588" lvl="1" indent="-222250" defTabSz="914400"/>
            <a:r>
              <a:rPr lang="en-US" sz="2200"/>
              <a:t>54,609 SNPs (version 2)</a:t>
            </a:r>
          </a:p>
          <a:p>
            <a:pPr marL="509588" lvl="1" indent="-222250" defTabSz="914400"/>
            <a:r>
              <a:rPr lang="en-US" sz="2200"/>
              <a:t>45,187 SNPs used in evaluation</a:t>
            </a:r>
          </a:p>
          <a:p>
            <a:pPr marL="287338" indent="-287338" defTabSz="914400">
              <a:spcBef>
                <a:spcPts val="1800"/>
              </a:spcBef>
            </a:pPr>
            <a:r>
              <a:rPr lang="en-US" sz="2600"/>
              <a:t>BovineHD</a:t>
            </a:r>
          </a:p>
          <a:p>
            <a:pPr marL="509588" lvl="1" indent="-222250" defTabSz="914400"/>
            <a:r>
              <a:rPr lang="en-US" sz="2200"/>
              <a:t>777,962 SNPs</a:t>
            </a:r>
          </a:p>
          <a:p>
            <a:pPr marL="509588" lvl="1" indent="-222250" defTabSz="914400"/>
            <a:r>
              <a:rPr lang="en-US" sz="2200"/>
              <a:t>Only BovineSNP50 SNPs used </a:t>
            </a:r>
          </a:p>
          <a:p>
            <a:pPr marL="509588" lvl="1" indent="-222250" defTabSz="914400"/>
            <a:r>
              <a:rPr lang="en-US" sz="2200"/>
              <a:t>&gt;1,700 SNPs in database</a:t>
            </a:r>
          </a:p>
          <a:p>
            <a:pPr marL="287338" indent="-287338" defTabSz="914400">
              <a:spcBef>
                <a:spcPts val="1800"/>
              </a:spcBef>
            </a:pPr>
            <a:r>
              <a:rPr lang="en-US" sz="2600"/>
              <a:t>BovineLD</a:t>
            </a:r>
          </a:p>
          <a:p>
            <a:pPr marL="509588" lvl="1" indent="-222250" defTabSz="914400"/>
            <a:r>
              <a:rPr lang="en-US" sz="2200"/>
              <a:t>6,909 SNPs</a:t>
            </a:r>
          </a:p>
          <a:p>
            <a:pPr marL="509588" lvl="1" indent="-222250" defTabSz="914400"/>
            <a:r>
              <a:rPr lang="en-US" sz="2200"/>
              <a:t>Allows for additional SNPs 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5622925" y="1508125"/>
            <a:ext cx="1136650" cy="3425825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380038" y="1236663"/>
            <a:ext cx="1636712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BovineSNP50 v2 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 l="2258" t="383" r="2823" b="2492"/>
          <a:stretch>
            <a:fillRect/>
          </a:stretch>
        </p:blipFill>
        <p:spPr bwMode="auto">
          <a:xfrm>
            <a:off x="6537325" y="1965325"/>
            <a:ext cx="1138238" cy="3429000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7451725" y="2514600"/>
            <a:ext cx="1136650" cy="3424238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9488" y="2249488"/>
            <a:ext cx="1636712" cy="2476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BovineLD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725" y="1697038"/>
            <a:ext cx="1638300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</a:t>
            </a:r>
            <a:r>
              <a:rPr lang="en-US" sz="2400" dirty="0" smtClean="0">
                <a:solidFill>
                  <a:srgbClr val="66CCFF"/>
                </a:solidFill>
              </a:rPr>
              <a:t>Chromosome 1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14" name="Content Placeholder 13" descr="Best Chromosome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" y="990600"/>
            <a:ext cx="5384800" cy="4038600"/>
          </a:xfrm>
          <a:ln w="25400">
            <a:solidFill>
              <a:schemeClr val="tx1"/>
            </a:solidFill>
          </a:ln>
        </p:spPr>
      </p:pic>
      <p:pic>
        <p:nvPicPr>
          <p:cNvPr id="15" name="Content Placeholder 14" descr="Worst Chromosome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5374823" cy="403111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Pluses and minuses</a:t>
            </a:r>
            <a:endParaRPr lang="en-US" dirty="0"/>
          </a:p>
        </p:txBody>
      </p:sp>
      <p:pic>
        <p:nvPicPr>
          <p:cNvPr id="6" name="Content Placeholder 5" descr="23 Positive Chromosom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424" y="1752600"/>
            <a:ext cx="4327789" cy="3245842"/>
          </a:xfrm>
          <a:ln w="25400">
            <a:solidFill>
              <a:schemeClr val="tx1"/>
            </a:solidFill>
          </a:ln>
        </p:spPr>
      </p:pic>
      <p:pic>
        <p:nvPicPr>
          <p:cNvPr id="7" name="Content Placeholder 6" descr="HOUSA000001436806_Many_negative_chromosom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6612" y="1739703"/>
            <a:ext cx="4344987" cy="3258740"/>
          </a:xfr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89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23</a:t>
            </a:r>
            <a:r>
              <a:rPr lang="en-US" b="1" dirty="0" smtClean="0">
                <a:latin typeface="+mj-lt"/>
              </a:rPr>
              <a:t> positive chromosomes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7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19</a:t>
            </a:r>
            <a:r>
              <a:rPr lang="en-US" b="1" dirty="0" smtClean="0">
                <a:latin typeface="+mj-lt"/>
              </a:rPr>
              <a:t> negative chromosomes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Breeders need MS variance</a:t>
            </a:r>
            <a:endParaRPr lang="en-US" dirty="0"/>
          </a:p>
        </p:txBody>
      </p:sp>
      <p:pic>
        <p:nvPicPr>
          <p:cNvPr id="4" name="Content Placeholder 3" descr="HOUSA000002091454_Mendelian_sampl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847" y="1028303"/>
            <a:ext cx="7315199" cy="5486399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best cow we can make?</a:t>
            </a:r>
          </a:p>
        </p:txBody>
      </p:sp>
      <p:pic>
        <p:nvPicPr>
          <p:cNvPr id="83976" name="Picture 8" descr="ho_supercow_adjusted_nm_adsa201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066800"/>
            <a:ext cx="9150350" cy="4575175"/>
          </a:xfrm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 “</a:t>
            </a:r>
            <a:r>
              <a:rPr lang="en-US" b="1" dirty="0" err="1"/>
              <a:t>Supercow</a:t>
            </a:r>
            <a:r>
              <a:rPr lang="en-US" b="1" dirty="0"/>
              <a:t>” constructed from the best </a:t>
            </a:r>
            <a:r>
              <a:rPr lang="en-US" b="1" dirty="0" err="1"/>
              <a:t>haplotypes</a:t>
            </a:r>
            <a:r>
              <a:rPr lang="en-US" b="1" dirty="0"/>
              <a:t> in the Holstein population would have an </a:t>
            </a:r>
            <a:r>
              <a:rPr lang="en-US" b="1" dirty="0" smtClean="0"/>
              <a:t>PTA(NM</a:t>
            </a:r>
            <a:r>
              <a:rPr lang="en-US" b="1" dirty="0"/>
              <a:t>$) of </a:t>
            </a:r>
            <a:r>
              <a:rPr lang="en-US" b="1" dirty="0" smtClean="0">
                <a:solidFill>
                  <a:srgbClr val="66CCFF"/>
                </a:solidFill>
              </a:rPr>
              <a:t>$3,757</a:t>
            </a:r>
            <a:endParaRPr lang="en-US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we can do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DGV for NM$ = +2,314</a:t>
            </a:r>
            <a:endParaRPr lang="en-US" sz="2400" dirty="0"/>
          </a:p>
        </p:txBody>
      </p:sp>
      <p:pic>
        <p:nvPicPr>
          <p:cNvPr id="7" name="Content Placeholder 6" descr="New B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12700"/>
            <a:ext cx="7772400" cy="5504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we can do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DGV for NM$ = </a:t>
            </a:r>
            <a:r>
              <a:rPr lang="en-US" sz="2400" dirty="0" smtClean="0">
                <a:solidFill>
                  <a:srgbClr val="66CCFF"/>
                </a:solidFill>
              </a:rPr>
              <a:t>-2,139</a:t>
            </a:r>
            <a:endParaRPr lang="en-US" sz="2400" dirty="0"/>
          </a:p>
        </p:txBody>
      </p:sp>
      <p:pic>
        <p:nvPicPr>
          <p:cNvPr id="4" name="Content Placeholder 3" descr="New Poor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12700"/>
            <a:ext cx="7822881" cy="554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</p:nvPr>
        </p:nvGraphicFramePr>
        <p:xfrm>
          <a:off x="517794" y="1214783"/>
          <a:ext cx="8073615" cy="4709160"/>
        </p:xfrm>
        <a:graphic>
          <a:graphicData uri="http://schemas.openxmlformats.org/drawingml/2006/table">
            <a:tbl>
              <a:tblPr/>
              <a:tblGrid>
                <a:gridCol w="1035584"/>
                <a:gridCol w="640080"/>
                <a:gridCol w="1188720"/>
                <a:gridCol w="640080"/>
                <a:gridCol w="1188720"/>
                <a:gridCol w="640080"/>
                <a:gridCol w="1188720"/>
                <a:gridCol w="911551"/>
                <a:gridCol w="64008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dirty="0" smtClean="0"/>
              <a:t>Index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/>
        </p:nvGraphicFramePr>
        <p:xfrm>
          <a:off x="495759" y="1175193"/>
          <a:ext cx="8042313" cy="4693920"/>
        </p:xfrm>
        <a:graphic>
          <a:graphicData uri="http://schemas.openxmlformats.org/drawingml/2006/table">
            <a:tbl>
              <a:tblPr/>
              <a:tblGrid>
                <a:gridCol w="4847422"/>
                <a:gridCol w="859315"/>
                <a:gridCol w="1564396"/>
                <a:gridCol w="77118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indexes </a:t>
            </a:r>
            <a:r>
              <a:rPr lang="en-US" sz="2400" dirty="0" smtClean="0">
                <a:solidFill>
                  <a:srgbClr val="66CCFF"/>
                </a:solidFill>
              </a:rPr>
              <a:t>2010</a:t>
            </a:r>
            <a:r>
              <a:rPr lang="en-US" sz="2400" dirty="0" smtClean="0">
                <a:solidFill>
                  <a:srgbClr val="66CCFF"/>
                </a:solidFill>
              </a:rPr>
              <a:t> revision</a:t>
            </a:r>
            <a:endParaRPr lang="en-US" sz="24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the worst?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body size</a:t>
            </a:r>
          </a:p>
          <a:p>
            <a:pPr lvl="1"/>
            <a:r>
              <a:rPr lang="en-US" dirty="0" smtClean="0"/>
              <a:t>Eats a lot</a:t>
            </a:r>
          </a:p>
          <a:p>
            <a:r>
              <a:rPr lang="en-US" dirty="0" smtClean="0"/>
              <a:t>Average fertility</a:t>
            </a:r>
          </a:p>
          <a:p>
            <a:r>
              <a:rPr lang="en-US" dirty="0" smtClean="0"/>
              <a:t>Begin first lactation with dystocia</a:t>
            </a:r>
          </a:p>
          <a:p>
            <a:pPr lvl="1"/>
            <a:r>
              <a:rPr lang="en-US" dirty="0" smtClean="0"/>
              <a:t>Bull calf</a:t>
            </a:r>
          </a:p>
          <a:p>
            <a:pPr lvl="1"/>
            <a:r>
              <a:rPr lang="en-US" dirty="0" err="1" smtClean="0"/>
              <a:t>Metritis</a:t>
            </a:r>
            <a:endParaRPr lang="en-US" dirty="0" smtClean="0"/>
          </a:p>
          <a:p>
            <a:r>
              <a:rPr lang="en-US" dirty="0" smtClean="0"/>
              <a:t>Adequate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genetic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DGV for 75-SNP segments</a:t>
            </a:r>
          </a:p>
          <a:p>
            <a:r>
              <a:rPr lang="en-US" dirty="0" smtClean="0"/>
              <a:t>Calculate correlations of DGV for traits of interest for each segment</a:t>
            </a:r>
          </a:p>
          <a:p>
            <a:r>
              <a:rPr lang="en-US" dirty="0" smtClean="0"/>
              <a:t>Is there interesting biology associated with favorable correlations?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6025" cy="503238"/>
          </a:xfrm>
        </p:spPr>
        <p:txBody>
          <a:bodyPr lIns="0" tIns="0" rIns="0" bIns="0" anchor="t">
            <a:spAutoFit/>
          </a:bodyPr>
          <a:lstStyle/>
          <a:p>
            <a:r>
              <a:rPr lang="en-US" sz="3300"/>
              <a:t>Genotyped Holsteins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97025"/>
            <a:ext cx="7199313" cy="2855913"/>
          </a:xfrm>
        </p:spPr>
        <p:txBody>
          <a:bodyPr lIns="0" tIns="0" rIns="0" bIns="0">
            <a:spAutoFit/>
          </a:bodyPr>
          <a:lstStyle/>
          <a:p>
            <a:pPr marL="341313" indent="-341313" defTabSz="914400">
              <a:spcAft>
                <a:spcPct val="125000"/>
              </a:spcAft>
            </a:pPr>
            <a:endParaRPr lang="en-US" sz="2400"/>
          </a:p>
          <a:p>
            <a:pPr marL="341313" indent="-341313" defTabSz="914400">
              <a:spcAft>
                <a:spcPct val="125000"/>
              </a:spcAft>
            </a:pPr>
            <a:endParaRPr lang="en-US" sz="2400"/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/>
        </p:nvGraphicFramePr>
        <p:xfrm>
          <a:off x="525463" y="1239838"/>
          <a:ext cx="8091487" cy="4062984"/>
        </p:xfrm>
        <a:graphic>
          <a:graphicData uri="http://schemas.openxmlformats.org/drawingml/2006/table">
            <a:tbl>
              <a:tblPr/>
              <a:tblGrid>
                <a:gridCol w="1233487"/>
                <a:gridCol w="914400"/>
                <a:gridCol w="549275"/>
                <a:gridCol w="914400"/>
                <a:gridCol w="547688"/>
                <a:gridCol w="914400"/>
                <a:gridCol w="549275"/>
                <a:gridCol w="914400"/>
                <a:gridCol w="549275"/>
                <a:gridCol w="1004887"/>
              </a:tblGrid>
              <a:tr h="342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Arial" charset="0"/>
                        </a:rPr>
                        <a:t>SNP Estimation*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Young animals**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All animals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 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Heifers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9,770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7,415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16,007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8,630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41,822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10,430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9,372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18,652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11,021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49,475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12,825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21,161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18,336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63,615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12,152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25,202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36,545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85,123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16,519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29,090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52,053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112,042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09-11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14,415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30,185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56,559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117,971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14,573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31,865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61,045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124,315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14,716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32,975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65,330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129,855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33,861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68,051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136,436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01-12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17,418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35,404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74,072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144,575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02-12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17,710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36,597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80,845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152,831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038" name="Rectangle 74"/>
          <p:cNvSpPr>
            <a:spLocks noChangeArrowheads="1"/>
          </p:cNvSpPr>
          <p:nvPr/>
        </p:nvSpPr>
        <p:spPr bwMode="auto">
          <a:xfrm>
            <a:off x="1282700" y="5597525"/>
            <a:ext cx="742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>
                <a:solidFill>
                  <a:srgbClr val="A3F8FF"/>
                </a:solidFill>
                <a:latin typeface="Futura Hv BT"/>
                <a:cs typeface="Times New Roman" pitchFamily="18" charset="0"/>
              </a:rPr>
              <a:t>*Traditional evaluation      **No traditional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Milk with DPR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4" name="Content Placeholder 3" descr="SNP Segment Correl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41" y="1030254"/>
            <a:ext cx="8763000" cy="5492303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1219200" y="3200400"/>
            <a:ext cx="7543800" cy="0"/>
          </a:xfrm>
          <a:prstGeom prst="line">
            <a:avLst/>
          </a:prstGeom>
          <a:ln w="254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5867400" y="1295400"/>
            <a:ext cx="0" cy="49530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71600" y="1524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51055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</a:t>
            </a:r>
            <a:r>
              <a:rPr lang="en-US" sz="2400" dirty="0" err="1" smtClean="0">
                <a:solidFill>
                  <a:srgbClr val="66CCFF"/>
                </a:solidFill>
              </a:rPr>
              <a:t>Dist’n</a:t>
            </a:r>
            <a:r>
              <a:rPr lang="en-US" sz="2400" dirty="0" smtClean="0">
                <a:solidFill>
                  <a:srgbClr val="66CCFF"/>
                </a:solidFill>
              </a:rPr>
              <a:t> over genome</a:t>
            </a:r>
            <a:endParaRPr lang="en-US" dirty="0"/>
          </a:p>
        </p:txBody>
      </p:sp>
      <p:pic>
        <p:nvPicPr>
          <p:cNvPr id="4" name="Content Placeholder 3" descr="SNP Segment Correlations by Lo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80247"/>
            <a:ext cx="8790413" cy="5423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correlations for milk and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114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Obs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chrome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seg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tloc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corr</a:t>
            </a:r>
            <a:endParaRPr lang="en-US" sz="2400" dirty="0" smtClean="0">
              <a:solidFill>
                <a:srgbClr val="66CCFF"/>
              </a:solidFill>
              <a:latin typeface="Lucida Console" pitchFamily="49" charset="0"/>
            </a:endParaRP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</a:t>
            </a:r>
            <a:r>
              <a:rPr lang="en-US" sz="2400" dirty="0" smtClean="0">
                <a:latin typeface="Lucida Console" pitchFamily="49" charset="0"/>
              </a:rPr>
              <a:t>1      18      449    1890311910    0.53090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2      18      438    1845503211    0.51036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3       8      233     990810677    0.49199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4      26      557    2331662169    0.47173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5       2       60     239796003    0.46507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6      29      596    2483178230    0.45252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7      14      366    1544999648    0.43817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8       2       65     269016505    0.41022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9      11      298    1255667282    0.39734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10      20      469    1971347760    0.3919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going to find big </a:t>
            </a:r>
            <a:r>
              <a:rPr lang="en-US" dirty="0" smtClean="0"/>
              <a:t>QTL</a:t>
            </a:r>
          </a:p>
          <a:p>
            <a:r>
              <a:rPr lang="en-US" dirty="0" smtClean="0"/>
              <a:t>We may identify gene networks affecting complex phenotypes</a:t>
            </a:r>
          </a:p>
          <a:p>
            <a:r>
              <a:rPr lang="en-US" dirty="0" smtClean="0"/>
              <a:t>We’re going to learn how much we don’t know about functional genomics in the cow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set enrichment analysis-SNP</a:t>
            </a:r>
          </a:p>
        </p:txBody>
      </p:sp>
      <p:pic>
        <p:nvPicPr>
          <p:cNvPr id="179281" name="Rounded Rectangle 5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85875"/>
            <a:ext cx="1766888" cy="731838"/>
          </a:xfrm>
          <a:prstGeom prst="rect">
            <a:avLst/>
          </a:prstGeom>
          <a:noFill/>
        </p:spPr>
      </p:pic>
      <p:sp>
        <p:nvSpPr>
          <p:cNvPr id="179282" name="Text Box 82"/>
          <p:cNvSpPr txBox="1">
            <a:spLocks noChangeArrowheads="1"/>
          </p:cNvSpPr>
          <p:nvPr/>
        </p:nvSpPr>
        <p:spPr bwMode="auto">
          <a:xfrm>
            <a:off x="6724650" y="1357313"/>
            <a:ext cx="15827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latin typeface="Calibri" pitchFamily="34" charset="0"/>
              </a:rPr>
              <a:t>Gene    pathways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(G)</a:t>
            </a:r>
            <a:endParaRPr lang="en-US" sz="1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0349" y="1324843"/>
            <a:ext cx="1726249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GWAS results</a:t>
            </a:r>
            <a:endParaRPr lang="en-US" sz="1600" i="1">
              <a:solidFill>
                <a:srgbClr val="FFFF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289" name="Rectangle 59"/>
          <p:cNvSpPr>
            <a:spLocks noChangeArrowheads="1"/>
          </p:cNvSpPr>
          <p:nvPr/>
        </p:nvSpPr>
        <p:spPr bwMode="auto">
          <a:xfrm>
            <a:off x="228600" y="4038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Score increase is proportional to SNP test statistic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290" name="Rectangle 60"/>
          <p:cNvSpPr>
            <a:spLocks noChangeArrowheads="1"/>
          </p:cNvSpPr>
          <p:nvPr/>
        </p:nvSpPr>
        <p:spPr bwMode="auto">
          <a:xfrm>
            <a:off x="409575" y="5181600"/>
            <a:ext cx="3962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Nominal </a:t>
            </a:r>
            <a:r>
              <a:rPr lang="en-US" sz="1500" b="1" i="1">
                <a:latin typeface="Calibri" pitchFamily="34" charset="0"/>
              </a:rPr>
              <a:t>p</a:t>
            </a:r>
            <a:r>
              <a:rPr lang="en-US" sz="1500" b="1">
                <a:latin typeface="Calibri" pitchFamily="34" charset="0"/>
              </a:rPr>
              <a:t>-value corrected for multiple testing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709441" y="5607918"/>
            <a:ext cx="1727922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Pathways with moderate effects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20" name="Text Box 120"/>
          <p:cNvSpPr txBox="1">
            <a:spLocks noChangeArrowheads="1"/>
          </p:cNvSpPr>
          <p:nvPr/>
        </p:nvSpPr>
        <p:spPr bwMode="auto">
          <a:xfrm>
            <a:off x="1143000" y="6291263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Holden et al., 2008 (Bioinformatics 89:1669-1683. doi:10.2527/jas.2010-3681)</a:t>
            </a:r>
          </a:p>
        </p:txBody>
      </p:sp>
      <p:sp>
        <p:nvSpPr>
          <p:cNvPr id="2" name="Rounded Rectangle 58"/>
          <p:cNvSpPr/>
          <p:nvPr/>
        </p:nvSpPr>
        <p:spPr>
          <a:xfrm>
            <a:off x="647154" y="24821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ranked by significance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(L)</a:t>
            </a:r>
          </a:p>
        </p:txBody>
      </p:sp>
      <p:sp>
        <p:nvSpPr>
          <p:cNvPr id="3" name="Rounded Rectangle 58"/>
          <p:cNvSpPr/>
          <p:nvPr/>
        </p:nvSpPr>
        <p:spPr>
          <a:xfrm>
            <a:off x="6635204" y="2477368"/>
            <a:ext cx="1727921" cy="596587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SNP in pathway genes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(S)</a:t>
            </a:r>
          </a:p>
        </p:txBody>
      </p:sp>
      <p:sp>
        <p:nvSpPr>
          <p:cNvPr id="179327" name="Line 127"/>
          <p:cNvSpPr>
            <a:spLocks noChangeShapeType="1"/>
          </p:cNvSpPr>
          <p:nvPr/>
        </p:nvSpPr>
        <p:spPr bwMode="auto">
          <a:xfrm>
            <a:off x="1600200" y="19812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28" name="Line 128"/>
          <p:cNvSpPr>
            <a:spLocks noChangeShapeType="1"/>
          </p:cNvSpPr>
          <p:nvPr/>
        </p:nvSpPr>
        <p:spPr bwMode="auto">
          <a:xfrm>
            <a:off x="7558088" y="19812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ounded Rectangle 58"/>
          <p:cNvSpPr/>
          <p:nvPr/>
        </p:nvSpPr>
        <p:spPr>
          <a:xfrm>
            <a:off x="3711029" y="3320330"/>
            <a:ext cx="1727921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Score increases for each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L</a:t>
            </a:r>
            <a:r>
              <a:rPr lang="en-US" sz="1800" b="1" baseline="-25000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i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  <a:cs typeface="DejaVu Sans" pitchFamily="34" charset="0"/>
              </a:rPr>
              <a:t>S</a:t>
            </a:r>
          </a:p>
        </p:txBody>
      </p:sp>
      <p:sp>
        <p:nvSpPr>
          <p:cNvPr id="179332" name="Line 132"/>
          <p:cNvSpPr>
            <a:spLocks noChangeShapeType="1"/>
          </p:cNvSpPr>
          <p:nvPr/>
        </p:nvSpPr>
        <p:spPr bwMode="auto">
          <a:xfrm>
            <a:off x="2438400" y="2819400"/>
            <a:ext cx="4114800" cy="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4" name="Line 134"/>
          <p:cNvSpPr>
            <a:spLocks noChangeShapeType="1"/>
          </p:cNvSpPr>
          <p:nvPr/>
        </p:nvSpPr>
        <p:spPr bwMode="auto">
          <a:xfrm>
            <a:off x="4572000" y="2819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6" name="Line 136"/>
          <p:cNvSpPr>
            <a:spLocks noChangeShapeType="1"/>
          </p:cNvSpPr>
          <p:nvPr/>
        </p:nvSpPr>
        <p:spPr bwMode="auto">
          <a:xfrm>
            <a:off x="4572000" y="5105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337" name="Line 137"/>
          <p:cNvSpPr>
            <a:spLocks noChangeShapeType="1"/>
          </p:cNvSpPr>
          <p:nvPr/>
        </p:nvSpPr>
        <p:spPr bwMode="auto">
          <a:xfrm>
            <a:off x="4572000" y="3962400"/>
            <a:ext cx="0" cy="4572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ounded Rectangle 58"/>
          <p:cNvSpPr/>
          <p:nvPr/>
        </p:nvSpPr>
        <p:spPr>
          <a:xfrm>
            <a:off x="3709441" y="4463330"/>
            <a:ext cx="1727922" cy="596588"/>
          </a:xfrm>
          <a:prstGeom prst="roundRect">
            <a:avLst/>
          </a:prstGeom>
          <a:solidFill>
            <a:srgbClr val="0099CC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DejaVu Sans" pitchFamily="34" charset="0"/>
              </a:rPr>
              <a:t>Permutation test and FDR</a:t>
            </a:r>
            <a:endParaRPr lang="en-US" sz="1600" i="1">
              <a:solidFill>
                <a:schemeClr val="bg1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79341" name="Rectangle 59"/>
          <p:cNvSpPr>
            <a:spLocks noChangeArrowheads="1"/>
          </p:cNvSpPr>
          <p:nvPr/>
        </p:nvSpPr>
        <p:spPr bwMode="auto">
          <a:xfrm>
            <a:off x="2419350" y="25146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500" b="1">
                <a:latin typeface="Calibri" pitchFamily="34" charset="0"/>
              </a:rPr>
              <a:t>Includes all SNP, S, that are included in L</a:t>
            </a:r>
            <a:endParaRPr lang="en-US" sz="1500" i="1">
              <a:latin typeface="Calibri" pitchFamily="34" charset="0"/>
            </a:endParaRPr>
          </a:p>
        </p:txBody>
      </p:sp>
      <p:sp>
        <p:nvSpPr>
          <p:cNvPr id="179342" name="Rectangle 59"/>
          <p:cNvSpPr>
            <a:spLocks noChangeArrowheads="1"/>
          </p:cNvSpPr>
          <p:nvPr/>
        </p:nvSpPr>
        <p:spPr bwMode="auto">
          <a:xfrm>
            <a:off x="6324600" y="3810000"/>
            <a:ext cx="25146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b="1">
                <a:latin typeface="Calibri" pitchFamily="34" charset="0"/>
              </a:rPr>
              <a:t>The more SNP in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en-US" sz="1800" b="1">
                <a:latin typeface="Calibri" pitchFamily="34" charset="0"/>
              </a:rPr>
              <a:t> that appear near the top of </a:t>
            </a:r>
            <a:r>
              <a:rPr lang="en-US" sz="1800" b="1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1800" b="1">
                <a:latin typeface="Calibri" pitchFamily="34" charset="0"/>
              </a:rPr>
              <a:t>, the higher the Enrichment Score</a:t>
            </a:r>
            <a:endParaRPr lang="en-US" sz="1800" i="1">
              <a:latin typeface="Calibri" pitchFamily="34" charset="0"/>
            </a:endParaRPr>
          </a:p>
        </p:txBody>
      </p:sp>
      <p:sp>
        <p:nvSpPr>
          <p:cNvPr id="179344" name="Line 144"/>
          <p:cNvSpPr>
            <a:spLocks noChangeShapeType="1"/>
          </p:cNvSpPr>
          <p:nvPr/>
        </p:nvSpPr>
        <p:spPr bwMode="auto">
          <a:xfrm>
            <a:off x="5486400" y="3657600"/>
            <a:ext cx="762000" cy="7620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 hope to identify regulatory networks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143000" y="6262688"/>
            <a:ext cx="734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Fortes et al., 2011 (J. Animal Sci. 89:1669-1683. doi:10.2527/jas.2010-3681)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990600"/>
            <a:ext cx="52451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33338" y="2438400"/>
            <a:ext cx="1905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Candidate genes and pathways that affect age at puberty common to both breeds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600200" y="3581400"/>
            <a:ext cx="2819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Non-additive effects </a:t>
            </a:r>
            <a:r>
              <a:rPr lang="en-US" dirty="0" err="1" smtClean="0"/>
              <a:t>redux</a:t>
            </a:r>
            <a:r>
              <a:rPr lang="en-US" dirty="0" smtClean="0"/>
              <a:t>?</a:t>
            </a:r>
          </a:p>
          <a:p>
            <a:r>
              <a:rPr lang="en-US" dirty="0" smtClean="0"/>
              <a:t>High-density genotyping versus sequencing</a:t>
            </a:r>
          </a:p>
          <a:p>
            <a:r>
              <a:rPr lang="en-US" dirty="0" smtClean="0"/>
              <a:t>Annotation – will we ever know for sure that all of these genes do?</a:t>
            </a:r>
          </a:p>
          <a:p>
            <a:r>
              <a:rPr lang="en-US" dirty="0" smtClean="0"/>
              <a:t>Gene pathways – we’re all systems biologists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261124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16000"/>
            <a:ext cx="75438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/>
              <a:t>What’s 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rgbClr val="FFFF00"/>
                </a:solidFill>
                <a:latin typeface="Trebuchet MS" pitchFamily="34" charset="0"/>
              </a:rPr>
              <a:t>What’s a SNP genotype worth?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</a:t>
            </a:r>
            <a:r>
              <a:rPr lang="en-US" dirty="0" smtClean="0"/>
              <a:t>and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Genotypes</a:t>
            </a:r>
            <a:r>
              <a:rPr lang="en-US" sz="2800" dirty="0"/>
              <a:t> indicate how many copies of each allele were inherited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FF00"/>
                </a:solidFill>
              </a:rPr>
              <a:t>Haplotypes</a:t>
            </a:r>
            <a:r>
              <a:rPr lang="en-US" sz="2800" dirty="0"/>
              <a:t> indicate which alleles are on which chromosome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Observed</a:t>
            </a:r>
            <a:r>
              <a:rPr lang="en-US" sz="2800" dirty="0"/>
              <a:t> genotypes partitioned into the two </a:t>
            </a:r>
            <a:r>
              <a:rPr lang="en-US" sz="2800" dirty="0">
                <a:solidFill>
                  <a:srgbClr val="00FF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Pedigree </a:t>
            </a:r>
            <a:r>
              <a:rPr lang="en-US" sz="2400" dirty="0" err="1"/>
              <a:t>haplotyping</a:t>
            </a:r>
            <a:r>
              <a:rPr lang="en-US" sz="2400" dirty="0"/>
              <a:t> uses relatives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</a:t>
            </a:r>
            <a:r>
              <a:rPr lang="en-US" sz="2400" dirty="0" err="1"/>
              <a:t>haplotyping</a:t>
            </a:r>
            <a:r>
              <a:rPr lang="en-US" sz="2400" dirty="0"/>
              <a:t> finds matching allele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Filling missing genotypes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unknown SNP from known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FF00"/>
                </a:solidFill>
              </a:rPr>
              <a:t>3,000</a:t>
            </a:r>
            <a:r>
              <a:rPr lang="en-US" dirty="0"/>
              <a:t>, predict </a:t>
            </a:r>
            <a:r>
              <a:rPr lang="en-US" dirty="0">
                <a:solidFill>
                  <a:srgbClr val="00FF00"/>
                </a:solidFill>
              </a:rPr>
              <a:t>43,000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SNP</a:t>
            </a:r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FF00"/>
                </a:solidFill>
              </a:rPr>
              <a:t>50,000</a:t>
            </a:r>
            <a:r>
              <a:rPr lang="en-US" dirty="0"/>
              <a:t>, predict </a:t>
            </a:r>
            <a:r>
              <a:rPr lang="en-US" dirty="0">
                <a:solidFill>
                  <a:srgbClr val="00FF00"/>
                </a:solidFill>
              </a:rPr>
              <a:t>500,000</a:t>
            </a:r>
          </a:p>
          <a:p>
            <a:pPr lvl="1"/>
            <a:r>
              <a:rPr lang="en-US" dirty="0"/>
              <a:t>Measure each </a:t>
            </a:r>
            <a:r>
              <a:rPr lang="en-US" dirty="0" err="1"/>
              <a:t>haplotype</a:t>
            </a:r>
            <a:r>
              <a:rPr lang="en-US" dirty="0"/>
              <a:t> at highest density only a few times</a:t>
            </a:r>
          </a:p>
          <a:p>
            <a:r>
              <a:rPr lang="en-US" dirty="0"/>
              <a:t>Predict dam from progeny SNP</a:t>
            </a:r>
          </a:p>
          <a:p>
            <a:r>
              <a:rPr lang="en-US" dirty="0"/>
              <a:t>Increase reliabilities for less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 – </a:t>
            </a:r>
            <a:r>
              <a:rPr lang="en-US" sz="2800" dirty="0" smtClean="0">
                <a:solidFill>
                  <a:srgbClr val="00FF00"/>
                </a:solidFill>
              </a:rPr>
              <a:t>findhap.f90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Begin with population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Divide chromosomes into segments, </a:t>
            </a:r>
            <a:r>
              <a:rPr lang="en-US" dirty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250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75</a:t>
            </a:r>
            <a:r>
              <a:rPr lang="en-US" dirty="0" smtClean="0"/>
              <a:t> </a:t>
            </a:r>
            <a:r>
              <a:rPr lang="en-US" dirty="0"/>
              <a:t>SNP /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List </a:t>
            </a:r>
            <a:r>
              <a:rPr lang="en-US" dirty="0" err="1"/>
              <a:t>haplotypes</a:t>
            </a:r>
            <a:r>
              <a:rPr lang="en-US" dirty="0"/>
              <a:t> by genotype match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dirty="0" err="1"/>
              <a:t>fastPhase</a:t>
            </a:r>
            <a:r>
              <a:rPr lang="en-US" dirty="0"/>
              <a:t>, IMPUTE </a:t>
            </a:r>
          </a:p>
          <a:p>
            <a:pPr>
              <a:lnSpc>
                <a:spcPct val="90000"/>
              </a:lnSpc>
            </a:pPr>
            <a:r>
              <a:rPr lang="en-US" dirty="0"/>
              <a:t>End with pedigree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Detect crossover, fix </a:t>
            </a:r>
            <a:r>
              <a:rPr lang="en-US" dirty="0" err="1"/>
              <a:t>noninheritance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Impute </a:t>
            </a:r>
            <a:r>
              <a:rPr lang="en-US" dirty="0" err="1"/>
              <a:t>nongenotyped</a:t>
            </a:r>
            <a:r>
              <a:rPr lang="en-US" dirty="0"/>
              <a:t> ancestors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Bull: </a:t>
            </a:r>
            <a:r>
              <a:rPr lang="en-US" dirty="0" smtClean="0"/>
              <a:t>O-Style </a:t>
            </a:r>
            <a:r>
              <a:rPr lang="en-US" sz="2800" dirty="0" smtClean="0">
                <a:solidFill>
                  <a:srgbClr val="66CCFF"/>
                </a:solidFill>
              </a:rPr>
              <a:t>(USA137611441)</a:t>
            </a:r>
            <a:endParaRPr lang="en-US" sz="2800" dirty="0">
              <a:solidFill>
                <a:srgbClr val="66CCFF"/>
              </a:solidFill>
            </a:endParaRPr>
          </a:p>
        </p:txBody>
      </p:sp>
      <p:sp>
        <p:nvSpPr>
          <p:cNvPr id="11110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genotypes and pedigrees </a:t>
            </a:r>
          </a:p>
          <a:p>
            <a:r>
              <a:rPr lang="en-US"/>
              <a:t>Write haplotype segments found</a:t>
            </a:r>
          </a:p>
          <a:p>
            <a:pPr lvl="1"/>
            <a:r>
              <a:rPr lang="en-US"/>
              <a:t>List paternal / maternal inheritance</a:t>
            </a:r>
          </a:p>
          <a:p>
            <a:pPr lvl="1"/>
            <a:r>
              <a:rPr lang="en-US"/>
              <a:t>List crossover locations</a:t>
            </a:r>
          </a:p>
        </p:txBody>
      </p:sp>
      <p:pic>
        <p:nvPicPr>
          <p:cNvPr id="1111043" name="Picture 3" descr="O-STYLE *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3429000" cy="246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40133</TotalTime>
  <Words>1229</Words>
  <Application>Microsoft Office PowerPoint</Application>
  <PresentationFormat>On-screen Show (4:3)</PresentationFormat>
  <Paragraphs>440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AIPL Slide Master</vt:lpstr>
      <vt:lpstr>Default Design</vt:lpstr>
      <vt:lpstr>New Tools for Genomic Selection of Livestock</vt:lpstr>
      <vt:lpstr>Illumina genotyping arrays</vt:lpstr>
      <vt:lpstr>Genotyped Holsteins</vt:lpstr>
      <vt:lpstr>What’s a SNP genotype worth?</vt:lpstr>
      <vt:lpstr>Slide 5</vt:lpstr>
      <vt:lpstr>Genotypes and haplotypes</vt:lpstr>
      <vt:lpstr>Filling missing genotypes</vt:lpstr>
      <vt:lpstr>Haplotyping program – findhap.f90</vt:lpstr>
      <vt:lpstr>Example Bull: O-Style (USA137611441)</vt:lpstr>
      <vt:lpstr>O-Style Haplotypes Chromosome 15</vt:lpstr>
      <vt:lpstr>Pedigree Haplotyping AB allele coding</vt:lpstr>
      <vt:lpstr>Recessive defect discovery</vt:lpstr>
      <vt:lpstr>Potential recessive lethals</vt:lpstr>
      <vt:lpstr>Our industry wants new genomic tools</vt:lpstr>
      <vt:lpstr>We already have some tools</vt:lpstr>
      <vt:lpstr>Chromosomal DGV query</vt:lpstr>
      <vt:lpstr>Now we have a new haplotype query</vt:lpstr>
      <vt:lpstr>Top net merit bull April 2012</vt:lpstr>
      <vt:lpstr>Paternal and maternal DGV</vt:lpstr>
      <vt:lpstr>The good and the bad Chromosome 1</vt:lpstr>
      <vt:lpstr>Pluses and minuses</vt:lpstr>
      <vt:lpstr>Breeders need MS variance</vt:lpstr>
      <vt:lpstr>What’s the best cow we can make?</vt:lpstr>
      <vt:lpstr>The best we can do DGV for NM$ = +2,314</vt:lpstr>
      <vt:lpstr>The worst we can do DGV for NM$ = -2,139</vt:lpstr>
      <vt:lpstr>Index changes</vt:lpstr>
      <vt:lpstr>Genetic-economic indexes 2010 revision</vt:lpstr>
      <vt:lpstr>What does it mean to be the worst?</vt:lpstr>
      <vt:lpstr>Dissecting genetic correlations</vt:lpstr>
      <vt:lpstr>SNP segment correlations Milk with DPR</vt:lpstr>
      <vt:lpstr>SNP segment correlations Dist’n over genome</vt:lpstr>
      <vt:lpstr>Highest correlations for milk and DPR</vt:lpstr>
      <vt:lpstr>What can we learn from this?</vt:lpstr>
      <vt:lpstr>Gene set enrichment analysis-SNP</vt:lpstr>
      <vt:lpstr>We hope to identify regulatory networks</vt:lpstr>
      <vt:lpstr>Where do we go from here?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LENOVO USER</cp:lastModifiedBy>
  <cp:revision>832</cp:revision>
  <cp:lastPrinted>2001-08-24T14:44:42Z</cp:lastPrinted>
  <dcterms:created xsi:type="dcterms:W3CDTF">2002-07-16T13:01:30Z</dcterms:created>
  <dcterms:modified xsi:type="dcterms:W3CDTF">2012-04-10T14:20:17Z</dcterms:modified>
</cp:coreProperties>
</file>