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1"/>
  </p:sldMasterIdLst>
  <p:notesMasterIdLst>
    <p:notesMasterId r:id="rId38"/>
  </p:notesMasterIdLst>
  <p:handoutMasterIdLst>
    <p:handoutMasterId r:id="rId39"/>
  </p:handoutMasterIdLst>
  <p:sldIdLst>
    <p:sldId id="256" r:id="rId2"/>
    <p:sldId id="540" r:id="rId3"/>
    <p:sldId id="545" r:id="rId4"/>
    <p:sldId id="394" r:id="rId5"/>
    <p:sldId id="538" r:id="rId6"/>
    <p:sldId id="539" r:id="rId7"/>
    <p:sldId id="541" r:id="rId8"/>
    <p:sldId id="548" r:id="rId9"/>
    <p:sldId id="565" r:id="rId10"/>
    <p:sldId id="547" r:id="rId11"/>
    <p:sldId id="562" r:id="rId12"/>
    <p:sldId id="563" r:id="rId13"/>
    <p:sldId id="561" r:id="rId14"/>
    <p:sldId id="397" r:id="rId15"/>
    <p:sldId id="556" r:id="rId16"/>
    <p:sldId id="549" r:id="rId17"/>
    <p:sldId id="559" r:id="rId18"/>
    <p:sldId id="560" r:id="rId19"/>
    <p:sldId id="550" r:id="rId20"/>
    <p:sldId id="572" r:id="rId21"/>
    <p:sldId id="546" r:id="rId22"/>
    <p:sldId id="570" r:id="rId23"/>
    <p:sldId id="385" r:id="rId24"/>
    <p:sldId id="386" r:id="rId25"/>
    <p:sldId id="387" r:id="rId26"/>
    <p:sldId id="551" r:id="rId27"/>
    <p:sldId id="567" r:id="rId28"/>
    <p:sldId id="573" r:id="rId29"/>
    <p:sldId id="334" r:id="rId30"/>
    <p:sldId id="524" r:id="rId31"/>
    <p:sldId id="535" r:id="rId32"/>
    <p:sldId id="333" r:id="rId33"/>
    <p:sldId id="571" r:id="rId34"/>
    <p:sldId id="568" r:id="rId35"/>
    <p:sldId id="569" r:id="rId36"/>
    <p:sldId id="382" r:id="rId3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FFFFF"/>
    <a:srgbClr val="A9C9FF"/>
    <a:srgbClr val="000000"/>
    <a:srgbClr val="E31A1C"/>
    <a:srgbClr val="FD8D3C"/>
    <a:srgbClr val="FECC5C"/>
    <a:srgbClr val="FFFFB2"/>
    <a:srgbClr val="00FF00"/>
    <a:srgbClr val="FF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04" autoAdjust="0"/>
    <p:restoredTop sz="94386" autoAdjust="0"/>
  </p:normalViewPr>
  <p:slideViewPr>
    <p:cSldViewPr snapToGrid="0">
      <p:cViewPr>
        <p:scale>
          <a:sx n="110" d="100"/>
          <a:sy n="110" d="100"/>
        </p:scale>
        <p:origin x="-3000" y="-888"/>
      </p:cViewPr>
      <p:guideLst>
        <p:guide orient="horz" pos="1680"/>
        <p:guide pos="1200"/>
        <p:guide pos="39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782" y="-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cole:Library:Caches:TemporaryItems:Outlook%20Temp:Counts_MF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cole:Documents:AIPL:EAAP2012:2012%20Milk%20to%20Feed%20Pri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Bulls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cat>
            <c:numRef>
              <c:f>Sheet2!$A$2:$A$9</c:f>
              <c:numCache>
                <c:formatCode>General</c:formatCode>
                <c:ptCount val="8"/>
                <c:pt idx="0">
                  <c:v>1004.0</c:v>
                </c:pt>
                <c:pt idx="1">
                  <c:v>1008.0</c:v>
                </c:pt>
                <c:pt idx="2">
                  <c:v>1012.0</c:v>
                </c:pt>
                <c:pt idx="3">
                  <c:v>1104.0</c:v>
                </c:pt>
                <c:pt idx="4">
                  <c:v>1108.0</c:v>
                </c:pt>
                <c:pt idx="5">
                  <c:v>1112.0</c:v>
                </c:pt>
                <c:pt idx="6">
                  <c:v>1204.0</c:v>
                </c:pt>
                <c:pt idx="7">
                  <c:v>1208.0</c:v>
                </c:pt>
              </c:numCache>
            </c:numRef>
          </c:cat>
          <c:val>
            <c:numRef>
              <c:f>Sheet2!$B$2:$B$9</c:f>
              <c:numCache>
                <c:formatCode>General</c:formatCode>
                <c:ptCount val="8"/>
                <c:pt idx="0">
                  <c:v>30472.0</c:v>
                </c:pt>
                <c:pt idx="1">
                  <c:v>34179.0</c:v>
                </c:pt>
                <c:pt idx="2">
                  <c:v>38277.0</c:v>
                </c:pt>
                <c:pt idx="3">
                  <c:v>43607.0</c:v>
                </c:pt>
                <c:pt idx="4">
                  <c:v>52254.0</c:v>
                </c:pt>
                <c:pt idx="5">
                  <c:v>58500.0</c:v>
                </c:pt>
                <c:pt idx="6">
                  <c:v>65860.0</c:v>
                </c:pt>
                <c:pt idx="7">
                  <c:v>77320.0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Cows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numRef>
              <c:f>Sheet2!$A$2:$A$9</c:f>
              <c:numCache>
                <c:formatCode>General</c:formatCode>
                <c:ptCount val="8"/>
                <c:pt idx="0">
                  <c:v>1004.0</c:v>
                </c:pt>
                <c:pt idx="1">
                  <c:v>1008.0</c:v>
                </c:pt>
                <c:pt idx="2">
                  <c:v>1012.0</c:v>
                </c:pt>
                <c:pt idx="3">
                  <c:v>1104.0</c:v>
                </c:pt>
                <c:pt idx="4">
                  <c:v>1108.0</c:v>
                </c:pt>
                <c:pt idx="5">
                  <c:v>1112.0</c:v>
                </c:pt>
                <c:pt idx="6">
                  <c:v>1204.0</c:v>
                </c:pt>
                <c:pt idx="7">
                  <c:v>1208.0</c:v>
                </c:pt>
              </c:numCache>
            </c:numRef>
          </c:cat>
          <c:val>
            <c:numRef>
              <c:f>Sheet2!$C$2:$C$9</c:f>
              <c:numCache>
                <c:formatCode>General</c:formatCode>
                <c:ptCount val="8"/>
                <c:pt idx="0">
                  <c:v>15398.0</c:v>
                </c:pt>
                <c:pt idx="1">
                  <c:v>19352.0</c:v>
                </c:pt>
                <c:pt idx="2">
                  <c:v>33031.0</c:v>
                </c:pt>
                <c:pt idx="3">
                  <c:v>51141.0</c:v>
                </c:pt>
                <c:pt idx="4">
                  <c:v>72311.0</c:v>
                </c:pt>
                <c:pt idx="5">
                  <c:v>94210.0</c:v>
                </c:pt>
                <c:pt idx="6">
                  <c:v>124106.0</c:v>
                </c:pt>
                <c:pt idx="7">
                  <c:v>165526.0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1401288"/>
        <c:axId val="2081404552"/>
      </c:barChart>
      <c:catAx>
        <c:axId val="2081401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2000">
                <a:latin typeface="Trebuchet MS"/>
              </a:defRPr>
            </a:pPr>
            <a:endParaRPr lang="en-US"/>
          </a:p>
        </c:txPr>
        <c:crossAx val="2081404552"/>
        <c:crosses val="autoZero"/>
        <c:auto val="1"/>
        <c:lblAlgn val="ctr"/>
        <c:lblOffset val="100"/>
        <c:noMultiLvlLbl val="0"/>
      </c:catAx>
      <c:valAx>
        <c:axId val="208140455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9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38100" cap="flat" cmpd="sng">
            <a:solidFill>
              <a:schemeClr val="tx1"/>
            </a:solidFill>
            <a:prstDash val="solid"/>
          </a:ln>
        </c:spPr>
        <c:txPr>
          <a:bodyPr/>
          <a:lstStyle/>
          <a:p>
            <a:pPr>
              <a:defRPr sz="2000">
                <a:latin typeface="Trebuchet MS"/>
              </a:defRPr>
            </a:pPr>
            <a:endParaRPr lang="en-US"/>
          </a:p>
        </c:txPr>
        <c:crossAx val="2081401288"/>
        <c:crosses val="autoZero"/>
        <c:crossBetween val="between"/>
        <c:majorUnit val="30000.0"/>
      </c:valAx>
    </c:plotArea>
    <c:legend>
      <c:legendPos val="t"/>
      <c:layout/>
      <c:overlay val="0"/>
      <c:txPr>
        <a:bodyPr/>
        <a:lstStyle/>
        <a:p>
          <a:pPr>
            <a:defRPr sz="2000">
              <a:latin typeface="Trebuchet MS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767319057675"/>
          <c:y val="0.12556199882023"/>
          <c:w val="0.775692103320463"/>
          <c:h val="0.655450496966568"/>
        </c:manualLayout>
      </c:layout>
      <c:scatterChart>
        <c:scatterStyle val="smoothMarker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 Active</c:v>
                </c:pt>
              </c:strCache>
            </c:strRef>
          </c:tx>
          <c:spPr>
            <a:ln w="50800">
              <a:solidFill>
                <a:srgbClr val="00FF00"/>
              </a:solidFill>
            </a:ln>
          </c:spPr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263.0</c:v>
                </c:pt>
                <c:pt idx="1">
                  <c:v>299.0</c:v>
                </c:pt>
                <c:pt idx="2">
                  <c:v>270.0</c:v>
                </c:pt>
                <c:pt idx="3">
                  <c:v>286.0</c:v>
                </c:pt>
                <c:pt idx="4">
                  <c:v>324.0</c:v>
                </c:pt>
              </c:numCache>
            </c:numRef>
          </c:yVal>
          <c:smooth val="1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 Genotyped</c:v>
                </c:pt>
              </c:strCache>
            </c:strRef>
          </c:tx>
          <c:spPr>
            <a:ln w="50800">
              <a:solidFill>
                <a:srgbClr val="FF6600"/>
              </a:solidFill>
              <a:prstDash val="lgDash"/>
            </a:ln>
          </c:spPr>
          <c:marker>
            <c:symbol val="none"/>
          </c:marker>
          <c:xVal>
            <c:numRef>
              <c:f>Sheet1!$A$3:$A$6</c:f>
              <c:numCache>
                <c:formatCode>General</c:formatCode>
                <c:ptCount val="4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</c:numCache>
            </c:numRef>
          </c:xVal>
          <c:yVal>
            <c:numRef>
              <c:f>Sheet1!$C$3:$C$6</c:f>
              <c:numCache>
                <c:formatCode>General</c:formatCode>
                <c:ptCount val="4"/>
                <c:pt idx="1">
                  <c:v>396.0</c:v>
                </c:pt>
                <c:pt idx="2">
                  <c:v>448.0</c:v>
                </c:pt>
                <c:pt idx="3">
                  <c:v>510.0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5356568"/>
        <c:axId val="2045359736"/>
      </c:scatterChart>
      <c:valAx>
        <c:axId val="2045356568"/>
        <c:scaling>
          <c:orientation val="minMax"/>
          <c:max val="2010.0"/>
          <c:min val="2006.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/>
        </c:spPr>
        <c:txPr>
          <a:bodyPr/>
          <a:lstStyle/>
          <a:p>
            <a:pPr>
              <a:defRPr sz="2000" b="1" i="0">
                <a:latin typeface="Trebuchet MS"/>
              </a:defRPr>
            </a:pPr>
            <a:endParaRPr lang="en-US"/>
          </a:p>
        </c:txPr>
        <c:crossAx val="2045359736"/>
        <c:crosses val="autoZero"/>
        <c:crossBetween val="midCat"/>
        <c:majorUnit val="1.0"/>
      </c:valAx>
      <c:valAx>
        <c:axId val="2045359736"/>
        <c:scaling>
          <c:orientation val="minMax"/>
        </c:scaling>
        <c:delete val="0"/>
        <c:axPos val="l"/>
        <c:majorGridlines>
          <c:spPr>
            <a:ln w="9525">
              <a:solidFill>
                <a:schemeClr val="tx1">
                  <a:lumMod val="95000"/>
                </a:schemeClr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8100"/>
        </c:spPr>
        <c:txPr>
          <a:bodyPr/>
          <a:lstStyle/>
          <a:p>
            <a:pPr>
              <a:defRPr sz="2000" b="1" i="0">
                <a:latin typeface="Trebuchet MS"/>
              </a:defRPr>
            </a:pPr>
            <a:endParaRPr lang="en-US"/>
          </a:p>
        </c:txPr>
        <c:crossAx val="2045356568"/>
        <c:crosses val="autoZero"/>
        <c:crossBetween val="midCat"/>
        <c:majorUnit val="100.0"/>
      </c:valAx>
    </c:plotArea>
    <c:legend>
      <c:legendPos val="t"/>
      <c:legendEntry>
        <c:idx val="0"/>
        <c:txPr>
          <a:bodyPr/>
          <a:lstStyle/>
          <a:p>
            <a:pPr>
              <a:defRPr sz="2000" kern="0" spc="0" normalizeH="0">
                <a:latin typeface="Trebuchet MS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 kern="0" spc="0" normalizeH="0">
                <a:latin typeface="Trebuchet MS"/>
              </a:defRPr>
            </a:pPr>
            <a:endParaRPr lang="en-US"/>
          </a:p>
        </c:txPr>
      </c:legendEntry>
      <c:layout/>
      <c:overlay val="0"/>
      <c:txPr>
        <a:bodyPr/>
        <a:lstStyle/>
        <a:p>
          <a:pPr>
            <a:defRPr sz="2000" kern="0" spc="0" normalizeH="0">
              <a:latin typeface="Trebuchet M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'2012 Milk to Feed Price.csv'!$A$28</c:f>
              <c:strCache>
                <c:ptCount val="1"/>
                <c:pt idx="0">
                  <c:v>2010</c:v>
                </c:pt>
              </c:strCache>
            </c:strRef>
          </c:tx>
          <c:spPr>
            <a:ln>
              <a:solidFill>
                <a:srgbClr val="FECC5C"/>
              </a:solidFill>
            </a:ln>
          </c:spPr>
          <c:marker>
            <c:symbol val="none"/>
          </c:marker>
          <c:val>
            <c:numRef>
              <c:f>'2012 Milk to Feed Price.csv'!$B$28:$M$28</c:f>
              <c:numCache>
                <c:formatCode>General</c:formatCode>
                <c:ptCount val="12"/>
                <c:pt idx="0">
                  <c:v>2.33</c:v>
                </c:pt>
                <c:pt idx="1">
                  <c:v>2.34</c:v>
                </c:pt>
                <c:pt idx="2">
                  <c:v>2.18</c:v>
                </c:pt>
                <c:pt idx="3">
                  <c:v>2.19</c:v>
                </c:pt>
                <c:pt idx="4">
                  <c:v>2.18</c:v>
                </c:pt>
                <c:pt idx="5">
                  <c:v>2.26</c:v>
                </c:pt>
                <c:pt idx="6">
                  <c:v>2.3</c:v>
                </c:pt>
                <c:pt idx="7">
                  <c:v>2.36</c:v>
                </c:pt>
                <c:pt idx="8">
                  <c:v>2.36</c:v>
                </c:pt>
                <c:pt idx="9">
                  <c:v>2.4</c:v>
                </c:pt>
                <c:pt idx="10">
                  <c:v>2.23</c:v>
                </c:pt>
                <c:pt idx="11">
                  <c:v>1.98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'2012 Milk to Feed Price.csv'!$A$29</c:f>
              <c:strCache>
                <c:ptCount val="1"/>
                <c:pt idx="0">
                  <c:v>2011</c:v>
                </c:pt>
              </c:strCache>
            </c:strRef>
          </c:tx>
          <c:spPr>
            <a:ln>
              <a:solidFill>
                <a:srgbClr val="FD8D3C"/>
              </a:solidFill>
            </a:ln>
          </c:spPr>
          <c:marker>
            <c:symbol val="none"/>
          </c:marker>
          <c:val>
            <c:numRef>
              <c:f>'2012 Milk to Feed Price.csv'!$B$29:$M$29</c:f>
              <c:numCache>
                <c:formatCode>General</c:formatCode>
                <c:ptCount val="12"/>
                <c:pt idx="0">
                  <c:v>1.96</c:v>
                </c:pt>
                <c:pt idx="1">
                  <c:v>2.01</c:v>
                </c:pt>
                <c:pt idx="2">
                  <c:v>2.12</c:v>
                </c:pt>
                <c:pt idx="3">
                  <c:v>1.81</c:v>
                </c:pt>
                <c:pt idx="4">
                  <c:v>1.73</c:v>
                </c:pt>
                <c:pt idx="5">
                  <c:v>1.87</c:v>
                </c:pt>
                <c:pt idx="6">
                  <c:v>1.91</c:v>
                </c:pt>
                <c:pt idx="7">
                  <c:v>1.85</c:v>
                </c:pt>
                <c:pt idx="8">
                  <c:v>1.84</c:v>
                </c:pt>
                <c:pt idx="9">
                  <c:v>1.83</c:v>
                </c:pt>
                <c:pt idx="10">
                  <c:v>1.87</c:v>
                </c:pt>
                <c:pt idx="11">
                  <c:v>1.8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'2012 Milk to Feed Price.csv'!$A$30</c:f>
              <c:strCache>
                <c:ptCount val="1"/>
                <c:pt idx="0">
                  <c:v>2012</c:v>
                </c:pt>
              </c:strCache>
            </c:strRef>
          </c:tx>
          <c:spPr>
            <a:ln>
              <a:solidFill>
                <a:srgbClr val="E31A1C"/>
              </a:solidFill>
            </a:ln>
          </c:spPr>
          <c:marker>
            <c:symbol val="none"/>
          </c:marker>
          <c:val>
            <c:numRef>
              <c:f>'2012 Milk to Feed Price.csv'!$B$30:$M$30</c:f>
              <c:numCache>
                <c:formatCode>General</c:formatCode>
                <c:ptCount val="12"/>
                <c:pt idx="0">
                  <c:v>1.72</c:v>
                </c:pt>
                <c:pt idx="1">
                  <c:v>1.55</c:v>
                </c:pt>
                <c:pt idx="2">
                  <c:v>1.48</c:v>
                </c:pt>
                <c:pt idx="3">
                  <c:v>1.42</c:v>
                </c:pt>
                <c:pt idx="4">
                  <c:v>1.38</c:v>
                </c:pt>
                <c:pt idx="5">
                  <c:v>1.38</c:v>
                </c:pt>
                <c:pt idx="6">
                  <c:v>1.29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7812184"/>
        <c:axId val="2067796376"/>
      </c:lineChart>
      <c:catAx>
        <c:axId val="206781218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2000">
                <a:latin typeface="Trebuchet MS"/>
              </a:defRPr>
            </a:pPr>
            <a:endParaRPr lang="en-US"/>
          </a:p>
        </c:txPr>
        <c:crossAx val="2067796376"/>
        <c:crosses val="autoZero"/>
        <c:auto val="1"/>
        <c:lblAlgn val="ctr"/>
        <c:lblOffset val="100"/>
        <c:noMultiLvlLbl val="0"/>
      </c:catAx>
      <c:valAx>
        <c:axId val="2067796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2000">
                <a:latin typeface="Trebuchet MS"/>
              </a:defRPr>
            </a:pPr>
            <a:endParaRPr lang="en-US"/>
          </a:p>
        </c:txPr>
        <c:crossAx val="206781218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000">
              <a:latin typeface="Trebuchet MS"/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defTabSz="928688">
              <a:defRPr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2E0348F8-4B93-4DA0-BE48-029677660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66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A4A5D0B7-BE47-4733-BA5B-AAFDBD1F6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88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C7476-C6CF-4567-A2C1-6AD58FF313B7}" type="slidenum">
              <a:rPr lang="en-US"/>
              <a:pPr/>
              <a:t>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02" tIns="46401" rIns="92802" bIns="46401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B82B8CF-A770-354C-93F9-914EA95A36ED}" type="slidenum">
              <a:rPr lang="en-US">
                <a:solidFill>
                  <a:srgbClr val="FFFF00"/>
                </a:solidFill>
              </a:rPr>
              <a:pPr algn="r" eaLnBrk="1" hangingPunct="1"/>
              <a:t>14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094315-E65D-4349-8AC2-9D7A896ED938}" type="slidenum">
              <a:rPr lang="en-US"/>
              <a:pPr/>
              <a:t>16</a:t>
            </a:fld>
            <a:endParaRPr lang="en-US"/>
          </a:p>
        </p:txBody>
      </p:sp>
      <p:sp>
        <p:nvSpPr>
          <p:cNvPr id="111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942" indent="-228942"/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4FD55B-FE96-724E-9216-640A5CC8A6C8}" type="slidenum">
              <a:rPr lang="en-US">
                <a:solidFill>
                  <a:srgbClr val="FFFF00"/>
                </a:solidFill>
              </a:rPr>
              <a:pPr eaLnBrk="1" hangingPunct="1"/>
              <a:t>20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1B3DC3-A2C3-8442-AD82-21472EAC6854}" type="slidenum">
              <a:rPr lang="en-US"/>
              <a:pPr/>
              <a:t>35</a:t>
            </a:fld>
            <a:endParaRPr lang="en-US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44" y="4416108"/>
            <a:ext cx="5140112" cy="418401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02" tIns="46401" rIns="92802" bIns="46401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9843E63-4A21-5442-947C-E856B3E70550}" type="slidenum">
              <a:rPr lang="en-US">
                <a:solidFill>
                  <a:srgbClr val="FFFF00"/>
                </a:solidFill>
              </a:rPr>
              <a:pPr algn="r" eaLnBrk="1" hangingPunct="1"/>
              <a:t>3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02" tIns="46401" rIns="92802" bIns="46401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E6FAEE3-A32C-2F4B-BD67-CFD837E3D266}" type="slidenum">
              <a:rPr lang="en-US">
                <a:solidFill>
                  <a:srgbClr val="FFFF00"/>
                </a:solidFill>
              </a:rPr>
              <a:pPr algn="r" eaLnBrk="1" hangingPunct="1"/>
              <a:t>4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80F26A-BD53-A447-81C3-9B5735839CAE}" type="slidenum">
              <a:rPr lang="en-US"/>
              <a:pPr/>
              <a:t>5</a:t>
            </a:fld>
            <a:endParaRPr lang="en-US"/>
          </a:p>
        </p:txBody>
      </p:sp>
      <p:sp>
        <p:nvSpPr>
          <p:cNvPr id="737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0088"/>
            <a:ext cx="4640263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37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5354" y="4416663"/>
            <a:ext cx="5136521" cy="41803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15F9EF-AAA9-6448-BBEA-FAE6399BCB61}" type="slidenum">
              <a:rPr lang="en-US"/>
              <a:pPr/>
              <a:t>6</a:t>
            </a:fld>
            <a:endParaRPr lang="en-US"/>
          </a:p>
        </p:txBody>
      </p:sp>
      <p:sp>
        <p:nvSpPr>
          <p:cNvPr id="747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0088"/>
            <a:ext cx="4640263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47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5354" y="4416663"/>
            <a:ext cx="5136521" cy="41803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C57B1D-30CD-4C2F-975A-781C270CB7C5}" type="slidenum">
              <a:rPr lang="en-US"/>
              <a:pPr/>
              <a:t>8</a:t>
            </a:fld>
            <a:endParaRPr lang="en-US"/>
          </a:p>
        </p:txBody>
      </p:sp>
      <p:sp>
        <p:nvSpPr>
          <p:cNvPr id="289794" name="Rectangle 7"/>
          <p:cNvSpPr txBox="1">
            <a:spLocks noGrp="1" noChangeArrowheads="1"/>
          </p:cNvSpPr>
          <p:nvPr/>
        </p:nvSpPr>
        <p:spPr bwMode="auto">
          <a:xfrm>
            <a:off x="3971293" y="8831740"/>
            <a:ext cx="3039108" cy="46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93" tIns="46396" rIns="92793" bIns="46396" anchor="b"/>
          <a:lstStyle/>
          <a:p>
            <a:pPr algn="r" defTabSz="929159"/>
            <a:fld id="{3A62A6F1-89B9-42C8-AA8C-9E31301D7425}" type="slidenum">
              <a:rPr lang="en-US">
                <a:solidFill>
                  <a:srgbClr val="FFFF00"/>
                </a:solidFill>
              </a:rPr>
              <a:pPr algn="r" defTabSz="929159"/>
              <a:t>8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354" y="4416663"/>
            <a:ext cx="5139692" cy="4183539"/>
          </a:xfrm>
        </p:spPr>
        <p:txBody>
          <a:bodyPr lIns="92793" tIns="46396" rIns="92793" bIns="46396"/>
          <a:lstStyle/>
          <a:p>
            <a:pPr defTabSz="913303" eaLnBrk="1" hangingPunct="1"/>
            <a:endParaRPr lang="en-A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6922C5-1092-9C42-BFA3-C719CDB3CFC1}" type="slidenum">
              <a:rPr lang="en-US">
                <a:solidFill>
                  <a:srgbClr val="FFFF00"/>
                </a:solidFill>
              </a:rPr>
              <a:pPr eaLnBrk="1" hangingPunct="1"/>
              <a:t>9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0B4000-4962-4023-BAF8-0D13BE114890}" type="slidenum">
              <a:rPr lang="en-US"/>
              <a:pPr/>
              <a:t>11</a:t>
            </a:fld>
            <a:endParaRPr lang="en-US"/>
          </a:p>
        </p:txBody>
      </p:sp>
      <p:sp>
        <p:nvSpPr>
          <p:cNvPr id="294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294915" name="Notes Placeholder 2"/>
          <p:cNvSpPr>
            <a:spLocks noGrp="1"/>
          </p:cNvSpPr>
          <p:nvPr>
            <p:ph type="body" idx="1"/>
          </p:nvPr>
        </p:nvSpPr>
        <p:spPr>
          <a:xfrm>
            <a:off x="700723" y="4415077"/>
            <a:ext cx="5608954" cy="4183539"/>
          </a:xfrm>
        </p:spPr>
        <p:txBody>
          <a:bodyPr lIns="93175" tIns="46588" rIns="93175" bIns="46588"/>
          <a:lstStyle/>
          <a:p>
            <a:pPr defTabSz="913303">
              <a:spcBef>
                <a:spcPct val="0"/>
              </a:spcBef>
            </a:pPr>
            <a:endParaRPr lang="en-US"/>
          </a:p>
        </p:txBody>
      </p:sp>
      <p:sp>
        <p:nvSpPr>
          <p:cNvPr id="294916" name="Slide Number Placeholder 3"/>
          <p:cNvSpPr txBox="1">
            <a:spLocks noGrp="1"/>
          </p:cNvSpPr>
          <p:nvPr/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5" tIns="46588" rIns="93175" bIns="46588" anchor="b"/>
          <a:lstStyle/>
          <a:p>
            <a:pPr algn="r" defTabSz="932330"/>
            <a:fld id="{37F1C5EE-D386-468F-BE34-FA9E6E0CBF2B}" type="slidenum">
              <a:rPr lang="en-US">
                <a:latin typeface="Calibri" pitchFamily="34" charset="0"/>
              </a:rPr>
              <a:pPr algn="r" defTabSz="932330"/>
              <a:t>11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D4BFA4-61D9-4A37-9CA0-1D337CDD64AD}" type="slidenum">
              <a:rPr lang="en-US"/>
              <a:pPr/>
              <a:t>12</a:t>
            </a:fld>
            <a:endParaRPr lang="en-US"/>
          </a:p>
        </p:txBody>
      </p:sp>
      <p:sp>
        <p:nvSpPr>
          <p:cNvPr id="296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296963" name="Notes Placeholder 2"/>
          <p:cNvSpPr>
            <a:spLocks noGrp="1"/>
          </p:cNvSpPr>
          <p:nvPr>
            <p:ph type="body" idx="1"/>
          </p:nvPr>
        </p:nvSpPr>
        <p:spPr>
          <a:xfrm>
            <a:off x="700723" y="4415077"/>
            <a:ext cx="5608954" cy="4183539"/>
          </a:xfrm>
        </p:spPr>
        <p:txBody>
          <a:bodyPr lIns="93175" tIns="46588" rIns="93175" bIns="46588"/>
          <a:lstStyle/>
          <a:p>
            <a:pPr defTabSz="913303">
              <a:spcBef>
                <a:spcPct val="0"/>
              </a:spcBef>
            </a:pPr>
            <a:endParaRPr lang="en-US"/>
          </a:p>
        </p:txBody>
      </p:sp>
      <p:sp>
        <p:nvSpPr>
          <p:cNvPr id="296964" name="Slide Number Placeholder 3"/>
          <p:cNvSpPr txBox="1">
            <a:spLocks noGrp="1"/>
          </p:cNvSpPr>
          <p:nvPr/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5" tIns="46588" rIns="93175" bIns="46588" anchor="b"/>
          <a:lstStyle/>
          <a:p>
            <a:pPr algn="r" defTabSz="932330"/>
            <a:fld id="{B9BFE799-64B1-43A6-9EB9-C0ABB5D03DDE}" type="slidenum">
              <a:rPr lang="en-US">
                <a:latin typeface="Calibri" pitchFamily="34" charset="0"/>
              </a:rPr>
              <a:pPr algn="r" defTabSz="932330"/>
              <a:t>12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0"/>
          <p:cNvSpPr txBox="1">
            <a:spLocks noChangeArrowheads="1"/>
          </p:cNvSpPr>
          <p:nvPr/>
        </p:nvSpPr>
        <p:spPr bwMode="auto">
          <a:xfrm>
            <a:off x="307120" y="3320711"/>
            <a:ext cx="8574379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Trebuchet MS"/>
                <a:cs typeface="Calibri" pitchFamily="34" charset="0"/>
              </a:rPr>
              <a:t>John B. Cole</a:t>
            </a:r>
            <a:endParaRPr lang="en-US" sz="1800" b="1" baseline="30000" dirty="0" smtClean="0">
              <a:solidFill>
                <a:srgbClr val="FFFF00"/>
              </a:solidFill>
              <a:latin typeface="Trebuchet MS"/>
              <a:cs typeface="Calibri" pitchFamily="34" charset="0"/>
            </a:endParaRPr>
          </a:p>
          <a:p>
            <a:pPr>
              <a:defRPr/>
            </a:pPr>
            <a:r>
              <a:rPr lang="en-US" sz="1800" b="1" dirty="0" smtClean="0">
                <a:latin typeface="Trebuchet MS"/>
                <a:cs typeface="Calibri" pitchFamily="34" charset="0"/>
              </a:rPr>
              <a:t>Animal </a:t>
            </a:r>
            <a:r>
              <a:rPr lang="en-US" sz="1800" b="1" dirty="0">
                <a:latin typeface="Trebuchet MS"/>
                <a:cs typeface="Calibri" pitchFamily="34" charset="0"/>
              </a:rPr>
              <a:t>Improvement </a:t>
            </a:r>
            <a:r>
              <a:rPr lang="en-US" sz="1800" b="1" dirty="0" smtClean="0">
                <a:latin typeface="Trebuchet MS"/>
                <a:cs typeface="Calibri" pitchFamily="34" charset="0"/>
              </a:rPr>
              <a:t>Programs Laboratory</a:t>
            </a:r>
          </a:p>
          <a:p>
            <a:pPr>
              <a:defRPr/>
            </a:pPr>
            <a:r>
              <a:rPr lang="en-US" sz="1800" b="1" dirty="0" smtClean="0">
                <a:latin typeface="Trebuchet MS"/>
                <a:cs typeface="Calibri" pitchFamily="34" charset="0"/>
              </a:rPr>
              <a:t>Agricultural Research </a:t>
            </a:r>
            <a:r>
              <a:rPr lang="en-US" sz="1800" b="1" dirty="0">
                <a:latin typeface="Trebuchet MS"/>
                <a:cs typeface="Calibri" pitchFamily="34" charset="0"/>
              </a:rPr>
              <a:t>Service, </a:t>
            </a:r>
            <a:r>
              <a:rPr lang="en-US" sz="1800" b="1" dirty="0" smtClean="0">
                <a:latin typeface="Trebuchet MS"/>
                <a:cs typeface="Calibri" pitchFamily="34" charset="0"/>
              </a:rPr>
              <a:t>USDA</a:t>
            </a:r>
          </a:p>
          <a:p>
            <a:pPr>
              <a:defRPr/>
            </a:pPr>
            <a:r>
              <a:rPr lang="en-US" sz="1800" b="1" dirty="0" smtClean="0">
                <a:latin typeface="Trebuchet MS"/>
                <a:cs typeface="Calibri" pitchFamily="34" charset="0"/>
              </a:rPr>
              <a:t>Beltsville</a:t>
            </a:r>
            <a:r>
              <a:rPr lang="en-US" sz="1800" b="1" dirty="0">
                <a:latin typeface="Trebuchet MS"/>
                <a:cs typeface="Calibri" pitchFamily="34" charset="0"/>
              </a:rPr>
              <a:t>, </a:t>
            </a:r>
            <a:r>
              <a:rPr lang="en-US" sz="1800" b="1" dirty="0" smtClean="0">
                <a:latin typeface="Trebuchet MS"/>
                <a:cs typeface="Calibri" pitchFamily="34" charset="0"/>
              </a:rPr>
              <a:t>MD 20705-2350, USA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b="1" i="0" dirty="0">
              <a:latin typeface="Trebuchet MS"/>
              <a:cs typeface="Calibri" pitchFamily="34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Trebuchet MS"/>
                <a:cs typeface="Calibri" pitchFamily="34" charset="0"/>
              </a:rPr>
              <a:t>john.cole@ars.usda.gov</a:t>
            </a:r>
            <a:endParaRPr lang="en-US" sz="2400" b="1" dirty="0">
              <a:solidFill>
                <a:srgbClr val="FFFF00"/>
              </a:solidFill>
              <a:latin typeface="Trebuchet MS"/>
              <a:cs typeface="Calibri" pitchFamily="34" charset="0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2843784"/>
            <a:ext cx="9144000" cy="87036"/>
            <a:chOff x="0" y="2843784"/>
            <a:chExt cx="9144000" cy="87036"/>
          </a:xfrm>
        </p:grpSpPr>
        <p:sp>
          <p:nvSpPr>
            <p:cNvPr id="8" name="Rectangle 46"/>
            <p:cNvSpPr>
              <a:spLocks noChangeArrowheads="1"/>
            </p:cNvSpPr>
            <p:nvPr userDrawn="1"/>
          </p:nvSpPr>
          <p:spPr bwMode="ltGray">
            <a:xfrm>
              <a:off x="0" y="2843784"/>
              <a:ext cx="9144000" cy="27432"/>
            </a:xfrm>
            <a:prstGeom prst="rect">
              <a:avLst/>
            </a:prstGeom>
            <a:solidFill>
              <a:srgbClr val="5BE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47"/>
            <p:cNvSpPr>
              <a:spLocks noChangeArrowheads="1"/>
            </p:cNvSpPr>
            <p:nvPr userDrawn="1"/>
          </p:nvSpPr>
          <p:spPr bwMode="ltGray">
            <a:xfrm>
              <a:off x="0" y="2912532"/>
              <a:ext cx="9144000" cy="18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Ø"/>
                <a:defRPr/>
              </a:pPr>
              <a:endParaRPr lang="en-AU" sz="2800" b="1"/>
            </a:p>
          </p:txBody>
        </p:sp>
      </p:grpSp>
      <p:sp>
        <p:nvSpPr>
          <p:cNvPr id="27648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455613" y="455613"/>
            <a:ext cx="6359857" cy="1661993"/>
          </a:xfrm>
        </p:spPr>
        <p:txBody>
          <a:bodyPr/>
          <a:lstStyle>
            <a:lvl1pPr>
              <a:defRPr sz="54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5954" t="7382" r="5954" b="7382"/>
          <a:stretch>
            <a:fillRect/>
          </a:stretch>
        </p:blipFill>
        <p:spPr bwMode="auto">
          <a:xfrm>
            <a:off x="8324850" y="6208713"/>
            <a:ext cx="722313" cy="566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25" y="146279"/>
            <a:ext cx="8226425" cy="584775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039" y="1371600"/>
            <a:ext cx="8226425" cy="196977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868680"/>
            <a:ext cx="9144000" cy="87036"/>
            <a:chOff x="0" y="2843784"/>
            <a:chExt cx="9144000" cy="87036"/>
          </a:xfrm>
        </p:grpSpPr>
        <p:sp>
          <p:nvSpPr>
            <p:cNvPr id="6" name="Rectangle 46"/>
            <p:cNvSpPr>
              <a:spLocks noChangeArrowheads="1"/>
            </p:cNvSpPr>
            <p:nvPr userDrawn="1"/>
          </p:nvSpPr>
          <p:spPr bwMode="ltGray">
            <a:xfrm>
              <a:off x="0" y="2843784"/>
              <a:ext cx="9144000" cy="27432"/>
            </a:xfrm>
            <a:prstGeom prst="rect">
              <a:avLst/>
            </a:prstGeom>
            <a:solidFill>
              <a:srgbClr val="5BE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47"/>
            <p:cNvSpPr>
              <a:spLocks noChangeArrowheads="1"/>
            </p:cNvSpPr>
            <p:nvPr userDrawn="1"/>
          </p:nvSpPr>
          <p:spPr bwMode="ltGray">
            <a:xfrm>
              <a:off x="0" y="2912532"/>
              <a:ext cx="9144000" cy="18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Ø"/>
                <a:defRPr/>
              </a:pPr>
              <a:endParaRPr lang="en-AU" sz="2800" b="1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54" y="164421"/>
            <a:ext cx="8226425" cy="5492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9329" y="1233488"/>
            <a:ext cx="8226425" cy="19240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868680"/>
            <a:ext cx="9144000" cy="87036"/>
            <a:chOff x="0" y="2843784"/>
            <a:chExt cx="9144000" cy="87036"/>
          </a:xfrm>
        </p:grpSpPr>
        <p:sp>
          <p:nvSpPr>
            <p:cNvPr id="5" name="Rectangle 46"/>
            <p:cNvSpPr>
              <a:spLocks noChangeArrowheads="1"/>
            </p:cNvSpPr>
            <p:nvPr userDrawn="1"/>
          </p:nvSpPr>
          <p:spPr bwMode="ltGray">
            <a:xfrm>
              <a:off x="0" y="2843784"/>
              <a:ext cx="9144000" cy="27432"/>
            </a:xfrm>
            <a:prstGeom prst="rect">
              <a:avLst/>
            </a:prstGeom>
            <a:solidFill>
              <a:srgbClr val="5BE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7"/>
            <p:cNvSpPr>
              <a:spLocks noChangeArrowheads="1"/>
            </p:cNvSpPr>
            <p:nvPr userDrawn="1"/>
          </p:nvSpPr>
          <p:spPr bwMode="ltGray">
            <a:xfrm>
              <a:off x="0" y="2912532"/>
              <a:ext cx="9144000" cy="18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Ø"/>
                <a:defRPr/>
              </a:pPr>
              <a:endParaRPr lang="en-AU" sz="2800" b="1"/>
            </a:p>
          </p:txBody>
        </p:sp>
      </p:grpSp>
    </p:spTree>
    <p:extLst>
      <p:ext uri="{BB962C8B-B14F-4D97-AF65-F5344CB8AC3E}">
        <p14:creationId xmlns:p14="http://schemas.microsoft.com/office/powerpoint/2010/main" val="216137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868680"/>
            <a:ext cx="9144000" cy="87036"/>
            <a:chOff x="0" y="2843784"/>
            <a:chExt cx="9144000" cy="87036"/>
          </a:xfrm>
        </p:grpSpPr>
        <p:sp>
          <p:nvSpPr>
            <p:cNvPr id="4" name="Rectangle 46"/>
            <p:cNvSpPr>
              <a:spLocks noChangeArrowheads="1"/>
            </p:cNvSpPr>
            <p:nvPr userDrawn="1"/>
          </p:nvSpPr>
          <p:spPr bwMode="ltGray">
            <a:xfrm>
              <a:off x="0" y="2843784"/>
              <a:ext cx="9144000" cy="27432"/>
            </a:xfrm>
            <a:prstGeom prst="rect">
              <a:avLst/>
            </a:prstGeom>
            <a:solidFill>
              <a:srgbClr val="5BE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Rectangle 47"/>
            <p:cNvSpPr>
              <a:spLocks noChangeArrowheads="1"/>
            </p:cNvSpPr>
            <p:nvPr userDrawn="1"/>
          </p:nvSpPr>
          <p:spPr bwMode="ltGray">
            <a:xfrm>
              <a:off x="0" y="2912532"/>
              <a:ext cx="9144000" cy="18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Ø"/>
                <a:defRPr/>
              </a:pPr>
              <a:endParaRPr lang="en-AU" sz="2800" b="1"/>
            </a:p>
          </p:txBody>
        </p:sp>
      </p:grpSp>
    </p:spTree>
    <p:extLst>
      <p:ext uri="{BB962C8B-B14F-4D97-AF65-F5344CB8AC3E}">
        <p14:creationId xmlns:p14="http://schemas.microsoft.com/office/powerpoint/2010/main" val="448207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071" y="141063"/>
            <a:ext cx="8226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2642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Box 51"/>
          <p:cNvSpPr txBox="1">
            <a:spLocks noChangeArrowheads="1"/>
          </p:cNvSpPr>
          <p:nvPr userDrawn="1"/>
        </p:nvSpPr>
        <p:spPr bwMode="ltGray">
          <a:xfrm>
            <a:off x="127413" y="6561674"/>
            <a:ext cx="797337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en-US" b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National Swine Improvement Federation</a:t>
            </a:r>
            <a:r>
              <a:rPr kumimoji="1" lang="en-US" b="0" baseline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, Kansas City</a:t>
            </a:r>
            <a:r>
              <a:rPr kumimoji="1" lang="en-US" b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, MO, </a:t>
            </a:r>
            <a:r>
              <a:rPr lang="en-US" sz="1200" b="0" kern="1200" dirty="0" smtClean="0">
                <a:solidFill>
                  <a:schemeClr val="accent5"/>
                </a:solidFill>
                <a:latin typeface="Calibri" pitchFamily="34" charset="0"/>
                <a:ea typeface="+mn-ea"/>
                <a:cs typeface="Calibri" pitchFamily="34" charset="0"/>
              </a:rPr>
              <a:t>29 November 2012 </a:t>
            </a:r>
            <a:r>
              <a:rPr kumimoji="1" lang="en-US" b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(</a:t>
            </a:r>
            <a:fld id="{6EF5BE8E-3B3E-486D-9684-5293E34BCCC8}" type="slidenum">
              <a:rPr kumimoji="1" lang="en-US" b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b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)</a:t>
            </a:r>
            <a:endParaRPr kumimoji="1" lang="en-US" b="0" dirty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Box 51"/>
          <p:cNvSpPr txBox="1">
            <a:spLocks noChangeArrowheads="1"/>
          </p:cNvSpPr>
          <p:nvPr userDrawn="1"/>
        </p:nvSpPr>
        <p:spPr bwMode="ltGray">
          <a:xfrm>
            <a:off x="7976747" y="6557120"/>
            <a:ext cx="1029257" cy="18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kumimoji="1" lang="en-US" b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Cole</a:t>
            </a:r>
            <a:endParaRPr kumimoji="1" lang="en-US" b="0" dirty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65" r:id="rId2"/>
    <p:sldLayoutId id="2147483670" r:id="rId3"/>
    <p:sldLayoutId id="2147483679" r:id="rId4"/>
    <p:sldLayoutId id="2147483680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339725" indent="-339725" algn="l" rtl="0" eaLnBrk="0" fontAlgn="base" hangingPunct="0">
        <a:spcBef>
          <a:spcPct val="0"/>
        </a:spcBef>
        <a:spcAft>
          <a:spcPct val="50000"/>
        </a:spcAft>
        <a:buClr>
          <a:srgbClr val="A3F8FF"/>
        </a:buClr>
        <a:buSzPct val="55000"/>
        <a:buFont typeface="Monotype Sorts" charset="2"/>
        <a:buChar char="l"/>
        <a:defRPr sz="3200" b="1">
          <a:solidFill>
            <a:schemeClr val="tx1"/>
          </a:solidFill>
          <a:latin typeface="Trebuchet MS"/>
          <a:ea typeface="+mn-ea"/>
          <a:cs typeface="Calibri" pitchFamily="34" charset="0"/>
        </a:defRPr>
      </a:lvl1pPr>
      <a:lvl2pPr marL="690563" indent="-284163" algn="l" rtl="0" eaLnBrk="0" fontAlgn="base" hangingPunct="0">
        <a:spcBef>
          <a:spcPct val="0"/>
        </a:spcBef>
        <a:spcAft>
          <a:spcPct val="50000"/>
        </a:spcAft>
        <a:buClr>
          <a:srgbClr val="A3F8FF"/>
        </a:buClr>
        <a:buSzPct val="55000"/>
        <a:buFont typeface="Monotype Sorts" pitchFamily="2" charset="2"/>
        <a:buChar char="w"/>
        <a:defRPr sz="3200" b="1">
          <a:solidFill>
            <a:schemeClr val="tx1"/>
          </a:solidFill>
          <a:latin typeface="Trebuchet MS"/>
          <a:cs typeface="Calibri" pitchFamily="34" charset="0"/>
        </a:defRPr>
      </a:lvl2pPr>
      <a:lvl3pPr marL="1206500" indent="-515938" algn="l" rtl="0" eaLnBrk="0" fontAlgn="base" hangingPunct="0">
        <a:spcBef>
          <a:spcPct val="0"/>
        </a:spcBef>
        <a:spcAft>
          <a:spcPct val="50000"/>
        </a:spcAft>
        <a:buClr>
          <a:srgbClr val="A3F8FF"/>
        </a:buClr>
        <a:buSzPct val="120000"/>
        <a:buFont typeface="Humnst777 BT"/>
        <a:buChar char="−"/>
        <a:defRPr sz="3200" b="1">
          <a:solidFill>
            <a:schemeClr val="tx1"/>
          </a:solidFill>
          <a:latin typeface="Trebuchet MS"/>
          <a:cs typeface="Calibri" pitchFamily="34" charset="0"/>
        </a:defRPr>
      </a:lvl3pPr>
      <a:lvl4pPr marL="16637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://aipl.arsusda.gov/reference/chromosomal_pta_query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0945" y="474137"/>
            <a:ext cx="8547893" cy="1661994"/>
          </a:xfrm>
        </p:spPr>
        <p:txBody>
          <a:bodyPr/>
          <a:lstStyle/>
          <a:p>
            <a:r>
              <a:rPr lang="en-US" dirty="0" smtClean="0">
                <a:latin typeface="Trebuchet MS"/>
              </a:rPr>
              <a:t>Challenges and successes in dairy cattle genomics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816686" cy="584775"/>
          </a:xfrm>
        </p:spPr>
        <p:txBody>
          <a:bodyPr/>
          <a:lstStyle/>
          <a:p>
            <a:r>
              <a:rPr lang="en-US" dirty="0" smtClean="0"/>
              <a:t>Genetic </a:t>
            </a:r>
            <a:r>
              <a:rPr lang="en-US" dirty="0"/>
              <a:t>merit </a:t>
            </a:r>
            <a:r>
              <a:rPr lang="en-US" dirty="0" smtClean="0"/>
              <a:t>of Jersey bulls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390646"/>
              </p:ext>
            </p:extLst>
          </p:nvPr>
        </p:nvGraphicFramePr>
        <p:xfrm>
          <a:off x="478402" y="1113860"/>
          <a:ext cx="8472062" cy="511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00830" y="5671684"/>
            <a:ext cx="398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rebuchet MS"/>
              </a:rPr>
              <a:t>Breeding Year</a:t>
            </a:r>
            <a:endParaRPr lang="en-US" sz="2800" b="1" dirty="0">
              <a:solidFill>
                <a:srgbClr val="FFFF00"/>
              </a:solidFill>
              <a:latin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543740" y="3179619"/>
            <a:ext cx="398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rebuchet MS"/>
              </a:rPr>
              <a:t>Net Merit ($)</a:t>
            </a:r>
            <a:endParaRPr lang="en-US" sz="2800" b="1" dirty="0">
              <a:solidFill>
                <a:srgbClr val="FFFF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06970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b"/>
          <a:lstStyle/>
          <a:p>
            <a:r>
              <a:rPr lang="en-US" smtClean="0"/>
              <a:t>What is </a:t>
            </a:r>
            <a:r>
              <a:rPr lang="en-US"/>
              <a:t>a SNP genotype worth?</a:t>
            </a:r>
          </a:p>
        </p:txBody>
      </p:sp>
      <p:grpSp>
        <p:nvGrpSpPr>
          <p:cNvPr id="2" name="Group 103"/>
          <p:cNvGrpSpPr>
            <a:grpSpLocks/>
          </p:cNvGrpSpPr>
          <p:nvPr/>
        </p:nvGrpSpPr>
        <p:grpSpPr bwMode="auto">
          <a:xfrm>
            <a:off x="2687638" y="2473325"/>
            <a:ext cx="3841750" cy="3678238"/>
            <a:chOff x="3527004" y="3005945"/>
            <a:chExt cx="3842750" cy="3679460"/>
          </a:xfrm>
        </p:grpSpPr>
        <p:pic>
          <p:nvPicPr>
            <p:cNvPr id="29389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46093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62063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40946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40727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40727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40727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51395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51395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51395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62063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62063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62063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51614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4054082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35425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30091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5654282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51427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01"/>
          <p:cNvGrpSpPr>
            <a:grpSpLocks/>
          </p:cNvGrpSpPr>
          <p:nvPr/>
        </p:nvGrpSpPr>
        <p:grpSpPr bwMode="auto">
          <a:xfrm>
            <a:off x="485775" y="1371600"/>
            <a:ext cx="1893888" cy="4527550"/>
            <a:chOff x="905069" y="1905000"/>
            <a:chExt cx="1894115" cy="4527550"/>
          </a:xfrm>
        </p:grpSpPr>
        <p:pic>
          <p:nvPicPr>
            <p:cNvPr id="293927" name="Picture 5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0" y="1905000"/>
              <a:ext cx="1436688" cy="45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3928" name="Oval 100"/>
            <p:cNvSpPr>
              <a:spLocks noChangeArrowheads="1"/>
            </p:cNvSpPr>
            <p:nvPr/>
          </p:nvSpPr>
          <p:spPr bwMode="auto">
            <a:xfrm>
              <a:off x="905069" y="2034073"/>
              <a:ext cx="1894115" cy="513184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</a:pPr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6699250" y="3284538"/>
            <a:ext cx="23241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800" b="1">
                <a:latin typeface="Trebuchet MS" pitchFamily="34" charset="0"/>
              </a:rPr>
              <a:t>For the protein yield (h</a:t>
            </a:r>
            <a:r>
              <a:rPr lang="en-US" sz="1800" b="1" baseline="30000">
                <a:latin typeface="Trebuchet MS" pitchFamily="34" charset="0"/>
              </a:rPr>
              <a:t>2</a:t>
            </a:r>
            <a:r>
              <a:rPr lang="en-US" sz="1800" b="1">
                <a:latin typeface="Trebuchet MS" pitchFamily="34" charset="0"/>
              </a:rPr>
              <a:t>=0.30), the SNP genotype provides information equivalent to an additional </a:t>
            </a:r>
            <a:r>
              <a:rPr lang="en-US" sz="1800" b="1">
                <a:solidFill>
                  <a:srgbClr val="FFFF00"/>
                </a:solidFill>
                <a:latin typeface="Trebuchet MS" pitchFamily="34" charset="0"/>
              </a:rPr>
              <a:t>34</a:t>
            </a:r>
            <a:r>
              <a:rPr lang="en-US" sz="1800" b="1">
                <a:latin typeface="Trebuchet MS" pitchFamily="34" charset="0"/>
              </a:rPr>
              <a:t> daughters</a:t>
            </a:r>
          </a:p>
        </p:txBody>
      </p:sp>
      <p:grpSp>
        <p:nvGrpSpPr>
          <p:cNvPr id="4" name="Group 112"/>
          <p:cNvGrpSpPr>
            <a:grpSpLocks/>
          </p:cNvGrpSpPr>
          <p:nvPr/>
        </p:nvGrpSpPr>
        <p:grpSpPr bwMode="auto">
          <a:xfrm>
            <a:off x="2314575" y="1447800"/>
            <a:ext cx="6615113" cy="931863"/>
            <a:chOff x="2313990" y="1981201"/>
            <a:chExt cx="6615404" cy="932209"/>
          </a:xfrm>
        </p:grpSpPr>
        <p:pic>
          <p:nvPicPr>
            <p:cNvPr id="29393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63319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43200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16573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9946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1999862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06951" y="2001416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58069" y="1984399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3938" name="TextBox 102"/>
            <p:cNvSpPr txBox="1">
              <a:spLocks noChangeArrowheads="1"/>
            </p:cNvSpPr>
            <p:nvPr/>
          </p:nvSpPr>
          <p:spPr bwMode="auto">
            <a:xfrm>
              <a:off x="2313990" y="2546561"/>
              <a:ext cx="6615404" cy="366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buClrTx/>
                <a:buSzTx/>
                <a:buFontTx/>
                <a:buNone/>
              </a:pPr>
              <a:r>
                <a:rPr lang="en-US" sz="1800" b="1">
                  <a:latin typeface="Trebuchet MS" pitchFamily="34" charset="0"/>
                </a:rPr>
                <a:t>Pedigree is equivalent to information on about </a:t>
              </a:r>
              <a:r>
                <a:rPr lang="en-US" sz="1800" b="1">
                  <a:solidFill>
                    <a:srgbClr val="FFFF00"/>
                  </a:solidFill>
                  <a:latin typeface="Trebuchet MS" pitchFamily="34" charset="0"/>
                </a:rPr>
                <a:t>7</a:t>
              </a:r>
              <a:r>
                <a:rPr lang="en-US" sz="1800" b="1">
                  <a:latin typeface="Trebuchet MS" pitchFamily="34" charset="0"/>
                </a:rPr>
                <a:t> daughters </a:t>
              </a:r>
            </a:p>
          </p:txBody>
        </p:sp>
        <p:cxnSp>
          <p:nvCxnSpPr>
            <p:cNvPr id="293939" name="Straight Connector 110"/>
            <p:cNvCxnSpPr>
              <a:cxnSpLocks noChangeShapeType="1"/>
            </p:cNvCxnSpPr>
            <p:nvPr/>
          </p:nvCxnSpPr>
          <p:spPr bwMode="auto">
            <a:xfrm>
              <a:off x="2397966" y="2911151"/>
              <a:ext cx="6391471" cy="0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2753527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1"/>
          <p:cNvGrpSpPr>
            <a:grpSpLocks/>
          </p:cNvGrpSpPr>
          <p:nvPr/>
        </p:nvGrpSpPr>
        <p:grpSpPr bwMode="auto">
          <a:xfrm>
            <a:off x="0" y="1371600"/>
            <a:ext cx="1295400" cy="4114800"/>
            <a:chOff x="905069" y="1905000"/>
            <a:chExt cx="1894115" cy="4527550"/>
          </a:xfrm>
        </p:grpSpPr>
        <p:pic>
          <p:nvPicPr>
            <p:cNvPr id="295939" name="Picture 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1905000"/>
              <a:ext cx="1436688" cy="45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5940" name="Oval 100"/>
            <p:cNvSpPr>
              <a:spLocks noChangeArrowheads="1"/>
            </p:cNvSpPr>
            <p:nvPr/>
          </p:nvSpPr>
          <p:spPr bwMode="auto">
            <a:xfrm>
              <a:off x="905069" y="2034073"/>
              <a:ext cx="1894115" cy="513184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</a:pPr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1447800" y="974725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800" b="1"/>
              <a:t>And for daughter pregnancy rate (h</a:t>
            </a:r>
            <a:r>
              <a:rPr lang="en-US" sz="1800" b="1" baseline="30000"/>
              <a:t>2</a:t>
            </a:r>
            <a:r>
              <a:rPr lang="en-US" sz="1800" b="1"/>
              <a:t>=0.04), SNP = </a:t>
            </a:r>
            <a:r>
              <a:rPr lang="en-US" sz="2000" b="1">
                <a:solidFill>
                  <a:srgbClr val="FFFF00"/>
                </a:solidFill>
              </a:rPr>
              <a:t>131 </a:t>
            </a:r>
            <a:r>
              <a:rPr lang="en-US" sz="2000" b="1"/>
              <a:t>daughters</a:t>
            </a:r>
          </a:p>
        </p:txBody>
      </p:sp>
      <p:grpSp>
        <p:nvGrpSpPr>
          <p:cNvPr id="3" name="Group 529"/>
          <p:cNvGrpSpPr>
            <a:grpSpLocks/>
          </p:cNvGrpSpPr>
          <p:nvPr/>
        </p:nvGrpSpPr>
        <p:grpSpPr bwMode="auto">
          <a:xfrm>
            <a:off x="1524000" y="1436688"/>
            <a:ext cx="7315200" cy="5040312"/>
            <a:chOff x="1371600" y="1209852"/>
            <a:chExt cx="7662903" cy="5420713"/>
          </a:xfrm>
        </p:grpSpPr>
        <p:grpSp>
          <p:nvGrpSpPr>
            <p:cNvPr id="4" name="Group 370"/>
            <p:cNvGrpSpPr>
              <a:grpSpLocks/>
            </p:cNvGrpSpPr>
            <p:nvPr/>
          </p:nvGrpSpPr>
          <p:grpSpPr bwMode="auto">
            <a:xfrm>
              <a:off x="8458200" y="1219200"/>
              <a:ext cx="576303" cy="5411365"/>
              <a:chOff x="1905000" y="676452"/>
              <a:chExt cx="685800" cy="6181548"/>
            </a:xfrm>
          </p:grpSpPr>
          <p:pic>
            <p:nvPicPr>
              <p:cNvPr id="29594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4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4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4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4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4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371"/>
            <p:cNvGrpSpPr>
              <a:grpSpLocks/>
            </p:cNvGrpSpPr>
            <p:nvPr/>
          </p:nvGrpSpPr>
          <p:grpSpPr bwMode="auto">
            <a:xfrm>
              <a:off x="2011936" y="1218035"/>
              <a:ext cx="576303" cy="5411365"/>
              <a:chOff x="1905000" y="676452"/>
              <a:chExt cx="685800" cy="6181548"/>
            </a:xfrm>
          </p:grpSpPr>
          <p:pic>
            <p:nvPicPr>
              <p:cNvPr id="29595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527"/>
            <p:cNvGrpSpPr>
              <a:grpSpLocks/>
            </p:cNvGrpSpPr>
            <p:nvPr/>
          </p:nvGrpSpPr>
          <p:grpSpPr bwMode="auto">
            <a:xfrm>
              <a:off x="1371600" y="1676400"/>
              <a:ext cx="576303" cy="4952606"/>
              <a:chOff x="10363200" y="609600"/>
              <a:chExt cx="685800" cy="5657496"/>
            </a:xfrm>
          </p:grpSpPr>
          <p:pic>
            <p:nvPicPr>
              <p:cNvPr id="29597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609600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1648536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11336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26576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2133600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3733800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3191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4267200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5294161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4800600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580054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397"/>
            <p:cNvGrpSpPr>
              <a:grpSpLocks/>
            </p:cNvGrpSpPr>
            <p:nvPr/>
          </p:nvGrpSpPr>
          <p:grpSpPr bwMode="auto">
            <a:xfrm>
              <a:off x="7774961" y="1209852"/>
              <a:ext cx="576303" cy="5411365"/>
              <a:chOff x="1905000" y="676452"/>
              <a:chExt cx="685800" cy="6181548"/>
            </a:xfrm>
          </p:grpSpPr>
          <p:pic>
            <p:nvPicPr>
              <p:cNvPr id="29598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410"/>
            <p:cNvGrpSpPr>
              <a:grpSpLocks/>
            </p:cNvGrpSpPr>
            <p:nvPr/>
          </p:nvGrpSpPr>
          <p:grpSpPr bwMode="auto">
            <a:xfrm>
              <a:off x="7134625" y="1209852"/>
              <a:ext cx="576303" cy="5411365"/>
              <a:chOff x="1905000" y="676452"/>
              <a:chExt cx="685800" cy="6181548"/>
            </a:xfrm>
          </p:grpSpPr>
          <p:pic>
            <p:nvPicPr>
              <p:cNvPr id="29599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Group 423"/>
            <p:cNvGrpSpPr>
              <a:grpSpLocks/>
            </p:cNvGrpSpPr>
            <p:nvPr/>
          </p:nvGrpSpPr>
          <p:grpSpPr bwMode="auto">
            <a:xfrm>
              <a:off x="2652272" y="1218035"/>
              <a:ext cx="576303" cy="5411365"/>
              <a:chOff x="1905000" y="676452"/>
              <a:chExt cx="685800" cy="6181548"/>
            </a:xfrm>
          </p:grpSpPr>
          <p:pic>
            <p:nvPicPr>
              <p:cNvPr id="29600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Group 436"/>
            <p:cNvGrpSpPr>
              <a:grpSpLocks/>
            </p:cNvGrpSpPr>
            <p:nvPr/>
          </p:nvGrpSpPr>
          <p:grpSpPr bwMode="auto">
            <a:xfrm>
              <a:off x="3292608" y="1218035"/>
              <a:ext cx="576303" cy="5411365"/>
              <a:chOff x="1905000" y="676452"/>
              <a:chExt cx="685800" cy="6181548"/>
            </a:xfrm>
          </p:grpSpPr>
          <p:pic>
            <p:nvPicPr>
              <p:cNvPr id="29602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449"/>
            <p:cNvGrpSpPr>
              <a:grpSpLocks/>
            </p:cNvGrpSpPr>
            <p:nvPr/>
          </p:nvGrpSpPr>
          <p:grpSpPr bwMode="auto">
            <a:xfrm>
              <a:off x="3932945" y="1218035"/>
              <a:ext cx="576303" cy="5411365"/>
              <a:chOff x="1905000" y="676452"/>
              <a:chExt cx="685800" cy="6181548"/>
            </a:xfrm>
          </p:grpSpPr>
          <p:pic>
            <p:nvPicPr>
              <p:cNvPr id="29603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" name="Group 462"/>
            <p:cNvGrpSpPr>
              <a:grpSpLocks/>
            </p:cNvGrpSpPr>
            <p:nvPr/>
          </p:nvGrpSpPr>
          <p:grpSpPr bwMode="auto">
            <a:xfrm>
              <a:off x="4573281" y="1209852"/>
              <a:ext cx="576303" cy="5411365"/>
              <a:chOff x="1905000" y="676452"/>
              <a:chExt cx="685800" cy="6181548"/>
            </a:xfrm>
          </p:grpSpPr>
          <p:pic>
            <p:nvPicPr>
              <p:cNvPr id="29604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Group 475"/>
            <p:cNvGrpSpPr>
              <a:grpSpLocks/>
            </p:cNvGrpSpPr>
            <p:nvPr/>
          </p:nvGrpSpPr>
          <p:grpSpPr bwMode="auto">
            <a:xfrm>
              <a:off x="5213617" y="1218035"/>
              <a:ext cx="576303" cy="5411365"/>
              <a:chOff x="1905000" y="676452"/>
              <a:chExt cx="685800" cy="6181548"/>
            </a:xfrm>
          </p:grpSpPr>
          <p:pic>
            <p:nvPicPr>
              <p:cNvPr id="29606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" name="Group 488"/>
            <p:cNvGrpSpPr>
              <a:grpSpLocks/>
            </p:cNvGrpSpPr>
            <p:nvPr/>
          </p:nvGrpSpPr>
          <p:grpSpPr bwMode="auto">
            <a:xfrm>
              <a:off x="5853953" y="1209852"/>
              <a:ext cx="576303" cy="5411365"/>
              <a:chOff x="1905000" y="676452"/>
              <a:chExt cx="685800" cy="6181548"/>
            </a:xfrm>
          </p:grpSpPr>
          <p:pic>
            <p:nvPicPr>
              <p:cNvPr id="29607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" name="Group 501"/>
            <p:cNvGrpSpPr>
              <a:grpSpLocks/>
            </p:cNvGrpSpPr>
            <p:nvPr/>
          </p:nvGrpSpPr>
          <p:grpSpPr bwMode="auto">
            <a:xfrm>
              <a:off x="6494289" y="1218035"/>
              <a:ext cx="576303" cy="5411365"/>
              <a:chOff x="1905000" y="676452"/>
              <a:chExt cx="685800" cy="6181548"/>
            </a:xfrm>
          </p:grpSpPr>
          <p:pic>
            <p:nvPicPr>
              <p:cNvPr id="29608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96098" name="Title 1"/>
          <p:cNvSpPr>
            <a:spLocks/>
          </p:cNvSpPr>
          <p:nvPr/>
        </p:nvSpPr>
        <p:spPr bwMode="auto">
          <a:xfrm>
            <a:off x="152400" y="98425"/>
            <a:ext cx="88360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r>
              <a:rPr lang="en-US" sz="3600" b="1" smtClean="0">
                <a:solidFill>
                  <a:srgbClr val="FFFF00"/>
                </a:solidFill>
                <a:latin typeface="Trebuchet MS" pitchFamily="34" charset="0"/>
              </a:rPr>
              <a:t>What is </a:t>
            </a:r>
            <a:r>
              <a:rPr lang="en-US" sz="3600" b="1">
                <a:solidFill>
                  <a:srgbClr val="FFFF00"/>
                </a:solidFill>
                <a:latin typeface="Trebuchet MS" pitchFamily="34" charset="0"/>
              </a:rPr>
              <a:t>a SNP genotype worth?</a:t>
            </a:r>
          </a:p>
        </p:txBody>
      </p:sp>
    </p:spTree>
    <p:extLst>
      <p:ext uri="{BB962C8B-B14F-4D97-AF65-F5344CB8AC3E}">
        <p14:creationId xmlns:p14="http://schemas.microsoft.com/office/powerpoint/2010/main" val="249916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umnst777 BT" charset="0"/>
              </a:rPr>
              <a:t>Holstein prediction accuracy</a:t>
            </a:r>
          </a:p>
        </p:txBody>
      </p:sp>
      <p:graphicFrame>
        <p:nvGraphicFramePr>
          <p:cNvPr id="64588" name="Group 76"/>
          <p:cNvGraphicFramePr>
            <a:graphicFrameLocks noGrp="1"/>
          </p:cNvGraphicFramePr>
          <p:nvPr>
            <p:ph type="tbl" idx="1"/>
          </p:nvPr>
        </p:nvGraphicFramePr>
        <p:xfrm>
          <a:off x="419100" y="1233488"/>
          <a:ext cx="8226424" cy="4754880"/>
        </p:xfrm>
        <a:graphic>
          <a:graphicData uri="http://schemas.openxmlformats.org/drawingml/2006/table">
            <a:tbl>
              <a:tblPr/>
              <a:tblGrid>
                <a:gridCol w="2128353"/>
                <a:gridCol w="1712610"/>
                <a:gridCol w="1223958"/>
                <a:gridCol w="1489226"/>
                <a:gridCol w="1672277"/>
              </a:tblGrid>
              <a:tr h="327025"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Trait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a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Bias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b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b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REL (%)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REL gain (%)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Milk (kg)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−64.3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0.92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67.1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28.6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Fat (kg)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−2.7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0.91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69.8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31.3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Protein (kg)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  0.7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0.85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61.5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23.0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Fat (%)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  0.0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1.00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86.5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48.0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Protein (%)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  0.0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0.90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79.0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40.4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PL (months)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−1.8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0.98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53.0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21.8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SCS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  0.0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0.88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61.2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27.0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DPR (%)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  0.0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0.92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51.2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21.7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Sire CE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  0.8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0.73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31.0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10.4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Daughter CE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−1.1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0.81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38.4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19.9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Sire SB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  1.5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0.92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21.8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  3.7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Daughter SB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− 0.2</a:t>
                      </a: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0.83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30.3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charset="0"/>
                          <a:ea typeface="ＭＳ Ｐゴシック" charset="0"/>
                          <a:cs typeface="Times New Roman" charset="0"/>
                        </a:rPr>
                        <a:t>13.2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charset="0"/>
                        <a:ea typeface="ＭＳ Ｐゴシック" charset="0"/>
                      </a:endParaRPr>
                    </a:p>
                  </a:txBody>
                  <a:tcPr marL="89354" marR="89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911" name="Rectangle 106"/>
          <p:cNvSpPr>
            <a:spLocks noChangeArrowheads="1"/>
          </p:cNvSpPr>
          <p:nvPr/>
        </p:nvSpPr>
        <p:spPr bwMode="auto">
          <a:xfrm>
            <a:off x="1963738" y="6000287"/>
            <a:ext cx="5810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600" b="1" i="1" dirty="0"/>
              <a:t>a </a:t>
            </a:r>
            <a:r>
              <a:rPr lang="en-US" sz="1600" b="1" dirty="0"/>
              <a:t>PL=productive life,</a:t>
            </a:r>
            <a:r>
              <a:rPr lang="en-US" sz="1600" dirty="0"/>
              <a:t> </a:t>
            </a:r>
            <a:r>
              <a:rPr lang="en-US" sz="1600" b="1" dirty="0"/>
              <a:t>CE = calving ease and SB = stillbirth.</a:t>
            </a:r>
          </a:p>
          <a:p>
            <a:r>
              <a:rPr lang="en-US" sz="1600" b="1" i="1" dirty="0"/>
              <a:t>b </a:t>
            </a:r>
            <a:r>
              <a:rPr lang="en-US" sz="1600" b="1" dirty="0"/>
              <a:t>2011 </a:t>
            </a:r>
            <a:r>
              <a:rPr lang="en-US" sz="1600" b="1" dirty="0" err="1"/>
              <a:t>deregressed</a:t>
            </a:r>
            <a:r>
              <a:rPr lang="en-US" sz="1600" b="1" dirty="0"/>
              <a:t> value – 2007 genomic evaluation.</a:t>
            </a:r>
          </a:p>
        </p:txBody>
      </p:sp>
    </p:spTree>
    <p:extLst>
      <p:ext uri="{BB962C8B-B14F-4D97-AF65-F5344CB8AC3E}">
        <p14:creationId xmlns:p14="http://schemas.microsoft.com/office/powerpoint/2010/main" val="163665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326188"/>
            <a:ext cx="233362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umnst777 BT" charset="0"/>
              </a:rPr>
              <a:t>Many chips are available</a:t>
            </a:r>
            <a:endParaRPr lang="en-US" dirty="0">
              <a:latin typeface="Humnst777 BT" charset="0"/>
            </a:endParaRPr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19088" indent="-319088" eaLnBrk="1" hangingPunct="1">
              <a:spcAft>
                <a:spcPct val="0"/>
              </a:spcAft>
              <a:buFont typeface="Monotype Sorts" pitchFamily="2" charset="2"/>
              <a:buChar char="l"/>
              <a:defRPr/>
            </a:pPr>
            <a:r>
              <a:rPr lang="en-US" sz="2400" dirty="0" smtClean="0">
                <a:ea typeface="+mn-ea"/>
              </a:rPr>
              <a:t>BovineSNP50</a:t>
            </a:r>
          </a:p>
          <a:p>
            <a:pPr marL="593725" lvl="1" eaLnBrk="1" hangingPunct="1">
              <a:spcAft>
                <a:spcPct val="0"/>
              </a:spcAft>
              <a:buFont typeface="Monotype Sorts" pitchFamily="2" charset="2"/>
              <a:buChar char="w"/>
              <a:defRPr/>
            </a:pPr>
            <a:r>
              <a:rPr lang="en-US" sz="2400" dirty="0" smtClean="0"/>
              <a:t>Version 1 54,001 SNP </a:t>
            </a:r>
          </a:p>
          <a:p>
            <a:pPr marL="593725" lvl="1" eaLnBrk="1" hangingPunct="1">
              <a:spcAft>
                <a:spcPct val="0"/>
              </a:spcAft>
              <a:buFont typeface="Monotype Sorts" pitchFamily="2" charset="2"/>
              <a:buChar char="w"/>
              <a:defRPr/>
            </a:pPr>
            <a:r>
              <a:rPr lang="en-US" sz="2400" dirty="0" smtClean="0"/>
              <a:t>Version 2 54,609 SNP </a:t>
            </a:r>
          </a:p>
          <a:p>
            <a:pPr marL="593725" lvl="1" eaLnBrk="1" hangingPunct="1">
              <a:spcAft>
                <a:spcPct val="0"/>
              </a:spcAft>
              <a:buFont typeface="Monotype Sorts" pitchFamily="2" charset="2"/>
              <a:buChar char="w"/>
              <a:defRPr/>
            </a:pPr>
            <a:r>
              <a:rPr lang="en-US" sz="2400" dirty="0" smtClean="0"/>
              <a:t>45,187 used in evaluations</a:t>
            </a:r>
          </a:p>
          <a:p>
            <a:pPr marL="593725" lvl="1" eaLnBrk="1" hangingPunct="1">
              <a:spcAft>
                <a:spcPct val="0"/>
              </a:spcAft>
              <a:buFont typeface="Monotype Sorts" pitchFamily="2" charset="2"/>
              <a:buNone/>
              <a:defRPr/>
            </a:pPr>
            <a:endParaRPr lang="en-US" sz="2400" dirty="0" smtClean="0"/>
          </a:p>
          <a:p>
            <a:pPr marL="319088" indent="-319088" eaLnBrk="1" hangingPunct="1">
              <a:spcAft>
                <a:spcPct val="0"/>
              </a:spcAft>
              <a:buFont typeface="Monotype Sorts" pitchFamily="2" charset="2"/>
              <a:buChar char="l"/>
              <a:defRPr/>
            </a:pPr>
            <a:r>
              <a:rPr lang="en-US" sz="2400" dirty="0" smtClean="0">
                <a:ea typeface="+mn-ea"/>
              </a:rPr>
              <a:t>HD</a:t>
            </a:r>
          </a:p>
          <a:p>
            <a:pPr marL="593725" lvl="1" eaLnBrk="1" hangingPunct="1">
              <a:spcAft>
                <a:spcPct val="0"/>
              </a:spcAft>
              <a:buFont typeface="Monotype Sorts" pitchFamily="2" charset="2"/>
              <a:buChar char="w"/>
              <a:defRPr/>
            </a:pPr>
            <a:r>
              <a:rPr lang="en-US" sz="2400" dirty="0" smtClean="0"/>
              <a:t>777,962 SNP</a:t>
            </a:r>
          </a:p>
          <a:p>
            <a:pPr marL="593725" lvl="1" eaLnBrk="1" hangingPunct="1">
              <a:spcAft>
                <a:spcPct val="0"/>
              </a:spcAft>
              <a:buFont typeface="Monotype Sorts" pitchFamily="2" charset="2"/>
              <a:buChar char="w"/>
              <a:defRPr/>
            </a:pPr>
            <a:r>
              <a:rPr lang="en-US" sz="2400" dirty="0" smtClean="0"/>
              <a:t>Only 50K SNP used, </a:t>
            </a:r>
          </a:p>
          <a:p>
            <a:pPr marL="593725" lvl="1" eaLnBrk="1" hangingPunct="1">
              <a:spcAft>
                <a:spcPct val="0"/>
              </a:spcAft>
              <a:buFont typeface="Monotype Sorts" pitchFamily="2" charset="2"/>
              <a:buChar char="w"/>
              <a:defRPr/>
            </a:pPr>
            <a:r>
              <a:rPr lang="en-US" sz="2400" dirty="0" smtClean="0"/>
              <a:t>&gt;1700 in database</a:t>
            </a:r>
          </a:p>
          <a:p>
            <a:pPr marL="593725" lvl="1" eaLnBrk="1" hangingPunct="1">
              <a:spcAft>
                <a:spcPct val="0"/>
              </a:spcAft>
              <a:buFont typeface="Monotype Sorts" pitchFamily="2" charset="2"/>
              <a:buChar char="w"/>
              <a:defRPr/>
            </a:pPr>
            <a:endParaRPr lang="en-US" sz="2400" dirty="0" smtClean="0"/>
          </a:p>
          <a:p>
            <a:pPr marL="250825" eaLnBrk="1" hangingPunct="1">
              <a:spcAft>
                <a:spcPct val="0"/>
              </a:spcAft>
              <a:buFont typeface="Monotype Sorts" pitchFamily="2" charset="2"/>
              <a:buChar char="l"/>
              <a:defRPr/>
            </a:pPr>
            <a:r>
              <a:rPr lang="en-US" sz="2400" dirty="0" smtClean="0">
                <a:ea typeface="+mn-ea"/>
              </a:rPr>
              <a:t>LD</a:t>
            </a:r>
          </a:p>
          <a:p>
            <a:pPr marL="593725" lvl="1" eaLnBrk="1" hangingPunct="1">
              <a:spcAft>
                <a:spcPct val="0"/>
              </a:spcAft>
              <a:buFont typeface="Monotype Sorts" pitchFamily="2" charset="2"/>
              <a:buChar char="w"/>
              <a:defRPr/>
            </a:pPr>
            <a:r>
              <a:rPr lang="en-US" sz="2400" dirty="0" smtClean="0"/>
              <a:t>6,909 SNP</a:t>
            </a:r>
          </a:p>
          <a:p>
            <a:pPr marL="593725" lvl="1" eaLnBrk="1" hangingPunct="1">
              <a:spcAft>
                <a:spcPct val="0"/>
              </a:spcAft>
              <a:buFont typeface="Monotype Sorts" pitchFamily="2" charset="2"/>
              <a:buChar char="w"/>
              <a:defRPr/>
            </a:pPr>
            <a:r>
              <a:rPr lang="en-US" sz="2400" dirty="0" smtClean="0"/>
              <a:t>Replaced 3K</a:t>
            </a: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205038"/>
            <a:ext cx="1335088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5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1557338"/>
            <a:ext cx="1344612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 Box 13"/>
          <p:cNvSpPr txBox="1">
            <a:spLocks noChangeArrowheads="1"/>
          </p:cNvSpPr>
          <p:nvPr/>
        </p:nvSpPr>
        <p:spPr bwMode="auto">
          <a:xfrm>
            <a:off x="7019925" y="1916113"/>
            <a:ext cx="720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Humnst777 BT" charset="0"/>
              </a:rPr>
              <a:t>HD</a:t>
            </a:r>
          </a:p>
        </p:txBody>
      </p:sp>
      <p:sp>
        <p:nvSpPr>
          <p:cNvPr id="45064" name="Text Box 13"/>
          <p:cNvSpPr txBox="1">
            <a:spLocks noChangeArrowheads="1"/>
          </p:cNvSpPr>
          <p:nvPr/>
        </p:nvSpPr>
        <p:spPr bwMode="auto">
          <a:xfrm>
            <a:off x="5292725" y="1268413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Humnst777 BT" charset="0"/>
              </a:rPr>
              <a:t>50KV2 </a:t>
            </a:r>
          </a:p>
        </p:txBody>
      </p:sp>
      <p:sp>
        <p:nvSpPr>
          <p:cNvPr id="45065" name="Text Box 13"/>
          <p:cNvSpPr txBox="1">
            <a:spLocks noChangeArrowheads="1"/>
          </p:cNvSpPr>
          <p:nvPr/>
        </p:nvSpPr>
        <p:spPr bwMode="auto">
          <a:xfrm>
            <a:off x="8243888" y="2852738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Humnst777 BT" charset="0"/>
              </a:rPr>
              <a:t>LD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13" y="3141663"/>
            <a:ext cx="1284287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3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Genotypes </a:t>
            </a:r>
            <a:r>
              <a:rPr lang="en-US" dirty="0" smtClean="0"/>
              <a:t>and </a:t>
            </a:r>
            <a:r>
              <a:rPr lang="en-US" dirty="0" err="1" smtClean="0"/>
              <a:t>haplotypes</a:t>
            </a:r>
            <a:endParaRPr lang="en-US" dirty="0"/>
          </a:p>
        </p:txBody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FF00"/>
                </a:solidFill>
              </a:rPr>
              <a:t>Genotypes</a:t>
            </a:r>
            <a:r>
              <a:rPr lang="en-US" sz="2800" dirty="0"/>
              <a:t> indicate how many copies of each allele were inherited</a:t>
            </a:r>
          </a:p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rgbClr val="00FF00"/>
                </a:solidFill>
              </a:rPr>
              <a:t>Haplotypes</a:t>
            </a:r>
            <a:r>
              <a:rPr lang="en-US" sz="2800" dirty="0"/>
              <a:t> indicate which alleles are on which chromosome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FF00"/>
                </a:solidFill>
              </a:rPr>
              <a:t>Observed</a:t>
            </a:r>
            <a:r>
              <a:rPr lang="en-US" sz="2800" dirty="0"/>
              <a:t> genotypes partitioned into the two </a:t>
            </a:r>
            <a:r>
              <a:rPr lang="en-US" sz="2800" dirty="0">
                <a:solidFill>
                  <a:srgbClr val="00FF00"/>
                </a:solidFill>
              </a:rPr>
              <a:t>unknown</a:t>
            </a:r>
            <a:r>
              <a:rPr lang="en-US" sz="2800" dirty="0"/>
              <a:t> </a:t>
            </a:r>
            <a:r>
              <a:rPr lang="en-US" sz="2800" dirty="0" err="1"/>
              <a:t>haplotypes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Pedigree </a:t>
            </a:r>
            <a:r>
              <a:rPr lang="en-US" sz="2400" dirty="0" err="1"/>
              <a:t>haplotyping</a:t>
            </a:r>
            <a:r>
              <a:rPr lang="en-US" sz="2400" dirty="0"/>
              <a:t> uses relatives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Population </a:t>
            </a:r>
            <a:r>
              <a:rPr lang="en-US" sz="2400" dirty="0" err="1"/>
              <a:t>haplotyping</a:t>
            </a:r>
            <a:r>
              <a:rPr lang="en-US" sz="2400" dirty="0"/>
              <a:t> finds matching allele patterns</a:t>
            </a:r>
          </a:p>
        </p:txBody>
      </p:sp>
    </p:spTree>
    <p:extLst>
      <p:ext uri="{BB962C8B-B14F-4D97-AF65-F5344CB8AC3E}">
        <p14:creationId xmlns:p14="http://schemas.microsoft.com/office/powerpoint/2010/main" val="2304262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277" y="139068"/>
            <a:ext cx="8226425" cy="584775"/>
          </a:xfrm>
        </p:spPr>
        <p:txBody>
          <a:bodyPr/>
          <a:lstStyle/>
          <a:p>
            <a:r>
              <a:rPr lang="en-US" dirty="0"/>
              <a:t>O-Style </a:t>
            </a:r>
            <a:r>
              <a:rPr lang="en-US" dirty="0" err="1" smtClean="0"/>
              <a:t>Haplotypes</a:t>
            </a:r>
            <a:r>
              <a:rPr lang="en-US" dirty="0" smtClean="0"/>
              <a:t> </a:t>
            </a:r>
            <a:r>
              <a:rPr lang="en-US" sz="2400" dirty="0" smtClean="0">
                <a:solidFill>
                  <a:srgbClr val="66CCFF"/>
                </a:solidFill>
              </a:rPr>
              <a:t>Chromosome </a:t>
            </a:r>
            <a:r>
              <a:rPr lang="en-US" sz="2400" dirty="0">
                <a:solidFill>
                  <a:srgbClr val="66CCFF"/>
                </a:solidFill>
              </a:rPr>
              <a:t>15</a:t>
            </a:r>
          </a:p>
        </p:txBody>
      </p:sp>
      <p:sp>
        <p:nvSpPr>
          <p:cNvPr id="1112067" name="Line 3"/>
          <p:cNvSpPr>
            <a:spLocks noChangeShapeType="1"/>
          </p:cNvSpPr>
          <p:nvPr/>
        </p:nvSpPr>
        <p:spPr bwMode="auto">
          <a:xfrm>
            <a:off x="5791200" y="5715000"/>
            <a:ext cx="3048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68" name="Line 4"/>
          <p:cNvSpPr>
            <a:spLocks noChangeShapeType="1"/>
          </p:cNvSpPr>
          <p:nvPr/>
        </p:nvSpPr>
        <p:spPr bwMode="auto">
          <a:xfrm>
            <a:off x="1676400" y="3200400"/>
            <a:ext cx="9144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69" name="Line 5"/>
          <p:cNvSpPr>
            <a:spLocks noChangeShapeType="1"/>
          </p:cNvSpPr>
          <p:nvPr/>
        </p:nvSpPr>
        <p:spPr bwMode="auto">
          <a:xfrm flipH="1">
            <a:off x="2133600" y="2438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0" name="Line 6"/>
          <p:cNvSpPr>
            <a:spLocks noChangeShapeType="1"/>
          </p:cNvSpPr>
          <p:nvPr/>
        </p:nvSpPr>
        <p:spPr bwMode="auto">
          <a:xfrm flipH="1">
            <a:off x="2133600" y="4876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1" name="Line 7"/>
          <p:cNvSpPr>
            <a:spLocks noChangeShapeType="1"/>
          </p:cNvSpPr>
          <p:nvPr/>
        </p:nvSpPr>
        <p:spPr bwMode="auto">
          <a:xfrm>
            <a:off x="2133600" y="2438400"/>
            <a:ext cx="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2" name="Line 8"/>
          <p:cNvSpPr>
            <a:spLocks noChangeShapeType="1"/>
          </p:cNvSpPr>
          <p:nvPr/>
        </p:nvSpPr>
        <p:spPr bwMode="auto">
          <a:xfrm flipH="1">
            <a:off x="1828800" y="3733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3" name="Line 9"/>
          <p:cNvSpPr>
            <a:spLocks noChangeShapeType="1"/>
          </p:cNvSpPr>
          <p:nvPr/>
        </p:nvSpPr>
        <p:spPr bwMode="auto">
          <a:xfrm flipH="1">
            <a:off x="4267200" y="1828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4" name="Line 10"/>
          <p:cNvSpPr>
            <a:spLocks noChangeShapeType="1"/>
          </p:cNvSpPr>
          <p:nvPr/>
        </p:nvSpPr>
        <p:spPr bwMode="auto">
          <a:xfrm flipH="1">
            <a:off x="4267200" y="3048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5" name="Line 11"/>
          <p:cNvSpPr>
            <a:spLocks noChangeShapeType="1"/>
          </p:cNvSpPr>
          <p:nvPr/>
        </p:nvSpPr>
        <p:spPr bwMode="auto">
          <a:xfrm flipH="1">
            <a:off x="4267200" y="4267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6" name="Line 12"/>
          <p:cNvSpPr>
            <a:spLocks noChangeShapeType="1"/>
          </p:cNvSpPr>
          <p:nvPr/>
        </p:nvSpPr>
        <p:spPr bwMode="auto">
          <a:xfrm flipH="1">
            <a:off x="4267200" y="5486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7" name="Line 13"/>
          <p:cNvSpPr>
            <a:spLocks noChangeShapeType="1"/>
          </p:cNvSpPr>
          <p:nvPr/>
        </p:nvSpPr>
        <p:spPr bwMode="auto">
          <a:xfrm>
            <a:off x="4267200" y="18288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8" name="Line 14"/>
          <p:cNvSpPr>
            <a:spLocks noChangeShapeType="1"/>
          </p:cNvSpPr>
          <p:nvPr/>
        </p:nvSpPr>
        <p:spPr bwMode="auto">
          <a:xfrm flipH="1">
            <a:off x="4038600" y="2438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9" name="Line 15"/>
          <p:cNvSpPr>
            <a:spLocks noChangeShapeType="1"/>
          </p:cNvSpPr>
          <p:nvPr/>
        </p:nvSpPr>
        <p:spPr bwMode="auto">
          <a:xfrm flipH="1">
            <a:off x="3886200" y="48768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0" name="Line 16"/>
          <p:cNvSpPr>
            <a:spLocks noChangeShapeType="1"/>
          </p:cNvSpPr>
          <p:nvPr/>
        </p:nvSpPr>
        <p:spPr bwMode="auto">
          <a:xfrm>
            <a:off x="4267200" y="42672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1" name="Line 17"/>
          <p:cNvSpPr>
            <a:spLocks noChangeShapeType="1"/>
          </p:cNvSpPr>
          <p:nvPr/>
        </p:nvSpPr>
        <p:spPr bwMode="auto">
          <a:xfrm flipH="1">
            <a:off x="6400800" y="2743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2" name="Line 18"/>
          <p:cNvSpPr>
            <a:spLocks noChangeShapeType="1"/>
          </p:cNvSpPr>
          <p:nvPr/>
        </p:nvSpPr>
        <p:spPr bwMode="auto">
          <a:xfrm flipH="1">
            <a:off x="6400800" y="3352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3" name="Line 19"/>
          <p:cNvSpPr>
            <a:spLocks noChangeShapeType="1"/>
          </p:cNvSpPr>
          <p:nvPr/>
        </p:nvSpPr>
        <p:spPr bwMode="auto">
          <a:xfrm flipH="1">
            <a:off x="6400800" y="3962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4" name="Line 20"/>
          <p:cNvSpPr>
            <a:spLocks noChangeShapeType="1"/>
          </p:cNvSpPr>
          <p:nvPr/>
        </p:nvSpPr>
        <p:spPr bwMode="auto">
          <a:xfrm flipH="1">
            <a:off x="6400800" y="4572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5" name="Line 21"/>
          <p:cNvSpPr>
            <a:spLocks noChangeShapeType="1"/>
          </p:cNvSpPr>
          <p:nvPr/>
        </p:nvSpPr>
        <p:spPr bwMode="auto">
          <a:xfrm>
            <a:off x="6705600" y="1371600"/>
            <a:ext cx="1600200" cy="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6" name="Line 22"/>
          <p:cNvSpPr>
            <a:spLocks noChangeShapeType="1"/>
          </p:cNvSpPr>
          <p:nvPr/>
        </p:nvSpPr>
        <p:spPr bwMode="auto">
          <a:xfrm>
            <a:off x="6705600" y="1676400"/>
            <a:ext cx="1600200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7" name="Line 23"/>
          <p:cNvSpPr>
            <a:spLocks noChangeShapeType="1"/>
          </p:cNvSpPr>
          <p:nvPr/>
        </p:nvSpPr>
        <p:spPr bwMode="auto">
          <a:xfrm>
            <a:off x="6705600" y="1981200"/>
            <a:ext cx="160020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8" name="Line 24"/>
          <p:cNvSpPr>
            <a:spLocks noChangeShapeType="1"/>
          </p:cNvSpPr>
          <p:nvPr/>
        </p:nvSpPr>
        <p:spPr bwMode="auto">
          <a:xfrm>
            <a:off x="6705600" y="2286000"/>
            <a:ext cx="1600200" cy="0"/>
          </a:xfrm>
          <a:prstGeom prst="line">
            <a:avLst/>
          </a:prstGeom>
          <a:noFill/>
          <a:ln w="76200">
            <a:solidFill>
              <a:srgbClr val="00CC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9" name="Line 25"/>
          <p:cNvSpPr>
            <a:spLocks noChangeShapeType="1"/>
          </p:cNvSpPr>
          <p:nvPr/>
        </p:nvSpPr>
        <p:spPr bwMode="auto">
          <a:xfrm>
            <a:off x="6705600" y="2590800"/>
            <a:ext cx="1600200" cy="0"/>
          </a:xfrm>
          <a:prstGeom prst="line">
            <a:avLst/>
          </a:prstGeom>
          <a:noFill/>
          <a:ln w="762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0" name="Line 26"/>
          <p:cNvSpPr>
            <a:spLocks noChangeShapeType="1"/>
          </p:cNvSpPr>
          <p:nvPr/>
        </p:nvSpPr>
        <p:spPr bwMode="auto">
          <a:xfrm>
            <a:off x="6705600" y="2895600"/>
            <a:ext cx="1600200" cy="0"/>
          </a:xfrm>
          <a:prstGeom prst="line">
            <a:avLst/>
          </a:prstGeom>
          <a:noFill/>
          <a:ln w="76200">
            <a:solidFill>
              <a:srgbClr val="66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1" name="Line 27"/>
          <p:cNvSpPr>
            <a:spLocks noChangeShapeType="1"/>
          </p:cNvSpPr>
          <p:nvPr/>
        </p:nvSpPr>
        <p:spPr bwMode="auto">
          <a:xfrm>
            <a:off x="6705600" y="3200400"/>
            <a:ext cx="1600200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2" name="Line 28"/>
          <p:cNvSpPr>
            <a:spLocks noChangeShapeType="1"/>
          </p:cNvSpPr>
          <p:nvPr/>
        </p:nvSpPr>
        <p:spPr bwMode="auto">
          <a:xfrm>
            <a:off x="6705600" y="3505200"/>
            <a:ext cx="1600200" cy="0"/>
          </a:xfrm>
          <a:prstGeom prst="line">
            <a:avLst/>
          </a:prstGeom>
          <a:noFill/>
          <a:ln w="76200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3" name="Line 29"/>
          <p:cNvSpPr>
            <a:spLocks noChangeShapeType="1"/>
          </p:cNvSpPr>
          <p:nvPr/>
        </p:nvSpPr>
        <p:spPr bwMode="auto">
          <a:xfrm>
            <a:off x="6705600" y="3810000"/>
            <a:ext cx="16002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4" name="Line 30"/>
          <p:cNvSpPr>
            <a:spLocks noChangeShapeType="1"/>
          </p:cNvSpPr>
          <p:nvPr/>
        </p:nvSpPr>
        <p:spPr bwMode="auto">
          <a:xfrm>
            <a:off x="6705600" y="4114800"/>
            <a:ext cx="1600200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5" name="Line 31"/>
          <p:cNvSpPr>
            <a:spLocks noChangeShapeType="1"/>
          </p:cNvSpPr>
          <p:nvPr/>
        </p:nvSpPr>
        <p:spPr bwMode="auto">
          <a:xfrm>
            <a:off x="6705600" y="4419600"/>
            <a:ext cx="1600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6" name="Line 32"/>
          <p:cNvSpPr>
            <a:spLocks noChangeShapeType="1"/>
          </p:cNvSpPr>
          <p:nvPr/>
        </p:nvSpPr>
        <p:spPr bwMode="auto">
          <a:xfrm>
            <a:off x="6705600" y="4724400"/>
            <a:ext cx="1600200" cy="0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7" name="Line 33"/>
          <p:cNvSpPr>
            <a:spLocks noChangeShapeType="1"/>
          </p:cNvSpPr>
          <p:nvPr/>
        </p:nvSpPr>
        <p:spPr bwMode="auto">
          <a:xfrm>
            <a:off x="6705600" y="5029200"/>
            <a:ext cx="1600200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8" name="Line 34"/>
          <p:cNvSpPr>
            <a:spLocks noChangeShapeType="1"/>
          </p:cNvSpPr>
          <p:nvPr/>
        </p:nvSpPr>
        <p:spPr bwMode="auto">
          <a:xfrm>
            <a:off x="6705600" y="5334000"/>
            <a:ext cx="1600200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9" name="Line 35"/>
          <p:cNvSpPr>
            <a:spLocks noChangeShapeType="1"/>
          </p:cNvSpPr>
          <p:nvPr/>
        </p:nvSpPr>
        <p:spPr bwMode="auto">
          <a:xfrm>
            <a:off x="6705600" y="5638800"/>
            <a:ext cx="16002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0" name="Line 36"/>
          <p:cNvSpPr>
            <a:spLocks noChangeShapeType="1"/>
          </p:cNvSpPr>
          <p:nvPr/>
        </p:nvSpPr>
        <p:spPr bwMode="auto">
          <a:xfrm>
            <a:off x="6705600" y="5943600"/>
            <a:ext cx="16002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1" name="Line 37"/>
          <p:cNvSpPr>
            <a:spLocks noChangeShapeType="1"/>
          </p:cNvSpPr>
          <p:nvPr/>
        </p:nvSpPr>
        <p:spPr bwMode="auto">
          <a:xfrm flipH="1">
            <a:off x="6400800" y="1524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2" name="Line 38"/>
          <p:cNvSpPr>
            <a:spLocks noChangeShapeType="1"/>
          </p:cNvSpPr>
          <p:nvPr/>
        </p:nvSpPr>
        <p:spPr bwMode="auto">
          <a:xfrm flipH="1">
            <a:off x="6400800" y="2133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3" name="Line 39"/>
          <p:cNvSpPr>
            <a:spLocks noChangeShapeType="1"/>
          </p:cNvSpPr>
          <p:nvPr/>
        </p:nvSpPr>
        <p:spPr bwMode="auto">
          <a:xfrm>
            <a:off x="6400800" y="15240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4" name="Line 40"/>
          <p:cNvSpPr>
            <a:spLocks noChangeShapeType="1"/>
          </p:cNvSpPr>
          <p:nvPr/>
        </p:nvSpPr>
        <p:spPr bwMode="auto">
          <a:xfrm flipH="1">
            <a:off x="6096000" y="1828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5" name="Line 41"/>
          <p:cNvSpPr>
            <a:spLocks noChangeShapeType="1"/>
          </p:cNvSpPr>
          <p:nvPr/>
        </p:nvSpPr>
        <p:spPr bwMode="auto">
          <a:xfrm flipH="1">
            <a:off x="6400800" y="5181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6" name="Line 42"/>
          <p:cNvSpPr>
            <a:spLocks noChangeShapeType="1"/>
          </p:cNvSpPr>
          <p:nvPr/>
        </p:nvSpPr>
        <p:spPr bwMode="auto">
          <a:xfrm flipH="1">
            <a:off x="6400800" y="5791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7" name="Line 43"/>
          <p:cNvSpPr>
            <a:spLocks noChangeShapeType="1"/>
          </p:cNvSpPr>
          <p:nvPr/>
        </p:nvSpPr>
        <p:spPr bwMode="auto">
          <a:xfrm>
            <a:off x="6400800" y="5181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8" name="Line 44"/>
          <p:cNvSpPr>
            <a:spLocks noChangeShapeType="1"/>
          </p:cNvSpPr>
          <p:nvPr/>
        </p:nvSpPr>
        <p:spPr bwMode="auto">
          <a:xfrm flipH="1">
            <a:off x="6096000" y="5486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9" name="Line 45"/>
          <p:cNvSpPr>
            <a:spLocks noChangeShapeType="1"/>
          </p:cNvSpPr>
          <p:nvPr/>
        </p:nvSpPr>
        <p:spPr bwMode="auto">
          <a:xfrm flipH="1">
            <a:off x="6096000" y="4267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0" name="Line 46"/>
          <p:cNvSpPr>
            <a:spLocks noChangeShapeType="1"/>
          </p:cNvSpPr>
          <p:nvPr/>
        </p:nvSpPr>
        <p:spPr bwMode="auto">
          <a:xfrm flipH="1">
            <a:off x="6096000" y="3048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1" name="Line 47"/>
          <p:cNvSpPr>
            <a:spLocks noChangeShapeType="1"/>
          </p:cNvSpPr>
          <p:nvPr/>
        </p:nvSpPr>
        <p:spPr bwMode="auto">
          <a:xfrm>
            <a:off x="6400800" y="3962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2" name="Line 48"/>
          <p:cNvSpPr>
            <a:spLocks noChangeShapeType="1"/>
          </p:cNvSpPr>
          <p:nvPr/>
        </p:nvSpPr>
        <p:spPr bwMode="auto">
          <a:xfrm>
            <a:off x="6400800" y="2743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3" name="Line 49"/>
          <p:cNvSpPr>
            <a:spLocks noChangeShapeType="1"/>
          </p:cNvSpPr>
          <p:nvPr/>
        </p:nvSpPr>
        <p:spPr bwMode="auto">
          <a:xfrm>
            <a:off x="5638800" y="5715000"/>
            <a:ext cx="1524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4" name="Line 50"/>
          <p:cNvSpPr>
            <a:spLocks noChangeShapeType="1"/>
          </p:cNvSpPr>
          <p:nvPr/>
        </p:nvSpPr>
        <p:spPr bwMode="auto">
          <a:xfrm>
            <a:off x="4495800" y="5715000"/>
            <a:ext cx="2286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5" name="Line 51"/>
          <p:cNvSpPr>
            <a:spLocks noChangeShapeType="1"/>
          </p:cNvSpPr>
          <p:nvPr/>
        </p:nvSpPr>
        <p:spPr bwMode="auto">
          <a:xfrm>
            <a:off x="5410200" y="5715000"/>
            <a:ext cx="2286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6" name="Line 52"/>
          <p:cNvSpPr>
            <a:spLocks noChangeShapeType="1"/>
          </p:cNvSpPr>
          <p:nvPr/>
        </p:nvSpPr>
        <p:spPr bwMode="auto">
          <a:xfrm>
            <a:off x="4724400" y="5715000"/>
            <a:ext cx="6858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7" name="Line 53"/>
          <p:cNvSpPr>
            <a:spLocks noChangeShapeType="1"/>
          </p:cNvSpPr>
          <p:nvPr/>
        </p:nvSpPr>
        <p:spPr bwMode="auto">
          <a:xfrm>
            <a:off x="4495800" y="5257800"/>
            <a:ext cx="990600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8" name="Line 54"/>
          <p:cNvSpPr>
            <a:spLocks noChangeShapeType="1"/>
          </p:cNvSpPr>
          <p:nvPr/>
        </p:nvSpPr>
        <p:spPr bwMode="auto">
          <a:xfrm>
            <a:off x="5486400" y="5257800"/>
            <a:ext cx="609600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9" name="Line 55"/>
          <p:cNvSpPr>
            <a:spLocks noChangeShapeType="1"/>
          </p:cNvSpPr>
          <p:nvPr/>
        </p:nvSpPr>
        <p:spPr bwMode="auto">
          <a:xfrm>
            <a:off x="4495800" y="44958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0" name="Line 56"/>
          <p:cNvSpPr>
            <a:spLocks noChangeShapeType="1"/>
          </p:cNvSpPr>
          <p:nvPr/>
        </p:nvSpPr>
        <p:spPr bwMode="auto">
          <a:xfrm>
            <a:off x="4953000" y="4495800"/>
            <a:ext cx="914400" cy="0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1" name="Line 57"/>
          <p:cNvSpPr>
            <a:spLocks noChangeShapeType="1"/>
          </p:cNvSpPr>
          <p:nvPr/>
        </p:nvSpPr>
        <p:spPr bwMode="auto">
          <a:xfrm>
            <a:off x="5867400" y="4495800"/>
            <a:ext cx="228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2" name="Line 58"/>
          <p:cNvSpPr>
            <a:spLocks noChangeShapeType="1"/>
          </p:cNvSpPr>
          <p:nvPr/>
        </p:nvSpPr>
        <p:spPr bwMode="auto">
          <a:xfrm>
            <a:off x="4495800" y="4038600"/>
            <a:ext cx="990600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3" name="Line 59"/>
          <p:cNvSpPr>
            <a:spLocks noChangeShapeType="1"/>
          </p:cNvSpPr>
          <p:nvPr/>
        </p:nvSpPr>
        <p:spPr bwMode="auto">
          <a:xfrm>
            <a:off x="5486400" y="4038600"/>
            <a:ext cx="6096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4" name="Line 60"/>
          <p:cNvSpPr>
            <a:spLocks noChangeShapeType="1"/>
          </p:cNvSpPr>
          <p:nvPr/>
        </p:nvSpPr>
        <p:spPr bwMode="auto">
          <a:xfrm>
            <a:off x="4495800" y="2057400"/>
            <a:ext cx="160020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5" name="Line 61"/>
          <p:cNvSpPr>
            <a:spLocks noChangeShapeType="1"/>
          </p:cNvSpPr>
          <p:nvPr/>
        </p:nvSpPr>
        <p:spPr bwMode="auto">
          <a:xfrm>
            <a:off x="5943600" y="1600200"/>
            <a:ext cx="152400" cy="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6" name="Line 62"/>
          <p:cNvSpPr>
            <a:spLocks noChangeShapeType="1"/>
          </p:cNvSpPr>
          <p:nvPr/>
        </p:nvSpPr>
        <p:spPr bwMode="auto">
          <a:xfrm>
            <a:off x="4495800" y="1600200"/>
            <a:ext cx="1447800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7" name="Line 63"/>
          <p:cNvSpPr>
            <a:spLocks noChangeShapeType="1"/>
          </p:cNvSpPr>
          <p:nvPr/>
        </p:nvSpPr>
        <p:spPr bwMode="auto">
          <a:xfrm>
            <a:off x="4495800" y="2819400"/>
            <a:ext cx="1600200" cy="0"/>
          </a:xfrm>
          <a:prstGeom prst="line">
            <a:avLst/>
          </a:prstGeom>
          <a:noFill/>
          <a:ln w="762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8" name="Line 64"/>
          <p:cNvSpPr>
            <a:spLocks noChangeShapeType="1"/>
          </p:cNvSpPr>
          <p:nvPr/>
        </p:nvSpPr>
        <p:spPr bwMode="auto">
          <a:xfrm>
            <a:off x="4495800" y="3276600"/>
            <a:ext cx="1600200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9" name="Line 65"/>
          <p:cNvSpPr>
            <a:spLocks noChangeShapeType="1"/>
          </p:cNvSpPr>
          <p:nvPr/>
        </p:nvSpPr>
        <p:spPr bwMode="auto">
          <a:xfrm>
            <a:off x="2362200" y="5181600"/>
            <a:ext cx="990600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0" name="Line 66"/>
          <p:cNvSpPr>
            <a:spLocks noChangeShapeType="1"/>
          </p:cNvSpPr>
          <p:nvPr/>
        </p:nvSpPr>
        <p:spPr bwMode="auto">
          <a:xfrm>
            <a:off x="3352800" y="5181600"/>
            <a:ext cx="609600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1" name="Line 67"/>
          <p:cNvSpPr>
            <a:spLocks noChangeShapeType="1"/>
          </p:cNvSpPr>
          <p:nvPr/>
        </p:nvSpPr>
        <p:spPr bwMode="auto">
          <a:xfrm>
            <a:off x="2362200" y="45720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2" name="Line 68"/>
          <p:cNvSpPr>
            <a:spLocks noChangeShapeType="1"/>
          </p:cNvSpPr>
          <p:nvPr/>
        </p:nvSpPr>
        <p:spPr bwMode="auto">
          <a:xfrm>
            <a:off x="2819400" y="4572000"/>
            <a:ext cx="152400" cy="0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3" name="Line 69"/>
          <p:cNvSpPr>
            <a:spLocks noChangeShapeType="1"/>
          </p:cNvSpPr>
          <p:nvPr/>
        </p:nvSpPr>
        <p:spPr bwMode="auto">
          <a:xfrm>
            <a:off x="3352800" y="4572000"/>
            <a:ext cx="6096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4" name="Line 70"/>
          <p:cNvSpPr>
            <a:spLocks noChangeShapeType="1"/>
          </p:cNvSpPr>
          <p:nvPr/>
        </p:nvSpPr>
        <p:spPr bwMode="auto">
          <a:xfrm>
            <a:off x="2971800" y="4572000"/>
            <a:ext cx="381000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5" name="Line 71"/>
          <p:cNvSpPr>
            <a:spLocks noChangeShapeType="1"/>
          </p:cNvSpPr>
          <p:nvPr/>
        </p:nvSpPr>
        <p:spPr bwMode="auto">
          <a:xfrm>
            <a:off x="2438400" y="2743200"/>
            <a:ext cx="1600200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6" name="Line 72"/>
          <p:cNvSpPr>
            <a:spLocks noChangeShapeType="1"/>
          </p:cNvSpPr>
          <p:nvPr/>
        </p:nvSpPr>
        <p:spPr bwMode="auto">
          <a:xfrm>
            <a:off x="2743200" y="2133600"/>
            <a:ext cx="1143000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7" name="Line 73"/>
          <p:cNvSpPr>
            <a:spLocks noChangeShapeType="1"/>
          </p:cNvSpPr>
          <p:nvPr/>
        </p:nvSpPr>
        <p:spPr bwMode="auto">
          <a:xfrm>
            <a:off x="3886200" y="2133600"/>
            <a:ext cx="152400" cy="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8" name="Line 74"/>
          <p:cNvSpPr>
            <a:spLocks noChangeShapeType="1"/>
          </p:cNvSpPr>
          <p:nvPr/>
        </p:nvSpPr>
        <p:spPr bwMode="auto">
          <a:xfrm>
            <a:off x="2438400" y="2133600"/>
            <a:ext cx="38100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9" name="Line 75"/>
          <p:cNvSpPr>
            <a:spLocks noChangeShapeType="1"/>
          </p:cNvSpPr>
          <p:nvPr/>
        </p:nvSpPr>
        <p:spPr bwMode="auto">
          <a:xfrm>
            <a:off x="1219200" y="4191000"/>
            <a:ext cx="609600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40" name="Line 76"/>
          <p:cNvSpPr>
            <a:spLocks noChangeShapeType="1"/>
          </p:cNvSpPr>
          <p:nvPr/>
        </p:nvSpPr>
        <p:spPr bwMode="auto">
          <a:xfrm>
            <a:off x="457200" y="4191000"/>
            <a:ext cx="762000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41" name="Line 77"/>
          <p:cNvSpPr>
            <a:spLocks noChangeShapeType="1"/>
          </p:cNvSpPr>
          <p:nvPr/>
        </p:nvSpPr>
        <p:spPr bwMode="auto">
          <a:xfrm>
            <a:off x="228600" y="4191000"/>
            <a:ext cx="228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42" name="Line 78"/>
          <p:cNvSpPr>
            <a:spLocks noChangeShapeType="1"/>
          </p:cNvSpPr>
          <p:nvPr/>
        </p:nvSpPr>
        <p:spPr bwMode="auto">
          <a:xfrm>
            <a:off x="533400" y="3276600"/>
            <a:ext cx="1143000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43" name="Line 79"/>
          <p:cNvSpPr>
            <a:spLocks noChangeShapeType="1"/>
          </p:cNvSpPr>
          <p:nvPr/>
        </p:nvSpPr>
        <p:spPr bwMode="auto">
          <a:xfrm>
            <a:off x="1676400" y="3276600"/>
            <a:ext cx="152400" cy="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44" name="Line 80"/>
          <p:cNvSpPr>
            <a:spLocks noChangeShapeType="1"/>
          </p:cNvSpPr>
          <p:nvPr/>
        </p:nvSpPr>
        <p:spPr bwMode="auto">
          <a:xfrm>
            <a:off x="304800" y="3276600"/>
            <a:ext cx="22860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45" name="Line 81"/>
          <p:cNvSpPr>
            <a:spLocks noChangeShapeType="1"/>
          </p:cNvSpPr>
          <p:nvPr/>
        </p:nvSpPr>
        <p:spPr bwMode="auto">
          <a:xfrm>
            <a:off x="228600" y="3276600"/>
            <a:ext cx="152400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51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Haplotyping</a:t>
            </a:r>
            <a:r>
              <a:rPr lang="en-US" dirty="0"/>
              <a:t> </a:t>
            </a:r>
            <a:r>
              <a:rPr lang="en-US" dirty="0" smtClean="0"/>
              <a:t>program – </a:t>
            </a:r>
            <a:r>
              <a:rPr lang="en-US" sz="2800" dirty="0" smtClean="0">
                <a:solidFill>
                  <a:srgbClr val="00FF00"/>
                </a:solidFill>
              </a:rPr>
              <a:t>findhap.f90</a:t>
            </a:r>
            <a:endParaRPr lang="en-US" sz="2800" dirty="0">
              <a:solidFill>
                <a:srgbClr val="00FF00"/>
              </a:solidFill>
            </a:endParaRPr>
          </a:p>
        </p:txBody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Begin with population </a:t>
            </a:r>
            <a:r>
              <a:rPr lang="en-US" dirty="0" err="1"/>
              <a:t>haplotyping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Divide chromosomes into segments, </a:t>
            </a:r>
            <a:r>
              <a:rPr lang="en-US" dirty="0">
                <a:solidFill>
                  <a:srgbClr val="00FF00"/>
                </a:solidFill>
              </a:rPr>
              <a:t>~</a:t>
            </a:r>
            <a:r>
              <a:rPr lang="en-US" dirty="0" smtClean="0">
                <a:solidFill>
                  <a:srgbClr val="00FF00"/>
                </a:solidFill>
              </a:rPr>
              <a:t>250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FF00"/>
                </a:solidFill>
              </a:rPr>
              <a:t>75</a:t>
            </a:r>
            <a:r>
              <a:rPr lang="en-US" dirty="0" smtClean="0"/>
              <a:t> </a:t>
            </a:r>
            <a:r>
              <a:rPr lang="en-US" dirty="0"/>
              <a:t>SNP / segment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List </a:t>
            </a:r>
            <a:r>
              <a:rPr lang="en-US" dirty="0" err="1"/>
              <a:t>haplotypes</a:t>
            </a:r>
            <a:r>
              <a:rPr lang="en-US" dirty="0"/>
              <a:t> by genotype match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Similar to </a:t>
            </a:r>
            <a:r>
              <a:rPr lang="en-US" dirty="0" err="1"/>
              <a:t>fastPhase</a:t>
            </a:r>
            <a:r>
              <a:rPr lang="en-US" dirty="0"/>
              <a:t>, IMPUTE </a:t>
            </a:r>
          </a:p>
          <a:p>
            <a:pPr>
              <a:lnSpc>
                <a:spcPct val="90000"/>
              </a:lnSpc>
            </a:pPr>
            <a:r>
              <a:rPr lang="en-US" dirty="0"/>
              <a:t>End with pedigree </a:t>
            </a:r>
            <a:r>
              <a:rPr lang="en-US" dirty="0" err="1"/>
              <a:t>haplotyping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Detect crossover, fix </a:t>
            </a:r>
            <a:r>
              <a:rPr lang="en-US" dirty="0" err="1"/>
              <a:t>noninheritance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Impute </a:t>
            </a:r>
            <a:r>
              <a:rPr lang="en-US" dirty="0" err="1"/>
              <a:t>nongenotyped</a:t>
            </a:r>
            <a:r>
              <a:rPr lang="en-US" dirty="0"/>
              <a:t> ancestors</a:t>
            </a:r>
          </a:p>
        </p:txBody>
      </p:sp>
    </p:spTree>
    <p:extLst>
      <p:ext uri="{BB962C8B-B14F-4D97-AF65-F5344CB8AC3E}">
        <p14:creationId xmlns:p14="http://schemas.microsoft.com/office/powerpoint/2010/main" val="1522921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Recessive defect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039" y="1099470"/>
            <a:ext cx="8226425" cy="5416868"/>
          </a:xfrm>
        </p:spPr>
        <p:txBody>
          <a:bodyPr/>
          <a:lstStyle/>
          <a:p>
            <a:r>
              <a:rPr lang="en-US" dirty="0" smtClean="0"/>
              <a:t>Check for homozygous </a:t>
            </a:r>
            <a:r>
              <a:rPr lang="en-US" dirty="0" err="1" smtClean="0"/>
              <a:t>haplotypes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7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FF00"/>
                </a:solidFill>
              </a:rPr>
              <a:t>90</a:t>
            </a:r>
            <a:r>
              <a:rPr lang="en-US" dirty="0" smtClean="0"/>
              <a:t> expected but none observed </a:t>
            </a:r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5</a:t>
            </a:r>
            <a:r>
              <a:rPr lang="en-US" dirty="0" smtClean="0"/>
              <a:t> of top </a:t>
            </a:r>
            <a:r>
              <a:rPr lang="en-US" dirty="0" smtClean="0">
                <a:solidFill>
                  <a:srgbClr val="00FF00"/>
                </a:solidFill>
              </a:rPr>
              <a:t>11</a:t>
            </a:r>
            <a:r>
              <a:rPr lang="en-US" dirty="0" smtClean="0"/>
              <a:t> are potentially lethal</a:t>
            </a:r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936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FF00"/>
                </a:solidFill>
              </a:rPr>
              <a:t>52,449</a:t>
            </a:r>
            <a:r>
              <a:rPr lang="en-US" dirty="0" smtClean="0"/>
              <a:t> carrier sire-by-carrier MGS fertility records</a:t>
            </a:r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3.1%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FF00"/>
                </a:solidFill>
              </a:rPr>
              <a:t>3.7%</a:t>
            </a:r>
            <a:r>
              <a:rPr lang="en-US" dirty="0" smtClean="0"/>
              <a:t> lower conception rates</a:t>
            </a:r>
          </a:p>
          <a:p>
            <a:pPr lvl="1"/>
            <a:r>
              <a:rPr lang="en-US" dirty="0" smtClean="0"/>
              <a:t>Some slightly higher stillbirth rates</a:t>
            </a:r>
          </a:p>
          <a:p>
            <a:r>
              <a:rPr lang="en-US" dirty="0" smtClean="0"/>
              <a:t>Confirmed </a:t>
            </a:r>
            <a:r>
              <a:rPr lang="en-US" dirty="0" err="1" smtClean="0"/>
              <a:t>Brachyspina</a:t>
            </a:r>
            <a:r>
              <a:rPr lang="en-US" dirty="0" smtClean="0"/>
              <a:t> same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30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41" y="128135"/>
            <a:ext cx="8226425" cy="584775"/>
          </a:xfrm>
        </p:spPr>
        <p:txBody>
          <a:bodyPr/>
          <a:lstStyle/>
          <a:p>
            <a:r>
              <a:rPr lang="en-US" dirty="0" smtClean="0"/>
              <a:t>We’re working on new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Query_Result_Default_Fredd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9428" y="1062618"/>
            <a:ext cx="8927782" cy="487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585" y="5971900"/>
            <a:ext cx="8993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Cole, J.B., and Null, D.J. 2012</a:t>
            </a:r>
            <a:r>
              <a:rPr lang="en-US" dirty="0"/>
              <a:t>. AIPL Research Report GENOMIC2: Use of chromosomal predicted transmitting abilities. Available: </a:t>
            </a:r>
            <a:r>
              <a:rPr lang="en-US" dirty="0">
                <a:hlinkClick r:id="rId3"/>
              </a:rPr>
              <a:t>http://aipl.arsusda.gov/reference/</a:t>
            </a:r>
            <a:r>
              <a:rPr lang="en-US" dirty="0" smtClean="0">
                <a:hlinkClick r:id="rId3"/>
              </a:rPr>
              <a:t>chromosomal_pta_query.html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421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0000" y="2594392"/>
            <a:ext cx="660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Trebuchet MS"/>
                <a:cs typeface="Trebuchet MS"/>
              </a:rPr>
              <a:t>History</a:t>
            </a:r>
            <a:endParaRPr lang="en-US" sz="6000" b="1" dirty="0">
              <a:solidFill>
                <a:srgbClr val="FFFF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32709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umnst777 BT" charset="0"/>
              </a:rPr>
              <a:t>Impact on producers</a:t>
            </a:r>
          </a:p>
        </p:txBody>
      </p:sp>
      <p:sp>
        <p:nvSpPr>
          <p:cNvPr id="1042435" name="Rectangle 3"/>
          <p:cNvSpPr>
            <a:spLocks noGrp="1" noChangeArrowheads="1"/>
          </p:cNvSpPr>
          <p:nvPr>
            <p:ph idx="1"/>
          </p:nvPr>
        </p:nvSpPr>
        <p:spPr>
          <a:xfrm>
            <a:off x="510039" y="1371600"/>
            <a:ext cx="8226425" cy="4688114"/>
          </a:xfrm>
        </p:spPr>
        <p:txBody>
          <a:bodyPr/>
          <a:lstStyle/>
          <a:p>
            <a:pPr marL="319088" indent="-319088" eaLnBrk="1" hangingPunct="1"/>
            <a:r>
              <a:rPr lang="en-US" sz="2400" dirty="0">
                <a:latin typeface="Humnst777 BT" charset="0"/>
              </a:rPr>
              <a:t>Young-bull evaluations with accuracy of early 1st­crop evaluations</a:t>
            </a:r>
          </a:p>
          <a:p>
            <a:pPr marL="319088" indent="-319088" eaLnBrk="1" hangingPunct="1"/>
            <a:r>
              <a:rPr lang="en-US" sz="2400" dirty="0">
                <a:latin typeface="Humnst777 BT" charset="0"/>
              </a:rPr>
              <a:t>AI organizations marketing </a:t>
            </a:r>
            <a:r>
              <a:rPr lang="en-US" sz="2400" dirty="0" err="1">
                <a:latin typeface="Humnst777 BT" charset="0"/>
              </a:rPr>
              <a:t>genomically</a:t>
            </a:r>
            <a:r>
              <a:rPr lang="en-US" sz="2400" dirty="0">
                <a:latin typeface="Humnst777 BT" charset="0"/>
              </a:rPr>
              <a:t> evaluated 2-year-olds</a:t>
            </a:r>
          </a:p>
          <a:p>
            <a:pPr marL="319088" indent="-319088" eaLnBrk="1" hangingPunct="1"/>
            <a:r>
              <a:rPr lang="en-US" sz="2400" dirty="0">
                <a:latin typeface="Humnst777 BT" charset="0"/>
              </a:rPr>
              <a:t>Genotype usually required for cow to be bull dam</a:t>
            </a:r>
          </a:p>
          <a:p>
            <a:pPr marL="319088" indent="-319088" eaLnBrk="1" hangingPunct="1"/>
            <a:r>
              <a:rPr lang="en-US" sz="2400" dirty="0">
                <a:latin typeface="Humnst777 BT" charset="0"/>
              </a:rPr>
              <a:t>Rate of genetic improvement likely to increase by up to 50%</a:t>
            </a:r>
          </a:p>
          <a:p>
            <a:pPr marL="319088" indent="-319088" eaLnBrk="1" hangingPunct="1"/>
            <a:r>
              <a:rPr lang="en-US" sz="2400" dirty="0">
                <a:latin typeface="Humnst777 BT" charset="0"/>
              </a:rPr>
              <a:t>Studs reducing progeny-test programs </a:t>
            </a:r>
          </a:p>
        </p:txBody>
      </p:sp>
    </p:spTree>
    <p:extLst>
      <p:ext uri="{BB962C8B-B14F-4D97-AF65-F5344CB8AC3E}">
        <p14:creationId xmlns:p14="http://schemas.microsoft.com/office/powerpoint/2010/main" val="1424114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0000" y="2594392"/>
            <a:ext cx="660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Trebuchet MS"/>
                <a:cs typeface="Trebuchet MS"/>
              </a:rPr>
              <a:t>Challenges</a:t>
            </a:r>
            <a:endParaRPr lang="en-US" sz="6000" b="1" dirty="0">
              <a:solidFill>
                <a:srgbClr val="FFFF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95210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96" y="130187"/>
            <a:ext cx="8226425" cy="584775"/>
          </a:xfrm>
        </p:spPr>
        <p:txBody>
          <a:bodyPr/>
          <a:lstStyle/>
          <a:p>
            <a:r>
              <a:rPr lang="en-US" dirty="0" smtClean="0"/>
              <a:t>Input costs are rising quickly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5826001"/>
              </p:ext>
            </p:extLst>
          </p:nvPr>
        </p:nvGraphicFramePr>
        <p:xfrm>
          <a:off x="2252039" y="1049159"/>
          <a:ext cx="6779441" cy="4201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4743" y="5460879"/>
            <a:ext cx="3716329" cy="1015663"/>
          </a:xfrm>
          <a:prstGeom prst="rect">
            <a:avLst/>
          </a:prstGeom>
          <a:noFill/>
          <a:ln w="9525"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Trebuchet MS"/>
                <a:cs typeface="Trebuchet MS"/>
              </a:rPr>
              <a:t>M:FP</a:t>
            </a:r>
            <a:r>
              <a:rPr lang="en-US" sz="2000" dirty="0">
                <a:latin typeface="Trebuchet MS"/>
                <a:cs typeface="Trebuchet MS"/>
              </a:rPr>
              <a:t> = price of a </a:t>
            </a:r>
            <a:r>
              <a:rPr lang="en-US" sz="2000" dirty="0" smtClean="0">
                <a:latin typeface="Trebuchet MS"/>
                <a:cs typeface="Trebuchet MS"/>
              </a:rPr>
              <a:t>kg </a:t>
            </a:r>
            <a:r>
              <a:rPr lang="en-US" sz="2000" dirty="0">
                <a:latin typeface="Trebuchet MS"/>
                <a:cs typeface="Trebuchet MS"/>
              </a:rPr>
              <a:t>of </a:t>
            </a:r>
            <a:r>
              <a:rPr lang="en-US" sz="2000" dirty="0" smtClean="0">
                <a:latin typeface="Trebuchet MS"/>
                <a:cs typeface="Trebuchet MS"/>
              </a:rPr>
              <a:t>milk /</a:t>
            </a:r>
          </a:p>
          <a:p>
            <a:r>
              <a:rPr lang="en-US" sz="2000" dirty="0" smtClean="0">
                <a:latin typeface="Trebuchet MS"/>
                <a:cs typeface="Trebuchet MS"/>
              </a:rPr>
              <a:t>           price </a:t>
            </a:r>
            <a:r>
              <a:rPr lang="en-US" sz="2000" dirty="0">
                <a:latin typeface="Trebuchet MS"/>
                <a:cs typeface="Trebuchet MS"/>
              </a:rPr>
              <a:t>of </a:t>
            </a:r>
            <a:r>
              <a:rPr lang="en-US" sz="2000" dirty="0" smtClean="0">
                <a:latin typeface="Trebuchet MS"/>
                <a:cs typeface="Trebuchet MS"/>
              </a:rPr>
              <a:t>a kg of </a:t>
            </a:r>
            <a:r>
              <a:rPr lang="en-US" sz="2000" dirty="0">
                <a:latin typeface="Trebuchet MS"/>
                <a:cs typeface="Trebuchet MS"/>
              </a:rPr>
              <a:t>a 16% </a:t>
            </a:r>
            <a:endParaRPr lang="en-US" sz="2000" dirty="0" smtClean="0">
              <a:latin typeface="Trebuchet MS"/>
              <a:cs typeface="Trebuchet MS"/>
            </a:endParaRPr>
          </a:p>
          <a:p>
            <a:r>
              <a:rPr lang="en-US" sz="2000" dirty="0">
                <a:latin typeface="Trebuchet MS"/>
                <a:cs typeface="Trebuchet MS"/>
              </a:rPr>
              <a:t> </a:t>
            </a:r>
            <a:r>
              <a:rPr lang="en-US" sz="2000" dirty="0" smtClean="0">
                <a:latin typeface="Trebuchet MS"/>
                <a:cs typeface="Trebuchet MS"/>
              </a:rPr>
              <a:t>          protein ration</a:t>
            </a:r>
            <a:endParaRPr lang="en-US" sz="2000" dirty="0">
              <a:latin typeface="Trebuchet MS"/>
              <a:cs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7563" y="5262836"/>
            <a:ext cx="4514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rebuchet MS"/>
              </a:rPr>
              <a:t>Month</a:t>
            </a:r>
            <a:endParaRPr lang="en-US" sz="2800" b="1" dirty="0">
              <a:solidFill>
                <a:srgbClr val="FFFF00"/>
              </a:solidFill>
              <a:latin typeface="Trebuchet MS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4154" y="3005764"/>
            <a:ext cx="398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rebuchet MS"/>
              </a:rPr>
              <a:t>Milk:Feed</a:t>
            </a:r>
            <a:r>
              <a:rPr lang="en-US" sz="2800" b="1" dirty="0" smtClean="0">
                <a:solidFill>
                  <a:srgbClr val="FFFF00"/>
                </a:solidFill>
                <a:latin typeface="Trebuchet MS"/>
              </a:rPr>
              <a:t> Price Ratio</a:t>
            </a:r>
            <a:endParaRPr lang="en-US" sz="2800" b="1" dirty="0">
              <a:solidFill>
                <a:srgbClr val="FFFF00"/>
              </a:solidFill>
              <a:latin typeface="Trebuchet MS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948695" y="2722758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3053071" y="2731457"/>
            <a:ext cx="5827807" cy="869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201830" y="3923207"/>
            <a:ext cx="2661654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rebuchet MS"/>
                <a:cs typeface="Trebuchet MS"/>
              </a:rPr>
              <a:t>July 2012 Grain Costs</a:t>
            </a:r>
          </a:p>
          <a:p>
            <a:r>
              <a:rPr lang="en-US" b="1" dirty="0" smtClean="0">
                <a:latin typeface="Trebuchet MS"/>
                <a:cs typeface="Trebuchet MS"/>
              </a:rPr>
              <a:t>Soybeans: $15.60/</a:t>
            </a:r>
            <a:r>
              <a:rPr lang="en-US" b="1" dirty="0" err="1" smtClean="0">
                <a:latin typeface="Trebuchet MS"/>
                <a:cs typeface="Trebuchet MS"/>
              </a:rPr>
              <a:t>bu</a:t>
            </a:r>
            <a:r>
              <a:rPr lang="en-US" b="1" dirty="0">
                <a:latin typeface="Trebuchet MS"/>
                <a:cs typeface="Trebuchet MS"/>
              </a:rPr>
              <a:t> </a:t>
            </a:r>
            <a:r>
              <a:rPr lang="en-US" b="1" dirty="0" smtClean="0">
                <a:latin typeface="Trebuchet MS"/>
                <a:cs typeface="Trebuchet MS"/>
              </a:rPr>
              <a:t> (</a:t>
            </a:r>
            <a:r>
              <a:rPr lang="en-US" b="1" dirty="0" smtClean="0">
                <a:solidFill>
                  <a:srgbClr val="00FF00"/>
                </a:solidFill>
                <a:latin typeface="Trebuchet MS"/>
                <a:cs typeface="Trebuchet MS"/>
              </a:rPr>
              <a:t>€0.46/kg</a:t>
            </a:r>
            <a:r>
              <a:rPr lang="en-US" b="1" dirty="0" smtClean="0">
                <a:latin typeface="Trebuchet MS"/>
                <a:cs typeface="Trebuchet MS"/>
              </a:rPr>
              <a:t>)</a:t>
            </a:r>
          </a:p>
          <a:p>
            <a:r>
              <a:rPr lang="en-US" b="1" dirty="0" smtClean="0">
                <a:latin typeface="Trebuchet MS"/>
                <a:cs typeface="Trebuchet MS"/>
              </a:rPr>
              <a:t>Corn:        </a:t>
            </a:r>
            <a:r>
              <a:rPr lang="en-US" b="1" dirty="0" smtClean="0">
                <a:solidFill>
                  <a:srgbClr val="FFFFFF"/>
                </a:solidFill>
                <a:latin typeface="Trebuchet MS"/>
                <a:cs typeface="Trebuchet MS"/>
              </a:rPr>
              <a:t>$  7.36/</a:t>
            </a:r>
            <a:r>
              <a:rPr lang="en-US" b="1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bu</a:t>
            </a:r>
            <a:r>
              <a:rPr lang="en-US" b="1" dirty="0" smtClean="0">
                <a:latin typeface="Trebuchet MS"/>
                <a:cs typeface="Trebuchet MS"/>
              </a:rPr>
              <a:t>  (</a:t>
            </a:r>
            <a:r>
              <a:rPr lang="en-US" b="1" dirty="0" smtClean="0">
                <a:solidFill>
                  <a:srgbClr val="00FF00"/>
                </a:solidFill>
                <a:latin typeface="Trebuchet MS"/>
                <a:cs typeface="Trebuchet MS"/>
              </a:rPr>
              <a:t>€0.23/kg</a:t>
            </a:r>
            <a:r>
              <a:rPr lang="en-US" b="1" dirty="0" smtClean="0">
                <a:latin typeface="Trebuchet MS"/>
                <a:cs typeface="Trebuchet MS"/>
              </a:rPr>
              <a:t>)</a:t>
            </a:r>
            <a:endParaRPr lang="en-US" b="1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8173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Expected value of </a:t>
            </a:r>
            <a:r>
              <a:rPr lang="en-US" dirty="0" err="1" smtClean="0"/>
              <a:t>Mendelian</a:t>
            </a:r>
            <a:r>
              <a:rPr lang="en-US" dirty="0" smtClean="0"/>
              <a:t> sampling no longer equal to 0</a:t>
            </a:r>
          </a:p>
          <a:p>
            <a:r>
              <a:rPr lang="en-US" dirty="0" smtClean="0"/>
              <a:t>Key assumption of animal models</a:t>
            </a:r>
          </a:p>
          <a:p>
            <a:r>
              <a:rPr lang="en-US" dirty="0" smtClean="0"/>
              <a:t>References:</a:t>
            </a:r>
          </a:p>
          <a:p>
            <a:pPr lvl="1"/>
            <a:r>
              <a:rPr lang="en-US" dirty="0" err="1" smtClean="0"/>
              <a:t>Patry</a:t>
            </a:r>
            <a:r>
              <a:rPr lang="en-US" dirty="0" smtClean="0"/>
              <a:t>, </a:t>
            </a:r>
            <a:r>
              <a:rPr lang="en-US" dirty="0" err="1" smtClean="0"/>
              <a:t>Ducrocq</a:t>
            </a:r>
            <a:r>
              <a:rPr lang="en-US" dirty="0" smtClean="0"/>
              <a:t> 2011 GSE 43:30</a:t>
            </a:r>
          </a:p>
          <a:p>
            <a:pPr lvl="1"/>
            <a:r>
              <a:rPr lang="en-US" dirty="0" err="1" smtClean="0"/>
              <a:t>Vitezica</a:t>
            </a:r>
            <a:r>
              <a:rPr lang="en-US" dirty="0" smtClean="0"/>
              <a:t> et al 2011 Genet Res (</a:t>
            </a:r>
            <a:r>
              <a:rPr lang="en-US" dirty="0" err="1" smtClean="0"/>
              <a:t>Camb</a:t>
            </a:r>
            <a:r>
              <a:rPr lang="en-US" dirty="0" smtClean="0"/>
              <a:t>)  pp. 1–10.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from Pre-Selection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00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Bulls born in 2008, progeny tested in 2009, with daughter records in 2012, were pre-selected: </a:t>
            </a:r>
          </a:p>
          <a:p>
            <a:pPr lvl="1"/>
            <a:r>
              <a:rPr lang="en-US" dirty="0" smtClean="0"/>
              <a:t>3,434 genotyped vs. 1,096 sampled</a:t>
            </a:r>
          </a:p>
          <a:p>
            <a:pPr lvl="1"/>
            <a:r>
              <a:rPr lang="en-US" dirty="0" smtClean="0"/>
              <a:t>Now &gt;10 genotyped per 1 marketed</a:t>
            </a:r>
          </a:p>
          <a:p>
            <a:r>
              <a:rPr lang="en-US" dirty="0" smtClean="0"/>
              <a:t>Potential for bias:</a:t>
            </a:r>
          </a:p>
          <a:p>
            <a:pPr lvl="1"/>
            <a:r>
              <a:rPr lang="en-US" dirty="0" smtClean="0"/>
              <a:t>178 genotyped progeny</a:t>
            </a:r>
          </a:p>
          <a:p>
            <a:pPr lvl="1"/>
            <a:r>
              <a:rPr lang="en-US" dirty="0" smtClean="0"/>
              <a:t>32 sons progeny tested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Pre-Selection Bias Now Beginning</a:t>
            </a:r>
            <a:endParaRPr lang="en-US" dirty="0"/>
          </a:p>
        </p:txBody>
      </p:sp>
      <p:pic>
        <p:nvPicPr>
          <p:cNvPr id="4" name="Picture 129" descr="7HO06417d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9964" y="4339786"/>
            <a:ext cx="3214254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0845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039" y="1090399"/>
            <a:ext cx="8226425" cy="1969770"/>
          </a:xfrm>
        </p:spPr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1-Step</a:t>
            </a:r>
            <a:r>
              <a:rPr lang="en-US" dirty="0" smtClean="0"/>
              <a:t> to incorporate genotypes</a:t>
            </a:r>
          </a:p>
          <a:p>
            <a:pPr lvl="1"/>
            <a:r>
              <a:rPr lang="en-US" dirty="0" smtClean="0"/>
              <a:t>Flexible models, many recent studies</a:t>
            </a:r>
          </a:p>
          <a:p>
            <a:pPr lvl="1"/>
            <a:r>
              <a:rPr lang="en-US" dirty="0" smtClean="0"/>
              <a:t>Foreign data not yet included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Multi-step</a:t>
            </a:r>
            <a:r>
              <a:rPr lang="en-US" dirty="0" smtClean="0"/>
              <a:t> GEBV, then insert in AM</a:t>
            </a:r>
          </a:p>
          <a:p>
            <a:pPr lvl="1"/>
            <a:r>
              <a:rPr lang="en-US" dirty="0" smtClean="0"/>
              <a:t>Same trait (</a:t>
            </a:r>
            <a:r>
              <a:rPr lang="en-US" dirty="0" err="1" smtClean="0"/>
              <a:t>Ducrocq</a:t>
            </a:r>
            <a:r>
              <a:rPr lang="en-US" dirty="0" smtClean="0"/>
              <a:t> and Liu, 2009)</a:t>
            </a:r>
          </a:p>
          <a:p>
            <a:pPr lvl="1"/>
            <a:r>
              <a:rPr lang="en-US" dirty="0" smtClean="0"/>
              <a:t>Or correlated trait (</a:t>
            </a:r>
            <a:r>
              <a:rPr lang="en-US" dirty="0" err="1" smtClean="0"/>
              <a:t>Mantysaari</a:t>
            </a:r>
            <a:r>
              <a:rPr lang="en-US" dirty="0" smtClean="0"/>
              <a:t> and </a:t>
            </a:r>
            <a:r>
              <a:rPr lang="en-US" dirty="0" err="1" smtClean="0"/>
              <a:t>Stranden</a:t>
            </a:r>
            <a:r>
              <a:rPr lang="en-US" dirty="0" smtClean="0"/>
              <a:t>, 2010; Stoop et al, 2011)</a:t>
            </a:r>
          </a:p>
          <a:p>
            <a:pPr lvl="1"/>
            <a:r>
              <a:rPr lang="en-US" dirty="0" smtClean="0"/>
              <a:t>Foreign genotyped bulls included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to Reduce 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73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41" y="128135"/>
            <a:ext cx="8226425" cy="584775"/>
          </a:xfrm>
        </p:spPr>
        <p:txBody>
          <a:bodyPr/>
          <a:lstStyle/>
          <a:p>
            <a:r>
              <a:rPr lang="en-US" dirty="0" smtClean="0"/>
              <a:t>Inbreeding continues to increase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585" y="6071681"/>
            <a:ext cx="8993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Cole</a:t>
            </a:r>
            <a:r>
              <a:rPr lang="en-US" dirty="0"/>
              <a:t>, J.B., and </a:t>
            </a:r>
            <a:r>
              <a:rPr lang="en-US" dirty="0" smtClean="0"/>
              <a:t>P.M. </a:t>
            </a:r>
            <a:r>
              <a:rPr lang="en-US" dirty="0" err="1" smtClean="0"/>
              <a:t>VanRaden</a:t>
            </a:r>
            <a:r>
              <a:rPr lang="en-US" dirty="0" smtClean="0"/>
              <a:t>. 2011. Use </a:t>
            </a:r>
            <a:r>
              <a:rPr lang="en-US" dirty="0"/>
              <a:t>of </a:t>
            </a:r>
            <a:r>
              <a:rPr lang="en-US" dirty="0" err="1"/>
              <a:t>haplotyes</a:t>
            </a:r>
            <a:r>
              <a:rPr lang="en-US" dirty="0"/>
              <a:t> to estimate </a:t>
            </a:r>
            <a:r>
              <a:rPr lang="en-US" dirty="0" err="1"/>
              <a:t>Mendelian</a:t>
            </a:r>
            <a:r>
              <a:rPr lang="en-US" dirty="0"/>
              <a:t> sampling effects and selection limits. J. </a:t>
            </a:r>
            <a:r>
              <a:rPr lang="en-US" dirty="0" smtClean="0"/>
              <a:t>Anim. Breed</a:t>
            </a:r>
            <a:r>
              <a:rPr lang="en-US" dirty="0"/>
              <a:t>. Genet. 128(6):448-455</a:t>
            </a:r>
            <a:r>
              <a:rPr lang="en-US" dirty="0" smtClean="0"/>
              <a:t>.</a:t>
            </a:r>
          </a:p>
        </p:txBody>
      </p:sp>
      <p:pic>
        <p:nvPicPr>
          <p:cNvPr id="6" name="Picture 5" descr="Cole_JABG_Mendelian_Sampling_Figure_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3" y="1043215"/>
            <a:ext cx="8926286" cy="48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7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2554" y="164421"/>
            <a:ext cx="8733732" cy="549275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G</a:t>
            </a:r>
            <a:r>
              <a:rPr lang="en-US" sz="3600" dirty="0"/>
              <a:t>enomic vs. </a:t>
            </a:r>
            <a:r>
              <a:rPr lang="en-US" sz="3600" dirty="0" smtClean="0"/>
              <a:t>Pedigree </a:t>
            </a:r>
            <a:r>
              <a:rPr lang="en-US" sz="3600" dirty="0" smtClean="0">
                <a:solidFill>
                  <a:schemeClr val="tx1"/>
                </a:solidFill>
              </a:rPr>
              <a:t>I</a:t>
            </a:r>
            <a:r>
              <a:rPr lang="en-US" sz="3600" dirty="0" smtClean="0"/>
              <a:t>nbreeding</a:t>
            </a:r>
            <a:endParaRPr lang="en-US" sz="3600" dirty="0"/>
          </a:p>
        </p:txBody>
      </p:sp>
      <p:graphicFrame>
        <p:nvGraphicFramePr>
          <p:cNvPr id="736326" name="Group 70"/>
          <p:cNvGraphicFramePr>
            <a:graphicFrameLocks noGrp="1"/>
          </p:cNvGraphicFramePr>
          <p:nvPr>
            <p:ph type="tbl" idx="1"/>
          </p:nvPr>
        </p:nvGraphicFramePr>
        <p:xfrm>
          <a:off x="914400" y="1981200"/>
          <a:ext cx="7340917" cy="3627119"/>
        </p:xfrm>
        <a:graphic>
          <a:graphicData uri="http://schemas.openxmlformats.org/drawingml/2006/table">
            <a:tbl>
              <a:tblPr/>
              <a:tblGrid>
                <a:gridCol w="2971800"/>
                <a:gridCol w="2057400"/>
                <a:gridCol w="208280"/>
                <a:gridCol w="2103437"/>
              </a:tblGrid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Bull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Pedigree F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Genomic F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 Man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15.8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Ramos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11.5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Shottle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11.9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Planet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18.8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Earnit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12.8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Nifty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11.7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36327" name="Text Box 71"/>
          <p:cNvSpPr txBox="1">
            <a:spLocks noChangeArrowheads="1"/>
          </p:cNvSpPr>
          <p:nvPr/>
        </p:nvSpPr>
        <p:spPr bwMode="auto">
          <a:xfrm>
            <a:off x="4343400" y="5715000"/>
            <a:ext cx="2579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Correlation = .68</a:t>
            </a:r>
          </a:p>
        </p:txBody>
      </p:sp>
    </p:spTree>
    <p:extLst>
      <p:ext uri="{BB962C8B-B14F-4D97-AF65-F5344CB8AC3E}">
        <p14:creationId xmlns:p14="http://schemas.microsoft.com/office/powerpoint/2010/main" val="52452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Loss-of-function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78204"/>
          </a:xfrm>
        </p:spPr>
        <p:txBody>
          <a:bodyPr/>
          <a:lstStyle/>
          <a:p>
            <a:r>
              <a:rPr lang="en-US" dirty="0" smtClean="0"/>
              <a:t>At least </a:t>
            </a:r>
            <a:r>
              <a:rPr lang="en-US" dirty="0" smtClean="0">
                <a:solidFill>
                  <a:srgbClr val="00FF00"/>
                </a:solidFill>
              </a:rPr>
              <a:t>100</a:t>
            </a:r>
            <a:r>
              <a:rPr lang="en-US" dirty="0" smtClean="0"/>
              <a:t> </a:t>
            </a:r>
            <a:r>
              <a:rPr lang="en-US" dirty="0" err="1" smtClean="0"/>
              <a:t>LoF</a:t>
            </a:r>
            <a:r>
              <a:rPr lang="en-US" dirty="0" smtClean="0"/>
              <a:t> per human genome surveyed </a:t>
            </a:r>
            <a:r>
              <a:rPr lang="en-US" sz="2400" dirty="0" smtClean="0">
                <a:solidFill>
                  <a:srgbClr val="B8E2FF"/>
                </a:solidFill>
              </a:rPr>
              <a:t>(MacArthur et al., 2010)</a:t>
            </a:r>
          </a:p>
          <a:p>
            <a:pPr lvl="1"/>
            <a:r>
              <a:rPr lang="en-US" dirty="0" smtClean="0"/>
              <a:t>Of those genes </a:t>
            </a:r>
            <a:r>
              <a:rPr lang="en-US" dirty="0" smtClean="0">
                <a:solidFill>
                  <a:srgbClr val="00FF00"/>
                </a:solidFill>
              </a:rPr>
              <a:t>~20 </a:t>
            </a:r>
            <a:r>
              <a:rPr lang="en-US" dirty="0" smtClean="0"/>
              <a:t>are completely inactivated</a:t>
            </a:r>
          </a:p>
          <a:p>
            <a:pPr lvl="1"/>
            <a:r>
              <a:rPr lang="en-US" dirty="0" smtClean="0"/>
              <a:t>Previously </a:t>
            </a:r>
            <a:r>
              <a:rPr lang="en-US" dirty="0"/>
              <a:t>uncharacterized </a:t>
            </a:r>
            <a:r>
              <a:rPr lang="en-US" dirty="0" err="1"/>
              <a:t>LoF</a:t>
            </a:r>
            <a:r>
              <a:rPr lang="en-US" dirty="0"/>
              <a:t> variants </a:t>
            </a:r>
            <a:r>
              <a:rPr lang="en-US" dirty="0" smtClean="0"/>
              <a:t>likely </a:t>
            </a:r>
            <a:r>
              <a:rPr lang="en-US" dirty="0"/>
              <a:t>to have phenotypic </a:t>
            </a:r>
            <a:r>
              <a:rPr lang="en-US" dirty="0" smtClean="0"/>
              <a:t>effects</a:t>
            </a:r>
          </a:p>
          <a:p>
            <a:r>
              <a:rPr lang="en-US" dirty="0" smtClean="0"/>
              <a:t>How can mating programs deal with this?</a:t>
            </a:r>
          </a:p>
        </p:txBody>
      </p:sp>
    </p:spTree>
    <p:extLst>
      <p:ext uri="{BB962C8B-B14F-4D97-AF65-F5344CB8AC3E}">
        <p14:creationId xmlns:p14="http://schemas.microsoft.com/office/powerpoint/2010/main" val="1707326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Unknown phenotypes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7820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Susceptibility to disease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/>
              <a:t>Johne’s</a:t>
            </a:r>
            <a:r>
              <a:rPr lang="en-US" dirty="0" smtClean="0"/>
              <a:t> is difficult to diagnose, </a:t>
            </a:r>
          </a:p>
          <a:p>
            <a:r>
              <a:rPr lang="en-US" dirty="0" smtClean="0"/>
              <a:t>Differential response to management</a:t>
            </a:r>
          </a:p>
          <a:p>
            <a:pPr lvl="1"/>
            <a:r>
              <a:rPr lang="en-US" dirty="0" smtClean="0"/>
              <a:t>Conversion efficiency of different rations</a:t>
            </a:r>
          </a:p>
          <a:p>
            <a:pPr lvl="1"/>
            <a:r>
              <a:rPr lang="en-US" dirty="0" smtClean="0"/>
              <a:t>Response to superovulation</a:t>
            </a:r>
          </a:p>
          <a:p>
            <a:pPr lvl="1"/>
            <a:r>
              <a:rPr lang="en-US" dirty="0" smtClean="0"/>
              <a:t>Resistance to heat stress</a:t>
            </a:r>
          </a:p>
        </p:txBody>
      </p:sp>
    </p:spTree>
    <p:extLst>
      <p:ext uri="{BB962C8B-B14F-4D97-AF65-F5344CB8AC3E}">
        <p14:creationId xmlns:p14="http://schemas.microsoft.com/office/powerpoint/2010/main" val="1860060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umnst777 BT" charset="0"/>
              </a:rPr>
              <a:t>Why </a:t>
            </a:r>
            <a:r>
              <a:rPr lang="en-US" dirty="0" smtClean="0">
                <a:latin typeface="Humnst777 BT" charset="0"/>
              </a:rPr>
              <a:t>genomics </a:t>
            </a:r>
            <a:r>
              <a:rPr lang="en-US" dirty="0">
                <a:latin typeface="Humnst777 BT" charset="0"/>
              </a:rPr>
              <a:t>works in </a:t>
            </a:r>
            <a:r>
              <a:rPr lang="en-US" dirty="0" smtClean="0">
                <a:latin typeface="Humnst777 BT" charset="0"/>
              </a:rPr>
              <a:t>dairy</a:t>
            </a:r>
            <a:endParaRPr lang="en-US" dirty="0">
              <a:latin typeface="Humnst777 BT" charset="0"/>
            </a:endParaRPr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1"/>
          </p:nvPr>
        </p:nvSpPr>
        <p:spPr>
          <a:xfrm>
            <a:off x="510039" y="1371600"/>
            <a:ext cx="8226425" cy="4505849"/>
          </a:xfrm>
        </p:spPr>
        <p:txBody>
          <a:bodyPr/>
          <a:lstStyle/>
          <a:p>
            <a:pPr marL="319088" indent="-319088" eaLnBrk="1" hangingPunct="1">
              <a:spcAft>
                <a:spcPct val="70000"/>
              </a:spcAft>
              <a:tabLst>
                <a:tab pos="2062163" algn="l"/>
              </a:tabLst>
            </a:pPr>
            <a:r>
              <a:rPr lang="en-US" sz="2400" dirty="0">
                <a:latin typeface="Humnst777 BT" charset="0"/>
              </a:rPr>
              <a:t>Extensive historical data available </a:t>
            </a:r>
          </a:p>
          <a:p>
            <a:pPr marL="319088" indent="-319088" eaLnBrk="1" hangingPunct="1">
              <a:spcAft>
                <a:spcPct val="70000"/>
              </a:spcAft>
              <a:tabLst>
                <a:tab pos="2062163" algn="l"/>
              </a:tabLst>
            </a:pPr>
            <a:r>
              <a:rPr lang="en-US" sz="2400" dirty="0" smtClean="0">
                <a:latin typeface="Humnst777 BT" charset="0"/>
              </a:rPr>
              <a:t>Well-developed </a:t>
            </a:r>
            <a:r>
              <a:rPr lang="en-US" sz="2400" dirty="0">
                <a:latin typeface="Humnst777 BT" charset="0"/>
              </a:rPr>
              <a:t>genetic evaluation program</a:t>
            </a:r>
          </a:p>
          <a:p>
            <a:pPr marL="319088" indent="-319088" eaLnBrk="1" hangingPunct="1">
              <a:spcAft>
                <a:spcPct val="70000"/>
              </a:spcAft>
              <a:tabLst>
                <a:tab pos="2062163" algn="l"/>
              </a:tabLst>
            </a:pPr>
            <a:r>
              <a:rPr lang="en-US" sz="2400" dirty="0">
                <a:latin typeface="Humnst777 BT" charset="0"/>
              </a:rPr>
              <a:t>Widespread use of AI sires</a:t>
            </a:r>
          </a:p>
          <a:p>
            <a:pPr marL="319088" indent="-319088" eaLnBrk="1" hangingPunct="1">
              <a:spcAft>
                <a:spcPct val="70000"/>
              </a:spcAft>
              <a:tabLst>
                <a:tab pos="2062163" algn="l"/>
              </a:tabLst>
            </a:pPr>
            <a:r>
              <a:rPr lang="en-US" sz="2400" dirty="0">
                <a:latin typeface="Humnst777 BT" charset="0"/>
              </a:rPr>
              <a:t>Progeny test programs</a:t>
            </a:r>
          </a:p>
          <a:p>
            <a:pPr marL="319088" indent="-319088" eaLnBrk="1" hangingPunct="1">
              <a:spcAft>
                <a:spcPct val="70000"/>
              </a:spcAft>
              <a:tabLst>
                <a:tab pos="2062163" algn="l"/>
              </a:tabLst>
            </a:pPr>
            <a:r>
              <a:rPr lang="en-US" sz="2400" dirty="0">
                <a:latin typeface="Humnst777 BT" charset="0"/>
              </a:rPr>
              <a:t>High valued animals, worth the cost of genotyping</a:t>
            </a:r>
          </a:p>
          <a:p>
            <a:pPr marL="319088" indent="-319088" eaLnBrk="1" hangingPunct="1">
              <a:spcAft>
                <a:spcPct val="70000"/>
              </a:spcAft>
              <a:tabLst>
                <a:tab pos="2062163" algn="l"/>
              </a:tabLst>
            </a:pPr>
            <a:r>
              <a:rPr lang="en-US" sz="2400" dirty="0">
                <a:latin typeface="Humnst777 BT" charset="0"/>
              </a:rPr>
              <a:t>Long generation interval which can be reduced substantially by genomics</a:t>
            </a:r>
          </a:p>
          <a:p>
            <a:pPr marL="319088" indent="-319088" eaLnBrk="1" hangingPunct="1">
              <a:spcAft>
                <a:spcPct val="70000"/>
              </a:spcAft>
              <a:buFont typeface="Monotype Sorts" charset="0"/>
              <a:buNone/>
              <a:tabLst>
                <a:tab pos="2062163" algn="l"/>
              </a:tabLst>
            </a:pPr>
            <a:r>
              <a:rPr lang="en-US" sz="2400" dirty="0">
                <a:latin typeface="Humnst777 BT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73715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25" y="146279"/>
            <a:ext cx="8226425" cy="553998"/>
          </a:xfrm>
        </p:spPr>
        <p:txBody>
          <a:bodyPr/>
          <a:lstStyle/>
          <a:p>
            <a:r>
              <a:rPr lang="en-US" sz="3600" dirty="0" smtClean="0"/>
              <a:t>Across-breed evaluations</a:t>
            </a:r>
            <a:endParaRPr lang="en-US" sz="3600" dirty="0"/>
          </a:p>
        </p:txBody>
      </p:sp>
      <p:sp>
        <p:nvSpPr>
          <p:cNvPr id="138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 1 estimated SNP effects within breed then applied those effects to the other breeds</a:t>
            </a:r>
          </a:p>
          <a:p>
            <a:r>
              <a:rPr lang="en-US" dirty="0"/>
              <a:t>Method 2 (across-breed) used a common set of SNP effects from the combined breed genotypes and phenotypes</a:t>
            </a:r>
          </a:p>
          <a:p>
            <a:r>
              <a:rPr lang="en-US" dirty="0"/>
              <a:t>Method 3 (multi-breed) used a correlated SNP effects using a multi-trait method</a:t>
            </a:r>
          </a:p>
        </p:txBody>
      </p:sp>
    </p:spTree>
    <p:extLst>
      <p:ext uri="{BB962C8B-B14F-4D97-AF65-F5344CB8AC3E}">
        <p14:creationId xmlns:p14="http://schemas.microsoft.com/office/powerpoint/2010/main" val="1458765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38" y="182563"/>
            <a:ext cx="8983662" cy="553998"/>
          </a:xfrm>
        </p:spPr>
        <p:txBody>
          <a:bodyPr/>
          <a:lstStyle/>
          <a:p>
            <a:r>
              <a:rPr lang="en-US" sz="3600" dirty="0"/>
              <a:t>Across-breed </a:t>
            </a:r>
            <a:r>
              <a:rPr lang="en-US" sz="3600" dirty="0" smtClean="0"/>
              <a:t>evaluations - conclusions</a:t>
            </a:r>
            <a:endParaRPr lang="en-US" sz="3600" dirty="0"/>
          </a:p>
        </p:txBody>
      </p:sp>
      <p:sp>
        <p:nvSpPr>
          <p:cNvPr id="134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233488"/>
            <a:ext cx="8226425" cy="4271962"/>
          </a:xfrm>
        </p:spPr>
        <p:txBody>
          <a:bodyPr/>
          <a:lstStyle/>
          <a:p>
            <a:r>
              <a:rPr lang="en-US"/>
              <a:t>Using another breeds SNP estimates did not help</a:t>
            </a:r>
          </a:p>
          <a:p>
            <a:r>
              <a:rPr lang="en-US"/>
              <a:t>Across-breed method  increased the predictive ability, however the traditional GPTA accounted for more variation than the across-breed GPTA</a:t>
            </a:r>
          </a:p>
          <a:p>
            <a:r>
              <a:rPr lang="en-US"/>
              <a:t>Multi-breed increased the predictive ability and the multi-breed GPTA accounted for more variation than the traditional GPTA </a:t>
            </a:r>
          </a:p>
        </p:txBody>
      </p:sp>
    </p:spTree>
    <p:extLst>
      <p:ext uri="{BB962C8B-B14F-4D97-AF65-F5344CB8AC3E}">
        <p14:creationId xmlns:p14="http://schemas.microsoft.com/office/powerpoint/2010/main" val="157633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90" y="123947"/>
            <a:ext cx="8226425" cy="584775"/>
          </a:xfrm>
        </p:spPr>
        <p:txBody>
          <a:bodyPr/>
          <a:lstStyle/>
          <a:p>
            <a:r>
              <a:rPr lang="en-US" dirty="0" smtClean="0"/>
              <a:t>The IP land grab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40" y="1050974"/>
            <a:ext cx="6203167" cy="3489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155" y="3069121"/>
            <a:ext cx="6095933" cy="3428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0697" y="947623"/>
            <a:ext cx="28764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Provisional US patent filed on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20 NOV 2010</a:t>
            </a:r>
            <a:r>
              <a:rPr lang="en-US" sz="1600" dirty="0" smtClean="0"/>
              <a:t> after the</a:t>
            </a:r>
          </a:p>
          <a:p>
            <a:r>
              <a:rPr lang="en-US" sz="1600" dirty="0" smtClean="0"/>
              <a:t>9WCGALP in Leipzig – no</a:t>
            </a:r>
          </a:p>
          <a:p>
            <a:r>
              <a:rPr lang="en-US" sz="1600" dirty="0" smtClean="0"/>
              <a:t>disclosure at that time!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0986" y="5105416"/>
            <a:ext cx="29780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This MS with similar ideas was</a:t>
            </a:r>
          </a:p>
          <a:p>
            <a:r>
              <a:rPr lang="en-US" sz="1600" dirty="0" smtClean="0"/>
              <a:t>submitted </a:t>
            </a:r>
            <a:r>
              <a:rPr lang="en-US" sz="1600" dirty="0" smtClean="0">
                <a:solidFill>
                  <a:srgbClr val="FFFF00"/>
                </a:solidFill>
              </a:rPr>
              <a:t>22 SEP 2010</a:t>
            </a:r>
            <a:r>
              <a:rPr lang="en-US" sz="1600" dirty="0" smtClean="0"/>
              <a:t> and</a:t>
            </a:r>
          </a:p>
          <a:p>
            <a:r>
              <a:rPr lang="en-US" sz="1600" dirty="0" smtClean="0"/>
              <a:t>published on </a:t>
            </a:r>
            <a:r>
              <a:rPr lang="en-US" sz="1600" dirty="0" smtClean="0">
                <a:solidFill>
                  <a:srgbClr val="FFFF00"/>
                </a:solidFill>
              </a:rPr>
              <a:t>12 APR 2011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 smtClean="0">
                <a:solidFill>
                  <a:srgbClr val="FFFF00"/>
                </a:solidFill>
              </a:rPr>
              <a:t>Why share?</a:t>
            </a:r>
            <a:endParaRPr lang="en-US" sz="1600" dirty="0">
              <a:solidFill>
                <a:srgbClr val="FFFF00"/>
              </a:solidFill>
            </a:endParaRPr>
          </a:p>
        </p:txBody>
      </p:sp>
      <p:cxnSp>
        <p:nvCxnSpPr>
          <p:cNvPr id="10" name="Elbow Connector 9"/>
          <p:cNvCxnSpPr/>
          <p:nvPr/>
        </p:nvCxnSpPr>
        <p:spPr bwMode="auto">
          <a:xfrm rot="5400000">
            <a:off x="6796871" y="1476792"/>
            <a:ext cx="290470" cy="1269341"/>
          </a:xfrm>
          <a:prstGeom prst="bentConnector2">
            <a:avLst/>
          </a:prstGeom>
          <a:noFill/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Elbow Connector 11"/>
          <p:cNvCxnSpPr/>
          <p:nvPr/>
        </p:nvCxnSpPr>
        <p:spPr bwMode="auto">
          <a:xfrm rot="5400000" flipH="1" flipV="1">
            <a:off x="2057955" y="4274990"/>
            <a:ext cx="321814" cy="1417190"/>
          </a:xfrm>
          <a:prstGeom prst="bentConnector2">
            <a:avLst/>
          </a:prstGeom>
          <a:noFill/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49502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039" y="1371600"/>
            <a:ext cx="8226425" cy="3939540"/>
          </a:xfrm>
        </p:spPr>
        <p:txBody>
          <a:bodyPr/>
          <a:lstStyle/>
          <a:p>
            <a:r>
              <a:rPr lang="en-US" dirty="0" smtClean="0"/>
              <a:t>Genomic selection has been very successful in the dairy industry.</a:t>
            </a:r>
          </a:p>
          <a:p>
            <a:r>
              <a:rPr lang="en-US" dirty="0" smtClean="0"/>
              <a:t>The technology is widely used, and is increasing the rate of genetic progress.</a:t>
            </a:r>
          </a:p>
          <a:p>
            <a:r>
              <a:rPr lang="en-US" dirty="0" smtClean="0"/>
              <a:t>Several challenges remain, particularly pre-selection bias and across-breed genomics.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99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Acknowledgments</a:t>
            </a:r>
          </a:p>
        </p:txBody>
      </p:sp>
      <p:sp>
        <p:nvSpPr>
          <p:cNvPr id="69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>
                <a:solidFill>
                  <a:schemeClr val="hlink"/>
                </a:solidFill>
              </a:rPr>
              <a:t>Genotyping and DNA extraction: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USDA Bovine Functional Genomics Lab, U. Missouri, U. Alberta, GeneSeek, Genetics &amp; IVF Institute, Genetic Visions, and Illumina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chemeClr val="hlink"/>
                </a:solidFill>
              </a:rPr>
              <a:t>Computing:</a:t>
            </a:r>
            <a:r>
              <a:rPr lang="en-US" sz="2400"/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AIPL staff (Mel Tooker, Leigh Walton)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chemeClr val="hlink"/>
                </a:solidFill>
              </a:rPr>
              <a:t>Funding:</a:t>
            </a:r>
            <a:r>
              <a:rPr lang="en-US" sz="2400"/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National Research Initiative grants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2006-35205-16888, 2006-35205-16701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Agriculture Research Service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Holstein and Jersey breed associations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Contributors to Cooperative Dairy DNA Repository (CDDR)</a:t>
            </a:r>
          </a:p>
        </p:txBody>
      </p:sp>
    </p:spTree>
    <p:extLst>
      <p:ext uri="{BB962C8B-B14F-4D97-AF65-F5344CB8AC3E}">
        <p14:creationId xmlns:p14="http://schemas.microsoft.com/office/powerpoint/2010/main" val="3955290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300"/>
              <a:t>CDDR Contributors</a:t>
            </a:r>
          </a:p>
        </p:txBody>
      </p:sp>
      <p:sp>
        <p:nvSpPr>
          <p:cNvPr id="69939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spAutoFit/>
          </a:bodyPr>
          <a:lstStyle/>
          <a:p>
            <a:pPr marL="285750" indent="-285750">
              <a:spcAft>
                <a:spcPct val="5000"/>
              </a:spcAft>
            </a:pPr>
            <a:r>
              <a:rPr lang="en-US" sz="2800">
                <a:solidFill>
                  <a:schemeClr val="hlink"/>
                </a:solidFill>
              </a:rPr>
              <a:t>National Association of Animal Breeders (NAAB, Columbia, MO)</a:t>
            </a:r>
          </a:p>
          <a:p>
            <a:pPr marL="628650" lvl="1" indent="-228600">
              <a:spcAft>
                <a:spcPct val="5000"/>
              </a:spcAft>
            </a:pPr>
            <a:r>
              <a:rPr lang="en-US" sz="2400"/>
              <a:t>ABS Global </a:t>
            </a:r>
            <a:r>
              <a:rPr lang="en-US" sz="2400">
                <a:solidFill>
                  <a:schemeClr val="accent1"/>
                </a:solidFill>
              </a:rPr>
              <a:t>(DeForest, WI)</a:t>
            </a:r>
          </a:p>
          <a:p>
            <a:pPr marL="628650" lvl="1" indent="-228600">
              <a:spcAft>
                <a:spcPct val="5000"/>
              </a:spcAft>
            </a:pPr>
            <a:r>
              <a:rPr lang="en-US" sz="2400"/>
              <a:t>Accelerated Genetics </a:t>
            </a:r>
            <a:r>
              <a:rPr lang="en-US" sz="2400">
                <a:solidFill>
                  <a:schemeClr val="accent1"/>
                </a:solidFill>
              </a:rPr>
              <a:t>(Baraboo, WI)</a:t>
            </a:r>
          </a:p>
          <a:p>
            <a:pPr marL="628650" lvl="1" indent="-228600">
              <a:spcAft>
                <a:spcPct val="5000"/>
              </a:spcAft>
            </a:pPr>
            <a:r>
              <a:rPr lang="en-US" sz="2400"/>
              <a:t>Alta </a:t>
            </a:r>
            <a:r>
              <a:rPr lang="en-US" sz="2400">
                <a:solidFill>
                  <a:schemeClr val="accent1"/>
                </a:solidFill>
              </a:rPr>
              <a:t>(Balzac, AB, Canada)</a:t>
            </a:r>
          </a:p>
          <a:p>
            <a:pPr marL="628650" lvl="1" indent="-228600">
              <a:spcAft>
                <a:spcPct val="5000"/>
              </a:spcAft>
            </a:pPr>
            <a:r>
              <a:rPr lang="en-US" sz="2400"/>
              <a:t>Genex </a:t>
            </a:r>
            <a:r>
              <a:rPr lang="en-US" sz="2400">
                <a:solidFill>
                  <a:schemeClr val="accent1"/>
                </a:solidFill>
              </a:rPr>
              <a:t>(Shawano, WI)</a:t>
            </a:r>
          </a:p>
          <a:p>
            <a:pPr marL="628650" lvl="1" indent="-228600">
              <a:spcAft>
                <a:spcPct val="5000"/>
              </a:spcAft>
            </a:pPr>
            <a:r>
              <a:rPr lang="en-US" sz="2400"/>
              <a:t>New Generation Genetics </a:t>
            </a:r>
            <a:r>
              <a:rPr lang="en-US" sz="2400">
                <a:solidFill>
                  <a:schemeClr val="accent1"/>
                </a:solidFill>
              </a:rPr>
              <a:t>(Fort Atkinson, WI)</a:t>
            </a:r>
          </a:p>
          <a:p>
            <a:pPr marL="628650" lvl="1" indent="-228600">
              <a:spcAft>
                <a:spcPct val="5000"/>
              </a:spcAft>
            </a:pPr>
            <a:r>
              <a:rPr lang="en-US" sz="2400"/>
              <a:t>Select Sires </a:t>
            </a:r>
            <a:r>
              <a:rPr lang="en-US" sz="2400">
                <a:solidFill>
                  <a:schemeClr val="accent1"/>
                </a:solidFill>
              </a:rPr>
              <a:t>(Plain City, OH)</a:t>
            </a:r>
          </a:p>
          <a:p>
            <a:pPr marL="628650" lvl="1" indent="-228600">
              <a:spcAft>
                <a:spcPct val="5000"/>
              </a:spcAft>
            </a:pPr>
            <a:r>
              <a:rPr lang="en-US" sz="2400"/>
              <a:t>Semex Alliance </a:t>
            </a:r>
            <a:r>
              <a:rPr lang="en-US" sz="2400">
                <a:solidFill>
                  <a:schemeClr val="accent1"/>
                </a:solidFill>
              </a:rPr>
              <a:t>(Guelph, ON, Canada)</a:t>
            </a:r>
          </a:p>
          <a:p>
            <a:pPr marL="628650" lvl="1" indent="-228600">
              <a:spcAft>
                <a:spcPct val="80000"/>
              </a:spcAft>
            </a:pPr>
            <a:r>
              <a:rPr lang="en-US" sz="2400"/>
              <a:t>Taurus-Service </a:t>
            </a:r>
            <a:r>
              <a:rPr lang="en-US" sz="2400">
                <a:solidFill>
                  <a:schemeClr val="accent1"/>
                </a:solidFill>
              </a:rPr>
              <a:t>(Mehoopany, PA)</a:t>
            </a:r>
          </a:p>
        </p:txBody>
      </p:sp>
    </p:spTree>
    <p:extLst>
      <p:ext uri="{BB962C8B-B14F-4D97-AF65-F5344CB8AC3E}">
        <p14:creationId xmlns:p14="http://schemas.microsoft.com/office/powerpoint/2010/main" val="1106890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pic>
        <p:nvPicPr>
          <p:cNvPr id="261124" name="Picture 4" descr="Spanish_Inquisition_(Monty_Python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1016000"/>
            <a:ext cx="7543800" cy="5562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3595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umnst777 BT" charset="0"/>
              </a:rPr>
              <a:t>History of genomic evaluations</a:t>
            </a:r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19088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400">
                <a:solidFill>
                  <a:srgbClr val="FFFF00"/>
                </a:solidFill>
                <a:latin typeface="Humnst777 BT" charset="0"/>
              </a:rPr>
              <a:t>Dec. 2007	</a:t>
            </a:r>
            <a:r>
              <a:rPr lang="en-US" sz="2400">
                <a:latin typeface="Humnst777 BT" charset="0"/>
              </a:rPr>
              <a:t>BovineSNP50 BeadChip available</a:t>
            </a:r>
          </a:p>
          <a:p>
            <a:pPr marL="319088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400">
                <a:solidFill>
                  <a:srgbClr val="FFFF00"/>
                </a:solidFill>
                <a:latin typeface="Humnst777 BT" charset="0"/>
              </a:rPr>
              <a:t>Apr. 2008	</a:t>
            </a:r>
            <a:r>
              <a:rPr lang="en-US" sz="2400">
                <a:latin typeface="Humnst777 BT" charset="0"/>
              </a:rPr>
              <a:t>First unofficial evaluation released</a:t>
            </a:r>
          </a:p>
          <a:p>
            <a:pPr marL="319088" indent="-319088" eaLnBrk="1" hangingPunct="1">
              <a:spcAft>
                <a:spcPct val="0"/>
              </a:spcAft>
              <a:tabLst>
                <a:tab pos="2062163" algn="l"/>
              </a:tabLst>
            </a:pPr>
            <a:r>
              <a:rPr lang="en-US" sz="2400">
                <a:solidFill>
                  <a:srgbClr val="FFFF00"/>
                </a:solidFill>
                <a:latin typeface="Humnst777 BT" charset="0"/>
              </a:rPr>
              <a:t>Jan. 2009	</a:t>
            </a:r>
            <a:r>
              <a:rPr lang="en-US" sz="2400">
                <a:latin typeface="Humnst777 BT" charset="0"/>
              </a:rPr>
              <a:t>Genomic evaluations official for</a:t>
            </a:r>
          </a:p>
          <a:p>
            <a:pPr lvl="4" eaLnBrk="1" hangingPunct="1">
              <a:lnSpc>
                <a:spcPts val="2800"/>
              </a:lnSpc>
              <a:spcBef>
                <a:spcPct val="0"/>
              </a:spcBef>
              <a:spcAft>
                <a:spcPts val="1800"/>
              </a:spcAft>
              <a:buFontTx/>
              <a:buNone/>
              <a:tabLst>
                <a:tab pos="2062163" algn="l"/>
              </a:tabLst>
            </a:pPr>
            <a:r>
              <a:rPr lang="en-US" sz="2400">
                <a:latin typeface="Humnst777 BT" charset="0"/>
              </a:rPr>
              <a:t>	Holstein and Jersey</a:t>
            </a:r>
          </a:p>
          <a:p>
            <a:pPr marL="319088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400">
                <a:solidFill>
                  <a:srgbClr val="FFFF00"/>
                </a:solidFill>
                <a:latin typeface="Humnst777 BT" charset="0"/>
              </a:rPr>
              <a:t>Aug. 2009	</a:t>
            </a:r>
            <a:r>
              <a:rPr lang="en-US" sz="2400">
                <a:latin typeface="Humnst777 BT" charset="0"/>
              </a:rPr>
              <a:t>Official for Brown Swiss</a:t>
            </a:r>
          </a:p>
          <a:p>
            <a:pPr marL="319088" indent="-319088" eaLnBrk="1" hangingPunct="1">
              <a:spcAft>
                <a:spcPct val="0"/>
              </a:spcAft>
              <a:tabLst>
                <a:tab pos="2062163" algn="l"/>
              </a:tabLst>
            </a:pPr>
            <a:r>
              <a:rPr lang="en-US" sz="2400">
                <a:solidFill>
                  <a:srgbClr val="FFFF00"/>
                </a:solidFill>
                <a:latin typeface="Humnst777 BT" charset="0"/>
              </a:rPr>
              <a:t>Sept. 2010	</a:t>
            </a:r>
            <a:r>
              <a:rPr lang="en-US" sz="2400">
                <a:latin typeface="Humnst777 BT" charset="0"/>
              </a:rPr>
              <a:t>Unofficial evaluations from 3K chip</a:t>
            </a:r>
          </a:p>
          <a:p>
            <a:pPr marL="319088" indent="-319088" eaLnBrk="1" hangingPunct="1">
              <a:lnSpc>
                <a:spcPts val="2800"/>
              </a:lnSpc>
              <a:spcAft>
                <a:spcPts val="1800"/>
              </a:spcAft>
              <a:buFont typeface="Monotype Sorts" charset="0"/>
              <a:buNone/>
              <a:tabLst>
                <a:tab pos="2062163" algn="l"/>
              </a:tabLst>
            </a:pPr>
            <a:r>
              <a:rPr lang="en-US" sz="2400">
                <a:latin typeface="Humnst777 BT" charset="0"/>
              </a:rPr>
              <a:t>		released</a:t>
            </a:r>
          </a:p>
          <a:p>
            <a:pPr marL="319088" indent="-319088" eaLnBrk="1" hangingPunct="1">
              <a:spcAft>
                <a:spcPct val="0"/>
              </a:spcAft>
              <a:tabLst>
                <a:tab pos="2062163" algn="l"/>
              </a:tabLst>
            </a:pPr>
            <a:r>
              <a:rPr lang="en-US" sz="2400">
                <a:solidFill>
                  <a:srgbClr val="FFFF00"/>
                </a:solidFill>
                <a:latin typeface="Humnst777 BT" charset="0"/>
              </a:rPr>
              <a:t>Dec. 2010	</a:t>
            </a:r>
            <a:r>
              <a:rPr lang="en-US" sz="2400">
                <a:latin typeface="Humnst777 BT" charset="0"/>
              </a:rPr>
              <a:t>3K genomic evaluations to be official</a:t>
            </a:r>
          </a:p>
          <a:p>
            <a:pPr marL="319088" indent="-319088" eaLnBrk="1" hangingPunct="1">
              <a:spcAft>
                <a:spcPct val="0"/>
              </a:spcAft>
              <a:tabLst>
                <a:tab pos="2062163" algn="l"/>
              </a:tabLst>
            </a:pPr>
            <a:endParaRPr lang="en-US" sz="2400">
              <a:latin typeface="Humnst777 BT" charset="0"/>
            </a:endParaRPr>
          </a:p>
          <a:p>
            <a:pPr marL="319088" indent="-319088" eaLnBrk="1" hangingPunct="1">
              <a:spcAft>
                <a:spcPct val="0"/>
              </a:spcAft>
              <a:tabLst>
                <a:tab pos="2062163" algn="l"/>
              </a:tabLst>
            </a:pPr>
            <a:r>
              <a:rPr lang="en-US" sz="2400">
                <a:solidFill>
                  <a:srgbClr val="FFFF00"/>
                </a:solidFill>
                <a:latin typeface="Humnst777 BT" charset="0"/>
              </a:rPr>
              <a:t>Sept. 2011</a:t>
            </a:r>
            <a:r>
              <a:rPr lang="en-US" sz="2400">
                <a:latin typeface="Humnst777 BT" charset="0"/>
              </a:rPr>
              <a:t> 	Infinium BovineLD BeadChip available</a:t>
            </a:r>
          </a:p>
        </p:txBody>
      </p:sp>
    </p:spTree>
    <p:extLst>
      <p:ext uri="{BB962C8B-B14F-4D97-AF65-F5344CB8AC3E}">
        <p14:creationId xmlns:p14="http://schemas.microsoft.com/office/powerpoint/2010/main" val="166671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3600" b="1" dirty="0">
                <a:latin typeface="Trebuchet MS" charset="0"/>
              </a:rPr>
              <a:t>Current sources of data</a:t>
            </a:r>
          </a:p>
        </p:txBody>
      </p:sp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609600" y="2995613"/>
            <a:ext cx="1728788" cy="989012"/>
          </a:xfrm>
          <a:prstGeom prst="ellipse">
            <a:avLst/>
          </a:prstGeom>
          <a:solidFill>
            <a:srgbClr val="FFFFFF"/>
          </a:solidFill>
          <a:ln w="1908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4724400" y="2995613"/>
            <a:ext cx="1728788" cy="989012"/>
          </a:xfrm>
          <a:prstGeom prst="ellipse">
            <a:avLst/>
          </a:prstGeom>
          <a:solidFill>
            <a:srgbClr val="FFFFFF"/>
          </a:solidFill>
          <a:ln w="1908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2667000" y="1852613"/>
            <a:ext cx="1728788" cy="989012"/>
          </a:xfrm>
          <a:prstGeom prst="ellipse">
            <a:avLst/>
          </a:prstGeom>
          <a:solidFill>
            <a:srgbClr val="FFFFFF"/>
          </a:solidFill>
          <a:ln w="1908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4724400" y="1304925"/>
            <a:ext cx="1728788" cy="989013"/>
          </a:xfrm>
          <a:prstGeom prst="ellipse">
            <a:avLst/>
          </a:prstGeom>
          <a:solidFill>
            <a:srgbClr val="FFFFFF"/>
          </a:solidFill>
          <a:ln w="1908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6780213" y="1852613"/>
            <a:ext cx="1728787" cy="989012"/>
          </a:xfrm>
          <a:prstGeom prst="ellipse">
            <a:avLst/>
          </a:prstGeom>
          <a:solidFill>
            <a:srgbClr val="FFFFFF"/>
          </a:solidFill>
          <a:ln w="1908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87388" y="3128963"/>
            <a:ext cx="1630362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2250"/>
              </a:spcBef>
              <a:buClrTx/>
              <a:buFontTx/>
              <a:buNone/>
            </a:pPr>
            <a:r>
              <a:rPr lang="en-US" sz="3600" b="1">
                <a:solidFill>
                  <a:srgbClr val="3333CC"/>
                </a:solidFill>
                <a:latin typeface="Humnst777 BT" charset="0"/>
              </a:rPr>
              <a:t>AIPL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772025" y="3128963"/>
            <a:ext cx="163036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2250"/>
              </a:spcBef>
              <a:buClrTx/>
              <a:buFontTx/>
              <a:buNone/>
            </a:pPr>
            <a:r>
              <a:rPr lang="en-US" sz="3600" b="1">
                <a:solidFill>
                  <a:srgbClr val="3333CC"/>
                </a:solidFill>
                <a:latin typeface="Humnst777 BT" charset="0"/>
              </a:rPr>
              <a:t>CDCB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716213" y="1989138"/>
            <a:ext cx="1630362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2250"/>
              </a:spcBef>
              <a:buClrTx/>
              <a:buFontTx/>
              <a:buNone/>
            </a:pPr>
            <a:r>
              <a:rPr lang="en-US" sz="3600" b="1">
                <a:solidFill>
                  <a:srgbClr val="3333CC"/>
                </a:solidFill>
                <a:latin typeface="Humnst777 BT" charset="0"/>
              </a:rPr>
              <a:t>NAAB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794250" y="1425575"/>
            <a:ext cx="1630363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2250"/>
              </a:spcBef>
              <a:buClrTx/>
              <a:buFontTx/>
              <a:buNone/>
            </a:pPr>
            <a:r>
              <a:rPr lang="en-US" sz="3600" b="1">
                <a:solidFill>
                  <a:srgbClr val="3333CC"/>
                </a:solidFill>
                <a:latin typeface="Humnst777 BT" charset="0"/>
              </a:rPr>
              <a:t>PDCA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6824663" y="2001838"/>
            <a:ext cx="1630362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2250"/>
              </a:spcBef>
              <a:buClrTx/>
              <a:buFontTx/>
              <a:buNone/>
            </a:pPr>
            <a:r>
              <a:rPr lang="en-US" sz="3600" b="1">
                <a:solidFill>
                  <a:srgbClr val="3333CC"/>
                </a:solidFill>
                <a:latin typeface="Humnst777 BT" charset="0"/>
              </a:rPr>
              <a:t>DHI</a:t>
            </a:r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7008813" y="3910013"/>
            <a:ext cx="1728787" cy="989012"/>
          </a:xfrm>
          <a:prstGeom prst="ellipse">
            <a:avLst/>
          </a:prstGeom>
          <a:solidFill>
            <a:srgbClr val="FFFF00"/>
          </a:solidFill>
          <a:ln w="1908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7002463" y="4219575"/>
            <a:ext cx="17938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1313"/>
              </a:spcBef>
              <a:buClrTx/>
              <a:buFontTx/>
              <a:buNone/>
            </a:pPr>
            <a:r>
              <a:rPr lang="en-US" sz="2100" b="1">
                <a:solidFill>
                  <a:srgbClr val="3333CC"/>
                </a:solidFill>
                <a:latin typeface="Humnst777 BT" charset="0"/>
              </a:rPr>
              <a:t>Universities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288925" y="4424363"/>
            <a:ext cx="8205788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790575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790575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790575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790575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790575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790575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790575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790575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790575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000" b="1">
                <a:solidFill>
                  <a:srgbClr val="FFFF00"/>
                </a:solidFill>
                <a:latin typeface="Humnst777 BT" charset="0"/>
              </a:rPr>
              <a:t>AIPL</a:t>
            </a:r>
            <a:r>
              <a:rPr lang="en-US" sz="2000" b="1">
                <a:solidFill>
                  <a:srgbClr val="808080"/>
                </a:solidFill>
                <a:latin typeface="Humnst777 BT" charset="0"/>
              </a:rPr>
              <a:t> 	</a:t>
            </a:r>
            <a:r>
              <a:rPr lang="en-US" sz="2000" b="1">
                <a:latin typeface="Humnst777 BT" charset="0"/>
              </a:rPr>
              <a:t>Animal Improvement Programs Lab., USDA</a:t>
            </a:r>
          </a:p>
          <a:p>
            <a:pPr>
              <a:buClrTx/>
              <a:buFontTx/>
              <a:buNone/>
            </a:pPr>
            <a:r>
              <a:rPr lang="en-US" sz="2000" b="1">
                <a:solidFill>
                  <a:srgbClr val="FFFF00"/>
                </a:solidFill>
                <a:latin typeface="Humnst777 BT" charset="0"/>
              </a:rPr>
              <a:t>CDCB</a:t>
            </a:r>
            <a:r>
              <a:rPr lang="en-US" sz="2000" b="1">
                <a:latin typeface="Humnst777 BT" charset="0"/>
              </a:rPr>
              <a:t>	Council on Dairy Cattle Breeding</a:t>
            </a:r>
          </a:p>
          <a:p>
            <a:pPr>
              <a:buClrTx/>
              <a:buFontTx/>
              <a:buNone/>
            </a:pPr>
            <a:r>
              <a:rPr lang="en-US" sz="2000" b="1">
                <a:solidFill>
                  <a:srgbClr val="FFFF00"/>
                </a:solidFill>
                <a:latin typeface="Humnst777 BT" charset="0"/>
              </a:rPr>
              <a:t>DHI</a:t>
            </a:r>
            <a:r>
              <a:rPr lang="en-US" sz="2000" b="1">
                <a:latin typeface="Humnst777 BT" charset="0"/>
              </a:rPr>
              <a:t>	Dairy Herd Improvement (milk recording organizations)</a:t>
            </a:r>
          </a:p>
          <a:p>
            <a:pPr>
              <a:buClrTx/>
              <a:buFontTx/>
              <a:buNone/>
            </a:pPr>
            <a:r>
              <a:rPr lang="en-US" sz="2000" b="1">
                <a:solidFill>
                  <a:srgbClr val="FFFF00"/>
                </a:solidFill>
                <a:latin typeface="Humnst777 BT" charset="0"/>
              </a:rPr>
              <a:t>NAAB</a:t>
            </a:r>
            <a:r>
              <a:rPr lang="en-US" sz="2000" b="1">
                <a:latin typeface="Humnst777 BT" charset="0"/>
              </a:rPr>
              <a:t>	National Association of Animal Breeders (AI)</a:t>
            </a:r>
          </a:p>
          <a:p>
            <a:pPr>
              <a:buClrTx/>
              <a:buFontTx/>
              <a:buNone/>
            </a:pPr>
            <a:r>
              <a:rPr lang="en-US" sz="2000" b="1">
                <a:solidFill>
                  <a:srgbClr val="FFFF00"/>
                </a:solidFill>
                <a:latin typeface="Humnst777 BT" charset="0"/>
              </a:rPr>
              <a:t>PDCA</a:t>
            </a:r>
            <a:r>
              <a:rPr lang="en-US" sz="2000" b="1">
                <a:latin typeface="Humnst777 BT" charset="0"/>
              </a:rPr>
              <a:t>	Purebred Dairy Cattle Association (breed registries)</a:t>
            </a:r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4233863" y="2614613"/>
            <a:ext cx="727075" cy="527050"/>
          </a:xfrm>
          <a:prstGeom prst="line">
            <a:avLst/>
          </a:prstGeom>
          <a:noFill/>
          <a:ln w="5724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H="1">
            <a:off x="6200775" y="2611438"/>
            <a:ext cx="733425" cy="527050"/>
          </a:xfrm>
          <a:prstGeom prst="line">
            <a:avLst/>
          </a:prstGeom>
          <a:noFill/>
          <a:ln w="5724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H="1" flipV="1">
            <a:off x="6364288" y="3635375"/>
            <a:ext cx="733425" cy="533400"/>
          </a:xfrm>
          <a:prstGeom prst="line">
            <a:avLst/>
          </a:prstGeom>
          <a:noFill/>
          <a:ln w="57240">
            <a:solidFill>
              <a:srgbClr val="FFFFFF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>
            <a:off x="2355850" y="3479800"/>
            <a:ext cx="2366963" cy="1588"/>
          </a:xfrm>
          <a:prstGeom prst="line">
            <a:avLst/>
          </a:prstGeom>
          <a:noFill/>
          <a:ln w="76320" cap="rnd">
            <a:solidFill>
              <a:srgbClr val="FFFFFF"/>
            </a:solidFill>
            <a:prstDash val="sysDot"/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>
            <a:off x="5599113" y="2276475"/>
            <a:ext cx="1587" cy="714375"/>
          </a:xfrm>
          <a:prstGeom prst="line">
            <a:avLst/>
          </a:prstGeom>
          <a:noFill/>
          <a:ln w="5724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861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3600" b="1" dirty="0">
                <a:latin typeface="Trebuchet MS" charset="0"/>
              </a:rPr>
              <a:t>Sources of genomic data</a:t>
            </a:r>
          </a:p>
        </p:txBody>
      </p:sp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4591050" y="2528888"/>
            <a:ext cx="1588" cy="2422525"/>
          </a:xfrm>
          <a:prstGeom prst="line">
            <a:avLst/>
          </a:prstGeom>
          <a:noFill/>
          <a:ln w="5724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7102475" y="3122613"/>
            <a:ext cx="1600200" cy="1233487"/>
          </a:xfrm>
          <a:prstGeom prst="ellipse">
            <a:avLst/>
          </a:prstGeom>
          <a:solidFill>
            <a:srgbClr val="FFCC00"/>
          </a:solidFill>
          <a:ln w="1908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092950" y="3429000"/>
            <a:ext cx="16303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sz="1500" b="1">
                <a:solidFill>
                  <a:srgbClr val="3333CC"/>
                </a:solidFill>
              </a:rPr>
              <a:t>Genomic Evaluation Lab</a:t>
            </a: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3829050" y="1295400"/>
            <a:ext cx="1600200" cy="1233488"/>
          </a:xfrm>
          <a:prstGeom prst="ellipse">
            <a:avLst/>
          </a:prstGeom>
          <a:solidFill>
            <a:srgbClr val="FFFFFF"/>
          </a:solidFill>
          <a:ln w="1908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741738" y="1608138"/>
            <a:ext cx="1757362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sz="1600" b="1">
                <a:solidFill>
                  <a:srgbClr val="3333CC"/>
                </a:solidFill>
              </a:rPr>
              <a:t>Requester</a:t>
            </a:r>
          </a:p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sz="1600" b="1">
                <a:solidFill>
                  <a:srgbClr val="3333CC"/>
                </a:solidFill>
              </a:rPr>
              <a:t>(Ex: AI, breeds)</a:t>
            </a: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474663" y="3122613"/>
            <a:ext cx="1600200" cy="1233487"/>
          </a:xfrm>
          <a:prstGeom prst="ellipse">
            <a:avLst/>
          </a:prstGeom>
          <a:solidFill>
            <a:srgbClr val="FFFFFF"/>
          </a:solidFill>
          <a:ln w="1908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3790950" y="4951413"/>
            <a:ext cx="1600200" cy="1233487"/>
          </a:xfrm>
          <a:prstGeom prst="ellipse">
            <a:avLst/>
          </a:prstGeom>
          <a:solidFill>
            <a:srgbClr val="FFFFFF"/>
          </a:solidFill>
          <a:ln w="1908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57200" y="3451225"/>
            <a:ext cx="1630363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sz="1600" b="1">
                <a:solidFill>
                  <a:srgbClr val="3333CC"/>
                </a:solidFill>
              </a:rPr>
              <a:t>Dairy</a:t>
            </a:r>
          </a:p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sz="1600" b="1">
                <a:solidFill>
                  <a:srgbClr val="3333CC"/>
                </a:solidFill>
              </a:rPr>
              <a:t>producers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776663" y="5270500"/>
            <a:ext cx="1630362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sz="1600" b="1">
                <a:solidFill>
                  <a:srgbClr val="3333CC"/>
                </a:solidFill>
              </a:rPr>
              <a:t>DNA</a:t>
            </a:r>
          </a:p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sz="1600" b="1">
                <a:solidFill>
                  <a:srgbClr val="3333CC"/>
                </a:solidFill>
              </a:rPr>
              <a:t>laboratories</a:t>
            </a: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1838325" y="2241550"/>
            <a:ext cx="2098675" cy="1162050"/>
          </a:xfrm>
          <a:prstGeom prst="line">
            <a:avLst/>
          </a:prstGeom>
          <a:noFill/>
          <a:ln w="5724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V="1">
            <a:off x="5194300" y="4111625"/>
            <a:ext cx="2057400" cy="1123950"/>
          </a:xfrm>
          <a:prstGeom prst="line">
            <a:avLst/>
          </a:prstGeom>
          <a:noFill/>
          <a:ln w="5724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1771650" y="4038600"/>
            <a:ext cx="2133600" cy="1173163"/>
          </a:xfrm>
          <a:prstGeom prst="line">
            <a:avLst/>
          </a:prstGeom>
          <a:noFill/>
          <a:ln w="5724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5422900" y="2362200"/>
            <a:ext cx="1835150" cy="995363"/>
          </a:xfrm>
          <a:prstGeom prst="line">
            <a:avLst/>
          </a:prstGeom>
          <a:noFill/>
          <a:ln w="5724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5276850" y="2286000"/>
            <a:ext cx="1873250" cy="1009650"/>
          </a:xfrm>
          <a:prstGeom prst="line">
            <a:avLst/>
          </a:prstGeom>
          <a:noFill/>
          <a:ln w="57240" cap="rnd">
            <a:solidFill>
              <a:srgbClr val="FFCC00"/>
            </a:solidFill>
            <a:prstDash val="sysDot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 rot="19860000">
            <a:off x="1919288" y="2487613"/>
            <a:ext cx="16303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sz="1800"/>
              <a:t>samples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 rot="1740000">
            <a:off x="1857375" y="4602163"/>
            <a:ext cx="163036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sz="1800"/>
              <a:t>samples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4368800" y="4086225"/>
            <a:ext cx="163036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sz="1800"/>
              <a:t>samples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 rot="19860000">
            <a:off x="5462588" y="4697413"/>
            <a:ext cx="16303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sz="1800"/>
              <a:t>genotypes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 rot="1740000">
            <a:off x="5557838" y="2481263"/>
            <a:ext cx="16303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sz="1800"/>
              <a:t>nominations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 rot="1740000">
            <a:off x="5348288" y="2830513"/>
            <a:ext cx="16303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sz="1800">
                <a:solidFill>
                  <a:srgbClr val="FFCC00"/>
                </a:solidFill>
              </a:rPr>
              <a:t>evaluations</a:t>
            </a:r>
          </a:p>
        </p:txBody>
      </p:sp>
    </p:spTree>
    <p:extLst>
      <p:ext uri="{BB962C8B-B14F-4D97-AF65-F5344CB8AC3E}">
        <p14:creationId xmlns:p14="http://schemas.microsoft.com/office/powerpoint/2010/main" val="9576898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0000" y="2594392"/>
            <a:ext cx="660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Trebuchet MS"/>
                <a:cs typeface="Trebuchet MS"/>
              </a:rPr>
              <a:t>Successes</a:t>
            </a:r>
            <a:endParaRPr lang="en-US" sz="6000" b="1" dirty="0">
              <a:solidFill>
                <a:srgbClr val="FFFF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0384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917" y="111872"/>
            <a:ext cx="8836025" cy="584775"/>
          </a:xfrm>
        </p:spPr>
        <p:txBody>
          <a:bodyPr lIns="0" tIns="0" rIns="0" bIns="0" anchor="t">
            <a:spAutoFit/>
          </a:bodyPr>
          <a:lstStyle/>
          <a:p>
            <a:r>
              <a:rPr lang="en-US" dirty="0" smtClean="0"/>
              <a:t>Many animals have been genotyped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734437"/>
              </p:ext>
            </p:extLst>
          </p:nvPr>
        </p:nvGraphicFramePr>
        <p:xfrm>
          <a:off x="713254" y="1539706"/>
          <a:ext cx="8131858" cy="4345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18274" y="5871761"/>
            <a:ext cx="4514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rebuchet MS"/>
              </a:rPr>
              <a:t>Evaluation Date (YYMM)</a:t>
            </a:r>
            <a:endParaRPr lang="en-US" sz="2800" b="1" dirty="0">
              <a:solidFill>
                <a:srgbClr val="FFFF00"/>
              </a:solidFill>
              <a:latin typeface="Trebuchet MS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1587230" y="3292706"/>
            <a:ext cx="398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rebuchet MS"/>
              </a:rPr>
              <a:t>Genotypes</a:t>
            </a:r>
            <a:endParaRPr lang="en-US" sz="2800" b="1" dirty="0">
              <a:solidFill>
                <a:srgbClr val="FFFF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85323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umnst777 BT" charset="0"/>
              </a:rPr>
              <a:t>Calculation of genomic evaluations</a:t>
            </a:r>
          </a:p>
        </p:txBody>
      </p:sp>
      <p:sp>
        <p:nvSpPr>
          <p:cNvPr id="1021957" name="Rectangle 5"/>
          <p:cNvSpPr>
            <a:spLocks noGrp="1" noChangeArrowheads="1"/>
          </p:cNvSpPr>
          <p:nvPr>
            <p:ph idx="1"/>
          </p:nvPr>
        </p:nvSpPr>
        <p:spPr>
          <a:xfrm>
            <a:off x="510039" y="1371599"/>
            <a:ext cx="8226425" cy="4144724"/>
          </a:xfrm>
        </p:spPr>
        <p:txBody>
          <a:bodyPr/>
          <a:lstStyle/>
          <a:p>
            <a:pPr marL="341313" indent="-341313">
              <a:spcAft>
                <a:spcPts val="1600"/>
              </a:spcAft>
            </a:pPr>
            <a:r>
              <a:rPr lang="en-US" sz="2400" dirty="0" err="1">
                <a:solidFill>
                  <a:srgbClr val="FFFF00"/>
                </a:solidFill>
                <a:latin typeface="Humnst777 BT" charset="0"/>
              </a:rPr>
              <a:t>Deregressed</a:t>
            </a:r>
            <a:r>
              <a:rPr lang="en-US" sz="2400" dirty="0">
                <a:solidFill>
                  <a:srgbClr val="FFFF00"/>
                </a:solidFill>
                <a:latin typeface="Humnst777 BT" charset="0"/>
              </a:rPr>
              <a:t> </a:t>
            </a:r>
            <a:r>
              <a:rPr lang="en-US" sz="2400" dirty="0">
                <a:latin typeface="Humnst777 BT" charset="0"/>
              </a:rPr>
              <a:t>values derived from traditional evaluations of predictor animals</a:t>
            </a:r>
          </a:p>
          <a:p>
            <a:pPr marL="341313" indent="-341313">
              <a:spcAft>
                <a:spcPts val="1600"/>
              </a:spcAft>
            </a:pPr>
            <a:r>
              <a:rPr lang="en-US" sz="2400" dirty="0">
                <a:latin typeface="Humnst777 BT" charset="0"/>
              </a:rPr>
              <a:t>Allele substitutions random effects estimated for </a:t>
            </a:r>
            <a:r>
              <a:rPr lang="en-US" sz="2400" dirty="0">
                <a:solidFill>
                  <a:srgbClr val="00FF00"/>
                </a:solidFill>
                <a:latin typeface="Humnst777 BT" charset="0"/>
              </a:rPr>
              <a:t>45,187</a:t>
            </a:r>
            <a:r>
              <a:rPr lang="en-US" sz="2400" dirty="0">
                <a:latin typeface="Humnst777 BT" charset="0"/>
              </a:rPr>
              <a:t> SNP</a:t>
            </a:r>
          </a:p>
          <a:p>
            <a:pPr marL="341313" indent="-341313">
              <a:spcAft>
                <a:spcPts val="1600"/>
              </a:spcAft>
            </a:pPr>
            <a:r>
              <a:rPr lang="en-US" sz="2400" dirty="0">
                <a:latin typeface="Humnst777 BT" charset="0"/>
              </a:rPr>
              <a:t>Polygenic effect estimated for genetic variation not captured by SNP</a:t>
            </a:r>
          </a:p>
          <a:p>
            <a:pPr marL="341313" indent="-341313">
              <a:spcAft>
                <a:spcPts val="1600"/>
              </a:spcAft>
            </a:pPr>
            <a:r>
              <a:rPr lang="en-US" sz="2400" dirty="0">
                <a:latin typeface="Humnst777 BT" charset="0"/>
              </a:rPr>
              <a:t>Selection Index combination of genomic and traditional not included in genomic</a:t>
            </a:r>
          </a:p>
          <a:p>
            <a:pPr marL="341313" indent="-341313">
              <a:spcAft>
                <a:spcPts val="1600"/>
              </a:spcAft>
            </a:pPr>
            <a:r>
              <a:rPr lang="en-US" sz="2400" dirty="0">
                <a:latin typeface="Humnst777 BT" charset="0"/>
              </a:rPr>
              <a:t>Applied to yield, fitness, </a:t>
            </a:r>
            <a:r>
              <a:rPr lang="en-US" sz="2400" dirty="0" smtClean="0">
                <a:latin typeface="Humnst777 BT" charset="0"/>
              </a:rPr>
              <a:t>calving, </a:t>
            </a:r>
            <a:r>
              <a:rPr lang="en-US" sz="2400" dirty="0">
                <a:latin typeface="Humnst777 BT" charset="0"/>
              </a:rPr>
              <a:t>and type traits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1429" y="2730500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65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mh08">
  <a:themeElements>
    <a:clrScheme name="smh08 9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FF00"/>
      </a:hlink>
      <a:folHlink>
        <a:srgbClr val="99FFCC"/>
      </a:folHlink>
    </a:clrScheme>
    <a:fontScheme name="smh08">
      <a:majorFont>
        <a:latin typeface="Humnst777 BT"/>
        <a:ea typeface=""/>
        <a:cs typeface=""/>
      </a:majorFont>
      <a:minorFont>
        <a:latin typeface="Humnst777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4D4D4D"/>
      </a:accent1>
      <a:accent2>
        <a:srgbClr val="000000"/>
      </a:accent2>
      <a:accent3>
        <a:srgbClr val="FFFFFF"/>
      </a:accent3>
      <a:accent4>
        <a:srgbClr val="000000"/>
      </a:accent4>
      <a:accent5>
        <a:srgbClr val="B2B2B2"/>
      </a:accent5>
      <a:accent6>
        <a:srgbClr val="000000"/>
      </a:accent6>
      <a:hlink>
        <a:srgbClr val="0000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55896</TotalTime>
  <Words>1373</Words>
  <Application>Microsoft Macintosh PowerPoint</Application>
  <PresentationFormat>On-screen Show (4:3)</PresentationFormat>
  <Paragraphs>309</Paragraphs>
  <Slides>36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smh08</vt:lpstr>
      <vt:lpstr>Challenges and successes in dairy cattle genomics</vt:lpstr>
      <vt:lpstr>PowerPoint Presentation</vt:lpstr>
      <vt:lpstr>Why genomics works in dairy</vt:lpstr>
      <vt:lpstr>History of genomic evaluations</vt:lpstr>
      <vt:lpstr>PowerPoint Presentation</vt:lpstr>
      <vt:lpstr>PowerPoint Presentation</vt:lpstr>
      <vt:lpstr>PowerPoint Presentation</vt:lpstr>
      <vt:lpstr>Many animals have been genotyped</vt:lpstr>
      <vt:lpstr>Calculation of genomic evaluations</vt:lpstr>
      <vt:lpstr>Genetic merit of Jersey bulls</vt:lpstr>
      <vt:lpstr>What is a SNP genotype worth?</vt:lpstr>
      <vt:lpstr>PowerPoint Presentation</vt:lpstr>
      <vt:lpstr>Holstein prediction accuracy</vt:lpstr>
      <vt:lpstr>Many chips are available</vt:lpstr>
      <vt:lpstr>Genotypes and haplotypes</vt:lpstr>
      <vt:lpstr>O-Style Haplotypes Chromosome 15</vt:lpstr>
      <vt:lpstr>Haplotyping program – findhap.f90</vt:lpstr>
      <vt:lpstr>Recessive defect discovery</vt:lpstr>
      <vt:lpstr>We’re working on new tools</vt:lpstr>
      <vt:lpstr>Impact on producers</vt:lpstr>
      <vt:lpstr>PowerPoint Presentation</vt:lpstr>
      <vt:lpstr>Input costs are rising quickly</vt:lpstr>
      <vt:lpstr>Bias from Pre-Selection</vt:lpstr>
      <vt:lpstr>Pre-Selection Bias Now Beginning</vt:lpstr>
      <vt:lpstr>Methods to Reduce Bias</vt:lpstr>
      <vt:lpstr>Inbreeding continues to increase</vt:lpstr>
      <vt:lpstr>Genomic vs. Pedigree Inbreeding</vt:lpstr>
      <vt:lpstr>Loss-of-function mutations</vt:lpstr>
      <vt:lpstr>Unknown phenotypes</vt:lpstr>
      <vt:lpstr>Across-breed evaluations</vt:lpstr>
      <vt:lpstr>Across-breed evaluations - conclusions</vt:lpstr>
      <vt:lpstr>The IP land grab</vt:lpstr>
      <vt:lpstr>Conclusions</vt:lpstr>
      <vt:lpstr>Acknowledgments</vt:lpstr>
      <vt:lpstr>CDDR Contributors</vt:lpstr>
      <vt:lpstr>Questions?</vt:lpstr>
    </vt:vector>
  </TitlesOfParts>
  <Manager>ahs</Manager>
  <Company>AIPL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International Dairy Sire Proofs</dc:subject>
  <dc:creator>Admin</dc:creator>
  <cp:keywords>Dairy, International, Sire evaluations</cp:keywords>
  <cp:lastModifiedBy>John Cole</cp:lastModifiedBy>
  <cp:revision>1725</cp:revision>
  <cp:lastPrinted>2001-08-24T14:44:42Z</cp:lastPrinted>
  <dcterms:created xsi:type="dcterms:W3CDTF">2002-07-16T13:01:30Z</dcterms:created>
  <dcterms:modified xsi:type="dcterms:W3CDTF">2012-12-03T16:30:18Z</dcterms:modified>
  <cp:category>Interbull</cp:category>
</cp:coreProperties>
</file>