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6" r:id="rId3"/>
    <p:sldId id="422" r:id="rId4"/>
    <p:sldId id="334" r:id="rId5"/>
    <p:sldId id="419" r:id="rId6"/>
    <p:sldId id="420" r:id="rId7"/>
    <p:sldId id="388" r:id="rId8"/>
    <p:sldId id="389" r:id="rId9"/>
    <p:sldId id="421" r:id="rId10"/>
    <p:sldId id="390" r:id="rId11"/>
    <p:sldId id="393" r:id="rId12"/>
    <p:sldId id="386" r:id="rId13"/>
    <p:sldId id="387" r:id="rId14"/>
    <p:sldId id="424" r:id="rId15"/>
    <p:sldId id="423" r:id="rId16"/>
    <p:sldId id="395" r:id="rId17"/>
    <p:sldId id="398" r:id="rId18"/>
    <p:sldId id="396" r:id="rId19"/>
    <p:sldId id="397" r:id="rId20"/>
    <p:sldId id="405" r:id="rId21"/>
    <p:sldId id="406" r:id="rId22"/>
    <p:sldId id="417" r:id="rId23"/>
    <p:sldId id="410" r:id="rId24"/>
    <p:sldId id="411" r:id="rId25"/>
    <p:sldId id="409" r:id="rId26"/>
    <p:sldId id="408" r:id="rId27"/>
    <p:sldId id="407" r:id="rId28"/>
    <p:sldId id="403" r:id="rId29"/>
    <p:sldId id="400" r:id="rId30"/>
    <p:sldId id="412" r:id="rId31"/>
    <p:sldId id="413" r:id="rId32"/>
    <p:sldId id="414" r:id="rId33"/>
    <p:sldId id="415" r:id="rId34"/>
    <p:sldId id="425" r:id="rId35"/>
    <p:sldId id="416" r:id="rId36"/>
    <p:sldId id="404" r:id="rId37"/>
    <p:sldId id="385" r:id="rId38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00FF00"/>
    <a:srgbClr val="FF0000"/>
    <a:srgbClr val="66CCFF"/>
    <a:srgbClr val="FFFF00"/>
    <a:srgbClr val="6699FF"/>
    <a:srgbClr val="33CC3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14" y="-2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4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5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62EFBE-071C-4BBF-89A4-D454F1351B55}" type="slidenum">
              <a:rPr lang="en-US"/>
              <a:pPr/>
              <a:t>8</a:t>
            </a:fld>
            <a:endParaRPr lang="en-US"/>
          </a:p>
        </p:txBody>
      </p:sp>
      <p:sp>
        <p:nvSpPr>
          <p:cNvPr id="105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/>
        </p:spPr>
      </p:sp>
      <p:sp>
        <p:nvSpPr>
          <p:cNvPr id="105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94315-E65D-4349-8AC2-9D7A896ED938}" type="slidenum">
              <a:rPr lang="en-US"/>
              <a:pPr/>
              <a:t>10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217" indent="-229217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812800"/>
            <a:ext cx="2055812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2800"/>
            <a:ext cx="6018213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150th-logo.jpg"/>
          <p:cNvPicPr>
            <a:picLocks noChangeAspect="1"/>
          </p:cNvPicPr>
          <p:nvPr userDrawn="1"/>
        </p:nvPicPr>
        <p:blipFill>
          <a:blip r:embed="rId2" cstate="print"/>
          <a:srcRect l="6000" t="7426" r="6000" b="7426"/>
          <a:stretch>
            <a:fillRect/>
          </a:stretch>
        </p:blipFill>
        <p:spPr>
          <a:xfrm>
            <a:off x="8217074" y="6088902"/>
            <a:ext cx="643257" cy="502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>
                <a:solidFill>
                  <a:srgbClr val="66CCFF"/>
                </a:solidFill>
              </a:rPr>
              <a:t>Department of Animal Sciences, University of </a:t>
            </a:r>
            <a:r>
              <a:rPr lang="en-US" sz="1000" b="1" dirty="0" smtClean="0">
                <a:solidFill>
                  <a:srgbClr val="66CCFF"/>
                </a:solidFill>
              </a:rPr>
              <a:t>Sassari, May 23, </a:t>
            </a:r>
            <a:r>
              <a:rPr lang="en-US" sz="1000" b="1" dirty="0">
                <a:solidFill>
                  <a:srgbClr val="66CCFF"/>
                </a:solidFill>
              </a:rPr>
              <a:t>2012 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3886200"/>
            <a:ext cx="79248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Animal Improvement Programs Laboratory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Beltsville, MD 20705-2350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62" name="Picture 18" descr="150th-logo.jpg"/>
          <p:cNvPicPr>
            <a:picLocks noChangeAspect="1"/>
          </p:cNvPicPr>
          <p:nvPr/>
        </p:nvPicPr>
        <p:blipFill>
          <a:blip r:embed="rId14" cstate="print"/>
          <a:srcRect l="6000" t="7426" r="6000" b="7426"/>
          <a:stretch>
            <a:fillRect/>
          </a:stretch>
        </p:blipFill>
        <p:spPr bwMode="auto">
          <a:xfrm>
            <a:off x="8216900" y="6083300"/>
            <a:ext cx="644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/>
              <a:t>New Tools for Genomic Selection of Livestock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O-Style </a:t>
            </a:r>
            <a:r>
              <a:rPr lang="en-US" dirty="0" err="1" smtClean="0"/>
              <a:t>Haplotypes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Chromosome </a:t>
            </a:r>
            <a:r>
              <a:rPr lang="en-US" sz="2400" dirty="0">
                <a:solidFill>
                  <a:srgbClr val="66CCFF"/>
                </a:solidFill>
              </a:rPr>
              <a:t>15</a:t>
            </a:r>
          </a:p>
        </p:txBody>
      </p:sp>
      <p:sp>
        <p:nvSpPr>
          <p:cNvPr id="1112067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0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1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2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3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8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9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0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1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2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3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4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5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6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7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8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9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0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1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2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3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4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5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6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7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8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9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0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1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2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3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4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5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6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7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8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9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0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1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2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3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4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5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6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7" name="Line 53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8" name="Line 54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9" name="Line 55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0" name="Line 56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1" name="Line 57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2" name="Line 58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3" name="Line 59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4" name="Line 60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5" name="Line 61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6" name="Line 62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7" name="Line 63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8" name="Line 64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9" name="Line 65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0" name="Line 66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1" name="Line 67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2" name="Line 68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3" name="Line 69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6" name="Line 72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7" name="Line 73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8" name="Line 74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9" name="Line 75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Line 78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3" name="Line 79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4" name="Line 80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5" name="Line 81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00FF00"/>
                </a:solidFill>
              </a:rPr>
              <a:t>11</a:t>
            </a:r>
            <a:r>
              <a:rPr lang="en-US" dirty="0" smtClean="0"/>
              <a:t> are potentially lethal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936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52,449</a:t>
            </a:r>
            <a:r>
              <a:rPr lang="en-US" dirty="0" smtClean="0"/>
              <a:t> carrier sire by carrier MGS fertility records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3.1%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3.7%</a:t>
            </a:r>
            <a:r>
              <a:rPr lang="en-US" dirty="0" smtClean="0"/>
              <a:t> lower conception rates</a:t>
            </a:r>
          </a:p>
          <a:p>
            <a:pPr lvl="1"/>
            <a:r>
              <a:rPr lang="en-US" dirty="0" smtClean="0"/>
              <a:t>Some slightly higher stillbirth rates</a:t>
            </a:r>
          </a:p>
          <a:p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smtClean="0"/>
              <a:t>recessive </a:t>
            </a:r>
            <a:r>
              <a:rPr lang="en-US" dirty="0" err="1" smtClean="0"/>
              <a:t>lethals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1" y="1371601"/>
          <a:ext cx="8458199" cy="441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389"/>
                <a:gridCol w="1208314"/>
                <a:gridCol w="1118896"/>
                <a:gridCol w="1447800"/>
                <a:gridCol w="3733800"/>
              </a:tblGrid>
              <a:tr h="858042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Name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00FF00"/>
                          </a:solidFill>
                        </a:rPr>
                        <a:t>Chrom-osome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00FF00"/>
                          </a:solidFill>
                        </a:rPr>
                        <a:t>Loca-tion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Carrier Freq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Source Ancestors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97120">
                <a:tc>
                  <a:txBody>
                    <a:bodyPr/>
                    <a:lstStyle/>
                    <a:p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66CCFF"/>
                          </a:solidFill>
                        </a:rPr>
                        <a:t>BTA</a:t>
                      </a:r>
                      <a:endParaRPr lang="en-US" b="1" baseline="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66CCFF"/>
                          </a:solidFill>
                        </a:rPr>
                        <a:t>Mbase</a:t>
                      </a:r>
                      <a:endParaRPr lang="en-US" b="1" baseline="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66CCFF"/>
                          </a:solidFill>
                        </a:rPr>
                        <a:t>%</a:t>
                      </a:r>
                      <a:endParaRPr lang="en-US" b="1" baseline="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HH1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58-66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Pawnee Farm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Arlinda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Chief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HH2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92-97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4.6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Willowholme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Mark Anthony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976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HH3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90-95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4.7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Chief,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JH1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13-18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23.4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BH1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41-47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14.0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Predicted Mendelian sampling variance</a:t>
            </a:r>
          </a:p>
        </p:txBody>
      </p:sp>
      <p:graphicFrame>
        <p:nvGraphicFramePr>
          <p:cNvPr id="70872" name="Group 216"/>
          <p:cNvGraphicFramePr>
            <a:graphicFrameLocks noGrp="1"/>
          </p:cNvGraphicFramePr>
          <p:nvPr>
            <p:ph idx="1"/>
          </p:nvPr>
        </p:nvGraphicFramePr>
        <p:xfrm>
          <a:off x="381000" y="1149350"/>
          <a:ext cx="8382000" cy="5181600"/>
        </p:xfrm>
        <a:graphic>
          <a:graphicData uri="http://schemas.openxmlformats.org/drawingml/2006/table">
            <a:tbl>
              <a:tblPr/>
              <a:tblGrid>
                <a:gridCol w="1085850"/>
                <a:gridCol w="1301750"/>
                <a:gridCol w="2043113"/>
                <a:gridCol w="1952625"/>
                <a:gridCol w="1998662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Trait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Breed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Lower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Expected</a:t>
                      </a:r>
                      <a:endParaRPr kumimoji="0" 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Upper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DPR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0.09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1.57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0.57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4.02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0.09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0.98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1.27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35,335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215,168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507,076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228,011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261,364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1,069,741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150,076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205,440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601,979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NM$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2,539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19,602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40,458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16,601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19,602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87,449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3,978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19,602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44,552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Predicted selection limits</a:t>
            </a:r>
          </a:p>
        </p:txBody>
      </p:sp>
      <p:graphicFrame>
        <p:nvGraphicFramePr>
          <p:cNvPr id="98307" name="Group 3"/>
          <p:cNvGraphicFramePr>
            <a:graphicFrameLocks noGrp="1"/>
          </p:cNvGraphicFramePr>
          <p:nvPr>
            <p:ph idx="1"/>
          </p:nvPr>
        </p:nvGraphicFramePr>
        <p:xfrm>
          <a:off x="228600" y="1149350"/>
          <a:ext cx="8610600" cy="5181600"/>
        </p:xfrm>
        <a:graphic>
          <a:graphicData uri="http://schemas.openxmlformats.org/drawingml/2006/table">
            <a:tbl>
              <a:tblPr/>
              <a:tblGrid>
                <a:gridCol w="1096963"/>
                <a:gridCol w="1265237"/>
                <a:gridCol w="1752600"/>
                <a:gridCol w="1905000"/>
                <a:gridCol w="25908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Trait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Breed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Lower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Upper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Largest DGV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DPR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14,193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34,023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4,544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24,883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77,923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7,996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16,133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40,249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5,620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NM$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3,857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9,140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1,102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7,515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23,588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2,528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4,678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11,517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DejaVu Sans" pitchFamily="34" charset="0"/>
                        </a:rPr>
                        <a:t>1,556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industry wants new genomic tools</a:t>
            </a:r>
            <a:endParaRPr lang="en-US" dirty="0"/>
          </a:p>
        </p:txBody>
      </p:sp>
      <p:pic>
        <p:nvPicPr>
          <p:cNvPr id="4" name="Content Placeholder 3" descr="StrataGEN Press Rele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513" y="1066800"/>
            <a:ext cx="8747157" cy="5181600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already have some tools</a:t>
            </a:r>
            <a:endParaRPr lang="en-US" dirty="0"/>
          </a:p>
        </p:txBody>
      </p:sp>
      <p:pic>
        <p:nvPicPr>
          <p:cNvPr id="5" name="Content Placeholder 4" descr="New SNP Effects Pl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660" y="990600"/>
            <a:ext cx="7585140" cy="5022193"/>
          </a:xfr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8953" y="6139643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http://aipl.arsusda.gov/Report_Data/Marker_Effects/marker_effects.cfm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chromosomal DGV query</a:t>
            </a:r>
            <a:endParaRPr lang="en-US" dirty="0"/>
          </a:p>
        </p:txBody>
      </p:sp>
      <p:pic>
        <p:nvPicPr>
          <p:cNvPr id="4" name="Content Placeholder 3" descr="Query_Result_Default_Fredd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28" y="1219200"/>
            <a:ext cx="8927782" cy="4876800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Paternal and maternal DGV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DGV for the </a:t>
            </a:r>
            <a:r>
              <a:rPr lang="en-US" dirty="0" smtClean="0">
                <a:solidFill>
                  <a:srgbClr val="00FF00"/>
                </a:solidFill>
              </a:rPr>
              <a:t>paternal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FF00"/>
                </a:solidFill>
              </a:rPr>
              <a:t>maternal</a:t>
            </a:r>
            <a:r>
              <a:rPr lang="en-US" dirty="0" smtClean="0"/>
              <a:t> </a:t>
            </a:r>
            <a:r>
              <a:rPr lang="en-US" dirty="0" err="1" smtClean="0"/>
              <a:t>haplotyles</a:t>
            </a:r>
            <a:endParaRPr lang="en-US" dirty="0" smtClean="0"/>
          </a:p>
          <a:p>
            <a:pPr lvl="1"/>
            <a:r>
              <a:rPr lang="en-US" dirty="0" smtClean="0"/>
              <a:t>Imputed from 50K using findhap.f90 v.2</a:t>
            </a:r>
          </a:p>
          <a:p>
            <a:r>
              <a:rPr lang="en-US" dirty="0" smtClean="0"/>
              <a:t>Can we use them to make mating decisions?</a:t>
            </a:r>
          </a:p>
          <a:p>
            <a:pPr lvl="1"/>
            <a:r>
              <a:rPr lang="en-US" dirty="0" smtClean="0"/>
              <a:t>People are going to do it – we need to help them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</a:t>
            </a:r>
            <a:r>
              <a:rPr lang="en-US" sz="2400" dirty="0" smtClean="0">
                <a:solidFill>
                  <a:srgbClr val="66CCFF"/>
                </a:solidFill>
              </a:rPr>
              <a:t>Chromosome 1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14" name="Content Placeholder 13" descr="Best Chromosome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" y="990600"/>
            <a:ext cx="5384800" cy="4038600"/>
          </a:xfrm>
          <a:ln w="25400">
            <a:solidFill>
              <a:schemeClr val="tx1"/>
            </a:solidFill>
          </a:ln>
        </p:spPr>
      </p:pic>
      <p:pic>
        <p:nvPicPr>
          <p:cNvPr id="15" name="Content Placeholder 14" descr="Worst Chromosome 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5374823" cy="403111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else can </a:t>
            </a:r>
            <a:r>
              <a:rPr lang="en-US" dirty="0"/>
              <a:t>we </a:t>
            </a:r>
            <a:r>
              <a:rPr lang="en-US" dirty="0" smtClean="0"/>
              <a:t>with genomic data?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Breeding  values are a solved problem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Quantitative </a:t>
            </a:r>
            <a:r>
              <a:rPr lang="en-US" dirty="0">
                <a:solidFill>
                  <a:srgbClr val="00FF00"/>
                </a:solidFill>
              </a:rPr>
              <a:t>Genetics</a:t>
            </a:r>
          </a:p>
          <a:p>
            <a:pPr lvl="1"/>
            <a:r>
              <a:rPr lang="en-US" dirty="0"/>
              <a:t>Validate theoretical predictions</a:t>
            </a:r>
          </a:p>
          <a:p>
            <a:pPr lvl="1"/>
            <a:r>
              <a:rPr lang="en-US" dirty="0"/>
              <a:t>Understand genetic variation</a:t>
            </a:r>
          </a:p>
          <a:p>
            <a:r>
              <a:rPr lang="en-US" dirty="0">
                <a:solidFill>
                  <a:srgbClr val="00FF00"/>
                </a:solidFill>
              </a:rPr>
              <a:t>Functional Biology</a:t>
            </a:r>
          </a:p>
          <a:p>
            <a:pPr lvl="1"/>
            <a:r>
              <a:rPr lang="en-US" dirty="0"/>
              <a:t>Fine-map recessives</a:t>
            </a:r>
          </a:p>
          <a:p>
            <a:pPr lvl="1"/>
            <a:r>
              <a:rPr lang="en-US" dirty="0"/>
              <a:t>Relate phenotypes to genotypes</a:t>
            </a:r>
          </a:p>
          <a:p>
            <a:pPr lvl="1"/>
            <a:r>
              <a:rPr lang="en-US" dirty="0"/>
              <a:t>Identify important genes in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Pluses and minuses</a:t>
            </a:r>
            <a:endParaRPr lang="en-US" dirty="0"/>
          </a:p>
        </p:txBody>
      </p:sp>
      <p:pic>
        <p:nvPicPr>
          <p:cNvPr id="6" name="Content Placeholder 5" descr="23 Positive Chromosom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424" y="1752600"/>
            <a:ext cx="4327789" cy="3245842"/>
          </a:xfrm>
          <a:ln w="25400">
            <a:solidFill>
              <a:schemeClr val="tx1"/>
            </a:solidFill>
          </a:ln>
        </p:spPr>
      </p:pic>
      <p:pic>
        <p:nvPicPr>
          <p:cNvPr id="7" name="Content Placeholder 6" descr="HOUSA000001436806_Many_negative_chromosom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6612" y="1739703"/>
            <a:ext cx="4344987" cy="3258740"/>
          </a:xfr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8941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+mj-lt"/>
              </a:rPr>
              <a:t>23</a:t>
            </a:r>
            <a:r>
              <a:rPr lang="en-US" b="1" dirty="0" smtClean="0">
                <a:latin typeface="+mj-lt"/>
              </a:rPr>
              <a:t> positive chromosomes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741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+mj-lt"/>
              </a:rPr>
              <a:t>19</a:t>
            </a:r>
            <a:r>
              <a:rPr lang="en-US" b="1" dirty="0" smtClean="0">
                <a:latin typeface="+mj-lt"/>
              </a:rPr>
              <a:t> negative chromosomes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best cow we can make?</a:t>
            </a:r>
          </a:p>
        </p:txBody>
      </p:sp>
      <p:pic>
        <p:nvPicPr>
          <p:cNvPr id="83976" name="Picture 8" descr="ho_supercow_adjusted_nm_adsa2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" y="1066800"/>
            <a:ext cx="9150350" cy="4575175"/>
          </a:xfrm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 “</a:t>
            </a:r>
            <a:r>
              <a:rPr lang="en-US" b="1" dirty="0" err="1"/>
              <a:t>Supercow</a:t>
            </a:r>
            <a:r>
              <a:rPr lang="en-US" b="1" dirty="0"/>
              <a:t>” constructed from the best </a:t>
            </a:r>
            <a:r>
              <a:rPr lang="en-US" b="1" dirty="0" err="1"/>
              <a:t>haplotypes</a:t>
            </a:r>
            <a:r>
              <a:rPr lang="en-US" b="1" dirty="0"/>
              <a:t> in the Holstein population would have an </a:t>
            </a:r>
            <a:r>
              <a:rPr lang="en-US" b="1" dirty="0" smtClean="0"/>
              <a:t>PTA(NM</a:t>
            </a:r>
            <a:r>
              <a:rPr lang="en-US" b="1" dirty="0"/>
              <a:t>$) of </a:t>
            </a:r>
            <a:r>
              <a:rPr lang="en-US" b="1" dirty="0" smtClean="0">
                <a:solidFill>
                  <a:srgbClr val="66CCFF"/>
                </a:solidFill>
              </a:rPr>
              <a:t>$3,757</a:t>
            </a:r>
            <a:endParaRPr lang="en-US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we can do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DGV for NM$ = +2,314</a:t>
            </a:r>
            <a:endParaRPr lang="en-US" sz="2400" dirty="0"/>
          </a:p>
        </p:txBody>
      </p:sp>
      <p:pic>
        <p:nvPicPr>
          <p:cNvPr id="7" name="Content Placeholder 6" descr="New Best Ani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12700"/>
            <a:ext cx="7772400" cy="5504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worst we can do </a:t>
            </a:r>
            <a:r>
              <a:rPr lang="en-US" sz="2400" dirty="0" smtClean="0">
                <a:solidFill>
                  <a:srgbClr val="66CCFF"/>
                </a:solidFill>
              </a:rPr>
              <a:t>DGV for NM$ = -2,139</a:t>
            </a:r>
            <a:endParaRPr lang="en-US" sz="2400" dirty="0"/>
          </a:p>
        </p:txBody>
      </p:sp>
      <p:pic>
        <p:nvPicPr>
          <p:cNvPr id="4" name="Content Placeholder 3" descr="New Poorest Ani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12700"/>
            <a:ext cx="7822881" cy="554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</p:nvPr>
        </p:nvGraphicFramePr>
        <p:xfrm>
          <a:off x="517794" y="1214783"/>
          <a:ext cx="8073615" cy="4709160"/>
        </p:xfrm>
        <a:graphic>
          <a:graphicData uri="http://schemas.openxmlformats.org/drawingml/2006/table">
            <a:tbl>
              <a:tblPr/>
              <a:tblGrid>
                <a:gridCol w="1035584"/>
                <a:gridCol w="640080"/>
                <a:gridCol w="1188720"/>
                <a:gridCol w="640080"/>
                <a:gridCol w="1188720"/>
                <a:gridCol w="640080"/>
                <a:gridCol w="1188720"/>
                <a:gridCol w="911551"/>
                <a:gridCol w="64008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46447"/>
            <a:ext cx="8226425" cy="615553"/>
          </a:xfrm>
        </p:spPr>
        <p:txBody>
          <a:bodyPr/>
          <a:lstStyle/>
          <a:p>
            <a:r>
              <a:rPr lang="en-US" dirty="0" smtClean="0"/>
              <a:t>Indices change over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030" name="Group 78"/>
          <p:cNvGraphicFramePr>
            <a:graphicFrameLocks noGrp="1"/>
          </p:cNvGraphicFramePr>
          <p:nvPr/>
        </p:nvGraphicFramePr>
        <p:xfrm>
          <a:off x="495759" y="1175193"/>
          <a:ext cx="8042313" cy="4693920"/>
        </p:xfrm>
        <a:graphic>
          <a:graphicData uri="http://schemas.openxmlformats.org/drawingml/2006/table">
            <a:tbl>
              <a:tblPr/>
              <a:tblGrid>
                <a:gridCol w="4847422"/>
                <a:gridCol w="859315"/>
                <a:gridCol w="1564396"/>
                <a:gridCol w="771180"/>
              </a:tblGrid>
              <a:tr h="120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value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Net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Fluid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Milk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Fat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Protein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Productive life (PL, mo)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Somatic cell score (SCS, log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Udder composite 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Feet/legs composite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Body size composite (BSC)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Daughter pregnancy rate (DPR,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8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Calving ability (CA$, 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Genetic-economic indices </a:t>
            </a:r>
            <a:r>
              <a:rPr lang="en-US" sz="2400" dirty="0" smtClean="0">
                <a:solidFill>
                  <a:srgbClr val="66CCFF"/>
                </a:solidFill>
              </a:rPr>
              <a:t>2010 revision</a:t>
            </a:r>
            <a:endParaRPr lang="en-US" sz="24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the worst?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body size</a:t>
            </a:r>
          </a:p>
          <a:p>
            <a:pPr lvl="1"/>
            <a:r>
              <a:rPr lang="en-US" dirty="0" smtClean="0"/>
              <a:t>Eats a lot</a:t>
            </a:r>
          </a:p>
          <a:p>
            <a:r>
              <a:rPr lang="en-US" dirty="0" smtClean="0"/>
              <a:t>Average fertility</a:t>
            </a:r>
          </a:p>
          <a:p>
            <a:r>
              <a:rPr lang="en-US" dirty="0" smtClean="0"/>
              <a:t>Begin first lactation with dystocia</a:t>
            </a:r>
          </a:p>
          <a:p>
            <a:pPr lvl="1"/>
            <a:r>
              <a:rPr lang="en-US" dirty="0" smtClean="0"/>
              <a:t>Bull calf</a:t>
            </a:r>
          </a:p>
          <a:p>
            <a:pPr lvl="1"/>
            <a:r>
              <a:rPr lang="en-US" dirty="0" err="1" smtClean="0"/>
              <a:t>Metritis</a:t>
            </a:r>
            <a:endParaRPr lang="en-US" dirty="0" smtClean="0"/>
          </a:p>
          <a:p>
            <a:r>
              <a:rPr lang="en-US" dirty="0" smtClean="0"/>
              <a:t>Adequate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genetic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1625"/>
          </a:xfrm>
        </p:spPr>
        <p:txBody>
          <a:bodyPr/>
          <a:lstStyle/>
          <a:p>
            <a:r>
              <a:rPr lang="en-US" dirty="0" smtClean="0"/>
              <a:t>Compute DGV for 75-SNP segments</a:t>
            </a:r>
          </a:p>
          <a:p>
            <a:r>
              <a:rPr lang="en-US" dirty="0" smtClean="0"/>
              <a:t>Calculate correlations of DGV for traits of interest for each segment</a:t>
            </a:r>
          </a:p>
          <a:p>
            <a:r>
              <a:rPr lang="en-US" dirty="0" smtClean="0"/>
              <a:t>Is there interesting biology associated with favorable correlations?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segment correlations</a:t>
            </a:r>
            <a:r>
              <a:rPr lang="en-US" sz="2400" dirty="0" smtClean="0">
                <a:solidFill>
                  <a:srgbClr val="66CCFF"/>
                </a:solidFill>
              </a:rPr>
              <a:t> Milk with DPR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4" name="Content Placeholder 3" descr="SNP Segment Correl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41" y="1030254"/>
            <a:ext cx="8763000" cy="5492303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1219200" y="3200400"/>
            <a:ext cx="7543800" cy="0"/>
          </a:xfrm>
          <a:prstGeom prst="line">
            <a:avLst/>
          </a:prstGeom>
          <a:ln w="254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5867400" y="1295400"/>
            <a:ext cx="0" cy="49530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71600" y="1524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Unfavorable associations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833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Unfavorable associations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833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Favorable associations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151055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9900"/>
                </a:solidFill>
              </a:rPr>
              <a:t>Favorable associations</a:t>
            </a:r>
            <a:endParaRPr lang="en-US" sz="1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segment correlations</a:t>
            </a:r>
            <a:r>
              <a:rPr lang="en-US" sz="2400" dirty="0" smtClean="0">
                <a:solidFill>
                  <a:srgbClr val="66CCFF"/>
                </a:solidFill>
              </a:rPr>
              <a:t> </a:t>
            </a:r>
            <a:r>
              <a:rPr lang="en-US" sz="2400" dirty="0" err="1" smtClean="0">
                <a:solidFill>
                  <a:srgbClr val="66CCFF"/>
                </a:solidFill>
              </a:rPr>
              <a:t>Dist’n</a:t>
            </a:r>
            <a:r>
              <a:rPr lang="en-US" sz="2400" dirty="0" smtClean="0">
                <a:solidFill>
                  <a:srgbClr val="66CCFF"/>
                </a:solidFill>
              </a:rPr>
              <a:t> over genome</a:t>
            </a:r>
            <a:endParaRPr lang="en-US" dirty="0"/>
          </a:p>
        </p:txBody>
      </p:sp>
      <p:pic>
        <p:nvPicPr>
          <p:cNvPr id="4" name="Content Placeholder 3" descr="SNP Segment Correlations by Lo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80247"/>
            <a:ext cx="8790413" cy="5423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6025" cy="503238"/>
          </a:xfrm>
        </p:spPr>
        <p:txBody>
          <a:bodyPr lIns="0" tIns="0" rIns="0" bIns="0" anchor="t">
            <a:spAutoFit/>
          </a:bodyPr>
          <a:lstStyle/>
          <a:p>
            <a:r>
              <a:rPr lang="en-US" sz="3300"/>
              <a:t>Genotyped Holsteins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597025"/>
            <a:ext cx="7199313" cy="2855913"/>
          </a:xfrm>
        </p:spPr>
        <p:txBody>
          <a:bodyPr lIns="0" tIns="0" rIns="0" bIns="0">
            <a:spAutoFit/>
          </a:bodyPr>
          <a:lstStyle/>
          <a:p>
            <a:pPr marL="341313" indent="-341313" defTabSz="914400">
              <a:spcAft>
                <a:spcPct val="125000"/>
              </a:spcAft>
            </a:pPr>
            <a:endParaRPr lang="en-US" sz="2400"/>
          </a:p>
          <a:p>
            <a:pPr marL="341313" indent="-341313" defTabSz="914400">
              <a:spcAft>
                <a:spcPct val="125000"/>
              </a:spcAft>
            </a:pPr>
            <a:endParaRPr lang="en-US" sz="2400"/>
          </a:p>
        </p:txBody>
      </p:sp>
      <p:graphicFrame>
        <p:nvGraphicFramePr>
          <p:cNvPr id="18528" name="Group 96"/>
          <p:cNvGraphicFramePr>
            <a:graphicFrameLocks noGrp="1"/>
          </p:cNvGraphicFramePr>
          <p:nvPr/>
        </p:nvGraphicFramePr>
        <p:xfrm>
          <a:off x="525463" y="1239838"/>
          <a:ext cx="8091487" cy="4062984"/>
        </p:xfrm>
        <a:graphic>
          <a:graphicData uri="http://schemas.openxmlformats.org/drawingml/2006/table">
            <a:tbl>
              <a:tblPr/>
              <a:tblGrid>
                <a:gridCol w="1233487"/>
                <a:gridCol w="914400"/>
                <a:gridCol w="549275"/>
                <a:gridCol w="914400"/>
                <a:gridCol w="547688"/>
                <a:gridCol w="914400"/>
                <a:gridCol w="549275"/>
                <a:gridCol w="914400"/>
                <a:gridCol w="549275"/>
                <a:gridCol w="1004887"/>
              </a:tblGrid>
              <a:tr h="342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Arial" charset="0"/>
                        </a:rPr>
                        <a:t>SNP Estimation*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Young animals**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All animals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 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Heifers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9,770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7,415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16,007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8,630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41,822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10,430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9,372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18,652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11,021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49,475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12,825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21,161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18,336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63,615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12,152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25,202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36,545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85,123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16,519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14,380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29,090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52,053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112,042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09-11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14,415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30,185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56,559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117,971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14,573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31,865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61,045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124,315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14,716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32,975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65,330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129,855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33,861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68,051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136,436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01-12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17,681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17,418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35,404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74,072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144,575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02-12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17,710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17,679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36,597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80,845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152,831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038" name="Rectangle 74"/>
          <p:cNvSpPr>
            <a:spLocks noChangeArrowheads="1"/>
          </p:cNvSpPr>
          <p:nvPr/>
        </p:nvSpPr>
        <p:spPr bwMode="auto">
          <a:xfrm>
            <a:off x="1282700" y="5597525"/>
            <a:ext cx="742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000">
                <a:solidFill>
                  <a:srgbClr val="A3F8FF"/>
                </a:solidFill>
                <a:latin typeface="Futura Hv BT"/>
                <a:cs typeface="Times New Roman" pitchFamily="18" charset="0"/>
              </a:rPr>
              <a:t>*Traditional evaluation      **No traditional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correlations for milk and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1148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Obs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chrome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seg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tloc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 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corr</a:t>
            </a:r>
            <a:endParaRPr lang="en-US" sz="2400" dirty="0" smtClean="0">
              <a:solidFill>
                <a:srgbClr val="66CCFF"/>
              </a:solidFill>
              <a:latin typeface="Lucida Console" pitchFamily="49" charset="0"/>
            </a:endParaRP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1      18      449    1890311910    0.53090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2      18      438    1845503211    0.51036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3       8      233     990810677    0.49199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4      26      557    2331662169    0.47173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5       2       60     239796003    0.46507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6      29      596    2483178230    0.45252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7      14      366    1544999648    0.43817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8       2       65     269016505    0.41022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9      11      298    1255667282    0.39734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10      20      469    1971347760    0.3919</a:t>
            </a:r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set enrichment analysis-SNP</a:t>
            </a:r>
          </a:p>
        </p:txBody>
      </p:sp>
      <p:pic>
        <p:nvPicPr>
          <p:cNvPr id="179281" name="Rounded Rectangle 5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85875"/>
            <a:ext cx="1766888" cy="731838"/>
          </a:xfrm>
          <a:prstGeom prst="rect">
            <a:avLst/>
          </a:prstGeom>
          <a:noFill/>
        </p:spPr>
      </p:pic>
      <p:sp>
        <p:nvSpPr>
          <p:cNvPr id="179282" name="Text Box 82"/>
          <p:cNvSpPr txBox="1">
            <a:spLocks noChangeArrowheads="1"/>
          </p:cNvSpPr>
          <p:nvPr/>
        </p:nvSpPr>
        <p:spPr bwMode="auto">
          <a:xfrm>
            <a:off x="6724650" y="1357313"/>
            <a:ext cx="15827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latin typeface="Calibri" pitchFamily="34" charset="0"/>
              </a:rPr>
              <a:t>Gene    pathways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(G)</a:t>
            </a:r>
            <a:endParaRPr lang="en-US" sz="1800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50349" y="1324843"/>
            <a:ext cx="1726249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GWAS results</a:t>
            </a:r>
            <a:endParaRPr lang="en-US" sz="1600" i="1">
              <a:solidFill>
                <a:srgbClr val="FFFF00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289" name="Rectangle 59"/>
          <p:cNvSpPr>
            <a:spLocks noChangeArrowheads="1"/>
          </p:cNvSpPr>
          <p:nvPr/>
        </p:nvSpPr>
        <p:spPr bwMode="auto">
          <a:xfrm>
            <a:off x="228600" y="40386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Score increase is proportional to SNP test statistic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79290" name="Rectangle 60"/>
          <p:cNvSpPr>
            <a:spLocks noChangeArrowheads="1"/>
          </p:cNvSpPr>
          <p:nvPr/>
        </p:nvSpPr>
        <p:spPr bwMode="auto">
          <a:xfrm>
            <a:off x="409575" y="5181600"/>
            <a:ext cx="3962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Nominal </a:t>
            </a:r>
            <a:r>
              <a:rPr lang="en-US" sz="1500" b="1" i="1">
                <a:latin typeface="Calibri" pitchFamily="34" charset="0"/>
              </a:rPr>
              <a:t>p</a:t>
            </a:r>
            <a:r>
              <a:rPr lang="en-US" sz="1500" b="1">
                <a:latin typeface="Calibri" pitchFamily="34" charset="0"/>
              </a:rPr>
              <a:t>-value corrected for multiple testing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709441" y="5607918"/>
            <a:ext cx="1727922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Pathways with moderate effects</a:t>
            </a:r>
            <a:endParaRPr lang="en-US" sz="1600" i="1">
              <a:solidFill>
                <a:schemeClr val="bg1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320" name="Text Box 120"/>
          <p:cNvSpPr txBox="1">
            <a:spLocks noChangeArrowheads="1"/>
          </p:cNvSpPr>
          <p:nvPr/>
        </p:nvSpPr>
        <p:spPr bwMode="auto">
          <a:xfrm>
            <a:off x="1143000" y="6291263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Holden et al., 2008 (Bioinformatics 89:1669-1683. doi:10.2527/jas.2010-3681)</a:t>
            </a:r>
          </a:p>
        </p:txBody>
      </p:sp>
      <p:sp>
        <p:nvSpPr>
          <p:cNvPr id="2" name="Rounded Rectangle 58"/>
          <p:cNvSpPr/>
          <p:nvPr/>
        </p:nvSpPr>
        <p:spPr>
          <a:xfrm>
            <a:off x="647154" y="2482130"/>
            <a:ext cx="1727921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SNP ranked by significance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(L)</a:t>
            </a:r>
          </a:p>
        </p:txBody>
      </p:sp>
      <p:sp>
        <p:nvSpPr>
          <p:cNvPr id="3" name="Rounded Rectangle 58"/>
          <p:cNvSpPr/>
          <p:nvPr/>
        </p:nvSpPr>
        <p:spPr>
          <a:xfrm>
            <a:off x="6635204" y="2477368"/>
            <a:ext cx="1727921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SNP in pathway genes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(S)</a:t>
            </a:r>
          </a:p>
        </p:txBody>
      </p:sp>
      <p:sp>
        <p:nvSpPr>
          <p:cNvPr id="179327" name="Line 127"/>
          <p:cNvSpPr>
            <a:spLocks noChangeShapeType="1"/>
          </p:cNvSpPr>
          <p:nvPr/>
        </p:nvSpPr>
        <p:spPr bwMode="auto">
          <a:xfrm>
            <a:off x="1600200" y="19812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28" name="Line 128"/>
          <p:cNvSpPr>
            <a:spLocks noChangeShapeType="1"/>
          </p:cNvSpPr>
          <p:nvPr/>
        </p:nvSpPr>
        <p:spPr bwMode="auto">
          <a:xfrm>
            <a:off x="7558088" y="19812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ounded Rectangle 58"/>
          <p:cNvSpPr/>
          <p:nvPr/>
        </p:nvSpPr>
        <p:spPr>
          <a:xfrm>
            <a:off x="3711029" y="3320330"/>
            <a:ext cx="1727921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Score increases for each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L</a:t>
            </a:r>
            <a:r>
              <a:rPr lang="en-US" sz="1800" b="1" baseline="-25000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i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 in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S</a:t>
            </a:r>
          </a:p>
        </p:txBody>
      </p:sp>
      <p:sp>
        <p:nvSpPr>
          <p:cNvPr id="179332" name="Line 132"/>
          <p:cNvSpPr>
            <a:spLocks noChangeShapeType="1"/>
          </p:cNvSpPr>
          <p:nvPr/>
        </p:nvSpPr>
        <p:spPr bwMode="auto">
          <a:xfrm>
            <a:off x="2438400" y="2819400"/>
            <a:ext cx="41148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4" name="Line 134"/>
          <p:cNvSpPr>
            <a:spLocks noChangeShapeType="1"/>
          </p:cNvSpPr>
          <p:nvPr/>
        </p:nvSpPr>
        <p:spPr bwMode="auto">
          <a:xfrm>
            <a:off x="4572000" y="28194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6" name="Line 136"/>
          <p:cNvSpPr>
            <a:spLocks noChangeShapeType="1"/>
          </p:cNvSpPr>
          <p:nvPr/>
        </p:nvSpPr>
        <p:spPr bwMode="auto">
          <a:xfrm>
            <a:off x="4572000" y="51054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7" name="Line 137"/>
          <p:cNvSpPr>
            <a:spLocks noChangeShapeType="1"/>
          </p:cNvSpPr>
          <p:nvPr/>
        </p:nvSpPr>
        <p:spPr bwMode="auto">
          <a:xfrm>
            <a:off x="4572000" y="39624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ounded Rectangle 58"/>
          <p:cNvSpPr/>
          <p:nvPr/>
        </p:nvSpPr>
        <p:spPr>
          <a:xfrm>
            <a:off x="3709441" y="4463330"/>
            <a:ext cx="1727922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Permutation test and FDR</a:t>
            </a:r>
            <a:endParaRPr lang="en-US" sz="1600" i="1">
              <a:solidFill>
                <a:schemeClr val="bg1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341" name="Rectangle 59"/>
          <p:cNvSpPr>
            <a:spLocks noChangeArrowheads="1"/>
          </p:cNvSpPr>
          <p:nvPr/>
        </p:nvSpPr>
        <p:spPr bwMode="auto">
          <a:xfrm>
            <a:off x="2419350" y="25146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Includes all SNP, S, that are included in L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79342" name="Rectangle 59"/>
          <p:cNvSpPr>
            <a:spLocks noChangeArrowheads="1"/>
          </p:cNvSpPr>
          <p:nvPr/>
        </p:nvSpPr>
        <p:spPr bwMode="auto">
          <a:xfrm>
            <a:off x="6324600" y="3810000"/>
            <a:ext cx="25146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b="1">
                <a:latin typeface="Calibri" pitchFamily="34" charset="0"/>
              </a:rPr>
              <a:t>The more SNP in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en-US" sz="1800" b="1">
                <a:latin typeface="Calibri" pitchFamily="34" charset="0"/>
              </a:rPr>
              <a:t> that appear near the top of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L</a:t>
            </a:r>
            <a:r>
              <a:rPr lang="en-US" sz="1800" b="1">
                <a:latin typeface="Calibri" pitchFamily="34" charset="0"/>
              </a:rPr>
              <a:t>, the higher the Enrichment Score</a:t>
            </a:r>
            <a:endParaRPr lang="en-US" sz="1800" i="1">
              <a:latin typeface="Calibri" pitchFamily="34" charset="0"/>
            </a:endParaRPr>
          </a:p>
        </p:txBody>
      </p:sp>
      <p:sp>
        <p:nvSpPr>
          <p:cNvPr id="179344" name="Line 144"/>
          <p:cNvSpPr>
            <a:spLocks noChangeShapeType="1"/>
          </p:cNvSpPr>
          <p:nvPr/>
        </p:nvSpPr>
        <p:spPr bwMode="auto">
          <a:xfrm>
            <a:off x="5486400" y="3657600"/>
            <a:ext cx="762000" cy="7620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We hope to identify regulatory networks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143000" y="6262688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Fortes et al., 2011 (J. Animal Sci. 89:1669-1683. doi:10.2527/jas.2010-3681)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990600"/>
            <a:ext cx="52451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33338" y="2438400"/>
            <a:ext cx="1905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Candidate genes and pathways that affect age at puberty common to both breeds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1600200" y="3581400"/>
            <a:ext cx="28194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have divergent populations</a:t>
            </a:r>
          </a:p>
        </p:txBody>
      </p:sp>
      <p:graphicFrame>
        <p:nvGraphicFramePr>
          <p:cNvPr id="188505" name="Object 89"/>
          <p:cNvGraphicFramePr>
            <a:graphicFrameLocks noChangeAspect="1"/>
          </p:cNvGraphicFramePr>
          <p:nvPr>
            <p:ph idx="1"/>
          </p:nvPr>
        </p:nvGraphicFramePr>
        <p:xfrm>
          <a:off x="990600" y="900113"/>
          <a:ext cx="7315200" cy="5445125"/>
        </p:xfrm>
        <a:graphic>
          <a:graphicData uri="http://schemas.openxmlformats.org/presentationml/2006/ole">
            <p:oleObj spid="_x0000_s69634" name="Chart" r:id="rId3" imgW="3762451" imgH="2800502" progId="Excel.Chart.8">
              <p:embed/>
            </p:oleObj>
          </a:graphicData>
        </a:graphic>
      </p:graphicFrame>
      <p:sp>
        <p:nvSpPr>
          <p:cNvPr id="188507" name="Text Box 91"/>
          <p:cNvSpPr txBox="1">
            <a:spLocks noChangeArrowheads="1"/>
          </p:cNvSpPr>
          <p:nvPr/>
        </p:nvSpPr>
        <p:spPr bwMode="auto">
          <a:xfrm>
            <a:off x="1143000" y="6305550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Cole et al., 2005 (J. Dairy Sci. 88(4):1529–1539)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going to find big QTL</a:t>
            </a:r>
          </a:p>
          <a:p>
            <a:r>
              <a:rPr lang="en-US" dirty="0" smtClean="0"/>
              <a:t>We may identify gene networks affecting complex phenotypes</a:t>
            </a:r>
          </a:p>
          <a:p>
            <a:r>
              <a:rPr lang="en-US" dirty="0" smtClean="0"/>
              <a:t>We’re going to learn how much we don’t know about functional genomics in the cow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Non-additive effects </a:t>
            </a:r>
            <a:r>
              <a:rPr lang="en-US" dirty="0" err="1" smtClean="0"/>
              <a:t>redux</a:t>
            </a:r>
            <a:r>
              <a:rPr lang="en-US" dirty="0" smtClean="0"/>
              <a:t>?</a:t>
            </a:r>
          </a:p>
          <a:p>
            <a:r>
              <a:rPr lang="en-US" dirty="0" smtClean="0"/>
              <a:t>High-density genotyping versus sequencing</a:t>
            </a:r>
          </a:p>
          <a:p>
            <a:r>
              <a:rPr lang="en-US" dirty="0" smtClean="0"/>
              <a:t>Annotation – will we ever know for sure that all of these genes do?</a:t>
            </a:r>
          </a:p>
          <a:p>
            <a:r>
              <a:rPr lang="en-US" dirty="0" smtClean="0"/>
              <a:t>Gene pathways – we’re all systems biologists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261124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16000"/>
            <a:ext cx="754380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 smtClean="0"/>
              <a:t>What is </a:t>
            </a:r>
            <a:r>
              <a:rPr lang="en-US"/>
              <a:t>a SNP genotype worth?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the protein yield (h</a:t>
            </a:r>
            <a:r>
              <a:rPr lang="en-US" sz="1800" b="1" baseline="30000">
                <a:latin typeface="Trebuchet MS" pitchFamily="34" charset="0"/>
              </a:rPr>
              <a:t>2</a:t>
            </a:r>
            <a:r>
              <a:rPr lang="en-US" sz="1800" b="1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>
                <a:solidFill>
                  <a:srgbClr val="FFFF00"/>
                </a:solidFill>
                <a:latin typeface="Trebuchet MS" pitchFamily="34" charset="0"/>
              </a:rPr>
              <a:t>34</a:t>
            </a:r>
            <a:r>
              <a:rPr lang="en-US" sz="1800" b="1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>
                  <a:latin typeface="Trebuchet MS" pitchFamily="34" charset="0"/>
                </a:rPr>
                <a:t>Pedigree is equivalent to information on about </a:t>
              </a:r>
              <a:r>
                <a:rPr lang="en-US" sz="1800" b="1">
                  <a:solidFill>
                    <a:srgbClr val="FFFF00"/>
                  </a:solidFill>
                  <a:latin typeface="Trebuchet MS" pitchFamily="34" charset="0"/>
                </a:rPr>
                <a:t>7</a:t>
              </a:r>
              <a:r>
                <a:rPr lang="en-US" sz="1800" b="1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47800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And for daughter pregnancy rate (h</a:t>
            </a:r>
            <a:r>
              <a:rPr lang="en-US" sz="1800" b="1" baseline="30000"/>
              <a:t>2</a:t>
            </a:r>
            <a:r>
              <a:rPr lang="en-US" sz="1800" b="1"/>
              <a:t>=0.04), SNP = </a:t>
            </a:r>
            <a:r>
              <a:rPr lang="en-US" sz="2000" b="1">
                <a:solidFill>
                  <a:srgbClr val="FFFF00"/>
                </a:solidFill>
              </a:rPr>
              <a:t>131 </a:t>
            </a:r>
            <a:r>
              <a:rPr lang="en-US" sz="2000" b="1"/>
              <a:t>daughters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524000" y="1436688"/>
            <a:ext cx="7315200" cy="5040312"/>
            <a:chOff x="1371600" y="1209852"/>
            <a:chExt cx="7662903" cy="5420713"/>
          </a:xfrm>
        </p:grpSpPr>
        <p:grpSp>
          <p:nvGrpSpPr>
            <p:cNvPr id="4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b="1" smtClean="0">
                <a:solidFill>
                  <a:srgbClr val="FFFF00"/>
                </a:solidFill>
                <a:latin typeface="Trebuchet MS" pitchFamily="34" charset="0"/>
              </a:rPr>
              <a:t>What is </a:t>
            </a:r>
            <a:r>
              <a:rPr lang="en-US" sz="3600" b="1">
                <a:solidFill>
                  <a:srgbClr val="FFFF00"/>
                </a:solidFill>
                <a:latin typeface="Trebuchet MS" pitchFamily="34" charset="0"/>
              </a:rPr>
              <a:t>a SNP genotype worth?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</a:t>
            </a:r>
            <a:r>
              <a:rPr lang="en-US" dirty="0" smtClean="0"/>
              <a:t>and </a:t>
            </a:r>
            <a:r>
              <a:rPr lang="en-US" dirty="0" err="1" smtClean="0"/>
              <a:t>haplotypes</a:t>
            </a:r>
            <a:endParaRPr lang="en-US" dirty="0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Genotypes</a:t>
            </a:r>
            <a:r>
              <a:rPr lang="en-US" sz="2800" dirty="0"/>
              <a:t> indicate how many copies of each allele were inherited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FF00"/>
                </a:solidFill>
              </a:rPr>
              <a:t>Haplotypes</a:t>
            </a:r>
            <a:r>
              <a:rPr lang="en-US" sz="2800" dirty="0"/>
              <a:t> indicate which alleles are on which chromosome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Observed</a:t>
            </a:r>
            <a:r>
              <a:rPr lang="en-US" sz="2800" dirty="0"/>
              <a:t> genotypes partitioned into the two </a:t>
            </a:r>
            <a:r>
              <a:rPr lang="en-US" sz="2800" dirty="0">
                <a:solidFill>
                  <a:srgbClr val="00FF00"/>
                </a:solidFill>
              </a:rPr>
              <a:t>unknown</a:t>
            </a:r>
            <a:r>
              <a:rPr lang="en-US" sz="2800" dirty="0"/>
              <a:t> </a:t>
            </a:r>
            <a:r>
              <a:rPr lang="en-US" sz="2800" dirty="0" err="1"/>
              <a:t>haplotypes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Pedigree </a:t>
            </a:r>
            <a:r>
              <a:rPr lang="en-US" sz="2400" dirty="0" err="1"/>
              <a:t>haplotyping</a:t>
            </a:r>
            <a:r>
              <a:rPr lang="en-US" sz="2400" dirty="0"/>
              <a:t> uses relatives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Population </a:t>
            </a:r>
            <a:r>
              <a:rPr lang="en-US" sz="2400" dirty="0" err="1"/>
              <a:t>haplotyping</a:t>
            </a:r>
            <a:r>
              <a:rPr lang="en-US" sz="2400" dirty="0"/>
              <a:t> finds matching allele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Filling missing genotypes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 unknown SNP from known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FF00"/>
                </a:solidFill>
              </a:rPr>
              <a:t>3,000</a:t>
            </a:r>
            <a:r>
              <a:rPr lang="en-US" dirty="0"/>
              <a:t>, predict </a:t>
            </a:r>
            <a:r>
              <a:rPr lang="en-US" dirty="0">
                <a:solidFill>
                  <a:srgbClr val="00FF00"/>
                </a:solidFill>
              </a:rPr>
              <a:t>43,000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SNP</a:t>
            </a:r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FF00"/>
                </a:solidFill>
              </a:rPr>
              <a:t>50,000</a:t>
            </a:r>
            <a:r>
              <a:rPr lang="en-US" dirty="0"/>
              <a:t>, predict </a:t>
            </a:r>
            <a:r>
              <a:rPr lang="en-US" dirty="0">
                <a:solidFill>
                  <a:srgbClr val="00FF00"/>
                </a:solidFill>
              </a:rPr>
              <a:t>500,000</a:t>
            </a:r>
          </a:p>
          <a:p>
            <a:pPr lvl="1"/>
            <a:r>
              <a:rPr lang="en-US" dirty="0"/>
              <a:t>Measure each </a:t>
            </a:r>
            <a:r>
              <a:rPr lang="en-US" dirty="0" err="1"/>
              <a:t>haplotype</a:t>
            </a:r>
            <a:r>
              <a:rPr lang="en-US" dirty="0"/>
              <a:t> at highest density only a few times</a:t>
            </a:r>
          </a:p>
          <a:p>
            <a:r>
              <a:rPr lang="en-US" dirty="0"/>
              <a:t>Predict dam from progeny SNP</a:t>
            </a:r>
          </a:p>
          <a:p>
            <a:r>
              <a:rPr lang="en-US" dirty="0"/>
              <a:t>Increase reliabilities for less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114800"/>
          </a:xfrm>
          <a:ln/>
        </p:spPr>
        <p:txBody>
          <a:bodyPr/>
          <a:lstStyle/>
          <a:p>
            <a:pPr marL="341313" indent="-341313">
              <a:buFont typeface="Trebuchet M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>
                <a:solidFill>
                  <a:srgbClr val="00FF00"/>
                </a:solidFill>
              </a:rPr>
              <a:t>Identify</a:t>
            </a:r>
            <a:r>
              <a:rPr lang="en-US"/>
              <a:t> haplotypes in population using many markers</a:t>
            </a:r>
          </a:p>
          <a:p>
            <a:pPr marL="341313" indent="-341313">
              <a:buFont typeface="Trebuchet M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>
                <a:solidFill>
                  <a:srgbClr val="00FF00"/>
                </a:solidFill>
              </a:rPr>
              <a:t>Track</a:t>
            </a:r>
            <a:r>
              <a:rPr lang="en-US"/>
              <a:t> haplotypes with fewer markers</a:t>
            </a:r>
          </a:p>
          <a:p>
            <a:pPr marL="341313" indent="-341313">
              <a:buFont typeface="Trebuchet M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e.g., use 5 SNP to track 25 SNP </a:t>
            </a:r>
          </a:p>
          <a:p>
            <a:pPr marL="741363" lvl="1" indent="-284163">
              <a:buFont typeface="Trebuchet M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  5 SNP:                  </a:t>
            </a:r>
            <a:r>
              <a:rPr lang="en-US">
                <a:solidFill>
                  <a:srgbClr val="00FF00"/>
                </a:solidFill>
              </a:rPr>
              <a:t>22020</a:t>
            </a:r>
          </a:p>
          <a:p>
            <a:pPr marL="741363" lvl="1" indent="-284163">
              <a:buFont typeface="Trebuchet M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/>
          </a:p>
          <a:p>
            <a:pPr marL="741363" lvl="1" indent="-284163">
              <a:buFont typeface="Trebuchet M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25 SNP: </a:t>
            </a:r>
            <a:r>
              <a:rPr lang="en-US">
                <a:solidFill>
                  <a:srgbClr val="00FF00"/>
                </a:solidFill>
              </a:rPr>
              <a:t>2</a:t>
            </a:r>
            <a:r>
              <a:rPr lang="en-US"/>
              <a:t>0220</a:t>
            </a:r>
            <a:r>
              <a:rPr lang="en-US">
                <a:solidFill>
                  <a:srgbClr val="00FF00"/>
                </a:solidFill>
              </a:rPr>
              <a:t>2</a:t>
            </a:r>
            <a:r>
              <a:rPr lang="en-US"/>
              <a:t>0002</a:t>
            </a:r>
            <a:r>
              <a:rPr lang="en-US">
                <a:solidFill>
                  <a:srgbClr val="00FF00"/>
                </a:solidFill>
              </a:rPr>
              <a:t>0</a:t>
            </a:r>
            <a:r>
              <a:rPr lang="en-US"/>
              <a:t>0200</a:t>
            </a:r>
            <a:r>
              <a:rPr lang="en-US">
                <a:solidFill>
                  <a:srgbClr val="00FF00"/>
                </a:solidFill>
              </a:rPr>
              <a:t>2</a:t>
            </a:r>
            <a:r>
              <a:rPr lang="en-US"/>
              <a:t>0002</a:t>
            </a:r>
            <a:r>
              <a:rPr lang="en-US">
                <a:solidFill>
                  <a:srgbClr val="00FF00"/>
                </a:solidFill>
              </a:rPr>
              <a:t>0</a:t>
            </a:r>
            <a:r>
              <a:rPr lang="en-US"/>
              <a:t>2200</a:t>
            </a: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H="1">
            <a:off x="3427413" y="4419600"/>
            <a:ext cx="1450975" cy="6858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flipH="1">
            <a:off x="4418013" y="4495800"/>
            <a:ext cx="688975" cy="6096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5332413" y="4495800"/>
            <a:ext cx="79375" cy="6096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5638800" y="4495800"/>
            <a:ext cx="609600" cy="6096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5943600" y="4495800"/>
            <a:ext cx="1219200" cy="6096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Imputation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Haplotyping</a:t>
            </a:r>
            <a:r>
              <a:rPr lang="en-US" dirty="0"/>
              <a:t> </a:t>
            </a:r>
            <a:r>
              <a:rPr lang="en-US" dirty="0" smtClean="0"/>
              <a:t>program – </a:t>
            </a:r>
            <a:r>
              <a:rPr lang="en-US" sz="2800" dirty="0" smtClean="0">
                <a:solidFill>
                  <a:srgbClr val="00FF00"/>
                </a:solidFill>
              </a:rPr>
              <a:t>findhap.f90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Begin with population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Divide chromosomes into segments, </a:t>
            </a:r>
            <a:r>
              <a:rPr lang="en-US" dirty="0">
                <a:solidFill>
                  <a:srgbClr val="00FF00"/>
                </a:solidFill>
              </a:rPr>
              <a:t>~</a:t>
            </a:r>
            <a:r>
              <a:rPr lang="en-US" dirty="0" smtClean="0">
                <a:solidFill>
                  <a:srgbClr val="00FF00"/>
                </a:solidFill>
              </a:rPr>
              <a:t>250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75</a:t>
            </a:r>
            <a:r>
              <a:rPr lang="en-US" dirty="0" smtClean="0"/>
              <a:t> </a:t>
            </a:r>
            <a:r>
              <a:rPr lang="en-US" dirty="0"/>
              <a:t>SNP /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List </a:t>
            </a:r>
            <a:r>
              <a:rPr lang="en-US" dirty="0" err="1"/>
              <a:t>haplotypes</a:t>
            </a:r>
            <a:r>
              <a:rPr lang="en-US" dirty="0"/>
              <a:t> by genotype match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</a:t>
            </a:r>
            <a:r>
              <a:rPr lang="en-US" dirty="0" err="1"/>
              <a:t>fastPhase</a:t>
            </a:r>
            <a:r>
              <a:rPr lang="en-US" dirty="0"/>
              <a:t>, IMPUTE </a:t>
            </a:r>
          </a:p>
          <a:p>
            <a:pPr>
              <a:lnSpc>
                <a:spcPct val="90000"/>
              </a:lnSpc>
            </a:pPr>
            <a:r>
              <a:rPr lang="en-US" dirty="0"/>
              <a:t>End with pedigree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Detect crossover, fix </a:t>
            </a:r>
            <a:r>
              <a:rPr lang="en-US" dirty="0" err="1"/>
              <a:t>noninheritance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Impute </a:t>
            </a:r>
            <a:r>
              <a:rPr lang="en-US" dirty="0" err="1"/>
              <a:t>nongenotyped</a:t>
            </a:r>
            <a:r>
              <a:rPr lang="en-US" dirty="0"/>
              <a:t> ancestors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40286</TotalTime>
  <Words>1314</Words>
  <Application>Microsoft Office PowerPoint</Application>
  <PresentationFormat>On-screen Show (4:3)</PresentationFormat>
  <Paragraphs>511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AIPL Slide Master</vt:lpstr>
      <vt:lpstr>Default Design</vt:lpstr>
      <vt:lpstr>Microsoft Office Excel Chart</vt:lpstr>
      <vt:lpstr>New Tools for Genomic Selection of Livestock</vt:lpstr>
      <vt:lpstr>What else can we with genomic data?</vt:lpstr>
      <vt:lpstr>Genotyped Holsteins</vt:lpstr>
      <vt:lpstr>What is a SNP genotype worth?</vt:lpstr>
      <vt:lpstr>Slide 5</vt:lpstr>
      <vt:lpstr>Genotypes and haplotypes</vt:lpstr>
      <vt:lpstr>Filling missing genotypes</vt:lpstr>
      <vt:lpstr>Imputation</vt:lpstr>
      <vt:lpstr>Haplotyping program – findhap.f90</vt:lpstr>
      <vt:lpstr>O-Style Haplotypes Chromosome 15</vt:lpstr>
      <vt:lpstr>Recessive defect discovery</vt:lpstr>
      <vt:lpstr>Potential recessive lethals</vt:lpstr>
      <vt:lpstr>Predicted Mendelian sampling variance</vt:lpstr>
      <vt:lpstr>Predicted selection limits</vt:lpstr>
      <vt:lpstr>Our industry wants new genomic tools</vt:lpstr>
      <vt:lpstr>We already have some tools</vt:lpstr>
      <vt:lpstr>New chromosomal DGV query</vt:lpstr>
      <vt:lpstr>Paternal and maternal DGV</vt:lpstr>
      <vt:lpstr>The good and the bad Chromosome 1</vt:lpstr>
      <vt:lpstr>Pluses and minuses</vt:lpstr>
      <vt:lpstr>What’s the best cow we can make?</vt:lpstr>
      <vt:lpstr>The best we can do DGV for NM$ = +2,314</vt:lpstr>
      <vt:lpstr>The worst we can do DGV for NM$ = -2,139</vt:lpstr>
      <vt:lpstr>Indices change over time</vt:lpstr>
      <vt:lpstr>Genetic-economic indices 2010 revision</vt:lpstr>
      <vt:lpstr>What does it mean to be the worst?</vt:lpstr>
      <vt:lpstr>Dissecting genetic correlations</vt:lpstr>
      <vt:lpstr>SNP segment correlations Milk with DPR</vt:lpstr>
      <vt:lpstr>SNP segment correlations Dist’n over genome</vt:lpstr>
      <vt:lpstr>Highest correlations for milk and DPR</vt:lpstr>
      <vt:lpstr>Gene set enrichment analysis-SNP</vt:lpstr>
      <vt:lpstr>We hope to identify regulatory networks</vt:lpstr>
      <vt:lpstr>We have divergent populations</vt:lpstr>
      <vt:lpstr>What can we learn from this?</vt:lpstr>
      <vt:lpstr>Where do we go from here?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LENOVO USER</cp:lastModifiedBy>
  <cp:revision>840</cp:revision>
  <cp:lastPrinted>2001-08-24T14:44:42Z</cp:lastPrinted>
  <dcterms:created xsi:type="dcterms:W3CDTF">2002-07-16T13:01:30Z</dcterms:created>
  <dcterms:modified xsi:type="dcterms:W3CDTF">2012-05-23T06:05:32Z</dcterms:modified>
</cp:coreProperties>
</file>