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7" r:id="rId3"/>
    <p:sldId id="259" r:id="rId4"/>
    <p:sldId id="323" r:id="rId5"/>
    <p:sldId id="350" r:id="rId6"/>
    <p:sldId id="352" r:id="rId7"/>
    <p:sldId id="349" r:id="rId8"/>
    <p:sldId id="354" r:id="rId9"/>
    <p:sldId id="353" r:id="rId10"/>
    <p:sldId id="355" r:id="rId11"/>
    <p:sldId id="357" r:id="rId12"/>
    <p:sldId id="358" r:id="rId13"/>
    <p:sldId id="359" r:id="rId14"/>
    <p:sldId id="361" r:id="rId15"/>
    <p:sldId id="362" r:id="rId16"/>
    <p:sldId id="363" r:id="rId17"/>
    <p:sldId id="364" r:id="rId18"/>
    <p:sldId id="368" r:id="rId19"/>
    <p:sldId id="369" r:id="rId20"/>
    <p:sldId id="302" r:id="rId21"/>
    <p:sldId id="325" r:id="rId22"/>
    <p:sldId id="351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FF8000"/>
    <a:srgbClr val="A9C9FF"/>
    <a:srgbClr val="000000"/>
    <a:srgbClr val="FFFFFF"/>
    <a:srgbClr val="E31A1C"/>
    <a:srgbClr val="FD8D3C"/>
    <a:srgbClr val="FECC5C"/>
    <a:srgbClr val="FFFFB2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04" autoAdjust="0"/>
    <p:restoredTop sz="94386" autoAdjust="0"/>
  </p:normalViewPr>
  <p:slideViewPr>
    <p:cSldViewPr snapToGrid="0">
      <p:cViewPr>
        <p:scale>
          <a:sx n="130" d="100"/>
          <a:sy n="130" d="100"/>
        </p:scale>
        <p:origin x="-2424" y="-456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82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cole:Documents:AIPL:EAAP2012:Genotype%20Counts%20Figu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cole:Documents:AIPL:EAAP2012:2012%20Milk%20to%20Feed%20Pri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Bulls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numRef>
              <c:f>Sheet2!$A$2:$A$10</c:f>
              <c:numCache>
                <c:formatCode>General</c:formatCode>
                <c:ptCount val="9"/>
                <c:pt idx="0">
                  <c:v>1004.0</c:v>
                </c:pt>
                <c:pt idx="1">
                  <c:v>1008.0</c:v>
                </c:pt>
                <c:pt idx="2">
                  <c:v>1012.0</c:v>
                </c:pt>
                <c:pt idx="3">
                  <c:v>1104.0</c:v>
                </c:pt>
                <c:pt idx="4">
                  <c:v>1108.0</c:v>
                </c:pt>
                <c:pt idx="5">
                  <c:v>1112.0</c:v>
                </c:pt>
                <c:pt idx="6">
                  <c:v>1204.0</c:v>
                </c:pt>
                <c:pt idx="7">
                  <c:v>1208.0</c:v>
                </c:pt>
                <c:pt idx="8">
                  <c:v>1212.0</c:v>
                </c:pt>
              </c:numCache>
            </c:numRef>
          </c:cat>
          <c:val>
            <c:numRef>
              <c:f>Sheet2!$B$2:$B$10</c:f>
              <c:numCache>
                <c:formatCode>General</c:formatCode>
                <c:ptCount val="9"/>
                <c:pt idx="0">
                  <c:v>30472.0</c:v>
                </c:pt>
                <c:pt idx="1">
                  <c:v>34179.0</c:v>
                </c:pt>
                <c:pt idx="2">
                  <c:v>38277.0</c:v>
                </c:pt>
                <c:pt idx="3">
                  <c:v>43607.0</c:v>
                </c:pt>
                <c:pt idx="4">
                  <c:v>52254.0</c:v>
                </c:pt>
                <c:pt idx="5">
                  <c:v>58500.0</c:v>
                </c:pt>
                <c:pt idx="6">
                  <c:v>65860.0</c:v>
                </c:pt>
                <c:pt idx="7">
                  <c:v>77320.0</c:v>
                </c:pt>
                <c:pt idx="8">
                  <c:v>98970.0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Cows</c:v>
                </c:pt>
              </c:strCache>
            </c:strRef>
          </c:tx>
          <c:spPr>
            <a:solidFill>
              <a:srgbClr val="FF8000"/>
            </a:solidFill>
          </c:spPr>
          <c:invertIfNegative val="0"/>
          <c:cat>
            <c:numRef>
              <c:f>Sheet2!$A$2:$A$10</c:f>
              <c:numCache>
                <c:formatCode>General</c:formatCode>
                <c:ptCount val="9"/>
                <c:pt idx="0">
                  <c:v>1004.0</c:v>
                </c:pt>
                <c:pt idx="1">
                  <c:v>1008.0</c:v>
                </c:pt>
                <c:pt idx="2">
                  <c:v>1012.0</c:v>
                </c:pt>
                <c:pt idx="3">
                  <c:v>1104.0</c:v>
                </c:pt>
                <c:pt idx="4">
                  <c:v>1108.0</c:v>
                </c:pt>
                <c:pt idx="5">
                  <c:v>1112.0</c:v>
                </c:pt>
                <c:pt idx="6">
                  <c:v>1204.0</c:v>
                </c:pt>
                <c:pt idx="7">
                  <c:v>1208.0</c:v>
                </c:pt>
                <c:pt idx="8">
                  <c:v>1212.0</c:v>
                </c:pt>
              </c:numCache>
            </c:numRef>
          </c:cat>
          <c:val>
            <c:numRef>
              <c:f>Sheet2!$C$2:$C$10</c:f>
              <c:numCache>
                <c:formatCode>General</c:formatCode>
                <c:ptCount val="9"/>
                <c:pt idx="0">
                  <c:v>15398.0</c:v>
                </c:pt>
                <c:pt idx="1">
                  <c:v>19352.0</c:v>
                </c:pt>
                <c:pt idx="2">
                  <c:v>33031.0</c:v>
                </c:pt>
                <c:pt idx="3">
                  <c:v>51141.0</c:v>
                </c:pt>
                <c:pt idx="4">
                  <c:v>72311.0</c:v>
                </c:pt>
                <c:pt idx="5">
                  <c:v>94210.0</c:v>
                </c:pt>
                <c:pt idx="6">
                  <c:v>124106.0</c:v>
                </c:pt>
                <c:pt idx="7">
                  <c:v>165526.0</c:v>
                </c:pt>
                <c:pt idx="8">
                  <c:v>207728.0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0086568"/>
        <c:axId val="-2095794584"/>
      </c:barChart>
      <c:catAx>
        <c:axId val="-2090086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400" b="1" i="0"/>
            </a:pPr>
            <a:endParaRPr lang="en-US"/>
          </a:p>
        </c:txPr>
        <c:crossAx val="-2095794584"/>
        <c:crosses val="autoZero"/>
        <c:auto val="1"/>
        <c:lblAlgn val="ctr"/>
        <c:lblOffset val="100"/>
        <c:noMultiLvlLbl val="0"/>
      </c:catAx>
      <c:valAx>
        <c:axId val="-2095794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400" b="1" i="0"/>
            </a:pPr>
            <a:endParaRPr lang="en-US"/>
          </a:p>
        </c:txPr>
        <c:crossAx val="-2090086568"/>
        <c:crosses val="autoZero"/>
        <c:crossBetween val="between"/>
      </c:valAx>
    </c:plotArea>
    <c:legend>
      <c:legendPos val="t"/>
      <c:layout/>
      <c:overlay val="0"/>
      <c:spPr>
        <a:ln>
          <a:noFill/>
        </a:ln>
      </c:spPr>
      <c:txPr>
        <a:bodyPr/>
        <a:lstStyle/>
        <a:p>
          <a:pPr>
            <a:defRPr sz="1400" b="1" i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'2012 Milk to Feed Price.csv'!$A$28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ymbol val="none"/>
          </c:marker>
          <c:val>
            <c:numRef>
              <c:f>'2012 Milk to Feed Price.csv'!$B$28:$M$28</c:f>
              <c:numCache>
                <c:formatCode>General</c:formatCode>
                <c:ptCount val="12"/>
                <c:pt idx="0">
                  <c:v>2.33</c:v>
                </c:pt>
                <c:pt idx="1">
                  <c:v>2.34</c:v>
                </c:pt>
                <c:pt idx="2">
                  <c:v>2.18</c:v>
                </c:pt>
                <c:pt idx="3">
                  <c:v>2.19</c:v>
                </c:pt>
                <c:pt idx="4">
                  <c:v>2.18</c:v>
                </c:pt>
                <c:pt idx="5">
                  <c:v>2.26</c:v>
                </c:pt>
                <c:pt idx="6">
                  <c:v>2.3</c:v>
                </c:pt>
                <c:pt idx="7">
                  <c:v>2.36</c:v>
                </c:pt>
                <c:pt idx="8">
                  <c:v>2.36</c:v>
                </c:pt>
                <c:pt idx="9">
                  <c:v>2.4</c:v>
                </c:pt>
                <c:pt idx="10">
                  <c:v>2.23</c:v>
                </c:pt>
                <c:pt idx="11">
                  <c:v>1.98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'2012 Milk to Feed Price.csv'!$A$29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rgbClr val="FD8D3C"/>
              </a:solidFill>
            </a:ln>
          </c:spPr>
          <c:marker>
            <c:symbol val="none"/>
          </c:marker>
          <c:val>
            <c:numRef>
              <c:f>'2012 Milk to Feed Price.csv'!$B$29:$M$29</c:f>
              <c:numCache>
                <c:formatCode>General</c:formatCode>
                <c:ptCount val="12"/>
                <c:pt idx="0">
                  <c:v>1.96</c:v>
                </c:pt>
                <c:pt idx="1">
                  <c:v>2.01</c:v>
                </c:pt>
                <c:pt idx="2">
                  <c:v>2.12</c:v>
                </c:pt>
                <c:pt idx="3">
                  <c:v>1.81</c:v>
                </c:pt>
                <c:pt idx="4">
                  <c:v>1.73</c:v>
                </c:pt>
                <c:pt idx="5">
                  <c:v>1.87</c:v>
                </c:pt>
                <c:pt idx="6">
                  <c:v>1.91</c:v>
                </c:pt>
                <c:pt idx="7">
                  <c:v>1.85</c:v>
                </c:pt>
                <c:pt idx="8">
                  <c:v>1.84</c:v>
                </c:pt>
                <c:pt idx="9">
                  <c:v>1.83</c:v>
                </c:pt>
                <c:pt idx="10">
                  <c:v>1.87</c:v>
                </c:pt>
                <c:pt idx="11">
                  <c:v>1.8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'2012 Milk to Feed Price.csv'!$A$30</c:f>
              <c:strCache>
                <c:ptCount val="1"/>
                <c:pt idx="0">
                  <c:v>2012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val>
            <c:numRef>
              <c:f>'2012 Milk to Feed Price.csv'!$B$30:$M$30</c:f>
              <c:numCache>
                <c:formatCode>General</c:formatCode>
                <c:ptCount val="12"/>
                <c:pt idx="0">
                  <c:v>1.72</c:v>
                </c:pt>
                <c:pt idx="1">
                  <c:v>1.55</c:v>
                </c:pt>
                <c:pt idx="2">
                  <c:v>1.48</c:v>
                </c:pt>
                <c:pt idx="3">
                  <c:v>1.42</c:v>
                </c:pt>
                <c:pt idx="4">
                  <c:v>1.38</c:v>
                </c:pt>
                <c:pt idx="5">
                  <c:v>1.38</c:v>
                </c:pt>
                <c:pt idx="6">
                  <c:v>1.29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4920680"/>
        <c:axId val="2144923992"/>
      </c:lineChart>
      <c:catAx>
        <c:axId val="21449206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2000">
                <a:latin typeface="Trebuchet MS"/>
              </a:defRPr>
            </a:pPr>
            <a:endParaRPr lang="en-US"/>
          </a:p>
        </c:txPr>
        <c:crossAx val="2144923992"/>
        <c:crosses val="autoZero"/>
        <c:auto val="1"/>
        <c:lblAlgn val="ctr"/>
        <c:lblOffset val="100"/>
        <c:noMultiLvlLbl val="0"/>
      </c:catAx>
      <c:valAx>
        <c:axId val="2144923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2000">
                <a:latin typeface="Trebuchet MS"/>
              </a:defRPr>
            </a:pPr>
            <a:endParaRPr lang="en-US"/>
          </a:p>
        </c:txPr>
        <c:crossAx val="21449206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2000">
              <a:latin typeface="Trebuchet MS"/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defTabSz="928688">
              <a:defRPr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algn="r"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algn="r"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2E0348F8-4B93-4DA0-BE48-029677660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66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algn="r"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algn="r" defTabSz="928688">
              <a:defRPr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A4A5D0B7-BE47-4733-BA5B-AAFDBD1F6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8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C7476-C6CF-4567-A2C1-6AD58FF313B7}" type="slidenum">
              <a:rPr lang="en-US"/>
              <a:pPr/>
              <a:t>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C57B1D-30CD-4C2F-975A-781C270CB7C5}" type="slidenum">
              <a:rPr lang="en-US"/>
              <a:pPr/>
              <a:t>3</a:t>
            </a:fld>
            <a:endParaRPr lang="en-US"/>
          </a:p>
        </p:txBody>
      </p:sp>
      <p:sp>
        <p:nvSpPr>
          <p:cNvPr id="289794" name="Rectangle 7"/>
          <p:cNvSpPr txBox="1">
            <a:spLocks noGrp="1" noChangeArrowheads="1"/>
          </p:cNvSpPr>
          <p:nvPr/>
        </p:nvSpPr>
        <p:spPr bwMode="auto">
          <a:xfrm>
            <a:off x="3971293" y="8831740"/>
            <a:ext cx="3039108" cy="46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793" tIns="46396" rIns="92793" bIns="46396" anchor="b"/>
          <a:lstStyle/>
          <a:p>
            <a:pPr algn="r" defTabSz="929159"/>
            <a:fld id="{3A62A6F1-89B9-42C8-AA8C-9E31301D7425}" type="slidenum">
              <a:rPr lang="en-US">
                <a:solidFill>
                  <a:srgbClr val="FFFF00"/>
                </a:solidFill>
              </a:rPr>
              <a:pPr algn="r" defTabSz="929159"/>
              <a:t>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6612" cy="3484562"/>
          </a:xfrm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354" y="4416663"/>
            <a:ext cx="5139692" cy="4183539"/>
          </a:xfrm>
        </p:spPr>
        <p:txBody>
          <a:bodyPr lIns="92793" tIns="46396" rIns="92793" bIns="46396"/>
          <a:lstStyle/>
          <a:p>
            <a:pPr defTabSz="913303" eaLnBrk="1" hangingPunct="1"/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6ECC7-3178-5244-902D-1CB77B116C05}" type="slidenum">
              <a:rPr lang="en-US"/>
              <a:pPr/>
              <a:t>8</a:t>
            </a:fld>
            <a:endParaRPr lang="en-US"/>
          </a:p>
        </p:txBody>
      </p:sp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972560" y="8833194"/>
            <a:ext cx="3037840" cy="46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8" tIns="46470" rIns="92938" bIns="46470" anchor="b"/>
          <a:lstStyle>
            <a:lvl1pPr defTabSz="9461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9461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2363" indent="-225425" defTabSz="9461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038" indent="-223838" defTabSz="9461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9300" indent="-225425" defTabSz="9461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6500" indent="-225425" defTabSz="946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3700" indent="-225425" defTabSz="946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0900" indent="-225425" defTabSz="946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8100" indent="-225425" defTabSz="946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26CCA4E4-60CE-9C4D-9AF5-D1F3C110838C}" type="slidenum">
              <a:rPr lang="en-US" sz="1300">
                <a:solidFill>
                  <a:srgbClr val="FFFF00"/>
                </a:solidFill>
              </a:rPr>
              <a:pPr algn="r"/>
              <a:t>8</a:t>
            </a:fld>
            <a:endParaRPr lang="en-US" sz="1300">
              <a:solidFill>
                <a:srgbClr val="FFFF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5790"/>
            <a:ext cx="5144206" cy="418176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938" tIns="46470" rIns="92938" bIns="46470"/>
          <a:lstStyle/>
          <a:p>
            <a:r>
              <a:rPr lang="en-US"/>
              <a:t>We are all familiar with a traditional pedigree chart.   Animal is expected to be an average of his parents.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BCD14F-FBE8-4D44-A20C-3A967ECF2ACF}" type="slidenum">
              <a:rPr lang="en-US"/>
              <a:pPr/>
              <a:t>22</a:t>
            </a:fld>
            <a:endParaRPr lang="en-US"/>
          </a:p>
        </p:txBody>
      </p:sp>
      <p:sp>
        <p:nvSpPr>
          <p:cNvPr id="11468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84275" y="700088"/>
            <a:ext cx="4640263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469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5354" y="4416663"/>
            <a:ext cx="5136521" cy="418036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307120" y="3320711"/>
            <a:ext cx="857437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rebuchet MS"/>
                <a:cs typeface="Calibri" pitchFamily="34" charset="0"/>
              </a:rPr>
              <a:t>John B. Cole</a:t>
            </a:r>
            <a:endParaRPr lang="en-US" sz="1800" b="1" baseline="30000" dirty="0" smtClean="0">
              <a:solidFill>
                <a:srgbClr val="FFFF00"/>
              </a:solidFill>
              <a:latin typeface="Trebuchet MS"/>
              <a:cs typeface="Calibri" pitchFamily="34" charset="0"/>
            </a:endParaRPr>
          </a:p>
          <a:p>
            <a:pPr>
              <a:defRPr/>
            </a:pPr>
            <a:r>
              <a:rPr lang="en-US" sz="1800" b="1" dirty="0" smtClean="0">
                <a:latin typeface="Trebuchet MS"/>
                <a:cs typeface="Calibri" pitchFamily="34" charset="0"/>
              </a:rPr>
              <a:t>Animal </a:t>
            </a:r>
            <a:r>
              <a:rPr lang="en-US" sz="1800" b="1" dirty="0">
                <a:latin typeface="Trebuchet MS"/>
                <a:cs typeface="Calibri" pitchFamily="34" charset="0"/>
              </a:rPr>
              <a:t>Improvement </a:t>
            </a:r>
            <a:r>
              <a:rPr lang="en-US" sz="1800" b="1" dirty="0" smtClean="0">
                <a:latin typeface="Trebuchet MS"/>
                <a:cs typeface="Calibri" pitchFamily="34" charset="0"/>
              </a:rPr>
              <a:t>Programs Laboratory</a:t>
            </a:r>
          </a:p>
          <a:p>
            <a:pPr>
              <a:defRPr/>
            </a:pPr>
            <a:r>
              <a:rPr lang="en-US" sz="1800" b="1" dirty="0" smtClean="0">
                <a:latin typeface="Trebuchet MS"/>
                <a:cs typeface="Calibri" pitchFamily="34" charset="0"/>
              </a:rPr>
              <a:t>Agricultural Research </a:t>
            </a:r>
            <a:r>
              <a:rPr lang="en-US" sz="1800" b="1" dirty="0">
                <a:latin typeface="Trebuchet MS"/>
                <a:cs typeface="Calibri" pitchFamily="34" charset="0"/>
              </a:rPr>
              <a:t>Service, </a:t>
            </a:r>
            <a:r>
              <a:rPr lang="en-US" sz="1800" b="1" dirty="0" smtClean="0">
                <a:latin typeface="Trebuchet MS"/>
                <a:cs typeface="Calibri" pitchFamily="34" charset="0"/>
              </a:rPr>
              <a:t>USDA</a:t>
            </a:r>
          </a:p>
          <a:p>
            <a:pPr>
              <a:defRPr/>
            </a:pPr>
            <a:r>
              <a:rPr lang="en-US" sz="1800" b="1" dirty="0" smtClean="0">
                <a:latin typeface="Trebuchet MS"/>
                <a:cs typeface="Calibri" pitchFamily="34" charset="0"/>
              </a:rPr>
              <a:t>Beltsville</a:t>
            </a:r>
            <a:r>
              <a:rPr lang="en-US" sz="1800" b="1" dirty="0">
                <a:latin typeface="Trebuchet MS"/>
                <a:cs typeface="Calibri" pitchFamily="34" charset="0"/>
              </a:rPr>
              <a:t>, </a:t>
            </a:r>
            <a:r>
              <a:rPr lang="en-US" sz="1800" b="1" dirty="0" smtClean="0">
                <a:latin typeface="Trebuchet MS"/>
                <a:cs typeface="Calibri" pitchFamily="34" charset="0"/>
              </a:rPr>
              <a:t>MD 20705-2350, USA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b="1" i="0" dirty="0">
              <a:latin typeface="Trebuchet MS"/>
              <a:cs typeface="Calibri" pitchFamily="34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rebuchet MS"/>
                <a:cs typeface="Calibri" pitchFamily="34" charset="0"/>
              </a:rPr>
              <a:t>john.cole@ars.usda.gov</a:t>
            </a:r>
            <a:endParaRPr lang="en-US" sz="2400" b="1" dirty="0">
              <a:solidFill>
                <a:srgbClr val="FFFF00"/>
              </a:solidFill>
              <a:latin typeface="Trebuchet MS"/>
              <a:cs typeface="Calibri" pitchFamily="34" charset="0"/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2843784"/>
            <a:ext cx="9144000" cy="87036"/>
            <a:chOff x="0" y="2843784"/>
            <a:chExt cx="9144000" cy="87036"/>
          </a:xfrm>
        </p:grpSpPr>
        <p:sp>
          <p:nvSpPr>
            <p:cNvPr id="8" name="Rectangle 46"/>
            <p:cNvSpPr>
              <a:spLocks noChangeArrowheads="1"/>
            </p:cNvSpPr>
            <p:nvPr userDrawn="1"/>
          </p:nvSpPr>
          <p:spPr bwMode="ltGray">
            <a:xfrm>
              <a:off x="0" y="2843784"/>
              <a:ext cx="9144000" cy="27432"/>
            </a:xfrm>
            <a:prstGeom prst="rect">
              <a:avLst/>
            </a:prstGeom>
            <a:solidFill>
              <a:srgbClr val="5BE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 userDrawn="1"/>
          </p:nvSpPr>
          <p:spPr bwMode="ltGray">
            <a:xfrm>
              <a:off x="0" y="2912532"/>
              <a:ext cx="9144000" cy="1828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  <a:defRPr/>
              </a:pPr>
              <a:endParaRPr lang="en-AU" sz="2800" b="1"/>
            </a:p>
          </p:txBody>
        </p:sp>
      </p:grpSp>
      <p:sp>
        <p:nvSpPr>
          <p:cNvPr id="276482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455613" y="455613"/>
            <a:ext cx="6359857" cy="1661993"/>
          </a:xfrm>
        </p:spPr>
        <p:txBody>
          <a:bodyPr/>
          <a:lstStyle>
            <a:lvl1pPr>
              <a:defRPr sz="54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5954" t="7382" r="5954" b="7382"/>
          <a:stretch>
            <a:fillRect/>
          </a:stretch>
        </p:blipFill>
        <p:spPr bwMode="auto">
          <a:xfrm>
            <a:off x="8324850" y="6208713"/>
            <a:ext cx="722313" cy="56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213" y="141063"/>
            <a:ext cx="8226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642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Text Box 51"/>
          <p:cNvSpPr txBox="1">
            <a:spLocks noChangeArrowheads="1"/>
          </p:cNvSpPr>
          <p:nvPr userDrawn="1"/>
        </p:nvSpPr>
        <p:spPr bwMode="ltGray">
          <a:xfrm>
            <a:off x="127413" y="6561674"/>
            <a:ext cx="4776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b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ANAFI Workshop</a:t>
            </a:r>
            <a:r>
              <a:rPr kumimoji="1" lang="en-US" b="0" baseline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, Cremona</a:t>
            </a:r>
            <a:r>
              <a:rPr kumimoji="1" lang="en-US" b="0" baseline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kumimoji="1" lang="en-US" b="0" baseline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Italy</a:t>
            </a:r>
            <a:r>
              <a:rPr kumimoji="1" lang="en-US" b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1200" b="0" kern="1200" dirty="0" smtClean="0">
                <a:solidFill>
                  <a:schemeClr val="accent5"/>
                </a:solidFill>
                <a:latin typeface="Calibri" pitchFamily="34" charset="0"/>
                <a:ea typeface="+mn-ea"/>
                <a:cs typeface="Calibri" pitchFamily="34" charset="0"/>
              </a:rPr>
              <a:t>7 February 2013 </a:t>
            </a:r>
            <a:r>
              <a:rPr kumimoji="1" lang="en-US" b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(</a:t>
            </a:r>
            <a:fld id="{6EF5BE8E-3B3E-486D-9684-5293E34BCCC8}" type="slidenum">
              <a:rPr kumimoji="1" lang="en-US" b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b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)</a:t>
            </a:r>
            <a:endParaRPr kumimoji="1" lang="en-US" b="0" dirty="0">
              <a:solidFill>
                <a:schemeClr val="accent5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0" y="868680"/>
            <a:ext cx="9144000" cy="87036"/>
            <a:chOff x="0" y="2843784"/>
            <a:chExt cx="9144000" cy="87036"/>
          </a:xfrm>
        </p:grpSpPr>
        <p:sp>
          <p:nvSpPr>
            <p:cNvPr id="25" name="Rectangle 46"/>
            <p:cNvSpPr>
              <a:spLocks noChangeArrowheads="1"/>
            </p:cNvSpPr>
            <p:nvPr userDrawn="1"/>
          </p:nvSpPr>
          <p:spPr bwMode="ltGray">
            <a:xfrm>
              <a:off x="0" y="2843784"/>
              <a:ext cx="9144000" cy="27432"/>
            </a:xfrm>
            <a:prstGeom prst="rect">
              <a:avLst/>
            </a:prstGeom>
            <a:solidFill>
              <a:srgbClr val="5BE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Rectangle 47"/>
            <p:cNvSpPr>
              <a:spLocks noChangeArrowheads="1"/>
            </p:cNvSpPr>
            <p:nvPr userDrawn="1"/>
          </p:nvSpPr>
          <p:spPr bwMode="ltGray">
            <a:xfrm>
              <a:off x="0" y="2912532"/>
              <a:ext cx="9144000" cy="1828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  <a:defRPr/>
              </a:pPr>
              <a:endParaRPr lang="en-AU" sz="2800" b="1"/>
            </a:p>
          </p:txBody>
        </p:sp>
      </p:grpSp>
      <p:sp>
        <p:nvSpPr>
          <p:cNvPr id="9" name="Text Box 51"/>
          <p:cNvSpPr txBox="1">
            <a:spLocks noChangeArrowheads="1"/>
          </p:cNvSpPr>
          <p:nvPr userDrawn="1"/>
        </p:nvSpPr>
        <p:spPr bwMode="ltGray">
          <a:xfrm>
            <a:off x="7976747" y="6557120"/>
            <a:ext cx="1029257" cy="18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kumimoji="1" lang="en-US" b="0" dirty="0" smtClean="0">
                <a:solidFill>
                  <a:schemeClr val="accent5"/>
                </a:solidFill>
                <a:latin typeface="Calibri" pitchFamily="34" charset="0"/>
                <a:cs typeface="Calibri" pitchFamily="34" charset="0"/>
              </a:rPr>
              <a:t>Cole</a:t>
            </a:r>
            <a:endParaRPr kumimoji="1" lang="en-US" b="0" dirty="0">
              <a:solidFill>
                <a:schemeClr val="accent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70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rebuchet MS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339725" indent="-339725" algn="l" rtl="0" eaLnBrk="0" fontAlgn="base" hangingPunct="0">
        <a:spcBef>
          <a:spcPct val="0"/>
        </a:spcBef>
        <a:spcAft>
          <a:spcPct val="50000"/>
        </a:spcAft>
        <a:buClr>
          <a:srgbClr val="A3F8FF"/>
        </a:buClr>
        <a:buSzPct val="55000"/>
        <a:buFont typeface="Monotype Sorts" charset="2"/>
        <a:buChar char="l"/>
        <a:defRPr sz="3200" b="1">
          <a:solidFill>
            <a:schemeClr val="tx1"/>
          </a:solidFill>
          <a:latin typeface="Trebuchet MS"/>
          <a:ea typeface="+mn-ea"/>
          <a:cs typeface="Calibri" pitchFamily="34" charset="0"/>
        </a:defRPr>
      </a:lvl1pPr>
      <a:lvl2pPr marL="690563" indent="-284163" algn="l" rtl="0" eaLnBrk="0" fontAlgn="base" hangingPunct="0">
        <a:spcBef>
          <a:spcPct val="0"/>
        </a:spcBef>
        <a:spcAft>
          <a:spcPct val="50000"/>
        </a:spcAft>
        <a:buClr>
          <a:srgbClr val="A3F8FF"/>
        </a:buClr>
        <a:buSzPct val="55000"/>
        <a:buFont typeface="Monotype Sorts" pitchFamily="2" charset="2"/>
        <a:buChar char="w"/>
        <a:defRPr sz="3200" b="1">
          <a:solidFill>
            <a:schemeClr val="tx1"/>
          </a:solidFill>
          <a:latin typeface="Trebuchet MS"/>
          <a:cs typeface="Calibri" pitchFamily="34" charset="0"/>
        </a:defRPr>
      </a:lvl2pPr>
      <a:lvl3pPr marL="1206500" indent="-515938" algn="l" rtl="0" eaLnBrk="0" fontAlgn="base" hangingPunct="0">
        <a:spcBef>
          <a:spcPct val="0"/>
        </a:spcBef>
        <a:spcAft>
          <a:spcPct val="50000"/>
        </a:spcAft>
        <a:buClr>
          <a:srgbClr val="A3F8FF"/>
        </a:buClr>
        <a:buSzPct val="120000"/>
        <a:buFont typeface="Humnst777 BT"/>
        <a:buChar char="−"/>
        <a:defRPr sz="3200" b="1">
          <a:solidFill>
            <a:schemeClr val="tx1"/>
          </a:solidFill>
          <a:latin typeface="Trebuchet MS"/>
          <a:cs typeface="Calibri" pitchFamily="34" charset="0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2.xls"/><Relationship Id="rId4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3.xls"/><Relationship Id="rId4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4.xls"/><Relationship Id="rId4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945" y="153305"/>
            <a:ext cx="8547893" cy="2492990"/>
          </a:xfrm>
        </p:spPr>
        <p:txBody>
          <a:bodyPr/>
          <a:lstStyle/>
          <a:p>
            <a:r>
              <a:rPr lang="en-US" dirty="0">
                <a:latin typeface="Trebuchet MS"/>
              </a:rPr>
              <a:t>The </a:t>
            </a:r>
            <a:r>
              <a:rPr lang="en-US" dirty="0" smtClean="0">
                <a:latin typeface="Trebuchet MS"/>
              </a:rPr>
              <a:t>use </a:t>
            </a:r>
            <a:r>
              <a:rPr lang="en-US" dirty="0">
                <a:latin typeface="Trebuchet MS"/>
              </a:rPr>
              <a:t>and </a:t>
            </a:r>
            <a:r>
              <a:rPr lang="en-US" dirty="0" smtClean="0">
                <a:latin typeface="Trebuchet MS"/>
              </a:rPr>
              <a:t>economic </a:t>
            </a:r>
            <a:r>
              <a:rPr lang="en-US" dirty="0">
                <a:latin typeface="Trebuchet MS"/>
              </a:rPr>
              <a:t>v</a:t>
            </a:r>
            <a:r>
              <a:rPr lang="en-US" dirty="0" smtClean="0">
                <a:latin typeface="Trebuchet MS"/>
              </a:rPr>
              <a:t>alue </a:t>
            </a:r>
            <a:r>
              <a:rPr lang="en-US" dirty="0">
                <a:latin typeface="Trebuchet MS"/>
              </a:rPr>
              <a:t>of </a:t>
            </a:r>
            <a:r>
              <a:rPr lang="en-US" dirty="0" smtClean="0">
                <a:latin typeface="Trebuchet MS"/>
              </a:rPr>
              <a:t>genomic testing </a:t>
            </a:r>
            <a:r>
              <a:rPr lang="en-US" dirty="0">
                <a:latin typeface="Trebuchet MS"/>
              </a:rPr>
              <a:t>for </a:t>
            </a:r>
            <a:r>
              <a:rPr lang="en-US" dirty="0" smtClean="0">
                <a:latin typeface="Trebuchet MS"/>
              </a:rPr>
              <a:t>calves </a:t>
            </a:r>
            <a:r>
              <a:rPr lang="en-US" dirty="0">
                <a:latin typeface="Trebuchet MS"/>
              </a:rPr>
              <a:t>on </a:t>
            </a:r>
            <a:r>
              <a:rPr lang="en-US" dirty="0" smtClean="0">
                <a:latin typeface="Trebuchet MS"/>
              </a:rPr>
              <a:t>dairy farms</a:t>
            </a:r>
            <a:endParaRPr lang="en-US" dirty="0" smtClean="0">
              <a:latin typeface="Trebuchet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May-2011-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01" y="1068632"/>
            <a:ext cx="3979496" cy="5438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51175" y="147767"/>
            <a:ext cx="8787671" cy="5847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rebuchet MS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9pPr>
          </a:lstStyle>
          <a:p>
            <a:r>
              <a:rPr lang="en-US" dirty="0" smtClean="0"/>
              <a:t>Now we know which heifer is best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25462" y="933954"/>
            <a:ext cx="4474311" cy="2158996"/>
            <a:chOff x="4571997" y="1481018"/>
            <a:chExt cx="4474311" cy="2158996"/>
          </a:xfrm>
        </p:grpSpPr>
        <p:pic>
          <p:nvPicPr>
            <p:cNvPr id="3" name="Picture 2" descr="Best Planet Daughter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1997" y="1582614"/>
              <a:ext cx="2743200" cy="2057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32785" y="1481018"/>
              <a:ext cx="171352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rgbClr val="FFFF00"/>
                  </a:solidFill>
                  <a:latin typeface="Trebuchet MS"/>
                </a:rPr>
                <a:t>The best </a:t>
              </a:r>
              <a:r>
                <a:rPr lang="en-US" sz="1800" b="1" dirty="0" smtClean="0">
                  <a:latin typeface="Trebuchet MS"/>
                </a:rPr>
                <a:t>has a PTA NM$ of </a:t>
              </a:r>
              <a:r>
                <a:rPr lang="en-US" sz="1800" b="1" dirty="0" smtClean="0">
                  <a:solidFill>
                    <a:srgbClr val="00FF00"/>
                  </a:solidFill>
                  <a:latin typeface="Trebuchet MS"/>
                </a:rPr>
                <a:t>+868 </a:t>
              </a:r>
              <a:r>
                <a:rPr lang="en-US" sz="1800" b="1" dirty="0" smtClean="0">
                  <a:latin typeface="Trebuchet MS"/>
                </a:rPr>
                <a:t>and a REL of </a:t>
              </a:r>
              <a:r>
                <a:rPr lang="en-US" sz="1800" b="1" dirty="0" smtClean="0">
                  <a:solidFill>
                    <a:srgbClr val="00FF00"/>
                  </a:solidFill>
                  <a:latin typeface="Trebuchet MS"/>
                </a:rPr>
                <a:t>73%</a:t>
              </a:r>
              <a:r>
                <a:rPr lang="en-US" sz="1800" b="1" dirty="0" smtClean="0">
                  <a:latin typeface="Trebuchet MS"/>
                </a:rPr>
                <a:t>.</a:t>
              </a:r>
              <a:endParaRPr lang="en-US" sz="1800" b="1" dirty="0">
                <a:latin typeface="Trebuchet M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45001" y="4454770"/>
            <a:ext cx="4560276" cy="2188953"/>
            <a:chOff x="4445001" y="4454770"/>
            <a:chExt cx="4560276" cy="2188953"/>
          </a:xfrm>
        </p:grpSpPr>
        <p:pic>
          <p:nvPicPr>
            <p:cNvPr id="5" name="Picture 4" descr="Worst Planet Daugh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2077" y="4454770"/>
              <a:ext cx="2743200" cy="2057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445001" y="5443394"/>
              <a:ext cx="17545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rgbClr val="FFFF00"/>
                  </a:solidFill>
                  <a:latin typeface="Trebuchet MS"/>
                </a:rPr>
                <a:t>The worst</a:t>
              </a:r>
              <a:r>
                <a:rPr lang="en-US" sz="1800" b="1" dirty="0" smtClean="0">
                  <a:latin typeface="Trebuchet MS"/>
                </a:rPr>
                <a:t> has a PTA NM$ of </a:t>
              </a:r>
              <a:r>
                <a:rPr lang="en-US" sz="1800" b="1" dirty="0" smtClean="0">
                  <a:solidFill>
                    <a:srgbClr val="00FF00"/>
                  </a:solidFill>
                  <a:latin typeface="Trebuchet MS"/>
                </a:rPr>
                <a:t>+48 </a:t>
              </a:r>
              <a:r>
                <a:rPr lang="en-US" sz="1800" b="1" dirty="0" smtClean="0">
                  <a:latin typeface="Trebuchet MS"/>
                </a:rPr>
                <a:t>and a REL of </a:t>
              </a:r>
              <a:r>
                <a:rPr lang="en-US" sz="1800" b="1" dirty="0" smtClean="0">
                  <a:solidFill>
                    <a:srgbClr val="00FF00"/>
                  </a:solidFill>
                  <a:latin typeface="Trebuchet MS"/>
                </a:rPr>
                <a:t>68%</a:t>
              </a:r>
              <a:r>
                <a:rPr lang="en-US" sz="1800" b="1" dirty="0" smtClean="0">
                  <a:latin typeface="Trebuchet MS"/>
                </a:rPr>
                <a:t>.</a:t>
              </a:r>
              <a:endParaRPr lang="en-US" sz="1800" b="1" dirty="0">
                <a:latin typeface="Trebuchet MS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425462" y="3268798"/>
            <a:ext cx="4581769" cy="1015663"/>
          </a:xfrm>
          <a:prstGeom prst="rect">
            <a:avLst/>
          </a:prstGeom>
          <a:noFill/>
          <a:ln w="25400" cap="rnd">
            <a:solidFill>
              <a:srgbClr val="FFFFFF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rebuchet MS"/>
              </a:rPr>
              <a:t>PLANET</a:t>
            </a:r>
            <a:r>
              <a:rPr lang="en-US" sz="2000" b="1" dirty="0" smtClean="0">
                <a:latin typeface="Trebuchet MS"/>
              </a:rPr>
              <a:t> has </a:t>
            </a:r>
            <a:r>
              <a:rPr lang="en-US" sz="2000" b="1" dirty="0" smtClean="0">
                <a:solidFill>
                  <a:srgbClr val="00FF00"/>
                </a:solidFill>
                <a:latin typeface="Trebuchet MS"/>
              </a:rPr>
              <a:t>3,783</a:t>
            </a:r>
            <a:r>
              <a:rPr lang="en-US" sz="2000" b="1" dirty="0" smtClean="0">
                <a:latin typeface="Trebuchet MS"/>
              </a:rPr>
              <a:t> genotyped daughters – which one do you want in your herd?</a:t>
            </a:r>
            <a:endParaRPr lang="en-US" sz="2000" b="1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42999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690563" y="1147763"/>
          <a:ext cx="7762875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Chart" r:id="rId3" imgW="7505700" imgH="4724400" progId="Excel.Chart.8">
                  <p:embed/>
                </p:oleObj>
              </mc:Choice>
              <mc:Fallback>
                <p:oleObj name="Chart" r:id="rId3" imgW="7505700" imgH="47244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1147763"/>
                        <a:ext cx="7762875" cy="488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968711" y="6074510"/>
            <a:ext cx="7216839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latin typeface="Trebuchet MS"/>
              </a:rPr>
              <a:t>Without any </a:t>
            </a:r>
            <a:r>
              <a:rPr lang="en-US" sz="2000" dirty="0" smtClean="0">
                <a:latin typeface="Trebuchet MS"/>
              </a:rPr>
              <a:t>pedigree information</a:t>
            </a:r>
            <a:r>
              <a:rPr lang="en-US" sz="2000" dirty="0">
                <a:latin typeface="Trebuchet MS"/>
              </a:rPr>
              <a:t>, they all appear the same!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 rot="-5400000">
            <a:off x="-1285875" y="3571875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Genetic Merit for NM$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1175" y="147767"/>
            <a:ext cx="8768133" cy="5847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rebuchet MS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9pPr>
          </a:lstStyle>
          <a:p>
            <a:r>
              <a:rPr lang="en-US" dirty="0" smtClean="0"/>
              <a:t>46 US Holsteins – </a:t>
            </a:r>
            <a:r>
              <a:rPr lang="en-US" dirty="0" smtClean="0">
                <a:solidFill>
                  <a:srgbClr val="FFFF00"/>
                </a:solidFill>
              </a:rPr>
              <a:t>unknown parents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733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35757"/>
              </p:ext>
            </p:extLst>
          </p:nvPr>
        </p:nvGraphicFramePr>
        <p:xfrm>
          <a:off x="914400" y="1031628"/>
          <a:ext cx="7548563" cy="553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Chart" r:id="rId3" imgW="7372350" imgH="5086493" progId="Excel.Chart.8">
                  <p:embed/>
                </p:oleObj>
              </mc:Choice>
              <mc:Fallback>
                <p:oleObj name="Chart" r:id="rId3" imgW="7372350" imgH="5086493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31628"/>
                        <a:ext cx="7548563" cy="553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Rectangle 4"/>
          <p:cNvSpPr>
            <a:spLocks noChangeArrowheads="1"/>
          </p:cNvSpPr>
          <p:nvPr/>
        </p:nvSpPr>
        <p:spPr bwMode="auto">
          <a:xfrm rot="-5400000">
            <a:off x="-1080725" y="3761392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Genetic Merit for NM$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1175" y="147767"/>
            <a:ext cx="8768133" cy="5847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rebuchet MS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9pPr>
          </a:lstStyle>
          <a:p>
            <a:r>
              <a:rPr lang="en-US" dirty="0" smtClean="0"/>
              <a:t>46 US Holsteins – </a:t>
            </a:r>
            <a:r>
              <a:rPr lang="en-US" dirty="0" smtClean="0">
                <a:solidFill>
                  <a:srgbClr val="FFFF00"/>
                </a:solidFill>
              </a:rPr>
              <a:t>genotyped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8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291373"/>
              </p:ext>
            </p:extLst>
          </p:nvPr>
        </p:nvGraphicFramePr>
        <p:xfrm>
          <a:off x="1016000" y="1082675"/>
          <a:ext cx="7415213" cy="542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Chart" r:id="rId3" imgW="7515225" imgH="5495925" progId="Excel.Chart.8">
                  <p:embed/>
                </p:oleObj>
              </mc:Choice>
              <mc:Fallback>
                <p:oleObj name="Chart" r:id="rId3" imgW="7515225" imgH="549592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1082675"/>
                        <a:ext cx="7415213" cy="542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Oval 3"/>
          <p:cNvSpPr>
            <a:spLocks noChangeArrowheads="1"/>
          </p:cNvSpPr>
          <p:nvPr/>
        </p:nvSpPr>
        <p:spPr bwMode="auto">
          <a:xfrm rot="-2030143">
            <a:off x="1393090" y="5271464"/>
            <a:ext cx="2038350" cy="6651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 rot="-5400000">
            <a:off x="-977166" y="3573829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Genetic Merit for NM$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1175" y="147767"/>
            <a:ext cx="8768133" cy="5847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rebuchet MS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Humnst777 BT" pitchFamily="34" charset="0"/>
              </a:defRPr>
            </a:lvl9pPr>
          </a:lstStyle>
          <a:p>
            <a:r>
              <a:rPr lang="en-US" dirty="0"/>
              <a:t>T</a:t>
            </a:r>
            <a:r>
              <a:rPr lang="en-US" dirty="0" smtClean="0"/>
              <a:t>he poorest animals can be culled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8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226425" cy="584775"/>
          </a:xfrm>
        </p:spPr>
        <p:txBody>
          <a:bodyPr/>
          <a:lstStyle/>
          <a:p>
            <a:r>
              <a:rPr lang="en-US" dirty="0" smtClean="0"/>
              <a:t>How should you select mates?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85761"/>
          </a:xfrm>
        </p:spPr>
        <p:txBody>
          <a:bodyPr/>
          <a:lstStyle/>
          <a:p>
            <a:r>
              <a:rPr lang="en-US" dirty="0" smtClean="0"/>
              <a:t>Selected </a:t>
            </a:r>
            <a:r>
              <a:rPr lang="en-US" dirty="0" smtClean="0">
                <a:solidFill>
                  <a:srgbClr val="00FF00"/>
                </a:solidFill>
              </a:rPr>
              <a:t>3</a:t>
            </a:r>
            <a:r>
              <a:rPr lang="en-US" dirty="0" smtClean="0"/>
              <a:t> Jersey </a:t>
            </a:r>
            <a:r>
              <a:rPr lang="en-US" dirty="0" smtClean="0"/>
              <a:t>herds from the US</a:t>
            </a:r>
            <a:endParaRPr lang="en-US" dirty="0" smtClean="0"/>
          </a:p>
          <a:p>
            <a:r>
              <a:rPr lang="en-US" dirty="0" smtClean="0"/>
              <a:t>Compared actual </a:t>
            </a:r>
            <a:r>
              <a:rPr lang="en-US" dirty="0" err="1" smtClean="0"/>
              <a:t>matings</a:t>
            </a:r>
            <a:r>
              <a:rPr lang="en-US" dirty="0" smtClean="0"/>
              <a:t> with other possible choices</a:t>
            </a:r>
            <a:endParaRPr lang="en-US" dirty="0"/>
          </a:p>
          <a:p>
            <a:pPr lvl="1"/>
            <a:r>
              <a:rPr lang="en-US" dirty="0" smtClean="0"/>
              <a:t>Could the herd manager have selected better mate pairs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Data included </a:t>
            </a:r>
            <a:r>
              <a:rPr lang="en-US" dirty="0" smtClean="0">
                <a:solidFill>
                  <a:srgbClr val="00FF00"/>
                </a:solidFill>
              </a:rPr>
              <a:t>220</a:t>
            </a:r>
            <a:r>
              <a:rPr lang="en-US" dirty="0" smtClean="0"/>
              <a:t> </a:t>
            </a:r>
            <a:r>
              <a:rPr lang="en-US" dirty="0"/>
              <a:t>actual </a:t>
            </a:r>
            <a:r>
              <a:rPr lang="en-US" dirty="0" err="1"/>
              <a:t>matings</a:t>
            </a:r>
            <a:r>
              <a:rPr lang="en-US" dirty="0"/>
              <a:t> from </a:t>
            </a:r>
            <a:r>
              <a:rPr lang="en-US" dirty="0">
                <a:solidFill>
                  <a:srgbClr val="00FF00"/>
                </a:solidFill>
              </a:rPr>
              <a:t>142</a:t>
            </a:r>
            <a:r>
              <a:rPr lang="en-US" dirty="0"/>
              <a:t> mate </a:t>
            </a:r>
            <a:r>
              <a:rPr lang="en-US" dirty="0" smtClean="0"/>
              <a:t>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5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226425" cy="584775"/>
          </a:xfrm>
        </p:spPr>
        <p:txBody>
          <a:bodyPr/>
          <a:lstStyle/>
          <a:p>
            <a:r>
              <a:rPr lang="en-US" dirty="0" smtClean="0"/>
              <a:t>Comparison to actual </a:t>
            </a:r>
            <a:r>
              <a:rPr lang="en-US" dirty="0" err="1" smtClean="0"/>
              <a:t>matings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693319"/>
          </a:xfrm>
        </p:spPr>
        <p:txBody>
          <a:bodyPr/>
          <a:lstStyle/>
          <a:p>
            <a:r>
              <a:rPr lang="en-US" dirty="0" smtClean="0"/>
              <a:t>Three </a:t>
            </a:r>
            <a:r>
              <a:rPr lang="en-US" dirty="0" smtClean="0"/>
              <a:t>strategies tested in simulation</a:t>
            </a:r>
          </a:p>
          <a:p>
            <a:pPr lvl="1"/>
            <a:r>
              <a:rPr lang="en-US" dirty="0" smtClean="0"/>
              <a:t>Mating plans using traditional and genomic PTA as in </a:t>
            </a:r>
            <a:r>
              <a:rPr lang="en-US" sz="2400" dirty="0" smtClean="0">
                <a:solidFill>
                  <a:srgbClr val="B8E2FF"/>
                </a:solidFill>
              </a:rPr>
              <a:t>Pryce et al. (2012)</a:t>
            </a:r>
            <a:endParaRPr lang="en-US" sz="2400" dirty="0" smtClean="0"/>
          </a:p>
          <a:p>
            <a:pPr lvl="1"/>
            <a:r>
              <a:rPr lang="en-US" dirty="0" smtClean="0"/>
              <a:t>Selection of mate pairs with greatest mean DGV</a:t>
            </a:r>
          </a:p>
          <a:p>
            <a:pPr lvl="1"/>
            <a:r>
              <a:rPr lang="en-US" dirty="0" smtClean="0"/>
              <a:t>Bulls limited to </a:t>
            </a:r>
            <a:r>
              <a:rPr lang="en-US" dirty="0" smtClean="0">
                <a:solidFill>
                  <a:srgbClr val="00FF00"/>
                </a:solidFill>
              </a:rPr>
              <a:t>10</a:t>
            </a:r>
            <a:r>
              <a:rPr lang="en-US" dirty="0" smtClean="0"/>
              <a:t> </a:t>
            </a:r>
            <a:r>
              <a:rPr lang="en-US" dirty="0" err="1" smtClean="0"/>
              <a:t>matings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2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85" y="142459"/>
            <a:ext cx="8226425" cy="584775"/>
          </a:xfrm>
        </p:spPr>
        <p:txBody>
          <a:bodyPr/>
          <a:lstStyle/>
          <a:p>
            <a:r>
              <a:rPr lang="en-US" dirty="0" smtClean="0"/>
              <a:t>What bulls were available?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16526" y="1858199"/>
            <a:ext cx="4692316" cy="3515894"/>
          </a:xfrm>
          <a:prstGeom prst="rect">
            <a:avLst/>
          </a:prstGeom>
          <a:solidFill>
            <a:srgbClr val="FFFFB2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21878" y="4211041"/>
            <a:ext cx="4692316" cy="1181771"/>
          </a:xfrm>
          <a:prstGeom prst="rect">
            <a:avLst/>
          </a:prstGeom>
          <a:solidFill>
            <a:srgbClr val="A9C9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885390" y="3354548"/>
            <a:ext cx="351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/>
              </a:rPr>
              <a:t>Bulls used in herd</a:t>
            </a:r>
            <a:endParaRPr lang="en-US" sz="2800" b="1" dirty="0">
              <a:solidFill>
                <a:srgbClr val="FFFF00"/>
              </a:solidFill>
              <a:latin typeface="Trebuchet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0406" y="1261052"/>
            <a:ext cx="351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/>
              </a:rPr>
              <a:t>Cows in herd</a:t>
            </a:r>
            <a:endParaRPr lang="en-US" sz="2800" b="1" dirty="0">
              <a:solidFill>
                <a:srgbClr val="FFFF00"/>
              </a:solidFill>
              <a:latin typeface="Trebuchet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8890" y="4528196"/>
            <a:ext cx="351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Trebuchet MS"/>
              </a:rPr>
              <a:t>Genotyped calves</a:t>
            </a:r>
            <a:endParaRPr lang="en-US" sz="2800" b="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641474" y="1876919"/>
            <a:ext cx="254000" cy="351589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42527" y="2654910"/>
            <a:ext cx="29268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Consider each bull as a mate for each cow using different strategies.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16527" y="3315367"/>
            <a:ext cx="4670932" cy="28073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641473" y="3315369"/>
            <a:ext cx="267761" cy="292926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21873" y="5098717"/>
            <a:ext cx="267761" cy="292926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73136" y="4229771"/>
            <a:ext cx="267761" cy="292926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098718" y="4670929"/>
            <a:ext cx="267761" cy="292926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07773" y="5574522"/>
            <a:ext cx="2926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Actual calves born to these parents.</a:t>
            </a:r>
            <a:endParaRPr lang="en-US" sz="2400" dirty="0">
              <a:solidFill>
                <a:srgbClr val="FFFFFF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339352" y="4951078"/>
            <a:ext cx="743280" cy="677027"/>
          </a:xfrm>
          <a:prstGeom prst="straightConnector1">
            <a:avLst/>
          </a:prstGeom>
          <a:noFill/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50874" y="2728868"/>
            <a:ext cx="351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Trebuchet MS"/>
              </a:rPr>
              <a:t>Simulated calves</a:t>
            </a:r>
            <a:endParaRPr lang="en-US" sz="2800" b="1" dirty="0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34840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85" y="1039447"/>
            <a:ext cx="4924669" cy="3147972"/>
          </a:xfrm>
          <a:prstGeom prst="rect">
            <a:avLst/>
          </a:prstGeom>
          <a:ln w="25400">
            <a:solidFill>
              <a:srgbClr val="000000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081" y="133718"/>
            <a:ext cx="8698150" cy="584775"/>
          </a:xfrm>
        </p:spPr>
        <p:txBody>
          <a:bodyPr/>
          <a:lstStyle/>
          <a:p>
            <a:r>
              <a:rPr lang="en-US" dirty="0" smtClean="0"/>
              <a:t>Actual DGV and inbreeding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9316" y="1357923"/>
            <a:ext cx="3976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Similar distribution of </a:t>
            </a:r>
            <a:r>
              <a:rPr lang="en-US" sz="2400" dirty="0" smtClean="0">
                <a:solidFill>
                  <a:srgbClr val="FFFF00"/>
                </a:solidFill>
              </a:rPr>
              <a:t>direct genomic values (DGV)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9" name="Elbow Connector 8"/>
          <p:cNvCxnSpPr/>
          <p:nvPr/>
        </p:nvCxnSpPr>
        <p:spPr bwMode="auto">
          <a:xfrm rot="5400000">
            <a:off x="5526871" y="1662390"/>
            <a:ext cx="290470" cy="1269341"/>
          </a:xfrm>
          <a:prstGeom prst="bentConnector2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7462" y="5007726"/>
            <a:ext cx="4410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Different distribution of relation-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ships – different sire portfolios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4" name="Elbow Connector 13"/>
          <p:cNvCxnSpPr/>
          <p:nvPr/>
        </p:nvCxnSpPr>
        <p:spPr bwMode="auto">
          <a:xfrm rot="5400000" flipH="1" flipV="1">
            <a:off x="3605645" y="4177300"/>
            <a:ext cx="321814" cy="1417190"/>
          </a:xfrm>
          <a:prstGeom prst="bentConnector2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159" y="3462240"/>
            <a:ext cx="4509162" cy="3060202"/>
          </a:xfrm>
          <a:prstGeom prst="rect">
            <a:avLst/>
          </a:prstGeom>
          <a:ln w="2540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810679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816979" cy="584775"/>
          </a:xfrm>
        </p:spPr>
        <p:txBody>
          <a:bodyPr/>
          <a:lstStyle/>
          <a:p>
            <a:r>
              <a:rPr lang="en-US" dirty="0" smtClean="0"/>
              <a:t>What did we learn about mating?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85761"/>
          </a:xfrm>
        </p:spPr>
        <p:txBody>
          <a:bodyPr/>
          <a:lstStyle/>
          <a:p>
            <a:r>
              <a:rPr lang="en-US" dirty="0" smtClean="0"/>
              <a:t>Each of the </a:t>
            </a:r>
            <a:r>
              <a:rPr lang="en-US" dirty="0" smtClean="0">
                <a:solidFill>
                  <a:srgbClr val="00FF00"/>
                </a:solidFill>
              </a:rPr>
              <a:t>3</a:t>
            </a:r>
            <a:r>
              <a:rPr lang="en-US" dirty="0" smtClean="0"/>
              <a:t> herds could have made better mating decisions</a:t>
            </a:r>
          </a:p>
          <a:p>
            <a:pPr lvl="1"/>
            <a:r>
              <a:rPr lang="en-US" dirty="0" smtClean="0"/>
              <a:t>Differences between the methods were moderate</a:t>
            </a:r>
            <a:endParaRPr lang="en-US" dirty="0"/>
          </a:p>
          <a:p>
            <a:pPr lvl="1"/>
            <a:r>
              <a:rPr lang="en-US" dirty="0" smtClean="0"/>
              <a:t>Inbreeding continues to be a concern</a:t>
            </a:r>
          </a:p>
          <a:p>
            <a:r>
              <a:rPr lang="en-US" dirty="0" smtClean="0"/>
              <a:t>In the US, many farmers do not use mating programs!</a:t>
            </a:r>
          </a:p>
        </p:txBody>
      </p:sp>
    </p:spTree>
    <p:extLst>
      <p:ext uri="{BB962C8B-B14F-4D97-AF65-F5344CB8AC3E}">
        <p14:creationId xmlns:p14="http://schemas.microsoft.com/office/powerpoint/2010/main" val="1737144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816979" cy="584775"/>
          </a:xfrm>
        </p:spPr>
        <p:txBody>
          <a:bodyPr/>
          <a:lstStyle/>
          <a:p>
            <a:r>
              <a:rPr lang="en-US" dirty="0" smtClean="0"/>
              <a:t>Identify your elite animals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431983"/>
          </a:xfrm>
        </p:spPr>
        <p:txBody>
          <a:bodyPr/>
          <a:lstStyle/>
          <a:p>
            <a:r>
              <a:rPr lang="en-US" dirty="0" smtClean="0"/>
              <a:t>When you genotype your</a:t>
            </a:r>
            <a:br>
              <a:rPr lang="en-US" dirty="0" smtClean="0"/>
            </a:br>
            <a:r>
              <a:rPr lang="en-US" dirty="0" smtClean="0"/>
              <a:t>cows you will know which</a:t>
            </a:r>
            <a:br>
              <a:rPr lang="en-US" dirty="0" smtClean="0"/>
            </a:br>
            <a:r>
              <a:rPr lang="en-US" dirty="0" smtClean="0"/>
              <a:t>animals to contract as bull</a:t>
            </a:r>
            <a:br>
              <a:rPr lang="en-US" dirty="0" smtClean="0"/>
            </a:br>
            <a:r>
              <a:rPr lang="en-US" dirty="0" smtClean="0"/>
              <a:t>dams</a:t>
            </a:r>
          </a:p>
          <a:p>
            <a:r>
              <a:rPr lang="en-US" dirty="0" smtClean="0"/>
              <a:t>You will also know which embryos from a flush are the good ones and bad ones</a:t>
            </a:r>
          </a:p>
          <a:p>
            <a:r>
              <a:rPr lang="en-US" dirty="0" smtClean="0"/>
              <a:t>The sale of elite genetics can supplement your income from milk sales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174154" y="1095129"/>
            <a:ext cx="2830140" cy="2415230"/>
            <a:chOff x="6105771" y="1134205"/>
            <a:chExt cx="2830140" cy="241523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92711" y="1134205"/>
              <a:ext cx="2743200" cy="2063469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6105771" y="3149325"/>
              <a:ext cx="270607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/>
                <a:t>http://</a:t>
              </a:r>
              <a:r>
                <a:rPr lang="en-US" sz="1000" dirty="0" err="1"/>
                <a:t>vet.tufts.edu</a:t>
              </a:r>
              <a:r>
                <a:rPr lang="en-US" sz="1000" dirty="0"/>
                <a:t>/</a:t>
              </a:r>
              <a:r>
                <a:rPr lang="en-US" sz="1000" dirty="0" err="1"/>
                <a:t>tas</a:t>
              </a:r>
              <a:r>
                <a:rPr lang="en-US" sz="1000" dirty="0"/>
                <a:t>/</a:t>
              </a:r>
              <a:r>
                <a:rPr lang="en-US" sz="1000" dirty="0" err="1"/>
                <a:t>dairy_farm_services</a:t>
              </a:r>
              <a:r>
                <a:rPr lang="en-US" sz="1000" dirty="0"/>
                <a:t>/</a:t>
              </a:r>
              <a:r>
                <a:rPr lang="en-US" sz="1000" dirty="0" err="1"/>
                <a:t>embryo_transfer_service.html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50023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226425" cy="58477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85761"/>
          </a:xfrm>
        </p:spPr>
        <p:txBody>
          <a:bodyPr/>
          <a:lstStyle/>
          <a:p>
            <a:r>
              <a:rPr lang="en-US" dirty="0" smtClean="0"/>
              <a:t>Genomic selection increases selection </a:t>
            </a:r>
            <a:r>
              <a:rPr lang="en-US" dirty="0" smtClean="0"/>
              <a:t>response.</a:t>
            </a:r>
            <a:endParaRPr lang="en-US" dirty="0" smtClean="0"/>
          </a:p>
          <a:p>
            <a:r>
              <a:rPr lang="en-US" dirty="0" smtClean="0"/>
              <a:t>Bulls were genotyped first due to </a:t>
            </a:r>
            <a:r>
              <a:rPr lang="en-US" dirty="0" smtClean="0"/>
              <a:t>cost.</a:t>
            </a:r>
            <a:endParaRPr lang="en-US" dirty="0" smtClean="0"/>
          </a:p>
          <a:p>
            <a:r>
              <a:rPr lang="en-US" dirty="0" smtClean="0"/>
              <a:t>Many more cows than bulls have now been genotyped.</a:t>
            </a:r>
            <a:endParaRPr lang="en-US" dirty="0" smtClean="0"/>
          </a:p>
          <a:p>
            <a:r>
              <a:rPr lang="en-US" dirty="0" smtClean="0"/>
              <a:t>How can you use genomics to make better decisions on your farm?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3191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49" y="155267"/>
            <a:ext cx="8226425" cy="584775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24425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Genotyping can increase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rates of genetic gain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Pedigree errors can be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found and fixed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Accurate culling decisions save money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Better mate selection produces better offspring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Elite genetics can be marketed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191798" y="1066800"/>
            <a:ext cx="2837901" cy="2831383"/>
            <a:chOff x="6230874" y="1008186"/>
            <a:chExt cx="2837901" cy="283138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25575" y="1008186"/>
              <a:ext cx="2743200" cy="264243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6230874" y="3593348"/>
              <a:ext cx="273675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dirty="0"/>
                <a:t>http://</a:t>
              </a:r>
              <a:r>
                <a:rPr lang="en-US" sz="1000" dirty="0" err="1"/>
                <a:t>houston.cowparade.com</a:t>
              </a:r>
              <a:r>
                <a:rPr lang="en-US" sz="1000" dirty="0"/>
                <a:t>/cow/large/917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49" y="155267"/>
            <a:ext cx="8226425" cy="584775"/>
          </a:xfrm>
        </p:spPr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06265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Tom </a:t>
            </a:r>
            <a:r>
              <a:rPr lang="en-US" sz="2400" dirty="0" err="1" smtClean="0">
                <a:solidFill>
                  <a:srgbClr val="FFFF00"/>
                </a:solidFill>
              </a:rPr>
              <a:t>Lawlor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 smtClean="0"/>
              <a:t>Holstein Association USA</a:t>
            </a:r>
            <a:endParaRPr lang="en-US" sz="24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 smtClean="0"/>
              <a:t>Brattleboro, VT</a:t>
            </a:r>
          </a:p>
          <a:p>
            <a:pPr marL="0" indent="0">
              <a:spcAft>
                <a:spcPts val="0"/>
              </a:spcAft>
              <a:buNone/>
            </a:pPr>
            <a:endParaRPr lang="en-US" sz="24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>
                <a:solidFill>
                  <a:srgbClr val="FFFF00"/>
                </a:solidFill>
              </a:rPr>
              <a:t>Albert De </a:t>
            </a:r>
            <a:r>
              <a:rPr lang="en-US" sz="2400" dirty="0" err="1">
                <a:solidFill>
                  <a:srgbClr val="FFFF00"/>
                </a:solidFill>
              </a:rPr>
              <a:t>Vries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/>
              <a:t>Department of Animal Sciences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/>
              <a:t>University of Florida, Gainesville, </a:t>
            </a:r>
            <a:r>
              <a:rPr lang="en-US" sz="2400" dirty="0" smtClean="0"/>
              <a:t>FL</a:t>
            </a:r>
          </a:p>
          <a:p>
            <a:pPr marL="0" indent="0">
              <a:spcAft>
                <a:spcPts val="0"/>
              </a:spcAft>
              <a:buNone/>
            </a:pPr>
            <a:endParaRPr lang="en-US" sz="24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>
                <a:solidFill>
                  <a:srgbClr val="FFFF00"/>
                </a:solidFill>
              </a:rPr>
              <a:t>Paul </a:t>
            </a:r>
            <a:r>
              <a:rPr lang="en-US" sz="2400" dirty="0" err="1">
                <a:solidFill>
                  <a:srgbClr val="FFFF00"/>
                </a:solidFill>
              </a:rPr>
              <a:t>VanRaden</a:t>
            </a:r>
            <a:r>
              <a:rPr lang="en-US" sz="2400" dirty="0">
                <a:solidFill>
                  <a:srgbClr val="FFFF00"/>
                </a:solidFill>
              </a:rPr>
              <a:t>, Dan Null, and Tabatha Cooper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/>
              <a:t>Animal Improvement Programs Laboratory, ARS, USDA Beltsville, </a:t>
            </a:r>
            <a:r>
              <a:rPr lang="en-US" sz="2400" dirty="0" smtClean="0"/>
              <a:t>MD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9798" y="4705652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8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600" b="1" dirty="0">
                <a:latin typeface="Trebuchet MS" charset="0"/>
              </a:rPr>
              <a:t>Questions?</a:t>
            </a:r>
          </a:p>
        </p:txBody>
      </p:sp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846629" y="1064846"/>
            <a:ext cx="7455996" cy="5480731"/>
            <a:chOff x="480" y="640"/>
            <a:chExt cx="4750" cy="3502"/>
          </a:xfrm>
        </p:grpSpPr>
        <p:pic>
          <p:nvPicPr>
            <p:cNvPr id="593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640"/>
              <a:ext cx="4750" cy="3502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59396" name="Text Box 4"/>
            <p:cNvSpPr txBox="1">
              <a:spLocks noChangeArrowheads="1"/>
            </p:cNvSpPr>
            <p:nvPr/>
          </p:nvSpPr>
          <p:spPr bwMode="auto">
            <a:xfrm>
              <a:off x="480" y="640"/>
              <a:ext cx="4750" cy="3502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95825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917" y="111872"/>
            <a:ext cx="8836025" cy="584775"/>
          </a:xfrm>
        </p:spPr>
        <p:txBody>
          <a:bodyPr lIns="0" tIns="0" rIns="0" bIns="0" anchor="t">
            <a:spAutoFit/>
          </a:bodyPr>
          <a:lstStyle/>
          <a:p>
            <a:r>
              <a:rPr lang="en-US" dirty="0" smtClean="0"/>
              <a:t>Many </a:t>
            </a:r>
            <a:r>
              <a:rPr lang="en-US" dirty="0" smtClean="0"/>
              <a:t>animals </a:t>
            </a:r>
            <a:r>
              <a:rPr lang="en-US" dirty="0" smtClean="0"/>
              <a:t>have been genotyped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71739" y="5627536"/>
            <a:ext cx="4514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/>
              </a:rPr>
              <a:t>Evaluation Date (YYMM)</a:t>
            </a:r>
            <a:endParaRPr lang="en-US" sz="2800" b="1" dirty="0">
              <a:solidFill>
                <a:srgbClr val="FFFF00"/>
              </a:solidFill>
              <a:latin typeface="Trebuchet MS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1645844" y="3292706"/>
            <a:ext cx="398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/>
              </a:rPr>
              <a:t>Genotypes</a:t>
            </a:r>
            <a:endParaRPr lang="en-US" sz="2800" b="1" dirty="0">
              <a:solidFill>
                <a:srgbClr val="FFFF00"/>
              </a:solidFill>
              <a:latin typeface="Trebuchet MS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660590"/>
              </p:ext>
            </p:extLst>
          </p:nvPr>
        </p:nvGraphicFramePr>
        <p:xfrm>
          <a:off x="659394" y="1375874"/>
          <a:ext cx="8262773" cy="4298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3889" y="2043458"/>
            <a:ext cx="2509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FF00"/>
                </a:solidFill>
              </a:rPr>
              <a:t>335,929</a:t>
            </a:r>
            <a:r>
              <a:rPr lang="en-US" sz="1400" b="1" dirty="0" smtClean="0"/>
              <a:t> genotyped animals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60" y="130187"/>
            <a:ext cx="8226425" cy="584775"/>
          </a:xfrm>
        </p:spPr>
        <p:txBody>
          <a:bodyPr/>
          <a:lstStyle/>
          <a:p>
            <a:r>
              <a:rPr lang="en-US" dirty="0" smtClean="0"/>
              <a:t>Why are good decisions important?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840274"/>
              </p:ext>
            </p:extLst>
          </p:nvPr>
        </p:nvGraphicFramePr>
        <p:xfrm>
          <a:off x="2252039" y="1049159"/>
          <a:ext cx="6779441" cy="4201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743" y="5460879"/>
            <a:ext cx="3716329" cy="1015663"/>
          </a:xfrm>
          <a:prstGeom prst="rect">
            <a:avLst/>
          </a:prstGeom>
          <a:noFill/>
          <a:ln w="9525"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Trebuchet MS"/>
                <a:cs typeface="Trebuchet MS"/>
              </a:rPr>
              <a:t>M:FP</a:t>
            </a:r>
            <a:r>
              <a:rPr lang="en-US" sz="2000" dirty="0">
                <a:latin typeface="Trebuchet MS"/>
                <a:cs typeface="Trebuchet MS"/>
              </a:rPr>
              <a:t> = price of </a:t>
            </a:r>
            <a:r>
              <a:rPr lang="en-US" sz="2000" dirty="0" smtClean="0">
                <a:latin typeface="Trebuchet MS"/>
                <a:cs typeface="Trebuchet MS"/>
              </a:rPr>
              <a:t>1 kg </a:t>
            </a:r>
            <a:r>
              <a:rPr lang="en-US" sz="2000" dirty="0">
                <a:latin typeface="Trebuchet MS"/>
                <a:cs typeface="Trebuchet MS"/>
              </a:rPr>
              <a:t>of </a:t>
            </a:r>
            <a:r>
              <a:rPr lang="en-US" sz="2000" dirty="0" smtClean="0">
                <a:latin typeface="Trebuchet MS"/>
                <a:cs typeface="Trebuchet MS"/>
              </a:rPr>
              <a:t>milk /</a:t>
            </a:r>
          </a:p>
          <a:p>
            <a:r>
              <a:rPr lang="en-US" sz="2000" dirty="0" smtClean="0">
                <a:latin typeface="Trebuchet MS"/>
                <a:cs typeface="Trebuchet MS"/>
              </a:rPr>
              <a:t>           price </a:t>
            </a:r>
            <a:r>
              <a:rPr lang="en-US" sz="2000" dirty="0">
                <a:latin typeface="Trebuchet MS"/>
                <a:cs typeface="Trebuchet MS"/>
              </a:rPr>
              <a:t>of </a:t>
            </a:r>
            <a:r>
              <a:rPr lang="en-US" sz="2000" dirty="0" smtClean="0">
                <a:latin typeface="Trebuchet MS"/>
                <a:cs typeface="Trebuchet MS"/>
              </a:rPr>
              <a:t>1 kg of </a:t>
            </a:r>
            <a:r>
              <a:rPr lang="en-US" sz="2000" dirty="0">
                <a:latin typeface="Trebuchet MS"/>
                <a:cs typeface="Trebuchet MS"/>
              </a:rPr>
              <a:t>a 16% </a:t>
            </a:r>
            <a:endParaRPr lang="en-US" sz="2000" dirty="0" smtClean="0">
              <a:latin typeface="Trebuchet MS"/>
              <a:cs typeface="Trebuchet MS"/>
            </a:endParaRPr>
          </a:p>
          <a:p>
            <a:r>
              <a:rPr lang="en-US" sz="2000" dirty="0">
                <a:latin typeface="Trebuchet MS"/>
                <a:cs typeface="Trebuchet MS"/>
              </a:rPr>
              <a:t> </a:t>
            </a:r>
            <a:r>
              <a:rPr lang="en-US" sz="2000" dirty="0" smtClean="0">
                <a:latin typeface="Trebuchet MS"/>
                <a:cs typeface="Trebuchet MS"/>
              </a:rPr>
              <a:t>          protein ration</a:t>
            </a:r>
            <a:endParaRPr lang="en-US" sz="2000" dirty="0">
              <a:latin typeface="Trebuchet MS"/>
              <a:cs typeface="Trebuchet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57563" y="5262836"/>
            <a:ext cx="4514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/>
              </a:rPr>
              <a:t>Month</a:t>
            </a:r>
            <a:endParaRPr lang="en-US" sz="2800" b="1" dirty="0">
              <a:solidFill>
                <a:srgbClr val="FFFF00"/>
              </a:solidFill>
              <a:latin typeface="Trebuchet MS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154" y="3005764"/>
            <a:ext cx="398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rebuchet MS"/>
              </a:rPr>
              <a:t>Milk:Feed</a:t>
            </a:r>
            <a:r>
              <a:rPr lang="en-US" sz="2800" b="1" dirty="0" smtClean="0">
                <a:solidFill>
                  <a:srgbClr val="FFFF00"/>
                </a:solidFill>
                <a:latin typeface="Trebuchet MS"/>
              </a:rPr>
              <a:t> Price Ratio</a:t>
            </a:r>
            <a:endParaRPr lang="en-US" sz="2800" b="1" dirty="0">
              <a:solidFill>
                <a:srgbClr val="FFFF00"/>
              </a:solidFill>
              <a:latin typeface="Trebuchet MS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948695" y="2722758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053071" y="2731457"/>
            <a:ext cx="5827807" cy="869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201830" y="3923207"/>
            <a:ext cx="2661654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rebuchet MS"/>
                <a:cs typeface="Trebuchet MS"/>
              </a:rPr>
              <a:t>July 2012 Grain Costs</a:t>
            </a:r>
          </a:p>
          <a:p>
            <a:r>
              <a:rPr lang="en-US" b="1" dirty="0" smtClean="0">
                <a:latin typeface="Trebuchet MS"/>
                <a:cs typeface="Trebuchet MS"/>
              </a:rPr>
              <a:t>Soybeans: $15.60/</a:t>
            </a:r>
            <a:r>
              <a:rPr lang="en-US" b="1" dirty="0" err="1" smtClean="0">
                <a:latin typeface="Trebuchet MS"/>
                <a:cs typeface="Trebuchet MS"/>
              </a:rPr>
              <a:t>bu</a:t>
            </a:r>
            <a:r>
              <a:rPr lang="en-US" b="1" dirty="0">
                <a:latin typeface="Trebuchet MS"/>
                <a:cs typeface="Trebuchet MS"/>
              </a:rPr>
              <a:t> </a:t>
            </a:r>
            <a:r>
              <a:rPr lang="en-US" b="1" dirty="0" smtClean="0">
                <a:latin typeface="Trebuchet MS"/>
                <a:cs typeface="Trebuchet MS"/>
              </a:rPr>
              <a:t> (</a:t>
            </a:r>
            <a:r>
              <a:rPr lang="en-US" b="1" dirty="0" smtClean="0">
                <a:solidFill>
                  <a:srgbClr val="00FF00"/>
                </a:solidFill>
                <a:latin typeface="Trebuchet MS"/>
                <a:cs typeface="Trebuchet MS"/>
              </a:rPr>
              <a:t>€0.46/kg</a:t>
            </a:r>
            <a:r>
              <a:rPr lang="en-US" b="1" dirty="0" smtClean="0">
                <a:latin typeface="Trebuchet MS"/>
                <a:cs typeface="Trebuchet MS"/>
              </a:rPr>
              <a:t>)</a:t>
            </a:r>
          </a:p>
          <a:p>
            <a:r>
              <a:rPr lang="en-US" b="1" dirty="0" smtClean="0">
                <a:latin typeface="Trebuchet MS"/>
                <a:cs typeface="Trebuchet MS"/>
              </a:rPr>
              <a:t>Corn:        </a:t>
            </a:r>
            <a:r>
              <a:rPr lang="en-US" b="1" dirty="0" smtClean="0">
                <a:solidFill>
                  <a:srgbClr val="FFFFFF"/>
                </a:solidFill>
                <a:latin typeface="Trebuchet MS"/>
                <a:cs typeface="Trebuchet MS"/>
              </a:rPr>
              <a:t>$  7.36/</a:t>
            </a:r>
            <a:r>
              <a:rPr lang="en-US" b="1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lang="en-US" b="1" dirty="0" smtClean="0">
                <a:latin typeface="Trebuchet MS"/>
                <a:cs typeface="Trebuchet MS"/>
              </a:rPr>
              <a:t>  (</a:t>
            </a:r>
            <a:r>
              <a:rPr lang="en-US" b="1" dirty="0" smtClean="0">
                <a:solidFill>
                  <a:srgbClr val="00FF00"/>
                </a:solidFill>
                <a:latin typeface="Trebuchet MS"/>
                <a:cs typeface="Trebuchet MS"/>
              </a:rPr>
              <a:t>€0.23/kg</a:t>
            </a:r>
            <a:r>
              <a:rPr lang="en-US" b="1" dirty="0" smtClean="0">
                <a:latin typeface="Trebuchet MS"/>
                <a:cs typeface="Trebuchet MS"/>
              </a:rPr>
              <a:t>)</a:t>
            </a:r>
            <a:endParaRPr lang="en-US" b="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1902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226425" cy="584775"/>
          </a:xfrm>
        </p:spPr>
        <p:txBody>
          <a:bodyPr/>
          <a:lstStyle/>
          <a:p>
            <a:r>
              <a:rPr lang="en-US" dirty="0" smtClean="0"/>
              <a:t>How does genetic selection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9" y="2307815"/>
            <a:ext cx="8360461" cy="4062650"/>
          </a:xfrm>
        </p:spPr>
        <p:txBody>
          <a:bodyPr/>
          <a:lstStyle/>
          <a:p>
            <a:r>
              <a:rPr lang="en-US" sz="2400" dirty="0" smtClean="0">
                <a:solidFill>
                  <a:srgbClr val="FFFF00"/>
                </a:solidFill>
              </a:rPr>
              <a:t>ΔG = </a:t>
            </a:r>
            <a:r>
              <a:rPr lang="en-US" sz="2400" dirty="0" smtClean="0"/>
              <a:t>genetic gain each year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reliability =</a:t>
            </a:r>
            <a:r>
              <a:rPr lang="en-US" sz="2400" dirty="0" smtClean="0"/>
              <a:t> how certain we are about our estimate of an animal’s genetic merit (genomics </a:t>
            </a:r>
            <a:r>
              <a:rPr lang="en-US" sz="2400" dirty="0" smtClean="0">
                <a:solidFill>
                  <a:srgbClr val="00FF00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selection intensity = </a:t>
            </a:r>
            <a:r>
              <a:rPr lang="en-US" sz="2400" dirty="0" smtClean="0"/>
              <a:t>how “picky” we are when making mating decisions (management can </a:t>
            </a:r>
            <a:r>
              <a:rPr lang="en-US" sz="2400" dirty="0">
                <a:solidFill>
                  <a:srgbClr val="00FF00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genetic variance = </a:t>
            </a:r>
            <a:r>
              <a:rPr lang="en-US" sz="2400" dirty="0" smtClean="0"/>
              <a:t>variation in the population due to genetics (we can’t really change this)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generation interval = </a:t>
            </a:r>
            <a:r>
              <a:rPr lang="en-US" sz="2400" dirty="0" smtClean="0"/>
              <a:t>time </a:t>
            </a:r>
            <a:r>
              <a:rPr lang="en-US" sz="2400" dirty="0"/>
              <a:t>between generations (genomics </a:t>
            </a:r>
            <a:r>
              <a:rPr lang="en-US" sz="2400" dirty="0" smtClean="0">
                <a:solidFill>
                  <a:srgbClr val="00FF00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pic>
        <p:nvPicPr>
          <p:cNvPr id="5" name="Picture 4" descr="delta_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49" y="1155969"/>
            <a:ext cx="8001000" cy="97631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197074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60217"/>
            <a:ext cx="8839200" cy="553998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FFFF"/>
                </a:solidFill>
              </a:rPr>
              <a:t>Can I afford genomic testing?</a:t>
            </a:r>
            <a:endParaRPr lang="en-US" sz="3600" b="1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7087" y="1207488"/>
            <a:ext cx="8415214" cy="4910677"/>
            <a:chOff x="377087" y="1207488"/>
            <a:chExt cx="8415214" cy="4910677"/>
          </a:xfrm>
        </p:grpSpPr>
        <p:pic>
          <p:nvPicPr>
            <p:cNvPr id="45058" name="Picture 23" descr="Bovine HD Omni1S &amp; BovineHD 8x1 B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7251" y="1207488"/>
              <a:ext cx="1123950" cy="3427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59" name="Picture 14" descr="iSelect_chip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0856" y="1207488"/>
              <a:ext cx="1050925" cy="3481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377087" y="4917837"/>
              <a:ext cx="8415214" cy="1200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  <a:latin typeface="Trebuchet MS"/>
                </a:rPr>
                <a:t>Number of </a:t>
              </a:r>
              <a:r>
                <a:rPr lang="en-US" sz="2400" dirty="0" smtClean="0">
                  <a:solidFill>
                    <a:srgbClr val="FFFF00"/>
                  </a:solidFill>
                  <a:latin typeface="Trebuchet MS"/>
                </a:rPr>
                <a:t>SNP		</a:t>
              </a:r>
              <a:r>
                <a:rPr lang="en-US" sz="2400" b="1" dirty="0" smtClean="0">
                  <a:solidFill>
                    <a:srgbClr val="FFFF00"/>
                  </a:solidFill>
                  <a:latin typeface="Trebuchet MS"/>
                </a:rPr>
                <a:t>9K		50K		800K</a:t>
              </a:r>
              <a:endParaRPr lang="en-US" sz="2400" dirty="0">
                <a:solidFill>
                  <a:srgbClr val="FFFF00"/>
                </a:solidFill>
                <a:latin typeface="Trebuchet MS"/>
              </a:endParaRPr>
            </a:p>
            <a:p>
              <a:r>
                <a:rPr lang="en-US" sz="2400" dirty="0">
                  <a:latin typeface="Trebuchet MS"/>
                </a:rPr>
                <a:t>U.S. </a:t>
              </a:r>
              <a:r>
                <a:rPr lang="en-US" sz="2400" dirty="0" smtClean="0">
                  <a:latin typeface="Trebuchet MS"/>
                </a:rPr>
                <a:t>Price		</a:t>
              </a:r>
              <a:r>
                <a:rPr lang="en-US" sz="2400" dirty="0">
                  <a:latin typeface="Trebuchet MS"/>
                </a:rPr>
                <a:t>	€32</a:t>
              </a:r>
              <a:r>
                <a:rPr lang="en-US" sz="2400" dirty="0" smtClean="0">
                  <a:latin typeface="Trebuchet MS"/>
                </a:rPr>
                <a:t>		€92		€184</a:t>
              </a:r>
            </a:p>
            <a:p>
              <a:r>
                <a:rPr lang="en-US" sz="2400" dirty="0" smtClean="0">
                  <a:latin typeface="Trebuchet MS"/>
                </a:rPr>
                <a:t>International	 Price		€41		€100		€192</a:t>
              </a:r>
              <a:endParaRPr lang="en-US" sz="2400" dirty="0">
                <a:latin typeface="Trebuchet MS"/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>
              <p:ph idx="1"/>
            </p:nvPr>
          </p:nvPicPr>
          <p:blipFill>
            <a:blip r:embed="rId4">
              <a:lum brigh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694706" y="1207488"/>
              <a:ext cx="1139825" cy="3505200"/>
            </a:xfr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8768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75" y="147767"/>
            <a:ext cx="8226425" cy="584775"/>
          </a:xfrm>
        </p:spPr>
        <p:txBody>
          <a:bodyPr/>
          <a:lstStyle/>
          <a:p>
            <a:r>
              <a:rPr lang="en-US" dirty="0" smtClean="0"/>
              <a:t>Four ways to use use genomics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24426"/>
          </a:xfrm>
        </p:spPr>
        <p:txBody>
          <a:bodyPr/>
          <a:lstStyle/>
          <a:p>
            <a:r>
              <a:rPr lang="en-US" dirty="0" smtClean="0"/>
              <a:t>Animal ID and parentage verification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Is this the animal that I think it is?</a:t>
            </a:r>
          </a:p>
          <a:p>
            <a:r>
              <a:rPr lang="en-US" dirty="0" smtClean="0"/>
              <a:t>Early culling decisions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Am I raising the right animals?</a:t>
            </a:r>
          </a:p>
          <a:p>
            <a:r>
              <a:rPr lang="en-US" dirty="0" smtClean="0"/>
              <a:t>Mate selection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How do I produce the best calves?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Identification of elite cows</a:t>
            </a:r>
            <a:endParaRPr 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65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3213" y="141063"/>
            <a:ext cx="8744941" cy="615553"/>
          </a:xfrm>
        </p:spPr>
        <p:txBody>
          <a:bodyPr/>
          <a:lstStyle/>
          <a:p>
            <a:r>
              <a:rPr lang="en-US" sz="4000" b="1" dirty="0" smtClean="0">
                <a:pattFill prst="pct5">
                  <a:fgClr>
                    <a:srgbClr val="FFFFFF"/>
                  </a:fgClr>
                  <a:bgClr>
                    <a:prstClr val="white"/>
                  </a:bgClr>
                </a:pattFill>
              </a:rPr>
              <a:t>Odds </a:t>
            </a:r>
            <a:r>
              <a:rPr lang="en-US" sz="4000" b="1" dirty="0">
                <a:pattFill prst="pct5">
                  <a:fgClr>
                    <a:srgbClr val="FFFFFF"/>
                  </a:fgClr>
                  <a:bgClr>
                    <a:prstClr val="white"/>
                  </a:bgClr>
                </a:pattFill>
              </a:rPr>
              <a:t>of finding </a:t>
            </a:r>
            <a:r>
              <a:rPr lang="en-US" sz="4000" b="1" dirty="0" smtClean="0">
                <a:pattFill prst="pct5">
                  <a:fgClr>
                    <a:srgbClr val="FFFFFF"/>
                  </a:fgClr>
                  <a:bgClr>
                    <a:prstClr val="white"/>
                  </a:bgClr>
                </a:pattFill>
              </a:rPr>
              <a:t>a missing relative…</a:t>
            </a:r>
            <a:endParaRPr lang="en-US" sz="4000" dirty="0">
              <a:pattFill prst="pct5">
                <a:fgClr>
                  <a:srgbClr val="FFFFFF"/>
                </a:fgClr>
                <a:bgClr>
                  <a:prstClr val="white"/>
                </a:bgClr>
              </a:patt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250097" y="1038713"/>
            <a:ext cx="73503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…if the missing </a:t>
            </a:r>
            <a:r>
              <a:rPr lang="en-US" sz="2800" dirty="0">
                <a:solidFill>
                  <a:srgbClr val="FFFFFF"/>
                </a:solidFill>
              </a:rPr>
              <a:t>relative has been </a:t>
            </a:r>
            <a:r>
              <a:rPr lang="en-US" sz="2800" dirty="0" smtClean="0">
                <a:solidFill>
                  <a:srgbClr val="FFFFFF"/>
                </a:solidFill>
              </a:rPr>
              <a:t>genotyped: </a:t>
            </a:r>
            <a:endParaRPr lang="en-US" sz="2800" dirty="0">
              <a:solidFill>
                <a:srgbClr val="FFFF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1125" y="1935521"/>
            <a:ext cx="8296154" cy="3367220"/>
            <a:chOff x="291125" y="1564299"/>
            <a:chExt cx="8296154" cy="3367220"/>
          </a:xfrm>
        </p:grpSpPr>
        <p:sp>
          <p:nvSpPr>
            <p:cNvPr id="63491" name="Line 3"/>
            <p:cNvSpPr>
              <a:spLocks noChangeShapeType="1"/>
            </p:cNvSpPr>
            <p:nvPr/>
          </p:nvSpPr>
          <p:spPr bwMode="auto">
            <a:xfrm>
              <a:off x="6400800" y="2438400"/>
              <a:ext cx="1905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233986" y="3407507"/>
              <a:ext cx="1295400" cy="1066800"/>
              <a:chOff x="4419600" y="3886200"/>
              <a:chExt cx="1295400" cy="1066800"/>
            </a:xfrm>
          </p:grpSpPr>
          <p:sp>
            <p:nvSpPr>
              <p:cNvPr id="63520" name="Line 57"/>
              <p:cNvSpPr>
                <a:spLocks noChangeShapeType="1"/>
              </p:cNvSpPr>
              <p:nvPr/>
            </p:nvSpPr>
            <p:spPr bwMode="auto">
              <a:xfrm flipH="1">
                <a:off x="4800600" y="4953000"/>
                <a:ext cx="9144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1" name="Line 58"/>
              <p:cNvSpPr>
                <a:spLocks noChangeShapeType="1"/>
              </p:cNvSpPr>
              <p:nvPr/>
            </p:nvSpPr>
            <p:spPr bwMode="auto">
              <a:xfrm flipH="1">
                <a:off x="4800600" y="3886200"/>
                <a:ext cx="9144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2" name="Line 61"/>
              <p:cNvSpPr>
                <a:spLocks noChangeShapeType="1"/>
              </p:cNvSpPr>
              <p:nvPr/>
            </p:nvSpPr>
            <p:spPr bwMode="auto">
              <a:xfrm>
                <a:off x="4800600" y="3886200"/>
                <a:ext cx="0" cy="10668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4" name="Line 64"/>
              <p:cNvSpPr>
                <a:spLocks noChangeShapeType="1"/>
              </p:cNvSpPr>
              <p:nvPr/>
            </p:nvSpPr>
            <p:spPr bwMode="auto">
              <a:xfrm flipH="1">
                <a:off x="4419600" y="4495800"/>
                <a:ext cx="3810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6809155" y="4017119"/>
              <a:ext cx="914400" cy="914400"/>
              <a:chOff x="6858000" y="4495800"/>
              <a:chExt cx="914400" cy="914400"/>
            </a:xfrm>
          </p:grpSpPr>
          <p:sp>
            <p:nvSpPr>
              <p:cNvPr id="63528" name="Line 64"/>
              <p:cNvSpPr>
                <a:spLocks noChangeShapeType="1"/>
              </p:cNvSpPr>
              <p:nvPr/>
            </p:nvSpPr>
            <p:spPr bwMode="auto">
              <a:xfrm flipH="1">
                <a:off x="6858000" y="4953000"/>
                <a:ext cx="3810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9" name="Line 61"/>
              <p:cNvSpPr>
                <a:spLocks noChangeShapeType="1"/>
              </p:cNvSpPr>
              <p:nvPr/>
            </p:nvSpPr>
            <p:spPr bwMode="auto">
              <a:xfrm>
                <a:off x="7239000" y="4495800"/>
                <a:ext cx="0" cy="9144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30" name="Line 58"/>
              <p:cNvSpPr>
                <a:spLocks noChangeShapeType="1"/>
              </p:cNvSpPr>
              <p:nvPr/>
            </p:nvSpPr>
            <p:spPr bwMode="auto">
              <a:xfrm flipH="1">
                <a:off x="7239000" y="4495800"/>
                <a:ext cx="5334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31" name="Line 58"/>
              <p:cNvSpPr>
                <a:spLocks noChangeShapeType="1"/>
              </p:cNvSpPr>
              <p:nvPr/>
            </p:nvSpPr>
            <p:spPr bwMode="auto">
              <a:xfrm flipH="1">
                <a:off x="7239000" y="5410200"/>
                <a:ext cx="5334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532" name="Text Box 44"/>
            <p:cNvSpPr txBox="1">
              <a:spLocks noChangeArrowheads="1"/>
            </p:cNvSpPr>
            <p:nvPr/>
          </p:nvSpPr>
          <p:spPr bwMode="auto">
            <a:xfrm>
              <a:off x="7832725" y="4227513"/>
              <a:ext cx="625475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3533" name="Rectangle 45"/>
            <p:cNvSpPr>
              <a:spLocks noChangeArrowheads="1"/>
            </p:cNvSpPr>
            <p:nvPr/>
          </p:nvSpPr>
          <p:spPr bwMode="auto">
            <a:xfrm>
              <a:off x="7690341" y="3692038"/>
              <a:ext cx="89693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b="1" dirty="0">
                  <a:solidFill>
                    <a:srgbClr val="00FF00"/>
                  </a:solidFill>
                </a:rPr>
                <a:t>92%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91125" y="1883523"/>
              <a:ext cx="4016043" cy="2353241"/>
              <a:chOff x="271588" y="3173047"/>
              <a:chExt cx="4016043" cy="2353241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1625600" y="3173047"/>
                <a:ext cx="1295400" cy="2133600"/>
                <a:chOff x="1908907" y="3104662"/>
                <a:chExt cx="1295400" cy="2133600"/>
              </a:xfrm>
            </p:grpSpPr>
            <p:sp>
              <p:nvSpPr>
                <p:cNvPr id="63523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908907" y="4171462"/>
                  <a:ext cx="381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5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2289907" y="3104662"/>
                  <a:ext cx="9144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289907" y="5238262"/>
                  <a:ext cx="9144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7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2289907" y="3104662"/>
                  <a:ext cx="0" cy="2133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" name="Rectangle 45"/>
              <p:cNvSpPr>
                <a:spLocks noChangeArrowheads="1"/>
              </p:cNvSpPr>
              <p:nvPr/>
            </p:nvSpPr>
            <p:spPr bwMode="auto">
              <a:xfrm>
                <a:off x="271588" y="3942130"/>
                <a:ext cx="138180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800" b="1" dirty="0" smtClean="0">
                    <a:solidFill>
                      <a:srgbClr val="FFFFFF"/>
                    </a:solidFill>
                  </a:rPr>
                  <a:t>Animal</a:t>
                </a:r>
                <a:endParaRPr lang="en-US" sz="28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Rectangle 45"/>
              <p:cNvSpPr>
                <a:spLocks noChangeArrowheads="1"/>
              </p:cNvSpPr>
              <p:nvPr/>
            </p:nvSpPr>
            <p:spPr bwMode="auto">
              <a:xfrm>
                <a:off x="2885835" y="5003068"/>
                <a:ext cx="140179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800" dirty="0" smtClean="0">
                    <a:solidFill>
                      <a:srgbClr val="FFFFFF"/>
                    </a:solidFill>
                  </a:rPr>
                  <a:t>Missing</a:t>
                </a:r>
                <a:endParaRPr lang="en-US" sz="28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2" name="Rectangle 45"/>
            <p:cNvSpPr>
              <a:spLocks noChangeArrowheads="1"/>
            </p:cNvSpPr>
            <p:nvPr/>
          </p:nvSpPr>
          <p:spPr bwMode="auto">
            <a:xfrm>
              <a:off x="5480544" y="4149236"/>
              <a:ext cx="14017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dirty="0" smtClean="0">
                  <a:solidFill>
                    <a:srgbClr val="FFFFFF"/>
                  </a:solidFill>
                </a:rPr>
                <a:t>Missing</a:t>
              </a:r>
              <a:endParaRPr lang="en-US" sz="2800" dirty="0">
                <a:solidFill>
                  <a:srgbClr val="FFFFFF"/>
                </a:solidFill>
              </a:endParaRPr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5498126" y="3072668"/>
              <a:ext cx="89693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b="1" dirty="0" smtClean="0">
                  <a:solidFill>
                    <a:srgbClr val="00FF00"/>
                  </a:solidFill>
                </a:rPr>
                <a:t>98%</a:t>
              </a:r>
              <a:endParaRPr lang="en-US" sz="2800" b="1" dirty="0">
                <a:solidFill>
                  <a:srgbClr val="00FF00"/>
                </a:solidFill>
              </a:endParaRPr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2915140" y="1564299"/>
              <a:ext cx="110303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b="1" dirty="0" smtClean="0">
                  <a:solidFill>
                    <a:srgbClr val="00FF00"/>
                  </a:solidFill>
                </a:rPr>
                <a:t>100%</a:t>
              </a:r>
              <a:endParaRPr lang="en-US" sz="2800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29" name="Rectangle 45"/>
          <p:cNvSpPr>
            <a:spLocks noChangeArrowheads="1"/>
          </p:cNvSpPr>
          <p:nvPr/>
        </p:nvSpPr>
        <p:spPr bwMode="auto">
          <a:xfrm>
            <a:off x="246189" y="5782543"/>
            <a:ext cx="85754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If a missing parent is genotyped, we </a:t>
            </a:r>
            <a:r>
              <a:rPr lang="en-US" sz="2800" dirty="0" smtClean="0">
                <a:solidFill>
                  <a:srgbClr val="FFFF00"/>
                </a:solidFill>
              </a:rPr>
              <a:t>will</a:t>
            </a:r>
            <a:r>
              <a:rPr lang="en-US" sz="2800" dirty="0" smtClean="0">
                <a:solidFill>
                  <a:srgbClr val="FFFFFF"/>
                </a:solidFill>
              </a:rPr>
              <a:t> find it!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23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1865"/>
              </p:ext>
            </p:extLst>
          </p:nvPr>
        </p:nvGraphicFramePr>
        <p:xfrm>
          <a:off x="97691" y="1072660"/>
          <a:ext cx="8938848" cy="4819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Chart" r:id="rId3" imgW="4895755" imgH="2638616" progId="Excel.Chart.8">
                  <p:embed/>
                </p:oleObj>
              </mc:Choice>
              <mc:Fallback>
                <p:oleObj name="Chart" r:id="rId3" imgW="4895755" imgH="2638616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91" y="1072660"/>
                        <a:ext cx="8938848" cy="48190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75846" y="5918206"/>
            <a:ext cx="87043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FF00"/>
                </a:solidFill>
              </a:rPr>
              <a:t>73</a:t>
            </a:r>
            <a:r>
              <a:rPr lang="en-US" sz="2800" b="1" dirty="0" smtClean="0">
                <a:solidFill>
                  <a:srgbClr val="00FF00"/>
                </a:solidFill>
              </a:rPr>
              <a:t>%</a:t>
            </a:r>
            <a:r>
              <a:rPr lang="en-US" sz="2800" b="1" dirty="0" smtClean="0"/>
              <a:t> of genotyped US Holsteins are &lt; </a:t>
            </a:r>
            <a:r>
              <a:rPr lang="en-US" sz="2800" b="1" dirty="0"/>
              <a:t>15 </a:t>
            </a:r>
            <a:r>
              <a:rPr lang="en-US" sz="2800" b="1" dirty="0" err="1" smtClean="0"/>
              <a:t>mo</a:t>
            </a:r>
            <a:r>
              <a:rPr lang="en-US" sz="2800" b="1" dirty="0" smtClean="0"/>
              <a:t> old!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2543" y="143487"/>
            <a:ext cx="8226425" cy="584775"/>
          </a:xfrm>
        </p:spPr>
        <p:txBody>
          <a:bodyPr/>
          <a:lstStyle/>
          <a:p>
            <a:r>
              <a:rPr lang="en-US" dirty="0" smtClean="0"/>
              <a:t>Genotyped heifers in the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2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59952</TotalTime>
  <Words>690</Words>
  <Application>Microsoft Macintosh PowerPoint</Application>
  <PresentationFormat>On-screen Show (4:3)</PresentationFormat>
  <Paragraphs>116</Paragraphs>
  <Slides>22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smh08</vt:lpstr>
      <vt:lpstr>Microsoft Excel Chart</vt:lpstr>
      <vt:lpstr>The use and economic value of genomic testing for calves on dairy farms</vt:lpstr>
      <vt:lpstr>Introduction</vt:lpstr>
      <vt:lpstr>Many animals have been genotyped</vt:lpstr>
      <vt:lpstr>Why are good decisions important?</vt:lpstr>
      <vt:lpstr>How does genetic selection work?</vt:lpstr>
      <vt:lpstr>Can I afford genomic testing?</vt:lpstr>
      <vt:lpstr>Four ways to use use genomics</vt:lpstr>
      <vt:lpstr>Odds of finding a missing relative…</vt:lpstr>
      <vt:lpstr>Genotyped heifers in the US</vt:lpstr>
      <vt:lpstr>PowerPoint Presentation</vt:lpstr>
      <vt:lpstr>PowerPoint Presentation</vt:lpstr>
      <vt:lpstr>PowerPoint Presentation</vt:lpstr>
      <vt:lpstr>PowerPoint Presentation</vt:lpstr>
      <vt:lpstr>How should you select mates?</vt:lpstr>
      <vt:lpstr>Comparison to actual matings</vt:lpstr>
      <vt:lpstr>What bulls were available?</vt:lpstr>
      <vt:lpstr>Actual DGV and inbreeding</vt:lpstr>
      <vt:lpstr>What did we learn about mating?</vt:lpstr>
      <vt:lpstr>Identify your elite animals</vt:lpstr>
      <vt:lpstr>Conclusions</vt:lpstr>
      <vt:lpstr>Acknowledgments</vt:lpstr>
      <vt:lpstr>PowerPoint Presentation</vt:lpstr>
    </vt:vector>
  </TitlesOfParts>
  <Manager>ahs</Manager>
  <Company>AIPL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International Dairy Sire Proofs</dc:subject>
  <dc:creator>Admin</dc:creator>
  <cp:keywords>Dairy, International, Sire evaluations</cp:keywords>
  <cp:lastModifiedBy>John Cole</cp:lastModifiedBy>
  <cp:revision>1782</cp:revision>
  <cp:lastPrinted>2001-08-24T14:44:42Z</cp:lastPrinted>
  <dcterms:created xsi:type="dcterms:W3CDTF">2002-07-16T13:01:30Z</dcterms:created>
  <dcterms:modified xsi:type="dcterms:W3CDTF">2013-01-31T19:41:44Z</dcterms:modified>
  <cp:category>Interbull</cp:category>
</cp:coreProperties>
</file>