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51206400" cy="38404800"/>
  <p:notesSz cx="9167813" cy="6019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8" d="100"/>
          <a:sy n="18" d="100"/>
        </p:scale>
        <p:origin x="-1296" y="-192"/>
      </p:cViewPr>
      <p:guideLst>
        <p:guide orient="horz" pos="12096"/>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CN"/>
  <c:chart>
    <c:plotArea>
      <c:layout>
        <c:manualLayout>
          <c:layoutTarget val="inner"/>
          <c:xMode val="edge"/>
          <c:yMode val="edge"/>
          <c:x val="0.11881646373150728"/>
          <c:y val="4.0336129645919677E-2"/>
          <c:w val="0.85779172340299625"/>
          <c:h val="0.80866013001780768"/>
        </c:manualLayout>
      </c:layout>
      <c:barChart>
        <c:barDir val="col"/>
        <c:grouping val="clustered"/>
        <c:ser>
          <c:idx val="0"/>
          <c:order val="0"/>
          <c:tx>
            <c:v>JE_Dom</c:v>
          </c:tx>
          <c:cat>
            <c:strRef>
              <c:f>Sheet1!$J$26:$J$27</c:f>
              <c:strCache>
                <c:ptCount val="2"/>
                <c:pt idx="0">
                  <c:v>LP</c:v>
                </c:pt>
                <c:pt idx="1">
                  <c:v>SM</c:v>
                </c:pt>
              </c:strCache>
            </c:strRef>
          </c:cat>
          <c:val>
            <c:numRef>
              <c:f>Sheet1!$D$26:$D$27</c:f>
              <c:numCache>
                <c:formatCode>General</c:formatCode>
                <c:ptCount val="2"/>
                <c:pt idx="0">
                  <c:v>732</c:v>
                </c:pt>
                <c:pt idx="1">
                  <c:v>662</c:v>
                </c:pt>
              </c:numCache>
            </c:numRef>
          </c:val>
        </c:ser>
        <c:ser>
          <c:idx val="1"/>
          <c:order val="1"/>
          <c:tx>
            <c:v>JE_Add</c:v>
          </c:tx>
          <c:cat>
            <c:strRef>
              <c:f>Sheet1!$J$26:$J$27</c:f>
              <c:strCache>
                <c:ptCount val="2"/>
                <c:pt idx="0">
                  <c:v>LP</c:v>
                </c:pt>
                <c:pt idx="1">
                  <c:v>SM</c:v>
                </c:pt>
              </c:strCache>
            </c:strRef>
          </c:cat>
          <c:val>
            <c:numRef>
              <c:f>Sheet1!$E$26:$E$27</c:f>
              <c:numCache>
                <c:formatCode>General</c:formatCode>
                <c:ptCount val="2"/>
                <c:pt idx="0">
                  <c:v>680</c:v>
                </c:pt>
                <c:pt idx="1">
                  <c:v>612</c:v>
                </c:pt>
              </c:numCache>
            </c:numRef>
          </c:val>
        </c:ser>
        <c:ser>
          <c:idx val="2"/>
          <c:order val="2"/>
          <c:tx>
            <c:v>HO_Dom</c:v>
          </c:tx>
          <c:cat>
            <c:strRef>
              <c:f>Sheet1!$J$26:$J$27</c:f>
              <c:strCache>
                <c:ptCount val="2"/>
                <c:pt idx="0">
                  <c:v>LP</c:v>
                </c:pt>
                <c:pt idx="1">
                  <c:v>SM</c:v>
                </c:pt>
              </c:strCache>
            </c:strRef>
          </c:cat>
          <c:val>
            <c:numRef>
              <c:f>Sheet1!$G$26:$G$27</c:f>
              <c:numCache>
                <c:formatCode>General</c:formatCode>
                <c:ptCount val="2"/>
                <c:pt idx="0">
                  <c:v>964</c:v>
                </c:pt>
                <c:pt idx="1">
                  <c:v>889</c:v>
                </c:pt>
              </c:numCache>
            </c:numRef>
          </c:val>
        </c:ser>
        <c:ser>
          <c:idx val="3"/>
          <c:order val="3"/>
          <c:tx>
            <c:v>HO_Add</c:v>
          </c:tx>
          <c:cat>
            <c:strRef>
              <c:f>Sheet1!$J$26:$J$27</c:f>
              <c:strCache>
                <c:ptCount val="2"/>
                <c:pt idx="0">
                  <c:v>LP</c:v>
                </c:pt>
                <c:pt idx="1">
                  <c:v>SM</c:v>
                </c:pt>
              </c:strCache>
            </c:strRef>
          </c:cat>
          <c:val>
            <c:numRef>
              <c:f>Sheet1!$H$26:$H$27</c:f>
              <c:numCache>
                <c:formatCode>General</c:formatCode>
                <c:ptCount val="2"/>
                <c:pt idx="0">
                  <c:v>878</c:v>
                </c:pt>
                <c:pt idx="1">
                  <c:v>793</c:v>
                </c:pt>
              </c:numCache>
            </c:numRef>
          </c:val>
        </c:ser>
        <c:axId val="69180800"/>
        <c:axId val="69194880"/>
      </c:barChart>
      <c:catAx>
        <c:axId val="69180800"/>
        <c:scaling>
          <c:orientation val="minMax"/>
        </c:scaling>
        <c:axPos val="b"/>
        <c:tickLblPos val="nextTo"/>
        <c:crossAx val="69194880"/>
        <c:crosses val="autoZero"/>
        <c:auto val="1"/>
        <c:lblAlgn val="ctr"/>
        <c:lblOffset val="100"/>
      </c:catAx>
      <c:valAx>
        <c:axId val="69194880"/>
        <c:scaling>
          <c:orientation val="minMax"/>
          <c:max val="1000"/>
        </c:scaling>
        <c:axPos val="l"/>
        <c:majorGridlines/>
        <c:numFmt formatCode="General" sourceLinked="1"/>
        <c:tickLblPos val="nextTo"/>
        <c:crossAx val="69180800"/>
        <c:crosses val="autoZero"/>
        <c:crossBetween val="between"/>
        <c:majorUnit val="200"/>
      </c:valAx>
    </c:plotArea>
    <c:legend>
      <c:legendPos val="b"/>
      <c:layout>
        <c:manualLayout>
          <c:xMode val="edge"/>
          <c:yMode val="edge"/>
          <c:x val="0.16490622882665992"/>
          <c:y val="0.91977143184077526"/>
          <c:w val="0.71028779297324651"/>
          <c:h val="6.5696324744148243E-2"/>
        </c:manualLayout>
      </c:layout>
    </c:legend>
    <c:plotVisOnly val="1"/>
  </c:chart>
  <c:spPr>
    <a:ln>
      <a:solidFill>
        <a:srgbClr val="008000"/>
      </a:solidFill>
    </a:ln>
  </c:spPr>
  <c:txPr>
    <a:bodyPr/>
    <a:lstStyle/>
    <a:p>
      <a:pPr>
        <a:defRPr sz="4000"/>
      </a:pPr>
      <a:endParaRPr lang="zh-CN"/>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8"/>
            <a:ext cx="43525440" cy="8232140"/>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57246" indent="0" algn="ctr">
              <a:buNone/>
              <a:defRPr>
                <a:solidFill>
                  <a:schemeClr val="tx1">
                    <a:tint val="75000"/>
                  </a:schemeClr>
                </a:solidFill>
              </a:defRPr>
            </a:lvl2pPr>
            <a:lvl3pPr marL="5114497" indent="0" algn="ctr">
              <a:buNone/>
              <a:defRPr>
                <a:solidFill>
                  <a:schemeClr val="tx1">
                    <a:tint val="75000"/>
                  </a:schemeClr>
                </a:solidFill>
              </a:defRPr>
            </a:lvl3pPr>
            <a:lvl4pPr marL="7671748" indent="0" algn="ctr">
              <a:buNone/>
              <a:defRPr>
                <a:solidFill>
                  <a:schemeClr val="tx1">
                    <a:tint val="75000"/>
                  </a:schemeClr>
                </a:solidFill>
              </a:defRPr>
            </a:lvl4pPr>
            <a:lvl5pPr marL="10228994" indent="0" algn="ctr">
              <a:buNone/>
              <a:defRPr>
                <a:solidFill>
                  <a:schemeClr val="tx1">
                    <a:tint val="75000"/>
                  </a:schemeClr>
                </a:solidFill>
              </a:defRPr>
            </a:lvl5pPr>
            <a:lvl6pPr marL="12786245" indent="0" algn="ctr">
              <a:buNone/>
              <a:defRPr>
                <a:solidFill>
                  <a:schemeClr val="tx1">
                    <a:tint val="75000"/>
                  </a:schemeClr>
                </a:solidFill>
              </a:defRPr>
            </a:lvl6pPr>
            <a:lvl7pPr marL="15343496" indent="0" algn="ctr">
              <a:buNone/>
              <a:defRPr>
                <a:solidFill>
                  <a:schemeClr val="tx1">
                    <a:tint val="75000"/>
                  </a:schemeClr>
                </a:solidFill>
              </a:defRPr>
            </a:lvl7pPr>
            <a:lvl8pPr marL="17900742" indent="0" algn="ctr">
              <a:buNone/>
              <a:defRPr>
                <a:solidFill>
                  <a:schemeClr val="tx1">
                    <a:tint val="75000"/>
                  </a:schemeClr>
                </a:solidFill>
              </a:defRPr>
            </a:lvl8pPr>
            <a:lvl9pPr marL="20457993"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81"/>
            <a:ext cx="11521440" cy="32768540"/>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2560320" y="1537981"/>
            <a:ext cx="33710880" cy="32768540"/>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8"/>
            <a:ext cx="43525440" cy="7627620"/>
          </a:xfrm>
        </p:spPr>
        <p:txBody>
          <a:bodyPr anchor="t"/>
          <a:lstStyle>
            <a:lvl1pPr algn="l">
              <a:defRPr sz="224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044953" y="16277613"/>
            <a:ext cx="43525440" cy="8401047"/>
          </a:xfrm>
        </p:spPr>
        <p:txBody>
          <a:bodyPr anchor="b"/>
          <a:lstStyle>
            <a:lvl1pPr marL="0" indent="0">
              <a:buNone/>
              <a:defRPr sz="11200">
                <a:solidFill>
                  <a:schemeClr val="tx1">
                    <a:tint val="75000"/>
                  </a:schemeClr>
                </a:solidFill>
              </a:defRPr>
            </a:lvl1pPr>
            <a:lvl2pPr marL="2557246" indent="0">
              <a:buNone/>
              <a:defRPr sz="10100">
                <a:solidFill>
                  <a:schemeClr val="tx1">
                    <a:tint val="75000"/>
                  </a:schemeClr>
                </a:solidFill>
              </a:defRPr>
            </a:lvl2pPr>
            <a:lvl3pPr marL="5114497" indent="0">
              <a:buNone/>
              <a:defRPr sz="9000">
                <a:solidFill>
                  <a:schemeClr val="tx1">
                    <a:tint val="75000"/>
                  </a:schemeClr>
                </a:solidFill>
              </a:defRPr>
            </a:lvl3pPr>
            <a:lvl4pPr marL="7671748" indent="0">
              <a:buNone/>
              <a:defRPr sz="7800">
                <a:solidFill>
                  <a:schemeClr val="tx1">
                    <a:tint val="75000"/>
                  </a:schemeClr>
                </a:solidFill>
              </a:defRPr>
            </a:lvl4pPr>
            <a:lvl5pPr marL="10228994" indent="0">
              <a:buNone/>
              <a:defRPr sz="7800">
                <a:solidFill>
                  <a:schemeClr val="tx1">
                    <a:tint val="75000"/>
                  </a:schemeClr>
                </a:solidFill>
              </a:defRPr>
            </a:lvl5pPr>
            <a:lvl6pPr marL="12786245" indent="0">
              <a:buNone/>
              <a:defRPr sz="7800">
                <a:solidFill>
                  <a:schemeClr val="tx1">
                    <a:tint val="75000"/>
                  </a:schemeClr>
                </a:solidFill>
              </a:defRPr>
            </a:lvl6pPr>
            <a:lvl7pPr marL="15343496" indent="0">
              <a:buNone/>
              <a:defRPr sz="7800">
                <a:solidFill>
                  <a:schemeClr val="tx1">
                    <a:tint val="75000"/>
                  </a:schemeClr>
                </a:solidFill>
              </a:defRPr>
            </a:lvl7pPr>
            <a:lvl8pPr marL="17900742" indent="0">
              <a:buNone/>
              <a:defRPr sz="7800">
                <a:solidFill>
                  <a:schemeClr val="tx1">
                    <a:tint val="75000"/>
                  </a:schemeClr>
                </a:solidFill>
              </a:defRPr>
            </a:lvl8pPr>
            <a:lvl9pPr marL="20457993" indent="0">
              <a:buNone/>
              <a:defRPr sz="78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2560320" y="8961140"/>
            <a:ext cx="22616160" cy="25345393"/>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26029920" y="8961140"/>
            <a:ext cx="22616160" cy="25345393"/>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57246" indent="0">
              <a:buNone/>
              <a:defRPr sz="11200" b="1"/>
            </a:lvl2pPr>
            <a:lvl3pPr marL="5114497" indent="0">
              <a:buNone/>
              <a:defRPr sz="10100" b="1"/>
            </a:lvl3pPr>
            <a:lvl4pPr marL="7671748" indent="0">
              <a:buNone/>
              <a:defRPr sz="9000" b="1"/>
            </a:lvl4pPr>
            <a:lvl5pPr marL="10228994" indent="0">
              <a:buNone/>
              <a:defRPr sz="9000" b="1"/>
            </a:lvl5pPr>
            <a:lvl6pPr marL="12786245" indent="0">
              <a:buNone/>
              <a:defRPr sz="9000" b="1"/>
            </a:lvl6pPr>
            <a:lvl7pPr marL="15343496" indent="0">
              <a:buNone/>
              <a:defRPr sz="9000" b="1"/>
            </a:lvl7pPr>
            <a:lvl8pPr marL="17900742" indent="0">
              <a:buNone/>
              <a:defRPr sz="9000" b="1"/>
            </a:lvl8pPr>
            <a:lvl9pPr marL="20457993" indent="0">
              <a:buNone/>
              <a:defRPr sz="9000" b="1"/>
            </a:lvl9pPr>
          </a:lstStyle>
          <a:p>
            <a:pPr lvl="0"/>
            <a:r>
              <a:rPr lang="en-US" altLang="zh-CN" smtClean="0"/>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26012148" y="8596633"/>
            <a:ext cx="22633940" cy="3582667"/>
          </a:xfrm>
        </p:spPr>
        <p:txBody>
          <a:bodyPr anchor="b"/>
          <a:lstStyle>
            <a:lvl1pPr marL="0" indent="0">
              <a:buNone/>
              <a:defRPr sz="13400" b="1"/>
            </a:lvl1pPr>
            <a:lvl2pPr marL="2557246" indent="0">
              <a:buNone/>
              <a:defRPr sz="11200" b="1"/>
            </a:lvl2pPr>
            <a:lvl3pPr marL="5114497" indent="0">
              <a:buNone/>
              <a:defRPr sz="10100" b="1"/>
            </a:lvl3pPr>
            <a:lvl4pPr marL="7671748" indent="0">
              <a:buNone/>
              <a:defRPr sz="9000" b="1"/>
            </a:lvl4pPr>
            <a:lvl5pPr marL="10228994" indent="0">
              <a:buNone/>
              <a:defRPr sz="9000" b="1"/>
            </a:lvl5pPr>
            <a:lvl6pPr marL="12786245" indent="0">
              <a:buNone/>
              <a:defRPr sz="9000" b="1"/>
            </a:lvl6pPr>
            <a:lvl7pPr marL="15343496" indent="0">
              <a:buNone/>
              <a:defRPr sz="9000" b="1"/>
            </a:lvl7pPr>
            <a:lvl8pPr marL="17900742" indent="0">
              <a:buNone/>
              <a:defRPr sz="9000" b="1"/>
            </a:lvl8pPr>
            <a:lvl9pPr marL="20457993" indent="0">
              <a:buNone/>
              <a:defRPr sz="9000" b="1"/>
            </a:lvl9pPr>
          </a:lstStyle>
          <a:p>
            <a:pPr lvl="0"/>
            <a:r>
              <a:rPr lang="en-US" altLang="zh-CN" smtClean="0"/>
              <a:t>Click to edit Master text styles</a:t>
            </a:r>
          </a:p>
        </p:txBody>
      </p:sp>
      <p:sp>
        <p:nvSpPr>
          <p:cNvPr id="6" name="Content Placeholder 5"/>
          <p:cNvSpPr>
            <a:spLocks noGrp="1"/>
          </p:cNvSpPr>
          <p:nvPr>
            <p:ph sz="quarter" idx="4"/>
          </p:nvPr>
        </p:nvSpPr>
        <p:spPr>
          <a:xfrm>
            <a:off x="26012148"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40" y="1529080"/>
            <a:ext cx="16846553" cy="6507480"/>
          </a:xfrm>
        </p:spPr>
        <p:txBody>
          <a:bodyPr anchor="b"/>
          <a:lstStyle>
            <a:lvl1pPr algn="l">
              <a:defRPr sz="112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20020280" y="1529099"/>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2560340" y="8036579"/>
            <a:ext cx="16846553" cy="26269953"/>
          </a:xfrm>
        </p:spPr>
        <p:txBody>
          <a:bodyPr/>
          <a:lstStyle>
            <a:lvl1pPr marL="0" indent="0">
              <a:buNone/>
              <a:defRPr sz="7800"/>
            </a:lvl1pPr>
            <a:lvl2pPr marL="2557246" indent="0">
              <a:buNone/>
              <a:defRPr sz="6700"/>
            </a:lvl2pPr>
            <a:lvl3pPr marL="5114497" indent="0">
              <a:buNone/>
              <a:defRPr sz="5600"/>
            </a:lvl3pPr>
            <a:lvl4pPr marL="7671748" indent="0">
              <a:buNone/>
              <a:defRPr sz="5000"/>
            </a:lvl4pPr>
            <a:lvl5pPr marL="10228994" indent="0">
              <a:buNone/>
              <a:defRPr sz="5000"/>
            </a:lvl5pPr>
            <a:lvl6pPr marL="12786245" indent="0">
              <a:buNone/>
              <a:defRPr sz="5000"/>
            </a:lvl6pPr>
            <a:lvl7pPr marL="15343496" indent="0">
              <a:buNone/>
              <a:defRPr sz="5000"/>
            </a:lvl7pPr>
            <a:lvl8pPr marL="17900742" indent="0">
              <a:buNone/>
              <a:defRPr sz="5000"/>
            </a:lvl8pPr>
            <a:lvl9pPr marL="20457993" indent="0">
              <a:buNone/>
              <a:defRPr sz="5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57246" indent="0">
              <a:buNone/>
              <a:defRPr sz="15700"/>
            </a:lvl2pPr>
            <a:lvl3pPr marL="5114497" indent="0">
              <a:buNone/>
              <a:defRPr sz="13400"/>
            </a:lvl3pPr>
            <a:lvl4pPr marL="7671748" indent="0">
              <a:buNone/>
              <a:defRPr sz="11200"/>
            </a:lvl4pPr>
            <a:lvl5pPr marL="10228994" indent="0">
              <a:buNone/>
              <a:defRPr sz="11200"/>
            </a:lvl5pPr>
            <a:lvl6pPr marL="12786245" indent="0">
              <a:buNone/>
              <a:defRPr sz="11200"/>
            </a:lvl6pPr>
            <a:lvl7pPr marL="15343496" indent="0">
              <a:buNone/>
              <a:defRPr sz="11200"/>
            </a:lvl7pPr>
            <a:lvl8pPr marL="17900742" indent="0">
              <a:buNone/>
              <a:defRPr sz="11200"/>
            </a:lvl8pPr>
            <a:lvl9pPr marL="20457993" indent="0">
              <a:buNone/>
              <a:defRPr sz="11200"/>
            </a:lvl9pPr>
          </a:lstStyle>
          <a:p>
            <a:endParaRPr lang="zh-CN" alt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57246" indent="0">
              <a:buNone/>
              <a:defRPr sz="6700"/>
            </a:lvl2pPr>
            <a:lvl3pPr marL="5114497" indent="0">
              <a:buNone/>
              <a:defRPr sz="5600"/>
            </a:lvl3pPr>
            <a:lvl4pPr marL="7671748" indent="0">
              <a:buNone/>
              <a:defRPr sz="5000"/>
            </a:lvl4pPr>
            <a:lvl5pPr marL="10228994" indent="0">
              <a:buNone/>
              <a:defRPr sz="5000"/>
            </a:lvl5pPr>
            <a:lvl6pPr marL="12786245" indent="0">
              <a:buNone/>
              <a:defRPr sz="5000"/>
            </a:lvl6pPr>
            <a:lvl7pPr marL="15343496" indent="0">
              <a:buNone/>
              <a:defRPr sz="5000"/>
            </a:lvl7pPr>
            <a:lvl8pPr marL="17900742" indent="0">
              <a:buNone/>
              <a:defRPr sz="5000"/>
            </a:lvl8pPr>
            <a:lvl9pPr marL="20457993" indent="0">
              <a:buNone/>
              <a:defRPr sz="5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1448" tIns="255730" rIns="511448" bIns="25573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2560320" y="8961140"/>
            <a:ext cx="46085760" cy="25345393"/>
          </a:xfrm>
          <a:prstGeom prst="rect">
            <a:avLst/>
          </a:prstGeom>
        </p:spPr>
        <p:txBody>
          <a:bodyPr vert="horz" lIns="511448" tIns="255730" rIns="511448" bIns="25573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2560320" y="35595568"/>
            <a:ext cx="11948160" cy="2044700"/>
          </a:xfrm>
          <a:prstGeom prst="rect">
            <a:avLst/>
          </a:prstGeom>
        </p:spPr>
        <p:txBody>
          <a:bodyPr vert="horz" lIns="511448" tIns="255730" rIns="511448" bIns="255730" rtlCol="0" anchor="ctr"/>
          <a:lstStyle>
            <a:lvl1pPr algn="l">
              <a:defRPr sz="6700">
                <a:solidFill>
                  <a:schemeClr val="tx1">
                    <a:tint val="75000"/>
                  </a:schemeClr>
                </a:solidFill>
              </a:defRPr>
            </a:lvl1pPr>
          </a:lstStyle>
          <a:p>
            <a:fld id="{1D8BD707-D9CF-40AE-B4C6-C98DA3205C09}" type="datetimeFigureOut">
              <a:rPr lang="en-US" smtClean="0"/>
              <a:pPr/>
              <a:t>4/15/2013</a:t>
            </a:fld>
            <a:endParaRPr lang="en-US"/>
          </a:p>
        </p:txBody>
      </p:sp>
      <p:sp>
        <p:nvSpPr>
          <p:cNvPr id="5" name="Footer Placeholder 4"/>
          <p:cNvSpPr>
            <a:spLocks noGrp="1"/>
          </p:cNvSpPr>
          <p:nvPr>
            <p:ph type="ftr" sz="quarter" idx="3"/>
          </p:nvPr>
        </p:nvSpPr>
        <p:spPr>
          <a:xfrm>
            <a:off x="17495520" y="35595568"/>
            <a:ext cx="16215360" cy="2044700"/>
          </a:xfrm>
          <a:prstGeom prst="rect">
            <a:avLst/>
          </a:prstGeom>
        </p:spPr>
        <p:txBody>
          <a:bodyPr vert="horz" lIns="511448" tIns="255730" rIns="511448" bIns="255730"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8"/>
            <a:ext cx="11948160" cy="2044700"/>
          </a:xfrm>
          <a:prstGeom prst="rect">
            <a:avLst/>
          </a:prstGeom>
        </p:spPr>
        <p:txBody>
          <a:bodyPr vert="horz" lIns="511448" tIns="255730" rIns="511448" bIns="255730" rtlCol="0" anchor="ctr"/>
          <a:lstStyle>
            <a:lvl1pPr algn="r">
              <a:defRPr sz="67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5114497" rtl="0" eaLnBrk="1" latinLnBrk="0" hangingPunct="1">
        <a:spcBef>
          <a:spcPct val="0"/>
        </a:spcBef>
        <a:buNone/>
        <a:defRPr sz="24600" kern="1200">
          <a:solidFill>
            <a:schemeClr val="tx1"/>
          </a:solidFill>
          <a:latin typeface="+mj-lt"/>
          <a:ea typeface="+mj-ea"/>
          <a:cs typeface="+mj-cs"/>
        </a:defRPr>
      </a:lvl1pPr>
    </p:titleStyle>
    <p:bodyStyle>
      <a:lvl1pPr marL="1917938" indent="-1917938" algn="l" defTabSz="5114497" rtl="0" eaLnBrk="1" latinLnBrk="0" hangingPunct="1">
        <a:spcBef>
          <a:spcPct val="20000"/>
        </a:spcBef>
        <a:buFont typeface="Arial" pitchFamily="34" charset="0"/>
        <a:buChar char="•"/>
        <a:defRPr sz="17900" kern="1200">
          <a:solidFill>
            <a:schemeClr val="tx1"/>
          </a:solidFill>
          <a:latin typeface="+mn-lt"/>
          <a:ea typeface="+mn-ea"/>
          <a:cs typeface="+mn-cs"/>
        </a:defRPr>
      </a:lvl1pPr>
      <a:lvl2pPr marL="4155530" indent="-1598285" algn="l" defTabSz="5114497" rtl="0" eaLnBrk="1" latinLnBrk="0" hangingPunct="1">
        <a:spcBef>
          <a:spcPct val="20000"/>
        </a:spcBef>
        <a:buFont typeface="Arial" pitchFamily="34" charset="0"/>
        <a:buChar char="–"/>
        <a:defRPr sz="15700" kern="1200">
          <a:solidFill>
            <a:schemeClr val="tx1"/>
          </a:solidFill>
          <a:latin typeface="+mn-lt"/>
          <a:ea typeface="+mn-ea"/>
          <a:cs typeface="+mn-cs"/>
        </a:defRPr>
      </a:lvl2pPr>
      <a:lvl3pPr marL="6393122" indent="-1278631" algn="l" defTabSz="5114497" rtl="0" eaLnBrk="1" latinLnBrk="0" hangingPunct="1">
        <a:spcBef>
          <a:spcPct val="20000"/>
        </a:spcBef>
        <a:buFont typeface="Arial" pitchFamily="34" charset="0"/>
        <a:buChar char="•"/>
        <a:defRPr sz="13400" kern="1200">
          <a:solidFill>
            <a:schemeClr val="tx1"/>
          </a:solidFill>
          <a:latin typeface="+mn-lt"/>
          <a:ea typeface="+mn-ea"/>
          <a:cs typeface="+mn-cs"/>
        </a:defRPr>
      </a:lvl3pPr>
      <a:lvl4pPr marL="8950368" indent="-1278631" algn="l" defTabSz="5114497" rtl="0" eaLnBrk="1" latinLnBrk="0" hangingPunct="1">
        <a:spcBef>
          <a:spcPct val="20000"/>
        </a:spcBef>
        <a:buFont typeface="Arial" pitchFamily="34" charset="0"/>
        <a:buChar char="–"/>
        <a:defRPr sz="11200" kern="1200">
          <a:solidFill>
            <a:schemeClr val="tx1"/>
          </a:solidFill>
          <a:latin typeface="+mn-lt"/>
          <a:ea typeface="+mn-ea"/>
          <a:cs typeface="+mn-cs"/>
        </a:defRPr>
      </a:lvl4pPr>
      <a:lvl5pPr marL="11507619" indent="-1278631" algn="l" defTabSz="5114497" rtl="0" eaLnBrk="1" latinLnBrk="0" hangingPunct="1">
        <a:spcBef>
          <a:spcPct val="20000"/>
        </a:spcBef>
        <a:buFont typeface="Arial" pitchFamily="34" charset="0"/>
        <a:buChar char="»"/>
        <a:defRPr sz="11200" kern="1200">
          <a:solidFill>
            <a:schemeClr val="tx1"/>
          </a:solidFill>
          <a:latin typeface="+mn-lt"/>
          <a:ea typeface="+mn-ea"/>
          <a:cs typeface="+mn-cs"/>
        </a:defRPr>
      </a:lvl5pPr>
      <a:lvl6pPr marL="14064865" indent="-1278631" algn="l" defTabSz="5114497" rtl="0" eaLnBrk="1" latinLnBrk="0" hangingPunct="1">
        <a:spcBef>
          <a:spcPct val="20000"/>
        </a:spcBef>
        <a:buFont typeface="Arial" pitchFamily="34" charset="0"/>
        <a:buChar char="•"/>
        <a:defRPr sz="11200" kern="1200">
          <a:solidFill>
            <a:schemeClr val="tx1"/>
          </a:solidFill>
          <a:latin typeface="+mn-lt"/>
          <a:ea typeface="+mn-ea"/>
          <a:cs typeface="+mn-cs"/>
        </a:defRPr>
      </a:lvl6pPr>
      <a:lvl7pPr marL="16622116" indent="-1278631" algn="l" defTabSz="5114497" rtl="0" eaLnBrk="1" latinLnBrk="0" hangingPunct="1">
        <a:spcBef>
          <a:spcPct val="20000"/>
        </a:spcBef>
        <a:buFont typeface="Arial" pitchFamily="34" charset="0"/>
        <a:buChar char="•"/>
        <a:defRPr sz="11200" kern="1200">
          <a:solidFill>
            <a:schemeClr val="tx1"/>
          </a:solidFill>
          <a:latin typeface="+mn-lt"/>
          <a:ea typeface="+mn-ea"/>
          <a:cs typeface="+mn-cs"/>
        </a:defRPr>
      </a:lvl7pPr>
      <a:lvl8pPr marL="19179362" indent="-1278631" algn="l" defTabSz="5114497" rtl="0" eaLnBrk="1" latinLnBrk="0" hangingPunct="1">
        <a:spcBef>
          <a:spcPct val="20000"/>
        </a:spcBef>
        <a:buFont typeface="Arial" pitchFamily="34" charset="0"/>
        <a:buChar char="•"/>
        <a:defRPr sz="11200" kern="1200">
          <a:solidFill>
            <a:schemeClr val="tx1"/>
          </a:solidFill>
          <a:latin typeface="+mn-lt"/>
          <a:ea typeface="+mn-ea"/>
          <a:cs typeface="+mn-cs"/>
        </a:defRPr>
      </a:lvl8pPr>
      <a:lvl9pPr marL="21736618" indent="-1278631" algn="l" defTabSz="5114497" rtl="0" eaLnBrk="1" latinLnBrk="0" hangingPunct="1">
        <a:spcBef>
          <a:spcPct val="20000"/>
        </a:spcBef>
        <a:buFont typeface="Arial" pitchFamily="34" charset="0"/>
        <a:buChar char="•"/>
        <a:defRPr sz="11200" kern="1200">
          <a:solidFill>
            <a:schemeClr val="tx1"/>
          </a:solidFill>
          <a:latin typeface="+mn-lt"/>
          <a:ea typeface="+mn-ea"/>
          <a:cs typeface="+mn-cs"/>
        </a:defRPr>
      </a:lvl9pPr>
    </p:bodyStyle>
    <p:otherStyle>
      <a:defPPr>
        <a:defRPr lang="zh-CN"/>
      </a:defPPr>
      <a:lvl1pPr marL="0" algn="l" defTabSz="5114497" rtl="0" eaLnBrk="1" latinLnBrk="0" hangingPunct="1">
        <a:defRPr sz="10100" kern="1200">
          <a:solidFill>
            <a:schemeClr val="tx1"/>
          </a:solidFill>
          <a:latin typeface="+mn-lt"/>
          <a:ea typeface="+mn-ea"/>
          <a:cs typeface="+mn-cs"/>
        </a:defRPr>
      </a:lvl1pPr>
      <a:lvl2pPr marL="2557246" algn="l" defTabSz="5114497" rtl="0" eaLnBrk="1" latinLnBrk="0" hangingPunct="1">
        <a:defRPr sz="10100" kern="1200">
          <a:solidFill>
            <a:schemeClr val="tx1"/>
          </a:solidFill>
          <a:latin typeface="+mn-lt"/>
          <a:ea typeface="+mn-ea"/>
          <a:cs typeface="+mn-cs"/>
        </a:defRPr>
      </a:lvl2pPr>
      <a:lvl3pPr marL="5114497" algn="l" defTabSz="5114497" rtl="0" eaLnBrk="1" latinLnBrk="0" hangingPunct="1">
        <a:defRPr sz="10100" kern="1200">
          <a:solidFill>
            <a:schemeClr val="tx1"/>
          </a:solidFill>
          <a:latin typeface="+mn-lt"/>
          <a:ea typeface="+mn-ea"/>
          <a:cs typeface="+mn-cs"/>
        </a:defRPr>
      </a:lvl3pPr>
      <a:lvl4pPr marL="7671748" algn="l" defTabSz="5114497" rtl="0" eaLnBrk="1" latinLnBrk="0" hangingPunct="1">
        <a:defRPr sz="10100" kern="1200">
          <a:solidFill>
            <a:schemeClr val="tx1"/>
          </a:solidFill>
          <a:latin typeface="+mn-lt"/>
          <a:ea typeface="+mn-ea"/>
          <a:cs typeface="+mn-cs"/>
        </a:defRPr>
      </a:lvl4pPr>
      <a:lvl5pPr marL="10228994" algn="l" defTabSz="5114497" rtl="0" eaLnBrk="1" latinLnBrk="0" hangingPunct="1">
        <a:defRPr sz="10100" kern="1200">
          <a:solidFill>
            <a:schemeClr val="tx1"/>
          </a:solidFill>
          <a:latin typeface="+mn-lt"/>
          <a:ea typeface="+mn-ea"/>
          <a:cs typeface="+mn-cs"/>
        </a:defRPr>
      </a:lvl5pPr>
      <a:lvl6pPr marL="12786245" algn="l" defTabSz="5114497" rtl="0" eaLnBrk="1" latinLnBrk="0" hangingPunct="1">
        <a:defRPr sz="10100" kern="1200">
          <a:solidFill>
            <a:schemeClr val="tx1"/>
          </a:solidFill>
          <a:latin typeface="+mn-lt"/>
          <a:ea typeface="+mn-ea"/>
          <a:cs typeface="+mn-cs"/>
        </a:defRPr>
      </a:lvl6pPr>
      <a:lvl7pPr marL="15343496" algn="l" defTabSz="5114497" rtl="0" eaLnBrk="1" latinLnBrk="0" hangingPunct="1">
        <a:defRPr sz="10100" kern="1200">
          <a:solidFill>
            <a:schemeClr val="tx1"/>
          </a:solidFill>
          <a:latin typeface="+mn-lt"/>
          <a:ea typeface="+mn-ea"/>
          <a:cs typeface="+mn-cs"/>
        </a:defRPr>
      </a:lvl7pPr>
      <a:lvl8pPr marL="17900742" algn="l" defTabSz="5114497" rtl="0" eaLnBrk="1" latinLnBrk="0" hangingPunct="1">
        <a:defRPr sz="10100" kern="1200">
          <a:solidFill>
            <a:schemeClr val="tx1"/>
          </a:solidFill>
          <a:latin typeface="+mn-lt"/>
          <a:ea typeface="+mn-ea"/>
          <a:cs typeface="+mn-cs"/>
        </a:defRPr>
      </a:lvl8pPr>
      <a:lvl9pPr marL="20457993" algn="l" defTabSz="5114497"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hart" Target="../charts/chart1.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download.journals.elsevierhealth.com/pdfs/journals/0022-0302/PIIS0022030211007090.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1295400" y="381000"/>
            <a:ext cx="47472600" cy="55502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74320" marR="0" lvl="0" indent="228600" algn="ctr" defTabSz="914400" rtl="0" eaLnBrk="1" fontAlgn="base" latinLnBrk="0" hangingPunct="1">
              <a:lnSpc>
                <a:spcPts val="10000"/>
              </a:lnSpc>
              <a:spcBef>
                <a:spcPct val="0"/>
              </a:spcBef>
              <a:spcAft>
                <a:spcPct val="0"/>
              </a:spcAft>
              <a:buClrTx/>
              <a:buSzTx/>
              <a:buFontTx/>
              <a:buNone/>
              <a:tabLst/>
            </a:pPr>
            <a:r>
              <a:rPr kumimoji="0" lang="en-US" altLang="zh-CN" sz="6600" b="1" i="0" u="none" strike="noStrike" cap="none" normalizeH="0" baseline="0" dirty="0" smtClean="0">
                <a:ln>
                  <a:noFill/>
                </a:ln>
                <a:solidFill>
                  <a:srgbClr val="006600"/>
                </a:solidFill>
                <a:effectLst/>
                <a:latin typeface="Arial" pitchFamily="34" charset="0"/>
                <a:ea typeface="宋体" pitchFamily="2" charset="-122"/>
                <a:cs typeface="Times New Roman" pitchFamily="18" charset="0"/>
              </a:rPr>
              <a:t>Mating Programs Including Genomic Relationships and Dominance Effects </a:t>
            </a:r>
            <a:endParaRPr kumimoji="0" lang="en-US" altLang="zh-CN" sz="6600" b="0" i="0" u="none" strike="noStrike" cap="none" normalizeH="0" baseline="0" dirty="0" smtClean="0">
              <a:ln>
                <a:noFill/>
              </a:ln>
              <a:solidFill>
                <a:srgbClr val="006600"/>
              </a:solidFill>
              <a:effectLst/>
              <a:latin typeface="Arial" pitchFamily="34" charset="0"/>
              <a:ea typeface="宋体" pitchFamily="2" charset="-122"/>
            </a:endParaRPr>
          </a:p>
          <a:p>
            <a:pPr marL="274320" marR="0" lvl="0" indent="228600" algn="ctr" defTabSz="914400" rtl="0" eaLnBrk="0" fontAlgn="base" latinLnBrk="0" hangingPunct="0">
              <a:lnSpc>
                <a:spcPts val="10000"/>
              </a:lnSpc>
              <a:spcBef>
                <a:spcPct val="0"/>
              </a:spcBef>
              <a:spcAft>
                <a:spcPct val="0"/>
              </a:spcAft>
              <a:buClrTx/>
              <a:buSzTx/>
              <a:buFontTx/>
              <a:buNone/>
              <a:tabLst/>
            </a:pPr>
            <a:r>
              <a:rPr kumimoji="0" lang="en-US" altLang="zh-CN" sz="6600" b="1" i="1" u="none" strike="noStrike" cap="none" normalizeH="0" baseline="0" dirty="0" smtClean="0">
                <a:ln>
                  <a:noFill/>
                </a:ln>
                <a:solidFill>
                  <a:srgbClr val="006600"/>
                </a:solidFill>
                <a:effectLst/>
                <a:latin typeface="Arial" pitchFamily="34" charset="0"/>
                <a:ea typeface="宋体" pitchFamily="2" charset="-122"/>
                <a:cs typeface="Times New Roman" pitchFamily="18" charset="0"/>
              </a:rPr>
              <a:t>Chuanyu Sun</a:t>
            </a:r>
            <a:r>
              <a:rPr kumimoji="0" lang="en-US" altLang="zh-CN" sz="6600" b="1" i="1" u="none" strike="noStrike" cap="none" normalizeH="0" baseline="30000" dirty="0" smtClean="0">
                <a:ln>
                  <a:noFill/>
                </a:ln>
                <a:solidFill>
                  <a:srgbClr val="006600"/>
                </a:solidFill>
                <a:effectLst/>
                <a:latin typeface="Arial" pitchFamily="34" charset="0"/>
                <a:ea typeface="宋体" pitchFamily="2" charset="-122"/>
                <a:cs typeface="Times New Roman" pitchFamily="18" charset="0"/>
              </a:rPr>
              <a:t>1</a:t>
            </a:r>
            <a:r>
              <a:rPr kumimoji="0" lang="en-US" altLang="zh-CN" sz="6600" b="1" i="1" u="none" strike="noStrike" cap="none" normalizeH="0" baseline="0" dirty="0" smtClean="0">
                <a:ln>
                  <a:noFill/>
                </a:ln>
                <a:solidFill>
                  <a:srgbClr val="006600"/>
                </a:solidFill>
                <a:effectLst/>
                <a:latin typeface="Arial" pitchFamily="34" charset="0"/>
                <a:ea typeface="宋体" pitchFamily="2" charset="-122"/>
                <a:cs typeface="Times New Roman" pitchFamily="18" charset="0"/>
              </a:rPr>
              <a:t>, Paul M. VanRaden</a:t>
            </a:r>
            <a:r>
              <a:rPr kumimoji="0" lang="en-US" altLang="zh-CN" sz="6600" b="1" i="1" u="none" strike="noStrike" cap="none" normalizeH="0" baseline="30000" dirty="0" smtClean="0">
                <a:ln>
                  <a:noFill/>
                </a:ln>
                <a:solidFill>
                  <a:srgbClr val="006600"/>
                </a:solidFill>
                <a:effectLst/>
                <a:latin typeface="Arial" pitchFamily="34" charset="0"/>
                <a:ea typeface="宋体" pitchFamily="2" charset="-122"/>
                <a:cs typeface="Times New Roman" pitchFamily="18" charset="0"/>
              </a:rPr>
              <a:t>2</a:t>
            </a:r>
            <a:r>
              <a:rPr kumimoji="0" lang="en-US" altLang="zh-CN" sz="6600" b="1" i="1" u="none" strike="noStrike" cap="none" normalizeH="0" baseline="0" dirty="0" smtClean="0">
                <a:ln>
                  <a:noFill/>
                </a:ln>
                <a:solidFill>
                  <a:srgbClr val="006600"/>
                </a:solidFill>
                <a:effectLst/>
                <a:latin typeface="Arial" pitchFamily="34" charset="0"/>
                <a:ea typeface="宋体" pitchFamily="2" charset="-122"/>
                <a:cs typeface="Times New Roman" pitchFamily="18" charset="0"/>
              </a:rPr>
              <a:t>, Jeff R. O'Connell</a:t>
            </a:r>
            <a:r>
              <a:rPr kumimoji="0" lang="en-US" altLang="zh-CN" sz="6600" b="1" i="1" u="none" strike="noStrike" cap="none" normalizeH="0" baseline="30000" dirty="0" smtClean="0">
                <a:ln>
                  <a:noFill/>
                </a:ln>
                <a:solidFill>
                  <a:srgbClr val="006600"/>
                </a:solidFill>
                <a:effectLst/>
                <a:latin typeface="Arial" pitchFamily="34" charset="0"/>
                <a:ea typeface="宋体" pitchFamily="2" charset="-122"/>
                <a:cs typeface="Times New Roman" pitchFamily="18" charset="0"/>
              </a:rPr>
              <a:t>3</a:t>
            </a:r>
          </a:p>
          <a:p>
            <a:pPr marL="0" marR="0" lvl="0" indent="228600" algn="ctr" defTabSz="914400" rtl="0" eaLnBrk="0" fontAlgn="base" latinLnBrk="0" hangingPunct="0">
              <a:lnSpc>
                <a:spcPct val="100000"/>
              </a:lnSpc>
              <a:spcBef>
                <a:spcPct val="0"/>
              </a:spcBef>
              <a:spcAft>
                <a:spcPct val="0"/>
              </a:spcAft>
              <a:buClrTx/>
              <a:buSzTx/>
              <a:buFontTx/>
              <a:buNone/>
              <a:tabLst/>
            </a:pPr>
            <a:endParaRPr lang="en-US" altLang="zh-CN" sz="6600" baseline="30000" dirty="0" smtClean="0">
              <a:latin typeface="Arial" pitchFamily="34" charset="0"/>
              <a:ea typeface="宋体" pitchFamily="2" charset="-122"/>
              <a:cs typeface="Times New Roman" pitchFamily="18" charset="0"/>
            </a:endParaRPr>
          </a:p>
          <a:p>
            <a:pPr marR="0" lvl="0" indent="10810875" defTabSz="914400" rtl="0" eaLnBrk="0" fontAlgn="base" latinLnBrk="0" hangingPunct="0">
              <a:lnSpc>
                <a:spcPct val="100000"/>
              </a:lnSpc>
              <a:spcBef>
                <a:spcPct val="0"/>
              </a:spcBef>
              <a:spcAft>
                <a:spcPct val="0"/>
              </a:spcAft>
              <a:buClrTx/>
              <a:buSzTx/>
              <a:buFontTx/>
              <a:buNone/>
              <a:tabLst/>
            </a:pPr>
            <a:r>
              <a:rPr lang="en-US" altLang="zh-CN" sz="6600" baseline="30000" dirty="0" smtClean="0">
                <a:solidFill>
                  <a:srgbClr val="00B050"/>
                </a:solidFill>
                <a:latin typeface="Arial" pitchFamily="34" charset="0"/>
                <a:ea typeface="宋体" pitchFamily="2" charset="-122"/>
                <a:cs typeface="Times New Roman" pitchFamily="18" charset="0"/>
              </a:rPr>
              <a:t>1 </a:t>
            </a:r>
            <a:r>
              <a:rPr kumimoji="0" lang="en-US" altLang="zh-CN" sz="4800" b="0" u="none" strike="noStrike" cap="none" normalizeH="0" baseline="0" dirty="0" smtClean="0">
                <a:ln>
                  <a:noFill/>
                </a:ln>
                <a:solidFill>
                  <a:srgbClr val="00B050"/>
                </a:solidFill>
                <a:effectLst/>
                <a:latin typeface="Arial" pitchFamily="34" charset="0"/>
                <a:ea typeface="宋体" pitchFamily="2" charset="-122"/>
                <a:cs typeface="Times New Roman" pitchFamily="18" charset="0"/>
              </a:rPr>
              <a:t>National Association of Animal Breeders, USA, Columbia, MO;</a:t>
            </a:r>
          </a:p>
          <a:p>
            <a:pPr marR="0" lvl="0" indent="10810875" defTabSz="914400" rtl="0" eaLnBrk="0" fontAlgn="base" latinLnBrk="0" hangingPunct="0">
              <a:lnSpc>
                <a:spcPct val="100000"/>
              </a:lnSpc>
              <a:spcBef>
                <a:spcPct val="0"/>
              </a:spcBef>
              <a:spcAft>
                <a:spcPct val="0"/>
              </a:spcAft>
              <a:buClrTx/>
              <a:buSzTx/>
              <a:buFontTx/>
              <a:buNone/>
              <a:tabLst/>
            </a:pPr>
            <a:r>
              <a:rPr lang="en-US" altLang="zh-CN" sz="6600" baseline="30000" dirty="0" smtClean="0">
                <a:solidFill>
                  <a:srgbClr val="00B050"/>
                </a:solidFill>
                <a:latin typeface="Arial" pitchFamily="34" charset="0"/>
                <a:ea typeface="宋体" pitchFamily="2" charset="-122"/>
                <a:cs typeface="Times New Roman" pitchFamily="18" charset="0"/>
              </a:rPr>
              <a:t>2 </a:t>
            </a:r>
            <a:r>
              <a:rPr kumimoji="0" lang="en-US" altLang="zh-CN" sz="4800" b="0" u="none" strike="noStrike" cap="none" normalizeH="0" baseline="0" dirty="0" smtClean="0">
                <a:ln>
                  <a:noFill/>
                </a:ln>
                <a:solidFill>
                  <a:srgbClr val="00B050"/>
                </a:solidFill>
                <a:effectLst/>
                <a:latin typeface="Arial" pitchFamily="34" charset="0"/>
                <a:ea typeface="宋体" pitchFamily="2" charset="-122"/>
                <a:cs typeface="Times New Roman" pitchFamily="18" charset="0"/>
              </a:rPr>
              <a:t>Animal Improvement Programs Laboratory, Agricultural Research Service, USDA, Beltsville, MD, USA. </a:t>
            </a:r>
            <a:endParaRPr kumimoji="0" lang="en-US" altLang="zh-CN" sz="4800" b="0" u="none" strike="noStrike" cap="none" normalizeH="0" baseline="0" dirty="0" smtClean="0">
              <a:ln>
                <a:noFill/>
              </a:ln>
              <a:solidFill>
                <a:srgbClr val="00B050"/>
              </a:solidFill>
              <a:effectLst/>
              <a:latin typeface="Arial" pitchFamily="34" charset="0"/>
              <a:ea typeface="宋体" pitchFamily="2" charset="-122"/>
            </a:endParaRPr>
          </a:p>
          <a:p>
            <a:pPr marR="0" lvl="0" indent="10810875" defTabSz="914400" rtl="0" eaLnBrk="0" fontAlgn="base" latinLnBrk="0" hangingPunct="0">
              <a:lnSpc>
                <a:spcPct val="100000"/>
              </a:lnSpc>
              <a:spcBef>
                <a:spcPct val="0"/>
              </a:spcBef>
              <a:spcAft>
                <a:spcPct val="0"/>
              </a:spcAft>
              <a:buClrTx/>
              <a:buSzTx/>
              <a:buFontTx/>
              <a:buNone/>
              <a:tabLst/>
            </a:pPr>
            <a:r>
              <a:rPr lang="en-US" altLang="zh-CN" sz="6600" baseline="30000" dirty="0" smtClean="0">
                <a:solidFill>
                  <a:srgbClr val="00B050"/>
                </a:solidFill>
                <a:latin typeface="Arial" pitchFamily="34" charset="0"/>
                <a:ea typeface="宋体" pitchFamily="2" charset="-122"/>
                <a:cs typeface="Times New Roman" pitchFamily="18" charset="0"/>
              </a:rPr>
              <a:t>3 </a:t>
            </a:r>
            <a:r>
              <a:rPr kumimoji="0" lang="en-US" altLang="zh-CN" sz="4800" b="0" u="none" strike="noStrike" cap="none" normalizeH="0" baseline="0" dirty="0" smtClean="0">
                <a:ln>
                  <a:noFill/>
                </a:ln>
                <a:solidFill>
                  <a:srgbClr val="00B050"/>
                </a:solidFill>
                <a:effectLst/>
                <a:latin typeface="Arial" pitchFamily="34" charset="0"/>
                <a:ea typeface="宋体" pitchFamily="2" charset="-122"/>
                <a:cs typeface="Times New Roman" pitchFamily="18" charset="0"/>
              </a:rPr>
              <a:t>School of Medicine, University of Maryland, Baltimore MD, USA</a:t>
            </a:r>
            <a:endParaRPr kumimoji="0" lang="en-US" altLang="zh-CN" sz="4800" b="0" u="none" strike="noStrike" cap="none" normalizeH="0" baseline="0" dirty="0" smtClean="0">
              <a:ln>
                <a:noFill/>
              </a:ln>
              <a:solidFill>
                <a:srgbClr val="00B050"/>
              </a:solidFill>
              <a:effectLst/>
              <a:latin typeface="Arial" pitchFamily="34" charset="0"/>
              <a:ea typeface="宋体" pitchFamily="2" charset="-122"/>
            </a:endParaRPr>
          </a:p>
        </p:txBody>
      </p:sp>
      <p:cxnSp>
        <p:nvCxnSpPr>
          <p:cNvPr id="7" name="Straight Connector 6"/>
          <p:cNvCxnSpPr/>
          <p:nvPr/>
        </p:nvCxnSpPr>
        <p:spPr>
          <a:xfrm>
            <a:off x="76200" y="6248400"/>
            <a:ext cx="50292000" cy="0"/>
          </a:xfrm>
          <a:prstGeom prst="line">
            <a:avLst/>
          </a:prstGeom>
          <a:ln w="190500">
            <a:solidFill>
              <a:srgbClr val="008000"/>
            </a:solidFill>
          </a:ln>
        </p:spPr>
        <p:style>
          <a:lnRef idx="1">
            <a:schemeClr val="accent1"/>
          </a:lnRef>
          <a:fillRef idx="0">
            <a:schemeClr val="accent1"/>
          </a:fillRef>
          <a:effectRef idx="0">
            <a:schemeClr val="accent1"/>
          </a:effectRef>
          <a:fontRef idx="minor">
            <a:schemeClr val="tx1"/>
          </a:fontRef>
        </p:style>
      </p:cxnSp>
      <p:pic>
        <p:nvPicPr>
          <p:cNvPr id="8" name="Picture 7" descr="usdaars.gif"/>
          <p:cNvPicPr>
            <a:picLocks noChangeAspect="1"/>
          </p:cNvPicPr>
          <p:nvPr/>
        </p:nvPicPr>
        <p:blipFill>
          <a:blip r:embed="rId2" cstate="print"/>
          <a:stretch>
            <a:fillRect/>
          </a:stretch>
        </p:blipFill>
        <p:spPr>
          <a:xfrm>
            <a:off x="44729400" y="1524000"/>
            <a:ext cx="5715000" cy="4525376"/>
          </a:xfrm>
          <a:prstGeom prst="rect">
            <a:avLst/>
          </a:prstGeom>
        </p:spPr>
      </p:pic>
      <p:cxnSp>
        <p:nvCxnSpPr>
          <p:cNvPr id="9" name="Straight Connector 8"/>
          <p:cNvCxnSpPr/>
          <p:nvPr/>
        </p:nvCxnSpPr>
        <p:spPr>
          <a:xfrm>
            <a:off x="0" y="6477000"/>
            <a:ext cx="50292000"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62466" name="Rectangle 2"/>
          <p:cNvSpPr>
            <a:spLocks noChangeArrowheads="1"/>
          </p:cNvSpPr>
          <p:nvPr/>
        </p:nvSpPr>
        <p:spPr bwMode="auto">
          <a:xfrm>
            <a:off x="685800" y="7124640"/>
            <a:ext cx="13944600" cy="77764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ts val="600"/>
              </a:spcBef>
              <a:spcAft>
                <a:spcPts val="600"/>
              </a:spcAft>
              <a:buClrTx/>
              <a:buSzTx/>
              <a:buFontTx/>
              <a:buNone/>
              <a:tabLst/>
            </a:pPr>
            <a:r>
              <a:rPr kumimoji="0" lang="en-US" altLang="zh-CN" sz="4400" i="0" u="none" strike="noStrike" cap="none" normalizeH="0" baseline="0" dirty="0" smtClean="0">
                <a:ln>
                  <a:noFill/>
                </a:ln>
                <a:solidFill>
                  <a:schemeClr val="tx1"/>
                </a:solidFill>
                <a:effectLst/>
                <a:latin typeface="VAGRounded BT" pitchFamily="34" charset="0"/>
                <a:ea typeface="宋体" pitchFamily="2" charset="-122"/>
                <a:cs typeface="Times New Roman" pitchFamily="18" charset="0"/>
              </a:rPr>
              <a:t>INTRODUCTION</a:t>
            </a:r>
          </a:p>
          <a:p>
            <a:pPr lvl="0" algn="just" fontAlgn="base">
              <a:spcBef>
                <a:spcPts val="2160"/>
              </a:spcBef>
              <a:spcAft>
                <a:spcPct val="0"/>
              </a:spcAft>
            </a:pPr>
            <a:r>
              <a:rPr lang="en-US" sz="3600" dirty="0" smtClean="0">
                <a:latin typeface="VAGRounded BT" pitchFamily="34" charset="0"/>
                <a:cs typeface="Arial" pitchFamily="34" charset="0"/>
              </a:rPr>
              <a:t>In genomic era, dense single nucleotide polymorphism (</a:t>
            </a:r>
            <a:r>
              <a:rPr lang="en-US" sz="3600" b="1" dirty="0" smtClean="0">
                <a:latin typeface="VAGRounded BT" pitchFamily="34" charset="0"/>
                <a:cs typeface="Arial" pitchFamily="34" charset="0"/>
              </a:rPr>
              <a:t>SNP</a:t>
            </a:r>
            <a:r>
              <a:rPr lang="en-US" sz="3600" dirty="0" smtClean="0">
                <a:latin typeface="VAGRounded BT" pitchFamily="34" charset="0"/>
                <a:cs typeface="Arial" pitchFamily="34" charset="0"/>
              </a:rPr>
              <a:t>) markers across the whole genome have been widely used for genomic selection. Correspondingly, new methods and programs for mating programs including genomic relationship, instead of pedigree relationship, should be developed to maximize progeny values and control genome-based inbreeding with genome-based estimated breeding values (Sonesson et al. 2012). Dominance effects could not only increase the accuracy of genomic selection, but predicted dominance effects could also be used to find mating pairs with good combining abilities by recovering inbreeding depression and utilizing possible </a:t>
            </a:r>
            <a:r>
              <a:rPr lang="en-US" sz="3600" dirty="0" err="1" smtClean="0">
                <a:latin typeface="VAGRounded BT" pitchFamily="34" charset="0"/>
                <a:cs typeface="Arial" pitchFamily="34" charset="0"/>
              </a:rPr>
              <a:t>overdominance</a:t>
            </a:r>
            <a:r>
              <a:rPr lang="en-US" sz="3600" dirty="0" smtClean="0">
                <a:latin typeface="VAGRounded BT" pitchFamily="34" charset="0"/>
                <a:cs typeface="Arial" pitchFamily="34" charset="0"/>
              </a:rPr>
              <a:t>.</a:t>
            </a:r>
            <a:endParaRPr lang="en-US" altLang="zh-CN" sz="3600" dirty="0" smtClean="0">
              <a:latin typeface="VAGRounded BT" pitchFamily="34" charset="0"/>
              <a:cs typeface="Arial" pitchFamily="34" charset="0"/>
            </a:endParaRPr>
          </a:p>
        </p:txBody>
      </p:sp>
      <p:sp>
        <p:nvSpPr>
          <p:cNvPr id="13" name="Rectangle 2"/>
          <p:cNvSpPr>
            <a:spLocks noChangeArrowheads="1"/>
          </p:cNvSpPr>
          <p:nvPr/>
        </p:nvSpPr>
        <p:spPr bwMode="auto">
          <a:xfrm>
            <a:off x="685800" y="21176159"/>
            <a:ext cx="139446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4400" dirty="0" smtClean="0">
                <a:latin typeface="VAGRounded BT" pitchFamily="34" charset="0"/>
                <a:cs typeface="Arial" pitchFamily="34" charset="0"/>
              </a:rPr>
              <a:t>MATERIALS</a:t>
            </a:r>
            <a:r>
              <a:rPr lang="en-US" sz="3600" dirty="0" smtClean="0">
                <a:latin typeface="VAGRounded BT" pitchFamily="34" charset="0"/>
                <a:cs typeface="Arial" pitchFamily="34" charset="0"/>
              </a:rPr>
              <a:t> AND METHODS</a:t>
            </a:r>
            <a:endParaRPr lang="en-US" altLang="zh-CN" sz="3600" dirty="0" smtClean="0">
              <a:latin typeface="VAGRounded BT" pitchFamily="34" charset="0"/>
              <a:cs typeface="Arial" pitchFamily="34" charset="0"/>
            </a:endParaRPr>
          </a:p>
        </p:txBody>
      </p:sp>
      <p:graphicFrame>
        <p:nvGraphicFramePr>
          <p:cNvPr id="15" name="Table 14"/>
          <p:cNvGraphicFramePr>
            <a:graphicFrameLocks noGrp="1"/>
          </p:cNvGraphicFramePr>
          <p:nvPr/>
        </p:nvGraphicFramePr>
        <p:xfrm>
          <a:off x="762000" y="29917142"/>
          <a:ext cx="14173200" cy="7268458"/>
        </p:xfrm>
        <a:graphic>
          <a:graphicData uri="http://schemas.openxmlformats.org/drawingml/2006/table">
            <a:tbl>
              <a:tblPr>
                <a:tableStyleId>{C083E6E3-FA7D-4D7B-A595-EF9225AFEA82}</a:tableStyleId>
              </a:tblPr>
              <a:tblGrid>
                <a:gridCol w="2834640"/>
                <a:gridCol w="2834640"/>
                <a:gridCol w="2834640"/>
                <a:gridCol w="2834640"/>
                <a:gridCol w="2834640"/>
              </a:tblGrid>
              <a:tr h="805725">
                <a:tc rowSpan="2" gridSpan="2">
                  <a:txBody>
                    <a:bodyPr/>
                    <a:lstStyle/>
                    <a:p>
                      <a:pPr marL="0" indent="228600" algn="l"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Items</a:t>
                      </a:r>
                      <a:endParaRPr lang="zh-CN" sz="3600" kern="1200" dirty="0">
                        <a:solidFill>
                          <a:schemeClr val="tx1"/>
                        </a:solidFill>
                        <a:latin typeface="VAGRounded BT" pitchFamily="34" charset="0"/>
                        <a:ea typeface="+mn-ea"/>
                        <a:cs typeface="Arial" pitchFamily="34" charset="0"/>
                      </a:endParaRPr>
                    </a:p>
                  </a:txBody>
                  <a:tcPr marL="68580" marR="68580" marT="0" marB="0" anchor="ctr">
                    <a:lnT w="38100" cap="flat" cmpd="sng" algn="ctr">
                      <a:solidFill>
                        <a:schemeClr val="accent3">
                          <a:lumMod val="50000"/>
                        </a:schemeClr>
                      </a:solidFill>
                      <a:prstDash val="solid"/>
                      <a:round/>
                      <a:headEnd type="none" w="med" len="med"/>
                      <a:tailEnd type="none" w="med" len="med"/>
                    </a:lnT>
                    <a:lnB w="38100" cap="flat" cmpd="sng" algn="ctr">
                      <a:solidFill>
                        <a:schemeClr val="accent3">
                          <a:lumMod val="50000"/>
                        </a:schemeClr>
                      </a:solidFill>
                      <a:prstDash val="solid"/>
                      <a:round/>
                      <a:headEnd type="none" w="med" len="med"/>
                      <a:tailEnd type="none" w="med" len="med"/>
                    </a:lnB>
                  </a:tcPr>
                </a:tc>
                <a:tc rowSpan="2" hMerge="1">
                  <a:txBody>
                    <a:bodyPr/>
                    <a:lstStyle/>
                    <a:p>
                      <a:endParaRPr lang="zh-CN" altLang="en-US"/>
                    </a:p>
                  </a:txBody>
                  <a:tcPr/>
                </a:tc>
                <a:tc gridSpan="3">
                  <a:txBody>
                    <a:bodyPr/>
                    <a:lstStyle/>
                    <a:p>
                      <a:pPr marL="0" indent="228600" algn="ct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Breed</a:t>
                      </a:r>
                      <a:endParaRPr lang="zh-CN" sz="3600" kern="1200" dirty="0">
                        <a:solidFill>
                          <a:schemeClr val="tx1"/>
                        </a:solidFill>
                        <a:latin typeface="VAGRounded BT" pitchFamily="34" charset="0"/>
                        <a:ea typeface="+mn-ea"/>
                        <a:cs typeface="Arial" pitchFamily="34" charset="0"/>
                      </a:endParaRPr>
                    </a:p>
                  </a:txBody>
                  <a:tcPr marL="68580" marR="68580" marT="0" marB="0" anchor="ctr">
                    <a:lnT w="38100" cap="flat" cmpd="sng" algn="ctr">
                      <a:solidFill>
                        <a:schemeClr val="accent3">
                          <a:lumMod val="50000"/>
                        </a:schemeClr>
                      </a:solidFill>
                      <a:prstDash val="solid"/>
                      <a:round/>
                      <a:headEnd type="none" w="med" len="med"/>
                      <a:tailEnd type="none" w="med" len="med"/>
                    </a:lnT>
                  </a:tcPr>
                </a:tc>
                <a:tc hMerge="1">
                  <a:txBody>
                    <a:bodyPr/>
                    <a:lstStyle/>
                    <a:p>
                      <a:endParaRPr lang="zh-CN" altLang="en-US"/>
                    </a:p>
                  </a:txBody>
                  <a:tcPr/>
                </a:tc>
                <a:tc hMerge="1">
                  <a:txBody>
                    <a:bodyPr/>
                    <a:lstStyle/>
                    <a:p>
                      <a:endParaRPr lang="zh-CN" altLang="en-US"/>
                    </a:p>
                  </a:txBody>
                  <a:tcPr/>
                </a:tc>
              </a:tr>
              <a:tr h="720852">
                <a:tc gridSpan="2" vMerge="1">
                  <a:txBody>
                    <a:bodyPr/>
                    <a:lstStyle/>
                    <a:p>
                      <a:endParaRPr lang="zh-CN" altLang="en-US"/>
                    </a:p>
                  </a:txBody>
                  <a:tcPr/>
                </a:tc>
                <a:tc hMerge="1" vMerge="1">
                  <a:txBody>
                    <a:bodyPr/>
                    <a:lstStyle/>
                    <a:p>
                      <a:endParaRPr lang="zh-CN" altLang="en-US"/>
                    </a:p>
                  </a:txBody>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BS</a:t>
                      </a:r>
                      <a:endParaRPr lang="zh-CN" sz="3600" kern="1200" dirty="0">
                        <a:solidFill>
                          <a:schemeClr val="tx1"/>
                        </a:solidFill>
                        <a:latin typeface="VAGRounded BT" pitchFamily="34" charset="0"/>
                        <a:ea typeface="+mn-ea"/>
                        <a:cs typeface="Arial" pitchFamily="34" charset="0"/>
                      </a:endParaRPr>
                    </a:p>
                  </a:txBody>
                  <a:tcPr marL="68580" marR="68580" marT="0" marB="0">
                    <a:lnB w="38100" cap="flat" cmpd="sng" algn="ctr">
                      <a:solidFill>
                        <a:schemeClr val="accent3">
                          <a:lumMod val="50000"/>
                        </a:schemeClr>
                      </a:solidFill>
                      <a:prstDash val="solid"/>
                      <a:round/>
                      <a:headEnd type="none" w="med" len="med"/>
                      <a:tailEnd type="none" w="med" len="med"/>
                    </a:lnB>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JE</a:t>
                      </a:r>
                      <a:endParaRPr lang="zh-CN" sz="3600" kern="1200" dirty="0">
                        <a:solidFill>
                          <a:schemeClr val="tx1"/>
                        </a:solidFill>
                        <a:latin typeface="VAGRounded BT" pitchFamily="34" charset="0"/>
                        <a:ea typeface="+mn-ea"/>
                        <a:cs typeface="Arial" pitchFamily="34" charset="0"/>
                      </a:endParaRPr>
                    </a:p>
                  </a:txBody>
                  <a:tcPr marL="68580" marR="68580" marT="0" marB="0">
                    <a:lnB w="38100" cap="flat" cmpd="sng" algn="ctr">
                      <a:solidFill>
                        <a:schemeClr val="accent3">
                          <a:lumMod val="50000"/>
                        </a:schemeClr>
                      </a:solidFill>
                      <a:prstDash val="solid"/>
                      <a:round/>
                      <a:headEnd type="none" w="med" len="med"/>
                      <a:tailEnd type="none" w="med" len="med"/>
                    </a:lnB>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HO</a:t>
                      </a:r>
                      <a:endParaRPr lang="zh-CN" sz="3600" kern="1200" dirty="0">
                        <a:solidFill>
                          <a:schemeClr val="tx1"/>
                        </a:solidFill>
                        <a:latin typeface="VAGRounded BT" pitchFamily="34" charset="0"/>
                        <a:ea typeface="+mn-ea"/>
                        <a:cs typeface="Arial" pitchFamily="34" charset="0"/>
                      </a:endParaRPr>
                    </a:p>
                  </a:txBody>
                  <a:tcPr marL="68580" marR="68580" marT="0" marB="0">
                    <a:lnB w="38100" cap="flat" cmpd="sng" algn="ctr">
                      <a:solidFill>
                        <a:schemeClr val="accent3">
                          <a:lumMod val="50000"/>
                        </a:schemeClr>
                      </a:solidFill>
                      <a:prstDash val="solid"/>
                      <a:round/>
                      <a:headEnd type="none" w="med" len="med"/>
                      <a:tailEnd type="none" w="med" len="med"/>
                    </a:lnB>
                  </a:tcPr>
                </a:tc>
              </a:tr>
              <a:tr h="1602340">
                <a:tc gridSpan="2">
                  <a:txBody>
                    <a:bodyPr/>
                    <a:lstStyle/>
                    <a:p>
                      <a:pPr marL="0" indent="228600" algn="l"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Genotyped population</a:t>
                      </a:r>
                      <a:endParaRPr lang="zh-CN" sz="3600" kern="1200" dirty="0">
                        <a:solidFill>
                          <a:schemeClr val="tx1"/>
                        </a:solidFill>
                        <a:latin typeface="VAGRounded BT" pitchFamily="34" charset="0"/>
                        <a:ea typeface="+mn-ea"/>
                        <a:cs typeface="Arial" pitchFamily="34" charset="0"/>
                      </a:endParaRPr>
                    </a:p>
                    <a:p>
                      <a:pPr marL="0" indent="228600" algn="l" defTabSz="914400" rtl="0" eaLnBrk="1" latinLnBrk="0" hangingPunct="1">
                        <a:lnSpc>
                          <a:spcPct val="100000"/>
                        </a:lnSpc>
                        <a:spcAft>
                          <a:spcPts val="0"/>
                        </a:spcAft>
                      </a:pPr>
                      <a:r>
                        <a:rPr lang="en-US" sz="3600" kern="1200" dirty="0" smtClean="0">
                          <a:solidFill>
                            <a:schemeClr val="tx1"/>
                          </a:solidFill>
                          <a:latin typeface="VAGRounded BT" pitchFamily="34" charset="0"/>
                          <a:ea typeface="+mn-ea"/>
                          <a:cs typeface="Arial" pitchFamily="34" charset="0"/>
                        </a:rPr>
                        <a:t>Pedigree</a:t>
                      </a:r>
                      <a:endParaRPr lang="zh-CN" sz="3600" kern="1200" dirty="0">
                        <a:solidFill>
                          <a:schemeClr val="tx1"/>
                        </a:solidFill>
                        <a:latin typeface="VAGRounded BT" pitchFamily="34" charset="0"/>
                        <a:ea typeface="+mn-ea"/>
                        <a:cs typeface="Arial" pitchFamily="34" charset="0"/>
                      </a:endParaRPr>
                    </a:p>
                  </a:txBody>
                  <a:tcPr marL="68580" marR="68580" marT="0" marB="0" anchor="ctr">
                    <a:lnT w="38100" cap="flat" cmpd="sng" algn="ctr">
                      <a:solidFill>
                        <a:schemeClr val="accent3">
                          <a:lumMod val="50000"/>
                        </a:schemeClr>
                      </a:solidFill>
                      <a:prstDash val="solid"/>
                      <a:round/>
                      <a:headEnd type="none" w="med" len="med"/>
                      <a:tailEnd type="none" w="med" len="med"/>
                    </a:lnT>
                  </a:tcPr>
                </a:tc>
                <a:tc hMerge="1">
                  <a:txBody>
                    <a:bodyPr/>
                    <a:lstStyle/>
                    <a:p>
                      <a:endParaRPr lang="zh-CN" altLang="en-US"/>
                    </a:p>
                  </a:txBody>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7,623</a:t>
                      </a:r>
                      <a:endParaRPr lang="zh-CN" sz="3600" kern="1200" dirty="0">
                        <a:solidFill>
                          <a:schemeClr val="tx1"/>
                        </a:solidFill>
                        <a:latin typeface="VAGRounded BT" pitchFamily="34" charset="0"/>
                        <a:ea typeface="+mn-ea"/>
                        <a:cs typeface="Arial" pitchFamily="34" charset="0"/>
                      </a:endParaRPr>
                    </a:p>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35,193</a:t>
                      </a:r>
                      <a:endParaRPr lang="zh-CN" sz="3600" kern="1200" dirty="0">
                        <a:solidFill>
                          <a:schemeClr val="tx1"/>
                        </a:solidFill>
                        <a:latin typeface="VAGRounded BT" pitchFamily="34" charset="0"/>
                        <a:ea typeface="+mn-ea"/>
                        <a:cs typeface="Arial" pitchFamily="34" charset="0"/>
                      </a:endParaRPr>
                    </a:p>
                  </a:txBody>
                  <a:tcPr marL="68580" marR="68580" marT="0" marB="0" anchor="ctr">
                    <a:lnT w="38100" cap="flat" cmpd="sng" algn="ctr">
                      <a:solidFill>
                        <a:schemeClr val="accent3">
                          <a:lumMod val="50000"/>
                        </a:schemeClr>
                      </a:solidFill>
                      <a:prstDash val="solid"/>
                      <a:round/>
                      <a:headEnd type="none" w="med" len="med"/>
                      <a:tailEnd type="none" w="med" len="med"/>
                    </a:lnT>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28,618</a:t>
                      </a:r>
                      <a:endParaRPr lang="zh-CN" sz="3600" kern="1200" dirty="0">
                        <a:solidFill>
                          <a:schemeClr val="tx1"/>
                        </a:solidFill>
                        <a:latin typeface="VAGRounded BT" pitchFamily="34" charset="0"/>
                        <a:ea typeface="+mn-ea"/>
                        <a:cs typeface="Arial" pitchFamily="34" charset="0"/>
                      </a:endParaRPr>
                    </a:p>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138,247</a:t>
                      </a:r>
                      <a:endParaRPr lang="zh-CN" sz="3600" kern="1200" dirty="0">
                        <a:solidFill>
                          <a:schemeClr val="tx1"/>
                        </a:solidFill>
                        <a:latin typeface="VAGRounded BT" pitchFamily="34" charset="0"/>
                        <a:ea typeface="+mn-ea"/>
                        <a:cs typeface="Arial" pitchFamily="34" charset="0"/>
                      </a:endParaRPr>
                    </a:p>
                  </a:txBody>
                  <a:tcPr marL="68580" marR="68580" marT="0" marB="0" anchor="ctr">
                    <a:lnT w="38100" cap="flat" cmpd="sng" algn="ctr">
                      <a:solidFill>
                        <a:schemeClr val="accent3">
                          <a:lumMod val="50000"/>
                        </a:schemeClr>
                      </a:solidFill>
                      <a:prstDash val="solid"/>
                      <a:round/>
                      <a:headEnd type="none" w="med" len="med"/>
                      <a:tailEnd type="none" w="med" len="med"/>
                    </a:lnT>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233,482</a:t>
                      </a:r>
                      <a:endParaRPr lang="zh-CN" sz="3600" kern="1200" dirty="0">
                        <a:solidFill>
                          <a:schemeClr val="tx1"/>
                        </a:solidFill>
                        <a:latin typeface="VAGRounded BT" pitchFamily="34" charset="0"/>
                        <a:ea typeface="+mn-ea"/>
                        <a:cs typeface="Arial" pitchFamily="34" charset="0"/>
                      </a:endParaRPr>
                    </a:p>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656,079</a:t>
                      </a:r>
                      <a:endParaRPr lang="zh-CN" sz="3600" kern="1200" dirty="0">
                        <a:solidFill>
                          <a:schemeClr val="tx1"/>
                        </a:solidFill>
                        <a:latin typeface="VAGRounded BT" pitchFamily="34" charset="0"/>
                        <a:ea typeface="+mn-ea"/>
                        <a:cs typeface="Arial" pitchFamily="34" charset="0"/>
                      </a:endParaRPr>
                    </a:p>
                  </a:txBody>
                  <a:tcPr marL="68580" marR="68580" marT="0" marB="0" anchor="ctr">
                    <a:lnT w="38100" cap="flat" cmpd="sng" algn="ctr">
                      <a:solidFill>
                        <a:schemeClr val="accent3">
                          <a:lumMod val="50000"/>
                        </a:schemeClr>
                      </a:solidFill>
                      <a:prstDash val="solid"/>
                      <a:round/>
                      <a:headEnd type="none" w="med" len="med"/>
                      <a:tailEnd type="none" w="med" len="med"/>
                    </a:lnT>
                  </a:tcPr>
                </a:tc>
              </a:tr>
              <a:tr h="805725">
                <a:tc rowSpan="2">
                  <a:txBody>
                    <a:bodyPr/>
                    <a:lstStyle/>
                    <a:p>
                      <a:pPr marL="0" indent="228600" algn="l"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Mating </a:t>
                      </a:r>
                      <a:endParaRPr lang="en-US" sz="3600" kern="1200" dirty="0" smtClean="0">
                        <a:solidFill>
                          <a:schemeClr val="tx1"/>
                        </a:solidFill>
                        <a:latin typeface="VAGRounded BT" pitchFamily="34" charset="0"/>
                        <a:ea typeface="+mn-ea"/>
                        <a:cs typeface="Arial" pitchFamily="34" charset="0"/>
                      </a:endParaRPr>
                    </a:p>
                    <a:p>
                      <a:pPr marL="0" indent="228600" algn="l" defTabSz="914400" rtl="0" eaLnBrk="1" latinLnBrk="0" hangingPunct="1">
                        <a:lnSpc>
                          <a:spcPct val="100000"/>
                        </a:lnSpc>
                        <a:spcAft>
                          <a:spcPts val="0"/>
                        </a:spcAft>
                      </a:pPr>
                      <a:r>
                        <a:rPr lang="en-US" sz="3600" kern="1200" dirty="0" smtClean="0">
                          <a:solidFill>
                            <a:schemeClr val="tx1"/>
                          </a:solidFill>
                          <a:latin typeface="VAGRounded BT" pitchFamily="34" charset="0"/>
                          <a:ea typeface="+mn-ea"/>
                          <a:cs typeface="Arial" pitchFamily="34" charset="0"/>
                        </a:rPr>
                        <a:t>program</a:t>
                      </a:r>
                      <a:endParaRPr lang="zh-CN" sz="3600" kern="1200" dirty="0">
                        <a:solidFill>
                          <a:schemeClr val="tx1"/>
                        </a:solidFill>
                        <a:latin typeface="VAGRounded BT" pitchFamily="34" charset="0"/>
                        <a:ea typeface="+mn-ea"/>
                        <a:cs typeface="Arial" pitchFamily="34" charset="0"/>
                      </a:endParaRPr>
                    </a:p>
                  </a:txBody>
                  <a:tcPr marL="68580" marR="68580" marT="0" marB="0" anchor="ctr"/>
                </a:tc>
                <a:tc>
                  <a:txBody>
                    <a:bodyPr/>
                    <a:lstStyle/>
                    <a:p>
                      <a:pPr marL="0" indent="228600" algn="l" defTabSz="914400" rtl="0" eaLnBrk="1" latinLnBrk="0" hangingPunct="1">
                        <a:lnSpc>
                          <a:spcPct val="100000"/>
                        </a:lnSpc>
                        <a:spcAft>
                          <a:spcPts val="0"/>
                        </a:spcAft>
                      </a:pPr>
                      <a:r>
                        <a:rPr lang="en-US" sz="3600" kern="1200">
                          <a:solidFill>
                            <a:schemeClr val="tx1"/>
                          </a:solidFill>
                          <a:latin typeface="VAGRounded BT" pitchFamily="34" charset="0"/>
                          <a:ea typeface="+mn-ea"/>
                          <a:cs typeface="Arial" pitchFamily="34" charset="0"/>
                        </a:rPr>
                        <a:t>Males</a:t>
                      </a:r>
                      <a:endParaRPr lang="zh-CN" sz="3600" kern="1200">
                        <a:solidFill>
                          <a:schemeClr val="tx1"/>
                        </a:solidFill>
                        <a:latin typeface="VAGRounded BT" pitchFamily="34" charset="0"/>
                        <a:ea typeface="+mn-ea"/>
                        <a:cs typeface="Arial" pitchFamily="34" charset="0"/>
                      </a:endParaRPr>
                    </a:p>
                  </a:txBody>
                  <a:tcPr marL="68580" marR="68580" marT="0" marB="0" anchor="ct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8</a:t>
                      </a:r>
                      <a:endParaRPr 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50</a:t>
                      </a:r>
                      <a:endParaRPr 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50</a:t>
                      </a:r>
                      <a:endParaRPr lang="zh-CN" sz="3600" kern="1200" dirty="0">
                        <a:solidFill>
                          <a:schemeClr val="tx1"/>
                        </a:solidFill>
                        <a:latin typeface="VAGRounded BT" pitchFamily="34" charset="0"/>
                        <a:ea typeface="+mn-ea"/>
                        <a:cs typeface="Arial" pitchFamily="34" charset="0"/>
                      </a:endParaRPr>
                    </a:p>
                  </a:txBody>
                  <a:tcPr marL="68580" marR="68580" marT="0" marB="0"/>
                </a:tc>
              </a:tr>
              <a:tr h="771822">
                <a:tc vMerge="1">
                  <a:txBody>
                    <a:bodyPr/>
                    <a:lstStyle/>
                    <a:p>
                      <a:endParaRPr lang="zh-CN" altLang="en-US"/>
                    </a:p>
                  </a:txBody>
                  <a:tcPr/>
                </a:tc>
                <a:tc>
                  <a:txBody>
                    <a:bodyPr/>
                    <a:lstStyle/>
                    <a:p>
                      <a:pPr marL="0" indent="228600" algn="l" defTabSz="914400" rtl="0" eaLnBrk="1" latinLnBrk="0" hangingPunct="1">
                        <a:lnSpc>
                          <a:spcPct val="100000"/>
                        </a:lnSpc>
                        <a:spcAft>
                          <a:spcPts val="0"/>
                        </a:spcAft>
                      </a:pPr>
                      <a:r>
                        <a:rPr lang="en-US" sz="3600" kern="1200">
                          <a:solidFill>
                            <a:schemeClr val="tx1"/>
                          </a:solidFill>
                          <a:latin typeface="VAGRounded BT" pitchFamily="34" charset="0"/>
                          <a:ea typeface="+mn-ea"/>
                          <a:cs typeface="Arial" pitchFamily="34" charset="0"/>
                        </a:rPr>
                        <a:t>Females</a:t>
                      </a:r>
                      <a:endParaRPr lang="zh-CN" sz="3600" kern="1200">
                        <a:solidFill>
                          <a:schemeClr val="tx1"/>
                        </a:solidFill>
                        <a:latin typeface="VAGRounded BT" pitchFamily="34" charset="0"/>
                        <a:ea typeface="+mn-ea"/>
                        <a:cs typeface="Arial" pitchFamily="34" charset="0"/>
                      </a:endParaRPr>
                    </a:p>
                  </a:txBody>
                  <a:tcPr marL="68580" marR="68580" marT="0" marB="0" anchor="ctr"/>
                </a:tc>
                <a:tc>
                  <a:txBody>
                    <a:bodyPr/>
                    <a:lstStyle/>
                    <a:p>
                      <a:pPr marL="0" indent="228600" algn="r" defTabSz="914400" rtl="0" eaLnBrk="1" latinLnBrk="0" hangingPunct="1">
                        <a:lnSpc>
                          <a:spcPct val="100000"/>
                        </a:lnSpc>
                        <a:spcAft>
                          <a:spcPts val="0"/>
                        </a:spcAft>
                      </a:pPr>
                      <a:r>
                        <a:rPr lang="en-US" sz="3600" kern="1200">
                          <a:solidFill>
                            <a:schemeClr val="tx1"/>
                          </a:solidFill>
                          <a:latin typeface="VAGRounded BT" pitchFamily="34" charset="0"/>
                          <a:ea typeface="+mn-ea"/>
                          <a:cs typeface="Arial" pitchFamily="34" charset="0"/>
                        </a:rPr>
                        <a:t>79</a:t>
                      </a:r>
                      <a:endParaRPr lang="zh-CN" sz="3600" kern="120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500</a:t>
                      </a:r>
                      <a:endParaRPr 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500</a:t>
                      </a:r>
                      <a:endParaRPr lang="zh-CN" sz="3600" kern="1200" dirty="0">
                        <a:solidFill>
                          <a:schemeClr val="tx1"/>
                        </a:solidFill>
                        <a:latin typeface="VAGRounded BT" pitchFamily="34" charset="0"/>
                        <a:ea typeface="+mn-ea"/>
                        <a:cs typeface="Arial" pitchFamily="34" charset="0"/>
                      </a:endParaRPr>
                    </a:p>
                  </a:txBody>
                  <a:tcPr marL="68580" marR="68580" marT="0" marB="0"/>
                </a:tc>
              </a:tr>
              <a:tr h="950544">
                <a:tc gridSpan="2">
                  <a:txBody>
                    <a:bodyPr/>
                    <a:lstStyle/>
                    <a:p>
                      <a:pPr marL="0" indent="228600" algn="l" defTabSz="914400" rtl="0" eaLnBrk="1" latinLnBrk="0" hangingPunct="1">
                        <a:lnSpc>
                          <a:spcPct val="100000"/>
                        </a:lnSpc>
                        <a:spcAft>
                          <a:spcPts val="0"/>
                        </a:spcAft>
                      </a:pPr>
                      <a:r>
                        <a:rPr lang="en-US" sz="3600" kern="1200" dirty="0" smtClean="0">
                          <a:solidFill>
                            <a:schemeClr val="tx1"/>
                          </a:solidFill>
                          <a:latin typeface="VAGRounded BT" pitchFamily="34" charset="0"/>
                          <a:ea typeface="+mn-ea"/>
                          <a:cs typeface="Arial" pitchFamily="34" charset="0"/>
                        </a:rPr>
                        <a:t>Dominance </a:t>
                      </a:r>
                      <a:r>
                        <a:rPr lang="en-US" sz="3600" kern="1200" dirty="0">
                          <a:solidFill>
                            <a:schemeClr val="tx1"/>
                          </a:solidFill>
                          <a:latin typeface="VAGRounded BT" pitchFamily="34" charset="0"/>
                          <a:ea typeface="+mn-ea"/>
                          <a:cs typeface="Arial" pitchFamily="34" charset="0"/>
                        </a:rPr>
                        <a:t>estimation</a:t>
                      </a:r>
                      <a:endParaRPr lang="zh-CN" sz="3600" kern="1200" dirty="0">
                        <a:solidFill>
                          <a:schemeClr val="tx1"/>
                        </a:solidFill>
                        <a:latin typeface="VAGRounded BT" pitchFamily="34" charset="0"/>
                        <a:ea typeface="+mn-ea"/>
                        <a:cs typeface="Arial" pitchFamily="34" charset="0"/>
                      </a:endParaRPr>
                    </a:p>
                  </a:txBody>
                  <a:tcPr marL="68580" marR="68580" marT="0" marB="0" anchor="ctr"/>
                </a:tc>
                <a:tc hMerge="1">
                  <a:txBody>
                    <a:bodyPr/>
                    <a:lstStyle/>
                    <a:p>
                      <a:endParaRPr lang="zh-CN" altLang="en-US"/>
                    </a:p>
                  </a:txBody>
                  <a:tcPr/>
                </a:tc>
                <a:tc>
                  <a:txBody>
                    <a:bodyPr/>
                    <a:lstStyle/>
                    <a:p>
                      <a:pPr marL="0" indent="228600" algn="r" defTabSz="914400" rtl="0" eaLnBrk="1" latinLnBrk="0" hangingPunct="1">
                        <a:lnSpc>
                          <a:spcPct val="100000"/>
                        </a:lnSpc>
                        <a:spcAft>
                          <a:spcPts val="0"/>
                        </a:spcAft>
                      </a:pPr>
                      <a:endParaRPr lang="en-US" sz="3600" kern="120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8,323</a:t>
                      </a:r>
                      <a:endParaRPr 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30,583</a:t>
                      </a:r>
                      <a:endParaRPr lang="zh-CN" sz="3600" kern="1200" dirty="0">
                        <a:solidFill>
                          <a:schemeClr val="tx1"/>
                        </a:solidFill>
                        <a:latin typeface="VAGRounded BT" pitchFamily="34" charset="0"/>
                        <a:ea typeface="+mn-ea"/>
                        <a:cs typeface="Arial" pitchFamily="34" charset="0"/>
                      </a:endParaRPr>
                    </a:p>
                  </a:txBody>
                  <a:tcPr marL="68580" marR="68580" marT="0" marB="0"/>
                </a:tc>
              </a:tr>
              <a:tr h="805725">
                <a:tc rowSpan="2" gridSpan="2">
                  <a:txBody>
                    <a:bodyPr/>
                    <a:lstStyle/>
                    <a:p>
                      <a:pPr marL="0" indent="228600" algn="l"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Trait</a:t>
                      </a:r>
                      <a:endParaRPr lang="zh-CN" sz="3600" kern="1200" dirty="0">
                        <a:solidFill>
                          <a:schemeClr val="tx1"/>
                        </a:solidFill>
                        <a:latin typeface="VAGRounded BT" pitchFamily="34" charset="0"/>
                        <a:ea typeface="+mn-ea"/>
                        <a:cs typeface="Arial" pitchFamily="34" charset="0"/>
                      </a:endParaRPr>
                    </a:p>
                  </a:txBody>
                  <a:tcPr marL="68580" marR="68580" marT="0" marB="0" anchor="ctr">
                    <a:lnB w="12700" cap="flat" cmpd="sng" algn="ctr">
                      <a:solidFill>
                        <a:schemeClr val="tx1"/>
                      </a:solidFill>
                      <a:prstDash val="solid"/>
                      <a:round/>
                      <a:headEnd type="none" w="med" len="med"/>
                      <a:tailEnd type="none" w="med" len="med"/>
                    </a:lnB>
                  </a:tcPr>
                </a:tc>
                <a:tc rowSpan="2" hMerge="1">
                  <a:txBody>
                    <a:bodyPr/>
                    <a:lstStyle/>
                    <a:p>
                      <a:endParaRPr lang="zh-CN" altLang="en-US"/>
                    </a:p>
                  </a:txBody>
                  <a:tcPr/>
                </a:tc>
                <a:tc rowSpan="2">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LNM</a:t>
                      </a:r>
                      <a:endParaRPr lang="zh-CN" sz="3600" kern="1200" dirty="0">
                        <a:solidFill>
                          <a:schemeClr val="tx1"/>
                        </a:solidFill>
                        <a:latin typeface="VAGRounded BT" pitchFamily="34" charset="0"/>
                        <a:ea typeface="+mn-ea"/>
                        <a:cs typeface="Arial"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LNM</a:t>
                      </a:r>
                      <a:endParaRPr 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LNM</a:t>
                      </a:r>
                      <a:endParaRPr lang="zh-CN" sz="3600" kern="1200" dirty="0">
                        <a:solidFill>
                          <a:schemeClr val="tx1"/>
                        </a:solidFill>
                        <a:latin typeface="VAGRounded BT" pitchFamily="34" charset="0"/>
                        <a:ea typeface="+mn-ea"/>
                        <a:cs typeface="Arial" pitchFamily="34" charset="0"/>
                      </a:endParaRPr>
                    </a:p>
                  </a:txBody>
                  <a:tcPr marL="68580" marR="68580" marT="0" marB="0"/>
                </a:tc>
              </a:tr>
              <a:tr h="805725">
                <a:tc gridSpan="2"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Milk</a:t>
                      </a:r>
                      <a:endParaRPr lang="zh-CN" sz="3600" kern="1200" dirty="0">
                        <a:solidFill>
                          <a:schemeClr val="tx1"/>
                        </a:solidFill>
                        <a:latin typeface="VAGRounded BT" pitchFamily="34" charset="0"/>
                        <a:ea typeface="+mn-ea"/>
                        <a:cs typeface="Arial"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indent="228600" algn="r" defTabSz="914400" rtl="0" eaLnBrk="1" latinLnBrk="0" hangingPunct="1">
                        <a:lnSpc>
                          <a:spcPct val="100000"/>
                        </a:lnSpc>
                        <a:spcAft>
                          <a:spcPts val="0"/>
                        </a:spcAft>
                      </a:pPr>
                      <a:r>
                        <a:rPr lang="en-US" sz="3600" kern="1200" dirty="0">
                          <a:solidFill>
                            <a:schemeClr val="tx1"/>
                          </a:solidFill>
                          <a:latin typeface="VAGRounded BT" pitchFamily="34" charset="0"/>
                          <a:ea typeface="+mn-ea"/>
                          <a:cs typeface="Arial" pitchFamily="34" charset="0"/>
                        </a:rPr>
                        <a:t>Milk</a:t>
                      </a:r>
                      <a:endParaRPr lang="zh-CN" sz="3600" kern="1200" dirty="0">
                        <a:solidFill>
                          <a:schemeClr val="tx1"/>
                        </a:solidFill>
                        <a:latin typeface="VAGRounded BT" pitchFamily="34" charset="0"/>
                        <a:ea typeface="+mn-ea"/>
                        <a:cs typeface="Arial" pitchFamily="34" charset="0"/>
                      </a:endParaRPr>
                    </a:p>
                  </a:txBody>
                  <a:tcPr marL="68580" marR="68580" marT="0" marB="0">
                    <a:lnB w="12700" cap="flat" cmpd="sng" algn="ctr">
                      <a:solidFill>
                        <a:schemeClr val="tx1"/>
                      </a:solidFill>
                      <a:prstDash val="solid"/>
                      <a:round/>
                      <a:headEnd type="none" w="med" len="med"/>
                      <a:tailEnd type="none" w="med" len="med"/>
                    </a:lnB>
                  </a:tcPr>
                </a:tc>
              </a:tr>
            </a:tbl>
          </a:graphicData>
        </a:graphic>
      </p:graphicFrame>
      <p:sp>
        <p:nvSpPr>
          <p:cNvPr id="16" name="Rectangle 15"/>
          <p:cNvSpPr/>
          <p:nvPr/>
        </p:nvSpPr>
        <p:spPr>
          <a:xfrm>
            <a:off x="1066800" y="28803600"/>
            <a:ext cx="13944600" cy="1200329"/>
          </a:xfrm>
          <a:prstGeom prst="rect">
            <a:avLst/>
          </a:prstGeom>
        </p:spPr>
        <p:txBody>
          <a:bodyPr wrap="square">
            <a:spAutoFit/>
          </a:bodyPr>
          <a:lstStyle/>
          <a:p>
            <a:pPr algn="ctr"/>
            <a:r>
              <a:rPr lang="en-US" sz="3600" dirty="0" smtClean="0">
                <a:latin typeface="VAGRounded BT" pitchFamily="34" charset="0"/>
                <a:cs typeface="Arial" pitchFamily="34" charset="0"/>
              </a:rPr>
              <a:t>Table 1. The description of data records for mating programs and dominance effect.</a:t>
            </a:r>
            <a:endParaRPr lang="zh-CN" altLang="en-US" sz="3600" dirty="0">
              <a:latin typeface="VAGRounded BT" pitchFamily="34" charset="0"/>
              <a:cs typeface="Arial" pitchFamily="34" charset="0"/>
            </a:endParaRPr>
          </a:p>
        </p:txBody>
      </p:sp>
      <p:sp>
        <p:nvSpPr>
          <p:cNvPr id="17" name="TextBox 16"/>
          <p:cNvSpPr txBox="1"/>
          <p:nvPr/>
        </p:nvSpPr>
        <p:spPr>
          <a:xfrm>
            <a:off x="685800" y="22631400"/>
            <a:ext cx="13944600" cy="5386090"/>
          </a:xfrm>
          <a:prstGeom prst="rect">
            <a:avLst/>
          </a:prstGeom>
          <a:noFill/>
        </p:spPr>
        <p:txBody>
          <a:bodyPr wrap="square" rtlCol="0">
            <a:spAutoFit/>
          </a:bodyPr>
          <a:lstStyle/>
          <a:p>
            <a:pPr algn="just">
              <a:spcBef>
                <a:spcPts val="600"/>
              </a:spcBef>
              <a:spcAft>
                <a:spcPts val="600"/>
              </a:spcAft>
              <a:buFont typeface="Wingdings" pitchFamily="2" charset="2"/>
              <a:buChar char="Ø"/>
            </a:pPr>
            <a:r>
              <a:rPr lang="en-US" sz="3600" dirty="0" smtClean="0">
                <a:latin typeface="VAGRounded BT" pitchFamily="34" charset="0"/>
                <a:cs typeface="Arial" pitchFamily="34" charset="0"/>
              </a:rPr>
              <a:t>Data information in the Table 1</a:t>
            </a:r>
          </a:p>
          <a:p>
            <a:pPr marL="484188" indent="-484188" algn="just">
              <a:spcBef>
                <a:spcPts val="600"/>
              </a:spcBef>
              <a:spcAft>
                <a:spcPts val="600"/>
              </a:spcAft>
              <a:buFont typeface="Wingdings" pitchFamily="2" charset="2"/>
              <a:buChar char="Ø"/>
            </a:pPr>
            <a:r>
              <a:rPr lang="en-US" sz="3600" dirty="0" smtClean="0">
                <a:latin typeface="VAGRounded BT" pitchFamily="34" charset="0"/>
                <a:cs typeface="Arial" pitchFamily="34" charset="0"/>
              </a:rPr>
              <a:t>The strategy of allocating </a:t>
            </a:r>
            <a:r>
              <a:rPr lang="en-US" sz="3600" dirty="0" err="1" smtClean="0">
                <a:latin typeface="VAGRounded BT" pitchFamily="34" charset="0"/>
                <a:cs typeface="Arial" pitchFamily="34" charset="0"/>
              </a:rPr>
              <a:t>matings</a:t>
            </a:r>
            <a:r>
              <a:rPr lang="en-US" sz="3600" dirty="0" smtClean="0">
                <a:latin typeface="VAGRounded BT" pitchFamily="34" charset="0"/>
                <a:cs typeface="Arial" pitchFamily="34" charset="0"/>
              </a:rPr>
              <a:t> including linear programming (LP),  simple method (SM) from Pryce et al. (2012) and random mating (RM)</a:t>
            </a:r>
          </a:p>
          <a:p>
            <a:pPr marL="376238" indent="-376238" algn="just">
              <a:spcBef>
                <a:spcPts val="600"/>
              </a:spcBef>
              <a:spcAft>
                <a:spcPts val="600"/>
              </a:spcAft>
              <a:buFont typeface="Wingdings" pitchFamily="2" charset="2"/>
              <a:buChar char="Ø"/>
            </a:pPr>
            <a:r>
              <a:rPr lang="en-US" sz="3600" dirty="0" smtClean="0">
                <a:latin typeface="VAGRounded BT" pitchFamily="34" charset="0"/>
                <a:cs typeface="Arial" pitchFamily="34" charset="0"/>
              </a:rPr>
              <a:t>Calf value equals to the average of parents’ genomic breeding values plus inbreeding loss times the average of parents’ expect  future inbreeding and minus inbreeding loss times  calf inbreeding coefficient, then plus calf’s dominance effect if dominance was included </a:t>
            </a:r>
            <a:r>
              <a:rPr lang="en-US" altLang="zh-CN" sz="3600" dirty="0" smtClean="0">
                <a:latin typeface="VAGRounded BT" pitchFamily="34" charset="0"/>
                <a:cs typeface="Arial" pitchFamily="34" charset="0"/>
              </a:rPr>
              <a:t> </a:t>
            </a:r>
            <a:endParaRPr lang="zh-CN" altLang="en-US" sz="3600" dirty="0">
              <a:latin typeface="VAGRounded BT" pitchFamily="34" charset="0"/>
              <a:cs typeface="Arial" pitchFamily="34" charset="0"/>
            </a:endParaRPr>
          </a:p>
        </p:txBody>
      </p:sp>
      <p:sp>
        <p:nvSpPr>
          <p:cNvPr id="62468" name="Rectangle 4"/>
          <p:cNvSpPr>
            <a:spLocks noChangeArrowheads="1"/>
          </p:cNvSpPr>
          <p:nvPr/>
        </p:nvSpPr>
        <p:spPr bwMode="auto">
          <a:xfrm>
            <a:off x="0" y="0"/>
            <a:ext cx="51206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2" name="Table 21"/>
          <p:cNvGraphicFramePr>
            <a:graphicFrameLocks noGrp="1"/>
          </p:cNvGraphicFramePr>
          <p:nvPr/>
        </p:nvGraphicFramePr>
        <p:xfrm>
          <a:off x="16459200" y="9829800"/>
          <a:ext cx="17303855" cy="4495801"/>
        </p:xfrm>
        <a:graphic>
          <a:graphicData uri="http://schemas.openxmlformats.org/drawingml/2006/table">
            <a:tbl>
              <a:tblPr>
                <a:tableStyleId>{C083E6E3-FA7D-4D7B-A595-EF9225AFEA82}</a:tableStyleId>
              </a:tblPr>
              <a:tblGrid>
                <a:gridCol w="2362200"/>
                <a:gridCol w="5410200"/>
                <a:gridCol w="5080979"/>
                <a:gridCol w="4450476"/>
              </a:tblGrid>
              <a:tr h="863432">
                <a:tc rowSpan="2">
                  <a:txBody>
                    <a:bodyPr/>
                    <a:lstStyle/>
                    <a:p>
                      <a:pPr indent="228600">
                        <a:lnSpc>
                          <a:spcPct val="100000"/>
                        </a:lnSpc>
                        <a:spcAft>
                          <a:spcPts val="0"/>
                        </a:spcAft>
                      </a:pPr>
                      <a:r>
                        <a:rPr lang="en-US" altLang="zh-CN" sz="3600" kern="1200" dirty="0">
                          <a:solidFill>
                            <a:schemeClr val="tx1"/>
                          </a:solidFill>
                          <a:latin typeface="VAGRounded BT" pitchFamily="34" charset="0"/>
                          <a:ea typeface="+mn-ea"/>
                          <a:cs typeface="Arial" pitchFamily="34" charset="0"/>
                        </a:rPr>
                        <a:t>Breed</a:t>
                      </a:r>
                      <a:endParaRPr lang="zh-CN" altLang="zh-CN" sz="3600" kern="1200" dirty="0">
                        <a:solidFill>
                          <a:schemeClr val="tx1"/>
                        </a:solidFill>
                        <a:latin typeface="VAGRounded BT" pitchFamily="34" charset="0"/>
                        <a:ea typeface="+mn-ea"/>
                        <a:cs typeface="Arial" pitchFamily="34" charset="0"/>
                      </a:endParaRPr>
                    </a:p>
                  </a:txBody>
                  <a:tcPr marL="68580" marR="68580" marT="0" marB="0" anchor="ctr"/>
                </a:tc>
                <a:tc rowSpan="2">
                  <a:txBody>
                    <a:bodyPr/>
                    <a:lstStyle/>
                    <a:p>
                      <a:pPr indent="228600" algn="ctr">
                        <a:lnSpc>
                          <a:spcPct val="100000"/>
                        </a:lnSpc>
                        <a:spcAft>
                          <a:spcPts val="0"/>
                        </a:spcAft>
                      </a:pPr>
                      <a:r>
                        <a:rPr lang="en-US" altLang="zh-CN" sz="3600" kern="1200" dirty="0">
                          <a:solidFill>
                            <a:schemeClr val="tx1"/>
                          </a:solidFill>
                          <a:latin typeface="VAGRounded BT" pitchFamily="34" charset="0"/>
                          <a:ea typeface="+mn-ea"/>
                          <a:cs typeface="Arial" pitchFamily="34" charset="0"/>
                        </a:rPr>
                        <a:t>Required animals</a:t>
                      </a:r>
                      <a:endParaRPr lang="zh-CN" altLang="zh-CN" sz="3600" kern="1200" dirty="0">
                        <a:solidFill>
                          <a:schemeClr val="tx1"/>
                        </a:solidFill>
                        <a:latin typeface="VAGRounded BT" pitchFamily="34" charset="0"/>
                        <a:ea typeface="+mn-ea"/>
                        <a:cs typeface="Arial" pitchFamily="34" charset="0"/>
                      </a:endParaRPr>
                    </a:p>
                  </a:txBody>
                  <a:tcPr marL="68580" marR="68580" marT="0" marB="0" anchor="ctr"/>
                </a:tc>
                <a:tc gridSpan="2">
                  <a:txBody>
                    <a:bodyPr/>
                    <a:lstStyle/>
                    <a:p>
                      <a:pPr marL="0" indent="228600" algn="ctr" defTabSz="5114497" rtl="0" eaLnBrk="1" latinLnBrk="0" hangingPunct="1">
                        <a:lnSpc>
                          <a:spcPct val="100000"/>
                        </a:lnSpc>
                        <a:spcAft>
                          <a:spcPts val="0"/>
                        </a:spcAft>
                      </a:pPr>
                      <a:r>
                        <a:rPr lang="en-US" altLang="zh-CN" sz="3600" kern="1200" dirty="0" smtClean="0">
                          <a:solidFill>
                            <a:schemeClr val="tx1"/>
                          </a:solidFill>
                          <a:latin typeface="VAGRounded BT" pitchFamily="34" charset="0"/>
                          <a:ea typeface="+mn-ea"/>
                          <a:cs typeface="Arial" pitchFamily="34" charset="0"/>
                        </a:rPr>
                        <a:t>             Computation </a:t>
                      </a:r>
                      <a:r>
                        <a:rPr lang="en-US" altLang="zh-CN" sz="3600" kern="1200" dirty="0" smtClean="0">
                          <a:solidFill>
                            <a:schemeClr val="tx1"/>
                          </a:solidFill>
                          <a:latin typeface="VAGRounded BT" pitchFamily="34" charset="0"/>
                          <a:ea typeface="+mn-ea"/>
                          <a:cs typeface="Arial" pitchFamily="34" charset="0"/>
                        </a:rPr>
                        <a:t>time</a:t>
                      </a:r>
                      <a:endParaRPr lang="zh-CN" altLang="zh-CN" sz="3600" kern="1200" dirty="0">
                        <a:solidFill>
                          <a:schemeClr val="tx1"/>
                        </a:solidFill>
                        <a:latin typeface="VAGRounded BT" pitchFamily="34" charset="0"/>
                        <a:ea typeface="+mn-ea"/>
                        <a:cs typeface="Arial" pitchFamily="34" charset="0"/>
                      </a:endParaRPr>
                    </a:p>
                  </a:txBody>
                  <a:tcPr marL="68580" marR="68580" marT="0" marB="0" anchor="ctr"/>
                </a:tc>
                <a:tc hMerge="1">
                  <a:txBody>
                    <a:bodyPr/>
                    <a:lstStyle/>
                    <a:p>
                      <a:endParaRPr lang="zh-CN" altLang="en-US"/>
                    </a:p>
                  </a:txBody>
                  <a:tcPr/>
                </a:tc>
              </a:tr>
              <a:tr h="1012300">
                <a:tc vMerge="1">
                  <a:txBody>
                    <a:bodyPr/>
                    <a:lstStyle/>
                    <a:p>
                      <a:endParaRPr lang="zh-CN" altLang="en-US"/>
                    </a:p>
                  </a:txBody>
                  <a:tcPr/>
                </a:tc>
                <a:tc vMerge="1">
                  <a:txBody>
                    <a:bodyPr/>
                    <a:lstStyle/>
                    <a:p>
                      <a:endParaRPr lang="zh-CN" altLang="en-US"/>
                    </a:p>
                  </a:txBody>
                  <a:tcPr/>
                </a:tc>
                <a:tc>
                  <a:txBody>
                    <a:bodyPr/>
                    <a:lstStyle/>
                    <a:p>
                      <a:pPr indent="228600" algn="r">
                        <a:lnSpc>
                          <a:spcPct val="100000"/>
                        </a:lnSpc>
                        <a:spcAft>
                          <a:spcPts val="0"/>
                        </a:spcAft>
                      </a:pPr>
                      <a:r>
                        <a:rPr lang="en-US" altLang="zh-CN" sz="3600" kern="1200" dirty="0" smtClean="0">
                          <a:solidFill>
                            <a:schemeClr val="tx1"/>
                          </a:solidFill>
                          <a:latin typeface="VAGRounded BT" pitchFamily="34" charset="0"/>
                          <a:ea typeface="+mn-ea"/>
                          <a:cs typeface="Arial" pitchFamily="34" charset="0"/>
                        </a:rPr>
                        <a:t>Extraction </a:t>
                      </a:r>
                      <a:endParaRPr lang="zh-CN" altLang="zh-CN" sz="3600" kern="1200" dirty="0">
                        <a:solidFill>
                          <a:schemeClr val="tx1"/>
                        </a:solidFill>
                        <a:latin typeface="VAGRounded BT" pitchFamily="34" charset="0"/>
                        <a:ea typeface="+mn-ea"/>
                        <a:cs typeface="Arial" pitchFamily="34" charset="0"/>
                      </a:endParaRPr>
                    </a:p>
                  </a:txBody>
                  <a:tcPr marL="68580" marR="68580" marT="0" marB="0" anchor="ctr"/>
                </a:tc>
                <a:tc>
                  <a:txBody>
                    <a:bodyPr/>
                    <a:lstStyle/>
                    <a:p>
                      <a:pPr indent="228600" algn="r">
                        <a:lnSpc>
                          <a:spcPct val="100000"/>
                        </a:lnSpc>
                        <a:spcAft>
                          <a:spcPts val="0"/>
                        </a:spcAft>
                      </a:pPr>
                      <a:r>
                        <a:rPr lang="en-US" altLang="zh-CN" sz="3600" kern="1200" dirty="0" smtClean="0">
                          <a:solidFill>
                            <a:schemeClr val="tx1"/>
                          </a:solidFill>
                          <a:latin typeface="VAGRounded BT" pitchFamily="34" charset="0"/>
                          <a:ea typeface="+mn-ea"/>
                          <a:cs typeface="Arial" pitchFamily="34" charset="0"/>
                        </a:rPr>
                        <a:t>Recalculation </a:t>
                      </a:r>
                      <a:endParaRPr lang="zh-CN" altLang="zh-CN" sz="3600" kern="1200" dirty="0">
                        <a:solidFill>
                          <a:schemeClr val="tx1"/>
                        </a:solidFill>
                        <a:latin typeface="VAGRounded BT" pitchFamily="34" charset="0"/>
                        <a:ea typeface="+mn-ea"/>
                        <a:cs typeface="Arial" pitchFamily="34" charset="0"/>
                      </a:endParaRPr>
                    </a:p>
                  </a:txBody>
                  <a:tcPr marL="68580" marR="68580" marT="0" marB="0" anchor="ctr"/>
                </a:tc>
              </a:tr>
              <a:tr h="863432">
                <a:tc>
                  <a:txBody>
                    <a:bodyPr/>
                    <a:lstStyle/>
                    <a:p>
                      <a:pPr indent="228600">
                        <a:lnSpc>
                          <a:spcPct val="100000"/>
                        </a:lnSpc>
                        <a:spcAft>
                          <a:spcPts val="0"/>
                        </a:spcAft>
                      </a:pPr>
                      <a:r>
                        <a:rPr lang="en-US" altLang="zh-CN" sz="3600" kern="1200">
                          <a:solidFill>
                            <a:schemeClr val="tx1"/>
                          </a:solidFill>
                          <a:latin typeface="VAGRounded BT" pitchFamily="34" charset="0"/>
                          <a:ea typeface="+mn-ea"/>
                          <a:cs typeface="Arial" pitchFamily="34" charset="0"/>
                        </a:rPr>
                        <a:t>BS</a:t>
                      </a:r>
                      <a:endParaRPr lang="zh-CN" altLang="zh-CN" sz="3600" kern="1200">
                        <a:solidFill>
                          <a:schemeClr val="tx1"/>
                        </a:solidFill>
                        <a:latin typeface="VAGRounded BT" pitchFamily="34" charset="0"/>
                        <a:ea typeface="+mn-ea"/>
                        <a:cs typeface="Arial" pitchFamily="34" charset="0"/>
                      </a:endParaRPr>
                    </a:p>
                  </a:txBody>
                  <a:tcPr marL="68580" marR="68580" marT="0" marB="0"/>
                </a:tc>
                <a:tc>
                  <a:txBody>
                    <a:bodyPr/>
                    <a:lstStyle/>
                    <a:p>
                      <a:pPr indent="228600" algn="ctr">
                        <a:lnSpc>
                          <a:spcPct val="100000"/>
                        </a:lnSpc>
                        <a:spcAft>
                          <a:spcPts val="0"/>
                        </a:spcAft>
                      </a:pPr>
                      <a:r>
                        <a:rPr lang="en-US" altLang="zh-CN" sz="3600" kern="1200" dirty="0">
                          <a:solidFill>
                            <a:schemeClr val="tx1"/>
                          </a:solidFill>
                          <a:latin typeface="VAGRounded BT" pitchFamily="34" charset="0"/>
                          <a:ea typeface="+mn-ea"/>
                          <a:cs typeface="Arial" pitchFamily="34" charset="0"/>
                        </a:rPr>
                        <a:t>338</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r">
                        <a:lnSpc>
                          <a:spcPct val="100000"/>
                        </a:lnSpc>
                        <a:spcAft>
                          <a:spcPts val="0"/>
                        </a:spcAft>
                      </a:pPr>
                      <a:r>
                        <a:rPr lang="en-US" altLang="zh-CN" sz="3600" kern="1200" dirty="0">
                          <a:solidFill>
                            <a:schemeClr val="tx1"/>
                          </a:solidFill>
                          <a:latin typeface="VAGRounded BT" pitchFamily="34" charset="0"/>
                          <a:ea typeface="+mn-ea"/>
                          <a:cs typeface="Arial" pitchFamily="34" charset="0"/>
                        </a:rPr>
                        <a:t>1 s</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r">
                        <a:lnSpc>
                          <a:spcPct val="100000"/>
                        </a:lnSpc>
                        <a:spcAft>
                          <a:spcPts val="0"/>
                        </a:spcAft>
                      </a:pPr>
                      <a:r>
                        <a:rPr lang="en-US" altLang="zh-CN" sz="3600" kern="1200" dirty="0">
                          <a:solidFill>
                            <a:schemeClr val="tx1"/>
                          </a:solidFill>
                          <a:latin typeface="VAGRounded BT" pitchFamily="34" charset="0"/>
                          <a:ea typeface="+mn-ea"/>
                          <a:cs typeface="Arial" pitchFamily="34" charset="0"/>
                        </a:rPr>
                        <a:t>4 s</a:t>
                      </a:r>
                      <a:endParaRPr lang="zh-CN" altLang="zh-CN" sz="3600" kern="1200" dirty="0">
                        <a:solidFill>
                          <a:schemeClr val="tx1"/>
                        </a:solidFill>
                        <a:latin typeface="VAGRounded BT" pitchFamily="34" charset="0"/>
                        <a:ea typeface="+mn-ea"/>
                        <a:cs typeface="Arial" pitchFamily="34" charset="0"/>
                      </a:endParaRPr>
                    </a:p>
                  </a:txBody>
                  <a:tcPr marL="68580" marR="68580" marT="0" marB="0">
                    <a:gradFill flip="none" rotWithShape="1">
                      <a:gsLst>
                        <a:gs pos="0">
                          <a:srgbClr val="DDEBCF"/>
                        </a:gs>
                        <a:gs pos="50000">
                          <a:srgbClr val="9CB86E"/>
                        </a:gs>
                        <a:gs pos="100000">
                          <a:srgbClr val="156B13"/>
                        </a:gs>
                      </a:gsLst>
                      <a:lin ang="13500000" scaled="1"/>
                      <a:tileRect/>
                    </a:gradFill>
                  </a:tcPr>
                </a:tc>
              </a:tr>
              <a:tr h="863432">
                <a:tc>
                  <a:txBody>
                    <a:bodyPr/>
                    <a:lstStyle/>
                    <a:p>
                      <a:pPr indent="228600">
                        <a:lnSpc>
                          <a:spcPct val="100000"/>
                        </a:lnSpc>
                        <a:spcAft>
                          <a:spcPts val="0"/>
                        </a:spcAft>
                      </a:pPr>
                      <a:r>
                        <a:rPr lang="en-US" altLang="zh-CN" sz="3600" kern="1200">
                          <a:solidFill>
                            <a:schemeClr val="tx1"/>
                          </a:solidFill>
                          <a:latin typeface="VAGRounded BT" pitchFamily="34" charset="0"/>
                          <a:ea typeface="+mn-ea"/>
                          <a:cs typeface="Arial" pitchFamily="34" charset="0"/>
                        </a:rPr>
                        <a:t>JE</a:t>
                      </a:r>
                      <a:endParaRPr lang="zh-CN" altLang="zh-CN" sz="3600" kern="1200">
                        <a:solidFill>
                          <a:schemeClr val="tx1"/>
                        </a:solidFill>
                        <a:latin typeface="VAGRounded BT" pitchFamily="34" charset="0"/>
                        <a:ea typeface="+mn-ea"/>
                        <a:cs typeface="Arial" pitchFamily="34" charset="0"/>
                      </a:endParaRPr>
                    </a:p>
                  </a:txBody>
                  <a:tcPr marL="68580" marR="68580" marT="0" marB="0"/>
                </a:tc>
                <a:tc>
                  <a:txBody>
                    <a:bodyPr/>
                    <a:lstStyle/>
                    <a:p>
                      <a:pPr indent="228600" algn="ctr">
                        <a:lnSpc>
                          <a:spcPct val="100000"/>
                        </a:lnSpc>
                        <a:spcAft>
                          <a:spcPts val="0"/>
                        </a:spcAft>
                      </a:pPr>
                      <a:r>
                        <a:rPr lang="en-US" altLang="zh-CN" sz="3600" kern="1200" dirty="0">
                          <a:solidFill>
                            <a:schemeClr val="tx1"/>
                          </a:solidFill>
                          <a:latin typeface="VAGRounded BT" pitchFamily="34" charset="0"/>
                          <a:ea typeface="+mn-ea"/>
                          <a:cs typeface="Arial" pitchFamily="34" charset="0"/>
                        </a:rPr>
                        <a:t>585</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r">
                        <a:lnSpc>
                          <a:spcPct val="100000"/>
                        </a:lnSpc>
                        <a:spcAft>
                          <a:spcPts val="0"/>
                        </a:spcAft>
                      </a:pPr>
                      <a:r>
                        <a:rPr lang="en-US" altLang="zh-CN" sz="3600" kern="1200" dirty="0">
                          <a:solidFill>
                            <a:schemeClr val="tx1"/>
                          </a:solidFill>
                          <a:latin typeface="VAGRounded BT" pitchFamily="34" charset="0"/>
                          <a:ea typeface="+mn-ea"/>
                          <a:cs typeface="Arial" pitchFamily="34" charset="0"/>
                        </a:rPr>
                        <a:t>1 min, 46 s</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r">
                        <a:lnSpc>
                          <a:spcPct val="100000"/>
                        </a:lnSpc>
                        <a:spcAft>
                          <a:spcPts val="0"/>
                        </a:spcAft>
                      </a:pPr>
                      <a:r>
                        <a:rPr lang="en-US" altLang="zh-CN" sz="3600" kern="1200" dirty="0">
                          <a:solidFill>
                            <a:schemeClr val="tx1"/>
                          </a:solidFill>
                          <a:latin typeface="VAGRounded BT" pitchFamily="34" charset="0"/>
                          <a:ea typeface="+mn-ea"/>
                          <a:cs typeface="Arial" pitchFamily="34" charset="0"/>
                        </a:rPr>
                        <a:t>6 s</a:t>
                      </a:r>
                      <a:endParaRPr lang="zh-CN" altLang="zh-CN" sz="3600" kern="1200" dirty="0">
                        <a:solidFill>
                          <a:schemeClr val="tx1"/>
                        </a:solidFill>
                        <a:latin typeface="VAGRounded BT" pitchFamily="34" charset="0"/>
                        <a:ea typeface="+mn-ea"/>
                        <a:cs typeface="Arial" pitchFamily="34" charset="0"/>
                      </a:endParaRPr>
                    </a:p>
                  </a:txBody>
                  <a:tcPr marL="68580" marR="68580" marT="0" marB="0">
                    <a:gradFill flip="none" rotWithShape="1">
                      <a:gsLst>
                        <a:gs pos="0">
                          <a:srgbClr val="DDEBCF"/>
                        </a:gs>
                        <a:gs pos="50000">
                          <a:srgbClr val="9CB86E"/>
                        </a:gs>
                        <a:gs pos="100000">
                          <a:srgbClr val="156B13"/>
                        </a:gs>
                      </a:gsLst>
                      <a:lin ang="13500000" scaled="1"/>
                      <a:tileRect/>
                    </a:gradFill>
                  </a:tcPr>
                </a:tc>
              </a:tr>
              <a:tr h="893205">
                <a:tc>
                  <a:txBody>
                    <a:bodyPr/>
                    <a:lstStyle/>
                    <a:p>
                      <a:pPr indent="228600">
                        <a:lnSpc>
                          <a:spcPct val="100000"/>
                        </a:lnSpc>
                        <a:spcAft>
                          <a:spcPts val="0"/>
                        </a:spcAft>
                      </a:pPr>
                      <a:r>
                        <a:rPr lang="en-US" altLang="zh-CN" sz="3600" kern="1200" dirty="0">
                          <a:solidFill>
                            <a:schemeClr val="tx1"/>
                          </a:solidFill>
                          <a:latin typeface="VAGRounded BT" pitchFamily="34" charset="0"/>
                          <a:ea typeface="+mn-ea"/>
                          <a:cs typeface="Arial" pitchFamily="34" charset="0"/>
                        </a:rPr>
                        <a:t>HO</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ctr">
                        <a:lnSpc>
                          <a:spcPct val="100000"/>
                        </a:lnSpc>
                        <a:spcAft>
                          <a:spcPts val="0"/>
                        </a:spcAft>
                      </a:pPr>
                      <a:r>
                        <a:rPr lang="en-US" altLang="zh-CN" sz="3600" kern="1200" dirty="0">
                          <a:solidFill>
                            <a:schemeClr val="tx1"/>
                          </a:solidFill>
                          <a:latin typeface="VAGRounded BT" pitchFamily="34" charset="0"/>
                          <a:ea typeface="+mn-ea"/>
                          <a:cs typeface="Arial" pitchFamily="34" charset="0"/>
                        </a:rPr>
                        <a:t>1,817</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r">
                        <a:lnSpc>
                          <a:spcPct val="100000"/>
                        </a:lnSpc>
                        <a:spcAft>
                          <a:spcPts val="0"/>
                        </a:spcAft>
                      </a:pPr>
                      <a:r>
                        <a:rPr lang="en-US" altLang="zh-CN" sz="3600" kern="1200" dirty="0">
                          <a:solidFill>
                            <a:schemeClr val="tx1"/>
                          </a:solidFill>
                          <a:latin typeface="VAGRounded BT" pitchFamily="34" charset="0"/>
                          <a:ea typeface="+mn-ea"/>
                          <a:cs typeface="Arial" pitchFamily="34" charset="0"/>
                        </a:rPr>
                        <a:t>1 h, 58 min, </a:t>
                      </a:r>
                      <a:r>
                        <a:rPr lang="en-US" altLang="zh-CN" sz="3600" kern="1200" dirty="0" smtClean="0">
                          <a:solidFill>
                            <a:schemeClr val="tx1"/>
                          </a:solidFill>
                          <a:latin typeface="VAGRounded BT" pitchFamily="34" charset="0"/>
                          <a:ea typeface="+mn-ea"/>
                          <a:cs typeface="Arial" pitchFamily="34" charset="0"/>
                        </a:rPr>
                        <a:t>6s</a:t>
                      </a:r>
                      <a:endParaRPr lang="zh-CN" altLang="zh-CN" sz="3600" kern="1200" dirty="0">
                        <a:solidFill>
                          <a:schemeClr val="tx1"/>
                        </a:solidFill>
                        <a:latin typeface="VAGRounded BT" pitchFamily="34" charset="0"/>
                        <a:ea typeface="+mn-ea"/>
                        <a:cs typeface="Arial" pitchFamily="34" charset="0"/>
                      </a:endParaRPr>
                    </a:p>
                  </a:txBody>
                  <a:tcPr marL="68580" marR="68580" marT="0" marB="0"/>
                </a:tc>
                <a:tc>
                  <a:txBody>
                    <a:bodyPr/>
                    <a:lstStyle/>
                    <a:p>
                      <a:pPr indent="228600" algn="r">
                        <a:lnSpc>
                          <a:spcPct val="100000"/>
                        </a:lnSpc>
                        <a:spcAft>
                          <a:spcPts val="0"/>
                        </a:spcAft>
                      </a:pPr>
                      <a:r>
                        <a:rPr lang="en-US" altLang="zh-CN" sz="3600" kern="1200" dirty="0">
                          <a:solidFill>
                            <a:schemeClr val="tx1"/>
                          </a:solidFill>
                          <a:latin typeface="VAGRounded BT" pitchFamily="34" charset="0"/>
                          <a:ea typeface="+mn-ea"/>
                          <a:cs typeface="Arial" pitchFamily="34" charset="0"/>
                        </a:rPr>
                        <a:t>31 s</a:t>
                      </a:r>
                      <a:endParaRPr lang="zh-CN" altLang="zh-CN" sz="3600" kern="1200" dirty="0">
                        <a:solidFill>
                          <a:schemeClr val="tx1"/>
                        </a:solidFill>
                        <a:latin typeface="VAGRounded BT" pitchFamily="34" charset="0"/>
                        <a:ea typeface="+mn-ea"/>
                        <a:cs typeface="Arial" pitchFamily="34" charset="0"/>
                      </a:endParaRPr>
                    </a:p>
                  </a:txBody>
                  <a:tcPr marL="68580" marR="68580" marT="0" marB="0">
                    <a:gradFill flip="none" rotWithShape="1">
                      <a:gsLst>
                        <a:gs pos="0">
                          <a:srgbClr val="DDEBCF"/>
                        </a:gs>
                        <a:gs pos="50000">
                          <a:srgbClr val="9CB86E"/>
                        </a:gs>
                        <a:gs pos="100000">
                          <a:srgbClr val="156B13"/>
                        </a:gs>
                      </a:gsLst>
                      <a:lin ang="13500000" scaled="1"/>
                      <a:tileRect/>
                    </a:gradFill>
                  </a:tcPr>
                </a:tc>
              </a:tr>
            </a:tbl>
          </a:graphicData>
        </a:graphic>
      </p:graphicFrame>
      <p:sp>
        <p:nvSpPr>
          <p:cNvPr id="23" name="Rectangle 2"/>
          <p:cNvSpPr>
            <a:spLocks noChangeArrowheads="1"/>
          </p:cNvSpPr>
          <p:nvPr/>
        </p:nvSpPr>
        <p:spPr bwMode="auto">
          <a:xfrm>
            <a:off x="18288000" y="7123176"/>
            <a:ext cx="139446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altLang="zh-CN" sz="4400" dirty="0" smtClean="0">
                <a:latin typeface="VAGRounded BT" pitchFamily="34" charset="0"/>
                <a:ea typeface="宋体" pitchFamily="2" charset="-122"/>
                <a:cs typeface="Times New Roman" pitchFamily="18" charset="0"/>
              </a:rPr>
              <a:t>Results</a:t>
            </a:r>
          </a:p>
        </p:txBody>
      </p:sp>
      <p:sp>
        <p:nvSpPr>
          <p:cNvPr id="24" name="TextBox 23"/>
          <p:cNvSpPr txBox="1"/>
          <p:nvPr/>
        </p:nvSpPr>
        <p:spPr>
          <a:xfrm>
            <a:off x="16459200" y="8229600"/>
            <a:ext cx="18288000" cy="1200329"/>
          </a:xfrm>
          <a:prstGeom prst="rect">
            <a:avLst/>
          </a:prstGeom>
          <a:noFill/>
        </p:spPr>
        <p:txBody>
          <a:bodyPr wrap="square" rtlCol="0">
            <a:spAutoFit/>
          </a:bodyPr>
          <a:lstStyle/>
          <a:p>
            <a:r>
              <a:rPr lang="en-US" altLang="zh-CN" sz="3600" dirty="0" smtClean="0">
                <a:latin typeface="VAGRounded BT" pitchFamily="34" charset="0"/>
                <a:cs typeface="Arial" pitchFamily="34" charset="0"/>
              </a:rPr>
              <a:t>Table 2. The effective method  for </a:t>
            </a:r>
            <a:r>
              <a:rPr lang="en-US" sz="3600" dirty="0" smtClean="0">
                <a:latin typeface="VAGRounded BT" pitchFamily="34" charset="0"/>
                <a:cs typeface="Arial" pitchFamily="34" charset="0"/>
              </a:rPr>
              <a:t>provide elements of the genomic relationship matrix from the central database to customers via a web query</a:t>
            </a:r>
            <a:endParaRPr lang="zh-CN" altLang="en-US" sz="3600" dirty="0" smtClean="0">
              <a:latin typeface="VAGRounded BT" pitchFamily="34" charset="0"/>
              <a:cs typeface="Arial" pitchFamily="34" charset="0"/>
            </a:endParaRPr>
          </a:p>
        </p:txBody>
      </p:sp>
      <p:graphicFrame>
        <p:nvGraphicFramePr>
          <p:cNvPr id="25" name="Chart 24"/>
          <p:cNvGraphicFramePr/>
          <p:nvPr/>
        </p:nvGraphicFramePr>
        <p:xfrm>
          <a:off x="35585400" y="7391400"/>
          <a:ext cx="14706600" cy="12115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Table 25"/>
          <p:cNvGraphicFramePr>
            <a:graphicFrameLocks noGrp="1"/>
          </p:cNvGraphicFramePr>
          <p:nvPr/>
        </p:nvGraphicFramePr>
        <p:xfrm>
          <a:off x="16459200" y="18371436"/>
          <a:ext cx="17297400" cy="6469764"/>
        </p:xfrm>
        <a:graphic>
          <a:graphicData uri="http://schemas.openxmlformats.org/drawingml/2006/table">
            <a:tbl>
              <a:tblPr>
                <a:tableStyleId>{C083E6E3-FA7D-4D7B-A595-EF9225AFEA82}</a:tableStyleId>
              </a:tblPr>
              <a:tblGrid>
                <a:gridCol w="2133600"/>
                <a:gridCol w="2819400"/>
                <a:gridCol w="2133600"/>
                <a:gridCol w="1905000"/>
                <a:gridCol w="2514600"/>
                <a:gridCol w="1981200"/>
                <a:gridCol w="2057400"/>
                <a:gridCol w="1752600"/>
              </a:tblGrid>
              <a:tr h="924252">
                <a:tc rowSpan="2">
                  <a:txBody>
                    <a:bodyPr/>
                    <a:lstStyle/>
                    <a:p>
                      <a:pPr indent="228600">
                        <a:lnSpc>
                          <a:spcPct val="115000"/>
                        </a:lnSpc>
                        <a:spcAft>
                          <a:spcPts val="0"/>
                        </a:spcAft>
                      </a:pPr>
                      <a:r>
                        <a:rPr lang="en-US" sz="3600" kern="1200" dirty="0">
                          <a:solidFill>
                            <a:schemeClr val="tx1"/>
                          </a:solidFill>
                          <a:latin typeface="VAGRounded BT" pitchFamily="34" charset="0"/>
                          <a:ea typeface="+mn-ea"/>
                          <a:cs typeface="Arial" pitchFamily="34" charset="0"/>
                        </a:rPr>
                        <a:t>Mating method</a:t>
                      </a:r>
                      <a:endParaRPr lang="zh-CN" sz="3600" kern="1200" dirty="0">
                        <a:solidFill>
                          <a:schemeClr val="tx1"/>
                        </a:solidFill>
                        <a:latin typeface="VAGRounded BT" pitchFamily="34" charset="0"/>
                        <a:ea typeface="+mn-ea"/>
                        <a:cs typeface="Arial" pitchFamily="34" charset="0"/>
                      </a:endParaRPr>
                    </a:p>
                  </a:txBody>
                  <a:tcPr marL="68580" marR="68580" marT="0" marB="0" anchor="b"/>
                </a:tc>
                <a:tc rowSpan="2">
                  <a:txBody>
                    <a:bodyPr/>
                    <a:lstStyle/>
                    <a:p>
                      <a:pPr indent="228600">
                        <a:lnSpc>
                          <a:spcPct val="115000"/>
                        </a:lnSpc>
                        <a:spcAft>
                          <a:spcPts val="0"/>
                        </a:spcAft>
                      </a:pPr>
                      <a:r>
                        <a:rPr lang="en-US" sz="3600" kern="1200" dirty="0">
                          <a:solidFill>
                            <a:schemeClr val="tx1"/>
                          </a:solidFill>
                          <a:latin typeface="VAGRounded BT" pitchFamily="34" charset="0"/>
                          <a:ea typeface="+mn-ea"/>
                          <a:cs typeface="Arial" pitchFamily="34" charset="0"/>
                        </a:rPr>
                        <a:t>Mates’ </a:t>
                      </a:r>
                      <a:r>
                        <a:rPr lang="en-US" sz="3600" kern="1200" dirty="0" smtClean="0">
                          <a:solidFill>
                            <a:schemeClr val="tx1"/>
                          </a:solidFill>
                          <a:latin typeface="VAGRounded BT" pitchFamily="34" charset="0"/>
                          <a:ea typeface="+mn-ea"/>
                          <a:cs typeface="Arial" pitchFamily="34" charset="0"/>
                        </a:rPr>
                        <a:t>inbreeding</a:t>
                      </a:r>
                      <a:endParaRPr lang="zh-CN" sz="3600" kern="1200" dirty="0">
                        <a:solidFill>
                          <a:schemeClr val="tx1"/>
                        </a:solidFill>
                        <a:latin typeface="VAGRounded BT" pitchFamily="34" charset="0"/>
                        <a:ea typeface="+mn-ea"/>
                        <a:cs typeface="Arial" pitchFamily="34" charset="0"/>
                      </a:endParaRPr>
                    </a:p>
                  </a:txBody>
                  <a:tcPr marL="68580" marR="68580" marT="0" marB="0" anchor="b"/>
                </a:tc>
                <a:tc gridSpan="3">
                  <a:txBody>
                    <a:bodyPr/>
                    <a:lstStyle/>
                    <a:p>
                      <a:pPr indent="228600" algn="ctr">
                        <a:lnSpc>
                          <a:spcPct val="115000"/>
                        </a:lnSpc>
                        <a:spcAft>
                          <a:spcPts val="0"/>
                        </a:spcAft>
                      </a:pPr>
                      <a:r>
                        <a:rPr lang="en-US" sz="3600" kern="1200" dirty="0">
                          <a:solidFill>
                            <a:schemeClr val="tx1"/>
                          </a:solidFill>
                          <a:latin typeface="VAGRounded BT" pitchFamily="34" charset="0"/>
                          <a:ea typeface="+mn-ea"/>
                          <a:cs typeface="Arial" pitchFamily="34" charset="0"/>
                        </a:rPr>
                        <a:t>Increase in calf </a:t>
                      </a:r>
                      <a:r>
                        <a:rPr lang="en-US" sz="3600" kern="1200" dirty="0" smtClean="0">
                          <a:solidFill>
                            <a:schemeClr val="tx1"/>
                          </a:solidFill>
                          <a:latin typeface="VAGRounded BT" pitchFamily="34" charset="0"/>
                          <a:ea typeface="+mn-ea"/>
                          <a:cs typeface="Arial" pitchFamily="34" charset="0"/>
                        </a:rPr>
                        <a:t>value </a:t>
                      </a:r>
                      <a:r>
                        <a:rPr lang="en-US" sz="3600" kern="1200" dirty="0">
                          <a:solidFill>
                            <a:schemeClr val="tx1"/>
                          </a:solidFill>
                          <a:latin typeface="VAGRounded BT" pitchFamily="34" charset="0"/>
                          <a:ea typeface="+mn-ea"/>
                          <a:cs typeface="Arial" pitchFamily="34" charset="0"/>
                        </a:rPr>
                        <a:t>($)</a:t>
                      </a:r>
                      <a:endParaRPr lang="zh-CN" sz="3600" kern="1200" dirty="0">
                        <a:solidFill>
                          <a:schemeClr val="tx1"/>
                        </a:solidFill>
                        <a:latin typeface="VAGRounded BT" pitchFamily="34" charset="0"/>
                        <a:ea typeface="+mn-ea"/>
                        <a:cs typeface="Arial" pitchFamily="34" charset="0"/>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indent="228600" algn="ctr">
                        <a:lnSpc>
                          <a:spcPct val="115000"/>
                        </a:lnSpc>
                        <a:spcAft>
                          <a:spcPts val="0"/>
                        </a:spcAft>
                      </a:pPr>
                      <a:r>
                        <a:rPr lang="en-US" sz="3600" kern="1200">
                          <a:solidFill>
                            <a:schemeClr val="tx1"/>
                          </a:solidFill>
                          <a:latin typeface="VAGRounded BT" pitchFamily="34" charset="0"/>
                          <a:ea typeface="+mn-ea"/>
                          <a:cs typeface="Arial" pitchFamily="34" charset="0"/>
                        </a:rPr>
                        <a:t>Calf inbreeding (%)</a:t>
                      </a:r>
                      <a:endParaRPr lang="zh-CN" sz="3600" kern="1200">
                        <a:solidFill>
                          <a:schemeClr val="tx1"/>
                        </a:solidFill>
                        <a:latin typeface="VAGRounded BT" pitchFamily="34" charset="0"/>
                        <a:ea typeface="+mn-ea"/>
                        <a:cs typeface="Arial" pitchFamily="34" charset="0"/>
                      </a:endParaRPr>
                    </a:p>
                  </a:txBody>
                  <a:tcPr marL="68580" marR="68580" marT="0" marB="0" anchor="ctr"/>
                </a:tc>
                <a:tc hMerge="1">
                  <a:txBody>
                    <a:bodyPr/>
                    <a:lstStyle/>
                    <a:p>
                      <a:endParaRPr lang="zh-CN" altLang="en-US"/>
                    </a:p>
                  </a:txBody>
                  <a:tcPr/>
                </a:tc>
                <a:tc hMerge="1">
                  <a:txBody>
                    <a:bodyPr/>
                    <a:lstStyle/>
                    <a:p>
                      <a:endParaRPr lang="zh-CN" altLang="en-US"/>
                    </a:p>
                  </a:txBody>
                  <a:tcPr/>
                </a:tc>
              </a:tr>
              <a:tr h="924252">
                <a:tc vMerge="1">
                  <a:txBody>
                    <a:bodyPr/>
                    <a:lstStyle/>
                    <a:p>
                      <a:endParaRPr lang="zh-CN" altLang="en-US"/>
                    </a:p>
                  </a:txBody>
                  <a:tcPr/>
                </a:tc>
                <a:tc vMerge="1">
                  <a:txBody>
                    <a:bodyPr/>
                    <a:lstStyle/>
                    <a:p>
                      <a:endParaRPr lang="zh-CN" altLang="en-US"/>
                    </a:p>
                  </a:txBody>
                  <a:tcPr/>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BS</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JE</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HO</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BS</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JE</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HO</a:t>
                      </a:r>
                      <a:endParaRPr lang="zh-CN" sz="3600" kern="1200">
                        <a:solidFill>
                          <a:schemeClr val="tx1"/>
                        </a:solidFill>
                        <a:latin typeface="VAGRounded BT" pitchFamily="34" charset="0"/>
                        <a:ea typeface="+mn-ea"/>
                        <a:cs typeface="Arial" pitchFamily="34" charset="0"/>
                      </a:endParaRPr>
                    </a:p>
                  </a:txBody>
                  <a:tcPr marL="68580" marR="68580" marT="0" marB="0" anchor="b"/>
                </a:tc>
              </a:tr>
              <a:tr h="924252">
                <a:tc rowSpan="2">
                  <a:txBody>
                    <a:bodyPr/>
                    <a:lstStyle/>
                    <a:p>
                      <a:pPr indent="228600" algn="just">
                        <a:lnSpc>
                          <a:spcPct val="115000"/>
                        </a:lnSpc>
                        <a:spcAft>
                          <a:spcPts val="0"/>
                        </a:spcAft>
                      </a:pPr>
                      <a:r>
                        <a:rPr lang="en-US" sz="3600" kern="1200">
                          <a:solidFill>
                            <a:schemeClr val="tx1"/>
                          </a:solidFill>
                          <a:latin typeface="VAGRounded BT" pitchFamily="34" charset="0"/>
                          <a:ea typeface="+mn-ea"/>
                          <a:cs typeface="Arial" pitchFamily="34" charset="0"/>
                        </a:rPr>
                        <a:t>LP</a:t>
                      </a:r>
                      <a:endParaRPr lang="zh-CN" sz="3600" kern="1200">
                        <a:solidFill>
                          <a:schemeClr val="tx1"/>
                        </a:solidFill>
                        <a:latin typeface="VAGRounded BT" pitchFamily="34" charset="0"/>
                        <a:ea typeface="+mn-ea"/>
                        <a:cs typeface="Arial" pitchFamily="34" charset="0"/>
                      </a:endParaRPr>
                    </a:p>
                  </a:txBody>
                  <a:tcPr marL="68580" marR="68580" marT="0" marB="0" anchor="ctr"/>
                </a:tc>
                <a:tc>
                  <a:txBody>
                    <a:bodyPr/>
                    <a:lstStyle/>
                    <a:p>
                      <a:pPr indent="228600" algn="just">
                        <a:lnSpc>
                          <a:spcPct val="115000"/>
                        </a:lnSpc>
                        <a:spcAft>
                          <a:spcPts val="0"/>
                        </a:spcAft>
                      </a:pPr>
                      <a:r>
                        <a:rPr lang="en-US" sz="3600" kern="1200" dirty="0">
                          <a:solidFill>
                            <a:schemeClr val="tx1"/>
                          </a:solidFill>
                          <a:latin typeface="VAGRounded BT" pitchFamily="34" charset="0"/>
                          <a:ea typeface="+mn-ea"/>
                          <a:cs typeface="Arial" pitchFamily="34" charset="0"/>
                        </a:rPr>
                        <a:t>Genomic</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205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358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494 </a:t>
                      </a:r>
                      <a:endParaRPr lang="zh-CN" sz="3600" kern="1200" dirty="0">
                        <a:solidFill>
                          <a:schemeClr val="tx1"/>
                        </a:solidFill>
                        <a:latin typeface="VAGRounded BT" pitchFamily="34" charset="0"/>
                        <a:ea typeface="+mn-ea"/>
                        <a:cs typeface="Arial" pitchFamily="34" charset="0"/>
                      </a:endParaRPr>
                    </a:p>
                  </a:txBody>
                  <a:tcPr marL="68580" marR="68580" marT="0" marB="0" anchor="b">
                    <a:gradFill flip="none" rotWithShape="1">
                      <a:gsLst>
                        <a:gs pos="0">
                          <a:srgbClr val="DDEBCF"/>
                        </a:gs>
                        <a:gs pos="50000">
                          <a:srgbClr val="9CB86E"/>
                        </a:gs>
                        <a:gs pos="100000">
                          <a:srgbClr val="156B13"/>
                        </a:gs>
                      </a:gsLst>
                      <a:lin ang="13500000" scaled="1"/>
                      <a:tileRect/>
                    </a:gradFill>
                  </a:tcPr>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6.94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3.72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5.17 </a:t>
                      </a:r>
                      <a:endParaRPr lang="zh-CN" sz="3600" kern="1200">
                        <a:solidFill>
                          <a:schemeClr val="tx1"/>
                        </a:solidFill>
                        <a:latin typeface="VAGRounded BT" pitchFamily="34" charset="0"/>
                        <a:ea typeface="+mn-ea"/>
                        <a:cs typeface="Arial" pitchFamily="34" charset="0"/>
                      </a:endParaRPr>
                    </a:p>
                  </a:txBody>
                  <a:tcPr marL="68580" marR="68580" marT="0" marB="0" anchor="b"/>
                </a:tc>
              </a:tr>
              <a:tr h="924252">
                <a:tc vMerge="1">
                  <a:txBody>
                    <a:bodyPr/>
                    <a:lstStyle/>
                    <a:p>
                      <a:endParaRPr lang="zh-CN" altLang="en-US"/>
                    </a:p>
                  </a:txBody>
                  <a:tcPr/>
                </a:tc>
                <a:tc>
                  <a:txBody>
                    <a:bodyPr/>
                    <a:lstStyle/>
                    <a:p>
                      <a:pPr indent="228600" algn="just">
                        <a:lnSpc>
                          <a:spcPct val="115000"/>
                        </a:lnSpc>
                        <a:spcAft>
                          <a:spcPts val="0"/>
                        </a:spcAft>
                      </a:pPr>
                      <a:r>
                        <a:rPr lang="en-US" sz="3600" kern="1200">
                          <a:solidFill>
                            <a:schemeClr val="tx1"/>
                          </a:solidFill>
                          <a:latin typeface="VAGRounded BT" pitchFamily="34" charset="0"/>
                          <a:ea typeface="+mn-ea"/>
                          <a:cs typeface="Arial" pitchFamily="34" charset="0"/>
                        </a:rPr>
                        <a:t>Pedigree</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184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326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462 </a:t>
                      </a:r>
                      <a:endParaRPr lang="zh-CN" sz="3600" kern="1200" dirty="0">
                        <a:solidFill>
                          <a:schemeClr val="tx1"/>
                        </a:solidFill>
                        <a:latin typeface="VAGRounded BT" pitchFamily="34" charset="0"/>
                        <a:ea typeface="+mn-ea"/>
                        <a:cs typeface="Arial" pitchFamily="34" charset="0"/>
                      </a:endParaRPr>
                    </a:p>
                  </a:txBody>
                  <a:tcPr marL="68580" marR="68580" marT="0" marB="0" anchor="b">
                    <a:gradFill flip="none" rotWithShape="1">
                      <a:gsLst>
                        <a:gs pos="0">
                          <a:srgbClr val="DDEBCF"/>
                        </a:gs>
                        <a:gs pos="50000">
                          <a:srgbClr val="9CB86E"/>
                        </a:gs>
                        <a:gs pos="100000">
                          <a:srgbClr val="156B13"/>
                        </a:gs>
                      </a:gsLst>
                      <a:lin ang="13500000" scaled="1"/>
                      <a:tileRect/>
                    </a:gradFill>
                  </a:tcPr>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7.87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5.12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6.58 </a:t>
                      </a:r>
                      <a:endParaRPr lang="zh-CN" sz="3600" kern="1200">
                        <a:solidFill>
                          <a:schemeClr val="tx1"/>
                        </a:solidFill>
                        <a:latin typeface="VAGRounded BT" pitchFamily="34" charset="0"/>
                        <a:ea typeface="+mn-ea"/>
                        <a:cs typeface="Arial" pitchFamily="34" charset="0"/>
                      </a:endParaRPr>
                    </a:p>
                  </a:txBody>
                  <a:tcPr marL="68580" marR="68580" marT="0" marB="0" anchor="b"/>
                </a:tc>
              </a:tr>
              <a:tr h="924252">
                <a:tc rowSpan="2">
                  <a:txBody>
                    <a:bodyPr/>
                    <a:lstStyle/>
                    <a:p>
                      <a:pPr indent="228600" algn="just">
                        <a:lnSpc>
                          <a:spcPct val="115000"/>
                        </a:lnSpc>
                        <a:spcAft>
                          <a:spcPts val="0"/>
                        </a:spcAft>
                      </a:pPr>
                      <a:r>
                        <a:rPr lang="en-US" sz="3600" kern="1200">
                          <a:solidFill>
                            <a:schemeClr val="tx1"/>
                          </a:solidFill>
                          <a:latin typeface="VAGRounded BT" pitchFamily="34" charset="0"/>
                          <a:ea typeface="+mn-ea"/>
                          <a:cs typeface="Arial" pitchFamily="34" charset="0"/>
                        </a:rPr>
                        <a:t>SM</a:t>
                      </a:r>
                      <a:endParaRPr lang="zh-CN" sz="3600" kern="1200">
                        <a:solidFill>
                          <a:schemeClr val="tx1"/>
                        </a:solidFill>
                        <a:latin typeface="VAGRounded BT" pitchFamily="34" charset="0"/>
                        <a:ea typeface="+mn-ea"/>
                        <a:cs typeface="Arial" pitchFamily="34" charset="0"/>
                      </a:endParaRPr>
                    </a:p>
                  </a:txBody>
                  <a:tcPr marL="68580" marR="68580" marT="0" marB="0" anchor="ctr"/>
                </a:tc>
                <a:tc>
                  <a:txBody>
                    <a:bodyPr/>
                    <a:lstStyle/>
                    <a:p>
                      <a:pPr indent="228600" algn="just">
                        <a:lnSpc>
                          <a:spcPct val="115000"/>
                        </a:lnSpc>
                        <a:spcAft>
                          <a:spcPts val="0"/>
                        </a:spcAft>
                      </a:pPr>
                      <a:r>
                        <a:rPr lang="en-US" sz="3600" kern="1200">
                          <a:solidFill>
                            <a:schemeClr val="tx1"/>
                          </a:solidFill>
                          <a:latin typeface="VAGRounded BT" pitchFamily="34" charset="0"/>
                          <a:ea typeface="+mn-ea"/>
                          <a:cs typeface="Arial" pitchFamily="34" charset="0"/>
                        </a:rPr>
                        <a:t>Genomic</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181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333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474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7.97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4.78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6.03 </a:t>
                      </a:r>
                      <a:endParaRPr lang="zh-CN" sz="3600" kern="1200">
                        <a:solidFill>
                          <a:schemeClr val="tx1"/>
                        </a:solidFill>
                        <a:latin typeface="VAGRounded BT" pitchFamily="34" charset="0"/>
                        <a:ea typeface="+mn-ea"/>
                        <a:cs typeface="Arial" pitchFamily="34" charset="0"/>
                      </a:endParaRPr>
                    </a:p>
                  </a:txBody>
                  <a:tcPr marL="68580" marR="68580" marT="0" marB="0" anchor="b"/>
                </a:tc>
              </a:tr>
              <a:tr h="924252">
                <a:tc vMerge="1">
                  <a:txBody>
                    <a:bodyPr/>
                    <a:lstStyle/>
                    <a:p>
                      <a:endParaRPr lang="zh-CN" altLang="en-US"/>
                    </a:p>
                  </a:txBody>
                  <a:tcPr/>
                </a:tc>
                <a:tc>
                  <a:txBody>
                    <a:bodyPr/>
                    <a:lstStyle/>
                    <a:p>
                      <a:pPr indent="228600" algn="just">
                        <a:lnSpc>
                          <a:spcPct val="115000"/>
                        </a:lnSpc>
                        <a:spcAft>
                          <a:spcPts val="0"/>
                        </a:spcAft>
                      </a:pPr>
                      <a:r>
                        <a:rPr lang="en-US" sz="3600" kern="1200">
                          <a:solidFill>
                            <a:schemeClr val="tx1"/>
                          </a:solidFill>
                          <a:latin typeface="VAGRounded BT" pitchFamily="34" charset="0"/>
                          <a:ea typeface="+mn-ea"/>
                          <a:cs typeface="Arial" pitchFamily="34" charset="0"/>
                        </a:rPr>
                        <a:t>Pedigree</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175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312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450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8.27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5.70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7.09 </a:t>
                      </a:r>
                      <a:endParaRPr lang="zh-CN" sz="3600" kern="1200" dirty="0">
                        <a:solidFill>
                          <a:schemeClr val="tx1"/>
                        </a:solidFill>
                        <a:latin typeface="VAGRounded BT" pitchFamily="34" charset="0"/>
                        <a:ea typeface="+mn-ea"/>
                        <a:cs typeface="Arial" pitchFamily="34" charset="0"/>
                      </a:endParaRPr>
                    </a:p>
                  </a:txBody>
                  <a:tcPr marL="68580" marR="68580" marT="0" marB="0" anchor="b"/>
                </a:tc>
              </a:tr>
              <a:tr h="924252">
                <a:tc>
                  <a:txBody>
                    <a:bodyPr/>
                    <a:lstStyle/>
                    <a:p>
                      <a:pPr indent="228600" algn="just">
                        <a:lnSpc>
                          <a:spcPct val="115000"/>
                        </a:lnSpc>
                        <a:spcAft>
                          <a:spcPts val="0"/>
                        </a:spcAft>
                      </a:pPr>
                      <a:r>
                        <a:rPr lang="en-US" sz="3600" kern="1200">
                          <a:solidFill>
                            <a:schemeClr val="tx1"/>
                          </a:solidFill>
                          <a:latin typeface="VAGRounded BT" pitchFamily="34" charset="0"/>
                          <a:ea typeface="+mn-ea"/>
                          <a:cs typeface="Arial" pitchFamily="34" charset="0"/>
                        </a:rPr>
                        <a:t>RM</a:t>
                      </a:r>
                      <a:endParaRPr lang="zh-CN" sz="3600" kern="1200">
                        <a:solidFill>
                          <a:schemeClr val="tx1"/>
                        </a:solidFill>
                        <a:latin typeface="VAGRounded BT" pitchFamily="34" charset="0"/>
                        <a:ea typeface="+mn-ea"/>
                        <a:cs typeface="Arial" pitchFamily="34" charset="0"/>
                      </a:endParaRPr>
                    </a:p>
                  </a:txBody>
                  <a:tcPr marL="68580" marR="68580" marT="0" marB="0" anchor="ctr"/>
                </a:tc>
                <a:tc>
                  <a:txBody>
                    <a:bodyPr/>
                    <a:lstStyle/>
                    <a:p>
                      <a:pPr>
                        <a:lnSpc>
                          <a:spcPct val="115000"/>
                        </a:lnSpc>
                      </a:pP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138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255 </a:t>
                      </a:r>
                      <a:endParaRPr lang="zh-CN" sz="3600" kern="1200" dirty="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422 </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9.83</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a:solidFill>
                            <a:schemeClr val="tx1"/>
                          </a:solidFill>
                          <a:latin typeface="VAGRounded BT" pitchFamily="34" charset="0"/>
                          <a:ea typeface="+mn-ea"/>
                          <a:cs typeface="Arial" pitchFamily="34" charset="0"/>
                        </a:rPr>
                        <a:t>8.173</a:t>
                      </a:r>
                      <a:endParaRPr lang="zh-CN" sz="3600" kern="1200">
                        <a:solidFill>
                          <a:schemeClr val="tx1"/>
                        </a:solidFill>
                        <a:latin typeface="VAGRounded BT" pitchFamily="34" charset="0"/>
                        <a:ea typeface="+mn-ea"/>
                        <a:cs typeface="Arial" pitchFamily="34" charset="0"/>
                      </a:endParaRPr>
                    </a:p>
                  </a:txBody>
                  <a:tcPr marL="68580" marR="68580" marT="0" marB="0" anchor="b"/>
                </a:tc>
                <a:tc>
                  <a:txBody>
                    <a:bodyPr/>
                    <a:lstStyle/>
                    <a:p>
                      <a:pPr indent="228600" algn="r">
                        <a:lnSpc>
                          <a:spcPct val="115000"/>
                        </a:lnSpc>
                        <a:spcAft>
                          <a:spcPts val="0"/>
                        </a:spcAft>
                      </a:pPr>
                      <a:r>
                        <a:rPr lang="en-US" sz="3600" kern="1200" dirty="0">
                          <a:solidFill>
                            <a:schemeClr val="tx1"/>
                          </a:solidFill>
                          <a:latin typeface="VAGRounded BT" pitchFamily="34" charset="0"/>
                          <a:ea typeface="+mn-ea"/>
                          <a:cs typeface="Arial" pitchFamily="34" charset="0"/>
                        </a:rPr>
                        <a:t>8.31</a:t>
                      </a:r>
                      <a:endParaRPr lang="zh-CN" sz="3600" kern="1200" dirty="0">
                        <a:solidFill>
                          <a:schemeClr val="tx1"/>
                        </a:solidFill>
                        <a:latin typeface="VAGRounded BT" pitchFamily="34" charset="0"/>
                        <a:ea typeface="+mn-ea"/>
                        <a:cs typeface="Arial" pitchFamily="34" charset="0"/>
                      </a:endParaRPr>
                    </a:p>
                  </a:txBody>
                  <a:tcPr marL="68580" marR="68580" marT="0" marB="0" anchor="b"/>
                </a:tc>
              </a:tr>
            </a:tbl>
          </a:graphicData>
        </a:graphic>
      </p:graphicFrame>
      <p:pic>
        <p:nvPicPr>
          <p:cNvPr id="62473" name="Picture 9"/>
          <p:cNvPicPr>
            <a:picLocks noChangeAspect="1" noChangeArrowheads="1"/>
          </p:cNvPicPr>
          <p:nvPr/>
        </p:nvPicPr>
        <p:blipFill>
          <a:blip r:embed="rId4"/>
          <a:srcRect/>
          <a:stretch>
            <a:fillRect/>
          </a:stretch>
        </p:blipFill>
        <p:spPr bwMode="auto">
          <a:xfrm>
            <a:off x="16459200" y="28442690"/>
            <a:ext cx="8686800" cy="3713710"/>
          </a:xfrm>
          <a:prstGeom prst="rect">
            <a:avLst/>
          </a:prstGeom>
          <a:noFill/>
          <a:ln w="9525">
            <a:noFill/>
            <a:miter lim="800000"/>
            <a:headEnd/>
            <a:tailEnd/>
          </a:ln>
          <a:effectLst/>
        </p:spPr>
      </p:pic>
      <p:pic>
        <p:nvPicPr>
          <p:cNvPr id="21" name="Picture 15"/>
          <p:cNvPicPr>
            <a:picLocks noChangeAspect="1" noChangeArrowheads="1"/>
          </p:cNvPicPr>
          <p:nvPr/>
        </p:nvPicPr>
        <p:blipFill>
          <a:blip r:embed="rId5"/>
          <a:srcRect/>
          <a:stretch>
            <a:fillRect/>
          </a:stretch>
        </p:blipFill>
        <p:spPr bwMode="auto">
          <a:xfrm>
            <a:off x="30861000" y="25527000"/>
            <a:ext cx="3151188" cy="2264583"/>
          </a:xfrm>
          <a:prstGeom prst="rect">
            <a:avLst/>
          </a:prstGeom>
          <a:noFill/>
        </p:spPr>
      </p:pic>
      <p:pic>
        <p:nvPicPr>
          <p:cNvPr id="1027" name="Picture 3"/>
          <p:cNvPicPr>
            <a:picLocks noChangeAspect="1" noChangeArrowheads="1"/>
          </p:cNvPicPr>
          <p:nvPr/>
        </p:nvPicPr>
        <p:blipFill>
          <a:blip r:embed="rId6"/>
          <a:srcRect/>
          <a:stretch>
            <a:fillRect/>
          </a:stretch>
        </p:blipFill>
        <p:spPr bwMode="auto">
          <a:xfrm>
            <a:off x="2057400" y="15773400"/>
            <a:ext cx="2971800" cy="39814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7"/>
          <a:srcRect/>
          <a:stretch>
            <a:fillRect/>
          </a:stretch>
        </p:blipFill>
        <p:spPr bwMode="auto">
          <a:xfrm>
            <a:off x="990600" y="1107152"/>
            <a:ext cx="4648200" cy="4152570"/>
          </a:xfrm>
          <a:prstGeom prst="rect">
            <a:avLst/>
          </a:prstGeom>
          <a:noFill/>
          <a:ln w="9525">
            <a:noFill/>
            <a:miter lim="800000"/>
            <a:headEnd/>
            <a:tailEnd/>
          </a:ln>
          <a:effectLst/>
        </p:spPr>
      </p:pic>
      <p:pic>
        <p:nvPicPr>
          <p:cNvPr id="1029" name="Picture 5"/>
          <p:cNvPicPr>
            <a:picLocks noChangeAspect="1" noChangeArrowheads="1"/>
          </p:cNvPicPr>
          <p:nvPr/>
        </p:nvPicPr>
        <p:blipFill>
          <a:blip r:embed="rId8"/>
          <a:srcRect/>
          <a:stretch>
            <a:fillRect/>
          </a:stretch>
        </p:blipFill>
        <p:spPr bwMode="auto">
          <a:xfrm>
            <a:off x="7315200" y="16031817"/>
            <a:ext cx="6400800" cy="3856383"/>
          </a:xfrm>
          <a:prstGeom prst="rect">
            <a:avLst/>
          </a:prstGeom>
          <a:noFill/>
          <a:ln w="9525">
            <a:noFill/>
            <a:miter lim="800000"/>
            <a:headEnd/>
            <a:tailEnd/>
          </a:ln>
          <a:effectLst/>
        </p:spPr>
      </p:pic>
      <p:cxnSp>
        <p:nvCxnSpPr>
          <p:cNvPr id="31" name="Straight Connector 30"/>
          <p:cNvCxnSpPr/>
          <p:nvPr/>
        </p:nvCxnSpPr>
        <p:spPr>
          <a:xfrm flipV="1">
            <a:off x="762000" y="29946600"/>
            <a:ext cx="1426464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16459200" y="15621000"/>
            <a:ext cx="17983200" cy="2862322"/>
          </a:xfrm>
          <a:prstGeom prst="rect">
            <a:avLst/>
          </a:prstGeom>
          <a:noFill/>
        </p:spPr>
        <p:txBody>
          <a:bodyPr wrap="square" rtlCol="0">
            <a:spAutoFit/>
          </a:bodyPr>
          <a:lstStyle/>
          <a:p>
            <a:r>
              <a:rPr lang="en-US" altLang="zh-CN" sz="3600" dirty="0" smtClean="0">
                <a:latin typeface="VAGRounded BT" pitchFamily="34" charset="0"/>
                <a:cs typeface="Arial" pitchFamily="34" charset="0"/>
              </a:rPr>
              <a:t>Table 3. </a:t>
            </a:r>
            <a:r>
              <a:rPr lang="en-US" altLang="zh-CN" sz="3600" dirty="0" smtClean="0">
                <a:latin typeface="VAGRounded BT" pitchFamily="34" charset="0"/>
                <a:cs typeface="Arial" pitchFamily="34" charset="0"/>
              </a:rPr>
              <a:t>A</a:t>
            </a:r>
            <a:r>
              <a:rPr lang="en-US" sz="3600" dirty="0" smtClean="0">
                <a:latin typeface="VAGRounded BT" pitchFamily="34" charset="0"/>
                <a:cs typeface="Arial" pitchFamily="34" charset="0"/>
              </a:rPr>
              <a:t>verage </a:t>
            </a:r>
            <a:r>
              <a:rPr lang="en-US" sz="3600" dirty="0" smtClean="0">
                <a:latin typeface="VAGRounded BT" pitchFamily="34" charset="0"/>
                <a:cs typeface="Arial" pitchFamily="34" charset="0"/>
              </a:rPr>
              <a:t>genomic inbreeding of </a:t>
            </a:r>
            <a:r>
              <a:rPr lang="en-US" sz="3600" dirty="0" smtClean="0">
                <a:latin typeface="VAGRounded BT" pitchFamily="34" charset="0"/>
                <a:cs typeface="Arial" pitchFamily="34" charset="0"/>
              </a:rPr>
              <a:t>calves as </a:t>
            </a:r>
            <a:r>
              <a:rPr lang="en-US" sz="3600" dirty="0" smtClean="0">
                <a:latin typeface="VAGRounded BT" pitchFamily="34" charset="0"/>
                <a:cs typeface="Arial" pitchFamily="34" charset="0"/>
              </a:rPr>
              <a:t>well </a:t>
            </a:r>
            <a:r>
              <a:rPr lang="en-US" sz="3600" dirty="0" smtClean="0">
                <a:latin typeface="VAGRounded BT" pitchFamily="34" charset="0"/>
                <a:cs typeface="Arial" pitchFamily="34" charset="0"/>
              </a:rPr>
              <a:t>as increase </a:t>
            </a:r>
            <a:r>
              <a:rPr lang="en-US" sz="3600" dirty="0" smtClean="0">
                <a:latin typeface="VAGRounded BT" pitchFamily="34" charset="0"/>
                <a:cs typeface="Arial" pitchFamily="34" charset="0"/>
              </a:rPr>
              <a:t>in calf value from mating of  top 50 marketed bulls selected for genomic lifetime net merit (LNM) with the youngest genotyped cows of the same breed in the same herd compare to randomly selected bulls and randomly </a:t>
            </a:r>
            <a:r>
              <a:rPr lang="en-US" sz="3600" dirty="0" smtClean="0">
                <a:latin typeface="VAGRounded BT" pitchFamily="34" charset="0"/>
                <a:cs typeface="Arial" pitchFamily="34" charset="0"/>
              </a:rPr>
              <a:t>mating</a:t>
            </a:r>
            <a:endParaRPr lang="zh-CN" altLang="en-US" sz="3600" dirty="0" smtClean="0">
              <a:latin typeface="VAGRounded BT" pitchFamily="34" charset="0"/>
              <a:cs typeface="Arial" pitchFamily="34" charset="0"/>
            </a:endParaRPr>
          </a:p>
          <a:p>
            <a:endParaRPr lang="zh-CN" altLang="en-US" sz="3600" dirty="0" smtClean="0">
              <a:latin typeface="VAGRounded BT" pitchFamily="34" charset="0"/>
              <a:cs typeface="Arial" pitchFamily="34" charset="0"/>
            </a:endParaRPr>
          </a:p>
        </p:txBody>
      </p:sp>
      <p:cxnSp>
        <p:nvCxnSpPr>
          <p:cNvPr id="41" name="Straight Connector 40"/>
          <p:cNvCxnSpPr/>
          <p:nvPr/>
        </p:nvCxnSpPr>
        <p:spPr>
          <a:xfrm flipV="1">
            <a:off x="746760" y="31394400"/>
            <a:ext cx="1426464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762000" y="37185600"/>
            <a:ext cx="1426464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16459200" y="9829800"/>
            <a:ext cx="1737360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6459200" y="11645153"/>
            <a:ext cx="1737360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16459200" y="14249400"/>
            <a:ext cx="1737360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16459200" y="18288000"/>
            <a:ext cx="1737360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16459200" y="20269200"/>
            <a:ext cx="1737360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16459200" y="24841200"/>
            <a:ext cx="17373600" cy="13447"/>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6459200" y="25603200"/>
            <a:ext cx="18288000" cy="2862322"/>
          </a:xfrm>
          <a:prstGeom prst="rect">
            <a:avLst/>
          </a:prstGeom>
          <a:noFill/>
        </p:spPr>
        <p:txBody>
          <a:bodyPr wrap="square" rtlCol="0">
            <a:spAutoFit/>
          </a:bodyPr>
          <a:lstStyle/>
          <a:p>
            <a:r>
              <a:rPr lang="en-US" altLang="zh-CN" sz="3600" dirty="0" smtClean="0">
                <a:latin typeface="VAGRounded BT" pitchFamily="34" charset="0"/>
                <a:cs typeface="Arial" pitchFamily="34" charset="0"/>
              </a:rPr>
              <a:t>How to earn 2 million </a:t>
            </a:r>
            <a:r>
              <a:rPr lang="en-US" altLang="zh-CN" sz="3600" dirty="0" err="1" smtClean="0">
                <a:latin typeface="VAGRounded BT" pitchFamily="34" charset="0"/>
                <a:cs typeface="Arial" pitchFamily="34" charset="0"/>
              </a:rPr>
              <a:t>dolloars</a:t>
            </a:r>
            <a:r>
              <a:rPr lang="en-US" altLang="zh-CN" sz="3600" dirty="0" smtClean="0">
                <a:latin typeface="VAGRounded BT" pitchFamily="34" charset="0"/>
                <a:cs typeface="Arial" pitchFamily="34" charset="0"/>
              </a:rPr>
              <a:t> for Holstein cattle?</a:t>
            </a:r>
          </a:p>
          <a:p>
            <a:endParaRPr lang="en-US" altLang="zh-CN" sz="3600" dirty="0" smtClean="0">
              <a:latin typeface="VAGRounded BT" pitchFamily="34" charset="0"/>
              <a:cs typeface="Arial" pitchFamily="34" charset="0"/>
            </a:endParaRPr>
          </a:p>
          <a:p>
            <a:endParaRPr lang="en-US" altLang="zh-CN" sz="3600" dirty="0" smtClean="0">
              <a:latin typeface="VAGRounded BT" pitchFamily="34" charset="0"/>
              <a:cs typeface="Arial" pitchFamily="34" charset="0"/>
            </a:endParaRPr>
          </a:p>
          <a:p>
            <a:r>
              <a:rPr lang="en-US" altLang="zh-CN" sz="3600" dirty="0" smtClean="0">
                <a:latin typeface="VAGRounded BT" pitchFamily="34" charset="0"/>
                <a:cs typeface="Arial" pitchFamily="34" charset="0"/>
              </a:rPr>
              <a:t>(494-262) *160000 /2.5  &gt;2 million</a:t>
            </a:r>
            <a:endParaRPr lang="zh-CN" altLang="en-US" sz="3600" dirty="0" smtClean="0">
              <a:latin typeface="VAGRounded BT" pitchFamily="34" charset="0"/>
              <a:cs typeface="Arial" pitchFamily="34" charset="0"/>
            </a:endParaRPr>
          </a:p>
          <a:p>
            <a:endParaRPr lang="zh-CN" altLang="en-US" sz="3600" dirty="0" smtClean="0">
              <a:latin typeface="VAGRounded BT" pitchFamily="34" charset="0"/>
              <a:cs typeface="Arial" pitchFamily="34" charset="0"/>
            </a:endParaRPr>
          </a:p>
        </p:txBody>
      </p:sp>
      <p:pic>
        <p:nvPicPr>
          <p:cNvPr id="51" name="Picture 9"/>
          <p:cNvPicPr>
            <a:picLocks noChangeAspect="1" noChangeArrowheads="1"/>
          </p:cNvPicPr>
          <p:nvPr/>
        </p:nvPicPr>
        <p:blipFill>
          <a:blip r:embed="rId4"/>
          <a:srcRect/>
          <a:stretch>
            <a:fillRect/>
          </a:stretch>
        </p:blipFill>
        <p:spPr bwMode="auto">
          <a:xfrm>
            <a:off x="25298400" y="28518890"/>
            <a:ext cx="8686800" cy="3713710"/>
          </a:xfrm>
          <a:prstGeom prst="rect">
            <a:avLst/>
          </a:prstGeom>
          <a:noFill/>
          <a:ln w="9525">
            <a:noFill/>
            <a:miter lim="800000"/>
            <a:headEnd/>
            <a:tailEnd/>
          </a:ln>
          <a:effectLst/>
        </p:spPr>
      </p:pic>
      <p:sp>
        <p:nvSpPr>
          <p:cNvPr id="52" name="Rectangle 2"/>
          <p:cNvSpPr>
            <a:spLocks noChangeArrowheads="1"/>
          </p:cNvSpPr>
          <p:nvPr/>
        </p:nvSpPr>
        <p:spPr bwMode="auto">
          <a:xfrm>
            <a:off x="35509200" y="23622000"/>
            <a:ext cx="13944600" cy="82176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altLang="zh-CN" sz="4400" dirty="0" smtClean="0">
                <a:latin typeface="VAGRounded BT" pitchFamily="34" charset="0"/>
                <a:ea typeface="宋体" pitchFamily="2" charset="-122"/>
                <a:cs typeface="Times New Roman" pitchFamily="18" charset="0"/>
              </a:rPr>
              <a:t>Conclusions</a:t>
            </a:r>
          </a:p>
          <a:p>
            <a:pPr algn="ctr"/>
            <a:endParaRPr lang="en-US" altLang="zh-CN" sz="4400" dirty="0" smtClean="0">
              <a:latin typeface="VAGRounded BT" pitchFamily="34" charset="0"/>
              <a:ea typeface="宋体" pitchFamily="2" charset="-122"/>
              <a:cs typeface="Times New Roman" pitchFamily="18" charset="0"/>
            </a:endParaRPr>
          </a:p>
          <a:p>
            <a:pPr marL="484188" indent="-484188" algn="just">
              <a:buFont typeface="Wingdings" pitchFamily="2" charset="2"/>
              <a:buChar char="ü"/>
            </a:pPr>
            <a:r>
              <a:rPr lang="en-US" altLang="zh-CN" sz="3600" dirty="0" smtClean="0">
                <a:latin typeface="VAGRounded BT" pitchFamily="34" charset="0"/>
                <a:cs typeface="Arial" pitchFamily="34" charset="0"/>
              </a:rPr>
              <a:t>Mating programs including genomic relationships were much better than using pedigree relationships</a:t>
            </a:r>
          </a:p>
          <a:p>
            <a:pPr marL="484188" indent="-484188" algn="just">
              <a:buFont typeface="Wingdings" pitchFamily="2" charset="2"/>
              <a:buChar char="ü"/>
            </a:pPr>
            <a:endParaRPr lang="en-US" altLang="zh-CN" sz="3600" dirty="0" smtClean="0">
              <a:latin typeface="VAGRounded BT" pitchFamily="34" charset="0"/>
              <a:cs typeface="Arial" pitchFamily="34" charset="0"/>
            </a:endParaRPr>
          </a:p>
          <a:p>
            <a:pPr algn="just">
              <a:buFont typeface="Wingdings" pitchFamily="2" charset="2"/>
              <a:buChar char="ü"/>
            </a:pPr>
            <a:r>
              <a:rPr lang="en-US" altLang="zh-CN" sz="3600" dirty="0" smtClean="0">
                <a:latin typeface="VAGRounded BT" pitchFamily="34" charset="0"/>
                <a:cs typeface="Arial" pitchFamily="34" charset="0"/>
              </a:rPr>
              <a:t>Earning a total annual value of greater than $2 million for HO</a:t>
            </a:r>
          </a:p>
          <a:p>
            <a:pPr algn="just">
              <a:buFont typeface="Wingdings" pitchFamily="2" charset="2"/>
              <a:buChar char="ü"/>
            </a:pPr>
            <a:endParaRPr lang="en-US" altLang="zh-CN" sz="3600" dirty="0" smtClean="0">
              <a:latin typeface="VAGRounded BT" pitchFamily="34" charset="0"/>
              <a:cs typeface="Arial" pitchFamily="34" charset="0"/>
            </a:endParaRPr>
          </a:p>
          <a:p>
            <a:pPr marL="538163" indent="-538163" algn="just">
              <a:buFont typeface="Wingdings" pitchFamily="2" charset="2"/>
              <a:buChar char="ü"/>
            </a:pPr>
            <a:r>
              <a:rPr lang="en-US" altLang="zh-CN" sz="3600" dirty="0" smtClean="0">
                <a:latin typeface="VAGRounded BT" pitchFamily="34" charset="0"/>
                <a:cs typeface="Arial" pitchFamily="34" charset="0"/>
              </a:rPr>
              <a:t>Extra benefit was gained when dominance effects were included in the mating program.</a:t>
            </a:r>
          </a:p>
          <a:p>
            <a:pPr algn="just">
              <a:buFont typeface="Wingdings" pitchFamily="2" charset="2"/>
              <a:buChar char="ü"/>
            </a:pPr>
            <a:endParaRPr lang="en-US" altLang="zh-CN" sz="3600" dirty="0" smtClean="0">
              <a:latin typeface="VAGRounded BT" pitchFamily="34" charset="0"/>
              <a:cs typeface="Arial" pitchFamily="34" charset="0"/>
            </a:endParaRPr>
          </a:p>
          <a:p>
            <a:pPr marL="484188" indent="-484188" algn="just">
              <a:buFont typeface="Wingdings" pitchFamily="2" charset="2"/>
              <a:buChar char="ü"/>
            </a:pPr>
            <a:r>
              <a:rPr lang="en-US" altLang="zh-CN" sz="3600" dirty="0" smtClean="0">
                <a:latin typeface="VAGRounded BT" pitchFamily="34" charset="0"/>
                <a:cs typeface="Arial" pitchFamily="34" charset="0"/>
              </a:rPr>
              <a:t>Combining LP and genomic relationship was always better than other methods regardless of the selection done and whether dominance effect was included or not.</a:t>
            </a:r>
            <a:endParaRPr lang="zh-CN" altLang="en-US" sz="3600" dirty="0" smtClean="0">
              <a:latin typeface="VAGRounded BT" pitchFamily="34" charset="0"/>
              <a:cs typeface="Arial" pitchFamily="34" charset="0"/>
            </a:endParaRPr>
          </a:p>
          <a:p>
            <a:pPr algn="ctr"/>
            <a:endParaRPr lang="en-US" altLang="zh-CN" sz="4400" dirty="0" smtClean="0">
              <a:latin typeface="VAGRounded BT" pitchFamily="34" charset="0"/>
              <a:ea typeface="宋体" pitchFamily="2" charset="-122"/>
              <a:cs typeface="Times New Roman" pitchFamily="18" charset="0"/>
            </a:endParaRPr>
          </a:p>
        </p:txBody>
      </p:sp>
      <p:sp>
        <p:nvSpPr>
          <p:cNvPr id="53" name="TextBox 52"/>
          <p:cNvSpPr txBox="1"/>
          <p:nvPr/>
        </p:nvSpPr>
        <p:spPr>
          <a:xfrm>
            <a:off x="35509200" y="20269201"/>
            <a:ext cx="14859000" cy="2308324"/>
          </a:xfrm>
          <a:prstGeom prst="rect">
            <a:avLst/>
          </a:prstGeom>
          <a:noFill/>
        </p:spPr>
        <p:txBody>
          <a:bodyPr wrap="square" rtlCol="0">
            <a:spAutoFit/>
          </a:bodyPr>
          <a:lstStyle/>
          <a:p>
            <a:r>
              <a:rPr lang="en-US" altLang="zh-CN" sz="3600" dirty="0" smtClean="0">
                <a:latin typeface="VAGRounded BT" pitchFamily="34" charset="0"/>
                <a:cs typeface="Arial" pitchFamily="34" charset="0"/>
              </a:rPr>
              <a:t>Figure 1. The increase of predicted milk yield for calves including or non-including dominance effect  using top 50 bulls and different mating allocation methods compare to  randomly selected bull and randomly mating.</a:t>
            </a:r>
            <a:endParaRPr lang="zh-CN" altLang="en-US" sz="3600" dirty="0" smtClean="0">
              <a:latin typeface="VAGRounded BT" pitchFamily="34" charset="0"/>
              <a:cs typeface="Arial" pitchFamily="34" charset="0"/>
            </a:endParaRPr>
          </a:p>
        </p:txBody>
      </p:sp>
      <p:sp>
        <p:nvSpPr>
          <p:cNvPr id="54" name="TextBox 53"/>
          <p:cNvSpPr txBox="1"/>
          <p:nvPr/>
        </p:nvSpPr>
        <p:spPr>
          <a:xfrm>
            <a:off x="16230600" y="32766000"/>
            <a:ext cx="18288000" cy="5632311"/>
          </a:xfrm>
          <a:prstGeom prst="rect">
            <a:avLst/>
          </a:prstGeom>
          <a:noFill/>
        </p:spPr>
        <p:txBody>
          <a:bodyPr wrap="square" rtlCol="0">
            <a:spAutoFit/>
          </a:bodyPr>
          <a:lstStyle/>
          <a:p>
            <a:r>
              <a:rPr lang="en-US" altLang="zh-CN" sz="3600" dirty="0" smtClean="0">
                <a:latin typeface="VAGRounded BT" pitchFamily="34" charset="0"/>
                <a:cs typeface="Arial" pitchFamily="34" charset="0"/>
              </a:rPr>
              <a:t>Reference</a:t>
            </a:r>
          </a:p>
          <a:p>
            <a:endParaRPr lang="en-US" altLang="zh-CN" sz="3600" dirty="0" smtClean="0">
              <a:latin typeface="VAGRounded BT" pitchFamily="34" charset="0"/>
              <a:cs typeface="Arial" pitchFamily="34" charset="0"/>
            </a:endParaRPr>
          </a:p>
          <a:p>
            <a:pPr algn="just"/>
            <a:r>
              <a:rPr lang="en-US" altLang="zh-CN" sz="3600" dirty="0" smtClean="0">
                <a:latin typeface="VAGRounded BT" pitchFamily="34" charset="0"/>
                <a:cs typeface="Arial" pitchFamily="34" charset="0"/>
              </a:rPr>
              <a:t>Pryce, J. E., B. J. Hayes, and M. E. Goddard. 2012. Novel strategies to minimize progeny inbreeding while maximizing genetic gain using genomic information. J</a:t>
            </a:r>
            <a:r>
              <a:rPr lang="en-US" altLang="zh-CN" sz="3600" dirty="0" smtClean="0">
                <a:latin typeface="VAGRounded BT" pitchFamily="34" charset="0"/>
                <a:cs typeface="Arial" pitchFamily="34" charset="0"/>
                <a:hlinkClick r:id="rId9"/>
              </a:rPr>
              <a:t>. </a:t>
            </a:r>
            <a:r>
              <a:rPr lang="en-US" altLang="zh-CN" sz="3600" dirty="0" smtClean="0">
                <a:latin typeface="VAGRounded BT" pitchFamily="34" charset="0"/>
                <a:cs typeface="Arial" pitchFamily="34" charset="0"/>
              </a:rPr>
              <a:t>Dairy Sci. 95:377–388.</a:t>
            </a:r>
          </a:p>
          <a:p>
            <a:pPr algn="just"/>
            <a:endParaRPr lang="en-US" altLang="zh-CN" sz="3600" dirty="0" smtClean="0">
              <a:latin typeface="VAGRounded BT" pitchFamily="34" charset="0"/>
              <a:cs typeface="Arial" pitchFamily="34" charset="0"/>
            </a:endParaRPr>
          </a:p>
          <a:p>
            <a:pPr algn="just"/>
            <a:r>
              <a:rPr lang="en-US" altLang="zh-CN" sz="3600" dirty="0" smtClean="0">
                <a:latin typeface="VAGRounded BT" pitchFamily="34" charset="0"/>
                <a:cs typeface="Arial" pitchFamily="34" charset="0"/>
              </a:rPr>
              <a:t>Sonesson, A. K., J. A. </a:t>
            </a:r>
            <a:r>
              <a:rPr lang="en-US" altLang="zh-CN" sz="3600" dirty="0" err="1" smtClean="0">
                <a:latin typeface="VAGRounded BT" pitchFamily="34" charset="0"/>
                <a:cs typeface="Arial" pitchFamily="34" charset="0"/>
              </a:rPr>
              <a:t>Woolliams</a:t>
            </a:r>
            <a:r>
              <a:rPr lang="en-US" altLang="zh-CN" sz="3600" dirty="0" smtClean="0">
                <a:latin typeface="VAGRounded BT" pitchFamily="34" charset="0"/>
                <a:cs typeface="Arial" pitchFamily="34" charset="0"/>
              </a:rPr>
              <a:t>, and T. H. E. </a:t>
            </a:r>
            <a:r>
              <a:rPr lang="en-US" altLang="zh-CN" sz="3600" dirty="0" err="1" smtClean="0">
                <a:latin typeface="VAGRounded BT" pitchFamily="34" charset="0"/>
                <a:cs typeface="Arial" pitchFamily="34" charset="0"/>
              </a:rPr>
              <a:t>Meuwissen</a:t>
            </a:r>
            <a:r>
              <a:rPr lang="en-US" altLang="zh-CN" sz="3600" dirty="0" smtClean="0">
                <a:latin typeface="VAGRounded BT" pitchFamily="34" charset="0"/>
                <a:cs typeface="Arial" pitchFamily="34" charset="0"/>
              </a:rPr>
              <a:t>. 2012. Genomic selection requires genomic control of inbreeding. Genet. Sel. </a:t>
            </a:r>
            <a:r>
              <a:rPr lang="en-US" altLang="zh-CN" sz="3600" dirty="0" err="1" smtClean="0">
                <a:latin typeface="VAGRounded BT" pitchFamily="34" charset="0"/>
                <a:cs typeface="Arial" pitchFamily="34" charset="0"/>
              </a:rPr>
              <a:t>Evol</a:t>
            </a:r>
            <a:r>
              <a:rPr lang="en-US" altLang="zh-CN" sz="3600" dirty="0" smtClean="0">
                <a:latin typeface="VAGRounded BT" pitchFamily="34" charset="0"/>
                <a:cs typeface="Arial" pitchFamily="34" charset="0"/>
              </a:rPr>
              <a:t>. 44:27-36.</a:t>
            </a:r>
            <a:endParaRPr lang="zh-CN" altLang="en-US" sz="3600" dirty="0" smtClean="0">
              <a:latin typeface="VAGRounded BT" pitchFamily="34" charset="0"/>
              <a:cs typeface="Arial" pitchFamily="34" charset="0"/>
            </a:endParaRPr>
          </a:p>
          <a:p>
            <a:endParaRPr lang="zh-CN" altLang="en-US" sz="3600" dirty="0" smtClean="0"/>
          </a:p>
          <a:p>
            <a:endParaRPr lang="zh-CN" altLang="en-US" sz="3600" dirty="0" smtClean="0">
              <a:latin typeface="VAGRounded BT" pitchFamily="34" charset="0"/>
              <a:cs typeface="Arial" pitchFamily="34" charset="0"/>
            </a:endParaRPr>
          </a:p>
        </p:txBody>
      </p:sp>
      <p:pic>
        <p:nvPicPr>
          <p:cNvPr id="1030" name="Picture 6"/>
          <p:cNvPicPr>
            <a:picLocks noChangeAspect="1" noChangeArrowheads="1"/>
          </p:cNvPicPr>
          <p:nvPr/>
        </p:nvPicPr>
        <p:blipFill>
          <a:blip r:embed="rId10"/>
          <a:srcRect/>
          <a:stretch>
            <a:fillRect/>
          </a:stretch>
        </p:blipFill>
        <p:spPr bwMode="auto">
          <a:xfrm>
            <a:off x="36033049" y="32080200"/>
            <a:ext cx="6507438" cy="47244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11"/>
          <a:srcRect/>
          <a:stretch>
            <a:fillRect/>
          </a:stretch>
        </p:blipFill>
        <p:spPr bwMode="auto">
          <a:xfrm>
            <a:off x="43967400" y="32156400"/>
            <a:ext cx="6286500" cy="419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TotalTime>
  <Words>665</Words>
  <Application>Microsoft Office PowerPoint</Application>
  <PresentationFormat>Custom</PresentationFormat>
  <Paragraphs>131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Chuanyu Sun</cp:lastModifiedBy>
  <cp:revision>46</cp:revision>
  <dcterms:created xsi:type="dcterms:W3CDTF">2006-08-16T00:00:00Z</dcterms:created>
  <dcterms:modified xsi:type="dcterms:W3CDTF">2013-04-15T13:44:48Z</dcterms:modified>
</cp:coreProperties>
</file>