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9" r:id="rId3"/>
    <p:sldId id="370" r:id="rId4"/>
    <p:sldId id="400" r:id="rId5"/>
    <p:sldId id="386" r:id="rId6"/>
    <p:sldId id="323" r:id="rId7"/>
    <p:sldId id="350" r:id="rId8"/>
    <p:sldId id="353" r:id="rId9"/>
    <p:sldId id="404" r:id="rId10"/>
    <p:sldId id="356" r:id="rId11"/>
    <p:sldId id="403" r:id="rId12"/>
    <p:sldId id="364" r:id="rId13"/>
    <p:sldId id="360" r:id="rId14"/>
    <p:sldId id="358" r:id="rId15"/>
    <p:sldId id="385" r:id="rId16"/>
    <p:sldId id="405" r:id="rId17"/>
    <p:sldId id="363" r:id="rId18"/>
    <p:sldId id="406" r:id="rId19"/>
    <p:sldId id="367" r:id="rId20"/>
    <p:sldId id="402" r:id="rId21"/>
    <p:sldId id="396" r:id="rId22"/>
    <p:sldId id="380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89FF50"/>
    <a:srgbClr val="FF8000"/>
    <a:srgbClr val="A9C9FF"/>
    <a:srgbClr val="000000"/>
    <a:srgbClr val="FFFFFF"/>
    <a:srgbClr val="E31A1C"/>
    <a:srgbClr val="FD8D3C"/>
    <a:srgbClr val="FECC5C"/>
    <a:srgbClr val="FFFFB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7" autoAdjust="0"/>
    <p:restoredTop sz="94386" autoAdjust="0"/>
  </p:normalViewPr>
  <p:slideViewPr>
    <p:cSldViewPr snapToGrid="0">
      <p:cViewPr>
        <p:scale>
          <a:sx n="150" d="100"/>
          <a:sy n="150" d="100"/>
        </p:scale>
        <p:origin x="-1936" y="24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presentations:MISC13:2013%20Milk%20to%20Feed%20Pri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'2012 Milk to Feed Price.csv'!$A$28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00FF00"/>
              </a:solidFill>
              <a:prstDash val="sysDot"/>
            </a:ln>
          </c:spPr>
          <c:marker>
            <c:symbol val="none"/>
          </c:marker>
          <c:val>
            <c:numRef>
              <c:f>'2012 Milk to Feed Price.csv'!$B$28:$M$28</c:f>
              <c:numCache>
                <c:formatCode>General</c:formatCode>
                <c:ptCount val="12"/>
                <c:pt idx="0">
                  <c:v>2.33</c:v>
                </c:pt>
                <c:pt idx="1">
                  <c:v>2.34</c:v>
                </c:pt>
                <c:pt idx="2">
                  <c:v>2.18</c:v>
                </c:pt>
                <c:pt idx="3">
                  <c:v>2.19</c:v>
                </c:pt>
                <c:pt idx="4">
                  <c:v>2.18</c:v>
                </c:pt>
                <c:pt idx="5">
                  <c:v>2.26</c:v>
                </c:pt>
                <c:pt idx="6">
                  <c:v>2.3</c:v>
                </c:pt>
                <c:pt idx="7">
                  <c:v>2.36</c:v>
                </c:pt>
                <c:pt idx="8">
                  <c:v>2.36</c:v>
                </c:pt>
                <c:pt idx="9">
                  <c:v>2.4</c:v>
                </c:pt>
                <c:pt idx="10">
                  <c:v>2.23</c:v>
                </c:pt>
                <c:pt idx="11">
                  <c:v>1.98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'2012 Milk to Feed Price.csv'!$A$29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'2012 Milk to Feed Price.csv'!$B$29:$M$29</c:f>
              <c:numCache>
                <c:formatCode>General</c:formatCode>
                <c:ptCount val="12"/>
                <c:pt idx="0">
                  <c:v>1.96</c:v>
                </c:pt>
                <c:pt idx="1">
                  <c:v>2.01</c:v>
                </c:pt>
                <c:pt idx="2">
                  <c:v>2.12</c:v>
                </c:pt>
                <c:pt idx="3">
                  <c:v>1.81</c:v>
                </c:pt>
                <c:pt idx="4">
                  <c:v>1.73</c:v>
                </c:pt>
                <c:pt idx="5">
                  <c:v>1.87</c:v>
                </c:pt>
                <c:pt idx="6">
                  <c:v>1.91</c:v>
                </c:pt>
                <c:pt idx="7">
                  <c:v>1.85</c:v>
                </c:pt>
                <c:pt idx="8">
                  <c:v>1.84</c:v>
                </c:pt>
                <c:pt idx="9">
                  <c:v>1.83</c:v>
                </c:pt>
                <c:pt idx="10">
                  <c:v>1.87</c:v>
                </c:pt>
                <c:pt idx="11">
                  <c:v>1.8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'2012 Milk to Feed Price.csv'!$A$30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E31A1C"/>
              </a:solidFill>
              <a:prstDash val="sysDot"/>
            </a:ln>
          </c:spPr>
          <c:marker>
            <c:symbol val="none"/>
          </c:marker>
          <c:val>
            <c:numRef>
              <c:f>'2012 Milk to Feed Price.csv'!$B$30:$M$30</c:f>
              <c:numCache>
                <c:formatCode>General</c:formatCode>
                <c:ptCount val="12"/>
                <c:pt idx="0">
                  <c:v>1.72</c:v>
                </c:pt>
                <c:pt idx="1">
                  <c:v>1.56</c:v>
                </c:pt>
                <c:pt idx="2">
                  <c:v>1.48</c:v>
                </c:pt>
                <c:pt idx="3">
                  <c:v>1.41</c:v>
                </c:pt>
                <c:pt idx="4">
                  <c:v>1.34</c:v>
                </c:pt>
                <c:pt idx="5">
                  <c:v>1.38</c:v>
                </c:pt>
                <c:pt idx="6">
                  <c:v>1.34</c:v>
                </c:pt>
                <c:pt idx="7">
                  <c:v>1.36</c:v>
                </c:pt>
                <c:pt idx="8">
                  <c:v>1.58</c:v>
                </c:pt>
                <c:pt idx="9">
                  <c:v>1.73</c:v>
                </c:pt>
                <c:pt idx="10">
                  <c:v>1.73</c:v>
                </c:pt>
                <c:pt idx="11">
                  <c:v>1.66</c:v>
                </c:pt>
              </c:numCache>
            </c:numRef>
          </c:val>
          <c:smooth val="0"/>
        </c:ser>
        <c:ser>
          <c:idx val="4"/>
          <c:order val="3"/>
          <c:tx>
            <c:v>2013</c:v>
          </c:tx>
          <c:spPr>
            <a:ln>
              <a:solidFill>
                <a:srgbClr val="FF8000"/>
              </a:solidFill>
            </a:ln>
          </c:spPr>
          <c:marker>
            <c:symbol val="none"/>
          </c:marker>
          <c:val>
            <c:numRef>
              <c:f>'2012 Milk to Feed Price.csv'!$B$31:$M$31</c:f>
              <c:numCache>
                <c:formatCode>General</c:formatCode>
                <c:ptCount val="12"/>
                <c:pt idx="0">
                  <c:v>1.57</c:v>
                </c:pt>
                <c:pt idx="1">
                  <c:v>1.52</c:v>
                </c:pt>
                <c:pt idx="2">
                  <c:v>1.48</c:v>
                </c:pt>
                <c:pt idx="3">
                  <c:v>1.56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6283384"/>
        <c:axId val="-2026280264"/>
      </c:lineChart>
      <c:catAx>
        <c:axId val="-2026283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4925"/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6280264"/>
        <c:crosses val="autoZero"/>
        <c:auto val="1"/>
        <c:lblAlgn val="ctr"/>
        <c:lblOffset val="100"/>
        <c:noMultiLvlLbl val="0"/>
      </c:catAx>
      <c:valAx>
        <c:axId val="-2026280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4925"/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6283384"/>
        <c:crosses val="autoZero"/>
        <c:crossBetween val="between"/>
      </c:valAx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Lactational Incidence</a:t>
            </a:r>
            <a:r>
              <a:rPr lang="en-US" baseline="0" dirty="0" smtClean="0"/>
              <a:t> Rate for 10 best and worst sires’ daughters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407964650191582"/>
          <c:y val="0.188622198647394"/>
          <c:w val="0.925397618797627"/>
          <c:h val="0.741112584537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CYST</c:v>
                </c:pt>
                <c:pt idx="1">
                  <c:v>DIGE</c:v>
                </c:pt>
                <c:pt idx="2">
                  <c:v>DSAB</c:v>
                </c:pt>
                <c:pt idx="3">
                  <c:v>KETO</c:v>
                </c:pt>
                <c:pt idx="4">
                  <c:v>LAME</c:v>
                </c:pt>
                <c:pt idx="5">
                  <c:v>MAST</c:v>
                </c:pt>
                <c:pt idx="6">
                  <c:v>METR</c:v>
                </c:pt>
                <c:pt idx="7">
                  <c:v>REPR</c:v>
                </c:pt>
                <c:pt idx="8">
                  <c:v>RETP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7.649999999999998</c:v>
                </c:pt>
                <c:pt idx="1">
                  <c:v>1.33</c:v>
                </c:pt>
                <c:pt idx="2">
                  <c:v>0.55</c:v>
                </c:pt>
                <c:pt idx="3">
                  <c:v>4.84</c:v>
                </c:pt>
                <c:pt idx="4">
                  <c:v>11.48</c:v>
                </c:pt>
                <c:pt idx="5">
                  <c:v>7.21</c:v>
                </c:pt>
                <c:pt idx="6">
                  <c:v>1.77</c:v>
                </c:pt>
                <c:pt idx="7">
                  <c:v>8.720000000000001</c:v>
                </c:pt>
                <c:pt idx="8">
                  <c:v>2.43</c:v>
                </c:pt>
              </c:numCache>
            </c:numRef>
          </c:val>
        </c:ser>
        <c:ser>
          <c:idx val="1"/>
          <c:order val="1"/>
          <c:spPr>
            <a:solidFill>
              <a:srgbClr val="FF8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CYST</c:v>
                </c:pt>
                <c:pt idx="1">
                  <c:v>DIGE</c:v>
                </c:pt>
                <c:pt idx="2">
                  <c:v>DSAB</c:v>
                </c:pt>
                <c:pt idx="3">
                  <c:v>KETO</c:v>
                </c:pt>
                <c:pt idx="4">
                  <c:v>LAME</c:v>
                </c:pt>
                <c:pt idx="5">
                  <c:v>MAST</c:v>
                </c:pt>
                <c:pt idx="6">
                  <c:v>METR</c:v>
                </c:pt>
                <c:pt idx="7">
                  <c:v>REPR</c:v>
                </c:pt>
                <c:pt idx="8">
                  <c:v>RETP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11.87</c:v>
                </c:pt>
                <c:pt idx="1">
                  <c:v>9.33</c:v>
                </c:pt>
                <c:pt idx="2">
                  <c:v>13.28</c:v>
                </c:pt>
                <c:pt idx="3">
                  <c:v>20.33</c:v>
                </c:pt>
                <c:pt idx="4">
                  <c:v>22.63</c:v>
                </c:pt>
                <c:pt idx="5">
                  <c:v>30.4</c:v>
                </c:pt>
                <c:pt idx="6">
                  <c:v>30.46</c:v>
                </c:pt>
                <c:pt idx="7">
                  <c:v>25.48</c:v>
                </c:pt>
                <c:pt idx="8">
                  <c:v>18.06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142493256"/>
        <c:axId val="2142496472"/>
      </c:barChart>
      <c:catAx>
        <c:axId val="21424932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2496472"/>
        <c:crosses val="autoZero"/>
        <c:auto val="1"/>
        <c:lblAlgn val="ctr"/>
        <c:lblOffset val="100"/>
        <c:noMultiLvlLbl val="0"/>
      </c:catAx>
      <c:valAx>
        <c:axId val="2142496472"/>
        <c:scaling>
          <c:orientation val="minMax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300"/>
            </a:pPr>
            <a:endParaRPr lang="en-US"/>
          </a:p>
        </c:txPr>
        <c:crossAx val="2142493256"/>
        <c:crosses val="autoZero"/>
        <c:crossBetween val="between"/>
      </c:valAx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of sires with reliability &gt; 0.5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sires with reliability &gt; 0.5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CYST</c:v>
                </c:pt>
                <c:pt idx="1">
                  <c:v>DIGE</c:v>
                </c:pt>
                <c:pt idx="2">
                  <c:v>DSAB</c:v>
                </c:pt>
                <c:pt idx="3">
                  <c:v>KETO</c:v>
                </c:pt>
                <c:pt idx="4">
                  <c:v>LAME</c:v>
                </c:pt>
                <c:pt idx="5">
                  <c:v>MAST</c:v>
                </c:pt>
                <c:pt idx="6">
                  <c:v>METR</c:v>
                </c:pt>
                <c:pt idx="7">
                  <c:v>REPR</c:v>
                </c:pt>
                <c:pt idx="8">
                  <c:v>RETP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52.0</c:v>
                </c:pt>
                <c:pt idx="1">
                  <c:v>45.0</c:v>
                </c:pt>
                <c:pt idx="2">
                  <c:v>310.0</c:v>
                </c:pt>
                <c:pt idx="3">
                  <c:v>114.0</c:v>
                </c:pt>
                <c:pt idx="4">
                  <c:v>158.0</c:v>
                </c:pt>
                <c:pt idx="5">
                  <c:v>311.0</c:v>
                </c:pt>
                <c:pt idx="6">
                  <c:v>320.0</c:v>
                </c:pt>
                <c:pt idx="7">
                  <c:v>77.0</c:v>
                </c:pt>
                <c:pt idx="8">
                  <c:v>228.0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0904008"/>
        <c:axId val="2140922584"/>
      </c:barChart>
      <c:catAx>
        <c:axId val="21409040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0922584"/>
        <c:crosses val="autoZero"/>
        <c:auto val="1"/>
        <c:lblAlgn val="ctr"/>
        <c:lblOffset val="100"/>
        <c:noMultiLvlLbl val="0"/>
      </c:catAx>
      <c:valAx>
        <c:axId val="2140922584"/>
        <c:scaling>
          <c:orientation val="minMax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40904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AFE92-F3AD-43D7-9CDC-79C3FBC5CD8E}" type="slidenum">
              <a:rPr lang="en-US"/>
              <a:pPr/>
              <a:t>3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E7D30B2E-4F6E-482C-8D69-40A9D77DC140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F9F8C57C-3639-4C42-A70F-6C223FEFE3F9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8215" cy="452132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4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14922" y="3135100"/>
            <a:ext cx="86946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J. B. Cole</a:t>
            </a:r>
            <a:r>
              <a:rPr lang="en-US" sz="2400" b="1" baseline="3000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, </a:t>
            </a:r>
            <a:r>
              <a:rPr lang="en-US" sz="2400" b="1" baseline="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K. L. Parker Gaddis</a:t>
            </a:r>
            <a:r>
              <a:rPr lang="en-US" sz="2400" b="1" baseline="3000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J. S. Clay</a:t>
            </a:r>
            <a:r>
              <a:rPr lang="en-US" sz="2400" b="1" baseline="3000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, &amp; </a:t>
            </a: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C. Maltecca</a:t>
            </a:r>
            <a:r>
              <a:rPr lang="en-US" sz="2400" b="1" baseline="30000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2</a:t>
            </a:r>
          </a:p>
          <a:p>
            <a:pPr>
              <a:defRPr/>
            </a:pPr>
            <a:endParaRPr lang="en-US" sz="1800" b="1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600" b="1" baseline="30000" dirty="0" smtClean="0">
                <a:latin typeface="Trebuchet MS"/>
                <a:cs typeface="Calibri" pitchFamily="34" charset="0"/>
              </a:rPr>
              <a:t>1</a:t>
            </a:r>
            <a:r>
              <a:rPr lang="en-US" sz="1600" b="1" dirty="0" smtClean="0">
                <a:latin typeface="Trebuchet MS"/>
                <a:cs typeface="Calibri" pitchFamily="34" charset="0"/>
              </a:rPr>
              <a:t>Animal </a:t>
            </a:r>
            <a:r>
              <a:rPr lang="en-US" sz="1600" b="1" dirty="0">
                <a:latin typeface="Trebuchet MS"/>
                <a:cs typeface="Calibri" pitchFamily="34" charset="0"/>
              </a:rPr>
              <a:t>Improvement </a:t>
            </a:r>
            <a:r>
              <a:rPr lang="en-US" sz="1600" b="1" dirty="0" smtClean="0">
                <a:latin typeface="Trebuchet MS"/>
                <a:cs typeface="Calibri" pitchFamily="34" charset="0"/>
              </a:rPr>
              <a:t>Programs Laboratory</a:t>
            </a:r>
          </a:p>
          <a:p>
            <a:pPr>
              <a:defRPr/>
            </a:pPr>
            <a:r>
              <a:rPr lang="en-US" sz="1600" b="1" dirty="0" smtClean="0">
                <a:latin typeface="Trebuchet MS"/>
                <a:cs typeface="Calibri" pitchFamily="34" charset="0"/>
              </a:rPr>
              <a:t>Agricultural Research </a:t>
            </a:r>
            <a:r>
              <a:rPr lang="en-US" sz="1600" b="1" dirty="0">
                <a:latin typeface="Trebuchet MS"/>
                <a:cs typeface="Calibri" pitchFamily="34" charset="0"/>
              </a:rPr>
              <a:t>Service, </a:t>
            </a:r>
            <a:r>
              <a:rPr lang="en-US" sz="1600" b="1" dirty="0" smtClean="0">
                <a:latin typeface="Trebuchet MS"/>
                <a:cs typeface="Calibri" pitchFamily="34" charset="0"/>
              </a:rPr>
              <a:t>USDA</a:t>
            </a:r>
          </a:p>
          <a:p>
            <a:pPr>
              <a:defRPr/>
            </a:pPr>
            <a:r>
              <a:rPr lang="en-US" sz="1600" b="1" dirty="0" smtClean="0">
                <a:latin typeface="Trebuchet MS"/>
                <a:cs typeface="Calibri" pitchFamily="34" charset="0"/>
              </a:rPr>
              <a:t>Beltsville</a:t>
            </a:r>
            <a:r>
              <a:rPr lang="en-US" sz="1600" b="1" dirty="0">
                <a:latin typeface="Trebuchet MS"/>
                <a:cs typeface="Calibri" pitchFamily="34" charset="0"/>
              </a:rPr>
              <a:t>, </a:t>
            </a:r>
            <a:r>
              <a:rPr lang="en-US" sz="1600" b="1" dirty="0" smtClean="0">
                <a:latin typeface="Trebuchet MS"/>
                <a:cs typeface="Calibri" pitchFamily="34" charset="0"/>
              </a:rPr>
              <a:t>MD 20705-2350, USA</a:t>
            </a:r>
          </a:p>
          <a:p>
            <a:pPr>
              <a:defRPr/>
            </a:pPr>
            <a:endParaRPr lang="en-US" sz="1600" b="1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600" b="1" baseline="30000" dirty="0" smtClean="0">
                <a:latin typeface="Trebuchet MS"/>
                <a:cs typeface="Calibri" pitchFamily="34" charset="0"/>
              </a:rPr>
              <a:t>2</a:t>
            </a:r>
            <a:r>
              <a:rPr lang="en-US" sz="1600" b="1" dirty="0" smtClean="0">
                <a:latin typeface="Trebuchet MS"/>
                <a:cs typeface="Calibri" pitchFamily="34" charset="0"/>
              </a:rPr>
              <a:t>Department</a:t>
            </a:r>
            <a:r>
              <a:rPr lang="en-US" sz="1600" b="1" baseline="0" dirty="0" smtClean="0">
                <a:latin typeface="Trebuchet MS"/>
                <a:cs typeface="Calibri" pitchFamily="34" charset="0"/>
              </a:rPr>
              <a:t> of Animal </a:t>
            </a:r>
            <a:r>
              <a:rPr lang="en-US" sz="1600" b="1" baseline="0" dirty="0" smtClean="0">
                <a:latin typeface="Trebuchet MS"/>
                <a:cs typeface="Calibri" pitchFamily="34" charset="0"/>
              </a:rPr>
              <a:t>Science</a:t>
            </a:r>
            <a:endParaRPr lang="en-US" sz="1600" b="1" baseline="0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600" b="1" baseline="0" dirty="0" smtClean="0">
                <a:latin typeface="Trebuchet MS"/>
                <a:cs typeface="Calibri" pitchFamily="34" charset="0"/>
              </a:rPr>
              <a:t>North Carolina State University</a:t>
            </a:r>
          </a:p>
          <a:p>
            <a:pPr>
              <a:defRPr/>
            </a:pPr>
            <a:r>
              <a:rPr lang="en-US" sz="1600" b="1" baseline="0" dirty="0" smtClean="0">
                <a:latin typeface="Trebuchet MS"/>
                <a:cs typeface="Calibri" pitchFamily="34" charset="0"/>
              </a:rPr>
              <a:t>Raleigh, NC 27695-</a:t>
            </a:r>
            <a:r>
              <a:rPr lang="en-US" sz="1600" b="1" baseline="0" dirty="0" smtClean="0">
                <a:latin typeface="Trebuchet MS"/>
                <a:cs typeface="Calibri" pitchFamily="34" charset="0"/>
              </a:rPr>
              <a:t>7621, USA</a:t>
            </a:r>
          </a:p>
          <a:p>
            <a:pPr>
              <a:defRPr/>
            </a:pPr>
            <a:endParaRPr lang="en-US" sz="1600" b="1" baseline="0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600" b="1" baseline="30000" dirty="0" smtClean="0">
                <a:latin typeface="Trebuchet MS"/>
                <a:cs typeface="Calibri" pitchFamily="34" charset="0"/>
              </a:rPr>
              <a:t>3</a:t>
            </a:r>
            <a:r>
              <a:rPr lang="en-US" sz="1600" b="1" baseline="0" dirty="0" smtClean="0">
                <a:latin typeface="Trebuchet MS"/>
                <a:cs typeface="Calibri" pitchFamily="34" charset="0"/>
              </a:rPr>
              <a:t>Dairy Records Management Systems, Raleigh, NC, USA</a:t>
            </a:r>
            <a:endParaRPr lang="en-US" sz="1600" b="1" dirty="0" smtClean="0">
              <a:latin typeface="Trebuchet MS"/>
              <a:cs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john.cole@ars.usda.gov</a:t>
            </a:r>
            <a:endParaRPr lang="en-US" sz="1800" b="1" dirty="0">
              <a:solidFill>
                <a:srgbClr val="FFFF00"/>
              </a:solidFill>
              <a:latin typeface="Trebuchet MS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USDA_A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86" y="6281614"/>
            <a:ext cx="14732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1F312-A544-D846-AF7B-CB21ADD05770}" type="datetimeFigureOut">
              <a:rPr lang="en-US" smtClean="0"/>
              <a:t>5/20/13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3A380B-8E23-814E-B514-A1A97EF1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061" y="1410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127413" y="6561674"/>
            <a:ext cx="52847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2013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ICAR Health</a:t>
            </a:r>
            <a:r>
              <a:rPr kumimoji="1" lang="en-US" b="0" baseline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Data Conference, Aarhus, Denmark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31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 May 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2013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9" name="Text Box 51"/>
          <p:cNvSpPr txBox="1">
            <a:spLocks noChangeArrowheads="1"/>
          </p:cNvSpPr>
          <p:nvPr userDrawn="1"/>
        </p:nvSpPr>
        <p:spPr bwMode="ltGray">
          <a:xfrm>
            <a:off x="7976747" y="6557120"/>
            <a:ext cx="1029257" cy="1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Cole et al.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0" r:id="rId3"/>
    <p:sldLayoutId id="2147483678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2"/>
        <a:buChar char="l"/>
        <a:defRPr sz="3200" b="1">
          <a:solidFill>
            <a:schemeClr val="tx1"/>
          </a:solidFill>
          <a:latin typeface="Trebuchet MS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pitchFamily="2" charset="2"/>
        <a:buChar char="w"/>
        <a:defRPr sz="3200" b="1">
          <a:solidFill>
            <a:schemeClr val="tx1"/>
          </a:solidFill>
          <a:latin typeface="Trebuchet MS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Trebuchet MS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945" y="458117"/>
            <a:ext cx="8547893" cy="166199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Trebuchet MS"/>
              </a:rPr>
              <a:t>Genomic </a:t>
            </a:r>
            <a:r>
              <a:rPr lang="en-US" dirty="0" smtClean="0">
                <a:solidFill>
                  <a:srgbClr val="FFFFFF"/>
                </a:solidFill>
                <a:latin typeface="Trebuchet MS"/>
              </a:rPr>
              <a:t>evaluation </a:t>
            </a:r>
            <a:r>
              <a:rPr lang="en-US" dirty="0">
                <a:solidFill>
                  <a:srgbClr val="FFFFFF"/>
                </a:solidFill>
                <a:latin typeface="Trebuchet MS"/>
              </a:rPr>
              <a:t>of dairy cattle health</a:t>
            </a:r>
            <a:endParaRPr lang="en-US" dirty="0" smtClean="0">
              <a:solidFill>
                <a:srgbClr val="FFFFF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/>
          <a:p>
            <a:r>
              <a:rPr lang="en-US" dirty="0" smtClean="0"/>
              <a:t>Genetic and genomic analyses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654341"/>
              </p:ext>
            </p:extLst>
          </p:nvPr>
        </p:nvGraphicFramePr>
        <p:xfrm>
          <a:off x="287868" y="1371600"/>
          <a:ext cx="8635998" cy="3596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04532"/>
                <a:gridCol w="2387600"/>
                <a:gridCol w="384386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A9C9FF"/>
                          </a:solidFill>
                        </a:rPr>
                        <a:t>Single-trait</a:t>
                      </a:r>
                      <a:r>
                        <a:rPr lang="en-US" sz="2000" b="1" baseline="0" dirty="0" smtClean="0">
                          <a:solidFill>
                            <a:srgbClr val="A9C9FF"/>
                          </a:solidFill>
                        </a:rPr>
                        <a:t> genetic</a:t>
                      </a:r>
                      <a:endParaRPr lang="en-US" sz="2000" b="1" dirty="0">
                        <a:solidFill>
                          <a:srgbClr val="A9C9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A9C9FF"/>
                          </a:solidFill>
                        </a:rPr>
                        <a:t>Multiple</a:t>
                      </a:r>
                      <a:r>
                        <a:rPr lang="en-US" sz="2000" b="1" baseline="0" dirty="0" smtClean="0">
                          <a:solidFill>
                            <a:srgbClr val="A9C9FF"/>
                          </a:solidFill>
                        </a:rPr>
                        <a:t>-trait genetic</a:t>
                      </a:r>
                      <a:endParaRPr lang="en-US" sz="2000" b="1" dirty="0">
                        <a:solidFill>
                          <a:srgbClr val="A9C9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A9C9FF"/>
                          </a:solidFill>
                        </a:rPr>
                        <a:t>Multiple</a:t>
                      </a:r>
                      <a:r>
                        <a:rPr lang="en-US" sz="2000" b="1" baseline="0" dirty="0" smtClean="0">
                          <a:solidFill>
                            <a:srgbClr val="A9C9FF"/>
                          </a:solidFill>
                        </a:rPr>
                        <a:t>-trait genomic</a:t>
                      </a:r>
                      <a:endParaRPr lang="en-US" sz="2000" b="1" dirty="0" smtClean="0">
                        <a:solidFill>
                          <a:srgbClr val="A9C9FF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2000" b="1" dirty="0">
                        <a:solidFill>
                          <a:srgbClr val="A9C9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MAST, METR, LAME,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KETO, RETP, CYST, DSAB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1) MAST, METR, LAME,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KETO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RETP. CYST, DSAB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Fixed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parity, year-season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Random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sire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, herd-year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Numerator relationship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matrix,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Blended matrix,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H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ASReml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THRGIBBS1F90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3067" y="5520281"/>
            <a:ext cx="7048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Genetic</a:t>
            </a:r>
            <a:r>
              <a:rPr lang="en-US" sz="1600" b="1" dirty="0" smtClean="0"/>
              <a:t> analyses included only pedigree and phenotypic data.</a:t>
            </a:r>
          </a:p>
          <a:p>
            <a:r>
              <a:rPr lang="en-US" sz="1600" b="1" dirty="0" smtClean="0">
                <a:solidFill>
                  <a:srgbClr val="FFFF00"/>
                </a:solidFill>
              </a:rPr>
              <a:t>Genomic</a:t>
            </a:r>
            <a:r>
              <a:rPr lang="en-US" sz="1600" b="1" dirty="0" smtClean="0"/>
              <a:t> analyses included genotypic, pedigree, and phenotypic data.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1246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797795" cy="584775"/>
          </a:xfrm>
        </p:spPr>
        <p:txBody>
          <a:bodyPr/>
          <a:lstStyle/>
          <a:p>
            <a:r>
              <a:rPr lang="en-US" dirty="0" smtClean="0"/>
              <a:t>Methods: Single-trait genetic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2431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Estimate heritability for common health events occurring from 1996 to 2012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Similar editing applied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US records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Parities 1 to 5</a:t>
            </a:r>
          </a:p>
          <a:p>
            <a:pPr lvl="1">
              <a:spcAft>
                <a:spcPts val="1000"/>
              </a:spcAft>
            </a:pPr>
            <a:r>
              <a:rPr lang="en-US" sz="2800" dirty="0" smtClean="0"/>
              <a:t>Minimum/maximum constraints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Lactations lasting up to 400 days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Parity considered first versus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8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23195" cy="553998"/>
          </a:xfrm>
        </p:spPr>
        <p:txBody>
          <a:bodyPr/>
          <a:lstStyle/>
          <a:p>
            <a:r>
              <a:rPr lang="en-US" sz="3600" dirty="0" smtClean="0"/>
              <a:t>Methods: Multiple-trait genomic analyses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/>
              <a:t>Multiple-trait </a:t>
            </a:r>
            <a:r>
              <a:rPr lang="en-US" dirty="0" smtClean="0"/>
              <a:t>threshold sire model using </a:t>
            </a:r>
            <a:r>
              <a:rPr lang="en-US" dirty="0" smtClean="0">
                <a:solidFill>
                  <a:srgbClr val="FFFF00"/>
                </a:solidFill>
              </a:rPr>
              <a:t>single-step </a:t>
            </a:r>
            <a:r>
              <a:rPr lang="en-US" dirty="0"/>
              <a:t>methodology </a:t>
            </a:r>
            <a:r>
              <a:rPr lang="en-US" sz="2400" dirty="0"/>
              <a:t>(Aguilar et al., 2011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dirty="0" smtClean="0"/>
              <a:t>THRGIBBS1F90 with </a:t>
            </a:r>
            <a:r>
              <a:rPr lang="en-US" dirty="0" smtClean="0"/>
              <a:t>genomic options</a:t>
            </a:r>
          </a:p>
          <a:p>
            <a:pPr lvl="1"/>
            <a:r>
              <a:rPr lang="en-US" dirty="0" smtClean="0"/>
              <a:t>Default genotype edits used</a:t>
            </a:r>
          </a:p>
          <a:p>
            <a:pPr lvl="2"/>
            <a:r>
              <a:rPr lang="en-US" dirty="0" smtClean="0"/>
              <a:t>50K </a:t>
            </a:r>
            <a:r>
              <a:rPr lang="en-US" dirty="0" smtClean="0"/>
              <a:t>SNP data available for </a:t>
            </a:r>
            <a:r>
              <a:rPr lang="en-US" dirty="0" smtClean="0">
                <a:solidFill>
                  <a:srgbClr val="00FF00"/>
                </a:solidFill>
              </a:rPr>
              <a:t>7,883 </a:t>
            </a:r>
            <a:r>
              <a:rPr lang="en-US" dirty="0" smtClean="0"/>
              <a:t>bulls</a:t>
            </a:r>
          </a:p>
          <a:p>
            <a:pPr lvl="2"/>
            <a:r>
              <a:rPr lang="en-US" dirty="0" smtClean="0"/>
              <a:t>Final dataset included </a:t>
            </a:r>
            <a:r>
              <a:rPr lang="en-US" dirty="0" smtClean="0">
                <a:solidFill>
                  <a:srgbClr val="00FF00"/>
                </a:solidFill>
              </a:rPr>
              <a:t>37,525</a:t>
            </a:r>
            <a:r>
              <a:rPr lang="en-US" dirty="0" smtClean="0"/>
              <a:t> SNP for </a:t>
            </a:r>
            <a:r>
              <a:rPr lang="en-US" dirty="0" smtClean="0">
                <a:solidFill>
                  <a:srgbClr val="00FF00"/>
                </a:solidFill>
              </a:rPr>
              <a:t>2,649</a:t>
            </a:r>
            <a:r>
              <a:rPr lang="en-US" dirty="0" smtClean="0"/>
              <a:t> sires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5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8"/>
            <a:ext cx="8873995" cy="677780"/>
          </a:xfrm>
        </p:spPr>
        <p:txBody>
          <a:bodyPr/>
          <a:lstStyle/>
          <a:p>
            <a:r>
              <a:rPr lang="en-US" dirty="0"/>
              <a:t>Results: Single-trait genetic analyses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0066" y="1024467"/>
            <a:ext cx="8292129" cy="5378145"/>
            <a:chOff x="839991" y="1435130"/>
            <a:chExt cx="7290429" cy="5141920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4091762"/>
                </p:ext>
              </p:extLst>
            </p:nvPr>
          </p:nvGraphicFramePr>
          <p:xfrm>
            <a:off x="1193934" y="1435130"/>
            <a:ext cx="6762130" cy="4524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 rot="16200000">
              <a:off x="-508954" y="3519209"/>
              <a:ext cx="30364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Lactational Incidence Rate (%)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9125" y="5952715"/>
              <a:ext cx="1416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Health Event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6323" y="6181885"/>
              <a:ext cx="262769" cy="254907"/>
            </a:xfrm>
            <a:prstGeom prst="rect">
              <a:avLst/>
            </a:prstGeom>
            <a:solidFill>
              <a:srgbClr val="FF8000"/>
            </a:solidFill>
            <a:ln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64649" y="6181885"/>
              <a:ext cx="262769" cy="254907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9092" y="6047729"/>
              <a:ext cx="1803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LIR for 10 worst sires’ daughters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418" y="6053830"/>
              <a:ext cx="18030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LIR for 10 best sires’ daughters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58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061" y="141064"/>
            <a:ext cx="8821139" cy="663270"/>
          </a:xfrm>
        </p:spPr>
        <p:txBody>
          <a:bodyPr/>
          <a:lstStyle/>
          <a:p>
            <a:r>
              <a:rPr lang="en-US" dirty="0" smtClean="0"/>
              <a:t>Results: Single-trait genetic analyses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60586"/>
              </p:ext>
            </p:extLst>
          </p:nvPr>
        </p:nvGraphicFramePr>
        <p:xfrm>
          <a:off x="220133" y="1092201"/>
          <a:ext cx="8686800" cy="532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633134"/>
                <a:gridCol w="2472266"/>
              </a:tblGrid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Health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Heritability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Standard Error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Cystic ovaries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Digestive disorders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Displaced abomasum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0.20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0.02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Ketosis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Lameness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0.005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Mastitis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0.05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Metritis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0.007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Respiratory disorders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0.04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Reproductive disorders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0.006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13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Retained placenta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0.01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55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82462" cy="584775"/>
          </a:xfrm>
        </p:spPr>
        <p:txBody>
          <a:bodyPr/>
          <a:lstStyle/>
          <a:p>
            <a:r>
              <a:rPr lang="en-US" dirty="0"/>
              <a:t>Results: Single-trait genetic analyses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4136" y="1049867"/>
            <a:ext cx="8001000" cy="5503333"/>
            <a:chOff x="988058" y="1600199"/>
            <a:chExt cx="6731249" cy="461238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3320077"/>
                </p:ext>
              </p:extLst>
            </p:nvPr>
          </p:nvGraphicFramePr>
          <p:xfrm>
            <a:off x="1434096" y="1600199"/>
            <a:ext cx="6285211" cy="4255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737161" y="5874025"/>
              <a:ext cx="1416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Health Event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48168" y="3563007"/>
              <a:ext cx="18183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Number of sires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188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31662" cy="1169551"/>
          </a:xfrm>
        </p:spPr>
        <p:txBody>
          <a:bodyPr/>
          <a:lstStyle/>
          <a:p>
            <a:r>
              <a:rPr lang="en-US" dirty="0"/>
              <a:t>Results: Single-trait genetic analyses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3" y="1490135"/>
            <a:ext cx="6595534" cy="497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1931" y="1022233"/>
            <a:ext cx="762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Sire posterior mean of daughters’ probability to each </a:t>
            </a:r>
            <a:r>
              <a:rPr lang="en-US" sz="1600" b="1" dirty="0" smtClean="0">
                <a:latin typeface="+mn-lt"/>
              </a:rPr>
              <a:t>disease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19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57062" cy="584775"/>
          </a:xfrm>
        </p:spPr>
        <p:txBody>
          <a:bodyPr/>
          <a:lstStyle/>
          <a:p>
            <a:r>
              <a:rPr lang="en-US" dirty="0" smtClean="0"/>
              <a:t>Results: </a:t>
            </a:r>
            <a:r>
              <a:rPr lang="en-US" dirty="0" smtClean="0"/>
              <a:t>Multiple-trait genetic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927897"/>
              </p:ext>
            </p:extLst>
          </p:nvPr>
        </p:nvGraphicFramePr>
        <p:xfrm>
          <a:off x="146536" y="1843155"/>
          <a:ext cx="8899776" cy="430078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</a:tblGrid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Mastitis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</a:rPr>
                        <a:t>Metritis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Lameness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Retained placenta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Cystic ovaries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Ketosis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Displaced abomasum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Mastitis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</a:rPr>
                        <a:t>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(0.09, 0.12)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chemeClr val="tx1"/>
                          </a:solidFill>
                          <a:effectLst/>
                        </a:rPr>
                        <a:t>Metritis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-0.30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(-0.45, -0.15)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</a:rPr>
                        <a:t>0.04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(0.03, 0.05)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Lameness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-0.29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(-0.46, -0.11)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(0, 0.45)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</a:rPr>
                        <a:t>0.019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 (0.01,0.03)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Retained placenta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(-0.14, 0.16)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0.78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(0.68, 0.88)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-0.14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(-0.36, 0.07)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</a:rPr>
                        <a:t>0.05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(0.03, 0.06)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Cystic ovaries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-0.09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(-0.29, 0.13)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-0.17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(-0.37, 0.06)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-0.19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(-0.40, -0.06)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-0.12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(-0.34, 0.12)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</a:rPr>
                        <a:t>0.026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(0.02, 0.03)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noFill/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Ketosis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-0.28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(-0.47, -0.07)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0.45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(0.26, 0.64)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0.08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(-0.17, 0.34)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(-0.17, 0.35)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-0.15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(-0.367, 0.13)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</a:rPr>
                        <a:t>0.08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(0.05, 0.11)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B>
                      <a:noFill/>
                    </a:lnB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Displaced abomasum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 anchor="b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0.005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(-0.15, 0.17)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0.44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(0.28, 0.60)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(-0.29, 0.09)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(-0.12, 0.25)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-0.10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(-0.31, 0.10)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</a:rPr>
                        <a:t>0.81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(0.70, 0.92)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</a:rPr>
                        <a:t>0.13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</a:rPr>
                        <a:t>(0.11, 0.16)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73025" marR="730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175" y="107944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Estimated heritabilities (95% HPD) on diagonal and estimated genetic correlations (95% HPD) below diagonal</a:t>
            </a:r>
            <a:r>
              <a:rPr lang="en-US" sz="1600" b="1" dirty="0" smtClean="0">
                <a:latin typeface="+mn-lt"/>
              </a:rPr>
              <a:t>.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205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57062" cy="584775"/>
          </a:xfrm>
        </p:spPr>
        <p:txBody>
          <a:bodyPr/>
          <a:lstStyle/>
          <a:p>
            <a:r>
              <a:rPr lang="en-US" dirty="0" smtClean="0"/>
              <a:t>Results: </a:t>
            </a:r>
            <a:r>
              <a:rPr lang="en-US" dirty="0" smtClean="0"/>
              <a:t>Multiple-trait genomic analysis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84812"/>
              </p:ext>
            </p:extLst>
          </p:nvPr>
        </p:nvGraphicFramePr>
        <p:xfrm>
          <a:off x="146536" y="1843155"/>
          <a:ext cx="8899776" cy="430979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  <a:gridCol w="1112472"/>
              </a:tblGrid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Mastitis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Metritis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Lameness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Retained placenta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Cystic ovaries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Ketosis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Displaced abomasum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Mastitis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0.12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(0.10, 0.14)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Metritis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-0.36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(-0.53, -0.19)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0.04</a:t>
                      </a:r>
                      <a:r>
                        <a:rPr lang="en-US" sz="1200" b="1" i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    </a:t>
                      </a: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(0.027, 0.043)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Lameness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0.13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(-0.1, 0.34)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0.026</a:t>
                      </a:r>
                      <a:r>
                        <a:rPr lang="en-US" sz="1200" b="1" i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b="1" i="0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b="1" i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(0.015, 0.034)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Retained placenta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0.04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(0.03, 0.05)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Cystic ovaries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-0.02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(-0.22, 0.16)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0.03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(0.01, 0.04)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noFill/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Ketosis</a:t>
                      </a: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-0.16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(-0.31, 0.01)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0.44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(0.26, 0.64)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0.08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(0.05, 0.10)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</a:tr>
              <a:tr h="5396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Displaced abomasum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0.01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(-0.21, 0.16)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-0.11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(-0.29, 0.13)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0.12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(0.09, 0.14)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175" y="1079445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Estimated heritabilities (95% HPD) on diagonal and estimated genetic correlations (95% HPD) below diagonal</a:t>
            </a:r>
            <a:r>
              <a:rPr lang="en-US" sz="1600" b="1" dirty="0" smtClean="0">
                <a:latin typeface="+mn-lt"/>
              </a:rPr>
              <a:t>.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57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" y="143487"/>
            <a:ext cx="8753231" cy="584775"/>
          </a:xfrm>
        </p:spPr>
        <p:txBody>
          <a:bodyPr/>
          <a:lstStyle/>
          <a:p>
            <a:r>
              <a:rPr lang="en-US" dirty="0" smtClean="0"/>
              <a:t>Reliability </a:t>
            </a:r>
            <a:r>
              <a:rPr lang="en-US" dirty="0"/>
              <a:t>with and without </a:t>
            </a:r>
            <a:r>
              <a:rPr lang="en-US" dirty="0" smtClean="0"/>
              <a:t>genomics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48131"/>
              </p:ext>
            </p:extLst>
          </p:nvPr>
        </p:nvGraphicFramePr>
        <p:xfrm>
          <a:off x="201489" y="1958739"/>
          <a:ext cx="8723924" cy="3078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09444"/>
                <a:gridCol w="2159000"/>
                <a:gridCol w="2302934"/>
                <a:gridCol w="16525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Event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EBV Reliability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GEBV Reliability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Gain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Displaced abomasum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+0.10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Ketosis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+0.07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Lameness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+0.09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Mastitis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+0.11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Metritis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+0.11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Retained placenta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+0.09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119" y="1113313"/>
            <a:ext cx="7830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Mean </a:t>
            </a:r>
            <a:r>
              <a:rPr lang="en-US" sz="1600" b="1" dirty="0">
                <a:latin typeface="+mn-lt"/>
              </a:rPr>
              <a:t>reliabilities of sire PTA computed with pedigree information and genomic </a:t>
            </a:r>
            <a:r>
              <a:rPr lang="en-US" sz="1600" b="1" dirty="0" smtClean="0">
                <a:latin typeface="+mn-lt"/>
              </a:rPr>
              <a:t>information, and the gain in reliability from including genomics.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117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are health and fitness traits?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Health and </a:t>
            </a:r>
            <a:r>
              <a:rPr lang="en-GB" sz="3200" b="1" dirty="0">
                <a:solidFill>
                  <a:srgbClr val="FFFF00"/>
                </a:solidFill>
                <a:latin typeface="Trebuchet MS" charset="0"/>
              </a:rPr>
              <a:t>f</a:t>
            </a:r>
            <a:r>
              <a:rPr lang="en-GB" sz="3200" b="1" dirty="0" smtClean="0">
                <a:solidFill>
                  <a:srgbClr val="FFFF00"/>
                </a:solidFill>
                <a:latin typeface="Trebuchet MS" charset="0"/>
              </a:rPr>
              <a:t>itness traits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do not generate revenue,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but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they are economically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important because they impact other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traits.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Examples: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Poor fertility increases direct and indirect costs (semen, </a:t>
            </a:r>
            <a:r>
              <a:rPr lang="en-GB" sz="2800" b="1" dirty="0" err="1" smtClean="0">
                <a:solidFill>
                  <a:srgbClr val="FFFFFF"/>
                </a:solidFill>
                <a:latin typeface="Trebuchet MS" charset="0"/>
              </a:rPr>
              <a:t>estrus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 synchronization, etc</a:t>
            </a:r>
            <a:r>
              <a:rPr lang="en-GB" sz="2800" b="1" dirty="0">
                <a:solidFill>
                  <a:srgbClr val="FFFFFF"/>
                </a:solidFill>
                <a:latin typeface="Trebuchet MS" charset="0"/>
              </a:rPr>
              <a:t>.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).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Susceptibility to disease results in decreased revenue and increased costs (veterinary care, withheld milk, etc</a:t>
            </a:r>
            <a:r>
              <a:rPr lang="en-GB" sz="2800" b="1" dirty="0" smtClean="0">
                <a:solidFill>
                  <a:srgbClr val="FFFFFF"/>
                </a:solidFill>
                <a:latin typeface="Trebuchet MS" charset="0"/>
              </a:rPr>
              <a:t>.)</a:t>
            </a:r>
            <a:endParaRPr lang="en-GB" sz="28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78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What do we do with these PTA?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Focus on diseases that occur frequently enough to observe in most herds</a:t>
            </a:r>
          </a:p>
          <a:p>
            <a:r>
              <a:rPr lang="en-US" dirty="0" smtClean="0"/>
              <a:t>Put them into a selection index</a:t>
            </a:r>
          </a:p>
          <a:p>
            <a:r>
              <a:rPr lang="en-US" dirty="0" smtClean="0"/>
              <a:t>Apply selection for a long time</a:t>
            </a:r>
          </a:p>
          <a:p>
            <a:pPr lvl="1"/>
            <a:r>
              <a:rPr lang="en-US" dirty="0" smtClean="0"/>
              <a:t>There are no shortcuts</a:t>
            </a:r>
          </a:p>
          <a:p>
            <a:r>
              <a:rPr lang="en-US" dirty="0" smtClean="0"/>
              <a:t>Collect phenotypes on many daughters</a:t>
            </a:r>
          </a:p>
          <a:p>
            <a:pPr lvl="1"/>
            <a:r>
              <a:rPr lang="en-US" dirty="0" smtClean="0"/>
              <a:t>Repeated records of limited value</a:t>
            </a:r>
          </a:p>
        </p:txBody>
      </p:sp>
    </p:spTree>
    <p:extLst>
      <p:ext uri="{BB962C8B-B14F-4D97-AF65-F5344CB8AC3E}">
        <p14:creationId xmlns:p14="http://schemas.microsoft.com/office/powerpoint/2010/main" val="383708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/>
              <a:t>The data stored  in on-farm computer </a:t>
            </a:r>
            <a:r>
              <a:rPr lang="en-US" dirty="0" smtClean="0"/>
              <a:t>systems are useable for genetic evaluation</a:t>
            </a:r>
            <a:endParaRPr lang="en-US" dirty="0"/>
          </a:p>
          <a:p>
            <a:r>
              <a:rPr lang="en-US" dirty="0" smtClean="0"/>
              <a:t>We can compute PTA for bulls with many daughters</a:t>
            </a:r>
          </a:p>
          <a:p>
            <a:pPr lvl="1"/>
            <a:r>
              <a:rPr lang="en-US" dirty="0" smtClean="0"/>
              <a:t>Genomics improves reliabilities</a:t>
            </a:r>
          </a:p>
          <a:p>
            <a:r>
              <a:rPr lang="en-US" dirty="0" smtClean="0"/>
              <a:t>Multiple-trait analysis may help improve reliabilities</a:t>
            </a:r>
          </a:p>
        </p:txBody>
      </p:sp>
    </p:spTree>
    <p:extLst>
      <p:ext uri="{BB962C8B-B14F-4D97-AF65-F5344CB8AC3E}">
        <p14:creationId xmlns:p14="http://schemas.microsoft.com/office/powerpoint/2010/main" val="307592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6289" y="1126430"/>
            <a:ext cx="7074308" cy="5223333"/>
            <a:chOff x="760097" y="1126430"/>
            <a:chExt cx="7074308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60097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14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74229"/>
              </p:ext>
            </p:extLst>
          </p:nvPr>
        </p:nvGraphicFramePr>
        <p:xfrm>
          <a:off x="365125" y="1025281"/>
          <a:ext cx="8321675" cy="5459419"/>
        </p:xfrm>
        <a:graphic>
          <a:graphicData uri="http://schemas.openxmlformats.org/drawingml/2006/table">
            <a:tbl>
              <a:tblPr/>
              <a:tblGrid>
                <a:gridCol w="1066800"/>
                <a:gridCol w="658813"/>
                <a:gridCol w="1223962"/>
                <a:gridCol w="658813"/>
                <a:gridCol w="1228725"/>
                <a:gridCol w="658812"/>
                <a:gridCol w="1223963"/>
                <a:gridCol w="939800"/>
                <a:gridCol w="661987"/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Trait</a:t>
                      </a:r>
                    </a:p>
                  </a:txBody>
                  <a:tcPr marL="0" marR="0" marT="4536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Relative emphasis on traits in index (%)</a:t>
                      </a:r>
                    </a:p>
                  </a:txBody>
                  <a:tcPr marL="0" marR="0" marT="4536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5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PD$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1971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MFP$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1976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CY$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1984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1994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2003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2006</a:t>
                      </a:r>
                    </a:p>
                  </a:txBody>
                  <a:tcPr marL="0" marR="27432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NM$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2010</a:t>
                      </a:r>
                    </a:p>
                  </a:txBody>
                  <a:tcPr marL="0" marR="0" marT="910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Milk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Fat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48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46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25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21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19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Protein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27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53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43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36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PL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20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22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SCS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411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–10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UDC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FLC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4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BDC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15516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–3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–4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–6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DPR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7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9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11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SCE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1828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DCE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–2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27432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CA$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…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6</a:t>
                      </a:r>
                    </a:p>
                  </a:txBody>
                  <a:tcPr marL="0" marR="42948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charset="0"/>
                          <a:cs typeface="Arial Unicode MS" charset="0"/>
                        </a:rPr>
                        <a:t>5</a:t>
                      </a:r>
                    </a:p>
                  </a:txBody>
                  <a:tcPr marL="0" marR="0" marT="4536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64" name="Text Box 120"/>
          <p:cNvSpPr txBox="1">
            <a:spLocks noChangeArrowheads="1"/>
          </p:cNvSpPr>
          <p:nvPr/>
        </p:nvSpPr>
        <p:spPr bwMode="auto">
          <a:xfrm>
            <a:off x="152400" y="98425"/>
            <a:ext cx="862647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Increased emphasis on </a:t>
            </a:r>
            <a:r>
              <a:rPr lang="en-GB" sz="3600" b="1" dirty="0">
                <a:solidFill>
                  <a:srgbClr val="00FF00"/>
                </a:solidFill>
                <a:latin typeface="Trebuchet MS" charset="0"/>
              </a:rPr>
              <a:t>functional</a:t>
            </a:r>
            <a:r>
              <a:rPr lang="en-GB" sz="3600" b="1" dirty="0">
                <a:solidFill>
                  <a:srgbClr val="FFFFFF"/>
                </a:solidFill>
                <a:latin typeface="Trebuchet MS" charset="0"/>
              </a:rPr>
              <a:t>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traits</a:t>
            </a:r>
          </a:p>
        </p:txBody>
      </p:sp>
    </p:spTree>
    <p:extLst>
      <p:ext uri="{BB962C8B-B14F-4D97-AF65-F5344CB8AC3E}">
        <p14:creationId xmlns:p14="http://schemas.microsoft.com/office/powerpoint/2010/main" val="25331583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Challenges with health and fitness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traits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Lack of information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Inconsistent trait definitions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No national database of phenotypes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Low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heritabilities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Many records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are needed for accurate evaluation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Rates of change in genetic improvement programs are low</a:t>
            </a:r>
          </a:p>
        </p:txBody>
      </p:sp>
    </p:spTree>
    <p:extLst>
      <p:ext uri="{BB962C8B-B14F-4D97-AF65-F5344CB8AC3E}">
        <p14:creationId xmlns:p14="http://schemas.microsoft.com/office/powerpoint/2010/main" val="9855715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What does “low heritability” mean?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5095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88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           P = </a:t>
            </a:r>
            <a:r>
              <a:rPr lang="en-GB" sz="4800" b="1" dirty="0" smtClean="0">
                <a:solidFill>
                  <a:srgbClr val="FF8000"/>
                </a:solidFill>
                <a:latin typeface="Trebuchet MS" charset="0"/>
              </a:rPr>
              <a:t>G</a:t>
            </a:r>
            <a:r>
              <a:rPr lang="en-GB" sz="4800" b="1" dirty="0" smtClean="0">
                <a:solidFill>
                  <a:srgbClr val="FFFFFF"/>
                </a:solidFill>
                <a:latin typeface="Trebuchet MS" charset="0"/>
              </a:rPr>
              <a:t> + </a:t>
            </a:r>
            <a:r>
              <a:rPr lang="en-GB" sz="4800" b="1" dirty="0" smtClean="0">
                <a:solidFill>
                  <a:srgbClr val="00FF00"/>
                </a:solidFill>
                <a:latin typeface="Trebuchet MS" charset="0"/>
              </a:rPr>
              <a:t>E       </a:t>
            </a:r>
            <a:endParaRPr lang="en-GB" sz="4800" b="1" dirty="0">
              <a:solidFill>
                <a:srgbClr val="00FF00"/>
              </a:solidFill>
              <a:latin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31" y="2510692"/>
            <a:ext cx="4230084" cy="3539431"/>
          </a:xfrm>
          <a:prstGeom prst="rect">
            <a:avLst/>
          </a:prstGeom>
          <a:noFill/>
          <a:ln w="50800"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FF8000"/>
                </a:solidFill>
              </a:rPr>
              <a:t>genetics</a:t>
            </a:r>
            <a:r>
              <a:rPr lang="en-US" sz="2800" b="1" dirty="0" smtClean="0"/>
              <a:t> is </a:t>
            </a:r>
            <a:r>
              <a:rPr lang="en-US" sz="2800" b="1" u="sng" dirty="0" smtClean="0">
                <a:solidFill>
                  <a:srgbClr val="FF8000"/>
                </a:solidFill>
              </a:rPr>
              <a:t>small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/>
              <a:t>CA$: </a:t>
            </a:r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0.07</a:t>
            </a: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DPR: 	</a:t>
            </a:r>
            <a:r>
              <a:rPr lang="en-US" sz="2800" b="1" dirty="0" smtClean="0">
                <a:solidFill>
                  <a:srgbClr val="FFFF00"/>
                </a:solidFill>
              </a:rPr>
              <a:t>0.04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PL:	</a:t>
            </a:r>
            <a:r>
              <a:rPr lang="en-US" sz="2800" b="1" dirty="0" smtClean="0">
                <a:solidFill>
                  <a:srgbClr val="FFFF00"/>
                </a:solidFill>
              </a:rPr>
              <a:t>0.08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SCS: 	</a:t>
            </a:r>
            <a:r>
              <a:rPr lang="en-US" sz="2800" b="1" dirty="0" smtClean="0">
                <a:solidFill>
                  <a:srgbClr val="FFFF00"/>
                </a:solidFill>
              </a:rPr>
              <a:t>0.12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58" y="2506788"/>
            <a:ext cx="4136387" cy="3539431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percentage of total variation attributable to </a:t>
            </a:r>
            <a:r>
              <a:rPr lang="en-US" sz="2800" b="1" u="sng" dirty="0" smtClean="0">
                <a:solidFill>
                  <a:srgbClr val="00FF00"/>
                </a:solidFill>
              </a:rPr>
              <a:t>environmental factors </a:t>
            </a:r>
            <a:r>
              <a:rPr lang="en-US" sz="2800" b="1" dirty="0" smtClean="0"/>
              <a:t>is </a:t>
            </a:r>
            <a:r>
              <a:rPr lang="en-US" sz="2800" b="1" u="sng" dirty="0" smtClean="0">
                <a:solidFill>
                  <a:srgbClr val="00FF00"/>
                </a:solidFill>
              </a:rPr>
              <a:t>large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Feeding/nutrition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Housing</a:t>
            </a:r>
          </a:p>
          <a:p>
            <a:pPr marL="457200" indent="-457200">
              <a:buClr>
                <a:schemeClr val="accent5"/>
              </a:buClr>
              <a:buFont typeface="Arial"/>
              <a:buChar char="•"/>
            </a:pPr>
            <a:r>
              <a:rPr lang="en-US" sz="2800" b="1" dirty="0" smtClean="0"/>
              <a:t>Reproductive management</a:t>
            </a:r>
          </a:p>
        </p:txBody>
      </p:sp>
      <p:cxnSp>
        <p:nvCxnSpPr>
          <p:cNvPr id="4" name="Straight Connector 3"/>
          <p:cNvCxnSpPr>
            <a:stCxn id="2" idx="0"/>
            <a:endCxn id="5122" idx="2"/>
          </p:cNvCxnSpPr>
          <p:nvPr/>
        </p:nvCxnSpPr>
        <p:spPr bwMode="auto">
          <a:xfrm flipV="1">
            <a:off x="2359273" y="2110154"/>
            <a:ext cx="2174627" cy="40053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>
            <a:stCxn id="5122" idx="2"/>
            <a:endCxn id="2" idx="0"/>
          </p:cNvCxnSpPr>
          <p:nvPr/>
        </p:nvCxnSpPr>
        <p:spPr bwMode="auto">
          <a:xfrm flipH="1">
            <a:off x="2359273" y="2110154"/>
            <a:ext cx="2174627" cy="40053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289538" y="1905000"/>
            <a:ext cx="3165231" cy="7229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>
            <a:endCxn id="2" idx="0"/>
          </p:cNvCxnSpPr>
          <p:nvPr/>
        </p:nvCxnSpPr>
        <p:spPr bwMode="auto">
          <a:xfrm flipH="1">
            <a:off x="2359273" y="1983154"/>
            <a:ext cx="1675419" cy="527538"/>
          </a:xfrm>
          <a:prstGeom prst="line">
            <a:avLst/>
          </a:prstGeom>
          <a:noFill/>
          <a:ln w="508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5" idx="0"/>
          </p:cNvCxnSpPr>
          <p:nvPr/>
        </p:nvCxnSpPr>
        <p:spPr bwMode="auto">
          <a:xfrm>
            <a:off x="5128846" y="1963615"/>
            <a:ext cx="1614806" cy="543173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29153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 bwMode="auto">
          <a:xfrm flipV="1">
            <a:off x="1769471" y="2650067"/>
            <a:ext cx="6959662" cy="8466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515695"/>
              </p:ext>
            </p:extLst>
          </p:nvPr>
        </p:nvGraphicFramePr>
        <p:xfrm>
          <a:off x="1219200" y="1032933"/>
          <a:ext cx="7664450" cy="427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0" y="130187"/>
            <a:ext cx="8226425" cy="584775"/>
          </a:xfrm>
        </p:spPr>
        <p:txBody>
          <a:bodyPr/>
          <a:lstStyle/>
          <a:p>
            <a:r>
              <a:rPr lang="en-US" dirty="0" smtClean="0"/>
              <a:t>Why are these traits important?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4743" y="5460879"/>
            <a:ext cx="3716329" cy="1015663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rebuchet MS"/>
                <a:cs typeface="Trebuchet MS"/>
              </a:rPr>
              <a:t>M:FP</a:t>
            </a:r>
            <a:r>
              <a:rPr lang="en-US" sz="2000" dirty="0">
                <a:latin typeface="Trebuchet MS"/>
                <a:cs typeface="Trebuchet MS"/>
              </a:rPr>
              <a:t> = price of </a:t>
            </a:r>
            <a:r>
              <a:rPr lang="en-US" sz="2000" dirty="0" smtClean="0">
                <a:latin typeface="Trebuchet MS"/>
                <a:cs typeface="Trebuchet MS"/>
              </a:rPr>
              <a:t>1 kg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milk /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           price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1 kg of </a:t>
            </a:r>
            <a:r>
              <a:rPr lang="en-US" sz="2000" dirty="0">
                <a:latin typeface="Trebuchet MS"/>
                <a:cs typeface="Trebuchet MS"/>
              </a:rPr>
              <a:t>a 16% </a:t>
            </a:r>
            <a:endParaRPr lang="en-US" sz="2000" dirty="0" smtClean="0">
              <a:latin typeface="Trebuchet MS"/>
              <a:cs typeface="Trebuchet MS"/>
            </a:endParaRPr>
          </a:p>
          <a:p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smtClean="0">
                <a:latin typeface="Trebuchet MS"/>
                <a:cs typeface="Trebuchet MS"/>
              </a:rPr>
              <a:t>          protein ration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137" y="5262836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Month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99605" y="2963429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Milk:Feed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Price Ratio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48695" y="272275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066364" y="3974003"/>
            <a:ext cx="26616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April 2013 </a:t>
            </a: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Grain Costs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Soybeans: $</a:t>
            </a:r>
            <a:r>
              <a:rPr lang="en-US" b="1" dirty="0" smtClean="0">
                <a:latin typeface="Trebuchet MS"/>
                <a:cs typeface="Trebuchet MS"/>
              </a:rPr>
              <a:t>14.20</a:t>
            </a:r>
            <a:r>
              <a:rPr lang="en-US" b="1" dirty="0" smtClean="0">
                <a:latin typeface="Trebuchet MS"/>
                <a:cs typeface="Trebuchet MS"/>
              </a:rPr>
              <a:t>/</a:t>
            </a:r>
            <a:r>
              <a:rPr lang="en-US" b="1" dirty="0" err="1" smtClean="0">
                <a:latin typeface="Trebuchet MS"/>
                <a:cs typeface="Trebuchet MS"/>
              </a:rPr>
              <a:t>bu</a:t>
            </a:r>
            <a:r>
              <a:rPr lang="en-US" b="1" dirty="0"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0.41/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Corn:        </a:t>
            </a:r>
            <a:r>
              <a:rPr lang="en-US" b="1" dirty="0" smtClean="0">
                <a:solidFill>
                  <a:srgbClr val="FFFFFF"/>
                </a:solidFill>
                <a:latin typeface="Trebuchet MS"/>
                <a:cs typeface="Trebuchet MS"/>
              </a:rPr>
              <a:t>$  </a:t>
            </a:r>
            <a:r>
              <a:rPr lang="en-US" b="1" dirty="0" smtClean="0">
                <a:solidFill>
                  <a:srgbClr val="FFFFFF"/>
                </a:solidFill>
                <a:latin typeface="Trebuchet MS"/>
                <a:cs typeface="Trebuchet MS"/>
              </a:rPr>
              <a:t>6.67/</a:t>
            </a:r>
            <a:r>
              <a:rPr lang="en-US" b="1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bu</a:t>
            </a:r>
            <a:r>
              <a:rPr lang="en-US" b="1" dirty="0" smtClean="0">
                <a:latin typeface="Trebuchet MS"/>
                <a:cs typeface="Trebuchet MS"/>
              </a:rPr>
              <a:t> 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0.20/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  <a:endParaRPr lang="en-US" b="1" dirty="0"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60520" y="3017520"/>
            <a:ext cx="822960" cy="82296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1270000" y="5300133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90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How does genetic selection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9" y="2307815"/>
            <a:ext cx="8360461" cy="406265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ΔG = </a:t>
            </a:r>
            <a:r>
              <a:rPr lang="en-US" sz="2400" dirty="0" smtClean="0"/>
              <a:t>genetic gain each year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reliability =</a:t>
            </a:r>
            <a:r>
              <a:rPr lang="en-US" sz="2400" dirty="0" smtClean="0"/>
              <a:t> how certain we are about our estimate of an animal’s genetic merit (genomics can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selection intensity = </a:t>
            </a:r>
            <a:r>
              <a:rPr lang="en-US" sz="2400" dirty="0" smtClean="0"/>
              <a:t>how “picky” we are when making mating decisions (management can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genetic variance = </a:t>
            </a:r>
            <a:r>
              <a:rPr lang="en-US" sz="2400" dirty="0" smtClean="0"/>
              <a:t>variation in the population due to genetics (we can’t really change this)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generation interval = </a:t>
            </a:r>
            <a:r>
              <a:rPr lang="en-US" sz="2400" dirty="0" smtClean="0"/>
              <a:t>time </a:t>
            </a:r>
            <a:r>
              <a:rPr lang="en-US" sz="2400" dirty="0"/>
              <a:t>between generations (</a:t>
            </a:r>
            <a:r>
              <a:rPr lang="en-US" sz="2400" dirty="0" smtClean="0"/>
              <a:t>genomics can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55969"/>
            <a:ext cx="8001000" cy="9763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9707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14728" cy="584775"/>
          </a:xfrm>
        </p:spPr>
        <p:txBody>
          <a:bodyPr/>
          <a:lstStyle/>
          <a:p>
            <a:r>
              <a:rPr lang="en-US" dirty="0" smtClean="0"/>
              <a:t>Incidence of disease in on-farm data</a:t>
            </a:r>
            <a:endParaRPr lang="en-US" dirty="0"/>
          </a:p>
        </p:txBody>
      </p:sp>
      <p:pic>
        <p:nvPicPr>
          <p:cNvPr id="4" name="Content Placeholder 3" descr="LiteratureIncidencesBoxPlotHoriz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97" r="-24597"/>
          <a:stretch>
            <a:fillRect/>
          </a:stretch>
        </p:blipFill>
        <p:spPr>
          <a:xfrm>
            <a:off x="44887" y="1036647"/>
            <a:ext cx="9021832" cy="49616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 txBox="1"/>
          <p:nvPr/>
        </p:nvSpPr>
        <p:spPr>
          <a:xfrm>
            <a:off x="87928" y="6037389"/>
            <a:ext cx="89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red asterisk indicates the mean ID/LIR from the data over all </a:t>
            </a:r>
            <a:r>
              <a:rPr lang="en-US" sz="1400" dirty="0" smtClean="0"/>
              <a:t>lactations. The </a:t>
            </a:r>
            <a:r>
              <a:rPr lang="en-US" sz="1400" dirty="0" smtClean="0"/>
              <a:t>box plots  represent the ID/LIR based on literature estimates </a:t>
            </a:r>
            <a:r>
              <a:rPr lang="en-US" sz="1400" dirty="0" smtClean="0"/>
              <a:t>(figure </a:t>
            </a:r>
            <a:r>
              <a:rPr lang="en-US" sz="1400" dirty="0" smtClean="0"/>
              <a:t>from Parker Gaddis et al</a:t>
            </a:r>
            <a:r>
              <a:rPr lang="en-US" sz="1400" dirty="0" smtClean="0"/>
              <a:t>., </a:t>
            </a:r>
            <a:r>
              <a:rPr lang="en-US" sz="1400" dirty="0" smtClean="0"/>
              <a:t>2012, </a:t>
            </a:r>
            <a:r>
              <a:rPr lang="fr-FR" sz="1400" dirty="0"/>
              <a:t>J. </a:t>
            </a:r>
            <a:r>
              <a:rPr lang="fr-FR" sz="1400" dirty="0" err="1"/>
              <a:t>Dairy</a:t>
            </a:r>
            <a:r>
              <a:rPr lang="fr-FR" sz="1400" dirty="0"/>
              <a:t> </a:t>
            </a:r>
            <a:r>
              <a:rPr lang="fr-FR" sz="1400" dirty="0" err="1"/>
              <a:t>Sci</a:t>
            </a:r>
            <a:r>
              <a:rPr lang="fr-FR" sz="1400" dirty="0"/>
              <a:t>. </a:t>
            </a:r>
            <a:r>
              <a:rPr lang="fr-FR" sz="1400" dirty="0" smtClean="0"/>
              <a:t>95:</a:t>
            </a:r>
            <a:r>
              <a:rPr lang="fr-FR" sz="1400" dirty="0"/>
              <a:t>5422–</a:t>
            </a:r>
            <a:r>
              <a:rPr lang="fr-FR" sz="1400" dirty="0" smtClean="0"/>
              <a:t>5435</a:t>
            </a:r>
            <a:r>
              <a:rPr lang="en-US" sz="1400" dirty="0" smtClean="0"/>
              <a:t>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305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873995" cy="584775"/>
          </a:xfrm>
        </p:spPr>
        <p:txBody>
          <a:bodyPr/>
          <a:lstStyle/>
          <a:p>
            <a:r>
              <a:rPr lang="en-US" dirty="0" smtClean="0"/>
              <a:t>Health event data for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598120"/>
              </p:ext>
            </p:extLst>
          </p:nvPr>
        </p:nvGraphicFramePr>
        <p:xfrm>
          <a:off x="169331" y="1083735"/>
          <a:ext cx="8796868" cy="5324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269"/>
                <a:gridCol w="1600200"/>
                <a:gridCol w="1642533"/>
                <a:gridCol w="1811866"/>
              </a:tblGrid>
              <a:tr h="4571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Health event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Records</a:t>
                      </a:r>
                      <a:endParaRPr lang="en-US" sz="2400" b="1" i="0" dirty="0">
                        <a:solidFill>
                          <a:srgbClr val="FFFF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Cows</a:t>
                      </a:r>
                      <a:endParaRPr lang="en-US" sz="2400" b="1" i="0" dirty="0">
                        <a:solidFill>
                          <a:srgbClr val="FFFF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Herd</a:t>
                      </a:r>
                      <a:r>
                        <a:rPr lang="en-US" sz="2400" b="1" i="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-years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37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Cystic ovaries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222,937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131,194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3,369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5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Digestive disorders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156,520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97,430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1,780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6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Displaced abomasum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213,897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125,594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2,370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2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Ketosis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132,066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82,406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1,358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Lameness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233,392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144,382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3,191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Mastitis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274,890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164,630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3,859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Metritis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236,786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139,818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3,029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16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Reproductive disorders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253,272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151,315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3,360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574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Retained placenta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231,317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138,457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2,930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943494"/>
      </p:ext>
    </p:extLst>
  </p:cSld>
  <p:clrMapOvr>
    <a:masterClrMapping/>
  </p:clrMapOvr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64736</TotalTime>
  <Words>1449</Words>
  <Application>Microsoft Macintosh PowerPoint</Application>
  <PresentationFormat>On-screen Show (4:3)</PresentationFormat>
  <Paragraphs>514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smh08</vt:lpstr>
      <vt:lpstr>Genomic evaluation of dairy cattle health</vt:lpstr>
      <vt:lpstr>PowerPoint Presentation</vt:lpstr>
      <vt:lpstr>PowerPoint Presentation</vt:lpstr>
      <vt:lpstr>PowerPoint Presentation</vt:lpstr>
      <vt:lpstr>PowerPoint Presentation</vt:lpstr>
      <vt:lpstr>Why are these traits important?</vt:lpstr>
      <vt:lpstr>How does genetic selection work?</vt:lpstr>
      <vt:lpstr>Incidence of disease in on-farm data</vt:lpstr>
      <vt:lpstr>Health event data for analysis</vt:lpstr>
      <vt:lpstr>Genetic and genomic analyses</vt:lpstr>
      <vt:lpstr>Methods: Single-trait genetic analysis</vt:lpstr>
      <vt:lpstr>Methods: Multiple-trait genomic analyses</vt:lpstr>
      <vt:lpstr>Results: Single-trait genetic analyses</vt:lpstr>
      <vt:lpstr>Results: Single-trait genetic analyses</vt:lpstr>
      <vt:lpstr>Results: Single-trait genetic analyses</vt:lpstr>
      <vt:lpstr>Results: Single-trait genetic analyses</vt:lpstr>
      <vt:lpstr>Results: Multiple-trait genetic analysis</vt:lpstr>
      <vt:lpstr>Results: Multiple-trait genomic analysis</vt:lpstr>
      <vt:lpstr>Reliability with and without genomics</vt:lpstr>
      <vt:lpstr>What do we do with these PTA?</vt:lpstr>
      <vt:lpstr>Conclusions</vt:lpstr>
      <vt:lpstr>Questions?</vt:lpstr>
    </vt:vector>
  </TitlesOfParts>
  <Manager>ahs</Manager>
  <Company>AIPL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John Cole</cp:lastModifiedBy>
  <cp:revision>1869</cp:revision>
  <cp:lastPrinted>2001-08-24T14:44:42Z</cp:lastPrinted>
  <dcterms:created xsi:type="dcterms:W3CDTF">2002-07-16T13:01:30Z</dcterms:created>
  <dcterms:modified xsi:type="dcterms:W3CDTF">2013-05-21T14:53:19Z</dcterms:modified>
  <cp:category>Interbull</cp:category>
</cp:coreProperties>
</file>