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86" r:id="rId3"/>
    <p:sldId id="287" r:id="rId4"/>
    <p:sldId id="288" r:id="rId5"/>
    <p:sldId id="289" r:id="rId6"/>
    <p:sldId id="291" r:id="rId7"/>
    <p:sldId id="292" r:id="rId8"/>
    <p:sldId id="293" r:id="rId9"/>
    <p:sldId id="294" r:id="rId10"/>
    <p:sldId id="295" r:id="rId11"/>
    <p:sldId id="339" r:id="rId12"/>
    <p:sldId id="296" r:id="rId13"/>
    <p:sldId id="338" r:id="rId14"/>
    <p:sldId id="300" r:id="rId15"/>
    <p:sldId id="336" r:id="rId16"/>
    <p:sldId id="305" r:id="rId17"/>
    <p:sldId id="343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40" r:id="rId26"/>
    <p:sldId id="341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5" r:id="rId35"/>
    <p:sldId id="342" r:id="rId36"/>
    <p:sldId id="327" r:id="rId37"/>
    <p:sldId id="328" r:id="rId38"/>
    <p:sldId id="331" r:id="rId39"/>
    <p:sldId id="332" r:id="rId40"/>
    <p:sldId id="333" r:id="rId41"/>
    <p:sldId id="335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3F"/>
    <a:srgbClr val="00337F"/>
    <a:srgbClr val="CCFF99"/>
    <a:srgbClr val="CCFFCC"/>
    <a:srgbClr val="FAD600"/>
    <a:srgbClr val="FFCC00"/>
    <a:srgbClr val="FCF000"/>
    <a:srgbClr val="F6F600"/>
    <a:srgbClr val="47FF47"/>
    <a:srgbClr val="00E2F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64" autoAdjust="0"/>
    <p:restoredTop sz="94598" autoAdjust="0"/>
  </p:normalViewPr>
  <p:slideViewPr>
    <p:cSldViewPr snapToGrid="0">
      <p:cViewPr varScale="1">
        <p:scale>
          <a:sx n="113" d="100"/>
          <a:sy n="113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Young genomic</c:v>
                </c:pt>
              </c:strCache>
            </c:strRef>
          </c:tx>
          <c:spPr>
            <a:solidFill>
              <a:srgbClr val="00337F"/>
            </a:solidFill>
            <a:ln w="38100">
              <a:noFill/>
            </a:ln>
          </c:spPr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Sheet1!$B$2:$B$6</c:f>
              <c:numCache>
                <c:formatCode>0</c:formatCode>
                <c:ptCount val="5"/>
                <c:pt idx="0">
                  <c:v>0</c:v>
                </c:pt>
                <c:pt idx="1">
                  <c:v>7.7379436623134099</c:v>
                </c:pt>
                <c:pt idx="2">
                  <c:v>35.940489629960993</c:v>
                </c:pt>
                <c:pt idx="3">
                  <c:v>42.279041584446801</c:v>
                </c:pt>
                <c:pt idx="4">
                  <c:v>47.612035497348195</c:v>
                </c:pt>
              </c:numCache>
            </c:numRef>
          </c:val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Young nongenomic</c:v>
                </c:pt>
              </c:strCache>
            </c:strRef>
          </c:tx>
          <c:spPr>
            <a:solidFill>
              <a:srgbClr val="00B0F0"/>
            </a:solidFill>
            <a:ln w="38100">
              <a:noFill/>
            </a:ln>
          </c:spPr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Sheet1!$E$2:$E$6</c:f>
              <c:numCache>
                <c:formatCode>0</c:formatCode>
                <c:ptCount val="5"/>
                <c:pt idx="0">
                  <c:v>28.450896601690967</c:v>
                </c:pt>
                <c:pt idx="1">
                  <c:v>21.753176795193603</c:v>
                </c:pt>
                <c:pt idx="2">
                  <c:v>3.2272414328665442</c:v>
                </c:pt>
                <c:pt idx="3">
                  <c:v>0.68561415194347086</c:v>
                </c:pt>
                <c:pt idx="4">
                  <c:v>0.38760574155262956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1st-crop genomic</c:v>
                </c:pt>
              </c:strCache>
            </c:strRef>
          </c:tx>
          <c:spPr>
            <a:solidFill>
              <a:srgbClr val="00563F"/>
            </a:solidFill>
            <a:ln w="38100">
              <a:noFill/>
            </a:ln>
          </c:spPr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Sheet1!$C$2:$C$6</c:f>
              <c:numCache>
                <c:formatCode>0</c:formatCode>
                <c:ptCount val="5"/>
                <c:pt idx="0">
                  <c:v>1.8102486853575599</c:v>
                </c:pt>
                <c:pt idx="1">
                  <c:v>22.950019168506564</c:v>
                </c:pt>
                <c:pt idx="2">
                  <c:v>40.079255981288256</c:v>
                </c:pt>
                <c:pt idx="3">
                  <c:v>39.204712132066739</c:v>
                </c:pt>
                <c:pt idx="4">
                  <c:v>38.213369726125968</c:v>
                </c:pt>
              </c:numCache>
            </c:numRef>
          </c:val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1st-crop nongenomic</c:v>
                </c:pt>
              </c:strCache>
            </c:strRef>
          </c:tx>
          <c:spPr>
            <a:solidFill>
              <a:srgbClr val="92D050"/>
            </a:solidFill>
            <a:ln w="38100">
              <a:noFill/>
            </a:ln>
          </c:spPr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Sheet1!$F$2:$F$6</c:f>
              <c:numCache>
                <c:formatCode>0</c:formatCode>
                <c:ptCount val="5"/>
                <c:pt idx="0">
                  <c:v>54.446894888918941</c:v>
                </c:pt>
                <c:pt idx="1">
                  <c:v>29.430303589967423</c:v>
                </c:pt>
                <c:pt idx="2">
                  <c:v>3.7416751084293232</c:v>
                </c:pt>
                <c:pt idx="3">
                  <c:v>2.8200088455783772</c:v>
                </c:pt>
                <c:pt idx="4">
                  <c:v>1.2749456936323955</c:v>
                </c:pt>
              </c:numCache>
            </c:numRef>
          </c:val>
        </c:ser>
        <c:ser>
          <c:idx val="2"/>
          <c:order val="4"/>
          <c:tx>
            <c:strRef>
              <c:f>Sheet1!$D$1</c:f>
              <c:strCache>
                <c:ptCount val="1"/>
                <c:pt idx="0">
                  <c:v>Old genomic</c:v>
                </c:pt>
              </c:strCache>
            </c:strRef>
          </c:tx>
          <c:spPr>
            <a:solidFill>
              <a:srgbClr val="C00000"/>
            </a:solidFill>
            <a:ln w="38100">
              <a:noFill/>
            </a:ln>
          </c:spPr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Sheet1!$D$2:$D$6</c:f>
              <c:numCache>
                <c:formatCode>0</c:formatCode>
                <c:ptCount val="5"/>
                <c:pt idx="0">
                  <c:v>0.4720987114125238</c:v>
                </c:pt>
                <c:pt idx="1">
                  <c:v>11.069765901698675</c:v>
                </c:pt>
                <c:pt idx="2">
                  <c:v>14.834707582750518</c:v>
                </c:pt>
                <c:pt idx="3">
                  <c:v>13.409479497855918</c:v>
                </c:pt>
                <c:pt idx="4">
                  <c:v>11.363976573025246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Old nongenomic</c:v>
                </c:pt>
              </c:strCache>
            </c:strRef>
          </c:tx>
          <c:spPr>
            <a:solidFill>
              <a:srgbClr val="FAD600"/>
            </a:solidFill>
            <a:ln w="38100">
              <a:noFill/>
            </a:ln>
          </c:spPr>
          <c:cat>
            <c:numRef>
              <c:f>Sheet1!$A$2:$A$6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Sheet1!$G$2:$G$6</c:f>
              <c:numCache>
                <c:formatCode>0</c:formatCode>
                <c:ptCount val="5"/>
                <c:pt idx="0">
                  <c:v>14.819861112620005</c:v>
                </c:pt>
                <c:pt idx="1">
                  <c:v>7.0587908823202943</c:v>
                </c:pt>
                <c:pt idx="2">
                  <c:v>2.1766302647043152</c:v>
                </c:pt>
                <c:pt idx="3">
                  <c:v>1.6011437881087121</c:v>
                </c:pt>
                <c:pt idx="4">
                  <c:v>1.1480667683156449</c:v>
                </c:pt>
              </c:numCache>
            </c:numRef>
          </c:val>
        </c:ser>
        <c:gapWidth val="75"/>
        <c:overlap val="100"/>
        <c:axId val="96097408"/>
        <c:axId val="96099328"/>
      </c:barChart>
      <c:catAx>
        <c:axId val="960974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Breeding 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31750">
            <a:solidFill>
              <a:srgbClr val="000000"/>
            </a:solidFill>
          </a:ln>
        </c:spPr>
        <c:crossAx val="96099328"/>
        <c:crosses val="autoZero"/>
        <c:auto val="1"/>
        <c:lblAlgn val="ctr"/>
        <c:lblOffset val="0"/>
      </c:catAx>
      <c:valAx>
        <c:axId val="96099328"/>
        <c:scaling>
          <c:orientation val="minMax"/>
        </c:scaling>
        <c:axPos val="l"/>
        <c:majorGridlines>
          <c:spPr>
            <a:ln w="19050">
              <a:solidFill>
                <a:srgbClr val="B2B2B2"/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/>
                  <a:t>% of total breedings</a:t>
                </a:r>
              </a:p>
            </c:rich>
          </c:tx>
          <c:layout/>
        </c:title>
        <c:numFmt formatCode="0%" sourceLinked="1"/>
        <c:majorTickMark val="none"/>
        <c:tickLblPos val="nextTo"/>
        <c:spPr>
          <a:ln w="9525">
            <a:noFill/>
          </a:ln>
        </c:spPr>
        <c:crossAx val="9609740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 b="1">
          <a:solidFill>
            <a:srgbClr val="000000"/>
          </a:solidFill>
          <a:latin typeface="Calibri" pitchFamily="34" charset="0"/>
          <a:cs typeface="Calibri" pitchFamily="34" charset="0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301068-193E-4612-BCB5-81BFD8BE91CD}" type="doc">
      <dgm:prSet loTypeId="urn:microsoft.com/office/officeart/2005/8/layout/hierarchy2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80ECF8-4523-4B30-9554-BABA722DF235}">
      <dgm:prSet phldrT="[Text]"/>
      <dgm:spPr>
        <a:solidFill>
          <a:srgbClr val="00337F"/>
        </a:solidFill>
        <a:scene3d>
          <a:camera prst="orthographicFront"/>
          <a:lightRig rig="chilly" dir="t"/>
        </a:scene3d>
        <a:sp3d prstMaterial="dkEdge">
          <a:bevelT w="127000" h="25400" prst="softRound"/>
        </a:sp3d>
      </dgm:spPr>
      <dgm:t>
        <a:bodyPr/>
        <a:lstStyle/>
        <a:p>
          <a:r>
            <a:rPr lang="en-US" b="1" dirty="0" smtClean="0">
              <a:latin typeface="Calibri" pitchFamily="34" charset="0"/>
              <a:cs typeface="Calibri" pitchFamily="34" charset="0"/>
            </a:rPr>
            <a:t>O-Style</a:t>
          </a:r>
          <a:endParaRPr lang="en-US" b="1" dirty="0">
            <a:latin typeface="Calibri" pitchFamily="34" charset="0"/>
            <a:cs typeface="Calibri" pitchFamily="34" charset="0"/>
          </a:endParaRPr>
        </a:p>
      </dgm:t>
    </dgm:pt>
    <dgm:pt modelId="{0A78AFFD-C117-4732-BE17-4FACE22863F1}" type="parTrans" cxnId="{6027260A-43C8-4E01-849A-C2081B8A2C89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8A3FF44B-B728-4B25-A1BD-D99A497D81A9}" type="sibTrans" cxnId="{6027260A-43C8-4E01-849A-C2081B8A2C89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B555A8CD-556E-434E-8C02-05DDAA8DBFCE}">
      <dgm:prSet phldrT="[Text]"/>
      <dgm:spPr>
        <a:solidFill>
          <a:srgbClr val="C00000"/>
        </a:solidFill>
        <a:scene3d>
          <a:camera prst="orthographicFront"/>
          <a:lightRig rig="chilly" dir="t"/>
        </a:scene3d>
        <a:sp3d prstMaterial="dkEdge">
          <a:bevelT w="127000" h="25400" prst="softRound"/>
        </a:sp3d>
      </dgm:spPr>
      <dgm:t>
        <a:bodyPr/>
        <a:lstStyle/>
        <a:p>
          <a:r>
            <a:rPr lang="en-US" b="1" dirty="0">
              <a:latin typeface="Calibri" pitchFamily="34" charset="0"/>
              <a:cs typeface="Calibri" pitchFamily="34" charset="0"/>
            </a:rPr>
            <a:t>O-Man</a:t>
          </a:r>
        </a:p>
      </dgm:t>
    </dgm:pt>
    <dgm:pt modelId="{884A2D24-93BB-4D59-A6F6-3D80C8D8F467}" type="parTrans" cxnId="{F8699F0F-A190-4EBF-9B67-4A0797FA7160}">
      <dgm:prSet/>
      <dgm:spPr>
        <a:ln w="31750" cap="rnd">
          <a:solidFill>
            <a:srgbClr val="000000"/>
          </a:solidFill>
          <a:miter lim="800000"/>
        </a:ln>
      </dgm:spPr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AB7B8590-A4B8-4984-94B2-B3B3184D7224}" type="sibTrans" cxnId="{F8699F0F-A190-4EBF-9B67-4A0797FA7160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F97F5C0E-73FD-4399-89DC-73A00DAACA2E}">
      <dgm:prSet phldrT="[Text]"/>
      <dgm:spPr>
        <a:solidFill>
          <a:srgbClr val="00563F"/>
        </a:solidFill>
        <a:scene3d>
          <a:camera prst="orthographicFront"/>
          <a:lightRig rig="chilly" dir="t"/>
        </a:scene3d>
        <a:sp3d prstMaterial="dkEdge">
          <a:bevelT w="127000" h="25400" prst="softRound"/>
        </a:sp3d>
      </dgm:spPr>
      <dgm:t>
        <a:bodyPr/>
        <a:lstStyle/>
        <a:p>
          <a:r>
            <a:rPr lang="en-US" b="1" dirty="0">
              <a:latin typeface="Calibri" pitchFamily="34" charset="0"/>
              <a:cs typeface="Calibri" pitchFamily="34" charset="0"/>
            </a:rPr>
            <a:t>Manfred</a:t>
          </a:r>
        </a:p>
      </dgm:t>
    </dgm:pt>
    <dgm:pt modelId="{6D8E90E8-5565-414C-9359-B4929342200D}" type="parTrans" cxnId="{EC4A36E8-6ACA-41A9-8E8B-73D645CF4656}">
      <dgm:prSet/>
      <dgm:spPr>
        <a:ln w="31750" cap="rnd">
          <a:solidFill>
            <a:srgbClr val="000000"/>
          </a:solidFill>
          <a:miter lim="800000"/>
        </a:ln>
      </dgm:spPr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08C0DD01-70FA-47ED-BA93-17FDEEC1BE62}" type="sibTrans" cxnId="{EC4A36E8-6ACA-41A9-8E8B-73D645CF4656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8F196A74-12B0-43B7-B4C1-9351911EA3FE}">
      <dgm:prSet phldrT="[Text]"/>
      <dgm:spPr>
        <a:solidFill>
          <a:srgbClr val="00563F"/>
        </a:solidFill>
        <a:scene3d>
          <a:camera prst="orthographicFront"/>
          <a:lightRig rig="chilly" dir="t"/>
        </a:scene3d>
        <a:sp3d prstMaterial="dkEdge">
          <a:bevelT w="127000" h="25400" prst="softRound"/>
        </a:sp3d>
      </dgm:spPr>
      <dgm:t>
        <a:bodyPr/>
        <a:lstStyle/>
        <a:p>
          <a:r>
            <a:rPr lang="en-US" b="1" dirty="0" smtClean="0">
              <a:latin typeface="Calibri" pitchFamily="34" charset="0"/>
              <a:cs typeface="Calibri" pitchFamily="34" charset="0"/>
            </a:rPr>
            <a:t>Jezebel</a:t>
          </a:r>
          <a:endParaRPr lang="en-US" b="1" dirty="0">
            <a:latin typeface="Calibri" pitchFamily="34" charset="0"/>
            <a:cs typeface="Calibri" pitchFamily="34" charset="0"/>
          </a:endParaRPr>
        </a:p>
      </dgm:t>
    </dgm:pt>
    <dgm:pt modelId="{7F51128C-48ED-48EB-AC4F-BB9124C9A218}" type="parTrans" cxnId="{C113BBB3-AB89-4B87-BE30-FAD3EFD57C11}">
      <dgm:prSet/>
      <dgm:spPr>
        <a:ln w="31750" cap="rnd">
          <a:solidFill>
            <a:srgbClr val="000000"/>
          </a:solidFill>
          <a:miter lim="800000"/>
        </a:ln>
      </dgm:spPr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5E92AB8D-434B-4A8C-8F53-E18CF800D4EC}" type="sibTrans" cxnId="{C113BBB3-AB89-4B87-BE30-FAD3EFD57C11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43E2A2E8-B18E-4DD8-99E8-53D961613BC0}">
      <dgm:prSet phldrT="[Text]"/>
      <dgm:spPr>
        <a:solidFill>
          <a:srgbClr val="C00000"/>
        </a:solidFill>
        <a:scene3d>
          <a:camera prst="orthographicFront"/>
          <a:lightRig rig="chilly" dir="t"/>
        </a:scene3d>
        <a:sp3d prstMaterial="dkEdge">
          <a:bevelT w="127000" h="25400" prst="softRound"/>
        </a:sp3d>
      </dgm:spPr>
      <dgm:t>
        <a:bodyPr/>
        <a:lstStyle/>
        <a:p>
          <a:r>
            <a:rPr lang="en-US" b="1" dirty="0" err="1" smtClean="0">
              <a:latin typeface="Calibri" pitchFamily="34" charset="0"/>
              <a:cs typeface="Calibri" pitchFamily="34" charset="0"/>
            </a:rPr>
            <a:t>Deva</a:t>
          </a:r>
          <a:endParaRPr lang="en-US" b="1" dirty="0">
            <a:latin typeface="Calibri" pitchFamily="34" charset="0"/>
            <a:cs typeface="Calibri" pitchFamily="34" charset="0"/>
          </a:endParaRPr>
        </a:p>
      </dgm:t>
    </dgm:pt>
    <dgm:pt modelId="{FFA3BC5D-D6C0-451A-94A4-74C99DC13530}" type="parTrans" cxnId="{CABC80FD-9F12-4D81-99D2-E6ECAD7ADFD7}">
      <dgm:prSet/>
      <dgm:spPr>
        <a:ln w="31750" cap="rnd">
          <a:solidFill>
            <a:srgbClr val="000000"/>
          </a:solidFill>
          <a:miter lim="800000"/>
        </a:ln>
      </dgm:spPr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0530CECB-8763-47BF-8F0E-CF11C77AD1EC}" type="sibTrans" cxnId="{CABC80FD-9F12-4D81-99D2-E6ECAD7ADFD7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8284E631-8F53-42E0-B02C-CB8E74E582D0}">
      <dgm:prSet/>
      <dgm:spPr>
        <a:solidFill>
          <a:srgbClr val="00563F"/>
        </a:solidFill>
        <a:scene3d>
          <a:camera prst="orthographicFront"/>
          <a:lightRig rig="chilly" dir="t"/>
        </a:scene3d>
        <a:sp3d prstMaterial="dkEdge">
          <a:bevelT w="127000" h="25400" prst="softRound"/>
        </a:sp3d>
      </dgm:spPr>
      <dgm:t>
        <a:bodyPr>
          <a:sp3d prstMaterial="dkEdge"/>
        </a:bodyPr>
        <a:lstStyle/>
        <a:p>
          <a:r>
            <a:rPr lang="en-US" b="1" dirty="0">
              <a:latin typeface="Calibri" pitchFamily="34" charset="0"/>
              <a:cs typeface="Calibri" pitchFamily="34" charset="0"/>
            </a:rPr>
            <a:t>Teamster</a:t>
          </a:r>
        </a:p>
      </dgm:t>
    </dgm:pt>
    <dgm:pt modelId="{416FFDEB-D8B1-449A-B5B8-508046EFFECE}" type="parTrans" cxnId="{1A00023A-98A5-4D4F-A838-D34E85A4DEFE}">
      <dgm:prSet/>
      <dgm:spPr>
        <a:ln w="31750" cap="rnd">
          <a:solidFill>
            <a:srgbClr val="000000"/>
          </a:solidFill>
          <a:miter lim="800000"/>
        </a:ln>
      </dgm:spPr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FCD0D96C-9061-4C3D-BF9C-B18FAB52C09F}" type="sibTrans" cxnId="{1A00023A-98A5-4D4F-A838-D34E85A4DEFE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DD216256-B75E-4282-B140-1026F2C830F8}">
      <dgm:prSet/>
      <dgm:spPr>
        <a:solidFill>
          <a:srgbClr val="00563F"/>
        </a:solidFill>
        <a:scene3d>
          <a:camera prst="orthographicFront"/>
          <a:lightRig rig="chilly" dir="t"/>
        </a:scene3d>
        <a:sp3d prstMaterial="dkEdge">
          <a:bevelT w="127000" h="25400" prst="softRound"/>
        </a:sp3d>
      </dgm:spPr>
      <dgm:t>
        <a:bodyPr/>
        <a:lstStyle/>
        <a:p>
          <a:r>
            <a:rPr lang="en-US" b="1" dirty="0" err="1">
              <a:latin typeface="Calibri" pitchFamily="34" charset="0"/>
              <a:cs typeface="Calibri" pitchFamily="34" charset="0"/>
            </a:rPr>
            <a:t>Dima</a:t>
          </a:r>
          <a:endParaRPr lang="en-US" b="1" dirty="0">
            <a:latin typeface="Calibri" pitchFamily="34" charset="0"/>
            <a:cs typeface="Calibri" pitchFamily="34" charset="0"/>
          </a:endParaRPr>
        </a:p>
      </dgm:t>
    </dgm:pt>
    <dgm:pt modelId="{B1A6D511-FE67-4F6E-BDF7-69421D2FC92D}" type="parTrans" cxnId="{50A6467E-10D8-4341-9691-593B0FFCF5A9}">
      <dgm:prSet/>
      <dgm:spPr>
        <a:ln w="31750" cap="rnd">
          <a:solidFill>
            <a:srgbClr val="000000"/>
          </a:solidFill>
          <a:miter lim="800000"/>
        </a:ln>
      </dgm:spPr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51288E68-4485-4303-AC58-96624A7439B2}" type="sibTrans" cxnId="{50A6467E-10D8-4341-9691-593B0FFCF5A9}">
      <dgm:prSet/>
      <dgm:spPr/>
      <dgm:t>
        <a:bodyPr/>
        <a:lstStyle/>
        <a:p>
          <a:endParaRPr lang="en-US" b="1">
            <a:latin typeface="Calibri" pitchFamily="34" charset="0"/>
            <a:cs typeface="Calibri" pitchFamily="34" charset="0"/>
          </a:endParaRPr>
        </a:p>
      </dgm:t>
    </dgm:pt>
    <dgm:pt modelId="{B00AF168-4705-4918-BA8C-BF673056B12F}" type="pres">
      <dgm:prSet presAssocID="{7B301068-193E-4612-BCB5-81BFD8BE91C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F0E9D4-3848-4DE2-9171-416EF73FEA26}" type="pres">
      <dgm:prSet presAssocID="{4380ECF8-4523-4B30-9554-BABA722DF235}" presName="root1" presStyleCnt="0"/>
      <dgm:spPr/>
      <dgm:t>
        <a:bodyPr/>
        <a:lstStyle/>
        <a:p>
          <a:endParaRPr lang="en-US"/>
        </a:p>
      </dgm:t>
    </dgm:pt>
    <dgm:pt modelId="{9939D6CB-8B65-4174-862B-35B6524B2724}" type="pres">
      <dgm:prSet presAssocID="{4380ECF8-4523-4B30-9554-BABA722DF23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915907-7C39-47F5-A360-91840B59F330}" type="pres">
      <dgm:prSet presAssocID="{4380ECF8-4523-4B30-9554-BABA722DF235}" presName="level2hierChild" presStyleCnt="0"/>
      <dgm:spPr/>
      <dgm:t>
        <a:bodyPr/>
        <a:lstStyle/>
        <a:p>
          <a:endParaRPr lang="en-US"/>
        </a:p>
      </dgm:t>
    </dgm:pt>
    <dgm:pt modelId="{2367DC94-EADF-4D6D-A63C-98D32CB3290A}" type="pres">
      <dgm:prSet presAssocID="{884A2D24-93BB-4D59-A6F6-3D80C8D8F467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951BC66-5BCA-4A19-9F78-04E19EB608E5}" type="pres">
      <dgm:prSet presAssocID="{884A2D24-93BB-4D59-A6F6-3D80C8D8F467}" presName="connTx" presStyleLbl="parChTrans1D2" presStyleIdx="0" presStyleCnt="2"/>
      <dgm:spPr/>
      <dgm:t>
        <a:bodyPr/>
        <a:lstStyle/>
        <a:p>
          <a:endParaRPr lang="en-US"/>
        </a:p>
      </dgm:t>
    </dgm:pt>
    <dgm:pt modelId="{4944C156-3209-49F5-9E9C-3BCED431A9BA}" type="pres">
      <dgm:prSet presAssocID="{B555A8CD-556E-434E-8C02-05DDAA8DBFCE}" presName="root2" presStyleCnt="0"/>
      <dgm:spPr/>
      <dgm:t>
        <a:bodyPr/>
        <a:lstStyle/>
        <a:p>
          <a:endParaRPr lang="en-US"/>
        </a:p>
      </dgm:t>
    </dgm:pt>
    <dgm:pt modelId="{59FE6D20-4D92-4FD4-BA54-1BF4FD4354AB}" type="pres">
      <dgm:prSet presAssocID="{B555A8CD-556E-434E-8C02-05DDAA8DBFC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20763D-C5EA-4A57-8A7A-2F0FCBD54328}" type="pres">
      <dgm:prSet presAssocID="{B555A8CD-556E-434E-8C02-05DDAA8DBFCE}" presName="level3hierChild" presStyleCnt="0"/>
      <dgm:spPr/>
      <dgm:t>
        <a:bodyPr/>
        <a:lstStyle/>
        <a:p>
          <a:endParaRPr lang="en-US"/>
        </a:p>
      </dgm:t>
    </dgm:pt>
    <dgm:pt modelId="{FB499B26-43A1-4A19-8BBC-26B8B1D1D76F}" type="pres">
      <dgm:prSet presAssocID="{6D8E90E8-5565-414C-9359-B4929342200D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F6265C21-B719-4FC4-B298-0188FDD9F901}" type="pres">
      <dgm:prSet presAssocID="{6D8E90E8-5565-414C-9359-B4929342200D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A2FF4B2-EB29-42FA-8E69-1C8A40C151D3}" type="pres">
      <dgm:prSet presAssocID="{F97F5C0E-73FD-4399-89DC-73A00DAACA2E}" presName="root2" presStyleCnt="0"/>
      <dgm:spPr/>
      <dgm:t>
        <a:bodyPr/>
        <a:lstStyle/>
        <a:p>
          <a:endParaRPr lang="en-US"/>
        </a:p>
      </dgm:t>
    </dgm:pt>
    <dgm:pt modelId="{BEAF83D8-2883-4EF9-993E-F1D93EC470A1}" type="pres">
      <dgm:prSet presAssocID="{F97F5C0E-73FD-4399-89DC-73A00DAACA2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5E572D-68FD-47F7-B68C-3F08BB10444B}" type="pres">
      <dgm:prSet presAssocID="{F97F5C0E-73FD-4399-89DC-73A00DAACA2E}" presName="level3hierChild" presStyleCnt="0"/>
      <dgm:spPr/>
      <dgm:t>
        <a:bodyPr/>
        <a:lstStyle/>
        <a:p>
          <a:endParaRPr lang="en-US"/>
        </a:p>
      </dgm:t>
    </dgm:pt>
    <dgm:pt modelId="{F7C2D770-2AA1-4957-A66B-DE55648857C0}" type="pres">
      <dgm:prSet presAssocID="{7F51128C-48ED-48EB-AC4F-BB9124C9A218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0FF3FC30-D1E2-49BD-B5D2-39B86756866B}" type="pres">
      <dgm:prSet presAssocID="{7F51128C-48ED-48EB-AC4F-BB9124C9A218}" presName="connTx" presStyleLbl="parChTrans1D3" presStyleIdx="1" presStyleCnt="4"/>
      <dgm:spPr/>
      <dgm:t>
        <a:bodyPr/>
        <a:lstStyle/>
        <a:p>
          <a:endParaRPr lang="en-US"/>
        </a:p>
      </dgm:t>
    </dgm:pt>
    <dgm:pt modelId="{1D67BE9D-3358-44FE-8A2A-5432970B6DBD}" type="pres">
      <dgm:prSet presAssocID="{8F196A74-12B0-43B7-B4C1-9351911EA3FE}" presName="root2" presStyleCnt="0"/>
      <dgm:spPr/>
      <dgm:t>
        <a:bodyPr/>
        <a:lstStyle/>
        <a:p>
          <a:endParaRPr lang="en-US"/>
        </a:p>
      </dgm:t>
    </dgm:pt>
    <dgm:pt modelId="{EE3149A0-811E-4A44-A85A-18089CE0ACA8}" type="pres">
      <dgm:prSet presAssocID="{8F196A74-12B0-43B7-B4C1-9351911EA3FE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B48ADC-A40D-4358-B05A-663FE1A5B07A}" type="pres">
      <dgm:prSet presAssocID="{8F196A74-12B0-43B7-B4C1-9351911EA3FE}" presName="level3hierChild" presStyleCnt="0"/>
      <dgm:spPr/>
      <dgm:t>
        <a:bodyPr/>
        <a:lstStyle/>
        <a:p>
          <a:endParaRPr lang="en-US"/>
        </a:p>
      </dgm:t>
    </dgm:pt>
    <dgm:pt modelId="{A100D74C-4CD6-4898-A07A-F36AED5E76B8}" type="pres">
      <dgm:prSet presAssocID="{FFA3BC5D-D6C0-451A-94A4-74C99DC13530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EEE6030-3B71-4C98-9B65-4F393FDFCA00}" type="pres">
      <dgm:prSet presAssocID="{FFA3BC5D-D6C0-451A-94A4-74C99DC13530}" presName="connTx" presStyleLbl="parChTrans1D2" presStyleIdx="1" presStyleCnt="2"/>
      <dgm:spPr/>
      <dgm:t>
        <a:bodyPr/>
        <a:lstStyle/>
        <a:p>
          <a:endParaRPr lang="en-US"/>
        </a:p>
      </dgm:t>
    </dgm:pt>
    <dgm:pt modelId="{E589F3BF-E588-4F13-B8DC-1D2BA9699BFF}" type="pres">
      <dgm:prSet presAssocID="{43E2A2E8-B18E-4DD8-99E8-53D961613BC0}" presName="root2" presStyleCnt="0"/>
      <dgm:spPr/>
      <dgm:t>
        <a:bodyPr/>
        <a:lstStyle/>
        <a:p>
          <a:endParaRPr lang="en-US"/>
        </a:p>
      </dgm:t>
    </dgm:pt>
    <dgm:pt modelId="{045CBEA5-8A55-4358-B60E-A881CCE3C13A}" type="pres">
      <dgm:prSet presAssocID="{43E2A2E8-B18E-4DD8-99E8-53D961613BC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F5E443-A1CE-4685-AB83-F1D69998E2CD}" type="pres">
      <dgm:prSet presAssocID="{43E2A2E8-B18E-4DD8-99E8-53D961613BC0}" presName="level3hierChild" presStyleCnt="0"/>
      <dgm:spPr/>
      <dgm:t>
        <a:bodyPr/>
        <a:lstStyle/>
        <a:p>
          <a:endParaRPr lang="en-US"/>
        </a:p>
      </dgm:t>
    </dgm:pt>
    <dgm:pt modelId="{66A2CCD7-8CA8-485E-8BD3-66389B7AFE45}" type="pres">
      <dgm:prSet presAssocID="{416FFDEB-D8B1-449A-B5B8-508046EFFECE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338C4596-0B0C-46D6-822F-AB4515A9256F}" type="pres">
      <dgm:prSet presAssocID="{416FFDEB-D8B1-449A-B5B8-508046EFFECE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E5BC54B-98DC-4434-9063-6195B5A7C115}" type="pres">
      <dgm:prSet presAssocID="{8284E631-8F53-42E0-B02C-CB8E74E582D0}" presName="root2" presStyleCnt="0"/>
      <dgm:spPr/>
      <dgm:t>
        <a:bodyPr/>
        <a:lstStyle/>
        <a:p>
          <a:endParaRPr lang="en-US"/>
        </a:p>
      </dgm:t>
    </dgm:pt>
    <dgm:pt modelId="{1BC81F7B-5978-4FF8-B7E8-3BE5FFF03570}" type="pres">
      <dgm:prSet presAssocID="{8284E631-8F53-42E0-B02C-CB8E74E582D0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B6B72C-1180-45D0-95DC-47FC22F7CB62}" type="pres">
      <dgm:prSet presAssocID="{8284E631-8F53-42E0-B02C-CB8E74E582D0}" presName="level3hierChild" presStyleCnt="0"/>
      <dgm:spPr/>
      <dgm:t>
        <a:bodyPr/>
        <a:lstStyle/>
        <a:p>
          <a:endParaRPr lang="en-US"/>
        </a:p>
      </dgm:t>
    </dgm:pt>
    <dgm:pt modelId="{FF8AE9AF-A851-4997-8037-E8B39F90EA04}" type="pres">
      <dgm:prSet presAssocID="{B1A6D511-FE67-4F6E-BDF7-69421D2FC92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893B216E-8B41-4FF6-86A7-1C4051ED2439}" type="pres">
      <dgm:prSet presAssocID="{B1A6D511-FE67-4F6E-BDF7-69421D2FC92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CC912604-4CEC-4327-A9F7-FEF0D1963818}" type="pres">
      <dgm:prSet presAssocID="{DD216256-B75E-4282-B140-1026F2C830F8}" presName="root2" presStyleCnt="0"/>
      <dgm:spPr/>
      <dgm:t>
        <a:bodyPr/>
        <a:lstStyle/>
        <a:p>
          <a:endParaRPr lang="en-US"/>
        </a:p>
      </dgm:t>
    </dgm:pt>
    <dgm:pt modelId="{487A2440-D008-4348-9948-CCB9E86095B2}" type="pres">
      <dgm:prSet presAssocID="{DD216256-B75E-4282-B140-1026F2C830F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5DADAD-C924-40CB-90FE-F3292A076E17}" type="pres">
      <dgm:prSet presAssocID="{DD216256-B75E-4282-B140-1026F2C830F8}" presName="level3hierChild" presStyleCnt="0"/>
      <dgm:spPr/>
      <dgm:t>
        <a:bodyPr/>
        <a:lstStyle/>
        <a:p>
          <a:endParaRPr lang="en-US"/>
        </a:p>
      </dgm:t>
    </dgm:pt>
  </dgm:ptLst>
  <dgm:cxnLst>
    <dgm:cxn modelId="{29E65B71-8709-4CDD-A3FB-8F31DC448530}" type="presOf" srcId="{FFA3BC5D-D6C0-451A-94A4-74C99DC13530}" destId="{BEEE6030-3B71-4C98-9B65-4F393FDFCA00}" srcOrd="1" destOrd="0" presId="urn:microsoft.com/office/officeart/2005/8/layout/hierarchy2"/>
    <dgm:cxn modelId="{FC499079-85A8-4EB8-97FB-37EA819E43CB}" type="presOf" srcId="{416FFDEB-D8B1-449A-B5B8-508046EFFECE}" destId="{66A2CCD7-8CA8-485E-8BD3-66389B7AFE45}" srcOrd="0" destOrd="0" presId="urn:microsoft.com/office/officeart/2005/8/layout/hierarchy2"/>
    <dgm:cxn modelId="{8601AFFB-53D6-47B7-8159-7DDEC4EAA2A2}" type="presOf" srcId="{B1A6D511-FE67-4F6E-BDF7-69421D2FC92D}" destId="{FF8AE9AF-A851-4997-8037-E8B39F90EA04}" srcOrd="0" destOrd="0" presId="urn:microsoft.com/office/officeart/2005/8/layout/hierarchy2"/>
    <dgm:cxn modelId="{97F2E286-7FAD-45B1-864A-660B8F5D67E2}" type="presOf" srcId="{884A2D24-93BB-4D59-A6F6-3D80C8D8F467}" destId="{2367DC94-EADF-4D6D-A63C-98D32CB3290A}" srcOrd="0" destOrd="0" presId="urn:microsoft.com/office/officeart/2005/8/layout/hierarchy2"/>
    <dgm:cxn modelId="{287A3238-277A-4893-856F-2F5F4159BF9C}" type="presOf" srcId="{8284E631-8F53-42E0-B02C-CB8E74E582D0}" destId="{1BC81F7B-5978-4FF8-B7E8-3BE5FFF03570}" srcOrd="0" destOrd="0" presId="urn:microsoft.com/office/officeart/2005/8/layout/hierarchy2"/>
    <dgm:cxn modelId="{C871619E-B328-420F-8A13-507342D2D9F0}" type="presOf" srcId="{416FFDEB-D8B1-449A-B5B8-508046EFFECE}" destId="{338C4596-0B0C-46D6-822F-AB4515A9256F}" srcOrd="1" destOrd="0" presId="urn:microsoft.com/office/officeart/2005/8/layout/hierarchy2"/>
    <dgm:cxn modelId="{EC4A36E8-6ACA-41A9-8E8B-73D645CF4656}" srcId="{B555A8CD-556E-434E-8C02-05DDAA8DBFCE}" destId="{F97F5C0E-73FD-4399-89DC-73A00DAACA2E}" srcOrd="0" destOrd="0" parTransId="{6D8E90E8-5565-414C-9359-B4929342200D}" sibTransId="{08C0DD01-70FA-47ED-BA93-17FDEEC1BE62}"/>
    <dgm:cxn modelId="{CABC80FD-9F12-4D81-99D2-E6ECAD7ADFD7}" srcId="{4380ECF8-4523-4B30-9554-BABA722DF235}" destId="{43E2A2E8-B18E-4DD8-99E8-53D961613BC0}" srcOrd="1" destOrd="0" parTransId="{FFA3BC5D-D6C0-451A-94A4-74C99DC13530}" sibTransId="{0530CECB-8763-47BF-8F0E-CF11C77AD1EC}"/>
    <dgm:cxn modelId="{F8699F0F-A190-4EBF-9B67-4A0797FA7160}" srcId="{4380ECF8-4523-4B30-9554-BABA722DF235}" destId="{B555A8CD-556E-434E-8C02-05DDAA8DBFCE}" srcOrd="0" destOrd="0" parTransId="{884A2D24-93BB-4D59-A6F6-3D80C8D8F467}" sibTransId="{AB7B8590-A4B8-4984-94B2-B3B3184D7224}"/>
    <dgm:cxn modelId="{629A018A-E8D1-4954-B0D3-F65B1FAEC373}" type="presOf" srcId="{6D8E90E8-5565-414C-9359-B4929342200D}" destId="{FB499B26-43A1-4A19-8BBC-26B8B1D1D76F}" srcOrd="0" destOrd="0" presId="urn:microsoft.com/office/officeart/2005/8/layout/hierarchy2"/>
    <dgm:cxn modelId="{4A4B6171-A4E3-4824-98EB-B8C38B4525B0}" type="presOf" srcId="{7F51128C-48ED-48EB-AC4F-BB9124C9A218}" destId="{0FF3FC30-D1E2-49BD-B5D2-39B86756866B}" srcOrd="1" destOrd="0" presId="urn:microsoft.com/office/officeart/2005/8/layout/hierarchy2"/>
    <dgm:cxn modelId="{AD55EE1E-AFDD-4B39-8013-27738586D719}" type="presOf" srcId="{8F196A74-12B0-43B7-B4C1-9351911EA3FE}" destId="{EE3149A0-811E-4A44-A85A-18089CE0ACA8}" srcOrd="0" destOrd="0" presId="urn:microsoft.com/office/officeart/2005/8/layout/hierarchy2"/>
    <dgm:cxn modelId="{B23234E8-2985-4487-A9FF-305D474BA529}" type="presOf" srcId="{884A2D24-93BB-4D59-A6F6-3D80C8D8F467}" destId="{9951BC66-5BCA-4A19-9F78-04E19EB608E5}" srcOrd="1" destOrd="0" presId="urn:microsoft.com/office/officeart/2005/8/layout/hierarchy2"/>
    <dgm:cxn modelId="{7C3D2F6D-91E4-434F-B9EB-FF2ED6F0836D}" type="presOf" srcId="{F97F5C0E-73FD-4399-89DC-73A00DAACA2E}" destId="{BEAF83D8-2883-4EF9-993E-F1D93EC470A1}" srcOrd="0" destOrd="0" presId="urn:microsoft.com/office/officeart/2005/8/layout/hierarchy2"/>
    <dgm:cxn modelId="{6027260A-43C8-4E01-849A-C2081B8A2C89}" srcId="{7B301068-193E-4612-BCB5-81BFD8BE91CD}" destId="{4380ECF8-4523-4B30-9554-BABA722DF235}" srcOrd="0" destOrd="0" parTransId="{0A78AFFD-C117-4732-BE17-4FACE22863F1}" sibTransId="{8A3FF44B-B728-4B25-A1BD-D99A497D81A9}"/>
    <dgm:cxn modelId="{E8EB7A70-EB86-4DAC-A748-DA7B58C3F670}" type="presOf" srcId="{DD216256-B75E-4282-B140-1026F2C830F8}" destId="{487A2440-D008-4348-9948-CCB9E86095B2}" srcOrd="0" destOrd="0" presId="urn:microsoft.com/office/officeart/2005/8/layout/hierarchy2"/>
    <dgm:cxn modelId="{1A00023A-98A5-4D4F-A838-D34E85A4DEFE}" srcId="{43E2A2E8-B18E-4DD8-99E8-53D961613BC0}" destId="{8284E631-8F53-42E0-B02C-CB8E74E582D0}" srcOrd="0" destOrd="0" parTransId="{416FFDEB-D8B1-449A-B5B8-508046EFFECE}" sibTransId="{FCD0D96C-9061-4C3D-BF9C-B18FAB52C09F}"/>
    <dgm:cxn modelId="{D1DEC948-8819-44BA-BF87-660D1B168763}" type="presOf" srcId="{6D8E90E8-5565-414C-9359-B4929342200D}" destId="{F6265C21-B719-4FC4-B298-0188FDD9F901}" srcOrd="1" destOrd="0" presId="urn:microsoft.com/office/officeart/2005/8/layout/hierarchy2"/>
    <dgm:cxn modelId="{34D907D5-177A-40AB-9889-FCD5550858A7}" type="presOf" srcId="{7F51128C-48ED-48EB-AC4F-BB9124C9A218}" destId="{F7C2D770-2AA1-4957-A66B-DE55648857C0}" srcOrd="0" destOrd="0" presId="urn:microsoft.com/office/officeart/2005/8/layout/hierarchy2"/>
    <dgm:cxn modelId="{50A6467E-10D8-4341-9691-593B0FFCF5A9}" srcId="{43E2A2E8-B18E-4DD8-99E8-53D961613BC0}" destId="{DD216256-B75E-4282-B140-1026F2C830F8}" srcOrd="1" destOrd="0" parTransId="{B1A6D511-FE67-4F6E-BDF7-69421D2FC92D}" sibTransId="{51288E68-4485-4303-AC58-96624A7439B2}"/>
    <dgm:cxn modelId="{B8C3A536-D2B3-40B7-8591-C68E07EC7619}" type="presOf" srcId="{7B301068-193E-4612-BCB5-81BFD8BE91CD}" destId="{B00AF168-4705-4918-BA8C-BF673056B12F}" srcOrd="0" destOrd="0" presId="urn:microsoft.com/office/officeart/2005/8/layout/hierarchy2"/>
    <dgm:cxn modelId="{BD51FDB9-3531-477A-956D-A6871EAF2510}" type="presOf" srcId="{B1A6D511-FE67-4F6E-BDF7-69421D2FC92D}" destId="{893B216E-8B41-4FF6-86A7-1C4051ED2439}" srcOrd="1" destOrd="0" presId="urn:microsoft.com/office/officeart/2005/8/layout/hierarchy2"/>
    <dgm:cxn modelId="{96A415EB-2237-4750-B2B8-E90661B24264}" type="presOf" srcId="{4380ECF8-4523-4B30-9554-BABA722DF235}" destId="{9939D6CB-8B65-4174-862B-35B6524B2724}" srcOrd="0" destOrd="0" presId="urn:microsoft.com/office/officeart/2005/8/layout/hierarchy2"/>
    <dgm:cxn modelId="{C113BBB3-AB89-4B87-BE30-FAD3EFD57C11}" srcId="{B555A8CD-556E-434E-8C02-05DDAA8DBFCE}" destId="{8F196A74-12B0-43B7-B4C1-9351911EA3FE}" srcOrd="1" destOrd="0" parTransId="{7F51128C-48ED-48EB-AC4F-BB9124C9A218}" sibTransId="{5E92AB8D-434B-4A8C-8F53-E18CF800D4EC}"/>
    <dgm:cxn modelId="{96FD046C-544C-4294-9084-84936A595739}" type="presOf" srcId="{B555A8CD-556E-434E-8C02-05DDAA8DBFCE}" destId="{59FE6D20-4D92-4FD4-BA54-1BF4FD4354AB}" srcOrd="0" destOrd="0" presId="urn:microsoft.com/office/officeart/2005/8/layout/hierarchy2"/>
    <dgm:cxn modelId="{DA6CEED9-0774-40A2-BB79-6A5465F1463A}" type="presOf" srcId="{43E2A2E8-B18E-4DD8-99E8-53D961613BC0}" destId="{045CBEA5-8A55-4358-B60E-A881CCE3C13A}" srcOrd="0" destOrd="0" presId="urn:microsoft.com/office/officeart/2005/8/layout/hierarchy2"/>
    <dgm:cxn modelId="{3F7164D8-8D3B-4AC4-84E3-7D18B3F5FACE}" type="presOf" srcId="{FFA3BC5D-D6C0-451A-94A4-74C99DC13530}" destId="{A100D74C-4CD6-4898-A07A-F36AED5E76B8}" srcOrd="0" destOrd="0" presId="urn:microsoft.com/office/officeart/2005/8/layout/hierarchy2"/>
    <dgm:cxn modelId="{E6974D1E-14FE-4E29-8ABB-51AD916A487D}" type="presParOf" srcId="{B00AF168-4705-4918-BA8C-BF673056B12F}" destId="{99F0E9D4-3848-4DE2-9171-416EF73FEA26}" srcOrd="0" destOrd="0" presId="urn:microsoft.com/office/officeart/2005/8/layout/hierarchy2"/>
    <dgm:cxn modelId="{2E04E19B-A27A-4D88-89E6-9088FDBA121C}" type="presParOf" srcId="{99F0E9D4-3848-4DE2-9171-416EF73FEA26}" destId="{9939D6CB-8B65-4174-862B-35B6524B2724}" srcOrd="0" destOrd="0" presId="urn:microsoft.com/office/officeart/2005/8/layout/hierarchy2"/>
    <dgm:cxn modelId="{00FD3F66-CDE1-4840-B8F7-565ABD1715B7}" type="presParOf" srcId="{99F0E9D4-3848-4DE2-9171-416EF73FEA26}" destId="{73915907-7C39-47F5-A360-91840B59F330}" srcOrd="1" destOrd="0" presId="urn:microsoft.com/office/officeart/2005/8/layout/hierarchy2"/>
    <dgm:cxn modelId="{C480FEA8-79DF-4E85-9C80-1AE266260D2C}" type="presParOf" srcId="{73915907-7C39-47F5-A360-91840B59F330}" destId="{2367DC94-EADF-4D6D-A63C-98D32CB3290A}" srcOrd="0" destOrd="0" presId="urn:microsoft.com/office/officeart/2005/8/layout/hierarchy2"/>
    <dgm:cxn modelId="{96A358C0-0197-4FB8-9DDC-08039F6A3C40}" type="presParOf" srcId="{2367DC94-EADF-4D6D-A63C-98D32CB3290A}" destId="{9951BC66-5BCA-4A19-9F78-04E19EB608E5}" srcOrd="0" destOrd="0" presId="urn:microsoft.com/office/officeart/2005/8/layout/hierarchy2"/>
    <dgm:cxn modelId="{8F7599E1-FFF6-4637-BCC4-8172590AF3A5}" type="presParOf" srcId="{73915907-7C39-47F5-A360-91840B59F330}" destId="{4944C156-3209-49F5-9E9C-3BCED431A9BA}" srcOrd="1" destOrd="0" presId="urn:microsoft.com/office/officeart/2005/8/layout/hierarchy2"/>
    <dgm:cxn modelId="{6FC08BF5-C216-444A-93C7-7E5748509B00}" type="presParOf" srcId="{4944C156-3209-49F5-9E9C-3BCED431A9BA}" destId="{59FE6D20-4D92-4FD4-BA54-1BF4FD4354AB}" srcOrd="0" destOrd="0" presId="urn:microsoft.com/office/officeart/2005/8/layout/hierarchy2"/>
    <dgm:cxn modelId="{E94C4E7B-59DF-4F1B-AC8C-2730A9ECE3FA}" type="presParOf" srcId="{4944C156-3209-49F5-9E9C-3BCED431A9BA}" destId="{F120763D-C5EA-4A57-8A7A-2F0FCBD54328}" srcOrd="1" destOrd="0" presId="urn:microsoft.com/office/officeart/2005/8/layout/hierarchy2"/>
    <dgm:cxn modelId="{9CC5757F-01B3-4A67-AA55-1CEF2EABC750}" type="presParOf" srcId="{F120763D-C5EA-4A57-8A7A-2F0FCBD54328}" destId="{FB499B26-43A1-4A19-8BBC-26B8B1D1D76F}" srcOrd="0" destOrd="0" presId="urn:microsoft.com/office/officeart/2005/8/layout/hierarchy2"/>
    <dgm:cxn modelId="{CF3D2587-3DC4-4FCE-B053-D72C1A568ADF}" type="presParOf" srcId="{FB499B26-43A1-4A19-8BBC-26B8B1D1D76F}" destId="{F6265C21-B719-4FC4-B298-0188FDD9F901}" srcOrd="0" destOrd="0" presId="urn:microsoft.com/office/officeart/2005/8/layout/hierarchy2"/>
    <dgm:cxn modelId="{0376BE90-5CF9-4D61-A22E-8DC7A8EADA89}" type="presParOf" srcId="{F120763D-C5EA-4A57-8A7A-2F0FCBD54328}" destId="{0A2FF4B2-EB29-42FA-8E69-1C8A40C151D3}" srcOrd="1" destOrd="0" presId="urn:microsoft.com/office/officeart/2005/8/layout/hierarchy2"/>
    <dgm:cxn modelId="{EE94CBAA-9036-4ECC-982E-3C422893AC74}" type="presParOf" srcId="{0A2FF4B2-EB29-42FA-8E69-1C8A40C151D3}" destId="{BEAF83D8-2883-4EF9-993E-F1D93EC470A1}" srcOrd="0" destOrd="0" presId="urn:microsoft.com/office/officeart/2005/8/layout/hierarchy2"/>
    <dgm:cxn modelId="{83BAF227-F3E2-4EF1-9089-439E6C5296C7}" type="presParOf" srcId="{0A2FF4B2-EB29-42FA-8E69-1C8A40C151D3}" destId="{D15E572D-68FD-47F7-B68C-3F08BB10444B}" srcOrd="1" destOrd="0" presId="urn:microsoft.com/office/officeart/2005/8/layout/hierarchy2"/>
    <dgm:cxn modelId="{C6582555-7301-4C8B-A739-82AAD66C9EB0}" type="presParOf" srcId="{F120763D-C5EA-4A57-8A7A-2F0FCBD54328}" destId="{F7C2D770-2AA1-4957-A66B-DE55648857C0}" srcOrd="2" destOrd="0" presId="urn:microsoft.com/office/officeart/2005/8/layout/hierarchy2"/>
    <dgm:cxn modelId="{C9D4E6DB-F5A0-4439-9CA4-17158959A904}" type="presParOf" srcId="{F7C2D770-2AA1-4957-A66B-DE55648857C0}" destId="{0FF3FC30-D1E2-49BD-B5D2-39B86756866B}" srcOrd="0" destOrd="0" presId="urn:microsoft.com/office/officeart/2005/8/layout/hierarchy2"/>
    <dgm:cxn modelId="{48B616C6-74A7-4F39-9A56-4CCF3409D3FE}" type="presParOf" srcId="{F120763D-C5EA-4A57-8A7A-2F0FCBD54328}" destId="{1D67BE9D-3358-44FE-8A2A-5432970B6DBD}" srcOrd="3" destOrd="0" presId="urn:microsoft.com/office/officeart/2005/8/layout/hierarchy2"/>
    <dgm:cxn modelId="{9E6C334C-8BEE-4B3D-A230-41A74CCDFE20}" type="presParOf" srcId="{1D67BE9D-3358-44FE-8A2A-5432970B6DBD}" destId="{EE3149A0-811E-4A44-A85A-18089CE0ACA8}" srcOrd="0" destOrd="0" presId="urn:microsoft.com/office/officeart/2005/8/layout/hierarchy2"/>
    <dgm:cxn modelId="{5A8DE15B-41E8-4929-A359-AF72E84683A3}" type="presParOf" srcId="{1D67BE9D-3358-44FE-8A2A-5432970B6DBD}" destId="{D1B48ADC-A40D-4358-B05A-663FE1A5B07A}" srcOrd="1" destOrd="0" presId="urn:microsoft.com/office/officeart/2005/8/layout/hierarchy2"/>
    <dgm:cxn modelId="{3BFA65AB-F35C-4302-91F7-56CB09FC5BB3}" type="presParOf" srcId="{73915907-7C39-47F5-A360-91840B59F330}" destId="{A100D74C-4CD6-4898-A07A-F36AED5E76B8}" srcOrd="2" destOrd="0" presId="urn:microsoft.com/office/officeart/2005/8/layout/hierarchy2"/>
    <dgm:cxn modelId="{5F9E6301-CC7B-4F33-9ADA-231453E04654}" type="presParOf" srcId="{A100D74C-4CD6-4898-A07A-F36AED5E76B8}" destId="{BEEE6030-3B71-4C98-9B65-4F393FDFCA00}" srcOrd="0" destOrd="0" presId="urn:microsoft.com/office/officeart/2005/8/layout/hierarchy2"/>
    <dgm:cxn modelId="{3A0A8647-7231-4B09-A801-CE6469C64BF8}" type="presParOf" srcId="{73915907-7C39-47F5-A360-91840B59F330}" destId="{E589F3BF-E588-4F13-B8DC-1D2BA9699BFF}" srcOrd="3" destOrd="0" presId="urn:microsoft.com/office/officeart/2005/8/layout/hierarchy2"/>
    <dgm:cxn modelId="{1E92A845-1037-4FCC-A24F-2B6D3EAAF300}" type="presParOf" srcId="{E589F3BF-E588-4F13-B8DC-1D2BA9699BFF}" destId="{045CBEA5-8A55-4358-B60E-A881CCE3C13A}" srcOrd="0" destOrd="0" presId="urn:microsoft.com/office/officeart/2005/8/layout/hierarchy2"/>
    <dgm:cxn modelId="{31A20D95-63EC-49CF-8C11-655F968B6944}" type="presParOf" srcId="{E589F3BF-E588-4F13-B8DC-1D2BA9699BFF}" destId="{68F5E443-A1CE-4685-AB83-F1D69998E2CD}" srcOrd="1" destOrd="0" presId="urn:microsoft.com/office/officeart/2005/8/layout/hierarchy2"/>
    <dgm:cxn modelId="{B306701D-C8DF-46C4-A3C8-9F1DB4EEE9A0}" type="presParOf" srcId="{68F5E443-A1CE-4685-AB83-F1D69998E2CD}" destId="{66A2CCD7-8CA8-485E-8BD3-66389B7AFE45}" srcOrd="0" destOrd="0" presId="urn:microsoft.com/office/officeart/2005/8/layout/hierarchy2"/>
    <dgm:cxn modelId="{366C52BA-1285-4C88-9818-D2D7C5E66B52}" type="presParOf" srcId="{66A2CCD7-8CA8-485E-8BD3-66389B7AFE45}" destId="{338C4596-0B0C-46D6-822F-AB4515A9256F}" srcOrd="0" destOrd="0" presId="urn:microsoft.com/office/officeart/2005/8/layout/hierarchy2"/>
    <dgm:cxn modelId="{471B9EC0-F6F1-487F-8341-B82C081C8908}" type="presParOf" srcId="{68F5E443-A1CE-4685-AB83-F1D69998E2CD}" destId="{9E5BC54B-98DC-4434-9063-6195B5A7C115}" srcOrd="1" destOrd="0" presId="urn:microsoft.com/office/officeart/2005/8/layout/hierarchy2"/>
    <dgm:cxn modelId="{889B08B6-0AF1-4EF4-A572-A9C952A4F785}" type="presParOf" srcId="{9E5BC54B-98DC-4434-9063-6195B5A7C115}" destId="{1BC81F7B-5978-4FF8-B7E8-3BE5FFF03570}" srcOrd="0" destOrd="0" presId="urn:microsoft.com/office/officeart/2005/8/layout/hierarchy2"/>
    <dgm:cxn modelId="{F9328241-D4DD-479C-A094-DD7C0A4A6C1A}" type="presParOf" srcId="{9E5BC54B-98DC-4434-9063-6195B5A7C115}" destId="{0DB6B72C-1180-45D0-95DC-47FC22F7CB62}" srcOrd="1" destOrd="0" presId="urn:microsoft.com/office/officeart/2005/8/layout/hierarchy2"/>
    <dgm:cxn modelId="{1E7FE422-A9E6-41A8-B7E2-688CEBB5B634}" type="presParOf" srcId="{68F5E443-A1CE-4685-AB83-F1D69998E2CD}" destId="{FF8AE9AF-A851-4997-8037-E8B39F90EA04}" srcOrd="2" destOrd="0" presId="urn:microsoft.com/office/officeart/2005/8/layout/hierarchy2"/>
    <dgm:cxn modelId="{93F34E7E-DD41-4AF1-84FF-4643E50A29F1}" type="presParOf" srcId="{FF8AE9AF-A851-4997-8037-E8B39F90EA04}" destId="{893B216E-8B41-4FF6-86A7-1C4051ED2439}" srcOrd="0" destOrd="0" presId="urn:microsoft.com/office/officeart/2005/8/layout/hierarchy2"/>
    <dgm:cxn modelId="{8418111B-3F89-4E8B-9815-0982F19BF5E6}" type="presParOf" srcId="{68F5E443-A1CE-4685-AB83-F1D69998E2CD}" destId="{CC912604-4CEC-4327-A9F7-FEF0D1963818}" srcOrd="3" destOrd="0" presId="urn:microsoft.com/office/officeart/2005/8/layout/hierarchy2"/>
    <dgm:cxn modelId="{0EE2A39A-AB7F-4273-88C3-3B66FCA41642}" type="presParOf" srcId="{CC912604-4CEC-4327-A9F7-FEF0D1963818}" destId="{487A2440-D008-4348-9948-CCB9E86095B2}" srcOrd="0" destOrd="0" presId="urn:microsoft.com/office/officeart/2005/8/layout/hierarchy2"/>
    <dgm:cxn modelId="{9017547D-9CA0-41B1-B8BE-CE152E8C95DF}" type="presParOf" srcId="{CC912604-4CEC-4327-A9F7-FEF0D1963818}" destId="{485DADAD-C924-40CB-90FE-F3292A076E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39D6CB-8B65-4174-862B-35B6524B2724}">
      <dsp:nvSpPr>
        <dsp:cNvPr id="0" name=""/>
        <dsp:cNvSpPr/>
      </dsp:nvSpPr>
      <dsp:spPr>
        <a:xfrm>
          <a:off x="354768" y="1451269"/>
          <a:ext cx="1681571" cy="840785"/>
        </a:xfrm>
        <a:prstGeom prst="roundRect">
          <a:avLst>
            <a:gd name="adj" fmla="val 10000"/>
          </a:avLst>
        </a:prstGeom>
        <a:solidFill>
          <a:srgbClr val="00337F"/>
        </a:solidFill>
        <a:ln>
          <a:noFill/>
        </a:ln>
        <a:effectLst/>
        <a:scene3d>
          <a:camera prst="orthographicFront"/>
          <a:lightRig rig="chilly" dir="t"/>
        </a:scene3d>
        <a:sp3d prstMaterial="dkEdge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Calibri" pitchFamily="34" charset="0"/>
              <a:cs typeface="Calibri" pitchFamily="34" charset="0"/>
            </a:rPr>
            <a:t>O-Style</a:t>
          </a:r>
          <a:endParaRPr lang="en-US" sz="3200" b="1" kern="1200" dirty="0">
            <a:latin typeface="Calibri" pitchFamily="34" charset="0"/>
            <a:cs typeface="Calibri" pitchFamily="34" charset="0"/>
          </a:endParaRPr>
        </a:p>
      </dsp:txBody>
      <dsp:txXfrm>
        <a:off x="354768" y="1451269"/>
        <a:ext cx="1681571" cy="840785"/>
      </dsp:txXfrm>
    </dsp:sp>
    <dsp:sp modelId="{2367DC94-EADF-4D6D-A63C-98D32CB3290A}">
      <dsp:nvSpPr>
        <dsp:cNvPr id="0" name=""/>
        <dsp:cNvSpPr/>
      </dsp:nvSpPr>
      <dsp:spPr>
        <a:xfrm rot="18289469">
          <a:off x="1783728" y="1367995"/>
          <a:ext cx="11778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77850" y="20214"/>
              </a:lnTo>
            </a:path>
          </a:pathLst>
        </a:custGeom>
        <a:noFill/>
        <a:ln w="31750" cap="rnd" cmpd="sng" algn="ctr">
          <a:solidFill>
            <a:srgbClr val="000000"/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latin typeface="Calibri" pitchFamily="34" charset="0"/>
            <a:cs typeface="Calibri" pitchFamily="34" charset="0"/>
          </a:endParaRPr>
        </a:p>
      </dsp:txBody>
      <dsp:txXfrm rot="18289469">
        <a:off x="2343207" y="1358764"/>
        <a:ext cx="58892" cy="58892"/>
      </dsp:txXfrm>
    </dsp:sp>
    <dsp:sp modelId="{59FE6D20-4D92-4FD4-BA54-1BF4FD4354AB}">
      <dsp:nvSpPr>
        <dsp:cNvPr id="0" name=""/>
        <dsp:cNvSpPr/>
      </dsp:nvSpPr>
      <dsp:spPr>
        <a:xfrm>
          <a:off x="2708968" y="484365"/>
          <a:ext cx="1681571" cy="840785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dkEdge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Calibri" pitchFamily="34" charset="0"/>
              <a:cs typeface="Calibri" pitchFamily="34" charset="0"/>
            </a:rPr>
            <a:t>O-Man</a:t>
          </a:r>
        </a:p>
      </dsp:txBody>
      <dsp:txXfrm>
        <a:off x="2708968" y="484365"/>
        <a:ext cx="1681571" cy="840785"/>
      </dsp:txXfrm>
    </dsp:sp>
    <dsp:sp modelId="{FB499B26-43A1-4A19-8BBC-26B8B1D1D76F}">
      <dsp:nvSpPr>
        <dsp:cNvPr id="0" name=""/>
        <dsp:cNvSpPr/>
      </dsp:nvSpPr>
      <dsp:spPr>
        <a:xfrm rot="19457599">
          <a:off x="4312682" y="642817"/>
          <a:ext cx="82834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28344" y="20214"/>
              </a:lnTo>
            </a:path>
          </a:pathLst>
        </a:custGeom>
        <a:noFill/>
        <a:ln w="31750" cap="rnd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latin typeface="Calibri" pitchFamily="34" charset="0"/>
            <a:cs typeface="Calibri" pitchFamily="34" charset="0"/>
          </a:endParaRPr>
        </a:p>
      </dsp:txBody>
      <dsp:txXfrm rot="19457599">
        <a:off x="4706146" y="642324"/>
        <a:ext cx="41417" cy="41417"/>
      </dsp:txXfrm>
    </dsp:sp>
    <dsp:sp modelId="{BEAF83D8-2883-4EF9-993E-F1D93EC470A1}">
      <dsp:nvSpPr>
        <dsp:cNvPr id="0" name=""/>
        <dsp:cNvSpPr/>
      </dsp:nvSpPr>
      <dsp:spPr>
        <a:xfrm>
          <a:off x="5063169" y="913"/>
          <a:ext cx="1681571" cy="840785"/>
        </a:xfrm>
        <a:prstGeom prst="roundRect">
          <a:avLst>
            <a:gd name="adj" fmla="val 10000"/>
          </a:avLst>
        </a:prstGeom>
        <a:solidFill>
          <a:srgbClr val="00563F"/>
        </a:solidFill>
        <a:ln>
          <a:noFill/>
        </a:ln>
        <a:effectLst/>
        <a:scene3d>
          <a:camera prst="orthographicFront"/>
          <a:lightRig rig="chilly" dir="t"/>
        </a:scene3d>
        <a:sp3d prstMaterial="dkEdge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Calibri" pitchFamily="34" charset="0"/>
              <a:cs typeface="Calibri" pitchFamily="34" charset="0"/>
            </a:rPr>
            <a:t>Manfred</a:t>
          </a:r>
        </a:p>
      </dsp:txBody>
      <dsp:txXfrm>
        <a:off x="5063169" y="913"/>
        <a:ext cx="1681571" cy="840785"/>
      </dsp:txXfrm>
    </dsp:sp>
    <dsp:sp modelId="{F7C2D770-2AA1-4957-A66B-DE55648857C0}">
      <dsp:nvSpPr>
        <dsp:cNvPr id="0" name=""/>
        <dsp:cNvSpPr/>
      </dsp:nvSpPr>
      <dsp:spPr>
        <a:xfrm rot="2142401">
          <a:off x="4312682" y="1126269"/>
          <a:ext cx="82834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28344" y="20214"/>
              </a:lnTo>
            </a:path>
          </a:pathLst>
        </a:custGeom>
        <a:noFill/>
        <a:ln w="31750" cap="rnd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latin typeface="Calibri" pitchFamily="34" charset="0"/>
            <a:cs typeface="Calibri" pitchFamily="34" charset="0"/>
          </a:endParaRPr>
        </a:p>
      </dsp:txBody>
      <dsp:txXfrm rot="2142401">
        <a:off x="4706146" y="1125776"/>
        <a:ext cx="41417" cy="41417"/>
      </dsp:txXfrm>
    </dsp:sp>
    <dsp:sp modelId="{EE3149A0-811E-4A44-A85A-18089CE0ACA8}">
      <dsp:nvSpPr>
        <dsp:cNvPr id="0" name=""/>
        <dsp:cNvSpPr/>
      </dsp:nvSpPr>
      <dsp:spPr>
        <a:xfrm>
          <a:off x="5063169" y="967817"/>
          <a:ext cx="1681571" cy="840785"/>
        </a:xfrm>
        <a:prstGeom prst="roundRect">
          <a:avLst>
            <a:gd name="adj" fmla="val 10000"/>
          </a:avLst>
        </a:prstGeom>
        <a:solidFill>
          <a:srgbClr val="00563F"/>
        </a:solidFill>
        <a:ln>
          <a:noFill/>
        </a:ln>
        <a:effectLst/>
        <a:scene3d>
          <a:camera prst="orthographicFront"/>
          <a:lightRig rig="chilly" dir="t"/>
        </a:scene3d>
        <a:sp3d prstMaterial="dkEdge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Calibri" pitchFamily="34" charset="0"/>
              <a:cs typeface="Calibri" pitchFamily="34" charset="0"/>
            </a:rPr>
            <a:t>Jezebel</a:t>
          </a:r>
          <a:endParaRPr lang="en-US" sz="3200" b="1" kern="1200" dirty="0">
            <a:latin typeface="Calibri" pitchFamily="34" charset="0"/>
            <a:cs typeface="Calibri" pitchFamily="34" charset="0"/>
          </a:endParaRPr>
        </a:p>
      </dsp:txBody>
      <dsp:txXfrm>
        <a:off x="5063169" y="967817"/>
        <a:ext cx="1681571" cy="840785"/>
      </dsp:txXfrm>
    </dsp:sp>
    <dsp:sp modelId="{A100D74C-4CD6-4898-A07A-F36AED5E76B8}">
      <dsp:nvSpPr>
        <dsp:cNvPr id="0" name=""/>
        <dsp:cNvSpPr/>
      </dsp:nvSpPr>
      <dsp:spPr>
        <a:xfrm rot="3310531">
          <a:off x="1783728" y="2334899"/>
          <a:ext cx="117785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77850" y="20214"/>
              </a:lnTo>
            </a:path>
          </a:pathLst>
        </a:custGeom>
        <a:noFill/>
        <a:ln w="31750" cap="rnd" cmpd="sng" algn="ctr">
          <a:solidFill>
            <a:srgbClr val="000000"/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latin typeface="Calibri" pitchFamily="34" charset="0"/>
            <a:cs typeface="Calibri" pitchFamily="34" charset="0"/>
          </a:endParaRPr>
        </a:p>
      </dsp:txBody>
      <dsp:txXfrm rot="3310531">
        <a:off x="2343207" y="2325668"/>
        <a:ext cx="58892" cy="58892"/>
      </dsp:txXfrm>
    </dsp:sp>
    <dsp:sp modelId="{045CBEA5-8A55-4358-B60E-A881CCE3C13A}">
      <dsp:nvSpPr>
        <dsp:cNvPr id="0" name=""/>
        <dsp:cNvSpPr/>
      </dsp:nvSpPr>
      <dsp:spPr>
        <a:xfrm>
          <a:off x="2708968" y="2418173"/>
          <a:ext cx="1681571" cy="840785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dkEdge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latin typeface="Calibri" pitchFamily="34" charset="0"/>
              <a:cs typeface="Calibri" pitchFamily="34" charset="0"/>
            </a:rPr>
            <a:t>Deva</a:t>
          </a:r>
          <a:endParaRPr lang="en-US" sz="3200" b="1" kern="1200" dirty="0">
            <a:latin typeface="Calibri" pitchFamily="34" charset="0"/>
            <a:cs typeface="Calibri" pitchFamily="34" charset="0"/>
          </a:endParaRPr>
        </a:p>
      </dsp:txBody>
      <dsp:txXfrm>
        <a:off x="2708968" y="2418173"/>
        <a:ext cx="1681571" cy="840785"/>
      </dsp:txXfrm>
    </dsp:sp>
    <dsp:sp modelId="{66A2CCD7-8CA8-485E-8BD3-66389B7AFE45}">
      <dsp:nvSpPr>
        <dsp:cNvPr id="0" name=""/>
        <dsp:cNvSpPr/>
      </dsp:nvSpPr>
      <dsp:spPr>
        <a:xfrm rot="19457599">
          <a:off x="4312682" y="2576625"/>
          <a:ext cx="82834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28344" y="20214"/>
              </a:lnTo>
            </a:path>
          </a:pathLst>
        </a:custGeom>
        <a:noFill/>
        <a:ln w="31750" cap="rnd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latin typeface="Calibri" pitchFamily="34" charset="0"/>
            <a:cs typeface="Calibri" pitchFamily="34" charset="0"/>
          </a:endParaRPr>
        </a:p>
      </dsp:txBody>
      <dsp:txXfrm rot="19457599">
        <a:off x="4706146" y="2576131"/>
        <a:ext cx="41417" cy="41417"/>
      </dsp:txXfrm>
    </dsp:sp>
    <dsp:sp modelId="{1BC81F7B-5978-4FF8-B7E8-3BE5FFF03570}">
      <dsp:nvSpPr>
        <dsp:cNvPr id="0" name=""/>
        <dsp:cNvSpPr/>
      </dsp:nvSpPr>
      <dsp:spPr>
        <a:xfrm>
          <a:off x="5063169" y="1934721"/>
          <a:ext cx="1681571" cy="840785"/>
        </a:xfrm>
        <a:prstGeom prst="roundRect">
          <a:avLst>
            <a:gd name="adj" fmla="val 10000"/>
          </a:avLst>
        </a:prstGeom>
        <a:solidFill>
          <a:srgbClr val="00563F"/>
        </a:solidFill>
        <a:ln>
          <a:noFill/>
        </a:ln>
        <a:effectLst/>
        <a:scene3d>
          <a:camera prst="orthographicFront"/>
          <a:lightRig rig="chilly" dir="t"/>
        </a:scene3d>
        <a:sp3d prstMaterial="dkEdge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prstMaterial="dkEdg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Calibri" pitchFamily="34" charset="0"/>
              <a:cs typeface="Calibri" pitchFamily="34" charset="0"/>
            </a:rPr>
            <a:t>Teamster</a:t>
          </a:r>
        </a:p>
      </dsp:txBody>
      <dsp:txXfrm>
        <a:off x="5063169" y="1934721"/>
        <a:ext cx="1681571" cy="840785"/>
      </dsp:txXfrm>
    </dsp:sp>
    <dsp:sp modelId="{FF8AE9AF-A851-4997-8037-E8B39F90EA04}">
      <dsp:nvSpPr>
        <dsp:cNvPr id="0" name=""/>
        <dsp:cNvSpPr/>
      </dsp:nvSpPr>
      <dsp:spPr>
        <a:xfrm rot="2142401">
          <a:off x="4312682" y="3060077"/>
          <a:ext cx="82834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28344" y="20214"/>
              </a:lnTo>
            </a:path>
          </a:pathLst>
        </a:custGeom>
        <a:noFill/>
        <a:ln w="31750" cap="rnd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latin typeface="Calibri" pitchFamily="34" charset="0"/>
            <a:cs typeface="Calibri" pitchFamily="34" charset="0"/>
          </a:endParaRPr>
        </a:p>
      </dsp:txBody>
      <dsp:txXfrm rot="2142401">
        <a:off x="4706146" y="3059583"/>
        <a:ext cx="41417" cy="41417"/>
      </dsp:txXfrm>
    </dsp:sp>
    <dsp:sp modelId="{487A2440-D008-4348-9948-CCB9E86095B2}">
      <dsp:nvSpPr>
        <dsp:cNvPr id="0" name=""/>
        <dsp:cNvSpPr/>
      </dsp:nvSpPr>
      <dsp:spPr>
        <a:xfrm>
          <a:off x="5063169" y="2901625"/>
          <a:ext cx="1681571" cy="840785"/>
        </a:xfrm>
        <a:prstGeom prst="roundRect">
          <a:avLst>
            <a:gd name="adj" fmla="val 10000"/>
          </a:avLst>
        </a:prstGeom>
        <a:solidFill>
          <a:srgbClr val="00563F"/>
        </a:solidFill>
        <a:ln>
          <a:noFill/>
        </a:ln>
        <a:effectLst/>
        <a:scene3d>
          <a:camera prst="orthographicFront"/>
          <a:lightRig rig="chilly" dir="t"/>
        </a:scene3d>
        <a:sp3d prstMaterial="dkEdge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>
              <a:latin typeface="Calibri" pitchFamily="34" charset="0"/>
              <a:cs typeface="Calibri" pitchFamily="34" charset="0"/>
            </a:rPr>
            <a:t>Dima</a:t>
          </a:r>
          <a:endParaRPr lang="en-US" sz="3200" b="1" kern="1200" dirty="0">
            <a:latin typeface="Calibri" pitchFamily="34" charset="0"/>
            <a:cs typeface="Calibri" pitchFamily="34" charset="0"/>
          </a:endParaRPr>
        </a:p>
      </dsp:txBody>
      <dsp:txXfrm>
        <a:off x="5063169" y="2901625"/>
        <a:ext cx="1681571" cy="840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E4390-23CE-410E-8C82-C2A835D802BC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E6C5-79DB-42C1-85C8-7967D116C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7EBB807-EFF4-234F-807D-155DBCE415A0}" type="slidenum">
              <a:rPr lang="en-US">
                <a:solidFill>
                  <a:srgbClr val="FFFF00"/>
                </a:solidFill>
              </a:rPr>
              <a:pPr algn="r" eaLnBrk="1" hangingPunct="1"/>
              <a:t>3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95F72180-E0D2-A442-8101-E220F592B6F8}" type="slidenum">
              <a:rPr lang="en-US">
                <a:solidFill>
                  <a:srgbClr val="FFFF00"/>
                </a:solidFill>
              </a:rPr>
              <a:pPr algn="r" eaLnBrk="1" hangingPunct="1"/>
              <a:t>22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A9B2BE-27F6-BB42-AEAF-A5755E08765A}" type="slidenum">
              <a:rPr lang="en-US">
                <a:solidFill>
                  <a:srgbClr val="FFFF00"/>
                </a:solidFill>
              </a:rPr>
              <a:pPr eaLnBrk="1" hangingPunct="1"/>
              <a:t>23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E7115A43-BCC9-EF44-A39C-5CFE4705EB75}" type="slidenum">
              <a:rPr lang="en-US">
                <a:solidFill>
                  <a:srgbClr val="FFFF00"/>
                </a:solidFill>
              </a:rPr>
              <a:pPr algn="r" eaLnBrk="1" hangingPunct="1"/>
              <a:t>24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665" eaLnBrk="0" hangingPunct="0"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1731" indent="-281435" defTabSz="914665" eaLnBrk="0" hangingPunct="0"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741" indent="-225148" defTabSz="914665" eaLnBrk="0" hangingPunct="0"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6037" indent="-225148" defTabSz="914665" eaLnBrk="0" hangingPunct="0"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6333" indent="-225148" defTabSz="914665" eaLnBrk="0" hangingPunct="0"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6630" indent="-225148" defTabSz="914665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6926" indent="-225148" defTabSz="914665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7222" indent="-225148" defTabSz="914665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7518" indent="-225148" defTabSz="914665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311E5C-2068-A049-8930-D645E63CDDE9}" type="slidenum">
              <a:rPr lang="en-US" sz="1200" b="0">
                <a:solidFill>
                  <a:srgbClr val="FFFF00"/>
                </a:solidFill>
              </a:rPr>
              <a:pPr eaLnBrk="1" hangingPunct="1"/>
              <a:t>25</a:t>
            </a:fld>
            <a:endParaRPr lang="en-US" sz="1200" b="0">
              <a:solidFill>
                <a:srgbClr val="FFFF00"/>
              </a:solidFill>
            </a:endParaRPr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5579" y="8686643"/>
            <a:ext cx="2972421" cy="457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1" tIns="45700" rIns="91401" bIns="45700" anchor="b"/>
          <a:lstStyle>
            <a:lvl1pPr defTabSz="928688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A7B66B9-F55A-3941-99F2-46F2775391E0}" type="slidenum">
              <a:rPr lang="en-US" sz="1200" b="0">
                <a:solidFill>
                  <a:srgbClr val="FFFF00"/>
                </a:solidFill>
              </a:rPr>
              <a:pPr algn="r" eaLnBrk="1" hangingPunct="1"/>
              <a:t>25</a:t>
            </a:fld>
            <a:endParaRPr lang="en-US" sz="1200" b="0">
              <a:solidFill>
                <a:srgbClr val="FFFF00"/>
              </a:solidFill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67" tIns="45533" rIns="91067" bIns="45533" anchor="b"/>
          <a:lstStyle/>
          <a:p>
            <a:pPr algn="r" defTabSz="911322"/>
            <a:fld id="{21C7FA2E-6035-483D-A0C3-5BA9C39E9DFE}" type="slidenum">
              <a:rPr lang="en-US">
                <a:solidFill>
                  <a:srgbClr val="FFFF00"/>
                </a:solidFill>
              </a:rPr>
              <a:pPr algn="r" defTabSz="911322"/>
              <a:t>26</a:t>
            </a:fld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 defTabSz="911322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BDCA752-9040-D84C-934F-02D2F3237B2B}" type="slidenum">
              <a:rPr lang="en-US">
                <a:solidFill>
                  <a:srgbClr val="FFFF00"/>
                </a:solidFill>
              </a:rPr>
              <a:pPr eaLnBrk="1" hangingPunct="1"/>
              <a:t>38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1B7ABA9-6B4D-0145-AE8F-4136903E06A6}" type="slidenum">
              <a:rPr lang="en-US">
                <a:solidFill>
                  <a:srgbClr val="FFFF00"/>
                </a:solidFill>
              </a:rPr>
              <a:pPr algn="r" eaLnBrk="1" hangingPunct="1"/>
              <a:t>39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B0AD4-062B-4914-9140-578642C40BFB}" type="slidenum">
              <a:rPr lang="en-US"/>
              <a:pPr/>
              <a:t>6</a:t>
            </a:fld>
            <a:endParaRPr lang="en-US"/>
          </a:p>
        </p:txBody>
      </p:sp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are all familiar with a traditional pedigree chart.   Animal is expected to be an average of his parents.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56D8AC-891B-45E2-8226-CEAF1F0EF267}" type="slidenum">
              <a:rPr lang="en-US"/>
              <a:pPr/>
              <a:t>7</a:t>
            </a:fld>
            <a:endParaRPr lang="en-US"/>
          </a:p>
        </p:txBody>
      </p:sp>
      <p:sp>
        <p:nvSpPr>
          <p:cNvPr id="105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4662" indent="-224662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7EBB807-EFF4-234F-807D-155DBCE415A0}" type="slidenum">
              <a:rPr lang="en-US">
                <a:solidFill>
                  <a:srgbClr val="FFFF00"/>
                </a:solidFill>
              </a:rPr>
              <a:pPr algn="r" eaLnBrk="1" hangingPunct="1"/>
              <a:t>8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6C5-79DB-42C1-85C8-7967D116CBE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D1EE1493-1F09-9B48-99AB-A64CFDFDFF64}" type="slidenum">
              <a:rPr lang="en-US">
                <a:solidFill>
                  <a:srgbClr val="FFFF00"/>
                </a:solidFill>
              </a:rPr>
              <a:pPr algn="r" eaLnBrk="1" hangingPunct="1"/>
              <a:t>16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0B2AFDE9-57F5-8C4E-9A35-0B3130CF493C}" type="slidenum">
              <a:rPr lang="en-US">
                <a:solidFill>
                  <a:srgbClr val="FFFF00"/>
                </a:solidFill>
              </a:rPr>
              <a:pPr algn="r" eaLnBrk="1" hangingPunct="1"/>
              <a:t>18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67" tIns="45533" rIns="91067" bIns="45533" anchor="b"/>
          <a:lstStyle>
            <a:lvl1pPr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13840CA4-78F0-6D45-92FE-538A014DF079}" type="slidenum">
              <a:rPr lang="en-US">
                <a:solidFill>
                  <a:srgbClr val="FFFF00"/>
                </a:solidFill>
              </a:rPr>
              <a:pPr algn="r" eaLnBrk="1" hangingPunct="1"/>
              <a:t>19</a:t>
            </a:fld>
            <a:endParaRPr lang="en-US">
              <a:solidFill>
                <a:srgbClr val="FFFF00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230DF6-1430-DE46-91A5-29155AACA161}" type="slidenum">
              <a:rPr lang="en-US"/>
              <a:pPr/>
              <a:t>20</a:t>
            </a:fld>
            <a:endParaRPr lang="en-US"/>
          </a:p>
        </p:txBody>
      </p:sp>
      <p:sp>
        <p:nvSpPr>
          <p:cNvPr id="164866" name="Rectangle 7"/>
          <p:cNvSpPr txBox="1">
            <a:spLocks noGrp="1" noChangeArrowheads="1"/>
          </p:cNvSpPr>
          <p:nvPr/>
        </p:nvSpPr>
        <p:spPr bwMode="auto">
          <a:xfrm>
            <a:off x="3884960" y="8686957"/>
            <a:ext cx="2973040" cy="45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55" tIns="45528" rIns="91055" bIns="45528" anchor="b"/>
          <a:lstStyle>
            <a:lvl1pPr defTabSz="930275">
              <a:defRPr sz="2400">
                <a:solidFill>
                  <a:srgbClr val="FFFFFF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  <a:lvl2pPr marL="744538" indent="-28733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marL="114458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marL="160178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marL="2058988" defTabSz="930275"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61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33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305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7788" indent="-228600" defTabSz="9302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400">
                <a:solidFill>
                  <a:srgbClr val="FFFFFF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r">
              <a:buClrTx/>
              <a:buSzTx/>
              <a:buFontTx/>
              <a:buNone/>
            </a:pPr>
            <a:fld id="{109D4EBC-9CD2-F948-9DCF-5DD0E7F7D958}" type="slidenum">
              <a:rPr lang="en-US" sz="1200">
                <a:solidFill>
                  <a:srgbClr val="FFFF00"/>
                </a:solidFill>
              </a:rPr>
              <a:pPr algn="r">
                <a:buClrTx/>
                <a:buSzTx/>
                <a:buFontTx/>
                <a:buNone/>
              </a:pPr>
              <a:t>20</a:t>
            </a:fld>
            <a:endParaRPr lang="en-US" sz="1200">
              <a:solidFill>
                <a:srgbClr val="FFFF00"/>
              </a:solidFill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0412" cy="3429000"/>
          </a:xfrm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21" y="4344259"/>
            <a:ext cx="5027959" cy="4114956"/>
          </a:xfrm>
        </p:spPr>
        <p:txBody>
          <a:bodyPr lIns="91055" tIns="45528" rIns="91055" bIns="45528"/>
          <a:lstStyle/>
          <a:p>
            <a:pPr defTabSz="896203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mailto:first.last@ars.usda.gov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0">
          <a:gsLst>
            <a:gs pos="0">
              <a:srgbClr val="00337F"/>
            </a:gs>
            <a:gs pos="12000">
              <a:srgbClr val="00337F"/>
            </a:gs>
            <a:gs pos="16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37F"/>
                </a:solidFill>
              </a:defRPr>
            </a:lvl1pPr>
            <a:lvl2pPr>
              <a:defRPr>
                <a:solidFill>
                  <a:srgbClr val="00337F"/>
                </a:solidFill>
              </a:defRPr>
            </a:lvl2pPr>
            <a:lvl3pPr>
              <a:buClr>
                <a:srgbClr val="00337F"/>
              </a:buClr>
              <a:defRPr>
                <a:solidFill>
                  <a:srgbClr val="00337F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gradFill flip="none" rotWithShape="0">
          <a:gsLst>
            <a:gs pos="0">
              <a:srgbClr val="00337F"/>
            </a:gs>
            <a:gs pos="48000">
              <a:srgbClr val="00337F"/>
            </a:gs>
            <a:gs pos="55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"/>
            <a:ext cx="7772400" cy="299212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11200" y="3763132"/>
            <a:ext cx="7772400" cy="2441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Dr. George</a:t>
            </a:r>
            <a:r>
              <a:rPr lang="en-US" sz="3600" b="1" baseline="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 R. Wiggans</a:t>
            </a:r>
          </a:p>
          <a:p>
            <a:r>
              <a:rPr lang="en-US" sz="28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Animal Improvement Programs Laboratory</a:t>
            </a:r>
          </a:p>
          <a:p>
            <a:pPr>
              <a:lnSpc>
                <a:spcPts val="3400"/>
              </a:lnSpc>
            </a:pPr>
            <a:r>
              <a:rPr lang="en-US" sz="28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Agricultural Research Service, USDA</a:t>
            </a:r>
          </a:p>
          <a:p>
            <a:pPr>
              <a:lnSpc>
                <a:spcPts val="3400"/>
              </a:lnSpc>
            </a:pPr>
            <a:r>
              <a:rPr lang="en-US" sz="28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Beltsville, MD 20705-2350, USA</a:t>
            </a:r>
          </a:p>
          <a:p>
            <a:r>
              <a:rPr lang="en-US" sz="2800" b="1" baseline="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  <a:hlinkClick r:id="rId2"/>
              </a:rPr>
              <a:t>george.wiggans@ars.usda.gov</a:t>
            </a:r>
            <a:endParaRPr lang="en-US" sz="2800" b="1" dirty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1706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52335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29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337F"/>
            </a:gs>
            <a:gs pos="12000">
              <a:srgbClr val="00337F"/>
            </a:gs>
            <a:gs pos="16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2642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ltGray">
          <a:xfrm>
            <a:off x="7507685" y="6583680"/>
            <a:ext cx="9332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Wiggans, 2013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ltGray">
          <a:xfrm>
            <a:off x="227013" y="6583680"/>
            <a:ext cx="4776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sz="1200" b="1" baseline="0" dirty="0" smtClean="0">
                <a:latin typeface="Calibri" pitchFamily="34" charset="0"/>
                <a:cs typeface="Calibri" pitchFamily="34" charset="0"/>
              </a:rPr>
              <a:t>SRUC Imputation</a:t>
            </a:r>
            <a:r>
              <a:rPr lang="en-US" sz="1200" b="1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1" lang="en-US" sz="1200" b="1" baseline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(</a:t>
            </a:r>
            <a:fld id="{6EF5BE8E-3B3E-486D-9684-5293E34BCCC8}" type="slidenum">
              <a:rPr kumimoji="1" lang="en-US" sz="1200" b="1" smtClean="0">
                <a:latin typeface="Calibri" pitchFamily="34" charset="0"/>
                <a:cs typeface="Calibri" pitchFamily="34" charset="0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)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5" name="Picture 14" descr="USDA_W-B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95360" y="6446520"/>
            <a:ext cx="457200" cy="31266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5" r:id="rId2"/>
    <p:sldLayoutId id="2147483676" r:id="rId3"/>
    <p:sldLayoutId id="2147483678" r:id="rId4"/>
    <p:sldLayoutId id="2147483679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339725" indent="-339725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67000"/>
        <a:buFont typeface="Monotype Sorts" pitchFamily="2" charset="2"/>
        <a:buChar char="l"/>
        <a:defRPr sz="3200" b="1">
          <a:solidFill>
            <a:srgbClr val="00337F"/>
          </a:solidFill>
          <a:latin typeface="Calibri" pitchFamily="34" charset="0"/>
          <a:ea typeface="+mn-ea"/>
          <a:cs typeface="Calibri" pitchFamily="34" charset="0"/>
        </a:defRPr>
      </a:lvl1pPr>
      <a:lvl2pPr marL="690563" indent="-284163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80000"/>
        <a:buFont typeface="Monotype Sorts" pitchFamily="2" charset="2"/>
        <a:buChar char="w"/>
        <a:defRPr sz="3200" b="1">
          <a:solidFill>
            <a:srgbClr val="00337F"/>
          </a:solidFill>
          <a:latin typeface="Calibri" pitchFamily="34" charset="0"/>
          <a:cs typeface="Calibri" pitchFamily="34" charset="0"/>
        </a:defRPr>
      </a:lvl2pPr>
      <a:lvl3pPr marL="1206500" indent="-515938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120000"/>
        <a:buFont typeface="Humnst777 BT"/>
        <a:buChar char="−"/>
        <a:defRPr sz="3200" b="1">
          <a:solidFill>
            <a:srgbClr val="00337F"/>
          </a:solidFill>
          <a:latin typeface="Calibri" pitchFamily="34" charset="0"/>
          <a:cs typeface="Calibri" pitchFamily="34" charset="0"/>
        </a:defRPr>
      </a:lvl3pPr>
      <a:lvl4pPr marL="16637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457200"/>
            <a:ext cx="4572000" cy="110799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7200" dirty="0" smtClean="0"/>
              <a:t>Imputation</a:t>
            </a:r>
            <a:endParaRPr lang="en-US" sz="7200" dirty="0"/>
          </a:p>
        </p:txBody>
      </p:sp>
      <p:grpSp>
        <p:nvGrpSpPr>
          <p:cNvPr id="7" name="Group 6"/>
          <p:cNvGrpSpPr/>
          <p:nvPr/>
        </p:nvGrpSpPr>
        <p:grpSpPr>
          <a:xfrm>
            <a:off x="4849451" y="1158127"/>
            <a:ext cx="3851609" cy="2740192"/>
            <a:chOff x="4279277" y="813871"/>
            <a:chExt cx="3851609" cy="2740192"/>
          </a:xfrm>
        </p:grpSpPr>
        <p:pic>
          <p:nvPicPr>
            <p:cNvPr id="4" name="Picture 3" descr="cowsil.gif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 l="556" t="786" r="556" b="786"/>
            <a:stretch>
              <a:fillRect/>
            </a:stretch>
          </p:blipFill>
          <p:spPr>
            <a:xfrm>
              <a:off x="4299326" y="813871"/>
              <a:ext cx="3831560" cy="2700151"/>
            </a:xfrm>
            <a:prstGeom prst="rect">
              <a:avLst/>
            </a:prstGeom>
          </p:spPr>
        </p:pic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4279277" y="962640"/>
              <a:ext cx="3822924" cy="2591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noAutofit/>
            </a:bodyPr>
            <a:lstStyle/>
            <a:p>
              <a:pPr eaLnBrk="0" hangingPunct="0">
                <a:defRPr/>
              </a:pPr>
              <a:r>
                <a:rPr lang="en-US" sz="720" b="1" i="0" dirty="0" smtClean="0">
                  <a:solidFill>
                    <a:srgbClr val="00563F"/>
                  </a:solidFill>
                  <a:latin typeface="Verdana" pitchFamily="34" charset="0"/>
                </a:rPr>
                <a:t>  </a:t>
              </a:r>
              <a:r>
                <a:rPr lang="en-US" sz="650" b="1" i="0" dirty="0" smtClean="0">
                  <a:solidFill>
                    <a:srgbClr val="00563F"/>
                  </a:solidFill>
                  <a:latin typeface="Verdana" pitchFamily="34" charset="0"/>
                </a:rPr>
                <a:t>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                                                         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                                                             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endParaRPr lang="en-US" sz="630" b="1" i="0" dirty="0" smtClean="0">
                <a:solidFill>
                  <a:srgbClr val="00337F"/>
                </a:solidFill>
                <a:latin typeface="Verdana" pitchFamily="34" charset="0"/>
              </a:endParaRP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                                                     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                                             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0111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2222222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 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endParaRPr lang="en-US" sz="630" b="1" i="0" dirty="0" smtClean="0">
                <a:solidFill>
                  <a:srgbClr val="00563F"/>
                </a:solidFill>
                <a:latin typeface="Verdana" pitchFamily="34" charset="0"/>
              </a:endParaRP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222222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/>
              </a:r>
              <a:b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</a:b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111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1        01                                                           11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22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/>
              </a:r>
              <a:b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</a:b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     1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  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</a:t>
              </a:r>
              <a:r>
                <a:rPr lang="en-US" sz="630" b="1" i="0" dirty="0" smtClean="0">
                  <a:solidFill>
                    <a:srgbClr val="00337F"/>
                  </a:solidFill>
                  <a:latin typeface="Verdana" pitchFamily="34" charset="0"/>
                </a:rPr>
                <a:t> 00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  </a:t>
              </a:r>
              <a:r>
                <a:rPr lang="en-US" sz="630" b="1" i="0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i="0" dirty="0" smtClean="0">
                  <a:solidFill>
                    <a:srgbClr val="00563F"/>
                  </a:solidFill>
                  <a:latin typeface="Verdana" pitchFamily="34" charset="0"/>
                </a:rPr>
                <a:t>   11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1                                                          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1               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1</a:t>
              </a:r>
            </a:p>
            <a:p>
              <a:pPr eaLnBrk="0" hangingPunct="0">
                <a:defRPr/>
              </a:pP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</a:t>
              </a:r>
              <a:r>
                <a:rPr lang="en-US" sz="630" b="1" dirty="0" smtClean="0">
                  <a:solidFill>
                    <a:srgbClr val="00337F"/>
                  </a:solidFill>
                  <a:latin typeface="Verdana" pitchFamily="34" charset="0"/>
                </a:rPr>
                <a:t>0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                             1</a:t>
              </a:r>
              <a:r>
                <a:rPr lang="en-US" sz="630" b="1" dirty="0" smtClean="0">
                  <a:solidFill>
                    <a:srgbClr val="C00000"/>
                  </a:solidFill>
                  <a:latin typeface="Verdana" pitchFamily="34" charset="0"/>
                </a:rPr>
                <a:t>2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</a:p>
            <a:p>
              <a:pPr eaLnBrk="0" hangingPunct="0">
                <a:defRPr/>
              </a:pPr>
              <a:r>
                <a:rPr lang="en-US" sz="630" b="1" dirty="0">
                  <a:solidFill>
                    <a:srgbClr val="00563F"/>
                  </a:solidFill>
                  <a:latin typeface="Verdana" pitchFamily="34" charset="0"/>
                </a:rPr>
                <a:t> </a:t>
              </a:r>
              <a:r>
                <a:rPr lang="en-US" sz="630" b="1" dirty="0" smtClean="0">
                  <a:solidFill>
                    <a:srgbClr val="00563F"/>
                  </a:solidFill>
                  <a:latin typeface="Verdana" pitchFamily="34" charset="0"/>
                </a:rPr>
                <a:t>                                  </a:t>
              </a:r>
              <a:endParaRPr lang="en-US" sz="630" b="1" dirty="0">
                <a:solidFill>
                  <a:srgbClr val="00563F"/>
                </a:solidFill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Recent program revisions</a:t>
            </a:r>
            <a:endParaRPr lang="en-US" dirty="0"/>
          </a:p>
        </p:txBody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6425" cy="4701287"/>
          </a:xfrm>
        </p:spPr>
        <p:txBody>
          <a:bodyPr/>
          <a:lstStyle/>
          <a:p>
            <a:pPr marL="287338" indent="-287338">
              <a:spcAft>
                <a:spcPts val="3000"/>
              </a:spcAft>
            </a:pPr>
            <a:r>
              <a:rPr lang="en-US" sz="2600" dirty="0" smtClean="0"/>
              <a:t>Improved imputation and reliability</a:t>
            </a:r>
          </a:p>
          <a:p>
            <a:pPr marL="287338" indent="-287338">
              <a:spcAft>
                <a:spcPts val="300"/>
              </a:spcAft>
            </a:pPr>
            <a:r>
              <a:rPr lang="en-US" sz="2600" dirty="0" smtClean="0"/>
              <a:t>Changes since January 2010</a:t>
            </a:r>
          </a:p>
          <a:p>
            <a:pPr marL="627063" lvl="1">
              <a:spcAft>
                <a:spcPts val="300"/>
              </a:spcAft>
            </a:pPr>
            <a:r>
              <a:rPr lang="en-US" sz="2600" dirty="0" smtClean="0"/>
              <a:t>Use known haplotype if 2nd is unknown</a:t>
            </a:r>
          </a:p>
          <a:p>
            <a:pPr marL="627063" lvl="1">
              <a:spcAft>
                <a:spcPts val="300"/>
              </a:spcAft>
            </a:pPr>
            <a:r>
              <a:rPr lang="en-US" sz="2600" dirty="0" smtClean="0"/>
              <a:t>Use current instead of base frequency</a:t>
            </a:r>
          </a:p>
          <a:p>
            <a:pPr marL="627063" lvl="1">
              <a:spcAft>
                <a:spcPts val="300"/>
              </a:spcAft>
            </a:pPr>
            <a:r>
              <a:rPr lang="en-US" sz="2600" dirty="0" smtClean="0"/>
              <a:t>Combine parent haplotypes if crossover is detected</a:t>
            </a:r>
          </a:p>
          <a:p>
            <a:pPr marL="627063" lvl="1">
              <a:spcAft>
                <a:spcPts val="300"/>
              </a:spcAft>
            </a:pPr>
            <a:r>
              <a:rPr lang="en-US" sz="2600" dirty="0" smtClean="0"/>
              <a:t>Begin search with parent or grandparent haplotypes</a:t>
            </a:r>
          </a:p>
          <a:p>
            <a:pPr marL="627063" lvl="1">
              <a:spcAft>
                <a:spcPts val="3000"/>
              </a:spcAft>
            </a:pPr>
            <a:r>
              <a:rPr lang="en-US" sz="2600" dirty="0" smtClean="0"/>
              <a:t>Store 2 most popular progeny haplotypes</a:t>
            </a:r>
          </a:p>
          <a:p>
            <a:pPr marL="287338" indent="-287338"/>
            <a:r>
              <a:rPr lang="en-US" sz="2600" dirty="0" smtClean="0"/>
              <a:t>Decreased computing time by using previous </a:t>
            </a:r>
            <a:r>
              <a:rPr lang="en-US" sz="2600" dirty="0" err="1" smtClean="0"/>
              <a:t>haplotype</a:t>
            </a:r>
            <a:r>
              <a:rPr lang="en-US" sz="2600" dirty="0" smtClean="0"/>
              <a:t> library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869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</a:t>
            </a:r>
            <a:r>
              <a:rPr lang="en-US" dirty="0" err="1" smtClean="0"/>
              <a:t>haplotyping</a:t>
            </a:r>
            <a:endParaRPr lang="en-US" dirty="0"/>
          </a:p>
        </p:txBody>
      </p:sp>
      <p:sp>
        <p:nvSpPr>
          <p:cNvPr id="114381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832092"/>
          </a:xfrm>
        </p:spPr>
        <p:txBody>
          <a:bodyPr/>
          <a:lstStyle/>
          <a:p>
            <a:pPr marL="287338" indent="-287338">
              <a:spcAft>
                <a:spcPts val="2400"/>
              </a:spcAft>
            </a:pPr>
            <a:r>
              <a:rPr lang="en-US" sz="2600" dirty="0" smtClean="0"/>
              <a:t>Put 1st genotype into haplotype list</a:t>
            </a:r>
          </a:p>
          <a:p>
            <a:pPr marL="287338" indent="-287338">
              <a:spcAft>
                <a:spcPts val="1200"/>
              </a:spcAft>
            </a:pPr>
            <a:r>
              <a:rPr lang="en-US" sz="2600" dirty="0" smtClean="0"/>
              <a:t>Check next genotype against list</a:t>
            </a:r>
          </a:p>
          <a:p>
            <a:pPr marL="573088" lvl="1" indent="-231775">
              <a:spcAft>
                <a:spcPts val="300"/>
              </a:spcAft>
            </a:pPr>
            <a:r>
              <a:rPr lang="en-US" sz="2600" dirty="0" smtClean="0"/>
              <a:t>Do any homozygous loci conflict?</a:t>
            </a:r>
          </a:p>
          <a:p>
            <a:pPr marL="914400" lvl="2" indent="-341313">
              <a:spcAft>
                <a:spcPts val="300"/>
              </a:spcAft>
            </a:pPr>
            <a:r>
              <a:rPr lang="en-US" sz="2600" dirty="0" smtClean="0"/>
              <a:t>If haplotype conflicts, continue search</a:t>
            </a:r>
          </a:p>
          <a:p>
            <a:pPr marL="914400" lvl="2" indent="-341313">
              <a:spcAft>
                <a:spcPts val="300"/>
              </a:spcAft>
            </a:pPr>
            <a:r>
              <a:rPr lang="en-US" sz="2600" dirty="0" smtClean="0"/>
              <a:t>If match, fill any unknown SNP with homozygote</a:t>
            </a:r>
          </a:p>
          <a:p>
            <a:pPr marL="914400" lvl="2" indent="-341313">
              <a:spcAft>
                <a:spcPts val="300"/>
              </a:spcAft>
            </a:pPr>
            <a:r>
              <a:rPr lang="en-US" sz="2600" dirty="0" smtClean="0"/>
              <a:t>2nd haplotype = genotype minus 1st haplotype</a:t>
            </a:r>
          </a:p>
          <a:p>
            <a:pPr marL="914400" lvl="2" indent="-341313">
              <a:spcAft>
                <a:spcPts val="1200"/>
              </a:spcAft>
            </a:pPr>
            <a:r>
              <a:rPr lang="en-US" sz="2600" dirty="0" smtClean="0"/>
              <a:t>Search for 2nd haplotype in rest of list</a:t>
            </a:r>
          </a:p>
          <a:p>
            <a:pPr marL="573088" lvl="1" indent="-230188">
              <a:spcAft>
                <a:spcPts val="2400"/>
              </a:spcAft>
            </a:pPr>
            <a:r>
              <a:rPr lang="en-US" sz="2600" dirty="0" smtClean="0"/>
              <a:t>If no match in list, add to end of list</a:t>
            </a:r>
          </a:p>
          <a:p>
            <a:pPr marL="287338" indent="-287338"/>
            <a:r>
              <a:rPr lang="en-US" sz="2600" dirty="0" smtClean="0"/>
              <a:t>Sort list to put frequent haplotypes 1st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38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of </a:t>
            </a:r>
            <a:r>
              <a:rPr lang="en-US" dirty="0" smtClean="0"/>
              <a:t>alleles </a:t>
            </a:r>
            <a:r>
              <a:rPr lang="en-US" dirty="0"/>
              <a:t>and </a:t>
            </a:r>
            <a:r>
              <a:rPr lang="en-US" dirty="0" smtClean="0"/>
              <a:t>segments</a:t>
            </a:r>
            <a:endParaRPr lang="en-US" dirty="0"/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6425" cy="4640309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700" dirty="0"/>
              <a:t>Genotypes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2700" dirty="0"/>
              <a:t>0 = </a:t>
            </a:r>
            <a:r>
              <a:rPr lang="en-US" sz="2700" dirty="0">
                <a:solidFill>
                  <a:schemeClr val="hlink"/>
                </a:solidFill>
              </a:rPr>
              <a:t>BB</a:t>
            </a:r>
            <a:r>
              <a:rPr lang="en-US" sz="2700" dirty="0"/>
              <a:t>,  1 = </a:t>
            </a:r>
            <a:r>
              <a:rPr lang="en-US" sz="2700" dirty="0">
                <a:solidFill>
                  <a:schemeClr val="hlink"/>
                </a:solidFill>
              </a:rPr>
              <a:t>AB</a:t>
            </a:r>
            <a:r>
              <a:rPr lang="en-US" sz="2700" dirty="0"/>
              <a:t> or </a:t>
            </a:r>
            <a:r>
              <a:rPr lang="en-US" sz="2700" dirty="0">
                <a:solidFill>
                  <a:schemeClr val="hlink"/>
                </a:solidFill>
              </a:rPr>
              <a:t>BA</a:t>
            </a:r>
            <a:r>
              <a:rPr lang="en-US" sz="2700" dirty="0"/>
              <a:t>,  2 = </a:t>
            </a:r>
            <a:r>
              <a:rPr lang="en-US" sz="2700" dirty="0" smtClean="0">
                <a:solidFill>
                  <a:schemeClr val="hlink"/>
                </a:solidFill>
              </a:rPr>
              <a:t>AA, 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2700" dirty="0" smtClean="0"/>
              <a:t>3 = </a:t>
            </a:r>
            <a:r>
              <a:rPr lang="en-US" sz="2700" dirty="0" smtClean="0">
                <a:solidFill>
                  <a:schemeClr val="hlink"/>
                </a:solidFill>
              </a:rPr>
              <a:t>B_</a:t>
            </a:r>
            <a:r>
              <a:rPr lang="en-US" sz="2700" dirty="0" smtClean="0"/>
              <a:t>,  4 = </a:t>
            </a:r>
            <a:r>
              <a:rPr lang="en-US" sz="2700" dirty="0" smtClean="0">
                <a:solidFill>
                  <a:schemeClr val="hlink"/>
                </a:solidFill>
              </a:rPr>
              <a:t>A_</a:t>
            </a:r>
            <a:r>
              <a:rPr lang="en-US" sz="2700" dirty="0" smtClean="0"/>
              <a:t>,  5 = </a:t>
            </a:r>
            <a:r>
              <a:rPr lang="en-US" sz="2700" dirty="0" smtClean="0">
                <a:solidFill>
                  <a:schemeClr val="hlink"/>
                </a:solidFill>
              </a:rPr>
              <a:t>__ (missing)</a:t>
            </a:r>
            <a:endParaRPr lang="en-US" sz="2700" dirty="0" smtClean="0"/>
          </a:p>
          <a:p>
            <a:pPr lvl="1">
              <a:lnSpc>
                <a:spcPct val="80000"/>
              </a:lnSpc>
              <a:spcAft>
                <a:spcPts val="3000"/>
              </a:spcAft>
            </a:pPr>
            <a:r>
              <a:rPr lang="en-US" sz="2700" dirty="0" smtClean="0"/>
              <a:t>Allele </a:t>
            </a:r>
            <a:r>
              <a:rPr lang="en-US" sz="2700" dirty="0"/>
              <a:t>frequency used for missing</a:t>
            </a:r>
            <a:endParaRPr lang="en-US" sz="27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700" dirty="0"/>
              <a:t>Haplotypes</a:t>
            </a:r>
          </a:p>
          <a:p>
            <a:pPr lvl="1">
              <a:lnSpc>
                <a:spcPct val="80000"/>
              </a:lnSpc>
              <a:spcAft>
                <a:spcPts val="3000"/>
              </a:spcAft>
            </a:pPr>
            <a:r>
              <a:rPr lang="en-US" sz="2700" dirty="0"/>
              <a:t>0 = </a:t>
            </a:r>
            <a:r>
              <a:rPr lang="en-US" sz="2700" dirty="0">
                <a:solidFill>
                  <a:schemeClr val="hlink"/>
                </a:solidFill>
              </a:rPr>
              <a:t>B</a:t>
            </a:r>
            <a:r>
              <a:rPr lang="en-US" sz="2700" dirty="0"/>
              <a:t>,  1 = </a:t>
            </a:r>
            <a:r>
              <a:rPr lang="en-US" sz="2700" dirty="0">
                <a:solidFill>
                  <a:schemeClr val="hlink"/>
                </a:solidFill>
              </a:rPr>
              <a:t>not known</a:t>
            </a:r>
            <a:r>
              <a:rPr lang="en-US" sz="2700" dirty="0"/>
              <a:t>,  2 = </a:t>
            </a:r>
            <a:r>
              <a:rPr lang="en-US" sz="2700" dirty="0">
                <a:solidFill>
                  <a:schemeClr val="hlink"/>
                </a:solidFill>
              </a:rPr>
              <a:t>A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700" dirty="0"/>
              <a:t>Segment inheritance (example)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2700" dirty="0"/>
              <a:t>Son has haplotype numbers </a:t>
            </a:r>
            <a:r>
              <a:rPr lang="en-US" sz="2700" dirty="0">
                <a:solidFill>
                  <a:srgbClr val="C00000"/>
                </a:solidFill>
              </a:rPr>
              <a:t>5</a:t>
            </a:r>
            <a:r>
              <a:rPr lang="en-US" sz="2700" dirty="0"/>
              <a:t> and </a:t>
            </a:r>
            <a:r>
              <a:rPr lang="en-US" sz="2700" dirty="0">
                <a:solidFill>
                  <a:srgbClr val="00563F"/>
                </a:solidFill>
              </a:rPr>
              <a:t>8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2700" dirty="0"/>
              <a:t>Sire has haplotype numbers </a:t>
            </a:r>
            <a:r>
              <a:rPr lang="en-US" sz="2700" dirty="0">
                <a:solidFill>
                  <a:srgbClr val="00563F"/>
                </a:solidFill>
              </a:rPr>
              <a:t>8</a:t>
            </a:r>
            <a:r>
              <a:rPr lang="en-US" sz="2700" dirty="0"/>
              <a:t> and </a:t>
            </a:r>
            <a:r>
              <a:rPr lang="en-US" sz="2700" dirty="0">
                <a:solidFill>
                  <a:srgbClr val="00563F"/>
                </a:solidFill>
              </a:rPr>
              <a:t>21</a:t>
            </a:r>
          </a:p>
          <a:p>
            <a:pPr lvl="1">
              <a:lnSpc>
                <a:spcPct val="80000"/>
              </a:lnSpc>
            </a:pPr>
            <a:r>
              <a:rPr lang="en-US" sz="2700" dirty="0"/>
              <a:t>Son got haplotype number </a:t>
            </a:r>
            <a:r>
              <a:rPr lang="en-US" sz="2700" dirty="0">
                <a:solidFill>
                  <a:srgbClr val="C00000"/>
                </a:solidFill>
              </a:rPr>
              <a:t>5</a:t>
            </a:r>
            <a:r>
              <a:rPr lang="en-US" sz="2700" dirty="0"/>
              <a:t> from dam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176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753865"/>
          </a:xfrm>
        </p:spPr>
        <p:txBody>
          <a:bodyPr/>
          <a:lstStyle/>
          <a:p>
            <a:pPr marL="290513" indent="-290513">
              <a:spcAft>
                <a:spcPts val="600"/>
              </a:spcAft>
            </a:pPr>
            <a:r>
              <a:rPr lang="en-US" sz="2550" dirty="0" smtClean="0"/>
              <a:t>1st segment of chromosome 15</a:t>
            </a:r>
          </a:p>
          <a:p>
            <a:endParaRPr lang="en-US" sz="2550" dirty="0" smtClean="0"/>
          </a:p>
          <a:p>
            <a:endParaRPr lang="en-US" sz="2550" dirty="0" smtClean="0"/>
          </a:p>
          <a:p>
            <a:endParaRPr lang="en-US" sz="2550" dirty="0" smtClean="0"/>
          </a:p>
          <a:p>
            <a:endParaRPr lang="en-US" sz="2550" dirty="0" smtClean="0"/>
          </a:p>
          <a:p>
            <a:pPr>
              <a:buNone/>
            </a:pPr>
            <a:endParaRPr lang="en-US" sz="2550" dirty="0" smtClean="0"/>
          </a:p>
          <a:p>
            <a:pPr marL="290513" indent="-290513">
              <a:spcAft>
                <a:spcPts val="1800"/>
              </a:spcAft>
            </a:pPr>
            <a:r>
              <a:rPr lang="en-US" sz="2550" dirty="0" smtClean="0"/>
              <a:t>For efficiency, store haplotypes just once</a:t>
            </a:r>
          </a:p>
          <a:p>
            <a:pPr marL="290513" indent="-290513">
              <a:lnSpc>
                <a:spcPts val="2800"/>
              </a:lnSpc>
            </a:pPr>
            <a:r>
              <a:rPr lang="en-US" sz="2550" dirty="0" smtClean="0"/>
              <a:t>Most frequent Holstein haplotype had 4,316 copies  </a:t>
            </a:r>
            <a:r>
              <a:rPr lang="en-US" sz="2550" dirty="0" smtClean="0">
                <a:solidFill>
                  <a:srgbClr val="00563F"/>
                </a:solidFill>
              </a:rPr>
              <a:t>(0.0516 </a:t>
            </a:r>
            <a:r>
              <a:rPr lang="en-US" sz="2200" dirty="0" smtClean="0">
                <a:solidFill>
                  <a:srgbClr val="00563F"/>
                </a:solidFill>
                <a:sym typeface="Wingdings 2"/>
              </a:rPr>
              <a:t></a:t>
            </a:r>
            <a:r>
              <a:rPr lang="en-US" sz="2550" dirty="0" smtClean="0">
                <a:solidFill>
                  <a:srgbClr val="00563F"/>
                </a:solidFill>
                <a:sym typeface="Wingdings 2"/>
              </a:rPr>
              <a:t> </a:t>
            </a:r>
            <a:r>
              <a:rPr lang="en-US" sz="2550" dirty="0" smtClean="0">
                <a:solidFill>
                  <a:srgbClr val="00563F"/>
                </a:solidFill>
              </a:rPr>
              <a:t>41,822 animals </a:t>
            </a:r>
            <a:r>
              <a:rPr lang="en-US" sz="2200" dirty="0" smtClean="0">
                <a:solidFill>
                  <a:srgbClr val="00563F"/>
                </a:solidFill>
                <a:sym typeface="Wingdings 2"/>
              </a:rPr>
              <a:t></a:t>
            </a:r>
            <a:r>
              <a:rPr lang="en-US" sz="2550" dirty="0" smtClean="0">
                <a:solidFill>
                  <a:srgbClr val="00563F"/>
                </a:solidFill>
                <a:latin typeface="Times New Roman"/>
                <a:cs typeface="Times New Roman"/>
              </a:rPr>
              <a:t> </a:t>
            </a:r>
            <a:r>
              <a:rPr lang="en-US" sz="2550" dirty="0" smtClean="0">
                <a:solidFill>
                  <a:srgbClr val="00563F"/>
                </a:solidFill>
              </a:rPr>
              <a:t>2 chromosomes each)</a:t>
            </a:r>
            <a:endParaRPr lang="en-US" sz="255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874520" y="2921620"/>
            <a:ext cx="6713034" cy="24532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74520" y="3760591"/>
            <a:ext cx="6713034" cy="24532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2788" name="Rectangle 4"/>
          <p:cNvSpPr>
            <a:spLocks noChangeArrowheads="1"/>
          </p:cNvSpPr>
          <p:nvPr/>
        </p:nvSpPr>
        <p:spPr bwMode="auto">
          <a:xfrm>
            <a:off x="713678" y="1773045"/>
            <a:ext cx="804395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1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5.16%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  </a:t>
            </a: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2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4.37%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3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4.36%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 4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3.67%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5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3.66</a:t>
            </a:r>
            <a:r>
              <a:rPr lang="en-US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%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endParaRPr lang="en-US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6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3.65%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020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endParaRPr lang="en-US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7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3.51%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8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3.42%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9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3.24%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34950" algn="r"/>
                <a:tab pos="401638" algn="l"/>
                <a:tab pos="1149350" algn="l"/>
              </a:tabLst>
            </a:pP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10	</a:t>
            </a: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3.22%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	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Most frequent haplotypes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  <p:bldP spid="13" grpId="0" animBg="1"/>
      <p:bldP spid="11427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2992477" y="5010613"/>
            <a:ext cx="137160" cy="256479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12717" y="4733923"/>
            <a:ext cx="137160" cy="256479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912792" y="2847277"/>
            <a:ext cx="137160" cy="256479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455824" y="3111189"/>
            <a:ext cx="137160" cy="256479"/>
          </a:xfrm>
          <a:prstGeom prst="rect">
            <a:avLst/>
          </a:prstGeom>
          <a:solidFill>
            <a:srgbClr val="0033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62197" y="2572214"/>
            <a:ext cx="137160" cy="256479"/>
          </a:xfrm>
          <a:prstGeom prst="rect">
            <a:avLst/>
          </a:prstGeom>
          <a:solidFill>
            <a:srgbClr val="0033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Check new genotype against list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3321422"/>
          </a:xfrm>
        </p:spPr>
        <p:txBody>
          <a:bodyPr/>
          <a:lstStyle/>
          <a:p>
            <a:pPr marL="290513" indent="-290513">
              <a:spcAft>
                <a:spcPts val="600"/>
              </a:spcAft>
            </a:pPr>
            <a:r>
              <a:rPr lang="en-US" sz="2550" dirty="0" smtClean="0"/>
              <a:t>1st segment of chromosome 15</a:t>
            </a:r>
          </a:p>
          <a:p>
            <a:pPr marL="512763" lvl="1" indent="-222250">
              <a:spcAft>
                <a:spcPts val="0"/>
              </a:spcAft>
            </a:pPr>
            <a:r>
              <a:rPr lang="en-US" sz="2550" dirty="0" smtClean="0"/>
              <a:t>Search for 1st haplotype that matches genotype</a:t>
            </a:r>
          </a:p>
          <a:p>
            <a:pPr marL="1427163" lvl="1" indent="-1020763">
              <a:lnSpc>
                <a:spcPts val="2000"/>
              </a:lnSpc>
              <a:spcAft>
                <a:spcPts val="0"/>
              </a:spcAft>
              <a:buNone/>
            </a:pPr>
            <a:r>
              <a:rPr lang="en-US" sz="2550" dirty="0" smtClean="0">
                <a:solidFill>
                  <a:srgbClr val="C00000"/>
                </a:solidFill>
              </a:rPr>
              <a:t>	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>
                <a:solidFill>
                  <a:srgbClr val="00563F"/>
                </a:solidFill>
              </a:rPr>
              <a:t>11</a:t>
            </a:r>
            <a:r>
              <a:rPr lang="en-US" sz="1800" dirty="0" smtClean="0">
                <a:solidFill>
                  <a:srgbClr val="C00000"/>
                </a:solidFill>
              </a:rPr>
              <a:t>2222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00563F"/>
                </a:solidFill>
              </a:rPr>
              <a:t>11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>
                <a:solidFill>
                  <a:srgbClr val="00563F"/>
                </a:solidFill>
              </a:rPr>
              <a:t>1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>
                <a:solidFill>
                  <a:srgbClr val="00563F"/>
                </a:solidFill>
              </a:rPr>
              <a:t>111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00</a:t>
            </a:r>
            <a:r>
              <a:rPr lang="en-US" sz="1800" dirty="0" smtClean="0">
                <a:solidFill>
                  <a:srgbClr val="00563F"/>
                </a:solidFill>
              </a:rPr>
              <a:t>1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00563F"/>
                </a:solidFill>
              </a:rPr>
              <a:t>11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>
                <a:solidFill>
                  <a:srgbClr val="00563F"/>
                </a:solidFill>
              </a:rPr>
              <a:t>1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000</a:t>
            </a:r>
            <a:r>
              <a:rPr lang="en-US" sz="1800" dirty="0" smtClean="0">
                <a:solidFill>
                  <a:srgbClr val="00563F"/>
                </a:solidFill>
              </a:rPr>
              <a:t>1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00563F"/>
                </a:solidFill>
              </a:rPr>
              <a:t>1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000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>
                <a:solidFill>
                  <a:srgbClr val="00563F"/>
                </a:solidFill>
              </a:rPr>
              <a:t>1</a:t>
            </a:r>
          </a:p>
          <a:p>
            <a:pPr lvl="1">
              <a:spcAft>
                <a:spcPts val="0"/>
              </a:spcAft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pPr lvl="1">
              <a:spcAft>
                <a:spcPts val="0"/>
              </a:spcAft>
              <a:buNone/>
            </a:pPr>
            <a:endParaRPr lang="en-US" sz="1800" dirty="0" smtClean="0">
              <a:solidFill>
                <a:srgbClr val="C00000"/>
              </a:solidFill>
            </a:endParaRPr>
          </a:p>
          <a:p>
            <a:pPr lvl="1">
              <a:spcAft>
                <a:spcPts val="0"/>
              </a:spcAft>
              <a:buNone/>
            </a:pPr>
            <a:endParaRPr lang="en-US" sz="1800" dirty="0" smtClean="0"/>
          </a:p>
          <a:p>
            <a:pPr marL="512763" lvl="1" indent="-230188">
              <a:spcBef>
                <a:spcPts val="2400"/>
              </a:spcBef>
              <a:spcAft>
                <a:spcPts val="0"/>
              </a:spcAft>
            </a:pPr>
            <a:r>
              <a:rPr lang="en-US" sz="2550" dirty="0" smtClean="0"/>
              <a:t>Get 2nd haplotype by removing 1st from genotype</a:t>
            </a:r>
          </a:p>
          <a:p>
            <a:pPr marL="1427163" lvl="1" indent="-1020763">
              <a:lnSpc>
                <a:spcPts val="2000"/>
              </a:lnSpc>
              <a:spcAft>
                <a:spcPts val="0"/>
              </a:spcAft>
              <a:buNone/>
            </a:pPr>
            <a:r>
              <a:rPr lang="en-US" sz="1800" dirty="0" smtClean="0"/>
              <a:t>	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00</a:t>
            </a:r>
            <a:r>
              <a:rPr lang="en-US" sz="1800" dirty="0" smtClean="0">
                <a:solidFill>
                  <a:srgbClr val="C00000"/>
                </a:solidFill>
              </a:rPr>
              <a:t>2222</a:t>
            </a:r>
            <a:r>
              <a:rPr lang="en-US" sz="1800" dirty="0" smtClean="0"/>
              <a:t>00</a:t>
            </a:r>
            <a:r>
              <a:rPr lang="en-US" sz="1800" dirty="0" smtClean="0">
                <a:solidFill>
                  <a:srgbClr val="C00000"/>
                </a:solidFill>
              </a:rPr>
              <a:t>222</a:t>
            </a:r>
            <a:r>
              <a:rPr lang="en-US" sz="1800" dirty="0" smtClean="0"/>
              <a:t>00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000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000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r>
              <a:rPr lang="en-US" sz="1800" dirty="0" smtClean="0">
                <a:solidFill>
                  <a:srgbClr val="C00000"/>
                </a:solidFill>
              </a:rPr>
              <a:t>2</a:t>
            </a:r>
            <a:r>
              <a:rPr lang="en-US" sz="1800" dirty="0" smtClean="0"/>
              <a:t>0</a:t>
            </a:r>
            <a:endParaRPr lang="en-US" sz="255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828800" y="3665023"/>
            <a:ext cx="6713034" cy="24532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55824" y="3401121"/>
            <a:ext cx="137160" cy="256479"/>
          </a:xfrm>
          <a:prstGeom prst="rect">
            <a:avLst/>
          </a:prstGeom>
          <a:solidFill>
            <a:srgbClr val="0033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4836" name="Rectangle 4"/>
          <p:cNvSpPr>
            <a:spLocks noChangeArrowheads="1"/>
          </p:cNvSpPr>
          <p:nvPr/>
        </p:nvSpPr>
        <p:spPr bwMode="auto">
          <a:xfrm>
            <a:off x="1107686" y="2505306"/>
            <a:ext cx="748990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692150" algn="l"/>
              </a:tabLst>
            </a:pP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5.16%	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692150" algn="l"/>
              </a:tabLst>
            </a:pP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4.37%	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692150" algn="l"/>
              </a:tabLst>
            </a:pP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4.36%	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692150" algn="l"/>
              </a:tabLst>
            </a:pP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3.67%	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692150" algn="l"/>
              </a:tabLst>
            </a:pPr>
            <a:r>
              <a:rPr lang="en-US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3.66%	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endParaRPr lang="en-US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28800" y="5278204"/>
            <a:ext cx="6675120" cy="24532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4839" name="Text Box 7"/>
          <p:cNvSpPr txBox="1">
            <a:spLocks noChangeArrowheads="1"/>
          </p:cNvSpPr>
          <p:nvPr/>
        </p:nvSpPr>
        <p:spPr bwMode="auto">
          <a:xfrm>
            <a:off x="1096536" y="4672365"/>
            <a:ext cx="754084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3.65%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</a:p>
          <a:p>
            <a:r>
              <a:rPr lang="en-US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3.51% 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</a:p>
          <a:p>
            <a:r>
              <a:rPr lang="en-US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3.42%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</a:p>
          <a:p>
            <a:r>
              <a:rPr lang="en-US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3.24% 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</a:p>
          <a:p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3.22%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2" grpId="0" animBg="1"/>
      <p:bldP spid="13" grpId="0" animBg="1"/>
      <p:bldP spid="9" grpId="0" animBg="1"/>
      <p:bldP spid="10" grpId="0" uiExpand="1" build="p"/>
      <p:bldP spid="11" grpId="0" animBg="1"/>
      <p:bldP spid="8" grpId="0" animBg="1"/>
      <p:bldP spid="1144836" grpId="0"/>
      <p:bldP spid="7" grpId="0" animBg="1"/>
      <p:bldP spid="11448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Recessive defect discovery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00136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000" dirty="0" smtClean="0"/>
              <a:t>Check for homozygous haplotypes </a:t>
            </a:r>
          </a:p>
          <a:p>
            <a:pPr lvl="1">
              <a:spcAft>
                <a:spcPts val="1200"/>
              </a:spcAft>
            </a:pPr>
            <a:r>
              <a:rPr lang="en-US" sz="3000" dirty="0" smtClean="0"/>
              <a:t>Most haplotype blocks </a:t>
            </a:r>
            <a:r>
              <a:rPr lang="en-US" sz="3000" dirty="0" smtClean="0">
                <a:latin typeface="VAGRounded BT" pitchFamily="34" charset="0"/>
              </a:rPr>
              <a:t>~</a:t>
            </a:r>
            <a:r>
              <a:rPr lang="en-US" sz="3000" dirty="0" smtClean="0"/>
              <a:t>5 </a:t>
            </a:r>
            <a:r>
              <a:rPr lang="en-US" sz="3000" dirty="0" err="1" smtClean="0"/>
              <a:t>Mbp</a:t>
            </a:r>
            <a:r>
              <a:rPr lang="en-US" sz="3000" dirty="0" smtClean="0"/>
              <a:t> long </a:t>
            </a:r>
          </a:p>
          <a:p>
            <a:pPr lvl="1">
              <a:spcAft>
                <a:spcPts val="3000"/>
              </a:spcAft>
            </a:pPr>
            <a:r>
              <a:rPr lang="en-US" sz="3000" spc="300" dirty="0" smtClean="0"/>
              <a:t>7–</a:t>
            </a:r>
            <a:r>
              <a:rPr lang="en-US" sz="3000" dirty="0" smtClean="0"/>
              <a:t>90 expected, but 0 observed </a:t>
            </a:r>
          </a:p>
          <a:p>
            <a:pPr>
              <a:spcAft>
                <a:spcPts val="3000"/>
              </a:spcAft>
            </a:pPr>
            <a:r>
              <a:rPr lang="en-US" sz="3000" dirty="0" smtClean="0"/>
              <a:t>5 of top 11 haplotypes confirmed as lethal</a:t>
            </a:r>
          </a:p>
          <a:p>
            <a:r>
              <a:rPr lang="en-US" sz="3000" dirty="0" smtClean="0"/>
              <a:t>Investigation of 93</a:t>
            </a:r>
            <a:r>
              <a:rPr lang="en-US" sz="3000" spc="300" dirty="0" smtClean="0"/>
              <a:t>6–</a:t>
            </a:r>
            <a:r>
              <a:rPr lang="en-US" sz="3000" dirty="0" smtClean="0"/>
              <a:t>52,449 carrier </a:t>
            </a:r>
            <a:r>
              <a:rPr lang="en-US" sz="3000" dirty="0" err="1" smtClean="0"/>
              <a:t>sire</a:t>
            </a:r>
            <a:r>
              <a:rPr lang="en-US" sz="2400" dirty="0" err="1" smtClean="0">
                <a:sym typeface="Wingdings 2"/>
              </a:rPr>
              <a:t></a:t>
            </a:r>
            <a:r>
              <a:rPr lang="en-US" sz="3000" dirty="0" err="1" smtClean="0"/>
              <a:t>carrier</a:t>
            </a:r>
            <a:r>
              <a:rPr lang="en-US" sz="3000" dirty="0" smtClean="0"/>
              <a:t> MGS fertility records found 3.</a:t>
            </a:r>
            <a:r>
              <a:rPr lang="en-US" sz="3000" spc="300" dirty="0" smtClean="0"/>
              <a:t>0–</a:t>
            </a:r>
            <a:r>
              <a:rPr lang="en-US" sz="3000" dirty="0" smtClean="0"/>
              <a:t>3.7% lower conception rates</a:t>
            </a:r>
          </a:p>
          <a:p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Traditional evaluations 3X/year</a:t>
            </a:r>
            <a:endParaRPr lang="en-US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4627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3000" dirty="0" smtClean="0"/>
              <a:t>Yield</a:t>
            </a:r>
          </a:p>
          <a:p>
            <a:pPr lvl="1"/>
            <a:r>
              <a:rPr lang="en-US" sz="3000" dirty="0" smtClean="0"/>
              <a:t>Milk, fat, protein, component percentages</a:t>
            </a:r>
          </a:p>
          <a:p>
            <a:pPr>
              <a:spcAft>
                <a:spcPts val="0"/>
              </a:spcAft>
            </a:pPr>
            <a:r>
              <a:rPr lang="en-US" sz="3000" dirty="0" smtClean="0"/>
              <a:t>Type</a:t>
            </a:r>
          </a:p>
          <a:p>
            <a:pPr lvl="1"/>
            <a:r>
              <a:rPr lang="en-US" sz="3000" dirty="0" smtClean="0"/>
              <a:t>Stature, udder characteristics, feet and legs</a:t>
            </a:r>
          </a:p>
          <a:p>
            <a:pPr>
              <a:spcAft>
                <a:spcPts val="0"/>
              </a:spcAft>
            </a:pPr>
            <a:r>
              <a:rPr lang="en-US" sz="3000" dirty="0" smtClean="0"/>
              <a:t>Calving</a:t>
            </a:r>
          </a:p>
          <a:p>
            <a:pPr lvl="1"/>
            <a:r>
              <a:rPr lang="en-US" sz="3000" dirty="0" smtClean="0"/>
              <a:t>Calving ease, stillbirth rate</a:t>
            </a:r>
          </a:p>
          <a:p>
            <a:pPr>
              <a:spcAft>
                <a:spcPts val="0"/>
              </a:spcAft>
            </a:pPr>
            <a:r>
              <a:rPr lang="en-US" sz="3000" dirty="0" smtClean="0"/>
              <a:t>Functional</a:t>
            </a:r>
          </a:p>
          <a:p>
            <a:pPr lvl="1"/>
            <a:r>
              <a:rPr lang="en-US" sz="3000" dirty="0" smtClean="0"/>
              <a:t>Somatic cell score, productive life, fertility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8973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2255523" y="5622062"/>
            <a:ext cx="6400800" cy="4572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249420" y="5614324"/>
            <a:ext cx="6408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563F"/>
                </a:solidFill>
              </a:rPr>
              <a:t>Reduce generation interval from 5 to 2 yr</a:t>
            </a:r>
            <a:endParaRPr lang="en-US" sz="2400" b="1" dirty="0">
              <a:solidFill>
                <a:srgbClr val="00563F"/>
              </a:solidFill>
            </a:endParaRPr>
          </a:p>
        </p:txBody>
      </p:sp>
      <p:cxnSp>
        <p:nvCxnSpPr>
          <p:cNvPr id="9218" name="Straight Connector 2"/>
          <p:cNvCxnSpPr>
            <a:cxnSpLocks noChangeShapeType="1"/>
          </p:cNvCxnSpPr>
          <p:nvPr/>
        </p:nvCxnSpPr>
        <p:spPr bwMode="auto">
          <a:xfrm flipV="1">
            <a:off x="1260582" y="1371600"/>
            <a:ext cx="6537960" cy="670"/>
          </a:xfrm>
          <a:prstGeom prst="line">
            <a:avLst/>
          </a:prstGeom>
          <a:noFill/>
          <a:ln w="47625" algn="ctr">
            <a:solidFill>
              <a:srgbClr val="00563F"/>
            </a:solidFill>
            <a:round/>
            <a:headEnd/>
            <a:tailEnd/>
          </a:ln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395536" y="1340768"/>
            <a:ext cx="0" cy="504056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99474" y="1371600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563F"/>
                </a:solidFill>
              </a:rPr>
              <a:t>0</a:t>
            </a:r>
            <a:endParaRPr lang="en-US" sz="2400" b="1" dirty="0">
              <a:solidFill>
                <a:srgbClr val="00563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95728" y="1371600"/>
            <a:ext cx="36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563F"/>
                </a:solidFill>
              </a:rPr>
              <a:t>1</a:t>
            </a:r>
            <a:endParaRPr lang="en-US" sz="2400" b="1" dirty="0">
              <a:solidFill>
                <a:srgbClr val="00563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4176" y="1371600"/>
            <a:ext cx="36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563F"/>
                </a:solidFill>
              </a:rPr>
              <a:t>2</a:t>
            </a:r>
            <a:endParaRPr lang="en-US" sz="2400" b="1" dirty="0">
              <a:solidFill>
                <a:srgbClr val="00563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92624" y="1371600"/>
            <a:ext cx="36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563F"/>
                </a:solidFill>
              </a:rPr>
              <a:t>3</a:t>
            </a:r>
            <a:endParaRPr lang="en-US" sz="2400" b="1" dirty="0">
              <a:solidFill>
                <a:srgbClr val="00563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00216" y="1371600"/>
            <a:ext cx="36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563F"/>
                </a:solidFill>
              </a:rPr>
              <a:t>4</a:t>
            </a:r>
            <a:endParaRPr lang="en-US" sz="2400" b="1" dirty="0">
              <a:solidFill>
                <a:srgbClr val="00563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93860" y="1371600"/>
            <a:ext cx="36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563F"/>
                </a:solidFill>
              </a:rPr>
              <a:t>5</a:t>
            </a:r>
            <a:endParaRPr lang="en-US" sz="2400" b="1" dirty="0">
              <a:solidFill>
                <a:srgbClr val="00563F"/>
              </a:solidFill>
            </a:endParaRPr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Genomic prediction of progeny test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274319" y="2057400"/>
            <a:ext cx="2174967" cy="3294063"/>
            <a:chOff x="274319" y="2057400"/>
            <a:chExt cx="2174967" cy="3294063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74319" y="3200400"/>
              <a:ext cx="2174967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lvl="1" algn="ctr">
                <a:lnSpc>
                  <a:spcPts val="2400"/>
                </a:lnSpc>
                <a:spcAft>
                  <a:spcPts val="1800"/>
                </a:spcAft>
                <a:buSzPct val="67000"/>
                <a:tabLst>
                  <a:tab pos="2062163" algn="l"/>
                </a:tabLst>
              </a:pPr>
              <a:r>
                <a:rPr lang="en-US" sz="2200" b="1" dirty="0" smtClean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Select parents, transfer embryos to recipients</a:t>
              </a:r>
              <a:endParaRPr lang="en-US" sz="2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610099" y="2057400"/>
              <a:ext cx="1368425" cy="3294063"/>
              <a:chOff x="610099" y="2057400"/>
              <a:chExt cx="1368425" cy="3294063"/>
            </a:xfrm>
          </p:grpSpPr>
          <p:pic>
            <p:nvPicPr>
              <p:cNvPr id="27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0099" y="2057400"/>
                <a:ext cx="1368425" cy="974725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Picture 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7417" y="4343400"/>
                <a:ext cx="1093788" cy="1008063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7" name="Group 46"/>
          <p:cNvGrpSpPr/>
          <p:nvPr/>
        </p:nvGrpSpPr>
        <p:grpSpPr>
          <a:xfrm>
            <a:off x="2247669" y="2057400"/>
            <a:ext cx="1507902" cy="3378599"/>
            <a:chOff x="2247669" y="2057400"/>
            <a:chExt cx="1507902" cy="3378599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247669" y="4420336"/>
              <a:ext cx="1507902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lvl="1" algn="ctr">
                <a:lnSpc>
                  <a:spcPts val="2400"/>
                </a:lnSpc>
                <a:spcAft>
                  <a:spcPts val="1800"/>
                </a:spcAft>
                <a:buSzPct val="67000"/>
                <a:tabLst>
                  <a:tab pos="2062163" algn="l"/>
                </a:tabLst>
              </a:pPr>
              <a:r>
                <a:rPr lang="en-US" sz="2200" b="1" dirty="0" smtClean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Calves born  and DNA tested</a:t>
              </a:r>
              <a:endParaRPr lang="en-US" sz="2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8558" y="2057400"/>
              <a:ext cx="746125" cy="216217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" name="Group 47"/>
          <p:cNvGrpSpPr/>
          <p:nvPr/>
        </p:nvGrpSpPr>
        <p:grpSpPr>
          <a:xfrm>
            <a:off x="4078125" y="2286000"/>
            <a:ext cx="2208110" cy="2341543"/>
            <a:chOff x="4258005" y="2286000"/>
            <a:chExt cx="2208110" cy="2341543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258005" y="3611880"/>
              <a:ext cx="220811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200" b="1" dirty="0" smtClean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Calves </a:t>
              </a:r>
              <a:r>
                <a:rPr lang="en-US" sz="22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b</a:t>
              </a:r>
              <a:r>
                <a:rPr lang="en-US" sz="2200" b="1" dirty="0" smtClean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orn from DNA-selected parents </a:t>
              </a:r>
              <a:endParaRPr lang="en-US" sz="2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5894" b="6358"/>
            <a:stretch>
              <a:fillRect/>
            </a:stretch>
          </p:blipFill>
          <p:spPr bwMode="auto">
            <a:xfrm>
              <a:off x="4338877" y="2286000"/>
              <a:ext cx="2057400" cy="1118229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5" name="Group 44"/>
          <p:cNvGrpSpPr/>
          <p:nvPr/>
        </p:nvGrpSpPr>
        <p:grpSpPr>
          <a:xfrm>
            <a:off x="6995160" y="2286000"/>
            <a:ext cx="1639752" cy="2033766"/>
            <a:chOff x="6927414" y="2286000"/>
            <a:chExt cx="1639752" cy="2033766"/>
          </a:xfrm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927414" y="3611880"/>
              <a:ext cx="16397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2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Bull </a:t>
              </a:r>
              <a:r>
                <a:rPr lang="en-US" sz="2200" b="1" dirty="0" smtClean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receives progeny test </a:t>
              </a:r>
              <a:endParaRPr lang="en-US" sz="2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347" y="2286000"/>
              <a:ext cx="1593886" cy="1115568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Benefit of genomics</a:t>
            </a:r>
            <a:endParaRPr lang="en-US" dirty="0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308872"/>
          </a:xfrm>
        </p:spPr>
        <p:txBody>
          <a:bodyPr/>
          <a:lstStyle/>
          <a:p>
            <a:pPr>
              <a:spcAft>
                <a:spcPts val="3600"/>
              </a:spcAft>
            </a:pPr>
            <a:r>
              <a:rPr lang="en-US" dirty="0" smtClean="0"/>
              <a:t>Determine value of bull at birth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Increase selection accuracy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Reduce generation interval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Increase selection intensity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Increase rate of genetic gain</a:t>
            </a:r>
          </a:p>
        </p:txBody>
      </p:sp>
    </p:spTree>
    <p:extLst>
      <p:ext uri="{BB962C8B-B14F-4D97-AF65-F5344CB8AC3E}">
        <p14:creationId xmlns:p14="http://schemas.microsoft.com/office/powerpoint/2010/main" xmlns="" val="69245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Genomic evaluation program</a:t>
            </a:r>
            <a:endParaRPr lang="en-US" dirty="0"/>
          </a:p>
        </p:txBody>
      </p:sp>
      <p:sp>
        <p:nvSpPr>
          <p:cNvPr id="118374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493538"/>
          </a:xfrm>
        </p:spPr>
        <p:txBody>
          <a:bodyPr/>
          <a:lstStyle/>
          <a:p>
            <a:pPr marL="347663" indent="-347663">
              <a:spcAft>
                <a:spcPts val="2400"/>
              </a:spcAft>
            </a:pPr>
            <a:r>
              <a:rPr lang="en-US" dirty="0" smtClean="0"/>
              <a:t>Identify animals to genotype</a:t>
            </a:r>
          </a:p>
          <a:p>
            <a:pPr marL="347663" indent="-347663">
              <a:spcAft>
                <a:spcPts val="2400"/>
              </a:spcAft>
            </a:pPr>
            <a:r>
              <a:rPr lang="en-US" dirty="0" smtClean="0"/>
              <a:t>Send sample to genotyping laboratory</a:t>
            </a:r>
          </a:p>
          <a:p>
            <a:pPr marL="347663" indent="-347663">
              <a:spcAft>
                <a:spcPts val="2400"/>
              </a:spcAft>
            </a:pPr>
            <a:r>
              <a:rPr lang="en-US" dirty="0" smtClean="0"/>
              <a:t>Genotype sample</a:t>
            </a:r>
          </a:p>
          <a:p>
            <a:pPr marL="347663" indent="-347663">
              <a:spcAft>
                <a:spcPts val="2400"/>
              </a:spcAft>
            </a:pPr>
            <a:r>
              <a:rPr lang="en-US" dirty="0" smtClean="0"/>
              <a:t>Send genotype to evaluation center</a:t>
            </a:r>
          </a:p>
          <a:p>
            <a:pPr marL="347663" indent="-347663">
              <a:spcAft>
                <a:spcPts val="2400"/>
              </a:spcAft>
            </a:pPr>
            <a:r>
              <a:rPr lang="en-US" dirty="0" smtClean="0"/>
              <a:t>Calculate genomic evaluation</a:t>
            </a:r>
          </a:p>
          <a:p>
            <a:pPr marL="347663" indent="-347663">
              <a:spcAft>
                <a:spcPts val="2400"/>
              </a:spcAft>
            </a:pPr>
            <a:r>
              <a:rPr lang="en-US" dirty="0" smtClean="0"/>
              <a:t>Release monthly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28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</a:t>
            </a:r>
          </a:p>
        </p:txBody>
      </p:sp>
      <p:sp>
        <p:nvSpPr>
          <p:cNvPr id="105062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401205"/>
          </a:xfrm>
        </p:spPr>
        <p:txBody>
          <a:bodyPr/>
          <a:lstStyle/>
          <a:p>
            <a:pPr>
              <a:spcAft>
                <a:spcPts val="3600"/>
              </a:spcAft>
            </a:pPr>
            <a:r>
              <a:rPr lang="en-US" sz="2800" dirty="0" smtClean="0"/>
              <a:t>Based on splitting the genotype into individual chromosomes (maternal and paternal contributions)</a:t>
            </a:r>
          </a:p>
          <a:p>
            <a:pPr>
              <a:spcAft>
                <a:spcPts val="3600"/>
              </a:spcAft>
            </a:pPr>
            <a:r>
              <a:rPr lang="en-US" sz="2800" dirty="0" smtClean="0"/>
              <a:t>Missing SNPs assigned by tracking inheritance from ancestors and descendents</a:t>
            </a:r>
          </a:p>
          <a:p>
            <a:pPr>
              <a:spcAft>
                <a:spcPts val="3600"/>
              </a:spcAft>
            </a:pPr>
            <a:r>
              <a:rPr lang="en-US" sz="2800" dirty="0" smtClean="0"/>
              <a:t>Imputed dams increase predictor population</a:t>
            </a:r>
          </a:p>
          <a:p>
            <a:pPr>
              <a:spcAft>
                <a:spcPts val="3600"/>
              </a:spcAft>
            </a:pPr>
            <a:r>
              <a:rPr lang="en-US" sz="2800" dirty="0" smtClean="0"/>
              <a:t>Genotypes from all chips merged by imputing SNPs not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62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57187" y="1328737"/>
            <a:ext cx="8388350" cy="4829175"/>
            <a:chOff x="225" y="837"/>
            <a:chExt cx="5284" cy="3042"/>
          </a:xfrm>
        </p:grpSpPr>
        <p:sp>
          <p:nvSpPr>
            <p:cNvPr id="57" name="Rounded Rectangle 56"/>
            <p:cNvSpPr/>
            <p:nvPr/>
          </p:nvSpPr>
          <p:spPr>
            <a:xfrm>
              <a:off x="2350" y="837"/>
              <a:ext cx="1033" cy="376"/>
            </a:xfrm>
            <a:prstGeom prst="roundRect">
              <a:avLst/>
            </a:prstGeom>
            <a:solidFill>
              <a:srgbClr val="00337F"/>
            </a:solidFill>
            <a:ln>
              <a:solidFill>
                <a:srgbClr val="00337F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bIns="91440" anchor="ctr"/>
            <a:lstStyle>
              <a:lvl1pPr>
                <a:defRPr sz="24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ctr" defTabSz="914400"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sz="1600" b="1" dirty="0">
                  <a:solidFill>
                    <a:schemeClr val="tx2"/>
                  </a:solidFill>
                  <a:latin typeface="Calibri" pitchFamily="34" charset="0"/>
                  <a:cs typeface="Calibri" pitchFamily="34" charset="0"/>
                </a:rPr>
                <a:t>DHI herd</a:t>
              </a:r>
              <a:endParaRPr lang="en-US" sz="16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25" y="2178"/>
              <a:ext cx="1087" cy="375"/>
            </a:xfrm>
            <a:prstGeom prst="roundRect">
              <a:avLst/>
            </a:prstGeom>
            <a:solidFill>
              <a:srgbClr val="00337F"/>
            </a:solidFill>
            <a:ln>
              <a:solidFill>
                <a:srgbClr val="00337F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bIns="91440" anchor="ctr"/>
            <a:lstStyle>
              <a:lvl1pPr>
                <a:defRPr sz="24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ctr" defTabSz="914400"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sz="1600" b="1" dirty="0">
                  <a:solidFill>
                    <a:schemeClr val="tx2"/>
                  </a:solidFill>
                  <a:latin typeface="Calibri" pitchFamily="34" charset="0"/>
                  <a:cs typeface="Calibri" pitchFamily="34" charset="0"/>
                </a:rPr>
                <a:t>DNA laboratory</a:t>
              </a:r>
              <a:endParaRPr lang="en-US" sz="16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421" y="2178"/>
              <a:ext cx="1088" cy="375"/>
            </a:xfrm>
            <a:prstGeom prst="roundRect">
              <a:avLst/>
            </a:prstGeom>
            <a:solidFill>
              <a:srgbClr val="00337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tIns="91440" bIns="91440" anchor="ctr"/>
            <a:lstStyle>
              <a:lvl1pPr>
                <a:defRPr sz="24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DejaVu Sans" charset="0"/>
                </a:defRPr>
              </a:lvl1pPr>
              <a:lvl2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defRPr sz="2400">
                  <a:solidFill>
                    <a:srgbClr val="FFFFFF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ctr" defTabSz="914400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chemeClr val="tx2"/>
                  </a:solidFill>
                  <a:latin typeface="Calibri" pitchFamily="34" charset="0"/>
                  <a:cs typeface="Calibri" pitchFamily="34" charset="0"/>
                </a:rPr>
                <a:t>AI organization, breed association</a:t>
              </a:r>
              <a:endParaRPr lang="en-US" sz="1600" b="1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53" name="Rectangle 59"/>
            <p:cNvSpPr>
              <a:spLocks noChangeArrowheads="1"/>
            </p:cNvSpPr>
            <p:nvPr/>
          </p:nvSpPr>
          <p:spPr bwMode="auto">
            <a:xfrm>
              <a:off x="2478" y="2117"/>
              <a:ext cx="777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sz="15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DNA samples</a:t>
              </a:r>
              <a:endParaRPr lang="en-US" sz="1500" b="1" i="1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54" name="Rectangle 60"/>
            <p:cNvSpPr>
              <a:spLocks noChangeArrowheads="1"/>
            </p:cNvSpPr>
            <p:nvPr/>
          </p:nvSpPr>
          <p:spPr bwMode="auto">
            <a:xfrm>
              <a:off x="2550" y="2425"/>
              <a:ext cx="63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5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genotypes</a:t>
              </a:r>
              <a:endParaRPr lang="en-US" sz="1500" b="1" i="1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55" name="Rectangle 61"/>
            <p:cNvSpPr>
              <a:spLocks noChangeArrowheads="1"/>
            </p:cNvSpPr>
            <p:nvPr/>
          </p:nvSpPr>
          <p:spPr bwMode="auto">
            <a:xfrm rot="2700000">
              <a:off x="3423" y="1660"/>
              <a:ext cx="69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5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genomic</a:t>
              </a:r>
            </a:p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5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evaluations</a:t>
              </a:r>
              <a:endParaRPr lang="en-US" sz="1500" b="1" i="1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56" name="Rectangle 62"/>
            <p:cNvSpPr>
              <a:spLocks noChangeArrowheads="1"/>
            </p:cNvSpPr>
            <p:nvPr/>
          </p:nvSpPr>
          <p:spPr bwMode="auto">
            <a:xfrm rot="-2700000">
              <a:off x="3343" y="2719"/>
              <a:ext cx="85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nominations,</a:t>
              </a:r>
            </a:p>
            <a:p>
              <a:pPr algn="ctr" defTabSz="914400">
                <a:lnSpc>
                  <a:spcPct val="90000"/>
                </a:lnSpc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pedigree data</a:t>
              </a:r>
              <a:endParaRPr lang="en-US" sz="1600" b="1" i="1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57" name="Rectangle 63"/>
            <p:cNvSpPr>
              <a:spLocks noChangeArrowheads="1"/>
            </p:cNvSpPr>
            <p:nvPr/>
          </p:nvSpPr>
          <p:spPr bwMode="auto">
            <a:xfrm rot="2700000">
              <a:off x="1501" y="2765"/>
              <a:ext cx="90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genotype</a:t>
              </a:r>
            </a:p>
            <a:p>
              <a:pPr algn="ctr" defTabSz="914400">
                <a:lnSpc>
                  <a:spcPct val="90000"/>
                </a:lnSpc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quality reports</a:t>
              </a:r>
              <a:endParaRPr lang="en-US" sz="1600" b="1" i="1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58" name="Rectangle 64"/>
            <p:cNvSpPr>
              <a:spLocks noChangeArrowheads="1"/>
            </p:cNvSpPr>
            <p:nvPr/>
          </p:nvSpPr>
          <p:spPr bwMode="auto">
            <a:xfrm rot="18900000">
              <a:off x="3659" y="2972"/>
              <a:ext cx="734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genomic</a:t>
              </a:r>
            </a:p>
            <a:p>
              <a:pPr algn="ctr" defTabSz="914400">
                <a:lnSpc>
                  <a:spcPct val="90000"/>
                </a:lnSpc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evaluations</a:t>
              </a:r>
              <a:endParaRPr lang="en-US" sz="1600" b="1" i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59" name="Rectangle 65"/>
            <p:cNvSpPr>
              <a:spLocks noChangeArrowheads="1"/>
            </p:cNvSpPr>
            <p:nvPr/>
          </p:nvSpPr>
          <p:spPr bwMode="auto">
            <a:xfrm rot="18900000">
              <a:off x="1395" y="1515"/>
              <a:ext cx="80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DNA </a:t>
              </a:r>
              <a:r>
                <a:rPr lang="en-US" sz="15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samples</a:t>
              </a:r>
              <a:endParaRPr lang="en-US" sz="1500" b="1" i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3860" name="Rectangle 66"/>
            <p:cNvSpPr>
              <a:spLocks noChangeArrowheads="1"/>
            </p:cNvSpPr>
            <p:nvPr/>
          </p:nvSpPr>
          <p:spPr bwMode="auto">
            <a:xfrm rot="2700000">
              <a:off x="1386" y="3040"/>
              <a:ext cx="672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genotypes</a:t>
              </a:r>
              <a:endParaRPr lang="en-US" sz="1600" b="1" i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6"/>
            <p:cNvGrpSpPr>
              <a:grpSpLocks/>
            </p:cNvGrpSpPr>
            <p:nvPr/>
          </p:nvGrpSpPr>
          <p:grpSpPr bwMode="auto">
            <a:xfrm rot="60000">
              <a:off x="3360" y="2537"/>
              <a:ext cx="1078" cy="1014"/>
              <a:chOff x="5433238" y="3742662"/>
              <a:chExt cx="1779182" cy="1828798"/>
            </a:xfrm>
          </p:grpSpPr>
          <p:cxnSp>
            <p:nvCxnSpPr>
              <p:cNvPr id="80" name="Straight Arrow Connector 79"/>
              <p:cNvCxnSpPr>
                <a:cxnSpLocks noChangeShapeType="1"/>
              </p:cNvCxnSpPr>
              <p:nvPr/>
            </p:nvCxnSpPr>
            <p:spPr bwMode="auto">
              <a:xfrm flipH="1">
                <a:off x="5433238" y="3742662"/>
                <a:ext cx="1658681" cy="1722473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81" name="Straight Arrow Connector 80"/>
              <p:cNvCxnSpPr>
                <a:cxnSpLocks noChangeShapeType="1"/>
              </p:cNvCxnSpPr>
              <p:nvPr/>
            </p:nvCxnSpPr>
            <p:spPr bwMode="auto">
              <a:xfrm flipV="1">
                <a:off x="5539563" y="3831266"/>
                <a:ext cx="1672857" cy="1740194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4" name="Group 60"/>
            <p:cNvGrpSpPr>
              <a:grpSpLocks/>
            </p:cNvGrpSpPr>
            <p:nvPr/>
          </p:nvGrpSpPr>
          <p:grpSpPr bwMode="auto">
            <a:xfrm rot="-5340000">
              <a:off x="1306" y="2503"/>
              <a:ext cx="1005" cy="1091"/>
              <a:chOff x="5433238" y="3742662"/>
              <a:chExt cx="1801573" cy="1813342"/>
            </a:xfrm>
          </p:grpSpPr>
          <p:cxnSp>
            <p:nvCxnSpPr>
              <p:cNvPr id="78" name="Straight Arrow Connector 77"/>
              <p:cNvCxnSpPr>
                <a:cxnSpLocks noChangeShapeType="1"/>
              </p:cNvCxnSpPr>
              <p:nvPr/>
            </p:nvCxnSpPr>
            <p:spPr bwMode="auto">
              <a:xfrm flipH="1">
                <a:off x="5433238" y="3742662"/>
                <a:ext cx="1658681" cy="1722473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79" name="Straight Arrow Connector 78"/>
              <p:cNvCxnSpPr>
                <a:cxnSpLocks noChangeShapeType="1"/>
              </p:cNvCxnSpPr>
              <p:nvPr/>
            </p:nvCxnSpPr>
            <p:spPr bwMode="auto">
              <a:xfrm flipV="1">
                <a:off x="5571564" y="3815810"/>
                <a:ext cx="1663247" cy="1740194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cxnSp>
          <p:nvCxnSpPr>
            <p:cNvPr id="70" name="Straight Arrow Connector 69"/>
            <p:cNvCxnSpPr>
              <a:cxnSpLocks noChangeAspect="1"/>
            </p:cNvCxnSpPr>
            <p:nvPr/>
          </p:nvCxnSpPr>
          <p:spPr bwMode="auto">
            <a:xfrm rot="5340000" flipH="1" flipV="1">
              <a:off x="1373" y="1182"/>
              <a:ext cx="923" cy="1037"/>
            </a:xfrm>
            <a:prstGeom prst="straightConnector1">
              <a:avLst/>
            </a:prstGeom>
            <a:noFill/>
            <a:ln w="38100" cap="sq">
              <a:solidFill>
                <a:srgbClr val="00337F"/>
              </a:solidFill>
              <a:miter lim="800000"/>
              <a:headEnd type="triangl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5" name="Group 75"/>
            <p:cNvGrpSpPr>
              <a:grpSpLocks/>
            </p:cNvGrpSpPr>
            <p:nvPr/>
          </p:nvGrpSpPr>
          <p:grpSpPr bwMode="auto">
            <a:xfrm>
              <a:off x="1362" y="2323"/>
              <a:ext cx="3009" cy="85"/>
              <a:chOff x="2031041" y="3355848"/>
              <a:chExt cx="5055559" cy="155112"/>
            </a:xfrm>
          </p:grpSpPr>
          <p:cxnSp>
            <p:nvCxnSpPr>
              <p:cNvPr id="76" name="Straight Arrow Connector 75"/>
              <p:cNvCxnSpPr>
                <a:cxnSpLocks noChangeShapeType="1"/>
              </p:cNvCxnSpPr>
              <p:nvPr/>
            </p:nvCxnSpPr>
            <p:spPr bwMode="auto">
              <a:xfrm flipH="1">
                <a:off x="2031041" y="3355848"/>
                <a:ext cx="5029200" cy="887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77" name="Straight Arrow Connector 76"/>
              <p:cNvCxnSpPr>
                <a:cxnSpLocks noChangeShapeType="1"/>
              </p:cNvCxnSpPr>
              <p:nvPr/>
            </p:nvCxnSpPr>
            <p:spPr bwMode="auto">
              <a:xfrm flipH="1">
                <a:off x="2057400" y="3510073"/>
                <a:ext cx="5029200" cy="887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triangle" w="lg" len="med"/>
                <a:tailEnd type="non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6" name="Group 76"/>
            <p:cNvGrpSpPr>
              <a:grpSpLocks/>
            </p:cNvGrpSpPr>
            <p:nvPr/>
          </p:nvGrpSpPr>
          <p:grpSpPr bwMode="auto">
            <a:xfrm rot="21540000" flipV="1">
              <a:off x="3368" y="1194"/>
              <a:ext cx="1078" cy="1013"/>
              <a:chOff x="5433237" y="3742661"/>
              <a:chExt cx="1779183" cy="1828799"/>
            </a:xfrm>
          </p:grpSpPr>
          <p:cxnSp>
            <p:nvCxnSpPr>
              <p:cNvPr id="74" name="Straight Arrow Connector 73"/>
              <p:cNvCxnSpPr>
                <a:cxnSpLocks noChangeShapeType="1"/>
              </p:cNvCxnSpPr>
              <p:nvPr/>
            </p:nvCxnSpPr>
            <p:spPr bwMode="auto">
              <a:xfrm flipH="1">
                <a:off x="5433237" y="3742661"/>
                <a:ext cx="1658681" cy="1722473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75" name="Straight Arrow Connector 74"/>
              <p:cNvCxnSpPr>
                <a:cxnSpLocks noChangeShapeType="1"/>
              </p:cNvCxnSpPr>
              <p:nvPr/>
            </p:nvCxnSpPr>
            <p:spPr bwMode="auto">
              <a:xfrm flipV="1">
                <a:off x="5539563" y="3831266"/>
                <a:ext cx="1672857" cy="1740194"/>
              </a:xfrm>
              <a:prstGeom prst="straightConnector1">
                <a:avLst/>
              </a:prstGeom>
              <a:noFill/>
              <a:ln w="38100" cap="sq">
                <a:solidFill>
                  <a:srgbClr val="00337F"/>
                </a:solidFill>
                <a:miter lim="800000"/>
                <a:headEnd type="none" w="lg" len="med"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163874" name="Rectangle 72"/>
            <p:cNvSpPr>
              <a:spLocks noChangeArrowheads="1"/>
            </p:cNvSpPr>
            <p:nvPr/>
          </p:nvSpPr>
          <p:spPr bwMode="auto">
            <a:xfrm rot="2700000">
              <a:off x="3586" y="1509"/>
              <a:ext cx="784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en-US" sz="1500" b="1" dirty="0">
                  <a:solidFill>
                    <a:srgbClr val="00337F"/>
                  </a:solidFill>
                  <a:latin typeface="Calibri" pitchFamily="34" charset="0"/>
                  <a:cs typeface="Calibri" pitchFamily="34" charset="0"/>
                </a:rPr>
                <a:t>DNA samples</a:t>
              </a:r>
              <a:endParaRPr lang="en-US" sz="1500" b="1" i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6" name="Rounded Rectangle 85"/>
            <p:cNvSpPr/>
            <p:nvPr/>
          </p:nvSpPr>
          <p:spPr bwMode="auto">
            <a:xfrm>
              <a:off x="2352" y="3507"/>
              <a:ext cx="1030" cy="372"/>
            </a:xfrm>
            <a:prstGeom prst="roundRect">
              <a:avLst/>
            </a:prstGeom>
            <a:solidFill>
              <a:srgbClr val="00563F"/>
            </a:solidFill>
            <a:ln>
              <a:solidFill>
                <a:srgbClr val="00563F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>
                <a:spcBef>
                  <a:spcPts val="24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5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  <a:p>
              <a:pPr algn="ctr" defTabSz="914400"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CDCB</a:t>
              </a:r>
              <a:endParaRPr lang="en-US" sz="16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endParaRPr>
            </a:p>
            <a:p>
              <a:pPr algn="r" defTabSz="914400"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endParaRPr lang="en-US" sz="1500" b="1" i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3988" y="98425"/>
            <a:ext cx="8836025" cy="641350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Genomic data flow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xmlns="" val="343906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Genotyped animals – </a:t>
            </a:r>
            <a:r>
              <a:rPr lang="en-US" dirty="0" smtClean="0">
                <a:solidFill>
                  <a:srgbClr val="FFFF00"/>
                </a:solidFill>
              </a:rPr>
              <a:t>April 2013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graphicFrame>
        <p:nvGraphicFramePr>
          <p:cNvPr id="6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6386649"/>
              </p:ext>
            </p:extLst>
          </p:nvPr>
        </p:nvGraphicFramePr>
        <p:xfrm>
          <a:off x="493060" y="1124744"/>
          <a:ext cx="8184775" cy="4831080"/>
        </p:xfrm>
        <a:graphic>
          <a:graphicData uri="http://schemas.openxmlformats.org/drawingml/2006/table">
            <a:tbl>
              <a:tblPr/>
              <a:tblGrid>
                <a:gridCol w="945527"/>
                <a:gridCol w="1303430"/>
                <a:gridCol w="1308765"/>
                <a:gridCol w="1184195"/>
                <a:gridCol w="1192717"/>
                <a:gridCol w="1219200"/>
                <a:gridCol w="1030941"/>
              </a:tblGrid>
              <a:tr h="3521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Chip</a:t>
                      </a: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Traditional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evaluation?</a:t>
                      </a: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Animal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sex</a:t>
                      </a: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Holstein</a:t>
                      </a:r>
                    </a:p>
                  </a:txBody>
                  <a:tcPr marL="0" marR="4572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Jersey</a:t>
                      </a: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Brown Swiss</a:t>
                      </a:r>
                    </a:p>
                  </a:txBody>
                  <a:tcPr marL="0" marR="45720" marT="0" marB="91440" anchor="b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Ayrshire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563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9144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Symbol"/>
                        </a:rPr>
                        <a:t>50K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Yes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21,904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2,855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 5,381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639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Cows</a:t>
                      </a: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16,062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1,054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110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45,537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3,884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1,031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325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Cows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32,892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660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102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110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&lt;50K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Yes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28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Cows</a:t>
                      </a:r>
                    </a:p>
                  </a:txBody>
                  <a:tcPr marL="0" marR="0" marT="0" marB="9144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21,980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9,132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465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Bulls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14,026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1,355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90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Cows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158,622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18,722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658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105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Imputed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Yes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Cows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2,713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237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103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7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Cows</a:t>
                      </a:r>
                    </a:p>
                  </a:txBody>
                  <a:tcPr marL="0" marR="0" marT="0" marB="1371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1,183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112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All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314,938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37,942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8,080</a:t>
                      </a:r>
                    </a:p>
                  </a:txBody>
                  <a:tcPr marL="0" marR="1828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1,213</a:t>
                      </a:r>
                    </a:p>
                  </a:txBody>
                  <a:tcPr marL="0" marR="13716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1891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Steps to prepare genotypes</a:t>
            </a:r>
            <a:endParaRPr lang="en-US"/>
          </a:p>
        </p:txBody>
      </p:sp>
      <p:sp>
        <p:nvSpPr>
          <p:cNvPr id="1090563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816703"/>
          </a:xfrm>
        </p:spPr>
        <p:txBody>
          <a:bodyPr/>
          <a:lstStyle/>
          <a:p>
            <a:pPr marL="287338" indent="-287338">
              <a:spcAft>
                <a:spcPts val="2400"/>
              </a:spcAft>
            </a:pPr>
            <a:r>
              <a:rPr lang="en-US" sz="2600" dirty="0" smtClean="0"/>
              <a:t>Nominate animal for genotyping </a:t>
            </a:r>
          </a:p>
          <a:p>
            <a:pPr marL="287338" indent="-287338">
              <a:spcAft>
                <a:spcPts val="0"/>
              </a:spcAft>
            </a:pPr>
            <a:r>
              <a:rPr lang="en-US" sz="2600" dirty="0" smtClean="0"/>
              <a:t>Collect blood, hair, semen, nasal  swab, or ear punch</a:t>
            </a:r>
          </a:p>
          <a:p>
            <a:pPr marL="511175" lvl="1" indent="-223838">
              <a:spcAft>
                <a:spcPts val="2400"/>
              </a:spcAft>
            </a:pPr>
            <a:r>
              <a:rPr lang="en-US" sz="2600" dirty="0" smtClean="0"/>
              <a:t>Blood may not be suitable for twins</a:t>
            </a:r>
          </a:p>
          <a:p>
            <a:pPr marL="287338" indent="-287338">
              <a:spcAft>
                <a:spcPts val="2400"/>
              </a:spcAft>
            </a:pPr>
            <a:r>
              <a:rPr lang="en-US" sz="2600" dirty="0" smtClean="0"/>
              <a:t>Extract DNA at laboratory</a:t>
            </a:r>
          </a:p>
          <a:p>
            <a:pPr marL="287338" indent="-287338">
              <a:spcAft>
                <a:spcPts val="2400"/>
              </a:spcAft>
            </a:pPr>
            <a:r>
              <a:rPr lang="en-US" sz="2600" dirty="0" smtClean="0"/>
              <a:t>Prepare DNA and apply to </a:t>
            </a:r>
            <a:r>
              <a:rPr lang="en-US" sz="2600" dirty="0" err="1" smtClean="0"/>
              <a:t>beadchip</a:t>
            </a:r>
            <a:endParaRPr lang="en-US" sz="2600" dirty="0" smtClean="0"/>
          </a:p>
          <a:p>
            <a:pPr marL="287338" indent="-287338">
              <a:spcAft>
                <a:spcPts val="2400"/>
              </a:spcAft>
            </a:pPr>
            <a:r>
              <a:rPr lang="en-US" sz="2600" dirty="0" smtClean="0"/>
              <a:t>Do amplification and hybridization, 3-day process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sz="2600" dirty="0" smtClean="0"/>
              <a:t>Read red/green intensities from chip and call genotypes from clusters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12837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56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go wrong</a:t>
            </a:r>
            <a:endParaRPr lang="en-US" dirty="0"/>
          </a:p>
        </p:txBody>
      </p:sp>
      <p:sp>
        <p:nvSpPr>
          <p:cNvPr id="10946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431983"/>
          </a:xfrm>
        </p:spPr>
        <p:txBody>
          <a:bodyPr/>
          <a:lstStyle/>
          <a:p>
            <a:pPr>
              <a:spcAft>
                <a:spcPts val="3600"/>
              </a:spcAft>
            </a:pPr>
            <a:r>
              <a:rPr lang="en-US" sz="2600" dirty="0" smtClean="0"/>
              <a:t>Inadequate DNA quality or quantity from sample</a:t>
            </a:r>
          </a:p>
          <a:p>
            <a:pPr>
              <a:spcAft>
                <a:spcPts val="3600"/>
              </a:spcAft>
            </a:pPr>
            <a:r>
              <a:rPr lang="en-US" sz="2600" dirty="0" smtClean="0"/>
              <a:t>Genotype with many SNPs that cannot be determined  </a:t>
            </a:r>
            <a:r>
              <a:rPr lang="en-US" sz="2600" dirty="0" smtClean="0">
                <a:solidFill>
                  <a:srgbClr val="00563F"/>
                </a:solidFill>
              </a:rPr>
              <a:t>(90% call rate required)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Parent-progeny conflicts</a:t>
            </a:r>
          </a:p>
          <a:p>
            <a:pPr lvl="1">
              <a:spcAft>
                <a:spcPts val="600"/>
              </a:spcAft>
            </a:pPr>
            <a:r>
              <a:rPr lang="en-US" sz="2600" dirty="0" smtClean="0"/>
              <a:t>Pedigree error</a:t>
            </a:r>
          </a:p>
          <a:p>
            <a:pPr lvl="1">
              <a:spcAft>
                <a:spcPts val="600"/>
              </a:spcAft>
            </a:pPr>
            <a:r>
              <a:rPr lang="en-US" sz="2600" dirty="0" smtClean="0"/>
              <a:t>Sample ID error </a:t>
            </a:r>
            <a:r>
              <a:rPr lang="en-US" sz="2600" dirty="0" smtClean="0">
                <a:solidFill>
                  <a:srgbClr val="00563F"/>
                </a:solidFill>
              </a:rPr>
              <a:t>(switched samples)</a:t>
            </a:r>
          </a:p>
          <a:p>
            <a:pPr lvl="1">
              <a:spcAft>
                <a:spcPts val="600"/>
              </a:spcAft>
            </a:pPr>
            <a:r>
              <a:rPr lang="en-US" sz="2600" dirty="0" smtClean="0"/>
              <a:t>Laboratory error</a:t>
            </a:r>
          </a:p>
          <a:p>
            <a:pPr lvl="1"/>
            <a:r>
              <a:rPr lang="en-US" sz="2600" dirty="0" smtClean="0"/>
              <a:t>Parent-progeny relationship detected not in pedigree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57486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5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Parentage validation and discovery</a:t>
            </a:r>
            <a:endParaRPr lang="en-US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508927"/>
          </a:xfrm>
        </p:spPr>
        <p:txBody>
          <a:bodyPr/>
          <a:lstStyle/>
          <a:p>
            <a:pPr marL="287338" indent="-287338">
              <a:spcAft>
                <a:spcPts val="600"/>
              </a:spcAft>
            </a:pPr>
            <a:r>
              <a:rPr lang="en-US" sz="2600" dirty="0" smtClean="0"/>
              <a:t>Parent-progeny conflicts detected</a:t>
            </a:r>
          </a:p>
          <a:p>
            <a:pPr marL="511175" lvl="1" indent="-223838">
              <a:spcAft>
                <a:spcPts val="600"/>
              </a:spcAft>
            </a:pPr>
            <a:r>
              <a:rPr lang="en-US" sz="2600" dirty="0" smtClean="0"/>
              <a:t>Animal checked against all other genotypes</a:t>
            </a:r>
          </a:p>
          <a:p>
            <a:pPr marL="511175" lvl="1" indent="-223838">
              <a:spcAft>
                <a:spcPts val="600"/>
              </a:spcAft>
            </a:pPr>
            <a:r>
              <a:rPr lang="en-US" sz="2600" dirty="0" smtClean="0"/>
              <a:t>Conflict reported to breeds and requesters</a:t>
            </a:r>
          </a:p>
          <a:p>
            <a:pPr marL="511175" lvl="1" indent="-223838">
              <a:spcAft>
                <a:spcPts val="3600"/>
              </a:spcAft>
            </a:pPr>
            <a:r>
              <a:rPr lang="en-US" sz="2600" dirty="0" smtClean="0"/>
              <a:t>Correct sire usually detected</a:t>
            </a:r>
          </a:p>
          <a:p>
            <a:pPr marL="287338" indent="-287338">
              <a:spcAft>
                <a:spcPts val="600"/>
              </a:spcAft>
            </a:pPr>
            <a:r>
              <a:rPr lang="en-US" sz="2600" dirty="0" smtClean="0"/>
              <a:t>MGS checked</a:t>
            </a:r>
          </a:p>
          <a:p>
            <a:pPr marL="511175" lvl="1" indent="-223838">
              <a:spcAft>
                <a:spcPts val="600"/>
              </a:spcAft>
            </a:pPr>
            <a:r>
              <a:rPr lang="en-US" sz="2600" dirty="0" smtClean="0"/>
              <a:t>1 SNP at a time</a:t>
            </a:r>
          </a:p>
          <a:p>
            <a:pPr marL="511175" lvl="1" indent="-223838">
              <a:spcAft>
                <a:spcPts val="3600"/>
              </a:spcAft>
            </a:pPr>
            <a:r>
              <a:rPr lang="en-US" sz="2600" dirty="0" smtClean="0"/>
              <a:t>Haplotype checking more accurate</a:t>
            </a:r>
          </a:p>
          <a:p>
            <a:pPr marL="287338" indent="-287338"/>
            <a:r>
              <a:rPr lang="en-US" sz="2600" dirty="0" smtClean="0"/>
              <a:t>Breeds moving to accept SNPs in place of microsatellites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7660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4464544"/>
              </p:ext>
            </p:extLst>
          </p:nvPr>
        </p:nvGraphicFramePr>
        <p:xfrm>
          <a:off x="457195" y="1226470"/>
          <a:ext cx="1972240" cy="4934121"/>
        </p:xfrm>
        <a:graphic>
          <a:graphicData uri="http://schemas.openxmlformats.org/drawingml/2006/table">
            <a:tbl>
              <a:tblPr/>
              <a:tblGrid>
                <a:gridCol w="205261"/>
                <a:gridCol w="601568"/>
                <a:gridCol w="1165411"/>
              </a:tblGrid>
              <a:tr h="217563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Sire</a:t>
                      </a:r>
                      <a:endParaRPr lang="en-US" sz="1800" b="1" i="0" u="none" strike="noStrike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Animal</a:t>
                      </a:r>
                      <a:endParaRPr lang="en-US" sz="1800" b="1" i="0" u="none" strike="noStrike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/B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/B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563">
                <a:tc>
                  <a:txBody>
                    <a:bodyPr/>
                    <a:lstStyle/>
                    <a:p>
                      <a:pPr algn="r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182" marR="4182" marT="41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Parent-progeny conflicts</a:t>
            </a:r>
            <a:endParaRPr lang="en-US" dirty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122845" y="1850966"/>
            <a:ext cx="387350" cy="1455738"/>
          </a:xfrm>
          <a:prstGeom prst="ellips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48824" y="2305982"/>
            <a:ext cx="412750" cy="2389187"/>
          </a:xfrm>
          <a:prstGeom prst="ellips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42031" y="1383747"/>
            <a:ext cx="2219499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Sire</a:t>
            </a:r>
          </a:p>
          <a:p>
            <a:pPr eaLnBrk="1" hangingPunct="1"/>
            <a:r>
              <a:rPr lang="en-US" sz="240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Conflicts = 0</a:t>
            </a:r>
          </a:p>
          <a:p>
            <a:pPr eaLnBrk="1" hangingPunct="1"/>
            <a:r>
              <a:rPr lang="en-US" sz="240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*Tests = 10</a:t>
            </a:r>
          </a:p>
          <a:p>
            <a:pPr eaLnBrk="1" hangingPunct="1"/>
            <a:r>
              <a:rPr lang="en-US" sz="240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Conflict % = 0%</a:t>
            </a:r>
          </a:p>
          <a:p>
            <a:pPr eaLnBrk="1" hangingPunct="1"/>
            <a:endParaRPr lang="en-US" sz="2400" dirty="0" smtClean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en-US" sz="2400" dirty="0" smtClean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Down Arrow 13"/>
          <p:cNvSpPr>
            <a:spLocks noChangeArrowheads="1"/>
          </p:cNvSpPr>
          <p:nvPr/>
        </p:nvSpPr>
        <p:spPr bwMode="auto">
          <a:xfrm>
            <a:off x="4314918" y="3898130"/>
            <a:ext cx="1223962" cy="10382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26434" y="4961216"/>
            <a:ext cx="2193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Conflict %</a:t>
            </a:r>
          </a:p>
        </p:txBody>
      </p:sp>
      <p:sp>
        <p:nvSpPr>
          <p:cNvPr id="16" name="Down Arrow 15"/>
          <p:cNvSpPr/>
          <p:nvPr/>
        </p:nvSpPr>
        <p:spPr bwMode="auto">
          <a:xfrm flipV="1">
            <a:off x="6459108" y="3898130"/>
            <a:ext cx="1224366" cy="1038387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974044" y="4962804"/>
            <a:ext cx="2192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Relationship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0921015"/>
              </p:ext>
            </p:extLst>
          </p:nvPr>
        </p:nvGraphicFramePr>
        <p:xfrm>
          <a:off x="2390504" y="1223205"/>
          <a:ext cx="1295400" cy="4957061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2752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MGS</a:t>
                      </a:r>
                      <a:endParaRPr lang="en-US" sz="1800" b="1" i="0" u="none" strike="noStrike" baseline="0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/B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5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/A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A/A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1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baseline="0" dirty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B/B</a:t>
                      </a: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 baseline="0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4341" marR="4341" marT="43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095959" y="4645370"/>
            <a:ext cx="387350" cy="1455738"/>
          </a:xfrm>
          <a:prstGeom prst="ellips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55652" y="1383747"/>
            <a:ext cx="252079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MGS</a:t>
            </a:r>
          </a:p>
          <a:p>
            <a:r>
              <a:rPr lang="en-US" sz="24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Conflicts = 3</a:t>
            </a:r>
            <a:endParaRPr lang="en-US" sz="2400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en-US" sz="24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Tests = 10</a:t>
            </a:r>
            <a:endParaRPr lang="en-US" sz="2400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Conflict </a:t>
            </a:r>
            <a:r>
              <a:rPr lang="en-US" sz="24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% = 30.0</a:t>
            </a:r>
            <a:r>
              <a:rPr lang="en-US" sz="24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endParaRPr lang="en-US" sz="2400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1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12"/>
          <p:cNvSpPr>
            <a:spLocks noChangeArrowheads="1"/>
          </p:cNvSpPr>
          <p:nvPr/>
        </p:nvSpPr>
        <p:spPr bwMode="auto">
          <a:xfrm>
            <a:off x="3395787" y="4921087"/>
            <a:ext cx="246888" cy="1143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666811" y="4921087"/>
            <a:ext cx="246888" cy="1143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250391" y="4921087"/>
            <a:ext cx="246888" cy="1143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1125538"/>
            <a:ext cx="8431213" cy="4924425"/>
          </a:xfrm>
        </p:spPr>
        <p:txBody>
          <a:bodyPr/>
          <a:lstStyle/>
          <a:p>
            <a:pPr marL="319088" indent="-319088" eaLnBrk="1" hangingPunct="1">
              <a:spcAft>
                <a:spcPts val="600"/>
              </a:spcAft>
            </a:pPr>
            <a:r>
              <a:rPr lang="en-US" sz="3000" dirty="0" smtClean="0"/>
              <a:t>For animal</a:t>
            </a:r>
          </a:p>
          <a:p>
            <a:pPr marL="593725" lvl="1" eaLnBrk="1" hangingPunct="1">
              <a:spcAft>
                <a:spcPts val="600"/>
              </a:spcAft>
            </a:pPr>
            <a:r>
              <a:rPr lang="en-US" sz="3000" dirty="0" smtClean="0"/>
              <a:t>Pedigree wrong</a:t>
            </a:r>
          </a:p>
          <a:p>
            <a:pPr marL="593725" lvl="1" eaLnBrk="1" hangingPunct="1">
              <a:spcAft>
                <a:spcPts val="3000"/>
              </a:spcAft>
            </a:pPr>
            <a:r>
              <a:rPr lang="en-US" sz="3000" dirty="0" smtClean="0"/>
              <a:t>Genotype unreliable (3K) </a:t>
            </a:r>
          </a:p>
          <a:p>
            <a:pPr marL="319088" indent="-319088" eaLnBrk="1" hangingPunct="1">
              <a:spcAft>
                <a:spcPts val="600"/>
              </a:spcAft>
            </a:pPr>
            <a:r>
              <a:rPr lang="en-US" sz="3000" dirty="0" smtClean="0"/>
              <a:t>For SNP</a:t>
            </a:r>
          </a:p>
          <a:p>
            <a:pPr marL="593725" lvl="1" eaLnBrk="1" hangingPunct="1">
              <a:spcAft>
                <a:spcPts val="600"/>
              </a:spcAft>
            </a:pPr>
            <a:r>
              <a:rPr lang="en-US" sz="3000" dirty="0" smtClean="0"/>
              <a:t>SNP unreliable</a:t>
            </a:r>
          </a:p>
          <a:p>
            <a:pPr marL="593725" lvl="1" eaLnBrk="1" hangingPunct="1">
              <a:spcAft>
                <a:spcPts val="3000"/>
              </a:spcAft>
            </a:pPr>
            <a:r>
              <a:rPr lang="en-US" sz="3000" dirty="0" smtClean="0"/>
              <a:t>Clustering needs adjustment</a:t>
            </a:r>
          </a:p>
          <a:p>
            <a:pPr marL="593725" lvl="1" eaLnBrk="1" hangingPunct="1">
              <a:spcAft>
                <a:spcPts val="1200"/>
              </a:spcAft>
              <a:buFont typeface="Monotype Sorts" pitchFamily="2" charset="2"/>
              <a:buNone/>
              <a:tabLst>
                <a:tab pos="1828800" algn="l"/>
              </a:tabLst>
            </a:pPr>
            <a:r>
              <a:rPr lang="en-US" sz="3000" dirty="0" smtClean="0">
                <a:solidFill>
                  <a:srgbClr val="00563F"/>
                </a:solidFill>
              </a:rPr>
              <a:t>Parent	1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00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>
                <a:solidFill>
                  <a:srgbClr val="00563F"/>
                </a:solidFill>
              </a:rPr>
              <a:t>11</a:t>
            </a:r>
            <a:r>
              <a:rPr lang="en-US" sz="3000" dirty="0" smtClean="0"/>
              <a:t>00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/>
              <a:t>00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/>
              <a:t>00</a:t>
            </a:r>
          </a:p>
          <a:p>
            <a:pPr marL="593725" lvl="1" eaLnBrk="1" hangingPunct="1">
              <a:spcAft>
                <a:spcPts val="3000"/>
              </a:spcAft>
              <a:buFont typeface="Monotype Sorts" pitchFamily="2" charset="2"/>
              <a:buNone/>
              <a:tabLst>
                <a:tab pos="1828800" algn="l"/>
              </a:tabLst>
            </a:pPr>
            <a:r>
              <a:rPr lang="en-US" sz="3000" dirty="0" smtClean="0">
                <a:solidFill>
                  <a:srgbClr val="00563F"/>
                </a:solidFill>
              </a:rPr>
              <a:t>Progeny	1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/>
              <a:t>00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00</a:t>
            </a:r>
            <a:r>
              <a:rPr lang="en-US" sz="3000" dirty="0" smtClean="0">
                <a:solidFill>
                  <a:srgbClr val="C00000"/>
                </a:solidFill>
              </a:rPr>
              <a:t>22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>
                <a:solidFill>
                  <a:srgbClr val="C00000"/>
                </a:solidFill>
              </a:rPr>
              <a:t>00</a:t>
            </a:r>
            <a:r>
              <a:rPr lang="en-US" sz="3000" dirty="0" smtClean="0">
                <a:solidFill>
                  <a:srgbClr val="00563F"/>
                </a:solidFill>
              </a:rPr>
              <a:t>11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00563F"/>
                </a:solidFill>
              </a:rPr>
              <a:t>1</a:t>
            </a:r>
            <a:r>
              <a:rPr lang="en-US" sz="3000" dirty="0" smtClean="0">
                <a:solidFill>
                  <a:srgbClr val="C00000"/>
                </a:solidFill>
              </a:rPr>
              <a:t>2</a:t>
            </a:r>
            <a:r>
              <a:rPr lang="en-US" sz="3000" dirty="0" smtClean="0"/>
              <a:t>0</a:t>
            </a:r>
            <a:r>
              <a:rPr lang="en-US" sz="3000" dirty="0" smtClean="0">
                <a:solidFill>
                  <a:srgbClr val="C00000"/>
                </a:solidFill>
              </a:rPr>
              <a:t>22</a:t>
            </a:r>
            <a:r>
              <a:rPr lang="en-US" sz="3000" dirty="0" smtClean="0"/>
              <a:t>0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Parent-progeny conflicts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  <p:bldP spid="7" grpId="0" animBg="1"/>
      <p:bldP spid="6" grpId="0" animBg="1"/>
      <p:bldP spid="1331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Detecting unreliable genotypes</a:t>
            </a:r>
            <a:endParaRPr lang="en-US" dirty="0"/>
          </a:p>
        </p:txBody>
      </p:sp>
      <p:sp>
        <p:nvSpPr>
          <p:cNvPr id="1427463" name="AutoShape 7"/>
          <p:cNvSpPr>
            <a:spLocks noChangeAspect="1" noChangeArrowheads="1" noTextEdit="1"/>
          </p:cNvSpPr>
          <p:nvPr/>
        </p:nvSpPr>
        <p:spPr bwMode="auto">
          <a:xfrm>
            <a:off x="903116" y="1348183"/>
            <a:ext cx="8613774" cy="474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77" name="Line 21"/>
          <p:cNvSpPr>
            <a:spLocks noChangeShapeType="1"/>
          </p:cNvSpPr>
          <p:nvPr/>
        </p:nvSpPr>
        <p:spPr bwMode="auto">
          <a:xfrm>
            <a:off x="1636541" y="1489470"/>
            <a:ext cx="1587" cy="36147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78" name="Line 22"/>
          <p:cNvSpPr>
            <a:spLocks noChangeShapeType="1"/>
          </p:cNvSpPr>
          <p:nvPr/>
        </p:nvSpPr>
        <p:spPr bwMode="auto">
          <a:xfrm>
            <a:off x="1600028" y="5104207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79" name="Line 23"/>
          <p:cNvSpPr>
            <a:spLocks noChangeShapeType="1"/>
          </p:cNvSpPr>
          <p:nvPr/>
        </p:nvSpPr>
        <p:spPr bwMode="auto">
          <a:xfrm>
            <a:off x="1600028" y="4699395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0" name="Line 24"/>
          <p:cNvSpPr>
            <a:spLocks noChangeShapeType="1"/>
          </p:cNvSpPr>
          <p:nvPr/>
        </p:nvSpPr>
        <p:spPr bwMode="auto">
          <a:xfrm>
            <a:off x="1600028" y="4305695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1" name="Line 25"/>
          <p:cNvSpPr>
            <a:spLocks noChangeShapeType="1"/>
          </p:cNvSpPr>
          <p:nvPr/>
        </p:nvSpPr>
        <p:spPr bwMode="auto">
          <a:xfrm>
            <a:off x="1600028" y="3899295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2" name="Line 26"/>
          <p:cNvSpPr>
            <a:spLocks noChangeShapeType="1"/>
          </p:cNvSpPr>
          <p:nvPr/>
        </p:nvSpPr>
        <p:spPr bwMode="auto">
          <a:xfrm>
            <a:off x="1600028" y="3315183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3" name="Line 27"/>
          <p:cNvSpPr>
            <a:spLocks noChangeShapeType="1"/>
          </p:cNvSpPr>
          <p:nvPr/>
        </p:nvSpPr>
        <p:spPr bwMode="auto">
          <a:xfrm>
            <a:off x="1600028" y="2921483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4" name="Line 28"/>
          <p:cNvSpPr>
            <a:spLocks noChangeShapeType="1"/>
          </p:cNvSpPr>
          <p:nvPr/>
        </p:nvSpPr>
        <p:spPr bwMode="auto">
          <a:xfrm>
            <a:off x="1600028" y="2515083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5" name="Line 29"/>
          <p:cNvSpPr>
            <a:spLocks noChangeShapeType="1"/>
          </p:cNvSpPr>
          <p:nvPr/>
        </p:nvSpPr>
        <p:spPr bwMode="auto">
          <a:xfrm>
            <a:off x="1600028" y="2110270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6" name="Line 30"/>
          <p:cNvSpPr>
            <a:spLocks noChangeShapeType="1"/>
          </p:cNvSpPr>
          <p:nvPr/>
        </p:nvSpPr>
        <p:spPr bwMode="auto">
          <a:xfrm>
            <a:off x="1600028" y="1895870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7" name="Line 31"/>
          <p:cNvSpPr>
            <a:spLocks noChangeShapeType="1"/>
          </p:cNvSpPr>
          <p:nvPr/>
        </p:nvSpPr>
        <p:spPr bwMode="auto">
          <a:xfrm>
            <a:off x="1600028" y="1489470"/>
            <a:ext cx="3651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8" name="Line 32"/>
          <p:cNvSpPr>
            <a:spLocks noChangeShapeType="1"/>
          </p:cNvSpPr>
          <p:nvPr/>
        </p:nvSpPr>
        <p:spPr bwMode="auto">
          <a:xfrm>
            <a:off x="109366" y="5151832"/>
            <a:ext cx="7805737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89" name="Line 33"/>
          <p:cNvSpPr>
            <a:spLocks noChangeShapeType="1"/>
          </p:cNvSpPr>
          <p:nvPr/>
        </p:nvSpPr>
        <p:spPr bwMode="auto">
          <a:xfrm flipV="1">
            <a:off x="1636541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0" name="Line 34"/>
          <p:cNvSpPr>
            <a:spLocks noChangeShapeType="1"/>
          </p:cNvSpPr>
          <p:nvPr/>
        </p:nvSpPr>
        <p:spPr bwMode="auto">
          <a:xfrm flipV="1">
            <a:off x="1947691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1" name="Line 35"/>
          <p:cNvSpPr>
            <a:spLocks noChangeShapeType="1"/>
          </p:cNvSpPr>
          <p:nvPr/>
        </p:nvSpPr>
        <p:spPr bwMode="auto">
          <a:xfrm flipV="1">
            <a:off x="2260428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2" name="Line 36"/>
          <p:cNvSpPr>
            <a:spLocks noChangeShapeType="1"/>
          </p:cNvSpPr>
          <p:nvPr/>
        </p:nvSpPr>
        <p:spPr bwMode="auto">
          <a:xfrm flipV="1">
            <a:off x="2573166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3" name="Line 37"/>
          <p:cNvSpPr>
            <a:spLocks noChangeShapeType="1"/>
          </p:cNvSpPr>
          <p:nvPr/>
        </p:nvSpPr>
        <p:spPr bwMode="auto">
          <a:xfrm flipV="1">
            <a:off x="2884316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4" name="Line 38"/>
          <p:cNvSpPr>
            <a:spLocks noChangeShapeType="1"/>
          </p:cNvSpPr>
          <p:nvPr/>
        </p:nvSpPr>
        <p:spPr bwMode="auto">
          <a:xfrm flipV="1">
            <a:off x="3197053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5" name="Line 39"/>
          <p:cNvSpPr>
            <a:spLocks noChangeShapeType="1"/>
          </p:cNvSpPr>
          <p:nvPr/>
        </p:nvSpPr>
        <p:spPr bwMode="auto">
          <a:xfrm flipV="1">
            <a:off x="3509791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6" name="Line 40"/>
          <p:cNvSpPr>
            <a:spLocks noChangeShapeType="1"/>
          </p:cNvSpPr>
          <p:nvPr/>
        </p:nvSpPr>
        <p:spPr bwMode="auto">
          <a:xfrm flipV="1">
            <a:off x="3820941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7" name="Line 41"/>
          <p:cNvSpPr>
            <a:spLocks noChangeShapeType="1"/>
          </p:cNvSpPr>
          <p:nvPr/>
        </p:nvSpPr>
        <p:spPr bwMode="auto">
          <a:xfrm flipV="1">
            <a:off x="4133678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8" name="Line 42"/>
          <p:cNvSpPr>
            <a:spLocks noChangeShapeType="1"/>
          </p:cNvSpPr>
          <p:nvPr/>
        </p:nvSpPr>
        <p:spPr bwMode="auto">
          <a:xfrm flipV="1">
            <a:off x="4446416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499" name="Line 43"/>
          <p:cNvSpPr>
            <a:spLocks noChangeShapeType="1"/>
          </p:cNvSpPr>
          <p:nvPr/>
        </p:nvSpPr>
        <p:spPr bwMode="auto">
          <a:xfrm flipV="1">
            <a:off x="4757566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0" name="Line 44"/>
          <p:cNvSpPr>
            <a:spLocks noChangeShapeType="1"/>
          </p:cNvSpPr>
          <p:nvPr/>
        </p:nvSpPr>
        <p:spPr bwMode="auto">
          <a:xfrm flipV="1">
            <a:off x="5070303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1" name="Line 45"/>
          <p:cNvSpPr>
            <a:spLocks noChangeShapeType="1"/>
          </p:cNvSpPr>
          <p:nvPr/>
        </p:nvSpPr>
        <p:spPr bwMode="auto">
          <a:xfrm flipV="1">
            <a:off x="5383040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2" name="Line 46"/>
          <p:cNvSpPr>
            <a:spLocks noChangeShapeType="1"/>
          </p:cNvSpPr>
          <p:nvPr/>
        </p:nvSpPr>
        <p:spPr bwMode="auto">
          <a:xfrm flipV="1">
            <a:off x="5694190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3" name="Line 47"/>
          <p:cNvSpPr>
            <a:spLocks noChangeShapeType="1"/>
          </p:cNvSpPr>
          <p:nvPr/>
        </p:nvSpPr>
        <p:spPr bwMode="auto">
          <a:xfrm flipV="1">
            <a:off x="6006928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4" name="Line 48"/>
          <p:cNvSpPr>
            <a:spLocks noChangeShapeType="1"/>
          </p:cNvSpPr>
          <p:nvPr/>
        </p:nvSpPr>
        <p:spPr bwMode="auto">
          <a:xfrm flipV="1">
            <a:off x="6319665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5" name="Line 49"/>
          <p:cNvSpPr>
            <a:spLocks noChangeShapeType="1"/>
          </p:cNvSpPr>
          <p:nvPr/>
        </p:nvSpPr>
        <p:spPr bwMode="auto">
          <a:xfrm flipV="1">
            <a:off x="6630815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6" name="Line 50"/>
          <p:cNvSpPr>
            <a:spLocks noChangeShapeType="1"/>
          </p:cNvSpPr>
          <p:nvPr/>
        </p:nvSpPr>
        <p:spPr bwMode="auto">
          <a:xfrm flipV="1">
            <a:off x="6943553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7" name="Line 51"/>
          <p:cNvSpPr>
            <a:spLocks noChangeShapeType="1"/>
          </p:cNvSpPr>
          <p:nvPr/>
        </p:nvSpPr>
        <p:spPr bwMode="auto">
          <a:xfrm flipV="1">
            <a:off x="7256290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08" name="Line 52"/>
          <p:cNvSpPr>
            <a:spLocks noChangeShapeType="1"/>
          </p:cNvSpPr>
          <p:nvPr/>
        </p:nvSpPr>
        <p:spPr bwMode="auto">
          <a:xfrm flipV="1">
            <a:off x="7569028" y="5104207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14" name="Line 58"/>
          <p:cNvSpPr>
            <a:spLocks noChangeShapeType="1"/>
          </p:cNvSpPr>
          <p:nvPr/>
        </p:nvSpPr>
        <p:spPr bwMode="auto">
          <a:xfrm flipV="1">
            <a:off x="6491115" y="5449972"/>
            <a:ext cx="1587" cy="44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25" name="Rectangle 69"/>
          <p:cNvSpPr>
            <a:spLocks noChangeArrowheads="1"/>
          </p:cNvSpPr>
          <p:nvPr/>
        </p:nvSpPr>
        <p:spPr bwMode="auto">
          <a:xfrm>
            <a:off x="1607966" y="5248201"/>
            <a:ext cx="1041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427527" name="Rectangle 71"/>
          <p:cNvSpPr>
            <a:spLocks noChangeArrowheads="1"/>
          </p:cNvSpPr>
          <p:nvPr/>
        </p:nvSpPr>
        <p:spPr bwMode="auto">
          <a:xfrm>
            <a:off x="1933403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0.2</a:t>
            </a:r>
          </a:p>
        </p:txBody>
      </p:sp>
      <p:sp>
        <p:nvSpPr>
          <p:cNvPr id="1427529" name="Rectangle 73"/>
          <p:cNvSpPr>
            <a:spLocks noChangeArrowheads="1"/>
          </p:cNvSpPr>
          <p:nvPr/>
        </p:nvSpPr>
        <p:spPr bwMode="auto">
          <a:xfrm>
            <a:off x="2373141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0.4</a:t>
            </a:r>
          </a:p>
        </p:txBody>
      </p:sp>
      <p:sp>
        <p:nvSpPr>
          <p:cNvPr id="1427531" name="Rectangle 75"/>
          <p:cNvSpPr>
            <a:spLocks noChangeArrowheads="1"/>
          </p:cNvSpPr>
          <p:nvPr/>
        </p:nvSpPr>
        <p:spPr bwMode="auto">
          <a:xfrm>
            <a:off x="2768428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0.6</a:t>
            </a:r>
          </a:p>
        </p:txBody>
      </p:sp>
      <p:sp>
        <p:nvSpPr>
          <p:cNvPr id="1427533" name="Rectangle 77"/>
          <p:cNvSpPr>
            <a:spLocks noChangeArrowheads="1"/>
          </p:cNvSpPr>
          <p:nvPr/>
        </p:nvSpPr>
        <p:spPr bwMode="auto">
          <a:xfrm>
            <a:off x="3154191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0.8</a:t>
            </a:r>
          </a:p>
        </p:txBody>
      </p:sp>
      <p:sp>
        <p:nvSpPr>
          <p:cNvPr id="1427535" name="Rectangle 79"/>
          <p:cNvSpPr>
            <a:spLocks noChangeArrowheads="1"/>
          </p:cNvSpPr>
          <p:nvPr/>
        </p:nvSpPr>
        <p:spPr bwMode="auto">
          <a:xfrm>
            <a:off x="3518850" y="5248201"/>
            <a:ext cx="1041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en-US" sz="1600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37" name="Rectangle 81"/>
          <p:cNvSpPr>
            <a:spLocks noChangeArrowheads="1"/>
          </p:cNvSpPr>
          <p:nvPr/>
        </p:nvSpPr>
        <p:spPr bwMode="auto">
          <a:xfrm>
            <a:off x="3778078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1.2</a:t>
            </a:r>
          </a:p>
        </p:txBody>
      </p:sp>
      <p:sp>
        <p:nvSpPr>
          <p:cNvPr id="1427539" name="Rectangle 83"/>
          <p:cNvSpPr>
            <a:spLocks noChangeArrowheads="1"/>
          </p:cNvSpPr>
          <p:nvPr/>
        </p:nvSpPr>
        <p:spPr bwMode="auto">
          <a:xfrm>
            <a:off x="4170191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1.4</a:t>
            </a:r>
          </a:p>
        </p:txBody>
      </p:sp>
      <p:sp>
        <p:nvSpPr>
          <p:cNvPr id="1427541" name="Rectangle 85"/>
          <p:cNvSpPr>
            <a:spLocks noChangeArrowheads="1"/>
          </p:cNvSpPr>
          <p:nvPr/>
        </p:nvSpPr>
        <p:spPr bwMode="auto">
          <a:xfrm>
            <a:off x="4565478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1.6</a:t>
            </a:r>
          </a:p>
        </p:txBody>
      </p:sp>
      <p:sp>
        <p:nvSpPr>
          <p:cNvPr id="1427543" name="Rectangle 87"/>
          <p:cNvSpPr>
            <a:spLocks noChangeArrowheads="1"/>
          </p:cNvSpPr>
          <p:nvPr/>
        </p:nvSpPr>
        <p:spPr bwMode="auto">
          <a:xfrm>
            <a:off x="4968703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1.8</a:t>
            </a:r>
          </a:p>
        </p:txBody>
      </p:sp>
      <p:sp>
        <p:nvSpPr>
          <p:cNvPr id="1427545" name="Rectangle 89"/>
          <p:cNvSpPr>
            <a:spLocks noChangeArrowheads="1"/>
          </p:cNvSpPr>
          <p:nvPr/>
        </p:nvSpPr>
        <p:spPr bwMode="auto">
          <a:xfrm>
            <a:off x="5314778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2.0</a:t>
            </a:r>
          </a:p>
        </p:txBody>
      </p:sp>
      <p:sp>
        <p:nvSpPr>
          <p:cNvPr id="1427547" name="Rectangle 91"/>
          <p:cNvSpPr>
            <a:spLocks noChangeArrowheads="1"/>
          </p:cNvSpPr>
          <p:nvPr/>
        </p:nvSpPr>
        <p:spPr bwMode="auto">
          <a:xfrm>
            <a:off x="5671965" y="5248360"/>
            <a:ext cx="263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2.4</a:t>
            </a:r>
          </a:p>
        </p:txBody>
      </p:sp>
      <p:sp>
        <p:nvSpPr>
          <p:cNvPr id="1427549" name="Rectangle 93"/>
          <p:cNvSpPr>
            <a:spLocks noChangeArrowheads="1"/>
          </p:cNvSpPr>
          <p:nvPr/>
        </p:nvSpPr>
        <p:spPr bwMode="auto">
          <a:xfrm>
            <a:off x="6043440" y="5248360"/>
            <a:ext cx="263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2.8</a:t>
            </a:r>
          </a:p>
        </p:txBody>
      </p:sp>
      <p:sp>
        <p:nvSpPr>
          <p:cNvPr id="1427550" name="Rectangle 94"/>
          <p:cNvSpPr>
            <a:spLocks noChangeArrowheads="1"/>
          </p:cNvSpPr>
          <p:nvPr/>
        </p:nvSpPr>
        <p:spPr bwMode="auto">
          <a:xfrm>
            <a:off x="6391103" y="5248360"/>
            <a:ext cx="263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3.2</a:t>
            </a:r>
          </a:p>
        </p:txBody>
      </p:sp>
      <p:sp>
        <p:nvSpPr>
          <p:cNvPr id="1427556" name="Rectangle 100"/>
          <p:cNvSpPr>
            <a:spLocks noChangeArrowheads="1"/>
          </p:cNvSpPr>
          <p:nvPr/>
        </p:nvSpPr>
        <p:spPr bwMode="auto">
          <a:xfrm>
            <a:off x="3676006" y="5500517"/>
            <a:ext cx="211538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Conflicts (%)</a:t>
            </a:r>
          </a:p>
        </p:txBody>
      </p:sp>
      <p:sp>
        <p:nvSpPr>
          <p:cNvPr id="1427559" name="Line 103"/>
          <p:cNvSpPr>
            <a:spLocks noChangeShapeType="1"/>
          </p:cNvSpPr>
          <p:nvPr/>
        </p:nvSpPr>
        <p:spPr bwMode="auto">
          <a:xfrm>
            <a:off x="3487566" y="1020763"/>
            <a:ext cx="0" cy="4465637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61" name="AutoShape 105"/>
          <p:cNvSpPr>
            <a:spLocks noChangeArrowheads="1"/>
          </p:cNvSpPr>
          <p:nvPr/>
        </p:nvSpPr>
        <p:spPr bwMode="auto">
          <a:xfrm>
            <a:off x="1795178" y="3374136"/>
            <a:ext cx="1071562" cy="625475"/>
          </a:xfrm>
          <a:prstGeom prst="leftArrow">
            <a:avLst>
              <a:gd name="adj1" fmla="val 50000"/>
              <a:gd name="adj2" fmla="val 42830"/>
            </a:avLst>
          </a:prstGeom>
          <a:solidFill>
            <a:srgbClr val="00563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63" name="Text Box 107"/>
          <p:cNvSpPr txBox="1">
            <a:spLocks noChangeArrowheads="1"/>
          </p:cNvSpPr>
          <p:nvPr/>
        </p:nvSpPr>
        <p:spPr bwMode="auto">
          <a:xfrm>
            <a:off x="1362600" y="2663587"/>
            <a:ext cx="14819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Accept</a:t>
            </a:r>
          </a:p>
        </p:txBody>
      </p:sp>
      <p:sp>
        <p:nvSpPr>
          <p:cNvPr id="1427564" name="Text Box 108"/>
          <p:cNvSpPr txBox="1">
            <a:spLocks noChangeArrowheads="1"/>
          </p:cNvSpPr>
          <p:nvPr/>
        </p:nvSpPr>
        <p:spPr bwMode="auto">
          <a:xfrm>
            <a:off x="3011372" y="2172174"/>
            <a:ext cx="335356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Unreliable </a:t>
            </a:r>
            <a:r>
              <a:rPr lang="en-US" sz="32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genotype (reject</a:t>
            </a:r>
            <a:r>
              <a:rPr lang="en-US" sz="32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8" name="Rectangle 94"/>
          <p:cNvSpPr>
            <a:spLocks noChangeArrowheads="1"/>
          </p:cNvSpPr>
          <p:nvPr/>
        </p:nvSpPr>
        <p:spPr bwMode="auto">
          <a:xfrm>
            <a:off x="6715376" y="5248201"/>
            <a:ext cx="2628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3.6</a:t>
            </a:r>
            <a:endParaRPr lang="en-US" sz="1600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0" name="AutoShape 105"/>
          <p:cNvSpPr>
            <a:spLocks noChangeArrowheads="1"/>
          </p:cNvSpPr>
          <p:nvPr/>
        </p:nvSpPr>
        <p:spPr bwMode="auto">
          <a:xfrm rot="10800000">
            <a:off x="6511819" y="3377248"/>
            <a:ext cx="1071562" cy="625475"/>
          </a:xfrm>
          <a:prstGeom prst="leftArrow">
            <a:avLst>
              <a:gd name="adj1" fmla="val 50000"/>
              <a:gd name="adj2" fmla="val 42830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336829" y="5146485"/>
            <a:ext cx="6197057" cy="0"/>
          </a:xfrm>
          <a:prstGeom prst="line">
            <a:avLst/>
          </a:prstGeom>
          <a:noFill/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6516282" y="2654463"/>
            <a:ext cx="12414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Reject</a:t>
            </a:r>
            <a:endParaRPr lang="en-US" sz="3200" b="1" dirty="0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Left-Right Arrow 6"/>
          <p:cNvSpPr/>
          <p:nvPr/>
        </p:nvSpPr>
        <p:spPr bwMode="auto">
          <a:xfrm>
            <a:off x="2979170" y="3374136"/>
            <a:ext cx="3399310" cy="630936"/>
          </a:xfrm>
          <a:prstGeom prst="leftRightArrow">
            <a:avLst/>
          </a:prstGeom>
          <a:solidFill>
            <a:srgbClr val="FC72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7560" name="Rectangle 104"/>
          <p:cNvSpPr>
            <a:spLocks noChangeArrowheads="1"/>
          </p:cNvSpPr>
          <p:nvPr/>
        </p:nvSpPr>
        <p:spPr bwMode="auto">
          <a:xfrm>
            <a:off x="2857215" y="1481238"/>
            <a:ext cx="88900" cy="3657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7565" name="Rectangle 109"/>
          <p:cNvSpPr>
            <a:spLocks noChangeArrowheads="1"/>
          </p:cNvSpPr>
          <p:nvPr/>
        </p:nvSpPr>
        <p:spPr bwMode="auto">
          <a:xfrm>
            <a:off x="6423232" y="1479579"/>
            <a:ext cx="88900" cy="3657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 b="1">
              <a:solidFill>
                <a:srgbClr val="00337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13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MGS detection</a:t>
            </a:r>
            <a:endParaRPr lang="en-US" dirty="0"/>
          </a:p>
        </p:txBody>
      </p:sp>
      <p:sp>
        <p:nvSpPr>
          <p:cNvPr id="1338378" name="Rectangle 10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7980175" cy="4796185"/>
          </a:xfrm>
        </p:spPr>
        <p:txBody>
          <a:bodyPr/>
          <a:lstStyle/>
          <a:p>
            <a:pPr marL="287338" indent="-287338">
              <a:lnSpc>
                <a:spcPts val="2500"/>
              </a:lnSpc>
              <a:spcAft>
                <a:spcPts val="1200"/>
              </a:spcAft>
            </a:pPr>
            <a:r>
              <a:rPr lang="en-US" sz="2300" dirty="0" smtClean="0"/>
              <a:t>SNP conflict method (SNP)</a:t>
            </a:r>
          </a:p>
          <a:p>
            <a:pPr marL="511175" lvl="1" indent="-222250">
              <a:lnSpc>
                <a:spcPts val="2500"/>
              </a:lnSpc>
              <a:spcAft>
                <a:spcPts val="1200"/>
              </a:spcAft>
            </a:pPr>
            <a:r>
              <a:rPr lang="en-US" sz="2300" dirty="0" smtClean="0">
                <a:solidFill>
                  <a:srgbClr val="00337F"/>
                </a:solidFill>
              </a:rPr>
              <a:t>Check if animal and MGS have opposite </a:t>
            </a:r>
            <a:r>
              <a:rPr lang="en-US" sz="2300" dirty="0" err="1" smtClean="0">
                <a:solidFill>
                  <a:srgbClr val="00337F"/>
                </a:solidFill>
              </a:rPr>
              <a:t>homozygotes</a:t>
            </a:r>
            <a:r>
              <a:rPr lang="en-US" sz="2300" dirty="0" smtClean="0">
                <a:solidFill>
                  <a:srgbClr val="00337F"/>
                </a:solidFill>
              </a:rPr>
              <a:t> </a:t>
            </a:r>
            <a:br>
              <a:rPr lang="en-US" sz="2300" dirty="0" smtClean="0">
                <a:solidFill>
                  <a:srgbClr val="00337F"/>
                </a:solidFill>
              </a:rPr>
            </a:br>
            <a:r>
              <a:rPr lang="en-US" sz="2300" dirty="0" smtClean="0">
                <a:solidFill>
                  <a:srgbClr val="00563F"/>
                </a:solidFill>
              </a:rPr>
              <a:t>(duo test)</a:t>
            </a:r>
          </a:p>
          <a:p>
            <a:pPr marL="511175" lvl="1" indent="-223838">
              <a:lnSpc>
                <a:spcPts val="2500"/>
              </a:lnSpc>
              <a:spcAft>
                <a:spcPts val="3000"/>
              </a:spcAft>
            </a:pPr>
            <a:r>
              <a:rPr lang="en-US" sz="2300" dirty="0" smtClean="0">
                <a:solidFill>
                  <a:srgbClr val="00337F"/>
                </a:solidFill>
              </a:rPr>
              <a:t>If sire is genotyped, some heterozygous SNP can be checked </a:t>
            </a:r>
            <a:r>
              <a:rPr lang="en-US" sz="2300" dirty="0" smtClean="0">
                <a:solidFill>
                  <a:srgbClr val="00563F"/>
                </a:solidFill>
              </a:rPr>
              <a:t>(trio test)</a:t>
            </a:r>
          </a:p>
          <a:p>
            <a:pPr marL="287338" indent="-287338">
              <a:lnSpc>
                <a:spcPts val="2500"/>
              </a:lnSpc>
              <a:spcAft>
                <a:spcPts val="1200"/>
              </a:spcAft>
            </a:pPr>
            <a:r>
              <a:rPr lang="en-US" sz="2300" dirty="0" smtClean="0"/>
              <a:t>Common haplotype method (HAP)</a:t>
            </a:r>
          </a:p>
          <a:p>
            <a:pPr marL="511175" lvl="1" indent="-222250">
              <a:lnSpc>
                <a:spcPts val="2500"/>
              </a:lnSpc>
              <a:spcAft>
                <a:spcPts val="1500"/>
              </a:spcAft>
            </a:pPr>
            <a:r>
              <a:rPr lang="en-US" sz="2300" dirty="0" smtClean="0">
                <a:solidFill>
                  <a:srgbClr val="00337F"/>
                </a:solidFill>
              </a:rPr>
              <a:t>After imputation of all loci, determine maternal contribution by removing paternal haplotype </a:t>
            </a:r>
          </a:p>
          <a:p>
            <a:pPr marL="511175" lvl="1" indent="-222250">
              <a:lnSpc>
                <a:spcPts val="2500"/>
              </a:lnSpc>
              <a:spcAft>
                <a:spcPts val="1500"/>
              </a:spcAft>
            </a:pPr>
            <a:r>
              <a:rPr lang="en-US" sz="2300" dirty="0" smtClean="0">
                <a:solidFill>
                  <a:srgbClr val="00337F"/>
                </a:solidFill>
              </a:rPr>
              <a:t>Count maternal haplotypes in common with MGS</a:t>
            </a:r>
          </a:p>
          <a:p>
            <a:pPr marL="511175" lvl="1" indent="-222250">
              <a:lnSpc>
                <a:spcPts val="2500"/>
              </a:lnSpc>
              <a:spcAft>
                <a:spcPts val="1200"/>
              </a:spcAft>
            </a:pPr>
            <a:r>
              <a:rPr lang="en-US" sz="2300" dirty="0" smtClean="0">
                <a:solidFill>
                  <a:srgbClr val="00337F"/>
                </a:solidFill>
              </a:rPr>
              <a:t>Remove haplotypes from MGS and check remaining against maternal great-grandsire (MGGS)</a:t>
            </a:r>
            <a:endParaRPr lang="en-US" sz="2300" dirty="0">
              <a:solidFill>
                <a:srgbClr val="0033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38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378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by breed</a:t>
            </a:r>
          </a:p>
        </p:txBody>
      </p:sp>
      <p:sp>
        <p:nvSpPr>
          <p:cNvPr id="133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91335" y="4840463"/>
            <a:ext cx="42708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*50K </a:t>
            </a:r>
            <a:r>
              <a:rPr lang="en-US" sz="260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genotyped animals </a:t>
            </a:r>
            <a:r>
              <a:rPr lang="en-US" sz="26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only</a:t>
            </a:r>
            <a:endParaRPr lang="en-US" sz="2600" b="1" dirty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1950" y="1492250"/>
          <a:ext cx="816292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225"/>
                <a:gridCol w="2105025"/>
                <a:gridCol w="323850"/>
                <a:gridCol w="1802472"/>
                <a:gridCol w="1750352"/>
              </a:tblGrid>
              <a:tr h="370840"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SNP method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Hap method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Breed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MGS %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confirmed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MGS</a:t>
                      </a:r>
                      <a:r>
                        <a:rPr lang="en-US" sz="28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 %</a:t>
                      </a:r>
                    </a:p>
                    <a:p>
                      <a:pPr algn="ctr"/>
                      <a:r>
                        <a:rPr lang="en-US" sz="28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confirmed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MGGS</a:t>
                      </a:r>
                      <a:r>
                        <a:rPr lang="en-US" sz="28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 %</a:t>
                      </a:r>
                    </a:p>
                    <a:p>
                      <a:pPr algn="ctr"/>
                      <a:r>
                        <a:rPr lang="en-US" sz="28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confirmed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Holstein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95</a:t>
                      </a:r>
                      <a:r>
                        <a:rPr lang="en-US" sz="28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 (98)*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Jersey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91</a:t>
                      </a:r>
                      <a:r>
                        <a:rPr lang="en-US" sz="28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 (92)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Brown</a:t>
                      </a:r>
                      <a:r>
                        <a:rPr lang="en-US" sz="2800" b="1" baseline="0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 Swiss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94</a:t>
                      </a: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  <a:cs typeface="Calibri" pitchFamily="34" charset="0"/>
                        </a:rPr>
                        <a:t> (95)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97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  <a:cs typeface="Calibri" pitchFamily="34" charset="0"/>
                        </a:rPr>
                        <a:t>85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071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93940" cy="4693593"/>
          </a:xfrm>
        </p:spPr>
        <p:txBody>
          <a:bodyPr/>
          <a:lstStyle/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sz="2600" dirty="0" smtClean="0">
                <a:solidFill>
                  <a:srgbClr val="00563F"/>
                </a:solidFill>
              </a:rPr>
              <a:t>Genotype</a:t>
            </a:r>
            <a:r>
              <a:rPr lang="en-US" sz="2600" dirty="0" smtClean="0"/>
              <a:t> – Alleles on both chromosomes for all markers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sz="2600" dirty="0" smtClean="0">
                <a:solidFill>
                  <a:srgbClr val="00563F"/>
                </a:solidFill>
              </a:rPr>
              <a:t>Allele representation</a:t>
            </a:r>
            <a:r>
              <a:rPr lang="en-US" sz="2600" dirty="0" smtClean="0"/>
              <a:t> – A,B; A,C,T,G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sz="2600" dirty="0" smtClean="0">
                <a:solidFill>
                  <a:srgbClr val="00563F"/>
                </a:solidFill>
              </a:rPr>
              <a:t>Genotype representation</a:t>
            </a:r>
            <a:r>
              <a:rPr lang="en-US" sz="2600" dirty="0" smtClean="0"/>
              <a:t> – number of A’s; 0,1,2,5 (missing)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sz="2600" dirty="0" smtClean="0">
                <a:solidFill>
                  <a:srgbClr val="00563F"/>
                </a:solidFill>
              </a:rPr>
              <a:t>Imputation</a:t>
            </a:r>
            <a:r>
              <a:rPr lang="en-US" sz="2600" dirty="0" smtClean="0"/>
              <a:t> – Determination of an allele from alleles of other markers and animals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sz="2600" dirty="0" smtClean="0">
                <a:solidFill>
                  <a:srgbClr val="00563F"/>
                </a:solidFill>
              </a:rPr>
              <a:t>Phasing</a:t>
            </a:r>
            <a:r>
              <a:rPr lang="en-US" sz="2600" dirty="0" smtClean="0"/>
              <a:t> – Separating a genotype into individual chromosomes and possibly assigning maternal or paternal origin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83963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 QC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50892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900" dirty="0" smtClean="0"/>
              <a:t>Each SNP evaluated for</a:t>
            </a:r>
          </a:p>
          <a:p>
            <a:pPr lvl="1">
              <a:spcAft>
                <a:spcPts val="600"/>
              </a:spcAft>
            </a:pPr>
            <a:r>
              <a:rPr lang="en-US" sz="2900" dirty="0" smtClean="0"/>
              <a:t>Call rate</a:t>
            </a:r>
          </a:p>
          <a:p>
            <a:pPr lvl="1">
              <a:spcAft>
                <a:spcPts val="600"/>
              </a:spcAft>
            </a:pPr>
            <a:r>
              <a:rPr lang="en-US" sz="2900" dirty="0" smtClean="0"/>
              <a:t>Portion heterozygous</a:t>
            </a:r>
          </a:p>
          <a:p>
            <a:pPr lvl="1">
              <a:spcAft>
                <a:spcPts val="3000"/>
              </a:spcAft>
            </a:pPr>
            <a:r>
              <a:rPr lang="en-US" sz="2900" dirty="0" smtClean="0"/>
              <a:t>Parent-progeny conflicts</a:t>
            </a:r>
          </a:p>
          <a:p>
            <a:pPr>
              <a:spcAft>
                <a:spcPts val="3000"/>
              </a:spcAft>
            </a:pPr>
            <a:r>
              <a:rPr lang="en-US" sz="2900" dirty="0" smtClean="0"/>
              <a:t>Clustering investigated if SNP exceeds limits</a:t>
            </a:r>
          </a:p>
          <a:p>
            <a:pPr>
              <a:spcAft>
                <a:spcPts val="3000"/>
              </a:spcAft>
            </a:pPr>
            <a:r>
              <a:rPr lang="en-US" sz="2900" dirty="0" smtClean="0"/>
              <a:t>Number of failing SNPs indicates genotype quality</a:t>
            </a:r>
          </a:p>
          <a:p>
            <a:r>
              <a:rPr lang="en-US" sz="2900" dirty="0" smtClean="0"/>
              <a:t>Target &lt;10 SNPs in each category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xmlns="" val="196307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pPr eaLnBrk="1" hangingPunct="1"/>
            <a:r>
              <a:rPr lang="en-US" dirty="0"/>
              <a:t>Before clustering adjustment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2531" name="Picture 3" descr="Before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4048" y="1207008"/>
            <a:ext cx="7315200" cy="4961487"/>
          </a:xfr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35712" y="2780791"/>
            <a:ext cx="11068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600"/>
              </a:lnSpc>
            </a:pPr>
            <a:r>
              <a:rPr lang="en-US" sz="3600" b="1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86% </a:t>
            </a:r>
            <a:r>
              <a:rPr lang="en-US" sz="3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call rate</a:t>
            </a:r>
          </a:p>
        </p:txBody>
      </p:sp>
    </p:spTree>
    <p:extLst>
      <p:ext uri="{BB962C8B-B14F-4D97-AF65-F5344CB8AC3E}">
        <p14:creationId xmlns:p14="http://schemas.microsoft.com/office/powerpoint/2010/main" xmlns="" val="33599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pPr eaLnBrk="1" hangingPunct="1"/>
            <a:r>
              <a:rPr lang="en-US" dirty="0"/>
              <a:t>After clustering adjustment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3555" name="Picture 3" descr="After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4048" y="1207008"/>
            <a:ext cx="7315200" cy="4965118"/>
          </a:xfrm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635712" y="2780791"/>
            <a:ext cx="1106836" cy="1391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600"/>
              </a:lnSpc>
            </a:pPr>
            <a:r>
              <a:rPr lang="en-US" sz="36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100% call rate</a:t>
            </a:r>
          </a:p>
        </p:txBody>
      </p:sp>
    </p:spTree>
    <p:extLst>
      <p:ext uri="{BB962C8B-B14F-4D97-AF65-F5344CB8AC3E}">
        <p14:creationId xmlns:p14="http://schemas.microsoft.com/office/powerpoint/2010/main" xmlns="" val="22849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QC reporting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3708" y="1523786"/>
            <a:ext cx="8180790" cy="3954929"/>
          </a:xfrm>
          <a:prstGeom prst="rect">
            <a:avLst/>
          </a:prstGeom>
          <a:ln w="31750">
            <a:solidFill>
              <a:srgbClr val="00337F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7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6160 </a:t>
            </a:r>
            <a:r>
              <a:rPr lang="en-US" sz="270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Genotypes Processed from </a:t>
            </a:r>
            <a:r>
              <a:rPr lang="en-US" sz="27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LAB2013021811</a:t>
            </a:r>
            <a:endParaRPr lang="en-US" sz="2700" b="1" dirty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70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PASS/</a:t>
            </a:r>
            <a:r>
              <a:rPr lang="en-US" sz="2700" b="1" dirty="0" err="1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FAIL,Count,Description</a:t>
            </a:r>
            <a:endParaRPr lang="en-US" sz="2700" b="1" dirty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7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PASS,1,Parent Progeny Conflict SNP &gt;2%</a:t>
            </a:r>
          </a:p>
          <a:p>
            <a:pPr>
              <a:spcAft>
                <a:spcPts val="600"/>
              </a:spcAft>
            </a:pPr>
            <a:r>
              <a:rPr lang="en-US" sz="27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PASS,5,Low Call Rate SNP &gt;10%</a:t>
            </a:r>
          </a:p>
          <a:p>
            <a:pPr>
              <a:spcAft>
                <a:spcPts val="600"/>
              </a:spcAft>
            </a:pPr>
            <a:r>
              <a:rPr lang="en-US" sz="27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PASS,0,HWE SNP</a:t>
            </a:r>
          </a:p>
          <a:p>
            <a:pPr>
              <a:spcAft>
                <a:spcPts val="600"/>
              </a:spcAft>
            </a:pPr>
            <a:r>
              <a:rPr lang="en-US" sz="27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PASS,0,Chips w/ &gt;20 Conflicts</a:t>
            </a:r>
          </a:p>
          <a:p>
            <a:pPr>
              <a:spcAft>
                <a:spcPts val="600"/>
              </a:spcAft>
            </a:pPr>
            <a:r>
              <a:rPr lang="en-US" sz="27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PASS,0.3,No Nomination %</a:t>
            </a:r>
          </a:p>
          <a:p>
            <a:pPr>
              <a:spcAft>
                <a:spcPts val="600"/>
              </a:spcAft>
            </a:pPr>
            <a:r>
              <a:rPr lang="en-US" sz="270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PASS,0,Genotype Submitted with No Sample Sheet Row</a:t>
            </a:r>
          </a:p>
        </p:txBody>
      </p:sp>
    </p:spTree>
    <p:extLst>
      <p:ext uri="{BB962C8B-B14F-4D97-AF65-F5344CB8AC3E}">
        <p14:creationId xmlns:p14="http://schemas.microsoft.com/office/powerpoint/2010/main" xmlns="" val="33996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of Holstein predictions</a:t>
            </a:r>
          </a:p>
        </p:txBody>
      </p:sp>
      <p:graphicFrame>
        <p:nvGraphicFramePr>
          <p:cNvPr id="64588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1668075"/>
              </p:ext>
            </p:extLst>
          </p:nvPr>
        </p:nvGraphicFramePr>
        <p:xfrm>
          <a:off x="341216" y="1318836"/>
          <a:ext cx="8479398" cy="4160520"/>
        </p:xfrm>
        <a:graphic>
          <a:graphicData uri="http://schemas.openxmlformats.org/drawingml/2006/table">
            <a:tbl>
              <a:tblPr/>
              <a:tblGrid>
                <a:gridCol w="3722250"/>
                <a:gridCol w="842391"/>
                <a:gridCol w="1126953"/>
                <a:gridCol w="1182029"/>
                <a:gridCol w="1605775"/>
              </a:tblGrid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Trait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Bias*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</a:t>
                      </a:r>
                    </a:p>
                  </a:txBody>
                  <a:tcPr marL="182880" marR="0" anchor="b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REL (%)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REL gain (%)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Milk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(kg)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−64.3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0.92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67.1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28.6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Fat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(kg)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−2.7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0.91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69.8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31.3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Protein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(kg)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0.7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0.85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61.5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23.0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Fat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1.00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86.5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48.0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Protein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0.90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79.0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40.4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Productive life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(mo)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−1.8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0.98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53.0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21.8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Somatic cell score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0.88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61.2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27.0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Daughter pregnancy rate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0.0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0.92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51.2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21.7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Sire calving ease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(%DBH)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0.8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0.73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31.0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10.4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Daughter calving ease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(%DBH)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−1.1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0.81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38.4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19.9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Sire stillbirth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63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1.5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0.92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21.8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3.7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Daughter stillbirth (%)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− 0.2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0.83</a:t>
                      </a:r>
                    </a:p>
                  </a:txBody>
                  <a:tcPr marL="182880" marR="0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30.3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7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13.2</a:t>
                      </a:r>
                    </a:p>
                  </a:txBody>
                  <a:tcPr marR="5029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11" name="Rectangle 106"/>
          <p:cNvSpPr>
            <a:spLocks noChangeArrowheads="1"/>
          </p:cNvSpPr>
          <p:nvPr/>
        </p:nvSpPr>
        <p:spPr bwMode="auto">
          <a:xfrm>
            <a:off x="1963738" y="5779672"/>
            <a:ext cx="57273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*2011 </a:t>
            </a:r>
            <a:r>
              <a:rPr lang="en-US" sz="200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deregressed value – 2007 genomic </a:t>
            </a:r>
            <a:r>
              <a:rPr lang="en-US" sz="2000" b="1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evaluation</a:t>
            </a:r>
            <a:endParaRPr lang="en-US" sz="2000" b="1" dirty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046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Marketed Holstein bulls</a:t>
            </a:r>
            <a:endParaRPr lang="sv-SE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3815791903"/>
              </p:ext>
            </p:extLst>
          </p:nvPr>
        </p:nvGraphicFramePr>
        <p:xfrm>
          <a:off x="409576" y="1276350"/>
          <a:ext cx="847725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7396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Ways to increase accuracy</a:t>
            </a:r>
            <a:endParaRPr lang="en-US" dirty="0"/>
          </a:p>
        </p:txBody>
      </p:sp>
      <p:sp>
        <p:nvSpPr>
          <p:cNvPr id="100249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591000"/>
          </a:xfrm>
        </p:spPr>
        <p:txBody>
          <a:bodyPr/>
          <a:lstStyle/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AU" sz="3000" dirty="0" smtClean="0"/>
              <a:t>Automatic addition of traditional evaluations of genotyped bulls when are 5 yr old </a:t>
            </a:r>
            <a:endParaRPr lang="en-US" sz="3000" dirty="0" smtClean="0"/>
          </a:p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Possible genotyping of 10,000 bulls with semen in repository</a:t>
            </a:r>
          </a:p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Collaboration with other countries</a:t>
            </a:r>
          </a:p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Use of more SNPs from HD chips</a:t>
            </a:r>
          </a:p>
          <a:p>
            <a:pPr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Full sequencing – identify causative mutations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96286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2499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 to more traits</a:t>
            </a:r>
            <a:endParaRPr lang="en-US"/>
          </a:p>
        </p:txBody>
      </p:sp>
      <p:sp>
        <p:nvSpPr>
          <p:cNvPr id="100249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678204"/>
          </a:xfrm>
        </p:spPr>
        <p:txBody>
          <a:bodyPr/>
          <a:lstStyle/>
          <a:p>
            <a:pPr>
              <a:lnSpc>
                <a:spcPts val="3200"/>
              </a:lnSpc>
              <a:spcAft>
                <a:spcPts val="2400"/>
              </a:spcAft>
            </a:pPr>
            <a:r>
              <a:rPr lang="en-AU" sz="2800" dirty="0" smtClean="0"/>
              <a:t>Animal’s genotype is good for all traits </a:t>
            </a:r>
            <a:endParaRPr lang="en-US" sz="2800" dirty="0" smtClean="0"/>
          </a:p>
          <a:p>
            <a:pPr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Traditional evaluations required for accurate estimates of SNP effects</a:t>
            </a:r>
          </a:p>
          <a:p>
            <a:pPr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Traditional evaluations not currently available for heat tolerance or feed efficiency</a:t>
            </a:r>
          </a:p>
          <a:p>
            <a:pPr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Research populations could provide data for traits that are expensive to measure</a:t>
            </a:r>
          </a:p>
          <a:p>
            <a:pPr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Will resulting evaluations work in target population?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3800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2499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Impact on producers</a:t>
            </a:r>
            <a:endParaRPr lang="en-US"/>
          </a:p>
        </p:txBody>
      </p:sp>
      <p:sp>
        <p:nvSpPr>
          <p:cNvPr id="1042435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678204"/>
          </a:xfrm>
        </p:spPr>
        <p:txBody>
          <a:bodyPr/>
          <a:lstStyle/>
          <a:p>
            <a:pPr marL="287338" indent="-287338"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Young-bull evaluations with accuracy of early 1st­crop evaluations</a:t>
            </a:r>
          </a:p>
          <a:p>
            <a:pPr marL="287338" indent="-287338"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AI organizations marketing genomically evaluated   young bulls</a:t>
            </a:r>
          </a:p>
          <a:p>
            <a:pPr marL="287338" indent="-287338"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Genotype usually required to be a bull dam</a:t>
            </a:r>
          </a:p>
          <a:p>
            <a:pPr marL="287338" indent="-287338"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Rate of genetic improvement likely to increase by up to 50%</a:t>
            </a:r>
          </a:p>
          <a:p>
            <a:pPr marL="287338" indent="-287338"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AI organizations reducing progeny-test programs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8803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35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genomics works for dairy cattle</a:t>
            </a:r>
            <a:endParaRPr lang="en-US" dirty="0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555093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 smtClean="0"/>
              <a:t>Extensive historical data available 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Well developed genetic evaluation program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Widespread use of AI sires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Progeny-test programs</a:t>
            </a:r>
          </a:p>
          <a:p>
            <a:pPr>
              <a:spcAft>
                <a:spcPts val="2400"/>
              </a:spcAft>
            </a:pPr>
            <a:r>
              <a:rPr lang="en-US" sz="2800" dirty="0" smtClean="0"/>
              <a:t>High-value animals worth the cost of genotyping</a:t>
            </a:r>
          </a:p>
          <a:p>
            <a:pPr>
              <a:lnSpc>
                <a:spcPts val="3200"/>
              </a:lnSpc>
              <a:spcAft>
                <a:spcPts val="2400"/>
              </a:spcAft>
            </a:pPr>
            <a:r>
              <a:rPr lang="en-US" sz="2800" dirty="0" smtClean="0"/>
              <a:t>Long generation interval that can be reduced substantially by genomics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77038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usda-ars"/>
          <p:cNvSpPr>
            <a:spLocks noChangeAspect="1" noChangeArrowheads="1"/>
          </p:cNvSpPr>
          <p:nvPr/>
        </p:nvSpPr>
        <p:spPr bwMode="auto">
          <a:xfrm>
            <a:off x="8255000" y="6108700"/>
            <a:ext cx="8128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69925" y="1374775"/>
            <a:ext cx="7483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27371" y="1834688"/>
            <a:ext cx="4497663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01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01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220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1011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21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222222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222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45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450" b="1" dirty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450" b="1" dirty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Genotype for Elevation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6425" cy="403828"/>
          </a:xfrm>
        </p:spPr>
        <p:txBody>
          <a:bodyPr/>
          <a:lstStyle/>
          <a:p>
            <a:pPr marL="341313" indent="-341313">
              <a:lnSpc>
                <a:spcPct val="80000"/>
              </a:lnSpc>
              <a:spcAft>
                <a:spcPts val="2400"/>
              </a:spcAft>
            </a:pPr>
            <a:r>
              <a:rPr lang="en-US" dirty="0" smtClean="0"/>
              <a:t>Chromosome 1</a:t>
            </a:r>
          </a:p>
        </p:txBody>
      </p:sp>
      <p:pic>
        <p:nvPicPr>
          <p:cNvPr id="18439" name="Picture 7" descr="Elevation"/>
          <p:cNvPicPr>
            <a:picLocks noChangeAspect="1" noChangeArrowheads="1"/>
          </p:cNvPicPr>
          <p:nvPr/>
        </p:nvPicPr>
        <p:blipFill>
          <a:blip r:embed="rId2" cstate="print"/>
          <a:srcRect l="2909" t="2087" r="5236"/>
          <a:stretch>
            <a:fillRect/>
          </a:stretch>
        </p:blipFill>
        <p:spPr bwMode="auto">
          <a:xfrm>
            <a:off x="5537294" y="2593711"/>
            <a:ext cx="3150511" cy="23386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Council on Dairy Cattle Breeding – </a:t>
            </a:r>
            <a:r>
              <a:rPr lang="en-US" dirty="0" smtClean="0">
                <a:solidFill>
                  <a:srgbClr val="FFFF00"/>
                </a:solidFill>
              </a:rPr>
              <a:t>CDCB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462760"/>
          </a:xfrm>
        </p:spPr>
        <p:txBody>
          <a:bodyPr/>
          <a:lstStyle/>
          <a:p>
            <a:pPr>
              <a:lnSpc>
                <a:spcPts val="3600"/>
              </a:lnSpc>
              <a:spcAft>
                <a:spcPts val="3000"/>
              </a:spcAft>
            </a:pPr>
            <a:r>
              <a:rPr lang="en-US" dirty="0" smtClean="0"/>
              <a:t>CDCB assuming responsibility for receiving data and computing and delivering U.S. evaluations</a:t>
            </a:r>
          </a:p>
          <a:p>
            <a:pPr>
              <a:lnSpc>
                <a:spcPts val="3600"/>
              </a:lnSpc>
              <a:spcAft>
                <a:spcPts val="3000"/>
              </a:spcAft>
            </a:pPr>
            <a:r>
              <a:rPr lang="en-US" dirty="0" smtClean="0"/>
              <a:t>USDA will continue research and development to improve evaluation system</a:t>
            </a:r>
          </a:p>
          <a:p>
            <a:pPr>
              <a:lnSpc>
                <a:spcPts val="3600"/>
              </a:lnSpc>
              <a:spcAft>
                <a:spcPts val="3000"/>
              </a:spcAft>
            </a:pPr>
            <a:r>
              <a:rPr lang="en-US" dirty="0" smtClean="0"/>
              <a:t>CDCB and USDA employees located at USDA’s Beltsville Agricultural Research Center in Beltsville, Maryland</a:t>
            </a:r>
          </a:p>
        </p:txBody>
      </p:sp>
    </p:spTree>
    <p:extLst>
      <p:ext uri="{BB962C8B-B14F-4D97-AF65-F5344CB8AC3E}">
        <p14:creationId xmlns:p14="http://schemas.microsoft.com/office/powerpoint/2010/main" xmlns="" val="92817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3" descr="dna c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40220" y="1222732"/>
            <a:ext cx="6663559" cy="5040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69689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X chromosome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478149"/>
          </a:xfrm>
        </p:spPr>
        <p:txBody>
          <a:bodyPr/>
          <a:lstStyle/>
          <a:p>
            <a:pPr marL="341313" indent="-341313">
              <a:spcAft>
                <a:spcPts val="1800"/>
              </a:spcAft>
            </a:pPr>
            <a:r>
              <a:rPr lang="en-US" sz="3600" dirty="0" smtClean="0"/>
              <a:t>Bull</a:t>
            </a:r>
          </a:p>
          <a:p>
            <a:pPr marL="341313" indent="-341313" eaLnBrk="1" hangingPunct="1">
              <a:spcAft>
                <a:spcPts val="1800"/>
              </a:spcAft>
              <a:buFont typeface="Monotype Sorts" pitchFamily="2" charset="2"/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	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222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0000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2222</a:t>
            </a:r>
            <a:r>
              <a:rPr lang="en-US" sz="3600" dirty="0" smtClean="0"/>
              <a:t>000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222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</a:p>
          <a:p>
            <a:pPr marL="341313" indent="-341313" eaLnBrk="1" hangingPunct="1">
              <a:spcAft>
                <a:spcPts val="1800"/>
              </a:spcAft>
              <a:buFont typeface="Monotype Sorts" pitchFamily="2" charset="2"/>
              <a:buNone/>
            </a:pPr>
            <a:endParaRPr lang="en-US" sz="3600" dirty="0" smtClean="0"/>
          </a:p>
          <a:p>
            <a:pPr marL="341313" indent="-341313">
              <a:spcAft>
                <a:spcPts val="1800"/>
              </a:spcAft>
            </a:pPr>
            <a:r>
              <a:rPr lang="en-US" sz="3600" dirty="0" smtClean="0"/>
              <a:t>Cow</a:t>
            </a:r>
          </a:p>
          <a:p>
            <a:pPr marL="341313" indent="-341313" eaLnBrk="1" hangingPunct="1">
              <a:spcAft>
                <a:spcPts val="1800"/>
              </a:spcAft>
              <a:buFont typeface="Monotype Sorts" pitchFamily="2" charset="2"/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2222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00563F"/>
                </a:solidFill>
              </a:rPr>
              <a:t>111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222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>
                <a:solidFill>
                  <a:srgbClr val="00563F"/>
                </a:solidFill>
              </a:rPr>
              <a:t>1</a:t>
            </a:r>
            <a:r>
              <a:rPr lang="en-US" sz="3600" dirty="0" smtClean="0">
                <a:solidFill>
                  <a:srgbClr val="C00000"/>
                </a:solidFill>
              </a:rPr>
              <a:t>2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C00000"/>
                </a:solidFill>
              </a:rPr>
              <a:t>22</a:t>
            </a:r>
          </a:p>
          <a:p>
            <a:pPr marL="319088" indent="-319088" eaLnBrk="1" hangingPunct="1">
              <a:spcAft>
                <a:spcPts val="1800"/>
              </a:spcAft>
              <a:buFont typeface="Monotype Sorts" pitchFamily="2" charset="2"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da-DK" dirty="0" smtClean="0"/>
              <a:t>Pedigree – parents, grandparents, etc.</a:t>
            </a:r>
            <a:endParaRPr lang="en-US" dirty="0"/>
          </a:p>
        </p:txBody>
      </p:sp>
      <p:sp>
        <p:nvSpPr>
          <p:cNvPr id="935939" name="Line 3"/>
          <p:cNvSpPr>
            <a:spLocks noChangeShapeType="1"/>
          </p:cNvSpPr>
          <p:nvPr/>
        </p:nvSpPr>
        <p:spPr bwMode="auto">
          <a:xfrm>
            <a:off x="6400800" y="2438400"/>
            <a:ext cx="1905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7" name="Picture 6" descr="O-STYLE *TV"/>
          <p:cNvPicPr>
            <a:picLocks noChangeAspect="1" noChangeArrowheads="1"/>
          </p:cNvPicPr>
          <p:nvPr/>
        </p:nvPicPr>
        <p:blipFill>
          <a:blip r:embed="rId3" cstate="print"/>
          <a:srcRect l="3000" t="4192" r="2400" b="4192"/>
          <a:stretch>
            <a:fillRect/>
          </a:stretch>
        </p:blipFill>
        <p:spPr bwMode="auto">
          <a:xfrm>
            <a:off x="690935" y="3923324"/>
            <a:ext cx="3007826" cy="20943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19" name="Diagram 18"/>
          <p:cNvGraphicFramePr/>
          <p:nvPr/>
        </p:nvGraphicFramePr>
        <p:xfrm>
          <a:off x="1676937" y="1306324"/>
          <a:ext cx="7099509" cy="3743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1036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smtClean="0"/>
              <a:t>O-Style haplotypes – </a:t>
            </a:r>
            <a:r>
              <a:rPr lang="en-US" dirty="0" smtClean="0">
                <a:solidFill>
                  <a:srgbClr val="FFFF00"/>
                </a:solidFill>
              </a:rPr>
              <a:t>chromosome </a:t>
            </a:r>
            <a:r>
              <a:rPr lang="en-US" dirty="0">
                <a:solidFill>
                  <a:srgbClr val="FFFF00"/>
                </a:solidFill>
              </a:rPr>
              <a:t>15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451620" y="1371600"/>
            <a:ext cx="8077200" cy="4572000"/>
            <a:chOff x="228600" y="1371600"/>
            <a:chExt cx="8077200" cy="4572000"/>
          </a:xfrm>
        </p:grpSpPr>
        <p:sp>
          <p:nvSpPr>
            <p:cNvPr id="1053699" name="Line 3"/>
            <p:cNvSpPr>
              <a:spLocks noChangeShapeType="1"/>
            </p:cNvSpPr>
            <p:nvPr/>
          </p:nvSpPr>
          <p:spPr bwMode="auto">
            <a:xfrm>
              <a:off x="5791200" y="5715000"/>
              <a:ext cx="304800" cy="0"/>
            </a:xfrm>
            <a:prstGeom prst="line">
              <a:avLst/>
            </a:prstGeom>
            <a:noFill/>
            <a:ln w="1524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1" name="Line 5"/>
            <p:cNvSpPr>
              <a:spLocks noChangeShapeType="1"/>
            </p:cNvSpPr>
            <p:nvPr/>
          </p:nvSpPr>
          <p:spPr bwMode="auto">
            <a:xfrm flipH="1">
              <a:off x="2133600" y="2438400"/>
              <a:ext cx="27432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2" name="Line 6"/>
            <p:cNvSpPr>
              <a:spLocks noChangeShapeType="1"/>
            </p:cNvSpPr>
            <p:nvPr/>
          </p:nvSpPr>
          <p:spPr bwMode="auto">
            <a:xfrm flipH="1">
              <a:off x="2133600" y="4876800"/>
              <a:ext cx="27432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3" name="Line 7"/>
            <p:cNvSpPr>
              <a:spLocks noChangeShapeType="1"/>
            </p:cNvSpPr>
            <p:nvPr/>
          </p:nvSpPr>
          <p:spPr bwMode="auto">
            <a:xfrm>
              <a:off x="2133600" y="2438400"/>
              <a:ext cx="0" cy="2438400"/>
            </a:xfrm>
            <a:prstGeom prst="line">
              <a:avLst/>
            </a:prstGeom>
            <a:noFill/>
            <a:ln w="47625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4" name="Line 8"/>
            <p:cNvSpPr>
              <a:spLocks noChangeShapeType="1"/>
            </p:cNvSpPr>
            <p:nvPr/>
          </p:nvSpPr>
          <p:spPr bwMode="auto">
            <a:xfrm flipH="1">
              <a:off x="1828800" y="3733800"/>
              <a:ext cx="30480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5" name="Line 9"/>
            <p:cNvSpPr>
              <a:spLocks noChangeShapeType="1"/>
            </p:cNvSpPr>
            <p:nvPr/>
          </p:nvSpPr>
          <p:spPr bwMode="auto">
            <a:xfrm flipH="1">
              <a:off x="4267200" y="1828800"/>
              <a:ext cx="22860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6" name="Line 10"/>
            <p:cNvSpPr>
              <a:spLocks noChangeShapeType="1"/>
            </p:cNvSpPr>
            <p:nvPr/>
          </p:nvSpPr>
          <p:spPr bwMode="auto">
            <a:xfrm flipH="1">
              <a:off x="4267200" y="3048000"/>
              <a:ext cx="22860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7" name="Line 11"/>
            <p:cNvSpPr>
              <a:spLocks noChangeShapeType="1"/>
            </p:cNvSpPr>
            <p:nvPr/>
          </p:nvSpPr>
          <p:spPr bwMode="auto">
            <a:xfrm flipH="1">
              <a:off x="4267200" y="4267200"/>
              <a:ext cx="22860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8" name="Line 12"/>
            <p:cNvSpPr>
              <a:spLocks noChangeShapeType="1"/>
            </p:cNvSpPr>
            <p:nvPr/>
          </p:nvSpPr>
          <p:spPr bwMode="auto">
            <a:xfrm flipH="1">
              <a:off x="4267200" y="5486400"/>
              <a:ext cx="22860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09" name="Line 13"/>
            <p:cNvSpPr>
              <a:spLocks noChangeShapeType="1"/>
            </p:cNvSpPr>
            <p:nvPr/>
          </p:nvSpPr>
          <p:spPr bwMode="auto">
            <a:xfrm>
              <a:off x="4267200" y="1828800"/>
              <a:ext cx="0" cy="1219200"/>
            </a:xfrm>
            <a:prstGeom prst="line">
              <a:avLst/>
            </a:prstGeom>
            <a:noFill/>
            <a:ln w="47625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0" name="Line 14"/>
            <p:cNvSpPr>
              <a:spLocks noChangeShapeType="1"/>
            </p:cNvSpPr>
            <p:nvPr/>
          </p:nvSpPr>
          <p:spPr bwMode="auto">
            <a:xfrm flipH="1">
              <a:off x="4038600" y="2438400"/>
              <a:ext cx="22860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1" name="Line 15"/>
            <p:cNvSpPr>
              <a:spLocks noChangeShapeType="1"/>
            </p:cNvSpPr>
            <p:nvPr/>
          </p:nvSpPr>
          <p:spPr bwMode="auto">
            <a:xfrm flipH="1">
              <a:off x="4041648" y="4876800"/>
              <a:ext cx="228600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2" name="Line 16"/>
            <p:cNvSpPr>
              <a:spLocks noChangeShapeType="1"/>
            </p:cNvSpPr>
            <p:nvPr/>
          </p:nvSpPr>
          <p:spPr bwMode="auto">
            <a:xfrm>
              <a:off x="4267200" y="4267200"/>
              <a:ext cx="0" cy="1219200"/>
            </a:xfrm>
            <a:prstGeom prst="line">
              <a:avLst/>
            </a:prstGeom>
            <a:noFill/>
            <a:ln w="47625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3" name="Line 17"/>
            <p:cNvSpPr>
              <a:spLocks noChangeShapeType="1"/>
            </p:cNvSpPr>
            <p:nvPr/>
          </p:nvSpPr>
          <p:spPr bwMode="auto">
            <a:xfrm flipH="1">
              <a:off x="6400800" y="27432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4" name="Line 18"/>
            <p:cNvSpPr>
              <a:spLocks noChangeShapeType="1"/>
            </p:cNvSpPr>
            <p:nvPr/>
          </p:nvSpPr>
          <p:spPr bwMode="auto">
            <a:xfrm flipH="1">
              <a:off x="6400800" y="33528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5" name="Line 19"/>
            <p:cNvSpPr>
              <a:spLocks noChangeShapeType="1"/>
            </p:cNvSpPr>
            <p:nvPr/>
          </p:nvSpPr>
          <p:spPr bwMode="auto">
            <a:xfrm flipH="1">
              <a:off x="6400800" y="39624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6" name="Line 20"/>
            <p:cNvSpPr>
              <a:spLocks noChangeShapeType="1"/>
            </p:cNvSpPr>
            <p:nvPr/>
          </p:nvSpPr>
          <p:spPr bwMode="auto">
            <a:xfrm flipH="1">
              <a:off x="6400800" y="45720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7" name="Line 21"/>
            <p:cNvSpPr>
              <a:spLocks noChangeShapeType="1"/>
            </p:cNvSpPr>
            <p:nvPr/>
          </p:nvSpPr>
          <p:spPr bwMode="auto">
            <a:xfrm>
              <a:off x="6705600" y="1371600"/>
              <a:ext cx="1600200" cy="0"/>
            </a:xfrm>
            <a:prstGeom prst="line">
              <a:avLst/>
            </a:prstGeom>
            <a:noFill/>
            <a:ln w="152400">
              <a:solidFill>
                <a:srgbClr val="66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8" name="Line 22"/>
            <p:cNvSpPr>
              <a:spLocks noChangeShapeType="1"/>
            </p:cNvSpPr>
            <p:nvPr/>
          </p:nvSpPr>
          <p:spPr bwMode="auto">
            <a:xfrm>
              <a:off x="6705600" y="1676400"/>
              <a:ext cx="1600200" cy="0"/>
            </a:xfrm>
            <a:prstGeom prst="line">
              <a:avLst/>
            </a:prstGeom>
            <a:noFill/>
            <a:ln w="152400">
              <a:solidFill>
                <a:srgbClr val="66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19" name="Line 23"/>
            <p:cNvSpPr>
              <a:spLocks noChangeShapeType="1"/>
            </p:cNvSpPr>
            <p:nvPr/>
          </p:nvSpPr>
          <p:spPr bwMode="auto">
            <a:xfrm>
              <a:off x="6705600" y="1981200"/>
              <a:ext cx="1600200" cy="0"/>
            </a:xfrm>
            <a:prstGeom prst="line">
              <a:avLst/>
            </a:prstGeom>
            <a:noFill/>
            <a:ln w="152400">
              <a:solidFill>
                <a:srgbClr val="00E2F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0" name="Line 24"/>
            <p:cNvSpPr>
              <a:spLocks noChangeShapeType="1"/>
            </p:cNvSpPr>
            <p:nvPr/>
          </p:nvSpPr>
          <p:spPr bwMode="auto">
            <a:xfrm>
              <a:off x="6705600" y="2286000"/>
              <a:ext cx="1600200" cy="0"/>
            </a:xfrm>
            <a:prstGeom prst="line">
              <a:avLst/>
            </a:prstGeom>
            <a:noFill/>
            <a:ln w="152400">
              <a:solidFill>
                <a:srgbClr val="00CC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1" name="Line 25"/>
            <p:cNvSpPr>
              <a:spLocks noChangeShapeType="1"/>
            </p:cNvSpPr>
            <p:nvPr/>
          </p:nvSpPr>
          <p:spPr bwMode="auto">
            <a:xfrm>
              <a:off x="6705600" y="2590800"/>
              <a:ext cx="1600200" cy="0"/>
            </a:xfrm>
            <a:prstGeom prst="line">
              <a:avLst/>
            </a:prstGeom>
            <a:noFill/>
            <a:ln w="152400">
              <a:solidFill>
                <a:srgbClr val="66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2" name="Line 26"/>
            <p:cNvSpPr>
              <a:spLocks noChangeShapeType="1"/>
            </p:cNvSpPr>
            <p:nvPr/>
          </p:nvSpPr>
          <p:spPr bwMode="auto">
            <a:xfrm>
              <a:off x="6705600" y="2895600"/>
              <a:ext cx="1600200" cy="0"/>
            </a:xfrm>
            <a:prstGeom prst="line">
              <a:avLst/>
            </a:prstGeom>
            <a:noFill/>
            <a:ln w="152400">
              <a:solidFill>
                <a:srgbClr val="47FF47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3" name="Line 27"/>
            <p:cNvSpPr>
              <a:spLocks noChangeShapeType="1"/>
            </p:cNvSpPr>
            <p:nvPr/>
          </p:nvSpPr>
          <p:spPr bwMode="auto">
            <a:xfrm>
              <a:off x="6705600" y="3200400"/>
              <a:ext cx="1600200" cy="0"/>
            </a:xfrm>
            <a:prstGeom prst="line">
              <a:avLst/>
            </a:prstGeom>
            <a:noFill/>
            <a:ln w="152400">
              <a:solidFill>
                <a:srgbClr val="9966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4" name="Line 28"/>
            <p:cNvSpPr>
              <a:spLocks noChangeShapeType="1"/>
            </p:cNvSpPr>
            <p:nvPr/>
          </p:nvSpPr>
          <p:spPr bwMode="auto">
            <a:xfrm>
              <a:off x="6705600" y="3505200"/>
              <a:ext cx="1600200" cy="0"/>
            </a:xfrm>
            <a:prstGeom prst="line">
              <a:avLst/>
            </a:prstGeom>
            <a:noFill/>
            <a:ln w="152400">
              <a:solidFill>
                <a:srgbClr val="CC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5" name="Line 29"/>
            <p:cNvSpPr>
              <a:spLocks noChangeShapeType="1"/>
            </p:cNvSpPr>
            <p:nvPr/>
          </p:nvSpPr>
          <p:spPr bwMode="auto">
            <a:xfrm>
              <a:off x="6705600" y="3810000"/>
              <a:ext cx="1600200" cy="0"/>
            </a:xfrm>
            <a:prstGeom prst="line">
              <a:avLst/>
            </a:prstGeom>
            <a:noFill/>
            <a:ln w="1524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6" name="Line 30"/>
            <p:cNvSpPr>
              <a:spLocks noChangeShapeType="1"/>
            </p:cNvSpPr>
            <p:nvPr/>
          </p:nvSpPr>
          <p:spPr bwMode="auto">
            <a:xfrm>
              <a:off x="6705600" y="4114800"/>
              <a:ext cx="1600200" cy="0"/>
            </a:xfrm>
            <a:prstGeom prst="line">
              <a:avLst/>
            </a:prstGeom>
            <a:noFill/>
            <a:ln w="152400">
              <a:solidFill>
                <a:srgbClr val="FF99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7" name="Line 31"/>
            <p:cNvSpPr>
              <a:spLocks noChangeShapeType="1"/>
            </p:cNvSpPr>
            <p:nvPr/>
          </p:nvSpPr>
          <p:spPr bwMode="auto">
            <a:xfrm>
              <a:off x="6705600" y="4419600"/>
              <a:ext cx="1600200" cy="0"/>
            </a:xfrm>
            <a:prstGeom prst="line">
              <a:avLst/>
            </a:prstGeom>
            <a:noFill/>
            <a:ln w="152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8" name="Line 32"/>
            <p:cNvSpPr>
              <a:spLocks noChangeShapeType="1"/>
            </p:cNvSpPr>
            <p:nvPr/>
          </p:nvSpPr>
          <p:spPr bwMode="auto">
            <a:xfrm>
              <a:off x="6705600" y="4724400"/>
              <a:ext cx="1600200" cy="0"/>
            </a:xfrm>
            <a:prstGeom prst="line">
              <a:avLst/>
            </a:prstGeom>
            <a:noFill/>
            <a:ln w="152400">
              <a:solidFill>
                <a:srgbClr val="FF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29" name="Line 33"/>
            <p:cNvSpPr>
              <a:spLocks noChangeShapeType="1"/>
            </p:cNvSpPr>
            <p:nvPr/>
          </p:nvSpPr>
          <p:spPr bwMode="auto">
            <a:xfrm>
              <a:off x="6705600" y="5029200"/>
              <a:ext cx="1600200" cy="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0" name="Line 34"/>
            <p:cNvSpPr>
              <a:spLocks noChangeShapeType="1"/>
            </p:cNvSpPr>
            <p:nvPr/>
          </p:nvSpPr>
          <p:spPr bwMode="auto">
            <a:xfrm>
              <a:off x="6705600" y="5334000"/>
              <a:ext cx="1600200" cy="0"/>
            </a:xfrm>
            <a:prstGeom prst="line">
              <a:avLst/>
            </a:prstGeom>
            <a:noFill/>
            <a:ln w="152400">
              <a:solidFill>
                <a:srgbClr val="CC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1" name="Line 35"/>
            <p:cNvSpPr>
              <a:spLocks noChangeShapeType="1"/>
            </p:cNvSpPr>
            <p:nvPr/>
          </p:nvSpPr>
          <p:spPr bwMode="auto">
            <a:xfrm>
              <a:off x="6705600" y="5638800"/>
              <a:ext cx="1600200" cy="0"/>
            </a:xfrm>
            <a:prstGeom prst="line">
              <a:avLst/>
            </a:prstGeom>
            <a:noFill/>
            <a:ln w="1524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2" name="Line 36"/>
            <p:cNvSpPr>
              <a:spLocks noChangeShapeType="1"/>
            </p:cNvSpPr>
            <p:nvPr/>
          </p:nvSpPr>
          <p:spPr bwMode="auto">
            <a:xfrm>
              <a:off x="6705600" y="5943600"/>
              <a:ext cx="1600200" cy="0"/>
            </a:xfrm>
            <a:prstGeom prst="line">
              <a:avLst/>
            </a:prstGeom>
            <a:noFill/>
            <a:ln w="152400">
              <a:solidFill>
                <a:srgbClr val="FAD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3" name="Line 37"/>
            <p:cNvSpPr>
              <a:spLocks noChangeShapeType="1"/>
            </p:cNvSpPr>
            <p:nvPr/>
          </p:nvSpPr>
          <p:spPr bwMode="auto">
            <a:xfrm flipH="1">
              <a:off x="6400800" y="15240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4" name="Line 38"/>
            <p:cNvSpPr>
              <a:spLocks noChangeShapeType="1"/>
            </p:cNvSpPr>
            <p:nvPr/>
          </p:nvSpPr>
          <p:spPr bwMode="auto">
            <a:xfrm flipH="1">
              <a:off x="6400800" y="21336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5" name="Line 39"/>
            <p:cNvSpPr>
              <a:spLocks noChangeShapeType="1"/>
            </p:cNvSpPr>
            <p:nvPr/>
          </p:nvSpPr>
          <p:spPr bwMode="auto">
            <a:xfrm>
              <a:off x="6400800" y="1524000"/>
              <a:ext cx="0" cy="609600"/>
            </a:xfrm>
            <a:prstGeom prst="line">
              <a:avLst/>
            </a:prstGeom>
            <a:noFill/>
            <a:ln w="47625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6" name="Line 40"/>
            <p:cNvSpPr>
              <a:spLocks noChangeShapeType="1"/>
            </p:cNvSpPr>
            <p:nvPr/>
          </p:nvSpPr>
          <p:spPr bwMode="auto">
            <a:xfrm flipH="1">
              <a:off x="6096000" y="18288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7" name="Line 41"/>
            <p:cNvSpPr>
              <a:spLocks noChangeShapeType="1"/>
            </p:cNvSpPr>
            <p:nvPr/>
          </p:nvSpPr>
          <p:spPr bwMode="auto">
            <a:xfrm flipH="1">
              <a:off x="6400800" y="51816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8" name="Line 42"/>
            <p:cNvSpPr>
              <a:spLocks noChangeShapeType="1"/>
            </p:cNvSpPr>
            <p:nvPr/>
          </p:nvSpPr>
          <p:spPr bwMode="auto">
            <a:xfrm flipH="1">
              <a:off x="6400800" y="57912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39" name="Line 43"/>
            <p:cNvSpPr>
              <a:spLocks noChangeShapeType="1"/>
            </p:cNvSpPr>
            <p:nvPr/>
          </p:nvSpPr>
          <p:spPr bwMode="auto">
            <a:xfrm>
              <a:off x="6400800" y="5181600"/>
              <a:ext cx="0" cy="609600"/>
            </a:xfrm>
            <a:prstGeom prst="line">
              <a:avLst/>
            </a:prstGeom>
            <a:noFill/>
            <a:ln w="47625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0" name="Line 44"/>
            <p:cNvSpPr>
              <a:spLocks noChangeShapeType="1"/>
            </p:cNvSpPr>
            <p:nvPr/>
          </p:nvSpPr>
          <p:spPr bwMode="auto">
            <a:xfrm flipH="1">
              <a:off x="6096000" y="54864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1" name="Line 45"/>
            <p:cNvSpPr>
              <a:spLocks noChangeShapeType="1"/>
            </p:cNvSpPr>
            <p:nvPr/>
          </p:nvSpPr>
          <p:spPr bwMode="auto">
            <a:xfrm flipH="1">
              <a:off x="6096000" y="42672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2" name="Line 46"/>
            <p:cNvSpPr>
              <a:spLocks noChangeShapeType="1"/>
            </p:cNvSpPr>
            <p:nvPr/>
          </p:nvSpPr>
          <p:spPr bwMode="auto">
            <a:xfrm flipH="1">
              <a:off x="6096000" y="3048000"/>
              <a:ext cx="304800" cy="0"/>
            </a:xfrm>
            <a:prstGeom prst="line">
              <a:avLst/>
            </a:prstGeom>
            <a:noFill/>
            <a:ln w="47625" cap="flat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3" name="Line 47"/>
            <p:cNvSpPr>
              <a:spLocks noChangeShapeType="1"/>
            </p:cNvSpPr>
            <p:nvPr/>
          </p:nvSpPr>
          <p:spPr bwMode="auto">
            <a:xfrm>
              <a:off x="6400800" y="3962400"/>
              <a:ext cx="0" cy="609600"/>
            </a:xfrm>
            <a:prstGeom prst="line">
              <a:avLst/>
            </a:prstGeom>
            <a:noFill/>
            <a:ln w="47625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4" name="Line 48"/>
            <p:cNvSpPr>
              <a:spLocks noChangeShapeType="1"/>
            </p:cNvSpPr>
            <p:nvPr/>
          </p:nvSpPr>
          <p:spPr bwMode="auto">
            <a:xfrm>
              <a:off x="6400800" y="2743200"/>
              <a:ext cx="0" cy="609600"/>
            </a:xfrm>
            <a:prstGeom prst="line">
              <a:avLst/>
            </a:prstGeom>
            <a:noFill/>
            <a:ln w="47625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5" name="Line 49"/>
            <p:cNvSpPr>
              <a:spLocks noChangeShapeType="1"/>
            </p:cNvSpPr>
            <p:nvPr/>
          </p:nvSpPr>
          <p:spPr bwMode="auto">
            <a:xfrm>
              <a:off x="5638800" y="5715000"/>
              <a:ext cx="152400" cy="0"/>
            </a:xfrm>
            <a:prstGeom prst="line">
              <a:avLst/>
            </a:prstGeom>
            <a:noFill/>
            <a:ln w="152400">
              <a:solidFill>
                <a:srgbClr val="FAD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6" name="Line 50"/>
            <p:cNvSpPr>
              <a:spLocks noChangeShapeType="1"/>
            </p:cNvSpPr>
            <p:nvPr/>
          </p:nvSpPr>
          <p:spPr bwMode="auto">
            <a:xfrm>
              <a:off x="4495800" y="5715000"/>
              <a:ext cx="228600" cy="0"/>
            </a:xfrm>
            <a:prstGeom prst="line">
              <a:avLst/>
            </a:prstGeom>
            <a:noFill/>
            <a:ln w="1524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7" name="Line 51"/>
            <p:cNvSpPr>
              <a:spLocks noChangeShapeType="1"/>
            </p:cNvSpPr>
            <p:nvPr/>
          </p:nvSpPr>
          <p:spPr bwMode="auto">
            <a:xfrm>
              <a:off x="5410200" y="5715000"/>
              <a:ext cx="228600" cy="0"/>
            </a:xfrm>
            <a:prstGeom prst="line">
              <a:avLst/>
            </a:prstGeom>
            <a:noFill/>
            <a:ln w="1524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48" name="Line 52"/>
            <p:cNvSpPr>
              <a:spLocks noChangeShapeType="1"/>
            </p:cNvSpPr>
            <p:nvPr/>
          </p:nvSpPr>
          <p:spPr bwMode="auto">
            <a:xfrm>
              <a:off x="4724400" y="5715000"/>
              <a:ext cx="685800" cy="0"/>
            </a:xfrm>
            <a:prstGeom prst="line">
              <a:avLst/>
            </a:prstGeom>
            <a:noFill/>
            <a:ln w="152400">
              <a:solidFill>
                <a:srgbClr val="FAD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56" name="Line 60"/>
            <p:cNvSpPr>
              <a:spLocks noChangeShapeType="1"/>
            </p:cNvSpPr>
            <p:nvPr/>
          </p:nvSpPr>
          <p:spPr bwMode="auto">
            <a:xfrm>
              <a:off x="4495800" y="5257800"/>
              <a:ext cx="990600" cy="0"/>
            </a:xfrm>
            <a:prstGeom prst="line">
              <a:avLst/>
            </a:prstGeom>
            <a:noFill/>
            <a:ln w="152400">
              <a:solidFill>
                <a:srgbClr val="CC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57" name="Line 61"/>
            <p:cNvSpPr>
              <a:spLocks noChangeShapeType="1"/>
            </p:cNvSpPr>
            <p:nvPr/>
          </p:nvSpPr>
          <p:spPr bwMode="auto">
            <a:xfrm>
              <a:off x="5486400" y="5257800"/>
              <a:ext cx="609600" cy="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58" name="Line 62"/>
            <p:cNvSpPr>
              <a:spLocks noChangeShapeType="1"/>
            </p:cNvSpPr>
            <p:nvPr/>
          </p:nvSpPr>
          <p:spPr bwMode="auto">
            <a:xfrm>
              <a:off x="4495800" y="4495800"/>
              <a:ext cx="457200" cy="0"/>
            </a:xfrm>
            <a:prstGeom prst="line">
              <a:avLst/>
            </a:prstGeom>
            <a:noFill/>
            <a:ln w="152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59" name="Line 63"/>
            <p:cNvSpPr>
              <a:spLocks noChangeShapeType="1"/>
            </p:cNvSpPr>
            <p:nvPr/>
          </p:nvSpPr>
          <p:spPr bwMode="auto">
            <a:xfrm>
              <a:off x="4953000" y="4495800"/>
              <a:ext cx="914400" cy="0"/>
            </a:xfrm>
            <a:prstGeom prst="line">
              <a:avLst/>
            </a:prstGeom>
            <a:noFill/>
            <a:ln w="152400">
              <a:solidFill>
                <a:srgbClr val="FF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0" name="Line 64"/>
            <p:cNvSpPr>
              <a:spLocks noChangeShapeType="1"/>
            </p:cNvSpPr>
            <p:nvPr/>
          </p:nvSpPr>
          <p:spPr bwMode="auto">
            <a:xfrm>
              <a:off x="5867400" y="4495800"/>
              <a:ext cx="228600" cy="0"/>
            </a:xfrm>
            <a:prstGeom prst="line">
              <a:avLst/>
            </a:prstGeom>
            <a:noFill/>
            <a:ln w="152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1" name="Line 65"/>
            <p:cNvSpPr>
              <a:spLocks noChangeShapeType="1"/>
            </p:cNvSpPr>
            <p:nvPr/>
          </p:nvSpPr>
          <p:spPr bwMode="auto">
            <a:xfrm>
              <a:off x="4495800" y="4038600"/>
              <a:ext cx="990600" cy="0"/>
            </a:xfrm>
            <a:prstGeom prst="line">
              <a:avLst/>
            </a:prstGeom>
            <a:noFill/>
            <a:ln w="152400">
              <a:solidFill>
                <a:srgbClr val="FF99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2" name="Line 66"/>
            <p:cNvSpPr>
              <a:spLocks noChangeShapeType="1"/>
            </p:cNvSpPr>
            <p:nvPr/>
          </p:nvSpPr>
          <p:spPr bwMode="auto">
            <a:xfrm>
              <a:off x="5486400" y="4038600"/>
              <a:ext cx="609600" cy="0"/>
            </a:xfrm>
            <a:prstGeom prst="line">
              <a:avLst/>
            </a:prstGeom>
            <a:noFill/>
            <a:ln w="1524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3" name="Line 67"/>
            <p:cNvSpPr>
              <a:spLocks noChangeShapeType="1"/>
            </p:cNvSpPr>
            <p:nvPr/>
          </p:nvSpPr>
          <p:spPr bwMode="auto">
            <a:xfrm>
              <a:off x="4495800" y="2057400"/>
              <a:ext cx="1600200" cy="0"/>
            </a:xfrm>
            <a:prstGeom prst="line">
              <a:avLst/>
            </a:prstGeom>
            <a:noFill/>
            <a:ln w="152400">
              <a:solidFill>
                <a:srgbClr val="00E2F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4" name="Line 68"/>
            <p:cNvSpPr>
              <a:spLocks noChangeShapeType="1"/>
            </p:cNvSpPr>
            <p:nvPr/>
          </p:nvSpPr>
          <p:spPr bwMode="auto">
            <a:xfrm>
              <a:off x="5943600" y="1600200"/>
              <a:ext cx="152400" cy="0"/>
            </a:xfrm>
            <a:prstGeom prst="line">
              <a:avLst/>
            </a:prstGeom>
            <a:noFill/>
            <a:ln w="152400">
              <a:solidFill>
                <a:srgbClr val="66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5" name="Line 69"/>
            <p:cNvSpPr>
              <a:spLocks noChangeShapeType="1"/>
            </p:cNvSpPr>
            <p:nvPr/>
          </p:nvSpPr>
          <p:spPr bwMode="auto">
            <a:xfrm>
              <a:off x="4495800" y="1600200"/>
              <a:ext cx="1447800" cy="0"/>
            </a:xfrm>
            <a:prstGeom prst="line">
              <a:avLst/>
            </a:prstGeom>
            <a:noFill/>
            <a:ln w="152400">
              <a:solidFill>
                <a:srgbClr val="66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6" name="Line 70"/>
            <p:cNvSpPr>
              <a:spLocks noChangeShapeType="1"/>
            </p:cNvSpPr>
            <p:nvPr/>
          </p:nvSpPr>
          <p:spPr bwMode="auto">
            <a:xfrm>
              <a:off x="4495800" y="2819400"/>
              <a:ext cx="1600200" cy="0"/>
            </a:xfrm>
            <a:prstGeom prst="line">
              <a:avLst/>
            </a:prstGeom>
            <a:noFill/>
            <a:ln w="152400">
              <a:solidFill>
                <a:srgbClr val="66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7" name="Line 71"/>
            <p:cNvSpPr>
              <a:spLocks noChangeShapeType="1"/>
            </p:cNvSpPr>
            <p:nvPr/>
          </p:nvSpPr>
          <p:spPr bwMode="auto">
            <a:xfrm>
              <a:off x="4495800" y="3276600"/>
              <a:ext cx="1600200" cy="0"/>
            </a:xfrm>
            <a:prstGeom prst="line">
              <a:avLst/>
            </a:prstGeom>
            <a:noFill/>
            <a:ln w="152400">
              <a:solidFill>
                <a:srgbClr val="9966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8" name="Line 72"/>
            <p:cNvSpPr>
              <a:spLocks noChangeShapeType="1"/>
            </p:cNvSpPr>
            <p:nvPr/>
          </p:nvSpPr>
          <p:spPr bwMode="auto">
            <a:xfrm>
              <a:off x="2440257" y="5181600"/>
              <a:ext cx="990600" cy="0"/>
            </a:xfrm>
            <a:prstGeom prst="line">
              <a:avLst/>
            </a:prstGeom>
            <a:noFill/>
            <a:ln w="152400">
              <a:solidFill>
                <a:srgbClr val="CC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69" name="Line 73"/>
            <p:cNvSpPr>
              <a:spLocks noChangeShapeType="1"/>
            </p:cNvSpPr>
            <p:nvPr/>
          </p:nvSpPr>
          <p:spPr bwMode="auto">
            <a:xfrm>
              <a:off x="3430857" y="5181600"/>
              <a:ext cx="609600" cy="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0" name="Line 74"/>
            <p:cNvSpPr>
              <a:spLocks noChangeShapeType="1"/>
            </p:cNvSpPr>
            <p:nvPr/>
          </p:nvSpPr>
          <p:spPr bwMode="auto">
            <a:xfrm>
              <a:off x="2440257" y="4572000"/>
              <a:ext cx="457200" cy="0"/>
            </a:xfrm>
            <a:prstGeom prst="line">
              <a:avLst/>
            </a:prstGeom>
            <a:noFill/>
            <a:ln w="152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1" name="Line 75"/>
            <p:cNvSpPr>
              <a:spLocks noChangeShapeType="1"/>
            </p:cNvSpPr>
            <p:nvPr/>
          </p:nvSpPr>
          <p:spPr bwMode="auto">
            <a:xfrm>
              <a:off x="2897457" y="4572000"/>
              <a:ext cx="152400" cy="0"/>
            </a:xfrm>
            <a:prstGeom prst="line">
              <a:avLst/>
            </a:prstGeom>
            <a:noFill/>
            <a:ln w="152400">
              <a:solidFill>
                <a:srgbClr val="FF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2" name="Line 76"/>
            <p:cNvSpPr>
              <a:spLocks noChangeShapeType="1"/>
            </p:cNvSpPr>
            <p:nvPr/>
          </p:nvSpPr>
          <p:spPr bwMode="auto">
            <a:xfrm>
              <a:off x="3430857" y="4572000"/>
              <a:ext cx="609600" cy="0"/>
            </a:xfrm>
            <a:prstGeom prst="line">
              <a:avLst/>
            </a:prstGeom>
            <a:noFill/>
            <a:ln w="1524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3" name="Line 77"/>
            <p:cNvSpPr>
              <a:spLocks noChangeShapeType="1"/>
            </p:cNvSpPr>
            <p:nvPr/>
          </p:nvSpPr>
          <p:spPr bwMode="auto">
            <a:xfrm>
              <a:off x="3049857" y="4572000"/>
              <a:ext cx="381000" cy="0"/>
            </a:xfrm>
            <a:prstGeom prst="line">
              <a:avLst/>
            </a:prstGeom>
            <a:noFill/>
            <a:ln w="152400">
              <a:solidFill>
                <a:srgbClr val="FF99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4" name="Line 78"/>
            <p:cNvSpPr>
              <a:spLocks noChangeShapeType="1"/>
            </p:cNvSpPr>
            <p:nvPr/>
          </p:nvSpPr>
          <p:spPr bwMode="auto">
            <a:xfrm>
              <a:off x="2438400" y="2743200"/>
              <a:ext cx="1600200" cy="0"/>
            </a:xfrm>
            <a:prstGeom prst="line">
              <a:avLst/>
            </a:prstGeom>
            <a:noFill/>
            <a:ln w="152400">
              <a:solidFill>
                <a:srgbClr val="9966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5" name="Line 79"/>
            <p:cNvSpPr>
              <a:spLocks noChangeShapeType="1"/>
            </p:cNvSpPr>
            <p:nvPr/>
          </p:nvSpPr>
          <p:spPr bwMode="auto">
            <a:xfrm>
              <a:off x="2743200" y="2133600"/>
              <a:ext cx="1143000" cy="0"/>
            </a:xfrm>
            <a:prstGeom prst="line">
              <a:avLst/>
            </a:prstGeom>
            <a:noFill/>
            <a:ln w="152400">
              <a:solidFill>
                <a:srgbClr val="66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6" name="Line 80"/>
            <p:cNvSpPr>
              <a:spLocks noChangeShapeType="1"/>
            </p:cNvSpPr>
            <p:nvPr/>
          </p:nvSpPr>
          <p:spPr bwMode="auto">
            <a:xfrm>
              <a:off x="3886200" y="2133600"/>
              <a:ext cx="152400" cy="0"/>
            </a:xfrm>
            <a:prstGeom prst="line">
              <a:avLst/>
            </a:prstGeom>
            <a:noFill/>
            <a:ln w="152400">
              <a:solidFill>
                <a:srgbClr val="66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7" name="Line 81"/>
            <p:cNvSpPr>
              <a:spLocks noChangeShapeType="1"/>
            </p:cNvSpPr>
            <p:nvPr/>
          </p:nvSpPr>
          <p:spPr bwMode="auto">
            <a:xfrm>
              <a:off x="2438400" y="2133600"/>
              <a:ext cx="381000" cy="0"/>
            </a:xfrm>
            <a:prstGeom prst="line">
              <a:avLst/>
            </a:prstGeom>
            <a:noFill/>
            <a:ln w="152400">
              <a:solidFill>
                <a:srgbClr val="00E2F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8" name="Line 82"/>
            <p:cNvSpPr>
              <a:spLocks noChangeShapeType="1"/>
            </p:cNvSpPr>
            <p:nvPr/>
          </p:nvSpPr>
          <p:spPr bwMode="auto">
            <a:xfrm>
              <a:off x="1219200" y="4191000"/>
              <a:ext cx="609600" cy="0"/>
            </a:xfrm>
            <a:prstGeom prst="line">
              <a:avLst/>
            </a:prstGeom>
            <a:noFill/>
            <a:ln w="15240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79" name="Line 83"/>
            <p:cNvSpPr>
              <a:spLocks noChangeShapeType="1"/>
            </p:cNvSpPr>
            <p:nvPr/>
          </p:nvSpPr>
          <p:spPr bwMode="auto">
            <a:xfrm>
              <a:off x="457200" y="4191000"/>
              <a:ext cx="762000" cy="0"/>
            </a:xfrm>
            <a:prstGeom prst="line">
              <a:avLst/>
            </a:prstGeom>
            <a:noFill/>
            <a:ln w="152400">
              <a:solidFill>
                <a:srgbClr val="CC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80" name="Line 84"/>
            <p:cNvSpPr>
              <a:spLocks noChangeShapeType="1"/>
            </p:cNvSpPr>
            <p:nvPr/>
          </p:nvSpPr>
          <p:spPr bwMode="auto">
            <a:xfrm>
              <a:off x="228600" y="4191000"/>
              <a:ext cx="228600" cy="0"/>
            </a:xfrm>
            <a:prstGeom prst="line">
              <a:avLst/>
            </a:prstGeom>
            <a:noFill/>
            <a:ln w="152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81" name="Line 85"/>
            <p:cNvSpPr>
              <a:spLocks noChangeShapeType="1"/>
            </p:cNvSpPr>
            <p:nvPr/>
          </p:nvSpPr>
          <p:spPr bwMode="auto">
            <a:xfrm>
              <a:off x="533400" y="3276600"/>
              <a:ext cx="1143000" cy="0"/>
            </a:xfrm>
            <a:prstGeom prst="line">
              <a:avLst/>
            </a:prstGeom>
            <a:noFill/>
            <a:ln w="152400">
              <a:solidFill>
                <a:srgbClr val="66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82" name="Line 86"/>
            <p:cNvSpPr>
              <a:spLocks noChangeShapeType="1"/>
            </p:cNvSpPr>
            <p:nvPr/>
          </p:nvSpPr>
          <p:spPr bwMode="auto">
            <a:xfrm>
              <a:off x="1676400" y="3276600"/>
              <a:ext cx="152400" cy="0"/>
            </a:xfrm>
            <a:prstGeom prst="line">
              <a:avLst/>
            </a:prstGeom>
            <a:noFill/>
            <a:ln w="152400">
              <a:solidFill>
                <a:srgbClr val="66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83" name="Line 87"/>
            <p:cNvSpPr>
              <a:spLocks noChangeShapeType="1"/>
            </p:cNvSpPr>
            <p:nvPr/>
          </p:nvSpPr>
          <p:spPr bwMode="auto">
            <a:xfrm>
              <a:off x="304800" y="3276600"/>
              <a:ext cx="228600" cy="0"/>
            </a:xfrm>
            <a:prstGeom prst="line">
              <a:avLst/>
            </a:prstGeom>
            <a:noFill/>
            <a:ln w="152400">
              <a:solidFill>
                <a:srgbClr val="00E2F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784" name="Line 88"/>
            <p:cNvSpPr>
              <a:spLocks noChangeShapeType="1"/>
            </p:cNvSpPr>
            <p:nvPr/>
          </p:nvSpPr>
          <p:spPr bwMode="auto">
            <a:xfrm>
              <a:off x="228600" y="3276600"/>
              <a:ext cx="152400" cy="0"/>
            </a:xfrm>
            <a:prstGeom prst="line">
              <a:avLst/>
            </a:prstGeom>
            <a:noFill/>
            <a:ln w="152400">
              <a:solidFill>
                <a:srgbClr val="9966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4643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findhap</a:t>
            </a:r>
            <a:endParaRPr lang="en-US" dirty="0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371600"/>
            <a:ext cx="8226425" cy="4585871"/>
          </a:xfrm>
        </p:spPr>
        <p:txBody>
          <a:bodyPr/>
          <a:lstStyle/>
          <a:p>
            <a:pPr marL="287338" indent="-287338">
              <a:spcAft>
                <a:spcPts val="2400"/>
              </a:spcAft>
            </a:pPr>
            <a:r>
              <a:rPr lang="en-US" sz="2600" dirty="0" smtClean="0"/>
              <a:t>Developed by Paul VanRaden</a:t>
            </a:r>
          </a:p>
          <a:p>
            <a:pPr marL="287338" indent="-287338">
              <a:spcAft>
                <a:spcPts val="2400"/>
              </a:spcAft>
            </a:pPr>
            <a:r>
              <a:rPr lang="en-US" sz="2600" dirty="0" smtClean="0"/>
              <a:t>Divides chromosomes into segments</a:t>
            </a:r>
          </a:p>
          <a:p>
            <a:pPr marL="287338" indent="-287338">
              <a:spcAft>
                <a:spcPts val="600"/>
              </a:spcAft>
            </a:pPr>
            <a:r>
              <a:rPr lang="en-US" sz="2600" dirty="0" smtClean="0"/>
              <a:t>Allows for successively shorter segments, typically 3 runs</a:t>
            </a:r>
          </a:p>
          <a:p>
            <a:pPr marL="511175" lvl="1" indent="-230188">
              <a:spcAft>
                <a:spcPts val="600"/>
              </a:spcAft>
            </a:pPr>
            <a:r>
              <a:rPr lang="en-US" sz="2600" dirty="0" smtClean="0"/>
              <a:t>Long segments lock in identical by descent</a:t>
            </a:r>
          </a:p>
          <a:p>
            <a:pPr marL="511175" lvl="1" indent="-230188">
              <a:spcAft>
                <a:spcPts val="2400"/>
              </a:spcAft>
            </a:pPr>
            <a:r>
              <a:rPr lang="en-US" sz="2600" dirty="0" smtClean="0"/>
              <a:t>Shorter segments fill in missing SNPs</a:t>
            </a:r>
          </a:p>
          <a:p>
            <a:pPr marL="287338" indent="-287338">
              <a:lnSpc>
                <a:spcPts val="3000"/>
              </a:lnSpc>
              <a:spcAft>
                <a:spcPts val="2400"/>
              </a:spcAft>
            </a:pPr>
            <a:r>
              <a:rPr lang="en-US" sz="2600" dirty="0" smtClean="0"/>
              <a:t>Separates genotype into maternal and paternal contribution, haplotypes </a:t>
            </a:r>
            <a:r>
              <a:rPr lang="en-US" sz="2600" dirty="0" smtClean="0">
                <a:solidFill>
                  <a:srgbClr val="00563F"/>
                </a:solidFill>
              </a:rPr>
              <a:t>(phasing)</a:t>
            </a:r>
          </a:p>
          <a:p>
            <a:pPr marL="287338" indent="-287338"/>
            <a:r>
              <a:rPr lang="en-US" sz="2600" dirty="0" smtClean="0"/>
              <a:t>Builds haplotype library sequenced by frequency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83963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dirty="0" err="1" smtClean="0"/>
              <a:t>findhap</a:t>
            </a:r>
            <a:r>
              <a:rPr lang="en-US" dirty="0" smtClean="0"/>
              <a:t> characteristics</a:t>
            </a:r>
            <a:endParaRPr lang="en-US" dirty="0"/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6425" cy="4247317"/>
          </a:xfrm>
        </p:spPr>
        <p:txBody>
          <a:bodyPr/>
          <a:lstStyle/>
          <a:p>
            <a:pPr marL="287338" indent="-287338">
              <a:spcAft>
                <a:spcPts val="1200"/>
              </a:spcAft>
            </a:pPr>
            <a:r>
              <a:rPr lang="en-US" sz="2800" dirty="0" smtClean="0">
                <a:solidFill>
                  <a:srgbClr val="00563F"/>
                </a:solidFill>
              </a:rPr>
              <a:t>Population </a:t>
            </a:r>
            <a:r>
              <a:rPr lang="en-US" sz="2800" dirty="0" err="1" smtClean="0">
                <a:solidFill>
                  <a:srgbClr val="00563F"/>
                </a:solidFill>
              </a:rPr>
              <a:t>haplotyping</a:t>
            </a:r>
            <a:endParaRPr lang="en-US" sz="2800" dirty="0" smtClean="0">
              <a:solidFill>
                <a:srgbClr val="00563F"/>
              </a:solidFill>
            </a:endParaRPr>
          </a:p>
          <a:p>
            <a:pPr marL="511175" lvl="1" indent="-222250">
              <a:spcAft>
                <a:spcPts val="1200"/>
              </a:spcAft>
            </a:pPr>
            <a:r>
              <a:rPr lang="en-US" sz="2800" dirty="0" smtClean="0"/>
              <a:t>Divides chromosomes into segments</a:t>
            </a:r>
          </a:p>
          <a:p>
            <a:pPr marL="511175" lvl="1" indent="-222250">
              <a:spcAft>
                <a:spcPts val="1200"/>
              </a:spcAft>
            </a:pPr>
            <a:r>
              <a:rPr lang="en-US" sz="2800" dirty="0" smtClean="0"/>
              <a:t>Lists haplotypes by genotype match</a:t>
            </a:r>
          </a:p>
          <a:p>
            <a:pPr marL="511175" lvl="1" indent="-222250">
              <a:spcAft>
                <a:spcPts val="3600"/>
              </a:spcAft>
            </a:pPr>
            <a:r>
              <a:rPr lang="en-US" sz="2800" dirty="0" smtClean="0"/>
              <a:t>Similar to </a:t>
            </a:r>
            <a:r>
              <a:rPr lang="en-US" sz="2800" dirty="0" err="1" smtClean="0"/>
              <a:t>FastPhase</a:t>
            </a:r>
            <a:r>
              <a:rPr lang="en-US" sz="2800" dirty="0" smtClean="0"/>
              <a:t>, Impute, or long range phasing </a:t>
            </a:r>
          </a:p>
          <a:p>
            <a:pPr marL="287338" indent="-287338">
              <a:spcAft>
                <a:spcPts val="1200"/>
              </a:spcAft>
            </a:pPr>
            <a:r>
              <a:rPr lang="en-US" sz="2800" dirty="0" smtClean="0">
                <a:solidFill>
                  <a:srgbClr val="00563F"/>
                </a:solidFill>
              </a:rPr>
              <a:t>Pedigree </a:t>
            </a:r>
            <a:r>
              <a:rPr lang="en-US" sz="2800" dirty="0" err="1" smtClean="0">
                <a:solidFill>
                  <a:srgbClr val="00563F"/>
                </a:solidFill>
              </a:rPr>
              <a:t>haplotyping</a:t>
            </a:r>
            <a:endParaRPr lang="en-US" sz="2800" dirty="0" smtClean="0">
              <a:solidFill>
                <a:srgbClr val="00563F"/>
              </a:solidFill>
            </a:endParaRPr>
          </a:p>
          <a:p>
            <a:pPr marL="511175" lvl="1" indent="-222250">
              <a:spcAft>
                <a:spcPts val="1200"/>
              </a:spcAft>
            </a:pPr>
            <a:r>
              <a:rPr lang="en-US" sz="2800" dirty="0" smtClean="0"/>
              <a:t>Detects crossover; fixes </a:t>
            </a:r>
            <a:r>
              <a:rPr lang="en-US" sz="2800" dirty="0" err="1" smtClean="0"/>
              <a:t>noninheritance</a:t>
            </a:r>
            <a:endParaRPr lang="en-US" sz="2800" dirty="0" smtClean="0"/>
          </a:p>
          <a:p>
            <a:pPr marL="511175" lvl="1" indent="-222250"/>
            <a:r>
              <a:rPr lang="en-US" sz="2800" dirty="0" smtClean="0"/>
              <a:t>Imputes nongenotyped ancestors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419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IPL-2013">
  <a:themeElements>
    <a:clrScheme name="Custom 4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66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AIPL-150</Template>
  <TotalTime>9735</TotalTime>
  <Words>1643</Words>
  <Application>Microsoft Office PowerPoint</Application>
  <PresentationFormat>On-screen Show (4:3)</PresentationFormat>
  <Paragraphs>589</Paragraphs>
  <Slides>41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AIPL-2013</vt:lpstr>
      <vt:lpstr>Imputation</vt:lpstr>
      <vt:lpstr>Imputation</vt:lpstr>
      <vt:lpstr>Terms</vt:lpstr>
      <vt:lpstr>Genotype for Elevation</vt:lpstr>
      <vt:lpstr>X chromosome</vt:lpstr>
      <vt:lpstr>Pedigree – parents, grandparents, etc.</vt:lpstr>
      <vt:lpstr>O-Style haplotypes – chromosome 15</vt:lpstr>
      <vt:lpstr>findhap</vt:lpstr>
      <vt:lpstr>findhap characteristics</vt:lpstr>
      <vt:lpstr>Recent program revisions</vt:lpstr>
      <vt:lpstr>Population haplotyping</vt:lpstr>
      <vt:lpstr>Coding of alleles and segments</vt:lpstr>
      <vt:lpstr>Most frequent haplotypes</vt:lpstr>
      <vt:lpstr>Check new genotype against list</vt:lpstr>
      <vt:lpstr>Recessive defect discovery</vt:lpstr>
      <vt:lpstr>Traditional evaluations 3X/year</vt:lpstr>
      <vt:lpstr>Genomic prediction of progeny test</vt:lpstr>
      <vt:lpstr>Benefit of genomics</vt:lpstr>
      <vt:lpstr>Genomic evaluation program</vt:lpstr>
      <vt:lpstr>Genomic data flow</vt:lpstr>
      <vt:lpstr>Genotyped animals – April 2013</vt:lpstr>
      <vt:lpstr>Steps to prepare genotypes</vt:lpstr>
      <vt:lpstr>What can go wrong</vt:lpstr>
      <vt:lpstr>Parentage validation and discovery</vt:lpstr>
      <vt:lpstr>Parent-progeny conflicts</vt:lpstr>
      <vt:lpstr>Parent-progeny conflicts</vt:lpstr>
      <vt:lpstr>Detecting unreliable genotypes</vt:lpstr>
      <vt:lpstr>MGS detection</vt:lpstr>
      <vt:lpstr>Results by breed</vt:lpstr>
      <vt:lpstr>Lab QC</vt:lpstr>
      <vt:lpstr>Before clustering adjustment</vt:lpstr>
      <vt:lpstr>After clustering adjustment</vt:lpstr>
      <vt:lpstr>Automated QC reporting</vt:lpstr>
      <vt:lpstr>Reliability of Holstein predictions</vt:lpstr>
      <vt:lpstr>Marketed Holstein bulls</vt:lpstr>
      <vt:lpstr>Ways to increase accuracy</vt:lpstr>
      <vt:lpstr>Application to more traits</vt:lpstr>
      <vt:lpstr>Impact on producers</vt:lpstr>
      <vt:lpstr>Why genomics works for dairy cattle</vt:lpstr>
      <vt:lpstr>Council on Dairy Cattle Breeding – CDCB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Suzanne Hubbard</dc:creator>
  <cp:lastModifiedBy>Suzanne Hubbard</cp:lastModifiedBy>
  <cp:revision>995</cp:revision>
  <dcterms:created xsi:type="dcterms:W3CDTF">2013-01-04T23:00:14Z</dcterms:created>
  <dcterms:modified xsi:type="dcterms:W3CDTF">2013-05-01T12:18:41Z</dcterms:modified>
</cp:coreProperties>
</file>