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69" r:id="rId3"/>
    <p:sldId id="400" r:id="rId4"/>
    <p:sldId id="323" r:id="rId5"/>
    <p:sldId id="370" r:id="rId6"/>
    <p:sldId id="386" r:id="rId7"/>
    <p:sldId id="387" r:id="rId8"/>
    <p:sldId id="350" r:id="rId9"/>
    <p:sldId id="368" r:id="rId10"/>
    <p:sldId id="397" r:id="rId11"/>
    <p:sldId id="398" r:id="rId12"/>
    <p:sldId id="376" r:id="rId13"/>
    <p:sldId id="394" r:id="rId14"/>
    <p:sldId id="393" r:id="rId15"/>
    <p:sldId id="388" r:id="rId16"/>
    <p:sldId id="389" r:id="rId17"/>
    <p:sldId id="390" r:id="rId18"/>
    <p:sldId id="391" r:id="rId19"/>
    <p:sldId id="392" r:id="rId20"/>
    <p:sldId id="399" r:id="rId21"/>
    <p:sldId id="352" r:id="rId22"/>
    <p:sldId id="353" r:id="rId23"/>
    <p:sldId id="401" r:id="rId24"/>
    <p:sldId id="354" r:id="rId25"/>
    <p:sldId id="355" r:id="rId26"/>
    <p:sldId id="356" r:id="rId27"/>
    <p:sldId id="357" r:id="rId28"/>
    <p:sldId id="358" r:id="rId29"/>
    <p:sldId id="385" r:id="rId30"/>
    <p:sldId id="360" r:id="rId31"/>
    <p:sldId id="384" r:id="rId32"/>
    <p:sldId id="362" r:id="rId33"/>
    <p:sldId id="363" r:id="rId34"/>
    <p:sldId id="364" r:id="rId35"/>
    <p:sldId id="365" r:id="rId36"/>
    <p:sldId id="366" r:id="rId37"/>
    <p:sldId id="367" r:id="rId38"/>
    <p:sldId id="402" r:id="rId39"/>
    <p:sldId id="396" r:id="rId40"/>
    <p:sldId id="380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8000"/>
    <a:srgbClr val="A9C9FF"/>
    <a:srgbClr val="000000"/>
    <a:srgbClr val="FFFFFF"/>
    <a:srgbClr val="E31A1C"/>
    <a:srgbClr val="FD8D3C"/>
    <a:srgbClr val="FECC5C"/>
    <a:srgbClr val="FFFFB2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4" autoAdjust="0"/>
    <p:restoredTop sz="94386" autoAdjust="0"/>
  </p:normalViewPr>
  <p:slideViewPr>
    <p:cSldViewPr snapToGrid="0">
      <p:cViewPr>
        <p:scale>
          <a:sx n="80" d="100"/>
          <a:sy n="80" d="100"/>
        </p:scale>
        <p:origin x="-1360" y="-184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notesViewPr>
    <p:cSldViewPr snapToGrid="0">
      <p:cViewPr varScale="1">
        <p:scale>
          <a:sx n="56" d="100"/>
          <a:sy n="56" d="100"/>
        </p:scale>
        <p:origin x="-178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EAAP2012:2012%20Milk%20to%20Feed%20Pri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Travel:National%20DHIA%202013:Reliabil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'2012 Milk to Feed Price.csv'!$A$28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val>
            <c:numRef>
              <c:f>'2012 Milk to Feed Price.csv'!$B$28:$M$28</c:f>
              <c:numCache>
                <c:formatCode>General</c:formatCode>
                <c:ptCount val="12"/>
                <c:pt idx="0">
                  <c:v>2.33</c:v>
                </c:pt>
                <c:pt idx="1">
                  <c:v>2.34</c:v>
                </c:pt>
                <c:pt idx="2">
                  <c:v>2.18</c:v>
                </c:pt>
                <c:pt idx="3">
                  <c:v>2.19</c:v>
                </c:pt>
                <c:pt idx="4">
                  <c:v>2.18</c:v>
                </c:pt>
                <c:pt idx="5">
                  <c:v>2.26</c:v>
                </c:pt>
                <c:pt idx="6">
                  <c:v>2.3</c:v>
                </c:pt>
                <c:pt idx="7">
                  <c:v>2.36</c:v>
                </c:pt>
                <c:pt idx="8">
                  <c:v>2.36</c:v>
                </c:pt>
                <c:pt idx="9">
                  <c:v>2.4</c:v>
                </c:pt>
                <c:pt idx="10">
                  <c:v>2.23</c:v>
                </c:pt>
                <c:pt idx="11">
                  <c:v>1.98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'2012 Milk to Feed Price.csv'!$A$29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FD8D3C"/>
              </a:solidFill>
            </a:ln>
          </c:spPr>
          <c:marker>
            <c:symbol val="none"/>
          </c:marker>
          <c:val>
            <c:numRef>
              <c:f>'2012 Milk to Feed Price.csv'!$B$29:$M$29</c:f>
              <c:numCache>
                <c:formatCode>General</c:formatCode>
                <c:ptCount val="12"/>
                <c:pt idx="0">
                  <c:v>1.96</c:v>
                </c:pt>
                <c:pt idx="1">
                  <c:v>2.01</c:v>
                </c:pt>
                <c:pt idx="2">
                  <c:v>2.12</c:v>
                </c:pt>
                <c:pt idx="3">
                  <c:v>1.81</c:v>
                </c:pt>
                <c:pt idx="4">
                  <c:v>1.73</c:v>
                </c:pt>
                <c:pt idx="5">
                  <c:v>1.87</c:v>
                </c:pt>
                <c:pt idx="6">
                  <c:v>1.91</c:v>
                </c:pt>
                <c:pt idx="7">
                  <c:v>1.85</c:v>
                </c:pt>
                <c:pt idx="8">
                  <c:v>1.84</c:v>
                </c:pt>
                <c:pt idx="9">
                  <c:v>1.83</c:v>
                </c:pt>
                <c:pt idx="10">
                  <c:v>1.87</c:v>
                </c:pt>
                <c:pt idx="11">
                  <c:v>1.8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'2012 Milk to Feed Price.csv'!$A$30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'2012 Milk to Feed Price.csv'!$B$30:$M$30</c:f>
              <c:numCache>
                <c:formatCode>General</c:formatCode>
                <c:ptCount val="12"/>
                <c:pt idx="0">
                  <c:v>1.72</c:v>
                </c:pt>
                <c:pt idx="1">
                  <c:v>1.55</c:v>
                </c:pt>
                <c:pt idx="2">
                  <c:v>1.48</c:v>
                </c:pt>
                <c:pt idx="3">
                  <c:v>1.42</c:v>
                </c:pt>
                <c:pt idx="4">
                  <c:v>1.38</c:v>
                </c:pt>
                <c:pt idx="5">
                  <c:v>1.38</c:v>
                </c:pt>
                <c:pt idx="6">
                  <c:v>1.29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30440"/>
        <c:axId val="2111233752"/>
      </c:lineChart>
      <c:catAx>
        <c:axId val="21112304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en-US"/>
          </a:p>
        </c:txPr>
        <c:crossAx val="2111233752"/>
        <c:crosses val="autoZero"/>
        <c:auto val="1"/>
        <c:lblAlgn val="ctr"/>
        <c:lblOffset val="100"/>
        <c:noMultiLvlLbl val="0"/>
      </c:catAx>
      <c:valAx>
        <c:axId val="2111233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en-US"/>
          </a:p>
        </c:txPr>
        <c:crossAx val="21112304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>
              <a:latin typeface="Trebuchet MS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0.01</c:v>
          </c:tx>
          <c:marker>
            <c:symbol val="none"/>
          </c:marker>
          <c:cat>
            <c:numRef>
              <c:f>Sheet1!$C$2:$C$7</c:f>
              <c:numCache>
                <c:formatCode>General</c:formatCode>
                <c:ptCount val="6"/>
                <c:pt idx="0">
                  <c:v>10.0</c:v>
                </c:pt>
                <c:pt idx="1">
                  <c:v>50.0</c:v>
                </c:pt>
                <c:pt idx="2">
                  <c:v>100.0</c:v>
                </c:pt>
                <c:pt idx="3">
                  <c:v>250.0</c:v>
                </c:pt>
                <c:pt idx="4">
                  <c:v>500.0</c:v>
                </c:pt>
                <c:pt idx="5">
                  <c:v>1000.0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0.0244498777506112</c:v>
                </c:pt>
                <c:pt idx="1">
                  <c:v>0.111358574610245</c:v>
                </c:pt>
                <c:pt idx="2">
                  <c:v>0.200400801603206</c:v>
                </c:pt>
                <c:pt idx="3">
                  <c:v>0.385208012326656</c:v>
                </c:pt>
                <c:pt idx="4">
                  <c:v>0.556173526140156</c:v>
                </c:pt>
                <c:pt idx="5">
                  <c:v>0.714796283059328</c:v>
                </c:pt>
              </c:numCache>
            </c:numRef>
          </c:val>
          <c:smooth val="0"/>
        </c:ser>
        <c:ser>
          <c:idx val="2"/>
          <c:order val="1"/>
          <c:tx>
            <c:v>0.08</c:v>
          </c:tx>
          <c:marker>
            <c:symbol val="none"/>
          </c:marker>
          <c:cat>
            <c:numRef>
              <c:f>Sheet1!$C$2:$C$7</c:f>
              <c:numCache>
                <c:formatCode>General</c:formatCode>
                <c:ptCount val="6"/>
                <c:pt idx="0">
                  <c:v>10.0</c:v>
                </c:pt>
                <c:pt idx="1">
                  <c:v>50.0</c:v>
                </c:pt>
                <c:pt idx="2">
                  <c:v>100.0</c:v>
                </c:pt>
                <c:pt idx="3">
                  <c:v>250.0</c:v>
                </c:pt>
                <c:pt idx="4">
                  <c:v>500.0</c:v>
                </c:pt>
                <c:pt idx="5">
                  <c:v>1000.0</c:v>
                </c:pt>
              </c:numCache>
            </c:numRef>
          </c:cat>
          <c:val>
            <c:numRef>
              <c:f>Sheet1!$D$14:$D$19</c:f>
              <c:numCache>
                <c:formatCode>General</c:formatCode>
                <c:ptCount val="6"/>
                <c:pt idx="0">
                  <c:v>0.169491525423729</c:v>
                </c:pt>
                <c:pt idx="1">
                  <c:v>0.505050505050505</c:v>
                </c:pt>
                <c:pt idx="2">
                  <c:v>0.671140939597315</c:v>
                </c:pt>
                <c:pt idx="3">
                  <c:v>0.836120401337793</c:v>
                </c:pt>
                <c:pt idx="4">
                  <c:v>0.910746812386157</c:v>
                </c:pt>
                <c:pt idx="5">
                  <c:v>0.953288846520496</c:v>
                </c:pt>
              </c:numCache>
            </c:numRef>
          </c:val>
          <c:smooth val="0"/>
        </c:ser>
        <c:ser>
          <c:idx val="3"/>
          <c:order val="2"/>
          <c:tx>
            <c:v>0.12</c:v>
          </c:tx>
          <c:marker>
            <c:symbol val="none"/>
          </c:marker>
          <c:cat>
            <c:numRef>
              <c:f>Sheet1!$C$2:$C$7</c:f>
              <c:numCache>
                <c:formatCode>General</c:formatCode>
                <c:ptCount val="6"/>
                <c:pt idx="0">
                  <c:v>10.0</c:v>
                </c:pt>
                <c:pt idx="1">
                  <c:v>50.0</c:v>
                </c:pt>
                <c:pt idx="2">
                  <c:v>100.0</c:v>
                </c:pt>
                <c:pt idx="3">
                  <c:v>250.0</c:v>
                </c:pt>
                <c:pt idx="4">
                  <c:v>500.0</c:v>
                </c:pt>
                <c:pt idx="5">
                  <c:v>1000.0</c:v>
                </c:pt>
              </c:numCache>
            </c:numRef>
          </c:cat>
          <c:val>
            <c:numRef>
              <c:f>Sheet1!$D$20:$D$25</c:f>
              <c:numCache>
                <c:formatCode>General</c:formatCode>
                <c:ptCount val="6"/>
                <c:pt idx="0">
                  <c:v>0.236220472440945</c:v>
                </c:pt>
                <c:pt idx="1">
                  <c:v>0.607287449392712</c:v>
                </c:pt>
                <c:pt idx="2">
                  <c:v>0.755667506297229</c:v>
                </c:pt>
                <c:pt idx="3">
                  <c:v>0.885478158205431</c:v>
                </c:pt>
                <c:pt idx="4">
                  <c:v>0.939261114589856</c:v>
                </c:pt>
                <c:pt idx="5">
                  <c:v>0.96867936712948</c:v>
                </c:pt>
              </c:numCache>
            </c:numRef>
          </c:val>
          <c:smooth val="0"/>
        </c:ser>
        <c:ser>
          <c:idx val="4"/>
          <c:order val="3"/>
          <c:tx>
            <c:v>0.3</c:v>
          </c:tx>
          <c:marker>
            <c:symbol val="none"/>
          </c:marker>
          <c:cat>
            <c:numRef>
              <c:f>Sheet1!$C$2:$C$7</c:f>
              <c:numCache>
                <c:formatCode>General</c:formatCode>
                <c:ptCount val="6"/>
                <c:pt idx="0">
                  <c:v>10.0</c:v>
                </c:pt>
                <c:pt idx="1">
                  <c:v>50.0</c:v>
                </c:pt>
                <c:pt idx="2">
                  <c:v>100.0</c:v>
                </c:pt>
                <c:pt idx="3">
                  <c:v>250.0</c:v>
                </c:pt>
                <c:pt idx="4">
                  <c:v>500.0</c:v>
                </c:pt>
                <c:pt idx="5">
                  <c:v>1000.0</c:v>
                </c:pt>
              </c:numCache>
            </c:numRef>
          </c:cat>
          <c:val>
            <c:numRef>
              <c:f>Sheet1!$D$26:$D$31</c:f>
              <c:numCache>
                <c:formatCode>General</c:formatCode>
                <c:ptCount val="6"/>
                <c:pt idx="0">
                  <c:v>0.447761194029851</c:v>
                </c:pt>
                <c:pt idx="1">
                  <c:v>0.802139037433155</c:v>
                </c:pt>
                <c:pt idx="2">
                  <c:v>0.890207715133531</c:v>
                </c:pt>
                <c:pt idx="3">
                  <c:v>0.952986022871665</c:v>
                </c:pt>
                <c:pt idx="4">
                  <c:v>0.975927130774235</c:v>
                </c:pt>
                <c:pt idx="5">
                  <c:v>0.987816924596641</c:v>
                </c:pt>
              </c:numCache>
            </c:numRef>
          </c:val>
          <c:smooth val="0"/>
        </c:ser>
        <c:ser>
          <c:idx val="1"/>
          <c:order val="4"/>
          <c:tx>
            <c:v>0.04</c:v>
          </c:tx>
          <c:marker>
            <c:symbol val="none"/>
          </c:marker>
          <c:cat>
            <c:numRef>
              <c:f>Sheet1!$C$2:$C$7</c:f>
              <c:numCache>
                <c:formatCode>General</c:formatCode>
                <c:ptCount val="6"/>
                <c:pt idx="0">
                  <c:v>10.0</c:v>
                </c:pt>
                <c:pt idx="1">
                  <c:v>50.0</c:v>
                </c:pt>
                <c:pt idx="2">
                  <c:v>100.0</c:v>
                </c:pt>
                <c:pt idx="3">
                  <c:v>250.0</c:v>
                </c:pt>
                <c:pt idx="4">
                  <c:v>500.0</c:v>
                </c:pt>
                <c:pt idx="5">
                  <c:v>1000.0</c:v>
                </c:pt>
              </c:numCache>
            </c:numRef>
          </c:cat>
          <c:val>
            <c:numRef>
              <c:f>Sheet1!$D$8:$D$13</c:f>
              <c:numCache>
                <c:formatCode>General</c:formatCode>
                <c:ptCount val="6"/>
                <c:pt idx="0">
                  <c:v>0.091743119266055</c:v>
                </c:pt>
                <c:pt idx="1">
                  <c:v>0.335570469798658</c:v>
                </c:pt>
                <c:pt idx="2">
                  <c:v>0.50251256281407</c:v>
                </c:pt>
                <c:pt idx="3">
                  <c:v>0.716332378223496</c:v>
                </c:pt>
                <c:pt idx="4">
                  <c:v>0.834724540901502</c:v>
                </c:pt>
                <c:pt idx="5">
                  <c:v>0.909918107370337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173592"/>
        <c:axId val="-2081527208"/>
      </c:lineChart>
      <c:catAx>
        <c:axId val="-2111173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</a:t>
                </a:r>
                <a:r>
                  <a:rPr lang="en-US" sz="1600" baseline="0"/>
                  <a:t> of Daughter Records</a:t>
                </a:r>
                <a:endParaRPr 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81527208"/>
        <c:crosses val="autoZero"/>
        <c:auto val="1"/>
        <c:lblAlgn val="ctr"/>
        <c:lblOffset val="100"/>
        <c:noMultiLvlLbl val="0"/>
      </c:catAx>
      <c:valAx>
        <c:axId val="-2081527208"/>
        <c:scaling>
          <c:orientation val="minMax"/>
          <c:max val="1.0"/>
        </c:scaling>
        <c:delete val="0"/>
        <c:axPos val="l"/>
        <c:majorGridlines>
          <c:spPr>
            <a:ln w="6350"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Reliability of Genetic Evaluation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1117359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sires with reliability &gt; 0.5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sires with reliability &gt; 0.5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CYST</c:v>
                </c:pt>
                <c:pt idx="1">
                  <c:v>DIGE</c:v>
                </c:pt>
                <c:pt idx="2">
                  <c:v>DSAB</c:v>
                </c:pt>
                <c:pt idx="3">
                  <c:v>KETO</c:v>
                </c:pt>
                <c:pt idx="4">
                  <c:v>LAME</c:v>
                </c:pt>
                <c:pt idx="5">
                  <c:v>MAST</c:v>
                </c:pt>
                <c:pt idx="6">
                  <c:v>METR</c:v>
                </c:pt>
                <c:pt idx="7">
                  <c:v>REPR</c:v>
                </c:pt>
                <c:pt idx="8">
                  <c:v>RETP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52.0</c:v>
                </c:pt>
                <c:pt idx="1">
                  <c:v>45.0</c:v>
                </c:pt>
                <c:pt idx="2">
                  <c:v>310.0</c:v>
                </c:pt>
                <c:pt idx="3">
                  <c:v>114.0</c:v>
                </c:pt>
                <c:pt idx="4">
                  <c:v>158.0</c:v>
                </c:pt>
                <c:pt idx="5">
                  <c:v>311.0</c:v>
                </c:pt>
                <c:pt idx="6">
                  <c:v>320.0</c:v>
                </c:pt>
                <c:pt idx="7">
                  <c:v>77.0</c:v>
                </c:pt>
                <c:pt idx="8">
                  <c:v>228.0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2027448"/>
        <c:axId val="-2081760600"/>
      </c:barChart>
      <c:catAx>
        <c:axId val="-20920274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81760600"/>
        <c:crosses val="autoZero"/>
        <c:auto val="1"/>
        <c:lblAlgn val="ctr"/>
        <c:lblOffset val="100"/>
        <c:noMultiLvlLbl val="0"/>
      </c:catAx>
      <c:valAx>
        <c:axId val="-2081760600"/>
        <c:scaling>
          <c:orientation val="minMax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92027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Lactational Incidence</a:t>
            </a:r>
            <a:r>
              <a:rPr lang="en-US" baseline="0" dirty="0" smtClean="0"/>
              <a:t> Rate for 10 best and worst sires’ daughters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407964650191582"/>
          <c:y val="0.188622198647394"/>
          <c:w val="0.925397618797627"/>
          <c:h val="0.741112584537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CYST</c:v>
                </c:pt>
                <c:pt idx="1">
                  <c:v>DIGE</c:v>
                </c:pt>
                <c:pt idx="2">
                  <c:v>DSAB</c:v>
                </c:pt>
                <c:pt idx="3">
                  <c:v>KETO</c:v>
                </c:pt>
                <c:pt idx="4">
                  <c:v>LAME</c:v>
                </c:pt>
                <c:pt idx="5">
                  <c:v>MAST</c:v>
                </c:pt>
                <c:pt idx="6">
                  <c:v>METR</c:v>
                </c:pt>
                <c:pt idx="7">
                  <c:v>REPR</c:v>
                </c:pt>
                <c:pt idx="8">
                  <c:v>RETP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7.649999999999998</c:v>
                </c:pt>
                <c:pt idx="1">
                  <c:v>1.33</c:v>
                </c:pt>
                <c:pt idx="2">
                  <c:v>0.55</c:v>
                </c:pt>
                <c:pt idx="3">
                  <c:v>4.84</c:v>
                </c:pt>
                <c:pt idx="4">
                  <c:v>11.48</c:v>
                </c:pt>
                <c:pt idx="5">
                  <c:v>7.21</c:v>
                </c:pt>
                <c:pt idx="6">
                  <c:v>1.77</c:v>
                </c:pt>
                <c:pt idx="7">
                  <c:v>8.720000000000001</c:v>
                </c:pt>
                <c:pt idx="8">
                  <c:v>2.43</c:v>
                </c:pt>
              </c:numCache>
            </c:numRef>
          </c:val>
        </c:ser>
        <c:ser>
          <c:idx val="1"/>
          <c:order val="1"/>
          <c:spPr>
            <a:solidFill>
              <a:srgbClr val="FF8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CYST</c:v>
                </c:pt>
                <c:pt idx="1">
                  <c:v>DIGE</c:v>
                </c:pt>
                <c:pt idx="2">
                  <c:v>DSAB</c:v>
                </c:pt>
                <c:pt idx="3">
                  <c:v>KETO</c:v>
                </c:pt>
                <c:pt idx="4">
                  <c:v>LAME</c:v>
                </c:pt>
                <c:pt idx="5">
                  <c:v>MAST</c:v>
                </c:pt>
                <c:pt idx="6">
                  <c:v>METR</c:v>
                </c:pt>
                <c:pt idx="7">
                  <c:v>REPR</c:v>
                </c:pt>
                <c:pt idx="8">
                  <c:v>RETP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11.87</c:v>
                </c:pt>
                <c:pt idx="1">
                  <c:v>9.33</c:v>
                </c:pt>
                <c:pt idx="2">
                  <c:v>13.28</c:v>
                </c:pt>
                <c:pt idx="3">
                  <c:v>20.33</c:v>
                </c:pt>
                <c:pt idx="4">
                  <c:v>22.63</c:v>
                </c:pt>
                <c:pt idx="5">
                  <c:v>30.4</c:v>
                </c:pt>
                <c:pt idx="6">
                  <c:v>30.46</c:v>
                </c:pt>
                <c:pt idx="7">
                  <c:v>25.48</c:v>
                </c:pt>
                <c:pt idx="8">
                  <c:v>18.06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112312840"/>
        <c:axId val="2112309176"/>
      </c:barChart>
      <c:catAx>
        <c:axId val="2112312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12309176"/>
        <c:crosses val="autoZero"/>
        <c:auto val="1"/>
        <c:lblAlgn val="ctr"/>
        <c:lblOffset val="100"/>
        <c:noMultiLvlLbl val="0"/>
      </c:catAx>
      <c:valAx>
        <c:axId val="2112309176"/>
        <c:scaling>
          <c:orientation val="minMax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2112312840"/>
        <c:crosses val="autoZero"/>
        <c:crossBetween val="between"/>
      </c:valAx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E0348F8-4B93-4DA0-BE48-02967766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4A5D0B7-BE47-4733-BA5B-AAFDBD1F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7476-C6CF-4567-A2C1-6AD58FF313B7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5033AC-0A4A-413C-8CBA-B0AFF861685B}" type="slidenum">
              <a:rPr lang="en-US"/>
              <a:pPr/>
              <a:t>14</a:t>
            </a:fld>
            <a:endParaRPr lang="en-US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AE4F4DA3-DE23-4DC7-81F3-C56D3CFDEE0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531E5A32-0060-4758-B691-FF523D372BA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23" y="4415077"/>
            <a:ext cx="5607369" cy="41835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0132E-783D-41C4-A213-FCF19DEE7D84}" type="slidenum">
              <a:rPr lang="en-US"/>
              <a:pPr/>
              <a:t>17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23" y="4415077"/>
            <a:ext cx="5607369" cy="41835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0132E-783D-41C4-A213-FCF19DEE7D84}" type="slidenum">
              <a:rPr lang="en-US"/>
              <a:pPr/>
              <a:t>18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23" y="4415077"/>
            <a:ext cx="5607369" cy="41835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0132E-783D-41C4-A213-FCF19DEE7D84}" type="slidenum">
              <a:rPr lang="en-US"/>
              <a:pPr/>
              <a:t>20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23" y="4415077"/>
            <a:ext cx="5607369" cy="41835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0132E-783D-41C4-A213-FCF19DEE7D84}" type="slidenum">
              <a:rPr lang="en-US"/>
              <a:pPr/>
              <a:t>23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23" y="4415077"/>
            <a:ext cx="5607369" cy="41835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AFE92-F3AD-43D7-9CDC-79C3FBC5CD8E}" type="slidenum">
              <a:rPr lang="en-US"/>
              <a:pPr/>
              <a:t>5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8215" cy="452132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0132E-783D-41C4-A213-FCF19DEE7D84}" type="slidenum">
              <a:rPr lang="en-US"/>
              <a:pPr/>
              <a:t>10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23" y="4415077"/>
            <a:ext cx="5607369" cy="41835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11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0132E-783D-41C4-A213-FCF19DEE7D84}" type="slidenum">
              <a:rPr lang="en-US"/>
              <a:pPr/>
              <a:t>12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82C2A1DC-7AF6-4309-B95E-D314A496F77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A18F7D5F-0AE8-4F21-9F0D-64616EA816E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23" y="4415077"/>
            <a:ext cx="5607369" cy="41835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3D8506-A000-4230-9FA8-C401120D0F45}" type="slidenum">
              <a:rPr lang="en-US"/>
              <a:pPr/>
              <a:t>13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CD3813A9-1AB4-4502-9E0D-78D26E5E832F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0C919BE0-64F7-42AC-96BD-0BE475191F3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23" y="4415077"/>
            <a:ext cx="5607369" cy="41835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214922" y="3135100"/>
            <a:ext cx="8694616" cy="32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J. 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B. 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Cole</a:t>
            </a:r>
            <a:r>
              <a:rPr lang="en-US" sz="2800" b="1" baseline="30000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1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, </a:t>
            </a:r>
            <a:r>
              <a:rPr lang="en-US" sz="2800" b="1" baseline="0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K. L. Parker Gaddis</a:t>
            </a:r>
            <a:r>
              <a:rPr lang="en-US" sz="2800" b="1" baseline="30000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, &amp; C. Maltecca</a:t>
            </a:r>
            <a:r>
              <a:rPr lang="en-US" sz="2800" b="1" baseline="30000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2</a:t>
            </a:r>
            <a:endParaRPr lang="en-US" sz="2800" b="1" baseline="30000" dirty="0" smtClean="0">
              <a:solidFill>
                <a:srgbClr val="FFFF00"/>
              </a:solidFill>
              <a:latin typeface="Trebuchet MS"/>
              <a:cs typeface="Calibri" pitchFamily="34" charset="0"/>
            </a:endParaRPr>
          </a:p>
          <a:p>
            <a:pPr>
              <a:defRPr/>
            </a:pPr>
            <a:endParaRPr lang="en-US" sz="1800" b="1" dirty="0" smtClean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800" b="1" baseline="30000" dirty="0" smtClean="0">
                <a:latin typeface="Trebuchet MS"/>
                <a:cs typeface="Calibri" pitchFamily="34" charset="0"/>
              </a:rPr>
              <a:t>1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Animal </a:t>
            </a:r>
            <a:r>
              <a:rPr lang="en-US" sz="1800" b="1" dirty="0">
                <a:latin typeface="Trebuchet MS"/>
                <a:cs typeface="Calibri" pitchFamily="34" charset="0"/>
              </a:rPr>
              <a:t>Improvement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Programs Laboratory</a:t>
            </a: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Agricultural Research </a:t>
            </a:r>
            <a:r>
              <a:rPr lang="en-US" sz="1800" b="1" dirty="0">
                <a:latin typeface="Trebuchet MS"/>
                <a:cs typeface="Calibri" pitchFamily="34" charset="0"/>
              </a:rPr>
              <a:t>Service,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USDA</a:t>
            </a: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Beltsville</a:t>
            </a:r>
            <a:r>
              <a:rPr lang="en-US" sz="1800" b="1" dirty="0">
                <a:latin typeface="Trebuchet MS"/>
                <a:cs typeface="Calibri" pitchFamily="34" charset="0"/>
              </a:rPr>
              <a:t>,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MD 20705-2350,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USA</a:t>
            </a:r>
          </a:p>
          <a:p>
            <a:pPr>
              <a:defRPr/>
            </a:pPr>
            <a:endParaRPr lang="en-US" sz="1800" b="1" dirty="0" smtClean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800" b="1" baseline="30000" dirty="0" smtClean="0">
                <a:latin typeface="Trebuchet MS"/>
                <a:cs typeface="Calibri" pitchFamily="34" charset="0"/>
              </a:rPr>
              <a:t>2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Department</a:t>
            </a:r>
            <a:r>
              <a:rPr lang="en-US" sz="1800" b="1" baseline="0" dirty="0" smtClean="0">
                <a:latin typeface="Trebuchet MS"/>
                <a:cs typeface="Calibri" pitchFamily="34" charset="0"/>
              </a:rPr>
              <a:t> of Animal Science</a:t>
            </a:r>
          </a:p>
          <a:p>
            <a:pPr>
              <a:defRPr/>
            </a:pPr>
            <a:r>
              <a:rPr lang="en-US" sz="1800" b="1" baseline="0" dirty="0" smtClean="0">
                <a:latin typeface="Trebuchet MS"/>
                <a:cs typeface="Calibri" pitchFamily="34" charset="0"/>
              </a:rPr>
              <a:t>North Carolina State University</a:t>
            </a:r>
          </a:p>
          <a:p>
            <a:pPr>
              <a:defRPr/>
            </a:pPr>
            <a:r>
              <a:rPr lang="en-US" sz="1800" b="1" baseline="0" dirty="0" smtClean="0">
                <a:latin typeface="Trebuchet MS"/>
                <a:cs typeface="Calibri" pitchFamily="34" charset="0"/>
              </a:rPr>
              <a:t>Raleigh, NC 27695-7621</a:t>
            </a:r>
            <a:endParaRPr lang="en-US" sz="1800" b="1" dirty="0" smtClean="0">
              <a:latin typeface="Trebuchet MS"/>
              <a:cs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i="0" dirty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john.cole@ars.usda.gov</a:t>
            </a:r>
            <a:endParaRPr lang="en-US" sz="1800" b="1" dirty="0">
              <a:solidFill>
                <a:srgbClr val="FFFF00"/>
              </a:solidFill>
              <a:latin typeface="Trebuchet MS"/>
              <a:cs typeface="Calibri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843784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5613" y="455613"/>
            <a:ext cx="6359857" cy="1661993"/>
          </a:xfrm>
        </p:spPr>
        <p:txBody>
          <a:bodyPr/>
          <a:lstStyle>
            <a:lvl1pPr>
              <a:defRPr sz="5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USDA_AR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86" y="6281614"/>
            <a:ext cx="14732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>
            <a:lvl1pPr>
              <a:defRPr sz="38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1F312-A544-D846-AF7B-CB21ADD05770}" type="datetimeFigureOut">
              <a:rPr lang="en-US" smtClean="0"/>
              <a:t>3/6/13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A380B-8E23-814E-B514-A1A97EF1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061" y="1410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Box 51"/>
          <p:cNvSpPr txBox="1">
            <a:spLocks noChangeArrowheads="1"/>
          </p:cNvSpPr>
          <p:nvPr userDrawn="1"/>
        </p:nvSpPr>
        <p:spPr bwMode="ltGray">
          <a:xfrm>
            <a:off x="127413" y="6561674"/>
            <a:ext cx="52847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2013 National DHIA Annual Meeting</a:t>
            </a:r>
            <a:r>
              <a:rPr kumimoji="1" lang="en-US" b="0" baseline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, St. Pete Beach, Florida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, 13</a:t>
            </a:r>
            <a:r>
              <a:rPr lang="en-US" sz="1200" b="0" kern="1200" dirty="0" smtClean="0">
                <a:solidFill>
                  <a:schemeClr val="accent5"/>
                </a:solidFill>
                <a:latin typeface="Calibri" pitchFamily="34" charset="0"/>
                <a:ea typeface="+mn-ea"/>
                <a:cs typeface="Calibri" pitchFamily="34" charset="0"/>
              </a:rPr>
              <a:t> March </a:t>
            </a:r>
            <a:r>
              <a:rPr lang="en-US" sz="1200" b="0" kern="1200" dirty="0" smtClean="0">
                <a:solidFill>
                  <a:schemeClr val="accent5"/>
                </a:solidFill>
                <a:latin typeface="Calibri" pitchFamily="34" charset="0"/>
                <a:ea typeface="+mn-ea"/>
                <a:cs typeface="Calibri" pitchFamily="34" charset="0"/>
              </a:rPr>
              <a:t>2013 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2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9" name="Text Box 51"/>
          <p:cNvSpPr txBox="1">
            <a:spLocks noChangeArrowheads="1"/>
          </p:cNvSpPr>
          <p:nvPr userDrawn="1"/>
        </p:nvSpPr>
        <p:spPr bwMode="ltGray">
          <a:xfrm>
            <a:off x="7976747" y="6557120"/>
            <a:ext cx="1029257" cy="1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Cole et al.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70" r:id="rId3"/>
    <p:sldLayoutId id="2147483678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2"/>
        <a:buChar char="l"/>
        <a:defRPr sz="3200" b="1">
          <a:solidFill>
            <a:schemeClr val="tx1"/>
          </a:solidFill>
          <a:latin typeface="Trebuchet MS"/>
          <a:ea typeface="+mn-ea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pitchFamily="2" charset="2"/>
        <a:buChar char="w"/>
        <a:defRPr sz="3200" b="1">
          <a:solidFill>
            <a:schemeClr val="tx1"/>
          </a:solidFill>
          <a:latin typeface="Trebuchet MS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Trebuchet MS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945" y="153305"/>
            <a:ext cx="8547893" cy="249299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Trebuchet MS"/>
              </a:rPr>
              <a:t>Opportunities for genetic improvement of health and fitness traits</a:t>
            </a:r>
            <a:endParaRPr lang="en-US" dirty="0" smtClean="0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What are other countries doing?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35075"/>
            <a:ext cx="8153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Scandinavia – Long-term recording and selection program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Canada – Recent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w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ork on producer-recorded health event data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err="1">
                <a:solidFill>
                  <a:srgbClr val="FFFFFF"/>
                </a:solidFill>
                <a:latin typeface="Trebuchet MS" charset="0"/>
              </a:rPr>
              <a:t>Interbull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 – Limited health traits (clinical mastitis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)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571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International challenges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National datasets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often are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siloed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Recording standards differ between countries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Many populations are small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Interbull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only evaluates a few health traits (e.g., clinical mastitis)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283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Functional traits working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group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ICAR working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group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66FFFF"/>
                </a:solidFill>
                <a:latin typeface="Trebuchet MS" charset="0"/>
              </a:rPr>
              <a:t>7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 members from </a:t>
            </a:r>
            <a:r>
              <a:rPr lang="en-GB" sz="2800" b="1" dirty="0">
                <a:solidFill>
                  <a:srgbClr val="66FFFF"/>
                </a:solidFill>
                <a:latin typeface="Trebuchet MS" charset="0"/>
              </a:rPr>
              <a:t>6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 countries</a:t>
            </a:r>
          </a:p>
          <a:p>
            <a:pPr marL="273050" indent="-273050">
              <a:lnSpc>
                <a:spcPct val="100000"/>
              </a:lnSpc>
              <a:spcAft>
                <a:spcPts val="1425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Standards and guidelines for functional traits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Recording schemes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Evaluation procedures</a:t>
            </a: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Breeding programs</a:t>
            </a:r>
          </a:p>
        </p:txBody>
      </p:sp>
      <p:pic>
        <p:nvPicPr>
          <p:cNvPr id="2" name="Picture 1" descr="ic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82" y="3282460"/>
            <a:ext cx="2275960" cy="3200400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42221680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New and revised ICAR guidelines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5846" y="1114184"/>
            <a:ext cx="8792307" cy="53237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Section 16: Recording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, Evaluation and Genetic Improvement of </a:t>
            </a:r>
            <a:r>
              <a:rPr lang="en-GB" sz="3200" b="1" dirty="0">
                <a:solidFill>
                  <a:srgbClr val="66FFFF"/>
                </a:solidFill>
                <a:latin typeface="Trebuchet MS" charset="0"/>
              </a:rPr>
              <a:t>Health </a:t>
            </a:r>
            <a:r>
              <a:rPr lang="en-GB" sz="3200" b="1" dirty="0" smtClean="0">
                <a:solidFill>
                  <a:srgbClr val="66FFFF"/>
                </a:solidFill>
                <a:latin typeface="Trebuchet MS" charset="0"/>
              </a:rPr>
              <a:t>Traits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Included 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in the 2012 ICAR Guidelines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New: Recording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, Evaluation and Genetic Improvement of </a:t>
            </a:r>
            <a:r>
              <a:rPr lang="en-GB" sz="3200" b="1" dirty="0">
                <a:solidFill>
                  <a:srgbClr val="66FFFF"/>
                </a:solidFill>
                <a:latin typeface="Trebuchet MS" charset="0"/>
              </a:rPr>
              <a:t>Female </a:t>
            </a:r>
            <a:r>
              <a:rPr lang="en-GB" sz="3200" b="1" dirty="0" smtClean="0">
                <a:solidFill>
                  <a:srgbClr val="66FFFF"/>
                </a:solidFill>
                <a:latin typeface="Trebuchet MS" charset="0"/>
              </a:rPr>
              <a:t>Fertility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Draft guidelines under review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Section 7: Recording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, Evaluation and Genetic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Improvement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of </a:t>
            </a:r>
            <a:r>
              <a:rPr lang="en-GB" sz="3200" b="1" dirty="0" smtClean="0">
                <a:solidFill>
                  <a:srgbClr val="66FFFF"/>
                </a:solidFill>
                <a:latin typeface="Trebuchet MS" charset="0"/>
              </a:rPr>
              <a:t>Udder Health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lnSpc>
                <a:spcPct val="100000"/>
              </a:lnSpc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Currently under revision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991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2013 ICAR Health Conference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05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Challenges and benefits of health data recording in the context of food chain quality, management and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breeding.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May 30</a:t>
            </a:r>
            <a:r>
              <a:rPr lang="en-GB" sz="3200" b="1" baseline="30000" dirty="0" smtClean="0">
                <a:solidFill>
                  <a:srgbClr val="FFFFFF"/>
                </a:solidFill>
                <a:latin typeface="Trebuchet MS" charset="0"/>
              </a:rPr>
              <a:t>th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and 31</a:t>
            </a:r>
            <a:r>
              <a:rPr lang="en-GB" sz="3200" b="1" baseline="30000" dirty="0" smtClean="0">
                <a:solidFill>
                  <a:srgbClr val="FFFFFF"/>
                </a:solidFill>
                <a:latin typeface="Trebuchet MS" charset="0"/>
              </a:rPr>
              <a:t>st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in Aarhus, Denmark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00FF00"/>
                </a:solidFill>
                <a:latin typeface="Trebuchet MS" charset="0"/>
              </a:rPr>
              <a:t>20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speakers from around</a:t>
            </a:r>
            <a:b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the world.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Roundtable discussion with</a:t>
            </a:r>
            <a:b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industry leaders.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</p:txBody>
      </p:sp>
      <p:pic>
        <p:nvPicPr>
          <p:cNvPr id="2" name="Picture 1" descr="ICAR_Health_Worksh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84" y="3751385"/>
            <a:ext cx="26922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419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Domestic challenges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What incentives are there for producers to provide data?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Recording, storage,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and transmission of data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aren</a:t>
            </a:r>
            <a:r>
              <a:rPr lang="fr-FR" sz="3200" b="1" dirty="0" smtClean="0">
                <a:solidFill>
                  <a:srgbClr val="FFFFFF"/>
                </a:solidFill>
                <a:latin typeface="Trebuchet MS" charset="0"/>
              </a:rPr>
              <a:t>’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 free</a:t>
            </a:r>
            <a:endParaRPr lang="en-GB" sz="3200" b="1" dirty="0" smtClean="0">
              <a:solidFill>
                <a:srgbClr val="00FF00"/>
              </a:solidFill>
              <a:latin typeface="Trebuchet MS" charset="0"/>
            </a:endParaRP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Will reporting expose producers to liability?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Time versus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23504951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Domestic opportunities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7499" y="1250950"/>
            <a:ext cx="8524875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Improving health increases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profit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Bef>
                <a:spcPts val="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Consumers associate better health with better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welfare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Bef>
                <a:spcPts val="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Not much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movement towards a national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solution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spcBef>
                <a:spcPts val="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Nov. 2012 Hoard’s editorial, “Let’s Standardize Our Herd Health Data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”</a:t>
            </a:r>
          </a:p>
          <a:p>
            <a:pPr marL="730250" lvl="1" indent="-273050">
              <a:spcBef>
                <a:spcPts val="0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We’ve submitted a follow-up article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293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What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are we doing at AIPL?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09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Use of producer-recorded health data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Stillbirth in Brown Swiss and Jersey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Gene networks associated with dystocia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Upcoming net merit revision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May add polled to index</a:t>
            </a:r>
          </a:p>
          <a:p>
            <a:pPr marL="730250" lvl="1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Work on calf health led by Minnesota</a:t>
            </a:r>
          </a:p>
        </p:txBody>
      </p:sp>
    </p:spTree>
    <p:extLst>
      <p:ext uri="{BB962C8B-B14F-4D97-AF65-F5344CB8AC3E}">
        <p14:creationId xmlns:p14="http://schemas.microsoft.com/office/powerpoint/2010/main" val="12219209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Path for data flow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22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AIPL introduced </a:t>
            </a:r>
            <a:r>
              <a:rPr lang="en-GB" sz="3200" b="1" dirty="0" smtClean="0">
                <a:solidFill>
                  <a:srgbClr val="00FF00"/>
                </a:solidFill>
                <a:latin typeface="Trebuchet MS" charset="0"/>
              </a:rPr>
              <a:t>Format 6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in 2008</a:t>
            </a:r>
          </a:p>
          <a:p>
            <a:pPr marL="730250" lvl="1" indent="-273050"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Permits reporting of </a:t>
            </a:r>
            <a:r>
              <a:rPr lang="en-GB" sz="2800" b="1" dirty="0" smtClean="0">
                <a:solidFill>
                  <a:srgbClr val="00FF00"/>
                </a:solidFill>
                <a:latin typeface="Trebuchet MS" charset="0"/>
              </a:rPr>
              <a:t>24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health and management 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traits</a:t>
            </a:r>
          </a:p>
          <a:p>
            <a:pPr marL="730250" lvl="1" indent="-273050"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Simple 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text file</a:t>
            </a:r>
          </a:p>
          <a:p>
            <a:pPr marL="273050" indent="-273050"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Tested by DRPCs</a:t>
            </a:r>
          </a:p>
          <a:p>
            <a:pPr marL="730250" lvl="1" indent="-273050"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No data are routinely 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flowing</a:t>
            </a:r>
          </a:p>
          <a:p>
            <a:pPr marL="730250" lvl="1" indent="-273050"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Will this change with the new NFCA?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626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Format 6 records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pic>
        <p:nvPicPr>
          <p:cNvPr id="3" name="Picture 976" descr="p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10058400"/>
            <a:ext cx="10972800" cy="73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76" descr="p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0" y="10210800"/>
            <a:ext cx="10972800" cy="73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76" descr="p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10363200"/>
            <a:ext cx="10972800" cy="73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76" descr="p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10515600"/>
            <a:ext cx="10972800" cy="73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052733" y="1049103"/>
            <a:ext cx="6322917" cy="1277429"/>
            <a:chOff x="1052733" y="1390265"/>
            <a:chExt cx="6322917" cy="1277429"/>
          </a:xfrm>
        </p:grpSpPr>
        <p:grpSp>
          <p:nvGrpSpPr>
            <p:cNvPr id="13" name="Group 12"/>
            <p:cNvGrpSpPr/>
            <p:nvPr/>
          </p:nvGrpSpPr>
          <p:grpSpPr>
            <a:xfrm>
              <a:off x="1052733" y="1390265"/>
              <a:ext cx="6322917" cy="1277429"/>
              <a:chOff x="817278" y="1297523"/>
              <a:chExt cx="6322917" cy="1277429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889885" y="1365120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956725" y="1367000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009177" y="1364403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817278" y="1297523"/>
                <a:ext cx="6322917" cy="1277429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063057" y="1712270"/>
              <a:ext cx="220244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</a:schemeClr>
                  </a:solidFill>
                </a:rPr>
                <a:t>Animal Identification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</a:schemeClr>
                  </a:solidFill>
                </a:rPr>
                <a:t>(106 bytes)</a:t>
              </a:r>
              <a:endParaRPr lang="en-US" sz="16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8806" y="1707722"/>
              <a:ext cx="198584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</a:schemeClr>
                  </a:solidFill>
                </a:rPr>
                <a:t>Herd Identification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</a:schemeClr>
                  </a:solidFill>
                </a:rPr>
                <a:t>(31 bytes)</a:t>
              </a:r>
              <a:endParaRPr lang="en-US" sz="16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8889" y="1617560"/>
              <a:ext cx="21804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</a:rPr>
                <a:t>Health Event</a:t>
              </a:r>
            </a:p>
            <a:p>
              <a:pPr algn="ctr"/>
              <a:r>
                <a:rPr lang="en-US" sz="1600" b="1" dirty="0" smtClean="0">
                  <a:solidFill>
                    <a:srgbClr val="00FFFF"/>
                  </a:solidFill>
                </a:rPr>
                <a:t>Segment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</a:schemeClr>
                  </a:solidFill>
                </a:rPr>
                <a:t>(19 bytes, 20/record)</a:t>
              </a:r>
              <a:endParaRPr lang="en-US" sz="16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 flipH="1" flipV="1">
            <a:off x="7377272" y="2327126"/>
            <a:ext cx="1255706" cy="713446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alpha val="9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85273" y="2319992"/>
            <a:ext cx="4872995" cy="72058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alpha val="9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78139" y="3047707"/>
            <a:ext cx="8260998" cy="1147368"/>
            <a:chOff x="378139" y="3388869"/>
            <a:chExt cx="8260998" cy="1147368"/>
          </a:xfrm>
        </p:grpSpPr>
        <p:grpSp>
          <p:nvGrpSpPr>
            <p:cNvPr id="23" name="Group 22"/>
            <p:cNvGrpSpPr/>
            <p:nvPr/>
          </p:nvGrpSpPr>
          <p:grpSpPr>
            <a:xfrm>
              <a:off x="385908" y="3389319"/>
              <a:ext cx="8253229" cy="1146918"/>
              <a:chOff x="385908" y="3389319"/>
              <a:chExt cx="8253229" cy="1146918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385908" y="3393877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2452748" y="3395757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505200" y="3393160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574258" y="3389319"/>
                <a:ext cx="2064879" cy="114048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6" name="Straight Connector 25"/>
            <p:cNvCxnSpPr/>
            <p:nvPr/>
          </p:nvCxnSpPr>
          <p:spPr bwMode="auto">
            <a:xfrm>
              <a:off x="378139" y="3388869"/>
              <a:ext cx="914400" cy="91440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4683822" y="3683956"/>
              <a:ext cx="170120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Event date type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</a:schemeClr>
                  </a:solidFill>
                </a:rPr>
                <a:t>(1 byte)</a:t>
              </a:r>
              <a:endParaRPr lang="en-US" sz="16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06719" y="3679398"/>
              <a:ext cx="122231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Event date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</a:schemeClr>
                  </a:solidFill>
                </a:rPr>
                <a:t>(8 bytes)</a:t>
              </a:r>
              <a:endParaRPr lang="en-US" sz="16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1960" y="3679408"/>
              <a:ext cx="127931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Event code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</a:schemeClr>
                  </a:solidFill>
                </a:rPr>
                <a:t>(4 bytes)</a:t>
              </a:r>
              <a:endParaRPr lang="en-US" sz="16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13804" y="3683957"/>
              <a:ext cx="133632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00"/>
                  </a:solidFill>
                </a:rPr>
                <a:t>Event detail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95000"/>
                    </a:schemeClr>
                  </a:solidFill>
                </a:rPr>
                <a:t>(6 bytes)</a:t>
              </a:r>
              <a:endParaRPr lang="en-US" sz="1600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5552" y="4898654"/>
            <a:ext cx="8876348" cy="1569660"/>
          </a:xfrm>
          <a:prstGeom prst="rect">
            <a:avLst/>
          </a:prstGeom>
          <a:noFill/>
          <a:ln w="25400">
            <a:solidFill>
              <a:schemeClr val="tx1">
                <a:lumMod val="95000"/>
                <a:alpha val="96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A </a:t>
            </a:r>
            <a:r>
              <a:rPr lang="en-US" sz="1600" b="1" dirty="0" smtClean="0"/>
              <a:t>three-segment </a:t>
            </a:r>
            <a:r>
              <a:rPr lang="en-US" sz="1600" b="1" dirty="0"/>
              <a:t>case of clinical mastitis in the right front </a:t>
            </a:r>
            <a:r>
              <a:rPr lang="en-US" sz="1600" b="1" dirty="0" smtClean="0"/>
              <a:t>quarter; </a:t>
            </a:r>
            <a:r>
              <a:rPr lang="en-US" sz="1600" b="1" dirty="0"/>
              <a:t>the quarter is </a:t>
            </a:r>
            <a:r>
              <a:rPr lang="en-US" sz="1600" b="1" dirty="0" smtClean="0"/>
              <a:t>inflamed</a:t>
            </a:r>
          </a:p>
          <a:p>
            <a:pPr algn="r"/>
            <a:r>
              <a:rPr lang="en-US" sz="1600" b="1" dirty="0" smtClean="0"/>
              <a:t>but </a:t>
            </a:r>
            <a:r>
              <a:rPr lang="en-US" sz="1600" b="1" dirty="0"/>
              <a:t>the cow is not sick, and the organism was cultured as </a:t>
            </a:r>
            <a:r>
              <a:rPr lang="en-US" sz="1600" b="1" i="1" dirty="0"/>
              <a:t>Staphylococcus </a:t>
            </a:r>
            <a:r>
              <a:rPr lang="en-US" sz="1600" b="1" i="1" dirty="0" err="1" smtClean="0"/>
              <a:t>aureus</a:t>
            </a:r>
            <a:r>
              <a:rPr lang="en-US" sz="1600" b="1" dirty="0" smtClean="0"/>
              <a:t>: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	</a:t>
            </a:r>
          </a:p>
          <a:p>
            <a:pPr algn="r"/>
            <a:r>
              <a:rPr lang="en-US" sz="1600" b="1" dirty="0">
                <a:solidFill>
                  <a:srgbClr val="00FF00"/>
                </a:solidFill>
              </a:rPr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MAST20041001A</a:t>
            </a:r>
            <a:r>
              <a:rPr lang="en-US" sz="1600" b="1" dirty="0" smtClean="0">
                <a:solidFill>
                  <a:srgbClr val="00FF00"/>
                </a:solidFill>
              </a:rPr>
              <a:t>FR2R</a:t>
            </a:r>
            <a:r>
              <a:rPr lang="en-US" sz="1600" b="1" dirty="0">
                <a:solidFill>
                  <a:srgbClr val="00FF00"/>
                </a:solidFill>
              </a:rPr>
              <a:t>--</a:t>
            </a:r>
            <a:endParaRPr lang="en-US" sz="1600" b="1" dirty="0" smtClean="0">
              <a:solidFill>
                <a:srgbClr val="00FF00"/>
              </a:solidFill>
            </a:endParaRPr>
          </a:p>
          <a:p>
            <a:pPr algn="r"/>
            <a:r>
              <a:rPr lang="en-US" sz="1600" b="1" dirty="0" smtClean="0"/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MAST20041002A</a:t>
            </a:r>
            <a:r>
              <a:rPr lang="en-US" sz="1600" b="1" dirty="0" smtClean="0">
                <a:solidFill>
                  <a:srgbClr val="00FF00"/>
                </a:solidFill>
              </a:rPr>
              <a:t>FR2R</a:t>
            </a:r>
            <a:r>
              <a:rPr lang="en-US" sz="1600" b="1" dirty="0">
                <a:solidFill>
                  <a:srgbClr val="00FF00"/>
                </a:solidFill>
              </a:rPr>
              <a:t>--</a:t>
            </a:r>
            <a:endParaRPr lang="en-US" sz="1600" b="1" dirty="0" smtClean="0">
              <a:solidFill>
                <a:srgbClr val="00FF00"/>
              </a:solidFill>
            </a:endParaRPr>
          </a:p>
          <a:p>
            <a:pPr algn="r"/>
            <a:r>
              <a:rPr lang="en-US" sz="1600" b="1" dirty="0" smtClean="0"/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MAST20041004A</a:t>
            </a:r>
            <a:r>
              <a:rPr lang="en-US" sz="1600" b="1" dirty="0" smtClean="0">
                <a:solidFill>
                  <a:srgbClr val="00FF00"/>
                </a:solidFill>
              </a:rPr>
              <a:t>FR1R</a:t>
            </a:r>
            <a:r>
              <a:rPr lang="en-US" sz="1600" b="1" dirty="0">
                <a:solidFill>
                  <a:srgbClr val="00FF00"/>
                </a:solidFill>
              </a:rPr>
              <a:t>--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121290" y="4189220"/>
            <a:ext cx="6456896" cy="69917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alpha val="9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 flipV="1">
            <a:off x="8640112" y="4182086"/>
            <a:ext cx="363870" cy="69917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95000"/>
                <a:alpha val="9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599605" y="4410399"/>
            <a:ext cx="1937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(optional, format varies)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46194" y="2137914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01526" y="1809004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2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What are health and fitness traits?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Health and </a:t>
            </a:r>
            <a:r>
              <a:rPr lang="en-GB" sz="3200" b="1" dirty="0">
                <a:solidFill>
                  <a:srgbClr val="FFFF00"/>
                </a:solidFill>
                <a:latin typeface="Trebuchet MS" charset="0"/>
              </a:rPr>
              <a:t>f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itness traits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do not generate revenue,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but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they are economically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important because they impact other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traits.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Examples: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Poor fertility increases direct and indirect costs (semen, </a:t>
            </a:r>
            <a:r>
              <a:rPr lang="en-GB" sz="2800" b="1" dirty="0" err="1" smtClean="0">
                <a:solidFill>
                  <a:srgbClr val="FFFFFF"/>
                </a:solidFill>
                <a:latin typeface="Trebuchet MS" charset="0"/>
              </a:rPr>
              <a:t>estrus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synchronization, etc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.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).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Susceptibility to disease results in decreased revenue and increased costs (veterinary care, withheld milk, etc.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782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Potential new data in Format 6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50949"/>
            <a:ext cx="8153400" cy="511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Traits not in Format 6</a:t>
            </a:r>
          </a:p>
          <a:p>
            <a:pPr marL="730250" lvl="1" indent="-273050"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Efficiency and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feed intake</a:t>
            </a:r>
          </a:p>
          <a:p>
            <a:pPr marL="730250" lvl="1" indent="-273050"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Thermotolerance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What about herd-level information?</a:t>
            </a:r>
          </a:p>
          <a:p>
            <a:pPr marL="730250" lvl="1" indent="-273050"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Housing systems</a:t>
            </a:r>
          </a:p>
          <a:p>
            <a:pPr marL="730250" lvl="1" indent="-273050">
              <a:spcBef>
                <a:spcPts val="1588"/>
              </a:spcBef>
              <a:spcAft>
                <a:spcPts val="10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Rations/nutritional information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21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Event 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2159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Lactational incidence rate (LIR) or incidence density (ID) was calculated for each </a:t>
            </a:r>
            <a:r>
              <a:rPr lang="en-US" dirty="0" smtClean="0"/>
              <a:t>event: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4" y="22314264"/>
            <a:ext cx="9142825" cy="91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94" y="22466664"/>
            <a:ext cx="9142825" cy="91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klpg_li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01994"/>
            <a:ext cx="8229600" cy="773084"/>
          </a:xfrm>
          <a:prstGeom prst="rect">
            <a:avLst/>
          </a:prstGeom>
        </p:spPr>
      </p:pic>
      <p:pic>
        <p:nvPicPr>
          <p:cNvPr id="5" name="Picture 4" descr="klpg_i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0" y="4612992"/>
            <a:ext cx="8229600" cy="8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Incidence</a:t>
            </a:r>
            <a:endParaRPr lang="en-US" dirty="0"/>
          </a:p>
        </p:txBody>
      </p:sp>
      <p:pic>
        <p:nvPicPr>
          <p:cNvPr id="4" name="Content Placeholder 3" descr="LiteratureIncidencesBoxPlotHoriz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97" r="-24597"/>
          <a:stretch>
            <a:fillRect/>
          </a:stretch>
        </p:blipFill>
        <p:spPr>
          <a:xfrm>
            <a:off x="44887" y="1036647"/>
            <a:ext cx="9021832" cy="49616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 txBox="1"/>
          <p:nvPr/>
        </p:nvSpPr>
        <p:spPr>
          <a:xfrm>
            <a:off x="87928" y="6037389"/>
            <a:ext cx="897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red asterisk indicates the mean ID/LIR from the data over all lactations, while the box plots  represent the ID/LIR based on literature estimates (data from Parker Gaddis et al.. 2012, </a:t>
            </a:r>
            <a:r>
              <a:rPr lang="fr-FR" sz="1400" dirty="0"/>
              <a:t>J. </a:t>
            </a:r>
            <a:r>
              <a:rPr lang="fr-FR" sz="1400" dirty="0" err="1"/>
              <a:t>Dairy</a:t>
            </a:r>
            <a:r>
              <a:rPr lang="fr-FR" sz="1400" dirty="0"/>
              <a:t> </a:t>
            </a:r>
            <a:r>
              <a:rPr lang="fr-FR" sz="1400" dirty="0" err="1"/>
              <a:t>Sci</a:t>
            </a:r>
            <a:r>
              <a:rPr lang="fr-FR" sz="1400" dirty="0"/>
              <a:t>. </a:t>
            </a:r>
            <a:r>
              <a:rPr lang="fr-FR" sz="1400" dirty="0" smtClean="0"/>
              <a:t>95:</a:t>
            </a:r>
            <a:r>
              <a:rPr lang="fr-FR" sz="1400" dirty="0"/>
              <a:t>5422–</a:t>
            </a:r>
            <a:r>
              <a:rPr lang="fr-FR" sz="1400" dirty="0" smtClean="0"/>
              <a:t>5435</a:t>
            </a:r>
            <a:r>
              <a:rPr lang="en-US" sz="1400" dirty="0" smtClean="0"/>
              <a:t>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3058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Variations in incidence rates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09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Incidence rates in our data are on the low end of those reported in the literature.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Producers may be recording events to denote actions taken, not just observed illness.</a:t>
            </a:r>
          </a:p>
          <a:p>
            <a:pPr marL="273050" indent="-273050"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Patterns of recording are not constant over time, even within a herd.</a:t>
            </a:r>
            <a:endParaRPr lang="en-GB" sz="3200" b="1" dirty="0" smtClean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749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36" y="143487"/>
            <a:ext cx="8961917" cy="584775"/>
          </a:xfrm>
        </p:spPr>
        <p:txBody>
          <a:bodyPr>
            <a:normAutofit/>
          </a:bodyPr>
          <a:lstStyle/>
          <a:p>
            <a:r>
              <a:rPr lang="en-US" dirty="0" smtClean="0"/>
              <a:t>Relationships among </a:t>
            </a:r>
            <a:r>
              <a:rPr lang="en-US" dirty="0" smtClean="0"/>
              <a:t>health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39" y="1103923"/>
            <a:ext cx="8831384" cy="52558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Logistic regression was used to analyze putative relationships among common health </a:t>
            </a:r>
            <a:r>
              <a:rPr lang="en-US" dirty="0" smtClean="0"/>
              <a:t>events</a:t>
            </a:r>
          </a:p>
          <a:p>
            <a:r>
              <a:rPr lang="en-US" dirty="0" smtClean="0">
                <a:cs typeface="Times New Roman"/>
              </a:rPr>
              <a:t>Generalized </a:t>
            </a:r>
            <a:r>
              <a:rPr lang="en-US" dirty="0" smtClean="0">
                <a:cs typeface="Times New Roman"/>
              </a:rPr>
              <a:t>linear model – logistic </a:t>
            </a:r>
            <a:r>
              <a:rPr lang="en-US" dirty="0" smtClean="0">
                <a:cs typeface="Times New Roman"/>
              </a:rPr>
              <a:t>regression:</a:t>
            </a:r>
          </a:p>
          <a:p>
            <a:pPr marL="0" indent="0" algn="ctr">
              <a:buNone/>
            </a:pPr>
            <a:r>
              <a:rPr lang="en-US" dirty="0" err="1" smtClean="0">
                <a:cs typeface="Times New Roman"/>
              </a:rPr>
              <a:t>η</a:t>
            </a:r>
            <a:r>
              <a:rPr lang="en-US" dirty="0" smtClean="0">
                <a:cs typeface="Times New Roman"/>
              </a:rPr>
              <a:t> = Xβ</a:t>
            </a:r>
          </a:p>
          <a:p>
            <a:pPr lvl="2" indent="0">
              <a:buNone/>
            </a:pPr>
            <a:r>
              <a:rPr lang="el-GR" sz="2200" dirty="0" smtClean="0">
                <a:cs typeface="Times New Roman"/>
              </a:rPr>
              <a:t>η</a:t>
            </a:r>
            <a:r>
              <a:rPr lang="en-US" sz="2200" dirty="0" smtClean="0">
                <a:cs typeface="Times New Roman"/>
              </a:rPr>
              <a:t> = </a:t>
            </a:r>
            <a:r>
              <a:rPr lang="en-US" sz="2200" dirty="0" err="1" smtClean="0">
                <a:cs typeface="Times New Roman"/>
              </a:rPr>
              <a:t>logit</a:t>
            </a:r>
            <a:r>
              <a:rPr lang="en-US" sz="2200" dirty="0" smtClean="0">
                <a:cs typeface="Times New Roman"/>
              </a:rPr>
              <a:t> of observing health event of interest</a:t>
            </a:r>
          </a:p>
          <a:p>
            <a:pPr lvl="2" indent="0">
              <a:buNone/>
            </a:pPr>
            <a:r>
              <a:rPr lang="el-GR" sz="2200" dirty="0" smtClean="0">
                <a:cs typeface="Times New Roman"/>
              </a:rPr>
              <a:t>β</a:t>
            </a:r>
            <a:r>
              <a:rPr lang="en-US" sz="2200" dirty="0" smtClean="0">
                <a:cs typeface="Times New Roman"/>
              </a:rPr>
              <a:t> </a:t>
            </a:r>
            <a:r>
              <a:rPr lang="en-US" sz="2200" dirty="0" smtClean="0">
                <a:cs typeface="Times New Roman"/>
              </a:rPr>
              <a:t>= vector of fixed effects (herd, parity, year, breed, </a:t>
            </a:r>
            <a:r>
              <a:rPr lang="en-US" sz="2200" dirty="0" smtClean="0">
                <a:cs typeface="Times New Roman"/>
              </a:rPr>
              <a:t>	season)</a:t>
            </a:r>
          </a:p>
          <a:p>
            <a:pPr lvl="2" indent="0">
              <a:buNone/>
            </a:pPr>
            <a:r>
              <a:rPr lang="en-US" sz="2200" b="1" i="1" dirty="0" smtClean="0">
                <a:cs typeface="Times New Roman"/>
              </a:rPr>
              <a:t>X</a:t>
            </a:r>
            <a:r>
              <a:rPr lang="en-US" sz="2200" i="1" dirty="0" smtClean="0">
                <a:cs typeface="Times New Roman"/>
              </a:rPr>
              <a:t> </a:t>
            </a:r>
            <a:r>
              <a:rPr lang="en-US" sz="2200" dirty="0" smtClean="0">
                <a:cs typeface="Times New Roman"/>
              </a:rPr>
              <a:t>= incidence matrix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08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92" y="104633"/>
            <a:ext cx="8229600" cy="722088"/>
          </a:xfrm>
        </p:spPr>
        <p:txBody>
          <a:bodyPr/>
          <a:lstStyle/>
          <a:p>
            <a:r>
              <a:rPr lang="en-US" dirty="0" smtClean="0"/>
              <a:t>Relationship Analysis: 0 to 60 DIM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84" y="1099758"/>
            <a:ext cx="6814844" cy="542608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096" y="1115963"/>
            <a:ext cx="1414697" cy="17207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8011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2431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/>
              <a:t>Estimate heritability for common health events occurring from 1996 to 2012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Similar editing applied</a:t>
            </a:r>
          </a:p>
          <a:p>
            <a:pPr lvl="1">
              <a:spcAft>
                <a:spcPts val="1000"/>
              </a:spcAft>
            </a:pPr>
            <a:r>
              <a:rPr lang="en-US" sz="2800" dirty="0" smtClean="0"/>
              <a:t>US records</a:t>
            </a:r>
          </a:p>
          <a:p>
            <a:pPr lvl="1">
              <a:spcAft>
                <a:spcPts val="1000"/>
              </a:spcAft>
            </a:pPr>
            <a:r>
              <a:rPr lang="en-US" sz="2800" dirty="0" smtClean="0"/>
              <a:t>Parities 1 to 5</a:t>
            </a:r>
          </a:p>
          <a:p>
            <a:pPr lvl="1">
              <a:spcAft>
                <a:spcPts val="1000"/>
              </a:spcAft>
            </a:pPr>
            <a:r>
              <a:rPr lang="en-US" sz="2800" dirty="0" smtClean="0"/>
              <a:t>Minimum/maximum constraints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Lactations lasting up to 400 days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Parity considered first versus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67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Trait Genetic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1088299"/>
            <a:ext cx="8860693" cy="52322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Sire model using </a:t>
            </a:r>
            <a:r>
              <a:rPr lang="en-US" dirty="0" err="1" smtClean="0"/>
              <a:t>ASReml</a:t>
            </a:r>
            <a:r>
              <a:rPr lang="en-US" dirty="0" smtClean="0"/>
              <a:t> (Gilmour et al., 2009):</a:t>
            </a:r>
            <a:endParaRPr lang="en-US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η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logit</a:t>
            </a:r>
            <a:r>
              <a:rPr lang="en-US" sz="2000" dirty="0"/>
              <a:t> of observing health event of </a:t>
            </a:r>
            <a:r>
              <a:rPr lang="en-US" sz="2000" dirty="0" smtClean="0"/>
              <a:t>interest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i="1" dirty="0"/>
              <a:t>β</a:t>
            </a:r>
            <a:r>
              <a:rPr lang="en-US" sz="2000" dirty="0"/>
              <a:t> </a:t>
            </a:r>
            <a:r>
              <a:rPr lang="en-US" sz="2000" dirty="0">
                <a:cs typeface="Times New Roman"/>
              </a:rPr>
              <a:t>= vector of fixed </a:t>
            </a:r>
            <a:r>
              <a:rPr lang="en-US" sz="2000" dirty="0" smtClean="0">
                <a:cs typeface="Times New Roman"/>
              </a:rPr>
              <a:t>effects </a:t>
            </a:r>
            <a:r>
              <a:rPr lang="en-US" sz="2000" dirty="0">
                <a:cs typeface="Times New Roman"/>
              </a:rPr>
              <a:t>(parity, year-season)</a:t>
            </a:r>
          </a:p>
          <a:p>
            <a:pPr marL="457200" lvl="1" indent="0">
              <a:buNone/>
            </a:pPr>
            <a:r>
              <a:rPr lang="en-US" sz="2000" i="1" dirty="0">
                <a:cs typeface="Times New Roman"/>
              </a:rPr>
              <a:t>	X </a:t>
            </a:r>
            <a:r>
              <a:rPr lang="en-US" sz="2000" dirty="0">
                <a:cs typeface="Times New Roman"/>
              </a:rPr>
              <a:t>= incidence matrix of fixed effects</a:t>
            </a:r>
          </a:p>
          <a:p>
            <a:pPr marL="457200" lvl="1" indent="0">
              <a:buNone/>
            </a:pPr>
            <a:r>
              <a:rPr lang="en-US" sz="2000" i="1" dirty="0">
                <a:cs typeface="Times New Roman"/>
              </a:rPr>
              <a:t>	h</a:t>
            </a:r>
            <a:r>
              <a:rPr lang="en-US" sz="2000" dirty="0">
                <a:cs typeface="Times New Roman"/>
              </a:rPr>
              <a:t> = random herd-year effect where </a:t>
            </a:r>
            <a:r>
              <a:rPr lang="en-US" sz="2000" dirty="0" err="1">
                <a:cs typeface="Times New Roman"/>
              </a:rPr>
              <a:t>h~N</a:t>
            </a:r>
            <a:r>
              <a:rPr lang="en-US" sz="2000" dirty="0">
                <a:cs typeface="Times New Roman"/>
              </a:rPr>
              <a:t>(0,Iσ</a:t>
            </a:r>
            <a:r>
              <a:rPr lang="en-US" sz="2000" baseline="-25000" dirty="0">
                <a:cs typeface="Times New Roman"/>
              </a:rPr>
              <a:t>h</a:t>
            </a:r>
            <a:r>
              <a:rPr lang="en-US" sz="2000" baseline="30000" dirty="0">
                <a:cs typeface="Times New Roman"/>
              </a:rPr>
              <a:t>2</a:t>
            </a:r>
            <a:r>
              <a:rPr lang="en-US" sz="2000" dirty="0">
                <a:cs typeface="Times New Roman"/>
              </a:rPr>
              <a:t>)</a:t>
            </a:r>
          </a:p>
          <a:p>
            <a:pPr marL="457200" lvl="1" indent="0">
              <a:buNone/>
            </a:pPr>
            <a:r>
              <a:rPr lang="en-US" sz="2000" i="1" dirty="0">
                <a:cs typeface="Times New Roman"/>
              </a:rPr>
              <a:t>	s</a:t>
            </a:r>
            <a:r>
              <a:rPr lang="en-US" sz="2000" dirty="0">
                <a:cs typeface="Times New Roman"/>
              </a:rPr>
              <a:t> = random sire effect where </a:t>
            </a:r>
            <a:r>
              <a:rPr lang="en-US" sz="2000" dirty="0" err="1">
                <a:cs typeface="Times New Roman"/>
              </a:rPr>
              <a:t>s~N</a:t>
            </a:r>
            <a:r>
              <a:rPr lang="en-US" sz="2000" dirty="0">
                <a:cs typeface="Times New Roman"/>
              </a:rPr>
              <a:t>(0</a:t>
            </a:r>
            <a:r>
              <a:rPr lang="en-US" sz="2000" dirty="0" smtClean="0">
                <a:cs typeface="Times New Roman"/>
              </a:rPr>
              <a:t>,Aσ</a:t>
            </a:r>
            <a:r>
              <a:rPr lang="en-US" sz="2000" baseline="-25000" dirty="0" smtClean="0">
                <a:cs typeface="Times New Roman"/>
              </a:rPr>
              <a:t>s</a:t>
            </a:r>
            <a:r>
              <a:rPr lang="en-US" sz="2000" baseline="30000" dirty="0" smtClean="0">
                <a:cs typeface="Times New Roman"/>
              </a:rPr>
              <a:t>2</a:t>
            </a:r>
            <a:r>
              <a:rPr lang="en-US" sz="2000" dirty="0">
                <a:cs typeface="Times New Roman"/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cs typeface="Times New Roman"/>
              </a:rPr>
              <a:t>	</a:t>
            </a:r>
            <a:r>
              <a:rPr lang="en-US" sz="2000" i="1" dirty="0" err="1">
                <a:cs typeface="Times New Roman"/>
              </a:rPr>
              <a:t>Z</a:t>
            </a:r>
            <a:r>
              <a:rPr lang="en-US" sz="2000" i="1" baseline="-25000" dirty="0" err="1">
                <a:cs typeface="Times New Roman"/>
              </a:rPr>
              <a:t>h</a:t>
            </a:r>
            <a:r>
              <a:rPr lang="en-US" sz="2000" i="1" dirty="0">
                <a:cs typeface="Times New Roman"/>
              </a:rPr>
              <a:t>, </a:t>
            </a:r>
            <a:r>
              <a:rPr lang="en-US" sz="2000" i="1" dirty="0" err="1">
                <a:cs typeface="Times New Roman"/>
              </a:rPr>
              <a:t>Z</a:t>
            </a:r>
            <a:r>
              <a:rPr lang="en-US" sz="2000" i="1" baseline="-25000" dirty="0" err="1">
                <a:cs typeface="Times New Roman"/>
              </a:rPr>
              <a:t>s</a:t>
            </a:r>
            <a:r>
              <a:rPr lang="en-US" sz="2000" i="1" dirty="0"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= incidence matrix of corresponding random </a:t>
            </a:r>
            <a:r>
              <a:rPr lang="en-US" sz="2000" dirty="0" smtClean="0">
                <a:cs typeface="Times New Roman"/>
              </a:rPr>
              <a:t>effect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98029"/>
              </p:ext>
            </p:extLst>
          </p:nvPr>
        </p:nvGraphicFramePr>
        <p:xfrm>
          <a:off x="1632075" y="2858755"/>
          <a:ext cx="272413" cy="32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Equation" r:id="rId3" imgW="139700" imgH="165100" progId="Equation.DSMT4">
                  <p:embed/>
                </p:oleObj>
              </mc:Choice>
              <mc:Fallback>
                <p:oleObj name="Equation" r:id="rId3" imgW="139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2075" y="2858755"/>
                        <a:ext cx="272413" cy="32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klpg_single_tra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26" y="2273291"/>
            <a:ext cx="6421852" cy="11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6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Trait Genetic Analyses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lactation only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Lactations 1 to 5</a:t>
            </a:r>
            <a:endParaRPr lang="en-US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3706572"/>
              </p:ext>
            </p:extLst>
          </p:nvPr>
        </p:nvGraphicFramePr>
        <p:xfrm>
          <a:off x="457200" y="2174875"/>
          <a:ext cx="3693773" cy="4084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84877"/>
                <a:gridCol w="1608896"/>
              </a:tblGrid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Event</a:t>
                      </a:r>
                      <a:endParaRPr lang="en-US" sz="1600" dirty="0"/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Heritability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(± SE)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Cystic ovaries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</a:t>
                      </a:r>
                      <a:r>
                        <a:rPr lang="en-US" sz="1600" baseline="0" dirty="0" smtClean="0"/>
                        <a:t> (0.010)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Digestive</a:t>
                      </a:r>
                      <a:r>
                        <a:rPr lang="en-US" sz="1600" baseline="0" dirty="0" smtClean="0"/>
                        <a:t> problem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0.04 (0.028)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Displaced abomasum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0.30</a:t>
                      </a:r>
                      <a:r>
                        <a:rPr lang="en-US" sz="1600" baseline="0" dirty="0" smtClean="0"/>
                        <a:t> (0.042)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Ketosis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0.08 (0.019)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Lameness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 (0.006)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Mastitis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 (0.009)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Metritis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 (0.009)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Reproductive problem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 (0.009)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 placenta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0.09 (0.021)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0963374"/>
              </p:ext>
            </p:extLst>
          </p:nvPr>
        </p:nvGraphicFramePr>
        <p:xfrm>
          <a:off x="4645025" y="2174875"/>
          <a:ext cx="3693773" cy="4084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84877"/>
                <a:gridCol w="1608896"/>
              </a:tblGrid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Event</a:t>
                      </a:r>
                      <a:endParaRPr lang="en-US" sz="1600" dirty="0"/>
                    </a:p>
                  </a:txBody>
                  <a:tcPr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Heritability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(± SE)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Cystic ovaries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</a:t>
                      </a:r>
                      <a:r>
                        <a:rPr lang="en-US" sz="1600" baseline="0" dirty="0" smtClean="0"/>
                        <a:t> (0.006)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Digestive</a:t>
                      </a:r>
                      <a:r>
                        <a:rPr lang="en-US" sz="1600" baseline="0" dirty="0" smtClean="0"/>
                        <a:t> problem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0.07 (0.018)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Displaced abomasum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 (0.024)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Ketosis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0.06 (0.012)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Lameness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</a:t>
                      </a:r>
                      <a:r>
                        <a:rPr lang="en-US" sz="1600" baseline="0" dirty="0" smtClean="0"/>
                        <a:t> (0.005)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Mastitis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 (0.006)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Metritis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0.06</a:t>
                      </a:r>
                      <a:r>
                        <a:rPr lang="en-US" sz="1600" baseline="0" dirty="0" smtClean="0"/>
                        <a:t> (0.007)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Reproductive problem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 (0.007)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2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 placenta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0.08 (0.012)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552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Trait Genetic Analyses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88058" y="1460789"/>
            <a:ext cx="6731249" cy="4612380"/>
            <a:chOff x="988058" y="1600199"/>
            <a:chExt cx="6731249" cy="461238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23320077"/>
                </p:ext>
              </p:extLst>
            </p:nvPr>
          </p:nvGraphicFramePr>
          <p:xfrm>
            <a:off x="1434096" y="1600199"/>
            <a:ext cx="6285211" cy="42556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737161" y="5874025"/>
              <a:ext cx="1416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Health Event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48168" y="3563007"/>
              <a:ext cx="1818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Number of sires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18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Challenges with health and fitness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traits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Lack of information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Inconsistent trait definitions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No national database of phenotypes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Low </a:t>
            </a:r>
            <a:r>
              <a:rPr lang="en-GB" sz="3200" b="1" dirty="0" err="1">
                <a:solidFill>
                  <a:srgbClr val="FFFFFF"/>
                </a:solidFill>
                <a:latin typeface="Trebuchet MS" charset="0"/>
              </a:rPr>
              <a:t>heritabilities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Lots of records are needed for accurate evaluation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Rates of change in genetic improvement programs are low</a:t>
            </a:r>
          </a:p>
        </p:txBody>
      </p:sp>
    </p:spTree>
    <p:extLst>
      <p:ext uri="{BB962C8B-B14F-4D97-AF65-F5344CB8AC3E}">
        <p14:creationId xmlns:p14="http://schemas.microsoft.com/office/powerpoint/2010/main" val="9855715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Trait Genetic Analyses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47071" y="1260692"/>
            <a:ext cx="7941713" cy="5141920"/>
            <a:chOff x="839991" y="1435130"/>
            <a:chExt cx="7290429" cy="5141920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4091762"/>
                </p:ext>
              </p:extLst>
            </p:nvPr>
          </p:nvGraphicFramePr>
          <p:xfrm>
            <a:off x="1193934" y="1435130"/>
            <a:ext cx="6762130" cy="4524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 rot="16200000">
              <a:off x="-508954" y="3519209"/>
              <a:ext cx="30364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Lactational Incidence Rate (%)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29125" y="5952715"/>
              <a:ext cx="1416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Health Event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6323" y="6181885"/>
              <a:ext cx="262769" cy="254907"/>
            </a:xfrm>
            <a:prstGeom prst="rect">
              <a:avLst/>
            </a:prstGeom>
            <a:solidFill>
              <a:srgbClr val="FF8000"/>
            </a:solidFill>
            <a:ln>
              <a:solidFill>
                <a:srgbClr val="FF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64649" y="6181885"/>
              <a:ext cx="262769" cy="254907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09092" y="6047729"/>
              <a:ext cx="1803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LIR for 10 worst sires’ daughters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418" y="6053830"/>
              <a:ext cx="1803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LIR for 10 best sires’ daughters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6585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4" y="153256"/>
            <a:ext cx="8226425" cy="584775"/>
          </a:xfrm>
        </p:spPr>
        <p:txBody>
          <a:bodyPr/>
          <a:lstStyle/>
          <a:p>
            <a:r>
              <a:rPr lang="en-US" dirty="0" smtClean="0"/>
              <a:t>Multiple Trait </a:t>
            </a:r>
            <a:r>
              <a:rPr lang="en-US" dirty="0" smtClean="0"/>
              <a:t>Genetic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05" y="1127375"/>
            <a:ext cx="8694616" cy="71711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Multiple </a:t>
            </a:r>
            <a:r>
              <a:rPr lang="en-US" dirty="0"/>
              <a:t>trait threshold sire model using </a:t>
            </a:r>
            <a:r>
              <a:rPr lang="en-US" dirty="0" smtClean="0"/>
              <a:t>thrgibbs1f90 (</a:t>
            </a:r>
            <a:r>
              <a:rPr lang="en-US" dirty="0" err="1" smtClean="0"/>
              <a:t>Misztal</a:t>
            </a:r>
            <a:r>
              <a:rPr lang="en-US" dirty="0" smtClean="0"/>
              <a:t> et al., 2002):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2000" i="1" dirty="0" err="1" smtClean="0"/>
              <a:t>λ</a:t>
            </a:r>
            <a:r>
              <a:rPr lang="en-US" sz="2000" dirty="0" smtClean="0"/>
              <a:t> = </a:t>
            </a:r>
            <a:r>
              <a:rPr lang="en-US" sz="2000" dirty="0" smtClean="0"/>
              <a:t>unobserved liabilities to </a:t>
            </a:r>
            <a:r>
              <a:rPr lang="en-US" sz="2000" dirty="0" smtClean="0"/>
              <a:t>disease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i="1" dirty="0" smtClean="0"/>
              <a:t>β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/>
              </a:rPr>
              <a:t>= </a:t>
            </a:r>
            <a:r>
              <a:rPr lang="en-US" sz="2000" dirty="0" smtClean="0">
                <a:cs typeface="Times New Roman"/>
              </a:rPr>
              <a:t>vector of fixed effects (parity, year-season</a:t>
            </a:r>
            <a:r>
              <a:rPr lang="en-US" sz="2000" dirty="0" smtClean="0">
                <a:cs typeface="Times New Roman"/>
              </a:rPr>
              <a:t>)</a:t>
            </a:r>
          </a:p>
          <a:p>
            <a:pPr marL="457200" lvl="1" indent="0">
              <a:buNone/>
            </a:pPr>
            <a:r>
              <a:rPr lang="en-US" sz="2000" i="1" dirty="0">
                <a:cs typeface="Times New Roman"/>
              </a:rPr>
              <a:t>	</a:t>
            </a:r>
            <a:r>
              <a:rPr lang="en-US" sz="2000" i="1" dirty="0" smtClean="0">
                <a:cs typeface="Times New Roman"/>
              </a:rPr>
              <a:t>X </a:t>
            </a:r>
            <a:r>
              <a:rPr lang="en-US" sz="2000" dirty="0" smtClean="0">
                <a:cs typeface="Times New Roman"/>
              </a:rPr>
              <a:t>= incidence matrix of fixed </a:t>
            </a:r>
            <a:r>
              <a:rPr lang="en-US" sz="2000" dirty="0" smtClean="0">
                <a:cs typeface="Times New Roman"/>
              </a:rPr>
              <a:t>effects</a:t>
            </a:r>
          </a:p>
          <a:p>
            <a:pPr marL="457200" lvl="1" indent="0">
              <a:buNone/>
            </a:pPr>
            <a:r>
              <a:rPr lang="en-US" sz="2000" i="1" dirty="0">
                <a:cs typeface="Times New Roman"/>
              </a:rPr>
              <a:t>	</a:t>
            </a:r>
            <a:r>
              <a:rPr lang="en-US" sz="2000" i="1" dirty="0" smtClean="0">
                <a:cs typeface="Times New Roman"/>
              </a:rPr>
              <a:t>h</a:t>
            </a:r>
            <a:r>
              <a:rPr lang="en-US" sz="2000" dirty="0" smtClean="0">
                <a:cs typeface="Times New Roman"/>
              </a:rPr>
              <a:t> = </a:t>
            </a:r>
            <a:r>
              <a:rPr lang="en-US" sz="2000" dirty="0" smtClean="0">
                <a:cs typeface="Times New Roman"/>
              </a:rPr>
              <a:t>random herd-year </a:t>
            </a:r>
            <a:r>
              <a:rPr lang="en-US" sz="2000" dirty="0" smtClean="0">
                <a:cs typeface="Times New Roman"/>
              </a:rPr>
              <a:t>effect where </a:t>
            </a:r>
            <a:r>
              <a:rPr lang="en-US" sz="2000" dirty="0" err="1" smtClean="0">
                <a:cs typeface="Times New Roman"/>
              </a:rPr>
              <a:t>h~</a:t>
            </a:r>
            <a:r>
              <a:rPr lang="en-US" sz="2000" dirty="0" err="1">
                <a:cs typeface="Times New Roman"/>
              </a:rPr>
              <a:t>N</a:t>
            </a:r>
            <a:r>
              <a:rPr lang="en-US" sz="2000" dirty="0">
                <a:cs typeface="Times New Roman"/>
              </a:rPr>
              <a:t>(0</a:t>
            </a:r>
            <a:r>
              <a:rPr lang="en-US" sz="2000" dirty="0" smtClean="0">
                <a:cs typeface="Times New Roman"/>
              </a:rPr>
              <a:t>,Iσ</a:t>
            </a:r>
            <a:r>
              <a:rPr lang="en-US" sz="2000" baseline="-25000" dirty="0" smtClean="0">
                <a:cs typeface="Times New Roman"/>
              </a:rPr>
              <a:t>h</a:t>
            </a:r>
            <a:r>
              <a:rPr lang="en-US" sz="2000" baseline="30000" dirty="0" smtClean="0">
                <a:cs typeface="Times New Roman"/>
              </a:rPr>
              <a:t>2</a:t>
            </a:r>
            <a:r>
              <a:rPr lang="en-US" sz="2000" dirty="0">
                <a:cs typeface="Times New Roman"/>
              </a:rPr>
              <a:t>)</a:t>
            </a:r>
            <a:endParaRPr lang="en-US" sz="2000" dirty="0" smtClean="0">
              <a:cs typeface="Times New Roman"/>
            </a:endParaRPr>
          </a:p>
          <a:p>
            <a:pPr marL="457200" lvl="1" indent="0">
              <a:buNone/>
            </a:pPr>
            <a:r>
              <a:rPr lang="en-US" sz="2000" i="1" dirty="0">
                <a:cs typeface="Times New Roman"/>
              </a:rPr>
              <a:t>	</a:t>
            </a:r>
            <a:r>
              <a:rPr lang="en-US" sz="2000" i="1" dirty="0" smtClean="0">
                <a:cs typeface="Times New Roman"/>
              </a:rPr>
              <a:t>s</a:t>
            </a:r>
            <a:r>
              <a:rPr lang="en-US" sz="2000" dirty="0" smtClean="0">
                <a:cs typeface="Times New Roman"/>
              </a:rPr>
              <a:t> = </a:t>
            </a:r>
            <a:r>
              <a:rPr lang="en-US" sz="2000" dirty="0" smtClean="0">
                <a:cs typeface="Times New Roman"/>
              </a:rPr>
              <a:t>random sire effect </a:t>
            </a:r>
            <a:r>
              <a:rPr lang="en-US" sz="2000" dirty="0" smtClean="0">
                <a:cs typeface="Times New Roman"/>
              </a:rPr>
              <a:t>where </a:t>
            </a:r>
            <a:r>
              <a:rPr lang="en-US" sz="2000" dirty="0" err="1" smtClean="0">
                <a:cs typeface="Times New Roman"/>
              </a:rPr>
              <a:t>s~N</a:t>
            </a:r>
            <a:r>
              <a:rPr lang="en-US" sz="2000" dirty="0" smtClean="0">
                <a:cs typeface="Times New Roman"/>
              </a:rPr>
              <a:t>(0,Hσ</a:t>
            </a:r>
            <a:r>
              <a:rPr lang="en-US" sz="2000" baseline="-25000" dirty="0" smtClean="0">
                <a:cs typeface="Times New Roman"/>
              </a:rPr>
              <a:t>s</a:t>
            </a:r>
            <a:r>
              <a:rPr lang="en-US" sz="2000" baseline="30000" dirty="0" smtClean="0">
                <a:cs typeface="Times New Roman"/>
              </a:rPr>
              <a:t>2</a:t>
            </a:r>
            <a:r>
              <a:rPr lang="en-US" sz="2000" dirty="0" smtClean="0">
                <a:cs typeface="Times New Roman"/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cs typeface="Times New Roman"/>
              </a:rPr>
              <a:t>	</a:t>
            </a:r>
            <a:r>
              <a:rPr lang="en-US" sz="2000" i="1" dirty="0" err="1" smtClean="0">
                <a:cs typeface="Times New Roman"/>
              </a:rPr>
              <a:t>Z</a:t>
            </a:r>
            <a:r>
              <a:rPr lang="en-US" sz="2000" i="1" baseline="-25000" dirty="0" err="1" smtClean="0">
                <a:cs typeface="Times New Roman"/>
              </a:rPr>
              <a:t>h</a:t>
            </a:r>
            <a:r>
              <a:rPr lang="en-US" sz="2000" i="1" dirty="0" smtClean="0">
                <a:cs typeface="Times New Roman"/>
              </a:rPr>
              <a:t>, </a:t>
            </a:r>
            <a:r>
              <a:rPr lang="en-US" sz="2000" i="1" dirty="0" err="1" smtClean="0">
                <a:cs typeface="Times New Roman"/>
              </a:rPr>
              <a:t>Z</a:t>
            </a:r>
            <a:r>
              <a:rPr lang="en-US" sz="2000" i="1" baseline="-25000" dirty="0" err="1" smtClean="0">
                <a:cs typeface="Times New Roman"/>
              </a:rPr>
              <a:t>s</a:t>
            </a:r>
            <a:r>
              <a:rPr lang="en-US" sz="2000" i="1" dirty="0" smtClean="0">
                <a:cs typeface="Times New Roman"/>
              </a:rPr>
              <a:t> </a:t>
            </a:r>
            <a:r>
              <a:rPr lang="en-US" sz="2000" dirty="0" smtClean="0">
                <a:cs typeface="Times New Roman"/>
              </a:rPr>
              <a:t>= </a:t>
            </a:r>
            <a:r>
              <a:rPr lang="en-US" sz="2000" dirty="0" smtClean="0">
                <a:cs typeface="Times New Roman"/>
              </a:rPr>
              <a:t>incidence matrix of corresponding random effect</a:t>
            </a:r>
            <a:endParaRPr lang="en-US" sz="20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klpg_multiple_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4" y="2303834"/>
            <a:ext cx="5374991" cy="10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56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Trait Genetic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599"/>
            <a:ext cx="8226425" cy="4139595"/>
          </a:xfrm>
        </p:spPr>
        <p:txBody>
          <a:bodyPr/>
          <a:lstStyle/>
          <a:p>
            <a:r>
              <a:rPr lang="en-US" dirty="0" smtClean="0"/>
              <a:t>Health </a:t>
            </a:r>
            <a:r>
              <a:rPr lang="en-US" dirty="0"/>
              <a:t>t</a:t>
            </a:r>
            <a:r>
              <a:rPr lang="en-US" dirty="0" smtClean="0"/>
              <a:t>raits </a:t>
            </a:r>
            <a:r>
              <a:rPr lang="en-US" dirty="0" smtClean="0"/>
              <a:t>included in </a:t>
            </a:r>
            <a:r>
              <a:rPr lang="en-US" dirty="0" smtClean="0"/>
              <a:t>the analysis</a:t>
            </a:r>
            <a:r>
              <a:rPr lang="en-US" dirty="0" smtClean="0"/>
              <a:t>:</a:t>
            </a:r>
          </a:p>
          <a:p>
            <a:pPr lvl="1">
              <a:spcAft>
                <a:spcPts val="500"/>
              </a:spcAft>
            </a:pPr>
            <a:r>
              <a:rPr lang="en-US" sz="2800" dirty="0" smtClean="0"/>
              <a:t>Mastitis</a:t>
            </a:r>
          </a:p>
          <a:p>
            <a:pPr lvl="1">
              <a:spcAft>
                <a:spcPts val="500"/>
              </a:spcAft>
            </a:pPr>
            <a:r>
              <a:rPr lang="en-US" sz="2800" dirty="0" smtClean="0"/>
              <a:t>Metritis</a:t>
            </a:r>
          </a:p>
          <a:p>
            <a:pPr lvl="1">
              <a:spcAft>
                <a:spcPts val="500"/>
              </a:spcAft>
            </a:pPr>
            <a:r>
              <a:rPr lang="en-US" sz="2800" dirty="0" smtClean="0"/>
              <a:t>Lameness</a:t>
            </a:r>
          </a:p>
          <a:p>
            <a:pPr lvl="1">
              <a:spcAft>
                <a:spcPts val="500"/>
              </a:spcAft>
            </a:pPr>
            <a:r>
              <a:rPr lang="en-US" sz="2800" dirty="0" smtClean="0"/>
              <a:t>Retained placenta</a:t>
            </a:r>
          </a:p>
          <a:p>
            <a:pPr lvl="1">
              <a:spcAft>
                <a:spcPts val="500"/>
              </a:spcAft>
            </a:pPr>
            <a:r>
              <a:rPr lang="en-US" sz="2800" dirty="0" smtClean="0"/>
              <a:t>Cystic ovaries</a:t>
            </a:r>
          </a:p>
          <a:p>
            <a:pPr lvl="1">
              <a:spcAft>
                <a:spcPts val="500"/>
              </a:spcAft>
            </a:pPr>
            <a:r>
              <a:rPr lang="en-US" sz="2800" dirty="0" smtClean="0"/>
              <a:t>Ketosis</a:t>
            </a:r>
          </a:p>
          <a:p>
            <a:pPr lvl="1">
              <a:spcAft>
                <a:spcPts val="500"/>
              </a:spcAft>
            </a:pPr>
            <a:r>
              <a:rPr lang="en-US" sz="2800" dirty="0" smtClean="0"/>
              <a:t>Displaced </a:t>
            </a:r>
            <a:r>
              <a:rPr lang="en-US" sz="2800" dirty="0" smtClean="0"/>
              <a:t>abomasum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96231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Trait Genetic Analysis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53877"/>
              </p:ext>
            </p:extLst>
          </p:nvPr>
        </p:nvGraphicFramePr>
        <p:xfrm>
          <a:off x="146536" y="1250465"/>
          <a:ext cx="8899776" cy="430078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12472"/>
                <a:gridCol w="1112472"/>
                <a:gridCol w="1112472"/>
                <a:gridCol w="1112472"/>
                <a:gridCol w="1112472"/>
                <a:gridCol w="1112472"/>
                <a:gridCol w="1112472"/>
                <a:gridCol w="1112472"/>
              </a:tblGrid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Mastitis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Metritis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Lameness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Retained placenta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Cystic ovaries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Ketosis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Displaced abomasum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Mastitis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(0.09, 0.12)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Metritis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-0.30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(-0.45, -0.15)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(0.03, 0.05)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Lameness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-0.29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(-0.46, -0.11)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(0, 0.45)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0.019 (0.01,0.03)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Retained placenta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(-0.14, 0.16)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0.78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(0.68, 0.88)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(-0.36, 0.07)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(0.03, 0.06)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Cystic ovaries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(-0.29, 0.13)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(-0.37, 0.06)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(-0.40, -0.06)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(-0.34, 0.12)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0.026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(0.02, 0.03)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</a:tr>
              <a:tr h="52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Ketosis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-0.28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(-0.47, -0.07)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(0.26, 0.64)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(-0.17, 0.34)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(-0.17, 0.35)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(-0.367, 0.13)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(0.05, 0.11)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Displaced abomasum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(-0.15, 0.17)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(0.28, 0.60)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(-0.29, 0.09)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(-0.12, 0.25)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(-0.31, 0.10)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(0.70, 0.92)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0.13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(0.11, 0.16)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6969" y="5626043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heritabilities (95% HPD) on diagonal and estimated genetic correlations (95% HPD) below diagonal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05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Trait Genomic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954655"/>
          </a:xfrm>
        </p:spPr>
        <p:txBody>
          <a:bodyPr/>
          <a:lstStyle/>
          <a:p>
            <a:r>
              <a:rPr lang="en-US" dirty="0" smtClean="0"/>
              <a:t>Multiple trait threshold sire model using single step methodology</a:t>
            </a:r>
          </a:p>
          <a:p>
            <a:pPr lvl="1"/>
            <a:r>
              <a:rPr lang="en-US" dirty="0" smtClean="0"/>
              <a:t>Used </a:t>
            </a:r>
            <a:r>
              <a:rPr lang="en-US" dirty="0" smtClean="0"/>
              <a:t>thrgibbs1f90 with genomic options</a:t>
            </a:r>
          </a:p>
          <a:p>
            <a:pPr lvl="1"/>
            <a:r>
              <a:rPr lang="en-US" dirty="0" smtClean="0"/>
              <a:t>50K </a:t>
            </a:r>
            <a:r>
              <a:rPr lang="en-US" dirty="0" smtClean="0"/>
              <a:t>SNP data available for </a:t>
            </a:r>
            <a:r>
              <a:rPr lang="en-US" dirty="0" smtClean="0">
                <a:solidFill>
                  <a:srgbClr val="00FF00"/>
                </a:solidFill>
              </a:rPr>
              <a:t>7,883 </a:t>
            </a:r>
            <a:r>
              <a:rPr lang="en-US" dirty="0" smtClean="0"/>
              <a:t>bulls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5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4" y="153256"/>
            <a:ext cx="8226425" cy="584775"/>
          </a:xfrm>
        </p:spPr>
        <p:txBody>
          <a:bodyPr/>
          <a:lstStyle/>
          <a:p>
            <a:r>
              <a:rPr lang="en-US" dirty="0" smtClean="0"/>
              <a:t>Multiple Trait Genomic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05" y="1127375"/>
            <a:ext cx="8694616" cy="71711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FF00"/>
                </a:solidFill>
              </a:rPr>
              <a:t>2,649</a:t>
            </a:r>
            <a:r>
              <a:rPr lang="en-US" dirty="0" smtClean="0"/>
              <a:t> </a:t>
            </a:r>
            <a:r>
              <a:rPr lang="en-US" dirty="0" smtClean="0"/>
              <a:t>sires with </a:t>
            </a:r>
            <a:r>
              <a:rPr lang="en-US" dirty="0" smtClean="0">
                <a:solidFill>
                  <a:srgbClr val="00FF00"/>
                </a:solidFill>
              </a:rPr>
              <a:t>38,416</a:t>
            </a:r>
            <a:r>
              <a:rPr lang="en-US" dirty="0" smtClean="0"/>
              <a:t> markers were used in the following model: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2000" i="1" dirty="0" err="1" smtClean="0"/>
              <a:t>λ</a:t>
            </a:r>
            <a:r>
              <a:rPr lang="en-US" sz="2000" dirty="0" smtClean="0"/>
              <a:t> = </a:t>
            </a:r>
            <a:r>
              <a:rPr lang="en-US" sz="2000" dirty="0" smtClean="0"/>
              <a:t>unobserved liabilities to </a:t>
            </a:r>
            <a:r>
              <a:rPr lang="en-US" sz="2000" dirty="0" smtClean="0"/>
              <a:t>disease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i="1" dirty="0" smtClean="0"/>
              <a:t>β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/>
              </a:rPr>
              <a:t>= </a:t>
            </a:r>
            <a:r>
              <a:rPr lang="en-US" sz="2000" dirty="0" smtClean="0">
                <a:cs typeface="Times New Roman"/>
              </a:rPr>
              <a:t>vector of fixed effects (parity, year-season</a:t>
            </a:r>
            <a:r>
              <a:rPr lang="en-US" sz="2000" dirty="0" smtClean="0">
                <a:cs typeface="Times New Roman"/>
              </a:rPr>
              <a:t>)</a:t>
            </a:r>
          </a:p>
          <a:p>
            <a:pPr marL="457200" lvl="1" indent="0">
              <a:buNone/>
            </a:pPr>
            <a:r>
              <a:rPr lang="en-US" sz="2000" i="1" dirty="0">
                <a:cs typeface="Times New Roman"/>
              </a:rPr>
              <a:t>	</a:t>
            </a:r>
            <a:r>
              <a:rPr lang="en-US" sz="2000" i="1" dirty="0" smtClean="0">
                <a:cs typeface="Times New Roman"/>
              </a:rPr>
              <a:t>X </a:t>
            </a:r>
            <a:r>
              <a:rPr lang="en-US" sz="2000" dirty="0" smtClean="0">
                <a:cs typeface="Times New Roman"/>
              </a:rPr>
              <a:t>= incidence matrix of fixed </a:t>
            </a:r>
            <a:r>
              <a:rPr lang="en-US" sz="2000" dirty="0" smtClean="0">
                <a:cs typeface="Times New Roman"/>
              </a:rPr>
              <a:t>effects</a:t>
            </a:r>
          </a:p>
          <a:p>
            <a:pPr marL="457200" lvl="1" indent="0">
              <a:buNone/>
            </a:pPr>
            <a:r>
              <a:rPr lang="en-US" sz="2000" i="1" dirty="0">
                <a:cs typeface="Times New Roman"/>
              </a:rPr>
              <a:t>	</a:t>
            </a:r>
            <a:r>
              <a:rPr lang="en-US" sz="2000" i="1" dirty="0" smtClean="0">
                <a:cs typeface="Times New Roman"/>
              </a:rPr>
              <a:t>h</a:t>
            </a:r>
            <a:r>
              <a:rPr lang="en-US" sz="2000" dirty="0" smtClean="0">
                <a:cs typeface="Times New Roman"/>
              </a:rPr>
              <a:t> = </a:t>
            </a:r>
            <a:r>
              <a:rPr lang="en-US" sz="2000" dirty="0" smtClean="0">
                <a:cs typeface="Times New Roman"/>
              </a:rPr>
              <a:t>random herd-year </a:t>
            </a:r>
            <a:r>
              <a:rPr lang="en-US" sz="2000" dirty="0" smtClean="0">
                <a:cs typeface="Times New Roman"/>
              </a:rPr>
              <a:t>effect where </a:t>
            </a:r>
            <a:r>
              <a:rPr lang="en-US" sz="2000" dirty="0" err="1" smtClean="0">
                <a:cs typeface="Times New Roman"/>
              </a:rPr>
              <a:t>h~</a:t>
            </a:r>
            <a:r>
              <a:rPr lang="en-US" sz="2000" dirty="0" err="1">
                <a:cs typeface="Times New Roman"/>
              </a:rPr>
              <a:t>N</a:t>
            </a:r>
            <a:r>
              <a:rPr lang="en-US" sz="2000" dirty="0">
                <a:cs typeface="Times New Roman"/>
              </a:rPr>
              <a:t>(0</a:t>
            </a:r>
            <a:r>
              <a:rPr lang="en-US" sz="2000" dirty="0" smtClean="0">
                <a:cs typeface="Times New Roman"/>
              </a:rPr>
              <a:t>,Iσ</a:t>
            </a:r>
            <a:r>
              <a:rPr lang="en-US" sz="2000" baseline="-25000" dirty="0" smtClean="0">
                <a:cs typeface="Times New Roman"/>
              </a:rPr>
              <a:t>h</a:t>
            </a:r>
            <a:r>
              <a:rPr lang="en-US" sz="2000" baseline="30000" dirty="0" smtClean="0">
                <a:cs typeface="Times New Roman"/>
              </a:rPr>
              <a:t>2</a:t>
            </a:r>
            <a:r>
              <a:rPr lang="en-US" sz="2000" dirty="0">
                <a:cs typeface="Times New Roman"/>
              </a:rPr>
              <a:t>)</a:t>
            </a:r>
            <a:endParaRPr lang="en-US" sz="2000" dirty="0" smtClean="0">
              <a:cs typeface="Times New Roman"/>
            </a:endParaRPr>
          </a:p>
          <a:p>
            <a:pPr marL="457200" lvl="1" indent="0">
              <a:buNone/>
            </a:pPr>
            <a:r>
              <a:rPr lang="en-US" sz="2000" i="1" dirty="0">
                <a:cs typeface="Times New Roman"/>
              </a:rPr>
              <a:t>	</a:t>
            </a:r>
            <a:r>
              <a:rPr lang="en-US" sz="2000" i="1" dirty="0" smtClean="0">
                <a:cs typeface="Times New Roman"/>
              </a:rPr>
              <a:t>s</a:t>
            </a:r>
            <a:r>
              <a:rPr lang="en-US" sz="2000" dirty="0" smtClean="0">
                <a:cs typeface="Times New Roman"/>
              </a:rPr>
              <a:t> = </a:t>
            </a:r>
            <a:r>
              <a:rPr lang="en-US" sz="2000" dirty="0" smtClean="0">
                <a:cs typeface="Times New Roman"/>
              </a:rPr>
              <a:t>random sire effect </a:t>
            </a:r>
            <a:r>
              <a:rPr lang="en-US" sz="2000" dirty="0" smtClean="0">
                <a:cs typeface="Times New Roman"/>
              </a:rPr>
              <a:t>where </a:t>
            </a:r>
            <a:r>
              <a:rPr lang="en-US" sz="2000" dirty="0" err="1" smtClean="0">
                <a:cs typeface="Times New Roman"/>
              </a:rPr>
              <a:t>s~N</a:t>
            </a:r>
            <a:r>
              <a:rPr lang="en-US" sz="2000" dirty="0" smtClean="0">
                <a:cs typeface="Times New Roman"/>
              </a:rPr>
              <a:t>(0,Hσ</a:t>
            </a:r>
            <a:r>
              <a:rPr lang="en-US" sz="2000" baseline="-25000" dirty="0" smtClean="0">
                <a:cs typeface="Times New Roman"/>
              </a:rPr>
              <a:t>s</a:t>
            </a:r>
            <a:r>
              <a:rPr lang="en-US" sz="2000" baseline="30000" dirty="0" smtClean="0">
                <a:cs typeface="Times New Roman"/>
              </a:rPr>
              <a:t>2</a:t>
            </a:r>
            <a:r>
              <a:rPr lang="en-US" sz="2000" dirty="0" smtClean="0">
                <a:cs typeface="Times New Roman"/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cs typeface="Times New Roman"/>
              </a:rPr>
              <a:t>	</a:t>
            </a:r>
            <a:r>
              <a:rPr lang="en-US" sz="2000" i="1" dirty="0" err="1" smtClean="0">
                <a:cs typeface="Times New Roman"/>
              </a:rPr>
              <a:t>Z</a:t>
            </a:r>
            <a:r>
              <a:rPr lang="en-US" sz="2000" i="1" baseline="-25000" dirty="0" err="1" smtClean="0">
                <a:cs typeface="Times New Roman"/>
              </a:rPr>
              <a:t>h</a:t>
            </a:r>
            <a:r>
              <a:rPr lang="en-US" sz="2000" i="1" dirty="0" smtClean="0">
                <a:cs typeface="Times New Roman"/>
              </a:rPr>
              <a:t>, </a:t>
            </a:r>
            <a:r>
              <a:rPr lang="en-US" sz="2000" i="1" dirty="0" err="1" smtClean="0">
                <a:cs typeface="Times New Roman"/>
              </a:rPr>
              <a:t>Z</a:t>
            </a:r>
            <a:r>
              <a:rPr lang="en-US" sz="2000" i="1" baseline="-25000" dirty="0" err="1" smtClean="0">
                <a:cs typeface="Times New Roman"/>
              </a:rPr>
              <a:t>s</a:t>
            </a:r>
            <a:r>
              <a:rPr lang="en-US" sz="2000" i="1" dirty="0" smtClean="0">
                <a:cs typeface="Times New Roman"/>
              </a:rPr>
              <a:t> </a:t>
            </a:r>
            <a:r>
              <a:rPr lang="en-US" sz="2000" dirty="0" smtClean="0">
                <a:cs typeface="Times New Roman"/>
              </a:rPr>
              <a:t>= </a:t>
            </a:r>
            <a:r>
              <a:rPr lang="en-US" sz="2000" dirty="0" smtClean="0">
                <a:cs typeface="Times New Roman"/>
              </a:rPr>
              <a:t>incidence matrix of corresponding random effect</a:t>
            </a:r>
            <a:endParaRPr lang="en-US" sz="20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klpg_multiple_tra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4" y="2303834"/>
            <a:ext cx="5374991" cy="10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9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81" y="153256"/>
            <a:ext cx="8226425" cy="584775"/>
          </a:xfrm>
        </p:spPr>
        <p:txBody>
          <a:bodyPr/>
          <a:lstStyle/>
          <a:p>
            <a:r>
              <a:rPr lang="en-US" dirty="0" smtClean="0"/>
              <a:t>Multiple Trait Genomic Analyses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264067"/>
              </p:ext>
            </p:extLst>
          </p:nvPr>
        </p:nvGraphicFramePr>
        <p:xfrm>
          <a:off x="214922" y="2295758"/>
          <a:ext cx="8723924" cy="179753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61081"/>
                <a:gridCol w="2800881"/>
                <a:gridCol w="2180981"/>
                <a:gridCol w="2180981"/>
              </a:tblGrid>
              <a:tr h="4690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Lameness</a:t>
                      </a:r>
                      <a:endParaRPr lang="en-US" dirty="0"/>
                    </a:p>
                  </a:txBody>
                  <a:tcPr/>
                </a:tc>
              </a:tr>
              <a:tr h="469011">
                <a:tc>
                  <a:txBody>
                    <a:bodyPr/>
                    <a:lstStyle/>
                    <a:p>
                      <a:r>
                        <a:rPr lang="en-US" dirty="0" smtClean="0"/>
                        <a:t>Mastitis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 (0.07, 0.10)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21220">
                <a:tc>
                  <a:txBody>
                    <a:bodyPr/>
                    <a:lstStyle/>
                    <a:p>
                      <a:r>
                        <a:rPr lang="en-US" dirty="0" smtClean="0"/>
                        <a:t>Metritis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-0.27 (-0.38,</a:t>
                      </a:r>
                      <a:r>
                        <a:rPr lang="en-US" baseline="0" dirty="0" smtClean="0"/>
                        <a:t> -0.11)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r>
                        <a:rPr lang="en-US" baseline="0" dirty="0" smtClean="0"/>
                        <a:t> (0.039, 0.05)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38297">
                <a:tc>
                  <a:txBody>
                    <a:bodyPr/>
                    <a:lstStyle/>
                    <a:p>
                      <a:r>
                        <a:rPr lang="en-US" dirty="0" smtClean="0"/>
                        <a:t>Lameness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-0.15 (-0.33, 0.14)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-0.02 (-0.21, 0.14)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 (0.004, 0.014)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1815" y="4113806"/>
            <a:ext cx="863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Select estimated </a:t>
            </a:r>
            <a:r>
              <a:rPr lang="en-US" sz="1600" dirty="0"/>
              <a:t>heritabilities (95% HPD) on diagonal and estimated genetic </a:t>
            </a:r>
            <a:r>
              <a:rPr lang="en-US" sz="1600" dirty="0" smtClean="0"/>
              <a:t>correlations (</a:t>
            </a:r>
            <a:r>
              <a:rPr lang="en-US" sz="1600" dirty="0"/>
              <a:t>95% HPD) below diagonal.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46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77" y="143487"/>
            <a:ext cx="8753231" cy="584775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dirty="0" smtClean="0"/>
              <a:t>eliability </a:t>
            </a:r>
            <a:r>
              <a:rPr lang="en-US" dirty="0"/>
              <a:t>with and without </a:t>
            </a:r>
            <a:r>
              <a:rPr lang="en-US" dirty="0" smtClean="0"/>
              <a:t>genomics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257349"/>
              </p:ext>
            </p:extLst>
          </p:nvPr>
        </p:nvGraphicFramePr>
        <p:xfrm>
          <a:off x="201489" y="2382089"/>
          <a:ext cx="8723924" cy="25958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93463"/>
                <a:gridCol w="2032000"/>
                <a:gridCol w="2100384"/>
                <a:gridCol w="21980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EBV 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GEBV 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Increase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Displaced abomasum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Ketosis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Lameness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 placenta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174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What do we do with these PTA?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Focus on diseases that occur frequently enough to observe in most herds</a:t>
            </a:r>
          </a:p>
          <a:p>
            <a:r>
              <a:rPr lang="en-US" dirty="0" smtClean="0"/>
              <a:t>Put them into a selection index</a:t>
            </a:r>
          </a:p>
          <a:p>
            <a:r>
              <a:rPr lang="en-US" dirty="0" smtClean="0"/>
              <a:t>Apply selection for a long time</a:t>
            </a:r>
          </a:p>
          <a:p>
            <a:pPr lvl="1"/>
            <a:r>
              <a:rPr lang="en-US" dirty="0" smtClean="0"/>
              <a:t>There are no shortcuts</a:t>
            </a:r>
          </a:p>
          <a:p>
            <a:r>
              <a:rPr lang="en-US" dirty="0" smtClean="0"/>
              <a:t>Collect phenotypes on many daughters</a:t>
            </a:r>
          </a:p>
          <a:p>
            <a:pPr lvl="1"/>
            <a:r>
              <a:rPr lang="en-US" dirty="0" smtClean="0"/>
              <a:t>Repeated records of limited value</a:t>
            </a:r>
          </a:p>
        </p:txBody>
      </p:sp>
    </p:spTree>
    <p:extLst>
      <p:ext uri="{BB962C8B-B14F-4D97-AF65-F5344CB8AC3E}">
        <p14:creationId xmlns:p14="http://schemas.microsoft.com/office/powerpoint/2010/main" val="383708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3"/>
          </a:xfrm>
        </p:spPr>
        <p:txBody>
          <a:bodyPr/>
          <a:lstStyle/>
          <a:p>
            <a:r>
              <a:rPr lang="en-U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592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0" y="130187"/>
            <a:ext cx="8226425" cy="584775"/>
          </a:xfrm>
        </p:spPr>
        <p:txBody>
          <a:bodyPr/>
          <a:lstStyle/>
          <a:p>
            <a:r>
              <a:rPr lang="en-US" dirty="0" smtClean="0"/>
              <a:t>Why are </a:t>
            </a:r>
            <a:r>
              <a:rPr lang="en-US" dirty="0" smtClean="0"/>
              <a:t>these traits </a:t>
            </a:r>
            <a:r>
              <a:rPr lang="en-US" dirty="0" smtClean="0"/>
              <a:t>important?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840274"/>
              </p:ext>
            </p:extLst>
          </p:nvPr>
        </p:nvGraphicFramePr>
        <p:xfrm>
          <a:off x="2252039" y="1049159"/>
          <a:ext cx="6779441" cy="420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43" y="5460879"/>
            <a:ext cx="3716329" cy="1015663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rebuchet MS"/>
                <a:cs typeface="Trebuchet MS"/>
              </a:rPr>
              <a:t>M:FP</a:t>
            </a:r>
            <a:r>
              <a:rPr lang="en-US" sz="2000" dirty="0">
                <a:latin typeface="Trebuchet MS"/>
                <a:cs typeface="Trebuchet MS"/>
              </a:rPr>
              <a:t> = price of </a:t>
            </a:r>
            <a:r>
              <a:rPr lang="en-US" sz="2000" dirty="0" smtClean="0">
                <a:latin typeface="Trebuchet MS"/>
                <a:cs typeface="Trebuchet MS"/>
              </a:rPr>
              <a:t>1 kg </a:t>
            </a:r>
            <a:r>
              <a:rPr lang="en-US" sz="2000" dirty="0">
                <a:latin typeface="Trebuchet MS"/>
                <a:cs typeface="Trebuchet MS"/>
              </a:rPr>
              <a:t>of </a:t>
            </a:r>
            <a:r>
              <a:rPr lang="en-US" sz="2000" dirty="0" smtClean="0">
                <a:latin typeface="Trebuchet MS"/>
                <a:cs typeface="Trebuchet MS"/>
              </a:rPr>
              <a:t>milk /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           price </a:t>
            </a:r>
            <a:r>
              <a:rPr lang="en-US" sz="2000" dirty="0">
                <a:latin typeface="Trebuchet MS"/>
                <a:cs typeface="Trebuchet MS"/>
              </a:rPr>
              <a:t>of </a:t>
            </a:r>
            <a:r>
              <a:rPr lang="en-US" sz="2000" dirty="0" smtClean="0">
                <a:latin typeface="Trebuchet MS"/>
                <a:cs typeface="Trebuchet MS"/>
              </a:rPr>
              <a:t>1 kg of </a:t>
            </a:r>
            <a:r>
              <a:rPr lang="en-US" sz="2000" dirty="0">
                <a:latin typeface="Trebuchet MS"/>
                <a:cs typeface="Trebuchet MS"/>
              </a:rPr>
              <a:t>a 16% </a:t>
            </a:r>
            <a:endParaRPr lang="en-US" sz="2000" dirty="0" smtClean="0">
              <a:latin typeface="Trebuchet MS"/>
              <a:cs typeface="Trebuchet MS"/>
            </a:endParaRPr>
          </a:p>
          <a:p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smtClean="0">
                <a:latin typeface="Trebuchet MS"/>
                <a:cs typeface="Trebuchet MS"/>
              </a:rPr>
              <a:t>          protein ration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7563" y="5262836"/>
            <a:ext cx="451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Month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154" y="3005764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Milk:Feed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 Price Ratio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948695" y="272275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053071" y="2731457"/>
            <a:ext cx="5827807" cy="869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201830" y="3923207"/>
            <a:ext cx="266165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July 2012 Grain Costs</a:t>
            </a:r>
          </a:p>
          <a:p>
            <a:r>
              <a:rPr lang="en-US" b="1" dirty="0" smtClean="0">
                <a:latin typeface="Trebuchet MS"/>
                <a:cs typeface="Trebuchet MS"/>
              </a:rPr>
              <a:t>Soybeans: $15.60/</a:t>
            </a:r>
            <a:r>
              <a:rPr lang="en-US" b="1" dirty="0" err="1" smtClean="0">
                <a:latin typeface="Trebuchet MS"/>
                <a:cs typeface="Trebuchet MS"/>
              </a:rPr>
              <a:t>bu</a:t>
            </a:r>
            <a:r>
              <a:rPr lang="en-US" b="1" dirty="0">
                <a:latin typeface="Trebuchet MS"/>
                <a:cs typeface="Trebuchet MS"/>
              </a:rPr>
              <a:t> </a:t>
            </a:r>
            <a:r>
              <a:rPr lang="en-US" b="1" dirty="0" smtClean="0">
                <a:latin typeface="Trebuchet MS"/>
                <a:cs typeface="Trebuchet MS"/>
              </a:rPr>
              <a:t>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€0.46/kg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</a:p>
          <a:p>
            <a:r>
              <a:rPr lang="en-US" b="1" dirty="0" smtClean="0">
                <a:latin typeface="Trebuchet MS"/>
                <a:cs typeface="Trebuchet MS"/>
              </a:rPr>
              <a:t>Corn:        </a:t>
            </a:r>
            <a:r>
              <a:rPr lang="en-US" b="1" dirty="0" smtClean="0">
                <a:solidFill>
                  <a:srgbClr val="FFFFFF"/>
                </a:solidFill>
                <a:latin typeface="Trebuchet MS"/>
                <a:cs typeface="Trebuchet MS"/>
              </a:rPr>
              <a:t>$  7.36/</a:t>
            </a:r>
            <a:r>
              <a:rPr lang="en-US" b="1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bu</a:t>
            </a:r>
            <a:r>
              <a:rPr lang="en-US" b="1" dirty="0" smtClean="0">
                <a:latin typeface="Trebuchet MS"/>
                <a:cs typeface="Trebuchet MS"/>
              </a:rPr>
              <a:t> 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€0.23/kg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  <a:endParaRPr lang="en-US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90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6289" y="1126430"/>
            <a:ext cx="7074308" cy="5223333"/>
            <a:chOff x="760097" y="1126430"/>
            <a:chExt cx="7074308" cy="5223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843" y="1126430"/>
              <a:ext cx="6956562" cy="5001768"/>
            </a:xfrm>
            <a:prstGeom prst="rect">
              <a:avLst/>
            </a:prstGeom>
            <a:ln w="25400">
              <a:solidFill>
                <a:schemeClr val="tx1">
                  <a:lumMod val="95000"/>
                  <a:alpha val="96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60097" y="6103542"/>
              <a:ext cx="70247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gigaom.com</a:t>
              </a:r>
              <a:r>
                <a:rPr lang="en-US" sz="1000" dirty="0"/>
                <a:t>/2012/05/31/</a:t>
              </a:r>
              <a:r>
                <a:rPr lang="en-US" sz="1000" dirty="0" err="1"/>
                <a:t>t-mobile</a:t>
              </a:r>
              <a:r>
                <a:rPr lang="en-US" sz="1000" dirty="0"/>
                <a:t>-pits-its-math-against-</a:t>
              </a:r>
              <a:r>
                <a:rPr lang="en-US" sz="1000" dirty="0" err="1"/>
                <a:t>verizons</a:t>
              </a:r>
              <a:r>
                <a:rPr lang="en-US" sz="1000" dirty="0"/>
                <a:t>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14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35501"/>
              </p:ext>
            </p:extLst>
          </p:nvPr>
        </p:nvGraphicFramePr>
        <p:xfrm>
          <a:off x="365125" y="1025281"/>
          <a:ext cx="8321675" cy="5459419"/>
        </p:xfrm>
        <a:graphic>
          <a:graphicData uri="http://schemas.openxmlformats.org/drawingml/2006/table">
            <a:tbl>
              <a:tblPr/>
              <a:tblGrid>
                <a:gridCol w="1066800"/>
                <a:gridCol w="658813"/>
                <a:gridCol w="1223962"/>
                <a:gridCol w="658813"/>
                <a:gridCol w="1228725"/>
                <a:gridCol w="658812"/>
                <a:gridCol w="1223963"/>
                <a:gridCol w="939800"/>
                <a:gridCol w="66198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PD$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1971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MFP$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1976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CY$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1984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2003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2006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48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46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21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53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43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36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Increased emphasis on </a:t>
            </a:r>
            <a:r>
              <a:rPr lang="en-GB" sz="3600" b="1" dirty="0">
                <a:solidFill>
                  <a:srgbClr val="00FF00"/>
                </a:solidFill>
                <a:latin typeface="Trebuchet MS" charset="0"/>
              </a:rPr>
              <a:t>functional</a:t>
            </a:r>
            <a:r>
              <a:rPr lang="en-GB" sz="3600" b="1" dirty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traits</a:t>
            </a:r>
          </a:p>
        </p:txBody>
      </p:sp>
    </p:spTree>
    <p:extLst>
      <p:ext uri="{BB962C8B-B14F-4D97-AF65-F5344CB8AC3E}">
        <p14:creationId xmlns:p14="http://schemas.microsoft.com/office/powerpoint/2010/main" val="25331583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What does “low heritability” mean?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859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4800" b="1" dirty="0" smtClean="0">
                <a:solidFill>
                  <a:srgbClr val="FFFFFF"/>
                </a:solidFill>
                <a:latin typeface="Trebuchet MS" charset="0"/>
              </a:rPr>
              <a:t>            P = </a:t>
            </a:r>
            <a:r>
              <a:rPr lang="en-GB" sz="4800" b="1" dirty="0" smtClean="0">
                <a:solidFill>
                  <a:srgbClr val="FF8000"/>
                </a:solidFill>
                <a:latin typeface="Trebuchet MS" charset="0"/>
              </a:rPr>
              <a:t>G</a:t>
            </a:r>
            <a:r>
              <a:rPr lang="en-GB" sz="4800" b="1" dirty="0" smtClean="0">
                <a:solidFill>
                  <a:srgbClr val="FFFFFF"/>
                </a:solidFill>
                <a:latin typeface="Trebuchet MS" charset="0"/>
              </a:rPr>
              <a:t> + </a:t>
            </a:r>
            <a:r>
              <a:rPr lang="en-GB" sz="4800" b="1" dirty="0" smtClean="0">
                <a:solidFill>
                  <a:srgbClr val="00FF00"/>
                </a:solidFill>
                <a:latin typeface="Trebuchet MS" charset="0"/>
              </a:rPr>
              <a:t>E       </a:t>
            </a:r>
            <a:endParaRPr lang="en-GB" sz="4800" b="1" dirty="0">
              <a:solidFill>
                <a:srgbClr val="00FF00"/>
              </a:solidFill>
              <a:latin typeface="Trebuchet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231" y="2510692"/>
            <a:ext cx="4230084" cy="3539431"/>
          </a:xfrm>
          <a:prstGeom prst="rect">
            <a:avLst/>
          </a:prstGeom>
          <a:noFill/>
          <a:ln w="50800"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percentage of total variation attributable to </a:t>
            </a:r>
            <a:r>
              <a:rPr lang="en-US" sz="2800" b="1" u="sng" dirty="0" smtClean="0">
                <a:solidFill>
                  <a:srgbClr val="FF8000"/>
                </a:solidFill>
              </a:rPr>
              <a:t>genetics</a:t>
            </a:r>
            <a:r>
              <a:rPr lang="en-US" sz="2800" b="1" dirty="0" smtClean="0"/>
              <a:t> is </a:t>
            </a:r>
            <a:r>
              <a:rPr lang="en-US" sz="2800" b="1" u="sng" dirty="0" smtClean="0">
                <a:solidFill>
                  <a:srgbClr val="FF8000"/>
                </a:solidFill>
              </a:rPr>
              <a:t>small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/>
              <a:t>CA$: 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0.07</a:t>
            </a:r>
            <a:endParaRPr lang="en-US" sz="2800" b="1" dirty="0">
              <a:solidFill>
                <a:srgbClr val="FFFF00"/>
              </a:solidFill>
            </a:endParaRP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DPR: 	</a:t>
            </a:r>
            <a:r>
              <a:rPr lang="en-US" sz="2800" b="1" dirty="0" smtClean="0">
                <a:solidFill>
                  <a:srgbClr val="FFFF00"/>
                </a:solidFill>
              </a:rPr>
              <a:t>0.04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PL:	</a:t>
            </a:r>
            <a:r>
              <a:rPr lang="en-US" sz="2800" b="1" dirty="0" smtClean="0">
                <a:solidFill>
                  <a:srgbClr val="FFFF00"/>
                </a:solidFill>
              </a:rPr>
              <a:t>0.08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SCS: 	</a:t>
            </a:r>
            <a:r>
              <a:rPr lang="en-US" sz="2800" b="1" dirty="0" smtClean="0">
                <a:solidFill>
                  <a:srgbClr val="FFFF00"/>
                </a:solidFill>
              </a:rPr>
              <a:t>0.12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8" y="2506788"/>
            <a:ext cx="4136387" cy="3539431"/>
          </a:xfrm>
          <a:prstGeom prst="rect">
            <a:avLst/>
          </a:prstGeom>
          <a:noFill/>
          <a:ln w="508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percentage of total variation attributable to </a:t>
            </a:r>
            <a:r>
              <a:rPr lang="en-US" sz="2800" b="1" u="sng" dirty="0" smtClean="0">
                <a:solidFill>
                  <a:srgbClr val="00FF00"/>
                </a:solidFill>
              </a:rPr>
              <a:t>environmental factors </a:t>
            </a:r>
            <a:r>
              <a:rPr lang="en-US" sz="2800" b="1" dirty="0" smtClean="0"/>
              <a:t>is </a:t>
            </a:r>
            <a:r>
              <a:rPr lang="en-US" sz="2800" b="1" u="sng" dirty="0" smtClean="0">
                <a:solidFill>
                  <a:srgbClr val="00FF00"/>
                </a:solidFill>
              </a:rPr>
              <a:t>large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Feeding/nutrition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Housing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Reproductive management</a:t>
            </a:r>
          </a:p>
        </p:txBody>
      </p:sp>
      <p:cxnSp>
        <p:nvCxnSpPr>
          <p:cNvPr id="4" name="Straight Connector 3"/>
          <p:cNvCxnSpPr>
            <a:stCxn id="2" idx="0"/>
            <a:endCxn id="5122" idx="2"/>
          </p:cNvCxnSpPr>
          <p:nvPr/>
        </p:nvCxnSpPr>
        <p:spPr bwMode="auto">
          <a:xfrm flipV="1">
            <a:off x="2359273" y="2110154"/>
            <a:ext cx="2174627" cy="40053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>
            <a:stCxn id="5122" idx="2"/>
            <a:endCxn id="2" idx="0"/>
          </p:cNvCxnSpPr>
          <p:nvPr/>
        </p:nvCxnSpPr>
        <p:spPr bwMode="auto">
          <a:xfrm flipH="1">
            <a:off x="2359273" y="2110154"/>
            <a:ext cx="2174627" cy="40053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289538" y="1905000"/>
            <a:ext cx="3165231" cy="72292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/>
          <p:cNvCxnSpPr>
            <a:endCxn id="2" idx="0"/>
          </p:cNvCxnSpPr>
          <p:nvPr/>
        </p:nvCxnSpPr>
        <p:spPr bwMode="auto">
          <a:xfrm flipH="1">
            <a:off x="2359273" y="1983154"/>
            <a:ext cx="1675419" cy="527538"/>
          </a:xfrm>
          <a:prstGeom prst="line">
            <a:avLst/>
          </a:prstGeom>
          <a:noFill/>
          <a:ln w="508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5" idx="0"/>
          </p:cNvCxnSpPr>
          <p:nvPr/>
        </p:nvCxnSpPr>
        <p:spPr bwMode="auto">
          <a:xfrm>
            <a:off x="5128846" y="1963615"/>
            <a:ext cx="1614806" cy="543173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29153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679880"/>
              </p:ext>
            </p:extLst>
          </p:nvPr>
        </p:nvGraphicFramePr>
        <p:xfrm>
          <a:off x="605693" y="1113691"/>
          <a:ext cx="7942385" cy="538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1494692" y="2500923"/>
            <a:ext cx="6584462" cy="107463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Accuracy is a function of heritability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3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How does genetic selection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9" y="2307815"/>
            <a:ext cx="8360461" cy="406265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ΔG = </a:t>
            </a:r>
            <a:r>
              <a:rPr lang="en-US" sz="2400" dirty="0" smtClean="0"/>
              <a:t>genetic gain each year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reliability =</a:t>
            </a:r>
            <a:r>
              <a:rPr lang="en-US" sz="2400" dirty="0" smtClean="0"/>
              <a:t> how certain we are about our estimate of an animal’s genetic merit (</a:t>
            </a:r>
            <a:r>
              <a:rPr lang="en-US" sz="2400" dirty="0" smtClean="0"/>
              <a:t>genomics can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selection intensity = </a:t>
            </a:r>
            <a:r>
              <a:rPr lang="en-US" sz="2400" dirty="0" smtClean="0"/>
              <a:t>how “picky” we are when making mating decisions (management can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genetic variance = </a:t>
            </a:r>
            <a:r>
              <a:rPr lang="en-US" sz="2400" dirty="0" smtClean="0"/>
              <a:t>variation in the population due to genetics (we can’t really change this)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generation interval = </a:t>
            </a:r>
            <a:r>
              <a:rPr lang="en-US" sz="2400" dirty="0" smtClean="0"/>
              <a:t>time </a:t>
            </a:r>
            <a:r>
              <a:rPr lang="en-US" sz="2400" dirty="0"/>
              <a:t>between generations (</a:t>
            </a:r>
            <a:r>
              <a:rPr lang="en-US" sz="2400" dirty="0" smtClean="0"/>
              <a:t>genomics can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smtClean="0"/>
              <a:t>)</a:t>
            </a:r>
          </a:p>
        </p:txBody>
      </p:sp>
      <p:pic>
        <p:nvPicPr>
          <p:cNvPr id="5" name="Picture 4" descr="delta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9" y="1155969"/>
            <a:ext cx="8001000" cy="9763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9707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2" y="143487"/>
            <a:ext cx="8226425" cy="584775"/>
          </a:xfrm>
        </p:spPr>
        <p:txBody>
          <a:bodyPr/>
          <a:lstStyle/>
          <a:p>
            <a:r>
              <a:rPr lang="en-US" dirty="0" smtClean="0"/>
              <a:t>Ways to increase genetic gain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98520"/>
              </p:ext>
            </p:extLst>
          </p:nvPr>
        </p:nvGraphicFramePr>
        <p:xfrm>
          <a:off x="234462" y="1508366"/>
          <a:ext cx="8675076" cy="286512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377461"/>
                <a:gridCol w="1484923"/>
                <a:gridCol w="1250462"/>
                <a:gridCol w="1172308"/>
                <a:gridCol w="1279769"/>
                <a:gridCol w="1025769"/>
                <a:gridCol w="10843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Reliability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Selection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Intensity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Genetic Variance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Genetic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Genetic </a:t>
                      </a:r>
                      <a:r>
                        <a:rPr lang="en-US" dirty="0" smtClean="0"/>
                        <a:t>Variance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Genetic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Gain</a:t>
                      </a:r>
                      <a:r>
                        <a:rPr lang="en-US" baseline="30000" dirty="0" smtClean="0"/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0.0078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0.0129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0.16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0.0094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0.0156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0.16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0.0250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0.0415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0.0302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0.0502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0.16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0.0689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0.1143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0.0832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0.1381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3948" y="4492113"/>
            <a:ext cx="8695359" cy="136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aseline="30000" dirty="0" smtClean="0"/>
              <a:t>1</a:t>
            </a:r>
            <a:r>
              <a:rPr lang="en-US" sz="1400" dirty="0" smtClean="0"/>
              <a:t>Traditional (0.24) and genomic (0.35) reliability for ketosis (Parker Gaddis, 2013, unpublished data).</a:t>
            </a:r>
            <a:endParaRPr lang="en-US" sz="1400" baseline="30000" dirty="0" smtClean="0"/>
          </a:p>
          <a:p>
            <a:pPr>
              <a:lnSpc>
                <a:spcPct val="150000"/>
              </a:lnSpc>
            </a:pPr>
            <a:r>
              <a:rPr lang="en-US" sz="1400" baseline="30000" dirty="0" smtClean="0"/>
              <a:t>2</a:t>
            </a:r>
            <a:r>
              <a:rPr lang="en-US" sz="1400" dirty="0" smtClean="0"/>
              <a:t>Values correspond to culling rates of 10% (0.2), 50% (0.64), and 90% (1.76).</a:t>
            </a:r>
            <a:endParaRPr lang="en-US" sz="1400" baseline="30000" dirty="0" smtClean="0"/>
          </a:p>
          <a:p>
            <a:pPr>
              <a:lnSpc>
                <a:spcPct val="150000"/>
              </a:lnSpc>
            </a:pPr>
            <a:r>
              <a:rPr lang="en-US" sz="1400" baseline="30000" dirty="0" smtClean="0"/>
              <a:t>3</a:t>
            </a:r>
            <a:r>
              <a:rPr lang="en-US" sz="1400" dirty="0" smtClean="0"/>
              <a:t>From the ketosis (0.16) and milk fever (0.44</a:t>
            </a:r>
            <a:r>
              <a:rPr lang="en-US" sz="1400" dirty="0"/>
              <a:t>) results of </a:t>
            </a:r>
            <a:r>
              <a:rPr lang="en-US" sz="1400" dirty="0" err="1" smtClean="0"/>
              <a:t>Neuenschwander</a:t>
            </a:r>
            <a:r>
              <a:rPr lang="en-US" sz="1400" dirty="0" smtClean="0"/>
              <a:t> et al. (2012; </a:t>
            </a:r>
            <a:r>
              <a:rPr lang="ro-RO" sz="1400" dirty="0" smtClean="0"/>
              <a:t>Animal 6:571</a:t>
            </a:r>
            <a:r>
              <a:rPr lang="ro-RO" sz="1400" dirty="0"/>
              <a:t>–</a:t>
            </a:r>
            <a:r>
              <a:rPr lang="ro-RO" sz="1400" dirty="0" smtClean="0"/>
              <a:t>578).</a:t>
            </a:r>
            <a:endParaRPr lang="en-US" sz="1400" baseline="30000" dirty="0" smtClean="0"/>
          </a:p>
          <a:p>
            <a:pPr>
              <a:lnSpc>
                <a:spcPct val="150000"/>
              </a:lnSpc>
            </a:pPr>
            <a:r>
              <a:rPr lang="en-US" sz="1400" baseline="30000" dirty="0" smtClean="0"/>
              <a:t>4</a:t>
            </a:r>
            <a:r>
              <a:rPr lang="en-US" sz="1400" dirty="0" smtClean="0"/>
              <a:t>Genetic gain relative to the smallest rate of gain (reliability = 0.24, </a:t>
            </a:r>
            <a:r>
              <a:rPr lang="en-US" sz="1400" dirty="0" err="1" smtClean="0"/>
              <a:t>selecion</a:t>
            </a:r>
            <a:r>
              <a:rPr lang="en-US" sz="1400" dirty="0" smtClean="0"/>
              <a:t> intensity = 0.2).</a:t>
            </a:r>
          </a:p>
        </p:txBody>
      </p:sp>
    </p:spTree>
    <p:extLst>
      <p:ext uri="{BB962C8B-B14F-4D97-AF65-F5344CB8AC3E}">
        <p14:creationId xmlns:p14="http://schemas.microsoft.com/office/powerpoint/2010/main" val="740776974"/>
      </p:ext>
    </p:extLst>
  </p:cSld>
  <p:clrMapOvr>
    <a:masterClrMapping/>
  </p:clrMapOvr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63206</TotalTime>
  <Words>2060</Words>
  <Application>Microsoft Macintosh PowerPoint</Application>
  <PresentationFormat>On-screen Show (4:3)</PresentationFormat>
  <Paragraphs>624</Paragraphs>
  <Slides>40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smh08</vt:lpstr>
      <vt:lpstr>Equation</vt:lpstr>
      <vt:lpstr>Opportunities for genetic improvement of health and fitness traits</vt:lpstr>
      <vt:lpstr>PowerPoint Presentation</vt:lpstr>
      <vt:lpstr>PowerPoint Presentation</vt:lpstr>
      <vt:lpstr>Why are these traits important?</vt:lpstr>
      <vt:lpstr>PowerPoint Presentation</vt:lpstr>
      <vt:lpstr>PowerPoint Presentation</vt:lpstr>
      <vt:lpstr>PowerPoint Presentation</vt:lpstr>
      <vt:lpstr>How does genetic selection work?</vt:lpstr>
      <vt:lpstr>Ways to increase genetic gain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Event Incidence</vt:lpstr>
      <vt:lpstr>Literature Incidence</vt:lpstr>
      <vt:lpstr>PowerPoint Presentation</vt:lpstr>
      <vt:lpstr>Relationships among health events</vt:lpstr>
      <vt:lpstr>Relationship Analysis: 0 to 60 DIM</vt:lpstr>
      <vt:lpstr>Genetic Analysis</vt:lpstr>
      <vt:lpstr>Single Trait Genetic Analyses</vt:lpstr>
      <vt:lpstr>Single Trait Genetic Analyses</vt:lpstr>
      <vt:lpstr>Single Trait Genetic Analyses</vt:lpstr>
      <vt:lpstr>Single Trait Genetic Analyses</vt:lpstr>
      <vt:lpstr>Multiple Trait Genetic Analysis</vt:lpstr>
      <vt:lpstr>Multiple Trait Genetic Analysis</vt:lpstr>
      <vt:lpstr>Multiple Trait Genetic Analysis</vt:lpstr>
      <vt:lpstr>Multiple Trait Genomic Analyses</vt:lpstr>
      <vt:lpstr>Multiple Trait Genomic Analyses</vt:lpstr>
      <vt:lpstr>Multiple Trait Genomic Analyses</vt:lpstr>
      <vt:lpstr>Reliability with and without genomics</vt:lpstr>
      <vt:lpstr>What do we do with these PTA?</vt:lpstr>
      <vt:lpstr>Conclusions</vt:lpstr>
      <vt:lpstr>Questions?</vt:lpstr>
    </vt:vector>
  </TitlesOfParts>
  <Manager>ahs</Manager>
  <Company>AIPL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John Cole</cp:lastModifiedBy>
  <cp:revision>1842</cp:revision>
  <cp:lastPrinted>2001-08-24T14:44:42Z</cp:lastPrinted>
  <dcterms:created xsi:type="dcterms:W3CDTF">2002-07-16T13:01:30Z</dcterms:created>
  <dcterms:modified xsi:type="dcterms:W3CDTF">2013-03-08T03:14:18Z</dcterms:modified>
  <cp:category>Interbull</cp:category>
</cp:coreProperties>
</file>