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m" ContentType="application/vnd.ms-excel.sheet.macroEnabled.12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07" r:id="rId3"/>
    <p:sldId id="308" r:id="rId4"/>
    <p:sldId id="309" r:id="rId5"/>
    <p:sldId id="297" r:id="rId6"/>
    <p:sldId id="310" r:id="rId7"/>
    <p:sldId id="290" r:id="rId8"/>
    <p:sldId id="289" r:id="rId9"/>
    <p:sldId id="312" r:id="rId10"/>
    <p:sldId id="311" r:id="rId11"/>
    <p:sldId id="30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FF19"/>
    <a:srgbClr val="000000"/>
    <a:srgbClr val="FC7200"/>
    <a:srgbClr val="006600"/>
    <a:srgbClr val="000066"/>
    <a:srgbClr val="CCECFF"/>
    <a:srgbClr val="CCFFCC"/>
    <a:srgbClr val="99FFCC"/>
    <a:srgbClr val="00480F"/>
    <a:srgbClr val="002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93" autoAdjust="0"/>
  </p:normalViewPr>
  <p:slideViewPr>
    <p:cSldViewPr snapToGrid="0">
      <p:cViewPr varScale="1">
        <p:scale>
          <a:sx n="127" d="100"/>
          <a:sy n="127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976744186046"/>
          <c:y val="0.0712468193384224"/>
          <c:w val="0.678779069767442"/>
          <c:h val="0.8625954198473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 SNP</c:v>
                </c:pt>
              </c:strCache>
            </c:strRef>
          </c:tx>
          <c:spPr>
            <a:solidFill>
              <a:srgbClr val="FF0000"/>
            </a:solidFill>
            <a:ln w="22159">
              <a:noFill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Holstein</c:v>
                </c:pt>
                <c:pt idx="1">
                  <c:v>Jersey</c:v>
                </c:pt>
                <c:pt idx="2">
                  <c:v> Brown Swiss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1.0</c:v>
                </c:pt>
                <c:pt idx="1">
                  <c:v>0.053</c:v>
                </c:pt>
                <c:pt idx="2">
                  <c:v>0.066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JE SNP</c:v>
                </c:pt>
              </c:strCache>
            </c:strRef>
          </c:tx>
          <c:spPr>
            <a:solidFill>
              <a:srgbClr val="1EFF19"/>
            </a:solidFill>
            <a:ln w="22159">
              <a:noFill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Holstein</c:v>
                </c:pt>
                <c:pt idx="1">
                  <c:v>Jersey</c:v>
                </c:pt>
                <c:pt idx="2">
                  <c:v> Brown Swiss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0.03</c:v>
                </c:pt>
                <c:pt idx="1">
                  <c:v>1.0</c:v>
                </c:pt>
                <c:pt idx="2">
                  <c:v>-0.063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BS SNP</c:v>
                </c:pt>
              </c:strCache>
            </c:strRef>
          </c:tx>
          <c:spPr>
            <a:solidFill>
              <a:srgbClr val="0000FF"/>
            </a:solidFill>
            <a:ln w="22159">
              <a:noFill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Holstein</c:v>
                </c:pt>
                <c:pt idx="1">
                  <c:v>Jersey</c:v>
                </c:pt>
                <c:pt idx="2">
                  <c:v> Brown Swiss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0.13</c:v>
                </c:pt>
                <c:pt idx="1">
                  <c:v>0.112</c:v>
                </c:pt>
                <c:pt idx="2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20937592"/>
        <c:axId val="-2111309016"/>
      </c:barChart>
      <c:catAx>
        <c:axId val="-2020937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7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79" b="1" i="0" u="none" strike="noStrike" baseline="0">
                <a:solidFill>
                  <a:srgbClr val="000000"/>
                </a:solidFill>
                <a:latin typeface="Humnst777 BT"/>
                <a:ea typeface="Humnst777 BT"/>
                <a:cs typeface="Humnst777 BT"/>
              </a:defRPr>
            </a:pPr>
            <a:endParaRPr lang="en-US"/>
          </a:p>
        </c:txPr>
        <c:crossAx val="-2111309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111309016"/>
        <c:scaling>
          <c:orientation val="minMax"/>
          <c:max val="1.0"/>
          <c:min val="-0.1"/>
        </c:scaling>
        <c:delete val="0"/>
        <c:axPos val="l"/>
        <c:title>
          <c:tx>
            <c:rich>
              <a:bodyPr/>
              <a:lstStyle/>
              <a:p>
                <a:pPr>
                  <a:defRPr sz="1679" b="1" i="0" u="none" strike="noStrike" baseline="0">
                    <a:solidFill>
                      <a:srgbClr val="000000"/>
                    </a:solidFill>
                    <a:latin typeface="Humnst777 BT"/>
                    <a:ea typeface="Humnst777 BT"/>
                    <a:cs typeface="Humnst777 BT"/>
                  </a:defRPr>
                </a:pPr>
                <a:r>
                  <a:rPr lang="en-US"/>
                  <a:t>Correlation</a:t>
                </a:r>
              </a:p>
            </c:rich>
          </c:tx>
          <c:layout>
            <c:manualLayout>
              <c:xMode val="edge"/>
              <c:yMode val="edge"/>
              <c:x val="0.0130813953488372"/>
              <c:y val="0.361323155216285"/>
            </c:manualLayout>
          </c:layout>
          <c:overlay val="0"/>
          <c:spPr>
            <a:noFill/>
            <a:ln w="2215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7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79" b="1" i="0" u="none" strike="noStrike" baseline="0">
                <a:solidFill>
                  <a:srgbClr val="000000"/>
                </a:solidFill>
                <a:latin typeface="Humnst777 BT"/>
                <a:ea typeface="Humnst777 BT"/>
                <a:cs typeface="Humnst777 BT"/>
              </a:defRPr>
            </a:pPr>
            <a:endParaRPr lang="en-US"/>
          </a:p>
        </c:txPr>
        <c:crossAx val="-2020937592"/>
        <c:crosses val="autoZero"/>
        <c:crossBetween val="between"/>
        <c:majorUnit val="0.1"/>
      </c:valAx>
      <c:spPr>
        <a:noFill/>
        <a:ln w="22159">
          <a:noFill/>
        </a:ln>
      </c:spPr>
    </c:plotArea>
    <c:legend>
      <c:legendPos val="r"/>
      <c:layout>
        <c:manualLayout>
          <c:xMode val="edge"/>
          <c:yMode val="edge"/>
          <c:x val="0.84593023255814"/>
          <c:y val="0.384223918575064"/>
          <c:w val="0.149709302325581"/>
          <c:h val="0.231552162849873"/>
        </c:manualLayout>
      </c:layout>
      <c:overlay val="0"/>
      <c:spPr>
        <a:noFill/>
        <a:ln w="22159">
          <a:noFill/>
        </a:ln>
      </c:spPr>
      <c:txPr>
        <a:bodyPr/>
        <a:lstStyle/>
        <a:p>
          <a:pPr>
            <a:defRPr sz="1544" b="1" i="0" u="none" strike="noStrike" baseline="0">
              <a:solidFill>
                <a:srgbClr val="000000"/>
              </a:solidFill>
              <a:latin typeface="Humnst777 BT"/>
              <a:ea typeface="Humnst777 BT"/>
              <a:cs typeface="Humnst777 BT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79" b="1" i="0" u="none" strike="noStrike" baseline="0">
          <a:solidFill>
            <a:srgbClr val="000000"/>
          </a:solidFill>
          <a:latin typeface="Humnst777 BT"/>
          <a:ea typeface="Humnst777 BT"/>
          <a:cs typeface="Humnst777 BT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E372C9-C751-C34B-AC5E-F343F33A15D7}" type="doc">
      <dgm:prSet loTypeId="urn:microsoft.com/office/officeart/2005/8/layout/orgChart1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0FCB0F17-BD43-A64C-B4F0-154089C64D14}">
      <dgm:prSet phldrT="[Text]"/>
      <dgm:spPr/>
      <dgm:t>
        <a:bodyPr/>
        <a:lstStyle/>
        <a:p>
          <a:r>
            <a:rPr lang="en-US" dirty="0" smtClean="0"/>
            <a:t>CDCB</a:t>
          </a:r>
          <a:endParaRPr lang="en-US" dirty="0"/>
        </a:p>
      </dgm:t>
    </dgm:pt>
    <dgm:pt modelId="{09E2719A-A93B-B840-9A72-E7DC14276F46}" type="parTrans" cxnId="{0F5DA17B-A4A5-3F49-A6C9-971A06C76A7B}">
      <dgm:prSet/>
      <dgm:spPr/>
      <dgm:t>
        <a:bodyPr/>
        <a:lstStyle/>
        <a:p>
          <a:endParaRPr lang="en-US"/>
        </a:p>
      </dgm:t>
    </dgm:pt>
    <dgm:pt modelId="{1AD0B4D8-CCC3-DB44-95E9-42B0570B2A4C}" type="sibTrans" cxnId="{0F5DA17B-A4A5-3F49-A6C9-971A06C76A7B}">
      <dgm:prSet/>
      <dgm:spPr/>
      <dgm:t>
        <a:bodyPr/>
        <a:lstStyle/>
        <a:p>
          <a:endParaRPr lang="en-US"/>
        </a:p>
      </dgm:t>
    </dgm:pt>
    <dgm:pt modelId="{02E68B6B-813E-A34D-A8E3-44AF8AD891A7}">
      <dgm:prSet phldrT="[Text]"/>
      <dgm:spPr/>
      <dgm:t>
        <a:bodyPr/>
        <a:lstStyle/>
        <a:p>
          <a:r>
            <a:rPr lang="en-US" dirty="0" smtClean="0"/>
            <a:t>PDCA</a:t>
          </a:r>
          <a:endParaRPr lang="en-US" dirty="0"/>
        </a:p>
      </dgm:t>
    </dgm:pt>
    <dgm:pt modelId="{F9F3B137-8945-2944-A65D-E750635CE9FD}" type="parTrans" cxnId="{D0DA2EF7-4E44-FC46-A1C4-0E06BED433C6}">
      <dgm:prSet/>
      <dgm:spPr/>
      <dgm:t>
        <a:bodyPr/>
        <a:lstStyle/>
        <a:p>
          <a:endParaRPr lang="en-US"/>
        </a:p>
      </dgm:t>
    </dgm:pt>
    <dgm:pt modelId="{A02F73A1-FD23-8744-948C-A679D0BC23C9}" type="sibTrans" cxnId="{D0DA2EF7-4E44-FC46-A1C4-0E06BED433C6}">
      <dgm:prSet/>
      <dgm:spPr/>
      <dgm:t>
        <a:bodyPr/>
        <a:lstStyle/>
        <a:p>
          <a:endParaRPr lang="en-US"/>
        </a:p>
      </dgm:t>
    </dgm:pt>
    <dgm:pt modelId="{CE4F10CF-343E-4245-90A8-46A146B34815}">
      <dgm:prSet phldrT="[Text]"/>
      <dgm:spPr/>
      <dgm:t>
        <a:bodyPr/>
        <a:lstStyle/>
        <a:p>
          <a:r>
            <a:rPr lang="en-US" dirty="0" smtClean="0"/>
            <a:t>NAAB</a:t>
          </a:r>
          <a:endParaRPr lang="en-US" dirty="0"/>
        </a:p>
      </dgm:t>
    </dgm:pt>
    <dgm:pt modelId="{1A3E2DC0-D31C-DF4A-B07D-FFEE98828C03}" type="parTrans" cxnId="{7EEA30FD-37BA-6942-AF0F-744C12D913A2}">
      <dgm:prSet/>
      <dgm:spPr/>
      <dgm:t>
        <a:bodyPr/>
        <a:lstStyle/>
        <a:p>
          <a:endParaRPr lang="en-US"/>
        </a:p>
      </dgm:t>
    </dgm:pt>
    <dgm:pt modelId="{A0D96907-E06A-D84D-B9C2-8BA4AF4B93DA}" type="sibTrans" cxnId="{7EEA30FD-37BA-6942-AF0F-744C12D913A2}">
      <dgm:prSet/>
      <dgm:spPr/>
      <dgm:t>
        <a:bodyPr/>
        <a:lstStyle/>
        <a:p>
          <a:endParaRPr lang="en-US"/>
        </a:p>
      </dgm:t>
    </dgm:pt>
    <dgm:pt modelId="{DEC9F93D-D996-2C49-A938-B8C31DC1C350}">
      <dgm:prSet phldrT="[Text]"/>
      <dgm:spPr/>
      <dgm:t>
        <a:bodyPr/>
        <a:lstStyle/>
        <a:p>
          <a:r>
            <a:rPr lang="en-US" dirty="0" smtClean="0"/>
            <a:t>DRPC</a:t>
          </a:r>
          <a:endParaRPr lang="en-US" dirty="0"/>
        </a:p>
      </dgm:t>
    </dgm:pt>
    <dgm:pt modelId="{150298D0-AB82-D44F-B432-B76D9AF60820}" type="parTrans" cxnId="{050AC603-3102-3F4E-AAA4-CE6AECC537FE}">
      <dgm:prSet/>
      <dgm:spPr/>
      <dgm:t>
        <a:bodyPr/>
        <a:lstStyle/>
        <a:p>
          <a:endParaRPr lang="en-US"/>
        </a:p>
      </dgm:t>
    </dgm:pt>
    <dgm:pt modelId="{F64EE291-98BF-C147-8535-B27C403C63BB}" type="sibTrans" cxnId="{050AC603-3102-3F4E-AAA4-CE6AECC537FE}">
      <dgm:prSet/>
      <dgm:spPr/>
      <dgm:t>
        <a:bodyPr/>
        <a:lstStyle/>
        <a:p>
          <a:endParaRPr lang="en-US"/>
        </a:p>
      </dgm:t>
    </dgm:pt>
    <dgm:pt modelId="{1554256E-1275-F847-9577-083955F29FDF}">
      <dgm:prSet/>
      <dgm:spPr/>
      <dgm:t>
        <a:bodyPr/>
        <a:lstStyle/>
        <a:p>
          <a:r>
            <a:rPr lang="en-US" dirty="0" smtClean="0"/>
            <a:t>DHI</a:t>
          </a:r>
          <a:endParaRPr lang="en-US" dirty="0"/>
        </a:p>
      </dgm:t>
    </dgm:pt>
    <dgm:pt modelId="{501FAF7E-F1A8-DA48-920C-D07F009E38DD}" type="parTrans" cxnId="{5A89E7BA-848C-8D45-BE8A-04D4FFF7E943}">
      <dgm:prSet/>
      <dgm:spPr/>
      <dgm:t>
        <a:bodyPr/>
        <a:lstStyle/>
        <a:p>
          <a:endParaRPr lang="en-US"/>
        </a:p>
      </dgm:t>
    </dgm:pt>
    <dgm:pt modelId="{13255F6C-17B2-D64B-830C-3BC0519613A5}" type="sibTrans" cxnId="{5A89E7BA-848C-8D45-BE8A-04D4FFF7E943}">
      <dgm:prSet/>
      <dgm:spPr/>
      <dgm:t>
        <a:bodyPr/>
        <a:lstStyle/>
        <a:p>
          <a:endParaRPr lang="en-US"/>
        </a:p>
      </dgm:t>
    </dgm:pt>
    <dgm:pt modelId="{CCA8A4F9-C9F6-534E-B5F3-612E889B1C0C}" type="pres">
      <dgm:prSet presAssocID="{E5E372C9-C751-C34B-AC5E-F343F33A15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8067054-B4EE-A74A-A8FB-6F04D9B9C638}" type="pres">
      <dgm:prSet presAssocID="{0FCB0F17-BD43-A64C-B4F0-154089C64D14}" presName="hierRoot1" presStyleCnt="0">
        <dgm:presLayoutVars>
          <dgm:hierBranch val="init"/>
        </dgm:presLayoutVars>
      </dgm:prSet>
      <dgm:spPr/>
    </dgm:pt>
    <dgm:pt modelId="{AC012184-6044-F64F-ABB3-CC74D49B1796}" type="pres">
      <dgm:prSet presAssocID="{0FCB0F17-BD43-A64C-B4F0-154089C64D14}" presName="rootComposite1" presStyleCnt="0"/>
      <dgm:spPr/>
    </dgm:pt>
    <dgm:pt modelId="{4B0CE49D-6B5A-9241-8EE3-C6095D893787}" type="pres">
      <dgm:prSet presAssocID="{0FCB0F17-BD43-A64C-B4F0-154089C64D1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049A88-3ABC-D744-940A-04B0DF3F7F76}" type="pres">
      <dgm:prSet presAssocID="{0FCB0F17-BD43-A64C-B4F0-154089C64D1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3E6C915-D84F-CF44-B017-DABBAC10CC06}" type="pres">
      <dgm:prSet presAssocID="{0FCB0F17-BD43-A64C-B4F0-154089C64D14}" presName="hierChild2" presStyleCnt="0"/>
      <dgm:spPr/>
    </dgm:pt>
    <dgm:pt modelId="{AF185B50-D0F3-2D4C-BDDB-B0B855E2A938}" type="pres">
      <dgm:prSet presAssocID="{F9F3B137-8945-2944-A65D-E750635CE9FD}" presName="Name37" presStyleLbl="parChTrans1D2" presStyleIdx="0" presStyleCnt="4"/>
      <dgm:spPr/>
      <dgm:t>
        <a:bodyPr/>
        <a:lstStyle/>
        <a:p>
          <a:endParaRPr lang="en-US"/>
        </a:p>
      </dgm:t>
    </dgm:pt>
    <dgm:pt modelId="{CEBBCFB3-167A-914C-BD83-E9165C5685C4}" type="pres">
      <dgm:prSet presAssocID="{02E68B6B-813E-A34D-A8E3-44AF8AD891A7}" presName="hierRoot2" presStyleCnt="0">
        <dgm:presLayoutVars>
          <dgm:hierBranch val="init"/>
        </dgm:presLayoutVars>
      </dgm:prSet>
      <dgm:spPr/>
    </dgm:pt>
    <dgm:pt modelId="{715AECD1-0AEE-D243-9A08-DCDAC05745EB}" type="pres">
      <dgm:prSet presAssocID="{02E68B6B-813E-A34D-A8E3-44AF8AD891A7}" presName="rootComposite" presStyleCnt="0"/>
      <dgm:spPr/>
    </dgm:pt>
    <dgm:pt modelId="{202C136F-904C-2F4C-ABF8-E6B7F5485CEE}" type="pres">
      <dgm:prSet presAssocID="{02E68B6B-813E-A34D-A8E3-44AF8AD891A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BF40CC-D99E-FF4F-BE0D-41834B375462}" type="pres">
      <dgm:prSet presAssocID="{02E68B6B-813E-A34D-A8E3-44AF8AD891A7}" presName="rootConnector" presStyleLbl="node2" presStyleIdx="0" presStyleCnt="4"/>
      <dgm:spPr/>
      <dgm:t>
        <a:bodyPr/>
        <a:lstStyle/>
        <a:p>
          <a:endParaRPr lang="en-US"/>
        </a:p>
      </dgm:t>
    </dgm:pt>
    <dgm:pt modelId="{D98D3044-E001-8B4B-9C44-8F1D8C92FFC8}" type="pres">
      <dgm:prSet presAssocID="{02E68B6B-813E-A34D-A8E3-44AF8AD891A7}" presName="hierChild4" presStyleCnt="0"/>
      <dgm:spPr/>
    </dgm:pt>
    <dgm:pt modelId="{4FE1A550-E4AA-D442-9B4A-1C3D8F48B466}" type="pres">
      <dgm:prSet presAssocID="{02E68B6B-813E-A34D-A8E3-44AF8AD891A7}" presName="hierChild5" presStyleCnt="0"/>
      <dgm:spPr/>
    </dgm:pt>
    <dgm:pt modelId="{1DDA9E01-940E-0D4E-9915-51DC62205EAF}" type="pres">
      <dgm:prSet presAssocID="{1A3E2DC0-D31C-DF4A-B07D-FFEE98828C03}" presName="Name37" presStyleLbl="parChTrans1D2" presStyleIdx="1" presStyleCnt="4"/>
      <dgm:spPr/>
      <dgm:t>
        <a:bodyPr/>
        <a:lstStyle/>
        <a:p>
          <a:endParaRPr lang="en-US"/>
        </a:p>
      </dgm:t>
    </dgm:pt>
    <dgm:pt modelId="{CE51887E-6ACA-F342-B4E4-7F50AF07EFCA}" type="pres">
      <dgm:prSet presAssocID="{CE4F10CF-343E-4245-90A8-46A146B34815}" presName="hierRoot2" presStyleCnt="0">
        <dgm:presLayoutVars>
          <dgm:hierBranch val="init"/>
        </dgm:presLayoutVars>
      </dgm:prSet>
      <dgm:spPr/>
    </dgm:pt>
    <dgm:pt modelId="{037E7D96-3629-2F48-8896-A6C4089126DB}" type="pres">
      <dgm:prSet presAssocID="{CE4F10CF-343E-4245-90A8-46A146B34815}" presName="rootComposite" presStyleCnt="0"/>
      <dgm:spPr/>
    </dgm:pt>
    <dgm:pt modelId="{0311C99E-9CB9-ED44-9808-EDA985A269FA}" type="pres">
      <dgm:prSet presAssocID="{CE4F10CF-343E-4245-90A8-46A146B34815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E770C7-7D12-B641-AEBB-B7D18B788DFD}" type="pres">
      <dgm:prSet presAssocID="{CE4F10CF-343E-4245-90A8-46A146B34815}" presName="rootConnector" presStyleLbl="node2" presStyleIdx="1" presStyleCnt="4"/>
      <dgm:spPr/>
      <dgm:t>
        <a:bodyPr/>
        <a:lstStyle/>
        <a:p>
          <a:endParaRPr lang="en-US"/>
        </a:p>
      </dgm:t>
    </dgm:pt>
    <dgm:pt modelId="{6D515FFE-11DA-0844-B97C-4FC05798D01E}" type="pres">
      <dgm:prSet presAssocID="{CE4F10CF-343E-4245-90A8-46A146B34815}" presName="hierChild4" presStyleCnt="0"/>
      <dgm:spPr/>
    </dgm:pt>
    <dgm:pt modelId="{A54C3B3C-137A-F74E-9440-16A98DA562C9}" type="pres">
      <dgm:prSet presAssocID="{CE4F10CF-343E-4245-90A8-46A146B34815}" presName="hierChild5" presStyleCnt="0"/>
      <dgm:spPr/>
    </dgm:pt>
    <dgm:pt modelId="{71FDF91E-1811-7C49-BFEA-B90C4D1C5DE2}" type="pres">
      <dgm:prSet presAssocID="{150298D0-AB82-D44F-B432-B76D9AF60820}" presName="Name37" presStyleLbl="parChTrans1D2" presStyleIdx="2" presStyleCnt="4"/>
      <dgm:spPr/>
      <dgm:t>
        <a:bodyPr/>
        <a:lstStyle/>
        <a:p>
          <a:endParaRPr lang="en-US"/>
        </a:p>
      </dgm:t>
    </dgm:pt>
    <dgm:pt modelId="{86BF64D3-8441-184F-B579-785005DAAA6D}" type="pres">
      <dgm:prSet presAssocID="{DEC9F93D-D996-2C49-A938-B8C31DC1C350}" presName="hierRoot2" presStyleCnt="0">
        <dgm:presLayoutVars>
          <dgm:hierBranch val="init"/>
        </dgm:presLayoutVars>
      </dgm:prSet>
      <dgm:spPr/>
    </dgm:pt>
    <dgm:pt modelId="{21BC1663-C857-6D42-B74D-72BA22F4E9B5}" type="pres">
      <dgm:prSet presAssocID="{DEC9F93D-D996-2C49-A938-B8C31DC1C350}" presName="rootComposite" presStyleCnt="0"/>
      <dgm:spPr/>
    </dgm:pt>
    <dgm:pt modelId="{7DA44A1F-CE33-8C44-A92E-8F4D074E993E}" type="pres">
      <dgm:prSet presAssocID="{DEC9F93D-D996-2C49-A938-B8C31DC1C350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F4B240-1142-5B4E-8E21-4750470A7383}" type="pres">
      <dgm:prSet presAssocID="{DEC9F93D-D996-2C49-A938-B8C31DC1C350}" presName="rootConnector" presStyleLbl="node2" presStyleIdx="2" presStyleCnt="4"/>
      <dgm:spPr/>
      <dgm:t>
        <a:bodyPr/>
        <a:lstStyle/>
        <a:p>
          <a:endParaRPr lang="en-US"/>
        </a:p>
      </dgm:t>
    </dgm:pt>
    <dgm:pt modelId="{7B8DE4AC-47B8-1742-8512-4A1C97F54747}" type="pres">
      <dgm:prSet presAssocID="{DEC9F93D-D996-2C49-A938-B8C31DC1C350}" presName="hierChild4" presStyleCnt="0"/>
      <dgm:spPr/>
    </dgm:pt>
    <dgm:pt modelId="{E87885B9-CD46-DF4B-861B-41851A0F965F}" type="pres">
      <dgm:prSet presAssocID="{DEC9F93D-D996-2C49-A938-B8C31DC1C350}" presName="hierChild5" presStyleCnt="0"/>
      <dgm:spPr/>
    </dgm:pt>
    <dgm:pt modelId="{0F55ED42-3813-1646-A230-FC1E4F7DE216}" type="pres">
      <dgm:prSet presAssocID="{501FAF7E-F1A8-DA48-920C-D07F009E38DD}" presName="Name37" presStyleLbl="parChTrans1D2" presStyleIdx="3" presStyleCnt="4"/>
      <dgm:spPr/>
      <dgm:t>
        <a:bodyPr/>
        <a:lstStyle/>
        <a:p>
          <a:endParaRPr lang="en-US"/>
        </a:p>
      </dgm:t>
    </dgm:pt>
    <dgm:pt modelId="{BB92D777-6434-3D42-A357-9F9A49B2FE38}" type="pres">
      <dgm:prSet presAssocID="{1554256E-1275-F847-9577-083955F29FDF}" presName="hierRoot2" presStyleCnt="0">
        <dgm:presLayoutVars>
          <dgm:hierBranch val="init"/>
        </dgm:presLayoutVars>
      </dgm:prSet>
      <dgm:spPr/>
    </dgm:pt>
    <dgm:pt modelId="{8529C3F2-7527-1542-81B6-F2F4C58BD84B}" type="pres">
      <dgm:prSet presAssocID="{1554256E-1275-F847-9577-083955F29FDF}" presName="rootComposite" presStyleCnt="0"/>
      <dgm:spPr/>
    </dgm:pt>
    <dgm:pt modelId="{6F6CAA7B-295A-C04A-8C74-87DA15BC6EE2}" type="pres">
      <dgm:prSet presAssocID="{1554256E-1275-F847-9577-083955F29FDF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2D11BD-CBE6-6C41-B46C-6F48E3B86530}" type="pres">
      <dgm:prSet presAssocID="{1554256E-1275-F847-9577-083955F29FDF}" presName="rootConnector" presStyleLbl="node2" presStyleIdx="3" presStyleCnt="4"/>
      <dgm:spPr/>
      <dgm:t>
        <a:bodyPr/>
        <a:lstStyle/>
        <a:p>
          <a:endParaRPr lang="en-US"/>
        </a:p>
      </dgm:t>
    </dgm:pt>
    <dgm:pt modelId="{FDFDC28C-AC32-9345-9ED1-569DFE5EF520}" type="pres">
      <dgm:prSet presAssocID="{1554256E-1275-F847-9577-083955F29FDF}" presName="hierChild4" presStyleCnt="0"/>
      <dgm:spPr/>
    </dgm:pt>
    <dgm:pt modelId="{9A502CC0-5023-7A4C-A993-5F3AB8493DF2}" type="pres">
      <dgm:prSet presAssocID="{1554256E-1275-F847-9577-083955F29FDF}" presName="hierChild5" presStyleCnt="0"/>
      <dgm:spPr/>
    </dgm:pt>
    <dgm:pt modelId="{D50D2FC0-E61E-BB44-8E20-D3B08E999682}" type="pres">
      <dgm:prSet presAssocID="{0FCB0F17-BD43-A64C-B4F0-154089C64D14}" presName="hierChild3" presStyleCnt="0"/>
      <dgm:spPr/>
    </dgm:pt>
  </dgm:ptLst>
  <dgm:cxnLst>
    <dgm:cxn modelId="{6529D10D-0175-F240-A591-52268BAAFB14}" type="presOf" srcId="{CE4F10CF-343E-4245-90A8-46A146B34815}" destId="{73E770C7-7D12-B641-AEBB-B7D18B788DFD}" srcOrd="1" destOrd="0" presId="urn:microsoft.com/office/officeart/2005/8/layout/orgChart1"/>
    <dgm:cxn modelId="{75C51AEF-4D8B-9B47-AB00-FC0BF5BDB14D}" type="presOf" srcId="{1A3E2DC0-D31C-DF4A-B07D-FFEE98828C03}" destId="{1DDA9E01-940E-0D4E-9915-51DC62205EAF}" srcOrd="0" destOrd="0" presId="urn:microsoft.com/office/officeart/2005/8/layout/orgChart1"/>
    <dgm:cxn modelId="{8ED552B2-70BF-7B44-9F2D-469C393356C2}" type="presOf" srcId="{02E68B6B-813E-A34D-A8E3-44AF8AD891A7}" destId="{202C136F-904C-2F4C-ABF8-E6B7F5485CEE}" srcOrd="0" destOrd="0" presId="urn:microsoft.com/office/officeart/2005/8/layout/orgChart1"/>
    <dgm:cxn modelId="{687828D2-00FA-2E4A-BFA8-ABFDF51A6FEB}" type="presOf" srcId="{501FAF7E-F1A8-DA48-920C-D07F009E38DD}" destId="{0F55ED42-3813-1646-A230-FC1E4F7DE216}" srcOrd="0" destOrd="0" presId="urn:microsoft.com/office/officeart/2005/8/layout/orgChart1"/>
    <dgm:cxn modelId="{FC3A7DA7-C1C3-134C-B0F7-1B3642D48E03}" type="presOf" srcId="{1554256E-1275-F847-9577-083955F29FDF}" destId="{6F6CAA7B-295A-C04A-8C74-87DA15BC6EE2}" srcOrd="0" destOrd="0" presId="urn:microsoft.com/office/officeart/2005/8/layout/orgChart1"/>
    <dgm:cxn modelId="{E1D162AA-C340-9442-A08A-F2D385E4F058}" type="presOf" srcId="{150298D0-AB82-D44F-B432-B76D9AF60820}" destId="{71FDF91E-1811-7C49-BFEA-B90C4D1C5DE2}" srcOrd="0" destOrd="0" presId="urn:microsoft.com/office/officeart/2005/8/layout/orgChart1"/>
    <dgm:cxn modelId="{0F5DA17B-A4A5-3F49-A6C9-971A06C76A7B}" srcId="{E5E372C9-C751-C34B-AC5E-F343F33A15D7}" destId="{0FCB0F17-BD43-A64C-B4F0-154089C64D14}" srcOrd="0" destOrd="0" parTransId="{09E2719A-A93B-B840-9A72-E7DC14276F46}" sibTransId="{1AD0B4D8-CCC3-DB44-95E9-42B0570B2A4C}"/>
    <dgm:cxn modelId="{7EEA30FD-37BA-6942-AF0F-744C12D913A2}" srcId="{0FCB0F17-BD43-A64C-B4F0-154089C64D14}" destId="{CE4F10CF-343E-4245-90A8-46A146B34815}" srcOrd="1" destOrd="0" parTransId="{1A3E2DC0-D31C-DF4A-B07D-FFEE98828C03}" sibTransId="{A0D96907-E06A-D84D-B9C2-8BA4AF4B93DA}"/>
    <dgm:cxn modelId="{D0DA2EF7-4E44-FC46-A1C4-0E06BED433C6}" srcId="{0FCB0F17-BD43-A64C-B4F0-154089C64D14}" destId="{02E68B6B-813E-A34D-A8E3-44AF8AD891A7}" srcOrd="0" destOrd="0" parTransId="{F9F3B137-8945-2944-A65D-E750635CE9FD}" sibTransId="{A02F73A1-FD23-8744-948C-A679D0BC23C9}"/>
    <dgm:cxn modelId="{050AC603-3102-3F4E-AAA4-CE6AECC537FE}" srcId="{0FCB0F17-BD43-A64C-B4F0-154089C64D14}" destId="{DEC9F93D-D996-2C49-A938-B8C31DC1C350}" srcOrd="2" destOrd="0" parTransId="{150298D0-AB82-D44F-B432-B76D9AF60820}" sibTransId="{F64EE291-98BF-C147-8535-B27C403C63BB}"/>
    <dgm:cxn modelId="{19F3DC29-F00E-9943-B6FC-D7B6E9FAEC9E}" type="presOf" srcId="{0FCB0F17-BD43-A64C-B4F0-154089C64D14}" destId="{E2049A88-3ABC-D744-940A-04B0DF3F7F76}" srcOrd="1" destOrd="0" presId="urn:microsoft.com/office/officeart/2005/8/layout/orgChart1"/>
    <dgm:cxn modelId="{A9C3F65B-ECE9-8E47-A70C-D5A628718B81}" type="presOf" srcId="{DEC9F93D-D996-2C49-A938-B8C31DC1C350}" destId="{7DA44A1F-CE33-8C44-A92E-8F4D074E993E}" srcOrd="0" destOrd="0" presId="urn:microsoft.com/office/officeart/2005/8/layout/orgChart1"/>
    <dgm:cxn modelId="{194F0AC7-E3AD-E448-9519-1587D1A56FF2}" type="presOf" srcId="{CE4F10CF-343E-4245-90A8-46A146B34815}" destId="{0311C99E-9CB9-ED44-9808-EDA985A269FA}" srcOrd="0" destOrd="0" presId="urn:microsoft.com/office/officeart/2005/8/layout/orgChart1"/>
    <dgm:cxn modelId="{9FBA8BC1-9049-B04A-A268-CB197ACBA47C}" type="presOf" srcId="{0FCB0F17-BD43-A64C-B4F0-154089C64D14}" destId="{4B0CE49D-6B5A-9241-8EE3-C6095D893787}" srcOrd="0" destOrd="0" presId="urn:microsoft.com/office/officeart/2005/8/layout/orgChart1"/>
    <dgm:cxn modelId="{04B733C7-5F4F-5A45-ABCE-0F646D743F81}" type="presOf" srcId="{F9F3B137-8945-2944-A65D-E750635CE9FD}" destId="{AF185B50-D0F3-2D4C-BDDB-B0B855E2A938}" srcOrd="0" destOrd="0" presId="urn:microsoft.com/office/officeart/2005/8/layout/orgChart1"/>
    <dgm:cxn modelId="{70A2F16A-5607-894C-8EE7-C1D1D9054D8A}" type="presOf" srcId="{02E68B6B-813E-A34D-A8E3-44AF8AD891A7}" destId="{76BF40CC-D99E-FF4F-BE0D-41834B375462}" srcOrd="1" destOrd="0" presId="urn:microsoft.com/office/officeart/2005/8/layout/orgChart1"/>
    <dgm:cxn modelId="{5A89E7BA-848C-8D45-BE8A-04D4FFF7E943}" srcId="{0FCB0F17-BD43-A64C-B4F0-154089C64D14}" destId="{1554256E-1275-F847-9577-083955F29FDF}" srcOrd="3" destOrd="0" parTransId="{501FAF7E-F1A8-DA48-920C-D07F009E38DD}" sibTransId="{13255F6C-17B2-D64B-830C-3BC0519613A5}"/>
    <dgm:cxn modelId="{CC1B1F5E-9E7E-9441-9818-20C0DFFA4FB6}" type="presOf" srcId="{1554256E-1275-F847-9577-083955F29FDF}" destId="{772D11BD-CBE6-6C41-B46C-6F48E3B86530}" srcOrd="1" destOrd="0" presId="urn:microsoft.com/office/officeart/2005/8/layout/orgChart1"/>
    <dgm:cxn modelId="{AC7F2B4A-3EC2-CA45-8851-9FA0AA70620A}" type="presOf" srcId="{E5E372C9-C751-C34B-AC5E-F343F33A15D7}" destId="{CCA8A4F9-C9F6-534E-B5F3-612E889B1C0C}" srcOrd="0" destOrd="0" presId="urn:microsoft.com/office/officeart/2005/8/layout/orgChart1"/>
    <dgm:cxn modelId="{FB64EBA9-A08C-A744-A0E1-BBCFB022537D}" type="presOf" srcId="{DEC9F93D-D996-2C49-A938-B8C31DC1C350}" destId="{BEF4B240-1142-5B4E-8E21-4750470A7383}" srcOrd="1" destOrd="0" presId="urn:microsoft.com/office/officeart/2005/8/layout/orgChart1"/>
    <dgm:cxn modelId="{57912D7C-7BCB-3548-B66C-AD4A8417D378}" type="presParOf" srcId="{CCA8A4F9-C9F6-534E-B5F3-612E889B1C0C}" destId="{B8067054-B4EE-A74A-A8FB-6F04D9B9C638}" srcOrd="0" destOrd="0" presId="urn:microsoft.com/office/officeart/2005/8/layout/orgChart1"/>
    <dgm:cxn modelId="{4AF3FCE0-DB0A-7545-A8C5-958EABEDA356}" type="presParOf" srcId="{B8067054-B4EE-A74A-A8FB-6F04D9B9C638}" destId="{AC012184-6044-F64F-ABB3-CC74D49B1796}" srcOrd="0" destOrd="0" presId="urn:microsoft.com/office/officeart/2005/8/layout/orgChart1"/>
    <dgm:cxn modelId="{42322DA5-80DB-3B4D-B974-293587C2C883}" type="presParOf" srcId="{AC012184-6044-F64F-ABB3-CC74D49B1796}" destId="{4B0CE49D-6B5A-9241-8EE3-C6095D893787}" srcOrd="0" destOrd="0" presId="urn:microsoft.com/office/officeart/2005/8/layout/orgChart1"/>
    <dgm:cxn modelId="{2CE94E52-C8D2-674F-BCE9-620254F126FC}" type="presParOf" srcId="{AC012184-6044-F64F-ABB3-CC74D49B1796}" destId="{E2049A88-3ABC-D744-940A-04B0DF3F7F76}" srcOrd="1" destOrd="0" presId="urn:microsoft.com/office/officeart/2005/8/layout/orgChart1"/>
    <dgm:cxn modelId="{3F568EF7-3D82-3741-80CB-92A80384003B}" type="presParOf" srcId="{B8067054-B4EE-A74A-A8FB-6F04D9B9C638}" destId="{63E6C915-D84F-CF44-B017-DABBAC10CC06}" srcOrd="1" destOrd="0" presId="urn:microsoft.com/office/officeart/2005/8/layout/orgChart1"/>
    <dgm:cxn modelId="{F04449B7-1078-274B-86FF-AC3C33C797CD}" type="presParOf" srcId="{63E6C915-D84F-CF44-B017-DABBAC10CC06}" destId="{AF185B50-D0F3-2D4C-BDDB-B0B855E2A938}" srcOrd="0" destOrd="0" presId="urn:microsoft.com/office/officeart/2005/8/layout/orgChart1"/>
    <dgm:cxn modelId="{6BC0E863-2C3C-E746-9679-1A8D82CB25D2}" type="presParOf" srcId="{63E6C915-D84F-CF44-B017-DABBAC10CC06}" destId="{CEBBCFB3-167A-914C-BD83-E9165C5685C4}" srcOrd="1" destOrd="0" presId="urn:microsoft.com/office/officeart/2005/8/layout/orgChart1"/>
    <dgm:cxn modelId="{AA36C3F7-3D43-D147-B7E4-214265D66F87}" type="presParOf" srcId="{CEBBCFB3-167A-914C-BD83-E9165C5685C4}" destId="{715AECD1-0AEE-D243-9A08-DCDAC05745EB}" srcOrd="0" destOrd="0" presId="urn:microsoft.com/office/officeart/2005/8/layout/orgChart1"/>
    <dgm:cxn modelId="{56EAFA9C-8AA4-4047-9288-912417CE1CEA}" type="presParOf" srcId="{715AECD1-0AEE-D243-9A08-DCDAC05745EB}" destId="{202C136F-904C-2F4C-ABF8-E6B7F5485CEE}" srcOrd="0" destOrd="0" presId="urn:microsoft.com/office/officeart/2005/8/layout/orgChart1"/>
    <dgm:cxn modelId="{F036706E-C99B-0541-8F60-3176AE317D10}" type="presParOf" srcId="{715AECD1-0AEE-D243-9A08-DCDAC05745EB}" destId="{76BF40CC-D99E-FF4F-BE0D-41834B375462}" srcOrd="1" destOrd="0" presId="urn:microsoft.com/office/officeart/2005/8/layout/orgChart1"/>
    <dgm:cxn modelId="{08EB4171-FD48-A64B-9A69-025263B9B6B8}" type="presParOf" srcId="{CEBBCFB3-167A-914C-BD83-E9165C5685C4}" destId="{D98D3044-E001-8B4B-9C44-8F1D8C92FFC8}" srcOrd="1" destOrd="0" presId="urn:microsoft.com/office/officeart/2005/8/layout/orgChart1"/>
    <dgm:cxn modelId="{33580B86-6DFF-5246-9643-ED661D8D06D2}" type="presParOf" srcId="{CEBBCFB3-167A-914C-BD83-E9165C5685C4}" destId="{4FE1A550-E4AA-D442-9B4A-1C3D8F48B466}" srcOrd="2" destOrd="0" presId="urn:microsoft.com/office/officeart/2005/8/layout/orgChart1"/>
    <dgm:cxn modelId="{29C0EE15-33EF-8949-880C-9B0278B094D0}" type="presParOf" srcId="{63E6C915-D84F-CF44-B017-DABBAC10CC06}" destId="{1DDA9E01-940E-0D4E-9915-51DC62205EAF}" srcOrd="2" destOrd="0" presId="urn:microsoft.com/office/officeart/2005/8/layout/orgChart1"/>
    <dgm:cxn modelId="{1E75FB4A-44FC-6043-B9B8-B26E224E846C}" type="presParOf" srcId="{63E6C915-D84F-CF44-B017-DABBAC10CC06}" destId="{CE51887E-6ACA-F342-B4E4-7F50AF07EFCA}" srcOrd="3" destOrd="0" presId="urn:microsoft.com/office/officeart/2005/8/layout/orgChart1"/>
    <dgm:cxn modelId="{35223FEC-8905-D94C-A05D-513E45B47A1A}" type="presParOf" srcId="{CE51887E-6ACA-F342-B4E4-7F50AF07EFCA}" destId="{037E7D96-3629-2F48-8896-A6C4089126DB}" srcOrd="0" destOrd="0" presId="urn:microsoft.com/office/officeart/2005/8/layout/orgChart1"/>
    <dgm:cxn modelId="{101722C7-8903-114F-9A3C-623B05EB1D6E}" type="presParOf" srcId="{037E7D96-3629-2F48-8896-A6C4089126DB}" destId="{0311C99E-9CB9-ED44-9808-EDA985A269FA}" srcOrd="0" destOrd="0" presId="urn:microsoft.com/office/officeart/2005/8/layout/orgChart1"/>
    <dgm:cxn modelId="{CEC6D991-66EF-DE43-96E6-826606764624}" type="presParOf" srcId="{037E7D96-3629-2F48-8896-A6C4089126DB}" destId="{73E770C7-7D12-B641-AEBB-B7D18B788DFD}" srcOrd="1" destOrd="0" presId="urn:microsoft.com/office/officeart/2005/8/layout/orgChart1"/>
    <dgm:cxn modelId="{116C5588-957B-4A46-AEE4-C4FBFB792DA2}" type="presParOf" srcId="{CE51887E-6ACA-F342-B4E4-7F50AF07EFCA}" destId="{6D515FFE-11DA-0844-B97C-4FC05798D01E}" srcOrd="1" destOrd="0" presId="urn:microsoft.com/office/officeart/2005/8/layout/orgChart1"/>
    <dgm:cxn modelId="{7C812824-0CD7-9448-90B3-7B00686A82C6}" type="presParOf" srcId="{CE51887E-6ACA-F342-B4E4-7F50AF07EFCA}" destId="{A54C3B3C-137A-F74E-9440-16A98DA562C9}" srcOrd="2" destOrd="0" presId="urn:microsoft.com/office/officeart/2005/8/layout/orgChart1"/>
    <dgm:cxn modelId="{6F4B6646-0B4F-B14F-9CF7-25F92F571CF1}" type="presParOf" srcId="{63E6C915-D84F-CF44-B017-DABBAC10CC06}" destId="{71FDF91E-1811-7C49-BFEA-B90C4D1C5DE2}" srcOrd="4" destOrd="0" presId="urn:microsoft.com/office/officeart/2005/8/layout/orgChart1"/>
    <dgm:cxn modelId="{11A34D34-9FDE-D443-981D-AA4A5C1B0846}" type="presParOf" srcId="{63E6C915-D84F-CF44-B017-DABBAC10CC06}" destId="{86BF64D3-8441-184F-B579-785005DAAA6D}" srcOrd="5" destOrd="0" presId="urn:microsoft.com/office/officeart/2005/8/layout/orgChart1"/>
    <dgm:cxn modelId="{04B275CA-A044-F946-AC55-92E30858ECF7}" type="presParOf" srcId="{86BF64D3-8441-184F-B579-785005DAAA6D}" destId="{21BC1663-C857-6D42-B74D-72BA22F4E9B5}" srcOrd="0" destOrd="0" presId="urn:microsoft.com/office/officeart/2005/8/layout/orgChart1"/>
    <dgm:cxn modelId="{934B1BD6-0E8A-DB42-B8D3-3A67374AA189}" type="presParOf" srcId="{21BC1663-C857-6D42-B74D-72BA22F4E9B5}" destId="{7DA44A1F-CE33-8C44-A92E-8F4D074E993E}" srcOrd="0" destOrd="0" presId="urn:microsoft.com/office/officeart/2005/8/layout/orgChart1"/>
    <dgm:cxn modelId="{945F5058-755B-0542-BE92-545356EA49CC}" type="presParOf" srcId="{21BC1663-C857-6D42-B74D-72BA22F4E9B5}" destId="{BEF4B240-1142-5B4E-8E21-4750470A7383}" srcOrd="1" destOrd="0" presId="urn:microsoft.com/office/officeart/2005/8/layout/orgChart1"/>
    <dgm:cxn modelId="{30CD405A-E782-6646-9BE8-A6A7178615D0}" type="presParOf" srcId="{86BF64D3-8441-184F-B579-785005DAAA6D}" destId="{7B8DE4AC-47B8-1742-8512-4A1C97F54747}" srcOrd="1" destOrd="0" presId="urn:microsoft.com/office/officeart/2005/8/layout/orgChart1"/>
    <dgm:cxn modelId="{204C6F02-5C40-C540-A6BB-A49E2A2E3D17}" type="presParOf" srcId="{86BF64D3-8441-184F-B579-785005DAAA6D}" destId="{E87885B9-CD46-DF4B-861B-41851A0F965F}" srcOrd="2" destOrd="0" presId="urn:microsoft.com/office/officeart/2005/8/layout/orgChart1"/>
    <dgm:cxn modelId="{AC3992A5-852B-9848-A4EC-90B65EE92F7A}" type="presParOf" srcId="{63E6C915-D84F-CF44-B017-DABBAC10CC06}" destId="{0F55ED42-3813-1646-A230-FC1E4F7DE216}" srcOrd="6" destOrd="0" presId="urn:microsoft.com/office/officeart/2005/8/layout/orgChart1"/>
    <dgm:cxn modelId="{D49BC9AE-A14B-9E4F-B550-211441DFA4DB}" type="presParOf" srcId="{63E6C915-D84F-CF44-B017-DABBAC10CC06}" destId="{BB92D777-6434-3D42-A357-9F9A49B2FE38}" srcOrd="7" destOrd="0" presId="urn:microsoft.com/office/officeart/2005/8/layout/orgChart1"/>
    <dgm:cxn modelId="{B9833BFA-92AA-A549-B247-223A80D80E11}" type="presParOf" srcId="{BB92D777-6434-3D42-A357-9F9A49B2FE38}" destId="{8529C3F2-7527-1542-81B6-F2F4C58BD84B}" srcOrd="0" destOrd="0" presId="urn:microsoft.com/office/officeart/2005/8/layout/orgChart1"/>
    <dgm:cxn modelId="{FFD497C3-3997-C843-8599-8E20CAC83231}" type="presParOf" srcId="{8529C3F2-7527-1542-81B6-F2F4C58BD84B}" destId="{6F6CAA7B-295A-C04A-8C74-87DA15BC6EE2}" srcOrd="0" destOrd="0" presId="urn:microsoft.com/office/officeart/2005/8/layout/orgChart1"/>
    <dgm:cxn modelId="{4D7FA2EE-2D08-4642-AB36-849AEB48D733}" type="presParOf" srcId="{8529C3F2-7527-1542-81B6-F2F4C58BD84B}" destId="{772D11BD-CBE6-6C41-B46C-6F48E3B86530}" srcOrd="1" destOrd="0" presId="urn:microsoft.com/office/officeart/2005/8/layout/orgChart1"/>
    <dgm:cxn modelId="{364E4F60-FD03-3449-A4E1-1B6E6F107354}" type="presParOf" srcId="{BB92D777-6434-3D42-A357-9F9A49B2FE38}" destId="{FDFDC28C-AC32-9345-9ED1-569DFE5EF520}" srcOrd="1" destOrd="0" presId="urn:microsoft.com/office/officeart/2005/8/layout/orgChart1"/>
    <dgm:cxn modelId="{41B6B82E-644C-CB4C-852D-1A0302755823}" type="presParOf" srcId="{BB92D777-6434-3D42-A357-9F9A49B2FE38}" destId="{9A502CC0-5023-7A4C-A993-5F3AB8493DF2}" srcOrd="2" destOrd="0" presId="urn:microsoft.com/office/officeart/2005/8/layout/orgChart1"/>
    <dgm:cxn modelId="{5FEFD95A-0568-0C40-B755-3040D79868E6}" type="presParOf" srcId="{B8067054-B4EE-A74A-A8FB-6F04D9B9C638}" destId="{D50D2FC0-E61E-BB44-8E20-D3B08E9996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5ED42-3813-1646-A230-FC1E4F7DE216}">
      <dsp:nvSpPr>
        <dsp:cNvPr id="0" name=""/>
        <dsp:cNvSpPr/>
      </dsp:nvSpPr>
      <dsp:spPr>
        <a:xfrm>
          <a:off x="4220115" y="2719000"/>
          <a:ext cx="3305220" cy="382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11"/>
              </a:lnTo>
              <a:lnTo>
                <a:pt x="3305220" y="191211"/>
              </a:lnTo>
              <a:lnTo>
                <a:pt x="3305220" y="38242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DF91E-1811-7C49-BFEA-B90C4D1C5DE2}">
      <dsp:nvSpPr>
        <dsp:cNvPr id="0" name=""/>
        <dsp:cNvSpPr/>
      </dsp:nvSpPr>
      <dsp:spPr>
        <a:xfrm>
          <a:off x="4220115" y="2719000"/>
          <a:ext cx="1101740" cy="382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11"/>
              </a:lnTo>
              <a:lnTo>
                <a:pt x="1101740" y="191211"/>
              </a:lnTo>
              <a:lnTo>
                <a:pt x="1101740" y="38242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A9E01-940E-0D4E-9915-51DC62205EAF}">
      <dsp:nvSpPr>
        <dsp:cNvPr id="0" name=""/>
        <dsp:cNvSpPr/>
      </dsp:nvSpPr>
      <dsp:spPr>
        <a:xfrm>
          <a:off x="3118374" y="2719000"/>
          <a:ext cx="1101740" cy="382422"/>
        </a:xfrm>
        <a:custGeom>
          <a:avLst/>
          <a:gdLst/>
          <a:ahLst/>
          <a:cxnLst/>
          <a:rect l="0" t="0" r="0" b="0"/>
          <a:pathLst>
            <a:path>
              <a:moveTo>
                <a:pt x="1101740" y="0"/>
              </a:moveTo>
              <a:lnTo>
                <a:pt x="1101740" y="191211"/>
              </a:lnTo>
              <a:lnTo>
                <a:pt x="0" y="191211"/>
              </a:lnTo>
              <a:lnTo>
                <a:pt x="0" y="38242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85B50-D0F3-2D4C-BDDB-B0B855E2A938}">
      <dsp:nvSpPr>
        <dsp:cNvPr id="0" name=""/>
        <dsp:cNvSpPr/>
      </dsp:nvSpPr>
      <dsp:spPr>
        <a:xfrm>
          <a:off x="914894" y="2719000"/>
          <a:ext cx="3305220" cy="382422"/>
        </a:xfrm>
        <a:custGeom>
          <a:avLst/>
          <a:gdLst/>
          <a:ahLst/>
          <a:cxnLst/>
          <a:rect l="0" t="0" r="0" b="0"/>
          <a:pathLst>
            <a:path>
              <a:moveTo>
                <a:pt x="3305220" y="0"/>
              </a:moveTo>
              <a:lnTo>
                <a:pt x="3305220" y="191211"/>
              </a:lnTo>
              <a:lnTo>
                <a:pt x="0" y="191211"/>
              </a:lnTo>
              <a:lnTo>
                <a:pt x="0" y="38242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0CE49D-6B5A-9241-8EE3-C6095D893787}">
      <dsp:nvSpPr>
        <dsp:cNvPr id="0" name=""/>
        <dsp:cNvSpPr/>
      </dsp:nvSpPr>
      <dsp:spPr>
        <a:xfrm>
          <a:off x="3309586" y="1808471"/>
          <a:ext cx="1821057" cy="910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CDCB</a:t>
          </a:r>
          <a:endParaRPr lang="en-US" sz="4900" kern="1200" dirty="0"/>
        </a:p>
      </dsp:txBody>
      <dsp:txXfrm>
        <a:off x="3309586" y="1808471"/>
        <a:ext cx="1821057" cy="910528"/>
      </dsp:txXfrm>
    </dsp:sp>
    <dsp:sp modelId="{202C136F-904C-2F4C-ABF8-E6B7F5485CEE}">
      <dsp:nvSpPr>
        <dsp:cNvPr id="0" name=""/>
        <dsp:cNvSpPr/>
      </dsp:nvSpPr>
      <dsp:spPr>
        <a:xfrm>
          <a:off x="4365" y="3101423"/>
          <a:ext cx="1821057" cy="910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PDCA</a:t>
          </a:r>
          <a:endParaRPr lang="en-US" sz="4900" kern="1200" dirty="0"/>
        </a:p>
      </dsp:txBody>
      <dsp:txXfrm>
        <a:off x="4365" y="3101423"/>
        <a:ext cx="1821057" cy="910528"/>
      </dsp:txXfrm>
    </dsp:sp>
    <dsp:sp modelId="{0311C99E-9CB9-ED44-9808-EDA985A269FA}">
      <dsp:nvSpPr>
        <dsp:cNvPr id="0" name=""/>
        <dsp:cNvSpPr/>
      </dsp:nvSpPr>
      <dsp:spPr>
        <a:xfrm>
          <a:off x="2207845" y="3101423"/>
          <a:ext cx="1821057" cy="910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NAAB</a:t>
          </a:r>
          <a:endParaRPr lang="en-US" sz="4900" kern="1200" dirty="0"/>
        </a:p>
      </dsp:txBody>
      <dsp:txXfrm>
        <a:off x="2207845" y="3101423"/>
        <a:ext cx="1821057" cy="910528"/>
      </dsp:txXfrm>
    </dsp:sp>
    <dsp:sp modelId="{7DA44A1F-CE33-8C44-A92E-8F4D074E993E}">
      <dsp:nvSpPr>
        <dsp:cNvPr id="0" name=""/>
        <dsp:cNvSpPr/>
      </dsp:nvSpPr>
      <dsp:spPr>
        <a:xfrm>
          <a:off x="4411326" y="3101423"/>
          <a:ext cx="1821057" cy="910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DRPC</a:t>
          </a:r>
          <a:endParaRPr lang="en-US" sz="4900" kern="1200" dirty="0"/>
        </a:p>
      </dsp:txBody>
      <dsp:txXfrm>
        <a:off x="4411326" y="3101423"/>
        <a:ext cx="1821057" cy="910528"/>
      </dsp:txXfrm>
    </dsp:sp>
    <dsp:sp modelId="{6F6CAA7B-295A-C04A-8C74-87DA15BC6EE2}">
      <dsp:nvSpPr>
        <dsp:cNvPr id="0" name=""/>
        <dsp:cNvSpPr/>
      </dsp:nvSpPr>
      <dsp:spPr>
        <a:xfrm>
          <a:off x="6614806" y="3101423"/>
          <a:ext cx="1821057" cy="910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DHI</a:t>
          </a:r>
          <a:endParaRPr lang="en-US" sz="4900" kern="1200" dirty="0"/>
        </a:p>
      </dsp:txBody>
      <dsp:txXfrm>
        <a:off x="6614806" y="3101423"/>
        <a:ext cx="1821057" cy="910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EA52A-DBC3-FA40-99F1-E85A4A05752A}" type="datetimeFigureOut">
              <a:rPr lang="en-US" smtClean="0"/>
              <a:pPr/>
              <a:t>4/18/13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C39B9-16A1-FE4D-80BF-50A88C645F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3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george.wiggans@ars.usda.gov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0">
          <a:gsLst>
            <a:gs pos="0">
              <a:srgbClr val="000066"/>
            </a:gs>
            <a:gs pos="12000">
              <a:srgbClr val="000066"/>
            </a:gs>
            <a:gs pos="16000">
              <a:schemeClr val="tx1"/>
            </a:gs>
            <a:gs pos="94000">
              <a:schemeClr val="tx1"/>
            </a:gs>
            <a:gs pos="97000">
              <a:srgbClr val="006600"/>
            </a:gs>
            <a:gs pos="100000">
              <a:srgbClr val="00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  <a:lvl2pPr>
              <a:defRPr>
                <a:solidFill>
                  <a:srgbClr val="000066"/>
                </a:solidFill>
              </a:defRPr>
            </a:lvl2pPr>
            <a:lvl3pPr>
              <a:defRPr>
                <a:solidFill>
                  <a:srgbClr val="000066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gradFill flip="none" rotWithShape="0">
          <a:gsLst>
            <a:gs pos="0">
              <a:srgbClr val="000066"/>
            </a:gs>
            <a:gs pos="48000">
              <a:srgbClr val="000066"/>
            </a:gs>
            <a:gs pos="55000">
              <a:schemeClr val="tx1"/>
            </a:gs>
            <a:gs pos="94000">
              <a:schemeClr val="tx1"/>
            </a:gs>
            <a:gs pos="97000">
              <a:srgbClr val="006600"/>
            </a:gs>
            <a:gs pos="100000">
              <a:srgbClr val="00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"/>
            <a:ext cx="7772400" cy="299212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11200" y="3763132"/>
            <a:ext cx="7772400" cy="2441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George</a:t>
            </a:r>
            <a:r>
              <a:rPr lang="en-US" sz="3600" b="1" baseline="0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R. Wiggans</a:t>
            </a:r>
          </a:p>
          <a:p>
            <a:r>
              <a:rPr lang="en-US" sz="2800" b="1" baseline="0" dirty="0" smtClean="0">
                <a:solidFill>
                  <a:srgbClr val="000066"/>
                </a:solidFill>
                <a:latin typeface="Calibri" pitchFamily="34" charset="0"/>
                <a:cs typeface="Calibri" pitchFamily="34" charset="0"/>
              </a:rPr>
              <a:t>Animal Improvement Programs Laboratory</a:t>
            </a:r>
          </a:p>
          <a:p>
            <a:pPr>
              <a:lnSpc>
                <a:spcPts val="3400"/>
              </a:lnSpc>
            </a:pPr>
            <a:r>
              <a:rPr lang="en-US" sz="2800" b="1" baseline="0" dirty="0" smtClean="0">
                <a:solidFill>
                  <a:srgbClr val="000066"/>
                </a:solidFill>
                <a:latin typeface="Calibri" pitchFamily="34" charset="0"/>
                <a:cs typeface="Calibri" pitchFamily="34" charset="0"/>
              </a:rPr>
              <a:t>Agricultural Research Service, USDA</a:t>
            </a:r>
          </a:p>
          <a:p>
            <a:pPr>
              <a:lnSpc>
                <a:spcPts val="3400"/>
              </a:lnSpc>
            </a:pPr>
            <a:r>
              <a:rPr lang="en-US" sz="2800" b="1" baseline="0" dirty="0" smtClean="0">
                <a:solidFill>
                  <a:srgbClr val="000066"/>
                </a:solidFill>
                <a:latin typeface="Calibri" pitchFamily="34" charset="0"/>
                <a:cs typeface="Calibri" pitchFamily="34" charset="0"/>
              </a:rPr>
              <a:t>Beltsville, MD 20705-2350, USA</a:t>
            </a:r>
          </a:p>
          <a:p>
            <a:r>
              <a:rPr lang="en-US" sz="2800" b="1" baseline="0" dirty="0" smtClean="0">
                <a:solidFill>
                  <a:srgbClr val="00480F"/>
                </a:solidFill>
                <a:latin typeface="Calibri" pitchFamily="34" charset="0"/>
                <a:cs typeface="Calibri" pitchFamily="34" charset="0"/>
                <a:hlinkClick r:id="rId2"/>
              </a:rPr>
              <a:t>george.wiggans@ars.usda.gov</a:t>
            </a:r>
            <a:endParaRPr lang="en-US" sz="2800" b="1" dirty="0">
              <a:solidFill>
                <a:srgbClr val="00480F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233488"/>
            <a:ext cx="8226425" cy="192405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52335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5613" y="1233488"/>
            <a:ext cx="8226425" cy="19240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2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hyperlink" Target="http://www.ars.usda.gov/" TargetMode="Externa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0066"/>
            </a:gs>
            <a:gs pos="12000">
              <a:srgbClr val="000066"/>
            </a:gs>
            <a:gs pos="16000">
              <a:schemeClr val="tx1"/>
            </a:gs>
            <a:gs pos="94000">
              <a:schemeClr val="tx1"/>
            </a:gs>
            <a:gs pos="97000">
              <a:srgbClr val="006600"/>
            </a:gs>
            <a:gs pos="100000">
              <a:srgbClr val="00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82563"/>
            <a:ext cx="82264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26425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Box 50"/>
          <p:cNvSpPr txBox="1">
            <a:spLocks noChangeArrowheads="1"/>
          </p:cNvSpPr>
          <p:nvPr/>
        </p:nvSpPr>
        <p:spPr bwMode="ltGray">
          <a:xfrm>
            <a:off x="7525463" y="6583680"/>
            <a:ext cx="5436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Wiggans</a:t>
            </a:r>
            <a:endParaRPr kumimoji="1" 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51"/>
          <p:cNvSpPr txBox="1">
            <a:spLocks noChangeArrowheads="1"/>
          </p:cNvSpPr>
          <p:nvPr/>
        </p:nvSpPr>
        <p:spPr bwMode="ltGray">
          <a:xfrm>
            <a:off x="227013" y="6583680"/>
            <a:ext cx="47767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kumimoji="1" lang="en-US" sz="1200" b="1" baseline="0" dirty="0" smtClean="0">
                <a:latin typeface="Calibri" pitchFamily="34" charset="0"/>
                <a:cs typeface="Calibri" pitchFamily="34" charset="0"/>
              </a:rPr>
              <a:t>SRUC</a:t>
            </a:r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(</a:t>
            </a:r>
            <a:fld id="{6EF5BE8E-3B3E-486D-9684-5293E34BCCC8}" type="slidenum">
              <a:rPr kumimoji="1" lang="en-US" sz="1200" b="1" smtClean="0">
                <a:latin typeface="Calibri" pitchFamily="34" charset="0"/>
                <a:cs typeface="Calibri" pitchFamily="34" charset="0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)</a:t>
            </a:r>
            <a:endParaRPr kumimoji="1" lang="en-US" sz="12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2" name="Picture 21" descr="USDA-logo.png">
            <a:hlinkClick r:id="rId6"/>
          </p:cNvPr>
          <p:cNvPicPr>
            <a:picLocks noChangeAspect="1"/>
          </p:cNvPicPr>
          <p:nvPr userDrawn="1"/>
        </p:nvPicPr>
        <p:blipFill>
          <a:blip r:embed="rId7" cstate="print"/>
          <a:srcRect l="4915" t="4729" r="-4915" b="-1892"/>
          <a:stretch>
            <a:fillRect/>
          </a:stretch>
        </p:blipFill>
        <p:spPr>
          <a:xfrm>
            <a:off x="8148769" y="6340512"/>
            <a:ext cx="713644" cy="48040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1" name="Text Box 33"/>
          <p:cNvSpPr txBox="1">
            <a:spLocks noChangeArrowheads="1"/>
          </p:cNvSpPr>
          <p:nvPr userDrawn="1"/>
        </p:nvSpPr>
        <p:spPr bwMode="ltGray">
          <a:xfrm>
            <a:off x="8304209" y="6685852"/>
            <a:ext cx="558800" cy="100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1" lang="en-US" sz="650" b="1" dirty="0" smtClean="0">
                <a:latin typeface="Calibri" pitchFamily="34" charset="0"/>
                <a:cs typeface="Calibri" pitchFamily="34" charset="0"/>
              </a:rPr>
              <a:t>2013</a:t>
            </a:r>
            <a:endParaRPr kumimoji="1" lang="en-US" sz="65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75" r:id="rId2"/>
    <p:sldLayoutId id="2147483676" r:id="rId3"/>
    <p:sldLayoutId id="2147483678" r:id="rId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339725" indent="-339725" algn="l" rtl="0" eaLnBrk="1" fontAlgn="base" hangingPunct="1">
        <a:spcBef>
          <a:spcPct val="0"/>
        </a:spcBef>
        <a:spcAft>
          <a:spcPct val="50000"/>
        </a:spcAft>
        <a:buClr>
          <a:srgbClr val="000066"/>
        </a:buClr>
        <a:buSzPct val="67000"/>
        <a:buFont typeface="Monotype Sorts" pitchFamily="2" charset="2"/>
        <a:buChar char="l"/>
        <a:defRPr sz="3200" b="1">
          <a:solidFill>
            <a:srgbClr val="000066"/>
          </a:solidFill>
          <a:latin typeface="Calibri" pitchFamily="34" charset="0"/>
          <a:ea typeface="+mn-ea"/>
          <a:cs typeface="Calibri" pitchFamily="34" charset="0"/>
        </a:defRPr>
      </a:lvl1pPr>
      <a:lvl2pPr marL="690563" indent="-284163" algn="l" rtl="0" eaLnBrk="1" fontAlgn="base" hangingPunct="1">
        <a:spcBef>
          <a:spcPct val="0"/>
        </a:spcBef>
        <a:spcAft>
          <a:spcPct val="50000"/>
        </a:spcAft>
        <a:buClr>
          <a:srgbClr val="000066"/>
        </a:buClr>
        <a:buSzPct val="80000"/>
        <a:buFont typeface="Monotype Sorts" pitchFamily="2" charset="2"/>
        <a:buChar char="w"/>
        <a:defRPr sz="3200" b="1">
          <a:solidFill>
            <a:srgbClr val="000066"/>
          </a:solidFill>
          <a:latin typeface="Calibri" pitchFamily="34" charset="0"/>
          <a:cs typeface="Calibri" pitchFamily="34" charset="0"/>
        </a:defRPr>
      </a:lvl2pPr>
      <a:lvl3pPr marL="1206500" indent="-515938" algn="l" rtl="0" eaLnBrk="1" fontAlgn="base" hangingPunct="1">
        <a:spcBef>
          <a:spcPct val="0"/>
        </a:spcBef>
        <a:spcAft>
          <a:spcPct val="50000"/>
        </a:spcAft>
        <a:buClr>
          <a:srgbClr val="000066"/>
        </a:buClr>
        <a:buSzPct val="120000"/>
        <a:buFont typeface="Humnst777 BT"/>
        <a:buChar char="−"/>
        <a:defRPr sz="3200" b="1">
          <a:solidFill>
            <a:srgbClr val="000066"/>
          </a:solidFill>
          <a:latin typeface="Calibri" pitchFamily="34" charset="0"/>
          <a:cs typeface="Calibri" pitchFamily="34" charset="0"/>
        </a:defRPr>
      </a:lvl3pPr>
      <a:lvl4pPr marL="16637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3215"/>
            <a:ext cx="7772400" cy="153888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Algorithms and </a:t>
            </a:r>
            <a:br>
              <a:rPr lang="en-US" dirty="0" smtClean="0"/>
            </a:br>
            <a:r>
              <a:rPr lang="en-US" dirty="0" smtClean="0"/>
              <a:t>genotype densities</a:t>
            </a:r>
            <a:endParaRPr lang="en-US" dirty="0"/>
          </a:p>
        </p:txBody>
      </p:sp>
      <p:pic>
        <p:nvPicPr>
          <p:cNvPr id="5" name="Picture 4" descr="cowsil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556" t="786" r="556" b="786"/>
          <a:stretch>
            <a:fillRect/>
          </a:stretch>
        </p:blipFill>
        <p:spPr>
          <a:xfrm>
            <a:off x="5649841" y="1672010"/>
            <a:ext cx="3054887" cy="2152819"/>
          </a:xfrm>
          <a:prstGeom prst="rect">
            <a:avLst/>
          </a:prstGeom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659437" y="1802925"/>
            <a:ext cx="3048001" cy="2066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eaLnBrk="0" hangingPunct="0">
              <a:defRPr/>
            </a:pP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                                                                                                                  100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                                                                                                 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01111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0</a:t>
            </a:r>
            <a:endParaRPr lang="en-US" sz="500" b="1" i="0" dirty="0" smtClean="0">
              <a:solidFill>
                <a:srgbClr val="006600"/>
              </a:solidFill>
              <a:latin typeface="Verdana" pitchFamily="34" charset="0"/>
            </a:endParaRPr>
          </a:p>
          <a:p>
            <a:pPr eaLnBrk="0" hangingPunct="0">
              <a:defRPr/>
            </a:pPr>
            <a:r>
              <a:rPr lang="en-US" sz="500" b="1" dirty="0">
                <a:solidFill>
                  <a:srgbClr val="006600"/>
                </a:solidFill>
                <a:latin typeface="Verdana" pitchFamily="34" charset="0"/>
              </a:rPr>
              <a:t> 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                                                                                                1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220020012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                                                                                         0212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1110111121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10111100112110002012200222011112021012002111221100211120220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00111100101101101022001100220110112002011010202221211221012202</a:t>
            </a:r>
          </a:p>
          <a:p>
            <a:pPr eaLnBrk="0" hangingPunct="0">
              <a:defRPr/>
            </a:pPr>
            <a:r>
              <a:rPr lang="en-US" sz="500" b="1" dirty="0">
                <a:solidFill>
                  <a:srgbClr val="006600"/>
                </a:solidFill>
                <a:latin typeface="Verdana" pitchFamily="34" charset="0"/>
              </a:rPr>
              <a:t> 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2010011100011220221222112021120120201002022020002122 </a:t>
            </a:r>
          </a:p>
          <a:p>
            <a:pPr eaLnBrk="0" hangingPunct="0">
              <a:defRPr/>
            </a:pPr>
            <a:r>
              <a:rPr lang="en-US" sz="500" b="1" dirty="0">
                <a:solidFill>
                  <a:srgbClr val="006600"/>
                </a:solidFill>
                <a:latin typeface="Verdana" pitchFamily="34" charset="0"/>
              </a:rPr>
              <a:t> 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21122011101210011121110211211002010210002200020221</a:t>
            </a:r>
          </a:p>
          <a:p>
            <a:pPr eaLnBrk="0" hangingPunct="0">
              <a:defRPr/>
            </a:pPr>
            <a:r>
              <a:rPr lang="en-US" sz="500" b="1" dirty="0">
                <a:solidFill>
                  <a:srgbClr val="006600"/>
                </a:solidFill>
                <a:latin typeface="Verdana" pitchFamily="34" charset="0"/>
              </a:rPr>
              <a:t> 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2010002011000022022110221121011211101222200120111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    12220020002002020201222110022222220022121111220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   21002111120011011101120020222000111201101021211</a:t>
            </a:r>
          </a:p>
          <a:p>
            <a:pPr eaLnBrk="0" hangingPunct="0">
              <a:defRPr/>
            </a:pPr>
            <a:r>
              <a:rPr lang="en-US" sz="500" b="1" dirty="0">
                <a:solidFill>
                  <a:srgbClr val="006600"/>
                </a:solidFill>
                <a:latin typeface="Verdana" pitchFamily="34" charset="0"/>
              </a:rPr>
              <a:t> 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   1121211102022100211201211001111102111211020002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   122000101101110202200221110102011121111011221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202102102121101102212200121101121101202201100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01     22200210021100011100211021101110002220021121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</a:t>
            </a:r>
            <a:r>
              <a:rPr lang="en-US" sz="250" b="1" dirty="0" smtClean="0">
                <a:solidFill>
                  <a:srgbClr val="006600"/>
                </a:solidFill>
                <a:latin typeface="Verdana" pitchFamily="34" charset="0"/>
              </a:rPr>
              <a:t>     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2                         21212110002220102002222120012211212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101110112</a:t>
            </a:r>
            <a:endParaRPr lang="en-US" sz="500" b="1" i="0" dirty="0" smtClean="0">
              <a:solidFill>
                <a:srgbClr val="006600"/>
              </a:solidFill>
              <a:latin typeface="Verdana" pitchFamily="34" charset="0"/>
            </a:endParaRP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11    200201102020012222220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021110               22001120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/>
            </a:r>
            <a:b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</a:b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  211122   1010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1121211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                                       202111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2112      121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12121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                                             10120</a:t>
            </a:r>
          </a:p>
          <a:p>
            <a:pPr eaLnBrk="0" hangingPunct="0">
              <a:defRPr/>
            </a:pPr>
            <a:r>
              <a:rPr lang="en-US" sz="500" b="1" dirty="0">
                <a:solidFill>
                  <a:srgbClr val="006600"/>
                </a:solidFill>
                <a:latin typeface="Verdana" pitchFamily="34" charset="0"/>
              </a:rPr>
              <a:t> 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1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021        01                                                         11220</a:t>
            </a:r>
            <a:b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</a:b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  012           10                                                         0   21</a:t>
            </a:r>
          </a:p>
          <a:p>
            <a:pPr eaLnBrk="0" hangingPunct="0">
              <a:defRPr/>
            </a:pP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    00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    </a:t>
            </a:r>
            <a:r>
              <a:rPr lang="en-US" sz="500" b="1" i="0" dirty="0" smtClean="0">
                <a:solidFill>
                  <a:srgbClr val="006600"/>
                </a:solidFill>
                <a:latin typeface="Verdana" pitchFamily="34" charset="0"/>
              </a:rPr>
              <a:t>2                                                          2   11</a:t>
            </a:r>
          </a:p>
          <a:p>
            <a:pPr eaLnBrk="0" hangingPunct="0">
              <a:defRPr/>
            </a:pPr>
            <a:r>
              <a:rPr lang="en-US" sz="500" b="1" dirty="0">
                <a:solidFill>
                  <a:srgbClr val="006600"/>
                </a:solidFill>
                <a:latin typeface="Verdana" pitchFamily="34" charset="0"/>
              </a:rPr>
              <a:t> 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12                                                                                                                                  </a:t>
            </a:r>
            <a:r>
              <a:rPr lang="en-US" sz="350" b="1" dirty="0" smtClean="0">
                <a:solidFill>
                  <a:srgbClr val="006600"/>
                </a:solidFill>
                <a:latin typeface="Verdana" pitchFamily="34" charset="0"/>
              </a:rPr>
              <a:t> 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0   21</a:t>
            </a:r>
          </a:p>
          <a:p>
            <a:pPr eaLnBrk="0" hangingPunct="0">
              <a:defRPr/>
            </a:pPr>
            <a:r>
              <a:rPr lang="en-US" sz="500" b="1" dirty="0">
                <a:solidFill>
                  <a:srgbClr val="006600"/>
                </a:solidFill>
                <a:latin typeface="Verdana" pitchFamily="34" charset="0"/>
              </a:rPr>
              <a:t> 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1              2                                                       12001</a:t>
            </a:r>
          </a:p>
          <a:p>
            <a:pPr eaLnBrk="0" hangingPunct="0">
              <a:defRPr/>
            </a:pP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                0                                                             12 </a:t>
            </a:r>
          </a:p>
          <a:p>
            <a:pPr eaLnBrk="0" hangingPunct="0">
              <a:defRPr/>
            </a:pPr>
            <a:r>
              <a:rPr lang="en-US" sz="500" b="1" dirty="0">
                <a:solidFill>
                  <a:srgbClr val="006600"/>
                </a:solidFill>
                <a:latin typeface="Verdana" pitchFamily="34" charset="0"/>
              </a:rPr>
              <a:t> </a:t>
            </a:r>
            <a:r>
              <a:rPr lang="en-US" sz="500" b="1" dirty="0" smtClean="0">
                <a:solidFill>
                  <a:srgbClr val="006600"/>
                </a:solidFill>
                <a:latin typeface="Verdana" pitchFamily="34" charset="0"/>
              </a:rPr>
              <a:t>                                  </a:t>
            </a:r>
            <a:endParaRPr lang="en-US" sz="500" b="1" dirty="0">
              <a:solidFill>
                <a:srgbClr val="0066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 on Dairy Cattle Breeding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2585323"/>
          </a:xfrm>
        </p:spPr>
        <p:txBody>
          <a:bodyPr/>
          <a:lstStyle/>
          <a:p>
            <a:pPr>
              <a:buClrTx/>
            </a:pPr>
            <a:r>
              <a:rPr lang="en-US" sz="2800" dirty="0" smtClean="0">
                <a:solidFill>
                  <a:srgbClr val="000000"/>
                </a:solidFill>
              </a:rPr>
              <a:t>CDCB assuming responsibility for receiving data, computing, and delivering U.S. evaluations</a:t>
            </a:r>
          </a:p>
          <a:p>
            <a:pPr>
              <a:buClrTx/>
            </a:pPr>
            <a:r>
              <a:rPr lang="en-US" sz="2800" dirty="0" smtClean="0">
                <a:solidFill>
                  <a:srgbClr val="000000"/>
                </a:solidFill>
              </a:rPr>
              <a:t>USDA will continue research and development to improve evaluation system</a:t>
            </a:r>
          </a:p>
          <a:p>
            <a:pPr>
              <a:buClrTx/>
            </a:pPr>
            <a:r>
              <a:rPr lang="en-US" sz="2800" dirty="0" smtClean="0">
                <a:solidFill>
                  <a:srgbClr val="000000"/>
                </a:solidFill>
              </a:rPr>
              <a:t>CDCB and USDA employees collocated in Beltsville</a:t>
            </a:r>
          </a:p>
        </p:txBody>
      </p:sp>
    </p:spTree>
    <p:extLst>
      <p:ext uri="{BB962C8B-B14F-4D97-AF65-F5344CB8AC3E}">
        <p14:creationId xmlns:p14="http://schemas.microsoft.com/office/powerpoint/2010/main" val="2998239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14" descr="http://www.planetperplex.com/img/bovine_atl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41438"/>
            <a:ext cx="6192837" cy="48387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899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Genotyping Chips</a:t>
            </a:r>
            <a:endParaRPr lang="en-US" dirty="0"/>
          </a:p>
        </p:txBody>
      </p:sp>
      <p:pic>
        <p:nvPicPr>
          <p:cNvPr id="6" name="Table Placeholder 5"/>
          <p:cNvPicPr>
            <a:picLocks noGrp="1" noChangeAspect="1"/>
          </p:cNvPicPr>
          <p:nvPr>
            <p:ph type="tbl" idx="1"/>
          </p:nvPr>
        </p:nvPicPr>
        <p:blipFill rotWithShape="1">
          <a:blip r:embed="rId2"/>
          <a:srcRect l="-12816" r="-13962"/>
          <a:stretch/>
        </p:blipFill>
        <p:spPr>
          <a:xfrm>
            <a:off x="6002506" y="1328969"/>
            <a:ext cx="1919271" cy="4603973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1745" y="1073737"/>
            <a:ext cx="8299450" cy="6232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39725" indent="-339725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0066"/>
              </a:buClr>
              <a:buSzPct val="67000"/>
              <a:buFont typeface="Monotype Sorts" pitchFamily="2" charset="2"/>
              <a:buChar char="l"/>
              <a:defRPr sz="3200" b="1">
                <a:solidFill>
                  <a:srgbClr val="000066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690563" indent="-28416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0066"/>
              </a:buClr>
              <a:buSzPct val="80000"/>
              <a:buFont typeface="Monotype Sorts" pitchFamily="2" charset="2"/>
              <a:buChar char="w"/>
              <a:defRPr sz="3200" b="1">
                <a:solidFill>
                  <a:srgbClr val="000066"/>
                </a:solidFill>
                <a:latin typeface="Calibri" pitchFamily="34" charset="0"/>
                <a:cs typeface="Calibri" pitchFamily="34" charset="0"/>
              </a:defRPr>
            </a:lvl2pPr>
            <a:lvl3pPr marL="1206500" indent="-515938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000066"/>
              </a:buClr>
              <a:buSzPct val="120000"/>
              <a:buFont typeface="Humnst777 BT"/>
              <a:buChar char="−"/>
              <a:defRPr sz="3200" b="1">
                <a:solidFill>
                  <a:srgbClr val="000066"/>
                </a:solidFill>
                <a:latin typeface="Calibri" pitchFamily="34" charset="0"/>
                <a:cs typeface="Calibri" pitchFamily="34" charset="0"/>
              </a:defRPr>
            </a:lvl3pPr>
            <a:lvl4pPr marL="1663700" indent="-228600" algn="l" rtl="0" eaLnBrk="1" fontAlgn="base" hangingPunct="1">
              <a:spcBef>
                <a:spcPct val="5000"/>
              </a:spcBef>
              <a:spcAft>
                <a:spcPct val="0"/>
              </a:spcAft>
              <a:buClr>
                <a:srgbClr val="009900"/>
              </a:buClr>
              <a:buSzPct val="120000"/>
              <a:buChar char="•"/>
              <a:defRPr sz="2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5000"/>
              </a:spcBef>
              <a:spcAft>
                <a:spcPct val="0"/>
              </a:spcAft>
              <a:buClr>
                <a:srgbClr val="009900"/>
              </a:buClr>
              <a:buSzPct val="120000"/>
              <a:buChar char="•"/>
              <a:defRPr sz="2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"/>
              </a:spcBef>
              <a:spcAft>
                <a:spcPct val="0"/>
              </a:spcAft>
              <a:buClr>
                <a:srgbClr val="009900"/>
              </a:buClr>
              <a:buSzPct val="120000"/>
              <a:buChar char="•"/>
              <a:defRPr sz="28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"/>
              </a:spcBef>
              <a:spcAft>
                <a:spcPct val="0"/>
              </a:spcAft>
              <a:buClr>
                <a:srgbClr val="009900"/>
              </a:buClr>
              <a:buSzPct val="120000"/>
              <a:buChar char="•"/>
              <a:defRPr sz="28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"/>
              </a:spcBef>
              <a:spcAft>
                <a:spcPct val="0"/>
              </a:spcAft>
              <a:buClr>
                <a:srgbClr val="009900"/>
              </a:buClr>
              <a:buSzPct val="120000"/>
              <a:buChar char="•"/>
              <a:defRPr sz="28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"/>
              </a:spcBef>
              <a:spcAft>
                <a:spcPct val="0"/>
              </a:spcAft>
              <a:buClr>
                <a:srgbClr val="009900"/>
              </a:buClr>
              <a:buSzPct val="120000"/>
              <a:buChar char="•"/>
              <a:defRPr sz="28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ct val="0"/>
              </a:spcAft>
              <a:buClrTx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BovineSNP50</a:t>
            </a:r>
          </a:p>
          <a:p>
            <a:pPr marL="652462" lvl="1" indent="-342900">
              <a:spcAft>
                <a:spcPct val="0"/>
              </a:spcAft>
              <a:buClrTx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Version 1 54,001 (43,593) SNP </a:t>
            </a:r>
          </a:p>
          <a:p>
            <a:pPr marL="652462" lvl="1" indent="-342900">
              <a:spcAft>
                <a:spcPts val="1800"/>
              </a:spcAft>
              <a:buClrTx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Version 2 54,609 (43,289) SNP </a:t>
            </a:r>
          </a:p>
          <a:p>
            <a:pPr>
              <a:spcAft>
                <a:spcPct val="0"/>
              </a:spcAft>
              <a:buClrTx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HD</a:t>
            </a:r>
          </a:p>
          <a:p>
            <a:pPr marL="652462" lvl="1" indent="-342900">
              <a:spcAft>
                <a:spcPts val="1800"/>
              </a:spcAft>
              <a:buClrTx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777,962 (40,241) SNP</a:t>
            </a:r>
          </a:p>
          <a:p>
            <a:pPr>
              <a:spcAft>
                <a:spcPct val="0"/>
              </a:spcAft>
              <a:buClrTx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LD</a:t>
            </a:r>
          </a:p>
          <a:p>
            <a:pPr marL="652462" lvl="1" indent="-342900">
              <a:spcAft>
                <a:spcPts val="1800"/>
              </a:spcAft>
              <a:buClrTx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6,909 (6,836) SNP </a:t>
            </a:r>
          </a:p>
          <a:p>
            <a:pPr>
              <a:spcAft>
                <a:spcPct val="0"/>
              </a:spcAft>
              <a:buClrTx/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+mn-lt"/>
              </a:rPr>
              <a:t>GeneSeek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 Genomic Profiler</a:t>
            </a: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652462" lvl="1" indent="-342900">
              <a:spcAft>
                <a:spcPct val="0"/>
              </a:spcAft>
              <a:buClrTx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GGP 8,762 (8,032) SNP</a:t>
            </a: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652462" lvl="1" indent="-342900">
              <a:spcAft>
                <a:spcPct val="0"/>
              </a:spcAft>
              <a:buClrTx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GP2 19,725 (8,189) SNP</a:t>
            </a:r>
          </a:p>
          <a:p>
            <a:pPr marL="652462" lvl="1" indent="-342900">
              <a:spcAft>
                <a:spcPct val="0"/>
              </a:spcAft>
              <a:buClrTx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GHD 76,999 (27,732) SNP</a:t>
            </a:r>
          </a:p>
          <a:p>
            <a:pPr marL="652462" lvl="1" indent="-342900">
              <a:spcAft>
                <a:spcPct val="0"/>
              </a:spcAft>
              <a:buClrTx/>
              <a:defRPr/>
            </a:pP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309562" lvl="1" indent="0">
              <a:spcAft>
                <a:spcPct val="0"/>
              </a:spcAft>
              <a:buClr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(used in evaluation)</a:t>
            </a: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652462" lvl="1" indent="-342900">
              <a:spcAft>
                <a:spcPct val="0"/>
              </a:spcAft>
              <a:buClrTx/>
              <a:defRPr/>
            </a:pP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652462" lvl="1" indent="-342900">
              <a:spcAft>
                <a:spcPct val="0"/>
              </a:spcAft>
              <a:buClrTx/>
              <a:defRPr/>
            </a:pPr>
            <a:endParaRPr lang="en-US" sz="2400" dirty="0" smtClean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0654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Common SNP</a:t>
            </a:r>
            <a:endParaRPr lang="en-US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8902186"/>
              </p:ext>
            </p:extLst>
          </p:nvPr>
        </p:nvGraphicFramePr>
        <p:xfrm>
          <a:off x="93159" y="1705955"/>
          <a:ext cx="8889591" cy="32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4356"/>
                <a:gridCol w="1442562"/>
                <a:gridCol w="1185714"/>
                <a:gridCol w="1331526"/>
                <a:gridCol w="1311041"/>
                <a:gridCol w="1218859"/>
                <a:gridCol w="111553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Chip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HD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GHD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50K_V2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GP2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GGP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LD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HD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302,169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65,370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38,185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11,105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7,484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6,540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GHD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72,105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26,245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8,589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7,137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6,485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50K_V2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42,608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7,865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7,698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6,599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GP2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11,805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7,492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6,633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GGP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7,780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6,633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LD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6,633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966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Across breed evaluation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2735" y="1315194"/>
            <a:ext cx="75108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SzPct val="160000"/>
              <a:buFont typeface="Arial"/>
              <a:buChar char="•"/>
            </a:pPr>
            <a:r>
              <a:rPr lang="en-US" sz="2400" b="1" dirty="0" err="1">
                <a:solidFill>
                  <a:srgbClr val="000000"/>
                </a:solidFill>
              </a:rPr>
              <a:t>Multibreed</a:t>
            </a:r>
            <a:r>
              <a:rPr lang="en-US" sz="2400" b="1" dirty="0">
                <a:solidFill>
                  <a:srgbClr val="000000"/>
                </a:solidFill>
              </a:rPr>
              <a:t> methods are currently used in traditional </a:t>
            </a:r>
            <a:r>
              <a:rPr lang="en-US" sz="2400" b="1" dirty="0" smtClean="0">
                <a:solidFill>
                  <a:srgbClr val="000000"/>
                </a:solidFill>
              </a:rPr>
              <a:t>evaluations</a:t>
            </a:r>
          </a:p>
          <a:p>
            <a:pPr marL="342900" indent="-342900">
              <a:buSzPct val="160000"/>
              <a:buFont typeface="Arial"/>
              <a:buChar char="•"/>
            </a:pPr>
            <a:endParaRPr lang="en-US" sz="2400" b="1" dirty="0">
              <a:solidFill>
                <a:srgbClr val="000000"/>
              </a:solidFill>
            </a:endParaRPr>
          </a:p>
          <a:p>
            <a:pPr marL="342900" indent="-342900">
              <a:buSzPct val="160000"/>
              <a:buFont typeface="Arial"/>
              <a:buChar char="•"/>
            </a:pPr>
            <a:r>
              <a:rPr lang="en-US" sz="2400" b="1" dirty="0">
                <a:solidFill>
                  <a:srgbClr val="000000"/>
                </a:solidFill>
              </a:rPr>
              <a:t>Only within breed methods are used for genomic </a:t>
            </a:r>
            <a:r>
              <a:rPr lang="en-US" sz="2400" b="1" dirty="0" smtClean="0">
                <a:solidFill>
                  <a:srgbClr val="000000"/>
                </a:solidFill>
              </a:rPr>
              <a:t>evaluations</a:t>
            </a:r>
          </a:p>
          <a:p>
            <a:pPr marL="342900" indent="-342900">
              <a:buSzPct val="160000"/>
              <a:buFont typeface="Arial"/>
              <a:buChar char="•"/>
            </a:pPr>
            <a:endParaRPr lang="en-US" sz="2400" b="1" dirty="0">
              <a:solidFill>
                <a:srgbClr val="000000"/>
              </a:solidFill>
            </a:endParaRPr>
          </a:p>
          <a:p>
            <a:pPr marL="342900" indent="-342900">
              <a:buSzPct val="160000"/>
              <a:buFont typeface="Arial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Research </a:t>
            </a:r>
            <a:r>
              <a:rPr lang="en-US" sz="2400" b="1" dirty="0">
                <a:solidFill>
                  <a:srgbClr val="000000"/>
                </a:solidFill>
              </a:rPr>
              <a:t>has shown little improvement in accuracy from combining breeds for genomic </a:t>
            </a:r>
            <a:r>
              <a:rPr lang="en-US" sz="2400" b="1" dirty="0" smtClean="0">
                <a:solidFill>
                  <a:srgbClr val="000000"/>
                </a:solidFill>
              </a:rPr>
              <a:t>evaluations.</a:t>
            </a:r>
            <a:endParaRPr lang="en-US" sz="2400" b="1" dirty="0">
              <a:solidFill>
                <a:srgbClr val="000000"/>
              </a:solidFill>
            </a:endParaRPr>
          </a:p>
        </p:txBody>
      </p:sp>
      <p:pic>
        <p:nvPicPr>
          <p:cNvPr id="5" name="Picture 5" descr="holsteinc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02" y="4809150"/>
            <a:ext cx="2349500" cy="165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wissc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876" y="4760129"/>
            <a:ext cx="2462212" cy="169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jerseyc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904" y="4791878"/>
            <a:ext cx="2228850" cy="165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63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889435678"/>
              </p:ext>
            </p:extLst>
          </p:nvPr>
        </p:nvGraphicFramePr>
        <p:xfrm>
          <a:off x="1036340" y="1475251"/>
          <a:ext cx="7097745" cy="4164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3229" y="182563"/>
            <a:ext cx="8708344" cy="1107996"/>
          </a:xfrm>
        </p:spPr>
        <p:txBody>
          <a:bodyPr/>
          <a:lstStyle/>
          <a:p>
            <a:r>
              <a:rPr lang="en-US" sz="3600" dirty="0"/>
              <a:t>Correlation GPTAs and other Breeds</a:t>
            </a:r>
            <a:r>
              <a:rPr lang="ja-JP" altLang="en-US" sz="3600" dirty="0">
                <a:latin typeface="Arial"/>
              </a:rPr>
              <a:t>’</a:t>
            </a:r>
            <a:r>
              <a:rPr lang="en-US" sz="3600" dirty="0"/>
              <a:t> GPTAs </a:t>
            </a:r>
          </a:p>
        </p:txBody>
      </p:sp>
    </p:spTree>
    <p:extLst>
      <p:ext uri="{BB962C8B-B14F-4D97-AF65-F5344CB8AC3E}">
        <p14:creationId xmlns:p14="http://schemas.microsoft.com/office/powerpoint/2010/main" val="3412100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Multi Trait by Breed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0012" y="1430104"/>
            <a:ext cx="82202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200000"/>
              <a:buFont typeface="Arial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Permits correlation &lt;1 for performance in different breeds</a:t>
            </a:r>
          </a:p>
          <a:p>
            <a:pPr marL="342900" indent="-342900">
              <a:buSzPct val="200000"/>
              <a:buFont typeface="Arial"/>
              <a:buChar char="•"/>
            </a:pPr>
            <a:endParaRPr lang="en-US" sz="2400" b="1" dirty="0">
              <a:solidFill>
                <a:srgbClr val="000000"/>
              </a:solidFill>
            </a:endParaRPr>
          </a:p>
          <a:p>
            <a:pPr marL="342900" indent="-342900">
              <a:buSzPct val="200000"/>
              <a:buFont typeface="Arial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Places an upper limit on influence of one breed on any other</a:t>
            </a:r>
          </a:p>
          <a:p>
            <a:pPr marL="342900" indent="-342900">
              <a:buSzPct val="200000"/>
              <a:buFont typeface="Arial"/>
              <a:buChar char="•"/>
            </a:pPr>
            <a:endParaRPr lang="en-US" sz="2400" b="1" dirty="0" smtClean="0">
              <a:solidFill>
                <a:srgbClr val="000000"/>
              </a:solidFill>
            </a:endParaRPr>
          </a:p>
          <a:p>
            <a:pPr marL="342900" indent="-342900">
              <a:buSzPct val="200000"/>
              <a:buFont typeface="Arial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SNP with opposite effects will not be useful </a:t>
            </a:r>
            <a:endParaRPr lang="en-US" sz="2400" b="1" dirty="0">
              <a:solidFill>
                <a:srgbClr val="000000"/>
              </a:solidFill>
            </a:endParaRPr>
          </a:p>
          <a:p>
            <a:pPr marL="342900" indent="-342900">
              <a:buSzPct val="200000"/>
              <a:buFont typeface="Arial"/>
              <a:buChar char="•"/>
            </a:pPr>
            <a:endParaRPr lang="en-US" sz="2400" b="1" dirty="0" smtClean="0">
              <a:solidFill>
                <a:srgbClr val="000000"/>
              </a:solidFill>
            </a:endParaRPr>
          </a:p>
          <a:p>
            <a:pPr marL="342900" indent="-342900">
              <a:buSzPct val="200000"/>
              <a:buFont typeface="Arial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Experiences so far have not improved accuracy of breeds with low numbers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586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2563"/>
            <a:ext cx="8226425" cy="533400"/>
          </a:xfrm>
        </p:spPr>
        <p:txBody>
          <a:bodyPr/>
          <a:lstStyle/>
          <a:p>
            <a:r>
              <a:rPr lang="en-US" sz="3500" dirty="0" smtClean="0"/>
              <a:t>Genotyped Animals (April 2013)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0013"/>
            <a:ext cx="8099425" cy="1200329"/>
          </a:xfrm>
        </p:spPr>
        <p:txBody>
          <a:bodyPr/>
          <a:lstStyle/>
          <a:p>
            <a:pPr marL="341313" indent="-341313">
              <a:spcAft>
                <a:spcPct val="125000"/>
              </a:spcAft>
            </a:pPr>
            <a:endParaRPr lang="en-US" sz="2400" smtClean="0">
              <a:solidFill>
                <a:srgbClr val="0000FF"/>
              </a:solidFill>
            </a:endParaRPr>
          </a:p>
          <a:p>
            <a:pPr marL="341313" indent="-341313">
              <a:spcAft>
                <a:spcPct val="125000"/>
              </a:spcAft>
            </a:pPr>
            <a:endParaRPr lang="en-US" sz="2400" smtClean="0">
              <a:solidFill>
                <a:srgbClr val="0000FF"/>
              </a:solidFill>
            </a:endParaRPr>
          </a:p>
        </p:txBody>
      </p:sp>
      <p:graphicFrame>
        <p:nvGraphicFramePr>
          <p:cNvPr id="6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386649"/>
              </p:ext>
            </p:extLst>
          </p:nvPr>
        </p:nvGraphicFramePr>
        <p:xfrm>
          <a:off x="353300" y="1124744"/>
          <a:ext cx="8426717" cy="4648200"/>
        </p:xfrm>
        <a:graphic>
          <a:graphicData uri="http://schemas.openxmlformats.org/drawingml/2006/table">
            <a:tbl>
              <a:tblPr/>
              <a:tblGrid>
                <a:gridCol w="1125542"/>
                <a:gridCol w="1483978"/>
                <a:gridCol w="1305902"/>
                <a:gridCol w="1216862"/>
                <a:gridCol w="1172344"/>
                <a:gridCol w="1096257"/>
                <a:gridCol w="1025832"/>
              </a:tblGrid>
              <a:tr h="3521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Chip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0" marT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Traditional evaluation?</a:t>
                      </a:r>
                    </a:p>
                  </a:txBody>
                  <a:tcPr marL="0" marR="0" marT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Animal sex</a:t>
                      </a:r>
                    </a:p>
                  </a:txBody>
                  <a:tcPr marL="0" marR="0" marT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Holstein</a:t>
                      </a:r>
                    </a:p>
                  </a:txBody>
                  <a:tcPr marL="0" marR="45720" marT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Jersey</a:t>
                      </a:r>
                    </a:p>
                  </a:txBody>
                  <a:tcPr marL="0" marR="0" marT="0" marB="9144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Brown Swiss</a:t>
                      </a:r>
                    </a:p>
                  </a:txBody>
                  <a:tcPr marL="0" marR="45720" marT="0" marB="9144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Ayrshire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0" marT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  <a:sym typeface="Symbol"/>
                        </a:rPr>
                        <a:t>50K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Yes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Bulls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  21,904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Times New Roman" pitchFamily="18" charset="0"/>
                      </a:endParaRP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   2,855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Times New Roman" pitchFamily="18" charset="0"/>
                      </a:endParaRP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  5,381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  639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Times New Roman" pitchFamily="18" charset="0"/>
                      </a:endParaRP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Cows</a:t>
                      </a: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  16,062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1,054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110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  3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Bulls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45,537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3,884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1,031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  325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Times New Roman" pitchFamily="18" charset="0"/>
                      </a:endParaRP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Cows</a:t>
                      </a: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32,892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660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102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  110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&lt;50K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Yes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Bulls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28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9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Times New Roman" pitchFamily="18" charset="0"/>
                      </a:endParaRP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Cows</a:t>
                      </a: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21,980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9,132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465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0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Bulls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14,026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1,355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90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Times New Roman" pitchFamily="18" charset="0"/>
                      </a:endParaRP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Cows</a:t>
                      </a: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158,622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18,722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658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105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Imputed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Yes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Cows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2,713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237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103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12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  <a:cs typeface="Arial" charset="0"/>
                      </a:endParaRP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Cows</a:t>
                      </a: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1,183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112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Arial" charset="0"/>
                        </a:rPr>
                        <a:t>8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Arial" charset="0"/>
                        </a:rPr>
                        <a:t>All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umnst777 BT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umnst777 BT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314,938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37,942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Arial" charset="0"/>
                        </a:rPr>
                        <a:t>8,080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umnst777 BT"/>
                          <a:cs typeface="Arial" charset="0"/>
                        </a:rPr>
                        <a:t>1,213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912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of Holstein predictions</a:t>
            </a:r>
          </a:p>
        </p:txBody>
      </p:sp>
      <p:graphicFrame>
        <p:nvGraphicFramePr>
          <p:cNvPr id="64588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668075"/>
              </p:ext>
            </p:extLst>
          </p:nvPr>
        </p:nvGraphicFramePr>
        <p:xfrm>
          <a:off x="341218" y="1095816"/>
          <a:ext cx="8418512" cy="4761564"/>
        </p:xfrm>
        <a:graphic>
          <a:graphicData uri="http://schemas.openxmlformats.org/drawingml/2006/table">
            <a:tbl>
              <a:tblPr/>
              <a:tblGrid>
                <a:gridCol w="2178050"/>
                <a:gridCol w="1752600"/>
                <a:gridCol w="1252537"/>
                <a:gridCol w="1524000"/>
                <a:gridCol w="1711325"/>
              </a:tblGrid>
              <a:tr h="327025"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Trait</a:t>
                      </a:r>
                      <a:r>
                        <a:rPr kumimoji="0" lang="en-US" sz="18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Bias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REL (%)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REL gain (%)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Milk (kg)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−64.3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0.92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67.1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28.6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Fat (kg)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−2.7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0.91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69.8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31.3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Protein (kg)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  0.7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0.85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61.5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23.0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444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Fat (%)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  0.0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1.00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86.5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48.0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Protein (%)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  0.0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0.90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79.0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40.4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PL (months)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−1.8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0.98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53.0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21.8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SCS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  0.0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0.88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61.2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27.0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DPR (%)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  0.0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0.92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51.2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21.7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Sire CE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  0.8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0.73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31.0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10.4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Daughter CE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−1.1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0.81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38.4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19.9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Sire SB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  1.5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0.92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21.8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  3.7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Daughter SB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− 0.2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0.83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30.3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umnst777 BT"/>
                          <a:cs typeface="Times New Roman" pitchFamily="18" charset="0"/>
                        </a:rPr>
                        <a:t>13.2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umnst777 B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11" name="Rectangle 106"/>
          <p:cNvSpPr>
            <a:spLocks noChangeArrowheads="1"/>
          </p:cNvSpPr>
          <p:nvPr/>
        </p:nvSpPr>
        <p:spPr bwMode="auto">
          <a:xfrm>
            <a:off x="1963738" y="5798850"/>
            <a:ext cx="5868374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i="1" dirty="0">
                <a:solidFill>
                  <a:srgbClr val="000000"/>
                </a:solidFill>
              </a:rPr>
              <a:t>a </a:t>
            </a:r>
            <a:r>
              <a:rPr lang="en-US" sz="1600" b="1" dirty="0">
                <a:solidFill>
                  <a:srgbClr val="000000"/>
                </a:solidFill>
              </a:rPr>
              <a:t>PL=productive life,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b="1" dirty="0">
                <a:solidFill>
                  <a:srgbClr val="000000"/>
                </a:solidFill>
              </a:rPr>
              <a:t>CE = calving ease and SB = stillbirth.</a:t>
            </a:r>
          </a:p>
          <a:p>
            <a:r>
              <a:rPr lang="en-US" sz="1600" b="1" i="1" dirty="0">
                <a:solidFill>
                  <a:srgbClr val="000000"/>
                </a:solidFill>
              </a:rPr>
              <a:t>b </a:t>
            </a:r>
            <a:r>
              <a:rPr lang="en-US" sz="1600" b="1" dirty="0">
                <a:solidFill>
                  <a:srgbClr val="000000"/>
                </a:solidFill>
              </a:rPr>
              <a:t>2011 </a:t>
            </a:r>
            <a:r>
              <a:rPr lang="en-US" sz="1600" b="1" dirty="0" err="1">
                <a:solidFill>
                  <a:srgbClr val="000000"/>
                </a:solidFill>
              </a:rPr>
              <a:t>deregressed</a:t>
            </a:r>
            <a:r>
              <a:rPr lang="en-US" sz="1600" b="1" dirty="0">
                <a:solidFill>
                  <a:srgbClr val="000000"/>
                </a:solidFill>
              </a:rPr>
              <a:t> value – 2007 genomic evaluation.</a:t>
            </a:r>
          </a:p>
        </p:txBody>
      </p:sp>
    </p:spTree>
    <p:extLst>
      <p:ext uri="{BB962C8B-B14F-4D97-AF65-F5344CB8AC3E}">
        <p14:creationId xmlns:p14="http://schemas.microsoft.com/office/powerpoint/2010/main" val="1170469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 on Dairy Cattle Breeding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93235525"/>
              </p:ext>
            </p:extLst>
          </p:nvPr>
        </p:nvGraphicFramePr>
        <p:xfrm>
          <a:off x="410017" y="-180033"/>
          <a:ext cx="8440230" cy="5820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0053" y="4340317"/>
            <a:ext cx="5720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</a:rPr>
              <a:t>3</a:t>
            </a:r>
            <a:r>
              <a:rPr lang="en-US" sz="2400" b="1" dirty="0" smtClean="0">
                <a:solidFill>
                  <a:srgbClr val="000000"/>
                </a:solidFill>
              </a:rPr>
              <a:t> members from each organization for a total of 12 voting members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239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IPL-2013">
  <a:themeElements>
    <a:clrScheme name="Custom 4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66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AIPL-150</Template>
  <TotalTime>7895</TotalTime>
  <Words>505</Words>
  <Application>Microsoft Macintosh PowerPoint</Application>
  <PresentationFormat>On-screen Show (4:3)</PresentationFormat>
  <Paragraphs>242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AIPL-2013</vt:lpstr>
      <vt:lpstr>Algorithms and  genotype densities</vt:lpstr>
      <vt:lpstr>Genotyping Chips</vt:lpstr>
      <vt:lpstr>Common SNP</vt:lpstr>
      <vt:lpstr>Across breed evaluation</vt:lpstr>
      <vt:lpstr>Correlation GPTAs and other Breeds’ GPTAs </vt:lpstr>
      <vt:lpstr>Multi Trait by Breed</vt:lpstr>
      <vt:lpstr>Genotyped Animals (April 2013)</vt:lpstr>
      <vt:lpstr>Reliability of Holstein predictions</vt:lpstr>
      <vt:lpstr>Council on Dairy Cattle Breeding</vt:lpstr>
      <vt:lpstr>Council on Dairy Cattle Breeding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Suzanne Hubbard</dc:creator>
  <cp:lastModifiedBy>Tabatha Cooper</cp:lastModifiedBy>
  <cp:revision>770</cp:revision>
  <dcterms:created xsi:type="dcterms:W3CDTF">2013-01-04T23:00:14Z</dcterms:created>
  <dcterms:modified xsi:type="dcterms:W3CDTF">2013-04-18T18:13:32Z</dcterms:modified>
</cp:coreProperties>
</file>