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ls" ContentType="application/vnd.ms-exce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50" r:id="rId1"/>
  </p:sldMasterIdLst>
  <p:notesMasterIdLst>
    <p:notesMasterId r:id="rId45"/>
  </p:notesMasterIdLst>
  <p:handoutMasterIdLst>
    <p:handoutMasterId r:id="rId46"/>
  </p:handoutMasterIdLst>
  <p:sldIdLst>
    <p:sldId id="256" r:id="rId2"/>
    <p:sldId id="745" r:id="rId3"/>
    <p:sldId id="710" r:id="rId4"/>
    <p:sldId id="743" r:id="rId5"/>
    <p:sldId id="744" r:id="rId6"/>
    <p:sldId id="755" r:id="rId7"/>
    <p:sldId id="721" r:id="rId8"/>
    <p:sldId id="718" r:id="rId9"/>
    <p:sldId id="705" r:id="rId10"/>
    <p:sldId id="713" r:id="rId11"/>
    <p:sldId id="724" r:id="rId12"/>
    <p:sldId id="715" r:id="rId13"/>
    <p:sldId id="723" r:id="rId14"/>
    <p:sldId id="725" r:id="rId15"/>
    <p:sldId id="714" r:id="rId16"/>
    <p:sldId id="706" r:id="rId17"/>
    <p:sldId id="707" r:id="rId18"/>
    <p:sldId id="716" r:id="rId19"/>
    <p:sldId id="747" r:id="rId20"/>
    <p:sldId id="748" r:id="rId21"/>
    <p:sldId id="753" r:id="rId22"/>
    <p:sldId id="677" r:id="rId23"/>
    <p:sldId id="689" r:id="rId24"/>
    <p:sldId id="726" r:id="rId25"/>
    <p:sldId id="727" r:id="rId26"/>
    <p:sldId id="728" r:id="rId27"/>
    <p:sldId id="729" r:id="rId28"/>
    <p:sldId id="702" r:id="rId29"/>
    <p:sldId id="703" r:id="rId30"/>
    <p:sldId id="733" r:id="rId31"/>
    <p:sldId id="749" r:id="rId32"/>
    <p:sldId id="732" r:id="rId33"/>
    <p:sldId id="735" r:id="rId34"/>
    <p:sldId id="737" r:id="rId35"/>
    <p:sldId id="736" r:id="rId36"/>
    <p:sldId id="738" r:id="rId37"/>
    <p:sldId id="739" r:id="rId38"/>
    <p:sldId id="741" r:id="rId39"/>
    <p:sldId id="720" r:id="rId40"/>
    <p:sldId id="683" r:id="rId41"/>
    <p:sldId id="730" r:id="rId42"/>
    <p:sldId id="708" r:id="rId43"/>
    <p:sldId id="742" r:id="rId44"/>
  </p:sldIdLst>
  <p:sldSz cx="9144000" cy="6858000" type="screen4x3"/>
  <p:notesSz cx="6985000" cy="9283700"/>
  <p:embeddedFontLst>
    <p:embeddedFont>
      <p:font typeface="Humnst777 BT" pitchFamily="34" charset="0"/>
      <p:regular r:id="rId47"/>
      <p:bold r:id="rId48"/>
      <p:italic r:id="rId49"/>
      <p:boldItalic r:id="rId50"/>
    </p:embeddedFont>
    <p:embeddedFont>
      <p:font typeface="Monotype Sorts" pitchFamily="2" charset="2"/>
      <p:regular r:id="rId51"/>
    </p:embeddedFont>
    <p:embeddedFont>
      <p:font typeface="Calibri" pitchFamily="34" charset="0"/>
      <p:regular r:id="rId52"/>
      <p:bold r:id="rId53"/>
      <p:italic r:id="rId54"/>
      <p:boldItalic r:id="rId55"/>
    </p:embeddedFont>
    <p:embeddedFont>
      <p:font typeface="Verdana" pitchFamily="34" charset="0"/>
      <p:regular r:id="rId56"/>
      <p:bold r:id="rId57"/>
      <p:italic r:id="rId58"/>
      <p:boldItalic r:id="rId59"/>
    </p:embeddedFont>
    <p:embeddedFont>
      <p:font typeface="SymbolProp BT" pitchFamily="18" charset="2"/>
      <p:regular r:id="rId60"/>
    </p:embeddedFont>
    <p:embeddedFont>
      <p:font typeface="Wingdings 2" pitchFamily="18" charset="2"/>
      <p:regular r:id="rId61"/>
    </p:embeddedFont>
    <p:embeddedFont>
      <p:font typeface="SimSun" pitchFamily="2" charset="-122"/>
      <p:regular r:id="rId62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clrMode="bw" frameSlides="1"/>
  <p:clrMru>
    <a:srgbClr val="FFFF00"/>
    <a:srgbClr val="00FF00"/>
    <a:srgbClr val="000000"/>
    <a:srgbClr val="0000FF"/>
    <a:srgbClr val="990000"/>
    <a:srgbClr val="CC3300"/>
    <a:srgbClr val="FF9900"/>
    <a:srgbClr val="FF00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9450" autoAdjust="0"/>
    <p:restoredTop sz="94713" autoAdjust="0"/>
  </p:normalViewPr>
  <p:slideViewPr>
    <p:cSldViewPr>
      <p:cViewPr varScale="1">
        <p:scale>
          <a:sx n="76" d="100"/>
          <a:sy n="76" d="100"/>
        </p:scale>
        <p:origin x="-728" y="-72"/>
      </p:cViewPr>
      <p:guideLst>
        <p:guide orient="horz" pos="1680"/>
        <p:guide pos="1200"/>
        <p:guide pos="398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7" d="100"/>
          <a:sy n="77" d="100"/>
        </p:scale>
        <p:origin x="-2052" y="-96"/>
      </p:cViewPr>
      <p:guideLst>
        <p:guide orient="horz" pos="2924"/>
        <p:guide pos="220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8.fntdata"/><Relationship Id="rId62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7.fntdata"/><Relationship Id="rId58" Type="http://schemas.openxmlformats.org/officeDocument/2006/relationships/font" Target="fonts/font12.fntdata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61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6.fntdata"/><Relationship Id="rId60" Type="http://schemas.openxmlformats.org/officeDocument/2006/relationships/font" Target="fonts/font14.fntdata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59" Type="http://schemas.openxmlformats.org/officeDocument/2006/relationships/font" Target="fonts/font13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image" Target="../media/image2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27466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79" tIns="46290" rIns="92579" bIns="46290" numCol="1" anchor="t" anchorCtr="0" compatLnSpc="1">
            <a:prstTxWarp prst="textNoShape">
              <a:avLst/>
            </a:prstTxWarp>
          </a:bodyPr>
          <a:lstStyle>
            <a:lvl1pPr defTabSz="926459"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57534" y="0"/>
            <a:ext cx="3027466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79" tIns="46290" rIns="92579" bIns="46290" numCol="1" anchor="t" anchorCtr="0" compatLnSpc="1">
            <a:prstTxWarp prst="textNoShape">
              <a:avLst/>
            </a:prstTxWarp>
          </a:bodyPr>
          <a:lstStyle>
            <a:lvl1pPr algn="r" defTabSz="926459">
              <a:defRPr>
                <a:solidFill>
                  <a:srgbClr val="FFFF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819199"/>
            <a:ext cx="3027466" cy="464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79" tIns="46290" rIns="92579" bIns="46290" numCol="1" anchor="b" anchorCtr="0" compatLnSpc="1">
            <a:prstTxWarp prst="textNoShape">
              <a:avLst/>
            </a:prstTxWarp>
          </a:bodyPr>
          <a:lstStyle>
            <a:lvl1pPr defTabSz="926459">
              <a:defRPr>
                <a:solidFill>
                  <a:srgbClr val="FFFF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57534" y="8819199"/>
            <a:ext cx="3027466" cy="464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79" tIns="46290" rIns="92579" bIns="46290" numCol="1" anchor="b" anchorCtr="0" compatLnSpc="1">
            <a:prstTxWarp prst="textNoShape">
              <a:avLst/>
            </a:prstTxWarp>
          </a:bodyPr>
          <a:lstStyle>
            <a:lvl1pPr algn="r" defTabSz="926459">
              <a:defRPr>
                <a:solidFill>
                  <a:srgbClr val="FFFF00"/>
                </a:solidFill>
              </a:defRPr>
            </a:lvl1pPr>
          </a:lstStyle>
          <a:p>
            <a:pPr>
              <a:defRPr/>
            </a:pPr>
            <a:fld id="{3CB3E885-284B-44CF-BD98-C879BBBFAA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211170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27466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79" tIns="46290" rIns="92579" bIns="46290" numCol="1" anchor="t" anchorCtr="0" compatLnSpc="1">
            <a:prstTxWarp prst="textNoShape">
              <a:avLst/>
            </a:prstTxWarp>
          </a:bodyPr>
          <a:lstStyle>
            <a:lvl1pPr defTabSz="926459">
              <a:defRPr>
                <a:solidFill>
                  <a:srgbClr val="FFFF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57534" y="0"/>
            <a:ext cx="3027466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79" tIns="46290" rIns="92579" bIns="46290" numCol="1" anchor="t" anchorCtr="0" compatLnSpc="1">
            <a:prstTxWarp prst="textNoShape">
              <a:avLst/>
            </a:prstTxWarp>
          </a:bodyPr>
          <a:lstStyle>
            <a:lvl1pPr algn="r" defTabSz="926459">
              <a:defRPr>
                <a:solidFill>
                  <a:srgbClr val="FFFF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1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4750" y="695325"/>
            <a:ext cx="4637088" cy="3479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1650" y="4410392"/>
            <a:ext cx="5121701" cy="4177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79" tIns="46290" rIns="92579" bIns="462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19199"/>
            <a:ext cx="3027466" cy="464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79" tIns="46290" rIns="92579" bIns="46290" numCol="1" anchor="b" anchorCtr="0" compatLnSpc="1">
            <a:prstTxWarp prst="textNoShape">
              <a:avLst/>
            </a:prstTxWarp>
          </a:bodyPr>
          <a:lstStyle>
            <a:lvl1pPr defTabSz="926459">
              <a:defRPr>
                <a:solidFill>
                  <a:srgbClr val="FFFF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57534" y="8819199"/>
            <a:ext cx="3027466" cy="464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79" tIns="46290" rIns="92579" bIns="46290" numCol="1" anchor="b" anchorCtr="0" compatLnSpc="1">
            <a:prstTxWarp prst="textNoShape">
              <a:avLst/>
            </a:prstTxWarp>
          </a:bodyPr>
          <a:lstStyle>
            <a:lvl1pPr algn="r" defTabSz="926459">
              <a:defRPr>
                <a:solidFill>
                  <a:srgbClr val="FFFF00"/>
                </a:solidFill>
              </a:defRPr>
            </a:lvl1pPr>
          </a:lstStyle>
          <a:p>
            <a:pPr>
              <a:defRPr/>
            </a:pPr>
            <a:fld id="{EE450D09-F0C5-470A-A1E3-C8014C53FE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610906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4382C1-8466-427B-835C-5D2941DAA7C3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A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CB98EE-2F98-4EE9-9569-21CE9849ACBE}" type="slidenum">
              <a:rPr lang="sv-SE" smtClean="0"/>
              <a:pPr/>
              <a:t>19</a:t>
            </a:fld>
            <a:endParaRPr lang="sv-S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 txBox="1">
            <a:spLocks noGrp="1" noChangeArrowheads="1"/>
          </p:cNvSpPr>
          <p:nvPr/>
        </p:nvSpPr>
        <p:spPr bwMode="auto">
          <a:xfrm>
            <a:off x="3957534" y="8819199"/>
            <a:ext cx="3027466" cy="464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579" tIns="46290" rIns="92579" bIns="46290" anchor="b"/>
          <a:lstStyle/>
          <a:p>
            <a:pPr algn="r" defTabSz="926459"/>
            <a:fld id="{3D650C36-3D9D-4490-AEF4-99857C73775F}" type="slidenum">
              <a:rPr lang="en-US">
                <a:solidFill>
                  <a:srgbClr val="FFFF00"/>
                </a:solidFill>
              </a:rPr>
              <a:pPr algn="r" defTabSz="926459"/>
              <a:t>22</a:t>
            </a:fld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A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0"/>
          <p:cNvSpPr txBox="1">
            <a:spLocks noChangeArrowheads="1"/>
          </p:cNvSpPr>
          <p:nvPr/>
        </p:nvSpPr>
        <p:spPr bwMode="auto">
          <a:xfrm>
            <a:off x="684213" y="3656013"/>
            <a:ext cx="7848600" cy="247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Humnst777 BT" pitchFamily="34" charset="0"/>
              </a:rPr>
              <a:t>Paul M. VanRaden</a:t>
            </a:r>
            <a:endParaRPr lang="en-US" sz="3600" b="1" dirty="0">
              <a:solidFill>
                <a:srgbClr val="FFFF00"/>
              </a:solidFill>
              <a:latin typeface="Humnst777 BT" pitchFamily="34" charset="0"/>
            </a:endParaRPr>
          </a:p>
          <a:p>
            <a:pPr>
              <a:defRPr/>
            </a:pPr>
            <a:r>
              <a:rPr lang="en-US" sz="2800" b="1" dirty="0">
                <a:latin typeface="Humnst777 BT" pitchFamily="34" charset="0"/>
              </a:rPr>
              <a:t>Animal Improvement Programs Laboratory</a:t>
            </a:r>
          </a:p>
          <a:p>
            <a:pPr>
              <a:defRPr/>
            </a:pPr>
            <a:r>
              <a:rPr lang="en-US" sz="2800" b="1" dirty="0">
                <a:latin typeface="Humnst777 BT" pitchFamily="34" charset="0"/>
              </a:rPr>
              <a:t>Agricultural Research Service, USDA </a:t>
            </a:r>
          </a:p>
          <a:p>
            <a:pPr>
              <a:spcAft>
                <a:spcPct val="50000"/>
              </a:spcAft>
              <a:defRPr/>
            </a:pPr>
            <a:r>
              <a:rPr lang="en-US" sz="2800" b="1" dirty="0">
                <a:latin typeface="Humnst777 BT" pitchFamily="34" charset="0"/>
              </a:rPr>
              <a:t>Beltsville, MD</a:t>
            </a:r>
          </a:p>
          <a:p>
            <a:pPr>
              <a:defRPr/>
            </a:pPr>
            <a:r>
              <a:rPr lang="en-US" sz="2800" b="1" dirty="0" smtClean="0">
                <a:solidFill>
                  <a:srgbClr val="FFFF00"/>
                </a:solidFill>
                <a:latin typeface="Humnst777 BT" pitchFamily="34" charset="0"/>
              </a:rPr>
              <a:t>paul.vanraden@ars.usda.gov</a:t>
            </a:r>
            <a:endParaRPr lang="en-US" sz="2800" b="1" dirty="0">
              <a:solidFill>
                <a:srgbClr val="FFFF00"/>
              </a:solidFill>
              <a:latin typeface="Humnst777 BT" pitchFamily="34" charset="0"/>
            </a:endParaRPr>
          </a:p>
        </p:txBody>
      </p:sp>
      <p:grpSp>
        <p:nvGrpSpPr>
          <p:cNvPr id="4" name="Group 34"/>
          <p:cNvGrpSpPr>
            <a:grpSpLocks/>
          </p:cNvGrpSpPr>
          <p:nvPr/>
        </p:nvGrpSpPr>
        <p:grpSpPr bwMode="auto">
          <a:xfrm>
            <a:off x="8229600" y="6172200"/>
            <a:ext cx="812800" cy="566738"/>
            <a:chOff x="5088" y="3888"/>
            <a:chExt cx="512" cy="357"/>
          </a:xfrm>
        </p:grpSpPr>
        <p:pic>
          <p:nvPicPr>
            <p:cNvPr id="5" name="Picture 32" descr="usda-ars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088" y="3888"/>
              <a:ext cx="512" cy="3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 Box 33"/>
            <p:cNvSpPr txBox="1">
              <a:spLocks noChangeArrowheads="1"/>
            </p:cNvSpPr>
            <p:nvPr userDrawn="1"/>
          </p:nvSpPr>
          <p:spPr bwMode="ltGray">
            <a:xfrm>
              <a:off x="5120" y="4135"/>
              <a:ext cx="352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r>
                <a:rPr kumimoji="1" lang="en-US" sz="1000" b="1" dirty="0" smtClean="0">
                  <a:latin typeface="Humnst777 BT" pitchFamily="34" charset="0"/>
                </a:rPr>
                <a:t>2013</a:t>
              </a:r>
              <a:endParaRPr kumimoji="1" lang="en-US" sz="1000" b="1" dirty="0">
                <a:latin typeface="Humnst777 BT" pitchFamily="34" charset="0"/>
              </a:endParaRPr>
            </a:p>
          </p:txBody>
        </p:sp>
      </p:grpSp>
      <p:grpSp>
        <p:nvGrpSpPr>
          <p:cNvPr id="7" name="Group 45"/>
          <p:cNvGrpSpPr>
            <a:grpSpLocks/>
          </p:cNvGrpSpPr>
          <p:nvPr/>
        </p:nvGrpSpPr>
        <p:grpSpPr bwMode="auto">
          <a:xfrm>
            <a:off x="0" y="3198813"/>
            <a:ext cx="9144000" cy="80962"/>
            <a:chOff x="0" y="604"/>
            <a:chExt cx="5760" cy="51"/>
          </a:xfrm>
        </p:grpSpPr>
        <p:sp>
          <p:nvSpPr>
            <p:cNvPr id="8" name="Rectangle 46"/>
            <p:cNvSpPr>
              <a:spLocks noChangeArrowheads="1"/>
            </p:cNvSpPr>
            <p:nvPr userDrawn="1"/>
          </p:nvSpPr>
          <p:spPr bwMode="ltGray">
            <a:xfrm>
              <a:off x="0" y="604"/>
              <a:ext cx="5760" cy="17"/>
            </a:xfrm>
            <a:prstGeom prst="rect">
              <a:avLst/>
            </a:prstGeom>
            <a:solidFill>
              <a:srgbClr val="01A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Rectangle 47"/>
            <p:cNvSpPr>
              <a:spLocks noChangeArrowheads="1"/>
            </p:cNvSpPr>
            <p:nvPr userDrawn="1"/>
          </p:nvSpPr>
          <p:spPr bwMode="ltGray">
            <a:xfrm>
              <a:off x="0" y="638"/>
              <a:ext cx="5760" cy="17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40000"/>
                </a:spcBef>
                <a:buClr>
                  <a:schemeClr val="accent1"/>
                </a:buClr>
                <a:buSzPct val="75000"/>
                <a:buFontTx/>
                <a:buChar char="Ø"/>
                <a:defRPr/>
              </a:pPr>
              <a:endParaRPr lang="en-AU" sz="2800" b="1"/>
            </a:p>
          </p:txBody>
        </p:sp>
        <p:sp>
          <p:nvSpPr>
            <p:cNvPr id="10" name="Rectangle 48"/>
            <p:cNvSpPr>
              <a:spLocks noChangeArrowheads="1"/>
            </p:cNvSpPr>
            <p:nvPr userDrawn="1"/>
          </p:nvSpPr>
          <p:spPr bwMode="ltGray">
            <a:xfrm>
              <a:off x="0" y="621"/>
              <a:ext cx="5760" cy="23"/>
            </a:xfrm>
            <a:prstGeom prst="rect">
              <a:avLst/>
            </a:prstGeom>
            <a:solidFill>
              <a:srgbClr val="001799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2" name="Text Box 51"/>
          <p:cNvSpPr txBox="1">
            <a:spLocks noChangeArrowheads="1"/>
          </p:cNvSpPr>
          <p:nvPr/>
        </p:nvSpPr>
        <p:spPr bwMode="ltGray">
          <a:xfrm>
            <a:off x="227013" y="6561138"/>
            <a:ext cx="4776787" cy="18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dirty="0" smtClean="0"/>
              <a:t>University </a:t>
            </a:r>
            <a:r>
              <a:rPr lang="en-US" dirty="0"/>
              <a:t>of </a:t>
            </a:r>
            <a:r>
              <a:rPr lang="en-US" dirty="0" smtClean="0"/>
              <a:t>Maryland Animal Science seminar </a:t>
            </a:r>
            <a:r>
              <a:rPr kumimoji="1" lang="en-US" b="1" dirty="0">
                <a:latin typeface="Humnst777 BT"/>
              </a:rPr>
              <a:t>(</a:t>
            </a:r>
            <a:fld id="{FC8ABD28-F4D0-4264-9A80-E8A931BA0A41}" type="slidenum">
              <a:rPr kumimoji="1" lang="en-US" b="1">
                <a:latin typeface="Humnst777 BT"/>
              </a:rPr>
              <a:pPr eaLnBrk="0" hangingPunct="0">
                <a:spcBef>
                  <a:spcPct val="50000"/>
                </a:spcBef>
                <a:defRPr/>
              </a:pPr>
              <a:t>‹#›</a:t>
            </a:fld>
            <a:r>
              <a:rPr kumimoji="1" lang="en-US" b="1" dirty="0">
                <a:latin typeface="Humnst777 BT"/>
              </a:rPr>
              <a:t>)</a:t>
            </a:r>
          </a:p>
        </p:txBody>
      </p:sp>
      <p:sp>
        <p:nvSpPr>
          <p:cNvPr id="276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5613" y="455613"/>
            <a:ext cx="7769225" cy="609600"/>
          </a:xfrm>
        </p:spPr>
        <p:txBody>
          <a:bodyPr/>
          <a:lstStyle>
            <a:lvl1pPr>
              <a:defRPr sz="4000" b="0"/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1371600"/>
            <a:ext cx="8226425" cy="2062103"/>
          </a:xfrm>
        </p:spPr>
        <p:txBody>
          <a:bodyPr/>
          <a:lstStyle>
            <a:lvl1pPr marL="320040" indent="-320040">
              <a:spcAft>
                <a:spcPts val="3000"/>
              </a:spcAft>
              <a:defRPr/>
            </a:lvl1pPr>
            <a:lvl2pPr marL="594360" indent="-228600">
              <a:spcAft>
                <a:spcPts val="3000"/>
              </a:spcAft>
              <a:defRPr/>
            </a:lvl2pPr>
            <a:lvl3pPr marL="1005840" indent="-411480">
              <a:spcAft>
                <a:spcPts val="3000"/>
              </a:spcAft>
              <a:buFont typeface="Humnst777 BT" pitchFamily="34" charset="0"/>
              <a:buChar char="−"/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233488"/>
            <a:ext cx="4037012" cy="1924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233488"/>
            <a:ext cx="4037013" cy="1924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182563"/>
            <a:ext cx="8226425" cy="5492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182563"/>
            <a:ext cx="8226425" cy="5492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5613" y="1233488"/>
            <a:ext cx="8226425" cy="1924050"/>
          </a:xfrm>
        </p:spPr>
        <p:txBody>
          <a:bodyPr/>
          <a:lstStyle/>
          <a:p>
            <a:pPr lvl="0"/>
            <a:endParaRPr lang="en-US" noProof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27279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75" name="Text Box 19"/>
          <p:cNvSpPr txBox="1">
            <a:spLocks noChangeArrowheads="1"/>
          </p:cNvSpPr>
          <p:nvPr/>
        </p:nvSpPr>
        <p:spPr bwMode="ltGray">
          <a:xfrm>
            <a:off x="7033592" y="6561674"/>
            <a:ext cx="109344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kumimoji="1" lang="en-US" b="1" dirty="0" smtClean="0">
                <a:latin typeface="Humnst777 BT" pitchFamily="34" charset="0"/>
              </a:rPr>
              <a:t>Paul VanRaden</a:t>
            </a:r>
            <a:endParaRPr kumimoji="1" lang="en-US" b="1" dirty="0">
              <a:latin typeface="Humnst777 BT" pitchFamily="34" charset="0"/>
            </a:endParaRP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182563"/>
            <a:ext cx="822642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613" y="1233488"/>
            <a:ext cx="8226425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grpSp>
        <p:nvGrpSpPr>
          <p:cNvPr id="2053" name="Group 33"/>
          <p:cNvGrpSpPr>
            <a:grpSpLocks/>
          </p:cNvGrpSpPr>
          <p:nvPr/>
        </p:nvGrpSpPr>
        <p:grpSpPr bwMode="auto">
          <a:xfrm>
            <a:off x="8226425" y="6169025"/>
            <a:ext cx="812800" cy="566738"/>
            <a:chOff x="5182" y="3886"/>
            <a:chExt cx="512" cy="357"/>
          </a:xfrm>
        </p:grpSpPr>
        <p:pic>
          <p:nvPicPr>
            <p:cNvPr id="2059" name="Picture 24" descr="usda-ars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182" y="3886"/>
              <a:ext cx="512" cy="3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5487" name="Text Box 31"/>
            <p:cNvSpPr txBox="1">
              <a:spLocks noChangeArrowheads="1"/>
            </p:cNvSpPr>
            <p:nvPr userDrawn="1"/>
          </p:nvSpPr>
          <p:spPr bwMode="ltGray">
            <a:xfrm>
              <a:off x="5222" y="4135"/>
              <a:ext cx="352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r>
                <a:rPr kumimoji="1" lang="en-US" sz="1000" b="1" dirty="0" smtClean="0">
                  <a:latin typeface="Humnst777 BT"/>
                </a:rPr>
                <a:t>2013</a:t>
              </a:r>
              <a:endParaRPr kumimoji="1" lang="en-US" sz="1000" b="1" dirty="0">
                <a:latin typeface="Humnst777 BT"/>
              </a:endParaRPr>
            </a:p>
          </p:txBody>
        </p:sp>
      </p:grpSp>
      <p:grpSp>
        <p:nvGrpSpPr>
          <p:cNvPr id="2054" name="Group 38"/>
          <p:cNvGrpSpPr>
            <a:grpSpLocks/>
          </p:cNvGrpSpPr>
          <p:nvPr/>
        </p:nvGrpSpPr>
        <p:grpSpPr bwMode="auto">
          <a:xfrm>
            <a:off x="0" y="822325"/>
            <a:ext cx="9144000" cy="80963"/>
            <a:chOff x="0" y="604"/>
            <a:chExt cx="5760" cy="51"/>
          </a:xfrm>
        </p:grpSpPr>
        <p:sp>
          <p:nvSpPr>
            <p:cNvPr id="275491" name="Rectangle 35"/>
            <p:cNvSpPr>
              <a:spLocks noChangeArrowheads="1"/>
            </p:cNvSpPr>
            <p:nvPr userDrawn="1"/>
          </p:nvSpPr>
          <p:spPr bwMode="ltGray">
            <a:xfrm>
              <a:off x="0" y="604"/>
              <a:ext cx="5760" cy="17"/>
            </a:xfrm>
            <a:prstGeom prst="rect">
              <a:avLst/>
            </a:prstGeom>
            <a:solidFill>
              <a:srgbClr val="01A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5492" name="Rectangle 36"/>
            <p:cNvSpPr>
              <a:spLocks noChangeArrowheads="1"/>
            </p:cNvSpPr>
            <p:nvPr userDrawn="1"/>
          </p:nvSpPr>
          <p:spPr bwMode="ltGray">
            <a:xfrm>
              <a:off x="0" y="638"/>
              <a:ext cx="5760" cy="17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40000"/>
                </a:spcBef>
                <a:buClr>
                  <a:schemeClr val="accent1"/>
                </a:buClr>
                <a:buSzPct val="75000"/>
                <a:buFontTx/>
                <a:buChar char="Ø"/>
                <a:defRPr/>
              </a:pPr>
              <a:endParaRPr lang="en-AU" sz="2800" b="1"/>
            </a:p>
          </p:txBody>
        </p:sp>
        <p:sp>
          <p:nvSpPr>
            <p:cNvPr id="275493" name="Rectangle 37"/>
            <p:cNvSpPr>
              <a:spLocks noChangeArrowheads="1"/>
            </p:cNvSpPr>
            <p:nvPr userDrawn="1"/>
          </p:nvSpPr>
          <p:spPr bwMode="ltGray">
            <a:xfrm>
              <a:off x="0" y="621"/>
              <a:ext cx="5760" cy="23"/>
            </a:xfrm>
            <a:prstGeom prst="rect">
              <a:avLst/>
            </a:prstGeom>
            <a:solidFill>
              <a:srgbClr val="001799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75496" name="Text Box 40"/>
          <p:cNvSpPr txBox="1">
            <a:spLocks noChangeArrowheads="1"/>
          </p:cNvSpPr>
          <p:nvPr/>
        </p:nvSpPr>
        <p:spPr bwMode="ltGray">
          <a:xfrm>
            <a:off x="227013" y="6561138"/>
            <a:ext cx="4776787" cy="18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dirty="0" smtClean="0"/>
              <a:t>University of Maryland Animal Science seminar </a:t>
            </a:r>
            <a:r>
              <a:rPr kumimoji="1" lang="en-US" b="1" dirty="0">
                <a:latin typeface="Humnst777 BT"/>
              </a:rPr>
              <a:t>(</a:t>
            </a:r>
            <a:fld id="{F50BE359-227E-4A50-8A38-389E976E53A6}" type="slidenum">
              <a:rPr kumimoji="1" lang="en-US" b="1">
                <a:latin typeface="Humnst777 BT"/>
              </a:rPr>
              <a:pPr eaLnBrk="0" hangingPunct="0">
                <a:spcBef>
                  <a:spcPct val="50000"/>
                </a:spcBef>
                <a:defRPr/>
              </a:pPr>
              <a:t>‹#›</a:t>
            </a:fld>
            <a:r>
              <a:rPr kumimoji="1" lang="en-US" b="1" dirty="0">
                <a:latin typeface="Humnst777 BT"/>
              </a:rPr>
              <a:t>)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42" r:id="rId1"/>
    <p:sldLayoutId id="2147483841" r:id="rId2"/>
    <p:sldLayoutId id="2147483840" r:id="rId3"/>
    <p:sldLayoutId id="2147483839" r:id="rId4"/>
    <p:sldLayoutId id="2147483838" r:id="rId5"/>
    <p:sldLayoutId id="2147483837" r:id="rId6"/>
    <p:sldLayoutId id="2147483836" r:id="rId7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umnst777 B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umnst777 B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umnst777 B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umnst777 B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umnst777 B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umnst777 B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umnst777 B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umnst777 BT" pitchFamily="34" charset="0"/>
        </a:defRPr>
      </a:lvl9pPr>
    </p:titleStyle>
    <p:bodyStyle>
      <a:lvl1pPr marL="292100" indent="-292100" algn="l" rtl="0" eaLnBrk="0" fontAlgn="base" hangingPunct="0">
        <a:spcBef>
          <a:spcPct val="0"/>
        </a:spcBef>
        <a:spcAft>
          <a:spcPts val="2400"/>
        </a:spcAft>
        <a:buClr>
          <a:srgbClr val="009900"/>
        </a:buClr>
        <a:buSzPct val="67000"/>
        <a:buFont typeface="Monotype Sorts" pitchFamily="2" charset="2"/>
        <a:buChar char="l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635000" indent="-228600" algn="l" rtl="0" eaLnBrk="0" fontAlgn="base" hangingPunct="0">
        <a:spcBef>
          <a:spcPct val="0"/>
        </a:spcBef>
        <a:spcAft>
          <a:spcPts val="2400"/>
        </a:spcAft>
        <a:buClr>
          <a:srgbClr val="009900"/>
        </a:buClr>
        <a:buSzPct val="80000"/>
        <a:buFont typeface="Monotype Sorts" pitchFamily="2" charset="2"/>
        <a:buChar char="w"/>
        <a:defRPr sz="2800" b="1">
          <a:solidFill>
            <a:schemeClr val="tx1"/>
          </a:solidFill>
          <a:latin typeface="+mn-lt"/>
        </a:defRPr>
      </a:lvl2pPr>
      <a:lvl3pPr marL="1206500" indent="-457200" algn="l" rtl="0" eaLnBrk="0" fontAlgn="base" hangingPunct="0">
        <a:spcBef>
          <a:spcPct val="0"/>
        </a:spcBef>
        <a:spcAft>
          <a:spcPts val="2400"/>
        </a:spcAft>
        <a:buClr>
          <a:schemeClr val="tx1"/>
        </a:buClr>
        <a:buSzPct val="120000"/>
        <a:buFont typeface="Humnst777 BT" pitchFamily="34" charset="0"/>
        <a:buChar char="−"/>
        <a:defRPr sz="2800" b="1">
          <a:solidFill>
            <a:schemeClr val="tx1"/>
          </a:solidFill>
          <a:latin typeface="+mn-lt"/>
        </a:defRPr>
      </a:lvl3pPr>
      <a:lvl4pPr marL="1663700" indent="-228600" algn="l" rtl="0" eaLnBrk="0" fontAlgn="base" hangingPunct="0">
        <a:spcBef>
          <a:spcPct val="5000"/>
        </a:spcBef>
        <a:spcAft>
          <a:spcPct val="0"/>
        </a:spcAft>
        <a:buClr>
          <a:srgbClr val="009900"/>
        </a:buClr>
        <a:buSzPct val="120000"/>
        <a:buChar char="•"/>
        <a:defRPr sz="28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5000"/>
        </a:spcBef>
        <a:spcAft>
          <a:spcPct val="0"/>
        </a:spcAft>
        <a:buClr>
          <a:srgbClr val="009900"/>
        </a:buClr>
        <a:buSzPct val="120000"/>
        <a:buChar char="•"/>
        <a:defRPr sz="2800"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5000"/>
        </a:spcBef>
        <a:spcAft>
          <a:spcPct val="0"/>
        </a:spcAft>
        <a:buClr>
          <a:srgbClr val="009900"/>
        </a:buClr>
        <a:buSzPct val="120000"/>
        <a:buChar char="•"/>
        <a:defRPr sz="28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5000"/>
        </a:spcBef>
        <a:spcAft>
          <a:spcPct val="0"/>
        </a:spcAft>
        <a:buClr>
          <a:srgbClr val="009900"/>
        </a:buClr>
        <a:buSzPct val="120000"/>
        <a:buChar char="•"/>
        <a:defRPr sz="28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5000"/>
        </a:spcBef>
        <a:spcAft>
          <a:spcPct val="0"/>
        </a:spcAft>
        <a:buClr>
          <a:srgbClr val="009900"/>
        </a:buClr>
        <a:buSzPct val="120000"/>
        <a:buChar char="•"/>
        <a:defRPr sz="28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5000"/>
        </a:spcBef>
        <a:spcAft>
          <a:spcPct val="0"/>
        </a:spcAft>
        <a:buClr>
          <a:srgbClr val="009900"/>
        </a:buClr>
        <a:buSzPct val="120000"/>
        <a:buChar char="•"/>
        <a:defRPr sz="28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97-2003_Worksheet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3850" y="799544"/>
            <a:ext cx="8568630" cy="1477328"/>
          </a:xfrm>
        </p:spPr>
        <p:txBody>
          <a:bodyPr/>
          <a:lstStyle/>
          <a:p>
            <a:r>
              <a:rPr lang="en-US" sz="4800" b="1" dirty="0" smtClean="0">
                <a:solidFill>
                  <a:srgbClr val="FFFF00"/>
                </a:solidFill>
              </a:rPr>
              <a:t>Global Impact of Genomic Selection in Dairy Cattle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North American genomic partners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1371600"/>
            <a:ext cx="8226425" cy="4985980"/>
          </a:xfrm>
        </p:spPr>
        <p:txBody>
          <a:bodyPr/>
          <a:lstStyle/>
          <a:p>
            <a:r>
              <a:rPr lang="en-US" dirty="0" smtClean="0"/>
              <a:t>USA and Canada</a:t>
            </a:r>
          </a:p>
          <a:p>
            <a:pPr lvl="1"/>
            <a:r>
              <a:rPr lang="en-US" dirty="0" smtClean="0"/>
              <a:t>Combined DNA repository since 1994</a:t>
            </a:r>
          </a:p>
          <a:p>
            <a:pPr lvl="1"/>
            <a:r>
              <a:rPr lang="en-US" dirty="0" smtClean="0"/>
              <a:t>Share genotypes and software since 2008</a:t>
            </a:r>
          </a:p>
          <a:p>
            <a:r>
              <a:rPr lang="en-US" dirty="0" smtClean="0"/>
              <a:t>Italy and United Kingdom share all male genotypes with N. America since 2011</a:t>
            </a:r>
          </a:p>
          <a:p>
            <a:r>
              <a:rPr lang="en-US" dirty="0" smtClean="0"/>
              <a:t>Switzerland, Germany, and Austria traded male Brown Swiss genotypes with USA since 2010</a:t>
            </a: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182563"/>
            <a:ext cx="8226425" cy="984885"/>
          </a:xfrm>
        </p:spPr>
        <p:txBody>
          <a:bodyPr/>
          <a:lstStyle/>
          <a:p>
            <a:r>
              <a:rPr lang="en-US" dirty="0" smtClean="0"/>
              <a:t>Foreign Brown Swiss Bulls </a:t>
            </a:r>
            <a:br>
              <a:rPr lang="en-US" dirty="0" smtClean="0"/>
            </a:b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33794" name="AutoShape 2" descr="data:image/jpeg;base64,/9j/4AAQSkZJRgABAQAAAQABAAD/2wCEAAkGBhEQEA8QDxAWDw8PDw8UEQ4PEA8PDxIPFhAVFhQQFBUYHDIeFxkjGhYVIS8sIzMpLSwsFR4xNTA2NSwrLCkBCQoKDgwOGg8PGikgGiUuNSwpLCksKSkqKiwsLCksLCkpKSksLCksKSwsLCkpKSwsLCwsLCkpKSkpLCkpKSkpKf/AABEIAIYAdwMBIgACEQEDEQH/xAAbAAEAAgMBAQAAAAAAAAAAAAAAAQIEBQYDB//EADEQAAICAQIFAwMDBAIDAAAAAAECABEDEiEEBTFBUQZhgRMicTKRoULR4fCCwRRScv/EABkBAQADAQEAAAAAAAAAAAAAAAADBAUCAf/EAB4RAAMBAQADAQEBAAAAAAAAAAABAhEDBBIxITJh/9oADAMBAAIRAxEAPwD7jERAEREASqZAwtSCN9wQRsalc6kqwU0xVqPg1sZznLOOZQMQ1IMaoBqOPTendQF/TVVRHzOpn2OarDppM0uTmboGckMFVjpIAGwvqN+03GN7AI6EA/Bipc/RNKvhaJAMm5ydCJh8fzXFg0/Uai5pVAsncD9rYfvMpMgYWpseRuIwFoiIAiIgCIiAIkTAz85RSwUNlKkA6K06u66iasd/E9S0N4Z5mh5hwarlsBd6Y7MXBOuiSNqvXV+T85OPnZJGvHoUkAW6kgnz2A+Zj8XlvUoba7VjTMOp2J7bnzJYmlRFdL1PHKisCGGpT1UiwfyO89cfMGxLu/2jqXN1Z8/MxsbndW6g7HpY7GpZt/8Ae/Y/mW3Ka/SoqaM7lB0YzlyllOVyQMh0/bqbQAvY0fz56SOZ8aXAXGxQahqYbMVo7Ke29b+0wiN7JJ/JJF+a8ybkU8VuslfZ5iMXicLA6wfqNo0aspLlVLXddwL6CroTecjYBDi1BvpEgFUOMabsHST79fNzWXPLEq48v1yStaNWhUDEBqOtm/po9t9p7157P4ec7x/p1cREpFwREQBERAE1vOMZpW1UAaqibv3vb+Zspqea8WCNKm6J1fHad803Swj6PJZrMmMNQYWAQaO+46GWH/crcXNHChpa4uUuLnuAtqjVKXGqe4eFrnnxBGh76aGv8ad/+5OqVZVYpqGpVcMyHo4F/afa6PwJ5Xw9n6dPwTlseMt+oohb/wCiov8Ame88uHzq6hlNg/we4Pgz1mUaYiIgCIiARNDzMYw50dTevckXfYef8TI5nx2TG9DZSNtgb8/M1OTKWJJ3J6y1w5vfYq9ui/ktcjVKXFy6VC2qC0pcXALapFyLkXAJuTcrci4BuvTbjRkQA2uVixP9Wv7gR7Ua/wCJm4mi9M6bz93LoT4CaaQfw3733qb2ZfRZTNLn/KERE4OxERANDzzigWCCjpuyD0bx+f7zWXNhz3BpcNQAcdhR1Drfn/E1mqaPH+Fhndt92XuRcrqkXJyLS9yNUrci4PC+qRcrci57gLXIZ63JoeT0lDk3ChSzt+lFFsaG+395teE9Nu9HO2hSFP08f676lWc9B0/Tv7yK+sx9JI51ZjcrzkcRgCk/ezAgGgV+mxJPmiB+862YGDk2NMpzC9WkqASCq3Vkd7NCZ8z+tq61F/nPqsEREjJBERANN6iz0EStms2R48TRTpeeKv0WLC9NaeopjsD+Jy9zQ8Z7OGf5Cyi9yNUrcrctYVy+qC0pqkaowF9U9OB4T6uZVd9OPYlb0s1X9gPuav2Ex9UgOAULAlUyIxUbEhWDVfxfvVTjon6vDuGlX6dpwnLcWKzjxqhIAJUbkC6BPyf3mVKY3BAINggEEdCOxl5kGohERB6IiIAiIgEMLnOcT6ZyWfputFjQcMNK7UNuvfx2nSRO5tz8OKhV9ON4vlWXFqLLaL/WCpFXQ2u5hapuPU/HnWMQP2gAsPLHoD8TQ6pp8XVTtGd1UzWSepaRqnnqkapPhDpfVGqeZMjVANvyfnRwtpclsRoVuSm/Ue2+/wCJ1uDOrqGRgykbEGwZ84y5KHk9AOlsdgv5up2np7luTAmVchB1Ziy0SQF0IvxZVj8zO8qJT1fS/wCNdNYzbxESmWxERAEREASJMiAcDzTOWzZSTf3sPgGhMQZP46+3tOozej0Z2b6rBWe9ACWB1Is+/wDvee/DekuHRaKnJRJDOaIF3pGmvtuzvfUzRXlTMpJFB+NTbbOPLyC86jjPRyM14shxiv0Eaxf5JsCajlfp3LmOXXeEY/tBZAQ2SzqrfcD7dx5/NSryebWkT8e08NaXkBpueE9IZmespGPGO6MHdt+gFUvTvfXpNxi9H8MA1hnLADUz0wondSoFE+08ryoXz9PZ8a3/AIYvpDhsDIW06s6NTu/3Ed10dlFHt8+Z001PKuR/+PlzMr3jyaNOP/1YXZPnbSB7CbcTN6P2ptGhCycYiInB2IiIAiIgCIiAIiIAiIgCIiAIiIAiIgCIiAf/2Q=="/>
          <p:cNvSpPr>
            <a:spLocks noChangeAspect="1" noChangeArrowheads="1"/>
          </p:cNvSpPr>
          <p:nvPr/>
        </p:nvSpPr>
        <p:spPr bwMode="auto">
          <a:xfrm>
            <a:off x="63500" y="-617538"/>
            <a:ext cx="1133475" cy="12763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259632" y="1772816"/>
            <a:ext cx="1947328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</a:rPr>
              <a:t>Germany</a:t>
            </a:r>
          </a:p>
          <a:p>
            <a:pPr algn="ctr"/>
            <a:r>
              <a:rPr lang="en-US" sz="2800" b="1" dirty="0" smtClean="0"/>
              <a:t>318 bulls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75656" y="2924944"/>
            <a:ext cx="152317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</a:rPr>
              <a:t>Austria</a:t>
            </a:r>
          </a:p>
          <a:p>
            <a:pPr algn="ctr"/>
            <a:r>
              <a:rPr lang="en-US" sz="2800" b="1" dirty="0" smtClean="0"/>
              <a:t>52 bulls</a:t>
            </a:r>
            <a:endParaRPr 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187624" y="4077072"/>
            <a:ext cx="218040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</a:rPr>
              <a:t>Switzerland</a:t>
            </a:r>
          </a:p>
          <a:p>
            <a:pPr algn="ctr"/>
            <a:r>
              <a:rPr lang="en-US" sz="2800" b="1" dirty="0" smtClean="0"/>
              <a:t>403 bulls</a:t>
            </a:r>
            <a:endParaRPr lang="en-US" sz="2800" b="1" dirty="0"/>
          </a:p>
        </p:txBody>
      </p:sp>
      <p:pic>
        <p:nvPicPr>
          <p:cNvPr id="10242" name="Picture 2" descr="http://www.isep.org/students/Directory/maps/ger_aust_switz_ma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196752"/>
            <a:ext cx="3181350" cy="3894863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683568" y="5445224"/>
            <a:ext cx="817403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Added </a:t>
            </a:r>
            <a:r>
              <a:rPr lang="en-US" sz="2800" b="1" dirty="0" smtClean="0"/>
              <a:t>8,000 bulls </a:t>
            </a:r>
            <a:r>
              <a:rPr lang="en-US" sz="2800" b="1" dirty="0" smtClean="0">
                <a:solidFill>
                  <a:srgbClr val="FFFF00"/>
                </a:solidFill>
              </a:rPr>
              <a:t>from </a:t>
            </a:r>
            <a:r>
              <a:rPr lang="en-US" sz="2800" b="1" dirty="0" err="1" smtClean="0">
                <a:solidFill>
                  <a:srgbClr val="FFFF00"/>
                </a:solidFill>
              </a:rPr>
              <a:t>InterGenomics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en-US" sz="2800" b="1" dirty="0" smtClean="0"/>
              <a:t>in 2012,</a:t>
            </a:r>
          </a:p>
          <a:p>
            <a:r>
              <a:rPr lang="en-US" sz="2800" b="1" dirty="0" smtClean="0"/>
              <a:t>Previously only 891 bulls from United States</a:t>
            </a:r>
            <a:endParaRPr lang="en-US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39552" y="1196752"/>
            <a:ext cx="39212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Began trading in 2010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InterGenomics</a:t>
            </a:r>
            <a:r>
              <a:rPr lang="en-US" dirty="0" smtClean="0"/>
              <a:t> for Brown Swiss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1371600"/>
            <a:ext cx="8226425" cy="5032147"/>
          </a:xfrm>
        </p:spPr>
        <p:txBody>
          <a:bodyPr/>
          <a:lstStyle/>
          <a:p>
            <a:r>
              <a:rPr lang="en-US" dirty="0" smtClean="0"/>
              <a:t>Worldwide (7 country) database of Brown Swiss genotypes at Interbull (Sweden)</a:t>
            </a:r>
          </a:p>
          <a:p>
            <a:pPr lvl="1"/>
            <a:r>
              <a:rPr lang="en-US" dirty="0" smtClean="0"/>
              <a:t>Computed genomic evaluations on each scale using VanRaden software since 2011</a:t>
            </a:r>
          </a:p>
          <a:p>
            <a:pPr lvl="1"/>
            <a:r>
              <a:rPr lang="en-US" dirty="0" smtClean="0"/>
              <a:t>Exchanged genotypes of reference males since 2012 so that each country can compute predictions for females, monthly, low density, etc.</a:t>
            </a:r>
          </a:p>
          <a:p>
            <a:endParaRPr lang="en-US" dirty="0"/>
          </a:p>
        </p:txBody>
      </p:sp>
      <p:pic>
        <p:nvPicPr>
          <p:cNvPr id="4" name="Picture 2" descr="http://upload.wikimedia.org/wikipedia/commons/thumb/8/8e/Brown_Swiss_cow_at_Western_Idaho_Fair_2009.jpg/320px-Brown_Swiss_cow_at_Western_Idaho_Fair_2009.jpg"/>
          <p:cNvPicPr>
            <a:picLocks noChangeAspect="1" noChangeArrowheads="1"/>
          </p:cNvPicPr>
          <p:nvPr/>
        </p:nvPicPr>
        <p:blipFill>
          <a:blip r:embed="rId2" cstate="print"/>
          <a:srcRect l="1125" t="6667" r="15000"/>
          <a:stretch>
            <a:fillRect/>
          </a:stretch>
        </p:blipFill>
        <p:spPr bwMode="auto">
          <a:xfrm>
            <a:off x="7710034" y="0"/>
            <a:ext cx="1433966" cy="11967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28600"/>
            <a:ext cx="8686800" cy="1477328"/>
          </a:xfrm>
        </p:spPr>
        <p:txBody>
          <a:bodyPr/>
          <a:lstStyle/>
          <a:p>
            <a:r>
              <a:rPr lang="en-US" dirty="0" smtClean="0"/>
              <a:t>Foreign Holstein Reference Bulls 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2400" dirty="0" smtClean="0"/>
              <a:t>3,593 (28% of total bulls) had only foreign daughters</a:t>
            </a:r>
            <a:endParaRPr lang="en-US" dirty="0" smtClean="0"/>
          </a:p>
        </p:txBody>
      </p:sp>
      <p:sp>
        <p:nvSpPr>
          <p:cNvPr id="25602" name="Text Box 16"/>
          <p:cNvSpPr txBox="1">
            <a:spLocks noChangeArrowheads="1"/>
          </p:cNvSpPr>
          <p:nvPr/>
        </p:nvSpPr>
        <p:spPr bwMode="auto">
          <a:xfrm>
            <a:off x="762000" y="4953000"/>
            <a:ext cx="17430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CAN</a:t>
            </a:r>
            <a:endParaRPr lang="en-US" sz="2400" b="1" dirty="0">
              <a:solidFill>
                <a:srgbClr val="FFFF00"/>
              </a:solidFill>
            </a:endParaRPr>
          </a:p>
          <a:p>
            <a:pPr algn="ctr"/>
            <a:r>
              <a:rPr lang="en-US" sz="2400" b="1" dirty="0" smtClean="0"/>
              <a:t>1,321 bulls</a:t>
            </a:r>
            <a:endParaRPr lang="en-US" sz="2400" b="1" dirty="0"/>
          </a:p>
        </p:txBody>
      </p:sp>
      <p:sp>
        <p:nvSpPr>
          <p:cNvPr id="25603" name="Text Box 17"/>
          <p:cNvSpPr txBox="1">
            <a:spLocks noChangeArrowheads="1"/>
          </p:cNvSpPr>
          <p:nvPr/>
        </p:nvSpPr>
        <p:spPr bwMode="auto">
          <a:xfrm>
            <a:off x="6934200" y="4953000"/>
            <a:ext cx="1828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ITA</a:t>
            </a:r>
            <a:endParaRPr lang="en-US" sz="2400" b="1" dirty="0">
              <a:solidFill>
                <a:srgbClr val="FFFF00"/>
              </a:solidFill>
            </a:endParaRPr>
          </a:p>
          <a:p>
            <a:pPr algn="ctr"/>
            <a:r>
              <a:rPr lang="en-US" sz="2400" b="1" dirty="0" smtClean="0"/>
              <a:t>1,677 bulls</a:t>
            </a:r>
            <a:endParaRPr lang="en-US" sz="2400" b="1" dirty="0"/>
          </a:p>
        </p:txBody>
      </p:sp>
      <p:sp>
        <p:nvSpPr>
          <p:cNvPr id="25604" name="Text Box 18"/>
          <p:cNvSpPr txBox="1">
            <a:spLocks noChangeArrowheads="1"/>
          </p:cNvSpPr>
          <p:nvPr/>
        </p:nvSpPr>
        <p:spPr bwMode="auto">
          <a:xfrm>
            <a:off x="3733800" y="4953000"/>
            <a:ext cx="2667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GBR</a:t>
            </a:r>
          </a:p>
          <a:p>
            <a:pPr algn="ctr"/>
            <a:r>
              <a:rPr lang="en-US" sz="2400" b="1" dirty="0" smtClean="0"/>
              <a:t>247 bulls</a:t>
            </a:r>
            <a:endParaRPr lang="en-US" sz="2400" b="1" dirty="0"/>
          </a:p>
        </p:txBody>
      </p:sp>
      <p:pic>
        <p:nvPicPr>
          <p:cNvPr id="25605" name="Picture 2" descr="File:Map of Italy blank.sv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29400" y="2190825"/>
            <a:ext cx="2206625" cy="27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12" descr="File:Canada provinces english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1" y="1863821"/>
            <a:ext cx="3352800" cy="2899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16" descr="File:BIThumbMap Blank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1000" y="1814662"/>
            <a:ext cx="1876425" cy="301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553998"/>
          </a:xfrm>
        </p:spPr>
        <p:txBody>
          <a:bodyPr/>
          <a:lstStyle/>
          <a:p>
            <a:pPr eaLnBrk="1" hangingPunct="1"/>
            <a:r>
              <a:rPr lang="en-US" dirty="0" smtClean="0"/>
              <a:t>REL – REL</a:t>
            </a:r>
            <a:r>
              <a:rPr lang="en-US" baseline="-25000" dirty="0" smtClean="0"/>
              <a:t>PA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FF00"/>
                </a:solidFill>
              </a:rPr>
              <a:t>(Holstein)</a:t>
            </a:r>
          </a:p>
        </p:txBody>
      </p:sp>
      <p:graphicFrame>
        <p:nvGraphicFramePr>
          <p:cNvPr id="1409027" name="Group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349428094"/>
              </p:ext>
            </p:extLst>
          </p:nvPr>
        </p:nvGraphicFramePr>
        <p:xfrm>
          <a:off x="533400" y="1052736"/>
          <a:ext cx="8077199" cy="50292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556931"/>
                <a:gridCol w="1705805"/>
                <a:gridCol w="1440160"/>
                <a:gridCol w="1374303"/>
              </a:tblGrid>
              <a:tr h="4429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7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Trait</a:t>
                      </a:r>
                      <a:endParaRPr kumimoji="0" lang="en-US" sz="27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FFFF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9144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Foreign excluded</a:t>
                      </a:r>
                    </a:p>
                  </a:txBody>
                  <a:tcPr marL="0" marR="0" marT="0" marB="9144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Single Trait</a:t>
                      </a:r>
                    </a:p>
                  </a:txBody>
                  <a:tcPr marL="0" marR="0" marT="0" marB="9144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7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Multiple Trait</a:t>
                      </a:r>
                      <a:endParaRPr kumimoji="0" lang="en-US" sz="27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FFFF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91440" anchor="b" horzOverflow="overflow"/>
                </a:tc>
              </a:tr>
              <a:tr h="174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Average (9 traits)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21.9</a:t>
                      </a:r>
                    </a:p>
                  </a:txBody>
                  <a:tcPr marL="0" marR="45720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24.6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24.5</a:t>
                      </a:r>
                    </a:p>
                  </a:txBody>
                  <a:tcPr marL="0" marR="274320" marT="0" marB="0" horzOverflow="overflow"/>
                </a:tc>
              </a:tr>
              <a:tr h="174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7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cs typeface="Calibri" pitchFamily="34" charset="0"/>
                        </a:rPr>
                        <a:t>Milk</a:t>
                      </a:r>
                      <a:endParaRPr kumimoji="0" lang="en-US" sz="2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7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cs typeface="Calibri" pitchFamily="34" charset="0"/>
                        </a:rPr>
                        <a:t>26.6</a:t>
                      </a:r>
                      <a:endParaRPr kumimoji="0" lang="en-US" sz="2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45720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7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cs typeface="Calibri" pitchFamily="34" charset="0"/>
                        </a:rPr>
                        <a:t>28.7</a:t>
                      </a:r>
                      <a:endParaRPr kumimoji="0" lang="en-US" sz="2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7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cs typeface="Calibri" pitchFamily="34" charset="0"/>
                        </a:rPr>
                        <a:t>28.6</a:t>
                      </a:r>
                      <a:endParaRPr kumimoji="0" lang="en-US" sz="2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274320" marT="0" marB="0" horzOverflow="overflow"/>
                </a:tc>
              </a:tr>
              <a:tr h="176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7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cs typeface="Calibri" pitchFamily="34" charset="0"/>
                        </a:rPr>
                        <a:t>Fat</a:t>
                      </a:r>
                      <a:endParaRPr kumimoji="0" lang="en-US" sz="2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7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cs typeface="Calibri" pitchFamily="34" charset="0"/>
                        </a:rPr>
                        <a:t>29.0</a:t>
                      </a:r>
                      <a:endParaRPr kumimoji="0" lang="en-US" sz="2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45720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7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cs typeface="Calibri" pitchFamily="34" charset="0"/>
                        </a:rPr>
                        <a:t>31.3</a:t>
                      </a:r>
                      <a:endParaRPr kumimoji="0" lang="en-US" sz="2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7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cs typeface="Calibri" pitchFamily="34" charset="0"/>
                        </a:rPr>
                        <a:t>31.1</a:t>
                      </a:r>
                      <a:endParaRPr kumimoji="0" lang="en-US" sz="2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274320" marT="0" marB="0" horzOverflow="overflow"/>
                </a:tc>
              </a:tr>
              <a:tr h="174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7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cs typeface="Calibri" pitchFamily="34" charset="0"/>
                        </a:rPr>
                        <a:t>Protein</a:t>
                      </a:r>
                      <a:endParaRPr kumimoji="0" lang="en-US" sz="2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7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cs typeface="Calibri" pitchFamily="34" charset="0"/>
                        </a:rPr>
                        <a:t>20.2</a:t>
                      </a:r>
                      <a:endParaRPr kumimoji="0" lang="en-US" sz="2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45720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7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cs typeface="Calibri" pitchFamily="34" charset="0"/>
                        </a:rPr>
                        <a:t>22.5</a:t>
                      </a:r>
                      <a:endParaRPr kumimoji="0" lang="en-US" sz="2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7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cs typeface="Calibri" pitchFamily="34" charset="0"/>
                        </a:rPr>
                        <a:t>22.3</a:t>
                      </a:r>
                      <a:endParaRPr kumimoji="0" lang="en-US" sz="2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274320" marT="0" marB="0" horzOverflow="overflow"/>
                </a:tc>
              </a:tr>
              <a:tr h="174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7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cs typeface="Calibri" pitchFamily="34" charset="0"/>
                        </a:rPr>
                        <a:t>Productive life</a:t>
                      </a:r>
                      <a:endParaRPr kumimoji="0" lang="en-US" sz="2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7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cs typeface="Calibri" pitchFamily="34" charset="0"/>
                        </a:rPr>
                        <a:t>19.5</a:t>
                      </a:r>
                      <a:endParaRPr kumimoji="0" lang="en-US" sz="2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45720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7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cs typeface="Calibri" pitchFamily="34" charset="0"/>
                        </a:rPr>
                        <a:t>21.8</a:t>
                      </a:r>
                      <a:endParaRPr kumimoji="0" lang="en-US" sz="2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7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cs typeface="Calibri" pitchFamily="34" charset="0"/>
                        </a:rPr>
                        <a:t>22.2</a:t>
                      </a:r>
                      <a:endParaRPr kumimoji="0" lang="en-US" sz="2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274320" marT="0" marB="0" horzOverflow="overflow"/>
                </a:tc>
              </a:tr>
              <a:tr h="174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7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cs typeface="Calibri" pitchFamily="34" charset="0"/>
                        </a:rPr>
                        <a:t>SCS</a:t>
                      </a:r>
                      <a:endParaRPr kumimoji="0" lang="en-US" sz="2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7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cs typeface="Calibri" pitchFamily="34" charset="0"/>
                        </a:rPr>
                        <a:t>23.7</a:t>
                      </a:r>
                      <a:endParaRPr kumimoji="0" lang="en-US" sz="2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45720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7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cs typeface="Calibri" pitchFamily="34" charset="0"/>
                        </a:rPr>
                        <a:t>27.2</a:t>
                      </a:r>
                      <a:endParaRPr kumimoji="0" lang="en-US" sz="2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7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cs typeface="Calibri" pitchFamily="34" charset="0"/>
                        </a:rPr>
                        <a:t>27.2</a:t>
                      </a:r>
                      <a:endParaRPr kumimoji="0" lang="en-US" sz="2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274320" marT="0" marB="0" horzOverflow="overflow"/>
                </a:tc>
              </a:tr>
              <a:tr h="174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7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cs typeface="Calibri" pitchFamily="34" charset="0"/>
                        </a:rPr>
                        <a:t>Daughter pregnancy rate</a:t>
                      </a:r>
                      <a:endParaRPr kumimoji="0" lang="en-US" sz="2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7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cs typeface="Calibri" pitchFamily="34" charset="0"/>
                        </a:rPr>
                        <a:t>17.5</a:t>
                      </a:r>
                      <a:endParaRPr kumimoji="0" lang="en-US" sz="2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45720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7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cs typeface="Calibri" pitchFamily="34" charset="0"/>
                        </a:rPr>
                        <a:t>21.3</a:t>
                      </a:r>
                      <a:endParaRPr kumimoji="0" lang="en-US" sz="2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7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cs typeface="Calibri" pitchFamily="34" charset="0"/>
                        </a:rPr>
                        <a:t>21.2</a:t>
                      </a:r>
                      <a:endParaRPr kumimoji="0" lang="en-US" sz="2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274320" marT="0" marB="0" horzOverflow="overflow"/>
                </a:tc>
              </a:tr>
              <a:tr h="174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7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cs typeface="Calibri" pitchFamily="34" charset="0"/>
                        </a:rPr>
                        <a:t>Final score</a:t>
                      </a:r>
                      <a:endParaRPr kumimoji="0" lang="en-US" sz="2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7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cs typeface="Calibri" pitchFamily="34" charset="0"/>
                        </a:rPr>
                        <a:t>22.2</a:t>
                      </a:r>
                      <a:endParaRPr kumimoji="0" lang="en-US" sz="2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45720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7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cs typeface="Calibri" pitchFamily="34" charset="0"/>
                        </a:rPr>
                        <a:t>24.0</a:t>
                      </a:r>
                      <a:endParaRPr kumimoji="0" lang="en-US" sz="2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7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cs typeface="Calibri" pitchFamily="34" charset="0"/>
                        </a:rPr>
                        <a:t>24.1</a:t>
                      </a:r>
                      <a:endParaRPr kumimoji="0" lang="en-US" sz="2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274320" marT="0" marB="0" horzOverflow="overflow"/>
                </a:tc>
              </a:tr>
              <a:tr h="176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7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cs typeface="Calibri" pitchFamily="34" charset="0"/>
                        </a:rPr>
                        <a:t>Stature</a:t>
                      </a:r>
                      <a:endParaRPr kumimoji="0" lang="en-US" sz="2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7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cs typeface="Calibri" pitchFamily="34" charset="0"/>
                        </a:rPr>
                        <a:t>29.4</a:t>
                      </a:r>
                      <a:endParaRPr kumimoji="0" lang="en-US" sz="2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45720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7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cs typeface="Calibri" pitchFamily="34" charset="0"/>
                        </a:rPr>
                        <a:t>34.0</a:t>
                      </a:r>
                      <a:endParaRPr kumimoji="0" lang="en-US" sz="2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7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cs typeface="Calibri" pitchFamily="34" charset="0"/>
                        </a:rPr>
                        <a:t>33.9</a:t>
                      </a:r>
                      <a:endParaRPr kumimoji="0" lang="en-US" sz="2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274320" marT="0" marB="0" horzOverflow="overflow"/>
                </a:tc>
              </a:tr>
              <a:tr h="174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7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cs typeface="Calibri" pitchFamily="34" charset="0"/>
                        </a:rPr>
                        <a:t>Sire calving ease</a:t>
                      </a:r>
                      <a:endParaRPr kumimoji="0" lang="en-US" sz="2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7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cs typeface="Calibri" pitchFamily="34" charset="0"/>
                        </a:rPr>
                        <a:t>8.8</a:t>
                      </a:r>
                      <a:endParaRPr kumimoji="0" lang="en-US" sz="2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45720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7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cs typeface="Calibri" pitchFamily="34" charset="0"/>
                        </a:rPr>
                        <a:t>10.4</a:t>
                      </a:r>
                      <a:endParaRPr kumimoji="0" lang="en-US" sz="2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7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cs typeface="Calibri" pitchFamily="34" charset="0"/>
                        </a:rPr>
                        <a:t>9.7</a:t>
                      </a:r>
                      <a:endParaRPr kumimoji="0" lang="en-US" sz="2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274320" marT="0" marB="0" horzOverflow="overflow"/>
                </a:tc>
              </a:tr>
            </a:tbl>
          </a:graphicData>
        </a:graphic>
      </p:graphicFrame>
      <p:pic>
        <p:nvPicPr>
          <p:cNvPr id="11266" name="Picture 2" descr="http://upload.wikimedia.org/wikipedia/commons/8/89/Koeienkoppen.jpg"/>
          <p:cNvPicPr>
            <a:picLocks noChangeAspect="1" noChangeArrowheads="1"/>
          </p:cNvPicPr>
          <p:nvPr/>
        </p:nvPicPr>
        <p:blipFill>
          <a:blip r:embed="rId2" cstate="print"/>
          <a:srcRect l="21900" b="48000"/>
          <a:stretch>
            <a:fillRect/>
          </a:stretch>
        </p:blipFill>
        <p:spPr bwMode="auto">
          <a:xfrm>
            <a:off x="8001000" y="0"/>
            <a:ext cx="1143000" cy="9512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EuroGenomic</a:t>
            </a:r>
            <a:r>
              <a:rPr lang="en-US" dirty="0" smtClean="0"/>
              <a:t> Holstein Partners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1371600"/>
            <a:ext cx="8226425" cy="4555093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Germany, France, Netherlands, Scandinavia</a:t>
            </a:r>
          </a:p>
          <a:p>
            <a:pPr lvl="1"/>
            <a:r>
              <a:rPr lang="en-US" dirty="0" smtClean="0"/>
              <a:t>Shared reference bull genotypes since 2010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Spain, Poland</a:t>
            </a:r>
          </a:p>
          <a:p>
            <a:pPr lvl="1"/>
            <a:r>
              <a:rPr lang="en-US" dirty="0" smtClean="0"/>
              <a:t>Joined as partners in 2012</a:t>
            </a:r>
          </a:p>
          <a:p>
            <a:r>
              <a:rPr lang="en-US" dirty="0" err="1" smtClean="0"/>
              <a:t>EuroGenomic</a:t>
            </a:r>
            <a:r>
              <a:rPr lang="en-US" dirty="0" smtClean="0"/>
              <a:t> partners and N. American partners maintain separate databases, each containing &gt;20,000 reference bulls </a:t>
            </a:r>
            <a:endParaRPr lang="en-US" dirty="0"/>
          </a:p>
        </p:txBody>
      </p:sp>
      <p:pic>
        <p:nvPicPr>
          <p:cNvPr id="4" name="Picture 2" descr="http://upload.wikimedia.org/wikipedia/commons/8/89/Koeienkoppen.jpg"/>
          <p:cNvPicPr>
            <a:picLocks noChangeAspect="1" noChangeArrowheads="1"/>
          </p:cNvPicPr>
          <p:nvPr/>
        </p:nvPicPr>
        <p:blipFill>
          <a:blip r:embed="rId2" cstate="print"/>
          <a:srcRect l="21900" b="48000"/>
          <a:stretch>
            <a:fillRect/>
          </a:stretch>
        </p:blipFill>
        <p:spPr bwMode="auto">
          <a:xfrm>
            <a:off x="8001000" y="0"/>
            <a:ext cx="1143000" cy="9512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Texturizer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052736"/>
            <a:ext cx="9144000" cy="50067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/>
              <a:t>Interbull </a:t>
            </a:r>
            <a:r>
              <a:rPr lang="sv-SE" dirty="0" smtClean="0"/>
              <a:t>breeding value providers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xmlns="" val="1032567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5613" y="182563"/>
            <a:ext cx="8226425" cy="1169551"/>
          </a:xfrm>
        </p:spPr>
        <p:txBody>
          <a:bodyPr/>
          <a:lstStyle/>
          <a:p>
            <a:r>
              <a:rPr lang="en-AU" dirty="0" smtClean="0"/>
              <a:t>Interbull data flow (began 1994)</a:t>
            </a:r>
            <a:br>
              <a:rPr lang="en-AU" dirty="0" smtClean="0"/>
            </a:br>
            <a:r>
              <a:rPr lang="en-AU" sz="2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/>
            </a:r>
            <a:br>
              <a:rPr lang="en-AU" sz="2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en-AU" sz="2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based in Sweden</a:t>
            </a:r>
            <a:endParaRPr lang="en-AU" sz="20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27584" y="1124744"/>
            <a:ext cx="7087616" cy="4896544"/>
            <a:chOff x="827584" y="1556792"/>
            <a:chExt cx="7087616" cy="4896544"/>
          </a:xfrm>
        </p:grpSpPr>
        <p:sp>
          <p:nvSpPr>
            <p:cNvPr id="92164" name="Freeform 4"/>
            <p:cNvSpPr>
              <a:spLocks noEditPoints="1"/>
            </p:cNvSpPr>
            <p:nvPr/>
          </p:nvSpPr>
          <p:spPr bwMode="gray">
            <a:xfrm rot="-1358056">
              <a:off x="1382037" y="2585370"/>
              <a:ext cx="6094412" cy="2808313"/>
            </a:xfrm>
            <a:custGeom>
              <a:avLst/>
              <a:gdLst/>
              <a:ahLst/>
              <a:cxnLst>
                <a:cxn ang="0">
                  <a:pos x="1692" y="12"/>
                </a:cxn>
                <a:cxn ang="0">
                  <a:pos x="1234" y="74"/>
                </a:cxn>
                <a:cxn ang="0">
                  <a:pos x="828" y="182"/>
                </a:cxn>
                <a:cxn ang="0">
                  <a:pos x="486" y="330"/>
                </a:cxn>
                <a:cxn ang="0">
                  <a:pos x="226" y="510"/>
                </a:cxn>
                <a:cxn ang="0">
                  <a:pos x="58" y="718"/>
                </a:cxn>
                <a:cxn ang="0">
                  <a:pos x="0" y="944"/>
                </a:cxn>
                <a:cxn ang="0">
                  <a:pos x="58" y="1170"/>
                </a:cxn>
                <a:cxn ang="0">
                  <a:pos x="226" y="1378"/>
                </a:cxn>
                <a:cxn ang="0">
                  <a:pos x="486" y="1558"/>
                </a:cxn>
                <a:cxn ang="0">
                  <a:pos x="828" y="1706"/>
                </a:cxn>
                <a:cxn ang="0">
                  <a:pos x="1234" y="1814"/>
                </a:cxn>
                <a:cxn ang="0">
                  <a:pos x="1692" y="1876"/>
                </a:cxn>
                <a:cxn ang="0">
                  <a:pos x="2186" y="1884"/>
                </a:cxn>
                <a:cxn ang="0">
                  <a:pos x="2658" y="1840"/>
                </a:cxn>
                <a:cxn ang="0">
                  <a:pos x="3084" y="1746"/>
                </a:cxn>
                <a:cxn ang="0">
                  <a:pos x="3448" y="1612"/>
                </a:cxn>
                <a:cxn ang="0">
                  <a:pos x="3738" y="1442"/>
                </a:cxn>
                <a:cxn ang="0">
                  <a:pos x="3938" y="1242"/>
                </a:cxn>
                <a:cxn ang="0">
                  <a:pos x="4034" y="1022"/>
                </a:cxn>
                <a:cxn ang="0">
                  <a:pos x="4014" y="790"/>
                </a:cxn>
                <a:cxn ang="0">
                  <a:pos x="3882" y="576"/>
                </a:cxn>
                <a:cxn ang="0">
                  <a:pos x="3650" y="386"/>
                </a:cxn>
                <a:cxn ang="0">
                  <a:pos x="3334" y="228"/>
                </a:cxn>
                <a:cxn ang="0">
                  <a:pos x="2948" y="106"/>
                </a:cxn>
                <a:cxn ang="0">
                  <a:pos x="2506" y="28"/>
                </a:cxn>
                <a:cxn ang="0">
                  <a:pos x="2020" y="0"/>
                </a:cxn>
                <a:cxn ang="0">
                  <a:pos x="1606" y="1736"/>
                </a:cxn>
                <a:cxn ang="0">
                  <a:pos x="1164" y="1678"/>
                </a:cxn>
                <a:cxn ang="0">
                  <a:pos x="776" y="1576"/>
                </a:cxn>
                <a:cxn ang="0">
                  <a:pos x="458" y="1436"/>
                </a:cxn>
                <a:cxn ang="0">
                  <a:pos x="224" y="1266"/>
                </a:cxn>
                <a:cxn ang="0">
                  <a:pos x="88" y="1074"/>
                </a:cxn>
                <a:cxn ang="0">
                  <a:pos x="68" y="864"/>
                </a:cxn>
                <a:cxn ang="0">
                  <a:pos x="166" y="664"/>
                </a:cxn>
                <a:cxn ang="0">
                  <a:pos x="370" y="486"/>
                </a:cxn>
                <a:cxn ang="0">
                  <a:pos x="662" y="336"/>
                </a:cxn>
                <a:cxn ang="0">
                  <a:pos x="1028" y="222"/>
                </a:cxn>
                <a:cxn ang="0">
                  <a:pos x="1454" y="148"/>
                </a:cxn>
                <a:cxn ang="0">
                  <a:pos x="1922" y="120"/>
                </a:cxn>
                <a:cxn ang="0">
                  <a:pos x="2392" y="148"/>
                </a:cxn>
                <a:cxn ang="0">
                  <a:pos x="2818" y="222"/>
                </a:cxn>
                <a:cxn ang="0">
                  <a:pos x="3184" y="336"/>
                </a:cxn>
                <a:cxn ang="0">
                  <a:pos x="3476" y="486"/>
                </a:cxn>
                <a:cxn ang="0">
                  <a:pos x="3680" y="664"/>
                </a:cxn>
                <a:cxn ang="0">
                  <a:pos x="3778" y="864"/>
                </a:cxn>
                <a:cxn ang="0">
                  <a:pos x="3758" y="1074"/>
                </a:cxn>
                <a:cxn ang="0">
                  <a:pos x="3622" y="1266"/>
                </a:cxn>
                <a:cxn ang="0">
                  <a:pos x="3388" y="1436"/>
                </a:cxn>
                <a:cxn ang="0">
                  <a:pos x="3070" y="1576"/>
                </a:cxn>
                <a:cxn ang="0">
                  <a:pos x="2682" y="1678"/>
                </a:cxn>
                <a:cxn ang="0">
                  <a:pos x="2240" y="1736"/>
                </a:cxn>
              </a:cxnLst>
              <a:rect l="0" t="0" r="r" b="b"/>
              <a:pathLst>
                <a:path w="4040" h="1888">
                  <a:moveTo>
                    <a:pt x="2020" y="0"/>
                  </a:moveTo>
                  <a:lnTo>
                    <a:pt x="1854" y="4"/>
                  </a:lnTo>
                  <a:lnTo>
                    <a:pt x="1692" y="12"/>
                  </a:lnTo>
                  <a:lnTo>
                    <a:pt x="1534" y="28"/>
                  </a:lnTo>
                  <a:lnTo>
                    <a:pt x="1382" y="48"/>
                  </a:lnTo>
                  <a:lnTo>
                    <a:pt x="1234" y="74"/>
                  </a:lnTo>
                  <a:lnTo>
                    <a:pt x="1092" y="106"/>
                  </a:lnTo>
                  <a:lnTo>
                    <a:pt x="956" y="142"/>
                  </a:lnTo>
                  <a:lnTo>
                    <a:pt x="828" y="182"/>
                  </a:lnTo>
                  <a:lnTo>
                    <a:pt x="706" y="228"/>
                  </a:lnTo>
                  <a:lnTo>
                    <a:pt x="592" y="276"/>
                  </a:lnTo>
                  <a:lnTo>
                    <a:pt x="486" y="330"/>
                  </a:lnTo>
                  <a:lnTo>
                    <a:pt x="390" y="386"/>
                  </a:lnTo>
                  <a:lnTo>
                    <a:pt x="302" y="446"/>
                  </a:lnTo>
                  <a:lnTo>
                    <a:pt x="226" y="510"/>
                  </a:lnTo>
                  <a:lnTo>
                    <a:pt x="158" y="576"/>
                  </a:lnTo>
                  <a:lnTo>
                    <a:pt x="102" y="646"/>
                  </a:lnTo>
                  <a:lnTo>
                    <a:pt x="58" y="718"/>
                  </a:lnTo>
                  <a:lnTo>
                    <a:pt x="26" y="790"/>
                  </a:lnTo>
                  <a:lnTo>
                    <a:pt x="6" y="866"/>
                  </a:lnTo>
                  <a:lnTo>
                    <a:pt x="0" y="944"/>
                  </a:lnTo>
                  <a:lnTo>
                    <a:pt x="6" y="1022"/>
                  </a:lnTo>
                  <a:lnTo>
                    <a:pt x="26" y="1098"/>
                  </a:lnTo>
                  <a:lnTo>
                    <a:pt x="58" y="1170"/>
                  </a:lnTo>
                  <a:lnTo>
                    <a:pt x="102" y="1242"/>
                  </a:lnTo>
                  <a:lnTo>
                    <a:pt x="158" y="1312"/>
                  </a:lnTo>
                  <a:lnTo>
                    <a:pt x="226" y="1378"/>
                  </a:lnTo>
                  <a:lnTo>
                    <a:pt x="302" y="1442"/>
                  </a:lnTo>
                  <a:lnTo>
                    <a:pt x="390" y="1502"/>
                  </a:lnTo>
                  <a:lnTo>
                    <a:pt x="486" y="1558"/>
                  </a:lnTo>
                  <a:lnTo>
                    <a:pt x="592" y="1612"/>
                  </a:lnTo>
                  <a:lnTo>
                    <a:pt x="706" y="1660"/>
                  </a:lnTo>
                  <a:lnTo>
                    <a:pt x="828" y="1706"/>
                  </a:lnTo>
                  <a:lnTo>
                    <a:pt x="956" y="1746"/>
                  </a:lnTo>
                  <a:lnTo>
                    <a:pt x="1092" y="1782"/>
                  </a:lnTo>
                  <a:lnTo>
                    <a:pt x="1234" y="1814"/>
                  </a:lnTo>
                  <a:lnTo>
                    <a:pt x="1382" y="1840"/>
                  </a:lnTo>
                  <a:lnTo>
                    <a:pt x="1534" y="1860"/>
                  </a:lnTo>
                  <a:lnTo>
                    <a:pt x="1692" y="1876"/>
                  </a:lnTo>
                  <a:lnTo>
                    <a:pt x="1854" y="1884"/>
                  </a:lnTo>
                  <a:lnTo>
                    <a:pt x="2020" y="1888"/>
                  </a:lnTo>
                  <a:lnTo>
                    <a:pt x="2186" y="1884"/>
                  </a:lnTo>
                  <a:lnTo>
                    <a:pt x="2348" y="1876"/>
                  </a:lnTo>
                  <a:lnTo>
                    <a:pt x="2506" y="1860"/>
                  </a:lnTo>
                  <a:lnTo>
                    <a:pt x="2658" y="1840"/>
                  </a:lnTo>
                  <a:lnTo>
                    <a:pt x="2806" y="1814"/>
                  </a:lnTo>
                  <a:lnTo>
                    <a:pt x="2948" y="1782"/>
                  </a:lnTo>
                  <a:lnTo>
                    <a:pt x="3084" y="1746"/>
                  </a:lnTo>
                  <a:lnTo>
                    <a:pt x="3212" y="1706"/>
                  </a:lnTo>
                  <a:lnTo>
                    <a:pt x="3334" y="1660"/>
                  </a:lnTo>
                  <a:lnTo>
                    <a:pt x="3448" y="1612"/>
                  </a:lnTo>
                  <a:lnTo>
                    <a:pt x="3554" y="1558"/>
                  </a:lnTo>
                  <a:lnTo>
                    <a:pt x="3650" y="1502"/>
                  </a:lnTo>
                  <a:lnTo>
                    <a:pt x="3738" y="1442"/>
                  </a:lnTo>
                  <a:lnTo>
                    <a:pt x="3814" y="1378"/>
                  </a:lnTo>
                  <a:lnTo>
                    <a:pt x="3882" y="1312"/>
                  </a:lnTo>
                  <a:lnTo>
                    <a:pt x="3938" y="1242"/>
                  </a:lnTo>
                  <a:lnTo>
                    <a:pt x="3982" y="1170"/>
                  </a:lnTo>
                  <a:lnTo>
                    <a:pt x="4014" y="1098"/>
                  </a:lnTo>
                  <a:lnTo>
                    <a:pt x="4034" y="1022"/>
                  </a:lnTo>
                  <a:lnTo>
                    <a:pt x="4040" y="944"/>
                  </a:lnTo>
                  <a:lnTo>
                    <a:pt x="4034" y="866"/>
                  </a:lnTo>
                  <a:lnTo>
                    <a:pt x="4014" y="790"/>
                  </a:lnTo>
                  <a:lnTo>
                    <a:pt x="3982" y="718"/>
                  </a:lnTo>
                  <a:lnTo>
                    <a:pt x="3938" y="646"/>
                  </a:lnTo>
                  <a:lnTo>
                    <a:pt x="3882" y="576"/>
                  </a:lnTo>
                  <a:lnTo>
                    <a:pt x="3814" y="510"/>
                  </a:lnTo>
                  <a:lnTo>
                    <a:pt x="3738" y="446"/>
                  </a:lnTo>
                  <a:lnTo>
                    <a:pt x="3650" y="386"/>
                  </a:lnTo>
                  <a:lnTo>
                    <a:pt x="3554" y="330"/>
                  </a:lnTo>
                  <a:lnTo>
                    <a:pt x="3448" y="276"/>
                  </a:lnTo>
                  <a:lnTo>
                    <a:pt x="3334" y="228"/>
                  </a:lnTo>
                  <a:lnTo>
                    <a:pt x="3212" y="182"/>
                  </a:lnTo>
                  <a:lnTo>
                    <a:pt x="3084" y="142"/>
                  </a:lnTo>
                  <a:lnTo>
                    <a:pt x="2948" y="106"/>
                  </a:lnTo>
                  <a:lnTo>
                    <a:pt x="2806" y="74"/>
                  </a:lnTo>
                  <a:lnTo>
                    <a:pt x="2658" y="48"/>
                  </a:lnTo>
                  <a:lnTo>
                    <a:pt x="2506" y="28"/>
                  </a:lnTo>
                  <a:lnTo>
                    <a:pt x="2348" y="12"/>
                  </a:lnTo>
                  <a:lnTo>
                    <a:pt x="2186" y="4"/>
                  </a:lnTo>
                  <a:lnTo>
                    <a:pt x="2020" y="0"/>
                  </a:lnTo>
                  <a:close/>
                  <a:moveTo>
                    <a:pt x="1922" y="1748"/>
                  </a:moveTo>
                  <a:lnTo>
                    <a:pt x="1762" y="1746"/>
                  </a:lnTo>
                  <a:lnTo>
                    <a:pt x="1606" y="1736"/>
                  </a:lnTo>
                  <a:lnTo>
                    <a:pt x="1454" y="1722"/>
                  </a:lnTo>
                  <a:lnTo>
                    <a:pt x="1306" y="1702"/>
                  </a:lnTo>
                  <a:lnTo>
                    <a:pt x="1164" y="1678"/>
                  </a:lnTo>
                  <a:lnTo>
                    <a:pt x="1028" y="1648"/>
                  </a:lnTo>
                  <a:lnTo>
                    <a:pt x="898" y="1614"/>
                  </a:lnTo>
                  <a:lnTo>
                    <a:pt x="776" y="1576"/>
                  </a:lnTo>
                  <a:lnTo>
                    <a:pt x="662" y="1532"/>
                  </a:lnTo>
                  <a:lnTo>
                    <a:pt x="554" y="1486"/>
                  </a:lnTo>
                  <a:lnTo>
                    <a:pt x="458" y="1436"/>
                  </a:lnTo>
                  <a:lnTo>
                    <a:pt x="370" y="1382"/>
                  </a:lnTo>
                  <a:lnTo>
                    <a:pt x="292" y="1326"/>
                  </a:lnTo>
                  <a:lnTo>
                    <a:pt x="224" y="1266"/>
                  </a:lnTo>
                  <a:lnTo>
                    <a:pt x="166" y="1204"/>
                  </a:lnTo>
                  <a:lnTo>
                    <a:pt x="122" y="1140"/>
                  </a:lnTo>
                  <a:lnTo>
                    <a:pt x="88" y="1074"/>
                  </a:lnTo>
                  <a:lnTo>
                    <a:pt x="68" y="1004"/>
                  </a:lnTo>
                  <a:lnTo>
                    <a:pt x="62" y="934"/>
                  </a:lnTo>
                  <a:lnTo>
                    <a:pt x="68" y="864"/>
                  </a:lnTo>
                  <a:lnTo>
                    <a:pt x="88" y="796"/>
                  </a:lnTo>
                  <a:lnTo>
                    <a:pt x="122" y="730"/>
                  </a:lnTo>
                  <a:lnTo>
                    <a:pt x="166" y="664"/>
                  </a:lnTo>
                  <a:lnTo>
                    <a:pt x="224" y="602"/>
                  </a:lnTo>
                  <a:lnTo>
                    <a:pt x="292" y="544"/>
                  </a:lnTo>
                  <a:lnTo>
                    <a:pt x="370" y="486"/>
                  </a:lnTo>
                  <a:lnTo>
                    <a:pt x="458" y="434"/>
                  </a:lnTo>
                  <a:lnTo>
                    <a:pt x="554" y="382"/>
                  </a:lnTo>
                  <a:lnTo>
                    <a:pt x="662" y="336"/>
                  </a:lnTo>
                  <a:lnTo>
                    <a:pt x="776" y="294"/>
                  </a:lnTo>
                  <a:lnTo>
                    <a:pt x="898" y="256"/>
                  </a:lnTo>
                  <a:lnTo>
                    <a:pt x="1028" y="222"/>
                  </a:lnTo>
                  <a:lnTo>
                    <a:pt x="1164" y="192"/>
                  </a:lnTo>
                  <a:lnTo>
                    <a:pt x="1306" y="166"/>
                  </a:lnTo>
                  <a:lnTo>
                    <a:pt x="1454" y="148"/>
                  </a:lnTo>
                  <a:lnTo>
                    <a:pt x="1606" y="132"/>
                  </a:lnTo>
                  <a:lnTo>
                    <a:pt x="1762" y="124"/>
                  </a:lnTo>
                  <a:lnTo>
                    <a:pt x="1922" y="120"/>
                  </a:lnTo>
                  <a:lnTo>
                    <a:pt x="2084" y="124"/>
                  </a:lnTo>
                  <a:lnTo>
                    <a:pt x="2240" y="132"/>
                  </a:lnTo>
                  <a:lnTo>
                    <a:pt x="2392" y="148"/>
                  </a:lnTo>
                  <a:lnTo>
                    <a:pt x="2540" y="166"/>
                  </a:lnTo>
                  <a:lnTo>
                    <a:pt x="2682" y="192"/>
                  </a:lnTo>
                  <a:lnTo>
                    <a:pt x="2818" y="222"/>
                  </a:lnTo>
                  <a:lnTo>
                    <a:pt x="2948" y="256"/>
                  </a:lnTo>
                  <a:lnTo>
                    <a:pt x="3070" y="294"/>
                  </a:lnTo>
                  <a:lnTo>
                    <a:pt x="3184" y="336"/>
                  </a:lnTo>
                  <a:lnTo>
                    <a:pt x="3292" y="382"/>
                  </a:lnTo>
                  <a:lnTo>
                    <a:pt x="3388" y="434"/>
                  </a:lnTo>
                  <a:lnTo>
                    <a:pt x="3476" y="486"/>
                  </a:lnTo>
                  <a:lnTo>
                    <a:pt x="3554" y="544"/>
                  </a:lnTo>
                  <a:lnTo>
                    <a:pt x="3622" y="602"/>
                  </a:lnTo>
                  <a:lnTo>
                    <a:pt x="3680" y="664"/>
                  </a:lnTo>
                  <a:lnTo>
                    <a:pt x="3724" y="730"/>
                  </a:lnTo>
                  <a:lnTo>
                    <a:pt x="3758" y="796"/>
                  </a:lnTo>
                  <a:lnTo>
                    <a:pt x="3778" y="864"/>
                  </a:lnTo>
                  <a:lnTo>
                    <a:pt x="3784" y="934"/>
                  </a:lnTo>
                  <a:lnTo>
                    <a:pt x="3778" y="1004"/>
                  </a:lnTo>
                  <a:lnTo>
                    <a:pt x="3758" y="1074"/>
                  </a:lnTo>
                  <a:lnTo>
                    <a:pt x="3724" y="1140"/>
                  </a:lnTo>
                  <a:lnTo>
                    <a:pt x="3680" y="1204"/>
                  </a:lnTo>
                  <a:lnTo>
                    <a:pt x="3622" y="1266"/>
                  </a:lnTo>
                  <a:lnTo>
                    <a:pt x="3554" y="1326"/>
                  </a:lnTo>
                  <a:lnTo>
                    <a:pt x="3476" y="1382"/>
                  </a:lnTo>
                  <a:lnTo>
                    <a:pt x="3388" y="1436"/>
                  </a:lnTo>
                  <a:lnTo>
                    <a:pt x="3292" y="1486"/>
                  </a:lnTo>
                  <a:lnTo>
                    <a:pt x="3184" y="1532"/>
                  </a:lnTo>
                  <a:lnTo>
                    <a:pt x="3070" y="1576"/>
                  </a:lnTo>
                  <a:lnTo>
                    <a:pt x="2948" y="1614"/>
                  </a:lnTo>
                  <a:lnTo>
                    <a:pt x="2818" y="1648"/>
                  </a:lnTo>
                  <a:lnTo>
                    <a:pt x="2682" y="1678"/>
                  </a:lnTo>
                  <a:lnTo>
                    <a:pt x="2540" y="1702"/>
                  </a:lnTo>
                  <a:lnTo>
                    <a:pt x="2392" y="1722"/>
                  </a:lnTo>
                  <a:lnTo>
                    <a:pt x="2240" y="1736"/>
                  </a:lnTo>
                  <a:lnTo>
                    <a:pt x="2084" y="1746"/>
                  </a:lnTo>
                  <a:lnTo>
                    <a:pt x="1922" y="1748"/>
                  </a:lnTo>
                  <a:close/>
                </a:path>
              </a:pathLst>
            </a:custGeom>
            <a:solidFill>
              <a:srgbClr val="96969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92169" name="Oval 9"/>
            <p:cNvSpPr>
              <a:spLocks noChangeArrowheads="1"/>
            </p:cNvSpPr>
            <p:nvPr/>
          </p:nvSpPr>
          <p:spPr bwMode="gray">
            <a:xfrm>
              <a:off x="6444208" y="1988840"/>
              <a:ext cx="1368152" cy="1368723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sv-SE"/>
            </a:p>
          </p:txBody>
        </p:sp>
        <p:grpSp>
          <p:nvGrpSpPr>
            <p:cNvPr id="2" name="Group 19"/>
            <p:cNvGrpSpPr/>
            <p:nvPr/>
          </p:nvGrpSpPr>
          <p:grpSpPr>
            <a:xfrm>
              <a:off x="1547664" y="2420888"/>
              <a:ext cx="1883296" cy="1584177"/>
              <a:chOff x="1248544" y="3068960"/>
              <a:chExt cx="1883296" cy="1584177"/>
            </a:xfrm>
          </p:grpSpPr>
          <p:sp>
            <p:nvSpPr>
              <p:cNvPr id="92166" name="Oval 6"/>
              <p:cNvSpPr>
                <a:spLocks noChangeArrowheads="1"/>
              </p:cNvSpPr>
              <p:nvPr/>
            </p:nvSpPr>
            <p:spPr bwMode="gray">
              <a:xfrm>
                <a:off x="1331640" y="3068960"/>
                <a:ext cx="1656184" cy="1584177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sv-SE"/>
              </a:p>
            </p:txBody>
          </p:sp>
          <p:sp>
            <p:nvSpPr>
              <p:cNvPr id="92170" name="Text Box 10"/>
              <p:cNvSpPr txBox="1">
                <a:spLocks noChangeArrowheads="1"/>
              </p:cNvSpPr>
              <p:nvPr/>
            </p:nvSpPr>
            <p:spPr bwMode="white">
              <a:xfrm>
                <a:off x="1248544" y="3429000"/>
                <a:ext cx="1883296" cy="646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ctr" eaLnBrk="0" hangingPunct="0"/>
                <a:r>
                  <a:rPr lang="en-AU" b="1" dirty="0" smtClean="0">
                    <a:solidFill>
                      <a:srgbClr val="FFFFFF"/>
                    </a:solidFill>
                    <a:latin typeface="Verdana" pitchFamily="34" charset="0"/>
                  </a:rPr>
                  <a:t>81 populations</a:t>
                </a:r>
                <a:endParaRPr lang="en-AU" b="1" dirty="0">
                  <a:solidFill>
                    <a:srgbClr val="FFFFFF"/>
                  </a:solidFill>
                  <a:latin typeface="Verdana" pitchFamily="34" charset="0"/>
                </a:endParaRPr>
              </a:p>
            </p:txBody>
          </p:sp>
        </p:grpSp>
        <p:grpSp>
          <p:nvGrpSpPr>
            <p:cNvPr id="3" name="Group 18"/>
            <p:cNvGrpSpPr/>
            <p:nvPr/>
          </p:nvGrpSpPr>
          <p:grpSpPr>
            <a:xfrm>
              <a:off x="4211960" y="1556792"/>
              <a:ext cx="1224136" cy="1242293"/>
              <a:chOff x="3779912" y="1916832"/>
              <a:chExt cx="1224136" cy="1242293"/>
            </a:xfrm>
          </p:grpSpPr>
          <p:sp>
            <p:nvSpPr>
              <p:cNvPr id="92165" name="Oval 5"/>
              <p:cNvSpPr>
                <a:spLocks noChangeArrowheads="1"/>
              </p:cNvSpPr>
              <p:nvPr/>
            </p:nvSpPr>
            <p:spPr bwMode="gray">
              <a:xfrm>
                <a:off x="3779912" y="1916832"/>
                <a:ext cx="1184201" cy="1242293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sv-SE"/>
              </a:p>
            </p:txBody>
          </p:sp>
          <p:sp>
            <p:nvSpPr>
              <p:cNvPr id="92171" name="Text Box 11"/>
              <p:cNvSpPr txBox="1">
                <a:spLocks noChangeArrowheads="1"/>
              </p:cNvSpPr>
              <p:nvPr/>
            </p:nvSpPr>
            <p:spPr bwMode="white">
              <a:xfrm>
                <a:off x="3779912" y="2276872"/>
                <a:ext cx="1224136" cy="646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ctr" eaLnBrk="0" hangingPunct="0"/>
                <a:r>
                  <a:rPr lang="en-AU" b="1" dirty="0" smtClean="0">
                    <a:solidFill>
                      <a:srgbClr val="FFFFFF"/>
                    </a:solidFill>
                    <a:latin typeface="Verdana" pitchFamily="34" charset="0"/>
                  </a:rPr>
                  <a:t>200000 bulls</a:t>
                </a:r>
                <a:endParaRPr lang="en-AU" b="1" dirty="0">
                  <a:solidFill>
                    <a:srgbClr val="FFFFFF"/>
                  </a:solidFill>
                  <a:latin typeface="Verdana" pitchFamily="34" charset="0"/>
                </a:endParaRPr>
              </a:p>
            </p:txBody>
          </p:sp>
        </p:grpSp>
        <p:sp>
          <p:nvSpPr>
            <p:cNvPr id="92172" name="Text Box 12"/>
            <p:cNvSpPr txBox="1">
              <a:spLocks noChangeArrowheads="1"/>
            </p:cNvSpPr>
            <p:nvPr/>
          </p:nvSpPr>
          <p:spPr bwMode="white">
            <a:xfrm>
              <a:off x="6300192" y="2276872"/>
              <a:ext cx="1615008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en-AU" b="1" dirty="0" smtClean="0">
                  <a:solidFill>
                    <a:srgbClr val="FFFFFF"/>
                  </a:solidFill>
                  <a:latin typeface="Verdana" pitchFamily="34" charset="0"/>
                </a:rPr>
                <a:t>32 countries</a:t>
              </a:r>
              <a:endParaRPr lang="en-AU" b="1" dirty="0">
                <a:solidFill>
                  <a:srgbClr val="FFFFFF"/>
                </a:solidFill>
                <a:latin typeface="Verdana" pitchFamily="34" charset="0"/>
              </a:endParaRPr>
            </a:p>
          </p:txBody>
        </p:sp>
        <p:grpSp>
          <p:nvGrpSpPr>
            <p:cNvPr id="4" name="Group 21"/>
            <p:cNvGrpSpPr/>
            <p:nvPr/>
          </p:nvGrpSpPr>
          <p:grpSpPr>
            <a:xfrm>
              <a:off x="2555776" y="5351611"/>
              <a:ext cx="1141413" cy="1101725"/>
              <a:chOff x="4838700" y="4297363"/>
              <a:chExt cx="1141413" cy="1101725"/>
            </a:xfrm>
          </p:grpSpPr>
          <p:sp>
            <p:nvSpPr>
              <p:cNvPr id="92168" name="Oval 8"/>
              <p:cNvSpPr>
                <a:spLocks noChangeArrowheads="1"/>
              </p:cNvSpPr>
              <p:nvPr/>
            </p:nvSpPr>
            <p:spPr bwMode="gray">
              <a:xfrm>
                <a:off x="4838700" y="4297363"/>
                <a:ext cx="1141413" cy="1101725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sv-SE"/>
              </a:p>
            </p:txBody>
          </p:sp>
          <p:sp>
            <p:nvSpPr>
              <p:cNvPr id="92173" name="Text Box 13"/>
              <p:cNvSpPr txBox="1">
                <a:spLocks noChangeArrowheads="1"/>
              </p:cNvSpPr>
              <p:nvPr/>
            </p:nvSpPr>
            <p:spPr bwMode="white">
              <a:xfrm>
                <a:off x="4885184" y="4509120"/>
                <a:ext cx="1054968" cy="646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ctr" eaLnBrk="0" hangingPunct="0"/>
                <a:r>
                  <a:rPr lang="en-AU" b="1" dirty="0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Verdana" pitchFamily="34" charset="0"/>
                  </a:rPr>
                  <a:t>40 </a:t>
                </a:r>
                <a:r>
                  <a:rPr lang="en-AU" b="1" dirty="0" smtClean="0">
                    <a:solidFill>
                      <a:srgbClr val="FFFFFF"/>
                    </a:solidFill>
                    <a:latin typeface="Verdana" pitchFamily="34" charset="0"/>
                  </a:rPr>
                  <a:t>traits</a:t>
                </a:r>
                <a:endParaRPr lang="en-AU" b="1" dirty="0">
                  <a:solidFill>
                    <a:srgbClr val="FFFFFF"/>
                  </a:solidFill>
                  <a:latin typeface="Verdana" pitchFamily="34" charset="0"/>
                </a:endParaRPr>
              </a:p>
            </p:txBody>
          </p:sp>
        </p:grpSp>
        <p:grpSp>
          <p:nvGrpSpPr>
            <p:cNvPr id="5" name="Group 20"/>
            <p:cNvGrpSpPr/>
            <p:nvPr/>
          </p:nvGrpSpPr>
          <p:grpSpPr>
            <a:xfrm>
              <a:off x="827584" y="4581128"/>
              <a:ext cx="1251024" cy="1101725"/>
              <a:chOff x="2312864" y="4841875"/>
              <a:chExt cx="1251024" cy="1101725"/>
            </a:xfrm>
          </p:grpSpPr>
          <p:sp>
            <p:nvSpPr>
              <p:cNvPr id="92167" name="Oval 7"/>
              <p:cNvSpPr>
                <a:spLocks noChangeArrowheads="1"/>
              </p:cNvSpPr>
              <p:nvPr/>
            </p:nvSpPr>
            <p:spPr bwMode="gray">
              <a:xfrm>
                <a:off x="2370138" y="4841875"/>
                <a:ext cx="1141412" cy="1101725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sv-SE"/>
              </a:p>
            </p:txBody>
          </p:sp>
          <p:sp>
            <p:nvSpPr>
              <p:cNvPr id="92174" name="Text Box 14"/>
              <p:cNvSpPr txBox="1">
                <a:spLocks noChangeArrowheads="1"/>
              </p:cNvSpPr>
              <p:nvPr/>
            </p:nvSpPr>
            <p:spPr bwMode="white">
              <a:xfrm>
                <a:off x="2312864" y="5013176"/>
                <a:ext cx="1251024" cy="646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ctr" eaLnBrk="0" hangingPunct="0"/>
                <a:r>
                  <a:rPr lang="en-AU" b="1" dirty="0" smtClean="0">
                    <a:solidFill>
                      <a:srgbClr val="FFFFFF"/>
                    </a:solidFill>
                    <a:latin typeface="Verdana" pitchFamily="34" charset="0"/>
                  </a:rPr>
                  <a:t>6 breeds</a:t>
                </a:r>
                <a:endParaRPr lang="en-AU" b="1" dirty="0">
                  <a:solidFill>
                    <a:srgbClr val="FFFFFF"/>
                  </a:solidFill>
                  <a:latin typeface="Verdana" pitchFamily="34" charset="0"/>
                </a:endParaRPr>
              </a:p>
            </p:txBody>
          </p:sp>
        </p:grpSp>
        <p:grpSp>
          <p:nvGrpSpPr>
            <p:cNvPr id="6" name="Group 25"/>
            <p:cNvGrpSpPr/>
            <p:nvPr/>
          </p:nvGrpSpPr>
          <p:grpSpPr>
            <a:xfrm>
              <a:off x="4283968" y="4869161"/>
              <a:ext cx="1368152" cy="1296143"/>
              <a:chOff x="4788025" y="4293096"/>
              <a:chExt cx="1368152" cy="1296143"/>
            </a:xfrm>
          </p:grpSpPr>
          <p:sp>
            <p:nvSpPr>
              <p:cNvPr id="24" name="Oval 8"/>
              <p:cNvSpPr>
                <a:spLocks noChangeArrowheads="1"/>
              </p:cNvSpPr>
              <p:nvPr/>
            </p:nvSpPr>
            <p:spPr bwMode="gray">
              <a:xfrm>
                <a:off x="4788025" y="4293096"/>
                <a:ext cx="1368152" cy="1296143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sv-SE"/>
              </a:p>
            </p:txBody>
          </p:sp>
          <p:sp>
            <p:nvSpPr>
              <p:cNvPr id="25" name="Text Box 13"/>
              <p:cNvSpPr txBox="1">
                <a:spLocks noChangeArrowheads="1"/>
              </p:cNvSpPr>
              <p:nvPr/>
            </p:nvSpPr>
            <p:spPr bwMode="white">
              <a:xfrm>
                <a:off x="4845222" y="4365104"/>
                <a:ext cx="1310954" cy="923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ctr" eaLnBrk="0" hangingPunct="0"/>
                <a:r>
                  <a:rPr lang="en-AU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Verdana" pitchFamily="34" charset="0"/>
                  </a:rPr>
                  <a:t>3 </a:t>
                </a:r>
                <a:r>
                  <a:rPr lang="en-AU" b="1" dirty="0" smtClean="0">
                    <a:solidFill>
                      <a:schemeClr val="bg1"/>
                    </a:solidFill>
                    <a:latin typeface="Verdana" pitchFamily="34" charset="0"/>
                  </a:rPr>
                  <a:t>routine</a:t>
                </a:r>
                <a:r>
                  <a:rPr lang="en-AU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Verdana" pitchFamily="34" charset="0"/>
                  </a:rPr>
                  <a:t> runs/yr</a:t>
                </a:r>
                <a:endParaRPr lang="en-AU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itchFamily="34" charset="0"/>
                </a:endParaRPr>
              </a:p>
            </p:txBody>
          </p:sp>
        </p:grpSp>
        <p:grpSp>
          <p:nvGrpSpPr>
            <p:cNvPr id="7" name="Group 26"/>
            <p:cNvGrpSpPr/>
            <p:nvPr/>
          </p:nvGrpSpPr>
          <p:grpSpPr>
            <a:xfrm>
              <a:off x="5940152" y="3789041"/>
              <a:ext cx="1368152" cy="1296143"/>
              <a:chOff x="4788025" y="4293096"/>
              <a:chExt cx="1368152" cy="1296143"/>
            </a:xfrm>
            <a:solidFill>
              <a:schemeClr val="tx2">
                <a:lumMod val="40000"/>
                <a:lumOff val="60000"/>
              </a:schemeClr>
            </a:solidFill>
          </p:grpSpPr>
          <p:sp>
            <p:nvSpPr>
              <p:cNvPr id="28" name="Oval 8"/>
              <p:cNvSpPr>
                <a:spLocks noChangeArrowheads="1"/>
              </p:cNvSpPr>
              <p:nvPr/>
            </p:nvSpPr>
            <p:spPr bwMode="gray">
              <a:xfrm>
                <a:off x="4788025" y="4293096"/>
                <a:ext cx="1368152" cy="1296143"/>
              </a:xfrm>
              <a:prstGeom prst="ellipse">
                <a:avLst/>
              </a:prstGeom>
              <a:solidFill>
                <a:srgbClr val="FFC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sv-SE"/>
              </a:p>
            </p:txBody>
          </p:sp>
          <p:sp>
            <p:nvSpPr>
              <p:cNvPr id="29" name="Text Box 13"/>
              <p:cNvSpPr txBox="1">
                <a:spLocks noChangeArrowheads="1"/>
              </p:cNvSpPr>
              <p:nvPr/>
            </p:nvSpPr>
            <p:spPr bwMode="white">
              <a:xfrm>
                <a:off x="4845222" y="4582869"/>
                <a:ext cx="1310954" cy="646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ctr" eaLnBrk="0" hangingPunct="0"/>
                <a:r>
                  <a:rPr lang="en-AU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Verdana" pitchFamily="34" charset="0"/>
                  </a:rPr>
                  <a:t>2 test runs/yr</a:t>
                </a:r>
                <a:endParaRPr lang="en-AU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itchFamily="34" charset="0"/>
                </a:endParaRPr>
              </a:p>
            </p:txBody>
          </p:sp>
        </p:grpSp>
        <p:pic>
          <p:nvPicPr>
            <p:cNvPr id="30" name="Picture 29" descr="interbull loggo webb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47864" y="2780928"/>
              <a:ext cx="1953881" cy="22568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2933185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GMACE and genomic validation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1371600"/>
            <a:ext cx="8226425" cy="4508927"/>
          </a:xfrm>
        </p:spPr>
        <p:txBody>
          <a:bodyPr/>
          <a:lstStyle/>
          <a:p>
            <a:r>
              <a:rPr lang="en-US" dirty="0" smtClean="0"/>
              <a:t>Genomic multi-trait across country evaluation</a:t>
            </a:r>
          </a:p>
          <a:p>
            <a:pPr lvl="1"/>
            <a:r>
              <a:rPr lang="en-US" dirty="0" smtClean="0"/>
              <a:t>Each country computes genomic rankings</a:t>
            </a:r>
          </a:p>
          <a:p>
            <a:pPr lvl="1"/>
            <a:r>
              <a:rPr lang="en-US" dirty="0" smtClean="0"/>
              <a:t>Interbull combines into worldwide ranking</a:t>
            </a:r>
          </a:p>
          <a:p>
            <a:pPr lvl="1"/>
            <a:r>
              <a:rPr lang="en-US" dirty="0" smtClean="0"/>
              <a:t>Scheduled for August 2013 implementation</a:t>
            </a:r>
          </a:p>
          <a:p>
            <a:r>
              <a:rPr lang="en-US" dirty="0" smtClean="0"/>
              <a:t>Genomic validation</a:t>
            </a:r>
          </a:p>
          <a:p>
            <a:pPr lvl="1"/>
            <a:r>
              <a:rPr lang="en-US" dirty="0" smtClean="0"/>
              <a:t>Each country must test its predictions first</a:t>
            </a:r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/>
          <p:cNvSpPr/>
          <p:nvPr/>
        </p:nvSpPr>
        <p:spPr>
          <a:xfrm>
            <a:off x="72008" y="260648"/>
            <a:ext cx="4572000" cy="208823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sv-SE" sz="1600" dirty="0" smtClean="0"/>
          </a:p>
          <a:p>
            <a:pPr algn="r"/>
            <a:endParaRPr lang="sv-SE" sz="1600" dirty="0" smtClean="0"/>
          </a:p>
          <a:p>
            <a:pPr algn="r"/>
            <a:endParaRPr lang="sv-SE" sz="1600" dirty="0" smtClean="0"/>
          </a:p>
          <a:p>
            <a:pPr algn="r"/>
            <a:endParaRPr lang="sv-SE" sz="1600" dirty="0" smtClean="0"/>
          </a:p>
          <a:p>
            <a:pPr algn="r"/>
            <a:endParaRPr lang="sv-SE" sz="1600" dirty="0" smtClean="0"/>
          </a:p>
          <a:p>
            <a:pPr algn="r"/>
            <a:endParaRPr lang="sv-SE" sz="1600" dirty="0" smtClean="0"/>
          </a:p>
          <a:p>
            <a:pPr algn="r"/>
            <a:r>
              <a:rPr lang="sv-SE" sz="1600" b="1" dirty="0" smtClean="0">
                <a:solidFill>
                  <a:srgbClr val="000000"/>
                </a:solidFill>
              </a:rPr>
              <a:t>Country A</a:t>
            </a:r>
            <a:endParaRPr lang="sv-SE" sz="1600" b="1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9512" y="404664"/>
            <a:ext cx="1800200" cy="374571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v-SE" sz="1600" dirty="0" smtClean="0">
                <a:solidFill>
                  <a:srgbClr val="FF9900"/>
                </a:solidFill>
              </a:rPr>
              <a:t>Progeny records</a:t>
            </a:r>
            <a:endParaRPr lang="sv-SE" sz="1600" dirty="0">
              <a:solidFill>
                <a:srgbClr val="FF99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908720"/>
            <a:ext cx="1800200" cy="374571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v-SE" sz="1600" dirty="0" smtClean="0">
                <a:solidFill>
                  <a:srgbClr val="FF9900"/>
                </a:solidFill>
              </a:rPr>
              <a:t>Pedigrees</a:t>
            </a:r>
            <a:endParaRPr lang="sv-SE" sz="1600" dirty="0">
              <a:solidFill>
                <a:srgbClr val="FF99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99792" y="404664"/>
            <a:ext cx="1800200" cy="374571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v-SE" sz="1600" dirty="0" smtClean="0">
                <a:solidFill>
                  <a:srgbClr val="FF9900"/>
                </a:solidFill>
              </a:rPr>
              <a:t>National EBVs</a:t>
            </a:r>
            <a:endParaRPr lang="sv-SE" sz="1600" dirty="0">
              <a:solidFill>
                <a:srgbClr val="FF99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99792" y="1412776"/>
            <a:ext cx="1800200" cy="374571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v-SE" sz="1600" dirty="0" smtClean="0">
                <a:solidFill>
                  <a:schemeClr val="bg1"/>
                </a:solidFill>
              </a:rPr>
              <a:t>National GEBVs</a:t>
            </a:r>
            <a:endParaRPr lang="sv-SE" sz="16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512" y="1412776"/>
            <a:ext cx="1800200" cy="374571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v-SE" sz="1600" dirty="0" smtClean="0">
                <a:solidFill>
                  <a:schemeClr val="bg1"/>
                </a:solidFill>
              </a:rPr>
              <a:t>SNP genotypes</a:t>
            </a:r>
            <a:endParaRPr lang="sv-SE" sz="1600" dirty="0">
              <a:solidFill>
                <a:schemeClr val="bg1"/>
              </a:solidFill>
            </a:endParaRPr>
          </a:p>
        </p:txBody>
      </p:sp>
      <p:cxnSp>
        <p:nvCxnSpPr>
          <p:cNvPr id="10" name="Straight Arrow Connector 9"/>
          <p:cNvCxnSpPr>
            <a:stCxn id="2" idx="3"/>
            <a:endCxn id="6" idx="1"/>
          </p:cNvCxnSpPr>
          <p:nvPr/>
        </p:nvCxnSpPr>
        <p:spPr>
          <a:xfrm>
            <a:off x="1979712" y="591950"/>
            <a:ext cx="720080" cy="0"/>
          </a:xfrm>
          <a:prstGeom prst="straightConnector1">
            <a:avLst/>
          </a:prstGeom>
          <a:ln w="25400" cmpd="sng">
            <a:solidFill>
              <a:schemeClr val="tx1"/>
            </a:solidFill>
            <a:prstDash val="lg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5" idx="3"/>
          </p:cNvCxnSpPr>
          <p:nvPr/>
        </p:nvCxnSpPr>
        <p:spPr>
          <a:xfrm flipV="1">
            <a:off x="1979712" y="764704"/>
            <a:ext cx="720080" cy="331302"/>
          </a:xfrm>
          <a:prstGeom prst="straightConnector1">
            <a:avLst/>
          </a:prstGeom>
          <a:ln w="25400">
            <a:solidFill>
              <a:schemeClr val="tx1"/>
            </a:solidFill>
            <a:prstDash val="lg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8" idx="3"/>
            <a:endCxn id="7" idx="1"/>
          </p:cNvCxnSpPr>
          <p:nvPr/>
        </p:nvCxnSpPr>
        <p:spPr>
          <a:xfrm>
            <a:off x="1979712" y="1600062"/>
            <a:ext cx="720080" cy="0"/>
          </a:xfrm>
          <a:prstGeom prst="straightConnector1">
            <a:avLst/>
          </a:prstGeom>
          <a:ln w="25400">
            <a:solidFill>
              <a:srgbClr val="C00000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5" idx="3"/>
          </p:cNvCxnSpPr>
          <p:nvPr/>
        </p:nvCxnSpPr>
        <p:spPr>
          <a:xfrm>
            <a:off x="1979712" y="1096006"/>
            <a:ext cx="720080" cy="388778"/>
          </a:xfrm>
          <a:prstGeom prst="straightConnector1">
            <a:avLst/>
          </a:prstGeom>
          <a:ln w="25400">
            <a:solidFill>
              <a:srgbClr val="C00000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2" idx="3"/>
          </p:cNvCxnSpPr>
          <p:nvPr/>
        </p:nvCxnSpPr>
        <p:spPr>
          <a:xfrm>
            <a:off x="1979712" y="591950"/>
            <a:ext cx="936104" cy="820826"/>
          </a:xfrm>
          <a:prstGeom prst="straightConnector1">
            <a:avLst/>
          </a:prstGeom>
          <a:ln w="25400">
            <a:solidFill>
              <a:srgbClr val="C00000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21"/>
          <p:cNvSpPr/>
          <p:nvPr/>
        </p:nvSpPr>
        <p:spPr>
          <a:xfrm>
            <a:off x="72008" y="4437112"/>
            <a:ext cx="4572000" cy="208823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600" dirty="0" smtClean="0"/>
          </a:p>
          <a:p>
            <a:pPr algn="ctr"/>
            <a:endParaRPr lang="sv-SE" sz="1600" dirty="0" smtClean="0"/>
          </a:p>
          <a:p>
            <a:pPr algn="ctr"/>
            <a:endParaRPr lang="sv-SE" sz="1600" dirty="0" smtClean="0"/>
          </a:p>
          <a:p>
            <a:pPr algn="ctr"/>
            <a:endParaRPr lang="sv-SE" sz="1600" dirty="0" smtClean="0"/>
          </a:p>
          <a:p>
            <a:pPr algn="ctr"/>
            <a:endParaRPr lang="sv-SE" sz="1600" dirty="0" smtClean="0"/>
          </a:p>
          <a:p>
            <a:pPr algn="ctr"/>
            <a:endParaRPr lang="sv-SE" sz="1600" dirty="0" smtClean="0"/>
          </a:p>
          <a:p>
            <a:pPr algn="r"/>
            <a:r>
              <a:rPr lang="sv-SE" sz="1600" b="1" dirty="0" smtClean="0">
                <a:solidFill>
                  <a:srgbClr val="000000"/>
                </a:solidFill>
              </a:rPr>
              <a:t>Country B</a:t>
            </a:r>
            <a:endParaRPr lang="sv-SE" sz="1600" b="1" dirty="0">
              <a:solidFill>
                <a:srgbClr val="0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79512" y="5085184"/>
            <a:ext cx="1800200" cy="374571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v-SE" sz="1600" dirty="0" smtClean="0">
                <a:solidFill>
                  <a:srgbClr val="FF9900"/>
                </a:solidFill>
              </a:rPr>
              <a:t>Pedigrees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79512" y="5589240"/>
            <a:ext cx="1800200" cy="374571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v-SE" sz="1600" dirty="0" smtClean="0">
                <a:solidFill>
                  <a:srgbClr val="FF9900"/>
                </a:solidFill>
              </a:rPr>
              <a:t>Progeny records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699792" y="5589240"/>
            <a:ext cx="1800200" cy="374571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v-SE" sz="1600" dirty="0" smtClean="0">
                <a:solidFill>
                  <a:srgbClr val="FF9900"/>
                </a:solidFill>
              </a:rPr>
              <a:t>National EBVs</a:t>
            </a:r>
            <a:endParaRPr lang="sv-SE" sz="1600" dirty="0">
              <a:solidFill>
                <a:srgbClr val="FF99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699792" y="4581128"/>
            <a:ext cx="1800200" cy="374571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v-SE" sz="1600" dirty="0" smtClean="0">
                <a:solidFill>
                  <a:schemeClr val="bg1"/>
                </a:solidFill>
              </a:rPr>
              <a:t>National GEBVs</a:t>
            </a:r>
            <a:endParaRPr lang="sv-SE" sz="160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79512" y="4581128"/>
            <a:ext cx="1800200" cy="374571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v-SE" sz="1600" dirty="0" smtClean="0">
                <a:solidFill>
                  <a:schemeClr val="bg1"/>
                </a:solidFill>
              </a:rPr>
              <a:t>SNP genotypes</a:t>
            </a:r>
            <a:endParaRPr lang="sv-SE" sz="1600" dirty="0">
              <a:solidFill>
                <a:schemeClr val="bg1"/>
              </a:solidFill>
            </a:endParaRPr>
          </a:p>
        </p:txBody>
      </p:sp>
      <p:cxnSp>
        <p:nvCxnSpPr>
          <p:cNvPr id="28" name="Straight Arrow Connector 27"/>
          <p:cNvCxnSpPr>
            <a:stCxn id="23" idx="3"/>
          </p:cNvCxnSpPr>
          <p:nvPr/>
        </p:nvCxnSpPr>
        <p:spPr>
          <a:xfrm>
            <a:off x="1979712" y="5272470"/>
            <a:ext cx="720080" cy="388778"/>
          </a:xfrm>
          <a:prstGeom prst="straightConnector1">
            <a:avLst/>
          </a:prstGeom>
          <a:ln w="25400">
            <a:solidFill>
              <a:schemeClr val="tx1"/>
            </a:solidFill>
            <a:prstDash val="lg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24" idx="3"/>
            <a:endCxn id="25" idx="1"/>
          </p:cNvCxnSpPr>
          <p:nvPr/>
        </p:nvCxnSpPr>
        <p:spPr>
          <a:xfrm>
            <a:off x="1979712" y="5776526"/>
            <a:ext cx="720080" cy="0"/>
          </a:xfrm>
          <a:prstGeom prst="straightConnector1">
            <a:avLst/>
          </a:prstGeom>
          <a:ln w="25400">
            <a:solidFill>
              <a:schemeClr val="tx1"/>
            </a:solidFill>
            <a:prstDash val="lg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27" idx="3"/>
            <a:endCxn id="26" idx="1"/>
          </p:cNvCxnSpPr>
          <p:nvPr/>
        </p:nvCxnSpPr>
        <p:spPr>
          <a:xfrm>
            <a:off x="1979712" y="4768414"/>
            <a:ext cx="720080" cy="0"/>
          </a:xfrm>
          <a:prstGeom prst="straightConnector1">
            <a:avLst/>
          </a:prstGeom>
          <a:ln w="25400">
            <a:solidFill>
              <a:srgbClr val="C00000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23" idx="3"/>
          </p:cNvCxnSpPr>
          <p:nvPr/>
        </p:nvCxnSpPr>
        <p:spPr>
          <a:xfrm flipV="1">
            <a:off x="1979712" y="4941168"/>
            <a:ext cx="720080" cy="331302"/>
          </a:xfrm>
          <a:prstGeom prst="straightConnector1">
            <a:avLst/>
          </a:prstGeom>
          <a:ln w="25400">
            <a:solidFill>
              <a:srgbClr val="C00000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4" idx="3"/>
          </p:cNvCxnSpPr>
          <p:nvPr/>
        </p:nvCxnSpPr>
        <p:spPr>
          <a:xfrm flipV="1">
            <a:off x="1979712" y="5013176"/>
            <a:ext cx="864096" cy="763350"/>
          </a:xfrm>
          <a:prstGeom prst="straightConnector1">
            <a:avLst/>
          </a:prstGeom>
          <a:ln w="25400">
            <a:solidFill>
              <a:srgbClr val="C00000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Flowchart: Magnetic Disk 44"/>
          <p:cNvSpPr/>
          <p:nvPr/>
        </p:nvSpPr>
        <p:spPr>
          <a:xfrm>
            <a:off x="251520" y="2564904"/>
            <a:ext cx="1656184" cy="1512168"/>
          </a:xfrm>
          <a:prstGeom prst="flowChartMagneticDisk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600" dirty="0" smtClean="0">
                <a:solidFill>
                  <a:schemeClr val="bg1"/>
                </a:solidFill>
              </a:rPr>
              <a:t>Common Reference Population</a:t>
            </a:r>
            <a:endParaRPr lang="sv-SE" sz="1600" dirty="0">
              <a:solidFill>
                <a:schemeClr val="bg1"/>
              </a:solidFill>
            </a:endParaRPr>
          </a:p>
        </p:txBody>
      </p:sp>
      <p:cxnSp>
        <p:nvCxnSpPr>
          <p:cNvPr id="47" name="Straight Arrow Connector 46"/>
          <p:cNvCxnSpPr>
            <a:stCxn id="8" idx="2"/>
            <a:endCxn id="45" idx="1"/>
          </p:cNvCxnSpPr>
          <p:nvPr/>
        </p:nvCxnSpPr>
        <p:spPr>
          <a:xfrm>
            <a:off x="1079612" y="1787347"/>
            <a:ext cx="0" cy="777557"/>
          </a:xfrm>
          <a:prstGeom prst="straightConnector1">
            <a:avLst/>
          </a:prstGeom>
          <a:ln w="25400">
            <a:solidFill>
              <a:srgbClr val="C00000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27" idx="0"/>
            <a:endCxn id="45" idx="3"/>
          </p:cNvCxnSpPr>
          <p:nvPr/>
        </p:nvCxnSpPr>
        <p:spPr>
          <a:xfrm flipV="1">
            <a:off x="1079612" y="4077072"/>
            <a:ext cx="0" cy="504056"/>
          </a:xfrm>
          <a:prstGeom prst="straightConnector1">
            <a:avLst/>
          </a:prstGeom>
          <a:ln w="25400">
            <a:solidFill>
              <a:srgbClr val="C00000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Rounded Rectangle 109"/>
          <p:cNvSpPr/>
          <p:nvPr/>
        </p:nvSpPr>
        <p:spPr>
          <a:xfrm>
            <a:off x="5292080" y="1484784"/>
            <a:ext cx="3779912" cy="446449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600" dirty="0" smtClean="0"/>
          </a:p>
          <a:p>
            <a:pPr algn="ctr"/>
            <a:endParaRPr lang="sv-SE" sz="1600" dirty="0" smtClean="0"/>
          </a:p>
          <a:p>
            <a:pPr algn="ctr"/>
            <a:endParaRPr lang="sv-SE" sz="1600" dirty="0" smtClean="0"/>
          </a:p>
          <a:p>
            <a:pPr algn="ctr"/>
            <a:endParaRPr lang="sv-SE" sz="1600" dirty="0" smtClean="0"/>
          </a:p>
          <a:p>
            <a:pPr algn="ctr"/>
            <a:endParaRPr lang="sv-SE" sz="1600" b="1" dirty="0" smtClean="0"/>
          </a:p>
          <a:p>
            <a:pPr algn="ctr"/>
            <a:endParaRPr lang="sv-SE" sz="1600" b="1" dirty="0" smtClean="0"/>
          </a:p>
          <a:p>
            <a:pPr algn="ctr"/>
            <a:endParaRPr lang="sv-SE" sz="1600" b="1" dirty="0" smtClean="0"/>
          </a:p>
          <a:p>
            <a:pPr algn="ctr"/>
            <a:endParaRPr lang="sv-SE" sz="1600" b="1" dirty="0" smtClean="0">
              <a:solidFill>
                <a:schemeClr val="tx1"/>
              </a:solidFill>
            </a:endParaRPr>
          </a:p>
          <a:p>
            <a:pPr algn="ctr"/>
            <a:endParaRPr lang="sv-SE" sz="1600" b="1" dirty="0" smtClean="0">
              <a:solidFill>
                <a:schemeClr val="tx1"/>
              </a:solidFill>
            </a:endParaRPr>
          </a:p>
          <a:p>
            <a:pPr algn="ctr"/>
            <a:endParaRPr lang="sv-SE" sz="1600" b="1" dirty="0" smtClean="0">
              <a:solidFill>
                <a:schemeClr val="tx1"/>
              </a:solidFill>
            </a:endParaRPr>
          </a:p>
          <a:p>
            <a:pPr algn="ctr"/>
            <a:endParaRPr lang="sv-SE" sz="1600" b="1" dirty="0" smtClean="0">
              <a:solidFill>
                <a:schemeClr val="tx1"/>
              </a:solidFill>
            </a:endParaRPr>
          </a:p>
          <a:p>
            <a:pPr algn="ctr"/>
            <a:endParaRPr lang="sv-SE" sz="1600" b="1" dirty="0" smtClean="0">
              <a:solidFill>
                <a:schemeClr val="tx1"/>
              </a:solidFill>
            </a:endParaRPr>
          </a:p>
          <a:p>
            <a:pPr algn="r"/>
            <a:r>
              <a:rPr lang="sv-SE" sz="1600" b="1" dirty="0" smtClean="0">
                <a:solidFill>
                  <a:srgbClr val="000000"/>
                </a:solidFill>
              </a:rPr>
              <a:t>Interbull</a:t>
            </a:r>
            <a:endParaRPr lang="sv-SE" sz="1600" b="1" dirty="0">
              <a:solidFill>
                <a:srgbClr val="000000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5508104" y="2780928"/>
            <a:ext cx="1584176" cy="91940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v-SE" sz="1600" b="1" dirty="0" smtClean="0"/>
              <a:t>MACE: International EBVs </a:t>
            </a:r>
            <a:endParaRPr lang="sv-SE" sz="1600" b="1" dirty="0"/>
          </a:p>
        </p:txBody>
      </p:sp>
      <p:sp>
        <p:nvSpPr>
          <p:cNvPr id="70" name="TextBox 69"/>
          <p:cNvSpPr txBox="1"/>
          <p:nvPr/>
        </p:nvSpPr>
        <p:spPr>
          <a:xfrm>
            <a:off x="6948264" y="1628800"/>
            <a:ext cx="1728192" cy="91940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v-SE" sz="1600" b="1" dirty="0" smtClean="0"/>
              <a:t>GMACE: International GEBVs</a:t>
            </a:r>
            <a:endParaRPr lang="sv-SE" sz="1600" b="1" dirty="0"/>
          </a:p>
        </p:txBody>
      </p:sp>
      <p:cxnSp>
        <p:nvCxnSpPr>
          <p:cNvPr id="72" name="Shape 71"/>
          <p:cNvCxnSpPr>
            <a:stCxn id="6" idx="3"/>
            <a:endCxn id="69" idx="0"/>
          </p:cNvCxnSpPr>
          <p:nvPr/>
        </p:nvCxnSpPr>
        <p:spPr>
          <a:xfrm>
            <a:off x="4499992" y="591950"/>
            <a:ext cx="1800200" cy="2188978"/>
          </a:xfrm>
          <a:prstGeom prst="bentConnector2">
            <a:avLst/>
          </a:prstGeom>
          <a:ln w="25400">
            <a:solidFill>
              <a:schemeClr val="tx2"/>
            </a:solidFill>
            <a:prstDash val="sysDot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hape 74"/>
          <p:cNvCxnSpPr>
            <a:stCxn id="5" idx="3"/>
            <a:endCxn id="53" idx="3"/>
          </p:cNvCxnSpPr>
          <p:nvPr/>
        </p:nvCxnSpPr>
        <p:spPr>
          <a:xfrm>
            <a:off x="1979712" y="1096006"/>
            <a:ext cx="6624736" cy="3453566"/>
          </a:xfrm>
          <a:prstGeom prst="bentConnector3">
            <a:avLst>
              <a:gd name="adj1" fmla="val 103451"/>
            </a:avLst>
          </a:prstGeom>
          <a:ln w="25400">
            <a:solidFill>
              <a:schemeClr val="tx2"/>
            </a:solidFill>
            <a:prstDash val="sysDot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hape 76"/>
          <p:cNvCxnSpPr>
            <a:stCxn id="25" idx="3"/>
            <a:endCxn id="69" idx="2"/>
          </p:cNvCxnSpPr>
          <p:nvPr/>
        </p:nvCxnSpPr>
        <p:spPr>
          <a:xfrm flipV="1">
            <a:off x="4499992" y="3700329"/>
            <a:ext cx="1800200" cy="2076197"/>
          </a:xfrm>
          <a:prstGeom prst="bentConnector2">
            <a:avLst/>
          </a:prstGeom>
          <a:ln w="25400">
            <a:solidFill>
              <a:schemeClr val="tx2"/>
            </a:solidFill>
            <a:prstDash val="sysDot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hape 78"/>
          <p:cNvCxnSpPr>
            <a:stCxn id="23" idx="3"/>
            <a:endCxn id="53" idx="2"/>
          </p:cNvCxnSpPr>
          <p:nvPr/>
        </p:nvCxnSpPr>
        <p:spPr>
          <a:xfrm flipV="1">
            <a:off x="1979712" y="4873065"/>
            <a:ext cx="5832648" cy="399405"/>
          </a:xfrm>
          <a:prstGeom prst="bentConnector2">
            <a:avLst/>
          </a:prstGeom>
          <a:ln w="25400">
            <a:solidFill>
              <a:schemeClr val="tx2"/>
            </a:solidFill>
            <a:prstDash val="sysDot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/>
          <p:nvPr/>
        </p:nvCxnSpPr>
        <p:spPr>
          <a:xfrm flipV="1">
            <a:off x="1907704" y="1844824"/>
            <a:ext cx="864096" cy="1224136"/>
          </a:xfrm>
          <a:prstGeom prst="straightConnector1">
            <a:avLst/>
          </a:prstGeom>
          <a:ln w="25400">
            <a:solidFill>
              <a:srgbClr val="C00000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/>
          <p:nvPr/>
        </p:nvCxnSpPr>
        <p:spPr>
          <a:xfrm>
            <a:off x="1907704" y="3573016"/>
            <a:ext cx="1080120" cy="1008112"/>
          </a:xfrm>
          <a:prstGeom prst="straightConnector1">
            <a:avLst/>
          </a:prstGeom>
          <a:ln w="25400">
            <a:solidFill>
              <a:srgbClr val="C00000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7020272" y="4226079"/>
            <a:ext cx="1584176" cy="64698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v-SE" sz="1600" b="1" dirty="0" smtClean="0"/>
              <a:t>International Pedigree </a:t>
            </a:r>
            <a:endParaRPr lang="sv-SE" sz="1600" b="1" dirty="0"/>
          </a:p>
        </p:txBody>
      </p:sp>
      <p:cxnSp>
        <p:nvCxnSpPr>
          <p:cNvPr id="62" name="Elbow Connector 61"/>
          <p:cNvCxnSpPr>
            <a:stCxn id="26" idx="3"/>
          </p:cNvCxnSpPr>
          <p:nvPr/>
        </p:nvCxnSpPr>
        <p:spPr>
          <a:xfrm flipV="1">
            <a:off x="4499992" y="2348880"/>
            <a:ext cx="2448272" cy="2419534"/>
          </a:xfrm>
          <a:prstGeom prst="bentConnector3">
            <a:avLst>
              <a:gd name="adj1" fmla="val 22271"/>
            </a:avLst>
          </a:prstGeom>
          <a:ln w="25400">
            <a:solidFill>
              <a:schemeClr val="accent3">
                <a:lumMod val="50000"/>
              </a:schemeClr>
            </a:solidFill>
            <a:prstDash val="soli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Elbow Connector 65"/>
          <p:cNvCxnSpPr>
            <a:stCxn id="7" idx="3"/>
          </p:cNvCxnSpPr>
          <p:nvPr/>
        </p:nvCxnSpPr>
        <p:spPr>
          <a:xfrm>
            <a:off x="4499992" y="1600062"/>
            <a:ext cx="2448272" cy="388778"/>
          </a:xfrm>
          <a:prstGeom prst="bentConnector3">
            <a:avLst>
              <a:gd name="adj1" fmla="val 50000"/>
            </a:avLst>
          </a:prstGeom>
          <a:ln w="25400">
            <a:solidFill>
              <a:schemeClr val="accent3">
                <a:lumMod val="50000"/>
              </a:schemeClr>
            </a:solidFill>
            <a:prstDash val="soli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Elbow Connector 125"/>
          <p:cNvCxnSpPr>
            <a:stCxn id="53" idx="1"/>
          </p:cNvCxnSpPr>
          <p:nvPr/>
        </p:nvCxnSpPr>
        <p:spPr>
          <a:xfrm rot="10800000">
            <a:off x="6804248" y="3789040"/>
            <a:ext cx="216024" cy="760532"/>
          </a:xfrm>
          <a:prstGeom prst="bentConnector2">
            <a:avLst/>
          </a:prstGeom>
          <a:ln w="25400">
            <a:solidFill>
              <a:schemeClr val="tx2"/>
            </a:solidFill>
            <a:prstDash val="sysDot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Arrow Connector 161"/>
          <p:cNvCxnSpPr>
            <a:stCxn id="53" idx="0"/>
            <a:endCxn id="70" idx="2"/>
          </p:cNvCxnSpPr>
          <p:nvPr/>
        </p:nvCxnSpPr>
        <p:spPr>
          <a:xfrm flipV="1">
            <a:off x="7812360" y="2548201"/>
            <a:ext cx="0" cy="1677878"/>
          </a:xfrm>
          <a:prstGeom prst="straightConnector1">
            <a:avLst/>
          </a:prstGeom>
          <a:ln w="25400">
            <a:solidFill>
              <a:schemeClr val="accent3">
                <a:lumMod val="50000"/>
              </a:schemeClr>
            </a:solidFill>
            <a:prstDash val="soli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Arrow Connector 165"/>
          <p:cNvCxnSpPr/>
          <p:nvPr/>
        </p:nvCxnSpPr>
        <p:spPr>
          <a:xfrm flipH="1">
            <a:off x="4211960" y="3573016"/>
            <a:ext cx="1296144" cy="1008112"/>
          </a:xfrm>
          <a:prstGeom prst="straightConnector1">
            <a:avLst/>
          </a:prstGeom>
          <a:ln w="25400">
            <a:solidFill>
              <a:srgbClr val="C00000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Arrow Connector 167"/>
          <p:cNvCxnSpPr/>
          <p:nvPr/>
        </p:nvCxnSpPr>
        <p:spPr>
          <a:xfrm flipH="1" flipV="1">
            <a:off x="4427984" y="1844824"/>
            <a:ext cx="1080120" cy="1152128"/>
          </a:xfrm>
          <a:prstGeom prst="straightConnector1">
            <a:avLst/>
          </a:prstGeom>
          <a:ln w="25400">
            <a:solidFill>
              <a:srgbClr val="C00000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9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9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90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900" decel="100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900" decel="100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900" decel="100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900" decel="100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0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3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6" dur="2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26" grpId="0" animBg="1"/>
      <p:bldP spid="27" grpId="0" animBg="1"/>
      <p:bldP spid="45" grpId="0" animBg="1"/>
      <p:bldP spid="110" grpId="0" animBg="1"/>
      <p:bldP spid="69" grpId="0" animBg="1"/>
      <p:bldP spid="70" grpId="0" animBg="1"/>
      <p:bldP spid="5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Go Global?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1371600"/>
            <a:ext cx="8226425" cy="3739485"/>
          </a:xfrm>
        </p:spPr>
        <p:txBody>
          <a:bodyPr/>
          <a:lstStyle/>
          <a:p>
            <a:r>
              <a:rPr lang="en-US" dirty="0" smtClean="0"/>
              <a:t>Genetic effects are mostly small (many genes)</a:t>
            </a:r>
          </a:p>
          <a:p>
            <a:r>
              <a:rPr lang="en-US" dirty="0" smtClean="0"/>
              <a:t>Very large datasets needed to estimate effects of individual genes</a:t>
            </a:r>
          </a:p>
          <a:p>
            <a:r>
              <a:rPr lang="en-US" dirty="0" smtClean="0"/>
              <a:t>Global dairy populations share many copies of the same DNA from famous bulls</a:t>
            </a:r>
          </a:p>
          <a:p>
            <a:r>
              <a:rPr lang="en-US" dirty="0" smtClean="0"/>
              <a:t>Traditional selection was already global</a:t>
            </a: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 Test predictions on truncated data</a:t>
            </a: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1116013" y="1484783"/>
            <a:ext cx="6192837" cy="1130932"/>
            <a:chOff x="1115616" y="1700236"/>
            <a:chExt cx="6192688" cy="1131334"/>
          </a:xfrm>
        </p:grpSpPr>
        <p:sp>
          <p:nvSpPr>
            <p:cNvPr id="6" name="Rectangle 5"/>
            <p:cNvSpPr/>
            <p:nvPr/>
          </p:nvSpPr>
          <p:spPr>
            <a:xfrm>
              <a:off x="1115616" y="1988793"/>
              <a:ext cx="3168574" cy="50341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sv-SE" sz="1600" dirty="0">
                  <a:solidFill>
                    <a:schemeClr val="bg1"/>
                  </a:solidFill>
                </a:rPr>
                <a:t>Phenotypes</a:t>
              </a:r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1115616" y="2781236"/>
              <a:ext cx="3168574" cy="1589"/>
            </a:xfrm>
            <a:prstGeom prst="straightConnector1">
              <a:avLst/>
            </a:prstGeom>
            <a:ln>
              <a:solidFill>
                <a:schemeClr val="tx2">
                  <a:lumMod val="50000"/>
                </a:schemeClr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423" name="TextBox 8"/>
            <p:cNvSpPr txBox="1">
              <a:spLocks noChangeArrowheads="1"/>
            </p:cNvSpPr>
            <p:nvPr/>
          </p:nvSpPr>
          <p:spPr bwMode="auto">
            <a:xfrm>
              <a:off x="1691680" y="2492896"/>
              <a:ext cx="1944216" cy="3386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sv-SE" sz="1600" dirty="0">
                  <a:latin typeface="Calibri" pitchFamily="34" charset="0"/>
                </a:rPr>
                <a:t>Time</a:t>
              </a:r>
            </a:p>
          </p:txBody>
        </p:sp>
        <p:sp>
          <p:nvSpPr>
            <p:cNvPr id="10" name="Right Arrow 9"/>
            <p:cNvSpPr/>
            <p:nvPr/>
          </p:nvSpPr>
          <p:spPr>
            <a:xfrm>
              <a:off x="4500085" y="2133306"/>
              <a:ext cx="215895" cy="21597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sv-SE" sz="1600">
                <a:solidFill>
                  <a:schemeClr val="bg1"/>
                </a:solidFill>
              </a:endParaRPr>
            </a:p>
          </p:txBody>
        </p:sp>
        <p:sp>
          <p:nvSpPr>
            <p:cNvPr id="12" name="Cube 11"/>
            <p:cNvSpPr/>
            <p:nvPr/>
          </p:nvSpPr>
          <p:spPr>
            <a:xfrm>
              <a:off x="4787539" y="1700236"/>
              <a:ext cx="936478" cy="863857"/>
            </a:xfrm>
            <a:prstGeom prst="cub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sv-SE" sz="1600" dirty="0">
                  <a:solidFill>
                    <a:schemeClr val="bg1"/>
                  </a:solidFill>
                </a:rPr>
                <a:t>BLUP</a:t>
              </a:r>
            </a:p>
          </p:txBody>
        </p:sp>
        <p:sp>
          <p:nvSpPr>
            <p:cNvPr id="13" name="Right Arrow 12"/>
            <p:cNvSpPr/>
            <p:nvPr/>
          </p:nvSpPr>
          <p:spPr>
            <a:xfrm>
              <a:off x="5868477" y="2133306"/>
              <a:ext cx="215895" cy="21597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sv-SE" sz="1600">
                <a:solidFill>
                  <a:schemeClr val="bg1"/>
                </a:solidFill>
              </a:endParaRPr>
            </a:p>
          </p:txBody>
        </p:sp>
        <p:sp>
          <p:nvSpPr>
            <p:cNvPr id="14" name="Flowchart: Alternate Process 13"/>
            <p:cNvSpPr/>
            <p:nvPr/>
          </p:nvSpPr>
          <p:spPr>
            <a:xfrm>
              <a:off x="6300266" y="1917329"/>
              <a:ext cx="1008038" cy="574879"/>
            </a:xfrm>
            <a:prstGeom prst="flowChartAlternate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sv-SE" sz="1600" dirty="0">
                  <a:solidFill>
                    <a:schemeClr val="bg1"/>
                  </a:solidFill>
                </a:rPr>
                <a:t>EBV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7740352" y="1628800"/>
            <a:ext cx="1152128" cy="584775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B w="139700" prst="cross"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v-SE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Full Model</a:t>
            </a:r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1116013" y="2924944"/>
            <a:ext cx="6192837" cy="1130633"/>
            <a:chOff x="1115616" y="1700535"/>
            <a:chExt cx="6192688" cy="1131035"/>
          </a:xfrm>
        </p:grpSpPr>
        <p:sp>
          <p:nvSpPr>
            <p:cNvPr id="18" name="Rectangle 17"/>
            <p:cNvSpPr/>
            <p:nvPr/>
          </p:nvSpPr>
          <p:spPr>
            <a:xfrm>
              <a:off x="1115616" y="1988793"/>
              <a:ext cx="2304995" cy="50341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sv-SE" sz="1600" dirty="0">
                  <a:solidFill>
                    <a:schemeClr val="bg1"/>
                  </a:solidFill>
                </a:rPr>
                <a:t>Phenotypes</a:t>
              </a: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>
              <a:off x="1115616" y="2781237"/>
              <a:ext cx="3168574" cy="1588"/>
            </a:xfrm>
            <a:prstGeom prst="straightConnector1">
              <a:avLst/>
            </a:prstGeom>
            <a:ln>
              <a:solidFill>
                <a:schemeClr val="tx2">
                  <a:lumMod val="50000"/>
                </a:schemeClr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416" name="TextBox 19"/>
            <p:cNvSpPr txBox="1">
              <a:spLocks noChangeArrowheads="1"/>
            </p:cNvSpPr>
            <p:nvPr/>
          </p:nvSpPr>
          <p:spPr bwMode="auto">
            <a:xfrm>
              <a:off x="1691680" y="2492896"/>
              <a:ext cx="1944216" cy="3386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sv-SE" sz="1600">
                  <a:latin typeface="Calibri" pitchFamily="34" charset="0"/>
                </a:rPr>
                <a:t>Time</a:t>
              </a:r>
            </a:p>
          </p:txBody>
        </p:sp>
        <p:sp>
          <p:nvSpPr>
            <p:cNvPr id="21" name="Right Arrow 20"/>
            <p:cNvSpPr/>
            <p:nvPr/>
          </p:nvSpPr>
          <p:spPr>
            <a:xfrm>
              <a:off x="4500085" y="2133307"/>
              <a:ext cx="215895" cy="21597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sv-SE" sz="1600">
                <a:solidFill>
                  <a:schemeClr val="bg1"/>
                </a:solidFill>
              </a:endParaRPr>
            </a:p>
          </p:txBody>
        </p:sp>
        <p:sp>
          <p:nvSpPr>
            <p:cNvPr id="22" name="Cube 21"/>
            <p:cNvSpPr/>
            <p:nvPr/>
          </p:nvSpPr>
          <p:spPr>
            <a:xfrm>
              <a:off x="4859148" y="1700535"/>
              <a:ext cx="936478" cy="864155"/>
            </a:xfrm>
            <a:prstGeom prst="cub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sv-SE" sz="1600" dirty="0">
                  <a:solidFill>
                    <a:schemeClr val="bg1"/>
                  </a:solidFill>
                </a:rPr>
                <a:t>BLUP</a:t>
              </a:r>
            </a:p>
          </p:txBody>
        </p:sp>
        <p:sp>
          <p:nvSpPr>
            <p:cNvPr id="23" name="Right Arrow 22"/>
            <p:cNvSpPr/>
            <p:nvPr/>
          </p:nvSpPr>
          <p:spPr>
            <a:xfrm>
              <a:off x="5868477" y="2133307"/>
              <a:ext cx="215895" cy="21597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sv-SE" sz="1600">
                <a:solidFill>
                  <a:schemeClr val="bg1"/>
                </a:solidFill>
              </a:endParaRPr>
            </a:p>
          </p:txBody>
        </p:sp>
        <p:sp>
          <p:nvSpPr>
            <p:cNvPr id="24" name="Flowchart: Alternate Process 23"/>
            <p:cNvSpPr/>
            <p:nvPr/>
          </p:nvSpPr>
          <p:spPr>
            <a:xfrm>
              <a:off x="6300266" y="1917330"/>
              <a:ext cx="1008038" cy="574879"/>
            </a:xfrm>
            <a:prstGeom prst="flowChartAlternateProcess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sv-SE" sz="1600" dirty="0">
                  <a:solidFill>
                    <a:schemeClr val="bg1"/>
                  </a:solidFill>
                </a:rPr>
                <a:t>EBVr</a:t>
              </a: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7668344" y="3068960"/>
            <a:ext cx="1224136" cy="584775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B w="139700" prst="cross"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v-SE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Reduced Model</a:t>
            </a:r>
          </a:p>
        </p:txBody>
      </p:sp>
      <p:grpSp>
        <p:nvGrpSpPr>
          <p:cNvPr id="4" name="Group 31"/>
          <p:cNvGrpSpPr>
            <a:grpSpLocks/>
          </p:cNvGrpSpPr>
          <p:nvPr/>
        </p:nvGrpSpPr>
        <p:grpSpPr bwMode="auto">
          <a:xfrm>
            <a:off x="2627784" y="2024064"/>
            <a:ext cx="4392141" cy="3099533"/>
            <a:chOff x="2628543" y="2024845"/>
            <a:chExt cx="4391729" cy="3098679"/>
          </a:xfrm>
        </p:grpSpPr>
        <p:sp>
          <p:nvSpPr>
            <p:cNvPr id="27" name="TextBox 26"/>
            <p:cNvSpPr txBox="1"/>
            <p:nvPr/>
          </p:nvSpPr>
          <p:spPr>
            <a:xfrm>
              <a:off x="2628543" y="4292756"/>
              <a:ext cx="4391729" cy="830768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bg2">
                  <a:lumMod val="40000"/>
                  <a:lumOff val="60000"/>
                </a:schemeClr>
              </a:solidFill>
            </a:ln>
            <a:effectLst>
              <a:softEdge rad="31750"/>
            </a:effectLst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sv-SE" sz="16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rPr>
                <a:t>TEST BULLS</a:t>
              </a:r>
              <a:r>
                <a:rPr lang="sv-SE" sz="1600" dirty="0">
                  <a:solidFill>
                    <a:srgbClr val="FFFFFF"/>
                  </a:solidFill>
                  <a:latin typeface="+mn-lt"/>
                  <a:cs typeface="+mn-cs"/>
                </a:rPr>
                <a:t>: first progeny test in the end of the period and have only parent information in the reduced model</a:t>
              </a:r>
            </a:p>
          </p:txBody>
        </p:sp>
        <p:cxnSp>
          <p:nvCxnSpPr>
            <p:cNvPr id="31" name="Straight Arrow Connector 30"/>
            <p:cNvCxnSpPr>
              <a:endCxn id="6" idx="3"/>
            </p:cNvCxnSpPr>
            <p:nvPr/>
          </p:nvCxnSpPr>
          <p:spPr>
            <a:xfrm rot="5400000" flipH="1" flipV="1">
              <a:off x="2825903" y="2834981"/>
              <a:ext cx="2267912" cy="647639"/>
            </a:xfrm>
            <a:prstGeom prst="straightConnector1">
              <a:avLst/>
            </a:prstGeom>
            <a:ln w="50800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35"/>
          <p:cNvGrpSpPr>
            <a:grpSpLocks/>
          </p:cNvGrpSpPr>
          <p:nvPr/>
        </p:nvGrpSpPr>
        <p:grpSpPr bwMode="auto">
          <a:xfrm>
            <a:off x="1979712" y="5250361"/>
            <a:ext cx="5113239" cy="698919"/>
            <a:chOff x="2627784" y="5301208"/>
            <a:chExt cx="4464496" cy="698678"/>
          </a:xfrm>
          <a:solidFill>
            <a:schemeClr val="tx1"/>
          </a:solidFill>
        </p:grpSpPr>
        <p:sp>
          <p:nvSpPr>
            <p:cNvPr id="34" name="TextBox 33"/>
            <p:cNvSpPr txBox="1"/>
            <p:nvPr/>
          </p:nvSpPr>
          <p:spPr>
            <a:xfrm>
              <a:off x="2627784" y="5661449"/>
              <a:ext cx="4464496" cy="33843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sv-SE" sz="1600" b="1" dirty="0">
                  <a:solidFill>
                    <a:schemeClr val="bg1"/>
                  </a:solidFill>
                  <a:latin typeface="+mn-lt"/>
                  <a:cs typeface="+mn-cs"/>
                </a:rPr>
                <a:t>Current phenotype = b0 + (b1*EBVr) + Ԑ</a:t>
              </a:r>
            </a:p>
          </p:txBody>
        </p:sp>
        <p:sp>
          <p:nvSpPr>
            <p:cNvPr id="35" name="Down Arrow 34"/>
            <p:cNvSpPr/>
            <p:nvPr/>
          </p:nvSpPr>
          <p:spPr>
            <a:xfrm>
              <a:off x="4643394" y="5301208"/>
              <a:ext cx="720541" cy="288825"/>
            </a:xfrm>
            <a:prstGeom prst="downArrow">
              <a:avLst/>
            </a:prstGeom>
            <a:grpFill/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sv-SE"/>
            </a:p>
          </p:txBody>
        </p:sp>
      </p:grpSp>
      <p:grpSp>
        <p:nvGrpSpPr>
          <p:cNvPr id="7" name="Group 38"/>
          <p:cNvGrpSpPr>
            <a:grpSpLocks/>
          </p:cNvGrpSpPr>
          <p:nvPr/>
        </p:nvGrpSpPr>
        <p:grpSpPr bwMode="auto">
          <a:xfrm>
            <a:off x="7164388" y="5300663"/>
            <a:ext cx="1979612" cy="1008062"/>
            <a:chOff x="7164288" y="5301208"/>
            <a:chExt cx="1979585" cy="1008112"/>
          </a:xfrm>
        </p:grpSpPr>
        <p:sp>
          <p:nvSpPr>
            <p:cNvPr id="37" name="Left Brace 36"/>
            <p:cNvSpPr/>
            <p:nvPr/>
          </p:nvSpPr>
          <p:spPr>
            <a:xfrm>
              <a:off x="7164288" y="5301208"/>
              <a:ext cx="360357" cy="1008112"/>
            </a:xfrm>
            <a:prstGeom prst="leftBrace">
              <a:avLst/>
            </a:prstGeom>
            <a:ln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sv-SE"/>
            </a:p>
          </p:txBody>
        </p:sp>
        <p:sp>
          <p:nvSpPr>
            <p:cNvPr id="59409" name="TextBox 37"/>
            <p:cNvSpPr txBox="1">
              <a:spLocks noChangeArrowheads="1"/>
            </p:cNvSpPr>
            <p:nvPr/>
          </p:nvSpPr>
          <p:spPr bwMode="auto">
            <a:xfrm>
              <a:off x="7380312" y="5518973"/>
              <a:ext cx="1763561" cy="5848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sv-SE" sz="1600" dirty="0">
                  <a:solidFill>
                    <a:schemeClr val="accent4"/>
                  </a:solidFill>
                  <a:latin typeface="Calibri" pitchFamily="34" charset="0"/>
                </a:rPr>
                <a:t>E(b1) = 1</a:t>
              </a:r>
            </a:p>
            <a:p>
              <a:r>
                <a:rPr lang="sv-SE" sz="1600" dirty="0" smtClean="0">
                  <a:solidFill>
                    <a:schemeClr val="accent4"/>
                  </a:solidFill>
                  <a:latin typeface="Calibri" pitchFamily="34" charset="0"/>
                </a:rPr>
                <a:t>R</a:t>
              </a:r>
              <a:r>
                <a:rPr lang="sv-SE" sz="1600" baseline="30000" dirty="0" smtClean="0">
                  <a:solidFill>
                    <a:schemeClr val="accent4"/>
                  </a:solidFill>
                  <a:latin typeface="Calibri" pitchFamily="34" charset="0"/>
                </a:rPr>
                <a:t>2</a:t>
              </a:r>
              <a:r>
                <a:rPr lang="sv-SE" sz="1600" dirty="0" smtClean="0">
                  <a:solidFill>
                    <a:schemeClr val="accent4"/>
                  </a:solidFill>
                  <a:latin typeface="Calibri" pitchFamily="34" charset="0"/>
                </a:rPr>
                <a:t>&gt;Model with PAs</a:t>
              </a:r>
              <a:endParaRPr lang="sv-SE" sz="1600" dirty="0">
                <a:solidFill>
                  <a:schemeClr val="accent4"/>
                </a:solidFill>
                <a:latin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660883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7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5613" y="182563"/>
            <a:ext cx="8226425" cy="1169551"/>
          </a:xfrm>
        </p:spPr>
        <p:txBody>
          <a:bodyPr/>
          <a:lstStyle/>
          <a:p>
            <a:r>
              <a:rPr lang="en-US" dirty="0" smtClean="0"/>
              <a:t>Example of Genomic Validation</a:t>
            </a:r>
            <a:r>
              <a:rPr lang="en-US" dirty="0"/>
              <a:t/>
            </a:r>
            <a:br>
              <a:rPr lang="en-US" dirty="0"/>
            </a:br>
            <a:r>
              <a:rPr lang="en-US" sz="2000" dirty="0" smtClean="0">
                <a:solidFill>
                  <a:schemeClr val="accent1"/>
                </a:solidFill>
              </a:rPr>
              <a:t/>
            </a:r>
            <a:br>
              <a:rPr lang="en-US" sz="2000" dirty="0" smtClean="0">
                <a:solidFill>
                  <a:schemeClr val="accent1"/>
                </a:solidFill>
              </a:rPr>
            </a:br>
            <a:r>
              <a:rPr lang="en-US" sz="2000" dirty="0" smtClean="0">
                <a:solidFill>
                  <a:schemeClr val="accent1"/>
                </a:solidFill>
              </a:rPr>
              <a:t>Animals genotyped as </a:t>
            </a:r>
            <a:r>
              <a:rPr lang="en-US" sz="2000" dirty="0">
                <a:solidFill>
                  <a:schemeClr val="accent1"/>
                </a:solidFill>
              </a:rPr>
              <a:t>of February 2010</a:t>
            </a:r>
          </a:p>
        </p:txBody>
      </p:sp>
      <p:graphicFrame>
        <p:nvGraphicFramePr>
          <p:cNvPr id="1096707" name="Object 3"/>
          <p:cNvGraphicFramePr>
            <a:graphicFrameLocks noChangeAspect="1"/>
          </p:cNvGraphicFramePr>
          <p:nvPr>
            <p:ph idx="1"/>
          </p:nvPr>
        </p:nvGraphicFramePr>
        <p:xfrm>
          <a:off x="469900" y="1689100"/>
          <a:ext cx="8470900" cy="4076700"/>
        </p:xfrm>
        <a:graphic>
          <a:graphicData uri="http://schemas.openxmlformats.org/presentationml/2006/ole">
            <p:oleObj spid="_x0000_s56322" name="Chart" r:id="rId3" imgW="5477033" imgH="2638388" progId="Excel.Sheet.8">
              <p:embed/>
            </p:oleObj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331640" y="5805264"/>
            <a:ext cx="56416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12,000 more old bulls in DNA repository yet to genotype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5963" y="6326188"/>
            <a:ext cx="2333625" cy="53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88913"/>
            <a:ext cx="8226425" cy="549275"/>
          </a:xfrm>
        </p:spPr>
        <p:txBody>
          <a:bodyPr/>
          <a:lstStyle/>
          <a:p>
            <a:pPr eaLnBrk="1" hangingPunct="1"/>
            <a:r>
              <a:rPr lang="en-US" dirty="0" smtClean="0"/>
              <a:t>Chips and Marker Densities</a:t>
            </a:r>
          </a:p>
        </p:txBody>
      </p:sp>
      <p:sp>
        <p:nvSpPr>
          <p:cNvPr id="109465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395288" y="1484313"/>
            <a:ext cx="8299450" cy="4800600"/>
          </a:xfrm>
        </p:spPr>
        <p:txBody>
          <a:bodyPr/>
          <a:lstStyle/>
          <a:p>
            <a:pPr marL="319088" indent="-319088" eaLnBrk="1" hangingPunct="1">
              <a:spcAft>
                <a:spcPct val="0"/>
              </a:spcAft>
              <a:defRPr/>
            </a:pPr>
            <a:r>
              <a:rPr lang="en-US" sz="2400" dirty="0" err="1" smtClean="0"/>
              <a:t>Illumina</a:t>
            </a:r>
            <a:r>
              <a:rPr lang="en-US" sz="2400" dirty="0" smtClean="0"/>
              <a:t> BovineSNP50</a:t>
            </a:r>
          </a:p>
          <a:p>
            <a:pPr marL="593725" lvl="1" eaLnBrk="1" hangingPunct="1">
              <a:spcAft>
                <a:spcPct val="0"/>
              </a:spcAft>
              <a:defRPr/>
            </a:pPr>
            <a:r>
              <a:rPr lang="en-US" sz="2400" dirty="0" smtClean="0"/>
              <a:t>Version 1 54,001 SNP </a:t>
            </a:r>
          </a:p>
          <a:p>
            <a:pPr marL="593725" lvl="1" eaLnBrk="1" hangingPunct="1">
              <a:spcAft>
                <a:spcPct val="0"/>
              </a:spcAft>
              <a:defRPr/>
            </a:pPr>
            <a:r>
              <a:rPr lang="en-US" sz="2400" dirty="0" smtClean="0"/>
              <a:t>Version 2 54,609 SNP </a:t>
            </a:r>
          </a:p>
          <a:p>
            <a:pPr marL="593725" lvl="1" eaLnBrk="1" hangingPunct="1">
              <a:spcAft>
                <a:spcPct val="0"/>
              </a:spcAft>
              <a:defRPr/>
            </a:pPr>
            <a:r>
              <a:rPr lang="en-US" sz="2400" dirty="0" smtClean="0"/>
              <a:t>45,187 used in evaluations</a:t>
            </a:r>
          </a:p>
          <a:p>
            <a:pPr marL="593725" lvl="1" eaLnBrk="1" hangingPunct="1">
              <a:spcAft>
                <a:spcPct val="0"/>
              </a:spcAft>
              <a:buFont typeface="Monotype Sorts" pitchFamily="2" charset="2"/>
              <a:buNone/>
              <a:defRPr/>
            </a:pPr>
            <a:endParaRPr lang="en-US" sz="2400" dirty="0" smtClean="0"/>
          </a:p>
          <a:p>
            <a:pPr marL="319088" indent="-319088" eaLnBrk="1" hangingPunct="1">
              <a:spcAft>
                <a:spcPct val="0"/>
              </a:spcAft>
              <a:defRPr/>
            </a:pPr>
            <a:r>
              <a:rPr lang="en-US" sz="2400" dirty="0" smtClean="0"/>
              <a:t>Higher Density</a:t>
            </a:r>
          </a:p>
          <a:p>
            <a:pPr marL="593725" lvl="1" eaLnBrk="1" hangingPunct="1">
              <a:spcAft>
                <a:spcPct val="0"/>
              </a:spcAft>
              <a:defRPr/>
            </a:pPr>
            <a:r>
              <a:rPr lang="en-US" sz="2400" dirty="0" smtClean="0"/>
              <a:t>777,962 SNP</a:t>
            </a:r>
          </a:p>
          <a:p>
            <a:pPr marL="593725" lvl="1" eaLnBrk="1" hangingPunct="1">
              <a:spcAft>
                <a:spcPct val="0"/>
              </a:spcAft>
              <a:defRPr/>
            </a:pPr>
            <a:r>
              <a:rPr lang="en-US" sz="2400" dirty="0" smtClean="0"/>
              <a:t>Only 50K SNP used, </a:t>
            </a:r>
          </a:p>
          <a:p>
            <a:pPr marL="593725" lvl="1" eaLnBrk="1" hangingPunct="1">
              <a:spcAft>
                <a:spcPct val="0"/>
              </a:spcAft>
              <a:defRPr/>
            </a:pPr>
            <a:r>
              <a:rPr lang="en-US" sz="2400" dirty="0" smtClean="0"/>
              <a:t>&gt;1700 in database</a:t>
            </a:r>
          </a:p>
          <a:p>
            <a:pPr marL="593725" lvl="1" eaLnBrk="1" hangingPunct="1">
              <a:spcAft>
                <a:spcPct val="0"/>
              </a:spcAft>
              <a:defRPr/>
            </a:pPr>
            <a:endParaRPr lang="en-US" sz="2400" dirty="0" smtClean="0"/>
          </a:p>
          <a:p>
            <a:pPr marL="250825" eaLnBrk="1" hangingPunct="1">
              <a:spcAft>
                <a:spcPct val="0"/>
              </a:spcAft>
              <a:defRPr/>
            </a:pPr>
            <a:r>
              <a:rPr lang="en-US" sz="2400" dirty="0" smtClean="0"/>
              <a:t>Lower Density</a:t>
            </a:r>
          </a:p>
          <a:p>
            <a:pPr marL="593725" lvl="1" eaLnBrk="1" hangingPunct="1">
              <a:spcAft>
                <a:spcPct val="0"/>
              </a:spcAft>
              <a:defRPr/>
            </a:pPr>
            <a:r>
              <a:rPr lang="en-US" sz="2400" dirty="0" smtClean="0"/>
              <a:t>6,909 or 8,032 SNP</a:t>
            </a:r>
          </a:p>
          <a:p>
            <a:pPr marL="593725" lvl="1" eaLnBrk="1" hangingPunct="1">
              <a:spcAft>
                <a:spcPct val="0"/>
              </a:spcAft>
              <a:defRPr/>
            </a:pPr>
            <a:r>
              <a:rPr lang="en-US" sz="2400" dirty="0" smtClean="0"/>
              <a:t>Replaced 3K (2,900 SNP)</a:t>
            </a:r>
          </a:p>
        </p:txBody>
      </p:sp>
      <p:pic>
        <p:nvPicPr>
          <p:cNvPr id="4506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125" y="2205038"/>
            <a:ext cx="1335088" cy="393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2"/>
          <p:cNvPicPr>
            <a:picLocks noChangeAspect="1" noChangeArrowheads="1"/>
          </p:cNvPicPr>
          <p:nvPr/>
        </p:nvPicPr>
        <p:blipFill>
          <a:blip r:embed="rId5" cstate="print">
            <a:lum bright="10000"/>
          </a:blip>
          <a:srcRect/>
          <a:stretch>
            <a:fillRect/>
          </a:stretch>
        </p:blipFill>
        <p:spPr bwMode="auto">
          <a:xfrm>
            <a:off x="5243513" y="1557338"/>
            <a:ext cx="1344612" cy="388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3" name="Text Box 13"/>
          <p:cNvSpPr txBox="1">
            <a:spLocks noChangeArrowheads="1"/>
          </p:cNvSpPr>
          <p:nvPr/>
        </p:nvSpPr>
        <p:spPr bwMode="auto">
          <a:xfrm>
            <a:off x="7019925" y="1916113"/>
            <a:ext cx="720725" cy="369887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solidFill>
                  <a:srgbClr val="FF0000"/>
                </a:solidFill>
                <a:latin typeface="Humnst777 BT" pitchFamily="34" charset="0"/>
              </a:rPr>
              <a:t>HD</a:t>
            </a:r>
          </a:p>
        </p:txBody>
      </p:sp>
      <p:sp>
        <p:nvSpPr>
          <p:cNvPr id="45064" name="Text Box 13"/>
          <p:cNvSpPr txBox="1">
            <a:spLocks noChangeArrowheads="1"/>
          </p:cNvSpPr>
          <p:nvPr/>
        </p:nvSpPr>
        <p:spPr bwMode="auto">
          <a:xfrm>
            <a:off x="5292725" y="1268413"/>
            <a:ext cx="1079500" cy="366712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solidFill>
                  <a:srgbClr val="FF0000"/>
                </a:solidFill>
                <a:latin typeface="Humnst777 BT" pitchFamily="34" charset="0"/>
              </a:rPr>
              <a:t>50KV2 </a:t>
            </a:r>
          </a:p>
        </p:txBody>
      </p:sp>
      <p:sp>
        <p:nvSpPr>
          <p:cNvPr id="45065" name="Text Box 13"/>
          <p:cNvSpPr txBox="1">
            <a:spLocks noChangeArrowheads="1"/>
          </p:cNvSpPr>
          <p:nvPr/>
        </p:nvSpPr>
        <p:spPr bwMode="auto">
          <a:xfrm>
            <a:off x="8243888" y="2852738"/>
            <a:ext cx="576262" cy="369887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solidFill>
                  <a:srgbClr val="FF0000"/>
                </a:solidFill>
                <a:latin typeface="Humnst777 BT" pitchFamily="34" charset="0"/>
              </a:rPr>
              <a:t>LD 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>
            <a:lum bright="10000"/>
          </a:blip>
          <a:srcRect/>
          <a:stretch>
            <a:fillRect/>
          </a:stretch>
        </p:blipFill>
        <p:spPr bwMode="auto">
          <a:xfrm>
            <a:off x="7859713" y="3141663"/>
            <a:ext cx="1284287" cy="371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5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3" grpId="0"/>
      <p:bldP spid="45064" grpId="0"/>
      <p:bldP spid="4506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Imputation</a:t>
            </a:r>
          </a:p>
        </p:txBody>
      </p:sp>
      <p:sp>
        <p:nvSpPr>
          <p:cNvPr id="105062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68313" y="1196975"/>
            <a:ext cx="8226425" cy="4493538"/>
          </a:xfrm>
        </p:spPr>
        <p:txBody>
          <a:bodyPr/>
          <a:lstStyle/>
          <a:p>
            <a:pPr marL="341313" indent="-341313" eaLnBrk="1" hangingPunct="1">
              <a:spcAft>
                <a:spcPts val="3000"/>
              </a:spcAft>
            </a:pPr>
            <a:r>
              <a:rPr lang="en-US" sz="2400" dirty="0" smtClean="0"/>
              <a:t>Based on splitting the genotype into individual chromosomes (maternal &amp; paternal contributions)</a:t>
            </a:r>
          </a:p>
          <a:p>
            <a:pPr marL="341313" indent="-341313" eaLnBrk="1" hangingPunct="1">
              <a:spcAft>
                <a:spcPts val="3000"/>
              </a:spcAft>
            </a:pPr>
            <a:r>
              <a:rPr lang="en-US" sz="2400" dirty="0" smtClean="0"/>
              <a:t>Missing SNP assigned by tracking inheritance from ancestors and descendents</a:t>
            </a:r>
          </a:p>
          <a:p>
            <a:pPr marL="341313" indent="-341313" eaLnBrk="1" hangingPunct="1">
              <a:spcAft>
                <a:spcPts val="3000"/>
              </a:spcAft>
            </a:pPr>
            <a:r>
              <a:rPr lang="en-US" sz="2400" dirty="0" smtClean="0"/>
              <a:t>Imputed dams increase predictor population</a:t>
            </a:r>
          </a:p>
          <a:p>
            <a:pPr marL="341313" indent="-341313" eaLnBrk="1" hangingPunct="1">
              <a:spcAft>
                <a:spcPts val="3000"/>
              </a:spcAft>
            </a:pPr>
            <a:r>
              <a:rPr lang="en-US" sz="2400" dirty="0" smtClean="0"/>
              <a:t>3K, 6K, 8K, &amp; 50K genotypes merged routinely by imputing SNP not present on less dense chips</a:t>
            </a:r>
          </a:p>
          <a:p>
            <a:pPr marL="341313" indent="-341313" eaLnBrk="1" hangingPunct="1">
              <a:spcAft>
                <a:spcPts val="3000"/>
              </a:spcAft>
            </a:pPr>
            <a:r>
              <a:rPr lang="en-US" sz="2400" dirty="0" smtClean="0"/>
              <a:t>777K &amp; full sequence imputed in research studies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50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FF99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50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FF99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50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FF99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0627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5613" y="1371600"/>
            <a:ext cx="8226425" cy="5132174"/>
          </a:xfrm>
        </p:spPr>
        <p:txBody>
          <a:bodyPr/>
          <a:lstStyle/>
          <a:p>
            <a:pPr>
              <a:spcAft>
                <a:spcPts val="900"/>
              </a:spcAft>
            </a:pPr>
            <a:r>
              <a:rPr lang="en-US" dirty="0" smtClean="0"/>
              <a:t>1,510 Holstein </a:t>
            </a:r>
            <a:r>
              <a:rPr lang="en-US" dirty="0" err="1" smtClean="0"/>
              <a:t>Illumina</a:t>
            </a:r>
            <a:r>
              <a:rPr lang="en-US" dirty="0" smtClean="0"/>
              <a:t> </a:t>
            </a:r>
            <a:r>
              <a:rPr lang="en-US" dirty="0" err="1" smtClean="0"/>
              <a:t>BovineHD</a:t>
            </a:r>
            <a:endParaRPr lang="en-US" dirty="0" smtClean="0"/>
          </a:p>
          <a:p>
            <a:pPr lvl="1"/>
            <a:r>
              <a:rPr lang="en-US" dirty="0" smtClean="0"/>
              <a:t>460 </a:t>
            </a:r>
            <a:r>
              <a:rPr lang="en-US" dirty="0" smtClean="0">
                <a:solidFill>
                  <a:srgbClr val="FFFF00"/>
                </a:solidFill>
              </a:rPr>
              <a:t>Italian</a:t>
            </a:r>
            <a:r>
              <a:rPr lang="en-US" dirty="0" smtClean="0"/>
              <a:t> bulls</a:t>
            </a:r>
          </a:p>
          <a:p>
            <a:pPr lvl="1"/>
            <a:r>
              <a:rPr lang="en-US" dirty="0" smtClean="0"/>
              <a:t>305 </a:t>
            </a:r>
            <a:r>
              <a:rPr lang="en-US" dirty="0" smtClean="0">
                <a:solidFill>
                  <a:srgbClr val="FFFF00"/>
                </a:solidFill>
              </a:rPr>
              <a:t>US</a:t>
            </a:r>
            <a:r>
              <a:rPr lang="en-US" dirty="0" smtClean="0"/>
              <a:t> bulls and 172 </a:t>
            </a:r>
            <a:r>
              <a:rPr lang="en-US" dirty="0" smtClean="0">
                <a:solidFill>
                  <a:srgbClr val="FFFF00"/>
                </a:solidFill>
              </a:rPr>
              <a:t>US</a:t>
            </a:r>
            <a:r>
              <a:rPr lang="en-US" dirty="0" smtClean="0"/>
              <a:t> cows</a:t>
            </a:r>
          </a:p>
          <a:p>
            <a:pPr lvl="1"/>
            <a:r>
              <a:rPr lang="en-US" dirty="0" smtClean="0"/>
              <a:t>284 </a:t>
            </a:r>
            <a:r>
              <a:rPr lang="en-US" dirty="0" smtClean="0">
                <a:solidFill>
                  <a:srgbClr val="FFFF00"/>
                </a:solidFill>
              </a:rPr>
              <a:t>British</a:t>
            </a:r>
            <a:r>
              <a:rPr lang="en-US" dirty="0" smtClean="0"/>
              <a:t> bulls</a:t>
            </a:r>
          </a:p>
          <a:p>
            <a:pPr lvl="1"/>
            <a:r>
              <a:rPr lang="en-US" dirty="0" smtClean="0"/>
              <a:t>93 </a:t>
            </a:r>
            <a:r>
              <a:rPr lang="en-US" dirty="0" smtClean="0">
                <a:solidFill>
                  <a:srgbClr val="FFFF00"/>
                </a:solidFill>
              </a:rPr>
              <a:t>Canadian</a:t>
            </a:r>
            <a:r>
              <a:rPr lang="en-US" dirty="0" smtClean="0"/>
              <a:t> bulls</a:t>
            </a:r>
          </a:p>
          <a:p>
            <a:pPr lvl="1">
              <a:spcAft>
                <a:spcPts val="3600"/>
              </a:spcAft>
            </a:pPr>
            <a:r>
              <a:rPr lang="en-US" dirty="0" smtClean="0"/>
              <a:t>196 bulls from other countries</a:t>
            </a:r>
          </a:p>
          <a:p>
            <a:r>
              <a:rPr lang="en-US" dirty="0" smtClean="0"/>
              <a:t>Earlier studies of 342 or 1,078 HD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Density Genotypes</a:t>
            </a:r>
            <a:endParaRPr lang="en-US" dirty="0"/>
          </a:p>
        </p:txBody>
      </p:sp>
      <p:pic>
        <p:nvPicPr>
          <p:cNvPr id="5" name="Picture 2" descr="http://upload.wikimedia.org/wikipedia/commons/8/89/Koeienkoppen.jpg"/>
          <p:cNvPicPr>
            <a:picLocks noChangeAspect="1" noChangeArrowheads="1"/>
          </p:cNvPicPr>
          <p:nvPr/>
        </p:nvPicPr>
        <p:blipFill>
          <a:blip r:embed="rId2" cstate="print"/>
          <a:srcRect l="21900" b="48000"/>
          <a:stretch>
            <a:fillRect/>
          </a:stretch>
        </p:blipFill>
        <p:spPr bwMode="auto">
          <a:xfrm>
            <a:off x="8001000" y="0"/>
            <a:ext cx="1143000" cy="9512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553998"/>
          </a:xfrm>
        </p:spPr>
        <p:txBody>
          <a:bodyPr/>
          <a:lstStyle/>
          <a:p>
            <a:pPr eaLnBrk="1" hangingPunct="1"/>
            <a:r>
              <a:rPr lang="en-US" dirty="0" smtClean="0"/>
              <a:t>High </a:t>
            </a:r>
            <a:r>
              <a:rPr lang="en-US" smtClean="0"/>
              <a:t>Density Reliability </a:t>
            </a:r>
            <a:r>
              <a:rPr lang="en-US" dirty="0" smtClean="0"/>
              <a:t>Gains</a:t>
            </a:r>
            <a:endParaRPr lang="en-US" dirty="0" smtClean="0">
              <a:solidFill>
                <a:srgbClr val="FFFF00"/>
              </a:solidFill>
            </a:endParaRPr>
          </a:p>
        </p:txBody>
      </p:sp>
      <p:graphicFrame>
        <p:nvGraphicFramePr>
          <p:cNvPr id="1409027" name="Group 3"/>
          <p:cNvGraphicFramePr>
            <a:graphicFrameLocks noGrp="1"/>
          </p:cNvGraphicFramePr>
          <p:nvPr>
            <p:ph idx="1"/>
          </p:nvPr>
        </p:nvGraphicFramePr>
        <p:xfrm>
          <a:off x="533400" y="1219200"/>
          <a:ext cx="8077199" cy="501904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556931"/>
                <a:gridCol w="1319869"/>
                <a:gridCol w="1676400"/>
                <a:gridCol w="1523999"/>
              </a:tblGrid>
              <a:tr h="4429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7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Trait</a:t>
                      </a:r>
                      <a:endParaRPr kumimoji="0" lang="en-US" sz="27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FFFF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9144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32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REL</a:t>
                      </a:r>
                      <a:r>
                        <a:rPr kumimoji="0" lang="en-US" sz="32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50K</a:t>
                      </a:r>
                      <a:r>
                        <a:rPr kumimoji="0" lang="en-US" sz="2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/>
                          <a:latin typeface="Calibri" pitchFamily="34" charset="0"/>
                          <a:cs typeface="Calibri" pitchFamily="34" charset="0"/>
                          <a:sym typeface="SymbolProp BT"/>
                        </a:rPr>
                        <a:t></a:t>
                      </a:r>
                      <a:r>
                        <a:rPr kumimoji="0" lang="en-US" sz="2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REL</a:t>
                      </a:r>
                      <a:r>
                        <a:rPr kumimoji="0" lang="en-US" sz="32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PA</a:t>
                      </a:r>
                      <a:endParaRPr kumimoji="0" 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FFFF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9144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32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2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REL</a:t>
                      </a:r>
                      <a:r>
                        <a:rPr kumimoji="0" lang="en-US" sz="32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HD</a:t>
                      </a:r>
                      <a:r>
                        <a:rPr kumimoji="0" lang="en-US" sz="2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/>
                          <a:latin typeface="Calibri" pitchFamily="34" charset="0"/>
                          <a:cs typeface="Calibri" pitchFamily="34" charset="0"/>
                          <a:sym typeface="SymbolProp BT"/>
                        </a:rPr>
                        <a:t></a:t>
                      </a:r>
                      <a:r>
                        <a:rPr kumimoji="0" lang="en-US" sz="2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REL</a:t>
                      </a:r>
                      <a:r>
                        <a:rPr kumimoji="0" lang="en-US" sz="32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50K</a:t>
                      </a:r>
                      <a:endParaRPr kumimoji="0" 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FFFF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9144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32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7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HD</a:t>
                      </a:r>
                      <a:r>
                        <a:rPr kumimoji="0" lang="en-US" sz="3200" b="1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nonlinear</a:t>
                      </a:r>
                      <a:r>
                        <a:rPr kumimoji="0" lang="en-US" sz="27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/>
                          <a:latin typeface="Calibri" pitchFamily="34" charset="0"/>
                          <a:cs typeface="Calibri" pitchFamily="34" charset="0"/>
                          <a:sym typeface="SymbolProp BT"/>
                        </a:rPr>
                        <a:t></a:t>
                      </a:r>
                      <a:r>
                        <a:rPr kumimoji="0" lang="en-US" sz="27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HD</a:t>
                      </a:r>
                      <a:r>
                        <a:rPr kumimoji="0" lang="en-US" sz="3200" b="1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linear</a:t>
                      </a:r>
                      <a:endParaRPr kumimoji="0" 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FFFF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91440" horzOverflow="overflow"/>
                </a:tc>
              </a:tr>
              <a:tr h="174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Average (28 traits)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31.5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700" b="1" dirty="0" smtClean="0"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  <a:endParaRPr lang="en-US" sz="27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45720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0.8</a:t>
                      </a:r>
                    </a:p>
                  </a:txBody>
                  <a:tcPr marL="0" marR="0" marT="0" marB="0" horzOverflow="overflow"/>
                </a:tc>
              </a:tr>
              <a:tr h="174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7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cs typeface="Calibri" pitchFamily="34" charset="0"/>
                        </a:rPr>
                        <a:t>Milk</a:t>
                      </a:r>
                      <a:endParaRPr kumimoji="0" lang="en-US" sz="2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7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cs typeface="Calibri" pitchFamily="34" charset="0"/>
                        </a:rPr>
                        <a:t>28.7</a:t>
                      </a:r>
                      <a:endParaRPr kumimoji="0" lang="en-US" sz="2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700" b="1" dirty="0" smtClean="0">
                          <a:latin typeface="Calibri" pitchFamily="34" charset="0"/>
                          <a:cs typeface="Calibri" pitchFamily="34" charset="0"/>
                          <a:sym typeface="SymbolProp BT"/>
                        </a:rPr>
                        <a:t></a:t>
                      </a:r>
                      <a:r>
                        <a:rPr lang="en-US" sz="2700" b="1" dirty="0" smtClean="0"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  <a:endParaRPr lang="en-US" sz="27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45720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1.2</a:t>
                      </a:r>
                    </a:p>
                  </a:txBody>
                  <a:tcPr marL="0" marR="0" marT="0" marB="0" horzOverflow="overflow"/>
                </a:tc>
              </a:tr>
              <a:tr h="176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7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cs typeface="Calibri" pitchFamily="34" charset="0"/>
                        </a:rPr>
                        <a:t>Fat</a:t>
                      </a:r>
                      <a:endParaRPr kumimoji="0" lang="en-US" sz="2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7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cs typeface="Calibri" pitchFamily="34" charset="0"/>
                        </a:rPr>
                        <a:t>31.3</a:t>
                      </a:r>
                      <a:endParaRPr kumimoji="0" lang="en-US" sz="2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700" b="1" dirty="0" smtClean="0"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  <a:endParaRPr lang="en-US" sz="27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45720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1.8</a:t>
                      </a:r>
                    </a:p>
                  </a:txBody>
                  <a:tcPr marL="0" marR="0" marT="0" marB="0" horzOverflow="overflow"/>
                </a:tc>
              </a:tr>
              <a:tr h="174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7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cs typeface="Calibri" pitchFamily="34" charset="0"/>
                        </a:rPr>
                        <a:t>Protein</a:t>
                      </a:r>
                      <a:endParaRPr kumimoji="0" lang="en-US" sz="2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7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cs typeface="Calibri" pitchFamily="34" charset="0"/>
                        </a:rPr>
                        <a:t>22.5</a:t>
                      </a:r>
                      <a:endParaRPr kumimoji="0" lang="en-US" sz="2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700" b="1" dirty="0" smtClean="0">
                          <a:latin typeface="Calibri" pitchFamily="34" charset="0"/>
                          <a:cs typeface="Calibri" pitchFamily="34" charset="0"/>
                          <a:sym typeface="SymbolProp BT"/>
                        </a:rPr>
                        <a:t></a:t>
                      </a:r>
                      <a:r>
                        <a:rPr lang="en-US" sz="2700" b="1" dirty="0" smtClean="0">
                          <a:latin typeface="Calibri" pitchFamily="34" charset="0"/>
                          <a:cs typeface="Calibri" pitchFamily="34" charset="0"/>
                        </a:rPr>
                        <a:t>0.5</a:t>
                      </a:r>
                      <a:endParaRPr lang="en-US" sz="27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45720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marL="0" marR="0" marT="0" marB="0" horzOverflow="overflow"/>
                </a:tc>
              </a:tr>
              <a:tr h="174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7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cs typeface="Calibri" pitchFamily="34" charset="0"/>
                        </a:rPr>
                        <a:t>Productive life</a:t>
                      </a:r>
                      <a:endParaRPr kumimoji="0" lang="en-US" sz="2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7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cs typeface="Calibri" pitchFamily="34" charset="0"/>
                        </a:rPr>
                        <a:t>21.8</a:t>
                      </a:r>
                      <a:endParaRPr kumimoji="0" lang="en-US" sz="2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700" b="1" dirty="0" smtClean="0">
                          <a:latin typeface="Calibri" pitchFamily="34" charset="0"/>
                          <a:cs typeface="Calibri" pitchFamily="34" charset="0"/>
                        </a:rPr>
                        <a:t>1.6</a:t>
                      </a:r>
                      <a:endParaRPr lang="en-US" sz="27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45720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1.3</a:t>
                      </a:r>
                    </a:p>
                  </a:txBody>
                  <a:tcPr marL="0" marR="0" marT="0" marB="0" horzOverflow="overflow"/>
                </a:tc>
              </a:tr>
              <a:tr h="174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7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cs typeface="Calibri" pitchFamily="34" charset="0"/>
                        </a:rPr>
                        <a:t>SCS</a:t>
                      </a:r>
                      <a:endParaRPr kumimoji="0" lang="en-US" sz="2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7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cs typeface="Calibri" pitchFamily="34" charset="0"/>
                        </a:rPr>
                        <a:t>27.2</a:t>
                      </a:r>
                      <a:endParaRPr kumimoji="0" lang="en-US" sz="2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700" b="1" dirty="0" smtClean="0">
                          <a:latin typeface="Calibri" pitchFamily="34" charset="0"/>
                          <a:cs typeface="Calibri" pitchFamily="34" charset="0"/>
                        </a:rPr>
                        <a:t>0.5</a:t>
                      </a:r>
                      <a:endParaRPr lang="en-US" sz="27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45720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marL="0" marR="0" marT="0" marB="0" horzOverflow="overflow"/>
                </a:tc>
              </a:tr>
              <a:tr h="174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7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cs typeface="Calibri" pitchFamily="34" charset="0"/>
                        </a:rPr>
                        <a:t>Daughter pregnancy rate</a:t>
                      </a:r>
                      <a:endParaRPr kumimoji="0" lang="en-US" sz="2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7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cs typeface="Calibri" pitchFamily="34" charset="0"/>
                        </a:rPr>
                        <a:t>21.3</a:t>
                      </a:r>
                      <a:endParaRPr kumimoji="0" lang="en-US" sz="2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700" b="1" dirty="0" smtClean="0">
                          <a:latin typeface="Calibri" pitchFamily="34" charset="0"/>
                          <a:cs typeface="Calibri" pitchFamily="34" charset="0"/>
                        </a:rPr>
                        <a:t>0.7</a:t>
                      </a:r>
                      <a:endParaRPr lang="en-US" sz="27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45720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marL="0" marR="0" marT="0" marB="0" horzOverflow="overflow"/>
                </a:tc>
              </a:tr>
              <a:tr h="174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7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cs typeface="Calibri" pitchFamily="34" charset="0"/>
                        </a:rPr>
                        <a:t>Final score</a:t>
                      </a:r>
                      <a:endParaRPr kumimoji="0" lang="en-US" sz="2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7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cs typeface="Calibri" pitchFamily="34" charset="0"/>
                        </a:rPr>
                        <a:t>24.0</a:t>
                      </a:r>
                      <a:endParaRPr kumimoji="0" lang="en-US" sz="2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700" b="1" dirty="0" smtClean="0">
                          <a:latin typeface="Calibri" pitchFamily="34" charset="0"/>
                          <a:cs typeface="Calibri" pitchFamily="34" charset="0"/>
                          <a:sym typeface="SymbolProp BT"/>
                        </a:rPr>
                        <a:t></a:t>
                      </a:r>
                      <a:r>
                        <a:rPr lang="en-US" sz="2700" b="1" dirty="0" smtClean="0"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  <a:endParaRPr lang="en-US" sz="27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45720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marL="0" marR="0" marT="0" marB="0" horzOverflow="overflow"/>
                </a:tc>
              </a:tr>
              <a:tr h="176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7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cs typeface="Calibri" pitchFamily="34" charset="0"/>
                        </a:rPr>
                        <a:t>Stature</a:t>
                      </a:r>
                      <a:endParaRPr kumimoji="0" lang="en-US" sz="2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7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cs typeface="Calibri" pitchFamily="34" charset="0"/>
                        </a:rPr>
                        <a:t>34.0</a:t>
                      </a:r>
                      <a:endParaRPr kumimoji="0" lang="en-US" sz="2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700" b="1" dirty="0" smtClean="0">
                          <a:latin typeface="Calibri" pitchFamily="34" charset="0"/>
                          <a:cs typeface="Calibri" pitchFamily="34" charset="0"/>
                        </a:rPr>
                        <a:t>1.8</a:t>
                      </a:r>
                      <a:endParaRPr lang="en-US" sz="27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45720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0.7</a:t>
                      </a:r>
                    </a:p>
                  </a:txBody>
                  <a:tcPr marL="0" marR="0" marT="0" marB="0" horzOverflow="overflow"/>
                </a:tc>
              </a:tr>
              <a:tr h="174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7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cs typeface="Calibri" pitchFamily="34" charset="0"/>
                        </a:rPr>
                        <a:t>Sire calving ease</a:t>
                      </a:r>
                      <a:endParaRPr kumimoji="0" lang="en-US" sz="2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7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cs typeface="Calibri" pitchFamily="34" charset="0"/>
                        </a:rPr>
                        <a:t>10.4</a:t>
                      </a:r>
                      <a:endParaRPr kumimoji="0" lang="en-US" sz="2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700" b="1" dirty="0" smtClean="0">
                          <a:latin typeface="Calibri" pitchFamily="34" charset="0"/>
                          <a:cs typeface="Calibri" pitchFamily="34" charset="0"/>
                          <a:sym typeface="SymbolProp BT"/>
                        </a:rPr>
                        <a:t></a:t>
                      </a:r>
                      <a:r>
                        <a:rPr lang="en-US" sz="2700" b="1" dirty="0" smtClean="0">
                          <a:latin typeface="Calibri" pitchFamily="34" charset="0"/>
                          <a:cs typeface="Calibri" pitchFamily="34" charset="0"/>
                        </a:rPr>
                        <a:t>2.3</a:t>
                      </a:r>
                      <a:endParaRPr lang="en-US" sz="27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45720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1.9</a:t>
                      </a:r>
                    </a:p>
                  </a:txBody>
                  <a:tcPr marL="0" marR="0" marT="0" marB="0" horzOverflow="overflow"/>
                </a:tc>
              </a:tr>
            </a:tbl>
          </a:graphicData>
        </a:graphic>
      </p:graphicFrame>
      <p:pic>
        <p:nvPicPr>
          <p:cNvPr id="11266" name="Picture 2" descr="http://upload.wikimedia.org/wikipedia/commons/8/89/Koeienkoppen.jpg"/>
          <p:cNvPicPr>
            <a:picLocks noChangeAspect="1" noChangeArrowheads="1"/>
          </p:cNvPicPr>
          <p:nvPr/>
        </p:nvPicPr>
        <p:blipFill>
          <a:blip r:embed="rId2" cstate="print"/>
          <a:srcRect l="21900" b="48000"/>
          <a:stretch>
            <a:fillRect/>
          </a:stretch>
        </p:blipFill>
        <p:spPr bwMode="auto">
          <a:xfrm>
            <a:off x="8001000" y="0"/>
            <a:ext cx="1143000" cy="9512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900"/>
              </a:spcAft>
            </a:pPr>
            <a:r>
              <a:rPr lang="en-US" dirty="0" smtClean="0"/>
              <a:t>Average REL gain of HD compared with 50K across 28 traits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  <a:sym typeface="SymbolProp BT"/>
              </a:rPr>
              <a:t></a:t>
            </a:r>
            <a:r>
              <a:rPr lang="en-US" dirty="0" smtClean="0">
                <a:solidFill>
                  <a:srgbClr val="FFFF00"/>
                </a:solidFill>
              </a:rPr>
              <a:t>0.5%</a:t>
            </a:r>
            <a:r>
              <a:rPr lang="en-US" dirty="0" smtClean="0"/>
              <a:t> decrease using </a:t>
            </a:r>
            <a:r>
              <a:rPr lang="en-US" dirty="0" smtClean="0">
                <a:solidFill>
                  <a:srgbClr val="FFFF00"/>
                </a:solidFill>
              </a:rPr>
              <a:t>342 HD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0.5%</a:t>
            </a:r>
            <a:r>
              <a:rPr lang="en-US" dirty="0" smtClean="0"/>
              <a:t> increase using </a:t>
            </a:r>
            <a:r>
              <a:rPr lang="en-US" dirty="0" smtClean="0">
                <a:solidFill>
                  <a:srgbClr val="FFFF00"/>
                </a:solidFill>
              </a:rPr>
              <a:t>1,074 HD</a:t>
            </a:r>
          </a:p>
          <a:p>
            <a:pPr lvl="1">
              <a:spcAft>
                <a:spcPts val="3600"/>
              </a:spcAft>
            </a:pPr>
            <a:r>
              <a:rPr lang="en-US" dirty="0" smtClean="0">
                <a:solidFill>
                  <a:srgbClr val="FFFF00"/>
                </a:solidFill>
              </a:rPr>
              <a:t>0.4%</a:t>
            </a:r>
            <a:r>
              <a:rPr lang="en-US" dirty="0" smtClean="0"/>
              <a:t> increase using </a:t>
            </a:r>
            <a:r>
              <a:rPr lang="en-US" dirty="0" smtClean="0">
                <a:solidFill>
                  <a:srgbClr val="FFFF00"/>
                </a:solidFill>
              </a:rPr>
              <a:t>1,510 HD</a:t>
            </a:r>
          </a:p>
          <a:p>
            <a:r>
              <a:rPr lang="en-US" dirty="0" smtClean="0"/>
              <a:t>Imputation accuracy tested using simulated chromosome and same population structure as actual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Preliminary HD Studies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609600" y="1295400"/>
          <a:ext cx="7848602" cy="31851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47801"/>
                <a:gridCol w="2099164"/>
                <a:gridCol w="1282944"/>
                <a:gridCol w="477241"/>
                <a:gridCol w="956638"/>
                <a:gridCol w="452804"/>
                <a:gridCol w="1132010"/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sz="2900" b="1" dirty="0" smtClean="0">
                          <a:solidFill>
                            <a:srgbClr val="00FFFF"/>
                          </a:solidFill>
                          <a:latin typeface="Calibri" pitchFamily="34" charset="0"/>
                          <a:cs typeface="Calibri" pitchFamily="34" charset="0"/>
                        </a:rPr>
                        <a:t>Markers</a:t>
                      </a:r>
                      <a:endParaRPr lang="en-US" sz="2900" b="1" dirty="0">
                        <a:solidFill>
                          <a:srgbClr val="00FFFF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b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900" b="1" dirty="0" smtClean="0">
                          <a:solidFill>
                            <a:srgbClr val="00FFFF"/>
                          </a:solidFill>
                          <a:latin typeface="Calibri" pitchFamily="34" charset="0"/>
                          <a:cs typeface="Calibri" pitchFamily="34" charset="0"/>
                        </a:rPr>
                        <a:t>Animals</a:t>
                      </a:r>
                      <a:endParaRPr lang="en-US" sz="2900" b="1" dirty="0">
                        <a:solidFill>
                          <a:srgbClr val="00FFFF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91440" anchor="b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900" b="1" dirty="0" err="1" smtClean="0">
                          <a:solidFill>
                            <a:srgbClr val="00FFFF"/>
                          </a:solidFill>
                          <a:latin typeface="Calibri" pitchFamily="34" charset="0"/>
                          <a:cs typeface="Calibri" pitchFamily="34" charset="0"/>
                        </a:rPr>
                        <a:t>Findhap</a:t>
                      </a:r>
                      <a:endParaRPr lang="en-US" sz="2900" b="1" dirty="0">
                        <a:solidFill>
                          <a:srgbClr val="00FFFF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algn="ctr"/>
                      <a:r>
                        <a:rPr lang="en-US" sz="2900" b="1" dirty="0" smtClean="0">
                          <a:solidFill>
                            <a:srgbClr val="00FFFF"/>
                          </a:solidFill>
                          <a:latin typeface="Calibri" pitchFamily="34" charset="0"/>
                          <a:cs typeface="Calibri" pitchFamily="34" charset="0"/>
                        </a:rPr>
                        <a:t>all</a:t>
                      </a:r>
                      <a:endParaRPr lang="en-US" sz="2900" b="1" dirty="0">
                        <a:solidFill>
                          <a:srgbClr val="00FFFF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91440" anchor="b"/>
                </a:tc>
                <a:tc rowSpan="2">
                  <a:txBody>
                    <a:bodyPr/>
                    <a:lstStyle/>
                    <a:p>
                      <a:pPr algn="ctr"/>
                      <a:endParaRPr lang="en-US" sz="2900" b="1" dirty="0">
                        <a:solidFill>
                          <a:srgbClr val="00FFFF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91440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900" b="1" dirty="0" err="1" smtClean="0">
                          <a:solidFill>
                            <a:srgbClr val="00FFFF"/>
                          </a:solidFill>
                          <a:latin typeface="Calibri" pitchFamily="34" charset="0"/>
                          <a:cs typeface="Calibri" pitchFamily="34" charset="0"/>
                        </a:rPr>
                        <a:t>FImpute</a:t>
                      </a:r>
                      <a:endParaRPr lang="en-US" sz="2900" b="1" dirty="0">
                        <a:solidFill>
                          <a:srgbClr val="00FFFF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>
                    <a:lnB w="1905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FF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FF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FF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FF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FFFF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>
                    <a:lnT w="1905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900" b="1" dirty="0" smtClean="0">
                          <a:solidFill>
                            <a:srgbClr val="00FFFF"/>
                          </a:solidFill>
                          <a:latin typeface="Calibri" pitchFamily="34" charset="0"/>
                          <a:cs typeface="Calibri" pitchFamily="34" charset="0"/>
                        </a:rPr>
                        <a:t>All</a:t>
                      </a:r>
                      <a:endParaRPr lang="en-US" sz="2900" b="1" dirty="0">
                        <a:solidFill>
                          <a:srgbClr val="00FFFF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91440">
                    <a:lnT w="1905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900" b="1" baseline="30000" dirty="0">
                        <a:solidFill>
                          <a:srgbClr val="00FFFF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91440">
                    <a:lnT w="1905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900" b="1" dirty="0" smtClean="0">
                          <a:solidFill>
                            <a:srgbClr val="00FFFF"/>
                          </a:solidFill>
                          <a:latin typeface="Calibri" pitchFamily="34" charset="0"/>
                          <a:cs typeface="Calibri" pitchFamily="34" charset="0"/>
                        </a:rPr>
                        <a:t>2-step</a:t>
                      </a:r>
                      <a:r>
                        <a:rPr lang="en-US" sz="2900" b="1" baseline="3000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1</a:t>
                      </a:r>
                      <a:endParaRPr lang="en-US" sz="2900" b="1" baseline="30000" dirty="0">
                        <a:solidFill>
                          <a:srgbClr val="FFFF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91440">
                    <a:lnT w="1905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2900" b="1" dirty="0" smtClean="0">
                          <a:latin typeface="Calibri" pitchFamily="34" charset="0"/>
                          <a:cs typeface="Calibri" pitchFamily="34" charset="0"/>
                        </a:rPr>
                        <a:t>330,000</a:t>
                      </a:r>
                      <a:endParaRPr lang="en-US" sz="29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128016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900" b="1" dirty="0" smtClean="0">
                          <a:latin typeface="Calibri" pitchFamily="34" charset="0"/>
                          <a:cs typeface="Calibri" pitchFamily="34" charset="0"/>
                        </a:rPr>
                        <a:t>1,112</a:t>
                      </a:r>
                      <a:endParaRPr lang="en-US" sz="29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530352" marT="0" marB="0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612648" algn="dec"/>
                        </a:tabLst>
                      </a:pPr>
                      <a:r>
                        <a:rPr lang="en-US" sz="2900" b="1" dirty="0" smtClean="0">
                          <a:latin typeface="Calibri" pitchFamily="34" charset="0"/>
                          <a:cs typeface="Calibri" pitchFamily="34" charset="0"/>
                        </a:rPr>
                        <a:t>99.89</a:t>
                      </a:r>
                      <a:endParaRPr lang="en-US" sz="29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sz="29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57200" algn="dec"/>
                        </a:tabLst>
                      </a:pPr>
                      <a:r>
                        <a:rPr lang="en-US" sz="2900" b="1" dirty="0" smtClean="0">
                          <a:latin typeface="Calibri" pitchFamily="34" charset="0"/>
                          <a:cs typeface="Calibri" pitchFamily="34" charset="0"/>
                        </a:rPr>
                        <a:t>99.96</a:t>
                      </a:r>
                      <a:endParaRPr lang="en-US" sz="29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sz="29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530352" algn="dec"/>
                        </a:tabLst>
                      </a:pPr>
                      <a:r>
                        <a:rPr lang="en-US" sz="2900" b="1" dirty="0" smtClean="0">
                          <a:latin typeface="Calibri" pitchFamily="34" charset="0"/>
                          <a:cs typeface="Calibri" pitchFamily="34" charset="0"/>
                        </a:rPr>
                        <a:t>99.96</a:t>
                      </a:r>
                      <a:endParaRPr lang="en-US" sz="29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/>
                </a:tc>
              </a:tr>
              <a:tr h="30480">
                <a:tc>
                  <a:txBody>
                    <a:bodyPr/>
                    <a:lstStyle/>
                    <a:p>
                      <a:pPr algn="r"/>
                      <a:r>
                        <a:rPr lang="en-US" sz="2900" b="1" dirty="0" smtClean="0">
                          <a:latin typeface="Calibri" pitchFamily="34" charset="0"/>
                          <a:cs typeface="Calibri" pitchFamily="34" charset="0"/>
                        </a:rPr>
                        <a:t>41,250</a:t>
                      </a:r>
                      <a:endParaRPr lang="en-US" sz="29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128016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900" b="1" dirty="0" smtClean="0">
                          <a:latin typeface="Calibri" pitchFamily="34" charset="0"/>
                          <a:cs typeface="Calibri" pitchFamily="34" charset="0"/>
                        </a:rPr>
                        <a:t>72,532</a:t>
                      </a:r>
                      <a:endParaRPr lang="en-US" sz="29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530352" marT="0" marB="0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612648" algn="dec"/>
                        </a:tabLst>
                      </a:pPr>
                      <a:r>
                        <a:rPr lang="en-US" sz="2900" b="1" dirty="0" smtClean="0">
                          <a:latin typeface="Calibri" pitchFamily="34" charset="0"/>
                          <a:cs typeface="Calibri" pitchFamily="34" charset="0"/>
                        </a:rPr>
                        <a:t>	99.0</a:t>
                      </a:r>
                      <a:endParaRPr lang="en-US" sz="29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sz="29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438912" algn="dec"/>
                        </a:tabLst>
                      </a:pPr>
                      <a:r>
                        <a:rPr lang="en-US" sz="2900" b="1" dirty="0" smtClean="0">
                          <a:latin typeface="Calibri" pitchFamily="34" charset="0"/>
                          <a:cs typeface="Calibri" pitchFamily="34" charset="0"/>
                        </a:rPr>
                        <a:t>	99.3</a:t>
                      </a:r>
                      <a:endParaRPr lang="en-US" sz="29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sz="29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530352" algn="dec"/>
                        </a:tabLst>
                      </a:pPr>
                      <a:r>
                        <a:rPr lang="en-US" sz="2900" b="1" dirty="0" smtClean="0">
                          <a:latin typeface="Calibri" pitchFamily="34" charset="0"/>
                          <a:cs typeface="Calibri" pitchFamily="34" charset="0"/>
                        </a:rPr>
                        <a:t>	99.3</a:t>
                      </a:r>
                      <a:endParaRPr lang="en-US" sz="29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/>
                </a:tc>
              </a:tr>
              <a:tr h="45720">
                <a:tc>
                  <a:txBody>
                    <a:bodyPr/>
                    <a:lstStyle/>
                    <a:p>
                      <a:pPr algn="r"/>
                      <a:r>
                        <a:rPr lang="en-US" sz="2900" b="1" dirty="0" smtClean="0">
                          <a:latin typeface="Calibri" pitchFamily="34" charset="0"/>
                          <a:cs typeface="Calibri" pitchFamily="34" charset="0"/>
                        </a:rPr>
                        <a:t>5,130</a:t>
                      </a:r>
                      <a:endParaRPr lang="en-US" sz="29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128016" marT="0" marB="0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900" b="1" dirty="0" smtClean="0">
                          <a:latin typeface="Calibri" pitchFamily="34" charset="0"/>
                          <a:cs typeface="Calibri" pitchFamily="34" charset="0"/>
                        </a:rPr>
                        <a:t>1,000</a:t>
                      </a:r>
                    </a:p>
                  </a:txBody>
                  <a:tcPr marL="0" marR="530352" marT="0" marB="0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612648" algn="dec"/>
                        </a:tabLst>
                      </a:pPr>
                      <a:r>
                        <a:rPr lang="en-US" sz="2900" b="1" dirty="0" smtClean="0">
                          <a:latin typeface="Calibri" pitchFamily="34" charset="0"/>
                          <a:cs typeface="Calibri" pitchFamily="34" charset="0"/>
                        </a:rPr>
                        <a:t>	94.6</a:t>
                      </a:r>
                      <a:endParaRPr lang="en-US" sz="29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sz="29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438912" algn="dec"/>
                        </a:tabLst>
                      </a:pPr>
                      <a:r>
                        <a:rPr lang="en-US" sz="2900" b="1" dirty="0" smtClean="0">
                          <a:latin typeface="Calibri" pitchFamily="34" charset="0"/>
                          <a:cs typeface="Calibri" pitchFamily="34" charset="0"/>
                        </a:rPr>
                        <a:t>	94.7</a:t>
                      </a:r>
                      <a:endParaRPr lang="en-US" sz="29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sz="29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530352" algn="dec"/>
                        </a:tabLst>
                      </a:pPr>
                      <a:r>
                        <a:rPr lang="en-US" sz="2900" b="1" dirty="0" smtClean="0">
                          <a:latin typeface="Calibri" pitchFamily="34" charset="0"/>
                          <a:cs typeface="Calibri" pitchFamily="34" charset="0"/>
                        </a:rPr>
                        <a:t>	96.1</a:t>
                      </a:r>
                      <a:endParaRPr lang="en-US" sz="29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/>
                </a:tc>
              </a:tr>
              <a:tr h="60960">
                <a:tc>
                  <a:txBody>
                    <a:bodyPr/>
                    <a:lstStyle/>
                    <a:p>
                      <a:pPr algn="r"/>
                      <a:r>
                        <a:rPr lang="en-US" sz="2900" b="1" dirty="0" smtClean="0">
                          <a:latin typeface="Calibri" pitchFamily="34" charset="0"/>
                          <a:cs typeface="Calibri" pitchFamily="34" charset="0"/>
                        </a:rPr>
                        <a:t>2,550   </a:t>
                      </a:r>
                      <a:endParaRPr lang="en-US" sz="29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128016" marT="0" marB="0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900" b="1" dirty="0" smtClean="0">
                          <a:latin typeface="Calibri" pitchFamily="34" charset="0"/>
                          <a:cs typeface="Calibri" pitchFamily="34" charset="0"/>
                        </a:rPr>
                        <a:t>38,441</a:t>
                      </a:r>
                    </a:p>
                  </a:txBody>
                  <a:tcPr marL="0" marR="530352" marT="0" marB="0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612648" algn="dec"/>
                        </a:tabLst>
                      </a:pPr>
                      <a:r>
                        <a:rPr lang="en-US" sz="2900" b="1" dirty="0" smtClean="0">
                          <a:latin typeface="Calibri" pitchFamily="34" charset="0"/>
                          <a:cs typeface="Calibri" pitchFamily="34" charset="0"/>
                        </a:rPr>
                        <a:t>	90.5</a:t>
                      </a:r>
                      <a:endParaRPr lang="en-US" sz="29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sz="29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438912" algn="dec"/>
                        </a:tabLst>
                      </a:pPr>
                      <a:r>
                        <a:rPr lang="en-US" sz="2900" b="1" dirty="0" smtClean="0">
                          <a:latin typeface="Calibri" pitchFamily="34" charset="0"/>
                          <a:cs typeface="Calibri" pitchFamily="34" charset="0"/>
                        </a:rPr>
                        <a:t>	91.1</a:t>
                      </a:r>
                      <a:endParaRPr lang="en-US" sz="29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sz="29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530352" algn="dec"/>
                        </a:tabLst>
                      </a:pPr>
                      <a:r>
                        <a:rPr lang="en-US" sz="2900" b="1" dirty="0" smtClean="0">
                          <a:latin typeface="Calibri" pitchFamily="34" charset="0"/>
                          <a:cs typeface="Calibri" pitchFamily="34" charset="0"/>
                        </a:rPr>
                        <a:t>	93.7</a:t>
                      </a:r>
                      <a:endParaRPr lang="en-US" sz="29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900" b="1" dirty="0" smtClean="0"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  <a:r>
                        <a:rPr lang="en-US" sz="2900" b="1" baseline="3000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2</a:t>
                      </a:r>
                      <a:endParaRPr lang="en-US" sz="2900" b="1" baseline="30000" dirty="0">
                        <a:solidFill>
                          <a:srgbClr val="FFFF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900" b="1" dirty="0" smtClean="0">
                          <a:latin typeface="Calibri" pitchFamily="34" charset="0"/>
                          <a:cs typeface="Calibri" pitchFamily="34" charset="0"/>
                        </a:rPr>
                        <a:t>3,295</a:t>
                      </a:r>
                      <a:endParaRPr lang="en-US" sz="29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530352" marT="0" marB="0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612648" algn="dec"/>
                        </a:tabLst>
                      </a:pPr>
                      <a:r>
                        <a:rPr lang="en-US" sz="2900" b="1" dirty="0" smtClean="0">
                          <a:latin typeface="Calibri" pitchFamily="34" charset="0"/>
                          <a:cs typeface="Calibri" pitchFamily="34" charset="0"/>
                        </a:rPr>
                        <a:t>	93.5</a:t>
                      </a:r>
                      <a:endParaRPr lang="en-US" sz="29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sz="29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438912" algn="dec"/>
                        </a:tabLst>
                      </a:pPr>
                      <a:r>
                        <a:rPr lang="en-US" sz="2900" b="1" dirty="0" smtClean="0">
                          <a:latin typeface="Calibri" pitchFamily="34" charset="0"/>
                          <a:cs typeface="Calibri" pitchFamily="34" charset="0"/>
                        </a:rPr>
                        <a:t>	95.1</a:t>
                      </a:r>
                      <a:endParaRPr lang="en-US" sz="29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sz="29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530352" algn="dec"/>
                        </a:tabLst>
                      </a:pPr>
                      <a:r>
                        <a:rPr lang="en-US" sz="2900" b="1" dirty="0" smtClean="0">
                          <a:latin typeface="Calibri" pitchFamily="34" charset="0"/>
                          <a:cs typeface="Calibri" pitchFamily="34" charset="0"/>
                        </a:rPr>
                        <a:t>	96.7</a:t>
                      </a:r>
                      <a:endParaRPr lang="en-US" sz="29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Imputation Accuracy </a:t>
            </a:r>
            <a:r>
              <a:rPr lang="en-US" dirty="0" smtClean="0">
                <a:solidFill>
                  <a:srgbClr val="FFFF00"/>
                </a:solidFill>
              </a:rPr>
              <a:t>(% correct)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4360" y="4754880"/>
            <a:ext cx="8001000" cy="12413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800"/>
              </a:lnSpc>
              <a:spcAft>
                <a:spcPts val="0"/>
              </a:spcAft>
            </a:pPr>
            <a:r>
              <a:rPr lang="en-US" sz="2400" b="1" baseline="300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1</a:t>
            </a:r>
            <a:r>
              <a:rPr lang="en-US" sz="24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Imputing lower densities to 41,250 and then imputing to</a:t>
            </a:r>
          </a:p>
          <a:p>
            <a:pPr>
              <a:lnSpc>
                <a:spcPts val="2700"/>
              </a:lnSpc>
              <a:spcAft>
                <a:spcPts val="1200"/>
              </a:spcAft>
              <a:tabLst>
                <a:tab pos="115888" algn="l"/>
              </a:tabLst>
            </a:pPr>
            <a:r>
              <a:rPr lang="en-US" sz="24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	330,000 in a second step instead of all together</a:t>
            </a:r>
          </a:p>
          <a:p>
            <a:r>
              <a:rPr lang="en-US" sz="2400" b="1" baseline="300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en-US" sz="24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Dams imputed from </a:t>
            </a:r>
            <a:r>
              <a:rPr lang="en-US" sz="24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Prop BT"/>
              </a:rPr>
              <a:t></a:t>
            </a:r>
            <a:r>
              <a:rPr lang="en-US" sz="24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4 progeny</a:t>
            </a:r>
            <a:endParaRPr lang="en-US" sz="2400" b="1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457200" y="182563"/>
            <a:ext cx="8686800" cy="553998"/>
          </a:xfrm>
        </p:spPr>
        <p:txBody>
          <a:bodyPr/>
          <a:lstStyle/>
          <a:p>
            <a:r>
              <a:rPr lang="en-US" dirty="0" smtClean="0"/>
              <a:t>Lethal recessive discoveries (2011)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469900" y="1520825"/>
            <a:ext cx="8212138" cy="4985980"/>
          </a:xfrm>
        </p:spPr>
        <p:txBody>
          <a:bodyPr/>
          <a:lstStyle/>
          <a:p>
            <a:pPr marL="336550" indent="-336550">
              <a:spcAft>
                <a:spcPts val="1200"/>
              </a:spcAft>
            </a:pPr>
            <a:r>
              <a:rPr lang="en-US" sz="2400" dirty="0" smtClean="0"/>
              <a:t>Checked for absence of homozygous </a:t>
            </a:r>
            <a:r>
              <a:rPr lang="en-US" sz="2400" dirty="0" err="1" smtClean="0"/>
              <a:t>haplotypes</a:t>
            </a:r>
            <a:r>
              <a:rPr lang="en-US" sz="2400" dirty="0" smtClean="0"/>
              <a:t> </a:t>
            </a:r>
          </a:p>
          <a:p>
            <a:pPr marL="336550" lvl="1" indent="-336550">
              <a:spcAft>
                <a:spcPts val="1200"/>
              </a:spcAft>
              <a:buSzPct val="67000"/>
              <a:buFont typeface="Monotype Sorts" pitchFamily="2" charset="2"/>
              <a:buChar char="l"/>
            </a:pPr>
            <a:r>
              <a:rPr lang="en-US" sz="2400" dirty="0" smtClean="0"/>
              <a:t>Used </a:t>
            </a:r>
            <a:r>
              <a:rPr lang="en-US" sz="2400" dirty="0" err="1" smtClean="0"/>
              <a:t>haplotype</a:t>
            </a:r>
            <a:r>
              <a:rPr lang="en-US" sz="2400" dirty="0" smtClean="0"/>
              <a:t> blocks ~5Mbp long </a:t>
            </a:r>
          </a:p>
          <a:p>
            <a:pPr marL="336550" lvl="1" indent="-336550">
              <a:spcAft>
                <a:spcPts val="1200"/>
              </a:spcAft>
              <a:buSzPct val="67000"/>
              <a:buFont typeface="Monotype Sorts" pitchFamily="2" charset="2"/>
              <a:buChar char="l"/>
            </a:pPr>
            <a:r>
              <a:rPr lang="en-US" sz="2400" dirty="0" smtClean="0">
                <a:solidFill>
                  <a:srgbClr val="FFF301"/>
                </a:solidFill>
              </a:rPr>
              <a:t>7 – 90</a:t>
            </a:r>
            <a:r>
              <a:rPr lang="en-US" sz="2400" dirty="0" smtClean="0"/>
              <a:t> </a:t>
            </a:r>
            <a:r>
              <a:rPr lang="en-US" sz="2400" dirty="0" err="1" smtClean="0"/>
              <a:t>homozygotes</a:t>
            </a:r>
            <a:r>
              <a:rPr lang="en-US" sz="2400" dirty="0" smtClean="0"/>
              <a:t> expected, but </a:t>
            </a:r>
            <a:r>
              <a:rPr lang="en-US" sz="2400" dirty="0" smtClean="0">
                <a:solidFill>
                  <a:srgbClr val="FFF301"/>
                </a:solidFill>
              </a:rPr>
              <a:t>0</a:t>
            </a:r>
            <a:r>
              <a:rPr lang="en-US" sz="2400" dirty="0" smtClean="0"/>
              <a:t> observed in living animals</a:t>
            </a:r>
          </a:p>
          <a:p>
            <a:pPr marL="336550" lvl="1" indent="-336550">
              <a:spcAft>
                <a:spcPts val="1200"/>
              </a:spcAft>
              <a:buSzPct val="67000"/>
              <a:buFont typeface="Monotype Sorts" pitchFamily="2" charset="2"/>
              <a:buChar char="l"/>
            </a:pPr>
            <a:r>
              <a:rPr lang="en-US" sz="2400" dirty="0" smtClean="0">
                <a:solidFill>
                  <a:srgbClr val="FFF301"/>
                </a:solidFill>
              </a:rPr>
              <a:t>5 of top 11</a:t>
            </a:r>
            <a:r>
              <a:rPr lang="en-US" sz="2400" dirty="0" smtClean="0"/>
              <a:t> </a:t>
            </a:r>
            <a:r>
              <a:rPr lang="en-US" sz="2400" dirty="0" err="1" smtClean="0"/>
              <a:t>haplotypes</a:t>
            </a:r>
            <a:r>
              <a:rPr lang="en-US" sz="2400" dirty="0" smtClean="0"/>
              <a:t> confirmed as lethal recessives</a:t>
            </a:r>
          </a:p>
          <a:p>
            <a:pPr marL="336550" lvl="1" indent="-336550">
              <a:spcAft>
                <a:spcPts val="1200"/>
              </a:spcAft>
              <a:buSzPct val="67000"/>
              <a:buFont typeface="Monotype Sorts" pitchFamily="2" charset="2"/>
              <a:buChar char="l"/>
            </a:pPr>
            <a:r>
              <a:rPr lang="en-US" sz="2400" dirty="0" smtClean="0"/>
              <a:t>Investigated </a:t>
            </a:r>
            <a:r>
              <a:rPr lang="en-US" sz="2400" dirty="0" smtClean="0">
                <a:solidFill>
                  <a:srgbClr val="FFF301"/>
                </a:solidFill>
              </a:rPr>
              <a:t>936 – 52,449</a:t>
            </a:r>
            <a:r>
              <a:rPr lang="en-US" sz="2400" dirty="0" smtClean="0"/>
              <a:t> carrier sire </a:t>
            </a:r>
            <a:r>
              <a:rPr lang="en-US" sz="2400" dirty="0" smtClean="0">
                <a:sym typeface="Symbol" pitchFamily="18" charset="2"/>
              </a:rPr>
              <a:t></a:t>
            </a:r>
            <a:r>
              <a:rPr lang="en-US" sz="2400" dirty="0" smtClean="0"/>
              <a:t> carrier maternal grandsire (MGS) fertility records found </a:t>
            </a:r>
            <a:r>
              <a:rPr lang="en-US" sz="2400" dirty="0" smtClean="0">
                <a:solidFill>
                  <a:srgbClr val="FFF301"/>
                </a:solidFill>
              </a:rPr>
              <a:t>3.0 – 3.7%</a:t>
            </a:r>
            <a:r>
              <a:rPr lang="en-US" sz="2400" dirty="0" smtClean="0"/>
              <a:t> lower conception rates</a:t>
            </a:r>
          </a:p>
          <a:p>
            <a:pPr marL="336550" lvl="1" indent="-336550">
              <a:spcAft>
                <a:spcPts val="1200"/>
              </a:spcAft>
              <a:buSzPct val="67000"/>
              <a:buFont typeface="Monotype Sorts" pitchFamily="2" charset="2"/>
              <a:buChar char="l"/>
            </a:pPr>
            <a:r>
              <a:rPr lang="en-US" sz="2400" dirty="0" smtClean="0"/>
              <a:t>Sequenced carrier animals and used bioinformatics to identify mutations (U. of IL, USDA-BFGL, Australia)</a:t>
            </a:r>
          </a:p>
          <a:p>
            <a:pPr marL="336550" indent="-336550">
              <a:buFont typeface="Monotype Sorts" pitchFamily="2" charset="2"/>
              <a:buNone/>
            </a:pPr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385763" y="1300163"/>
          <a:ext cx="7714629" cy="443934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81982"/>
                <a:gridCol w="1461024"/>
                <a:gridCol w="2571423"/>
                <a:gridCol w="1800200"/>
              </a:tblGrid>
              <a:tr h="1202034"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endParaRPr lang="en-US" sz="2400" b="1" baseline="0" dirty="0" smtClean="0">
                        <a:solidFill>
                          <a:srgbClr val="FFF30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algn="ctr">
                        <a:lnSpc>
                          <a:spcPts val="2400"/>
                        </a:lnSpc>
                      </a:pPr>
                      <a:r>
                        <a:rPr lang="en-US" sz="2400" b="1" baseline="0" dirty="0" smtClean="0">
                          <a:solidFill>
                            <a:srgbClr val="FFF301"/>
                          </a:solidFill>
                          <a:latin typeface="Calibri" pitchFamily="34" charset="0"/>
                          <a:cs typeface="Calibri" pitchFamily="34" charset="0"/>
                        </a:rPr>
                        <a:t>Breed</a:t>
                      </a:r>
                      <a:endParaRPr lang="en-US" sz="2400" b="1" baseline="0" dirty="0">
                        <a:solidFill>
                          <a:srgbClr val="FFF30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</a:pPr>
                      <a:r>
                        <a:rPr lang="en-US" sz="2400" b="1" baseline="0" dirty="0" smtClean="0">
                          <a:solidFill>
                            <a:srgbClr val="FFF301"/>
                          </a:solidFill>
                          <a:latin typeface="Calibri" pitchFamily="34" charset="0"/>
                          <a:cs typeface="Calibri" pitchFamily="34" charset="0"/>
                        </a:rPr>
                        <a:t>BTA chromo-some</a:t>
                      </a:r>
                      <a:endParaRPr lang="en-US" sz="2400" b="1" baseline="0" dirty="0">
                        <a:solidFill>
                          <a:srgbClr val="FFF30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</a:pPr>
                      <a:r>
                        <a:rPr lang="en-US" sz="2400" b="1" baseline="0" dirty="0" smtClean="0">
                          <a:solidFill>
                            <a:srgbClr val="FFF301"/>
                          </a:solidFill>
                          <a:latin typeface="Calibri" pitchFamily="34" charset="0"/>
                          <a:cs typeface="Calibri" pitchFamily="34" charset="0"/>
                        </a:rPr>
                        <a:t>Location 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</a:pPr>
                      <a:r>
                        <a:rPr lang="en-US" sz="2400" b="1" baseline="0" dirty="0" smtClean="0">
                          <a:solidFill>
                            <a:srgbClr val="FFF301"/>
                          </a:solidFill>
                          <a:latin typeface="Calibri" pitchFamily="34" charset="0"/>
                          <a:cs typeface="Calibri" pitchFamily="34" charset="0"/>
                        </a:rPr>
                        <a:t>Carrier frequency (%)</a:t>
                      </a:r>
                      <a:endParaRPr lang="en-US" sz="2400" b="1" baseline="0" dirty="0">
                        <a:solidFill>
                          <a:srgbClr val="FFF30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b"/>
                </a:tc>
              </a:tr>
              <a:tr h="422747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2400" b="1" dirty="0" smtClean="0">
                          <a:latin typeface="Calibri" pitchFamily="34" charset="0"/>
                          <a:cs typeface="Calibri" pitchFamily="34" charset="0"/>
                        </a:rPr>
                        <a:t>Holstein</a:t>
                      </a:r>
                      <a:endParaRPr lang="en-US" sz="24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9144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2400" b="1" dirty="0" smtClean="0">
                          <a:latin typeface="Calibri" pitchFamily="34" charset="0"/>
                          <a:cs typeface="Calibri" pitchFamily="34" charset="0"/>
                        </a:rPr>
                        <a:t>  5</a:t>
                      </a:r>
                      <a:endParaRPr lang="en-US" sz="24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9144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2400" b="1" dirty="0" smtClean="0">
                          <a:latin typeface="Calibri" pitchFamily="34" charset="0"/>
                          <a:cs typeface="Calibri" pitchFamily="34" charset="0"/>
                        </a:rPr>
                        <a:t>63,150,400</a:t>
                      </a:r>
                      <a:endParaRPr lang="en-US" sz="24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9144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2400" b="1" dirty="0" smtClean="0">
                          <a:latin typeface="Calibri" pitchFamily="34" charset="0"/>
                          <a:cs typeface="Calibri" pitchFamily="34" charset="0"/>
                        </a:rPr>
                        <a:t>  4.5</a:t>
                      </a:r>
                      <a:endParaRPr lang="en-US" sz="24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91440"/>
                </a:tc>
              </a:tr>
              <a:tr h="23071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Calibri" pitchFamily="34" charset="0"/>
                          <a:cs typeface="Calibri" pitchFamily="34" charset="0"/>
                        </a:rPr>
                        <a:t>Holstein</a:t>
                      </a:r>
                      <a:endParaRPr lang="en-US" sz="24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91440" marB="914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Calibri" pitchFamily="34" charset="0"/>
                          <a:cs typeface="Calibri" pitchFamily="34" charset="0"/>
                        </a:rPr>
                        <a:t>  1</a:t>
                      </a:r>
                      <a:endParaRPr lang="en-US" sz="24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91440" marB="914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Calibri" pitchFamily="34" charset="0"/>
                          <a:cs typeface="Calibri" pitchFamily="34" charset="0"/>
                        </a:rPr>
                        <a:t>94–97 </a:t>
                      </a:r>
                      <a:r>
                        <a:rPr lang="en-US" sz="2400" b="1" dirty="0" err="1" smtClean="0">
                          <a:latin typeface="Calibri" pitchFamily="34" charset="0"/>
                          <a:cs typeface="Calibri" pitchFamily="34" charset="0"/>
                        </a:rPr>
                        <a:t>Mbase</a:t>
                      </a:r>
                      <a:endParaRPr lang="en-US" sz="24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91440" marB="914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Calibri" pitchFamily="34" charset="0"/>
                          <a:cs typeface="Calibri" pitchFamily="34" charset="0"/>
                        </a:rPr>
                        <a:t>  4.6</a:t>
                      </a:r>
                      <a:endParaRPr lang="en-US" sz="24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91440" marB="91440"/>
                </a:tc>
              </a:tr>
              <a:tr h="92907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Calibri" pitchFamily="34" charset="0"/>
                          <a:cs typeface="Calibri" pitchFamily="34" charset="0"/>
                        </a:rPr>
                        <a:t>Holstein</a:t>
                      </a:r>
                      <a:endParaRPr lang="en-US" sz="24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91440" marB="914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Calibri" pitchFamily="34" charset="0"/>
                          <a:cs typeface="Calibri" pitchFamily="34" charset="0"/>
                        </a:rPr>
                        <a:t>  8</a:t>
                      </a:r>
                      <a:endParaRPr lang="en-US" sz="24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91440" marB="914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Calibri" pitchFamily="34" charset="0"/>
                          <a:cs typeface="Calibri" pitchFamily="34" charset="0"/>
                        </a:rPr>
                        <a:t>95–96 </a:t>
                      </a:r>
                      <a:r>
                        <a:rPr lang="en-US" sz="2400" b="1" dirty="0" err="1" smtClean="0">
                          <a:latin typeface="Calibri" pitchFamily="34" charset="0"/>
                          <a:cs typeface="Calibri" pitchFamily="34" charset="0"/>
                        </a:rPr>
                        <a:t>Mbase</a:t>
                      </a:r>
                      <a:endParaRPr lang="en-US" sz="24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91440" marB="914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Calibri" pitchFamily="34" charset="0"/>
                          <a:cs typeface="Calibri" pitchFamily="34" charset="0"/>
                        </a:rPr>
                        <a:t>  4.7</a:t>
                      </a:r>
                      <a:endParaRPr lang="en-US" sz="24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91440" marB="91440"/>
                </a:tc>
              </a:tr>
              <a:tr h="62833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Calibri" pitchFamily="34" charset="0"/>
                          <a:cs typeface="Calibri" pitchFamily="34" charset="0"/>
                        </a:rPr>
                        <a:t>Jersey</a:t>
                      </a:r>
                      <a:endParaRPr lang="en-US" sz="24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91440" marB="914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Calibri" pitchFamily="34" charset="0"/>
                          <a:cs typeface="Calibri" pitchFamily="34" charset="0"/>
                        </a:rPr>
                        <a:t>15</a:t>
                      </a:r>
                      <a:endParaRPr lang="en-US" sz="24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91440" marB="914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Calibri" pitchFamily="34" charset="0"/>
                          <a:cs typeface="Calibri" pitchFamily="34" charset="0"/>
                        </a:rPr>
                        <a:t>15,707,169 </a:t>
                      </a:r>
                      <a:endParaRPr lang="en-US" sz="24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91440" marB="914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Calibri" pitchFamily="34" charset="0"/>
                          <a:cs typeface="Calibri" pitchFamily="34" charset="0"/>
                        </a:rPr>
                        <a:t>23.4</a:t>
                      </a:r>
                      <a:endParaRPr lang="en-US" sz="24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91440" marB="91440"/>
                </a:tc>
              </a:tr>
              <a:tr h="62833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Calibri" pitchFamily="34" charset="0"/>
                          <a:cs typeface="Calibri" pitchFamily="34" charset="0"/>
                        </a:rPr>
                        <a:t>Brown</a:t>
                      </a:r>
                      <a:r>
                        <a:rPr lang="en-US" sz="2400" b="1" baseline="0" dirty="0" smtClean="0">
                          <a:latin typeface="Calibri" pitchFamily="34" charset="0"/>
                          <a:cs typeface="Calibri" pitchFamily="34" charset="0"/>
                        </a:rPr>
                        <a:t> Swiss</a:t>
                      </a:r>
                      <a:endParaRPr lang="en-US" sz="24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91440" marB="914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Calibri" pitchFamily="34" charset="0"/>
                          <a:cs typeface="Calibri" pitchFamily="34" charset="0"/>
                        </a:rPr>
                        <a:t>  7</a:t>
                      </a:r>
                      <a:endParaRPr lang="en-US" sz="24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91440" marB="914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Calibri" pitchFamily="34" charset="0"/>
                          <a:cs typeface="Calibri" pitchFamily="34" charset="0"/>
                        </a:rPr>
                        <a:t>42–47 </a:t>
                      </a:r>
                      <a:r>
                        <a:rPr lang="en-US" sz="2400" b="1" dirty="0" err="1" smtClean="0">
                          <a:latin typeface="Calibri" pitchFamily="34" charset="0"/>
                          <a:cs typeface="Calibri" pitchFamily="34" charset="0"/>
                        </a:rPr>
                        <a:t>Mbase</a:t>
                      </a:r>
                      <a:endParaRPr lang="en-US" sz="24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91440" marB="914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Calibri" pitchFamily="34" charset="0"/>
                          <a:cs typeface="Calibri" pitchFamily="34" charset="0"/>
                        </a:rPr>
                        <a:t>14.0</a:t>
                      </a:r>
                      <a:endParaRPr lang="en-US" sz="24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91440" marB="91440"/>
                </a:tc>
              </a:tr>
            </a:tbl>
          </a:graphicData>
        </a:graphic>
      </p:graphicFrame>
      <p:sp>
        <p:nvSpPr>
          <p:cNvPr id="2869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Haplotypes impacting fertility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Timeline in dairy cattle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1371600"/>
            <a:ext cx="8226425" cy="4508927"/>
          </a:xfrm>
        </p:spPr>
        <p:txBody>
          <a:bodyPr/>
          <a:lstStyle/>
          <a:p>
            <a:r>
              <a:rPr lang="en-US" dirty="0" smtClean="0"/>
              <a:t>1926	Selection with phenotypes, pedigrees</a:t>
            </a:r>
          </a:p>
          <a:p>
            <a:r>
              <a:rPr lang="en-US" dirty="0" smtClean="0"/>
              <a:t>1994	Bull DNA repository, QTL detection</a:t>
            </a:r>
          </a:p>
          <a:p>
            <a:r>
              <a:rPr lang="en-US" dirty="0" smtClean="0"/>
              <a:t>2007	Bovine 50K chip developed</a:t>
            </a:r>
          </a:p>
          <a:p>
            <a:r>
              <a:rPr lang="en-US" dirty="0" smtClean="0"/>
              <a:t>2009	Official genomic predictions</a:t>
            </a:r>
          </a:p>
          <a:p>
            <a:r>
              <a:rPr lang="en-US" dirty="0" smtClean="0"/>
              <a:t>2010	Prediction from less dense chips</a:t>
            </a:r>
          </a:p>
          <a:p>
            <a:r>
              <a:rPr lang="en-US" dirty="0" smtClean="0"/>
              <a:t>2011	Research on higher density chips</a:t>
            </a:r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1628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b="1" dirty="0" smtClean="0"/>
              <a:t>Mating Programs Including Genomic Relationships and Dominance Effects</a:t>
            </a:r>
            <a:endParaRPr lang="zh-CN" alt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3429000"/>
            <a:ext cx="1676400" cy="175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3429000"/>
            <a:ext cx="2364851" cy="1763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6" descr="O-STYLE *TV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3253448"/>
            <a:ext cx="2640212" cy="18982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Computer Mating Programs</a:t>
            </a:r>
          </a:p>
        </p:txBody>
      </p:sp>
      <p:sp>
        <p:nvSpPr>
          <p:cNvPr id="598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552575"/>
            <a:ext cx="7315200" cy="4124206"/>
          </a:xfrm>
          <a:noFill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/>
              <a:t>For </a:t>
            </a:r>
            <a:r>
              <a:rPr lang="en-US" sz="2400" dirty="0" smtClean="0"/>
              <a:t>millions of </a:t>
            </a:r>
            <a:r>
              <a:rPr lang="en-US" sz="2400" dirty="0"/>
              <a:t>dairy cows, </a:t>
            </a:r>
            <a:r>
              <a:rPr lang="en-US" sz="2400" dirty="0" smtClean="0"/>
              <a:t>mates </a:t>
            </a:r>
            <a:r>
              <a:rPr lang="en-US" sz="2400" smtClean="0"/>
              <a:t>are chosen </a:t>
            </a:r>
            <a:r>
              <a:rPr lang="en-US" sz="2400" dirty="0"/>
              <a:t>by computer programs</a:t>
            </a:r>
          </a:p>
          <a:p>
            <a:pPr lvl="1"/>
            <a:r>
              <a:rPr lang="en-US" sz="2400" dirty="0"/>
              <a:t>Inbreeding avoided using </a:t>
            </a:r>
            <a:r>
              <a:rPr lang="en-US" sz="2400" dirty="0">
                <a:solidFill>
                  <a:schemeClr val="hlink"/>
                </a:solidFill>
              </a:rPr>
              <a:t>pedigrees</a:t>
            </a:r>
          </a:p>
          <a:p>
            <a:pPr lvl="1"/>
            <a:r>
              <a:rPr lang="en-US" sz="2400" dirty="0"/>
              <a:t>Carriers of same </a:t>
            </a:r>
            <a:r>
              <a:rPr lang="en-US" sz="2400" dirty="0">
                <a:solidFill>
                  <a:schemeClr val="hlink"/>
                </a:solidFill>
              </a:rPr>
              <a:t>defect</a:t>
            </a:r>
            <a:r>
              <a:rPr lang="en-US" sz="2400" dirty="0"/>
              <a:t> not mated</a:t>
            </a:r>
          </a:p>
          <a:p>
            <a:pPr lvl="1"/>
            <a:r>
              <a:rPr lang="en-US" sz="2400" dirty="0">
                <a:solidFill>
                  <a:schemeClr val="hlink"/>
                </a:solidFill>
              </a:rPr>
              <a:t>Weak traits</a:t>
            </a:r>
            <a:r>
              <a:rPr lang="en-US" sz="2400" dirty="0"/>
              <a:t> of cow matched to </a:t>
            </a:r>
            <a:r>
              <a:rPr lang="en-US" sz="2400" dirty="0">
                <a:solidFill>
                  <a:schemeClr val="hlink"/>
                </a:solidFill>
              </a:rPr>
              <a:t>strong traits</a:t>
            </a:r>
            <a:r>
              <a:rPr lang="en-US" sz="2400" dirty="0"/>
              <a:t> of bull</a:t>
            </a:r>
          </a:p>
          <a:p>
            <a:pPr lvl="1"/>
            <a:r>
              <a:rPr lang="en-US" sz="2400" dirty="0"/>
              <a:t>Sires with </a:t>
            </a:r>
            <a:r>
              <a:rPr lang="en-US" sz="2400" dirty="0">
                <a:solidFill>
                  <a:schemeClr val="hlink"/>
                </a:solidFill>
              </a:rPr>
              <a:t>easy birth</a:t>
            </a:r>
            <a:r>
              <a:rPr lang="en-US" sz="2400" dirty="0"/>
              <a:t> chosen for first calf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Genomic mating and inbreeding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1371600"/>
            <a:ext cx="8226425" cy="5893921"/>
          </a:xfrm>
        </p:spPr>
        <p:txBody>
          <a:bodyPr/>
          <a:lstStyle/>
          <a:p>
            <a:r>
              <a:rPr lang="en-US" dirty="0" smtClean="0"/>
              <a:t>Use genomic relationships (</a:t>
            </a:r>
            <a:r>
              <a:rPr lang="en-US" dirty="0" smtClean="0">
                <a:solidFill>
                  <a:srgbClr val="00FF00"/>
                </a:solidFill>
              </a:rPr>
              <a:t>G</a:t>
            </a:r>
            <a:r>
              <a:rPr lang="en-US" dirty="0" smtClean="0"/>
              <a:t>) instead of pedigree relationships (</a:t>
            </a:r>
            <a:r>
              <a:rPr lang="en-US" dirty="0" smtClean="0">
                <a:solidFill>
                  <a:srgbClr val="00FF00"/>
                </a:solidFill>
              </a:rPr>
              <a:t>A</a:t>
            </a:r>
            <a:r>
              <a:rPr lang="en-US" dirty="0" smtClean="0"/>
              <a:t>) to minimize calf inbreeding</a:t>
            </a:r>
          </a:p>
          <a:p>
            <a:r>
              <a:rPr lang="en-US" dirty="0" smtClean="0"/>
              <a:t>Matrix </a:t>
            </a:r>
            <a:r>
              <a:rPr lang="en-US" dirty="0" smtClean="0">
                <a:solidFill>
                  <a:srgbClr val="00FF00"/>
                </a:solidFill>
              </a:rPr>
              <a:t>A</a:t>
            </a:r>
            <a:r>
              <a:rPr lang="en-US" dirty="0" smtClean="0"/>
              <a:t> is the expected proportion of the genome identical by descent (IBD) given the pedigree, whereas matrix </a:t>
            </a:r>
            <a:r>
              <a:rPr lang="en-US" dirty="0" smtClean="0">
                <a:solidFill>
                  <a:srgbClr val="00FF00"/>
                </a:solidFill>
              </a:rPr>
              <a:t>G</a:t>
            </a:r>
            <a:r>
              <a:rPr lang="en-US" dirty="0" smtClean="0"/>
              <a:t> is the realized proportion given the markers</a:t>
            </a:r>
          </a:p>
          <a:p>
            <a:r>
              <a:rPr lang="en-US" dirty="0" smtClean="0"/>
              <a:t>Compared to random mating, pedigree mating reduced </a:t>
            </a:r>
            <a:r>
              <a:rPr lang="en-US" dirty="0" err="1" smtClean="0"/>
              <a:t>homozygosity</a:t>
            </a:r>
            <a:r>
              <a:rPr lang="en-US" dirty="0" smtClean="0"/>
              <a:t> by only </a:t>
            </a:r>
            <a:r>
              <a:rPr lang="en-US" dirty="0" smtClean="0">
                <a:solidFill>
                  <a:srgbClr val="00FF00"/>
                </a:solidFill>
              </a:rPr>
              <a:t>60%</a:t>
            </a:r>
            <a:r>
              <a:rPr lang="en-US" dirty="0" smtClean="0"/>
              <a:t> of the advantage from genomic mating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smtClean="0"/>
              <a:t>Genomic Mating Programs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524000"/>
            <a:ext cx="7772400" cy="4953000"/>
          </a:xfrm>
        </p:spPr>
        <p:txBody>
          <a:bodyPr>
            <a:normAutofit fontScale="85000" lnSpcReduction="10000"/>
          </a:bodyPr>
          <a:lstStyle/>
          <a:p>
            <a:r>
              <a:rPr lang="en-US" b="0" dirty="0" smtClean="0">
                <a:cs typeface="Times New Roman" pitchFamily="18" charset="0"/>
              </a:rPr>
              <a:t>Markers across the whole genome are now widely used for genomic selection</a:t>
            </a:r>
            <a:endParaRPr lang="en-US" altLang="zh-CN" b="0" dirty="0" smtClean="0">
              <a:cs typeface="Times New Roman" pitchFamily="18" charset="0"/>
            </a:endParaRPr>
          </a:p>
          <a:p>
            <a:r>
              <a:rPr lang="en-US" b="0" dirty="0" smtClean="0">
                <a:cs typeface="Times New Roman" pitchFamily="18" charset="0"/>
              </a:rPr>
              <a:t>Inbreeding should be controlled on the same basis as used to estimate breeding values, i.e. pedigree-based inbreeding control with traditional pedigree-based method estimated breeding values and genome-based inbreeding control with genome-based estimated breeding values (Sonesson et al. 2012)</a:t>
            </a:r>
          </a:p>
          <a:p>
            <a:r>
              <a:rPr lang="en-US" b="0" dirty="0" smtClean="0">
                <a:cs typeface="Times New Roman" pitchFamily="18" charset="0"/>
              </a:rPr>
              <a:t>New programs to minimize genomic inbreeding by comparing genotypes of potential mates should be developed and implemented by breed associations, AI organizations, and on-farm software providers</a:t>
            </a:r>
            <a:endParaRPr lang="zh-CN" altLang="en-US" b="0" dirty="0"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4638"/>
            <a:ext cx="7772400" cy="553998"/>
          </a:xfrm>
        </p:spPr>
        <p:txBody>
          <a:bodyPr/>
          <a:lstStyle/>
          <a:p>
            <a:r>
              <a:rPr lang="en-US" altLang="zh-CN" b="1" dirty="0" smtClean="0"/>
              <a:t>Mating Methods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447800"/>
            <a:ext cx="8382000" cy="45720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cs typeface="Times New Roman" pitchFamily="18" charset="0"/>
              </a:rPr>
              <a:t>Strategies for allocating </a:t>
            </a:r>
            <a:r>
              <a:rPr lang="en-US" dirty="0" err="1" smtClean="0">
                <a:cs typeface="Times New Roman" pitchFamily="18" charset="0"/>
              </a:rPr>
              <a:t>matings</a:t>
            </a:r>
            <a:r>
              <a:rPr lang="en-US" dirty="0" smtClean="0">
                <a:cs typeface="Times New Roman" pitchFamily="18" charset="0"/>
              </a:rPr>
              <a:t>:</a:t>
            </a:r>
          </a:p>
          <a:p>
            <a:pPr lvl="1">
              <a:buFont typeface="Wingdings" pitchFamily="2" charset="2"/>
              <a:buChar char="p"/>
            </a:pPr>
            <a:r>
              <a:rPr lang="en-US" altLang="zh-CN" dirty="0" smtClean="0">
                <a:cs typeface="Times New Roman" pitchFamily="18" charset="0"/>
              </a:rPr>
              <a:t>Linear programming</a:t>
            </a:r>
          </a:p>
          <a:p>
            <a:pPr lvl="1">
              <a:buNone/>
            </a:pPr>
            <a:r>
              <a:rPr lang="en-US" altLang="zh-CN" dirty="0" smtClean="0">
                <a:cs typeface="Times New Roman" pitchFamily="18" charset="0"/>
              </a:rPr>
              <a:t>    (find mate pair set that maximizes progeny merit)</a:t>
            </a:r>
          </a:p>
          <a:p>
            <a:pPr lvl="1">
              <a:buFont typeface="Wingdings" pitchFamily="2" charset="2"/>
              <a:buChar char="p"/>
            </a:pPr>
            <a:r>
              <a:rPr lang="en-US" dirty="0" smtClean="0">
                <a:cs typeface="Times New Roman" pitchFamily="18" charset="0"/>
              </a:rPr>
              <a:t>Simple methods </a:t>
            </a:r>
          </a:p>
          <a:p>
            <a:pPr lvl="1">
              <a:buNone/>
            </a:pPr>
            <a:r>
              <a:rPr lang="en-US" dirty="0" smtClean="0">
                <a:cs typeface="Times New Roman" pitchFamily="18" charset="0"/>
              </a:rPr>
              <a:t>   (sequential selection of least-related mates, Pryce et al.,   2012)</a:t>
            </a:r>
          </a:p>
          <a:p>
            <a:pPr lvl="1">
              <a:buFont typeface="Wingdings" pitchFamily="2" charset="2"/>
              <a:buChar char="p"/>
            </a:pPr>
            <a:r>
              <a:rPr lang="en-US" dirty="0" smtClean="0">
                <a:cs typeface="Times New Roman" pitchFamily="18" charset="0"/>
              </a:rPr>
              <a:t>Random mating</a:t>
            </a:r>
          </a:p>
          <a:p>
            <a:pPr lvl="1">
              <a:buNone/>
            </a:pPr>
            <a:r>
              <a:rPr lang="en-US" altLang="zh-CN" dirty="0" smtClean="0">
                <a:cs typeface="Times New Roman" pitchFamily="18" charset="0"/>
              </a:rPr>
              <a:t>    (no avoidance of inbreeding)</a:t>
            </a:r>
            <a:endParaRPr lang="zh-CN" altLang="en-US" dirty="0" smtClean="0"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smtClean="0"/>
              <a:t>Progeny Merit</a:t>
            </a:r>
            <a:endParaRPr lang="zh-CN" alt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829072"/>
          </a:xfrm>
        </p:spPr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Average calf value (without dominance)</a:t>
            </a:r>
            <a:endParaRPr lang="zh-CN" alt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zh-CN" altLang="en-US" dirty="0"/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914400" y="3429000"/>
            <a:ext cx="7772400" cy="93610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kumimoji="0" lang="en-US" sz="2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verage</a:t>
            </a: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calf value (with dominance)</a:t>
            </a:r>
            <a:endParaRPr kumimoji="0" lang="zh-CN" altLang="en-US" sz="2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endParaRPr kumimoji="0" lang="zh-CN" altLang="en-US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609600" y="2362200"/>
          <a:ext cx="7467600" cy="677863"/>
        </p:xfrm>
        <a:graphic>
          <a:graphicData uri="http://schemas.openxmlformats.org/presentationml/2006/ole">
            <p:oleObj spid="_x0000_s2051" name="Equation" r:id="rId3" imgW="6858000" imgH="622080" progId="Equation.DSMT4">
              <p:embed/>
            </p:oleObj>
          </a:graphicData>
        </a:graphic>
      </p:graphicFrame>
      <p:graphicFrame>
        <p:nvGraphicFramePr>
          <p:cNvPr id="7" name="Object 3"/>
          <p:cNvGraphicFramePr>
            <a:graphicFrameLocks noChangeAspect="1"/>
          </p:cNvGraphicFramePr>
          <p:nvPr/>
        </p:nvGraphicFramePr>
        <p:xfrm>
          <a:off x="525463" y="4343400"/>
          <a:ext cx="8313737" cy="685800"/>
        </p:xfrm>
        <a:graphic>
          <a:graphicData uri="http://schemas.openxmlformats.org/presentationml/2006/ole">
            <p:oleObj spid="_x0000_s2052" name="Equation" r:id="rId4" imgW="7543800" imgH="622080" progId="Equation.DSMT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7772400" cy="639762"/>
          </a:xfrm>
        </p:spPr>
        <p:txBody>
          <a:bodyPr>
            <a:normAutofit/>
          </a:bodyPr>
          <a:lstStyle/>
          <a:p>
            <a:r>
              <a:rPr lang="en-US" altLang="zh-CN" b="1" dirty="0" smtClean="0"/>
              <a:t>Results – </a:t>
            </a:r>
            <a:r>
              <a:rPr lang="en-US" altLang="zh-CN" sz="3100" dirty="0" smtClean="0"/>
              <a:t>without dominance</a:t>
            </a:r>
            <a:endParaRPr lang="zh-CN" altLang="en-US" sz="31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04800" y="990590"/>
          <a:ext cx="8443666" cy="4837730"/>
        </p:xfrm>
        <a:graphic>
          <a:graphicData uri="http://schemas.openxmlformats.org/drawingml/2006/table">
            <a:tbl>
              <a:tblPr>
                <a:effectLst>
                  <a:outerShdw blurRad="50800" dist="50800" dir="5400000" algn="ctr" rotWithShape="0">
                    <a:schemeClr val="bg1"/>
                  </a:outerShdw>
                </a:effectLst>
              </a:tblPr>
              <a:tblGrid>
                <a:gridCol w="1179578"/>
                <a:gridCol w="999390"/>
                <a:gridCol w="1152128"/>
                <a:gridCol w="864096"/>
                <a:gridCol w="936104"/>
                <a:gridCol w="936104"/>
                <a:gridCol w="936104"/>
                <a:gridCol w="709206"/>
                <a:gridCol w="730956"/>
              </a:tblGrid>
              <a:tr h="395182">
                <a:tc rowSpan="2">
                  <a:txBody>
                    <a:bodyPr/>
                    <a:lstStyle/>
                    <a:p>
                      <a:pPr indent="2286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Selected</a:t>
                      </a:r>
                      <a:endParaRPr lang="zh-CN" sz="1400" b="1" kern="100" dirty="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  <a:p>
                      <a:pPr indent="2286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Bulls</a:t>
                      </a:r>
                      <a:endParaRPr lang="zh-CN" sz="1400" b="1" kern="100" dirty="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6060" marR="3606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indent="2286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 smtClean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Mating</a:t>
                      </a:r>
                    </a:p>
                    <a:p>
                      <a:pPr indent="2286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 smtClean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method</a:t>
                      </a:r>
                      <a:endParaRPr lang="zh-CN" sz="1400" b="1" kern="100" dirty="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6060" marR="3606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indent="2286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Mates</a:t>
                      </a:r>
                      <a:r>
                        <a:rPr lang="en-US" sz="1400" b="1" kern="100" dirty="0" smtClean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’ inbreeding</a:t>
                      </a:r>
                    </a:p>
                    <a:p>
                      <a:pPr indent="2286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 smtClean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 </a:t>
                      </a:r>
                      <a:r>
                        <a:rPr lang="en-US" sz="1400" b="1" kern="100" dirty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source</a:t>
                      </a:r>
                      <a:endParaRPr lang="zh-CN" sz="1400" b="1" kern="100" dirty="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6060" marR="3606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indent="2286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Increase in calf value</a:t>
                      </a:r>
                      <a:r>
                        <a:rPr lang="en-US" sz="1400" b="1" kern="100" baseline="3000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1</a:t>
                      </a:r>
                      <a:r>
                        <a:rPr lang="en-US" sz="1400" b="1" kern="10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 ($)</a:t>
                      </a:r>
                      <a:endParaRPr lang="zh-CN" sz="1400" b="1" kern="10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6060" marR="360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indent="2286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Calf inbreeding (%)</a:t>
                      </a:r>
                      <a:endParaRPr lang="zh-CN" sz="1400" b="1" kern="100" dirty="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6060" marR="360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467667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 smtClean="0">
                          <a:solidFill>
                            <a:srgbClr val="00FF00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Brown Swiss</a:t>
                      </a:r>
                      <a:endParaRPr lang="zh-CN" sz="1400" b="1" kern="100" dirty="0">
                        <a:solidFill>
                          <a:srgbClr val="00FF00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6060" marR="3606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 smtClean="0">
                          <a:solidFill>
                            <a:srgbClr val="00FF00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Jersey</a:t>
                      </a:r>
                      <a:endParaRPr lang="zh-CN" sz="1400" b="1" kern="100" dirty="0">
                        <a:solidFill>
                          <a:srgbClr val="00FF00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6060" marR="3606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 smtClean="0">
                          <a:solidFill>
                            <a:srgbClr val="00FF00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Holstein</a:t>
                      </a:r>
                      <a:endParaRPr lang="zh-CN" sz="1400" b="1" kern="100" dirty="0">
                        <a:solidFill>
                          <a:srgbClr val="00FF00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6060" marR="3606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 smtClean="0">
                          <a:solidFill>
                            <a:srgbClr val="00FF00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Brown Swiss</a:t>
                      </a:r>
                      <a:endParaRPr lang="zh-CN" sz="1400" b="1" kern="100" dirty="0">
                        <a:solidFill>
                          <a:srgbClr val="00FF00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6060" marR="3606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 err="1" smtClean="0">
                          <a:solidFill>
                            <a:srgbClr val="00FF00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Jer-sey</a:t>
                      </a:r>
                      <a:endParaRPr lang="zh-CN" sz="1400" b="1" kern="100" dirty="0">
                        <a:solidFill>
                          <a:srgbClr val="00FF00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6060" marR="3606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 err="1" smtClean="0">
                          <a:solidFill>
                            <a:srgbClr val="00FF00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Hol</a:t>
                      </a:r>
                      <a:r>
                        <a:rPr lang="en-US" sz="1400" b="1" kern="100" dirty="0" smtClean="0">
                          <a:solidFill>
                            <a:srgbClr val="00FF00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-stein</a:t>
                      </a:r>
                      <a:endParaRPr lang="zh-CN" sz="1400" b="1" kern="100" dirty="0">
                        <a:solidFill>
                          <a:srgbClr val="00FF00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6060" marR="3606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5182">
                <a:tc rowSpan="5">
                  <a:txBody>
                    <a:bodyPr/>
                    <a:lstStyle/>
                    <a:p>
                      <a:pPr indent="2286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Top 50 </a:t>
                      </a:r>
                      <a:r>
                        <a:rPr lang="en-US" sz="1400" b="1" kern="100" dirty="0" smtClean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for</a:t>
                      </a:r>
                    </a:p>
                    <a:p>
                      <a:pPr indent="2286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 smtClean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 </a:t>
                      </a:r>
                      <a:r>
                        <a:rPr lang="en-US" sz="1400" b="1" kern="100" dirty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GLNM</a:t>
                      </a:r>
                      <a:endParaRPr lang="zh-CN" sz="1400" b="1" kern="100" dirty="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6060" marR="360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LP</a:t>
                      </a:r>
                      <a:endParaRPr lang="zh-CN" sz="1400" b="1" kern="100" dirty="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6060" marR="360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Genomic</a:t>
                      </a:r>
                      <a:endParaRPr lang="zh-CN" sz="1400" b="1" kern="100" dirty="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6060" marR="3606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latin typeface="Calibri"/>
                          <a:ea typeface="SimSun"/>
                          <a:cs typeface="Times New Roman"/>
                        </a:rPr>
                        <a:t>205 </a:t>
                      </a:r>
                      <a:endParaRPr lang="zh-CN" sz="1400" b="1" kern="100" dirty="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6060" marR="3606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latin typeface="Calibri"/>
                          <a:ea typeface="SimSun"/>
                          <a:cs typeface="Times New Roman"/>
                        </a:rPr>
                        <a:t>358 </a:t>
                      </a:r>
                      <a:endParaRPr lang="zh-CN" sz="1400" b="1" kern="100" dirty="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6060" marR="3606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latin typeface="Calibri"/>
                          <a:ea typeface="SimSun"/>
                          <a:cs typeface="Times New Roman"/>
                        </a:rPr>
                        <a:t>494 </a:t>
                      </a:r>
                      <a:endParaRPr lang="zh-CN" sz="1400" b="1" kern="100" dirty="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6060" marR="3606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latin typeface="Calibri"/>
                          <a:ea typeface="SimSun"/>
                          <a:cs typeface="SimSun"/>
                        </a:rPr>
                        <a:t>6.94 </a:t>
                      </a:r>
                      <a:endParaRPr lang="zh-CN" sz="1400" b="1" kern="100" dirty="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6060" marR="3606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latin typeface="Calibri"/>
                          <a:ea typeface="SimSun"/>
                          <a:cs typeface="SimSun"/>
                        </a:rPr>
                        <a:t>3.72 </a:t>
                      </a:r>
                      <a:endParaRPr lang="zh-CN" sz="1400" b="1" kern="100" dirty="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6060" marR="3606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latin typeface="Calibri"/>
                          <a:ea typeface="SimSun"/>
                          <a:cs typeface="SimSun"/>
                        </a:rPr>
                        <a:t>5.17 </a:t>
                      </a:r>
                      <a:endParaRPr lang="zh-CN" sz="1400" b="1" kern="100" dirty="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6060" marR="3606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5182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Pedigree</a:t>
                      </a:r>
                      <a:endParaRPr lang="zh-CN" sz="1400" b="1" kern="100" dirty="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6060" marR="3606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latin typeface="Calibri"/>
                          <a:ea typeface="SimSun"/>
                          <a:cs typeface="Times New Roman"/>
                        </a:rPr>
                        <a:t>184 </a:t>
                      </a:r>
                      <a:endParaRPr lang="zh-CN" sz="1400" b="1" kern="100" dirty="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6060" marR="3606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latin typeface="Calibri"/>
                          <a:ea typeface="SimSun"/>
                          <a:cs typeface="Times New Roman"/>
                        </a:rPr>
                        <a:t>326 </a:t>
                      </a:r>
                      <a:endParaRPr lang="zh-CN" sz="1400" b="1" kern="100" dirty="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6060" marR="3606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latin typeface="Calibri"/>
                          <a:ea typeface="SimSun"/>
                          <a:cs typeface="Times New Roman"/>
                        </a:rPr>
                        <a:t>462 </a:t>
                      </a:r>
                      <a:endParaRPr lang="zh-CN" sz="1400" b="1" kern="100" dirty="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6060" marR="3606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latin typeface="Calibri"/>
                          <a:ea typeface="SimSun"/>
                          <a:cs typeface="SimSun"/>
                        </a:rPr>
                        <a:t>7.87 </a:t>
                      </a:r>
                      <a:endParaRPr lang="zh-CN" sz="1400" b="1" kern="100" dirty="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6060" marR="3606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latin typeface="Calibri"/>
                          <a:ea typeface="SimSun"/>
                          <a:cs typeface="SimSun"/>
                        </a:rPr>
                        <a:t>5.12 </a:t>
                      </a:r>
                      <a:endParaRPr lang="zh-CN" sz="1400" b="1" kern="100" dirty="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6060" marR="3606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latin typeface="Calibri"/>
                          <a:ea typeface="SimSun"/>
                          <a:cs typeface="SimSun"/>
                        </a:rPr>
                        <a:t>6.58 </a:t>
                      </a:r>
                      <a:endParaRPr lang="zh-CN" sz="1400" b="1" kern="100" dirty="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6060" marR="3606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5182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SM</a:t>
                      </a:r>
                      <a:endParaRPr lang="zh-CN" sz="1400" b="1" kern="10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6060" marR="360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Genomic</a:t>
                      </a:r>
                      <a:endParaRPr lang="zh-CN" sz="1400" b="1" kern="100" dirty="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6060" marR="3606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latin typeface="Calibri"/>
                          <a:ea typeface="SimSun"/>
                          <a:cs typeface="Times New Roman"/>
                        </a:rPr>
                        <a:t>181 </a:t>
                      </a:r>
                      <a:endParaRPr lang="zh-CN" sz="1400" b="1" kern="100" dirty="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6060" marR="3606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latin typeface="Calibri"/>
                          <a:ea typeface="SimSun"/>
                          <a:cs typeface="Times New Roman"/>
                        </a:rPr>
                        <a:t>333 </a:t>
                      </a:r>
                      <a:endParaRPr lang="zh-CN" sz="1400" b="1" kern="100" dirty="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6060" marR="3606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latin typeface="Calibri"/>
                          <a:ea typeface="SimSun"/>
                          <a:cs typeface="Times New Roman"/>
                        </a:rPr>
                        <a:t>474 </a:t>
                      </a:r>
                      <a:endParaRPr lang="zh-CN" sz="1400" b="1" kern="100" dirty="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6060" marR="3606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>
                          <a:solidFill>
                            <a:schemeClr val="tx1"/>
                          </a:solidFill>
                          <a:latin typeface="Calibri"/>
                          <a:ea typeface="SimSun"/>
                          <a:cs typeface="SimSun"/>
                        </a:rPr>
                        <a:t>7.97 </a:t>
                      </a:r>
                      <a:endParaRPr lang="zh-CN" sz="1400" b="1" kern="10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6060" marR="3606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>
                          <a:solidFill>
                            <a:schemeClr val="tx1"/>
                          </a:solidFill>
                          <a:latin typeface="Calibri"/>
                          <a:ea typeface="SimSun"/>
                          <a:cs typeface="SimSun"/>
                        </a:rPr>
                        <a:t>4.78 </a:t>
                      </a:r>
                      <a:endParaRPr lang="zh-CN" sz="1400" b="1" kern="10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6060" marR="3606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>
                          <a:solidFill>
                            <a:schemeClr val="tx1"/>
                          </a:solidFill>
                          <a:latin typeface="Calibri"/>
                          <a:ea typeface="SimSun"/>
                          <a:cs typeface="SimSun"/>
                        </a:rPr>
                        <a:t>6.03 </a:t>
                      </a:r>
                      <a:endParaRPr lang="zh-CN" sz="1400" b="1" kern="10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6060" marR="3606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5182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Pedigree</a:t>
                      </a:r>
                      <a:endParaRPr lang="zh-CN" sz="1400" b="1" kern="100" dirty="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6060" marR="3606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>
                          <a:solidFill>
                            <a:schemeClr val="tx1"/>
                          </a:solidFill>
                          <a:latin typeface="Calibri"/>
                          <a:ea typeface="SimSun"/>
                          <a:cs typeface="Times New Roman"/>
                        </a:rPr>
                        <a:t>175 </a:t>
                      </a:r>
                      <a:endParaRPr lang="zh-CN" sz="1400" b="1" kern="10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6060" marR="3606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latin typeface="Calibri"/>
                          <a:ea typeface="SimSun"/>
                          <a:cs typeface="Times New Roman"/>
                        </a:rPr>
                        <a:t>312 </a:t>
                      </a:r>
                      <a:endParaRPr lang="zh-CN" sz="1400" b="1" kern="100" dirty="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6060" marR="3606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latin typeface="Calibri"/>
                          <a:ea typeface="SimSun"/>
                          <a:cs typeface="Times New Roman"/>
                        </a:rPr>
                        <a:t>450 </a:t>
                      </a:r>
                      <a:endParaRPr lang="zh-CN" sz="1400" b="1" kern="100" dirty="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6060" marR="3606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>
                          <a:solidFill>
                            <a:schemeClr val="tx1"/>
                          </a:solidFill>
                          <a:latin typeface="Calibri"/>
                          <a:ea typeface="SimSun"/>
                          <a:cs typeface="SimSun"/>
                        </a:rPr>
                        <a:t>8.27 </a:t>
                      </a:r>
                      <a:endParaRPr lang="zh-CN" sz="1400" b="1" kern="10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6060" marR="3606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>
                          <a:solidFill>
                            <a:schemeClr val="tx1"/>
                          </a:solidFill>
                          <a:latin typeface="Calibri"/>
                          <a:ea typeface="SimSun"/>
                          <a:cs typeface="SimSun"/>
                        </a:rPr>
                        <a:t>5.70 </a:t>
                      </a:r>
                      <a:endParaRPr lang="zh-CN" sz="1400" b="1" kern="10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6060" marR="3606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latin typeface="Calibri"/>
                          <a:ea typeface="SimSun"/>
                          <a:cs typeface="SimSun"/>
                        </a:rPr>
                        <a:t>7.09 </a:t>
                      </a:r>
                      <a:endParaRPr lang="zh-CN" sz="1400" b="1" kern="100" dirty="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6060" marR="3606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5182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FFFF00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RM</a:t>
                      </a:r>
                      <a:endParaRPr lang="zh-CN" sz="1400" b="1" kern="100" dirty="0">
                        <a:solidFill>
                          <a:srgbClr val="FFFF00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6060" marR="360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zh-CN" sz="1400" b="1" kern="100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36060" marR="3606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FFFF00"/>
                          </a:solidFill>
                          <a:latin typeface="Calibri"/>
                          <a:ea typeface="SimSun"/>
                          <a:cs typeface="Times New Roman"/>
                        </a:rPr>
                        <a:t>138 </a:t>
                      </a:r>
                      <a:endParaRPr lang="zh-CN" sz="1400" b="1" kern="100" dirty="0">
                        <a:solidFill>
                          <a:srgbClr val="FFFF00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6060" marR="3606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FFFF00"/>
                          </a:solidFill>
                          <a:latin typeface="Calibri"/>
                          <a:ea typeface="SimSun"/>
                          <a:cs typeface="Times New Roman"/>
                        </a:rPr>
                        <a:t>255 </a:t>
                      </a:r>
                      <a:endParaRPr lang="zh-CN" sz="1400" b="1" kern="100" dirty="0">
                        <a:solidFill>
                          <a:srgbClr val="FFFF00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6060" marR="3606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FFFF00"/>
                          </a:solidFill>
                          <a:latin typeface="Calibri"/>
                          <a:ea typeface="SimSun"/>
                          <a:cs typeface="Times New Roman"/>
                        </a:rPr>
                        <a:t>422 </a:t>
                      </a:r>
                      <a:endParaRPr lang="zh-CN" sz="1400" b="1" kern="100" dirty="0">
                        <a:solidFill>
                          <a:srgbClr val="FFFF00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6060" marR="3606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FFFF00"/>
                          </a:solidFill>
                          <a:latin typeface="Calibri"/>
                          <a:ea typeface="SimSun"/>
                          <a:cs typeface="SimSun"/>
                        </a:rPr>
                        <a:t>9.83</a:t>
                      </a:r>
                      <a:endParaRPr lang="zh-CN" sz="1400" b="1" kern="100" dirty="0">
                        <a:solidFill>
                          <a:srgbClr val="FFFF00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6060" marR="3606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 smtClean="0">
                          <a:solidFill>
                            <a:srgbClr val="FFFF00"/>
                          </a:solidFill>
                          <a:latin typeface="Calibri"/>
                          <a:ea typeface="SimSun"/>
                          <a:cs typeface="SimSun"/>
                        </a:rPr>
                        <a:t>8.17</a:t>
                      </a:r>
                      <a:endParaRPr lang="zh-CN" sz="1400" b="1" kern="100" dirty="0">
                        <a:solidFill>
                          <a:srgbClr val="FFFF00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6060" marR="3606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FFFF00"/>
                          </a:solidFill>
                          <a:latin typeface="Calibri"/>
                          <a:ea typeface="SimSun"/>
                          <a:cs typeface="SimSun"/>
                        </a:rPr>
                        <a:t>8.31</a:t>
                      </a:r>
                      <a:endParaRPr lang="zh-CN" sz="1400" b="1" kern="100" dirty="0">
                        <a:solidFill>
                          <a:srgbClr val="FFFF00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6060" marR="3606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5182">
                <a:tc rowSpan="5">
                  <a:txBody>
                    <a:bodyPr/>
                    <a:lstStyle/>
                    <a:p>
                      <a:pPr indent="2286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 smtClean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Random</a:t>
                      </a:r>
                    </a:p>
                    <a:p>
                      <a:pPr indent="2286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 smtClean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    </a:t>
                      </a:r>
                      <a:r>
                        <a:rPr lang="en-US" sz="1400" b="1" kern="100" dirty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50</a:t>
                      </a:r>
                      <a:endParaRPr lang="zh-CN" sz="1400" b="1" kern="100" dirty="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6060" marR="360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LP</a:t>
                      </a:r>
                      <a:endParaRPr lang="zh-CN" sz="1400" b="1" kern="10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6060" marR="360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Genomic</a:t>
                      </a:r>
                      <a:endParaRPr lang="zh-CN" sz="1400" b="1" kern="100" dirty="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6060" marR="3606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>
                          <a:solidFill>
                            <a:schemeClr val="tx1"/>
                          </a:solidFill>
                          <a:latin typeface="Calibri"/>
                          <a:ea typeface="SimSun"/>
                          <a:cs typeface="Times New Roman"/>
                        </a:rPr>
                        <a:t>64 </a:t>
                      </a:r>
                      <a:endParaRPr lang="zh-CN" sz="1400" b="1" kern="10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6060" marR="3606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>
                          <a:solidFill>
                            <a:schemeClr val="tx1"/>
                          </a:solidFill>
                          <a:latin typeface="Calibri"/>
                          <a:ea typeface="SimSun"/>
                          <a:cs typeface="Times New Roman"/>
                        </a:rPr>
                        <a:t>78 </a:t>
                      </a:r>
                      <a:endParaRPr lang="zh-CN" sz="1400" b="1" kern="10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6060" marR="3606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latin typeface="Calibri"/>
                          <a:ea typeface="SimSun"/>
                          <a:cs typeface="Times New Roman"/>
                        </a:rPr>
                        <a:t>70 </a:t>
                      </a:r>
                      <a:endParaRPr lang="zh-CN" sz="1400" b="1" kern="100" dirty="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6060" marR="3606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latin typeface="Calibri"/>
                          <a:ea typeface="SimSun"/>
                          <a:cs typeface="SimSun"/>
                        </a:rPr>
                        <a:t>6.64 </a:t>
                      </a:r>
                      <a:endParaRPr lang="zh-CN" sz="1400" b="1" kern="100" dirty="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6060" marR="3606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>
                          <a:solidFill>
                            <a:schemeClr val="tx1"/>
                          </a:solidFill>
                          <a:latin typeface="Calibri"/>
                          <a:ea typeface="SimSun"/>
                          <a:cs typeface="SimSun"/>
                        </a:rPr>
                        <a:t>3.65 </a:t>
                      </a:r>
                      <a:endParaRPr lang="zh-CN" sz="1400" b="1" kern="10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6060" marR="3606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>
                          <a:solidFill>
                            <a:schemeClr val="tx1"/>
                          </a:solidFill>
                          <a:latin typeface="Calibri"/>
                          <a:ea typeface="SimSun"/>
                          <a:cs typeface="SimSun"/>
                        </a:rPr>
                        <a:t>4.46 </a:t>
                      </a:r>
                      <a:endParaRPr lang="zh-CN" sz="1400" b="1" kern="10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6060" marR="3606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5182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Pedigree</a:t>
                      </a:r>
                      <a:endParaRPr lang="zh-CN" sz="1400" b="1" kern="100" dirty="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6060" marR="3606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>
                          <a:solidFill>
                            <a:schemeClr val="tx1"/>
                          </a:solidFill>
                          <a:latin typeface="Calibri"/>
                          <a:ea typeface="SimSun"/>
                          <a:cs typeface="Times New Roman"/>
                        </a:rPr>
                        <a:t>43 </a:t>
                      </a:r>
                      <a:endParaRPr lang="zh-CN" sz="1400" b="1" kern="10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6060" marR="3606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>
                          <a:solidFill>
                            <a:schemeClr val="tx1"/>
                          </a:solidFill>
                          <a:latin typeface="Calibri"/>
                          <a:ea typeface="SimSun"/>
                          <a:cs typeface="Times New Roman"/>
                        </a:rPr>
                        <a:t>42 </a:t>
                      </a:r>
                      <a:endParaRPr lang="zh-CN" sz="1400" b="1" kern="10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6060" marR="3606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>
                          <a:solidFill>
                            <a:schemeClr val="tx1"/>
                          </a:solidFill>
                          <a:latin typeface="Calibri"/>
                          <a:ea typeface="SimSun"/>
                          <a:cs typeface="Times New Roman"/>
                        </a:rPr>
                        <a:t>40 </a:t>
                      </a:r>
                      <a:endParaRPr lang="zh-CN" sz="1400" b="1" kern="10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6060" marR="3606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latin typeface="Calibri"/>
                          <a:ea typeface="SimSun"/>
                          <a:cs typeface="SimSun"/>
                        </a:rPr>
                        <a:t>7.56 </a:t>
                      </a:r>
                      <a:endParaRPr lang="zh-CN" sz="1400" b="1" kern="100" dirty="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6060" marR="3606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latin typeface="Calibri"/>
                          <a:ea typeface="SimSun"/>
                          <a:cs typeface="SimSun"/>
                        </a:rPr>
                        <a:t>5.22 </a:t>
                      </a:r>
                      <a:endParaRPr lang="zh-CN" sz="1400" b="1" kern="100" dirty="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6060" marR="3606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>
                          <a:solidFill>
                            <a:schemeClr val="tx1"/>
                          </a:solidFill>
                          <a:latin typeface="Calibri"/>
                          <a:ea typeface="SimSun"/>
                          <a:cs typeface="SimSun"/>
                        </a:rPr>
                        <a:t>5.77 </a:t>
                      </a:r>
                      <a:endParaRPr lang="zh-CN" sz="1400" b="1" kern="10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6060" marR="3606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5182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SM</a:t>
                      </a:r>
                      <a:endParaRPr lang="zh-CN" sz="1400" b="1" kern="10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6060" marR="360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Genomic</a:t>
                      </a:r>
                      <a:endParaRPr lang="zh-CN" sz="1400" b="1" kern="100" dirty="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6060" marR="3606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>
                          <a:solidFill>
                            <a:schemeClr val="tx1"/>
                          </a:solidFill>
                          <a:latin typeface="Calibri"/>
                          <a:ea typeface="SimSun"/>
                          <a:cs typeface="Times New Roman"/>
                        </a:rPr>
                        <a:t>37 </a:t>
                      </a:r>
                      <a:endParaRPr lang="zh-CN" sz="1400" b="1" kern="10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6060" marR="3606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>
                          <a:solidFill>
                            <a:schemeClr val="tx1"/>
                          </a:solidFill>
                          <a:latin typeface="Calibri"/>
                          <a:ea typeface="SimSun"/>
                          <a:cs typeface="Times New Roman"/>
                        </a:rPr>
                        <a:t>46 </a:t>
                      </a:r>
                      <a:endParaRPr lang="zh-CN" sz="1400" b="1" kern="10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6060" marR="3606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>
                          <a:solidFill>
                            <a:schemeClr val="tx1"/>
                          </a:solidFill>
                          <a:latin typeface="Calibri"/>
                          <a:ea typeface="SimSun"/>
                          <a:cs typeface="Times New Roman"/>
                        </a:rPr>
                        <a:t>36 </a:t>
                      </a:r>
                      <a:endParaRPr lang="zh-CN" sz="1400" b="1" kern="10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6060" marR="3606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>
                          <a:solidFill>
                            <a:schemeClr val="tx1"/>
                          </a:solidFill>
                          <a:latin typeface="Calibri"/>
                          <a:ea typeface="SimSun"/>
                          <a:cs typeface="SimSun"/>
                        </a:rPr>
                        <a:t>7.83 </a:t>
                      </a:r>
                      <a:endParaRPr lang="zh-CN" sz="1400" b="1" kern="10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6060" marR="3606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latin typeface="Calibri"/>
                          <a:ea typeface="SimSun"/>
                          <a:cs typeface="SimSun"/>
                        </a:rPr>
                        <a:t>5.04 </a:t>
                      </a:r>
                      <a:endParaRPr lang="zh-CN" sz="1400" b="1" kern="100" dirty="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6060" marR="3606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latin typeface="Calibri"/>
                          <a:ea typeface="SimSun"/>
                          <a:cs typeface="SimSun"/>
                        </a:rPr>
                        <a:t>5.97 </a:t>
                      </a:r>
                      <a:endParaRPr lang="zh-CN" sz="1400" b="1" kern="100" dirty="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6060" marR="3606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5182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Pedigree</a:t>
                      </a:r>
                      <a:endParaRPr lang="zh-CN" sz="1400" b="1" kern="100" dirty="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6060" marR="3606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>
                          <a:solidFill>
                            <a:schemeClr val="tx1"/>
                          </a:solidFill>
                          <a:latin typeface="Calibri"/>
                          <a:ea typeface="SimSun"/>
                          <a:cs typeface="Times New Roman"/>
                        </a:rPr>
                        <a:t>27 </a:t>
                      </a:r>
                      <a:endParaRPr lang="zh-CN" sz="1400" b="1" kern="10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6060" marR="3606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>
                          <a:solidFill>
                            <a:schemeClr val="tx1"/>
                          </a:solidFill>
                          <a:latin typeface="Calibri"/>
                          <a:ea typeface="SimSun"/>
                          <a:cs typeface="Times New Roman"/>
                        </a:rPr>
                        <a:t>29 </a:t>
                      </a:r>
                      <a:endParaRPr lang="zh-CN" sz="1400" b="1" kern="10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6060" marR="3606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>
                          <a:solidFill>
                            <a:schemeClr val="tx1"/>
                          </a:solidFill>
                          <a:latin typeface="Calibri"/>
                          <a:ea typeface="SimSun"/>
                          <a:cs typeface="Times New Roman"/>
                        </a:rPr>
                        <a:t>21 </a:t>
                      </a:r>
                      <a:endParaRPr lang="zh-CN" sz="1400" b="1" kern="10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6060" marR="3606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>
                          <a:solidFill>
                            <a:schemeClr val="tx1"/>
                          </a:solidFill>
                          <a:latin typeface="Calibri"/>
                          <a:ea typeface="SimSun"/>
                          <a:cs typeface="SimSun"/>
                        </a:rPr>
                        <a:t>8.26 </a:t>
                      </a:r>
                      <a:endParaRPr lang="zh-CN" sz="1400" b="1" kern="10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6060" marR="3606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latin typeface="Calibri"/>
                          <a:ea typeface="SimSun"/>
                          <a:cs typeface="SimSun"/>
                        </a:rPr>
                        <a:t>5.76 </a:t>
                      </a:r>
                      <a:endParaRPr lang="zh-CN" sz="1400" b="1" kern="100" dirty="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6060" marR="3606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latin typeface="Calibri"/>
                          <a:ea typeface="SimSun"/>
                          <a:cs typeface="SimSun"/>
                        </a:rPr>
                        <a:t>6.58 </a:t>
                      </a:r>
                      <a:endParaRPr lang="zh-CN" sz="1400" b="1" kern="100" dirty="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6060" marR="3606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5182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zh-CN" sz="1100" kern="100" dirty="0">
                        <a:latin typeface="Calibri"/>
                      </a:endParaRPr>
                    </a:p>
                  </a:txBody>
                  <a:tcPr marL="36060" marR="360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FFFF00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RM</a:t>
                      </a:r>
                      <a:endParaRPr lang="zh-CN" sz="1400" b="1" kern="100" dirty="0">
                        <a:solidFill>
                          <a:srgbClr val="FFFF00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6060" marR="360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zh-CN" sz="1400" b="1" kern="100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36060" marR="3606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FFFF00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0</a:t>
                      </a:r>
                      <a:endParaRPr lang="zh-CN" sz="1400" b="1" kern="100" dirty="0">
                        <a:solidFill>
                          <a:srgbClr val="FFFF00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6060" marR="3606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FFFF00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0</a:t>
                      </a:r>
                      <a:endParaRPr lang="zh-CN" sz="1400" b="1" kern="100" dirty="0">
                        <a:solidFill>
                          <a:srgbClr val="FFFF00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6060" marR="3606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FFFF00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0</a:t>
                      </a:r>
                      <a:endParaRPr lang="zh-CN" sz="1400" b="1" kern="100" dirty="0">
                        <a:solidFill>
                          <a:srgbClr val="FFFF00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6060" marR="3606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FFFF00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9.30</a:t>
                      </a:r>
                      <a:endParaRPr lang="zh-CN" sz="1400" b="1" kern="100" dirty="0">
                        <a:solidFill>
                          <a:srgbClr val="FFFF00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6060" marR="3606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FFFF00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7.04</a:t>
                      </a:r>
                      <a:endParaRPr lang="zh-CN" sz="1400" b="1" kern="100" dirty="0">
                        <a:solidFill>
                          <a:srgbClr val="FFFF00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6060" marR="3606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FFFF00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7.51</a:t>
                      </a:r>
                      <a:endParaRPr lang="zh-CN" sz="1400" b="1" kern="100" dirty="0">
                        <a:solidFill>
                          <a:srgbClr val="FFFF00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6060" marR="3606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7772400" cy="639762"/>
          </a:xfrm>
        </p:spPr>
        <p:txBody>
          <a:bodyPr>
            <a:normAutofit/>
          </a:bodyPr>
          <a:lstStyle/>
          <a:p>
            <a:r>
              <a:rPr lang="en-US" altLang="zh-CN" b="1" dirty="0" smtClean="0"/>
              <a:t>Results – </a:t>
            </a:r>
            <a:r>
              <a:rPr lang="en-US" altLang="zh-CN" sz="3100" b="1" dirty="0" smtClean="0"/>
              <a:t>with dominance</a:t>
            </a:r>
            <a:endParaRPr lang="zh-CN" altLang="en-US" sz="3100" b="1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57200" y="1066803"/>
          <a:ext cx="8305798" cy="5120296"/>
        </p:xfrm>
        <a:graphic>
          <a:graphicData uri="http://schemas.openxmlformats.org/drawingml/2006/table">
            <a:tbl>
              <a:tblPr/>
              <a:tblGrid>
                <a:gridCol w="1116846"/>
                <a:gridCol w="885078"/>
                <a:gridCol w="1003480"/>
                <a:gridCol w="1116846"/>
                <a:gridCol w="1134478"/>
                <a:gridCol w="1134478"/>
                <a:gridCol w="957296"/>
                <a:gridCol w="957296"/>
              </a:tblGrid>
              <a:tr h="264080">
                <a:tc rowSpan="2">
                  <a:txBody>
                    <a:bodyPr/>
                    <a:lstStyle/>
                    <a:p>
                      <a:pPr indent="2286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Selected </a:t>
                      </a:r>
                      <a:endParaRPr lang="zh-CN" sz="1200" b="1" kern="100" dirty="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  <a:p>
                      <a:pPr indent="2286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bulls</a:t>
                      </a:r>
                      <a:endParaRPr lang="zh-CN" sz="1200" b="1" kern="100" dirty="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8519" marR="385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indent="2286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Mating method</a:t>
                      </a:r>
                      <a:endParaRPr lang="zh-CN" sz="1200" b="1" kern="100" dirty="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8519" marR="385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 err="1" smtClean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Domi-nance</a:t>
                      </a:r>
                      <a:endParaRPr lang="zh-CN" sz="1200" b="1" kern="100" dirty="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8519" marR="385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Inbreeding </a:t>
                      </a:r>
                      <a:endParaRPr lang="zh-CN" sz="1200" b="1" kern="10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8519" marR="385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indent="2286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Increase in calf milk</a:t>
                      </a:r>
                      <a:r>
                        <a:rPr lang="en-US" sz="1200" b="1" kern="100" baseline="30000" dirty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1</a:t>
                      </a:r>
                      <a:r>
                        <a:rPr lang="en-US" sz="1200" b="1" kern="100" dirty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 (kg)</a:t>
                      </a:r>
                      <a:endParaRPr lang="zh-CN" sz="1200" b="1" kern="100" dirty="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8519" marR="385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2286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Calf inbreeding (%)</a:t>
                      </a:r>
                      <a:endParaRPr lang="zh-CN" sz="1200" b="1" kern="10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8519" marR="385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202236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 smtClean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Jersey</a:t>
                      </a:r>
                      <a:endParaRPr lang="zh-CN" sz="1200" b="1" kern="100" dirty="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8519" marR="385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 smtClean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Holstein</a:t>
                      </a:r>
                      <a:endParaRPr lang="zh-CN" sz="1200" b="1" kern="100" dirty="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8519" marR="385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 smtClean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Jersey</a:t>
                      </a:r>
                      <a:endParaRPr lang="zh-CN" sz="1200" b="1" kern="100" dirty="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8519" marR="385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 smtClean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Holstein</a:t>
                      </a:r>
                      <a:endParaRPr lang="zh-CN" sz="1200" b="1" kern="100" dirty="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8519" marR="385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4080">
                <a:tc rowSpan="9">
                  <a:txBody>
                    <a:bodyPr/>
                    <a:lstStyle/>
                    <a:p>
                      <a:pPr indent="2286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Top 50 bulls </a:t>
                      </a:r>
                      <a:endParaRPr lang="en-US" sz="1200" b="1" kern="100" dirty="0" smtClean="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  <a:p>
                      <a:pPr indent="2286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 smtClean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by </a:t>
                      </a:r>
                      <a:r>
                        <a:rPr lang="en-US" sz="1200" b="1" kern="100" dirty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G_MK</a:t>
                      </a:r>
                      <a:endParaRPr lang="zh-CN" sz="1200" b="1" kern="100" dirty="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8519" marR="385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indent="2286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LP</a:t>
                      </a:r>
                      <a:endParaRPr lang="zh-CN" sz="1200" b="1" kern="100" dirty="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8519" marR="385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Included</a:t>
                      </a:r>
                      <a:endParaRPr lang="zh-CN" sz="1200" b="1" kern="100" dirty="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8519" marR="385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Genomic</a:t>
                      </a:r>
                      <a:endParaRPr lang="zh-CN" sz="1200" b="1" kern="10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8519" marR="385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732 </a:t>
                      </a:r>
                      <a:endParaRPr lang="zh-CN" sz="1200" b="1" kern="10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8519" marR="385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964 </a:t>
                      </a:r>
                      <a:endParaRPr lang="zh-CN" sz="1200" b="1" kern="10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8519" marR="385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4.34 </a:t>
                      </a:r>
                      <a:endParaRPr lang="zh-CN" sz="1200" b="1" kern="10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8519" marR="385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5.38 </a:t>
                      </a:r>
                      <a:endParaRPr lang="zh-CN" sz="1200" b="1" kern="10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8519" marR="385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408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2286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200" b="1" kern="100" dirty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　</a:t>
                      </a:r>
                    </a:p>
                  </a:txBody>
                  <a:tcPr marL="38519" marR="385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Pedigree</a:t>
                      </a:r>
                      <a:endParaRPr lang="zh-CN" sz="1200" b="1" kern="10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8519" marR="385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719 </a:t>
                      </a:r>
                      <a:endParaRPr lang="zh-CN" sz="1200" b="1" kern="10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8519" marR="385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957 </a:t>
                      </a:r>
                      <a:endParaRPr lang="zh-CN" sz="1200" b="1" kern="10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8519" marR="385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4.96 </a:t>
                      </a:r>
                      <a:endParaRPr lang="zh-CN" sz="1200" b="1" kern="10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8519" marR="385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5.72 </a:t>
                      </a:r>
                      <a:endParaRPr lang="zh-CN" sz="1200" b="1" kern="10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8519" marR="385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408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Excluded</a:t>
                      </a:r>
                      <a:endParaRPr lang="zh-CN" sz="1200" b="1" kern="100" dirty="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8519" marR="385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Genomic</a:t>
                      </a:r>
                      <a:endParaRPr lang="zh-CN" sz="1200" b="1" kern="10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8519" marR="385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680 </a:t>
                      </a:r>
                      <a:endParaRPr lang="zh-CN" sz="1200" b="1" kern="10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8519" marR="385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878 </a:t>
                      </a:r>
                      <a:endParaRPr lang="zh-CN" sz="1200" b="1" kern="10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8519" marR="385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3.63 </a:t>
                      </a:r>
                      <a:endParaRPr lang="zh-CN" sz="1200" b="1" kern="10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8519" marR="385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4.62 </a:t>
                      </a:r>
                      <a:endParaRPr lang="zh-CN" sz="1200" b="1" kern="10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8519" marR="385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408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200" b="1" kern="100" dirty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　</a:t>
                      </a:r>
                    </a:p>
                  </a:txBody>
                  <a:tcPr marL="38519" marR="385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Pedigree</a:t>
                      </a:r>
                      <a:endParaRPr lang="zh-CN" sz="1200" b="1" kern="10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8519" marR="385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604 </a:t>
                      </a:r>
                      <a:endParaRPr lang="zh-CN" sz="1200" b="1" kern="10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8519" marR="385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763 </a:t>
                      </a:r>
                      <a:endParaRPr lang="zh-CN" sz="1200" b="1" kern="10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8519" marR="385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5.11 </a:t>
                      </a:r>
                      <a:endParaRPr lang="zh-CN" sz="1200" b="1" kern="10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8519" marR="385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6.11 </a:t>
                      </a:r>
                      <a:endParaRPr lang="zh-CN" sz="1200" b="1" kern="10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8519" marR="385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408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indent="2286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SM</a:t>
                      </a:r>
                      <a:endParaRPr lang="zh-CN" sz="1200" b="1" kern="100" dirty="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8519" marR="385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Included</a:t>
                      </a:r>
                      <a:endParaRPr lang="zh-CN" sz="1200" b="1" kern="100" dirty="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8519" marR="385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Genomic</a:t>
                      </a:r>
                      <a:endParaRPr lang="zh-CN" sz="1200" b="1" kern="100" dirty="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8519" marR="385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662 </a:t>
                      </a:r>
                      <a:endParaRPr lang="zh-CN" sz="1200" b="1" kern="10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8519" marR="385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889 </a:t>
                      </a:r>
                      <a:endParaRPr lang="zh-CN" sz="1200" b="1" kern="10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8519" marR="385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4.98 </a:t>
                      </a:r>
                      <a:endParaRPr lang="zh-CN" sz="1200" b="1" kern="10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8519" marR="385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5.85 </a:t>
                      </a:r>
                      <a:endParaRPr lang="zh-CN" sz="1200" b="1" kern="10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8519" marR="385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408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2286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200" b="1" kern="100" dirty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　</a:t>
                      </a:r>
                    </a:p>
                  </a:txBody>
                  <a:tcPr marL="38519" marR="385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Pedigree</a:t>
                      </a:r>
                      <a:endParaRPr lang="zh-CN" sz="1200" b="1" kern="100" dirty="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8519" marR="385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649 </a:t>
                      </a:r>
                      <a:endParaRPr lang="zh-CN" sz="1200" b="1" kern="10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8519" marR="385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881 </a:t>
                      </a:r>
                      <a:endParaRPr lang="zh-CN" sz="1200" b="1" kern="10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8519" marR="385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5.48 </a:t>
                      </a:r>
                      <a:endParaRPr lang="zh-CN" sz="1200" b="1" kern="10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8519" marR="385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6.11 </a:t>
                      </a:r>
                      <a:endParaRPr lang="zh-CN" sz="1200" b="1" kern="100" dirty="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8519" marR="385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408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Excluded</a:t>
                      </a:r>
                      <a:endParaRPr lang="zh-CN" sz="1200" b="1" kern="100" dirty="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8519" marR="385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Genomic</a:t>
                      </a:r>
                      <a:endParaRPr lang="zh-CN" sz="1200" b="1" kern="100" dirty="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8519" marR="385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612 </a:t>
                      </a:r>
                      <a:endParaRPr lang="zh-CN" sz="1200" b="1" kern="100" dirty="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8519" marR="385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793 </a:t>
                      </a:r>
                      <a:endParaRPr lang="zh-CN" sz="1200" b="1" kern="10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8519" marR="385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4.83 </a:t>
                      </a:r>
                      <a:endParaRPr lang="zh-CN" sz="1200" b="1" kern="10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8519" marR="385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5.60 </a:t>
                      </a:r>
                      <a:endParaRPr lang="zh-CN" sz="1200" b="1" kern="10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8519" marR="385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408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200" b="1" kern="100" dirty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　</a:t>
                      </a:r>
                    </a:p>
                  </a:txBody>
                  <a:tcPr marL="38519" marR="385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Pedigree</a:t>
                      </a:r>
                      <a:endParaRPr lang="zh-CN" sz="1200" b="1" kern="100" dirty="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8519" marR="385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578 </a:t>
                      </a:r>
                      <a:endParaRPr lang="zh-CN" sz="1200" b="1" kern="100" dirty="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8519" marR="385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714 </a:t>
                      </a:r>
                      <a:endParaRPr lang="zh-CN" sz="1200" b="1" kern="10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8519" marR="385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5.62 </a:t>
                      </a:r>
                      <a:endParaRPr lang="zh-CN" sz="1200" b="1" kern="10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8519" marR="385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6.66 </a:t>
                      </a:r>
                      <a:endParaRPr lang="zh-CN" sz="1200" b="1" kern="100" dirty="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8519" marR="385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453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rgbClr val="FFFF00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RM</a:t>
                      </a:r>
                      <a:endParaRPr lang="zh-CN" sz="1200" b="1" kern="100" dirty="0">
                        <a:solidFill>
                          <a:srgbClr val="FFFF00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8519" marR="385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zh-CN" sz="1200" b="1" kern="100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38519" marR="385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zh-CN" sz="1200" b="1" kern="100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38519" marR="385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rgbClr val="FFFF00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537 </a:t>
                      </a:r>
                      <a:endParaRPr lang="zh-CN" sz="1200" b="1" kern="100" dirty="0">
                        <a:solidFill>
                          <a:srgbClr val="FFFF00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8519" marR="385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rgbClr val="FFFF00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618 </a:t>
                      </a:r>
                      <a:endParaRPr lang="zh-CN" sz="1200" b="1" kern="100" dirty="0">
                        <a:solidFill>
                          <a:srgbClr val="FFFF00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8519" marR="385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rgbClr val="FFFF00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6.46 </a:t>
                      </a:r>
                      <a:endParaRPr lang="zh-CN" sz="1200" b="1" kern="100" dirty="0">
                        <a:solidFill>
                          <a:srgbClr val="FFFF00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8519" marR="385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rgbClr val="FFFF00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7.92 </a:t>
                      </a:r>
                      <a:endParaRPr lang="zh-CN" sz="1200" b="1" kern="100" dirty="0">
                        <a:solidFill>
                          <a:srgbClr val="FFFF00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8519" marR="385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4080">
                <a:tc rowSpan="9">
                  <a:txBody>
                    <a:bodyPr/>
                    <a:lstStyle/>
                    <a:p>
                      <a:pPr indent="2286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Random 50</a:t>
                      </a:r>
                      <a:endParaRPr lang="zh-CN" sz="1200" b="1" kern="100" dirty="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8519" marR="385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indent="2286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LP</a:t>
                      </a:r>
                      <a:endParaRPr lang="zh-CN" sz="1200" b="1" kern="10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8519" marR="385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Included</a:t>
                      </a:r>
                      <a:endParaRPr lang="zh-CN" sz="1200" b="1" kern="10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8519" marR="385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Genomic</a:t>
                      </a:r>
                      <a:endParaRPr lang="zh-CN" sz="1200" b="1" kern="100" dirty="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8519" marR="385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252 </a:t>
                      </a:r>
                      <a:endParaRPr lang="zh-CN" sz="1200" b="1" kern="100" dirty="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8519" marR="385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319 </a:t>
                      </a:r>
                      <a:endParaRPr lang="zh-CN" sz="1200" b="1" kern="100" dirty="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8519" marR="385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4.10 </a:t>
                      </a:r>
                      <a:endParaRPr lang="zh-CN" sz="1200" b="1" kern="10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8519" marR="385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5.52 </a:t>
                      </a:r>
                      <a:endParaRPr lang="zh-CN" sz="1200" b="1" kern="10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8519" marR="385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408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2286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200" b="1" kern="10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　</a:t>
                      </a:r>
                    </a:p>
                  </a:txBody>
                  <a:tcPr marL="38519" marR="385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Pedigree</a:t>
                      </a:r>
                      <a:endParaRPr lang="zh-CN" sz="1200" b="1" kern="100" dirty="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8519" marR="385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237 </a:t>
                      </a:r>
                      <a:endParaRPr lang="zh-CN" sz="1200" b="1" kern="10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8519" marR="385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313 </a:t>
                      </a:r>
                      <a:endParaRPr lang="zh-CN" sz="1200" b="1" kern="100" dirty="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8519" marR="385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4.84 </a:t>
                      </a:r>
                      <a:endParaRPr lang="zh-CN" sz="1200" b="1" kern="100" dirty="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8519" marR="385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5.83 </a:t>
                      </a:r>
                      <a:endParaRPr lang="zh-CN" sz="1200" b="1" kern="10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8519" marR="385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408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Excluded</a:t>
                      </a:r>
                      <a:endParaRPr lang="zh-CN" sz="1200" b="1" kern="10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8519" marR="385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Genomic</a:t>
                      </a:r>
                      <a:endParaRPr lang="zh-CN" sz="1200" b="1" kern="100" dirty="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8519" marR="385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198 </a:t>
                      </a:r>
                      <a:endParaRPr lang="zh-CN" sz="1200" b="1" kern="10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8519" marR="385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214 </a:t>
                      </a:r>
                      <a:endParaRPr lang="zh-CN" sz="1200" b="1" kern="100" dirty="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8519" marR="385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3.39 </a:t>
                      </a:r>
                      <a:endParaRPr lang="zh-CN" sz="1200" b="1" kern="100" dirty="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8519" marR="385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4.62 </a:t>
                      </a:r>
                      <a:endParaRPr lang="zh-CN" sz="1200" b="1" kern="10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8519" marR="385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408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200" b="1" kern="10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　</a:t>
                      </a:r>
                    </a:p>
                  </a:txBody>
                  <a:tcPr marL="38519" marR="385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Pedigree</a:t>
                      </a:r>
                      <a:endParaRPr lang="zh-CN" sz="1200" b="1" kern="100" dirty="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8519" marR="385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122 </a:t>
                      </a:r>
                      <a:endParaRPr lang="zh-CN" sz="1200" b="1" kern="10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8519" marR="385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134 </a:t>
                      </a:r>
                      <a:endParaRPr lang="zh-CN" sz="1200" b="1" kern="10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8519" marR="385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4.92 </a:t>
                      </a:r>
                      <a:endParaRPr lang="zh-CN" sz="1200" b="1" kern="100" dirty="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8519" marR="385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5.92 </a:t>
                      </a:r>
                      <a:endParaRPr lang="zh-CN" sz="1200" b="1" kern="10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8519" marR="385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408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indent="2286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SM</a:t>
                      </a:r>
                      <a:endParaRPr lang="zh-CN" sz="1200" b="1" kern="10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8519" marR="385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Included</a:t>
                      </a:r>
                      <a:endParaRPr lang="zh-CN" sz="1200" b="1" kern="10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8519" marR="385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Genomic</a:t>
                      </a:r>
                      <a:endParaRPr lang="zh-CN" sz="1200" b="1" kern="100" dirty="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8519" marR="385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155 </a:t>
                      </a:r>
                      <a:endParaRPr lang="zh-CN" sz="1200" b="1" kern="100" dirty="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8519" marR="385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220 </a:t>
                      </a:r>
                      <a:endParaRPr lang="zh-CN" sz="1200" b="1" kern="100" dirty="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8519" marR="385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5.08 </a:t>
                      </a:r>
                      <a:endParaRPr lang="zh-CN" sz="1200" b="1" kern="100" dirty="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8519" marR="385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6.08 </a:t>
                      </a:r>
                      <a:endParaRPr lang="zh-CN" sz="1200" b="1" kern="100" dirty="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8519" marR="385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408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2286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200" b="1" kern="10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　</a:t>
                      </a:r>
                    </a:p>
                  </a:txBody>
                  <a:tcPr marL="38519" marR="385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Pedigree</a:t>
                      </a:r>
                      <a:endParaRPr lang="zh-CN" sz="1200" b="1" kern="10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8519" marR="385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142 </a:t>
                      </a:r>
                      <a:endParaRPr lang="zh-CN" sz="1200" b="1" kern="10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8519" marR="385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208 </a:t>
                      </a:r>
                      <a:endParaRPr lang="zh-CN" sz="1200" b="1" kern="10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8519" marR="385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5.44 </a:t>
                      </a:r>
                      <a:endParaRPr lang="zh-CN" sz="1200" b="1" kern="100" dirty="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8519" marR="385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6.34 </a:t>
                      </a:r>
                      <a:endParaRPr lang="zh-CN" sz="1200" b="1" kern="100" dirty="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8519" marR="385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408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Excluded</a:t>
                      </a:r>
                      <a:endParaRPr lang="zh-CN" sz="1200" b="1" kern="10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8519" marR="385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Genomic</a:t>
                      </a:r>
                      <a:endParaRPr lang="zh-CN" sz="1200" b="1" kern="10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8519" marR="385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120 </a:t>
                      </a:r>
                      <a:endParaRPr lang="zh-CN" sz="1200" b="1" kern="10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8519" marR="385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112 </a:t>
                      </a:r>
                      <a:endParaRPr lang="zh-CN" sz="1200" b="1" kern="10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8519" marR="385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5.06 </a:t>
                      </a:r>
                      <a:endParaRPr lang="zh-CN" sz="1200" b="1" kern="10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8519" marR="385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6.10 </a:t>
                      </a:r>
                      <a:endParaRPr lang="zh-CN" sz="1200" b="1" kern="100" dirty="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8519" marR="385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408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200" b="1" kern="10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　</a:t>
                      </a:r>
                    </a:p>
                  </a:txBody>
                  <a:tcPr marL="38519" marR="385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Pedigree</a:t>
                      </a:r>
                      <a:endParaRPr lang="zh-CN" sz="1200" b="1" kern="10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8519" marR="385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92 </a:t>
                      </a:r>
                      <a:endParaRPr lang="zh-CN" sz="1200" b="1" kern="10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8519" marR="385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65 </a:t>
                      </a:r>
                      <a:endParaRPr lang="zh-CN" sz="1200" b="1" kern="10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8519" marR="385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5.61 </a:t>
                      </a:r>
                      <a:endParaRPr lang="zh-CN" sz="1200" b="1" kern="10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8519" marR="385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6.74 </a:t>
                      </a:r>
                      <a:endParaRPr lang="zh-CN" sz="1200" b="1" kern="100" dirty="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8519" marR="385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453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rgbClr val="FFFF00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RM</a:t>
                      </a:r>
                      <a:endParaRPr lang="zh-CN" sz="1200" b="1" kern="100" dirty="0">
                        <a:solidFill>
                          <a:srgbClr val="FFFF00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8519" marR="385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zh-CN" sz="1200" b="1" kern="100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38519" marR="385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zh-CN" sz="1200" b="1" kern="100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38519" marR="385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rgbClr val="FFFF00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0 </a:t>
                      </a:r>
                      <a:endParaRPr lang="zh-CN" sz="1200" b="1" kern="100" dirty="0">
                        <a:solidFill>
                          <a:srgbClr val="FFFF00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8519" marR="385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rgbClr val="FFFF00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0 </a:t>
                      </a:r>
                      <a:endParaRPr lang="zh-CN" sz="1200" b="1" kern="100" dirty="0">
                        <a:solidFill>
                          <a:srgbClr val="FFFF00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8519" marR="385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rgbClr val="FFFF00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7.51 </a:t>
                      </a:r>
                      <a:endParaRPr lang="zh-CN" sz="1200" b="1" kern="100" dirty="0">
                        <a:solidFill>
                          <a:srgbClr val="FFFF00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8519" marR="385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rgbClr val="FFFF00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7.57 </a:t>
                      </a:r>
                      <a:endParaRPr lang="zh-CN" sz="1200" b="1" kern="100" dirty="0">
                        <a:solidFill>
                          <a:srgbClr val="FFFF00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8519" marR="385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7772400" cy="553998"/>
          </a:xfrm>
        </p:spPr>
        <p:txBody>
          <a:bodyPr/>
          <a:lstStyle/>
          <a:p>
            <a:r>
              <a:rPr lang="en-US" altLang="zh-CN" b="1" dirty="0" smtClean="0"/>
              <a:t>Mating Program Conclusions</a:t>
            </a:r>
            <a:endParaRPr lang="zh-CN" alt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447800"/>
            <a:ext cx="8305800" cy="45720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>
                <a:cs typeface="Times New Roman" pitchFamily="18" charset="0"/>
              </a:rPr>
              <a:t>Mating programs including genomic relationships were much better than using pedigree relationships</a:t>
            </a:r>
          </a:p>
          <a:p>
            <a:r>
              <a:rPr lang="en-US" dirty="0" smtClean="0">
                <a:cs typeface="Times New Roman" pitchFamily="18" charset="0"/>
              </a:rPr>
              <a:t>Earning a total annual value of greater than $2 million for Holsteins</a:t>
            </a:r>
            <a:endParaRPr lang="en-US" altLang="zh-CN" dirty="0" smtClean="0">
              <a:cs typeface="Times New Roman" pitchFamily="18" charset="0"/>
            </a:endParaRPr>
          </a:p>
          <a:p>
            <a:r>
              <a:rPr lang="en-US" dirty="0" smtClean="0">
                <a:cs typeface="Times New Roman" pitchFamily="18" charset="0"/>
              </a:rPr>
              <a:t>Extra benefit was gained when dominance effects were included in the mating program.</a:t>
            </a:r>
            <a:endParaRPr lang="en-US" altLang="zh-CN" dirty="0" smtClean="0">
              <a:cs typeface="Times New Roman" pitchFamily="18" charset="0"/>
            </a:endParaRPr>
          </a:p>
          <a:p>
            <a:r>
              <a:rPr lang="en-US" dirty="0" smtClean="0">
                <a:cs typeface="Times New Roman" pitchFamily="18" charset="0"/>
              </a:rPr>
              <a:t>Combining LP and genomic relationship was always better than other methods regardless of the selection done and whether dominance effect was included or not.</a:t>
            </a:r>
            <a:endParaRPr lang="zh-CN" altLang="en-US" dirty="0"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species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1371600"/>
            <a:ext cx="8226425" cy="4508927"/>
          </a:xfrm>
        </p:spPr>
        <p:txBody>
          <a:bodyPr/>
          <a:lstStyle/>
          <a:p>
            <a:r>
              <a:rPr lang="en-US" dirty="0" smtClean="0"/>
              <a:t>Sequencing proceeding very quickly</a:t>
            </a:r>
          </a:p>
          <a:p>
            <a:r>
              <a:rPr lang="en-US" dirty="0" smtClean="0"/>
              <a:t>Many lack historical phenotype database</a:t>
            </a:r>
          </a:p>
          <a:p>
            <a:r>
              <a:rPr lang="en-US" dirty="0" smtClean="0"/>
              <a:t>Many lack historical DNA repository</a:t>
            </a:r>
          </a:p>
          <a:p>
            <a:r>
              <a:rPr lang="en-US" dirty="0" smtClean="0"/>
              <a:t>Many are local rather than global populations</a:t>
            </a:r>
          </a:p>
          <a:p>
            <a:r>
              <a:rPr lang="en-US" dirty="0" smtClean="0"/>
              <a:t>Predictions work poorly across breeds</a:t>
            </a:r>
          </a:p>
          <a:p>
            <a:r>
              <a:rPr lang="en-US" dirty="0" smtClean="0"/>
              <a:t>Lots of projects to do for future graduates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994" name="Rectangle 2"/>
          <p:cNvSpPr>
            <a:spLocks noGrp="1" noChangeArrowheads="1"/>
          </p:cNvSpPr>
          <p:nvPr>
            <p:ph type="title"/>
          </p:nvPr>
        </p:nvSpPr>
        <p:spPr>
          <a:xfrm>
            <a:off x="3657600" y="260648"/>
            <a:ext cx="5486400" cy="1477328"/>
          </a:xfrm>
          <a:noFill/>
        </p:spPr>
        <p:txBody>
          <a:bodyPr/>
          <a:lstStyle/>
          <a:p>
            <a:r>
              <a:rPr lang="en-US" sz="3600" dirty="0" smtClean="0"/>
              <a:t>Traditional Selection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2400" dirty="0" smtClean="0">
                <a:solidFill>
                  <a:schemeClr val="hlink"/>
                </a:solidFill>
              </a:rPr>
              <a:t>O-Bee </a:t>
            </a:r>
            <a:r>
              <a:rPr lang="en-US" sz="2400" dirty="0">
                <a:solidFill>
                  <a:schemeClr val="hlink"/>
                </a:solidFill>
              </a:rPr>
              <a:t>Manfred </a:t>
            </a:r>
            <a:r>
              <a:rPr lang="en-US" sz="2400" dirty="0" smtClean="0">
                <a:solidFill>
                  <a:schemeClr val="hlink"/>
                </a:solidFill>
              </a:rPr>
              <a:t>Justice (</a:t>
            </a:r>
            <a:r>
              <a:rPr lang="en-US" sz="2400" dirty="0" smtClean="0">
                <a:solidFill>
                  <a:schemeClr val="tx1"/>
                </a:solidFill>
              </a:rPr>
              <a:t>O-Man</a:t>
            </a:r>
            <a:r>
              <a:rPr lang="en-US" sz="2400" dirty="0" smtClean="0">
                <a:solidFill>
                  <a:schemeClr val="hlink"/>
                </a:solidFill>
              </a:rPr>
              <a:t>)</a:t>
            </a:r>
            <a:endParaRPr lang="en-US" sz="2400" dirty="0">
              <a:solidFill>
                <a:schemeClr val="hlink"/>
              </a:solidFill>
            </a:endParaRPr>
          </a:p>
        </p:txBody>
      </p:sp>
      <p:sp>
        <p:nvSpPr>
          <p:cNvPr id="596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2780928"/>
            <a:ext cx="7315200" cy="3185487"/>
          </a:xfrm>
          <a:noFill/>
        </p:spPr>
        <p:txBody>
          <a:bodyPr wrap="square">
            <a:spAutoFit/>
          </a:bodyPr>
          <a:lstStyle/>
          <a:p>
            <a:r>
              <a:rPr lang="en-US" sz="2400" dirty="0"/>
              <a:t>Semen sales </a:t>
            </a:r>
            <a:r>
              <a:rPr lang="en-US" sz="2400" dirty="0" smtClean="0"/>
              <a:t>&gt;1 million units</a:t>
            </a:r>
          </a:p>
          <a:p>
            <a:r>
              <a:rPr lang="en-US" sz="2400" dirty="0" smtClean="0"/>
              <a:t>Semen </a:t>
            </a:r>
            <a:r>
              <a:rPr lang="en-US" sz="2400" dirty="0"/>
              <a:t>price </a:t>
            </a:r>
            <a:r>
              <a:rPr lang="en-US" sz="2400" dirty="0" smtClean="0"/>
              <a:t>~$</a:t>
            </a:r>
            <a:r>
              <a:rPr lang="en-US" sz="2400" dirty="0"/>
              <a:t>40/unit</a:t>
            </a:r>
          </a:p>
          <a:p>
            <a:pPr>
              <a:spcBef>
                <a:spcPct val="25000"/>
              </a:spcBef>
            </a:pPr>
            <a:r>
              <a:rPr lang="en-US" sz="2400" dirty="0"/>
              <a:t>Income </a:t>
            </a:r>
            <a:r>
              <a:rPr lang="en-US" sz="2400" dirty="0" smtClean="0"/>
              <a:t>~$40 million</a:t>
            </a:r>
            <a:endParaRPr lang="en-US" sz="2400" dirty="0"/>
          </a:p>
          <a:p>
            <a:pPr>
              <a:spcBef>
                <a:spcPct val="25000"/>
              </a:spcBef>
            </a:pPr>
            <a:r>
              <a:rPr lang="en-US" sz="2400" dirty="0" smtClean="0"/>
              <a:t>96,293 </a:t>
            </a:r>
            <a:r>
              <a:rPr lang="en-US" sz="2400" dirty="0"/>
              <a:t>daughters </a:t>
            </a:r>
            <a:r>
              <a:rPr lang="en-US" sz="2400" dirty="0" smtClean="0"/>
              <a:t>milking, 59,185 </a:t>
            </a:r>
            <a:r>
              <a:rPr lang="en-US" sz="2400" dirty="0"/>
              <a:t>in United </a:t>
            </a:r>
            <a:r>
              <a:rPr lang="en-US" sz="2400" dirty="0" smtClean="0"/>
              <a:t>States, 37,108 in 23 other countries</a:t>
            </a:r>
            <a:endParaRPr lang="en-US" sz="2400" dirty="0"/>
          </a:p>
        </p:txBody>
      </p:sp>
      <p:pic>
        <p:nvPicPr>
          <p:cNvPr id="596998" name="Picture 6" descr="7HO06417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429000" cy="24542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Summary</a:t>
            </a:r>
          </a:p>
        </p:txBody>
      </p:sp>
      <p:sp>
        <p:nvSpPr>
          <p:cNvPr id="1156099" name="Rectangle 3"/>
          <p:cNvSpPr>
            <a:spLocks noGrp="1" noChangeArrowheads="1"/>
          </p:cNvSpPr>
          <p:nvPr>
            <p:ph idx="1"/>
          </p:nvPr>
        </p:nvSpPr>
        <p:spPr>
          <a:xfrm>
            <a:off x="455613" y="1371600"/>
            <a:ext cx="8226425" cy="4801314"/>
          </a:xfrm>
        </p:spPr>
        <p:txBody>
          <a:bodyPr/>
          <a:lstStyle/>
          <a:p>
            <a:pPr marL="341313" indent="-341313" eaLnBrk="1" hangingPunct="1">
              <a:spcAft>
                <a:spcPts val="3600"/>
              </a:spcAft>
            </a:pPr>
            <a:r>
              <a:rPr lang="en-AU" sz="2400" dirty="0" smtClean="0"/>
              <a:t>Genomic evaluations were very rapidly accepted across many countries</a:t>
            </a:r>
          </a:p>
          <a:p>
            <a:pPr marL="341313" indent="-341313" eaLnBrk="1" hangingPunct="1">
              <a:spcAft>
                <a:spcPts val="3600"/>
              </a:spcAft>
            </a:pPr>
            <a:r>
              <a:rPr lang="en-US" sz="2400" dirty="0" smtClean="0"/>
              <a:t>Young animals now marketed on genomic predictions</a:t>
            </a:r>
          </a:p>
          <a:p>
            <a:pPr marL="341313" indent="-341313" eaLnBrk="1" hangingPunct="1">
              <a:spcAft>
                <a:spcPts val="3600"/>
              </a:spcAft>
            </a:pPr>
            <a:r>
              <a:rPr lang="en-US" sz="2400" dirty="0" smtClean="0"/>
              <a:t>Reliability improves when foreign bulls added</a:t>
            </a:r>
          </a:p>
          <a:p>
            <a:pPr marL="341313" indent="-341313" eaLnBrk="1" hangingPunct="1">
              <a:spcAft>
                <a:spcPts val="3600"/>
              </a:spcAft>
            </a:pPr>
            <a:r>
              <a:rPr lang="en-US" sz="2400" dirty="0" smtClean="0"/>
              <a:t>Many females now genotyped with lower cost, low density chips</a:t>
            </a:r>
          </a:p>
          <a:p>
            <a:pPr marL="341313" indent="-341313" eaLnBrk="1" hangingPunct="1">
              <a:spcAft>
                <a:spcPts val="3600"/>
              </a:spcAft>
            </a:pPr>
            <a:r>
              <a:rPr lang="en-US" sz="2400" dirty="0" smtClean="0"/>
              <a:t>High density (300K) only 0.4% higher REL than 50K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6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56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FF99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6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56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6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56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6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6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3"/>
          <p:cNvSpPr>
            <a:spLocks noGrp="1" noChangeArrowheads="1"/>
          </p:cNvSpPr>
          <p:nvPr>
            <p:ph idx="1"/>
          </p:nvPr>
        </p:nvSpPr>
        <p:spPr>
          <a:xfrm>
            <a:off x="455613" y="1371600"/>
            <a:ext cx="8226425" cy="4124206"/>
          </a:xfrm>
        </p:spPr>
        <p:txBody>
          <a:bodyPr/>
          <a:lstStyle/>
          <a:p>
            <a:pPr marL="341313" indent="-341313" eaLnBrk="1" hangingPunct="1"/>
            <a:r>
              <a:rPr lang="en-US" sz="2400" dirty="0" smtClean="0"/>
              <a:t>Genotypes provided by </a:t>
            </a:r>
          </a:p>
          <a:p>
            <a:pPr marL="627063" lvl="1" indent="-285750">
              <a:spcAft>
                <a:spcPts val="600"/>
              </a:spcAft>
            </a:pPr>
            <a:r>
              <a:rPr lang="en-US" sz="2400" dirty="0" smtClean="0"/>
              <a:t>Cooperative Dairy DNA Repository </a:t>
            </a:r>
            <a:r>
              <a:rPr lang="en-US" sz="2400" dirty="0" smtClean="0">
                <a:solidFill>
                  <a:srgbClr val="FFFF00"/>
                </a:solidFill>
              </a:rPr>
              <a:t>(USA)</a:t>
            </a:r>
          </a:p>
          <a:p>
            <a:pPr marL="627063" lvl="1" indent="-285750">
              <a:spcAft>
                <a:spcPts val="600"/>
              </a:spcAft>
            </a:pPr>
            <a:r>
              <a:rPr lang="en-US" sz="2400" dirty="0" smtClean="0"/>
              <a:t>Canadian Dairy Network </a:t>
            </a:r>
            <a:r>
              <a:rPr lang="en-US" sz="2400" dirty="0" smtClean="0">
                <a:solidFill>
                  <a:srgbClr val="FFFF00"/>
                </a:solidFill>
              </a:rPr>
              <a:t>(CAN)</a:t>
            </a:r>
          </a:p>
          <a:p>
            <a:pPr marL="627063" lvl="1" indent="-285750">
              <a:lnSpc>
                <a:spcPts val="3000"/>
              </a:lnSpc>
              <a:spcAft>
                <a:spcPts val="600"/>
              </a:spcAft>
            </a:pPr>
            <a:r>
              <a:rPr lang="en-US" sz="2400" dirty="0" smtClean="0"/>
              <a:t>Italian Ministry of Agriculture (MIPAAF) </a:t>
            </a:r>
            <a:r>
              <a:rPr lang="en-US" sz="2400" dirty="0" err="1" smtClean="0"/>
              <a:t>Innovagen</a:t>
            </a:r>
            <a:r>
              <a:rPr lang="en-US" sz="2400" dirty="0" smtClean="0"/>
              <a:t> project (DM 10750-7303-2011) and ANAFI </a:t>
            </a:r>
            <a:r>
              <a:rPr lang="en-US" sz="2400" dirty="0" smtClean="0">
                <a:solidFill>
                  <a:srgbClr val="FFFF00"/>
                </a:solidFill>
              </a:rPr>
              <a:t>(ITA)</a:t>
            </a:r>
            <a:r>
              <a:rPr lang="en-US" sz="2400" dirty="0" smtClean="0"/>
              <a:t> </a:t>
            </a:r>
          </a:p>
          <a:p>
            <a:pPr marL="627063" lvl="1" indent="-285750">
              <a:spcAft>
                <a:spcPts val="600"/>
              </a:spcAft>
            </a:pPr>
            <a:r>
              <a:rPr lang="en-US" sz="2400" dirty="0" err="1" smtClean="0"/>
              <a:t>Defra</a:t>
            </a:r>
            <a:r>
              <a:rPr lang="en-US" sz="2400" dirty="0" smtClean="0"/>
              <a:t> and Ruminant Genetic </a:t>
            </a:r>
            <a:r>
              <a:rPr lang="en-US" sz="2400" dirty="0" err="1" smtClean="0"/>
              <a:t>Impr</a:t>
            </a:r>
            <a:r>
              <a:rPr lang="en-US" sz="2400" dirty="0" smtClean="0"/>
              <a:t>. Network </a:t>
            </a:r>
            <a:r>
              <a:rPr lang="en-US" sz="2400" dirty="0" smtClean="0">
                <a:solidFill>
                  <a:srgbClr val="FFFF00"/>
                </a:solidFill>
              </a:rPr>
              <a:t>(GBR)</a:t>
            </a:r>
            <a:r>
              <a:rPr lang="en-US" sz="2400" dirty="0" smtClean="0"/>
              <a:t> </a:t>
            </a:r>
          </a:p>
          <a:p>
            <a:pPr marL="627063" lvl="1" indent="-285750">
              <a:spcAft>
                <a:spcPts val="600"/>
              </a:spcAft>
            </a:pPr>
            <a:r>
              <a:rPr lang="en-US" sz="2400" dirty="0" smtClean="0"/>
              <a:t>Swiss Brown Cattle Breeders’ Federation </a:t>
            </a:r>
            <a:r>
              <a:rPr lang="en-US" sz="2400" dirty="0" smtClean="0">
                <a:solidFill>
                  <a:srgbClr val="FFFF00"/>
                </a:solidFill>
              </a:rPr>
              <a:t>(CHE)</a:t>
            </a:r>
          </a:p>
          <a:p>
            <a:pPr marL="627063" lvl="1" indent="-285750"/>
            <a:r>
              <a:rPr lang="en-US" sz="2400" dirty="0" smtClean="0"/>
              <a:t>Bavarian State Research Center for Agriculture </a:t>
            </a:r>
            <a:r>
              <a:rPr lang="en-US" sz="2400" dirty="0" smtClean="0">
                <a:solidFill>
                  <a:srgbClr val="FFFF00"/>
                </a:solidFill>
              </a:rPr>
              <a:t>(DEU)</a:t>
            </a:r>
          </a:p>
        </p:txBody>
      </p:sp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Acknowledgments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Acknowledments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1371600"/>
            <a:ext cx="8226425" cy="4601260"/>
          </a:xfrm>
        </p:spPr>
        <p:txBody>
          <a:bodyPr/>
          <a:lstStyle/>
          <a:p>
            <a:r>
              <a:rPr lang="en-US" dirty="0" smtClean="0"/>
              <a:t>Staff of Animal Improvement Programs Lab and Bovine Functional Genomics Lab, USDA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Joao </a:t>
            </a:r>
            <a:r>
              <a:rPr lang="en-US" dirty="0" err="1" smtClean="0">
                <a:solidFill>
                  <a:srgbClr val="FFFF00"/>
                </a:solidFill>
              </a:rPr>
              <a:t>Durr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smtClean="0"/>
              <a:t>(Interbull Centre) and </a:t>
            </a:r>
            <a:r>
              <a:rPr lang="en-US" dirty="0" smtClean="0">
                <a:solidFill>
                  <a:srgbClr val="FFFF00"/>
                </a:solidFill>
              </a:rPr>
              <a:t>Chuanyu Sun </a:t>
            </a:r>
            <a:r>
              <a:rPr lang="en-US" dirty="0" smtClean="0"/>
              <a:t>(NAAB) provided several slides and graphics</a:t>
            </a:r>
          </a:p>
          <a:p>
            <a:r>
              <a:rPr lang="en-US" dirty="0" smtClean="0"/>
              <a:t>Genotype exchanges coordinated by </a:t>
            </a:r>
            <a:r>
              <a:rPr lang="en-US" dirty="0" smtClean="0">
                <a:solidFill>
                  <a:srgbClr val="FFFF00"/>
                </a:solidFill>
              </a:rPr>
              <a:t>Marj Faust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FFFF00"/>
                </a:solidFill>
              </a:rPr>
              <a:t>Brian Van Doormaal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FFFF00"/>
                </a:solidFill>
              </a:rPr>
              <a:t>Gordon Doak</a:t>
            </a:r>
            <a:r>
              <a:rPr lang="en-US" dirty="0" smtClean="0"/>
              <a:t>, and </a:t>
            </a:r>
            <a:r>
              <a:rPr lang="en-US" dirty="0" smtClean="0">
                <a:solidFill>
                  <a:srgbClr val="FFFF00"/>
                </a:solidFill>
              </a:rPr>
              <a:t>Dan Gilbert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pic>
        <p:nvPicPr>
          <p:cNvPr id="607235" name="Picture 3" descr="Calf_Livabilit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0438" y="1370013"/>
            <a:ext cx="7221537" cy="46640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068" name="Rectangle 4"/>
          <p:cNvSpPr>
            <a:spLocks noGrp="1" noChangeArrowheads="1"/>
          </p:cNvSpPr>
          <p:nvPr>
            <p:ph type="title"/>
          </p:nvPr>
        </p:nvSpPr>
        <p:spPr>
          <a:xfrm>
            <a:off x="3886200" y="260648"/>
            <a:ext cx="5257800" cy="1107996"/>
          </a:xfrm>
        </p:spPr>
        <p:txBody>
          <a:bodyPr/>
          <a:lstStyle/>
          <a:p>
            <a:r>
              <a:rPr lang="en-US" sz="3600" dirty="0" smtClean="0"/>
              <a:t>O-Man </a:t>
            </a:r>
            <a:r>
              <a:rPr lang="en-US" sz="3600" dirty="0"/>
              <a:t>Daughters </a:t>
            </a:r>
            <a:br>
              <a:rPr lang="en-US" sz="3600" dirty="0"/>
            </a:br>
            <a:r>
              <a:rPr lang="en-US" sz="3600" dirty="0"/>
              <a:t>vs. Average Cows</a:t>
            </a:r>
          </a:p>
        </p:txBody>
      </p:sp>
      <p:graphicFrame>
        <p:nvGraphicFramePr>
          <p:cNvPr id="600200" name="Group 136"/>
          <p:cNvGraphicFramePr>
            <a:graphicFrameLocks noGrp="1"/>
          </p:cNvGraphicFramePr>
          <p:nvPr>
            <p:ph type="tbl" idx="1"/>
          </p:nvPr>
        </p:nvGraphicFramePr>
        <p:xfrm>
          <a:off x="914400" y="2133600"/>
          <a:ext cx="7315200" cy="4055746"/>
        </p:xfrm>
        <a:graphic>
          <a:graphicData uri="http://schemas.openxmlformats.org/drawingml/2006/table">
            <a:tbl>
              <a:tblPr/>
              <a:tblGrid>
                <a:gridCol w="3733800"/>
                <a:gridCol w="1981200"/>
                <a:gridCol w="1600200"/>
              </a:tblGrid>
              <a:tr h="587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pitchFamily="34" charset="0"/>
                        </a:rPr>
                        <a:t>Trait</a:t>
                      </a: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pitchFamily="34" charset="0"/>
                        </a:rPr>
                        <a:t>O-Man daughter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pitchFamily="34" charset="0"/>
                        </a:rPr>
                        <a:t>Average Holstein</a:t>
                      </a: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9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Milk (gallons/day)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10.5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10.1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Protein (lbs/day)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2.82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2.62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Cell count (1000/ml)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231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288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5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Productive life (mo)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34.0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27.7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9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Pregnancy rate (%)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23.9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21.0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Calving difficulty (%)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3%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8%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00193" name="Picture 129" descr="7HO06417d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657600" cy="2514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218" name="Straight Connector 2"/>
          <p:cNvCxnSpPr>
            <a:cxnSpLocks noChangeShapeType="1"/>
          </p:cNvCxnSpPr>
          <p:nvPr/>
        </p:nvCxnSpPr>
        <p:spPr bwMode="auto">
          <a:xfrm flipV="1">
            <a:off x="323850" y="1340768"/>
            <a:ext cx="8136582" cy="670"/>
          </a:xfrm>
          <a:prstGeom prst="line">
            <a:avLst/>
          </a:prstGeom>
          <a:noFill/>
          <a:ln w="31750" algn="ctr">
            <a:solidFill>
              <a:schemeClr val="tx1"/>
            </a:solidFill>
            <a:round/>
            <a:headEnd/>
            <a:tailEnd/>
          </a:ln>
        </p:spPr>
      </p:cxn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3861048"/>
            <a:ext cx="1851887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8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2204864"/>
            <a:ext cx="2376264" cy="1661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653136"/>
            <a:ext cx="1224136" cy="1128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2204864"/>
            <a:ext cx="1368425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-36513" y="3212976"/>
            <a:ext cx="2304257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19088" lvl="1" indent="-319088">
              <a:spcAft>
                <a:spcPts val="1800"/>
              </a:spcAft>
              <a:buSzPct val="67000"/>
              <a:tabLst>
                <a:tab pos="2062163" algn="l"/>
              </a:tabLst>
            </a:pPr>
            <a:r>
              <a:rPr lang="en-US" sz="2000" b="1" dirty="0" smtClean="0">
                <a:solidFill>
                  <a:srgbClr val="FFFF00"/>
                </a:solidFill>
              </a:rPr>
              <a:t>    Select parents, Transfer embryos to recipients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051720" y="4725144"/>
            <a:ext cx="223224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19088" lvl="1" indent="-319088">
              <a:spcAft>
                <a:spcPts val="1800"/>
              </a:spcAft>
              <a:buSzPct val="67000"/>
              <a:tabLst>
                <a:tab pos="2062163" algn="l"/>
              </a:tabLst>
            </a:pPr>
            <a:r>
              <a:rPr lang="en-US" sz="2000" b="1" dirty="0" smtClean="0">
                <a:solidFill>
                  <a:srgbClr val="FFFF00"/>
                </a:solidFill>
              </a:rPr>
              <a:t>    Calves born  and DNA tested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4355976" y="3933056"/>
            <a:ext cx="223224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Calves </a:t>
            </a:r>
            <a:r>
              <a:rPr lang="en-US" sz="2000" b="1" dirty="0">
                <a:solidFill>
                  <a:srgbClr val="FFFF00"/>
                </a:solidFill>
              </a:rPr>
              <a:t>b</a:t>
            </a:r>
            <a:r>
              <a:rPr lang="en-US" sz="2000" b="1" dirty="0" smtClean="0">
                <a:solidFill>
                  <a:srgbClr val="FFFF00"/>
                </a:solidFill>
              </a:rPr>
              <a:t>orn from DNA selected parents </a:t>
            </a:r>
            <a:endParaRPr lang="en-US" sz="2000" b="1" dirty="0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899592" y="6093296"/>
            <a:ext cx="64087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Reduce generation interval from 5 years to 2 years</a:t>
            </a:r>
            <a:endParaRPr lang="en-US" sz="2000" b="1" dirty="0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7308304" y="5301208"/>
            <a:ext cx="216058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</a:rPr>
              <a:t>Bull Receives Progeny Test </a:t>
            </a: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395288" y="142875"/>
            <a:ext cx="822642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US" sz="36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Genomic prediction of progeny test</a:t>
            </a:r>
            <a:endParaRPr lang="en-US" sz="3600" b="1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6" cstate="print">
            <a:lum bright="10000"/>
          </a:blip>
          <a:srcRect/>
          <a:stretch>
            <a:fillRect/>
          </a:stretch>
        </p:blipFill>
        <p:spPr bwMode="auto">
          <a:xfrm>
            <a:off x="2339752" y="2132856"/>
            <a:ext cx="746125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0" name="Straight Connector 29"/>
          <p:cNvCxnSpPr/>
          <p:nvPr/>
        </p:nvCxnSpPr>
        <p:spPr bwMode="auto">
          <a:xfrm flipV="1">
            <a:off x="395536" y="1340768"/>
            <a:ext cx="0" cy="504056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7" name="TextBox 36"/>
          <p:cNvSpPr txBox="1"/>
          <p:nvPr/>
        </p:nvSpPr>
        <p:spPr>
          <a:xfrm>
            <a:off x="323528" y="1484784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0</a:t>
            </a:r>
            <a:endParaRPr lang="en-US" sz="2400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2267744" y="1484784"/>
            <a:ext cx="423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1</a:t>
            </a:r>
            <a:endParaRPr lang="en-US" sz="2400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3779912" y="1484784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2</a:t>
            </a:r>
            <a:endParaRPr lang="en-US" sz="2400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5508104" y="1484784"/>
            <a:ext cx="423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3</a:t>
            </a:r>
            <a:endParaRPr lang="en-US" sz="2400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6948264" y="1484784"/>
            <a:ext cx="423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4</a:t>
            </a:r>
            <a:endParaRPr lang="en-US" sz="2400" b="1" dirty="0"/>
          </a:p>
        </p:txBody>
      </p:sp>
      <p:sp>
        <p:nvSpPr>
          <p:cNvPr id="42" name="TextBox 41"/>
          <p:cNvSpPr txBox="1"/>
          <p:nvPr/>
        </p:nvSpPr>
        <p:spPr>
          <a:xfrm>
            <a:off x="8244408" y="1484784"/>
            <a:ext cx="423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5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2" grpId="1"/>
      <p:bldP spid="14" grpId="0"/>
      <p:bldP spid="15" grpId="0"/>
      <p:bldP spid="15" grpId="1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182563"/>
            <a:ext cx="8226425" cy="553998"/>
          </a:xfrm>
        </p:spPr>
        <p:txBody>
          <a:bodyPr/>
          <a:lstStyle/>
          <a:p>
            <a:r>
              <a:rPr lang="en-US" smtClean="0"/>
              <a:t>Example animals of </a:t>
            </a:r>
            <a:r>
              <a:rPr lang="en-US" dirty="0" smtClean="0"/>
              <a:t>high value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/>
          <a:srcRect l="-1805" r="-1805"/>
          <a:stretch/>
        </p:blipFill>
        <p:spPr>
          <a:xfrm>
            <a:off x="193883" y="1095534"/>
            <a:ext cx="2578642" cy="5089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43808" y="2321811"/>
            <a:ext cx="6139975" cy="34114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75856" y="1196752"/>
            <a:ext cx="5190604" cy="797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Reliability of Holstein predictions</a:t>
            </a:r>
          </a:p>
        </p:txBody>
      </p:sp>
      <p:graphicFrame>
        <p:nvGraphicFramePr>
          <p:cNvPr id="64588" name="Group 76"/>
          <p:cNvGraphicFramePr>
            <a:graphicFrameLocks noGrp="1"/>
          </p:cNvGraphicFramePr>
          <p:nvPr>
            <p:ph idx="1"/>
          </p:nvPr>
        </p:nvGraphicFramePr>
        <p:xfrm>
          <a:off x="379413" y="914400"/>
          <a:ext cx="8418512" cy="4754880"/>
        </p:xfrm>
        <a:graphic>
          <a:graphicData uri="http://schemas.openxmlformats.org/drawingml/2006/table">
            <a:tbl>
              <a:tblPr/>
              <a:tblGrid>
                <a:gridCol w="2178050"/>
                <a:gridCol w="1752600"/>
                <a:gridCol w="1252537"/>
                <a:gridCol w="1524000"/>
                <a:gridCol w="1711325"/>
              </a:tblGrid>
              <a:tr h="327025">
                <a:tc>
                  <a:txBody>
                    <a:bodyPr/>
                    <a:lstStyle/>
                    <a:p>
                      <a:pPr marL="292100" marR="0" lvl="0" indent="-2921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umnst777 BT"/>
                          <a:cs typeface="Times New Roman" pitchFamily="18" charset="0"/>
                        </a:rPr>
                        <a:t>Trait</a:t>
                      </a:r>
                      <a:r>
                        <a:rPr kumimoji="0" lang="en-US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umnst777 BT"/>
                          <a:cs typeface="Times New Roman" pitchFamily="18" charset="0"/>
                        </a:rPr>
                        <a:t>a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umnst777 BT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92100" marR="0" lvl="0" indent="-2921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umnst777 BT"/>
                          <a:cs typeface="Times New Roman" pitchFamily="18" charset="0"/>
                        </a:rPr>
                        <a:t>Bias</a:t>
                      </a:r>
                      <a:r>
                        <a:rPr kumimoji="0" lang="en-US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umnst777 BT"/>
                          <a:cs typeface="Times New Roman" pitchFamily="18" charset="0"/>
                        </a:rPr>
                        <a:t>b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umnst777 BT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92100" marR="0" lvl="0" indent="-2921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umnst777 BT"/>
                          <a:cs typeface="Times New Roman" pitchFamily="18" charset="0"/>
                        </a:rPr>
                        <a:t>b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umnst777 BT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92100" marR="0" lvl="0" indent="-2921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umnst777 BT"/>
                          <a:cs typeface="Times New Roman" pitchFamily="18" charset="0"/>
                        </a:rPr>
                        <a:t>REL (%)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umnst777 BT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92100" marR="0" lvl="0" indent="-2921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umnst777 BT"/>
                          <a:cs typeface="Times New Roman" pitchFamily="18" charset="0"/>
                        </a:rPr>
                        <a:t>REL gain (%)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umnst777 BT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7025">
                <a:tc>
                  <a:txBody>
                    <a:bodyPr/>
                    <a:lstStyle/>
                    <a:p>
                      <a:pPr marL="292100" marR="0" lvl="0" indent="-2921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umnst777 BT"/>
                          <a:cs typeface="Times New Roman" pitchFamily="18" charset="0"/>
                        </a:rPr>
                        <a:t>Milk (kg)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umnst777 BT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lvl="0" indent="-34448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4163" algn="dec"/>
                        </a:tabLst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umnst777 BT"/>
                          <a:cs typeface="Times New Roman" pitchFamily="18" charset="0"/>
                        </a:rPr>
                        <a:t>−64.3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umnst777 BT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92100" marR="0" lvl="0" indent="-2921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umnst777 BT"/>
                          <a:cs typeface="Times New Roman" pitchFamily="18" charset="0"/>
                        </a:rPr>
                        <a:t>0.92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umnst777 BT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92100" marR="0" lvl="0" indent="-2921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umnst777 BT"/>
                          <a:cs typeface="Times New Roman" pitchFamily="18" charset="0"/>
                        </a:rPr>
                        <a:t>67.1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umnst777 BT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lvl="0" indent="-34448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2563" algn="dec"/>
                        </a:tabLst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umnst777 BT"/>
                          <a:cs typeface="Times New Roman" pitchFamily="18" charset="0"/>
                        </a:rPr>
                        <a:t>28.6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umnst777 BT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5438">
                <a:tc>
                  <a:txBody>
                    <a:bodyPr/>
                    <a:lstStyle/>
                    <a:p>
                      <a:pPr marL="292100" marR="0" lvl="0" indent="-2921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umnst777 BT"/>
                          <a:cs typeface="Times New Roman" pitchFamily="18" charset="0"/>
                        </a:rPr>
                        <a:t>Fat (kg)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umnst777 BT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lvl="0" indent="-34448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4163" algn="dec"/>
                        </a:tabLst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umnst777 BT"/>
                          <a:cs typeface="Times New Roman" pitchFamily="18" charset="0"/>
                        </a:rPr>
                        <a:t>−2.7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umnst777 BT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92100" marR="0" lvl="0" indent="-2921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umnst777 BT"/>
                          <a:cs typeface="Times New Roman" pitchFamily="18" charset="0"/>
                        </a:rPr>
                        <a:t>0.91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umnst777 BT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92100" marR="0" lvl="0" indent="-2921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umnst777 BT"/>
                          <a:cs typeface="Times New Roman" pitchFamily="18" charset="0"/>
                        </a:rPr>
                        <a:t>69.8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umnst777 BT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lvl="0" indent="-34448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2563" algn="dec"/>
                        </a:tabLst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umnst777 BT"/>
                          <a:cs typeface="Times New Roman" pitchFamily="18" charset="0"/>
                        </a:rPr>
                        <a:t>31.3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umnst777 BT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7025">
                <a:tc>
                  <a:txBody>
                    <a:bodyPr/>
                    <a:lstStyle/>
                    <a:p>
                      <a:pPr marL="292100" marR="0" lvl="0" indent="-2921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umnst777 BT"/>
                          <a:cs typeface="Times New Roman" pitchFamily="18" charset="0"/>
                        </a:rPr>
                        <a:t>Protein (kg)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umnst777 BT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lvl="0" indent="-34448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4163" algn="dec"/>
                        </a:tabLst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umnst777 BT"/>
                          <a:cs typeface="Times New Roman" pitchFamily="18" charset="0"/>
                        </a:rPr>
                        <a:t>  0.7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umnst777 BT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92100" marR="0" lvl="0" indent="-2921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umnst777 BT"/>
                          <a:cs typeface="Times New Roman" pitchFamily="18" charset="0"/>
                        </a:rPr>
                        <a:t>0.85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umnst777 BT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92100" marR="0" lvl="0" indent="-2921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umnst777 BT"/>
                          <a:cs typeface="Times New Roman" pitchFamily="18" charset="0"/>
                        </a:rPr>
                        <a:t>61.5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umnst777 BT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lvl="0" indent="-34448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2563" algn="dec"/>
                        </a:tabLst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umnst777 BT"/>
                          <a:cs typeface="Times New Roman" pitchFamily="18" charset="0"/>
                        </a:rPr>
                        <a:t>23.0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umnst777 BT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7025">
                <a:tc>
                  <a:txBody>
                    <a:bodyPr/>
                    <a:lstStyle/>
                    <a:p>
                      <a:pPr marL="292100" marR="0" lvl="0" indent="-2921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umnst777 BT"/>
                          <a:cs typeface="Times New Roman" pitchFamily="18" charset="0"/>
                        </a:rPr>
                        <a:t>Fat (%)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umnst777 BT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lvl="0" indent="-34448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4163" algn="dec"/>
                        </a:tabLst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umnst777 BT"/>
                          <a:cs typeface="Times New Roman" pitchFamily="18" charset="0"/>
                        </a:rPr>
                        <a:t>  0.0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umnst777 BT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92100" marR="0" lvl="0" indent="-2921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umnst777 BT"/>
                          <a:cs typeface="Times New Roman" pitchFamily="18" charset="0"/>
                        </a:rPr>
                        <a:t>1.00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umnst777 BT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92100" marR="0" lvl="0" indent="-2921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umnst777 BT"/>
                          <a:cs typeface="Times New Roman" pitchFamily="18" charset="0"/>
                        </a:rPr>
                        <a:t>86.5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umnst777 BT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lvl="0" indent="-34448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2563" algn="dec"/>
                        </a:tabLst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umnst777 BT"/>
                          <a:cs typeface="Times New Roman" pitchFamily="18" charset="0"/>
                        </a:rPr>
                        <a:t>48.0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umnst777 BT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7025">
                <a:tc>
                  <a:txBody>
                    <a:bodyPr/>
                    <a:lstStyle/>
                    <a:p>
                      <a:pPr marL="292100" marR="0" lvl="0" indent="-2921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umnst777 BT"/>
                          <a:cs typeface="Times New Roman" pitchFamily="18" charset="0"/>
                        </a:rPr>
                        <a:t>Protein (%)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umnst777 BT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lvl="0" indent="-34448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4163" algn="dec"/>
                        </a:tabLst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umnst777 BT"/>
                          <a:cs typeface="Times New Roman" pitchFamily="18" charset="0"/>
                        </a:rPr>
                        <a:t>  0.0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umnst777 BT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92100" marR="0" lvl="0" indent="-2921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umnst777 BT"/>
                          <a:cs typeface="Times New Roman" pitchFamily="18" charset="0"/>
                        </a:rPr>
                        <a:t>0.90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umnst777 BT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92100" marR="0" lvl="0" indent="-2921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umnst777 BT"/>
                          <a:cs typeface="Times New Roman" pitchFamily="18" charset="0"/>
                        </a:rPr>
                        <a:t>79.0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umnst777 BT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lvl="0" indent="-34448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2563" algn="dec"/>
                        </a:tabLst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umnst777 BT"/>
                          <a:cs typeface="Times New Roman" pitchFamily="18" charset="0"/>
                        </a:rPr>
                        <a:t>40.4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umnst777 BT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5438">
                <a:tc>
                  <a:txBody>
                    <a:bodyPr/>
                    <a:lstStyle/>
                    <a:p>
                      <a:pPr marL="292100" marR="0" lvl="0" indent="-2921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umnst777 BT"/>
                          <a:cs typeface="Times New Roman" pitchFamily="18" charset="0"/>
                        </a:rPr>
                        <a:t>PL (months)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umnst777 BT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lvl="0" indent="-34448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4163" algn="dec"/>
                        </a:tabLst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umnst777 BT"/>
                          <a:cs typeface="Times New Roman" pitchFamily="18" charset="0"/>
                        </a:rPr>
                        <a:t>−1.8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umnst777 BT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92100" marR="0" lvl="0" indent="-2921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umnst777 BT"/>
                          <a:cs typeface="Times New Roman" pitchFamily="18" charset="0"/>
                        </a:rPr>
                        <a:t>0.98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umnst777 BT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92100" marR="0" lvl="0" indent="-2921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umnst777 BT"/>
                          <a:cs typeface="Times New Roman" pitchFamily="18" charset="0"/>
                        </a:rPr>
                        <a:t>53.0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umnst777 BT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lvl="0" indent="-34448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2563" algn="dec"/>
                        </a:tabLst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umnst777 BT"/>
                          <a:cs typeface="Times New Roman" pitchFamily="18" charset="0"/>
                        </a:rPr>
                        <a:t>21.8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umnst777 BT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7025">
                <a:tc>
                  <a:txBody>
                    <a:bodyPr/>
                    <a:lstStyle/>
                    <a:p>
                      <a:pPr marL="292100" marR="0" lvl="0" indent="-2921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umnst777 BT"/>
                          <a:cs typeface="Times New Roman" pitchFamily="18" charset="0"/>
                        </a:rPr>
                        <a:t>SCS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umnst777 BT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lvl="0" indent="-34448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4163" algn="dec"/>
                        </a:tabLst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umnst777 BT"/>
                          <a:cs typeface="Times New Roman" pitchFamily="18" charset="0"/>
                        </a:rPr>
                        <a:t>  0.0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umnst777 BT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92100" marR="0" lvl="0" indent="-2921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umnst777 BT"/>
                          <a:cs typeface="Times New Roman" pitchFamily="18" charset="0"/>
                        </a:rPr>
                        <a:t>0.88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umnst777 BT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92100" marR="0" lvl="0" indent="-2921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umnst777 BT"/>
                          <a:cs typeface="Times New Roman" pitchFamily="18" charset="0"/>
                        </a:rPr>
                        <a:t>61.2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umnst777 BT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lvl="0" indent="-34448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2563" algn="dec"/>
                        </a:tabLst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umnst777 BT"/>
                          <a:cs typeface="Times New Roman" pitchFamily="18" charset="0"/>
                        </a:rPr>
                        <a:t>27.0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umnst777 BT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7025">
                <a:tc>
                  <a:txBody>
                    <a:bodyPr/>
                    <a:lstStyle/>
                    <a:p>
                      <a:pPr marL="292100" marR="0" lvl="0" indent="-2921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umnst777 BT"/>
                          <a:cs typeface="Times New Roman" pitchFamily="18" charset="0"/>
                        </a:rPr>
                        <a:t>DPR (%)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umnst777 BT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lvl="0" indent="-34448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4163" algn="dec"/>
                        </a:tabLst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umnst777 BT"/>
                          <a:cs typeface="Times New Roman" pitchFamily="18" charset="0"/>
                        </a:rPr>
                        <a:t>  0.0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umnst777 BT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92100" marR="0" lvl="0" indent="-2921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umnst777 BT"/>
                          <a:cs typeface="Times New Roman" pitchFamily="18" charset="0"/>
                        </a:rPr>
                        <a:t>0.92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umnst777 BT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92100" marR="0" lvl="0" indent="-2921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umnst777 BT"/>
                          <a:cs typeface="Times New Roman" pitchFamily="18" charset="0"/>
                        </a:rPr>
                        <a:t>51.2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umnst777 BT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lvl="0" indent="-34448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2563" algn="dec"/>
                        </a:tabLst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umnst777 BT"/>
                          <a:cs typeface="Times New Roman" pitchFamily="18" charset="0"/>
                        </a:rPr>
                        <a:t>21.7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umnst777 BT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7025">
                <a:tc>
                  <a:txBody>
                    <a:bodyPr/>
                    <a:lstStyle/>
                    <a:p>
                      <a:pPr marL="292100" marR="0" lvl="0" indent="-2921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umnst777 BT"/>
                          <a:cs typeface="Times New Roman" pitchFamily="18" charset="0"/>
                        </a:rPr>
                        <a:t>Sire CE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umnst777 BT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lvl="0" indent="-34448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4163" algn="dec"/>
                        </a:tabLst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umnst777 BT"/>
                          <a:cs typeface="Times New Roman" pitchFamily="18" charset="0"/>
                        </a:rPr>
                        <a:t>  0.8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umnst777 BT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92100" marR="0" lvl="0" indent="-2921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umnst777 BT"/>
                          <a:cs typeface="Times New Roman" pitchFamily="18" charset="0"/>
                        </a:rPr>
                        <a:t>0.73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umnst777 BT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92100" marR="0" lvl="0" indent="-2921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umnst777 BT"/>
                          <a:cs typeface="Times New Roman" pitchFamily="18" charset="0"/>
                        </a:rPr>
                        <a:t>31.0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umnst777 BT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lvl="0" indent="-34448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2563" algn="dec"/>
                        </a:tabLst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umnst777 BT"/>
                          <a:cs typeface="Times New Roman" pitchFamily="18" charset="0"/>
                        </a:rPr>
                        <a:t>10.4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umnst777 BT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5438">
                <a:tc>
                  <a:txBody>
                    <a:bodyPr/>
                    <a:lstStyle/>
                    <a:p>
                      <a:pPr marL="292100" marR="0" lvl="0" indent="-2921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umnst777 BT"/>
                          <a:cs typeface="Times New Roman" pitchFamily="18" charset="0"/>
                        </a:rPr>
                        <a:t>Daughter CE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umnst777 BT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lvl="0" indent="-34448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4163" algn="dec"/>
                        </a:tabLst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umnst777 BT"/>
                          <a:cs typeface="Times New Roman" pitchFamily="18" charset="0"/>
                        </a:rPr>
                        <a:t>−1.1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umnst777 BT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92100" marR="0" lvl="0" indent="-2921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umnst777 BT"/>
                          <a:cs typeface="Times New Roman" pitchFamily="18" charset="0"/>
                        </a:rPr>
                        <a:t>0.81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umnst777 BT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92100" marR="0" lvl="0" indent="-2921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umnst777 BT"/>
                          <a:cs typeface="Times New Roman" pitchFamily="18" charset="0"/>
                        </a:rPr>
                        <a:t>38.4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umnst777 BT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lvl="0" indent="-34448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2563" algn="dec"/>
                        </a:tabLst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umnst777 BT"/>
                          <a:cs typeface="Times New Roman" pitchFamily="18" charset="0"/>
                        </a:rPr>
                        <a:t>19.9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umnst777 BT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7025">
                <a:tc>
                  <a:txBody>
                    <a:bodyPr/>
                    <a:lstStyle/>
                    <a:p>
                      <a:pPr marL="292100" marR="0" lvl="0" indent="-2921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umnst777 BT"/>
                          <a:cs typeface="Times New Roman" pitchFamily="18" charset="0"/>
                        </a:rPr>
                        <a:t>Sire SB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umnst777 BT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lvl="0" indent="-34448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4163" algn="dec"/>
                        </a:tabLst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umnst777 BT"/>
                          <a:cs typeface="Times New Roman" pitchFamily="18" charset="0"/>
                        </a:rPr>
                        <a:t>  1.5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umnst777 BT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92100" marR="0" lvl="0" indent="-2921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umnst777 BT"/>
                          <a:cs typeface="Times New Roman" pitchFamily="18" charset="0"/>
                        </a:rPr>
                        <a:t>0.92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umnst777 BT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92100" marR="0" lvl="0" indent="-2921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umnst777 BT"/>
                          <a:cs typeface="Times New Roman" pitchFamily="18" charset="0"/>
                        </a:rPr>
                        <a:t>21.8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umnst777 BT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lvl="0" indent="-34448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2563" algn="dec"/>
                        </a:tabLst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umnst777 BT"/>
                          <a:cs typeface="Times New Roman" pitchFamily="18" charset="0"/>
                        </a:rPr>
                        <a:t>  3.7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umnst777 BT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7025">
                <a:tc>
                  <a:txBody>
                    <a:bodyPr/>
                    <a:lstStyle/>
                    <a:p>
                      <a:pPr marL="292100" marR="0" lvl="0" indent="-2921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umnst777 BT"/>
                          <a:cs typeface="Times New Roman" pitchFamily="18" charset="0"/>
                        </a:rPr>
                        <a:t>Daughter SB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umnst777 BT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lvl="0" indent="-34448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4163" algn="dec"/>
                        </a:tabLst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umnst777 BT"/>
                          <a:cs typeface="Times New Roman" pitchFamily="18" charset="0"/>
                        </a:rPr>
                        <a:t>− 0.2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92100" marR="0" lvl="0" indent="-2921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umnst777 BT"/>
                          <a:cs typeface="Times New Roman" pitchFamily="18" charset="0"/>
                        </a:rPr>
                        <a:t>0.83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umnst777 BT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92100" marR="0" lvl="0" indent="-2921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umnst777 BT"/>
                          <a:cs typeface="Times New Roman" pitchFamily="18" charset="0"/>
                        </a:rPr>
                        <a:t>30.3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umnst777 BT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lvl="0" indent="-34448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2563" algn="dec"/>
                        </a:tabLst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umnst777 BT"/>
                          <a:cs typeface="Times New Roman" pitchFamily="18" charset="0"/>
                        </a:rPr>
                        <a:t>13.2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umnst777 BT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5911" name="Rectangle 106"/>
          <p:cNvSpPr>
            <a:spLocks noChangeArrowheads="1"/>
          </p:cNvSpPr>
          <p:nvPr/>
        </p:nvSpPr>
        <p:spPr bwMode="auto">
          <a:xfrm>
            <a:off x="1963738" y="5800725"/>
            <a:ext cx="58102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1600" b="1" i="1"/>
              <a:t>a </a:t>
            </a:r>
            <a:r>
              <a:rPr lang="en-US" sz="1600" b="1"/>
              <a:t>PL=productive life,</a:t>
            </a:r>
            <a:r>
              <a:rPr lang="en-US" sz="1600"/>
              <a:t> </a:t>
            </a:r>
            <a:r>
              <a:rPr lang="en-US" sz="1600" b="1"/>
              <a:t>CE = calving ease and SB = stillbirth.</a:t>
            </a:r>
          </a:p>
          <a:p>
            <a:r>
              <a:rPr lang="en-US" sz="1600" b="1" i="1"/>
              <a:t>b </a:t>
            </a:r>
            <a:r>
              <a:rPr lang="en-US" sz="1600" b="1"/>
              <a:t>2011 deregressed value – 2007 genomic evaluation.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182563"/>
            <a:ext cx="8226425" cy="492443"/>
          </a:xfrm>
        </p:spPr>
        <p:txBody>
          <a:bodyPr/>
          <a:lstStyle/>
          <a:p>
            <a:r>
              <a:rPr lang="en-US" sz="3200" dirty="0" smtClean="0"/>
              <a:t>Average genetic merit for marketed bulls</a:t>
            </a:r>
            <a:endParaRPr lang="en-US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3376" y="1097556"/>
            <a:ext cx="8305088" cy="4979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mh08">
  <a:themeElements>
    <a:clrScheme name="smh08 9">
      <a:dk1>
        <a:srgbClr val="6871B2"/>
      </a:dk1>
      <a:lt1>
        <a:srgbClr val="FFFFFF"/>
      </a:lt1>
      <a:dk2>
        <a:srgbClr val="000099"/>
      </a:dk2>
      <a:lt2>
        <a:srgbClr val="FFFFFF"/>
      </a:lt2>
      <a:accent1>
        <a:srgbClr val="66CCFF"/>
      </a:accent1>
      <a:accent2>
        <a:srgbClr val="0000CC"/>
      </a:accent2>
      <a:accent3>
        <a:srgbClr val="AAAACA"/>
      </a:accent3>
      <a:accent4>
        <a:srgbClr val="DADADA"/>
      </a:accent4>
      <a:accent5>
        <a:srgbClr val="B8E2FF"/>
      </a:accent5>
      <a:accent6>
        <a:srgbClr val="0000B9"/>
      </a:accent6>
      <a:hlink>
        <a:srgbClr val="00FF00"/>
      </a:hlink>
      <a:folHlink>
        <a:srgbClr val="99FFCC"/>
      </a:folHlink>
    </a:clrScheme>
    <a:fontScheme name="smh08">
      <a:majorFont>
        <a:latin typeface="Humnst777 BT"/>
        <a:ea typeface=""/>
        <a:cs typeface=""/>
      </a:majorFont>
      <a:minorFont>
        <a:latin typeface="Humnst777 B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mh08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h08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h08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h08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h08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h08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h08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h08 8">
        <a:dk1>
          <a:srgbClr val="FFFFFF"/>
        </a:dk1>
        <a:lt1>
          <a:srgbClr val="FFFFFF"/>
        </a:lt1>
        <a:dk2>
          <a:srgbClr val="FFFFFF"/>
        </a:dk2>
        <a:lt2>
          <a:srgbClr val="6871B2"/>
        </a:lt2>
        <a:accent1>
          <a:srgbClr val="66CCFF"/>
        </a:accent1>
        <a:accent2>
          <a:srgbClr val="0000CC"/>
        </a:accent2>
        <a:accent3>
          <a:srgbClr val="FFFFFF"/>
        </a:accent3>
        <a:accent4>
          <a:srgbClr val="DADADA"/>
        </a:accent4>
        <a:accent5>
          <a:srgbClr val="B8E2FF"/>
        </a:accent5>
        <a:accent6>
          <a:srgbClr val="0000B9"/>
        </a:accent6>
        <a:hlink>
          <a:srgbClr val="00FF00"/>
        </a:hlink>
        <a:folHlink>
          <a:srgbClr val="99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h08 9">
        <a:dk1>
          <a:srgbClr val="6871B2"/>
        </a:dk1>
        <a:lt1>
          <a:srgbClr val="FFFFFF"/>
        </a:lt1>
        <a:dk2>
          <a:srgbClr val="000099"/>
        </a:dk2>
        <a:lt2>
          <a:srgbClr val="FFFFFF"/>
        </a:lt2>
        <a:accent1>
          <a:srgbClr val="66CCFF"/>
        </a:accent1>
        <a:accent2>
          <a:srgbClr val="0000CC"/>
        </a:accent2>
        <a:accent3>
          <a:srgbClr val="AAAACA"/>
        </a:accent3>
        <a:accent4>
          <a:srgbClr val="DADADA"/>
        </a:accent4>
        <a:accent5>
          <a:srgbClr val="B8E2FF"/>
        </a:accent5>
        <a:accent6>
          <a:srgbClr val="0000B9"/>
        </a:accent6>
        <a:hlink>
          <a:srgbClr val="00FF00"/>
        </a:hlink>
        <a:folHlink>
          <a:srgbClr val="99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h08 10">
        <a:dk1>
          <a:srgbClr val="000000"/>
        </a:dk1>
        <a:lt1>
          <a:srgbClr val="FFFFFF"/>
        </a:lt1>
        <a:dk2>
          <a:srgbClr val="000099"/>
        </a:dk2>
        <a:lt2>
          <a:srgbClr val="808080"/>
        </a:lt2>
        <a:accent1>
          <a:srgbClr val="003399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AAADCA"/>
        </a:accent5>
        <a:accent6>
          <a:srgbClr val="0000E7"/>
        </a:accent6>
        <a:hlink>
          <a:srgbClr val="0000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h08 11">
        <a:dk1>
          <a:srgbClr val="000000"/>
        </a:dk1>
        <a:lt1>
          <a:srgbClr val="FFFFFF"/>
        </a:lt1>
        <a:dk2>
          <a:srgbClr val="000099"/>
        </a:dk2>
        <a:lt2>
          <a:srgbClr val="808080"/>
        </a:lt2>
        <a:accent1>
          <a:srgbClr val="003399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AAADCA"/>
        </a:accent5>
        <a:accent6>
          <a:srgbClr val="0000E7"/>
        </a:accent6>
        <a:hlink>
          <a:srgbClr val="0000FF"/>
        </a:hlink>
        <a:folHlink>
          <a:srgbClr val="0000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h08 12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4D4D4D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000000"/>
        </a:accent6>
        <a:hlink>
          <a:srgbClr val="000000"/>
        </a:hlink>
        <a:folHlink>
          <a:srgbClr val="3333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4D4D4D"/>
      </a:lt2>
      <a:accent1>
        <a:srgbClr val="4D4D4D"/>
      </a:accent1>
      <a:accent2>
        <a:srgbClr val="000000"/>
      </a:accent2>
      <a:accent3>
        <a:srgbClr val="FFFFFF"/>
      </a:accent3>
      <a:accent4>
        <a:srgbClr val="000000"/>
      </a:accent4>
      <a:accent5>
        <a:srgbClr val="B2B2B2"/>
      </a:accent5>
      <a:accent6>
        <a:srgbClr val="000000"/>
      </a:accent6>
      <a:hlink>
        <a:srgbClr val="000000"/>
      </a:hlink>
      <a:folHlink>
        <a:srgbClr val="33333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136934</TotalTime>
  <Words>1910</Words>
  <Application>Microsoft Office PowerPoint</Application>
  <PresentationFormat>On-screen Show (4:3)</PresentationFormat>
  <Paragraphs>703</Paragraphs>
  <Slides>43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57" baseType="lpstr">
      <vt:lpstr>Arial</vt:lpstr>
      <vt:lpstr>Humnst777 BT</vt:lpstr>
      <vt:lpstr>Monotype Sorts</vt:lpstr>
      <vt:lpstr>Wingdings</vt:lpstr>
      <vt:lpstr>Times New Roman</vt:lpstr>
      <vt:lpstr>Calibri</vt:lpstr>
      <vt:lpstr>Verdana</vt:lpstr>
      <vt:lpstr>SymbolProp BT</vt:lpstr>
      <vt:lpstr>Symbol</vt:lpstr>
      <vt:lpstr>Wingdings 2</vt:lpstr>
      <vt:lpstr>SimSun</vt:lpstr>
      <vt:lpstr>smh08</vt:lpstr>
      <vt:lpstr>Chart</vt:lpstr>
      <vt:lpstr>Equation</vt:lpstr>
      <vt:lpstr>Global Impact of Genomic Selection in Dairy Cattle</vt:lpstr>
      <vt:lpstr>Why Go Global?</vt:lpstr>
      <vt:lpstr>Timeline in dairy cattle</vt:lpstr>
      <vt:lpstr>Traditional Selection  O-Bee Manfred Justice (O-Man)</vt:lpstr>
      <vt:lpstr>O-Man Daughters  vs. Average Cows</vt:lpstr>
      <vt:lpstr>Slide 6</vt:lpstr>
      <vt:lpstr>Example animals of high value</vt:lpstr>
      <vt:lpstr>Reliability of Holstein predictions</vt:lpstr>
      <vt:lpstr>Average genetic merit for marketed bulls</vt:lpstr>
      <vt:lpstr>North American genomic partners</vt:lpstr>
      <vt:lpstr>Foreign Brown Swiss Bulls  </vt:lpstr>
      <vt:lpstr>InterGenomics for Brown Swiss</vt:lpstr>
      <vt:lpstr>Foreign Holstein Reference Bulls   3,593 (28% of total bulls) had only foreign daughters</vt:lpstr>
      <vt:lpstr>REL – RELPA (Holstein)</vt:lpstr>
      <vt:lpstr>EuroGenomic Holstein Partners</vt:lpstr>
      <vt:lpstr>Interbull breeding value providers</vt:lpstr>
      <vt:lpstr>Interbull data flow (began 1994)  based in Sweden</vt:lpstr>
      <vt:lpstr>GMACE and genomic validation</vt:lpstr>
      <vt:lpstr>Slide 19</vt:lpstr>
      <vt:lpstr> Test predictions on truncated data</vt:lpstr>
      <vt:lpstr>Example of Genomic Validation  Animals genotyped as of February 2010</vt:lpstr>
      <vt:lpstr>Chips and Marker Densities</vt:lpstr>
      <vt:lpstr>Imputation</vt:lpstr>
      <vt:lpstr>High Density Genotypes</vt:lpstr>
      <vt:lpstr>High Density Reliability Gains</vt:lpstr>
      <vt:lpstr>Preliminary HD Studies</vt:lpstr>
      <vt:lpstr>Imputation Accuracy (% correct)</vt:lpstr>
      <vt:lpstr>Lethal recessive discoveries (2011)</vt:lpstr>
      <vt:lpstr>Haplotypes impacting fertility</vt:lpstr>
      <vt:lpstr>Mating Programs Including Genomic Relationships and Dominance Effects</vt:lpstr>
      <vt:lpstr>Computer Mating Programs</vt:lpstr>
      <vt:lpstr>Genomic mating and inbreeding</vt:lpstr>
      <vt:lpstr>Genomic Mating Programs</vt:lpstr>
      <vt:lpstr>Mating Methods</vt:lpstr>
      <vt:lpstr>Progeny Merit</vt:lpstr>
      <vt:lpstr>Results – without dominance</vt:lpstr>
      <vt:lpstr>Results – with dominance</vt:lpstr>
      <vt:lpstr>Mating Program Conclusions</vt:lpstr>
      <vt:lpstr>Other species</vt:lpstr>
      <vt:lpstr>Summary</vt:lpstr>
      <vt:lpstr>Acknowledgments</vt:lpstr>
      <vt:lpstr>Acknowledments</vt:lpstr>
      <vt:lpstr>Questions?</vt:lpstr>
    </vt:vector>
  </TitlesOfParts>
  <Manager>ahs</Manager>
  <Company>AIPL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International Dairy Sire Proofs</dc:subject>
  <dc:creator>Admin</dc:creator>
  <cp:keywords>Dairy, International, Sire evaluations</cp:keywords>
  <cp:lastModifiedBy>paul vanraden</cp:lastModifiedBy>
  <cp:revision>8286</cp:revision>
  <cp:lastPrinted>2001-08-24T14:44:42Z</cp:lastPrinted>
  <dcterms:created xsi:type="dcterms:W3CDTF">2002-07-16T13:01:30Z</dcterms:created>
  <dcterms:modified xsi:type="dcterms:W3CDTF">2013-05-01T18:40:07Z</dcterms:modified>
  <cp:category>Interbull</cp:category>
</cp:coreProperties>
</file>