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CCECFF"/>
    <a:srgbClr val="CCFFCC"/>
    <a:srgbClr val="99FFCC"/>
    <a:srgbClr val="00480F"/>
    <a:srgbClr val="00228E"/>
    <a:srgbClr val="001C75"/>
    <a:srgbClr val="001866"/>
    <a:srgbClr val="0028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93" autoAdjust="0"/>
  </p:normalViewPr>
  <p:slideViewPr>
    <p:cSldViewPr snapToGrid="0">
      <p:cViewPr varScale="1">
        <p:scale>
          <a:sx n="72" d="100"/>
          <a:sy n="72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0066"/>
            </a:gs>
            <a:gs pos="12000">
              <a:srgbClr val="000066"/>
            </a:gs>
            <a:gs pos="16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0066"/>
            </a:gs>
            <a:gs pos="48000">
              <a:srgbClr val="000066"/>
            </a:gs>
            <a:gs pos="55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200" y="3763132"/>
            <a:ext cx="7772400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George</a:t>
            </a:r>
            <a:r>
              <a:rPr lang="en-US" sz="3600" b="1" baseline="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R. Wiggans</a:t>
            </a:r>
          </a:p>
          <a:p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Animal Improvement Programs Laboratory</a:t>
            </a:r>
          </a:p>
          <a:p>
            <a:pPr>
              <a:lnSpc>
                <a:spcPts val="3400"/>
              </a:lnSpc>
            </a:pPr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3400"/>
              </a:lnSpc>
            </a:pPr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r>
              <a:rPr lang="en-US" sz="2800" b="1" baseline="0" dirty="0" smtClean="0">
                <a:solidFill>
                  <a:srgbClr val="00480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800" b="1" dirty="0">
              <a:solidFill>
                <a:srgbClr val="00480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s.usda.gov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agcensus.usda.gov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66"/>
            </a:gs>
            <a:gs pos="12000">
              <a:srgbClr val="000066"/>
            </a:gs>
            <a:gs pos="16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6858000" y="6583680"/>
            <a:ext cx="5436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ARS Big Data Computing Workshop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Census_smallest.jpg">
            <a:hlinkClick r:id="rId4"/>
          </p:cNvPr>
          <p:cNvPicPr>
            <a:picLocks noChangeAspect="1"/>
          </p:cNvPicPr>
          <p:nvPr userDrawn="1"/>
        </p:nvPicPr>
        <p:blipFill>
          <a:blip r:embed="rId5" cstate="print"/>
          <a:srcRect b="3883"/>
          <a:stretch>
            <a:fillRect/>
          </a:stretch>
        </p:blipFill>
        <p:spPr>
          <a:xfrm>
            <a:off x="8136466" y="6440856"/>
            <a:ext cx="914400" cy="319088"/>
          </a:xfrm>
          <a:prstGeom prst="rect">
            <a:avLst/>
          </a:prstGeom>
        </p:spPr>
      </p:pic>
      <p:pic>
        <p:nvPicPr>
          <p:cNvPr id="22" name="Picture 21" descr="USDA-logo.pn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rcRect l="4915" t="4729" r="-4915" b="-1892"/>
          <a:stretch>
            <a:fillRect/>
          </a:stretch>
        </p:blipFill>
        <p:spPr>
          <a:xfrm>
            <a:off x="7648174" y="6430910"/>
            <a:ext cx="489005" cy="3291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802" y="6648594"/>
            <a:ext cx="137160" cy="8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3"/>
          <p:cNvSpPr txBox="1">
            <a:spLocks noChangeArrowheads="1"/>
          </p:cNvSpPr>
          <p:nvPr userDrawn="1"/>
        </p:nvSpPr>
        <p:spPr bwMode="ltGray">
          <a:xfrm>
            <a:off x="7562584" y="6658040"/>
            <a:ext cx="55880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650" b="1" dirty="0" smtClean="0">
                <a:latin typeface="Calibri" pitchFamily="34" charset="0"/>
                <a:cs typeface="Calibri" pitchFamily="34" charset="0"/>
              </a:rPr>
              <a:t>2013</a:t>
            </a:r>
            <a:endParaRPr kumimoji="1" lang="en-US" sz="65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67000"/>
        <a:buFont typeface="Monotype Sorts" pitchFamily="2" charset="2"/>
        <a:buChar char="l"/>
        <a:defRPr sz="3200" b="1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80000"/>
        <a:buFont typeface="Monotype Sorts" pitchFamily="2" charset="2"/>
        <a:buChar char="w"/>
        <a:defRPr sz="3200" b="1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120000"/>
        <a:buFont typeface="Humnst777 BT"/>
        <a:buChar char="−"/>
        <a:defRPr sz="3200" b="1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215"/>
            <a:ext cx="7772400" cy="307776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Big data in support of</a:t>
            </a:r>
            <a:br>
              <a:rPr lang="en-US" dirty="0" smtClean="0"/>
            </a:br>
            <a:r>
              <a:rPr lang="en-US" dirty="0" smtClean="0"/>
              <a:t>genetic improvement</a:t>
            </a:r>
            <a:br>
              <a:rPr lang="en-US" dirty="0" smtClean="0"/>
            </a:br>
            <a:r>
              <a:rPr lang="en-US" dirty="0" smtClean="0"/>
              <a:t>of dairy cattle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cowsil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6" t="786" r="556" b="786"/>
          <a:stretch>
            <a:fillRect/>
          </a:stretch>
        </p:blipFill>
        <p:spPr>
          <a:xfrm>
            <a:off x="5649841" y="1672010"/>
            <a:ext cx="3054887" cy="2152819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59437" y="1802925"/>
            <a:ext cx="3048001" cy="20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                 100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      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01111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0</a:t>
            </a:r>
            <a:endParaRPr lang="en-US" sz="500" b="1" i="0" dirty="0" smtClean="0">
              <a:solidFill>
                <a:srgbClr val="0066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       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220020012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0212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1110111121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10111100112110002012200222011112021012002111221100211120220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00111100101101101022001100220110112002011010202221211221012202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2010011100011220221222112021120120201002022020002122 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21122011101210011121110211211002010210002200020221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2010002011000022022110221121011211101222200120111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12220020002002020201222110022222220022121111220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21002111120011011101120020222000111201101021211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1121211102022100211201211001111102111211020002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122000101101110202200221110102011121111011221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202102102121101102212200121101121101202201100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01     22200210021100011100211021101110002220021121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</a:t>
            </a:r>
            <a:r>
              <a:rPr lang="en-US" sz="25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2     21212110002220102002222120012211212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101110112</a:t>
            </a:r>
            <a:endParaRPr lang="en-US" sz="500" b="1" i="0" dirty="0" smtClean="0">
              <a:solidFill>
                <a:srgbClr val="0066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11    200201102020012222220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021110               22001120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211122   1010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1121211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202111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2112      121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12121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10120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021        01                                                         11220</a:t>
            </a:r>
            <a:b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012           10                                                         0   21</a:t>
            </a:r>
          </a:p>
          <a:p>
            <a:pPr eaLnBrk="0" hangingPunct="0">
              <a:defRPr/>
            </a:pP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00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2                                                          2   11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12             1                                                        </a:t>
            </a:r>
            <a:r>
              <a:rPr lang="en-US" sz="35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0   21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1              2                                                       12001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0                                                             12 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</a:t>
            </a:r>
            <a:endParaRPr lang="en-US" sz="500" b="1" dirty="0">
              <a:solidFill>
                <a:srgbClr val="0066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industry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Council on Dairy Cattle Breeding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Database maintenance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dirty="0" smtClean="0"/>
              <a:t>Calculation and distribution of genetic merit estimates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dirty="0" smtClean="0"/>
              <a:t>ARS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dirty="0" smtClean="0"/>
              <a:t>Research and development using data made available by Council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Adjacent work areas planned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resource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 smtClean="0"/>
              <a:t>Massive amount of genomic data </a:t>
            </a:r>
          </a:p>
          <a:p>
            <a:pPr marL="914400" lvl="1" indent="-508000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  <a:buClr>
                <a:srgbClr val="006600"/>
              </a:buClr>
              <a:buSzPct val="100000"/>
              <a:buFont typeface="Monotype Sorts" pitchFamily="2" charset="2"/>
              <a:buChar char=""/>
            </a:pPr>
            <a:r>
              <a:rPr lang="en-US" sz="2900" dirty="0" smtClean="0">
                <a:solidFill>
                  <a:srgbClr val="006600"/>
                </a:solidFill>
              </a:rPr>
              <a:t>Location of causal genetic variants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 smtClean="0"/>
              <a:t>Investigation of haplotypes never found in a homozygous state </a:t>
            </a:r>
          </a:p>
          <a:p>
            <a:pPr marL="914400" lvl="1" indent="-508000">
              <a:lnSpc>
                <a:spcPts val="3200"/>
              </a:lnSpc>
              <a:spcBef>
                <a:spcPts val="0"/>
              </a:spcBef>
              <a:spcAft>
                <a:spcPts val="3000"/>
              </a:spcAft>
              <a:buClr>
                <a:srgbClr val="006600"/>
              </a:buClr>
              <a:buSzPct val="100000"/>
              <a:buFont typeface="Monotype Sorts" pitchFamily="2" charset="2"/>
              <a:buChar char="Ü"/>
            </a:pPr>
            <a:r>
              <a:rPr lang="en-US" sz="2900" dirty="0" smtClean="0">
                <a:solidFill>
                  <a:srgbClr val="006600"/>
                </a:solidFill>
              </a:rPr>
              <a:t>Discovery of chromosomal abnormalities resulting in early embryonic death</a:t>
            </a:r>
          </a:p>
          <a:p>
            <a:pPr>
              <a:lnSpc>
                <a:spcPts val="3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900" dirty="0" smtClean="0"/>
              <a:t>Investigation of sons of heterozygous sires</a:t>
            </a:r>
          </a:p>
          <a:p>
            <a:pPr marL="914400" lvl="1" indent="-5080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Monotype Sorts" pitchFamily="2" charset="2"/>
              <a:buChar char="Ü"/>
            </a:pPr>
            <a:r>
              <a:rPr lang="en-US" sz="2900" dirty="0" smtClean="0">
                <a:solidFill>
                  <a:srgbClr val="006600"/>
                </a:solidFill>
              </a:rPr>
              <a:t>Detection of QTL from differences </a:t>
            </a:r>
            <a:r>
              <a:rPr lang="en-US" sz="2900" dirty="0" smtClean="0">
                <a:solidFill>
                  <a:srgbClr val="006600"/>
                </a:solidFill>
              </a:rPr>
              <a:t>between sons by haplotype</a:t>
            </a:r>
            <a:endParaRPr lang="en-US" sz="29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32065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900" dirty="0" smtClean="0"/>
              <a:t>Highly successful program leading to annual increases in genetic merit for production efficiency</a:t>
            </a:r>
          </a:p>
          <a:p>
            <a:pPr>
              <a:lnSpc>
                <a:spcPts val="31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900" dirty="0" smtClean="0"/>
              <a:t>Large database of phenotypic and genomic data provided by industry</a:t>
            </a:r>
          </a:p>
          <a:p>
            <a:pPr>
              <a:lnSpc>
                <a:spcPts val="31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900" dirty="0" smtClean="0"/>
              <a:t>Big data supports research </a:t>
            </a:r>
            <a:r>
              <a:rPr lang="en-US" sz="2900" dirty="0" smtClean="0"/>
              <a:t>to determine mechanism of genetic control of economically important traits</a:t>
            </a:r>
          </a:p>
          <a:p>
            <a:pPr>
              <a:lnSpc>
                <a:spcPts val="31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900" dirty="0" smtClean="0"/>
              <a:t>Data processing techniques developed </a:t>
            </a:r>
            <a:r>
              <a:rPr lang="en-US" sz="2900" dirty="0" smtClean="0"/>
              <a:t>to meet needs of industry </a:t>
            </a:r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3967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Genetic improvement of dairy cattle for economically important traits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Yield </a:t>
            </a:r>
            <a:r>
              <a:rPr lang="en-US" dirty="0" smtClean="0">
                <a:solidFill>
                  <a:srgbClr val="006600"/>
                </a:solidFill>
              </a:rPr>
              <a:t>(milk, fat, and protein)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Conformation </a:t>
            </a:r>
            <a:r>
              <a:rPr lang="en-US" dirty="0" smtClean="0">
                <a:solidFill>
                  <a:srgbClr val="006600"/>
                </a:solidFill>
              </a:rPr>
              <a:t>(overall and individual traits)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Longevity </a:t>
            </a:r>
            <a:r>
              <a:rPr lang="en-US" dirty="0" smtClean="0">
                <a:solidFill>
                  <a:srgbClr val="006600"/>
                </a:solidFill>
              </a:rPr>
              <a:t>(productive life)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Fertility </a:t>
            </a:r>
            <a:r>
              <a:rPr lang="en-US" dirty="0" smtClean="0">
                <a:solidFill>
                  <a:srgbClr val="006600"/>
                </a:solidFill>
              </a:rPr>
              <a:t>(conception and pregnancy rates)</a:t>
            </a:r>
            <a:endParaRPr lang="en-US" dirty="0" smtClean="0"/>
          </a:p>
          <a:p>
            <a:pPr lvl="1">
              <a:spcAft>
                <a:spcPts val="300"/>
              </a:spcAft>
            </a:pPr>
            <a:r>
              <a:rPr lang="en-US" dirty="0" smtClean="0"/>
              <a:t>Calving </a:t>
            </a:r>
            <a:r>
              <a:rPr lang="en-US" dirty="0" smtClean="0">
                <a:solidFill>
                  <a:srgbClr val="006600"/>
                </a:solidFill>
              </a:rPr>
              <a:t>(dystocia and stillbirth)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Disease resistance </a:t>
            </a:r>
            <a:r>
              <a:rPr lang="en-US" dirty="0" smtClean="0">
                <a:solidFill>
                  <a:srgbClr val="006600"/>
                </a:solidFill>
              </a:rPr>
              <a:t>(mastitis)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types</a:t>
            </a:r>
            <a:endParaRPr lang="en-US" sz="3000" i="1" dirty="0">
              <a:solidFill>
                <a:srgbClr val="CCFF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319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000" dirty="0" smtClean="0"/>
              <a:t>Identification information for </a:t>
            </a:r>
            <a:r>
              <a:rPr lang="en-US" sz="3000" dirty="0" smtClean="0"/>
              <a:t>animal:</a:t>
            </a:r>
            <a:endParaRPr lang="en-US" sz="3000" dirty="0" smtClean="0"/>
          </a:p>
          <a:p>
            <a:pPr lvl="1">
              <a:spcAft>
                <a:spcPts val="0"/>
              </a:spcAft>
            </a:pPr>
            <a:endParaRPr lang="en-US" sz="3000" dirty="0" smtClean="0"/>
          </a:p>
          <a:p>
            <a:pPr lvl="1">
              <a:spcAft>
                <a:spcPts val="0"/>
              </a:spcAft>
            </a:pPr>
            <a:r>
              <a:rPr lang="en-US" sz="3000" dirty="0" smtClean="0"/>
              <a:t>Name</a:t>
            </a:r>
          </a:p>
          <a:p>
            <a:pPr lvl="1">
              <a:spcAft>
                <a:spcPts val="0"/>
              </a:spcAft>
            </a:pPr>
            <a:r>
              <a:rPr lang="en-US" sz="3000" dirty="0" smtClean="0"/>
              <a:t>ID </a:t>
            </a:r>
            <a:r>
              <a:rPr lang="en-US" sz="3000" dirty="0" smtClean="0"/>
              <a:t>number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/>
              <a:t>Birth </a:t>
            </a:r>
            <a:r>
              <a:rPr lang="en-US" sz="3000" dirty="0" smtClean="0"/>
              <a:t>date</a:t>
            </a:r>
          </a:p>
          <a:p>
            <a:pPr lvl="1"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Sire			</a:t>
            </a:r>
            <a:endParaRPr lang="en-US" sz="3000" dirty="0" smtClean="0"/>
          </a:p>
          <a:p>
            <a:pPr>
              <a:spcAft>
                <a:spcPts val="0"/>
              </a:spcAft>
            </a:pPr>
            <a:r>
              <a:rPr lang="en-US" sz="3000" dirty="0" smtClean="0"/>
              <a:t>Animal genotypes from marker panels that</a:t>
            </a:r>
          </a:p>
          <a:p>
            <a:pPr>
              <a:buNone/>
            </a:pPr>
            <a:r>
              <a:rPr lang="en-US" sz="3000" dirty="0" smtClean="0"/>
              <a:t>	that range from 2,900 to 777,962 markers</a:t>
            </a:r>
            <a:endParaRPr lang="en-US" sz="3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017572" y="2371495"/>
            <a:ext cx="280693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905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1866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Breed</a:t>
            </a:r>
          </a:p>
          <a:p>
            <a:pPr marL="6905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1866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Herd</a:t>
            </a:r>
          </a:p>
          <a:p>
            <a:pPr marL="690563" marR="0" lvl="1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>
                <a:srgbClr val="001866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Country</a:t>
            </a:r>
          </a:p>
          <a:p>
            <a:pPr marL="690563" marR="0" lvl="1" indent="-2841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1866"/>
              </a:buClr>
              <a:buSzPct val="80000"/>
              <a:buFont typeface="Monotype Sorts" pitchFamily="2" charset="2"/>
              <a:buChar char="w"/>
              <a:tabLst/>
              <a:defRPr/>
            </a:pPr>
            <a:r>
              <a:rPr lang="en-US" sz="3000" b="1" kern="0" dirty="0" smtClean="0">
                <a:solidFill>
                  <a:srgbClr val="000066"/>
                </a:solidFill>
                <a:latin typeface="Calibri" pitchFamily="34" charset="0"/>
                <a:ea typeface="+mn-ea"/>
                <a:cs typeface="Calibri" pitchFamily="34" charset="0"/>
              </a:rPr>
              <a:t>Dam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5085" y="4582217"/>
            <a:ext cx="1385583" cy="1959595"/>
            <a:chOff x="7299801" y="4409941"/>
            <a:chExt cx="1385583" cy="1959595"/>
          </a:xfrm>
        </p:grpSpPr>
        <p:pic>
          <p:nvPicPr>
            <p:cNvPr id="6" name="Picture 5" descr="BovineLD BeadChip.jpg"/>
            <p:cNvPicPr>
              <a:picLocks noChangeAspect="1"/>
            </p:cNvPicPr>
            <p:nvPr/>
          </p:nvPicPr>
          <p:blipFill>
            <a:blip r:embed="rId2" cstate="print"/>
            <a:srcRect l="29156" r="27378"/>
            <a:stretch>
              <a:fillRect/>
            </a:stretch>
          </p:blipFill>
          <p:spPr>
            <a:xfrm rot="1568537">
              <a:off x="7380486" y="4409941"/>
              <a:ext cx="746685" cy="1959595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46100" dist="38100" dir="1920000" sx="89000" sy="89000" algn="ctr">
                <a:srgbClr val="CCFFCC"/>
              </a:outerShdw>
            </a:effectLst>
            <a:scene3d>
              <a:camera prst="perspectiveFront" fov="2700000">
                <a:rot lat="20376000" lon="1938000" rev="20112001"/>
              </a:camera>
              <a:lightRig rig="flat" dir="t"/>
            </a:scene3d>
            <a:sp3d prstMaterial="powder">
              <a:extrusionClr>
                <a:schemeClr val="tx1"/>
              </a:extrusionClr>
            </a:sp3d>
          </p:spPr>
        </p:pic>
        <p:sp>
          <p:nvSpPr>
            <p:cNvPr id="7" name="TextBox 6"/>
            <p:cNvSpPr txBox="1"/>
            <p:nvPr/>
          </p:nvSpPr>
          <p:spPr>
            <a:xfrm rot="19209909">
              <a:off x="7299801" y="5580724"/>
              <a:ext cx="138558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6600"/>
                  </a:solidFill>
                  <a:effectLst/>
                  <a:latin typeface="Calibri" pitchFamily="34" charset="0"/>
                  <a:cs typeface="Calibri" pitchFamily="34" charset="0"/>
                </a:rPr>
                <a:t>Courtesy of </a:t>
              </a:r>
              <a:r>
                <a:rPr lang="en-US" sz="800" b="1" dirty="0" err="1" smtClean="0">
                  <a:solidFill>
                    <a:srgbClr val="006600"/>
                  </a:solidFill>
                  <a:effectLst/>
                  <a:latin typeface="Calibri" pitchFamily="34" charset="0"/>
                  <a:cs typeface="Calibri" pitchFamily="34" charset="0"/>
                </a:rPr>
                <a:t>Illumina</a:t>
              </a:r>
              <a:r>
                <a:rPr lang="en-US" sz="800" b="1" dirty="0" smtClean="0">
                  <a:solidFill>
                    <a:srgbClr val="006600"/>
                  </a:solidFill>
                  <a:effectLst/>
                  <a:latin typeface="Calibri" pitchFamily="34" charset="0"/>
                  <a:cs typeface="Calibri" pitchFamily="34" charset="0"/>
                </a:rPr>
                <a:t>, Inc.</a:t>
              </a:r>
              <a:endParaRPr lang="en-US" sz="800" b="1" dirty="0">
                <a:solidFill>
                  <a:srgbClr val="00660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Data types  </a:t>
            </a:r>
            <a:r>
              <a:rPr lang="en-US" sz="3200" i="1" dirty="0" smtClean="0">
                <a:solidFill>
                  <a:srgbClr val="CCFFCC"/>
                </a:solidFill>
              </a:rPr>
              <a:t>(continued)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6287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sz="3000" dirty="0" smtClean="0"/>
              <a:t>Records for milk yield, fat percentage, protein percentage, and somatic cell count </a:t>
            </a:r>
            <a:r>
              <a:rPr lang="en-US" sz="3000" dirty="0" smtClean="0">
                <a:solidFill>
                  <a:srgbClr val="006600"/>
                </a:solidFill>
              </a:rPr>
              <a:t>(1/month)</a:t>
            </a:r>
          </a:p>
          <a:p>
            <a:pPr>
              <a:spcAft>
                <a:spcPts val="2400"/>
              </a:spcAft>
            </a:pPr>
            <a:r>
              <a:rPr lang="en-US" sz="3000" dirty="0" smtClean="0"/>
              <a:t>Appraiser-assigned scores for </a:t>
            </a:r>
            <a:r>
              <a:rPr lang="en-US" sz="3000" dirty="0" smtClean="0">
                <a:sym typeface="Symbol"/>
              </a:rPr>
              <a:t></a:t>
            </a:r>
            <a:r>
              <a:rPr lang="en-US" sz="3000" dirty="0" smtClean="0"/>
              <a:t>16 body and udder characteristics related to conformation </a:t>
            </a:r>
            <a:r>
              <a:rPr lang="en-US" sz="3000" dirty="0" smtClean="0">
                <a:solidFill>
                  <a:srgbClr val="006600"/>
                </a:solidFill>
              </a:rPr>
              <a:t>(e.g., stature)</a:t>
            </a:r>
          </a:p>
          <a:p>
            <a:pPr>
              <a:spcAft>
                <a:spcPts val="2400"/>
              </a:spcAft>
            </a:pPr>
            <a:r>
              <a:rPr lang="en-US" sz="3000" dirty="0" smtClean="0"/>
              <a:t>Breeding records that include indicator for conception success</a:t>
            </a:r>
          </a:p>
          <a:p>
            <a:pPr>
              <a:spcAft>
                <a:spcPts val="2400"/>
              </a:spcAft>
            </a:pPr>
            <a:r>
              <a:rPr lang="en-US" sz="3000" dirty="0" smtClean="0"/>
              <a:t>Calving difficulty scores and stillbirth </a:t>
            </a:r>
            <a:r>
              <a:rPr lang="en-US" sz="3000" dirty="0" smtClean="0"/>
              <a:t>indication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amounts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0126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 smtClean="0"/>
              <a:t>68,270,792 identification records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334,402 animal genotypes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142,157,859 lactation records</a:t>
            </a:r>
            <a:r>
              <a:rPr lang="en-US" dirty="0" smtClean="0">
                <a:solidFill>
                  <a:srgbClr val="006600"/>
                </a:solidFill>
              </a:rPr>
              <a:t> (since 1960)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558,425,959 daily yield records</a:t>
            </a:r>
            <a:r>
              <a:rPr lang="en-US" dirty="0" smtClean="0">
                <a:solidFill>
                  <a:srgbClr val="006600"/>
                </a:solidFill>
              </a:rPr>
              <a:t> (since 1990)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139,043,355 reproduction event records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25,223,471 calving difficulty scores</a:t>
            </a:r>
          </a:p>
          <a:p>
            <a:pPr>
              <a:spcAft>
                <a:spcPts val="1500"/>
              </a:spcAft>
            </a:pPr>
            <a:r>
              <a:rPr lang="en-US" dirty="0" smtClean="0"/>
              <a:t>21,971,890 stillbirth scores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02701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000" dirty="0" smtClean="0"/>
              <a:t>Computation server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6600"/>
              </a:buClr>
            </a:pPr>
            <a:r>
              <a:rPr lang="en-US" sz="3000" dirty="0" smtClean="0">
                <a:solidFill>
                  <a:srgbClr val="006600"/>
                </a:solidFill>
              </a:rPr>
              <a:t>2.3–2.7 GHz CPU (32 cores, 64 threads)</a:t>
            </a:r>
          </a:p>
          <a:p>
            <a:pPr lvl="1">
              <a:lnSpc>
                <a:spcPts val="3200"/>
              </a:lnSpc>
              <a:spcAft>
                <a:spcPts val="0"/>
              </a:spcAft>
              <a:buClr>
                <a:srgbClr val="006600"/>
              </a:buClr>
            </a:pPr>
            <a:r>
              <a:rPr lang="en-US" sz="3000" dirty="0" smtClean="0">
                <a:solidFill>
                  <a:srgbClr val="006600"/>
                </a:solidFill>
              </a:rPr>
              <a:t>256 GB RAM</a:t>
            </a:r>
          </a:p>
          <a:p>
            <a:pPr lvl="1">
              <a:lnSpc>
                <a:spcPts val="3200"/>
              </a:lnSpc>
              <a:spcAft>
                <a:spcPts val="2200"/>
              </a:spcAft>
              <a:buClr>
                <a:srgbClr val="006600"/>
              </a:buClr>
            </a:pPr>
            <a:r>
              <a:rPr lang="en-US" sz="3000" dirty="0" smtClean="0">
                <a:solidFill>
                  <a:srgbClr val="006600"/>
                </a:solidFill>
              </a:rPr>
              <a:t>5 TB local storage</a:t>
            </a:r>
          </a:p>
          <a:p>
            <a:pPr>
              <a:spcAft>
                <a:spcPts val="0"/>
              </a:spcAft>
            </a:pPr>
            <a:r>
              <a:rPr lang="en-US" sz="3000" dirty="0" smtClean="0"/>
              <a:t>Database server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6600"/>
              </a:buClr>
            </a:pPr>
            <a:r>
              <a:rPr lang="en-US" sz="3000" dirty="0" smtClean="0">
                <a:solidFill>
                  <a:srgbClr val="006600"/>
                </a:solidFill>
              </a:rPr>
              <a:t>3.0 GHz CPU (8 cores)</a:t>
            </a:r>
          </a:p>
          <a:p>
            <a:pPr lvl="1">
              <a:lnSpc>
                <a:spcPts val="3200"/>
              </a:lnSpc>
              <a:spcAft>
                <a:spcPts val="0"/>
              </a:spcAft>
              <a:buClr>
                <a:srgbClr val="006600"/>
              </a:buClr>
            </a:pPr>
            <a:r>
              <a:rPr lang="en-US" sz="3000" dirty="0" smtClean="0">
                <a:solidFill>
                  <a:srgbClr val="006600"/>
                </a:solidFill>
              </a:rPr>
              <a:t>40 GB RAM</a:t>
            </a:r>
          </a:p>
          <a:p>
            <a:pPr lvl="1">
              <a:lnSpc>
                <a:spcPts val="3200"/>
              </a:lnSpc>
              <a:spcAft>
                <a:spcPts val="2200"/>
              </a:spcAft>
              <a:buClr>
                <a:srgbClr val="006600"/>
              </a:buClr>
            </a:pPr>
            <a:r>
              <a:rPr lang="en-US" sz="3000" dirty="0" smtClean="0">
                <a:solidFill>
                  <a:srgbClr val="006600"/>
                </a:solidFill>
              </a:rPr>
              <a:t>2 TB local storage</a:t>
            </a:r>
          </a:p>
          <a:p>
            <a:pPr>
              <a:spcAft>
                <a:spcPts val="0"/>
              </a:spcAft>
            </a:pPr>
            <a:r>
              <a:rPr lang="en-US" sz="3000" dirty="0" smtClean="0"/>
              <a:t>Shared storage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>
                <a:srgbClr val="006600"/>
              </a:buClr>
            </a:pPr>
            <a:r>
              <a:rPr lang="en-US" sz="3000" dirty="0" smtClean="0">
                <a:solidFill>
                  <a:srgbClr val="006600"/>
                </a:solidFill>
              </a:rPr>
              <a:t>19 TB</a:t>
            </a:r>
            <a:endParaRPr lang="en-US" sz="3000" dirty="0">
              <a:solidFill>
                <a:srgbClr val="0066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0929" t="3231" r="10411"/>
          <a:stretch>
            <a:fillRect/>
          </a:stretch>
        </p:blipFill>
        <p:spPr bwMode="auto">
          <a:xfrm>
            <a:off x="5239461" y="3135087"/>
            <a:ext cx="3347596" cy="297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54984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3000" dirty="0" smtClean="0"/>
              <a:t>Variable length segments for database rows to minimize space and overhead in identifying data</a:t>
            </a:r>
          </a:p>
          <a:p>
            <a:pPr>
              <a:spcAft>
                <a:spcPts val="3600"/>
              </a:spcAft>
            </a:pPr>
            <a:r>
              <a:rPr lang="en-US" sz="3000" dirty="0" smtClean="0"/>
              <a:t>All marker genotypes for an animal stored each as a single byte in a character large object </a:t>
            </a:r>
            <a:r>
              <a:rPr lang="en-US" sz="3000" dirty="0" smtClean="0">
                <a:solidFill>
                  <a:srgbClr val="006600"/>
                </a:solidFill>
              </a:rPr>
              <a:t>(CLOB)</a:t>
            </a:r>
          </a:p>
          <a:p>
            <a:pPr>
              <a:spcAft>
                <a:spcPts val="3600"/>
              </a:spcAft>
            </a:pPr>
            <a:r>
              <a:rPr lang="en-US" sz="3000" dirty="0" smtClean="0"/>
              <a:t>All </a:t>
            </a:r>
            <a:r>
              <a:rPr lang="en-US" sz="3000" dirty="0" err="1" smtClean="0"/>
              <a:t>breedings</a:t>
            </a:r>
            <a:r>
              <a:rPr lang="en-US" sz="3000" dirty="0" smtClean="0"/>
              <a:t> and monthly milk yield and component information for a cow’s lactation stored in variable character data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6270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</a:t>
            </a:r>
          </a:p>
          <a:p>
            <a:pPr lvl="1">
              <a:spcAft>
                <a:spcPts val="4200"/>
              </a:spcAft>
              <a:buClr>
                <a:srgbClr val="006600"/>
              </a:buClr>
            </a:pPr>
            <a:r>
              <a:rPr lang="en-US" dirty="0" smtClean="0">
                <a:solidFill>
                  <a:srgbClr val="006600"/>
                </a:solidFill>
              </a:rPr>
              <a:t>Database interface including data editing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FORTRAN </a:t>
            </a:r>
          </a:p>
          <a:p>
            <a:pPr lvl="1">
              <a:spcAft>
                <a:spcPts val="4200"/>
              </a:spcAft>
              <a:buClr>
                <a:srgbClr val="006600"/>
              </a:buClr>
            </a:pPr>
            <a:r>
              <a:rPr lang="en-US" dirty="0" smtClean="0">
                <a:solidFill>
                  <a:srgbClr val="006600"/>
                </a:solidFill>
              </a:rPr>
              <a:t>Calculation of genetic merit estimates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SAS</a:t>
            </a:r>
          </a:p>
          <a:p>
            <a:pPr lvl="1">
              <a:buClr>
                <a:srgbClr val="006600"/>
              </a:buClr>
            </a:pPr>
            <a:r>
              <a:rPr lang="en-US" dirty="0" smtClean="0">
                <a:solidFill>
                  <a:srgbClr val="006600"/>
                </a:solidFill>
              </a:rPr>
              <a:t>Data preparation, checking, and delivery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schedule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57020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Triannual genetic merit estimates</a:t>
            </a:r>
          </a:p>
          <a:p>
            <a:pPr>
              <a:spcAft>
                <a:spcPts val="4800"/>
              </a:spcAft>
              <a:buNone/>
            </a:pPr>
            <a:r>
              <a:rPr lang="en-US" dirty="0" smtClean="0"/>
              <a:t>	from processed phenotypic data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Monthly genomic evaluations based on estimates of marker effects using genotypic data and triannual phenotype-based evaluations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6669313" y="1286782"/>
            <a:ext cx="2024743" cy="1509487"/>
            <a:chOff x="6669313" y="1286782"/>
            <a:chExt cx="2024743" cy="1509487"/>
          </a:xfrm>
        </p:grpSpPr>
        <p:grpSp>
          <p:nvGrpSpPr>
            <p:cNvPr id="24" name="Group 23"/>
            <p:cNvGrpSpPr/>
            <p:nvPr/>
          </p:nvGrpSpPr>
          <p:grpSpPr>
            <a:xfrm>
              <a:off x="6669313" y="1439182"/>
              <a:ext cx="914400" cy="914400"/>
              <a:chOff x="6669313" y="1439182"/>
              <a:chExt cx="914400" cy="914400"/>
            </a:xfrm>
          </p:grpSpPr>
          <p:pic>
            <p:nvPicPr>
              <p:cNvPr id="20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Rectangle 22"/>
              <p:cNvSpPr/>
              <p:nvPr/>
            </p:nvSpPr>
            <p:spPr>
              <a:xfrm rot="21101859">
                <a:off x="6873166" y="1736243"/>
                <a:ext cx="535723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66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APR</a:t>
                </a:r>
                <a:endParaRPr lang="en-US" sz="1400" b="1" cap="none" spc="150" dirty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779656" y="1286782"/>
              <a:ext cx="914400" cy="914400"/>
              <a:chOff x="6669313" y="1439182"/>
              <a:chExt cx="914400" cy="914400"/>
            </a:xfrm>
          </p:grpSpPr>
          <p:pic>
            <p:nvPicPr>
              <p:cNvPr id="29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Rectangle 29"/>
              <p:cNvSpPr/>
              <p:nvPr/>
            </p:nvSpPr>
            <p:spPr>
              <a:xfrm rot="21101859">
                <a:off x="6877975" y="1736243"/>
                <a:ext cx="52610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66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DEC</a:t>
                </a:r>
                <a:endParaRPr lang="en-US" sz="1400" b="1" cap="none" spc="150" dirty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402285" y="1881869"/>
              <a:ext cx="914400" cy="914400"/>
              <a:chOff x="6669313" y="1439182"/>
              <a:chExt cx="914400" cy="914400"/>
            </a:xfrm>
          </p:grpSpPr>
          <p:pic>
            <p:nvPicPr>
              <p:cNvPr id="26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7" name="Rectangle 26"/>
              <p:cNvSpPr/>
              <p:nvPr/>
            </p:nvSpPr>
            <p:spPr>
              <a:xfrm rot="21101859">
                <a:off x="6872333" y="1736243"/>
                <a:ext cx="537390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66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AUg</a:t>
                </a:r>
                <a:endParaRPr lang="en-US" sz="1400" b="1" cap="none" spc="150" dirty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1669136" y="4458155"/>
            <a:ext cx="6988634" cy="1785246"/>
            <a:chOff x="1669136" y="4458155"/>
            <a:chExt cx="6988634" cy="1785246"/>
          </a:xfrm>
        </p:grpSpPr>
        <p:grpSp>
          <p:nvGrpSpPr>
            <p:cNvPr id="37" name="Group 36"/>
            <p:cNvGrpSpPr/>
            <p:nvPr/>
          </p:nvGrpSpPr>
          <p:grpSpPr>
            <a:xfrm>
              <a:off x="4013200" y="4690383"/>
              <a:ext cx="914400" cy="914400"/>
              <a:chOff x="6669313" y="1439182"/>
              <a:chExt cx="914400" cy="914400"/>
            </a:xfrm>
          </p:grpSpPr>
          <p:pic>
            <p:nvPicPr>
              <p:cNvPr id="38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9" name="Rectangle 38"/>
              <p:cNvSpPr/>
              <p:nvPr/>
            </p:nvSpPr>
            <p:spPr>
              <a:xfrm rot="21101859">
                <a:off x="6860342" y="1736243"/>
                <a:ext cx="561372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may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669136" y="5089514"/>
              <a:ext cx="914400" cy="914400"/>
              <a:chOff x="6669313" y="1439182"/>
              <a:chExt cx="914400" cy="914400"/>
            </a:xfrm>
          </p:grpSpPr>
          <p:pic>
            <p:nvPicPr>
              <p:cNvPr id="50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1" name="Rectangle 50"/>
              <p:cNvSpPr/>
              <p:nvPr/>
            </p:nvSpPr>
            <p:spPr>
              <a:xfrm rot="21101859">
                <a:off x="6875570" y="1736243"/>
                <a:ext cx="53091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jAn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358566" y="5329001"/>
              <a:ext cx="914400" cy="914400"/>
              <a:chOff x="6669313" y="1439182"/>
              <a:chExt cx="914400" cy="914400"/>
            </a:xfrm>
          </p:grpSpPr>
          <p:pic>
            <p:nvPicPr>
              <p:cNvPr id="56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7" name="Rectangle 56"/>
              <p:cNvSpPr/>
              <p:nvPr/>
            </p:nvSpPr>
            <p:spPr>
              <a:xfrm rot="21101859">
                <a:off x="6881983" y="1736243"/>
                <a:ext cx="518091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feb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579255" y="5256439"/>
              <a:ext cx="914400" cy="914400"/>
              <a:chOff x="6669313" y="1439182"/>
              <a:chExt cx="914400" cy="914400"/>
            </a:xfrm>
          </p:grpSpPr>
          <p:pic>
            <p:nvPicPr>
              <p:cNvPr id="35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6" name="Rectangle 35"/>
              <p:cNvSpPr/>
              <p:nvPr/>
            </p:nvSpPr>
            <p:spPr>
              <a:xfrm rot="21101859">
                <a:off x="6870762" y="1736243"/>
                <a:ext cx="540533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Jun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109027" y="4654097"/>
              <a:ext cx="914400" cy="914400"/>
              <a:chOff x="6669313" y="1439182"/>
              <a:chExt cx="914400" cy="914400"/>
            </a:xfrm>
          </p:grpSpPr>
          <p:pic>
            <p:nvPicPr>
              <p:cNvPr id="41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2" name="Rectangle 41"/>
              <p:cNvSpPr/>
              <p:nvPr/>
            </p:nvSpPr>
            <p:spPr>
              <a:xfrm rot="21101859">
                <a:off x="6885991" y="1736243"/>
                <a:ext cx="510075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jul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939135" y="4748429"/>
              <a:ext cx="914400" cy="914400"/>
              <a:chOff x="6669313" y="1439182"/>
              <a:chExt cx="914400" cy="914400"/>
            </a:xfrm>
          </p:grpSpPr>
          <p:pic>
            <p:nvPicPr>
              <p:cNvPr id="53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4" name="Rectangle 53"/>
              <p:cNvSpPr/>
              <p:nvPr/>
            </p:nvSpPr>
            <p:spPr>
              <a:xfrm rot="21101859">
                <a:off x="6851525" y="1736243"/>
                <a:ext cx="579005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mar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526971" y="5292722"/>
              <a:ext cx="914400" cy="914400"/>
              <a:chOff x="6669313" y="1439182"/>
              <a:chExt cx="914400" cy="914400"/>
            </a:xfrm>
          </p:grpSpPr>
          <p:pic>
            <p:nvPicPr>
              <p:cNvPr id="32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" name="Rectangle 32"/>
              <p:cNvSpPr/>
              <p:nvPr/>
            </p:nvSpPr>
            <p:spPr>
              <a:xfrm rot="21101859">
                <a:off x="6873166" y="1736243"/>
                <a:ext cx="535723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66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APR</a:t>
                </a:r>
                <a:endParaRPr lang="en-US" sz="1400" b="1" cap="none" spc="150" dirty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204854" y="4603296"/>
              <a:ext cx="914400" cy="914400"/>
              <a:chOff x="6669313" y="1439182"/>
              <a:chExt cx="914400" cy="914400"/>
            </a:xfrm>
          </p:grpSpPr>
          <p:pic>
            <p:nvPicPr>
              <p:cNvPr id="44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5" name="Rectangle 44"/>
              <p:cNvSpPr/>
              <p:nvPr/>
            </p:nvSpPr>
            <p:spPr>
              <a:xfrm rot="21101859">
                <a:off x="6884387" y="1736243"/>
                <a:ext cx="513282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sEp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653313" y="5241927"/>
              <a:ext cx="914400" cy="914400"/>
              <a:chOff x="6669313" y="1439182"/>
              <a:chExt cx="914400" cy="914400"/>
            </a:xfrm>
          </p:grpSpPr>
          <p:pic>
            <p:nvPicPr>
              <p:cNvPr id="47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8" name="Rectangle 47"/>
              <p:cNvSpPr/>
              <p:nvPr/>
            </p:nvSpPr>
            <p:spPr>
              <a:xfrm rot="21101859">
                <a:off x="6872333" y="1736243"/>
                <a:ext cx="537390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66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AUg</a:t>
                </a:r>
                <a:endParaRPr lang="en-US" sz="1400" b="1" cap="none" spc="150" dirty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705597" y="5147582"/>
              <a:ext cx="914400" cy="914400"/>
              <a:chOff x="6669313" y="1439182"/>
              <a:chExt cx="914400" cy="914400"/>
            </a:xfrm>
          </p:grpSpPr>
          <p:pic>
            <p:nvPicPr>
              <p:cNvPr id="68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9" name="Rectangle 68"/>
              <p:cNvSpPr/>
              <p:nvPr/>
            </p:nvSpPr>
            <p:spPr>
              <a:xfrm rot="21101859">
                <a:off x="6885189" y="1736243"/>
                <a:ext cx="511679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Oct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220855" y="4458155"/>
              <a:ext cx="914400" cy="914400"/>
              <a:chOff x="6669313" y="1439182"/>
              <a:chExt cx="914400" cy="914400"/>
            </a:xfrm>
          </p:grpSpPr>
          <p:pic>
            <p:nvPicPr>
              <p:cNvPr id="74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5" name="Rectangle 74"/>
              <p:cNvSpPr/>
              <p:nvPr/>
            </p:nvSpPr>
            <p:spPr>
              <a:xfrm rot="21101859">
                <a:off x="6869961" y="1736243"/>
                <a:ext cx="54213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err="1" smtClean="0">
                    <a:ln w="11430"/>
                    <a:solidFill>
                      <a:srgbClr val="000066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nov</a:t>
                </a:r>
                <a:endParaRPr lang="en-US" sz="1400" b="1" cap="none" spc="150" dirty="0">
                  <a:ln w="11430"/>
                  <a:solidFill>
                    <a:srgbClr val="000066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743370" y="5038727"/>
              <a:ext cx="914400" cy="914400"/>
              <a:chOff x="6669313" y="1439182"/>
              <a:chExt cx="914400" cy="914400"/>
            </a:xfrm>
          </p:grpSpPr>
          <p:pic>
            <p:nvPicPr>
              <p:cNvPr id="71" name="Picture 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6669313" y="1439182"/>
                <a:ext cx="91440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2" name="Rectangle 71"/>
              <p:cNvSpPr/>
              <p:nvPr/>
            </p:nvSpPr>
            <p:spPr>
              <a:xfrm rot="21101859">
                <a:off x="6877975" y="1736243"/>
                <a:ext cx="526106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en-US" sz="1400" b="1" cap="none" spc="150" dirty="0" smtClean="0">
                    <a:ln w="11430"/>
                    <a:solidFill>
                      <a:srgbClr val="006600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Balloon XBd BT" pitchFamily="66" charset="0"/>
                  </a:rPr>
                  <a:t>DEC</a:t>
                </a:r>
                <a:endParaRPr lang="en-US" sz="1400" b="1" cap="none" spc="150" dirty="0">
                  <a:ln w="11430"/>
                  <a:solidFill>
                    <a:srgbClr val="0066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Balloon XBd BT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4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66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AIPL-150</Template>
  <TotalTime>7321</TotalTime>
  <Words>465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AIPL-2013</vt:lpstr>
      <vt:lpstr>Big data in support of genetic improvement of dairy cattle </vt:lpstr>
      <vt:lpstr>Mission</vt:lpstr>
      <vt:lpstr>Data types</vt:lpstr>
      <vt:lpstr>Data types  (continued)</vt:lpstr>
      <vt:lpstr>Data amounts</vt:lpstr>
      <vt:lpstr>Computing environment</vt:lpstr>
      <vt:lpstr>Data management</vt:lpstr>
      <vt:lpstr>Programming languages</vt:lpstr>
      <vt:lpstr>Calculation schedule</vt:lpstr>
      <vt:lpstr>Transition to industry</vt:lpstr>
      <vt:lpstr>Research resource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wiggans</cp:lastModifiedBy>
  <cp:revision>726</cp:revision>
  <dcterms:created xsi:type="dcterms:W3CDTF">2013-01-04T23:00:14Z</dcterms:created>
  <dcterms:modified xsi:type="dcterms:W3CDTF">2013-01-10T21:30:49Z</dcterms:modified>
</cp:coreProperties>
</file>