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32004000" cy="21031200"/>
  <p:notesSz cx="6858000" cy="9144000"/>
  <p:defaultTextStyle>
    <a:defPPr>
      <a:defRPr lang="en-US"/>
    </a:defPPr>
    <a:lvl1pPr marL="0" algn="l" defTabSz="3030217" rtl="0" eaLnBrk="1" latinLnBrk="0" hangingPunct="1">
      <a:defRPr sz="6000" kern="1200">
        <a:solidFill>
          <a:schemeClr val="tx1"/>
        </a:solidFill>
        <a:latin typeface="+mn-lt"/>
        <a:ea typeface="+mn-ea"/>
        <a:cs typeface="+mn-cs"/>
      </a:defRPr>
    </a:lvl1pPr>
    <a:lvl2pPr marL="1515109" algn="l" defTabSz="3030217" rtl="0" eaLnBrk="1" latinLnBrk="0" hangingPunct="1">
      <a:defRPr sz="6000" kern="1200">
        <a:solidFill>
          <a:schemeClr val="tx1"/>
        </a:solidFill>
        <a:latin typeface="+mn-lt"/>
        <a:ea typeface="+mn-ea"/>
        <a:cs typeface="+mn-cs"/>
      </a:defRPr>
    </a:lvl2pPr>
    <a:lvl3pPr marL="3030217" algn="l" defTabSz="3030217" rtl="0" eaLnBrk="1" latinLnBrk="0" hangingPunct="1">
      <a:defRPr sz="6000" kern="1200">
        <a:solidFill>
          <a:schemeClr val="tx1"/>
        </a:solidFill>
        <a:latin typeface="+mn-lt"/>
        <a:ea typeface="+mn-ea"/>
        <a:cs typeface="+mn-cs"/>
      </a:defRPr>
    </a:lvl3pPr>
    <a:lvl4pPr marL="4545326" algn="l" defTabSz="3030217" rtl="0" eaLnBrk="1" latinLnBrk="0" hangingPunct="1">
      <a:defRPr sz="6000" kern="1200">
        <a:solidFill>
          <a:schemeClr val="tx1"/>
        </a:solidFill>
        <a:latin typeface="+mn-lt"/>
        <a:ea typeface="+mn-ea"/>
        <a:cs typeface="+mn-cs"/>
      </a:defRPr>
    </a:lvl4pPr>
    <a:lvl5pPr marL="6060435" algn="l" defTabSz="3030217" rtl="0" eaLnBrk="1" latinLnBrk="0" hangingPunct="1">
      <a:defRPr sz="6000" kern="1200">
        <a:solidFill>
          <a:schemeClr val="tx1"/>
        </a:solidFill>
        <a:latin typeface="+mn-lt"/>
        <a:ea typeface="+mn-ea"/>
        <a:cs typeface="+mn-cs"/>
      </a:defRPr>
    </a:lvl5pPr>
    <a:lvl6pPr marL="7575544" algn="l" defTabSz="3030217" rtl="0" eaLnBrk="1" latinLnBrk="0" hangingPunct="1">
      <a:defRPr sz="6000" kern="1200">
        <a:solidFill>
          <a:schemeClr val="tx1"/>
        </a:solidFill>
        <a:latin typeface="+mn-lt"/>
        <a:ea typeface="+mn-ea"/>
        <a:cs typeface="+mn-cs"/>
      </a:defRPr>
    </a:lvl6pPr>
    <a:lvl7pPr marL="9090652" algn="l" defTabSz="3030217" rtl="0" eaLnBrk="1" latinLnBrk="0" hangingPunct="1">
      <a:defRPr sz="6000" kern="1200">
        <a:solidFill>
          <a:schemeClr val="tx1"/>
        </a:solidFill>
        <a:latin typeface="+mn-lt"/>
        <a:ea typeface="+mn-ea"/>
        <a:cs typeface="+mn-cs"/>
      </a:defRPr>
    </a:lvl7pPr>
    <a:lvl8pPr marL="10605761" algn="l" defTabSz="3030217" rtl="0" eaLnBrk="1" latinLnBrk="0" hangingPunct="1">
      <a:defRPr sz="6000" kern="1200">
        <a:solidFill>
          <a:schemeClr val="tx1"/>
        </a:solidFill>
        <a:latin typeface="+mn-lt"/>
        <a:ea typeface="+mn-ea"/>
        <a:cs typeface="+mn-cs"/>
      </a:defRPr>
    </a:lvl8pPr>
    <a:lvl9pPr marL="12120870" algn="l" defTabSz="3030217" rtl="0" eaLnBrk="1" latinLnBrk="0" hangingPunct="1">
      <a:defRPr sz="6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D900"/>
    <a:srgbClr val="EBE600"/>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4" d="100"/>
          <a:sy n="24" d="100"/>
        </p:scale>
        <p:origin x="-716" y="-100"/>
      </p:cViewPr>
      <p:guideLst>
        <p:guide orient="horz" pos="6624"/>
        <p:guide pos="100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csun\AIPL\sequence\computingPla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csun\AIPL\sequence\computingPl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038926472219201"/>
          <c:y val="4.8855972211394372E-2"/>
          <c:w val="0.8437891390336798"/>
          <c:h val="0.67647063918990569"/>
        </c:manualLayout>
      </c:layout>
      <c:barChart>
        <c:barDir val="col"/>
        <c:grouping val="clustered"/>
        <c:ser>
          <c:idx val="0"/>
          <c:order val="0"/>
          <c:cat>
            <c:strRef>
              <c:f>Figures!$H$146:$H$162</c:f>
              <c:strCache>
                <c:ptCount val="17"/>
                <c:pt idx="0">
                  <c:v>250@2x</c:v>
                </c:pt>
                <c:pt idx="1">
                  <c:v>500@1x</c:v>
                </c:pt>
                <c:pt idx="3">
                  <c:v>250@4x</c:v>
                </c:pt>
                <c:pt idx="4">
                  <c:v>500@2x</c:v>
                </c:pt>
                <c:pt idx="5">
                  <c:v>1000@1x</c:v>
                </c:pt>
                <c:pt idx="7">
                  <c:v>250@8x</c:v>
                </c:pt>
                <c:pt idx="8">
                  <c:v>500@4x</c:v>
                </c:pt>
                <c:pt idx="9">
                  <c:v>1000@2x</c:v>
                </c:pt>
                <c:pt idx="11">
                  <c:v>250@16x</c:v>
                </c:pt>
                <c:pt idx="12">
                  <c:v>500@8x</c:v>
                </c:pt>
                <c:pt idx="13">
                  <c:v>1000@4x</c:v>
                </c:pt>
                <c:pt idx="15">
                  <c:v>500@16x</c:v>
                </c:pt>
                <c:pt idx="16">
                  <c:v>1000@8x</c:v>
                </c:pt>
              </c:strCache>
            </c:strRef>
          </c:cat>
          <c:val>
            <c:numRef>
              <c:f>Figures!$I$146:$I$162</c:f>
              <c:numCache>
                <c:formatCode>0.000_ </c:formatCode>
                <c:ptCount val="17"/>
                <c:pt idx="0">
                  <c:v>0.91322899999999996</c:v>
                </c:pt>
                <c:pt idx="1">
                  <c:v>0.91208</c:v>
                </c:pt>
                <c:pt idx="3">
                  <c:v>0.95750100000000005</c:v>
                </c:pt>
                <c:pt idx="4">
                  <c:v>0.94103300000000001</c:v>
                </c:pt>
                <c:pt idx="5">
                  <c:v>0.93802900000000189</c:v>
                </c:pt>
                <c:pt idx="7">
                  <c:v>0.98702800000000002</c:v>
                </c:pt>
                <c:pt idx="8">
                  <c:v>0.97046099999999946</c:v>
                </c:pt>
                <c:pt idx="9">
                  <c:v>0.95853500000000003</c:v>
                </c:pt>
                <c:pt idx="11">
                  <c:v>0.99855299999999747</c:v>
                </c:pt>
                <c:pt idx="12">
                  <c:v>0.99161299999999808</c:v>
                </c:pt>
                <c:pt idx="13">
                  <c:v>0.97844100000000145</c:v>
                </c:pt>
                <c:pt idx="15">
                  <c:v>0.99910900000000002</c:v>
                </c:pt>
                <c:pt idx="16">
                  <c:v>0.99462399999999951</c:v>
                </c:pt>
              </c:numCache>
            </c:numRef>
          </c:val>
        </c:ser>
        <c:gapWidth val="161"/>
        <c:axId val="38969344"/>
        <c:axId val="38971264"/>
      </c:barChart>
      <c:catAx>
        <c:axId val="38969344"/>
        <c:scaling>
          <c:orientation val="minMax"/>
        </c:scaling>
        <c:axPos val="b"/>
        <c:title>
          <c:tx>
            <c:rich>
              <a:bodyPr/>
              <a:lstStyle/>
              <a:p>
                <a:pPr>
                  <a:defRPr/>
                </a:pPr>
                <a:r>
                  <a:rPr lang="en-US"/>
                  <a:t>Total cost</a:t>
                </a:r>
              </a:p>
            </c:rich>
          </c:tx>
          <c:layout>
            <c:manualLayout>
              <c:xMode val="edge"/>
              <c:yMode val="edge"/>
              <c:x val="0.45433181767771985"/>
              <c:y val="0.91988981575322881"/>
            </c:manualLayout>
          </c:layout>
        </c:title>
        <c:majorTickMark val="none"/>
        <c:tickLblPos val="nextTo"/>
        <c:crossAx val="38971264"/>
        <c:crosses val="autoZero"/>
        <c:auto val="1"/>
        <c:lblAlgn val="ctr"/>
        <c:lblOffset val="100"/>
      </c:catAx>
      <c:valAx>
        <c:axId val="38971264"/>
        <c:scaling>
          <c:orientation val="minMax"/>
          <c:max val="1"/>
        </c:scaling>
        <c:axPos val="l"/>
        <c:title>
          <c:tx>
            <c:rich>
              <a:bodyPr/>
              <a:lstStyle/>
              <a:p>
                <a:pPr>
                  <a:defRPr/>
                </a:pPr>
                <a:r>
                  <a:rPr lang="en-US"/>
                  <a:t>Accuracy of genotype calling</a:t>
                </a:r>
              </a:p>
            </c:rich>
          </c:tx>
          <c:layout>
            <c:manualLayout>
              <c:xMode val="edge"/>
              <c:yMode val="edge"/>
              <c:x val="9.389671361502358E-3"/>
              <c:y val="0.1654849579446134"/>
            </c:manualLayout>
          </c:layout>
        </c:title>
        <c:numFmt formatCode="0.000_ " sourceLinked="1"/>
        <c:tickLblPos val="nextTo"/>
        <c:crossAx val="38969344"/>
        <c:crosses val="autoZero"/>
        <c:crossBetween val="between"/>
      </c:valAx>
    </c:plotArea>
    <c:plotVisOnly val="1"/>
  </c:chart>
  <c:txPr>
    <a:bodyPr/>
    <a:lstStyle/>
    <a:p>
      <a:pPr>
        <a:defRPr sz="16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596062992125985"/>
          <c:y val="5.1400554097404488E-2"/>
          <c:w val="0.82348381452318808"/>
          <c:h val="0.67498432487605708"/>
        </c:manualLayout>
      </c:layout>
      <c:barChart>
        <c:barDir val="col"/>
        <c:grouping val="clustered"/>
        <c:ser>
          <c:idx val="0"/>
          <c:order val="0"/>
          <c:cat>
            <c:strRef>
              <c:f>Figures!$I$209:$I$225</c:f>
              <c:strCache>
                <c:ptCount val="17"/>
                <c:pt idx="0">
                  <c:v>250@2x</c:v>
                </c:pt>
                <c:pt idx="1">
                  <c:v>500@1x</c:v>
                </c:pt>
                <c:pt idx="3">
                  <c:v>250@4x</c:v>
                </c:pt>
                <c:pt idx="4">
                  <c:v>500@2x</c:v>
                </c:pt>
                <c:pt idx="5">
                  <c:v>1000@1x</c:v>
                </c:pt>
                <c:pt idx="7">
                  <c:v>250@8x</c:v>
                </c:pt>
                <c:pt idx="8">
                  <c:v>500@4x</c:v>
                </c:pt>
                <c:pt idx="9">
                  <c:v>1000@2x</c:v>
                </c:pt>
                <c:pt idx="11">
                  <c:v>250@16x</c:v>
                </c:pt>
                <c:pt idx="12">
                  <c:v>500@8x</c:v>
                </c:pt>
                <c:pt idx="13">
                  <c:v>1000@4x</c:v>
                </c:pt>
                <c:pt idx="15">
                  <c:v>500@16x</c:v>
                </c:pt>
                <c:pt idx="16">
                  <c:v>1000@8x</c:v>
                </c:pt>
              </c:strCache>
            </c:strRef>
          </c:cat>
          <c:val>
            <c:numRef>
              <c:f>Figures!$J$209:$J$225</c:f>
              <c:numCache>
                <c:formatCode>0.000_ </c:formatCode>
                <c:ptCount val="17"/>
                <c:pt idx="0">
                  <c:v>0.89152299999999784</c:v>
                </c:pt>
                <c:pt idx="1">
                  <c:v>0.89838599999999957</c:v>
                </c:pt>
                <c:pt idx="3">
                  <c:v>0.93086800000000003</c:v>
                </c:pt>
                <c:pt idx="4">
                  <c:v>0.94125999999999999</c:v>
                </c:pt>
                <c:pt idx="5">
                  <c:v>0.93838299999999808</c:v>
                </c:pt>
                <c:pt idx="7">
                  <c:v>0.9499750000000019</c:v>
                </c:pt>
                <c:pt idx="8">
                  <c:v>0.96700900000000189</c:v>
                </c:pt>
                <c:pt idx="9">
                  <c:v>0.96538400000000002</c:v>
                </c:pt>
                <c:pt idx="11">
                  <c:v>0.9534819999999995</c:v>
                </c:pt>
                <c:pt idx="12">
                  <c:v>0.98108099999999809</c:v>
                </c:pt>
                <c:pt idx="13">
                  <c:v>0.98224800000000001</c:v>
                </c:pt>
                <c:pt idx="15">
                  <c:v>0.98387500000000061</c:v>
                </c:pt>
                <c:pt idx="16">
                  <c:v>0.99100199999999949</c:v>
                </c:pt>
              </c:numCache>
            </c:numRef>
          </c:val>
        </c:ser>
        <c:gapWidth val="161"/>
        <c:axId val="38601856"/>
        <c:axId val="38603776"/>
      </c:barChart>
      <c:catAx>
        <c:axId val="38601856"/>
        <c:scaling>
          <c:orientation val="minMax"/>
        </c:scaling>
        <c:axPos val="b"/>
        <c:title>
          <c:tx>
            <c:rich>
              <a:bodyPr/>
              <a:lstStyle/>
              <a:p>
                <a:pPr>
                  <a:defRPr/>
                </a:pPr>
                <a:r>
                  <a:rPr lang="en-US"/>
                  <a:t>Total cost</a:t>
                </a:r>
              </a:p>
            </c:rich>
          </c:tx>
          <c:layout>
            <c:manualLayout>
              <c:xMode val="edge"/>
              <c:yMode val="edge"/>
              <c:x val="0.49873709536307981"/>
              <c:y val="0.92960629921259863"/>
            </c:manualLayout>
          </c:layout>
        </c:title>
        <c:majorTickMark val="none"/>
        <c:tickLblPos val="nextTo"/>
        <c:crossAx val="38603776"/>
        <c:crosses val="autoZero"/>
        <c:auto val="1"/>
        <c:lblAlgn val="ctr"/>
        <c:lblOffset val="100"/>
      </c:catAx>
      <c:valAx>
        <c:axId val="38603776"/>
        <c:scaling>
          <c:orientation val="minMax"/>
        </c:scaling>
        <c:axPos val="l"/>
        <c:title>
          <c:tx>
            <c:rich>
              <a:bodyPr/>
              <a:lstStyle/>
              <a:p>
                <a:pPr>
                  <a:defRPr/>
                </a:pPr>
                <a:r>
                  <a:rPr lang="en-US"/>
                  <a:t>Accuracy of imputation</a:t>
                </a:r>
              </a:p>
            </c:rich>
          </c:tx>
          <c:layout>
            <c:manualLayout>
              <c:xMode val="edge"/>
              <c:yMode val="edge"/>
              <c:x val="8.3333333333333367E-3"/>
              <c:y val="0.19989975211431904"/>
            </c:manualLayout>
          </c:layout>
        </c:title>
        <c:numFmt formatCode="0.000_ " sourceLinked="1"/>
        <c:tickLblPos val="nextTo"/>
        <c:crossAx val="38601856"/>
        <c:crosses val="autoZero"/>
        <c:crossBetween val="between"/>
      </c:valAx>
    </c:plotArea>
    <c:plotVisOnly val="1"/>
  </c:chart>
  <c:txPr>
    <a:bodyPr/>
    <a:lstStyle/>
    <a:p>
      <a:pPr>
        <a:defRPr sz="16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300" y="6533306"/>
            <a:ext cx="27203400" cy="4508077"/>
          </a:xfrm>
        </p:spPr>
        <p:txBody>
          <a:bodyPr/>
          <a:lstStyle/>
          <a:p>
            <a:r>
              <a:rPr lang="en-US" smtClean="0"/>
              <a:t>Click to edit Master title style</a:t>
            </a:r>
            <a:endParaRPr lang="en-US"/>
          </a:p>
        </p:txBody>
      </p:sp>
      <p:sp>
        <p:nvSpPr>
          <p:cNvPr id="3" name="Subtitle 2"/>
          <p:cNvSpPr>
            <a:spLocks noGrp="1"/>
          </p:cNvSpPr>
          <p:nvPr>
            <p:ph type="subTitle" idx="1"/>
          </p:nvPr>
        </p:nvSpPr>
        <p:spPr>
          <a:xfrm>
            <a:off x="4800600" y="11917680"/>
            <a:ext cx="22402800" cy="5374640"/>
          </a:xfrm>
        </p:spPr>
        <p:txBody>
          <a:bodyPr/>
          <a:lstStyle>
            <a:lvl1pPr marL="0" indent="0" algn="ctr">
              <a:buNone/>
              <a:defRPr>
                <a:solidFill>
                  <a:schemeClr val="tx1">
                    <a:tint val="75000"/>
                  </a:schemeClr>
                </a:solidFill>
              </a:defRPr>
            </a:lvl1pPr>
            <a:lvl2pPr marL="1515109" indent="0" algn="ctr">
              <a:buNone/>
              <a:defRPr>
                <a:solidFill>
                  <a:schemeClr val="tx1">
                    <a:tint val="75000"/>
                  </a:schemeClr>
                </a:solidFill>
              </a:defRPr>
            </a:lvl2pPr>
            <a:lvl3pPr marL="3030217" indent="0" algn="ctr">
              <a:buNone/>
              <a:defRPr>
                <a:solidFill>
                  <a:schemeClr val="tx1">
                    <a:tint val="75000"/>
                  </a:schemeClr>
                </a:solidFill>
              </a:defRPr>
            </a:lvl3pPr>
            <a:lvl4pPr marL="4545326" indent="0" algn="ctr">
              <a:buNone/>
              <a:defRPr>
                <a:solidFill>
                  <a:schemeClr val="tx1">
                    <a:tint val="75000"/>
                  </a:schemeClr>
                </a:solidFill>
              </a:defRPr>
            </a:lvl4pPr>
            <a:lvl5pPr marL="6060435" indent="0" algn="ctr">
              <a:buNone/>
              <a:defRPr>
                <a:solidFill>
                  <a:schemeClr val="tx1">
                    <a:tint val="75000"/>
                  </a:schemeClr>
                </a:solidFill>
              </a:defRPr>
            </a:lvl5pPr>
            <a:lvl6pPr marL="7575544" indent="0" algn="ctr">
              <a:buNone/>
              <a:defRPr>
                <a:solidFill>
                  <a:schemeClr val="tx1">
                    <a:tint val="75000"/>
                  </a:schemeClr>
                </a:solidFill>
              </a:defRPr>
            </a:lvl6pPr>
            <a:lvl7pPr marL="9090652" indent="0" algn="ctr">
              <a:buNone/>
              <a:defRPr>
                <a:solidFill>
                  <a:schemeClr val="tx1">
                    <a:tint val="75000"/>
                  </a:schemeClr>
                </a:solidFill>
              </a:defRPr>
            </a:lvl7pPr>
            <a:lvl8pPr marL="10605761" indent="0" algn="ctr">
              <a:buNone/>
              <a:defRPr>
                <a:solidFill>
                  <a:schemeClr val="tx1">
                    <a:tint val="75000"/>
                  </a:schemeClr>
                </a:solidFill>
              </a:defRPr>
            </a:lvl8pPr>
            <a:lvl9pPr marL="1212087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202900" y="842226"/>
            <a:ext cx="7200900" cy="1794467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00200" y="842226"/>
            <a:ext cx="21069300" cy="179446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28096" y="13514495"/>
            <a:ext cx="27203400" cy="4177030"/>
          </a:xfrm>
        </p:spPr>
        <p:txBody>
          <a:bodyPr anchor="t"/>
          <a:lstStyle>
            <a:lvl1pPr algn="l">
              <a:defRPr sz="13300" b="1" cap="all"/>
            </a:lvl1pPr>
          </a:lstStyle>
          <a:p>
            <a:r>
              <a:rPr lang="en-US" smtClean="0"/>
              <a:t>Click to edit Master title style</a:t>
            </a:r>
            <a:endParaRPr lang="en-US"/>
          </a:p>
        </p:txBody>
      </p:sp>
      <p:sp>
        <p:nvSpPr>
          <p:cNvPr id="3" name="Text Placeholder 2"/>
          <p:cNvSpPr>
            <a:spLocks noGrp="1"/>
          </p:cNvSpPr>
          <p:nvPr>
            <p:ph type="body" idx="1"/>
          </p:nvPr>
        </p:nvSpPr>
        <p:spPr>
          <a:xfrm>
            <a:off x="2528096" y="8913923"/>
            <a:ext cx="27203400" cy="4600573"/>
          </a:xfrm>
        </p:spPr>
        <p:txBody>
          <a:bodyPr anchor="b"/>
          <a:lstStyle>
            <a:lvl1pPr marL="0" indent="0">
              <a:buNone/>
              <a:defRPr sz="6600">
                <a:solidFill>
                  <a:schemeClr val="tx1">
                    <a:tint val="75000"/>
                  </a:schemeClr>
                </a:solidFill>
              </a:defRPr>
            </a:lvl1pPr>
            <a:lvl2pPr marL="1515109" indent="0">
              <a:buNone/>
              <a:defRPr sz="6000">
                <a:solidFill>
                  <a:schemeClr val="tx1">
                    <a:tint val="75000"/>
                  </a:schemeClr>
                </a:solidFill>
              </a:defRPr>
            </a:lvl2pPr>
            <a:lvl3pPr marL="3030217" indent="0">
              <a:buNone/>
              <a:defRPr sz="5300">
                <a:solidFill>
                  <a:schemeClr val="tx1">
                    <a:tint val="75000"/>
                  </a:schemeClr>
                </a:solidFill>
              </a:defRPr>
            </a:lvl3pPr>
            <a:lvl4pPr marL="4545326" indent="0">
              <a:buNone/>
              <a:defRPr sz="4600">
                <a:solidFill>
                  <a:schemeClr val="tx1">
                    <a:tint val="75000"/>
                  </a:schemeClr>
                </a:solidFill>
              </a:defRPr>
            </a:lvl4pPr>
            <a:lvl5pPr marL="6060435" indent="0">
              <a:buNone/>
              <a:defRPr sz="4600">
                <a:solidFill>
                  <a:schemeClr val="tx1">
                    <a:tint val="75000"/>
                  </a:schemeClr>
                </a:solidFill>
              </a:defRPr>
            </a:lvl5pPr>
            <a:lvl6pPr marL="7575544" indent="0">
              <a:buNone/>
              <a:defRPr sz="4600">
                <a:solidFill>
                  <a:schemeClr val="tx1">
                    <a:tint val="75000"/>
                  </a:schemeClr>
                </a:solidFill>
              </a:defRPr>
            </a:lvl6pPr>
            <a:lvl7pPr marL="9090652" indent="0">
              <a:buNone/>
              <a:defRPr sz="4600">
                <a:solidFill>
                  <a:schemeClr val="tx1">
                    <a:tint val="75000"/>
                  </a:schemeClr>
                </a:solidFill>
              </a:defRPr>
            </a:lvl7pPr>
            <a:lvl8pPr marL="10605761" indent="0">
              <a:buNone/>
              <a:defRPr sz="4600">
                <a:solidFill>
                  <a:schemeClr val="tx1">
                    <a:tint val="75000"/>
                  </a:schemeClr>
                </a:solidFill>
              </a:defRPr>
            </a:lvl8pPr>
            <a:lvl9pPr marL="12120870" indent="0">
              <a:buNone/>
              <a:defRPr sz="4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4907281"/>
            <a:ext cx="14135100" cy="13879620"/>
          </a:xfrm>
        </p:spPr>
        <p:txBody>
          <a:bodyPr/>
          <a:lstStyle>
            <a:lvl1pPr>
              <a:defRPr sz="9300"/>
            </a:lvl1pPr>
            <a:lvl2pPr>
              <a:defRPr sz="8000"/>
            </a:lvl2pPr>
            <a:lvl3pPr>
              <a:defRPr sz="66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268700" y="4907281"/>
            <a:ext cx="14135100" cy="13879620"/>
          </a:xfrm>
        </p:spPr>
        <p:txBody>
          <a:bodyPr/>
          <a:lstStyle>
            <a:lvl1pPr>
              <a:defRPr sz="9300"/>
            </a:lvl1pPr>
            <a:lvl2pPr>
              <a:defRPr sz="8000"/>
            </a:lvl2pPr>
            <a:lvl3pPr>
              <a:defRPr sz="66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00200" y="4707681"/>
            <a:ext cx="14140658" cy="1961937"/>
          </a:xfrm>
        </p:spPr>
        <p:txBody>
          <a:bodyPr anchor="b"/>
          <a:lstStyle>
            <a:lvl1pPr marL="0" indent="0">
              <a:buNone/>
              <a:defRPr sz="8000" b="1"/>
            </a:lvl1pPr>
            <a:lvl2pPr marL="1515109" indent="0">
              <a:buNone/>
              <a:defRPr sz="6600" b="1"/>
            </a:lvl2pPr>
            <a:lvl3pPr marL="3030217" indent="0">
              <a:buNone/>
              <a:defRPr sz="6000" b="1"/>
            </a:lvl3pPr>
            <a:lvl4pPr marL="4545326" indent="0">
              <a:buNone/>
              <a:defRPr sz="5300" b="1"/>
            </a:lvl4pPr>
            <a:lvl5pPr marL="6060435" indent="0">
              <a:buNone/>
              <a:defRPr sz="5300" b="1"/>
            </a:lvl5pPr>
            <a:lvl6pPr marL="7575544" indent="0">
              <a:buNone/>
              <a:defRPr sz="5300" b="1"/>
            </a:lvl6pPr>
            <a:lvl7pPr marL="9090652" indent="0">
              <a:buNone/>
              <a:defRPr sz="5300" b="1"/>
            </a:lvl7pPr>
            <a:lvl8pPr marL="10605761" indent="0">
              <a:buNone/>
              <a:defRPr sz="5300" b="1"/>
            </a:lvl8pPr>
            <a:lvl9pPr marL="12120870" indent="0">
              <a:buNone/>
              <a:defRPr sz="5300" b="1"/>
            </a:lvl9pPr>
          </a:lstStyle>
          <a:p>
            <a:pPr lvl="0"/>
            <a:r>
              <a:rPr lang="en-US" smtClean="0"/>
              <a:t>Click to edit Master text styles</a:t>
            </a:r>
          </a:p>
        </p:txBody>
      </p:sp>
      <p:sp>
        <p:nvSpPr>
          <p:cNvPr id="4" name="Content Placeholder 3"/>
          <p:cNvSpPr>
            <a:spLocks noGrp="1"/>
          </p:cNvSpPr>
          <p:nvPr>
            <p:ph sz="half" idx="2"/>
          </p:nvPr>
        </p:nvSpPr>
        <p:spPr>
          <a:xfrm>
            <a:off x="1600200" y="6669618"/>
            <a:ext cx="14140658" cy="12117283"/>
          </a:xfrm>
        </p:spPr>
        <p:txBody>
          <a:bodyPr/>
          <a:lstStyle>
            <a:lvl1pPr>
              <a:defRPr sz="8000"/>
            </a:lvl1pPr>
            <a:lvl2pPr>
              <a:defRPr sz="6600"/>
            </a:lvl2pPr>
            <a:lvl3pPr>
              <a:defRPr sz="6000"/>
            </a:lvl3pPr>
            <a:lvl4pPr>
              <a:defRPr sz="5300"/>
            </a:lvl4pPr>
            <a:lvl5pPr>
              <a:defRPr sz="5300"/>
            </a:lvl5pPr>
            <a:lvl6pPr>
              <a:defRPr sz="5300"/>
            </a:lvl6pPr>
            <a:lvl7pPr>
              <a:defRPr sz="5300"/>
            </a:lvl7pPr>
            <a:lvl8pPr>
              <a:defRPr sz="5300"/>
            </a:lvl8pPr>
            <a:lvl9pPr>
              <a:defRPr sz="5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257590" y="4707681"/>
            <a:ext cx="14146213" cy="1961937"/>
          </a:xfrm>
        </p:spPr>
        <p:txBody>
          <a:bodyPr anchor="b"/>
          <a:lstStyle>
            <a:lvl1pPr marL="0" indent="0">
              <a:buNone/>
              <a:defRPr sz="8000" b="1"/>
            </a:lvl1pPr>
            <a:lvl2pPr marL="1515109" indent="0">
              <a:buNone/>
              <a:defRPr sz="6600" b="1"/>
            </a:lvl2pPr>
            <a:lvl3pPr marL="3030217" indent="0">
              <a:buNone/>
              <a:defRPr sz="6000" b="1"/>
            </a:lvl3pPr>
            <a:lvl4pPr marL="4545326" indent="0">
              <a:buNone/>
              <a:defRPr sz="5300" b="1"/>
            </a:lvl4pPr>
            <a:lvl5pPr marL="6060435" indent="0">
              <a:buNone/>
              <a:defRPr sz="5300" b="1"/>
            </a:lvl5pPr>
            <a:lvl6pPr marL="7575544" indent="0">
              <a:buNone/>
              <a:defRPr sz="5300" b="1"/>
            </a:lvl6pPr>
            <a:lvl7pPr marL="9090652" indent="0">
              <a:buNone/>
              <a:defRPr sz="5300" b="1"/>
            </a:lvl7pPr>
            <a:lvl8pPr marL="10605761" indent="0">
              <a:buNone/>
              <a:defRPr sz="5300" b="1"/>
            </a:lvl8pPr>
            <a:lvl9pPr marL="12120870" indent="0">
              <a:buNone/>
              <a:defRPr sz="5300" b="1"/>
            </a:lvl9pPr>
          </a:lstStyle>
          <a:p>
            <a:pPr lvl="0"/>
            <a:r>
              <a:rPr lang="en-US" smtClean="0"/>
              <a:t>Click to edit Master text styles</a:t>
            </a:r>
          </a:p>
        </p:txBody>
      </p:sp>
      <p:sp>
        <p:nvSpPr>
          <p:cNvPr id="6" name="Content Placeholder 5"/>
          <p:cNvSpPr>
            <a:spLocks noGrp="1"/>
          </p:cNvSpPr>
          <p:nvPr>
            <p:ph sz="quarter" idx="4"/>
          </p:nvPr>
        </p:nvSpPr>
        <p:spPr>
          <a:xfrm>
            <a:off x="16257590" y="6669618"/>
            <a:ext cx="14146213" cy="12117283"/>
          </a:xfrm>
        </p:spPr>
        <p:txBody>
          <a:bodyPr/>
          <a:lstStyle>
            <a:lvl1pPr>
              <a:defRPr sz="8000"/>
            </a:lvl1pPr>
            <a:lvl2pPr>
              <a:defRPr sz="6600"/>
            </a:lvl2pPr>
            <a:lvl3pPr>
              <a:defRPr sz="6000"/>
            </a:lvl3pPr>
            <a:lvl4pPr>
              <a:defRPr sz="5300"/>
            </a:lvl4pPr>
            <a:lvl5pPr>
              <a:defRPr sz="5300"/>
            </a:lvl5pPr>
            <a:lvl6pPr>
              <a:defRPr sz="5300"/>
            </a:lvl6pPr>
            <a:lvl7pPr>
              <a:defRPr sz="5300"/>
            </a:lvl7pPr>
            <a:lvl8pPr>
              <a:defRPr sz="5300"/>
            </a:lvl8pPr>
            <a:lvl9pPr>
              <a:defRPr sz="5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2" y="837353"/>
            <a:ext cx="10529096" cy="3563620"/>
          </a:xfrm>
        </p:spPr>
        <p:txBody>
          <a:bodyPr anchor="b"/>
          <a:lstStyle>
            <a:lvl1pPr algn="l">
              <a:defRPr sz="6600" b="1"/>
            </a:lvl1pPr>
          </a:lstStyle>
          <a:p>
            <a:r>
              <a:rPr lang="en-US" smtClean="0"/>
              <a:t>Click to edit Master title style</a:t>
            </a:r>
            <a:endParaRPr lang="en-US"/>
          </a:p>
        </p:txBody>
      </p:sp>
      <p:sp>
        <p:nvSpPr>
          <p:cNvPr id="3" name="Content Placeholder 2"/>
          <p:cNvSpPr>
            <a:spLocks noGrp="1"/>
          </p:cNvSpPr>
          <p:nvPr>
            <p:ph idx="1"/>
          </p:nvPr>
        </p:nvSpPr>
        <p:spPr>
          <a:xfrm>
            <a:off x="12512676" y="837356"/>
            <a:ext cx="17891125" cy="17949547"/>
          </a:xfrm>
        </p:spPr>
        <p:txBody>
          <a:bodyPr/>
          <a:lstStyle>
            <a:lvl1pPr>
              <a:defRPr sz="10600"/>
            </a:lvl1pPr>
            <a:lvl2pPr>
              <a:defRPr sz="9300"/>
            </a:lvl2pPr>
            <a:lvl3pPr>
              <a:defRPr sz="80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00202" y="4400976"/>
            <a:ext cx="10529096" cy="14385927"/>
          </a:xfrm>
        </p:spPr>
        <p:txBody>
          <a:bodyPr/>
          <a:lstStyle>
            <a:lvl1pPr marL="0" indent="0">
              <a:buNone/>
              <a:defRPr sz="4600"/>
            </a:lvl1pPr>
            <a:lvl2pPr marL="1515109" indent="0">
              <a:buNone/>
              <a:defRPr sz="4000"/>
            </a:lvl2pPr>
            <a:lvl3pPr marL="3030217" indent="0">
              <a:buNone/>
              <a:defRPr sz="3300"/>
            </a:lvl3pPr>
            <a:lvl4pPr marL="4545326" indent="0">
              <a:buNone/>
              <a:defRPr sz="3000"/>
            </a:lvl4pPr>
            <a:lvl5pPr marL="6060435" indent="0">
              <a:buNone/>
              <a:defRPr sz="3000"/>
            </a:lvl5pPr>
            <a:lvl6pPr marL="7575544" indent="0">
              <a:buNone/>
              <a:defRPr sz="3000"/>
            </a:lvl6pPr>
            <a:lvl7pPr marL="9090652" indent="0">
              <a:buNone/>
              <a:defRPr sz="3000"/>
            </a:lvl7pPr>
            <a:lvl8pPr marL="10605761" indent="0">
              <a:buNone/>
              <a:defRPr sz="3000"/>
            </a:lvl8pPr>
            <a:lvl9pPr marL="12120870" indent="0">
              <a:buNone/>
              <a:defRPr sz="3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73008" y="14721841"/>
            <a:ext cx="19202400" cy="1737997"/>
          </a:xfrm>
        </p:spPr>
        <p:txBody>
          <a:bodyPr anchor="b"/>
          <a:lstStyle>
            <a:lvl1pPr algn="l">
              <a:defRPr sz="6600" b="1"/>
            </a:lvl1pPr>
          </a:lstStyle>
          <a:p>
            <a:r>
              <a:rPr lang="en-US" smtClean="0"/>
              <a:t>Click to edit Master title style</a:t>
            </a:r>
            <a:endParaRPr lang="en-US"/>
          </a:p>
        </p:txBody>
      </p:sp>
      <p:sp>
        <p:nvSpPr>
          <p:cNvPr id="3" name="Picture Placeholder 2"/>
          <p:cNvSpPr>
            <a:spLocks noGrp="1"/>
          </p:cNvSpPr>
          <p:nvPr>
            <p:ph type="pic" idx="1"/>
          </p:nvPr>
        </p:nvSpPr>
        <p:spPr>
          <a:xfrm>
            <a:off x="6273008" y="1879177"/>
            <a:ext cx="19202400" cy="12618720"/>
          </a:xfrm>
        </p:spPr>
        <p:txBody>
          <a:bodyPr/>
          <a:lstStyle>
            <a:lvl1pPr marL="0" indent="0">
              <a:buNone/>
              <a:defRPr sz="10600"/>
            </a:lvl1pPr>
            <a:lvl2pPr marL="1515109" indent="0">
              <a:buNone/>
              <a:defRPr sz="9300"/>
            </a:lvl2pPr>
            <a:lvl3pPr marL="3030217" indent="0">
              <a:buNone/>
              <a:defRPr sz="8000"/>
            </a:lvl3pPr>
            <a:lvl4pPr marL="4545326" indent="0">
              <a:buNone/>
              <a:defRPr sz="6600"/>
            </a:lvl4pPr>
            <a:lvl5pPr marL="6060435" indent="0">
              <a:buNone/>
              <a:defRPr sz="6600"/>
            </a:lvl5pPr>
            <a:lvl6pPr marL="7575544" indent="0">
              <a:buNone/>
              <a:defRPr sz="6600"/>
            </a:lvl6pPr>
            <a:lvl7pPr marL="9090652" indent="0">
              <a:buNone/>
              <a:defRPr sz="6600"/>
            </a:lvl7pPr>
            <a:lvl8pPr marL="10605761" indent="0">
              <a:buNone/>
              <a:defRPr sz="6600"/>
            </a:lvl8pPr>
            <a:lvl9pPr marL="12120870" indent="0">
              <a:buNone/>
              <a:defRPr sz="6600"/>
            </a:lvl9pPr>
          </a:lstStyle>
          <a:p>
            <a:endParaRPr lang="en-US"/>
          </a:p>
        </p:txBody>
      </p:sp>
      <p:sp>
        <p:nvSpPr>
          <p:cNvPr id="4" name="Text Placeholder 3"/>
          <p:cNvSpPr>
            <a:spLocks noGrp="1"/>
          </p:cNvSpPr>
          <p:nvPr>
            <p:ph type="body" sz="half" idx="2"/>
          </p:nvPr>
        </p:nvSpPr>
        <p:spPr>
          <a:xfrm>
            <a:off x="6273008" y="16459838"/>
            <a:ext cx="19202400" cy="2468243"/>
          </a:xfrm>
        </p:spPr>
        <p:txBody>
          <a:bodyPr/>
          <a:lstStyle>
            <a:lvl1pPr marL="0" indent="0">
              <a:buNone/>
              <a:defRPr sz="4600"/>
            </a:lvl1pPr>
            <a:lvl2pPr marL="1515109" indent="0">
              <a:buNone/>
              <a:defRPr sz="4000"/>
            </a:lvl2pPr>
            <a:lvl3pPr marL="3030217" indent="0">
              <a:buNone/>
              <a:defRPr sz="3300"/>
            </a:lvl3pPr>
            <a:lvl4pPr marL="4545326" indent="0">
              <a:buNone/>
              <a:defRPr sz="3000"/>
            </a:lvl4pPr>
            <a:lvl5pPr marL="6060435" indent="0">
              <a:buNone/>
              <a:defRPr sz="3000"/>
            </a:lvl5pPr>
            <a:lvl6pPr marL="7575544" indent="0">
              <a:buNone/>
              <a:defRPr sz="3000"/>
            </a:lvl6pPr>
            <a:lvl7pPr marL="9090652" indent="0">
              <a:buNone/>
              <a:defRPr sz="3000"/>
            </a:lvl7pPr>
            <a:lvl8pPr marL="10605761" indent="0">
              <a:buNone/>
              <a:defRPr sz="3000"/>
            </a:lvl8pPr>
            <a:lvl9pPr marL="12120870" indent="0">
              <a:buNone/>
              <a:defRPr sz="3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200" y="842223"/>
            <a:ext cx="28803600" cy="3505200"/>
          </a:xfrm>
          <a:prstGeom prst="rect">
            <a:avLst/>
          </a:prstGeom>
        </p:spPr>
        <p:txBody>
          <a:bodyPr vert="horz" lIns="303021" tIns="151511" rIns="303021" bIns="15151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00200" y="4907281"/>
            <a:ext cx="28803600" cy="13879620"/>
          </a:xfrm>
          <a:prstGeom prst="rect">
            <a:avLst/>
          </a:prstGeom>
        </p:spPr>
        <p:txBody>
          <a:bodyPr vert="horz" lIns="303021" tIns="151511" rIns="303021" bIns="1515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00200" y="19492809"/>
            <a:ext cx="7467600" cy="1119717"/>
          </a:xfrm>
          <a:prstGeom prst="rect">
            <a:avLst/>
          </a:prstGeom>
        </p:spPr>
        <p:txBody>
          <a:bodyPr vert="horz" lIns="303021" tIns="151511" rIns="303021" bIns="151511" rtlCol="0" anchor="ctr"/>
          <a:lstStyle>
            <a:lvl1pPr algn="l">
              <a:defRPr sz="4000">
                <a:solidFill>
                  <a:schemeClr val="tx1">
                    <a:tint val="75000"/>
                  </a:schemeClr>
                </a:solidFill>
              </a:defRPr>
            </a:lvl1pPr>
          </a:lstStyle>
          <a:p>
            <a:fld id="{1D8BD707-D9CF-40AE-B4C6-C98DA3205C09}" type="datetimeFigureOut">
              <a:rPr lang="en-US" smtClean="0"/>
              <a:pPr/>
              <a:t>6/11/2014</a:t>
            </a:fld>
            <a:endParaRPr lang="en-US"/>
          </a:p>
        </p:txBody>
      </p:sp>
      <p:sp>
        <p:nvSpPr>
          <p:cNvPr id="5" name="Footer Placeholder 4"/>
          <p:cNvSpPr>
            <a:spLocks noGrp="1"/>
          </p:cNvSpPr>
          <p:nvPr>
            <p:ph type="ftr" sz="quarter" idx="3"/>
          </p:nvPr>
        </p:nvSpPr>
        <p:spPr>
          <a:xfrm>
            <a:off x="10934700" y="19492809"/>
            <a:ext cx="10134600" cy="1119717"/>
          </a:xfrm>
          <a:prstGeom prst="rect">
            <a:avLst/>
          </a:prstGeom>
        </p:spPr>
        <p:txBody>
          <a:bodyPr vert="horz" lIns="303021" tIns="151511" rIns="303021" bIns="151511" rtlCol="0" anchor="ctr"/>
          <a:lstStyle>
            <a:lvl1pPr algn="ctr">
              <a:defRPr sz="4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936200" y="19492809"/>
            <a:ext cx="7467600" cy="1119717"/>
          </a:xfrm>
          <a:prstGeom prst="rect">
            <a:avLst/>
          </a:prstGeom>
        </p:spPr>
        <p:txBody>
          <a:bodyPr vert="horz" lIns="303021" tIns="151511" rIns="303021" bIns="151511" rtlCol="0" anchor="ctr"/>
          <a:lstStyle>
            <a:lvl1pPr algn="r">
              <a:defRPr sz="40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30217" rtl="0" eaLnBrk="1" latinLnBrk="0" hangingPunct="1">
        <a:spcBef>
          <a:spcPct val="0"/>
        </a:spcBef>
        <a:buNone/>
        <a:defRPr sz="14600" kern="1200">
          <a:solidFill>
            <a:schemeClr val="tx1"/>
          </a:solidFill>
          <a:latin typeface="+mj-lt"/>
          <a:ea typeface="+mj-ea"/>
          <a:cs typeface="+mj-cs"/>
        </a:defRPr>
      </a:lvl1pPr>
    </p:titleStyle>
    <p:bodyStyle>
      <a:lvl1pPr marL="1136331" indent="-1136331" algn="l" defTabSz="3030217" rtl="0" eaLnBrk="1" latinLnBrk="0" hangingPunct="1">
        <a:spcBef>
          <a:spcPct val="20000"/>
        </a:spcBef>
        <a:buFont typeface="Arial" pitchFamily="34" charset="0"/>
        <a:buChar char="•"/>
        <a:defRPr sz="10600" kern="1200">
          <a:solidFill>
            <a:schemeClr val="tx1"/>
          </a:solidFill>
          <a:latin typeface="+mn-lt"/>
          <a:ea typeface="+mn-ea"/>
          <a:cs typeface="+mn-cs"/>
        </a:defRPr>
      </a:lvl1pPr>
      <a:lvl2pPr marL="2462052" indent="-946943" algn="l" defTabSz="3030217" rtl="0" eaLnBrk="1" latinLnBrk="0" hangingPunct="1">
        <a:spcBef>
          <a:spcPct val="20000"/>
        </a:spcBef>
        <a:buFont typeface="Arial" pitchFamily="34" charset="0"/>
        <a:buChar char="–"/>
        <a:defRPr sz="9300" kern="1200">
          <a:solidFill>
            <a:schemeClr val="tx1"/>
          </a:solidFill>
          <a:latin typeface="+mn-lt"/>
          <a:ea typeface="+mn-ea"/>
          <a:cs typeface="+mn-cs"/>
        </a:defRPr>
      </a:lvl2pPr>
      <a:lvl3pPr marL="3787772" indent="-757554" algn="l" defTabSz="3030217"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02881" indent="-757554" algn="l" defTabSz="3030217" rtl="0" eaLnBrk="1" latinLnBrk="0" hangingPunct="1">
        <a:spcBef>
          <a:spcPct val="20000"/>
        </a:spcBef>
        <a:buFont typeface="Arial" pitchFamily="34" charset="0"/>
        <a:buChar char="–"/>
        <a:defRPr sz="6600" kern="1200">
          <a:solidFill>
            <a:schemeClr val="tx1"/>
          </a:solidFill>
          <a:latin typeface="+mn-lt"/>
          <a:ea typeface="+mn-ea"/>
          <a:cs typeface="+mn-cs"/>
        </a:defRPr>
      </a:lvl4pPr>
      <a:lvl5pPr marL="6817989" indent="-757554" algn="l" defTabSz="3030217" rtl="0" eaLnBrk="1" latinLnBrk="0" hangingPunct="1">
        <a:spcBef>
          <a:spcPct val="20000"/>
        </a:spcBef>
        <a:buFont typeface="Arial" pitchFamily="34" charset="0"/>
        <a:buChar char="»"/>
        <a:defRPr sz="6600" kern="1200">
          <a:solidFill>
            <a:schemeClr val="tx1"/>
          </a:solidFill>
          <a:latin typeface="+mn-lt"/>
          <a:ea typeface="+mn-ea"/>
          <a:cs typeface="+mn-cs"/>
        </a:defRPr>
      </a:lvl5pPr>
      <a:lvl6pPr marL="8333097" indent="-757554" algn="l" defTabSz="3030217" rtl="0" eaLnBrk="1" latinLnBrk="0" hangingPunct="1">
        <a:spcBef>
          <a:spcPct val="20000"/>
        </a:spcBef>
        <a:buFont typeface="Arial" pitchFamily="34" charset="0"/>
        <a:buChar char="•"/>
        <a:defRPr sz="6600" kern="1200">
          <a:solidFill>
            <a:schemeClr val="tx1"/>
          </a:solidFill>
          <a:latin typeface="+mn-lt"/>
          <a:ea typeface="+mn-ea"/>
          <a:cs typeface="+mn-cs"/>
        </a:defRPr>
      </a:lvl6pPr>
      <a:lvl7pPr marL="9848207" indent="-757554" algn="l" defTabSz="3030217" rtl="0" eaLnBrk="1" latinLnBrk="0" hangingPunct="1">
        <a:spcBef>
          <a:spcPct val="20000"/>
        </a:spcBef>
        <a:buFont typeface="Arial" pitchFamily="34" charset="0"/>
        <a:buChar char="•"/>
        <a:defRPr sz="6600" kern="1200">
          <a:solidFill>
            <a:schemeClr val="tx1"/>
          </a:solidFill>
          <a:latin typeface="+mn-lt"/>
          <a:ea typeface="+mn-ea"/>
          <a:cs typeface="+mn-cs"/>
        </a:defRPr>
      </a:lvl7pPr>
      <a:lvl8pPr marL="11363316" indent="-757554" algn="l" defTabSz="3030217" rtl="0" eaLnBrk="1" latinLnBrk="0" hangingPunct="1">
        <a:spcBef>
          <a:spcPct val="20000"/>
        </a:spcBef>
        <a:buFont typeface="Arial" pitchFamily="34" charset="0"/>
        <a:buChar char="•"/>
        <a:defRPr sz="6600" kern="1200">
          <a:solidFill>
            <a:schemeClr val="tx1"/>
          </a:solidFill>
          <a:latin typeface="+mn-lt"/>
          <a:ea typeface="+mn-ea"/>
          <a:cs typeface="+mn-cs"/>
        </a:defRPr>
      </a:lvl8pPr>
      <a:lvl9pPr marL="12878424" indent="-757554" algn="l" defTabSz="3030217" rtl="0" eaLnBrk="1" latinLnBrk="0" hangingPunct="1">
        <a:spcBef>
          <a:spcPct val="20000"/>
        </a:spcBef>
        <a:buFont typeface="Arial" pitchFamily="34" charset="0"/>
        <a:buChar char="•"/>
        <a:defRPr sz="6600" kern="1200">
          <a:solidFill>
            <a:schemeClr val="tx1"/>
          </a:solidFill>
          <a:latin typeface="+mn-lt"/>
          <a:ea typeface="+mn-ea"/>
          <a:cs typeface="+mn-cs"/>
        </a:defRPr>
      </a:lvl9pPr>
    </p:bodyStyle>
    <p:otherStyle>
      <a:defPPr>
        <a:defRPr lang="en-US"/>
      </a:defPPr>
      <a:lvl1pPr marL="0" algn="l" defTabSz="3030217" rtl="0" eaLnBrk="1" latinLnBrk="0" hangingPunct="1">
        <a:defRPr sz="6000" kern="1200">
          <a:solidFill>
            <a:schemeClr val="tx1"/>
          </a:solidFill>
          <a:latin typeface="+mn-lt"/>
          <a:ea typeface="+mn-ea"/>
          <a:cs typeface="+mn-cs"/>
        </a:defRPr>
      </a:lvl1pPr>
      <a:lvl2pPr marL="1515109" algn="l" defTabSz="3030217" rtl="0" eaLnBrk="1" latinLnBrk="0" hangingPunct="1">
        <a:defRPr sz="6000" kern="1200">
          <a:solidFill>
            <a:schemeClr val="tx1"/>
          </a:solidFill>
          <a:latin typeface="+mn-lt"/>
          <a:ea typeface="+mn-ea"/>
          <a:cs typeface="+mn-cs"/>
        </a:defRPr>
      </a:lvl2pPr>
      <a:lvl3pPr marL="3030217" algn="l" defTabSz="3030217" rtl="0" eaLnBrk="1" latinLnBrk="0" hangingPunct="1">
        <a:defRPr sz="6000" kern="1200">
          <a:solidFill>
            <a:schemeClr val="tx1"/>
          </a:solidFill>
          <a:latin typeface="+mn-lt"/>
          <a:ea typeface="+mn-ea"/>
          <a:cs typeface="+mn-cs"/>
        </a:defRPr>
      </a:lvl3pPr>
      <a:lvl4pPr marL="4545326" algn="l" defTabSz="3030217" rtl="0" eaLnBrk="1" latinLnBrk="0" hangingPunct="1">
        <a:defRPr sz="6000" kern="1200">
          <a:solidFill>
            <a:schemeClr val="tx1"/>
          </a:solidFill>
          <a:latin typeface="+mn-lt"/>
          <a:ea typeface="+mn-ea"/>
          <a:cs typeface="+mn-cs"/>
        </a:defRPr>
      </a:lvl4pPr>
      <a:lvl5pPr marL="6060435" algn="l" defTabSz="3030217" rtl="0" eaLnBrk="1" latinLnBrk="0" hangingPunct="1">
        <a:defRPr sz="6000" kern="1200">
          <a:solidFill>
            <a:schemeClr val="tx1"/>
          </a:solidFill>
          <a:latin typeface="+mn-lt"/>
          <a:ea typeface="+mn-ea"/>
          <a:cs typeface="+mn-cs"/>
        </a:defRPr>
      </a:lvl5pPr>
      <a:lvl6pPr marL="7575544" algn="l" defTabSz="3030217" rtl="0" eaLnBrk="1" latinLnBrk="0" hangingPunct="1">
        <a:defRPr sz="6000" kern="1200">
          <a:solidFill>
            <a:schemeClr val="tx1"/>
          </a:solidFill>
          <a:latin typeface="+mn-lt"/>
          <a:ea typeface="+mn-ea"/>
          <a:cs typeface="+mn-cs"/>
        </a:defRPr>
      </a:lvl6pPr>
      <a:lvl7pPr marL="9090652" algn="l" defTabSz="3030217" rtl="0" eaLnBrk="1" latinLnBrk="0" hangingPunct="1">
        <a:defRPr sz="6000" kern="1200">
          <a:solidFill>
            <a:schemeClr val="tx1"/>
          </a:solidFill>
          <a:latin typeface="+mn-lt"/>
          <a:ea typeface="+mn-ea"/>
          <a:cs typeface="+mn-cs"/>
        </a:defRPr>
      </a:lvl7pPr>
      <a:lvl8pPr marL="10605761" algn="l" defTabSz="3030217" rtl="0" eaLnBrk="1" latinLnBrk="0" hangingPunct="1">
        <a:defRPr sz="6000" kern="1200">
          <a:solidFill>
            <a:schemeClr val="tx1"/>
          </a:solidFill>
          <a:latin typeface="+mn-lt"/>
          <a:ea typeface="+mn-ea"/>
          <a:cs typeface="+mn-cs"/>
        </a:defRPr>
      </a:lvl8pPr>
      <a:lvl9pPr marL="12120870" algn="l" defTabSz="3030217" rtl="0" eaLnBrk="1" latinLnBrk="0" hangingPunct="1">
        <a:defRPr sz="6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chart" Target="../charts/chart1.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2.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3810000" y="838200"/>
            <a:ext cx="21031200" cy="2193690"/>
          </a:xfrm>
          <a:prstGeom prst="rect">
            <a:avLst/>
          </a:prstGeom>
          <a:noFill/>
          <a:ln w="9525">
            <a:noFill/>
            <a:miter lim="800000"/>
            <a:headEnd/>
            <a:tailEnd/>
          </a:ln>
          <a:effectLst/>
        </p:spPr>
        <p:txBody>
          <a:bodyPr vert="horz" wrap="square" lIns="54114" tIns="27057" rIns="54114" bIns="27057" numCol="1" anchor="ctr" anchorCtr="0" compatLnSpc="1">
            <a:prstTxWarp prst="textNoShape">
              <a:avLst/>
            </a:prstTxWarp>
            <a:spAutoFit/>
          </a:bodyPr>
          <a:lstStyle/>
          <a:p>
            <a:pPr marL="274294" indent="228579" algn="ctr" defTabSz="914313" fontAlgn="base">
              <a:spcBef>
                <a:spcPct val="0"/>
              </a:spcBef>
              <a:spcAft>
                <a:spcPts val="1800"/>
              </a:spcAft>
            </a:pPr>
            <a:r>
              <a:rPr lang="en-US" sz="4000" b="1" dirty="0" smtClean="0"/>
              <a:t>An Efficient Method of Generating Whole Genome Sequence for Thousands of Bulls</a:t>
            </a:r>
          </a:p>
          <a:p>
            <a:pPr marL="162343" indent="135285" algn="ctr" defTabSz="541142" eaLnBrk="0" fontAlgn="base" hangingPunct="0">
              <a:spcBef>
                <a:spcPct val="0"/>
              </a:spcBef>
              <a:spcAft>
                <a:spcPct val="0"/>
              </a:spcAft>
            </a:pPr>
            <a:r>
              <a:rPr lang="en-US" altLang="zh-CN" sz="2800" b="1" i="1" dirty="0" err="1" smtClean="0">
                <a:latin typeface="Arial" pitchFamily="34" charset="0"/>
                <a:ea typeface="宋体" pitchFamily="2" charset="-122"/>
                <a:cs typeface="Times New Roman" pitchFamily="18" charset="0"/>
              </a:rPr>
              <a:t>Chuanyu</a:t>
            </a:r>
            <a:r>
              <a:rPr lang="en-US" altLang="zh-CN" sz="2800" b="1" i="1" dirty="0" smtClean="0">
                <a:latin typeface="Arial" pitchFamily="34" charset="0"/>
                <a:ea typeface="宋体" pitchFamily="2" charset="-122"/>
                <a:cs typeface="Times New Roman" pitchFamily="18" charset="0"/>
              </a:rPr>
              <a:t> Sun</a:t>
            </a:r>
            <a:r>
              <a:rPr lang="en-US" altLang="zh-CN" sz="2800" b="1" i="1" baseline="30000" dirty="0" smtClean="0">
                <a:latin typeface="Arial" pitchFamily="34" charset="0"/>
                <a:ea typeface="宋体" pitchFamily="2" charset="-122"/>
                <a:cs typeface="Times New Roman" pitchFamily="18" charset="0"/>
              </a:rPr>
              <a:t>1</a:t>
            </a:r>
            <a:r>
              <a:rPr lang="en-US" altLang="zh-CN" sz="2800" b="1" i="1" dirty="0" smtClean="0">
                <a:latin typeface="Arial" pitchFamily="34" charset="0"/>
                <a:ea typeface="宋体" pitchFamily="2" charset="-122"/>
                <a:cs typeface="Times New Roman" pitchFamily="18" charset="0"/>
              </a:rPr>
              <a:t> and Paul M. VanRaden</a:t>
            </a:r>
            <a:r>
              <a:rPr lang="en-US" altLang="zh-CN" sz="2800" b="1" i="1" baseline="30000" dirty="0" smtClean="0">
                <a:latin typeface="Arial" pitchFamily="34" charset="0"/>
                <a:ea typeface="宋体" pitchFamily="2" charset="-122"/>
                <a:cs typeface="Times New Roman" pitchFamily="18" charset="0"/>
              </a:rPr>
              <a:t>2</a:t>
            </a:r>
            <a:endParaRPr lang="en-US" altLang="zh-CN" sz="3900" baseline="30000" dirty="0" smtClean="0">
              <a:latin typeface="Arial" pitchFamily="34" charset="0"/>
              <a:ea typeface="宋体" pitchFamily="2" charset="-122"/>
              <a:cs typeface="Times New Roman" pitchFamily="18" charset="0"/>
            </a:endParaRPr>
          </a:p>
          <a:p>
            <a:pPr marL="162343" indent="135285" algn="ctr" defTabSz="541142" eaLnBrk="0" fontAlgn="base" hangingPunct="0">
              <a:spcBef>
                <a:spcPct val="0"/>
              </a:spcBef>
              <a:spcAft>
                <a:spcPct val="0"/>
              </a:spcAft>
            </a:pPr>
            <a:r>
              <a:rPr lang="en-US" altLang="zh-CN" sz="2800" baseline="30000" dirty="0" smtClean="0">
                <a:latin typeface="Arial" pitchFamily="34" charset="0"/>
                <a:ea typeface="宋体" pitchFamily="2" charset="-122"/>
                <a:cs typeface="Times New Roman" pitchFamily="18" charset="0"/>
              </a:rPr>
              <a:t>1</a:t>
            </a:r>
            <a:r>
              <a:rPr lang="en-US" altLang="zh-CN" sz="2800" dirty="0" smtClean="0">
                <a:latin typeface="Arial" pitchFamily="34" charset="0"/>
                <a:ea typeface="宋体" pitchFamily="2" charset="-122"/>
                <a:cs typeface="Times New Roman" pitchFamily="18" charset="0"/>
              </a:rPr>
              <a:t>National Association of Animal Breeders, USA, Columbia, MO</a:t>
            </a:r>
          </a:p>
          <a:p>
            <a:pPr marL="162343" indent="135285" algn="ctr" defTabSz="541142" eaLnBrk="0" fontAlgn="base" hangingPunct="0">
              <a:spcBef>
                <a:spcPct val="0"/>
              </a:spcBef>
              <a:spcAft>
                <a:spcPct val="0"/>
              </a:spcAft>
            </a:pPr>
            <a:r>
              <a:rPr lang="en-US" altLang="zh-CN" sz="2800" baseline="30000" dirty="0" smtClean="0">
                <a:latin typeface="Arial" pitchFamily="34" charset="0"/>
                <a:ea typeface="宋体" pitchFamily="2" charset="-122"/>
                <a:cs typeface="Times New Roman" pitchFamily="18" charset="0"/>
              </a:rPr>
              <a:t>2</a:t>
            </a:r>
            <a:r>
              <a:rPr lang="en-US" altLang="zh-CN" sz="2800" dirty="0" smtClean="0">
                <a:latin typeface="Arial" pitchFamily="34" charset="0"/>
                <a:ea typeface="宋体" pitchFamily="2" charset="-122"/>
                <a:cs typeface="Times New Roman" pitchFamily="18" charset="0"/>
              </a:rPr>
              <a:t>Animal Improvement Programs Laboratory, Agricultural Research Service, USDA, Beltsville, MD, USA. </a:t>
            </a:r>
            <a:endParaRPr lang="en-US" altLang="zh-CN" sz="2800" dirty="0" smtClean="0">
              <a:latin typeface="Arial" pitchFamily="34" charset="0"/>
              <a:ea typeface="宋体" pitchFamily="2" charset="-122"/>
            </a:endParaRPr>
          </a:p>
        </p:txBody>
      </p:sp>
      <p:cxnSp>
        <p:nvCxnSpPr>
          <p:cNvPr id="7" name="Straight Connector 6"/>
          <p:cNvCxnSpPr/>
          <p:nvPr/>
        </p:nvCxnSpPr>
        <p:spPr>
          <a:xfrm>
            <a:off x="47625" y="3421743"/>
            <a:ext cx="31432500" cy="0"/>
          </a:xfrm>
          <a:prstGeom prst="line">
            <a:avLst/>
          </a:prstGeom>
          <a:ln w="190500">
            <a:solidFill>
              <a:srgbClr val="008000"/>
            </a:solidFill>
          </a:ln>
        </p:spPr>
        <p:style>
          <a:lnRef idx="1">
            <a:schemeClr val="accent1"/>
          </a:lnRef>
          <a:fillRef idx="0">
            <a:schemeClr val="accent1"/>
          </a:fillRef>
          <a:effectRef idx="0">
            <a:schemeClr val="accent1"/>
          </a:effectRef>
          <a:fontRef idx="minor">
            <a:schemeClr val="tx1"/>
          </a:fontRef>
        </p:style>
      </p:cxnSp>
      <p:pic>
        <p:nvPicPr>
          <p:cNvPr id="8" name="Picture 7" descr="usdaars.gif"/>
          <p:cNvPicPr>
            <a:picLocks noChangeAspect="1"/>
          </p:cNvPicPr>
          <p:nvPr/>
        </p:nvPicPr>
        <p:blipFill>
          <a:blip r:embed="rId2" cstate="print"/>
          <a:stretch>
            <a:fillRect/>
          </a:stretch>
        </p:blipFill>
        <p:spPr>
          <a:xfrm>
            <a:off x="0" y="457200"/>
            <a:ext cx="3571875" cy="2667000"/>
          </a:xfrm>
          <a:prstGeom prst="rect">
            <a:avLst/>
          </a:prstGeom>
        </p:spPr>
      </p:pic>
      <p:cxnSp>
        <p:nvCxnSpPr>
          <p:cNvPr id="9" name="Straight Connector 8"/>
          <p:cNvCxnSpPr/>
          <p:nvPr/>
        </p:nvCxnSpPr>
        <p:spPr>
          <a:xfrm>
            <a:off x="0" y="3546929"/>
            <a:ext cx="31432500"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62466" name="Rectangle 2"/>
          <p:cNvSpPr>
            <a:spLocks noChangeArrowheads="1"/>
          </p:cNvSpPr>
          <p:nvPr/>
        </p:nvSpPr>
        <p:spPr bwMode="auto">
          <a:xfrm>
            <a:off x="428625" y="4287660"/>
            <a:ext cx="8715375" cy="4435329"/>
          </a:xfrm>
          <a:prstGeom prst="rect">
            <a:avLst/>
          </a:prstGeom>
          <a:noFill/>
          <a:ln w="9525">
            <a:noFill/>
            <a:miter lim="800000"/>
            <a:headEnd/>
            <a:tailEnd/>
          </a:ln>
          <a:effectLst/>
        </p:spPr>
        <p:txBody>
          <a:bodyPr vert="horz" wrap="square" lIns="54114" tIns="27057" rIns="54114" bIns="27057" numCol="1" anchor="ctr" anchorCtr="0" compatLnSpc="1">
            <a:prstTxWarp prst="textNoShape">
              <a:avLst/>
            </a:prstTxWarp>
            <a:spAutoFit/>
          </a:bodyPr>
          <a:lstStyle/>
          <a:p>
            <a:pPr indent="135285" algn="ctr" defTabSz="541142" fontAlgn="base">
              <a:spcBef>
                <a:spcPts val="355"/>
              </a:spcBef>
              <a:spcAft>
                <a:spcPts val="355"/>
              </a:spcAft>
            </a:pPr>
            <a:r>
              <a:rPr lang="en-US" altLang="zh-CN" sz="2600" dirty="0" smtClean="0">
                <a:latin typeface="VAGRounded BT" pitchFamily="34" charset="0"/>
                <a:ea typeface="宋体" pitchFamily="2" charset="-122"/>
                <a:cs typeface="Times New Roman" pitchFamily="18" charset="0"/>
              </a:rPr>
              <a:t>INTRODUCTION</a:t>
            </a:r>
          </a:p>
          <a:p>
            <a:pPr algn="just">
              <a:spcBef>
                <a:spcPts val="355"/>
              </a:spcBef>
              <a:spcAft>
                <a:spcPts val="355"/>
              </a:spcAft>
            </a:pPr>
            <a:r>
              <a:rPr lang="en-US" sz="2100" dirty="0" smtClean="0">
                <a:latin typeface="VAGRounded BT" pitchFamily="34" charset="0"/>
                <a:cs typeface="Arial" pitchFamily="34" charset="0"/>
              </a:rPr>
              <a:t>Genome sequence will help to accelerate understanding of the biologic mechanisms and has application in many practical fields such as disease detection, drug development, and genomic selection for animal/plant breeding. Given the current costs of sequencing, it is still not viable to deeply sequence a large number of individuals. An alternative strategy is to implement imputation, i.e. some individuals are sequenced and others are genotyped using high-density (HD) single-nucleotide polymorphism (SNP) arrays, and then impute from SNP array to whole genome sequence using computer algorithms (</a:t>
            </a:r>
            <a:r>
              <a:rPr lang="en-US" sz="2100" dirty="0" err="1" smtClean="0">
                <a:latin typeface="VAGRounded BT" pitchFamily="34" charset="0"/>
                <a:cs typeface="Arial" pitchFamily="34" charset="0"/>
              </a:rPr>
              <a:t>Druet</a:t>
            </a:r>
            <a:r>
              <a:rPr lang="en-US" sz="2100" dirty="0" smtClean="0">
                <a:latin typeface="VAGRounded BT" pitchFamily="34" charset="0"/>
                <a:cs typeface="Arial" pitchFamily="34" charset="0"/>
              </a:rPr>
              <a:t> et al., 2013). Therefore, accurate genotype calling and imputation are important steps of eliminating the barrier for large scale application of sequence. </a:t>
            </a:r>
          </a:p>
        </p:txBody>
      </p:sp>
      <p:sp>
        <p:nvSpPr>
          <p:cNvPr id="13" name="Rectangle 2"/>
          <p:cNvSpPr>
            <a:spLocks noChangeArrowheads="1"/>
          </p:cNvSpPr>
          <p:nvPr/>
        </p:nvSpPr>
        <p:spPr bwMode="auto">
          <a:xfrm>
            <a:off x="457200" y="9220200"/>
            <a:ext cx="8715375" cy="454752"/>
          </a:xfrm>
          <a:prstGeom prst="rect">
            <a:avLst/>
          </a:prstGeom>
          <a:noFill/>
          <a:ln w="9525">
            <a:noFill/>
            <a:miter lim="800000"/>
            <a:headEnd/>
            <a:tailEnd/>
          </a:ln>
          <a:effectLst/>
        </p:spPr>
        <p:txBody>
          <a:bodyPr vert="horz" wrap="square" lIns="54114" tIns="27057" rIns="54114" bIns="27057" numCol="1" anchor="ctr" anchorCtr="0" compatLnSpc="1">
            <a:prstTxWarp prst="textNoShape">
              <a:avLst/>
            </a:prstTxWarp>
            <a:spAutoFit/>
          </a:bodyPr>
          <a:lstStyle/>
          <a:p>
            <a:pPr algn="ctr"/>
            <a:r>
              <a:rPr lang="en-US" sz="2600" dirty="0" smtClean="0">
                <a:latin typeface="VAGRounded BT" pitchFamily="34" charset="0"/>
                <a:cs typeface="Arial" pitchFamily="34" charset="0"/>
              </a:rPr>
              <a:t>MATERIALS AND METHODS</a:t>
            </a:r>
            <a:endParaRPr lang="en-US" altLang="zh-CN" sz="2600" dirty="0" smtClean="0">
              <a:latin typeface="VAGRounded BT" pitchFamily="34" charset="0"/>
              <a:cs typeface="Arial" pitchFamily="34" charset="0"/>
            </a:endParaRPr>
          </a:p>
        </p:txBody>
      </p:sp>
      <p:sp>
        <p:nvSpPr>
          <p:cNvPr id="17" name="TextBox 16"/>
          <p:cNvSpPr txBox="1"/>
          <p:nvPr/>
        </p:nvSpPr>
        <p:spPr>
          <a:xfrm>
            <a:off x="457200" y="16002000"/>
            <a:ext cx="8715375" cy="377808"/>
          </a:xfrm>
          <a:prstGeom prst="rect">
            <a:avLst/>
          </a:prstGeom>
          <a:noFill/>
        </p:spPr>
        <p:txBody>
          <a:bodyPr wrap="square" lIns="54114" tIns="27057" rIns="54114" bIns="27057" rtlCol="0">
            <a:spAutoFit/>
          </a:bodyPr>
          <a:lstStyle/>
          <a:p>
            <a:pPr marL="286542" indent="-286542" algn="just">
              <a:spcBef>
                <a:spcPts val="355"/>
              </a:spcBef>
              <a:spcAft>
                <a:spcPts val="355"/>
              </a:spcAft>
            </a:pPr>
            <a:r>
              <a:rPr lang="en-US" altLang="zh-CN" sz="2100" dirty="0" smtClean="0">
                <a:latin typeface="VAGRounded BT" pitchFamily="34" charset="0"/>
                <a:cs typeface="Arial" pitchFamily="34" charset="0"/>
              </a:rPr>
              <a:t>Genotype calling and imputation</a:t>
            </a:r>
            <a:endParaRPr lang="zh-CN" altLang="en-US" sz="2100" dirty="0">
              <a:latin typeface="VAGRounded BT" pitchFamily="34" charset="0"/>
              <a:cs typeface="Arial" pitchFamily="34" charset="0"/>
            </a:endParaRPr>
          </a:p>
        </p:txBody>
      </p:sp>
      <p:sp>
        <p:nvSpPr>
          <p:cNvPr id="62468" name="Rectangle 4"/>
          <p:cNvSpPr>
            <a:spLocks noChangeArrowheads="1"/>
          </p:cNvSpPr>
          <p:nvPr/>
        </p:nvSpPr>
        <p:spPr bwMode="auto">
          <a:xfrm>
            <a:off x="0" y="-488986"/>
            <a:ext cx="109350" cy="977972"/>
          </a:xfrm>
          <a:prstGeom prst="rect">
            <a:avLst/>
          </a:prstGeom>
          <a:noFill/>
          <a:ln w="9525">
            <a:noFill/>
            <a:miter lim="800000"/>
            <a:headEnd/>
            <a:tailEnd/>
          </a:ln>
          <a:effectLst/>
        </p:spPr>
        <p:txBody>
          <a:bodyPr vert="horz" wrap="none" lIns="54114" tIns="27057" rIns="54114" bIns="27057" numCol="1" anchor="ctr" anchorCtr="0" compatLnSpc="1">
            <a:prstTxWarp prst="textNoShape">
              <a:avLst/>
            </a:prstTxWarp>
            <a:spAutoFit/>
          </a:bodyPr>
          <a:lstStyle/>
          <a:p>
            <a:endParaRPr lang="zh-CN" altLang="en-US"/>
          </a:p>
        </p:txBody>
      </p:sp>
      <p:sp>
        <p:nvSpPr>
          <p:cNvPr id="23" name="Rectangle 2"/>
          <p:cNvSpPr>
            <a:spLocks noChangeArrowheads="1"/>
          </p:cNvSpPr>
          <p:nvPr/>
        </p:nvSpPr>
        <p:spPr bwMode="auto">
          <a:xfrm>
            <a:off x="11430000" y="6555648"/>
            <a:ext cx="8715375" cy="454752"/>
          </a:xfrm>
          <a:prstGeom prst="rect">
            <a:avLst/>
          </a:prstGeom>
          <a:noFill/>
          <a:ln w="9525">
            <a:noFill/>
            <a:miter lim="800000"/>
            <a:headEnd/>
            <a:tailEnd/>
          </a:ln>
          <a:effectLst/>
        </p:spPr>
        <p:txBody>
          <a:bodyPr vert="horz" wrap="square" lIns="54114" tIns="27057" rIns="54114" bIns="27057" numCol="1" anchor="ctr" anchorCtr="0" compatLnSpc="1">
            <a:prstTxWarp prst="textNoShape">
              <a:avLst/>
            </a:prstTxWarp>
            <a:spAutoFit/>
          </a:bodyPr>
          <a:lstStyle/>
          <a:p>
            <a:pPr algn="ctr"/>
            <a:r>
              <a:rPr lang="en-US" altLang="zh-CN" sz="2600" dirty="0" smtClean="0">
                <a:latin typeface="VAGRounded BT" pitchFamily="34" charset="0"/>
                <a:ea typeface="宋体" pitchFamily="2" charset="-122"/>
                <a:cs typeface="Times New Roman" pitchFamily="18" charset="0"/>
              </a:rPr>
              <a:t>Results</a:t>
            </a:r>
          </a:p>
        </p:txBody>
      </p:sp>
      <p:sp>
        <p:nvSpPr>
          <p:cNvPr id="40" name="TextBox 39"/>
          <p:cNvSpPr txBox="1"/>
          <p:nvPr/>
        </p:nvSpPr>
        <p:spPr>
          <a:xfrm>
            <a:off x="9906000" y="7086600"/>
            <a:ext cx="11353800" cy="700973"/>
          </a:xfrm>
          <a:prstGeom prst="rect">
            <a:avLst/>
          </a:prstGeom>
          <a:noFill/>
        </p:spPr>
        <p:txBody>
          <a:bodyPr wrap="square" lIns="54114" tIns="27057" rIns="54114" bIns="27057" rtlCol="0">
            <a:spAutoFit/>
          </a:bodyPr>
          <a:lstStyle/>
          <a:p>
            <a:pPr algn="just"/>
            <a:r>
              <a:rPr lang="en-US" altLang="zh-CN" sz="2100" dirty="0" smtClean="0">
                <a:latin typeface="VAGRounded BT" pitchFamily="34" charset="0"/>
                <a:cs typeface="Arial" pitchFamily="34" charset="0"/>
              </a:rPr>
              <a:t>Table 1. </a:t>
            </a:r>
            <a:r>
              <a:rPr lang="en-US" sz="2100" dirty="0" smtClean="0">
                <a:latin typeface="VAGRounded BT" pitchFamily="34" charset="0"/>
                <a:cs typeface="Arial" pitchFamily="34" charset="0"/>
              </a:rPr>
              <a:t>The accuracy of genotype calling and imputation using different reference population size, sequence read depth and one percent error rate for simulated data. </a:t>
            </a:r>
            <a:endParaRPr lang="zh-CN" altLang="en-US" sz="2100" dirty="0" smtClean="0">
              <a:latin typeface="VAGRounded BT" pitchFamily="34" charset="0"/>
              <a:cs typeface="Arial" pitchFamily="34" charset="0"/>
            </a:endParaRPr>
          </a:p>
        </p:txBody>
      </p:sp>
      <p:cxnSp>
        <p:nvCxnSpPr>
          <p:cNvPr id="47" name="Straight Connector 46"/>
          <p:cNvCxnSpPr/>
          <p:nvPr/>
        </p:nvCxnSpPr>
        <p:spPr>
          <a:xfrm flipV="1">
            <a:off x="9982200" y="8450836"/>
            <a:ext cx="11277600" cy="7364"/>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sp>
        <p:nvSpPr>
          <p:cNvPr id="52" name="Rectangle 2"/>
          <p:cNvSpPr>
            <a:spLocks noChangeArrowheads="1"/>
          </p:cNvSpPr>
          <p:nvPr/>
        </p:nvSpPr>
        <p:spPr bwMode="auto">
          <a:xfrm>
            <a:off x="22707600" y="13517679"/>
            <a:ext cx="8715375" cy="5456121"/>
          </a:xfrm>
          <a:prstGeom prst="rect">
            <a:avLst/>
          </a:prstGeom>
          <a:noFill/>
          <a:ln w="9525">
            <a:noFill/>
            <a:miter lim="800000"/>
            <a:headEnd/>
            <a:tailEnd/>
          </a:ln>
          <a:effectLst/>
        </p:spPr>
        <p:txBody>
          <a:bodyPr vert="horz" wrap="square" lIns="54114" tIns="27057" rIns="54114" bIns="27057" numCol="1" anchor="ctr" anchorCtr="0" compatLnSpc="1">
            <a:prstTxWarp prst="textNoShape">
              <a:avLst/>
            </a:prstTxWarp>
            <a:spAutoFit/>
          </a:bodyPr>
          <a:lstStyle/>
          <a:p>
            <a:pPr algn="ctr"/>
            <a:r>
              <a:rPr lang="en-US" altLang="zh-CN" sz="2600" dirty="0" smtClean="0">
                <a:latin typeface="VAGRounded BT" pitchFamily="34" charset="0"/>
                <a:ea typeface="宋体" pitchFamily="2" charset="-122"/>
                <a:cs typeface="Times New Roman" pitchFamily="18" charset="0"/>
              </a:rPr>
              <a:t>Conclusions</a:t>
            </a:r>
          </a:p>
          <a:p>
            <a:pPr algn="ctr"/>
            <a:endParaRPr lang="en-US" altLang="zh-CN" sz="2600" dirty="0" smtClean="0">
              <a:latin typeface="VAGRounded BT" pitchFamily="34" charset="0"/>
              <a:ea typeface="宋体" pitchFamily="2" charset="-122"/>
              <a:cs typeface="Times New Roman" pitchFamily="18" charset="0"/>
            </a:endParaRPr>
          </a:p>
          <a:p>
            <a:pPr marL="286542" indent="-286542" algn="just">
              <a:buFont typeface="Wingdings" pitchFamily="2" charset="2"/>
              <a:buChar char="ü"/>
            </a:pPr>
            <a:r>
              <a:rPr lang="en-US" sz="2100" dirty="0" smtClean="0">
                <a:latin typeface="VAGRounded BT" pitchFamily="34" charset="0"/>
                <a:cs typeface="Arial" pitchFamily="34" charset="0"/>
              </a:rPr>
              <a:t>An effective method for simultaneous genotype calling and imputation was developed and implemented in </a:t>
            </a:r>
            <a:r>
              <a:rPr lang="en-US" sz="2100" dirty="0" err="1" smtClean="0">
                <a:latin typeface="VAGRounded BT" pitchFamily="34" charset="0"/>
                <a:cs typeface="Arial" pitchFamily="34" charset="0"/>
              </a:rPr>
              <a:t>findhap</a:t>
            </a:r>
            <a:r>
              <a:rPr lang="en-US" sz="2100" dirty="0" smtClean="0">
                <a:latin typeface="VAGRounded BT" pitchFamily="34" charset="0"/>
                <a:cs typeface="Arial" pitchFamily="34" charset="0"/>
              </a:rPr>
              <a:t> version 3 software</a:t>
            </a:r>
          </a:p>
          <a:p>
            <a:pPr marL="286542" indent="-286542" algn="just">
              <a:buFont typeface="Wingdings" pitchFamily="2" charset="2"/>
              <a:buChar char="ü"/>
            </a:pPr>
            <a:endParaRPr lang="en-US" altLang="zh-CN" sz="2100" dirty="0" smtClean="0">
              <a:latin typeface="VAGRounded BT" pitchFamily="34" charset="0"/>
              <a:cs typeface="Arial" pitchFamily="34" charset="0"/>
            </a:endParaRPr>
          </a:p>
          <a:p>
            <a:pPr marL="286542" indent="-286542" algn="just">
              <a:buFont typeface="Wingdings" pitchFamily="2" charset="2"/>
              <a:buChar char="ü"/>
            </a:pPr>
            <a:r>
              <a:rPr lang="en-US" sz="2100" dirty="0" smtClean="0">
                <a:latin typeface="VAGRounded BT" pitchFamily="34" charset="0"/>
                <a:cs typeface="Arial" pitchFamily="34" charset="0"/>
              </a:rPr>
              <a:t>Given the total sequencing effort, high read depth is desired if the goal is direct investigation of the sequenced individuals; lower depth and large population is desired for imputation but read depth lower than four will decrease efficiency</a:t>
            </a:r>
          </a:p>
          <a:p>
            <a:pPr marL="286542" indent="-286542" algn="just">
              <a:buFont typeface="Wingdings" pitchFamily="2" charset="2"/>
              <a:buChar char="ü"/>
            </a:pPr>
            <a:endParaRPr lang="en-US" altLang="zh-CN" sz="2100" dirty="0" smtClean="0">
              <a:latin typeface="VAGRounded BT" pitchFamily="34" charset="0"/>
              <a:cs typeface="Arial" pitchFamily="34" charset="0"/>
            </a:endParaRPr>
          </a:p>
          <a:p>
            <a:pPr marL="286542" indent="-286542" algn="just">
              <a:buFont typeface="Wingdings" pitchFamily="2" charset="2"/>
              <a:buChar char="ü"/>
            </a:pPr>
            <a:r>
              <a:rPr lang="en-US" sz="2100" dirty="0" smtClean="0">
                <a:latin typeface="VAGRounded BT" pitchFamily="34" charset="0"/>
                <a:cs typeface="Arial" pitchFamily="34" charset="0"/>
              </a:rPr>
              <a:t>Our software features outstanding computing time and memory, with accuracy slightly less than Beagle (popular imputation software) but about 400 times faster</a:t>
            </a:r>
            <a:r>
              <a:rPr lang="en-US" altLang="zh-CN" sz="2100" dirty="0" smtClean="0">
                <a:latin typeface="VAGRounded BT" pitchFamily="34" charset="0"/>
                <a:cs typeface="Arial" pitchFamily="34" charset="0"/>
              </a:rPr>
              <a:t>.</a:t>
            </a:r>
          </a:p>
          <a:p>
            <a:pPr algn="just">
              <a:buFont typeface="Wingdings" pitchFamily="2" charset="2"/>
              <a:buChar char="ü"/>
            </a:pPr>
            <a:endParaRPr lang="en-US" altLang="zh-CN" sz="2100" dirty="0" smtClean="0">
              <a:latin typeface="VAGRounded BT" pitchFamily="34" charset="0"/>
              <a:cs typeface="Arial" pitchFamily="34" charset="0"/>
            </a:endParaRPr>
          </a:p>
          <a:p>
            <a:pPr algn="ctr"/>
            <a:endParaRPr lang="en-US" altLang="zh-CN" sz="2600" dirty="0" smtClean="0">
              <a:latin typeface="VAGRounded BT" pitchFamily="34" charset="0"/>
              <a:ea typeface="宋体" pitchFamily="2" charset="-122"/>
              <a:cs typeface="Times New Roman" pitchFamily="18" charset="0"/>
            </a:endParaRPr>
          </a:p>
        </p:txBody>
      </p:sp>
      <p:sp>
        <p:nvSpPr>
          <p:cNvPr id="53" name="TextBox 52"/>
          <p:cNvSpPr txBox="1"/>
          <p:nvPr/>
        </p:nvSpPr>
        <p:spPr>
          <a:xfrm>
            <a:off x="22783800" y="12192000"/>
            <a:ext cx="8372475" cy="1347304"/>
          </a:xfrm>
          <a:prstGeom prst="rect">
            <a:avLst/>
          </a:prstGeom>
          <a:noFill/>
        </p:spPr>
        <p:txBody>
          <a:bodyPr wrap="square" lIns="54114" tIns="27057" rIns="54114" bIns="27057" rtlCol="0">
            <a:spAutoFit/>
          </a:bodyPr>
          <a:lstStyle/>
          <a:p>
            <a:r>
              <a:rPr lang="en-US" altLang="zh-CN" sz="2100" dirty="0" smtClean="0">
                <a:latin typeface="VAGRounded BT" pitchFamily="34" charset="0"/>
                <a:cs typeface="Arial" pitchFamily="34" charset="0"/>
              </a:rPr>
              <a:t>Figure 1. A</a:t>
            </a:r>
            <a:r>
              <a:rPr lang="en-US" sz="2100" dirty="0" smtClean="0">
                <a:latin typeface="VAGRounded BT" pitchFamily="34" charset="0"/>
                <a:cs typeface="Arial" pitchFamily="34" charset="0"/>
              </a:rPr>
              <a:t>ccuracy of genotype calling and imputation based on same total cost. Total cost = population size times sequence read depth</a:t>
            </a:r>
          </a:p>
          <a:p>
            <a:endParaRPr lang="zh-CN" altLang="en-US" sz="2100" dirty="0" smtClean="0">
              <a:latin typeface="VAGRounded BT" pitchFamily="34" charset="0"/>
              <a:cs typeface="Arial" pitchFamily="34" charset="0"/>
            </a:endParaRPr>
          </a:p>
        </p:txBody>
      </p:sp>
      <p:sp>
        <p:nvSpPr>
          <p:cNvPr id="54" name="TextBox 53"/>
          <p:cNvSpPr txBox="1"/>
          <p:nvPr/>
        </p:nvSpPr>
        <p:spPr>
          <a:xfrm>
            <a:off x="9906000" y="18440400"/>
            <a:ext cx="21640800" cy="2316800"/>
          </a:xfrm>
          <a:prstGeom prst="rect">
            <a:avLst/>
          </a:prstGeom>
          <a:noFill/>
        </p:spPr>
        <p:txBody>
          <a:bodyPr wrap="square" lIns="54114" tIns="27057" rIns="54114" bIns="27057" rtlCol="0">
            <a:spAutoFit/>
          </a:bodyPr>
          <a:lstStyle/>
          <a:p>
            <a:r>
              <a:rPr lang="en-US" altLang="zh-CN" sz="2100" dirty="0" smtClean="0">
                <a:latin typeface="VAGRounded BT" pitchFamily="34" charset="0"/>
                <a:cs typeface="Arial" pitchFamily="34" charset="0"/>
              </a:rPr>
              <a:t>Reference</a:t>
            </a:r>
          </a:p>
          <a:p>
            <a:endParaRPr lang="en-US" altLang="zh-CN" sz="2100" dirty="0" smtClean="0">
              <a:latin typeface="VAGRounded BT" pitchFamily="34" charset="0"/>
              <a:cs typeface="Arial" pitchFamily="34" charset="0"/>
            </a:endParaRPr>
          </a:p>
          <a:p>
            <a:pPr lvl="0" algn="just"/>
            <a:r>
              <a:rPr lang="en-US" sz="2100" dirty="0" err="1" smtClean="0">
                <a:latin typeface="VAGRounded BT" pitchFamily="34" charset="0"/>
                <a:cs typeface="Arial" pitchFamily="34" charset="0"/>
              </a:rPr>
              <a:t>Druet</a:t>
            </a:r>
            <a:r>
              <a:rPr lang="en-US" sz="2100" dirty="0" smtClean="0">
                <a:latin typeface="VAGRounded BT" pitchFamily="34" charset="0"/>
                <a:cs typeface="Arial" pitchFamily="34" charset="0"/>
              </a:rPr>
              <a:t> T, Macleod IM, Hayes BJ. (2013). Toward genomic prediction from whole-genome sequence data: impact of sequencing design on genotype imputation and accuracy of predictions. Heredity 112: 39–47.</a:t>
            </a:r>
            <a:endParaRPr lang="en-US" altLang="zh-CN" sz="2100" dirty="0" smtClean="0">
              <a:latin typeface="VAGRounded BT" pitchFamily="34" charset="0"/>
              <a:cs typeface="Arial" pitchFamily="34" charset="0"/>
            </a:endParaRPr>
          </a:p>
          <a:p>
            <a:pPr algn="just"/>
            <a:endParaRPr lang="en-US" altLang="zh-CN" sz="2100" dirty="0" smtClean="0">
              <a:latin typeface="VAGRounded BT" pitchFamily="34" charset="0"/>
              <a:cs typeface="Arial" pitchFamily="34" charset="0"/>
            </a:endParaRPr>
          </a:p>
          <a:p>
            <a:pPr lvl="0"/>
            <a:r>
              <a:rPr lang="en-US" sz="2100" dirty="0" smtClean="0">
                <a:latin typeface="VAGRounded BT" pitchFamily="34" charset="0"/>
                <a:cs typeface="Arial" pitchFamily="34" charset="0"/>
              </a:rPr>
              <a:t>The 1000 Genomes Project Consortium. 2012. An integrated map of genetic variation from 1,092 human genomes. Nature, 491, 56–65.</a:t>
            </a:r>
          </a:p>
          <a:p>
            <a:endParaRPr lang="zh-CN" altLang="en-US" sz="2100" dirty="0" smtClean="0">
              <a:latin typeface="VAGRounded BT" pitchFamily="34" charset="0"/>
              <a:cs typeface="Arial" pitchFamily="34" charset="0"/>
            </a:endParaRPr>
          </a:p>
        </p:txBody>
      </p:sp>
      <p:pic>
        <p:nvPicPr>
          <p:cNvPr id="39" name="Picture 4"/>
          <p:cNvPicPr>
            <a:picLocks noChangeAspect="1" noChangeArrowheads="1"/>
          </p:cNvPicPr>
          <p:nvPr/>
        </p:nvPicPr>
        <p:blipFill>
          <a:blip r:embed="rId3" cstate="print"/>
          <a:srcRect/>
          <a:stretch>
            <a:fillRect/>
          </a:stretch>
        </p:blipFill>
        <p:spPr bwMode="auto">
          <a:xfrm>
            <a:off x="24155400" y="838200"/>
            <a:ext cx="7391400" cy="2286000"/>
          </a:xfrm>
          <a:prstGeom prst="rect">
            <a:avLst/>
          </a:prstGeom>
          <a:noFill/>
          <a:ln w="9525">
            <a:noFill/>
            <a:miter lim="800000"/>
            <a:headEnd/>
            <a:tailEnd/>
          </a:ln>
        </p:spPr>
      </p:pic>
      <p:sp>
        <p:nvSpPr>
          <p:cNvPr id="50" name="TextBox 49"/>
          <p:cNvSpPr txBox="1"/>
          <p:nvPr/>
        </p:nvSpPr>
        <p:spPr>
          <a:xfrm>
            <a:off x="533400" y="9829800"/>
            <a:ext cx="3962400" cy="415498"/>
          </a:xfrm>
          <a:prstGeom prst="rect">
            <a:avLst/>
          </a:prstGeom>
          <a:noFill/>
        </p:spPr>
        <p:txBody>
          <a:bodyPr wrap="square" rtlCol="0">
            <a:spAutoFit/>
          </a:bodyPr>
          <a:lstStyle/>
          <a:p>
            <a:r>
              <a:rPr lang="en-US" sz="2100" dirty="0" smtClean="0">
                <a:latin typeface="VAGRounded BT" pitchFamily="34" charset="0"/>
                <a:cs typeface="Arial" pitchFamily="34" charset="0"/>
              </a:rPr>
              <a:t>Aligned reads</a:t>
            </a:r>
          </a:p>
        </p:txBody>
      </p:sp>
      <p:sp>
        <p:nvSpPr>
          <p:cNvPr id="55" name="TextBox 54"/>
          <p:cNvSpPr txBox="1"/>
          <p:nvPr/>
        </p:nvSpPr>
        <p:spPr>
          <a:xfrm>
            <a:off x="457200" y="13452902"/>
            <a:ext cx="3962400" cy="415498"/>
          </a:xfrm>
          <a:prstGeom prst="rect">
            <a:avLst/>
          </a:prstGeom>
          <a:noFill/>
        </p:spPr>
        <p:txBody>
          <a:bodyPr wrap="square" rtlCol="0">
            <a:spAutoFit/>
          </a:bodyPr>
          <a:lstStyle/>
          <a:p>
            <a:r>
              <a:rPr lang="en-US" sz="2100" dirty="0" smtClean="0">
                <a:latin typeface="VAGRounded BT" pitchFamily="34" charset="0"/>
                <a:cs typeface="Arial" pitchFamily="34" charset="0"/>
              </a:rPr>
              <a:t>Sequence read depth</a:t>
            </a:r>
          </a:p>
        </p:txBody>
      </p:sp>
      <p:sp>
        <p:nvSpPr>
          <p:cNvPr id="56" name="TextBox 55"/>
          <p:cNvSpPr txBox="1"/>
          <p:nvPr/>
        </p:nvSpPr>
        <p:spPr>
          <a:xfrm>
            <a:off x="990599" y="14044136"/>
            <a:ext cx="8388531" cy="954107"/>
          </a:xfrm>
          <a:prstGeom prst="rect">
            <a:avLst/>
          </a:prstGeom>
          <a:noFill/>
        </p:spPr>
        <p:txBody>
          <a:bodyPr wrap="square" rtlCol="0">
            <a:spAutoFit/>
          </a:bodyPr>
          <a:lstStyle/>
          <a:p>
            <a:r>
              <a:rPr lang="en-US" altLang="zh-CN" sz="2100" dirty="0" smtClean="0">
                <a:latin typeface="VAGRounded BT" pitchFamily="34" charset="0"/>
                <a:cs typeface="Arial" pitchFamily="34" charset="0"/>
              </a:rPr>
              <a:t>18D00D800A0A0A088009H1800608400A5170600AA0085070C860318044080A0718062008B00909900805312009B0800B2X800B0</a:t>
            </a:r>
          </a:p>
          <a:p>
            <a:r>
              <a:rPr lang="en-US" sz="1400" dirty="0" smtClean="0">
                <a:latin typeface="VAGRounded BT" pitchFamily="34" charset="0"/>
                <a:cs typeface="Arial" pitchFamily="34" charset="0"/>
              </a:rPr>
              <a:t>(Note: A to Z represents number of 10 to 35, each locus has two numbers for allele A and B)</a:t>
            </a:r>
          </a:p>
        </p:txBody>
      </p:sp>
      <p:pic>
        <p:nvPicPr>
          <p:cNvPr id="1026" name="Picture 2"/>
          <p:cNvPicPr>
            <a:picLocks noChangeAspect="1" noChangeArrowheads="1"/>
          </p:cNvPicPr>
          <p:nvPr/>
        </p:nvPicPr>
        <p:blipFill>
          <a:blip r:embed="rId4" cstate="print"/>
          <a:srcRect/>
          <a:stretch>
            <a:fillRect/>
          </a:stretch>
        </p:blipFill>
        <p:spPr bwMode="auto">
          <a:xfrm>
            <a:off x="4800600" y="15011400"/>
            <a:ext cx="716756" cy="1066800"/>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990600" y="16611602"/>
            <a:ext cx="6983837" cy="1624148"/>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990601" y="18669000"/>
            <a:ext cx="6955461" cy="1523999"/>
          </a:xfrm>
          <a:prstGeom prst="rect">
            <a:avLst/>
          </a:prstGeom>
          <a:noFill/>
          <a:ln w="9525">
            <a:noFill/>
            <a:miter lim="800000"/>
            <a:headEnd/>
            <a:tailEnd/>
          </a:ln>
        </p:spPr>
      </p:pic>
      <p:pic>
        <p:nvPicPr>
          <p:cNvPr id="57" name="Picture 2"/>
          <p:cNvPicPr>
            <a:picLocks noChangeAspect="1" noChangeArrowheads="1"/>
          </p:cNvPicPr>
          <p:nvPr/>
        </p:nvPicPr>
        <p:blipFill>
          <a:blip r:embed="rId7" cstate="print"/>
          <a:srcRect/>
          <a:stretch>
            <a:fillRect/>
          </a:stretch>
        </p:blipFill>
        <p:spPr bwMode="auto">
          <a:xfrm>
            <a:off x="381000" y="10287000"/>
            <a:ext cx="8731053" cy="1057276"/>
          </a:xfrm>
          <a:prstGeom prst="rect">
            <a:avLst/>
          </a:prstGeom>
          <a:noFill/>
          <a:ln w="9525">
            <a:noFill/>
            <a:miter lim="800000"/>
            <a:headEnd/>
            <a:tailEnd/>
          </a:ln>
        </p:spPr>
      </p:pic>
      <p:pic>
        <p:nvPicPr>
          <p:cNvPr id="58" name="Picture 2"/>
          <p:cNvPicPr>
            <a:picLocks noChangeAspect="1" noChangeArrowheads="1"/>
          </p:cNvPicPr>
          <p:nvPr/>
        </p:nvPicPr>
        <p:blipFill>
          <a:blip r:embed="rId7" cstate="print"/>
          <a:srcRect/>
          <a:stretch>
            <a:fillRect/>
          </a:stretch>
        </p:blipFill>
        <p:spPr bwMode="auto">
          <a:xfrm rot="10800000">
            <a:off x="457197" y="11277600"/>
            <a:ext cx="8695095" cy="1052922"/>
          </a:xfrm>
          <a:prstGeom prst="rect">
            <a:avLst/>
          </a:prstGeom>
          <a:noFill/>
          <a:ln w="9525">
            <a:noFill/>
            <a:miter lim="800000"/>
            <a:headEnd/>
            <a:tailEnd/>
          </a:ln>
        </p:spPr>
      </p:pic>
      <p:pic>
        <p:nvPicPr>
          <p:cNvPr id="59" name="Picture 2"/>
          <p:cNvPicPr>
            <a:picLocks noChangeAspect="1" noChangeArrowheads="1"/>
          </p:cNvPicPr>
          <p:nvPr/>
        </p:nvPicPr>
        <p:blipFill>
          <a:blip r:embed="rId4" cstate="print"/>
          <a:srcRect/>
          <a:stretch>
            <a:fillRect/>
          </a:stretch>
        </p:blipFill>
        <p:spPr bwMode="auto">
          <a:xfrm>
            <a:off x="4845844" y="12496800"/>
            <a:ext cx="665559" cy="990600"/>
          </a:xfrm>
          <a:prstGeom prst="rect">
            <a:avLst/>
          </a:prstGeom>
          <a:noFill/>
          <a:ln w="9525">
            <a:noFill/>
            <a:miter lim="800000"/>
            <a:headEnd/>
            <a:tailEnd/>
          </a:ln>
        </p:spPr>
      </p:pic>
      <p:sp>
        <p:nvSpPr>
          <p:cNvPr id="60" name="TextBox 59"/>
          <p:cNvSpPr txBox="1"/>
          <p:nvPr/>
        </p:nvSpPr>
        <p:spPr>
          <a:xfrm>
            <a:off x="8001000" y="17297400"/>
            <a:ext cx="1447800" cy="738664"/>
          </a:xfrm>
          <a:prstGeom prst="rect">
            <a:avLst/>
          </a:prstGeom>
          <a:noFill/>
        </p:spPr>
        <p:txBody>
          <a:bodyPr wrap="square" rtlCol="0">
            <a:spAutoFit/>
          </a:bodyPr>
          <a:lstStyle/>
          <a:p>
            <a:r>
              <a:rPr lang="en-US" sz="2100" dirty="0" smtClean="0">
                <a:latin typeface="VAGRounded BT" pitchFamily="34" charset="0"/>
                <a:cs typeface="Arial" pitchFamily="34" charset="0"/>
              </a:rPr>
              <a:t>Sequence</a:t>
            </a:r>
          </a:p>
          <a:p>
            <a:r>
              <a:rPr lang="en-US" sz="2100" dirty="0" smtClean="0">
                <a:latin typeface="VAGRounded BT" pitchFamily="34" charset="0"/>
                <a:cs typeface="Arial" pitchFamily="34" charset="0"/>
              </a:rPr>
              <a:t>&gt;$1000</a:t>
            </a:r>
          </a:p>
        </p:txBody>
      </p:sp>
      <p:sp>
        <p:nvSpPr>
          <p:cNvPr id="61" name="TextBox 60"/>
          <p:cNvSpPr txBox="1"/>
          <p:nvPr/>
        </p:nvSpPr>
        <p:spPr>
          <a:xfrm>
            <a:off x="8077200" y="19202400"/>
            <a:ext cx="1219200" cy="738664"/>
          </a:xfrm>
          <a:prstGeom prst="rect">
            <a:avLst/>
          </a:prstGeom>
          <a:noFill/>
        </p:spPr>
        <p:txBody>
          <a:bodyPr wrap="square" rtlCol="0">
            <a:spAutoFit/>
          </a:bodyPr>
          <a:lstStyle/>
          <a:p>
            <a:r>
              <a:rPr lang="en-US" sz="2100" dirty="0" smtClean="0">
                <a:latin typeface="VAGRounded BT" pitchFamily="34" charset="0"/>
                <a:cs typeface="Arial" pitchFamily="34" charset="0"/>
              </a:rPr>
              <a:t>Chips</a:t>
            </a:r>
          </a:p>
          <a:p>
            <a:r>
              <a:rPr lang="en-US" sz="2100" dirty="0" smtClean="0">
                <a:latin typeface="VAGRounded BT" pitchFamily="34" charset="0"/>
                <a:cs typeface="Arial" pitchFamily="34" charset="0"/>
              </a:rPr>
              <a:t>$200</a:t>
            </a:r>
          </a:p>
        </p:txBody>
      </p:sp>
      <p:sp>
        <p:nvSpPr>
          <p:cNvPr id="62" name="Rectangle 61"/>
          <p:cNvSpPr/>
          <p:nvPr/>
        </p:nvSpPr>
        <p:spPr>
          <a:xfrm>
            <a:off x="9829800" y="4343400"/>
            <a:ext cx="11582400" cy="2031325"/>
          </a:xfrm>
          <a:prstGeom prst="rect">
            <a:avLst/>
          </a:prstGeom>
        </p:spPr>
        <p:txBody>
          <a:bodyPr wrap="square">
            <a:spAutoFit/>
          </a:bodyPr>
          <a:lstStyle/>
          <a:p>
            <a:pPr algn="just"/>
            <a:r>
              <a:rPr lang="en-US" sz="2100" dirty="0" smtClean="0">
                <a:latin typeface="VAGRounded BT" pitchFamily="34" charset="0"/>
                <a:cs typeface="Arial" pitchFamily="34" charset="0"/>
              </a:rPr>
              <a:t>Simulated bull and actual human sequence (The 1000 genomes project, 2012) data was employed to test the new method. Different combinations among reference population size, sequence read depth and error rate were investigated to determine the accuracy of genotype call and imputation. Our method will directly impute from sequence reads depth instead of calling genotypes first and then imputing, which is more accurate especially if read depth is low or error rate is high.</a:t>
            </a:r>
          </a:p>
        </p:txBody>
      </p:sp>
      <p:graphicFrame>
        <p:nvGraphicFramePr>
          <p:cNvPr id="63" name="Table 62"/>
          <p:cNvGraphicFramePr>
            <a:graphicFrameLocks noGrp="1"/>
          </p:cNvGraphicFramePr>
          <p:nvPr/>
        </p:nvGraphicFramePr>
        <p:xfrm>
          <a:off x="10058399" y="7924800"/>
          <a:ext cx="11353801" cy="6411366"/>
        </p:xfrm>
        <a:graphic>
          <a:graphicData uri="http://schemas.openxmlformats.org/drawingml/2006/table">
            <a:tbl>
              <a:tblPr>
                <a:tableStyleId>{2D5ABB26-0587-4C30-8999-92F81FD0307C}</a:tableStyleId>
              </a:tblPr>
              <a:tblGrid>
                <a:gridCol w="2416774"/>
                <a:gridCol w="2970617"/>
                <a:gridCol w="2983205"/>
                <a:gridCol w="2983205"/>
              </a:tblGrid>
              <a:tr h="508549">
                <a:tc>
                  <a:txBody>
                    <a:bodyPr/>
                    <a:lstStyle/>
                    <a:p>
                      <a:pPr algn="ctr" rtl="0" fontAlgn="b"/>
                      <a:r>
                        <a:rPr lang="en-US" sz="2100" kern="1200" dirty="0" smtClean="0">
                          <a:solidFill>
                            <a:schemeClr val="tx1"/>
                          </a:solidFill>
                          <a:latin typeface="VAGRounded BT" pitchFamily="34" charset="0"/>
                          <a:ea typeface="+mn-ea"/>
                          <a:cs typeface="Arial" pitchFamily="34" charset="0"/>
                        </a:rPr>
                        <a:t>Bulls </a:t>
                      </a:r>
                    </a:p>
                  </a:txBody>
                  <a:tcPr marL="0" marR="0" marT="0" marB="0" anchor="ctr"/>
                </a:tc>
                <a:tc>
                  <a:txBody>
                    <a:bodyPr/>
                    <a:lstStyle/>
                    <a:p>
                      <a:pPr algn="ctr" rtl="0" fontAlgn="b"/>
                      <a:r>
                        <a:rPr lang="en-US" sz="2100" kern="1200" dirty="0" smtClean="0">
                          <a:solidFill>
                            <a:schemeClr val="tx1"/>
                          </a:solidFill>
                          <a:latin typeface="VAGRounded BT" pitchFamily="34" charset="0"/>
                          <a:ea typeface="+mn-ea"/>
                          <a:cs typeface="Arial" pitchFamily="34" charset="0"/>
                        </a:rPr>
                        <a:t>Read depth </a:t>
                      </a:r>
                    </a:p>
                  </a:txBody>
                  <a:tcPr marL="0" marR="0" marT="0" marB="0" anchor="ctr"/>
                </a:tc>
                <a:tc>
                  <a:txBody>
                    <a:bodyPr/>
                    <a:lstStyle/>
                    <a:p>
                      <a:pPr algn="ctr" rtl="0" fontAlgn="b"/>
                      <a:r>
                        <a:rPr lang="en-US" sz="2100" kern="1200" dirty="0" smtClean="0">
                          <a:solidFill>
                            <a:schemeClr val="tx1"/>
                          </a:solidFill>
                          <a:latin typeface="VAGRounded BT" pitchFamily="34" charset="0"/>
                          <a:ea typeface="+mn-ea"/>
                          <a:cs typeface="Arial" pitchFamily="34" charset="0"/>
                        </a:rPr>
                        <a:t> Genotype calling</a:t>
                      </a:r>
                    </a:p>
                  </a:txBody>
                  <a:tcPr marL="0" marR="0" marT="0" marB="0" anchor="ctr"/>
                </a:tc>
                <a:tc>
                  <a:txBody>
                    <a:bodyPr/>
                    <a:lstStyle/>
                    <a:p>
                      <a:pPr algn="ctr" rtl="0" fontAlgn="b"/>
                      <a:r>
                        <a:rPr lang="en-US" sz="2100" kern="1200" dirty="0" smtClean="0">
                          <a:solidFill>
                            <a:schemeClr val="tx1"/>
                          </a:solidFill>
                          <a:latin typeface="VAGRounded BT" pitchFamily="34" charset="0"/>
                          <a:ea typeface="+mn-ea"/>
                          <a:cs typeface="Arial" pitchFamily="34" charset="0"/>
                        </a:rPr>
                        <a:t>Imputation</a:t>
                      </a:r>
                    </a:p>
                  </a:txBody>
                  <a:tcPr marL="0" marR="0" marT="0" marB="0" anchor="ctr"/>
                </a:tc>
              </a:tr>
              <a:tr h="490388">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1,000</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16</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99.9</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99.2</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8</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99.5</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99.1</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4</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97.8</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98.2</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2</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95.9</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96.5</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1</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93.8</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93.8</a:t>
                      </a:r>
                    </a:p>
                  </a:txBody>
                  <a:tcPr marL="0" marR="0" marT="0" marB="0" anchor="ctr"/>
                </a:tc>
              </a:tr>
              <a:tr h="490388">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500</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16</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99.9</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98.4</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8</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99.2</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98.1</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4</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97.0</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96.7</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2</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94.1</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94.1</a:t>
                      </a:r>
                    </a:p>
                  </a:txBody>
                  <a:tcPr marL="0" marR="0" marT="0" marB="0" anchor="ctr"/>
                </a:tc>
              </a:tr>
              <a:tr h="490388">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250</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16</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99.9</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95.3</a:t>
                      </a:r>
                    </a:p>
                  </a:txBody>
                  <a:tcPr marL="0" marR="0" marT="0" marB="0" anchor="ctr"/>
                </a:tc>
              </a:tr>
              <a:tr h="490388">
                <a:tc>
                  <a:txBody>
                    <a:bodyPr/>
                    <a:lstStyle/>
                    <a:p>
                      <a:pPr algn="ctr" fontAlgn="t"/>
                      <a:endParaRPr lang="en-US" sz="2200" kern="1200" dirty="0" smtClean="0">
                        <a:solidFill>
                          <a:schemeClr val="tx1"/>
                        </a:solidFill>
                        <a:latin typeface="Times New Roman" pitchFamily="18" charset="0"/>
                        <a:ea typeface="+mn-ea"/>
                        <a:cs typeface="Times New Roman" pitchFamily="18" charset="0"/>
                      </a:endParaRP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8</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98.7</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95.0</a:t>
                      </a:r>
                    </a:p>
                  </a:txBody>
                  <a:tcPr marL="0" marR="0" marT="0" marB="0" anchor="ctr"/>
                </a:tc>
              </a:tr>
              <a:tr h="508549">
                <a:tc>
                  <a:txBody>
                    <a:bodyPr/>
                    <a:lstStyle/>
                    <a:p>
                      <a:pPr algn="ctr" fontAlgn="t"/>
                      <a:r>
                        <a:rPr lang="en-US" sz="2200" kern="1200" dirty="0" smtClean="0">
                          <a:solidFill>
                            <a:schemeClr val="tx1"/>
                          </a:solidFill>
                          <a:latin typeface="Times New Roman" pitchFamily="18" charset="0"/>
                          <a:ea typeface="+mn-ea"/>
                          <a:cs typeface="Times New Roman" pitchFamily="18" charset="0"/>
                        </a:rPr>
                        <a:t> </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4</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95.8</a:t>
                      </a:r>
                    </a:p>
                  </a:txBody>
                  <a:tcPr marL="0" marR="0" marT="0" marB="0" anchor="ctr"/>
                </a:tc>
                <a:tc>
                  <a:txBody>
                    <a:bodyPr/>
                    <a:lstStyle/>
                    <a:p>
                      <a:pPr algn="ctr" rtl="0" fontAlgn="t"/>
                      <a:r>
                        <a:rPr lang="en-US" sz="2200" kern="1200" dirty="0" smtClean="0">
                          <a:solidFill>
                            <a:schemeClr val="tx1"/>
                          </a:solidFill>
                          <a:latin typeface="Times New Roman" pitchFamily="18" charset="0"/>
                          <a:ea typeface="+mn-ea"/>
                          <a:cs typeface="Times New Roman" pitchFamily="18" charset="0"/>
                        </a:rPr>
                        <a:t>93.1</a:t>
                      </a:r>
                    </a:p>
                  </a:txBody>
                  <a:tcPr marL="0" marR="0" marT="0" marB="0" anchor="ctr"/>
                </a:tc>
              </a:tr>
            </a:tbl>
          </a:graphicData>
        </a:graphic>
      </p:graphicFrame>
      <p:cxnSp>
        <p:nvCxnSpPr>
          <p:cNvPr id="67" name="Straight Connector 66"/>
          <p:cNvCxnSpPr/>
          <p:nvPr/>
        </p:nvCxnSpPr>
        <p:spPr>
          <a:xfrm flipV="1">
            <a:off x="9982200" y="7848600"/>
            <a:ext cx="11277600" cy="7364"/>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10134600" y="14325600"/>
            <a:ext cx="11277600" cy="7364"/>
          </a:xfrm>
          <a:prstGeom prst="line">
            <a:avLst/>
          </a:prstGeom>
          <a:ln w="168275">
            <a:solidFill>
              <a:srgbClr val="008000"/>
            </a:solidFill>
          </a:ln>
        </p:spPr>
        <p:style>
          <a:lnRef idx="1">
            <a:schemeClr val="accent1"/>
          </a:lnRef>
          <a:fillRef idx="0">
            <a:schemeClr val="accent1"/>
          </a:fillRef>
          <a:effectRef idx="0">
            <a:schemeClr val="accent1"/>
          </a:effectRef>
          <a:fontRef idx="minor">
            <a:schemeClr val="tx1"/>
          </a:fontRef>
        </p:style>
      </p:cxnSp>
      <p:pic>
        <p:nvPicPr>
          <p:cNvPr id="3" name="Picture 7"/>
          <p:cNvPicPr>
            <a:picLocks noChangeAspect="1" noChangeArrowheads="1"/>
          </p:cNvPicPr>
          <p:nvPr/>
        </p:nvPicPr>
        <p:blipFill>
          <a:blip r:embed="rId8" cstate="print"/>
          <a:srcRect/>
          <a:stretch>
            <a:fillRect/>
          </a:stretch>
        </p:blipFill>
        <p:spPr bwMode="auto">
          <a:xfrm>
            <a:off x="10058401" y="14935200"/>
            <a:ext cx="2578444" cy="1828800"/>
          </a:xfrm>
          <a:prstGeom prst="rect">
            <a:avLst/>
          </a:prstGeom>
          <a:noFill/>
          <a:ln w="9525">
            <a:noFill/>
            <a:miter lim="800000"/>
            <a:headEnd/>
            <a:tailEnd/>
          </a:ln>
        </p:spPr>
      </p:pic>
      <p:pic>
        <p:nvPicPr>
          <p:cNvPr id="1033" name="Picture 9"/>
          <p:cNvPicPr>
            <a:picLocks noChangeAspect="1" noChangeArrowheads="1"/>
          </p:cNvPicPr>
          <p:nvPr/>
        </p:nvPicPr>
        <p:blipFill>
          <a:blip r:embed="rId9" cstate="print"/>
          <a:srcRect/>
          <a:stretch>
            <a:fillRect/>
          </a:stretch>
        </p:blipFill>
        <p:spPr bwMode="auto">
          <a:xfrm>
            <a:off x="12573000" y="14918094"/>
            <a:ext cx="1371600" cy="1922106"/>
          </a:xfrm>
          <a:prstGeom prst="rect">
            <a:avLst/>
          </a:prstGeom>
          <a:noFill/>
          <a:ln w="9525">
            <a:noFill/>
            <a:miter lim="800000"/>
            <a:headEnd/>
            <a:tailEnd/>
          </a:ln>
        </p:spPr>
      </p:pic>
      <p:pic>
        <p:nvPicPr>
          <p:cNvPr id="1034" name="Picture 10"/>
          <p:cNvPicPr>
            <a:picLocks noChangeAspect="1" noChangeArrowheads="1"/>
          </p:cNvPicPr>
          <p:nvPr/>
        </p:nvPicPr>
        <p:blipFill>
          <a:blip r:embed="rId10" cstate="print"/>
          <a:srcRect/>
          <a:stretch>
            <a:fillRect/>
          </a:stretch>
        </p:blipFill>
        <p:spPr bwMode="auto">
          <a:xfrm>
            <a:off x="17804266" y="14782800"/>
            <a:ext cx="3316741" cy="1981200"/>
          </a:xfrm>
          <a:prstGeom prst="rect">
            <a:avLst/>
          </a:prstGeom>
          <a:noFill/>
          <a:ln w="9525">
            <a:noFill/>
            <a:miter lim="800000"/>
            <a:headEnd/>
            <a:tailEnd/>
          </a:ln>
        </p:spPr>
      </p:pic>
      <p:pic>
        <p:nvPicPr>
          <p:cNvPr id="1035" name="Picture 11"/>
          <p:cNvPicPr>
            <a:picLocks noChangeAspect="1" noChangeArrowheads="1"/>
          </p:cNvPicPr>
          <p:nvPr/>
        </p:nvPicPr>
        <p:blipFill>
          <a:blip r:embed="rId11" cstate="print"/>
          <a:srcRect/>
          <a:stretch>
            <a:fillRect/>
          </a:stretch>
        </p:blipFill>
        <p:spPr bwMode="auto">
          <a:xfrm>
            <a:off x="13944600" y="15392400"/>
            <a:ext cx="3795712" cy="763382"/>
          </a:xfrm>
          <a:prstGeom prst="rect">
            <a:avLst/>
          </a:prstGeom>
          <a:noFill/>
          <a:ln w="9525">
            <a:noFill/>
            <a:miter lim="800000"/>
            <a:headEnd/>
            <a:tailEnd/>
          </a:ln>
        </p:spPr>
      </p:pic>
      <p:sp>
        <p:nvSpPr>
          <p:cNvPr id="72" name="TextBox 71"/>
          <p:cNvSpPr txBox="1"/>
          <p:nvPr/>
        </p:nvSpPr>
        <p:spPr>
          <a:xfrm>
            <a:off x="14630400" y="15011400"/>
            <a:ext cx="2133600" cy="1708160"/>
          </a:xfrm>
          <a:prstGeom prst="rect">
            <a:avLst/>
          </a:prstGeom>
          <a:noFill/>
        </p:spPr>
        <p:txBody>
          <a:bodyPr wrap="square" rtlCol="0">
            <a:spAutoFit/>
          </a:bodyPr>
          <a:lstStyle/>
          <a:p>
            <a:r>
              <a:rPr lang="en-US" sz="2100" dirty="0" smtClean="0">
                <a:latin typeface="VAGRounded BT" pitchFamily="34" charset="0"/>
                <a:cs typeface="Arial" pitchFamily="34" charset="0"/>
              </a:rPr>
              <a:t>High accuracy</a:t>
            </a:r>
          </a:p>
          <a:p>
            <a:endParaRPr lang="en-US" sz="2100" dirty="0" smtClean="0">
              <a:latin typeface="VAGRounded BT" pitchFamily="34" charset="0"/>
              <a:cs typeface="Arial" pitchFamily="34" charset="0"/>
            </a:endParaRPr>
          </a:p>
          <a:p>
            <a:endParaRPr lang="en-US" sz="2100" dirty="0" smtClean="0">
              <a:latin typeface="VAGRounded BT" pitchFamily="34" charset="0"/>
              <a:cs typeface="Arial" pitchFamily="34" charset="0"/>
            </a:endParaRPr>
          </a:p>
          <a:p>
            <a:r>
              <a:rPr lang="en-US" sz="2100" dirty="0" smtClean="0">
                <a:latin typeface="VAGRounded BT" pitchFamily="34" charset="0"/>
                <a:cs typeface="Arial" pitchFamily="34" charset="0"/>
              </a:rPr>
              <a:t>Save cost</a:t>
            </a:r>
          </a:p>
          <a:p>
            <a:r>
              <a:rPr lang="en-US" sz="2100" dirty="0" smtClean="0">
                <a:latin typeface="VAGRounded BT" pitchFamily="34" charset="0"/>
                <a:cs typeface="Arial" pitchFamily="34" charset="0"/>
              </a:rPr>
              <a:t>Very fast</a:t>
            </a:r>
          </a:p>
        </p:txBody>
      </p:sp>
      <p:pic>
        <p:nvPicPr>
          <p:cNvPr id="1036" name="Picture 12"/>
          <p:cNvPicPr>
            <a:picLocks noChangeAspect="1" noChangeArrowheads="1"/>
          </p:cNvPicPr>
          <p:nvPr/>
        </p:nvPicPr>
        <p:blipFill>
          <a:blip r:embed="rId12" cstate="print"/>
          <a:srcRect/>
          <a:stretch>
            <a:fillRect/>
          </a:stretch>
        </p:blipFill>
        <p:spPr bwMode="auto">
          <a:xfrm>
            <a:off x="21107400" y="14706600"/>
            <a:ext cx="644832" cy="2057400"/>
          </a:xfrm>
          <a:prstGeom prst="rect">
            <a:avLst/>
          </a:prstGeom>
          <a:noFill/>
          <a:ln w="9525">
            <a:noFill/>
            <a:miter lim="800000"/>
            <a:headEnd/>
            <a:tailEnd/>
          </a:ln>
        </p:spPr>
      </p:pic>
      <p:graphicFrame>
        <p:nvGraphicFramePr>
          <p:cNvPr id="73" name="Chart 72"/>
          <p:cNvGraphicFramePr/>
          <p:nvPr/>
        </p:nvGraphicFramePr>
        <p:xfrm>
          <a:off x="22555200" y="4191000"/>
          <a:ext cx="8839200" cy="403860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74" name="Chart 73"/>
          <p:cNvGraphicFramePr/>
          <p:nvPr/>
        </p:nvGraphicFramePr>
        <p:xfrm>
          <a:off x="22555200" y="8001000"/>
          <a:ext cx="8839200" cy="4114800"/>
        </p:xfrm>
        <a:graphic>
          <a:graphicData uri="http://schemas.openxmlformats.org/drawingml/2006/chart">
            <c:chart xmlns:c="http://schemas.openxmlformats.org/drawingml/2006/chart" xmlns:r="http://schemas.openxmlformats.org/officeDocument/2006/relationships" r:id="rId14"/>
          </a:graphicData>
        </a:graphic>
      </p:graphicFrame>
      <p:sp>
        <p:nvSpPr>
          <p:cNvPr id="75" name="Rectangle 74"/>
          <p:cNvSpPr/>
          <p:nvPr/>
        </p:nvSpPr>
        <p:spPr>
          <a:xfrm>
            <a:off x="9906000" y="17297400"/>
            <a:ext cx="11887200" cy="762000"/>
          </a:xfrm>
          <a:prstGeom prst="rect">
            <a:avLst/>
          </a:prstGeom>
          <a:blipFill>
            <a:blip r:embed="rId15" cstate="print"/>
            <a:tile tx="0" ty="0" sx="100000" sy="100000" flip="none" algn="tl"/>
          </a:blipFill>
        </p:spPr>
        <p:txBody>
          <a:bodyPr wrap="square">
            <a:spAutoFit/>
          </a:bodyPr>
          <a:lstStyle/>
          <a:p>
            <a:r>
              <a:rPr lang="en-US" sz="2100" dirty="0" smtClean="0">
                <a:latin typeface="VAGRounded BT" pitchFamily="34" charset="0"/>
                <a:cs typeface="Arial" pitchFamily="34" charset="0"/>
              </a:rPr>
              <a:t>Based on human sequence data, the genotype call and imputation accuracy were 99.6% and 97.3%, respectively.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549</Words>
  <Application>Microsoft Office PowerPoint</Application>
  <PresentationFormat>Custom</PresentationFormat>
  <Paragraphs>86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csun</dc:creator>
  <cp:lastModifiedBy>paul vanraden</cp:lastModifiedBy>
  <cp:revision>32</cp:revision>
  <dcterms:created xsi:type="dcterms:W3CDTF">2006-08-16T00:00:00Z</dcterms:created>
  <dcterms:modified xsi:type="dcterms:W3CDTF">2014-06-11T15:50:29Z</dcterms:modified>
</cp:coreProperties>
</file>