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1089600" cy="42062400"/>
  <p:notesSz cx="9305925" cy="7019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 baseline="300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rin.Connor" initials="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66CCFF"/>
    <a:srgbClr val="339933"/>
    <a:srgbClr val="0000FF"/>
    <a:srgbClr val="008000"/>
    <a:srgbClr val="00FFFF"/>
    <a:srgbClr val="990099"/>
    <a:srgbClr val="FF0000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346" autoAdjust="0"/>
    <p:restoredTop sz="99076" autoAdjust="0"/>
  </p:normalViewPr>
  <p:slideViewPr>
    <p:cSldViewPr>
      <p:cViewPr>
        <p:scale>
          <a:sx n="63" d="100"/>
          <a:sy n="63" d="100"/>
        </p:scale>
        <p:origin x="-1288" y="4976"/>
      </p:cViewPr>
      <p:guideLst>
        <p:guide orient="horz" pos="13003"/>
        <p:guide orient="horz" pos="4109"/>
        <p:guide orient="horz" pos="5459"/>
        <p:guide orient="horz" pos="21957"/>
        <p:guide orient="horz" pos="25269"/>
        <p:guide pos="9675"/>
        <p:guide pos="350"/>
        <p:guide pos="5129"/>
        <p:guide pos="4896"/>
        <p:guide pos="9909"/>
        <p:guide pos="14688"/>
        <p:guide pos="14484"/>
        <p:guide pos="1923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5" d="100"/>
          <a:sy n="115" d="100"/>
        </p:scale>
        <p:origin x="-2406" y="-96"/>
      </p:cViewPr>
      <p:guideLst>
        <p:guide orient="horz" pos="2211"/>
        <p:guide pos="29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commentAuthors" Target="commentAuthors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30765" cy="351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42" tIns="46670" rIns="93342" bIns="46670" numCol="1" anchor="t" anchorCtr="0" compatLnSpc="1">
            <a:prstTxWarp prst="textNoShape">
              <a:avLst/>
            </a:prstTxWarp>
          </a:bodyPr>
          <a:lstStyle>
            <a:lvl1pPr defTabSz="932695">
              <a:defRPr sz="1200" baseline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75162" y="0"/>
            <a:ext cx="4030764" cy="351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42" tIns="46670" rIns="93342" bIns="46670" numCol="1" anchor="t" anchorCtr="0" compatLnSpc="1">
            <a:prstTxWarp prst="textNoShape">
              <a:avLst/>
            </a:prstTxWarp>
          </a:bodyPr>
          <a:lstStyle>
            <a:lvl1pPr algn="r" defTabSz="932695">
              <a:defRPr sz="1200" baseline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67974"/>
            <a:ext cx="4030765" cy="351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42" tIns="46670" rIns="93342" bIns="46670" numCol="1" anchor="b" anchorCtr="0" compatLnSpc="1">
            <a:prstTxWarp prst="textNoShape">
              <a:avLst/>
            </a:prstTxWarp>
          </a:bodyPr>
          <a:lstStyle>
            <a:lvl1pPr defTabSz="932695">
              <a:defRPr sz="1200" baseline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75162" y="6667974"/>
            <a:ext cx="4030764" cy="351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42" tIns="46670" rIns="93342" bIns="46670" numCol="1" anchor="b" anchorCtr="0" compatLnSpc="1">
            <a:prstTxWarp prst="textNoShape">
              <a:avLst/>
            </a:prstTxWarp>
          </a:bodyPr>
          <a:lstStyle>
            <a:lvl1pPr algn="r" defTabSz="932695">
              <a:defRPr sz="1200" baseline="0"/>
            </a:lvl1pPr>
          </a:lstStyle>
          <a:p>
            <a:pPr>
              <a:defRPr/>
            </a:pPr>
            <a:fld id="{A00384DA-4D28-459F-B46C-3C3C776639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84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2250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0500" y="0"/>
            <a:ext cx="4033838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6B6B5-638C-47C4-94D1-ED6DCC3725C1}" type="datetimeFigureOut">
              <a:rPr lang="en-US" smtClean="0"/>
              <a:pPr/>
              <a:t>12/30/13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79825" y="527050"/>
            <a:ext cx="1946275" cy="2632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33750"/>
            <a:ext cx="7445375" cy="3159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67500"/>
            <a:ext cx="4032250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0500" y="6667500"/>
            <a:ext cx="4033838" cy="3508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E283D-B3FB-43C0-848D-88573A9EA5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823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1528" y="13067418"/>
            <a:ext cx="26426546" cy="901453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3055" y="23834549"/>
            <a:ext cx="21763491" cy="1075090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74" y="1683632"/>
            <a:ext cx="27980254" cy="7010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54674" y="9813749"/>
            <a:ext cx="27980254" cy="2775964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540346" y="1683632"/>
            <a:ext cx="6994582" cy="3588976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54674" y="1683632"/>
            <a:ext cx="20893144" cy="3588976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74" y="1683632"/>
            <a:ext cx="27980254" cy="7010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674" y="9813749"/>
            <a:ext cx="27980254" cy="2775964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863" y="27029395"/>
            <a:ext cx="26426546" cy="8353248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5863" y="17828243"/>
            <a:ext cx="26426546" cy="9201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74" y="1683632"/>
            <a:ext cx="27980254" cy="7010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673" y="9813749"/>
            <a:ext cx="13943863" cy="2775964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91065" y="9813749"/>
            <a:ext cx="13943863" cy="2775964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74" y="1683632"/>
            <a:ext cx="27980254" cy="7010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4673" y="9416170"/>
            <a:ext cx="13736638" cy="392306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4673" y="13339234"/>
            <a:ext cx="13736638" cy="2423415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793471" y="9416170"/>
            <a:ext cx="13741457" cy="392306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793471" y="13339234"/>
            <a:ext cx="13741457" cy="2423415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74" y="1683632"/>
            <a:ext cx="27980254" cy="7010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673" y="1675519"/>
            <a:ext cx="10228263" cy="712602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54978" y="1675519"/>
            <a:ext cx="17379950" cy="3589787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4673" y="8801541"/>
            <a:ext cx="10228263" cy="28771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3393" y="29443276"/>
            <a:ext cx="18654146" cy="347680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93393" y="3758761"/>
            <a:ext cx="18654146" cy="252362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3393" y="32920077"/>
            <a:ext cx="18654146" cy="49352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555172" y="5341257"/>
            <a:ext cx="29969619" cy="0"/>
          </a:xfrm>
          <a:prstGeom prst="line">
            <a:avLst/>
          </a:prstGeom>
          <a:noFill/>
          <a:ln w="190500" cmpd="thickThin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baseline="0" dirty="0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685800" y="474345"/>
            <a:ext cx="24612600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9600" b="1" dirty="0" smtClean="0"/>
              <a:t>P1097: Candidate causative mutation on BTA18 associated with calving and conformation traits in Holstein bulls</a:t>
            </a:r>
          </a:p>
        </p:txBody>
      </p:sp>
      <p:pic>
        <p:nvPicPr>
          <p:cNvPr id="1030" name="Picture 12" descr="usdaars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5838150" y="914400"/>
            <a:ext cx="4946650" cy="340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 userDrawn="1"/>
        </p:nvSpPr>
        <p:spPr>
          <a:xfrm>
            <a:off x="685800" y="2662781"/>
            <a:ext cx="24612600" cy="2747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3600" b="1" i="1" u="sng" baseline="0" dirty="0" smtClean="0">
                <a:latin typeface="Arial" pitchFamily="34" charset="0"/>
                <a:cs typeface="Arial" pitchFamily="34" charset="0"/>
              </a:rPr>
              <a:t>J.B. Cole</a:t>
            </a:r>
            <a:r>
              <a:rPr lang="en-US" sz="3600" b="1" i="1" baseline="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en-US" sz="3600" b="1" i="1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3600" b="1" i="1" baseline="0" dirty="0" smtClean="0">
                <a:latin typeface="Arial" pitchFamily="34" charset="0"/>
                <a:cs typeface="Arial" pitchFamily="34" charset="0"/>
              </a:rPr>
              <a:t> J.L. Hutchison,</a:t>
            </a:r>
            <a:r>
              <a:rPr lang="en-US" sz="3600" b="1" i="1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3600" b="1" i="1" baseline="0" dirty="0" smtClean="0">
                <a:latin typeface="Arial" pitchFamily="34" charset="0"/>
                <a:cs typeface="Arial" pitchFamily="34" charset="0"/>
              </a:rPr>
              <a:t> D.J. Null,</a:t>
            </a:r>
            <a:r>
              <a:rPr lang="en-US" sz="3600" b="1" i="1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3600" b="1" i="1" baseline="0" dirty="0" smtClean="0">
                <a:latin typeface="Arial" pitchFamily="34" charset="0"/>
                <a:cs typeface="Arial" pitchFamily="34" charset="0"/>
              </a:rPr>
              <a:t> P.M. VanRaden,</a:t>
            </a:r>
            <a:r>
              <a:rPr lang="en-US" sz="3600" b="1" i="1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3600" b="1" i="1" baseline="0" dirty="0" smtClean="0">
                <a:latin typeface="Arial" pitchFamily="34" charset="0"/>
                <a:cs typeface="Arial" pitchFamily="34" charset="0"/>
              </a:rPr>
              <a:t> G. Liu,</a:t>
            </a:r>
            <a:r>
              <a:rPr lang="en-US" sz="3600" b="1" i="1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b="1" i="1" baseline="0" dirty="0" smtClean="0">
                <a:latin typeface="Arial" pitchFamily="34" charset="0"/>
                <a:cs typeface="Arial" pitchFamily="34" charset="0"/>
              </a:rPr>
              <a:t> S.G. Schroeder,</a:t>
            </a:r>
            <a:r>
              <a:rPr lang="en-US" sz="3600" b="1" i="1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b="1" i="1" baseline="0" dirty="0" smtClean="0">
                <a:latin typeface="Arial" pitchFamily="34" charset="0"/>
                <a:cs typeface="Arial" pitchFamily="34" charset="0"/>
              </a:rPr>
              <a:t> T.S. Sonstegard,</a:t>
            </a:r>
            <a:r>
              <a:rPr lang="en-US" sz="3600" b="1" i="1" baseline="30000" dirty="0" smtClean="0">
                <a:latin typeface="Arial" pitchFamily="34" charset="0"/>
                <a:cs typeface="Arial" pitchFamily="34" charset="0"/>
              </a:rPr>
              <a:t>2</a:t>
            </a:r>
            <a:br>
              <a:rPr lang="en-US" sz="3600" b="1" i="1" baseline="30000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i="1" baseline="0" dirty="0" smtClean="0">
                <a:latin typeface="Arial" pitchFamily="34" charset="0"/>
                <a:cs typeface="Arial" pitchFamily="34" charset="0"/>
              </a:rPr>
              <a:t> C.P. Van Tassell,</a:t>
            </a:r>
            <a:r>
              <a:rPr lang="en-US" sz="3600" b="1" i="1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b="1" i="1" baseline="0" dirty="0" smtClean="0">
                <a:latin typeface="Arial" pitchFamily="34" charset="0"/>
                <a:cs typeface="Arial" pitchFamily="34" charset="0"/>
              </a:rPr>
              <a:t> and D.M. Bickhart</a:t>
            </a:r>
            <a:r>
              <a:rPr lang="en-US" sz="3600" b="1" i="1" baseline="30000" dirty="0" smtClean="0">
                <a:latin typeface="Arial" pitchFamily="34" charset="0"/>
                <a:cs typeface="Arial" pitchFamily="34" charset="0"/>
              </a:rPr>
              <a:t>1</a:t>
            </a:r>
            <a:endParaRPr lang="en-US" sz="3600" b="1" i="1" baseline="0" dirty="0" smtClean="0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3600" b="1" i="1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en-US" sz="3600" b="1" i="1" baseline="0" dirty="0" smtClean="0">
                <a:latin typeface="Arial" pitchFamily="34" charset="0"/>
                <a:cs typeface="Arial" pitchFamily="34" charset="0"/>
              </a:rPr>
              <a:t>Animal Improvement Programs and </a:t>
            </a:r>
            <a:r>
              <a:rPr lang="en-US" sz="3600" b="1" i="1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3600" b="1" baseline="0" dirty="0" smtClean="0">
                <a:latin typeface="Arial" pitchFamily="34" charset="0"/>
                <a:cs typeface="Arial" pitchFamily="34" charset="0"/>
              </a:rPr>
              <a:t>Bovine Functional Genomics Laboratories, Agricultural Research Service,  USDA, Beltsville, MD</a:t>
            </a:r>
          </a:p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rebuchet MS" pitchFamily="34" charset="0"/>
        </a:defRPr>
      </a:lvl2pPr>
      <a:lvl3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rebuchet MS" pitchFamily="34" charset="0"/>
        </a:defRPr>
      </a:lvl3pPr>
      <a:lvl4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rebuchet MS" pitchFamily="34" charset="0"/>
        </a:defRPr>
      </a:lvl4pPr>
      <a:lvl5pPr algn="ctr" defTabSz="4806950" rtl="0" eaLnBrk="0" fontAlgn="base" hangingPunct="0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rebuchet MS" pitchFamily="34" charset="0"/>
        </a:defRPr>
      </a:lvl5pPr>
      <a:lvl6pPr marL="4572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rebuchet MS" pitchFamily="34" charset="0"/>
        </a:defRPr>
      </a:lvl6pPr>
      <a:lvl7pPr marL="9144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rebuchet MS" pitchFamily="34" charset="0"/>
        </a:defRPr>
      </a:lvl7pPr>
      <a:lvl8pPr marL="13716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rebuchet MS" pitchFamily="34" charset="0"/>
        </a:defRPr>
      </a:lvl8pPr>
      <a:lvl9pPr marL="1828800" algn="ctr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rebuchet MS" pitchFamily="34" charset="0"/>
        </a:defRPr>
      </a:lvl9pPr>
    </p:titleStyle>
    <p:bodyStyle>
      <a:lvl1pPr marL="1801813" indent="-1801813" algn="l" defTabSz="4806950" rtl="0" eaLnBrk="0" fontAlgn="base" hangingPunct="0">
        <a:spcBef>
          <a:spcPct val="20000"/>
        </a:spcBef>
        <a:spcAft>
          <a:spcPct val="0"/>
        </a:spcAft>
        <a:buChar char="•"/>
        <a:defRPr sz="16800">
          <a:solidFill>
            <a:schemeClr val="tx1"/>
          </a:solidFill>
          <a:latin typeface="+mn-lt"/>
          <a:ea typeface="+mn-ea"/>
          <a:cs typeface="+mn-cs"/>
        </a:defRPr>
      </a:lvl1pPr>
      <a:lvl2pPr marL="3903663" indent="-1498600" algn="l" defTabSz="4806950" rtl="0" eaLnBrk="0" fontAlgn="base" hangingPunct="0">
        <a:spcBef>
          <a:spcPct val="20000"/>
        </a:spcBef>
        <a:spcAft>
          <a:spcPct val="0"/>
        </a:spcAft>
        <a:buChar char="–"/>
        <a:defRPr sz="14700">
          <a:solidFill>
            <a:schemeClr val="tx1"/>
          </a:solidFill>
          <a:latin typeface="+mn-lt"/>
        </a:defRPr>
      </a:lvl2pPr>
      <a:lvl3pPr marL="6007100" indent="-1200150" algn="l" defTabSz="4806950" rtl="0" eaLnBrk="0" fontAlgn="base" hangingPunct="0">
        <a:spcBef>
          <a:spcPct val="20000"/>
        </a:spcBef>
        <a:spcAft>
          <a:spcPct val="0"/>
        </a:spcAft>
        <a:buChar char="•"/>
        <a:defRPr sz="12700">
          <a:solidFill>
            <a:schemeClr val="tx1"/>
          </a:solidFill>
          <a:latin typeface="+mn-lt"/>
        </a:defRPr>
      </a:lvl3pPr>
      <a:lvl4pPr marL="8412163" indent="-1200150" algn="l" defTabSz="4806950" rtl="0" eaLnBrk="0" fontAlgn="base" hangingPunct="0">
        <a:spcBef>
          <a:spcPct val="20000"/>
        </a:spcBef>
        <a:spcAft>
          <a:spcPct val="0"/>
        </a:spcAft>
        <a:buChar char="–"/>
        <a:defRPr sz="10400">
          <a:solidFill>
            <a:schemeClr val="tx1"/>
          </a:solidFill>
          <a:latin typeface="+mn-lt"/>
        </a:defRPr>
      </a:lvl4pPr>
      <a:lvl5pPr marL="10817225" indent="-1203325" algn="l" defTabSz="4806950" rtl="0" eaLnBrk="0" fontAlgn="base" hangingPunct="0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5pPr>
      <a:lvl6pPr marL="11274425" indent="-1203325" algn="l" defTabSz="4806950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6pPr>
      <a:lvl7pPr marL="11731625" indent="-1203325" algn="l" defTabSz="4806950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7pPr>
      <a:lvl8pPr marL="12188825" indent="-1203325" algn="l" defTabSz="4806950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8pPr>
      <a:lvl9pPr marL="12646025" indent="-1203325" algn="l" defTabSz="4806950" rtl="0" fontAlgn="base">
        <a:spcBef>
          <a:spcPct val="20000"/>
        </a:spcBef>
        <a:spcAft>
          <a:spcPct val="0"/>
        </a:spcAft>
        <a:buChar char="»"/>
        <a:defRPr sz="10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131"/>
          <p:cNvSpPr txBox="1">
            <a:spLocks noChangeArrowheads="1"/>
          </p:cNvSpPr>
          <p:nvPr/>
        </p:nvSpPr>
        <p:spPr bwMode="auto">
          <a:xfrm>
            <a:off x="23317200" y="9152467"/>
            <a:ext cx="7217229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aseline="0" dirty="0"/>
          </a:p>
        </p:txBody>
      </p:sp>
      <p:grpSp>
        <p:nvGrpSpPr>
          <p:cNvPr id="5" name="Group 4"/>
          <p:cNvGrpSpPr/>
          <p:nvPr/>
        </p:nvGrpSpPr>
        <p:grpSpPr>
          <a:xfrm>
            <a:off x="1064938" y="5916128"/>
            <a:ext cx="9757324" cy="10660944"/>
            <a:chOff x="693964" y="6509658"/>
            <a:chExt cx="8996063" cy="10660944"/>
          </a:xfrm>
        </p:grpSpPr>
        <p:sp>
          <p:nvSpPr>
            <p:cNvPr id="2050" name="Text Box 8"/>
            <p:cNvSpPr txBox="1">
              <a:spLocks noChangeArrowheads="1"/>
            </p:cNvSpPr>
            <p:nvPr/>
          </p:nvSpPr>
          <p:spPr bwMode="auto">
            <a:xfrm>
              <a:off x="695681" y="6509658"/>
              <a:ext cx="8994346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6000" b="1" baseline="0" dirty="0" smtClean="0">
                  <a:solidFill>
                    <a:schemeClr val="accent2"/>
                  </a:solidFill>
                  <a:latin typeface="Arial" charset="0"/>
                </a:rPr>
                <a:t>Introduction</a:t>
              </a:r>
              <a:endParaRPr lang="en-US" sz="6000" b="1" baseline="0" dirty="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693964" y="7844972"/>
              <a:ext cx="8291797" cy="9325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 eaLnBrk="0" hangingPunct="0">
                <a:spcBef>
                  <a:spcPts val="1400"/>
                </a:spcBef>
                <a:buClr>
                  <a:srgbClr val="339933"/>
                </a:buClr>
                <a:buSzPct val="130000"/>
                <a:tabLst>
                  <a:tab pos="454025" algn="l"/>
                  <a:tab pos="1066800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6096000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4000" baseline="0" dirty="0" smtClean="0">
                  <a:latin typeface="Arial" charset="0"/>
                </a:rPr>
                <a:t>The </a:t>
              </a:r>
              <a:r>
                <a:rPr lang="en-US" sz="4000" baseline="0" dirty="0">
                  <a:latin typeface="Arial" charset="0"/>
                </a:rPr>
                <a:t>SNP </a:t>
              </a:r>
              <a:r>
                <a:rPr lang="en-US" sz="4000" baseline="0" dirty="0" smtClean="0">
                  <a:latin typeface="Arial" charset="0"/>
                </a:rPr>
                <a:t>ARS</a:t>
              </a:r>
              <a:r>
                <a:rPr lang="en-US" sz="4000" baseline="0" dirty="0">
                  <a:latin typeface="Arial" charset="0"/>
                </a:rPr>
                <a:t>-BFGL-NGS-109285 at </a:t>
              </a:r>
              <a:r>
                <a:rPr lang="en-US" sz="4000" baseline="0" dirty="0" smtClean="0">
                  <a:latin typeface="Arial" charset="0"/>
                </a:rPr>
                <a:t>57,589,121 </a:t>
              </a:r>
              <a:r>
                <a:rPr lang="en-US" sz="4000" baseline="0" dirty="0" err="1" smtClean="0">
                  <a:latin typeface="Arial" charset="0"/>
                </a:rPr>
                <a:t>bp</a:t>
              </a:r>
              <a:r>
                <a:rPr lang="en-US" sz="4000" baseline="0" dirty="0" smtClean="0">
                  <a:latin typeface="Arial" charset="0"/>
                </a:rPr>
                <a:t> </a:t>
              </a:r>
              <a:r>
                <a:rPr lang="en-US" sz="4000" baseline="0" dirty="0">
                  <a:latin typeface="Arial" charset="0"/>
                </a:rPr>
                <a:t>(</a:t>
              </a:r>
              <a:r>
                <a:rPr lang="en-US" sz="4000" baseline="0" dirty="0" smtClean="0">
                  <a:latin typeface="Arial" charset="0"/>
                </a:rPr>
                <a:t>rs109478645; UMD 3.1 assembly) has been reported to have large effects </a:t>
              </a:r>
              <a:r>
                <a:rPr lang="en-US" sz="4000" baseline="0" dirty="0">
                  <a:latin typeface="Arial" charset="0"/>
                </a:rPr>
                <a:t>on </a:t>
              </a:r>
              <a:r>
                <a:rPr lang="en-US" sz="4000" baseline="0" dirty="0" smtClean="0">
                  <a:latin typeface="Arial" charset="0"/>
                </a:rPr>
                <a:t>body </a:t>
              </a:r>
              <a:r>
                <a:rPr lang="en-US" sz="4000" baseline="0" dirty="0">
                  <a:latin typeface="Arial" charset="0"/>
                </a:rPr>
                <a:t>shape </a:t>
              </a:r>
              <a:r>
                <a:rPr lang="en-US" sz="4000" baseline="0" dirty="0" smtClean="0">
                  <a:latin typeface="Arial" charset="0"/>
                </a:rPr>
                <a:t>&amp; size</a:t>
              </a:r>
              <a:r>
                <a:rPr lang="en-US" sz="4000" baseline="0" dirty="0">
                  <a:latin typeface="Arial" charset="0"/>
                </a:rPr>
                <a:t>, </a:t>
              </a:r>
              <a:r>
                <a:rPr lang="en-US" sz="4000" baseline="0" dirty="0" smtClean="0">
                  <a:latin typeface="Arial" charset="0"/>
                </a:rPr>
                <a:t>dystocia</a:t>
              </a:r>
              <a:r>
                <a:rPr lang="en-US" sz="4000" baseline="0" dirty="0">
                  <a:latin typeface="Arial" charset="0"/>
                </a:rPr>
                <a:t>, longevity, and lifetime economic </a:t>
              </a:r>
              <a:r>
                <a:rPr lang="en-US" sz="4000" baseline="0" dirty="0" smtClean="0">
                  <a:latin typeface="Arial" charset="0"/>
                </a:rPr>
                <a:t>merit (Cole et al., 2009). </a:t>
              </a:r>
              <a:r>
                <a:rPr lang="en-US" sz="4000" baseline="0" dirty="0">
                  <a:latin typeface="Arial" charset="0"/>
                </a:rPr>
                <a:t>This region </a:t>
              </a:r>
              <a:r>
                <a:rPr lang="en-US" sz="4000" baseline="0" dirty="0" smtClean="0">
                  <a:latin typeface="Arial" charset="0"/>
                </a:rPr>
                <a:t>is similar to </a:t>
              </a:r>
              <a:r>
                <a:rPr lang="en-US" sz="4000" baseline="0" dirty="0">
                  <a:latin typeface="Arial" charset="0"/>
                </a:rPr>
                <a:t>the human </a:t>
              </a:r>
              <a:r>
                <a:rPr lang="en-US" sz="4000" baseline="0" dirty="0" err="1">
                  <a:latin typeface="Arial" charset="0"/>
                </a:rPr>
                <a:t>sialic</a:t>
              </a:r>
              <a:r>
                <a:rPr lang="en-US" sz="4000" baseline="0" dirty="0">
                  <a:latin typeface="Arial" charset="0"/>
                </a:rPr>
                <a:t> acid binding </a:t>
              </a:r>
              <a:r>
                <a:rPr lang="en-US" sz="4000" baseline="0" dirty="0" err="1">
                  <a:latin typeface="Arial" charset="0"/>
                </a:rPr>
                <a:t>Ig</a:t>
              </a:r>
              <a:r>
                <a:rPr lang="en-US" sz="4000" baseline="0" dirty="0">
                  <a:latin typeface="Arial" charset="0"/>
                </a:rPr>
                <a:t>-like </a:t>
              </a:r>
              <a:r>
                <a:rPr lang="en-US" sz="4000" baseline="0" dirty="0" err="1">
                  <a:latin typeface="Arial" charset="0"/>
                </a:rPr>
                <a:t>lectin</a:t>
              </a:r>
              <a:r>
                <a:rPr lang="en-US" sz="4000" baseline="0" dirty="0">
                  <a:latin typeface="Arial" charset="0"/>
                </a:rPr>
                <a:t> </a:t>
              </a:r>
              <a:r>
                <a:rPr lang="en-US" sz="4000" baseline="0" dirty="0" smtClean="0">
                  <a:latin typeface="Arial" charset="0"/>
                </a:rPr>
                <a:t>6-</a:t>
              </a:r>
              <a:r>
                <a:rPr lang="en-US" sz="4000" baseline="0" dirty="0">
                  <a:latin typeface="Arial" charset="0"/>
                </a:rPr>
                <a:t>like (Siglec-6) </a:t>
              </a:r>
              <a:r>
                <a:rPr lang="en-US" sz="4000" baseline="0" dirty="0" smtClean="0">
                  <a:latin typeface="Arial" charset="0"/>
                </a:rPr>
                <a:t>gene, which may be involved in </a:t>
              </a:r>
              <a:r>
                <a:rPr lang="en-US" sz="4000" baseline="0" dirty="0" err="1" smtClean="0">
                  <a:latin typeface="Arial" charset="0"/>
                </a:rPr>
                <a:t>leptin</a:t>
              </a:r>
              <a:r>
                <a:rPr lang="en-US" sz="4000" baseline="0" dirty="0" smtClean="0">
                  <a:latin typeface="Arial" charset="0"/>
                </a:rPr>
                <a:t> signaling. </a:t>
              </a:r>
              <a:r>
                <a:rPr lang="en-US" sz="4000" baseline="0" dirty="0">
                  <a:latin typeface="Arial" charset="0"/>
                </a:rPr>
                <a:t>Sequence data from </a:t>
              </a:r>
              <a:r>
                <a:rPr lang="en-US" sz="4000" baseline="0" dirty="0">
                  <a:solidFill>
                    <a:srgbClr val="339933"/>
                  </a:solidFill>
                  <a:latin typeface="Arial" charset="0"/>
                </a:rPr>
                <a:t>11</a:t>
              </a:r>
              <a:r>
                <a:rPr lang="en-US" sz="4000" baseline="0" dirty="0">
                  <a:latin typeface="Arial" charset="0"/>
                </a:rPr>
                <a:t> US Holstein bulls were used to identify putative causal mutations associated with calving and conformation traits on </a:t>
              </a:r>
              <a:r>
                <a:rPr lang="en-US" sz="4000" i="1" baseline="0" dirty="0" err="1">
                  <a:latin typeface="Arial" charset="0"/>
                </a:rPr>
                <a:t>Bos</a:t>
              </a:r>
              <a:r>
                <a:rPr lang="en-US" sz="4000" i="1" baseline="0" dirty="0">
                  <a:latin typeface="Arial" charset="0"/>
                </a:rPr>
                <a:t> </a:t>
              </a:r>
              <a:r>
                <a:rPr lang="en-US" sz="4000" i="1" baseline="0" dirty="0" err="1">
                  <a:latin typeface="Arial" charset="0"/>
                </a:rPr>
                <a:t>taurus</a:t>
              </a:r>
              <a:r>
                <a:rPr lang="en-US" sz="4000" baseline="0" dirty="0">
                  <a:latin typeface="Arial" charset="0"/>
                </a:rPr>
                <a:t> autosome (BTA) 18. </a:t>
              </a:r>
              <a:endParaRPr lang="en-US" sz="4000" baseline="0" dirty="0" smtClean="0">
                <a:latin typeface="Arial" charset="0"/>
              </a:endParaRPr>
            </a:p>
          </p:txBody>
        </p:sp>
      </p:grpSp>
      <p:grpSp>
        <p:nvGrpSpPr>
          <p:cNvPr id="2076" name="Group 2075"/>
          <p:cNvGrpSpPr/>
          <p:nvPr/>
        </p:nvGrpSpPr>
        <p:grpSpPr>
          <a:xfrm>
            <a:off x="21031200" y="29641800"/>
            <a:ext cx="9552215" cy="10808494"/>
            <a:chOff x="22656500" y="37795647"/>
            <a:chExt cx="8155514" cy="10808494"/>
          </a:xfrm>
        </p:grpSpPr>
        <p:sp>
          <p:nvSpPr>
            <p:cNvPr id="60" name="Text Box 8"/>
            <p:cNvSpPr txBox="1">
              <a:spLocks noChangeArrowheads="1"/>
            </p:cNvSpPr>
            <p:nvPr/>
          </p:nvSpPr>
          <p:spPr bwMode="auto">
            <a:xfrm>
              <a:off x="22656501" y="37795647"/>
              <a:ext cx="7970457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6000" b="1" baseline="0" dirty="0" smtClean="0">
                  <a:solidFill>
                    <a:schemeClr val="accent2"/>
                  </a:solidFill>
                  <a:latin typeface="Arial" charset="0"/>
                </a:rPr>
                <a:t>References</a:t>
              </a:r>
              <a:endParaRPr lang="en-US" sz="6000" b="1" baseline="0" dirty="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2656500" y="39355455"/>
              <a:ext cx="8155514" cy="92486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 defTabSz="457200" eaLnBrk="0" hangingPunct="0">
                <a:spcBef>
                  <a:spcPts val="1400"/>
                </a:spcBef>
                <a:buClr>
                  <a:srgbClr val="339933"/>
                </a:buClr>
                <a:buSzPct val="130000"/>
                <a:tabLst>
                  <a:tab pos="1066800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6096000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4000" baseline="0" dirty="0" smtClean="0">
                  <a:latin typeface="Arial"/>
                  <a:cs typeface="Arial"/>
                </a:rPr>
                <a:t>Cole et al. 2009. </a:t>
              </a:r>
              <a:r>
                <a:rPr lang="en-US" sz="4000" baseline="0" dirty="0">
                  <a:latin typeface="Arial"/>
                  <a:cs typeface="Arial"/>
                </a:rPr>
                <a:t>Distribution and location of genetic effects for dairy traits. </a:t>
              </a:r>
              <a:r>
                <a:rPr lang="en-US" sz="4000" baseline="0" dirty="0" smtClean="0">
                  <a:latin typeface="Arial"/>
                  <a:cs typeface="Arial"/>
                </a:rPr>
                <a:t>J </a:t>
              </a:r>
              <a:r>
                <a:rPr lang="en-US" sz="4000" baseline="0" dirty="0">
                  <a:latin typeface="Arial"/>
                  <a:cs typeface="Arial"/>
                </a:rPr>
                <a:t>Dairy Sci. </a:t>
              </a:r>
              <a:r>
                <a:rPr lang="en-US" sz="4000" baseline="0" dirty="0" smtClean="0">
                  <a:latin typeface="Arial"/>
                  <a:cs typeface="Arial"/>
                </a:rPr>
                <a:t>92:</a:t>
              </a:r>
              <a:r>
                <a:rPr lang="en-US" sz="4000" baseline="0" dirty="0">
                  <a:latin typeface="Arial"/>
                  <a:cs typeface="Arial"/>
                </a:rPr>
                <a:t>2931–2946</a:t>
              </a:r>
              <a:r>
                <a:rPr lang="en-US" sz="4000" baseline="0" dirty="0" smtClean="0">
                  <a:latin typeface="Arial"/>
                  <a:cs typeface="Arial"/>
                </a:rPr>
                <a:t>.</a:t>
              </a:r>
            </a:p>
            <a:p>
              <a:pPr marL="0" lvl="1" defTabSz="457200" eaLnBrk="0" hangingPunct="0">
                <a:spcBef>
                  <a:spcPts val="1400"/>
                </a:spcBef>
                <a:buClr>
                  <a:srgbClr val="339933"/>
                </a:buClr>
                <a:buSzPct val="130000"/>
                <a:tabLst>
                  <a:tab pos="454025" algn="l"/>
                  <a:tab pos="1066800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6096000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4000" baseline="0" dirty="0" err="1" smtClean="0">
                  <a:latin typeface="Arial"/>
                  <a:cs typeface="Arial"/>
                </a:rPr>
                <a:t>Hach</a:t>
              </a:r>
              <a:r>
                <a:rPr lang="en-US" sz="4000" baseline="0" dirty="0" smtClean="0">
                  <a:latin typeface="Arial"/>
                  <a:cs typeface="Arial"/>
                </a:rPr>
                <a:t> et</a:t>
              </a:r>
              <a:r>
                <a:rPr lang="en-US" sz="4000" baseline="0" dirty="0">
                  <a:latin typeface="Arial"/>
                  <a:cs typeface="Arial"/>
                </a:rPr>
                <a:t> </a:t>
              </a:r>
              <a:r>
                <a:rPr lang="en-US" sz="4000" baseline="0" dirty="0" smtClean="0">
                  <a:latin typeface="Arial"/>
                  <a:cs typeface="Arial"/>
                </a:rPr>
                <a:t>al. </a:t>
              </a:r>
              <a:r>
                <a:rPr lang="en-US" sz="4000" baseline="0" dirty="0">
                  <a:latin typeface="Arial"/>
                  <a:cs typeface="Arial"/>
                </a:rPr>
                <a:t>2010. </a:t>
              </a:r>
              <a:r>
                <a:rPr lang="en-US" sz="4000" baseline="0" dirty="0" err="1">
                  <a:latin typeface="Arial"/>
                  <a:cs typeface="Arial"/>
                </a:rPr>
                <a:t>mrsFAST</a:t>
              </a:r>
              <a:r>
                <a:rPr lang="en-US" sz="4000" baseline="0" dirty="0">
                  <a:latin typeface="Arial"/>
                  <a:cs typeface="Arial"/>
                </a:rPr>
                <a:t>: a cache-oblivious algorithm for short-read mapping. Nat </a:t>
              </a:r>
              <a:r>
                <a:rPr lang="en-US" sz="4000" baseline="0" dirty="0" smtClean="0">
                  <a:latin typeface="Arial"/>
                  <a:cs typeface="Arial"/>
                </a:rPr>
                <a:t>Meth. 7:576</a:t>
              </a:r>
              <a:r>
                <a:rPr lang="en-US" sz="4000" baseline="0" dirty="0">
                  <a:latin typeface="Arial"/>
                  <a:cs typeface="Arial"/>
                </a:rPr>
                <a:t>–</a:t>
              </a:r>
              <a:r>
                <a:rPr lang="en-US" sz="4000" baseline="0" dirty="0" smtClean="0">
                  <a:latin typeface="Arial"/>
                  <a:cs typeface="Arial"/>
                </a:rPr>
                <a:t>577.</a:t>
              </a:r>
            </a:p>
            <a:p>
              <a:pPr marL="0" lvl="1" defTabSz="457200" eaLnBrk="0" hangingPunct="0">
                <a:spcBef>
                  <a:spcPts val="1400"/>
                </a:spcBef>
                <a:buClr>
                  <a:srgbClr val="339933"/>
                </a:buClr>
                <a:buSzPct val="130000"/>
                <a:tabLst>
                  <a:tab pos="1066800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6096000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4000" baseline="0" dirty="0" err="1" smtClean="0">
                  <a:latin typeface="Arial"/>
                  <a:cs typeface="Arial"/>
                </a:rPr>
                <a:t>Hahne</a:t>
              </a:r>
              <a:r>
                <a:rPr lang="en-US" sz="4000" baseline="0" dirty="0" smtClean="0">
                  <a:latin typeface="Arial"/>
                  <a:cs typeface="Arial"/>
                </a:rPr>
                <a:t> et al. 2013. </a:t>
              </a:r>
              <a:r>
                <a:rPr lang="en-US" sz="4000" baseline="0" dirty="0" err="1" smtClean="0">
                  <a:latin typeface="Arial"/>
                  <a:cs typeface="Arial"/>
                </a:rPr>
                <a:t>Gviz</a:t>
              </a:r>
              <a:r>
                <a:rPr lang="en-US" sz="4000" baseline="0" dirty="0">
                  <a:latin typeface="Arial"/>
                  <a:cs typeface="Arial"/>
                </a:rPr>
                <a:t>: Plotting data and </a:t>
              </a:r>
              <a:r>
                <a:rPr lang="en-US" sz="4000" baseline="0" dirty="0" smtClean="0">
                  <a:latin typeface="Arial"/>
                  <a:cs typeface="Arial"/>
                </a:rPr>
                <a:t>annotation information </a:t>
              </a:r>
              <a:r>
                <a:rPr lang="en-US" sz="4000" baseline="0" dirty="0">
                  <a:latin typeface="Arial"/>
                  <a:cs typeface="Arial"/>
                </a:rPr>
                <a:t>along genomic coordinates. R package version 1.6.0.</a:t>
              </a:r>
              <a:endParaRPr lang="en-US" sz="4000" baseline="0" dirty="0" smtClean="0">
                <a:latin typeface="Arial"/>
                <a:cs typeface="Arial"/>
              </a:endParaRPr>
            </a:p>
            <a:p>
              <a:pPr marL="0" lvl="1" defTabSz="457200" eaLnBrk="0" hangingPunct="0">
                <a:spcBef>
                  <a:spcPts val="1400"/>
                </a:spcBef>
                <a:buClr>
                  <a:srgbClr val="339933"/>
                </a:buClr>
                <a:buSzPct val="130000"/>
                <a:tabLst>
                  <a:tab pos="1066800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6096000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4000" baseline="0" dirty="0" err="1" smtClean="0">
                  <a:latin typeface="Arial"/>
                  <a:cs typeface="Arial"/>
                </a:rPr>
                <a:t>Hormozdiari</a:t>
              </a:r>
              <a:r>
                <a:rPr lang="en-US" sz="4000" baseline="0" dirty="0" smtClean="0">
                  <a:latin typeface="Arial"/>
                  <a:cs typeface="Arial"/>
                </a:rPr>
                <a:t> et al. 2010</a:t>
              </a:r>
              <a:r>
                <a:rPr lang="en-US" sz="4000" baseline="0" dirty="0">
                  <a:latin typeface="Arial"/>
                  <a:cs typeface="Arial"/>
                </a:rPr>
                <a:t>. Next-generation </a:t>
              </a:r>
              <a:r>
                <a:rPr lang="en-US" sz="4000" baseline="0" dirty="0" err="1">
                  <a:latin typeface="Arial"/>
                  <a:cs typeface="Arial"/>
                </a:rPr>
                <a:t>VariationHunter</a:t>
              </a:r>
              <a:r>
                <a:rPr lang="en-US" sz="4000" baseline="0" dirty="0">
                  <a:latin typeface="Arial"/>
                  <a:cs typeface="Arial"/>
                </a:rPr>
                <a:t>: combinatorial algorithms for transposon insertion discovery. Bioinformatics </a:t>
              </a:r>
              <a:r>
                <a:rPr lang="en-US" sz="4000" baseline="0" dirty="0" smtClean="0">
                  <a:latin typeface="Arial"/>
                  <a:cs typeface="Arial"/>
                </a:rPr>
                <a:t>26:i350</a:t>
              </a:r>
              <a:r>
                <a:rPr lang="en-US" sz="4000" baseline="0" dirty="0">
                  <a:latin typeface="Arial"/>
                  <a:cs typeface="Arial"/>
                </a:rPr>
                <a:t>–i357.</a:t>
              </a:r>
              <a:endParaRPr lang="en-US" sz="4000" baseline="0" dirty="0">
                <a:latin typeface="Arial"/>
                <a:cs typeface="Arial"/>
              </a:endParaRPr>
            </a:p>
          </p:txBody>
        </p:sp>
      </p:grpSp>
      <p:grpSp>
        <p:nvGrpSpPr>
          <p:cNvPr id="2075" name="Group 2074"/>
          <p:cNvGrpSpPr/>
          <p:nvPr/>
        </p:nvGrpSpPr>
        <p:grpSpPr>
          <a:xfrm>
            <a:off x="10972800" y="5924923"/>
            <a:ext cx="10591800" cy="13281456"/>
            <a:chOff x="10925207" y="5924923"/>
            <a:chExt cx="8886793" cy="13281456"/>
          </a:xfrm>
        </p:grpSpPr>
        <p:sp>
          <p:nvSpPr>
            <p:cNvPr id="129" name="TextBox 128"/>
            <p:cNvSpPr txBox="1"/>
            <p:nvPr/>
          </p:nvSpPr>
          <p:spPr>
            <a:xfrm>
              <a:off x="10925207" y="7239000"/>
              <a:ext cx="7672052" cy="119673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 eaLnBrk="0" hangingPunct="0">
                <a:spcBef>
                  <a:spcPts val="1400"/>
                </a:spcBef>
                <a:buClr>
                  <a:srgbClr val="339933"/>
                </a:buClr>
                <a:buSzPct val="130000"/>
                <a:tabLst>
                  <a:tab pos="454025" algn="l"/>
                  <a:tab pos="1066800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6096000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4000" baseline="0" dirty="0" smtClean="0">
                  <a:latin typeface="Arial" charset="0"/>
                </a:rPr>
                <a:t>Sequence coverage </a:t>
              </a:r>
              <a:r>
                <a:rPr lang="en-US" sz="4000" baseline="0" dirty="0">
                  <a:latin typeface="Arial" charset="0"/>
                </a:rPr>
                <a:t>on the </a:t>
              </a:r>
              <a:r>
                <a:rPr lang="en-US" sz="4000" baseline="0" dirty="0" err="1">
                  <a:latin typeface="Arial" charset="0"/>
                </a:rPr>
                <a:t>Illumina</a:t>
              </a:r>
              <a:r>
                <a:rPr lang="en-US" sz="4000" baseline="0" dirty="0">
                  <a:latin typeface="Arial" charset="0"/>
                </a:rPr>
                <a:t> HiSeq2000 (</a:t>
              </a:r>
              <a:r>
                <a:rPr lang="en-US" sz="4000" baseline="0" dirty="0" err="1">
                  <a:latin typeface="Arial" charset="0"/>
                </a:rPr>
                <a:t>Illumina</a:t>
              </a:r>
              <a:r>
                <a:rPr lang="en-US" sz="4000" baseline="0" dirty="0">
                  <a:latin typeface="Arial" charset="0"/>
                </a:rPr>
                <a:t>, Inc., San Diego, </a:t>
              </a:r>
              <a:r>
                <a:rPr lang="en-US" sz="4000" baseline="0" dirty="0" smtClean="0">
                  <a:latin typeface="Arial" charset="0"/>
                </a:rPr>
                <a:t>CA) for all </a:t>
              </a:r>
              <a:r>
                <a:rPr lang="en-US" sz="4000" baseline="0" dirty="0">
                  <a:latin typeface="Arial" charset="0"/>
                </a:rPr>
                <a:t>bulls </a:t>
              </a:r>
              <a:r>
                <a:rPr lang="en-US" sz="4000" baseline="0" dirty="0" smtClean="0">
                  <a:latin typeface="Arial" charset="0"/>
                </a:rPr>
                <a:t>ranged from approximately 7X to 35X coverage (</a:t>
              </a:r>
              <a:r>
                <a:rPr lang="en-US" sz="4000" baseline="0" dirty="0" smtClean="0">
                  <a:solidFill>
                    <a:srgbClr val="339933"/>
                  </a:solidFill>
                  <a:latin typeface="Arial" charset="0"/>
                </a:rPr>
                <a:t>Table </a:t>
              </a:r>
              <a:r>
                <a:rPr lang="en-US" sz="4000" baseline="0" dirty="0">
                  <a:solidFill>
                    <a:srgbClr val="339933"/>
                  </a:solidFill>
                  <a:latin typeface="Arial" charset="0"/>
                </a:rPr>
                <a:t>1</a:t>
              </a:r>
              <a:r>
                <a:rPr lang="en-US" sz="4000" baseline="0" dirty="0" smtClean="0">
                  <a:latin typeface="Arial" charset="0"/>
                </a:rPr>
                <a:t>). </a:t>
              </a:r>
              <a:r>
                <a:rPr lang="en-US" sz="4000" baseline="0" dirty="0">
                  <a:latin typeface="Arial" charset="0"/>
                </a:rPr>
                <a:t>Tandem duplications, insertions and deletions were detected using paired-end read alignments and split-read </a:t>
              </a:r>
              <a:r>
                <a:rPr lang="en-US" sz="4000" baseline="0" dirty="0" smtClean="0">
                  <a:latin typeface="Arial" charset="0"/>
                </a:rPr>
                <a:t>mapping.</a:t>
              </a:r>
              <a:endParaRPr lang="en-US" sz="4000" baseline="0" dirty="0">
                <a:latin typeface="Arial" charset="0"/>
              </a:endParaRPr>
            </a:p>
            <a:p>
              <a:pPr defTabSz="457200" eaLnBrk="0" hangingPunct="0">
                <a:spcBef>
                  <a:spcPts val="1400"/>
                </a:spcBef>
                <a:buClr>
                  <a:srgbClr val="339933"/>
                </a:buClr>
                <a:buSzPct val="130000"/>
                <a:tabLst>
                  <a:tab pos="454025" algn="l"/>
                  <a:tab pos="1066800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6096000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4000" baseline="0" dirty="0" smtClean="0">
                  <a:latin typeface="Arial" charset="0"/>
                </a:rPr>
                <a:t>One </a:t>
              </a:r>
              <a:r>
                <a:rPr lang="en-US" sz="4000" baseline="0" dirty="0">
                  <a:latin typeface="Arial" charset="0"/>
                </a:rPr>
                <a:t>duplication CNV and two different tandem duplication events were detected within the </a:t>
              </a:r>
              <a:r>
                <a:rPr lang="en-US" sz="4000" baseline="0" dirty="0" smtClean="0">
                  <a:latin typeface="Arial" charset="0"/>
                </a:rPr>
                <a:t>gene </a:t>
              </a:r>
              <a:r>
                <a:rPr lang="en-US" sz="4000" baseline="0" dirty="0">
                  <a:latin typeface="Arial" charset="0"/>
                </a:rPr>
                <a:t>(</a:t>
              </a:r>
              <a:r>
                <a:rPr lang="en-US" sz="4000" baseline="0" dirty="0">
                  <a:solidFill>
                    <a:srgbClr val="339933"/>
                  </a:solidFill>
                  <a:latin typeface="Arial" charset="0"/>
                </a:rPr>
                <a:t>Figure 2</a:t>
              </a:r>
              <a:r>
                <a:rPr lang="en-US" sz="4000" baseline="0" dirty="0">
                  <a:latin typeface="Arial" charset="0"/>
                </a:rPr>
                <a:t>)</a:t>
              </a:r>
              <a:r>
                <a:rPr lang="en-US" sz="4000" baseline="0" dirty="0" smtClean="0">
                  <a:latin typeface="Arial" charset="0"/>
                </a:rPr>
                <a:t>. </a:t>
              </a:r>
              <a:r>
                <a:rPr lang="en-US" sz="4000" baseline="0" dirty="0">
                  <a:latin typeface="Arial" charset="0"/>
                </a:rPr>
                <a:t>Predicted tandem duplications present in the carrier animals suggest that the portions of two exons and a connecting intron within the </a:t>
              </a:r>
              <a:r>
                <a:rPr lang="en-US" sz="4000" baseline="0" dirty="0" err="1">
                  <a:latin typeface="Arial" charset="0"/>
                </a:rPr>
                <a:t>Ig</a:t>
              </a:r>
              <a:r>
                <a:rPr lang="en-US" sz="4000" baseline="0" dirty="0">
                  <a:latin typeface="Arial" charset="0"/>
                </a:rPr>
                <a:t>-like protein domains of the Siglec-6 gene may have been duplicated</a:t>
              </a:r>
              <a:r>
                <a:rPr lang="en-US" sz="4000" baseline="0" dirty="0" smtClean="0">
                  <a:latin typeface="Arial" charset="0"/>
                </a:rPr>
                <a:t>. Some heterozygotes with desirable SCE also have deletions near the N-terminal end of the protein.</a:t>
              </a:r>
            </a:p>
          </p:txBody>
        </p:sp>
        <p:sp>
          <p:nvSpPr>
            <p:cNvPr id="130" name="Text Box 8"/>
            <p:cNvSpPr txBox="1">
              <a:spLocks noChangeArrowheads="1"/>
            </p:cNvSpPr>
            <p:nvPr/>
          </p:nvSpPr>
          <p:spPr bwMode="auto">
            <a:xfrm>
              <a:off x="10925207" y="5924923"/>
              <a:ext cx="8886793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6000" b="1" baseline="0" dirty="0" smtClean="0">
                  <a:solidFill>
                    <a:schemeClr val="accent2"/>
                  </a:solidFill>
                  <a:latin typeface="Arial" charset="0"/>
                </a:rPr>
                <a:t>Results &amp; Discussion</a:t>
              </a:r>
              <a:endParaRPr lang="en-US" sz="6000" b="1" baseline="0" dirty="0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grpSp>
        <p:nvGrpSpPr>
          <p:cNvPr id="2070" name="Group 2069"/>
          <p:cNvGrpSpPr/>
          <p:nvPr/>
        </p:nvGrpSpPr>
        <p:grpSpPr>
          <a:xfrm>
            <a:off x="10972800" y="19278601"/>
            <a:ext cx="9296400" cy="9083522"/>
            <a:chOff x="10287000" y="13443224"/>
            <a:chExt cx="11310620" cy="10161010"/>
          </a:xfrm>
        </p:grpSpPr>
        <p:grpSp>
          <p:nvGrpSpPr>
            <p:cNvPr id="2065" name="Group 2064"/>
            <p:cNvGrpSpPr/>
            <p:nvPr/>
          </p:nvGrpSpPr>
          <p:grpSpPr>
            <a:xfrm>
              <a:off x="17526000" y="18312824"/>
              <a:ext cx="3886200" cy="5257800"/>
              <a:chOff x="17602200" y="15697200"/>
              <a:chExt cx="3886200" cy="5257800"/>
            </a:xfrm>
          </p:grpSpPr>
          <p:sp>
            <p:nvSpPr>
              <p:cNvPr id="2064" name="Rounded Rectangle 2063"/>
              <p:cNvSpPr/>
              <p:nvPr/>
            </p:nvSpPr>
            <p:spPr>
              <a:xfrm>
                <a:off x="17602200" y="15697200"/>
                <a:ext cx="3886200" cy="5257800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17780000" y="15771452"/>
                <a:ext cx="3251201" cy="4561101"/>
                <a:chOff x="10617200" y="12613754"/>
                <a:chExt cx="3251201" cy="4561101"/>
              </a:xfrm>
            </p:grpSpPr>
            <p:grpSp>
              <p:nvGrpSpPr>
                <p:cNvPr id="182" name="Group 2"/>
                <p:cNvGrpSpPr>
                  <a:grpSpLocks/>
                </p:cNvGrpSpPr>
                <p:nvPr/>
              </p:nvGrpSpPr>
              <p:grpSpPr bwMode="auto">
                <a:xfrm>
                  <a:off x="10709908" y="13859298"/>
                  <a:ext cx="3158493" cy="3315557"/>
                  <a:chOff x="555861" y="1306792"/>
                  <a:chExt cx="2763758" cy="3315573"/>
                </a:xfrm>
              </p:grpSpPr>
              <p:sp>
                <p:nvSpPr>
                  <p:cNvPr id="184" name="TextBox 2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85867" y="1306792"/>
                    <a:ext cx="2733751" cy="1136147"/>
                  </a:xfrm>
                  <a:prstGeom prst="rect">
                    <a:avLst/>
                  </a:prstGeom>
                  <a:solidFill>
                    <a:srgbClr val="FFFFFF"/>
                  </a:solidFill>
                  <a:ln w="15875" cap="rnd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/>
                </p:spPr>
                <p:txBody>
                  <a:bodyPr wrap="square" anchor="ctr" anchorCtr="0">
                    <a:spAutoFit/>
                  </a:bodyPr>
                  <a:lstStyle>
                    <a:lvl1pPr eaLnBrk="0"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cs typeface="ＭＳ Ｐゴシック" charset="0"/>
                        <a:sym typeface="Helvetica" charset="0"/>
                      </a:defRPr>
                    </a:lvl1pPr>
                    <a:lvl2pPr marL="742950" indent="-285750" eaLnBrk="0"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sym typeface="Helvetica" charset="0"/>
                      </a:defRPr>
                    </a:lvl2pPr>
                    <a:lvl3pPr marL="1143000" indent="-228600" eaLnBrk="0"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sym typeface="Helvetica" charset="0"/>
                      </a:defRPr>
                    </a:lvl3pPr>
                    <a:lvl4pPr marL="1600200" indent="-228600" eaLnBrk="0"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sym typeface="Helvetica" charset="0"/>
                      </a:defRPr>
                    </a:lvl4pPr>
                    <a:lvl5pPr marL="2057400" indent="-228600" eaLnBrk="0"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sym typeface="Helvetica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sym typeface="Helvetica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sym typeface="Helvetica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sym typeface="Helvetica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sym typeface="Helvetica" charset="0"/>
                      </a:defRPr>
                    </a:lvl9pPr>
                  </a:lstStyle>
                  <a:p>
                    <a:pPr eaLnBrk="1"/>
                    <a:r>
                      <a:rPr lang="en-US" sz="2000" b="1" baseline="0" dirty="0" smtClean="0">
                        <a:solidFill>
                          <a:schemeClr val="tx1"/>
                        </a:solidFill>
                      </a:rPr>
                      <a:t>Willow-Farm </a:t>
                    </a:r>
                    <a:r>
                      <a:rPr lang="en-US" sz="2000" b="1" baseline="0" dirty="0" err="1" smtClean="0">
                        <a:solidFill>
                          <a:schemeClr val="tx1"/>
                        </a:solidFill>
                      </a:rPr>
                      <a:t>Rockman</a:t>
                    </a:r>
                    <a:r>
                      <a:rPr lang="en-US" sz="2000" b="1" baseline="0" dirty="0" smtClean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en-US" sz="2000" b="1" baseline="0" dirty="0" smtClean="0">
                        <a:solidFill>
                          <a:schemeClr val="tx1"/>
                        </a:solidFill>
                      </a:rPr>
                      <a:t>Ivanhoe</a:t>
                    </a:r>
                    <a:endParaRPr lang="en-US" sz="2000" b="1" baseline="0" dirty="0">
                      <a:solidFill>
                        <a:schemeClr val="tx1"/>
                      </a:solidFill>
                    </a:endParaRPr>
                  </a:p>
                  <a:p>
                    <a:pPr eaLnBrk="1"/>
                    <a:r>
                      <a:rPr lang="en-US" sz="2000" b="1" baseline="0" dirty="0" err="1">
                        <a:solidFill>
                          <a:srgbClr val="3333CC"/>
                        </a:solidFill>
                      </a:rPr>
                      <a:t>Aa</a:t>
                    </a:r>
                    <a:r>
                      <a:rPr lang="en-US" sz="2000" b="1" baseline="0" dirty="0">
                        <a:solidFill>
                          <a:schemeClr val="tx1"/>
                        </a:solidFill>
                      </a:rPr>
                      <a:t>, SCE: 6</a:t>
                    </a:r>
                  </a:p>
                </p:txBody>
              </p:sp>
              <p:sp>
                <p:nvSpPr>
                  <p:cNvPr id="185" name="TextBox 3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85868" y="2571672"/>
                    <a:ext cx="2733751" cy="1136147"/>
                  </a:xfrm>
                  <a:prstGeom prst="rect">
                    <a:avLst/>
                  </a:prstGeom>
                  <a:solidFill>
                    <a:srgbClr val="FFFFFF"/>
                  </a:solidFill>
                  <a:ln w="1587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/>
                </p:spPr>
                <p:txBody>
                  <a:bodyPr wrap="square">
                    <a:spAutoFit/>
                  </a:bodyPr>
                  <a:lstStyle>
                    <a:lvl1pPr eaLnBrk="0"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cs typeface="ＭＳ Ｐゴシック" charset="0"/>
                        <a:sym typeface="Helvetica" charset="0"/>
                      </a:defRPr>
                    </a:lvl1pPr>
                    <a:lvl2pPr marL="742950" indent="-285750" eaLnBrk="0"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sym typeface="Helvetica" charset="0"/>
                      </a:defRPr>
                    </a:lvl2pPr>
                    <a:lvl3pPr marL="1143000" indent="-228600" eaLnBrk="0"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sym typeface="Helvetica" charset="0"/>
                      </a:defRPr>
                    </a:lvl3pPr>
                    <a:lvl4pPr marL="1600200" indent="-228600" eaLnBrk="0"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sym typeface="Helvetica" charset="0"/>
                      </a:defRPr>
                    </a:lvl4pPr>
                    <a:lvl5pPr marL="2057400" indent="-228600" eaLnBrk="0"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sym typeface="Helvetica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sym typeface="Helvetica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sym typeface="Helvetica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sym typeface="Helvetica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sym typeface="Helvetica" charset="0"/>
                      </a:defRPr>
                    </a:lvl9pPr>
                  </a:lstStyle>
                  <a:p>
                    <a:pPr eaLnBrk="1"/>
                    <a:r>
                      <a:rPr lang="en-US" sz="2000" b="1" baseline="0" dirty="0" smtClean="0">
                        <a:solidFill>
                          <a:schemeClr val="tx1"/>
                        </a:solidFill>
                      </a:rPr>
                      <a:t>Cass-River Select </a:t>
                    </a:r>
                    <a:r>
                      <a:rPr lang="en-US" sz="2000" b="1" baseline="0" dirty="0" smtClean="0">
                        <a:solidFill>
                          <a:schemeClr val="tx1"/>
                        </a:solidFill>
                      </a:rPr>
                      <a:t>Delegate</a:t>
                    </a:r>
                    <a:endParaRPr lang="en-US" sz="2000" b="1" baseline="0" dirty="0">
                      <a:solidFill>
                        <a:schemeClr val="tx1"/>
                      </a:solidFill>
                    </a:endParaRPr>
                  </a:p>
                  <a:p>
                    <a:pPr eaLnBrk="1"/>
                    <a:r>
                      <a:rPr lang="en-US" sz="2000" b="1" baseline="0" dirty="0" err="1">
                        <a:solidFill>
                          <a:srgbClr val="3333CC"/>
                        </a:solidFill>
                      </a:rPr>
                      <a:t>Aa</a:t>
                    </a:r>
                    <a:r>
                      <a:rPr lang="en-US" sz="2000" b="1" baseline="0" dirty="0">
                        <a:solidFill>
                          <a:schemeClr val="tx1"/>
                        </a:solidFill>
                      </a:rPr>
                      <a:t>, SCE: 15</a:t>
                    </a:r>
                  </a:p>
                </p:txBody>
              </p:sp>
              <p:sp>
                <p:nvSpPr>
                  <p:cNvPr id="186" name="Text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555861" y="3830506"/>
                    <a:ext cx="2758199" cy="791859"/>
                  </a:xfrm>
                  <a:prstGeom prst="rect">
                    <a:avLst/>
                  </a:prstGeom>
                  <a:solidFill>
                    <a:schemeClr val="bg1"/>
                  </a:solidFill>
                  <a:ln w="15875" cap="rnd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/>
                </p:spPr>
                <p:txBody>
                  <a:bodyPr wrap="square">
                    <a:spAutoFit/>
                  </a:bodyPr>
                  <a:lstStyle>
                    <a:lvl1pPr eaLnBrk="0"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cs typeface="ＭＳ Ｐゴシック" charset="0"/>
                        <a:sym typeface="Helvetica" charset="0"/>
                      </a:defRPr>
                    </a:lvl1pPr>
                    <a:lvl2pPr marL="742950" indent="-285750" eaLnBrk="0"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sym typeface="Helvetica" charset="0"/>
                      </a:defRPr>
                    </a:lvl2pPr>
                    <a:lvl3pPr marL="1143000" indent="-228600" eaLnBrk="0"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sym typeface="Helvetica" charset="0"/>
                      </a:defRPr>
                    </a:lvl3pPr>
                    <a:lvl4pPr marL="1600200" indent="-228600" eaLnBrk="0"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sym typeface="Helvetica" charset="0"/>
                      </a:defRPr>
                    </a:lvl4pPr>
                    <a:lvl5pPr marL="2057400" indent="-228600" eaLnBrk="0"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sym typeface="Helvetica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sym typeface="Helvetica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sym typeface="Helvetica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sym typeface="Helvetica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1200">
                        <a:solidFill>
                          <a:srgbClr val="000000"/>
                        </a:solidFill>
                        <a:latin typeface="Helvetica" charset="0"/>
                        <a:ea typeface="ＭＳ Ｐゴシック" charset="0"/>
                        <a:sym typeface="Helvetica" charset="0"/>
                      </a:defRPr>
                    </a:lvl9pPr>
                  </a:lstStyle>
                  <a:p>
                    <a:pPr eaLnBrk="1"/>
                    <a:r>
                      <a:rPr lang="en-US" sz="2000" b="1" baseline="0" dirty="0" smtClean="0">
                        <a:solidFill>
                          <a:schemeClr val="tx1"/>
                        </a:solidFill>
                      </a:rPr>
                      <a:t>Wedgwood </a:t>
                    </a:r>
                    <a:r>
                      <a:rPr lang="en-US" sz="2000" b="1" baseline="0" dirty="0" smtClean="0">
                        <a:solidFill>
                          <a:schemeClr val="tx1"/>
                        </a:solidFill>
                      </a:rPr>
                      <a:t>Laramie</a:t>
                    </a:r>
                    <a:endParaRPr lang="en-US" sz="2000" b="1" baseline="0" dirty="0">
                      <a:solidFill>
                        <a:schemeClr val="tx1"/>
                      </a:solidFill>
                    </a:endParaRPr>
                  </a:p>
                  <a:p>
                    <a:pPr eaLnBrk="1"/>
                    <a:r>
                      <a:rPr lang="en-US" sz="2000" b="1" baseline="0" dirty="0" err="1">
                        <a:solidFill>
                          <a:srgbClr val="3333CC"/>
                        </a:solidFill>
                      </a:rPr>
                      <a:t>aa</a:t>
                    </a:r>
                    <a:r>
                      <a:rPr lang="en-US" sz="2000" b="1" baseline="0" dirty="0">
                        <a:solidFill>
                          <a:schemeClr val="tx1"/>
                        </a:solidFill>
                      </a:rPr>
                      <a:t>, SCE: 15</a:t>
                    </a:r>
                  </a:p>
                </p:txBody>
              </p:sp>
            </p:grpSp>
            <p:sp>
              <p:nvSpPr>
                <p:cNvPr id="183" name="TextBox 11"/>
                <p:cNvSpPr txBox="1">
                  <a:spLocks noChangeArrowheads="1"/>
                </p:cNvSpPr>
                <p:nvPr/>
              </p:nvSpPr>
              <p:spPr bwMode="auto">
                <a:xfrm>
                  <a:off x="10617200" y="12613754"/>
                  <a:ext cx="3200400" cy="113614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square">
                  <a:spAutoFit/>
                </a:bodyPr>
                <a:lstStyle>
                  <a:lvl1pPr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cs typeface="ＭＳ Ｐゴシック" charset="0"/>
                      <a:sym typeface="Helvetica" charset="0"/>
                    </a:defRPr>
                  </a:lvl1pPr>
                  <a:lvl2pPr marL="742950" indent="-28575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2pPr>
                  <a:lvl3pPr marL="1143000" indent="-22860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3pPr>
                  <a:lvl4pPr marL="1600200" indent="-22860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4pPr>
                  <a:lvl5pPr marL="2057400" indent="-22860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9pPr>
                </a:lstStyle>
                <a:p>
                  <a:pPr eaLnBrk="1"/>
                  <a:r>
                    <a:rPr lang="en-US" sz="2000" b="1" baseline="0" dirty="0" smtClean="0">
                      <a:solidFill>
                        <a:srgbClr val="3333CC"/>
                      </a:solidFill>
                    </a:rPr>
                    <a:t>Unrelated carriers of largest </a:t>
                  </a:r>
                  <a:r>
                    <a:rPr lang="en-US" sz="2000" b="1" baseline="0" dirty="0">
                      <a:solidFill>
                        <a:srgbClr val="3333CC"/>
                      </a:solidFill>
                    </a:rPr>
                    <a:t>haplotype </a:t>
                  </a:r>
                  <a:r>
                    <a:rPr lang="en-US" sz="2000" b="1" baseline="0" dirty="0" smtClean="0">
                      <a:solidFill>
                        <a:srgbClr val="3333CC"/>
                      </a:solidFill>
                    </a:rPr>
                    <a:t>affecting SCE</a:t>
                  </a:r>
                  <a:r>
                    <a:rPr lang="en-US" sz="2000" b="1" baseline="0" dirty="0">
                      <a:solidFill>
                        <a:srgbClr val="3333CC"/>
                      </a:solidFill>
                    </a:rPr>
                    <a:t>:</a:t>
                  </a:r>
                </a:p>
              </p:txBody>
            </p:sp>
          </p:grpSp>
        </p:grpSp>
        <p:grpSp>
          <p:nvGrpSpPr>
            <p:cNvPr id="2062" name="Group 2061"/>
            <p:cNvGrpSpPr/>
            <p:nvPr/>
          </p:nvGrpSpPr>
          <p:grpSpPr>
            <a:xfrm>
              <a:off x="10591800" y="14785538"/>
              <a:ext cx="10287000" cy="7192655"/>
              <a:chOff x="12649200" y="11331714"/>
              <a:chExt cx="10287000" cy="7192655"/>
            </a:xfrm>
          </p:grpSpPr>
          <p:sp>
            <p:nvSpPr>
              <p:cNvPr id="190" name="TextBox 11"/>
              <p:cNvSpPr txBox="1">
                <a:spLocks noChangeArrowheads="1"/>
              </p:cNvSpPr>
              <p:nvPr/>
            </p:nvSpPr>
            <p:spPr bwMode="auto">
              <a:xfrm>
                <a:off x="14554200" y="11331714"/>
                <a:ext cx="7315200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 eaLnBrk="0">
                  <a:defRPr sz="1200">
                    <a:solidFill>
                      <a:srgbClr val="000000"/>
                    </a:solidFill>
                    <a:latin typeface="Helvetica" charset="0"/>
                    <a:ea typeface="ＭＳ Ｐゴシック" charset="0"/>
                    <a:cs typeface="ＭＳ Ｐゴシック" charset="0"/>
                    <a:sym typeface="Helvetica" charset="0"/>
                  </a:defRPr>
                </a:lvl1pPr>
                <a:lvl2pPr marL="742950" indent="-285750" eaLnBrk="0">
                  <a:defRPr sz="1200">
                    <a:solidFill>
                      <a:srgbClr val="000000"/>
                    </a:solidFill>
                    <a:latin typeface="Helvetica" charset="0"/>
                    <a:ea typeface="ＭＳ Ｐゴシック" charset="0"/>
                    <a:sym typeface="Helvetica" charset="0"/>
                  </a:defRPr>
                </a:lvl2pPr>
                <a:lvl3pPr marL="1143000" indent="-228600" eaLnBrk="0">
                  <a:defRPr sz="1200">
                    <a:solidFill>
                      <a:srgbClr val="000000"/>
                    </a:solidFill>
                    <a:latin typeface="Helvetica" charset="0"/>
                    <a:ea typeface="ＭＳ Ｐゴシック" charset="0"/>
                    <a:sym typeface="Helvetica" charset="0"/>
                  </a:defRPr>
                </a:lvl3pPr>
                <a:lvl4pPr marL="1600200" indent="-228600" eaLnBrk="0">
                  <a:defRPr sz="1200">
                    <a:solidFill>
                      <a:srgbClr val="000000"/>
                    </a:solidFill>
                    <a:latin typeface="Helvetica" charset="0"/>
                    <a:ea typeface="ＭＳ Ｐゴシック" charset="0"/>
                    <a:sym typeface="Helvetica" charset="0"/>
                  </a:defRPr>
                </a:lvl4pPr>
                <a:lvl5pPr marL="2057400" indent="-228600" eaLnBrk="0">
                  <a:defRPr sz="1200">
                    <a:solidFill>
                      <a:srgbClr val="000000"/>
                    </a:solidFill>
                    <a:latin typeface="Helvetica" charset="0"/>
                    <a:ea typeface="ＭＳ Ｐゴシック" charset="0"/>
                    <a:sym typeface="Helvetic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Helvetica" charset="0"/>
                    <a:ea typeface="ＭＳ Ｐゴシック" charset="0"/>
                    <a:sym typeface="Helvetic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Helvetica" charset="0"/>
                    <a:ea typeface="ＭＳ Ｐゴシック" charset="0"/>
                    <a:sym typeface="Helvetic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Helvetica" charset="0"/>
                    <a:ea typeface="ＭＳ Ｐゴシック" charset="0"/>
                    <a:sym typeface="Helvetic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rgbClr val="000000"/>
                    </a:solidFill>
                    <a:latin typeface="Helvetica" charset="0"/>
                    <a:ea typeface="ＭＳ Ｐゴシック" charset="0"/>
                    <a:sym typeface="Helvetica" charset="0"/>
                  </a:defRPr>
                </a:lvl9pPr>
              </a:lstStyle>
              <a:p>
                <a:pPr eaLnBrk="1"/>
                <a:r>
                  <a:rPr lang="en-US" sz="2000" b="1" baseline="0" dirty="0" smtClean="0">
                    <a:solidFill>
                      <a:schemeClr val="accent2"/>
                    </a:solidFill>
                  </a:rPr>
                  <a:t>Related carriers and non-carriers of the </a:t>
                </a:r>
                <a:r>
                  <a:rPr lang="en-US" sz="2000" b="1" baseline="0" dirty="0">
                    <a:solidFill>
                      <a:schemeClr val="accent2"/>
                    </a:solidFill>
                  </a:rPr>
                  <a:t>haplotype </a:t>
                </a:r>
                <a:r>
                  <a:rPr lang="en-US" sz="2000" b="1" baseline="0" dirty="0" smtClean="0">
                    <a:solidFill>
                      <a:schemeClr val="accent2"/>
                    </a:solidFill>
                  </a:rPr>
                  <a:t>with the largest effect </a:t>
                </a:r>
                <a:r>
                  <a:rPr lang="en-US" sz="2000" b="1" baseline="0" dirty="0">
                    <a:solidFill>
                      <a:schemeClr val="accent2"/>
                    </a:solidFill>
                  </a:rPr>
                  <a:t>on SCE:</a:t>
                </a:r>
              </a:p>
            </p:txBody>
          </p:sp>
          <p:grpSp>
            <p:nvGrpSpPr>
              <p:cNvPr id="2059" name="Group 2058"/>
              <p:cNvGrpSpPr/>
              <p:nvPr/>
            </p:nvGrpSpPr>
            <p:grpSpPr>
              <a:xfrm>
                <a:off x="12649200" y="12317420"/>
                <a:ext cx="10287000" cy="6206949"/>
                <a:chOff x="14554200" y="13106400"/>
                <a:chExt cx="10287000" cy="6206949"/>
              </a:xfrm>
            </p:grpSpPr>
            <p:sp>
              <p:nvSpPr>
                <p:cNvPr id="162" name="TextBox 4"/>
                <p:cNvSpPr txBox="1">
                  <a:spLocks noChangeArrowheads="1"/>
                </p:cNvSpPr>
                <p:nvPr/>
              </p:nvSpPr>
              <p:spPr bwMode="auto">
                <a:xfrm>
                  <a:off x="20574001" y="13106400"/>
                  <a:ext cx="4267199" cy="791855"/>
                </a:xfrm>
                <a:prstGeom prst="rect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square">
                  <a:spAutoFit/>
                </a:bodyPr>
                <a:lstStyle>
                  <a:lvl1pPr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cs typeface="ＭＳ Ｐゴシック" charset="0"/>
                      <a:sym typeface="Helvetica" charset="0"/>
                    </a:defRPr>
                  </a:lvl1pPr>
                  <a:lvl2pPr marL="742950" indent="-28575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2pPr>
                  <a:lvl3pPr marL="1143000" indent="-22860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3pPr>
                  <a:lvl4pPr marL="1600200" indent="-22860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4pPr>
                  <a:lvl5pPr marL="2057400" indent="-22860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9pPr>
                </a:lstStyle>
                <a:p>
                  <a:pPr eaLnBrk="1"/>
                  <a:r>
                    <a:rPr lang="en-US" sz="2000" b="1" baseline="0" dirty="0" smtClean="0">
                      <a:solidFill>
                        <a:schemeClr val="tx1"/>
                      </a:solidFill>
                    </a:rPr>
                    <a:t>Pawnee Farm </a:t>
                  </a:r>
                  <a:r>
                    <a:rPr lang="en-US" sz="2000" b="1" baseline="0" dirty="0" err="1" smtClean="0">
                      <a:solidFill>
                        <a:schemeClr val="tx1"/>
                      </a:solidFill>
                    </a:rPr>
                    <a:t>Arlinda</a:t>
                  </a:r>
                  <a:r>
                    <a:rPr lang="en-US" sz="2000" b="1" baseline="0" dirty="0" smtClean="0">
                      <a:solidFill>
                        <a:schemeClr val="tx1"/>
                      </a:solidFill>
                    </a:rPr>
                    <a:t> </a:t>
                  </a:r>
                  <a:r>
                    <a:rPr lang="en-US" sz="2000" b="1" baseline="0" dirty="0" smtClean="0">
                      <a:solidFill>
                        <a:schemeClr val="tx1"/>
                      </a:solidFill>
                    </a:rPr>
                    <a:t>Chief</a:t>
                  </a:r>
                  <a:endParaRPr lang="en-US" sz="2000" b="1" baseline="0" dirty="0">
                    <a:solidFill>
                      <a:schemeClr val="tx1"/>
                    </a:solidFill>
                  </a:endParaRPr>
                </a:p>
                <a:p>
                  <a:pPr eaLnBrk="1"/>
                  <a:r>
                    <a:rPr lang="en-US" sz="2000" b="1" baseline="0" dirty="0">
                      <a:solidFill>
                        <a:srgbClr val="3333CC"/>
                      </a:solidFill>
                    </a:rPr>
                    <a:t>AA</a:t>
                  </a:r>
                  <a:r>
                    <a:rPr lang="en-US" sz="2000" b="1" baseline="0" dirty="0">
                      <a:solidFill>
                        <a:schemeClr val="tx1"/>
                      </a:solidFill>
                    </a:rPr>
                    <a:t>, SCE: 7</a:t>
                  </a:r>
                </a:p>
              </p:txBody>
            </p:sp>
            <p:sp>
              <p:nvSpPr>
                <p:cNvPr id="163" name="TextBox 19"/>
                <p:cNvSpPr txBox="1">
                  <a:spLocks noChangeArrowheads="1"/>
                </p:cNvSpPr>
                <p:nvPr/>
              </p:nvSpPr>
              <p:spPr bwMode="auto">
                <a:xfrm>
                  <a:off x="19810202" y="13439001"/>
                  <a:ext cx="535198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cs typeface="ＭＳ Ｐゴシック" charset="0"/>
                      <a:sym typeface="Helvetica" charset="0"/>
                    </a:defRPr>
                  </a:lvl1pPr>
                  <a:lvl2pPr marL="742950" indent="-28575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2pPr>
                  <a:lvl3pPr marL="1143000" indent="-22860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3pPr>
                  <a:lvl4pPr marL="1600200" indent="-22860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4pPr>
                  <a:lvl5pPr marL="2057400" indent="-22860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9pPr>
                </a:lstStyle>
                <a:p>
                  <a:pPr eaLnBrk="1"/>
                  <a:r>
                    <a:rPr lang="en-US" b="1" baseline="0" dirty="0">
                      <a:solidFill>
                        <a:schemeClr val="tx1"/>
                      </a:solidFill>
                    </a:rPr>
                    <a:t>MGS</a:t>
                  </a:r>
                </a:p>
              </p:txBody>
            </p:sp>
            <p:sp>
              <p:nvSpPr>
                <p:cNvPr id="150" name="TextBox 3"/>
                <p:cNvSpPr txBox="1">
                  <a:spLocks noChangeArrowheads="1"/>
                </p:cNvSpPr>
                <p:nvPr/>
              </p:nvSpPr>
              <p:spPr bwMode="auto">
                <a:xfrm>
                  <a:off x="16383000" y="13856322"/>
                  <a:ext cx="3124199" cy="1136141"/>
                </a:xfrm>
                <a:prstGeom prst="rect">
                  <a:avLst/>
                </a:prstGeom>
                <a:noFill/>
                <a:ln w="15875" cap="rnd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square" anchor="ctr" anchorCtr="0">
                  <a:spAutoFit/>
                </a:bodyPr>
                <a:lstStyle>
                  <a:lvl1pPr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cs typeface="ＭＳ Ｐゴシック" charset="0"/>
                      <a:sym typeface="Helvetica" charset="0"/>
                    </a:defRPr>
                  </a:lvl1pPr>
                  <a:lvl2pPr marL="742950" indent="-28575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2pPr>
                  <a:lvl3pPr marL="1143000" indent="-22860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3pPr>
                  <a:lvl4pPr marL="1600200" indent="-22860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4pPr>
                  <a:lvl5pPr marL="2057400" indent="-22860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9pPr>
                </a:lstStyle>
                <a:p>
                  <a:pPr eaLnBrk="1"/>
                  <a:r>
                    <a:rPr lang="en-US" sz="2000" b="1" baseline="0" dirty="0" err="1" smtClean="0">
                      <a:solidFill>
                        <a:schemeClr val="tx1"/>
                      </a:solidFill>
                    </a:rPr>
                    <a:t>Glendell</a:t>
                  </a:r>
                  <a:r>
                    <a:rPr lang="en-US" sz="2000" b="1" baseline="0" dirty="0" smtClean="0">
                      <a:solidFill>
                        <a:schemeClr val="tx1"/>
                      </a:solidFill>
                    </a:rPr>
                    <a:t> </a:t>
                  </a:r>
                  <a:r>
                    <a:rPr lang="en-US" sz="2000" b="1" baseline="0" dirty="0" err="1" smtClean="0">
                      <a:solidFill>
                        <a:schemeClr val="tx1"/>
                      </a:solidFill>
                    </a:rPr>
                    <a:t>Arlinda</a:t>
                  </a:r>
                  <a:r>
                    <a:rPr lang="en-US" sz="2000" b="1" baseline="0" dirty="0" smtClean="0">
                      <a:solidFill>
                        <a:schemeClr val="tx1"/>
                      </a:solidFill>
                    </a:rPr>
                    <a:t> </a:t>
                  </a:r>
                  <a:r>
                    <a:rPr lang="en-US" sz="2000" b="1" baseline="0" dirty="0" smtClean="0">
                      <a:solidFill>
                        <a:schemeClr val="tx1"/>
                      </a:solidFill>
                    </a:rPr>
                    <a:t>Chief</a:t>
                  </a:r>
                  <a:endParaRPr lang="en-US" sz="2000" b="1" baseline="0" dirty="0">
                    <a:solidFill>
                      <a:schemeClr val="tx1"/>
                    </a:solidFill>
                  </a:endParaRPr>
                </a:p>
                <a:p>
                  <a:pPr eaLnBrk="1"/>
                  <a:r>
                    <a:rPr lang="en-US" sz="2000" b="1" baseline="0" dirty="0">
                      <a:solidFill>
                        <a:srgbClr val="3333CC"/>
                      </a:solidFill>
                    </a:rPr>
                    <a:t>AA</a:t>
                  </a:r>
                  <a:r>
                    <a:rPr lang="en-US" sz="2000" b="1" baseline="0" dirty="0">
                      <a:solidFill>
                        <a:schemeClr val="tx1"/>
                      </a:solidFill>
                    </a:rPr>
                    <a:t>, SCE: 8</a:t>
                  </a:r>
                </a:p>
              </p:txBody>
            </p:sp>
            <p:sp>
              <p:nvSpPr>
                <p:cNvPr id="166" name="TextBox 14"/>
                <p:cNvSpPr txBox="1">
                  <a:spLocks noChangeArrowheads="1"/>
                </p:cNvSpPr>
                <p:nvPr/>
              </p:nvSpPr>
              <p:spPr bwMode="auto">
                <a:xfrm>
                  <a:off x="16383000" y="15392399"/>
                  <a:ext cx="3124199" cy="791855"/>
                </a:xfrm>
                <a:prstGeom prst="rect">
                  <a:avLst/>
                </a:prstGeom>
                <a:noFill/>
                <a:ln w="15875" cap="rnd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square">
                  <a:spAutoFit/>
                </a:bodyPr>
                <a:lstStyle>
                  <a:lvl1pPr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cs typeface="ＭＳ Ｐゴシック" charset="0"/>
                      <a:sym typeface="Helvetica" charset="0"/>
                    </a:defRPr>
                  </a:lvl1pPr>
                  <a:lvl2pPr marL="742950" indent="-28575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2pPr>
                  <a:lvl3pPr marL="1143000" indent="-22860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3pPr>
                  <a:lvl4pPr marL="1600200" indent="-22860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4pPr>
                  <a:lvl5pPr marL="2057400" indent="-22860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9pPr>
                </a:lstStyle>
                <a:p>
                  <a:pPr eaLnBrk="1"/>
                  <a:r>
                    <a:rPr lang="en-US" sz="2000" b="1" baseline="0" dirty="0" err="1" smtClean="0">
                      <a:solidFill>
                        <a:schemeClr val="tx1"/>
                      </a:solidFill>
                    </a:rPr>
                    <a:t>Arlinda</a:t>
                  </a:r>
                  <a:r>
                    <a:rPr lang="en-US" sz="2000" b="1" baseline="0" dirty="0" smtClean="0">
                      <a:solidFill>
                        <a:schemeClr val="tx1"/>
                      </a:solidFill>
                    </a:rPr>
                    <a:t> </a:t>
                  </a:r>
                  <a:r>
                    <a:rPr lang="en-US" sz="2000" b="1" baseline="0" dirty="0" smtClean="0">
                      <a:solidFill>
                        <a:schemeClr val="tx1"/>
                      </a:solidFill>
                    </a:rPr>
                    <a:t>Rotate</a:t>
                  </a:r>
                  <a:endParaRPr lang="en-US" sz="2000" b="1" baseline="0" dirty="0">
                    <a:solidFill>
                      <a:schemeClr val="tx1"/>
                    </a:solidFill>
                  </a:endParaRPr>
                </a:p>
                <a:p>
                  <a:pPr eaLnBrk="1"/>
                  <a:r>
                    <a:rPr lang="en-US" sz="2000" b="1" baseline="0" dirty="0">
                      <a:solidFill>
                        <a:srgbClr val="3333CC"/>
                      </a:solidFill>
                    </a:rPr>
                    <a:t>AA</a:t>
                  </a:r>
                  <a:r>
                    <a:rPr lang="en-US" sz="2000" b="1" baseline="0" dirty="0">
                      <a:solidFill>
                        <a:schemeClr val="tx1"/>
                      </a:solidFill>
                    </a:rPr>
                    <a:t>, SCE: </a:t>
                  </a:r>
                  <a:r>
                    <a:rPr lang="en-US" sz="2000" b="1" baseline="0" dirty="0" smtClean="0">
                      <a:solidFill>
                        <a:schemeClr val="tx1"/>
                      </a:solidFill>
                    </a:rPr>
                    <a:t>8</a:t>
                  </a:r>
                  <a:endParaRPr lang="en-US" sz="2000" b="1" baseline="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7" name="TextBox 8"/>
                <p:cNvSpPr txBox="1">
                  <a:spLocks noChangeArrowheads="1"/>
                </p:cNvSpPr>
                <p:nvPr/>
              </p:nvSpPr>
              <p:spPr bwMode="auto">
                <a:xfrm>
                  <a:off x="20574001" y="14554200"/>
                  <a:ext cx="4267199" cy="791855"/>
                </a:xfrm>
                <a:prstGeom prst="rect">
                  <a:avLst/>
                </a:prstGeom>
                <a:noFill/>
                <a:ln w="158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square">
                  <a:spAutoFit/>
                </a:bodyPr>
                <a:lstStyle>
                  <a:lvl1pPr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cs typeface="ＭＳ Ｐゴシック" charset="0"/>
                      <a:sym typeface="Helvetica" charset="0"/>
                    </a:defRPr>
                  </a:lvl1pPr>
                  <a:lvl2pPr marL="742950" indent="-28575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2pPr>
                  <a:lvl3pPr marL="1143000" indent="-22860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3pPr>
                  <a:lvl4pPr marL="1600200" indent="-22860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4pPr>
                  <a:lvl5pPr marL="2057400" indent="-22860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9pPr>
                </a:lstStyle>
                <a:p>
                  <a:pPr eaLnBrk="1"/>
                  <a:r>
                    <a:rPr lang="en-US" sz="2000" b="1" baseline="0" dirty="0" smtClean="0">
                      <a:solidFill>
                        <a:schemeClr val="tx1"/>
                      </a:solidFill>
                    </a:rPr>
                    <a:t>Sweet-Haven </a:t>
                  </a:r>
                  <a:r>
                    <a:rPr lang="en-US" sz="2000" b="1" baseline="0" dirty="0" smtClean="0">
                      <a:solidFill>
                        <a:schemeClr val="tx1"/>
                      </a:solidFill>
                    </a:rPr>
                    <a:t>Tradition</a:t>
                  </a:r>
                  <a:endParaRPr lang="en-US" sz="2000" b="1" baseline="0" dirty="0">
                    <a:solidFill>
                      <a:schemeClr val="tx1"/>
                    </a:solidFill>
                  </a:endParaRPr>
                </a:p>
                <a:p>
                  <a:pPr eaLnBrk="1"/>
                  <a:r>
                    <a:rPr lang="en-US" sz="2000" b="1" baseline="0" dirty="0" err="1">
                      <a:solidFill>
                        <a:srgbClr val="3333CC"/>
                      </a:solidFill>
                    </a:rPr>
                    <a:t>Aa</a:t>
                  </a:r>
                  <a:r>
                    <a:rPr lang="en-US" sz="2000" b="1" baseline="0" dirty="0">
                      <a:solidFill>
                        <a:schemeClr val="tx1"/>
                      </a:solidFill>
                    </a:rPr>
                    <a:t>, SCE: 10</a:t>
                  </a:r>
                </a:p>
              </p:txBody>
            </p:sp>
            <p:sp>
              <p:nvSpPr>
                <p:cNvPr id="189" name="TextBox 37"/>
                <p:cNvSpPr txBox="1">
                  <a:spLocks noChangeArrowheads="1"/>
                </p:cNvSpPr>
                <p:nvPr/>
              </p:nvSpPr>
              <p:spPr bwMode="auto">
                <a:xfrm>
                  <a:off x="19812000" y="14616217"/>
                  <a:ext cx="535198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>
                  <a:spAutoFit/>
                </a:bodyPr>
                <a:lstStyle>
                  <a:lvl1pPr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cs typeface="ＭＳ Ｐゴシック" charset="0"/>
                      <a:sym typeface="Helvetica" charset="0"/>
                    </a:defRPr>
                  </a:lvl1pPr>
                  <a:lvl2pPr marL="742950" indent="-28575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2pPr>
                  <a:lvl3pPr marL="1143000" indent="-22860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3pPr>
                  <a:lvl4pPr marL="1600200" indent="-22860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4pPr>
                  <a:lvl5pPr marL="2057400" indent="-228600" eaLnBrk="0"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>
                      <a:solidFill>
                        <a:srgbClr val="000000"/>
                      </a:solidFill>
                      <a:latin typeface="Helvetica" charset="0"/>
                      <a:ea typeface="ＭＳ Ｐゴシック" charset="0"/>
                      <a:sym typeface="Helvetica" charset="0"/>
                    </a:defRPr>
                  </a:lvl9pPr>
                </a:lstStyle>
                <a:p>
                  <a:pPr eaLnBrk="1"/>
                  <a:r>
                    <a:rPr lang="en-US" b="1" baseline="0" dirty="0">
                      <a:solidFill>
                        <a:schemeClr val="tx1"/>
                      </a:solidFill>
                    </a:rPr>
                    <a:t>MGS</a:t>
                  </a:r>
                </a:p>
              </p:txBody>
            </p:sp>
            <p:cxnSp>
              <p:nvCxnSpPr>
                <p:cNvPr id="27" name="Straight Connector 26"/>
                <p:cNvCxnSpPr>
                  <a:stCxn id="150" idx="3"/>
                  <a:endCxn id="162" idx="1"/>
                </p:cNvCxnSpPr>
                <p:nvPr/>
              </p:nvCxnSpPr>
              <p:spPr>
                <a:xfrm flipV="1">
                  <a:off x="19507199" y="13502328"/>
                  <a:ext cx="1066801" cy="922065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>
                <a:xfrm flipV="1">
                  <a:off x="19507200" y="14834176"/>
                  <a:ext cx="1066800" cy="902494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>
                <a:xfrm flipV="1">
                  <a:off x="17962208" y="16099192"/>
                  <a:ext cx="0" cy="45720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>
                <a:xfrm flipV="1">
                  <a:off x="17962208" y="14935200"/>
                  <a:ext cx="0" cy="45720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058" name="Group 2057"/>
                <p:cNvGrpSpPr/>
                <p:nvPr/>
              </p:nvGrpSpPr>
              <p:grpSpPr>
                <a:xfrm>
                  <a:off x="14554200" y="16562380"/>
                  <a:ext cx="6705600" cy="2750969"/>
                  <a:chOff x="14554200" y="17145000"/>
                  <a:chExt cx="6705600" cy="2750969"/>
                </a:xfrm>
              </p:grpSpPr>
              <p:grpSp>
                <p:nvGrpSpPr>
                  <p:cNvPr id="24" name="Group 23"/>
                  <p:cNvGrpSpPr/>
                  <p:nvPr/>
                </p:nvGrpSpPr>
                <p:grpSpPr>
                  <a:xfrm>
                    <a:off x="14554200" y="17605177"/>
                    <a:ext cx="6705600" cy="794158"/>
                    <a:chOff x="14554200" y="16345138"/>
                    <a:chExt cx="6705600" cy="794158"/>
                  </a:xfrm>
                </p:grpSpPr>
                <p:sp>
                  <p:nvSpPr>
                    <p:cNvPr id="164" name="TextBox 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554200" y="16345138"/>
                      <a:ext cx="3124200" cy="791855"/>
                    </a:xfrm>
                    <a:prstGeom prst="rect">
                      <a:avLst/>
                    </a:prstGeom>
                    <a:noFill/>
                    <a:ln w="15875" cap="rnd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eaLnBrk="0"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cs typeface="ＭＳ Ｐゴシック" charset="0"/>
                          <a:sym typeface="Helvetica" charset="0"/>
                        </a:defRPr>
                      </a:lvl1pPr>
                      <a:lvl2pPr marL="742950" indent="-285750" eaLnBrk="0"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2pPr>
                      <a:lvl3pPr marL="1143000" indent="-228600" eaLnBrk="0"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3pPr>
                      <a:lvl4pPr marL="1600200" indent="-228600" eaLnBrk="0"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4pPr>
                      <a:lvl5pPr marL="2057400" indent="-228600" eaLnBrk="0"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9pPr>
                    </a:lstStyle>
                    <a:p>
                      <a:pPr eaLnBrk="1"/>
                      <a:r>
                        <a:rPr lang="en-US" sz="2000" b="1" baseline="0" dirty="0" err="1" smtClean="0">
                          <a:solidFill>
                            <a:schemeClr val="tx1"/>
                          </a:solidFill>
                        </a:rPr>
                        <a:t>Arlinda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baseline="0" dirty="0" err="1" smtClean="0">
                          <a:solidFill>
                            <a:schemeClr val="tx1"/>
                          </a:solidFill>
                        </a:rPr>
                        <a:t>Melwood</a:t>
                      </a:r>
                      <a:endParaRPr lang="en-US" sz="2000" b="1" baseline="0" dirty="0">
                        <a:solidFill>
                          <a:schemeClr val="tx1"/>
                        </a:solidFill>
                      </a:endParaRPr>
                    </a:p>
                    <a:p>
                      <a:pPr eaLnBrk="1"/>
                      <a:r>
                        <a:rPr lang="en-US" sz="2000" b="1" baseline="0" dirty="0" err="1">
                          <a:solidFill>
                            <a:srgbClr val="3333CC"/>
                          </a:solidFill>
                        </a:rPr>
                        <a:t>Aa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, SCE: 8</a:t>
                      </a:r>
                    </a:p>
                  </p:txBody>
                </p:sp>
                <p:sp>
                  <p:nvSpPr>
                    <p:cNvPr id="165" name="TextBox 1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135600" y="16347441"/>
                      <a:ext cx="3124200" cy="791855"/>
                    </a:xfrm>
                    <a:prstGeom prst="rect">
                      <a:avLst/>
                    </a:prstGeom>
                    <a:noFill/>
                    <a:ln w="158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eaLnBrk="0"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cs typeface="ＭＳ Ｐゴシック" charset="0"/>
                          <a:sym typeface="Helvetica" charset="0"/>
                        </a:defRPr>
                      </a:lvl1pPr>
                      <a:lvl2pPr marL="742950" indent="-285750" eaLnBrk="0"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2pPr>
                      <a:lvl3pPr marL="1143000" indent="-228600" eaLnBrk="0"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3pPr>
                      <a:lvl4pPr marL="1600200" indent="-228600" eaLnBrk="0"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4pPr>
                      <a:lvl5pPr marL="2057400" indent="-228600" eaLnBrk="0"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9pPr>
                    </a:lstStyle>
                    <a:p>
                      <a:pPr eaLnBrk="1"/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Juniper Rotate 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Jed</a:t>
                      </a:r>
                      <a:endParaRPr lang="en-US" sz="2000" b="1" baseline="0" dirty="0">
                        <a:solidFill>
                          <a:schemeClr val="tx1"/>
                        </a:solidFill>
                      </a:endParaRPr>
                    </a:p>
                    <a:p>
                      <a:pPr eaLnBrk="1"/>
                      <a:r>
                        <a:rPr lang="en-US" sz="2000" b="1" baseline="0" dirty="0" err="1" smtClean="0">
                          <a:solidFill>
                            <a:srgbClr val="3333CC"/>
                          </a:solidFill>
                        </a:rPr>
                        <a:t>Aa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, SCE: 15</a:t>
                      </a:r>
                    </a:p>
                  </p:txBody>
                </p:sp>
              </p:grpSp>
              <p:grpSp>
                <p:nvGrpSpPr>
                  <p:cNvPr id="197" name="Group 196"/>
                  <p:cNvGrpSpPr/>
                  <p:nvPr/>
                </p:nvGrpSpPr>
                <p:grpSpPr>
                  <a:xfrm>
                    <a:off x="14554200" y="19101811"/>
                    <a:ext cx="6705600" cy="794158"/>
                    <a:chOff x="14554200" y="16345138"/>
                    <a:chExt cx="6705600" cy="794158"/>
                  </a:xfrm>
                </p:grpSpPr>
                <p:sp>
                  <p:nvSpPr>
                    <p:cNvPr id="198" name="TextBox 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554200" y="16345138"/>
                      <a:ext cx="3124200" cy="791855"/>
                    </a:xfrm>
                    <a:prstGeom prst="rect">
                      <a:avLst/>
                    </a:prstGeom>
                    <a:noFill/>
                    <a:ln w="15875" cap="rnd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eaLnBrk="0"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cs typeface="ＭＳ Ｐゴシック" charset="0"/>
                          <a:sym typeface="Helvetica" charset="0"/>
                        </a:defRPr>
                      </a:lvl1pPr>
                      <a:lvl2pPr marL="742950" indent="-285750" eaLnBrk="0"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2pPr>
                      <a:lvl3pPr marL="1143000" indent="-228600" eaLnBrk="0"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3pPr>
                      <a:lvl4pPr marL="1600200" indent="-228600" eaLnBrk="0"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4pPr>
                      <a:lvl5pPr marL="2057400" indent="-228600" eaLnBrk="0"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9pPr>
                    </a:lstStyle>
                    <a:p>
                      <a:pPr eaLnBrk="1"/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CMV 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Mica</a:t>
                      </a:r>
                      <a:endParaRPr lang="en-US" sz="2000" b="1" baseline="0" dirty="0">
                        <a:solidFill>
                          <a:schemeClr val="tx1"/>
                        </a:solidFill>
                      </a:endParaRPr>
                    </a:p>
                    <a:p>
                      <a:pPr eaLnBrk="1"/>
                      <a:r>
                        <a:rPr lang="en-US" sz="2000" b="1" baseline="0" dirty="0" err="1">
                          <a:solidFill>
                            <a:srgbClr val="3333CC"/>
                          </a:solidFill>
                        </a:rPr>
                        <a:t>Aa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, SCE: 14</a:t>
                      </a:r>
                    </a:p>
                  </p:txBody>
                </p:sp>
                <p:sp>
                  <p:nvSpPr>
                    <p:cNvPr id="199" name="TextBox 1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8135600" y="16347441"/>
                      <a:ext cx="3124200" cy="791855"/>
                    </a:xfrm>
                    <a:prstGeom prst="rect">
                      <a:avLst/>
                    </a:prstGeom>
                    <a:noFill/>
                    <a:ln w="158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eaLnBrk="0"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cs typeface="ＭＳ Ｐゴシック" charset="0"/>
                          <a:sym typeface="Helvetica" charset="0"/>
                        </a:defRPr>
                      </a:lvl1pPr>
                      <a:lvl2pPr marL="742950" indent="-285750" eaLnBrk="0"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2pPr>
                      <a:lvl3pPr marL="1143000" indent="-228600" eaLnBrk="0"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3pPr>
                      <a:lvl4pPr marL="1600200" indent="-228600" eaLnBrk="0"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4pPr>
                      <a:lvl5pPr marL="2057400" indent="-228600" eaLnBrk="0"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>
                          <a:solidFill>
                            <a:srgbClr val="000000"/>
                          </a:solidFill>
                          <a:latin typeface="Helvetica" charset="0"/>
                          <a:ea typeface="ＭＳ Ｐゴシック" charset="0"/>
                          <a:sym typeface="Helvetica" charset="0"/>
                        </a:defRPr>
                      </a:lvl9pPr>
                    </a:lstStyle>
                    <a:p>
                      <a:pPr eaLnBrk="1"/>
                      <a:r>
                        <a:rPr lang="en-US" sz="2000" b="1" baseline="0" dirty="0" err="1">
                          <a:solidFill>
                            <a:schemeClr val="tx1"/>
                          </a:solidFill>
                        </a:rPr>
                        <a:t>Lystel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000" b="1" baseline="0" dirty="0" smtClean="0">
                          <a:solidFill>
                            <a:schemeClr val="tx1"/>
                          </a:solidFill>
                        </a:rPr>
                        <a:t>Leduc</a:t>
                      </a:r>
                    </a:p>
                    <a:p>
                      <a:pPr eaLnBrk="1"/>
                      <a:r>
                        <a:rPr lang="en-US" sz="2000" b="1" baseline="0" dirty="0" err="1" smtClean="0">
                          <a:solidFill>
                            <a:srgbClr val="3333CC"/>
                          </a:solidFill>
                        </a:rPr>
                        <a:t>Aa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, SCE: 18</a:t>
                      </a:r>
                    </a:p>
                  </p:txBody>
                </p:sp>
              </p:grpSp>
              <p:cxnSp>
                <p:nvCxnSpPr>
                  <p:cNvPr id="203" name="Straight Connector 202"/>
                  <p:cNvCxnSpPr/>
                  <p:nvPr/>
                </p:nvCxnSpPr>
                <p:spPr>
                  <a:xfrm flipV="1">
                    <a:off x="16078200" y="18638520"/>
                    <a:ext cx="0" cy="457200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5" name="Straight Connector 204"/>
                  <p:cNvCxnSpPr/>
                  <p:nvPr/>
                </p:nvCxnSpPr>
                <p:spPr>
                  <a:xfrm flipV="1">
                    <a:off x="16078200" y="18318480"/>
                    <a:ext cx="0" cy="457200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6" name="Straight Connector 205"/>
                  <p:cNvCxnSpPr/>
                  <p:nvPr/>
                </p:nvCxnSpPr>
                <p:spPr>
                  <a:xfrm flipV="1">
                    <a:off x="19659600" y="18633440"/>
                    <a:ext cx="0" cy="457200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7" name="Straight Connector 206"/>
                  <p:cNvCxnSpPr/>
                  <p:nvPr/>
                </p:nvCxnSpPr>
                <p:spPr>
                  <a:xfrm flipV="1">
                    <a:off x="16118840" y="17145000"/>
                    <a:ext cx="0" cy="457200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9" name="Straight Connector 208"/>
                  <p:cNvCxnSpPr/>
                  <p:nvPr/>
                </p:nvCxnSpPr>
                <p:spPr>
                  <a:xfrm flipV="1">
                    <a:off x="19700240" y="17145000"/>
                    <a:ext cx="0" cy="457200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  <a:effectLst/>
                </p:spPr>
                <p:style>
                  <a:lnRef idx="2">
                    <a:schemeClr val="accent1"/>
                  </a:lnRef>
                  <a:fillRef idx="0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11" name="Straight Connector 210"/>
                <p:cNvCxnSpPr/>
                <p:nvPr/>
              </p:nvCxnSpPr>
              <p:spPr>
                <a:xfrm>
                  <a:off x="17717776" y="16565346"/>
                  <a:ext cx="1981200" cy="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Straight Connector 211"/>
                <p:cNvCxnSpPr/>
                <p:nvPr/>
              </p:nvCxnSpPr>
              <p:spPr>
                <a:xfrm>
                  <a:off x="16119946" y="16562380"/>
                  <a:ext cx="1981200" cy="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060" name="TextBox 2059"/>
            <p:cNvSpPr txBox="1"/>
            <p:nvPr/>
          </p:nvSpPr>
          <p:spPr>
            <a:xfrm>
              <a:off x="10287000" y="13664624"/>
              <a:ext cx="3886200" cy="420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2061" name="Rectangle 2060"/>
            <p:cNvSpPr/>
            <p:nvPr/>
          </p:nvSpPr>
          <p:spPr>
            <a:xfrm>
              <a:off x="10287000" y="13443224"/>
              <a:ext cx="11310620" cy="8607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400" b="1" baseline="0" dirty="0" smtClean="0">
                  <a:solidFill>
                    <a:srgbClr val="339933"/>
                  </a:solidFill>
                  <a:latin typeface="Arial" charset="0"/>
                </a:rPr>
                <a:t>Figure </a:t>
              </a:r>
              <a:r>
                <a:rPr lang="en-US" sz="4400" b="1" baseline="0" dirty="0">
                  <a:solidFill>
                    <a:srgbClr val="339933"/>
                  </a:solidFill>
                  <a:latin typeface="Arial" charset="0"/>
                </a:rPr>
                <a:t>1. </a:t>
              </a:r>
              <a:r>
                <a:rPr lang="en-US" sz="4400" b="1" baseline="0" dirty="0" smtClean="0">
                  <a:solidFill>
                    <a:srgbClr val="339933"/>
                  </a:solidFill>
                  <a:latin typeface="Arial" charset="0"/>
                </a:rPr>
                <a:t>Sequencing design.</a:t>
              </a:r>
              <a:endParaRPr lang="en-US" sz="4400" b="1" baseline="0" dirty="0">
                <a:solidFill>
                  <a:srgbClr val="339933"/>
                </a:solidFill>
                <a:latin typeface="Arial" charset="0"/>
              </a:endParaRPr>
            </a:p>
          </p:txBody>
        </p:sp>
        <p:sp>
          <p:nvSpPr>
            <p:cNvPr id="2067" name="TextBox 2066"/>
            <p:cNvSpPr txBox="1"/>
            <p:nvPr/>
          </p:nvSpPr>
          <p:spPr>
            <a:xfrm>
              <a:off x="10463396" y="22588572"/>
              <a:ext cx="5894237" cy="101566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baseline="0" dirty="0" smtClean="0">
                  <a:latin typeface="Arial"/>
                  <a:cs typeface="Arial"/>
                </a:rPr>
                <a:t>MGS = maternal grandsire.</a:t>
              </a:r>
            </a:p>
            <a:p>
              <a:r>
                <a:rPr lang="en-US" sz="2000" b="1" baseline="0" dirty="0" smtClean="0">
                  <a:latin typeface="Arial"/>
                  <a:cs typeface="Arial"/>
                </a:rPr>
                <a:t>SCE = sire calving ease, a measure of dystocia</a:t>
              </a:r>
              <a:br>
                <a:rPr lang="en-US" sz="2000" b="1" baseline="0" dirty="0" smtClean="0">
                  <a:latin typeface="Arial"/>
                  <a:cs typeface="Arial"/>
                </a:rPr>
              </a:br>
              <a:r>
                <a:rPr lang="en-US" sz="2000" b="1" baseline="0" dirty="0" smtClean="0">
                  <a:latin typeface="Arial"/>
                  <a:cs typeface="Arial"/>
                </a:rPr>
                <a:t>(calving difficulty). Lower values are desirable.</a:t>
              </a:r>
            </a:p>
          </p:txBody>
        </p:sp>
      </p:grpSp>
      <p:grpSp>
        <p:nvGrpSpPr>
          <p:cNvPr id="2068" name="Group 2067"/>
          <p:cNvGrpSpPr/>
          <p:nvPr/>
        </p:nvGrpSpPr>
        <p:grpSpPr>
          <a:xfrm>
            <a:off x="914400" y="16728619"/>
            <a:ext cx="9144000" cy="24522271"/>
            <a:chOff x="8372856" y="6077323"/>
            <a:chExt cx="9144000" cy="24522271"/>
          </a:xfrm>
        </p:grpSpPr>
        <p:sp>
          <p:nvSpPr>
            <p:cNvPr id="215" name="TextBox 214"/>
            <p:cNvSpPr txBox="1"/>
            <p:nvPr/>
          </p:nvSpPr>
          <p:spPr>
            <a:xfrm>
              <a:off x="8372856" y="7372723"/>
              <a:ext cx="9144000" cy="23226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 eaLnBrk="0" hangingPunct="0">
                <a:spcBef>
                  <a:spcPts val="1400"/>
                </a:spcBef>
                <a:buClr>
                  <a:srgbClr val="339933"/>
                </a:buClr>
                <a:buSzPct val="130000"/>
                <a:tabLst>
                  <a:tab pos="454025" algn="l"/>
                  <a:tab pos="1066800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6096000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4000" baseline="0" dirty="0">
                  <a:latin typeface="Arial" charset="0"/>
                </a:rPr>
                <a:t>A pedigree- and haplotype-based scheme was used to </a:t>
              </a:r>
              <a:r>
                <a:rPr lang="en-US" sz="4000" baseline="0" dirty="0" smtClean="0">
                  <a:latin typeface="Arial" charset="0"/>
                </a:rPr>
                <a:t>select </a:t>
              </a:r>
              <a:r>
                <a:rPr lang="en-US" sz="4000" baseline="0" dirty="0">
                  <a:solidFill>
                    <a:srgbClr val="339933"/>
                  </a:solidFill>
                  <a:latin typeface="Arial" charset="0"/>
                </a:rPr>
                <a:t>5</a:t>
              </a:r>
              <a:r>
                <a:rPr lang="en-US" sz="4000" baseline="0" dirty="0">
                  <a:latin typeface="Arial" charset="0"/>
                </a:rPr>
                <a:t> carrier and </a:t>
              </a:r>
              <a:r>
                <a:rPr lang="en-US" sz="4000" baseline="0" dirty="0">
                  <a:solidFill>
                    <a:srgbClr val="339933"/>
                  </a:solidFill>
                  <a:latin typeface="Arial" charset="0"/>
                </a:rPr>
                <a:t>3</a:t>
              </a:r>
              <a:r>
                <a:rPr lang="en-US" sz="4000" baseline="0" dirty="0">
                  <a:latin typeface="Arial" charset="0"/>
                </a:rPr>
                <a:t> non-carrier bulls from the same family, as well as </a:t>
              </a:r>
              <a:r>
                <a:rPr lang="en-US" sz="4000" baseline="0" dirty="0">
                  <a:solidFill>
                    <a:srgbClr val="339933"/>
                  </a:solidFill>
                  <a:latin typeface="Arial" charset="0"/>
                </a:rPr>
                <a:t>3</a:t>
              </a:r>
              <a:r>
                <a:rPr lang="en-US" sz="4000" baseline="0" dirty="0">
                  <a:latin typeface="Arial" charset="0"/>
                </a:rPr>
                <a:t> additional, </a:t>
              </a:r>
              <a:r>
                <a:rPr lang="en-US" sz="4000" baseline="0" dirty="0" smtClean="0">
                  <a:latin typeface="Arial" charset="0"/>
                </a:rPr>
                <a:t>unrelated </a:t>
              </a:r>
              <a:r>
                <a:rPr lang="en-US" sz="4000" baseline="0" dirty="0">
                  <a:latin typeface="Arial" charset="0"/>
                </a:rPr>
                <a:t>carrier bulls (</a:t>
              </a:r>
              <a:r>
                <a:rPr lang="en-US" sz="4000" baseline="0" dirty="0">
                  <a:solidFill>
                    <a:srgbClr val="339933"/>
                  </a:solidFill>
                  <a:latin typeface="Arial" charset="0"/>
                </a:rPr>
                <a:t>Figure 1</a:t>
              </a:r>
              <a:r>
                <a:rPr lang="en-US" sz="4000" baseline="0" dirty="0">
                  <a:latin typeface="Arial" charset="0"/>
                </a:rPr>
                <a:t>)</a:t>
              </a:r>
              <a:r>
                <a:rPr lang="en-US" sz="4000" baseline="0" dirty="0" smtClean="0">
                  <a:latin typeface="Arial" charset="0"/>
                </a:rPr>
                <a:t>. Animals were selected based on their predicted transmitting ability for sire calving ease, a trait of economic importance associated with dystocia (difficult births).</a:t>
              </a:r>
            </a:p>
            <a:p>
              <a:pPr defTabSz="457200" eaLnBrk="0" hangingPunct="0">
                <a:spcBef>
                  <a:spcPts val="1400"/>
                </a:spcBef>
                <a:buClr>
                  <a:srgbClr val="339933"/>
                </a:buClr>
                <a:buSzPct val="130000"/>
                <a:tabLst>
                  <a:tab pos="454025" algn="l"/>
                  <a:tab pos="1066800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6096000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4000" baseline="0" dirty="0" smtClean="0">
                  <a:latin typeface="Arial" charset="0"/>
                </a:rPr>
                <a:t>Genomic DNA was extracted from frozen semen purchased commercially or obtained from the Cooperative Dairy DNA Repository (Beltsville, MD). </a:t>
              </a:r>
              <a:r>
                <a:rPr lang="en-US" sz="4000" baseline="0" dirty="0">
                  <a:latin typeface="Arial" charset="0"/>
                </a:rPr>
                <a:t>Paired-end libraries were created using the recommended protocol for the </a:t>
              </a:r>
              <a:r>
                <a:rPr lang="en-US" sz="4000" baseline="0" dirty="0" err="1">
                  <a:latin typeface="Arial" charset="0"/>
                </a:rPr>
                <a:t>Illumina</a:t>
              </a:r>
              <a:r>
                <a:rPr lang="en-US" sz="4000" baseline="0" dirty="0">
                  <a:latin typeface="Arial" charset="0"/>
                </a:rPr>
                <a:t> </a:t>
              </a:r>
              <a:r>
                <a:rPr lang="en-US" sz="4000" baseline="0" dirty="0" err="1">
                  <a:latin typeface="Arial" charset="0"/>
                </a:rPr>
                <a:t>Tru-seq</a:t>
              </a:r>
              <a:r>
                <a:rPr lang="en-US" sz="4000" baseline="0" dirty="0">
                  <a:latin typeface="Arial" charset="0"/>
                </a:rPr>
                <a:t> DNA sample prep kit. Samples were sequenced to 20X target coverage in 100 x 100 SBS reactions on the </a:t>
              </a:r>
              <a:r>
                <a:rPr lang="en-US" sz="4000" baseline="0" dirty="0" err="1">
                  <a:latin typeface="Arial" charset="0"/>
                </a:rPr>
                <a:t>HiSeq</a:t>
              </a:r>
              <a:r>
                <a:rPr lang="en-US" sz="4000" baseline="0" dirty="0">
                  <a:latin typeface="Arial" charset="0"/>
                </a:rPr>
                <a:t> </a:t>
              </a:r>
              <a:r>
                <a:rPr lang="en-US" sz="4000" baseline="0" dirty="0" smtClean="0">
                  <a:latin typeface="Arial" charset="0"/>
                </a:rPr>
                <a:t>2000 </a:t>
              </a:r>
              <a:r>
                <a:rPr lang="en-US" sz="4000" baseline="0" dirty="0">
                  <a:latin typeface="Arial" charset="0"/>
                </a:rPr>
                <a:t>HiSeq2000 (</a:t>
              </a:r>
              <a:r>
                <a:rPr lang="en-US" sz="4000" baseline="0" dirty="0" err="1">
                  <a:latin typeface="Arial" charset="0"/>
                </a:rPr>
                <a:t>Illumina</a:t>
              </a:r>
              <a:r>
                <a:rPr lang="en-US" sz="4000" baseline="0" dirty="0">
                  <a:latin typeface="Arial" charset="0"/>
                </a:rPr>
                <a:t>, Inc., San Diego, CA)</a:t>
              </a:r>
              <a:r>
                <a:rPr lang="en-US" sz="4000" baseline="0" dirty="0" smtClean="0">
                  <a:latin typeface="Arial" charset="0"/>
                </a:rPr>
                <a:t>. </a:t>
              </a:r>
            </a:p>
            <a:p>
              <a:pPr defTabSz="457200" eaLnBrk="0" hangingPunct="0">
                <a:spcBef>
                  <a:spcPts val="1400"/>
                </a:spcBef>
                <a:buClr>
                  <a:srgbClr val="339933"/>
                </a:buClr>
                <a:buSzPct val="130000"/>
                <a:tabLst>
                  <a:tab pos="454025" algn="l"/>
                  <a:tab pos="1066800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6096000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4000" baseline="0" dirty="0" smtClean="0">
                  <a:latin typeface="Arial" charset="0"/>
                </a:rPr>
                <a:t>Sequence </a:t>
              </a:r>
              <a:r>
                <a:rPr lang="en-US" sz="4000" baseline="0" dirty="0">
                  <a:latin typeface="Arial" charset="0"/>
                </a:rPr>
                <a:t>reads were aligned to the UMD3.1 reference genome using </a:t>
              </a:r>
              <a:r>
                <a:rPr lang="en-US" sz="4000" baseline="0" dirty="0" err="1" smtClean="0">
                  <a:latin typeface="Arial" charset="0"/>
                </a:rPr>
                <a:t>MrsFAST</a:t>
              </a:r>
              <a:r>
                <a:rPr lang="en-US" sz="4000" baseline="0" dirty="0" smtClean="0">
                  <a:latin typeface="Arial" charset="0"/>
                </a:rPr>
                <a:t> (</a:t>
              </a:r>
              <a:r>
                <a:rPr lang="en-US" sz="4000" baseline="0" dirty="0" err="1" smtClean="0">
                  <a:latin typeface="Arial" charset="0"/>
                </a:rPr>
                <a:t>Hach</a:t>
              </a:r>
              <a:r>
                <a:rPr lang="en-US" sz="4000" baseline="0" dirty="0" smtClean="0">
                  <a:latin typeface="Arial" charset="0"/>
                </a:rPr>
                <a:t> et al., 2010) </a:t>
              </a:r>
              <a:r>
                <a:rPr lang="en-US" sz="4000" baseline="0" dirty="0">
                  <a:latin typeface="Arial" charset="0"/>
                </a:rPr>
                <a:t>and discordantly mapping </a:t>
              </a:r>
              <a:r>
                <a:rPr lang="en-US" sz="4000" baseline="0" dirty="0" smtClean="0">
                  <a:latin typeface="Arial" charset="0"/>
                </a:rPr>
                <a:t>reads were identified with custom Java programs. A heavily modified version of </a:t>
              </a:r>
              <a:r>
                <a:rPr lang="en-US" sz="4000" baseline="0" dirty="0" err="1" smtClean="0">
                  <a:latin typeface="Arial" charset="0"/>
                </a:rPr>
                <a:t>VariationHunter</a:t>
              </a:r>
              <a:r>
                <a:rPr lang="en-US" sz="4000" baseline="0" dirty="0">
                  <a:latin typeface="Arial" charset="0"/>
                </a:rPr>
                <a:t> (</a:t>
              </a:r>
              <a:r>
                <a:rPr lang="en-US" sz="4000" baseline="0" dirty="0" err="1" smtClean="0">
                  <a:latin typeface="Arial" charset="0"/>
                </a:rPr>
                <a:t>Hormozdiari</a:t>
              </a:r>
              <a:r>
                <a:rPr lang="en-US" sz="4000" baseline="0" dirty="0" smtClean="0">
                  <a:latin typeface="Arial" charset="0"/>
                </a:rPr>
                <a:t> et al., 2010) was used to identify </a:t>
              </a:r>
              <a:r>
                <a:rPr lang="en-US" sz="4000" baseline="0" dirty="0">
                  <a:latin typeface="Arial" charset="0"/>
                </a:rPr>
                <a:t>variants based on read orientation and alignment distance within clusters of read pairs that aligned in the same location</a:t>
              </a:r>
              <a:r>
                <a:rPr lang="en-US" sz="4000" baseline="0" dirty="0" smtClean="0">
                  <a:latin typeface="Arial" charset="0"/>
                </a:rPr>
                <a:t>. Figures 1 and 2 were constructed using the </a:t>
              </a:r>
              <a:r>
                <a:rPr lang="en-US" sz="4000" baseline="0" dirty="0" err="1" smtClean="0">
                  <a:latin typeface="Arial" charset="0"/>
                </a:rPr>
                <a:t>Bioconductor</a:t>
              </a:r>
              <a:r>
                <a:rPr lang="en-US" sz="4000" baseline="0" dirty="0" smtClean="0">
                  <a:latin typeface="Arial" charset="0"/>
                </a:rPr>
                <a:t> package </a:t>
              </a:r>
              <a:r>
                <a:rPr lang="en-US" sz="4000" baseline="0" dirty="0" err="1" smtClean="0">
                  <a:latin typeface="Arial" charset="0"/>
                </a:rPr>
                <a:t>Gviz</a:t>
              </a:r>
              <a:r>
                <a:rPr lang="en-US" sz="4000" baseline="0" dirty="0" smtClean="0">
                  <a:latin typeface="Arial" charset="0"/>
                </a:rPr>
                <a:t> 1.60 (</a:t>
              </a:r>
              <a:r>
                <a:rPr lang="en-US" sz="4000" baseline="0" dirty="0" err="1" smtClean="0">
                  <a:latin typeface="Arial" charset="0"/>
                </a:rPr>
                <a:t>Hahne</a:t>
              </a:r>
              <a:r>
                <a:rPr lang="en-US" sz="4000" baseline="0" dirty="0" smtClean="0">
                  <a:latin typeface="Arial" charset="0"/>
                </a:rPr>
                <a:t> et al., 2013).</a:t>
              </a:r>
              <a:endParaRPr lang="en-US" sz="4000" baseline="0" dirty="0">
                <a:latin typeface="Arial" charset="0"/>
              </a:endParaRPr>
            </a:p>
          </p:txBody>
        </p:sp>
        <p:sp>
          <p:nvSpPr>
            <p:cNvPr id="216" name="Text Box 8"/>
            <p:cNvSpPr txBox="1">
              <a:spLocks noChangeArrowheads="1"/>
            </p:cNvSpPr>
            <p:nvPr/>
          </p:nvSpPr>
          <p:spPr bwMode="auto">
            <a:xfrm>
              <a:off x="8372856" y="6077323"/>
              <a:ext cx="8915400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6000" b="1" baseline="0" dirty="0" smtClean="0">
                  <a:solidFill>
                    <a:schemeClr val="accent2"/>
                  </a:solidFill>
                  <a:latin typeface="Arial" charset="0"/>
                </a:rPr>
                <a:t>Materials and Methods</a:t>
              </a:r>
              <a:endParaRPr lang="en-US" sz="6000" b="1" baseline="0" dirty="0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grpSp>
        <p:nvGrpSpPr>
          <p:cNvPr id="2071" name="Group 2070"/>
          <p:cNvGrpSpPr/>
          <p:nvPr/>
        </p:nvGrpSpPr>
        <p:grpSpPr>
          <a:xfrm>
            <a:off x="21031202" y="23774401"/>
            <a:ext cx="9713281" cy="5212831"/>
            <a:chOff x="22751280" y="29251153"/>
            <a:chExt cx="8069402" cy="5903734"/>
          </a:xfrm>
        </p:grpSpPr>
        <p:sp>
          <p:nvSpPr>
            <p:cNvPr id="217" name="Text Box 8"/>
            <p:cNvSpPr txBox="1">
              <a:spLocks noChangeArrowheads="1"/>
            </p:cNvSpPr>
            <p:nvPr/>
          </p:nvSpPr>
          <p:spPr bwMode="auto">
            <a:xfrm>
              <a:off x="22751280" y="29251153"/>
              <a:ext cx="8033520" cy="11502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6000" b="1" baseline="0" dirty="0" smtClean="0">
                  <a:solidFill>
                    <a:schemeClr val="accent2"/>
                  </a:solidFill>
                  <a:latin typeface="Arial" charset="0"/>
                </a:rPr>
                <a:t>Acknowledgments</a:t>
              </a:r>
              <a:endParaRPr lang="en-US" sz="6000" b="1" baseline="0" dirty="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218" name="TextBox 217"/>
            <p:cNvSpPr txBox="1"/>
            <p:nvPr/>
          </p:nvSpPr>
          <p:spPr>
            <a:xfrm>
              <a:off x="22751280" y="30867489"/>
              <a:ext cx="8069402" cy="42873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60325" lvl="1" defTabSz="457200" eaLnBrk="0" hangingPunct="0">
                <a:spcBef>
                  <a:spcPts val="1400"/>
                </a:spcBef>
                <a:buClr>
                  <a:srgbClr val="339933"/>
                </a:buClr>
                <a:buSzPct val="130000"/>
                <a:tabLst>
                  <a:tab pos="0" algn="l"/>
                  <a:tab pos="1066800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6096000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4000" baseline="0" dirty="0" err="1" smtClean="0">
                  <a:latin typeface="Arial"/>
                  <a:cs typeface="Arial"/>
                </a:rPr>
                <a:t>Bickhart</a:t>
              </a:r>
              <a:r>
                <a:rPr lang="en-US" sz="4000" baseline="0" dirty="0" smtClean="0">
                  <a:latin typeface="Arial"/>
                  <a:cs typeface="Arial"/>
                </a:rPr>
                <a:t>, Cole, Hutchison, Null, </a:t>
              </a:r>
              <a:r>
                <a:rPr lang="en-US" sz="4000" baseline="0" dirty="0" err="1" smtClean="0">
                  <a:latin typeface="Arial"/>
                  <a:cs typeface="Arial"/>
                </a:rPr>
                <a:t>VanRaden</a:t>
              </a:r>
              <a:r>
                <a:rPr lang="en-US" sz="4000" baseline="0" dirty="0" smtClean="0">
                  <a:latin typeface="Arial"/>
                  <a:cs typeface="Arial"/>
                </a:rPr>
                <a:t>, and </a:t>
              </a:r>
              <a:r>
                <a:rPr lang="en-US" sz="4000" baseline="0" dirty="0" err="1" smtClean="0">
                  <a:latin typeface="Arial"/>
                  <a:cs typeface="Arial"/>
                </a:rPr>
                <a:t>Wiggans</a:t>
              </a:r>
              <a:r>
                <a:rPr lang="en-US" sz="4000" baseline="0" dirty="0" smtClean="0">
                  <a:latin typeface="Arial"/>
                  <a:cs typeface="Arial"/>
                </a:rPr>
                <a:t> were supported </a:t>
              </a:r>
              <a:r>
                <a:rPr lang="en-US" sz="4000" baseline="0" dirty="0">
                  <a:latin typeface="Arial"/>
                  <a:cs typeface="Arial"/>
                </a:rPr>
                <a:t>by appropriated project 1265-</a:t>
              </a:r>
              <a:r>
                <a:rPr lang="en-US" sz="4000" baseline="0" dirty="0" smtClean="0">
                  <a:latin typeface="Arial"/>
                  <a:cs typeface="Arial"/>
                </a:rPr>
                <a:t>31000-096- 00. Liu, Schroeder, </a:t>
              </a:r>
              <a:r>
                <a:rPr lang="en-US" sz="4000" baseline="0" dirty="0" err="1" smtClean="0">
                  <a:latin typeface="Arial"/>
                  <a:cs typeface="Arial"/>
                </a:rPr>
                <a:t>Sonstegard</a:t>
              </a:r>
              <a:r>
                <a:rPr lang="en-US" sz="4000" baseline="0" dirty="0" smtClean="0">
                  <a:latin typeface="Arial"/>
                  <a:cs typeface="Arial"/>
                </a:rPr>
                <a:t>, and Van </a:t>
              </a:r>
              <a:r>
                <a:rPr lang="en-US" sz="4000" baseline="0" dirty="0" err="1" smtClean="0">
                  <a:latin typeface="Arial"/>
                  <a:cs typeface="Arial"/>
                </a:rPr>
                <a:t>Tassell</a:t>
              </a:r>
              <a:r>
                <a:rPr lang="en-US" sz="4000" baseline="0" dirty="0" smtClean="0">
                  <a:latin typeface="Arial"/>
                  <a:cs typeface="Arial"/>
                </a:rPr>
                <a:t> were </a:t>
              </a:r>
              <a:r>
                <a:rPr lang="en-US" sz="4000" baseline="0" dirty="0">
                  <a:latin typeface="Arial"/>
                  <a:cs typeface="Arial"/>
                </a:rPr>
                <a:t>supported by appropriated project 1245-31000-104-</a:t>
              </a:r>
              <a:r>
                <a:rPr lang="en-US" sz="4000" baseline="0" dirty="0" smtClean="0">
                  <a:latin typeface="Arial"/>
                  <a:cs typeface="Arial"/>
                </a:rPr>
                <a:t>00.</a:t>
              </a:r>
              <a:endParaRPr lang="en-US" sz="4000" baseline="0" dirty="0">
                <a:latin typeface="Arial"/>
                <a:cs typeface="Arial"/>
              </a:endParaRPr>
            </a:p>
          </p:txBody>
        </p:sp>
      </p:grpSp>
      <p:grpSp>
        <p:nvGrpSpPr>
          <p:cNvPr id="2074" name="Group 2073"/>
          <p:cNvGrpSpPr/>
          <p:nvPr/>
        </p:nvGrpSpPr>
        <p:grpSpPr>
          <a:xfrm>
            <a:off x="10972800" y="28651200"/>
            <a:ext cx="9220200" cy="13041632"/>
            <a:chOff x="10439400" y="29137213"/>
            <a:chExt cx="12063095" cy="13041632"/>
          </a:xfrm>
        </p:grpSpPr>
        <p:sp>
          <p:nvSpPr>
            <p:cNvPr id="214" name="Rectangle 213"/>
            <p:cNvSpPr/>
            <p:nvPr/>
          </p:nvSpPr>
          <p:spPr>
            <a:xfrm>
              <a:off x="10439400" y="29137213"/>
              <a:ext cx="12063095" cy="21236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4400" b="1" baseline="0" dirty="0" smtClean="0">
                  <a:solidFill>
                    <a:srgbClr val="339933"/>
                  </a:solidFill>
                  <a:latin typeface="Arial" charset="0"/>
                </a:rPr>
                <a:t>Figure 2. Structural variations</a:t>
              </a:r>
              <a:r>
                <a:rPr lang="en-US" sz="4400" b="1" baseline="0" dirty="0">
                  <a:solidFill>
                    <a:srgbClr val="339933"/>
                  </a:solidFill>
                  <a:latin typeface="Arial" charset="0"/>
                </a:rPr>
                <a:t> </a:t>
              </a:r>
              <a:r>
                <a:rPr lang="en-US" sz="4400" b="1" baseline="0" dirty="0" smtClean="0">
                  <a:solidFill>
                    <a:srgbClr val="339933"/>
                  </a:solidFill>
                  <a:latin typeface="Arial" charset="0"/>
                </a:rPr>
                <a:t>on BTA 18 for </a:t>
              </a:r>
              <a:r>
                <a:rPr lang="en-US" sz="4400" b="1" baseline="0" dirty="0" err="1" smtClean="0">
                  <a:solidFill>
                    <a:srgbClr val="339933"/>
                  </a:solidFill>
                  <a:latin typeface="Arial" charset="0"/>
                </a:rPr>
                <a:t>Arlinda</a:t>
              </a:r>
              <a:r>
                <a:rPr lang="en-US" sz="4400" b="1" baseline="0" dirty="0" smtClean="0">
                  <a:solidFill>
                    <a:srgbClr val="339933"/>
                  </a:solidFill>
                  <a:latin typeface="Arial" charset="0"/>
                </a:rPr>
                <a:t> Chief (top) and </a:t>
              </a:r>
              <a:r>
                <a:rPr lang="en-US" sz="4400" b="1" baseline="0" dirty="0" err="1" smtClean="0">
                  <a:solidFill>
                    <a:srgbClr val="339933"/>
                  </a:solidFill>
                  <a:latin typeface="Arial" charset="0"/>
                </a:rPr>
                <a:t>Rockman</a:t>
              </a:r>
              <a:r>
                <a:rPr lang="en-US" sz="4400" b="1" baseline="0" dirty="0" smtClean="0">
                  <a:solidFill>
                    <a:srgbClr val="339933"/>
                  </a:solidFill>
                  <a:latin typeface="Arial" charset="0"/>
                </a:rPr>
                <a:t> Ivanhoe (bottom).</a:t>
              </a:r>
            </a:p>
          </p:txBody>
        </p:sp>
        <p:pic>
          <p:nvPicPr>
            <p:cNvPr id="2072" name="Picture 2071" descr="Arlinda-Chief_improve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15600" y="31270813"/>
              <a:ext cx="11836400" cy="5829300"/>
            </a:xfrm>
            <a:prstGeom prst="rect">
              <a:avLst/>
            </a:prstGeom>
          </p:spPr>
        </p:pic>
        <p:pic>
          <p:nvPicPr>
            <p:cNvPr id="2073" name="Picture 2072" descr="Rackman-Ivanhoe_improve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39400" y="37109400"/>
              <a:ext cx="11963400" cy="5069445"/>
            </a:xfrm>
            <a:prstGeom prst="rect">
              <a:avLst/>
            </a:prstGeom>
          </p:spPr>
        </p:pic>
      </p:grpSp>
      <p:grpSp>
        <p:nvGrpSpPr>
          <p:cNvPr id="222" name="Group 221"/>
          <p:cNvGrpSpPr/>
          <p:nvPr/>
        </p:nvGrpSpPr>
        <p:grpSpPr>
          <a:xfrm>
            <a:off x="21031200" y="14605337"/>
            <a:ext cx="9763432" cy="8799432"/>
            <a:chOff x="9086712" y="5836075"/>
            <a:chExt cx="10725288" cy="7720702"/>
          </a:xfrm>
        </p:grpSpPr>
        <p:sp>
          <p:nvSpPr>
            <p:cNvPr id="223" name="TextBox 222"/>
            <p:cNvSpPr txBox="1"/>
            <p:nvPr/>
          </p:nvSpPr>
          <p:spPr>
            <a:xfrm>
              <a:off x="9170419" y="6994660"/>
              <a:ext cx="10044832" cy="65621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200" eaLnBrk="0" hangingPunct="0">
                <a:spcBef>
                  <a:spcPts val="1400"/>
                </a:spcBef>
                <a:buClr>
                  <a:srgbClr val="339933"/>
                </a:buClr>
                <a:buSzPct val="130000"/>
                <a:tabLst>
                  <a:tab pos="454025" algn="l"/>
                  <a:tab pos="1066800" algn="l"/>
                  <a:tab pos="1368425" algn="l"/>
                  <a:tab pos="1825625" algn="l"/>
                  <a:tab pos="2282825" algn="l"/>
                  <a:tab pos="2740025" algn="l"/>
                  <a:tab pos="3197225" algn="l"/>
                  <a:tab pos="3654425" algn="l"/>
                  <a:tab pos="4111625" algn="l"/>
                  <a:tab pos="4568825" algn="l"/>
                  <a:tab pos="5026025" algn="l"/>
                  <a:tab pos="5483225" algn="l"/>
                  <a:tab pos="6096000" algn="l"/>
                  <a:tab pos="6397625" algn="l"/>
                  <a:tab pos="6854825" algn="l"/>
                  <a:tab pos="7312025" algn="l"/>
                  <a:tab pos="7769225" algn="l"/>
                  <a:tab pos="8226425" algn="l"/>
                  <a:tab pos="8683625" algn="l"/>
                  <a:tab pos="9140825" algn="l"/>
                </a:tabLst>
              </a:pPr>
              <a:r>
                <a:rPr lang="en-US" sz="4000" baseline="0" dirty="0" smtClean="0">
                  <a:latin typeface="Arial" charset="0"/>
                </a:rPr>
                <a:t>Structural variants in and around the Siglec-6 gene are associated with differences in SCE. These results demonstrate </a:t>
              </a:r>
              <a:r>
                <a:rPr lang="en-US" sz="4000" baseline="0" dirty="0">
                  <a:latin typeface="Arial" charset="0"/>
                </a:rPr>
                <a:t>that sequence data </a:t>
              </a:r>
              <a:r>
                <a:rPr lang="en-US" sz="4000" baseline="0" dirty="0" smtClean="0">
                  <a:latin typeface="Arial" charset="0"/>
                </a:rPr>
                <a:t>can </a:t>
              </a:r>
              <a:r>
                <a:rPr lang="en-US" sz="4000" baseline="0" dirty="0">
                  <a:latin typeface="Arial" charset="0"/>
                </a:rPr>
                <a:t>be used to generate novel hypotheses from quantitative studies. </a:t>
              </a:r>
              <a:r>
                <a:rPr lang="en-US" sz="4000" baseline="0" dirty="0" smtClean="0">
                  <a:latin typeface="Arial" charset="0"/>
                </a:rPr>
                <a:t>However, higher-quality assemblies and improved annotations are necessary in order to better understand the functional basis for observed QTL effects, particularly those associated with complex phenotypes.</a:t>
              </a:r>
            </a:p>
          </p:txBody>
        </p:sp>
        <p:sp>
          <p:nvSpPr>
            <p:cNvPr id="224" name="Text Box 8"/>
            <p:cNvSpPr txBox="1">
              <a:spLocks noChangeArrowheads="1"/>
            </p:cNvSpPr>
            <p:nvPr/>
          </p:nvSpPr>
          <p:spPr bwMode="auto">
            <a:xfrm>
              <a:off x="9086712" y="5836075"/>
              <a:ext cx="10725288" cy="891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6000" b="1" baseline="0" dirty="0" smtClean="0">
                  <a:solidFill>
                    <a:schemeClr val="accent2"/>
                  </a:solidFill>
                  <a:latin typeface="Arial" charset="0"/>
                </a:rPr>
                <a:t>Conclusions</a:t>
              </a:r>
              <a:endParaRPr lang="en-US" sz="6000" b="1" baseline="0" dirty="0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graphicFrame>
        <p:nvGraphicFramePr>
          <p:cNvPr id="2077" name="Table 20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861976"/>
              </p:ext>
            </p:extLst>
          </p:nvPr>
        </p:nvGraphicFramePr>
        <p:xfrm>
          <a:off x="21031200" y="7239000"/>
          <a:ext cx="8839199" cy="694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199"/>
                <a:gridCol w="3124200"/>
                <a:gridCol w="2209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Bull name</a:t>
                      </a:r>
                      <a:endParaRPr lang="en-US" sz="3200" dirty="0">
                        <a:solidFill>
                          <a:schemeClr val="accent2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Total reads</a:t>
                      </a:r>
                      <a:endParaRPr lang="en-US" sz="3200" dirty="0">
                        <a:solidFill>
                          <a:schemeClr val="accent2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Coverage</a:t>
                      </a:r>
                      <a:endParaRPr lang="en-US" sz="3200" dirty="0">
                        <a:solidFill>
                          <a:schemeClr val="accent2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/>
                          <a:cs typeface="Arial"/>
                        </a:rPr>
                        <a:t>Chief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333,628,731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latin typeface="Arial"/>
                          <a:cs typeface="Arial"/>
                        </a:rPr>
                        <a:t>12.03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lnT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/>
                          <a:cs typeface="Arial"/>
                        </a:rPr>
                        <a:t>Arlinda</a:t>
                      </a:r>
                      <a:r>
                        <a:rPr lang="en-US" sz="3200" dirty="0" smtClean="0">
                          <a:latin typeface="Arial"/>
                          <a:cs typeface="Arial"/>
                        </a:rPr>
                        <a:t> Chief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981,726,824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latin typeface="Arial"/>
                          <a:cs typeface="Arial"/>
                        </a:rPr>
                        <a:t>35.41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/>
                          <a:cs typeface="Arial"/>
                        </a:rPr>
                        <a:t>Tradition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390,387,538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latin typeface="Arial"/>
                          <a:cs typeface="Arial"/>
                        </a:rPr>
                        <a:t>14.01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/>
                          <a:cs typeface="Arial"/>
                        </a:rPr>
                        <a:t>Rotate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b="1" dirty="0" smtClean="0">
                          <a:solidFill>
                            <a:srgbClr val="FF6600"/>
                          </a:solidFill>
                          <a:latin typeface="Arial"/>
                          <a:cs typeface="Arial"/>
                        </a:rPr>
                        <a:t>???</a:t>
                      </a:r>
                      <a:endParaRPr lang="en-US" sz="3200" b="1" dirty="0">
                        <a:solidFill>
                          <a:srgbClr val="FF6600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FF6600"/>
                          </a:solidFill>
                          <a:latin typeface="Arial"/>
                          <a:cs typeface="Arial"/>
                        </a:rPr>
                        <a:t>???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/>
                          <a:cs typeface="Arial"/>
                        </a:rPr>
                        <a:t>Melwood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FF6600"/>
                          </a:solidFill>
                          <a:latin typeface="Arial"/>
                          <a:cs typeface="Arial"/>
                        </a:rPr>
                        <a:t>???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FF6600"/>
                          </a:solidFill>
                          <a:latin typeface="Arial"/>
                          <a:cs typeface="Arial"/>
                        </a:rPr>
                        <a:t>???</a:t>
                      </a: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/>
                          <a:cs typeface="Arial"/>
                        </a:rPr>
                        <a:t>Jed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656,190,604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latin typeface="Arial"/>
                          <a:cs typeface="Arial"/>
                        </a:rPr>
                        <a:t>23.66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/>
                          <a:cs typeface="Arial"/>
                        </a:rPr>
                        <a:t>Mica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433,353,161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latin typeface="Arial"/>
                          <a:cs typeface="Arial"/>
                        </a:rPr>
                        <a:t>15.63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/>
                          <a:cs typeface="Arial"/>
                        </a:rPr>
                        <a:t>Leduc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767,440,677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latin typeface="Arial"/>
                          <a:cs typeface="Arial"/>
                        </a:rPr>
                        <a:t>27.68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Arial"/>
                          <a:cs typeface="Arial"/>
                        </a:rPr>
                        <a:t>Rockman</a:t>
                      </a:r>
                      <a:r>
                        <a:rPr lang="en-US" sz="3200" dirty="0" smtClean="0">
                          <a:latin typeface="Arial"/>
                          <a:cs typeface="Arial"/>
                        </a:rPr>
                        <a:t> Ivanhoe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195,769,690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latin typeface="Arial"/>
                          <a:cs typeface="Arial"/>
                        </a:rPr>
                        <a:t>7.06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/>
                          <a:cs typeface="Arial"/>
                        </a:rPr>
                        <a:t>Delegate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377,380,110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latin typeface="Arial"/>
                          <a:cs typeface="Arial"/>
                        </a:rPr>
                        <a:t>13.61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lnB w="12700" cmpd="sng">
                      <a:noFill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/>
                          <a:cs typeface="Arial"/>
                        </a:rPr>
                        <a:t>Laramie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kern="1200" dirty="0" smtClean="0">
                          <a:solidFill>
                            <a:schemeClr val="dk1"/>
                          </a:solidFill>
                          <a:latin typeface="Arial"/>
                          <a:ea typeface="+mn-ea"/>
                          <a:cs typeface="Arial"/>
                        </a:rPr>
                        <a:t>371,477,172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latin typeface="Arial"/>
                          <a:cs typeface="Arial"/>
                        </a:rPr>
                        <a:t>13.39</a:t>
                      </a:r>
                      <a:endParaRPr lang="en-US" sz="3200" dirty="0">
                        <a:latin typeface="Arial"/>
                        <a:cs typeface="Arial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6" name="Rectangle 225"/>
          <p:cNvSpPr/>
          <p:nvPr/>
        </p:nvSpPr>
        <p:spPr>
          <a:xfrm>
            <a:off x="20955000" y="6027003"/>
            <a:ext cx="95249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baseline="0" dirty="0" smtClean="0">
                <a:solidFill>
                  <a:srgbClr val="339933"/>
                </a:solidFill>
                <a:latin typeface="Arial" charset="0"/>
              </a:rPr>
              <a:t>Table </a:t>
            </a:r>
            <a:r>
              <a:rPr lang="en-US" sz="4800" b="1" baseline="0" dirty="0">
                <a:solidFill>
                  <a:srgbClr val="339933"/>
                </a:solidFill>
                <a:latin typeface="Arial" charset="0"/>
              </a:rPr>
              <a:t>1. </a:t>
            </a:r>
            <a:r>
              <a:rPr lang="en-US" sz="4800" b="1" baseline="0" dirty="0" smtClean="0">
                <a:solidFill>
                  <a:srgbClr val="339933"/>
                </a:solidFill>
                <a:latin typeface="Arial" charset="0"/>
              </a:rPr>
              <a:t>Sequencing metrics.</a:t>
            </a:r>
            <a:endParaRPr lang="en-US" sz="4800" b="1" baseline="0" dirty="0">
              <a:solidFill>
                <a:srgbClr val="339933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aiplposter">
  <a:themeElements>
    <a:clrScheme name="aiplposter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iplposter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iplpos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iplpos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plpos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plpos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plpos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plpos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iplpos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25382</TotalTime>
  <Words>899</Words>
  <Application>Microsoft Macintosh PowerPoint</Application>
  <PresentationFormat>Custom</PresentationFormat>
  <Paragraphs>85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aiplposter</vt:lpstr>
      <vt:lpstr>PowerPoint Presentation</vt:lpstr>
    </vt:vector>
  </TitlesOfParts>
  <Company>AIPL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Ashley Sanders</dc:creator>
  <cp:lastModifiedBy>John Cole</cp:lastModifiedBy>
  <cp:revision>505</cp:revision>
  <dcterms:created xsi:type="dcterms:W3CDTF">2006-02-01T16:37:44Z</dcterms:created>
  <dcterms:modified xsi:type="dcterms:W3CDTF">2014-01-06T13:37:11Z</dcterms:modified>
</cp:coreProperties>
</file>