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84" r:id="rId1"/>
    <p:sldMasterId id="2147483758" r:id="rId2"/>
  </p:sldMasterIdLst>
  <p:notesMasterIdLst>
    <p:notesMasterId r:id="rId46"/>
  </p:notesMasterIdLst>
  <p:sldIdLst>
    <p:sldId id="483" r:id="rId3"/>
    <p:sldId id="449" r:id="rId4"/>
    <p:sldId id="485" r:id="rId5"/>
    <p:sldId id="484" r:id="rId6"/>
    <p:sldId id="406" r:id="rId7"/>
    <p:sldId id="487" r:id="rId8"/>
    <p:sldId id="488" r:id="rId9"/>
    <p:sldId id="486" r:id="rId10"/>
    <p:sldId id="48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30" r:id="rId44"/>
    <p:sldId id="383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B715FF"/>
    <a:srgbClr val="49FF38"/>
    <a:srgbClr val="F9FF3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66" autoAdjust="0"/>
  </p:normalViewPr>
  <p:slideViewPr>
    <p:cSldViewPr>
      <p:cViewPr>
        <p:scale>
          <a:sx n="85" d="100"/>
          <a:sy n="85" d="100"/>
        </p:scale>
        <p:origin x="-12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data-m\GRW\GRAPHICS\genotype%20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7520775223"/>
          <c:y val="0.0449445672457908"/>
          <c:w val="0.858682067130996"/>
          <c:h val="0.8339411620725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Old &gt;=50K</c:v>
                </c:pt>
              </c:strCache>
            </c:strRef>
          </c:tx>
          <c:spPr>
            <a:solidFill>
              <a:srgbClr val="5C4485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 Old &gt;=50K</c:v>
                </c:pt>
              </c:strCache>
            </c:strRef>
          </c:tx>
          <c:spPr>
            <a:solidFill>
              <a:srgbClr val="B4A5C4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 Young &gt;=50K</c:v>
                </c:pt>
              </c:strCache>
            </c:strRef>
          </c:tx>
          <c:spPr>
            <a:solidFill>
              <a:srgbClr val="E47823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 Young &gt;=50K</c:v>
                </c:pt>
              </c:strCache>
            </c:strRef>
          </c:tx>
          <c:spPr>
            <a:solidFill>
              <a:srgbClr val="F1B573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Sheet1!$E$2:$E$50</c:f>
              <c:numCache>
                <c:formatCode>General</c:formatCode>
                <c:ptCount val="49"/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Male Old &lt;50K</c:v>
                </c:pt>
              </c:strCache>
            </c:strRef>
          </c:tx>
          <c:spPr>
            <a:solidFill>
              <a:srgbClr val="BB2831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Sheet1!$F$2:$F$50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Female Old &lt;50K</c:v>
                </c:pt>
              </c:strCache>
            </c:strRef>
          </c:tx>
          <c:spPr>
            <a:solidFill>
              <a:srgbClr val="E9928C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Sheet1!$G$2:$G$50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Male Young &lt;50K</c:v>
                </c:pt>
              </c:strCache>
            </c:strRef>
          </c:tx>
          <c:spPr>
            <a:solidFill>
              <a:srgbClr val="1B9A38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Sheet1!$H$2:$H$50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Female Young &lt;50K</c:v>
                </c:pt>
              </c:strCache>
            </c:strRef>
          </c:tx>
          <c:spPr>
            <a:solidFill>
              <a:srgbClr val="9EC686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Sheet1!$I$2:$I$50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Old imputed</c:v>
                </c:pt>
              </c:strCache>
            </c:strRef>
          </c:tx>
          <c:spPr>
            <a:solidFill>
              <a:srgbClr val="006EAC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Sheet1!$J$2:$J$50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Young imputed</c:v>
                </c:pt>
              </c:strCache>
            </c:strRef>
          </c:tx>
          <c:spPr>
            <a:solidFill>
              <a:srgbClr val="8BB9D6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Sheet1!$K$2:$K$50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75361896"/>
        <c:axId val="2113575624"/>
      </c:barChart>
      <c:catAx>
        <c:axId val="2075361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rgbClr val="F9FF3A"/>
                    </a:solidFill>
                    <a:latin typeface="Trebuchet MS"/>
                    <a:cs typeface="Trebuchet MS"/>
                  </a:defRPr>
                </a:pPr>
                <a:r>
                  <a:rPr lang="en-US" sz="1600" dirty="0" smtClean="0">
                    <a:solidFill>
                      <a:srgbClr val="F9FF3A"/>
                    </a:solidFill>
                    <a:latin typeface="Trebuchet MS"/>
                    <a:cs typeface="Trebuchet MS"/>
                  </a:rPr>
                  <a:t>Evaluation date</a:t>
                </a:r>
                <a:endParaRPr lang="en-US" sz="1600" dirty="0">
                  <a:solidFill>
                    <a:srgbClr val="F9FF3A"/>
                  </a:solidFill>
                  <a:latin typeface="Trebuchet MS"/>
                  <a:cs typeface="Trebuchet MS"/>
                </a:endParaRPr>
              </a:p>
            </c:rich>
          </c:tx>
          <c:layout>
            <c:manualLayout>
              <c:xMode val="edge"/>
              <c:yMode val="edge"/>
              <c:x val="0.418373845482807"/>
              <c:y val="0.94506570152538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900" b="1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13575624"/>
        <c:crosses val="autoZero"/>
        <c:auto val="1"/>
        <c:lblAlgn val="ctr"/>
        <c:lblOffset val="20"/>
        <c:tickLblSkip val="1"/>
        <c:noMultiLvlLbl val="0"/>
      </c:catAx>
      <c:valAx>
        <c:axId val="2113575624"/>
        <c:scaling>
          <c:orientation val="minMax"/>
          <c:max val="4000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sz="1600" dirty="0">
                    <a:solidFill>
                      <a:srgbClr val="FFFF00"/>
                    </a:solidFill>
                    <a:latin typeface="Trebuchet MS"/>
                  </a:rPr>
                  <a:t>Animals genotyped (no.)</a:t>
                </a:r>
              </a:p>
            </c:rich>
          </c:tx>
          <c:layout>
            <c:manualLayout>
              <c:xMode val="edge"/>
              <c:yMode val="edge"/>
              <c:x val="7.46323458503643E-5"/>
              <c:y val="0.24206153768831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140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075361896"/>
        <c:crossesAt val="1.0"/>
        <c:crossBetween val="midCat"/>
      </c:valAx>
    </c:plotArea>
    <c:legend>
      <c:legendPos val="r"/>
      <c:layout>
        <c:manualLayout>
          <c:xMode val="edge"/>
          <c:yMode val="edge"/>
          <c:x val="0.148413692864581"/>
          <c:y val="0.0230775730091985"/>
          <c:w val="0.345175527113762"/>
          <c:h val="0.435220679329001"/>
        </c:manualLayout>
      </c:layout>
      <c:overlay val="0"/>
      <c:spPr>
        <a:noFill/>
      </c:spPr>
      <c:txPr>
        <a:bodyPr/>
        <a:lstStyle/>
        <a:p>
          <a:pPr>
            <a:defRPr sz="1400">
              <a:solidFill>
                <a:schemeClr val="tx1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rgbClr val="001322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87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ＭＳ Ｐゴシック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/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fld id="{4DBFDD5F-C95F-174A-B769-C6EDB1F34F0E}" type="slidenum">
              <a:rPr lang="en-US"/>
              <a:pPr eaLnBrk="1"/>
              <a:t>11</a:t>
            </a:fld>
            <a:endParaRPr lang="en-US"/>
          </a:p>
        </p:txBody>
      </p: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155700" y="685800"/>
            <a:ext cx="4545013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620" tIns="44810" rIns="89620" bIns="44810" anchor="ctr"/>
          <a:lstStyle/>
          <a:p>
            <a:pPr>
              <a:defRPr/>
            </a:pPr>
            <a:endParaRPr lang="en-US">
              <a:cs typeface="Helvetica" charset="0"/>
            </a:endParaRPr>
          </a:p>
        </p:txBody>
      </p:sp>
      <p:sp>
        <p:nvSpPr>
          <p:cNvPr id="1310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4988"/>
            <a:ext cx="5021263" cy="4105275"/>
          </a:xfrm>
          <a:ln/>
        </p:spPr>
        <p:txBody>
          <a:bodyPr wrap="none" anchor="ctr"/>
          <a:lstStyle/>
          <a:p>
            <a:pPr eaLnBrk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/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fld id="{F14AF4F6-EE1C-9741-9B3F-8B873D01C69B}" type="slidenum">
              <a:rPr lang="en-US"/>
              <a:pPr eaLnBrk="1"/>
              <a:t>12</a:t>
            </a:fld>
            <a:endParaRPr lang="en-US"/>
          </a:p>
        </p:txBody>
      </p:sp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155700" y="685800"/>
            <a:ext cx="4546600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620" tIns="44810" rIns="89620" bIns="44810" anchor="ctr"/>
          <a:lstStyle/>
          <a:p>
            <a:pPr>
              <a:defRPr/>
            </a:pPr>
            <a:endParaRPr lang="en-US">
              <a:cs typeface="Helvetica" charset="0"/>
            </a:endParaRPr>
          </a:p>
        </p:txBody>
      </p:sp>
      <p:sp>
        <p:nvSpPr>
          <p:cNvPr id="13312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4988"/>
            <a:ext cx="5021263" cy="4105275"/>
          </a:xfrm>
          <a:ln/>
        </p:spPr>
        <p:txBody>
          <a:bodyPr wrap="none" anchor="ctr"/>
          <a:lstStyle/>
          <a:p>
            <a:pPr eaLnBrk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Transition/explain why PacBio &amp; Illumina are different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usda-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6169025"/>
            <a:ext cx="812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1"/>
          <p:cNvSpPr txBox="1">
            <a:spLocks noChangeArrowheads="1"/>
          </p:cNvSpPr>
          <p:nvPr userDrawn="1"/>
        </p:nvSpPr>
        <p:spPr bwMode="ltGray">
          <a:xfrm>
            <a:off x="8289925" y="6556375"/>
            <a:ext cx="558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sz="1000" b="1" smtClean="0">
                <a:solidFill>
                  <a:srgbClr val="FFFFFF"/>
                </a:solidFill>
                <a:latin typeface="Humnst777 BT" charset="0"/>
              </a:rPr>
              <a:t>2014</a:t>
            </a:r>
          </a:p>
        </p:txBody>
      </p:sp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381000" y="3200400"/>
            <a:ext cx="8382000" cy="2372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J.B.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Genomics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and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Improvement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Beltsville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,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MD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5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>
            <a:lvl1pPr>
              <a:defRPr sz="38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24DBB0CE-6156-A043-8A75-B0978E25C862}" type="datetimeFigureOut">
              <a:rPr lang="en-US"/>
              <a:pPr>
                <a:defRPr/>
              </a:pPr>
              <a:t>9/7/14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5B9A0FE3-60DE-E740-AA72-EEF4C186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22642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1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22642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44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141288"/>
            <a:ext cx="822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388" name="Text Box 51"/>
          <p:cNvSpPr txBox="1">
            <a:spLocks noChangeArrowheads="1"/>
          </p:cNvSpPr>
          <p:nvPr userDrawn="1"/>
        </p:nvSpPr>
        <p:spPr bwMode="ltGray">
          <a:xfrm>
            <a:off x="76200" y="6597650"/>
            <a:ext cx="7772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Universidade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Federal de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Viçosa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, MG,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Brasil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9</a:t>
            </a:r>
            <a:r>
              <a:rPr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September 2014 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(</a:t>
            </a:r>
            <a:fld id="{8BCCC0D4-35D2-3A4C-B256-846234EDB608}" type="slidenum">
              <a:rPr kumimoji="1" lang="en-US" smtClean="0">
                <a:solidFill>
                  <a:srgbClr val="B8E2FF"/>
                </a:solidFill>
                <a:latin typeface="Calibri" charset="0"/>
                <a:cs typeface="Calibri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)</a:t>
            </a:r>
            <a:endParaRPr kumimoji="1" lang="en-US" dirty="0" smtClean="0">
              <a:solidFill>
                <a:srgbClr val="B8E2FF"/>
              </a:solidFill>
              <a:latin typeface="Calibri" charset="0"/>
              <a:cs typeface="Calibri" charset="0"/>
            </a:endParaRPr>
          </a:p>
        </p:txBody>
      </p:sp>
      <p:sp>
        <p:nvSpPr>
          <p:cNvPr id="16390" name="Text Box 51"/>
          <p:cNvSpPr txBox="1">
            <a:spLocks noChangeArrowheads="1"/>
          </p:cNvSpPr>
          <p:nvPr userDrawn="1"/>
        </p:nvSpPr>
        <p:spPr bwMode="ltGray">
          <a:xfrm>
            <a:off x="8016875" y="6592888"/>
            <a:ext cx="10287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Cole</a:t>
            </a:r>
          </a:p>
        </p:txBody>
      </p:sp>
      <p:grpSp>
        <p:nvGrpSpPr>
          <p:cNvPr id="1030" name="Group 5"/>
          <p:cNvGrpSpPr>
            <a:grpSpLocks/>
          </p:cNvGrpSpPr>
          <p:nvPr userDrawn="1"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1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8" r:id="rId2"/>
    <p:sldLayoutId id="2147483752" r:id="rId3"/>
    <p:sldLayoutId id="2147483749" r:id="rId4"/>
    <p:sldLayoutId id="2147483750" r:id="rId5"/>
    <p:sldLayoutId id="2147483756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l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w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 charset="0"/>
        <a:buChar char="−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141288"/>
            <a:ext cx="822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388" name="Text Box 51"/>
          <p:cNvSpPr txBox="1">
            <a:spLocks noChangeArrowheads="1"/>
          </p:cNvSpPr>
          <p:nvPr userDrawn="1"/>
        </p:nvSpPr>
        <p:spPr bwMode="ltGray">
          <a:xfrm>
            <a:off x="76200" y="6597650"/>
            <a:ext cx="7772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Embrapa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Gado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de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Leite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, Juiz de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Fora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, MG,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Brasil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2</a:t>
            </a:r>
            <a:r>
              <a:rPr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September 2014 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(</a:t>
            </a:r>
            <a:fld id="{8BCCC0D4-35D2-3A4C-B256-846234EDB608}" type="slidenum">
              <a:rPr kumimoji="1" lang="en-US" smtClean="0">
                <a:solidFill>
                  <a:srgbClr val="B8E2FF"/>
                </a:solidFill>
                <a:latin typeface="Calibri" charset="0"/>
                <a:cs typeface="Calibri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16390" name="Text Box 51"/>
          <p:cNvSpPr txBox="1">
            <a:spLocks noChangeArrowheads="1"/>
          </p:cNvSpPr>
          <p:nvPr userDrawn="1"/>
        </p:nvSpPr>
        <p:spPr bwMode="ltGray">
          <a:xfrm>
            <a:off x="8016875" y="6592888"/>
            <a:ext cx="10287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Cole</a:t>
            </a:r>
          </a:p>
        </p:txBody>
      </p:sp>
    </p:spTree>
    <p:extLst>
      <p:ext uri="{BB962C8B-B14F-4D97-AF65-F5344CB8AC3E}">
        <p14:creationId xmlns:p14="http://schemas.microsoft.com/office/powerpoint/2010/main" val="2804114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l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w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 charset="0"/>
        <a:buChar char="−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hyperlink" Target="http://onlinelibrary.wiley.com/doi/10.1111/j.1365-2052.2011.02188.x/full%23f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chart" Target="../charts/chart1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gif"/><Relationship Id="rId12" Type="http://schemas.openxmlformats.org/officeDocument/2006/relationships/image" Target="../media/image43.jpeg"/><Relationship Id="rId13" Type="http://schemas.openxmlformats.org/officeDocument/2006/relationships/image" Target="../media/image44.jpeg"/><Relationship Id="rId1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35.gif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9" Type="http://schemas.openxmlformats.org/officeDocument/2006/relationships/image" Target="../media/image40.jpeg"/><Relationship Id="rId10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pl.arsusda.gov/reference/recessive_haplotypes_ARR-G3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57188"/>
            <a:ext cx="8382000" cy="2462213"/>
          </a:xfrm>
        </p:spPr>
        <p:txBody>
          <a:bodyPr/>
          <a:lstStyle/>
          <a:p>
            <a:r>
              <a:rPr lang="en-US" sz="4000" dirty="0" smtClean="0">
                <a:latin typeface="Trebuchet MS" charset="0"/>
              </a:rPr>
              <a:t>Using genotyping and whole-genome sequencing to identify causal variants associated with complex phenotypes</a:t>
            </a:r>
            <a:endParaRPr lang="en-US" sz="4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83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 dirty="0" smtClean="0">
                <a:latin typeface="Trebuchet MS" charset="0"/>
              </a:rPr>
              <a:t>Introduction to chromosome 18</a:t>
            </a:r>
            <a:endParaRPr lang="en-US" dirty="0">
              <a:latin typeface="Trebuchet MS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Several studies (Kuhn et al., 2003; Cole et al., 2009; Seidenspinner et al., 2009) have reported QTL on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BTA 18 </a:t>
            </a:r>
            <a:r>
              <a:rPr lang="en-US">
                <a:latin typeface="Trebuchet MS" charset="0"/>
              </a:rPr>
              <a:t>associated with dystocia</a:t>
            </a:r>
          </a:p>
          <a:p>
            <a:r>
              <a:rPr lang="en-US">
                <a:latin typeface="Trebuchet MS" charset="0"/>
              </a:rPr>
              <a:t>Bioinformatic analysis using SNP data has not identified the causal variant</a:t>
            </a:r>
          </a:p>
          <a:p>
            <a:r>
              <a:rPr lang="en-US">
                <a:latin typeface="Trebuchet MS" charset="0"/>
              </a:rPr>
              <a:t>Next generation sequencing (NGS) has recently been used to find causal variants for novel recessive disorders</a:t>
            </a:r>
          </a:p>
        </p:txBody>
      </p:sp>
    </p:spTree>
    <p:extLst>
      <p:ext uri="{BB962C8B-B14F-4D97-AF65-F5344CB8AC3E}">
        <p14:creationId xmlns:p14="http://schemas.microsoft.com/office/powerpoint/2010/main" val="289890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2238"/>
            <a:ext cx="8832850" cy="5842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Trebuchet MS" charset="0"/>
              </a:rPr>
              <a:t>Chromosome 18 is different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5413"/>
            <a:ext cx="8229600" cy="4359275"/>
          </a:xfrm>
        </p:spPr>
        <p:txBody>
          <a:bodyPr/>
          <a:lstStyle/>
          <a:p>
            <a:pPr marL="333375" indent="-333375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>
                <a:latin typeface="Trebuchet MS" charset="0"/>
              </a:rPr>
              <a:t>Markers on </a:t>
            </a:r>
            <a:r>
              <a:rPr lang="en-US" sz="2800">
                <a:solidFill>
                  <a:srgbClr val="FFFF00"/>
                </a:solidFill>
                <a:latin typeface="Trebuchet MS" charset="0"/>
              </a:rPr>
              <a:t>chromosome 18 </a:t>
            </a:r>
            <a:r>
              <a:rPr lang="en-US" sz="2800">
                <a:latin typeface="Trebuchet MS" charset="0"/>
              </a:rPr>
              <a:t>have large effects on several traits:</a:t>
            </a:r>
          </a:p>
          <a:p>
            <a:pPr marL="785813" lvl="1" indent="-328613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>
                <a:solidFill>
                  <a:srgbClr val="FFFF00"/>
                </a:solidFill>
                <a:latin typeface="Trebuchet MS" charset="0"/>
              </a:rPr>
              <a:t>Dystocia and stillbirth: </a:t>
            </a:r>
            <a:r>
              <a:rPr lang="en-US" sz="2800">
                <a:solidFill>
                  <a:srgbClr val="FFFFFF"/>
                </a:solidFill>
                <a:latin typeface="Trebuchet MS" charset="0"/>
              </a:rPr>
              <a:t>s</a:t>
            </a:r>
            <a:r>
              <a:rPr lang="en-US" sz="2800">
                <a:latin typeface="Trebuchet MS" charset="0"/>
              </a:rPr>
              <a:t>ire and daughter calving ease and sire stillbirth</a:t>
            </a:r>
          </a:p>
          <a:p>
            <a:pPr marL="785813" lvl="1" indent="-328613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>
                <a:solidFill>
                  <a:srgbClr val="FFFF00"/>
                </a:solidFill>
                <a:latin typeface="Trebuchet MS" charset="0"/>
              </a:rPr>
              <a:t>Conformation:</a:t>
            </a:r>
            <a:r>
              <a:rPr lang="en-US" sz="2800">
                <a:latin typeface="Trebuchet MS" charset="0"/>
              </a:rPr>
              <a:t> rump width, stature, strength, and body depth</a:t>
            </a:r>
          </a:p>
          <a:p>
            <a:pPr marL="785813" lvl="1" indent="-328613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>
                <a:solidFill>
                  <a:srgbClr val="FFFF00"/>
                </a:solidFill>
                <a:latin typeface="Trebuchet MS" charset="0"/>
              </a:rPr>
              <a:t>Efficiency:</a:t>
            </a:r>
            <a:r>
              <a:rPr lang="en-US" sz="2800">
                <a:latin typeface="Trebuchet MS" charset="0"/>
              </a:rPr>
              <a:t> longevity and net merit</a:t>
            </a:r>
          </a:p>
          <a:p>
            <a:pPr marL="333375" indent="-333375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>
                <a:latin typeface="Trebuchet MS" charset="0"/>
              </a:rPr>
              <a:t>Large calves contribute to reduced cow lifetimes and </a:t>
            </a:r>
            <a:r>
              <a:rPr lang="en-US" sz="2800">
                <a:solidFill>
                  <a:srgbClr val="FFFF00"/>
                </a:solidFill>
                <a:latin typeface="Trebuchet MS" charset="0"/>
              </a:rPr>
              <a:t>decreased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3496776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Marker effects for dystocia complex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3733800" y="990600"/>
            <a:ext cx="3733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cs typeface="Helvetica" charset="0"/>
              </a:rPr>
              <a:t>AR-BFG-`GS-109285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-1235075" y="2971800"/>
            <a:ext cx="185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endParaRPr lang="en-US"/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219075" y="1143000"/>
            <a:ext cx="8774113" cy="5276850"/>
            <a:chOff x="228600" y="1304925"/>
            <a:chExt cx="8774721" cy="5277338"/>
          </a:xfrm>
        </p:grpSpPr>
        <p:sp>
          <p:nvSpPr>
            <p:cNvPr id="132107" name="Text Box 11"/>
            <p:cNvSpPr txBox="1">
              <a:spLocks noChangeArrowheads="1"/>
            </p:cNvSpPr>
            <p:nvPr/>
          </p:nvSpPr>
          <p:spPr bwMode="auto">
            <a:xfrm>
              <a:off x="1144651" y="6277435"/>
              <a:ext cx="7858670" cy="304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hlink"/>
                  </a:solidFill>
                  <a:latin typeface="Trebuchet MS"/>
                  <a:cs typeface="Trebuchet MS"/>
                </a:rPr>
                <a:t>Cole et al., 2009 (J. Dairy Sci. 92:2931–2946)</a:t>
              </a:r>
            </a:p>
          </p:txBody>
        </p:sp>
        <p:pic>
          <p:nvPicPr>
            <p:cNvPr id="10263" name="Picture 3" descr="marker_effects_18_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04925"/>
              <a:ext cx="8686800" cy="50149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4227790" y="1347792"/>
              <a:ext cx="2514774" cy="3381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Trebuchet MS"/>
                  <a:cs typeface="Trebuchet MS"/>
                </a:rPr>
                <a:t>ARS-BFGL-NGS-109285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81632" y="2133677"/>
              <a:ext cx="457232" cy="3962766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Helvetica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287114" y="2133677"/>
              <a:ext cx="457232" cy="3962766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Helvetica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3810248" y="1600227"/>
              <a:ext cx="762053" cy="533449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Helvetica" charset="0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6706049" y="1600227"/>
              <a:ext cx="838258" cy="533449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Helvetica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73138"/>
            <a:ext cx="2489200" cy="1828800"/>
          </a:xfrm>
          <a:prstGeom prst="rect">
            <a:avLst/>
          </a:prstGeom>
          <a:solidFill>
            <a:srgbClr val="FFFFFF">
              <a:alpha val="10000"/>
            </a:srgbClr>
          </a:solidFill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0" y="973138"/>
            <a:ext cx="2487613" cy="1828800"/>
          </a:xfrm>
          <a:prstGeom prst="rect">
            <a:avLst/>
          </a:prstGeom>
          <a:solidFill>
            <a:srgbClr val="FFFFFF">
              <a:alpha val="10000"/>
            </a:srgbClr>
          </a:solidFill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663" y="4773613"/>
            <a:ext cx="2489200" cy="1828800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0400" y="2873375"/>
            <a:ext cx="2489200" cy="1828800"/>
          </a:xfrm>
          <a:prstGeom prst="rect">
            <a:avLst/>
          </a:prstGeom>
          <a:solidFill>
            <a:srgbClr val="FFFFFF">
              <a:alpha val="10000"/>
            </a:srgbClr>
          </a:solidFill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900" y="973138"/>
            <a:ext cx="2487613" cy="1828800"/>
          </a:xfrm>
          <a:prstGeom prst="rect">
            <a:avLst/>
          </a:prstGeom>
          <a:solidFill>
            <a:srgbClr val="FFFFFF">
              <a:alpha val="10000"/>
            </a:srgbClr>
          </a:solidFill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2873375"/>
            <a:ext cx="2489200" cy="1828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3750" y="4778375"/>
            <a:ext cx="2487613" cy="1828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4778375"/>
            <a:ext cx="2487613" cy="1828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28" name="Rectangle 27"/>
          <p:cNvSpPr/>
          <p:nvPr/>
        </p:nvSpPr>
        <p:spPr bwMode="auto">
          <a:xfrm>
            <a:off x="4975225" y="1143000"/>
            <a:ext cx="114300" cy="1460500"/>
          </a:xfrm>
          <a:prstGeom prst="rect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874000" y="1143000"/>
            <a:ext cx="114300" cy="1460500"/>
          </a:xfrm>
          <a:prstGeom prst="rect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900" y="1143000"/>
            <a:ext cx="114300" cy="1460500"/>
          </a:xfrm>
          <a:prstGeom prst="rect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613150" y="3044825"/>
            <a:ext cx="114300" cy="1460500"/>
          </a:xfrm>
          <a:prstGeom prst="rect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550025" y="3044825"/>
            <a:ext cx="114300" cy="1460500"/>
          </a:xfrm>
          <a:prstGeom prst="rect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984750" y="4949825"/>
            <a:ext cx="114300" cy="1460500"/>
          </a:xfrm>
          <a:prstGeom prst="rect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67650" y="4946650"/>
            <a:ext cx="114300" cy="1460500"/>
          </a:xfrm>
          <a:prstGeom prst="rect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143125" y="4949825"/>
            <a:ext cx="114300" cy="1460500"/>
          </a:xfrm>
          <a:prstGeom prst="rect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 rot="5400000">
            <a:off x="6237288" y="3341687"/>
            <a:ext cx="55816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>
                <a:solidFill>
                  <a:srgbClr val="00FF00"/>
                </a:solidFill>
              </a:rPr>
              <a:t>Source: https://www.cdcb.us/Report_Data/Marker_Effects/marker_effects.cfm?Breed=HO</a:t>
            </a:r>
          </a:p>
        </p:txBody>
      </p:sp>
    </p:spTree>
    <p:extLst>
      <p:ext uri="{BB962C8B-B14F-4D97-AF65-F5344CB8AC3E}">
        <p14:creationId xmlns:p14="http://schemas.microsoft.com/office/powerpoint/2010/main" val="3107065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8563" r="13289" b="8331"/>
          <a:stretch/>
        </p:blipFill>
        <p:spPr bwMode="auto">
          <a:xfrm>
            <a:off x="981075" y="1003300"/>
            <a:ext cx="693420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</a:rPr>
              <a:t>Correlations in dystocia complex</a:t>
            </a:r>
          </a:p>
        </p:txBody>
      </p:sp>
    </p:spTree>
    <p:extLst>
      <p:ext uri="{BB962C8B-B14F-4D97-AF65-F5344CB8AC3E}">
        <p14:creationId xmlns:p14="http://schemas.microsoft.com/office/powerpoint/2010/main" val="391021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962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4343400" y="6296025"/>
            <a:ext cx="411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FF00"/>
                </a:solidFill>
                <a:latin typeface="Trebuchet MS" charset="0"/>
                <a:cs typeface="Trebuchet MS" charset="0"/>
              </a:rPr>
              <a:t>Maltecca et al., 2011 (Animal Genet. 42:585-591)</a:t>
            </a:r>
            <a:endParaRPr lang="en-GB">
              <a:solidFill>
                <a:srgbClr val="00FF00"/>
              </a:solidFill>
              <a:latin typeface="Trebuchet MS" charset="0"/>
              <a:cs typeface="Trebuchet MS" charset="0"/>
              <a:hlinkClick r:id="rId3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847137" cy="584200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The QTL also affects gestation length</a:t>
            </a:r>
          </a:p>
        </p:txBody>
      </p:sp>
    </p:spTree>
    <p:extLst>
      <p:ext uri="{BB962C8B-B14F-4D97-AF65-F5344CB8AC3E}">
        <p14:creationId xmlns:p14="http://schemas.microsoft.com/office/powerpoint/2010/main" val="340809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The dystocia complex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3878263"/>
          </a:xfrm>
        </p:spPr>
        <p:txBody>
          <a:bodyPr/>
          <a:lstStyle/>
          <a:p>
            <a:r>
              <a:rPr lang="en-US" sz="2800">
                <a:latin typeface="Trebuchet MS" charset="0"/>
              </a:rPr>
              <a:t>The key marker is </a:t>
            </a:r>
            <a:r>
              <a:rPr lang="en-US" sz="2800">
                <a:solidFill>
                  <a:srgbClr val="FFFF00"/>
                </a:solidFill>
                <a:latin typeface="Trebuchet MS" charset="0"/>
              </a:rPr>
              <a:t>ARS-BFGL-NGS-109285 </a:t>
            </a:r>
            <a:r>
              <a:rPr lang="en-US" sz="2800">
                <a:latin typeface="Trebuchet MS" charset="0"/>
              </a:rPr>
              <a:t>at (rs109478645 ) </a:t>
            </a:r>
            <a:r>
              <a:rPr lang="en-US" sz="2800">
                <a:solidFill>
                  <a:srgbClr val="00FF00"/>
                </a:solidFill>
                <a:latin typeface="Trebuchet MS" charset="0"/>
              </a:rPr>
              <a:t>57,589,121</a:t>
            </a:r>
            <a:r>
              <a:rPr lang="en-US" sz="2800">
                <a:solidFill>
                  <a:srgbClr val="49FF38"/>
                </a:solidFill>
                <a:latin typeface="Trebuchet MS" charset="0"/>
              </a:rPr>
              <a:t> Mb </a:t>
            </a:r>
            <a:r>
              <a:rPr lang="en-US" sz="2800">
                <a:latin typeface="Trebuchet MS" charset="0"/>
              </a:rPr>
              <a:t>on BTA18</a:t>
            </a:r>
          </a:p>
          <a:p>
            <a:r>
              <a:rPr lang="en-US" sz="2800">
                <a:latin typeface="Trebuchet MS" charset="0"/>
              </a:rPr>
              <a:t>Intronic to </a:t>
            </a:r>
            <a:r>
              <a:rPr lang="en-US" sz="2800">
                <a:solidFill>
                  <a:srgbClr val="FFFF00"/>
                </a:solidFill>
                <a:latin typeface="Trebuchet MS" charset="0"/>
              </a:rPr>
              <a:t>Siglec-12 </a:t>
            </a:r>
            <a:r>
              <a:rPr lang="en-US" sz="2800">
                <a:latin typeface="Trebuchet MS" charset="0"/>
              </a:rPr>
              <a:t>(sialic acid binding Ig-like lectin 12)</a:t>
            </a:r>
            <a:endParaRPr lang="en-US" sz="2800">
              <a:solidFill>
                <a:srgbClr val="00FF00"/>
              </a:solidFill>
              <a:latin typeface="Trebuchet MS" charset="0"/>
            </a:endParaRPr>
          </a:p>
          <a:p>
            <a:r>
              <a:rPr lang="en-US" sz="2800">
                <a:latin typeface="Trebuchet MS" charset="0"/>
              </a:rPr>
              <a:t>Recent results indicate effects on </a:t>
            </a:r>
            <a:r>
              <a:rPr lang="en-US" sz="2800">
                <a:solidFill>
                  <a:srgbClr val="FFFF00"/>
                </a:solidFill>
                <a:latin typeface="Trebuchet MS" charset="0"/>
              </a:rPr>
              <a:t>gestation</a:t>
            </a:r>
            <a:r>
              <a:rPr lang="en-US" sz="2800">
                <a:solidFill>
                  <a:srgbClr val="00FF00"/>
                </a:solidFill>
                <a:latin typeface="Trebuchet MS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Trebuchet MS" charset="0"/>
              </a:rPr>
              <a:t>length </a:t>
            </a:r>
            <a:r>
              <a:rPr lang="en-US" sz="2800">
                <a:solidFill>
                  <a:srgbClr val="FFFFFF"/>
                </a:solidFill>
                <a:latin typeface="Trebuchet MS" charset="0"/>
              </a:rPr>
              <a:t>(Maltecca et al., 2011) </a:t>
            </a:r>
            <a:r>
              <a:rPr lang="en-US" sz="2800">
                <a:latin typeface="Trebuchet MS" charset="0"/>
              </a:rPr>
              <a:t>and </a:t>
            </a:r>
            <a:r>
              <a:rPr lang="en-US" sz="2800">
                <a:solidFill>
                  <a:srgbClr val="FFFF00"/>
                </a:solidFill>
                <a:latin typeface="Trebuchet MS" charset="0"/>
              </a:rPr>
              <a:t>calf birth weight</a:t>
            </a:r>
            <a:r>
              <a:rPr lang="en-US" sz="2800">
                <a:solidFill>
                  <a:srgbClr val="FFFFFF"/>
                </a:solidFill>
                <a:latin typeface="Trebuchet MS" charset="0"/>
              </a:rPr>
              <a:t> (Cole et al., 2014), as well as </a:t>
            </a:r>
            <a:r>
              <a:rPr lang="en-US" sz="2800">
                <a:solidFill>
                  <a:srgbClr val="F9FF3A"/>
                </a:solidFill>
                <a:latin typeface="Trebuchet MS" charset="0"/>
              </a:rPr>
              <a:t>calving traits</a:t>
            </a:r>
            <a:r>
              <a:rPr lang="en-US" sz="2800">
                <a:solidFill>
                  <a:srgbClr val="FFFFFF"/>
                </a:solidFill>
                <a:latin typeface="Trebuchet MS" charset="0"/>
              </a:rPr>
              <a:t> (Purfield et al., 2014)</a:t>
            </a:r>
          </a:p>
        </p:txBody>
      </p:sp>
    </p:spTree>
    <p:extLst>
      <p:ext uri="{BB962C8B-B14F-4D97-AF65-F5344CB8AC3E}">
        <p14:creationId xmlns:p14="http://schemas.microsoft.com/office/powerpoint/2010/main" val="53565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725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Where did it come from?</a:t>
            </a: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408113" y="6329363"/>
            <a:ext cx="7715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FF00"/>
                </a:solidFill>
                <a:latin typeface="Trebuchet MS" charset="0"/>
                <a:cs typeface="Trebuchet MS" charset="0"/>
              </a:rPr>
              <a:t>Source: https://www.cdcb.us/CF-queries/Bull_Chromosomal_EBV/bull_chromosomal_ebv.cfm?</a:t>
            </a:r>
          </a:p>
        </p:txBody>
      </p:sp>
      <p:pic>
        <p:nvPicPr>
          <p:cNvPr id="4" name="Picture 3" descr="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990600"/>
            <a:ext cx="6665913" cy="53943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89238"/>
            <a:ext cx="4765675" cy="34290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895600" y="5986463"/>
            <a:ext cx="2152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004D"/>
                </a:solidFill>
                <a:latin typeface="Trebuchet MS" charset="0"/>
                <a:cs typeface="Trebuchet MS" charset="0"/>
              </a:rPr>
              <a:t>Source: http://bit.ly/VsIups</a:t>
            </a:r>
          </a:p>
        </p:txBody>
      </p:sp>
    </p:spTree>
    <p:extLst>
      <p:ext uri="{BB962C8B-B14F-4D97-AF65-F5344CB8AC3E}">
        <p14:creationId xmlns:p14="http://schemas.microsoft.com/office/powerpoint/2010/main" val="228806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985838"/>
            <a:ext cx="7594600" cy="53943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725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Who popularized it?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85800" y="6350000"/>
            <a:ext cx="771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FF00"/>
                </a:solidFill>
              </a:rPr>
              <a:t>Source: https://www.cdcb.us/CF-queries/Bull_Chromosomal_EBV/bull_chromosomal_ebv.cfm?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4688" y="1371600"/>
            <a:ext cx="1993900" cy="5238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rgbClr val="3366FF"/>
                </a:solidFill>
                <a:cs typeface="Helvetica" charset="0"/>
              </a:rPr>
              <a:t>57,861 daughters</a:t>
            </a:r>
          </a:p>
          <a:p>
            <a:pPr algn="r">
              <a:defRPr/>
            </a:pPr>
            <a:r>
              <a:rPr lang="en-US" sz="1400" b="1" dirty="0">
                <a:solidFill>
                  <a:srgbClr val="3366FF"/>
                </a:solidFill>
                <a:cs typeface="Helvetica" charset="0"/>
              </a:rPr>
              <a:t>&gt;2 million </a:t>
            </a:r>
            <a:r>
              <a:rPr lang="en-US" sz="1400" b="1" dirty="0" err="1">
                <a:solidFill>
                  <a:srgbClr val="3366FF"/>
                </a:solidFill>
                <a:cs typeface="Helvetica" charset="0"/>
              </a:rPr>
              <a:t>granddaus</a:t>
            </a:r>
            <a:endParaRPr lang="en-US" sz="1400" b="1" dirty="0">
              <a:solidFill>
                <a:srgbClr val="3366FF"/>
              </a:solidFill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2743200"/>
            <a:ext cx="4951412" cy="34290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962275" y="5943600"/>
            <a:ext cx="23622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Source: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bit.ly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/1BkTTsE.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5791200" y="3733800"/>
            <a:ext cx="228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5811838" y="3763963"/>
            <a:ext cx="228600" cy="2133600"/>
          </a:xfrm>
          <a:prstGeom prst="rect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6100763" y="4592638"/>
            <a:ext cx="1971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b="1">
                <a:solidFill>
                  <a:srgbClr val="0000FF"/>
                </a:solidFill>
              </a:rPr>
              <a:t>Maternal haplotype from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0000FF"/>
                </a:solidFill>
              </a:rPr>
              <a:t>Ivanhoe</a:t>
            </a:r>
          </a:p>
        </p:txBody>
      </p:sp>
    </p:spTree>
    <p:extLst>
      <p:ext uri="{BB962C8B-B14F-4D97-AF65-F5344CB8AC3E}">
        <p14:creationId xmlns:p14="http://schemas.microsoft.com/office/powerpoint/2010/main" val="278150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This is a gene-rich region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52400" y="1357313"/>
            <a:ext cx="8915400" cy="3138487"/>
            <a:chOff x="152400" y="1930400"/>
            <a:chExt cx="8915401" cy="3138380"/>
          </a:xfrm>
        </p:grpSpPr>
        <p:pic>
          <p:nvPicPr>
            <p:cNvPr id="1741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930400"/>
              <a:ext cx="8839199" cy="289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Rectangle 4"/>
            <p:cNvSpPr>
              <a:spLocks noChangeArrowheads="1"/>
            </p:cNvSpPr>
            <p:nvPr/>
          </p:nvSpPr>
          <p:spPr bwMode="auto">
            <a:xfrm>
              <a:off x="228601" y="4791781"/>
              <a:ext cx="883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>
                  <a:solidFill>
                    <a:srgbClr val="00FF00"/>
                  </a:solidFill>
                  <a:latin typeface="Trebuchet MS" charset="0"/>
                  <a:cs typeface="Trebuchet MS" charset="0"/>
                </a:rPr>
                <a:t>http://useast.ensembl.org/Bos_taurus/Location/View?r=18%3A57583000-57587000</a:t>
              </a:r>
            </a:p>
          </p:txBody>
        </p:sp>
      </p:grpSp>
      <p:grpSp>
        <p:nvGrpSpPr>
          <p:cNvPr id="17411" name="Group 9"/>
          <p:cNvGrpSpPr>
            <a:grpSpLocks/>
          </p:cNvGrpSpPr>
          <p:nvPr/>
        </p:nvGrpSpPr>
        <p:grpSpPr bwMode="auto">
          <a:xfrm>
            <a:off x="152400" y="4899025"/>
            <a:ext cx="7696200" cy="1044575"/>
            <a:chOff x="152400" y="4305300"/>
            <a:chExt cx="7696107" cy="1044994"/>
          </a:xfrm>
        </p:grpSpPr>
        <p:pic>
          <p:nvPicPr>
            <p:cNvPr id="1741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305300"/>
              <a:ext cx="7608794" cy="8001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8507" y="5073295"/>
              <a:ext cx="7620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>
                  <a:solidFill>
                    <a:srgbClr val="00FF00"/>
                  </a:solidFill>
                  <a:latin typeface="Trebuchet MS" charset="0"/>
                  <a:cs typeface="Trebuchet MS" charset="0"/>
                </a:rPr>
                <a:t>http://www.ncbi.nlm.nih.gov/gene?cmd=Retrieve&amp;dopt=G</a:t>
              </a:r>
              <a:r>
                <a:rPr lang="en-US">
                  <a:solidFill>
                    <a:srgbClr val="00FF00"/>
                  </a:solidFill>
                </a:rPr>
                <a:t>raphics&amp;list_uids=618463</a:t>
              </a:r>
            </a:p>
          </p:txBody>
        </p:sp>
      </p:grp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5334000" y="2514600"/>
            <a:ext cx="0" cy="609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0050" y="3052763"/>
            <a:ext cx="2236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ctr" eaLnBrk="1"/>
            <a:r>
              <a:rPr lang="en-US" sz="1600" b="1">
                <a:solidFill>
                  <a:srgbClr val="0000FF"/>
                </a:solidFill>
                <a:latin typeface="Trebuchet MS" charset="0"/>
                <a:cs typeface="Trebuchet MS" charset="0"/>
              </a:rPr>
              <a:t>Discussed on Tuesday</a:t>
            </a:r>
            <a:br>
              <a:rPr lang="en-US" sz="1600" b="1">
                <a:solidFill>
                  <a:srgbClr val="0000FF"/>
                </a:solidFill>
                <a:latin typeface="Trebuchet MS" charset="0"/>
                <a:cs typeface="Trebuchet MS" charset="0"/>
              </a:rPr>
            </a:br>
            <a:r>
              <a:rPr lang="en-US" sz="1600" b="1">
                <a:solidFill>
                  <a:srgbClr val="0000FF"/>
                </a:solidFill>
                <a:latin typeface="Trebuchet MS" charset="0"/>
                <a:cs typeface="Trebuchet MS" charset="0"/>
              </a:rPr>
              <a:t>(Abstract 288, Mao).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2286000"/>
            <a:ext cx="762000" cy="228600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3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9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Copy number variants are present</a:t>
            </a:r>
          </a:p>
        </p:txBody>
      </p:sp>
      <p:sp>
        <p:nvSpPr>
          <p:cNvPr id="18434" name="Content Placeholder 10"/>
          <p:cNvSpPr>
            <a:spLocks noGrp="1"/>
          </p:cNvSpPr>
          <p:nvPr>
            <p:ph idx="1"/>
          </p:nvPr>
        </p:nvSpPr>
        <p:spPr>
          <a:xfrm>
            <a:off x="455613" y="2144713"/>
            <a:ext cx="8226425" cy="3694112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Trebuchet MS" charset="0"/>
              </a:rPr>
              <a:t>ARS-BFGL-NGS-109285 </a:t>
            </a:r>
            <a:r>
              <a:rPr lang="en-US">
                <a:latin typeface="Trebuchet MS" charset="0"/>
              </a:rPr>
              <a:t>is flanked by CNV</a:t>
            </a:r>
          </a:p>
          <a:p>
            <a:pPr lvl="1"/>
            <a:r>
              <a:rPr lang="en-US">
                <a:latin typeface="Trebuchet MS" charset="0"/>
              </a:rPr>
              <a:t>There’s a loss and a gain to the left (</a:t>
            </a:r>
            <a:r>
              <a:rPr lang="en-US">
                <a:solidFill>
                  <a:srgbClr val="49FF38"/>
                </a:solidFill>
                <a:latin typeface="Trebuchet MS" charset="0"/>
              </a:rPr>
              <a:t>8 SNP</a:t>
            </a:r>
            <a:r>
              <a:rPr lang="en-US">
                <a:latin typeface="Trebuchet MS" charset="0"/>
              </a:rPr>
              <a:t> region)</a:t>
            </a:r>
          </a:p>
          <a:p>
            <a:pPr lvl="1"/>
            <a:r>
              <a:rPr lang="en-US">
                <a:latin typeface="Trebuchet MS" charset="0"/>
              </a:rPr>
              <a:t>There’s a gain to the right (</a:t>
            </a:r>
            <a:r>
              <a:rPr lang="en-US">
                <a:solidFill>
                  <a:srgbClr val="49FF38"/>
                </a:solidFill>
                <a:latin typeface="Trebuchet MS" charset="0"/>
              </a:rPr>
              <a:t>10 SNP </a:t>
            </a:r>
            <a:r>
              <a:rPr lang="en-US">
                <a:latin typeface="Trebuchet MS" charset="0"/>
              </a:rPr>
              <a:t>region)</a:t>
            </a:r>
          </a:p>
          <a:p>
            <a:r>
              <a:rPr lang="en-US">
                <a:latin typeface="Trebuchet MS" charset="0"/>
              </a:rPr>
              <a:t>This can result in assembly problems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3" r="56403" b="10571"/>
          <a:stretch>
            <a:fillRect/>
          </a:stretch>
        </p:blipFill>
        <p:spPr bwMode="auto">
          <a:xfrm>
            <a:off x="122238" y="1027113"/>
            <a:ext cx="88884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1609725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FF00"/>
                </a:solidFill>
                <a:latin typeface="Trebuchet MS" charset="0"/>
                <a:cs typeface="Trebuchet MS" charset="0"/>
              </a:rPr>
              <a:t>Hou et al. 2011 (BMC Genomics,12:127)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934200" y="914400"/>
            <a:ext cx="1828800" cy="1066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705600" y="1066800"/>
            <a:ext cx="2163763" cy="609600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5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Overview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304801" y="1066800"/>
            <a:ext cx="8534400" cy="541686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What</a:t>
            </a:r>
            <a:r>
              <a:rPr lang="en-US" dirty="0" smtClean="0">
                <a:solidFill>
                  <a:srgbClr val="FFFFFF"/>
                </a:solidFill>
                <a:latin typeface="Trebuchet MS" charset="0"/>
              </a:rPr>
              <a:t> have we learned about causal variants?</a:t>
            </a:r>
          </a:p>
          <a:p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What</a:t>
            </a:r>
            <a:r>
              <a:rPr lang="en-US" dirty="0" smtClean="0">
                <a:latin typeface="Trebuchet MS" charset="0"/>
              </a:rPr>
              <a:t> </a:t>
            </a:r>
            <a:r>
              <a:rPr lang="en-US" dirty="0">
                <a:latin typeface="Trebuchet MS" charset="0"/>
              </a:rPr>
              <a:t>do we know about chromosome 18?</a:t>
            </a:r>
          </a:p>
          <a:p>
            <a:r>
              <a:rPr lang="en-US" dirty="0">
                <a:solidFill>
                  <a:srgbClr val="FFFF00"/>
                </a:solidFill>
                <a:latin typeface="Trebuchet MS" charset="0"/>
              </a:rPr>
              <a:t>How</a:t>
            </a:r>
            <a:r>
              <a:rPr lang="en-US" dirty="0">
                <a:solidFill>
                  <a:srgbClr val="FFFFFF"/>
                </a:solidFill>
                <a:latin typeface="Trebuchet MS" charset="0"/>
              </a:rPr>
              <a:t> can sequencing help </a:t>
            </a:r>
            <a:r>
              <a:rPr lang="en-US" dirty="0" smtClean="0">
                <a:solidFill>
                  <a:srgbClr val="FFFFFF"/>
                </a:solidFill>
                <a:latin typeface="Trebuchet MS" charset="0"/>
              </a:rPr>
              <a:t>us</a:t>
            </a:r>
            <a:br>
              <a:rPr lang="en-US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US" dirty="0" smtClean="0">
                <a:solidFill>
                  <a:srgbClr val="FFFFFF"/>
                </a:solidFill>
                <a:latin typeface="Trebuchet MS" charset="0"/>
              </a:rPr>
              <a:t>learn</a:t>
            </a:r>
            <a:r>
              <a:rPr lang="en-US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rebuchet MS" charset="0"/>
              </a:rPr>
              <a:t>more</a:t>
            </a:r>
            <a:r>
              <a:rPr lang="en-US" dirty="0">
                <a:solidFill>
                  <a:srgbClr val="FFFFFF"/>
                </a:solidFill>
                <a:latin typeface="Trebuchet MS" charset="0"/>
              </a:rPr>
              <a:t>?</a:t>
            </a:r>
          </a:p>
          <a:p>
            <a:r>
              <a:rPr lang="en-US" dirty="0">
                <a:solidFill>
                  <a:srgbClr val="FFFF00"/>
                </a:solidFill>
                <a:latin typeface="Trebuchet MS" charset="0"/>
              </a:rPr>
              <a:t>What</a:t>
            </a:r>
            <a:r>
              <a:rPr lang="en-US" dirty="0">
                <a:latin typeface="Trebuchet MS" charset="0"/>
              </a:rPr>
              <a:t> did we learn when we</a:t>
            </a:r>
            <a:br>
              <a:rPr lang="en-US" dirty="0">
                <a:latin typeface="Trebuchet MS" charset="0"/>
              </a:rPr>
            </a:br>
            <a:r>
              <a:rPr lang="en-US" dirty="0">
                <a:latin typeface="Trebuchet MS" charset="0"/>
              </a:rPr>
              <a:t>looked at the data?</a:t>
            </a:r>
          </a:p>
          <a:p>
            <a:r>
              <a:rPr lang="en-US" dirty="0">
                <a:solidFill>
                  <a:srgbClr val="FFFF00"/>
                </a:solidFill>
                <a:latin typeface="Trebuchet MS" charset="0"/>
              </a:rPr>
              <a:t>How</a:t>
            </a:r>
            <a:r>
              <a:rPr lang="en-US" dirty="0">
                <a:latin typeface="Trebuchet MS" charset="0"/>
              </a:rPr>
              <a:t> did we approach these</a:t>
            </a:r>
            <a:br>
              <a:rPr lang="en-US" dirty="0">
                <a:latin typeface="Trebuchet MS" charset="0"/>
              </a:rPr>
            </a:br>
            <a:r>
              <a:rPr lang="en-US" dirty="0">
                <a:latin typeface="Trebuchet MS" charset="0"/>
              </a:rPr>
              <a:t>new challenges</a:t>
            </a:r>
            <a:r>
              <a:rPr lang="en-US" dirty="0" smtClean="0">
                <a:latin typeface="Trebuchet MS" charset="0"/>
              </a:rPr>
              <a:t>?</a:t>
            </a:r>
            <a:endParaRPr lang="en-US" dirty="0">
              <a:latin typeface="Trebuchet MS" charset="0"/>
            </a:endParaRP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6834187" y="3505200"/>
            <a:ext cx="2081213" cy="2503488"/>
            <a:chOff x="6652260" y="4038600"/>
            <a:chExt cx="2058594" cy="25028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2260" y="4038600"/>
              <a:ext cx="2035040" cy="2285441"/>
            </a:xfrm>
            <a:prstGeom prst="rect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6661681" y="6287538"/>
              <a:ext cx="2049173" cy="2539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r" defTabSz="914400">
                <a:defRPr/>
              </a:pPr>
              <a:r>
                <a:rPr lang="en-US" sz="1000" b="1" dirty="0">
                  <a:solidFill>
                    <a:srgbClr val="00FF00"/>
                  </a:solidFill>
                  <a:latin typeface="Trebuchet MS"/>
                  <a:cs typeface="Trebuchet MS"/>
                  <a:sym typeface="Arial" charset="0"/>
                </a:rPr>
                <a:t>Source: </a:t>
              </a:r>
              <a:r>
                <a:rPr lang="en-US" sz="1000" b="1" dirty="0" err="1">
                  <a:solidFill>
                    <a:srgbClr val="00FF00"/>
                  </a:solidFill>
                  <a:latin typeface="Trebuchet MS"/>
                  <a:cs typeface="Trebuchet MS"/>
                  <a:sym typeface="Arial" charset="0"/>
                </a:rPr>
                <a:t>Ianuzzi</a:t>
              </a:r>
              <a:r>
                <a:rPr lang="en-US" sz="1000" b="1" dirty="0">
                  <a:solidFill>
                    <a:srgbClr val="00FF00"/>
                  </a:solidFill>
                  <a:latin typeface="Trebuchet MS"/>
                  <a:cs typeface="Trebuchet MS"/>
                  <a:sym typeface="Arial" charset="0"/>
                </a:rPr>
                <a:t> (Chromosome</a:t>
              </a:r>
              <a:br>
                <a:rPr lang="en-US" sz="1000" b="1" dirty="0">
                  <a:solidFill>
                    <a:srgbClr val="00FF00"/>
                  </a:solidFill>
                  <a:latin typeface="Trebuchet MS"/>
                  <a:cs typeface="Trebuchet MS"/>
                  <a:sym typeface="Arial" charset="0"/>
                </a:rPr>
              </a:br>
              <a:r>
                <a:rPr lang="en-US" sz="1000" b="1" dirty="0">
                  <a:solidFill>
                    <a:srgbClr val="00FF00"/>
                  </a:solidFill>
                  <a:latin typeface="Trebuchet MS"/>
                  <a:cs typeface="Trebuchet MS"/>
                  <a:sym typeface="Arial" charset="0"/>
                </a:rPr>
                <a:t>Res., 4:448–456)</a:t>
              </a:r>
              <a:endParaRPr lang="en-US" b="1" dirty="0">
                <a:solidFill>
                  <a:srgbClr val="00FF00"/>
                </a:solidFill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06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What if we look at a different trait?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Cole et al. (2009) proposed the following mechanism:</a:t>
            </a:r>
          </a:p>
          <a:p>
            <a:pPr lvl="1"/>
            <a:r>
              <a:rPr lang="en-US">
                <a:solidFill>
                  <a:srgbClr val="FFFF00"/>
                </a:solidFill>
                <a:latin typeface="Trebuchet MS" charset="0"/>
              </a:rPr>
              <a:t>Siglec-12</a:t>
            </a:r>
            <a:r>
              <a:rPr lang="en-US">
                <a:latin typeface="Trebuchet MS" charset="0"/>
              </a:rPr>
              <a:t> may sequester circulating leptin</a:t>
            </a:r>
          </a:p>
          <a:p>
            <a:pPr lvl="1"/>
            <a:r>
              <a:rPr lang="en-US">
                <a:latin typeface="Trebuchet MS" charset="0"/>
              </a:rPr>
              <a:t>This increases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gestation length</a:t>
            </a:r>
          </a:p>
          <a:p>
            <a:pPr lvl="1"/>
            <a:r>
              <a:rPr lang="en-US">
                <a:latin typeface="Trebuchet MS" charset="0"/>
              </a:rPr>
              <a:t>Calf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birth weight </a:t>
            </a:r>
            <a:r>
              <a:rPr lang="en-US">
                <a:latin typeface="Trebuchet MS" charset="0"/>
              </a:rPr>
              <a:t>(BW) is higher because of increased gestation length</a:t>
            </a:r>
          </a:p>
          <a:p>
            <a:pPr lvl="1"/>
            <a:r>
              <a:rPr lang="en-US">
                <a:latin typeface="Trebuchet MS" charset="0"/>
              </a:rPr>
              <a:t>Higher BW is associated with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dystocia</a:t>
            </a:r>
          </a:p>
        </p:txBody>
      </p:sp>
    </p:spTree>
    <p:extLst>
      <p:ext uri="{BB962C8B-B14F-4D97-AF65-F5344CB8AC3E}">
        <p14:creationId xmlns:p14="http://schemas.microsoft.com/office/powerpoint/2010/main" val="48881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We don’t have birth weight data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Birth weights are not routinely recorded in the US</a:t>
            </a:r>
          </a:p>
          <a:p>
            <a:r>
              <a:rPr lang="en-US">
                <a:latin typeface="Trebuchet MS" charset="0"/>
              </a:rPr>
              <a:t>Collaborated with Hermann Swalve’s group to develop a selection index prediction of BW PTA</a:t>
            </a:r>
          </a:p>
          <a:p>
            <a:r>
              <a:rPr lang="en-US">
                <a:latin typeface="Trebuchet MS" charset="0"/>
              </a:rPr>
              <a:t>Performed GWAS and gene set enrichment analysis to search for interesting associations (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Cole et al., 2014, JDS 97:3156-3172</a:t>
            </a:r>
            <a:r>
              <a:rPr lang="en-US">
                <a:latin typeface="Trebuchet M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553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GWAS for birth weight PTA</a:t>
            </a:r>
            <a:endParaRPr lang="en-US">
              <a:latin typeface="Trebuchet MS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rebuchet MS" charset="0"/>
            </a:endParaRPr>
          </a:p>
        </p:txBody>
      </p:sp>
      <p:pic>
        <p:nvPicPr>
          <p:cNvPr id="35843" name="Picture 3" descr="image28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93800"/>
            <a:ext cx="89154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4" name="AutoShape 4"/>
          <p:cNvSpPr>
            <a:spLocks/>
          </p:cNvSpPr>
          <p:nvPr/>
        </p:nvSpPr>
        <p:spPr bwMode="auto">
          <a:xfrm>
            <a:off x="4435475" y="3289300"/>
            <a:ext cx="271463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h</a:t>
            </a:r>
            <a:endParaRPr lang="en-US">
              <a:cs typeface="Helvetica" charset="0"/>
            </a:endParaRP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1966913" y="5797550"/>
            <a:ext cx="7024687" cy="254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>
              <a:defRPr/>
            </a:pPr>
            <a:r>
              <a:rPr lang="en-US" sz="1000" dirty="0">
                <a:solidFill>
                  <a:srgbClr val="00FF00"/>
                </a:solidFill>
                <a:latin typeface="Trebuchet MS"/>
                <a:cs typeface="Trebuchet MS"/>
                <a:sym typeface="Arial" charset="0"/>
              </a:rPr>
              <a:t>Cole et al., 2014 (J. Dairy Sci., 97:3156–3172)</a:t>
            </a:r>
            <a:endParaRPr lang="en-US" dirty="0">
              <a:solidFill>
                <a:srgbClr val="00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82784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Are we measuring anything new?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Identified a SNP on BTA16 intronic to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LHX4</a:t>
            </a:r>
            <a:r>
              <a:rPr lang="en-US">
                <a:latin typeface="Trebuchet MS" charset="0"/>
              </a:rPr>
              <a:t>, which is associated with cow body weight and length (Ren et al., 2010, Mol. Bio. Reprod., 37:417-422).</a:t>
            </a:r>
          </a:p>
          <a:p>
            <a:r>
              <a:rPr lang="en-US">
                <a:solidFill>
                  <a:srgbClr val="00FF00"/>
                </a:solidFill>
                <a:latin typeface="Trebuchet MS" charset="0"/>
              </a:rPr>
              <a:t>4 SNP </a:t>
            </a:r>
            <a:r>
              <a:rPr lang="en-US">
                <a:latin typeface="Trebuchet MS" charset="0"/>
              </a:rPr>
              <a:t>in the QTL region on BTA 18 had large effects</a:t>
            </a:r>
          </a:p>
          <a:p>
            <a:r>
              <a:rPr lang="en-US">
                <a:latin typeface="Trebuchet MS" charset="0"/>
              </a:rPr>
              <a:t>Several other SNP with large effects intronic or adjacent to genes with unknown functions</a:t>
            </a:r>
          </a:p>
        </p:txBody>
      </p:sp>
    </p:spTree>
    <p:extLst>
      <p:ext uri="{BB962C8B-B14F-4D97-AF65-F5344CB8AC3E}">
        <p14:creationId xmlns:p14="http://schemas.microsoft.com/office/powerpoint/2010/main" val="407051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4200"/>
          </a:xfrm>
        </p:spPr>
        <p:txBody>
          <a:bodyPr/>
          <a:lstStyle/>
          <a:p>
            <a:r>
              <a:rPr lang="en-US">
                <a:latin typeface="Trebuchet MS" charset="0"/>
                <a:cs typeface="Trebuchet MS" charset="0"/>
                <a:sym typeface="Trebuchet MS" charset="0"/>
              </a:rPr>
              <a:t>KEGG pathways for birth weight</a:t>
            </a:r>
            <a:endParaRPr lang="en-US">
              <a:latin typeface="Trebuchet MS" charset="0"/>
            </a:endParaRPr>
          </a:p>
        </p:txBody>
      </p:sp>
      <p:pic>
        <p:nvPicPr>
          <p:cNvPr id="23554" name="Content Placeholder 5" descr="kegg_regulation_of_actin_cytoskeleton_highlight_box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3" r="-1723"/>
          <a:stretch>
            <a:fillRect/>
          </a:stretch>
        </p:blipFill>
        <p:spPr>
          <a:xfrm>
            <a:off x="1408113" y="1027113"/>
            <a:ext cx="7772400" cy="5500687"/>
          </a:xfrm>
        </p:spPr>
      </p:pic>
      <p:sp>
        <p:nvSpPr>
          <p:cNvPr id="10" name="AutoShape 5"/>
          <p:cNvSpPr>
            <a:spLocks/>
          </p:cNvSpPr>
          <p:nvPr/>
        </p:nvSpPr>
        <p:spPr bwMode="auto">
          <a:xfrm>
            <a:off x="76200" y="1049338"/>
            <a:ext cx="1371600" cy="24558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>
              <a:defRPr/>
            </a:pPr>
            <a:r>
              <a:rPr lang="en-US" sz="1400" dirty="0">
                <a:solidFill>
                  <a:srgbClr val="FFFFFF"/>
                </a:solidFill>
                <a:latin typeface="Trebuchet MS"/>
                <a:cs typeface="Trebuchet MS"/>
                <a:sym typeface="Arial" charset="0"/>
              </a:rPr>
              <a:t>What does regulation of the actin cytoskeleton have to do with birth weight in cattle?</a:t>
            </a:r>
          </a:p>
          <a:p>
            <a:pPr defTabSz="914400">
              <a:defRPr/>
            </a:pPr>
            <a:endParaRPr lang="en-US" sz="1400" dirty="0">
              <a:solidFill>
                <a:srgbClr val="FFFFFF"/>
              </a:solidFill>
              <a:latin typeface="Trebuchet MS"/>
              <a:cs typeface="Trebuchet MS"/>
              <a:sym typeface="Arial" charset="0"/>
            </a:endParaRPr>
          </a:p>
          <a:p>
            <a:pPr defTabSz="914400">
              <a:defRPr/>
            </a:pPr>
            <a:r>
              <a:rPr lang="en-US" sz="1400" dirty="0">
                <a:solidFill>
                  <a:srgbClr val="FFFFFF"/>
                </a:solidFill>
                <a:latin typeface="Trebuchet MS"/>
                <a:cs typeface="Trebuchet MS"/>
                <a:sym typeface="Arial" charset="0"/>
              </a:rPr>
              <a:t>That is</a:t>
            </a:r>
            <a:r>
              <a:rPr lang="en-US" sz="1400" dirty="0">
                <a:solidFill>
                  <a:srgbClr val="FFFF00"/>
                </a:solidFill>
                <a:latin typeface="Trebuchet MS"/>
                <a:cs typeface="Trebuchet MS"/>
                <a:sym typeface="Arial" charset="0"/>
              </a:rPr>
              <a:t>, do these results make sense</a:t>
            </a:r>
            <a:r>
              <a:rPr lang="en-US" sz="1400" dirty="0">
                <a:solidFill>
                  <a:srgbClr val="FFFFFF"/>
                </a:solidFill>
                <a:latin typeface="Trebuchet MS"/>
                <a:cs typeface="Trebuchet MS"/>
                <a:sym typeface="Arial" charset="0"/>
              </a:rPr>
              <a:t>?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76200" y="4048125"/>
            <a:ext cx="1371600" cy="2200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>
              <a:defRPr/>
            </a:pPr>
            <a:r>
              <a:rPr lang="en-US" sz="1400" dirty="0">
                <a:solidFill>
                  <a:srgbClr val="FFFFFF"/>
                </a:solidFill>
                <a:latin typeface="Trebuchet MS"/>
                <a:cs typeface="Trebuchet MS"/>
                <a:sym typeface="Arial" charset="0"/>
              </a:rPr>
              <a:t>Maybe…these pathways may be involved in establishment &amp; maintenance of pregnancy, as well as coordination of growth and development.</a:t>
            </a:r>
          </a:p>
          <a:p>
            <a:pPr defTabSz="914400">
              <a:defRPr/>
            </a:pPr>
            <a:endParaRPr lang="en-US" sz="14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defTabSz="914400">
              <a:defRPr/>
            </a:pPr>
            <a:endParaRPr lang="en-US" dirty="0">
              <a:cs typeface="Helvetica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762000" y="3505200"/>
            <a:ext cx="0" cy="533400"/>
          </a:xfrm>
          <a:prstGeom prst="lin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Helvetica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2033588" y="6299200"/>
            <a:ext cx="7024687" cy="254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Arial" charset="0"/>
              </a:rPr>
              <a:t>Cole et al. (2014)</a:t>
            </a:r>
            <a:endParaRPr lang="en-US" dirty="0">
              <a:solidFill>
                <a:schemeClr val="bg1">
                  <a:lumMod val="50000"/>
                </a:schemeClr>
              </a:solidFill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485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48725" cy="584200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Pedigree &amp; haplotype design 	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505200" y="1219200"/>
            <a:ext cx="19812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49FF38"/>
                </a:solidFill>
                <a:latin typeface="Trebuchet MS" charset="0"/>
                <a:cs typeface="Trebuchet MS" charset="0"/>
              </a:rPr>
              <a:t>Arlinda Chief</a:t>
            </a:r>
          </a:p>
          <a:p>
            <a:pPr eaLnBrk="1"/>
            <a:r>
              <a:rPr lang="en-US" sz="16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AA, SCE: 8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7156450" y="1238250"/>
            <a:ext cx="1185863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00FF00"/>
                </a:solidFill>
                <a:latin typeface="Trebuchet MS" charset="0"/>
                <a:cs typeface="Trebuchet MS" charset="0"/>
              </a:rPr>
              <a:t>Chief</a:t>
            </a:r>
            <a:br>
              <a:rPr lang="en-US" sz="1600" b="1">
                <a:solidFill>
                  <a:srgbClr val="00FF00"/>
                </a:solidFill>
                <a:latin typeface="Trebuchet MS" charset="0"/>
                <a:cs typeface="Trebuchet MS" charset="0"/>
              </a:rPr>
            </a:br>
            <a:r>
              <a:rPr lang="en-US" sz="1600" b="1">
                <a:solidFill>
                  <a:schemeClr val="tx2"/>
                </a:solidFill>
                <a:latin typeface="Trebuchet MS" charset="0"/>
                <a:cs typeface="Trebuchet MS" charset="0"/>
              </a:rPr>
              <a:t>AA, SCE: 7</a:t>
            </a: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6324600" y="2057400"/>
            <a:ext cx="48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>
                <a:solidFill>
                  <a:srgbClr val="00FF00"/>
                </a:solidFill>
                <a:latin typeface="Trebuchet MS" charset="0"/>
                <a:cs typeface="Trebuchet MS" charset="0"/>
              </a:rPr>
              <a:t>MGS</a:t>
            </a:r>
          </a:p>
        </p:txBody>
      </p:sp>
      <p:grpSp>
        <p:nvGrpSpPr>
          <p:cNvPr id="24581" name="Group 15"/>
          <p:cNvGrpSpPr>
            <a:grpSpLocks/>
          </p:cNvGrpSpPr>
          <p:nvPr/>
        </p:nvGrpSpPr>
        <p:grpSpPr bwMode="auto">
          <a:xfrm>
            <a:off x="2971800" y="5670550"/>
            <a:ext cx="3048000" cy="593725"/>
            <a:chOff x="1893349" y="3957935"/>
            <a:chExt cx="2815469" cy="593467"/>
          </a:xfrm>
        </p:grpSpPr>
        <p:sp>
          <p:nvSpPr>
            <p:cNvPr id="24608" name="TextBox 6"/>
            <p:cNvSpPr txBox="1">
              <a:spLocks noChangeArrowheads="1"/>
            </p:cNvSpPr>
            <p:nvPr/>
          </p:nvSpPr>
          <p:spPr bwMode="auto">
            <a:xfrm>
              <a:off x="1893349" y="3957935"/>
              <a:ext cx="1337348" cy="5847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600" b="1">
                  <a:solidFill>
                    <a:srgbClr val="00FF00"/>
                  </a:solidFill>
                  <a:latin typeface="Trebuchet MS" charset="0"/>
                  <a:cs typeface="Trebuchet MS" charset="0"/>
                </a:rPr>
                <a:t>CMV Mica</a:t>
              </a:r>
              <a:endPara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endParaRPr>
            </a:p>
            <a:p>
              <a:pPr eaLnBrk="1"/>
              <a:r>
                <a:rPr lang="en-US" sz="1600" b="1">
                  <a:solidFill>
                    <a:srgbClr val="FFFFFF"/>
                  </a:solidFill>
                  <a:latin typeface="Trebuchet MS" charset="0"/>
                  <a:cs typeface="Trebuchet MS" charset="0"/>
                </a:rPr>
                <a:t>Aa, SCE: 14</a:t>
              </a:r>
            </a:p>
          </p:txBody>
        </p:sp>
        <p:sp>
          <p:nvSpPr>
            <p:cNvPr id="24609" name="TextBox 9"/>
            <p:cNvSpPr txBox="1">
              <a:spLocks noChangeArrowheads="1"/>
            </p:cNvSpPr>
            <p:nvPr/>
          </p:nvSpPr>
          <p:spPr bwMode="auto">
            <a:xfrm>
              <a:off x="3441856" y="3966754"/>
              <a:ext cx="1266962" cy="5846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600" b="1">
                  <a:solidFill>
                    <a:srgbClr val="00FF00"/>
                  </a:solidFill>
                  <a:latin typeface="Trebuchet MS" charset="0"/>
                  <a:cs typeface="Trebuchet MS" charset="0"/>
                </a:rPr>
                <a:t>Leduc</a:t>
              </a:r>
              <a:endParaRPr lang="en-US" sz="1600" b="1">
                <a:solidFill>
                  <a:srgbClr val="FFFFFF"/>
                </a:solidFill>
                <a:latin typeface="Trebuchet MS" charset="0"/>
                <a:cs typeface="Trebuchet MS" charset="0"/>
              </a:endParaRPr>
            </a:p>
            <a:p>
              <a:pPr eaLnBrk="1"/>
              <a:r>
                <a:rPr lang="en-US" sz="1600" b="1">
                  <a:solidFill>
                    <a:srgbClr val="FFFFFF"/>
                  </a:solidFill>
                  <a:latin typeface="Trebuchet MS" charset="0"/>
                  <a:cs typeface="Trebuchet MS" charset="0"/>
                </a:rPr>
                <a:t>Aa, SCE: 18</a:t>
              </a:r>
            </a:p>
          </p:txBody>
        </p:sp>
      </p:grp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971800" y="4470400"/>
            <a:ext cx="1481138" cy="5857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49FF38"/>
                </a:solidFill>
                <a:latin typeface="Trebuchet MS" charset="0"/>
                <a:cs typeface="Trebuchet MS" charset="0"/>
              </a:rPr>
              <a:t>Melwood</a:t>
            </a:r>
          </a:p>
          <a:p>
            <a:pPr eaLnBrk="1"/>
            <a:r>
              <a:rPr lang="en-US" sz="16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Aa, SCE: 8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4613275" y="4470400"/>
            <a:ext cx="1406525" cy="5857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00FF00"/>
                </a:solidFill>
                <a:latin typeface="Trebuchet MS" charset="0"/>
                <a:cs typeface="Trebuchet MS" charset="0"/>
              </a:rPr>
              <a:t>Jed</a:t>
            </a:r>
            <a:endParaRPr lang="en-US" sz="1600" b="1">
              <a:solidFill>
                <a:srgbClr val="FFFF00"/>
              </a:solidFill>
              <a:latin typeface="Trebuchet MS" charset="0"/>
              <a:cs typeface="Trebuchet MS" charset="0"/>
            </a:endParaRPr>
          </a:p>
          <a:p>
            <a:pPr eaLnBrk="1"/>
            <a:r>
              <a:rPr lang="en-US" sz="16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Aa, SCE: 15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3505200" y="2413000"/>
            <a:ext cx="1981200" cy="831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49FF38"/>
                </a:solidFill>
                <a:latin typeface="Trebuchet MS" charset="0"/>
                <a:cs typeface="Trebuchet MS" charset="0"/>
              </a:rPr>
              <a:t>Arlinda Rotate</a:t>
            </a:r>
          </a:p>
          <a:p>
            <a:pPr eaLnBrk="1"/>
            <a:r>
              <a:rPr lang="en-US" sz="16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AA, SCE: 8</a:t>
            </a:r>
          </a:p>
          <a:p>
            <a:pPr eaLnBrk="1"/>
            <a:r>
              <a:rPr lang="en-US" sz="16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δ = 10</a:t>
            </a:r>
          </a:p>
        </p:txBody>
      </p:sp>
      <p:cxnSp>
        <p:nvCxnSpPr>
          <p:cNvPr id="24585" name="Straight Connector 26"/>
          <p:cNvCxnSpPr>
            <a:cxnSpLocks noChangeShapeType="1"/>
          </p:cNvCxnSpPr>
          <p:nvPr/>
        </p:nvCxnSpPr>
        <p:spPr bwMode="auto">
          <a:xfrm flipH="1">
            <a:off x="3733800" y="38608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86" name="Group 63"/>
          <p:cNvGrpSpPr>
            <a:grpSpLocks/>
          </p:cNvGrpSpPr>
          <p:nvPr/>
        </p:nvGrpSpPr>
        <p:grpSpPr bwMode="auto">
          <a:xfrm>
            <a:off x="6019800" y="2895600"/>
            <a:ext cx="2801938" cy="1570038"/>
            <a:chOff x="6072720" y="3912657"/>
            <a:chExt cx="2802089" cy="1570572"/>
          </a:xfrm>
        </p:grpSpPr>
        <p:sp>
          <p:nvSpPr>
            <p:cNvPr id="24605" name="TextBox 8"/>
            <p:cNvSpPr txBox="1">
              <a:spLocks noChangeArrowheads="1"/>
            </p:cNvSpPr>
            <p:nvPr/>
          </p:nvSpPr>
          <p:spPr bwMode="auto">
            <a:xfrm>
              <a:off x="7538056" y="3912657"/>
              <a:ext cx="1336753" cy="5849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600" b="1">
                  <a:solidFill>
                    <a:srgbClr val="00FF00"/>
                  </a:solidFill>
                  <a:latin typeface="Trebuchet MS" charset="0"/>
                  <a:cs typeface="Trebuchet MS" charset="0"/>
                </a:rPr>
                <a:t>Tradition</a:t>
              </a:r>
              <a:endParaRPr lang="en-US" sz="1600" b="1">
                <a:solidFill>
                  <a:srgbClr val="FFFFFF"/>
                </a:solidFill>
                <a:latin typeface="Trebuchet MS" charset="0"/>
                <a:cs typeface="Trebuchet MS" charset="0"/>
              </a:endParaRPr>
            </a:p>
            <a:p>
              <a:pPr eaLnBrk="1"/>
              <a:r>
                <a:rPr lang="en-US" sz="1600" b="1">
                  <a:solidFill>
                    <a:srgbClr val="FFFFFF"/>
                  </a:solidFill>
                  <a:latin typeface="Trebuchet MS" charset="0"/>
                  <a:cs typeface="Trebuchet MS" charset="0"/>
                </a:rPr>
                <a:t>Aa, SCE: 10</a:t>
              </a:r>
            </a:p>
          </p:txBody>
        </p:sp>
        <p:cxnSp>
          <p:nvCxnSpPr>
            <p:cNvPr id="24606" name="Straight Connector 34"/>
            <p:cNvCxnSpPr>
              <a:cxnSpLocks noChangeShapeType="1"/>
            </p:cNvCxnSpPr>
            <p:nvPr/>
          </p:nvCxnSpPr>
          <p:spPr bwMode="auto">
            <a:xfrm flipH="1">
              <a:off x="6072720" y="4495800"/>
              <a:ext cx="1471080" cy="9874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7" name="TextBox 37"/>
            <p:cNvSpPr txBox="1">
              <a:spLocks noChangeArrowheads="1"/>
            </p:cNvSpPr>
            <p:nvPr/>
          </p:nvSpPr>
          <p:spPr bwMode="auto">
            <a:xfrm>
              <a:off x="7008602" y="4800600"/>
              <a:ext cx="484872" cy="27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>
                  <a:solidFill>
                    <a:srgbClr val="00FF00"/>
                  </a:solidFill>
                  <a:latin typeface="Trebuchet MS" charset="0"/>
                  <a:cs typeface="Trebuchet MS" charset="0"/>
                </a:rPr>
                <a:t>MGS</a:t>
              </a:r>
            </a:p>
          </p:txBody>
        </p:sp>
      </p:grpSp>
      <p:cxnSp>
        <p:nvCxnSpPr>
          <p:cNvPr id="24587" name="Straight Connector 47"/>
          <p:cNvCxnSpPr>
            <a:cxnSpLocks noChangeShapeType="1"/>
            <a:stCxn id="24578" idx="2"/>
            <a:endCxn id="24584" idx="0"/>
          </p:cNvCxnSpPr>
          <p:nvPr/>
        </p:nvCxnSpPr>
        <p:spPr bwMode="auto">
          <a:xfrm>
            <a:off x="4495800" y="1803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Straight Connector 49"/>
          <p:cNvCxnSpPr>
            <a:cxnSpLocks noChangeShapeType="1"/>
          </p:cNvCxnSpPr>
          <p:nvPr/>
        </p:nvCxnSpPr>
        <p:spPr bwMode="auto">
          <a:xfrm>
            <a:off x="4530725" y="3251200"/>
            <a:ext cx="635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Connector 50"/>
          <p:cNvCxnSpPr>
            <a:cxnSpLocks noChangeShapeType="1"/>
          </p:cNvCxnSpPr>
          <p:nvPr/>
        </p:nvCxnSpPr>
        <p:spPr bwMode="auto">
          <a:xfrm>
            <a:off x="3733800" y="3860800"/>
            <a:ext cx="4763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Straight Connector 51"/>
          <p:cNvCxnSpPr>
            <a:cxnSpLocks noChangeShapeType="1"/>
          </p:cNvCxnSpPr>
          <p:nvPr/>
        </p:nvCxnSpPr>
        <p:spPr bwMode="auto">
          <a:xfrm>
            <a:off x="5329238" y="3860800"/>
            <a:ext cx="4762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Straight Connector 52"/>
          <p:cNvCxnSpPr>
            <a:cxnSpLocks noChangeShapeType="1"/>
          </p:cNvCxnSpPr>
          <p:nvPr/>
        </p:nvCxnSpPr>
        <p:spPr bwMode="auto">
          <a:xfrm flipH="1">
            <a:off x="5486400" y="1828800"/>
            <a:ext cx="1676400" cy="579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Straight Connector 55"/>
          <p:cNvCxnSpPr>
            <a:cxnSpLocks noChangeShapeType="1"/>
          </p:cNvCxnSpPr>
          <p:nvPr/>
        </p:nvCxnSpPr>
        <p:spPr bwMode="auto">
          <a:xfrm>
            <a:off x="5329238" y="5062538"/>
            <a:ext cx="4762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Straight Connector 56"/>
          <p:cNvCxnSpPr>
            <a:cxnSpLocks noChangeShapeType="1"/>
          </p:cNvCxnSpPr>
          <p:nvPr/>
        </p:nvCxnSpPr>
        <p:spPr bwMode="auto">
          <a:xfrm>
            <a:off x="3733800" y="5062538"/>
            <a:ext cx="4763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228600" y="1219200"/>
            <a:ext cx="2133600" cy="3240088"/>
            <a:chOff x="228684" y="1219200"/>
            <a:chExt cx="2133513" cy="3240107"/>
          </a:xfrm>
        </p:grpSpPr>
        <p:grpSp>
          <p:nvGrpSpPr>
            <p:cNvPr id="24600" name="Group 2"/>
            <p:cNvGrpSpPr>
              <a:grpSpLocks/>
            </p:cNvGrpSpPr>
            <p:nvPr/>
          </p:nvGrpSpPr>
          <p:grpSpPr bwMode="auto">
            <a:xfrm>
              <a:off x="304881" y="2265512"/>
              <a:ext cx="1981119" cy="2193795"/>
              <a:chOff x="533481" y="1219200"/>
              <a:chExt cx="1981119" cy="2193795"/>
            </a:xfrm>
          </p:grpSpPr>
          <p:sp>
            <p:nvSpPr>
              <p:cNvPr id="24602" name="TextBox 28"/>
              <p:cNvSpPr txBox="1">
                <a:spLocks noChangeArrowheads="1"/>
              </p:cNvSpPr>
              <p:nvPr/>
            </p:nvSpPr>
            <p:spPr bwMode="auto">
              <a:xfrm>
                <a:off x="533481" y="1219200"/>
                <a:ext cx="1981119" cy="58477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>
                    <a:solidFill>
                      <a:srgbClr val="49FF38"/>
                    </a:solidFill>
                    <a:latin typeface="Trebuchet MS" charset="0"/>
                    <a:cs typeface="Trebuchet MS" charset="0"/>
                  </a:rPr>
                  <a:t>Rockman Ivanhoe</a:t>
                </a:r>
              </a:p>
              <a:p>
                <a:pPr eaLnBrk="1"/>
                <a:r>
                  <a:rPr lang="en-US" sz="1600" b="1">
                    <a:solidFill>
                      <a:srgbClr val="FFFFFF"/>
                    </a:solidFill>
                    <a:latin typeface="Trebuchet MS" charset="0"/>
                    <a:cs typeface="Trebuchet MS" charset="0"/>
                  </a:rPr>
                  <a:t>Aa, SCE: 6</a:t>
                </a:r>
              </a:p>
            </p:txBody>
          </p:sp>
          <p:sp>
            <p:nvSpPr>
              <p:cNvPr id="24603" name="TextBox 30"/>
              <p:cNvSpPr txBox="1">
                <a:spLocks noChangeArrowheads="1"/>
              </p:cNvSpPr>
              <p:nvPr/>
            </p:nvSpPr>
            <p:spPr bwMode="auto">
              <a:xfrm>
                <a:off x="533481" y="2023662"/>
                <a:ext cx="1981119" cy="5847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>
                    <a:solidFill>
                      <a:srgbClr val="49FF38"/>
                    </a:solidFill>
                    <a:latin typeface="Trebuchet MS" charset="0"/>
                    <a:cs typeface="Trebuchet MS" charset="0"/>
                  </a:rPr>
                  <a:t>Delegate</a:t>
                </a:r>
              </a:p>
              <a:p>
                <a:pPr eaLnBrk="1"/>
                <a:r>
                  <a:rPr lang="en-US" sz="1600" b="1">
                    <a:solidFill>
                      <a:srgbClr val="FFFFFF"/>
                    </a:solidFill>
                    <a:latin typeface="Trebuchet MS" charset="0"/>
                    <a:cs typeface="Trebuchet MS" charset="0"/>
                  </a:rPr>
                  <a:t>Aa, SCE: 15</a:t>
                </a:r>
              </a:p>
            </p:txBody>
          </p:sp>
          <p:sp>
            <p:nvSpPr>
              <p:cNvPr id="24604" name="TextBox 31"/>
              <p:cNvSpPr txBox="1">
                <a:spLocks noChangeArrowheads="1"/>
              </p:cNvSpPr>
              <p:nvPr/>
            </p:nvSpPr>
            <p:spPr bwMode="auto">
              <a:xfrm>
                <a:off x="533481" y="2828219"/>
                <a:ext cx="1981119" cy="5847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>
                    <a:solidFill>
                      <a:srgbClr val="49FF38"/>
                    </a:solidFill>
                    <a:latin typeface="Trebuchet MS" charset="0"/>
                    <a:cs typeface="Trebuchet MS" charset="0"/>
                  </a:rPr>
                  <a:t>Laramie</a:t>
                </a:r>
              </a:p>
              <a:p>
                <a:pPr eaLnBrk="1"/>
                <a:r>
                  <a:rPr lang="en-US" sz="1600" b="1">
                    <a:solidFill>
                      <a:srgbClr val="FF0000"/>
                    </a:solidFill>
                    <a:latin typeface="Trebuchet MS" charset="0"/>
                    <a:cs typeface="Trebuchet MS" charset="0"/>
                  </a:rPr>
                  <a:t>aa</a:t>
                </a:r>
                <a:r>
                  <a:rPr lang="en-US" sz="1600" b="1">
                    <a:solidFill>
                      <a:srgbClr val="FFFFFF"/>
                    </a:solidFill>
                    <a:latin typeface="Trebuchet MS" charset="0"/>
                    <a:cs typeface="Trebuchet MS" charset="0"/>
                  </a:rPr>
                  <a:t>, SCE: 15</a:t>
                </a:r>
              </a:p>
            </p:txBody>
          </p:sp>
        </p:grpSp>
        <p:sp>
          <p:nvSpPr>
            <p:cNvPr id="24601" name="TextBox 11"/>
            <p:cNvSpPr txBox="1">
              <a:spLocks noChangeArrowheads="1"/>
            </p:cNvSpPr>
            <p:nvPr/>
          </p:nvSpPr>
          <p:spPr bwMode="auto">
            <a:xfrm>
              <a:off x="228684" y="1219200"/>
              <a:ext cx="213351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400" b="1">
                  <a:solidFill>
                    <a:srgbClr val="FFFF00"/>
                  </a:solidFill>
                  <a:latin typeface="Trebuchet MS" charset="0"/>
                  <a:cs typeface="Trebuchet MS" charset="0"/>
                </a:rPr>
                <a:t>These bulls carry</a:t>
              </a:r>
            </a:p>
            <a:p>
              <a:pPr eaLnBrk="1"/>
              <a:r>
                <a:rPr lang="en-US" sz="1400" b="1">
                  <a:solidFill>
                    <a:srgbClr val="FFFF00"/>
                  </a:solidFill>
                  <a:latin typeface="Trebuchet MS" charset="0"/>
                  <a:cs typeface="Trebuchet MS" charset="0"/>
                </a:rPr>
                <a:t>the haplotype with</a:t>
              </a:r>
            </a:p>
            <a:p>
              <a:pPr eaLnBrk="1"/>
              <a:r>
                <a:rPr lang="en-US" sz="1400" b="1">
                  <a:solidFill>
                    <a:srgbClr val="FFFF00"/>
                  </a:solidFill>
                  <a:latin typeface="Trebuchet MS" charset="0"/>
                  <a:cs typeface="Trebuchet MS" charset="0"/>
                </a:rPr>
                <a:t>the largest, negative</a:t>
              </a:r>
            </a:p>
            <a:p>
              <a:pPr eaLnBrk="1"/>
              <a:r>
                <a:rPr lang="en-US" sz="1400" b="1">
                  <a:solidFill>
                    <a:srgbClr val="FFFF00"/>
                  </a:solidFill>
                  <a:latin typeface="Trebuchet MS" charset="0"/>
                  <a:cs typeface="Trebuchet MS" charset="0"/>
                </a:rPr>
                <a:t>effect on SCE:</a:t>
              </a:r>
            </a:p>
          </p:txBody>
        </p:sp>
      </p:grpSp>
      <p:grpSp>
        <p:nvGrpSpPr>
          <p:cNvPr id="24595" name="Group 20"/>
          <p:cNvGrpSpPr>
            <a:grpSpLocks/>
          </p:cNvGrpSpPr>
          <p:nvPr/>
        </p:nvGrpSpPr>
        <p:grpSpPr bwMode="auto">
          <a:xfrm>
            <a:off x="228600" y="5026025"/>
            <a:ext cx="2209800" cy="1222375"/>
            <a:chOff x="228723" y="5026223"/>
            <a:chExt cx="2209057" cy="1222175"/>
          </a:xfrm>
        </p:grpSpPr>
        <p:grpSp>
          <p:nvGrpSpPr>
            <p:cNvPr id="24596" name="Group 17"/>
            <p:cNvGrpSpPr>
              <a:grpSpLocks/>
            </p:cNvGrpSpPr>
            <p:nvPr/>
          </p:nvGrpSpPr>
          <p:grpSpPr bwMode="auto">
            <a:xfrm>
              <a:off x="304897" y="5257959"/>
              <a:ext cx="1980534" cy="990439"/>
              <a:chOff x="322537" y="4824045"/>
              <a:chExt cx="1980534" cy="990439"/>
            </a:xfrm>
          </p:grpSpPr>
          <p:sp>
            <p:nvSpPr>
              <p:cNvPr id="24598" name="TextBox 35"/>
              <p:cNvSpPr txBox="1">
                <a:spLocks noChangeArrowheads="1"/>
              </p:cNvSpPr>
              <p:nvPr/>
            </p:nvSpPr>
            <p:spPr bwMode="auto">
              <a:xfrm>
                <a:off x="322537" y="5029200"/>
                <a:ext cx="1980534" cy="5847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>
                    <a:solidFill>
                      <a:srgbClr val="49FF38"/>
                    </a:solidFill>
                    <a:latin typeface="Trebuchet MS" charset="0"/>
                    <a:cs typeface="Trebuchet MS" charset="0"/>
                  </a:rPr>
                  <a:t>Combination</a:t>
                </a:r>
              </a:p>
              <a:p>
                <a:pPr eaLnBrk="1"/>
                <a:r>
                  <a:rPr lang="en-US" sz="1600" b="1">
                    <a:solidFill>
                      <a:srgbClr val="FF0000"/>
                    </a:solidFill>
                    <a:latin typeface="Trebuchet MS" charset="0"/>
                    <a:cs typeface="Trebuchet MS" charset="0"/>
                  </a:rPr>
                  <a:t>??</a:t>
                </a:r>
                <a:r>
                  <a:rPr lang="en-US" sz="1600" b="1">
                    <a:solidFill>
                      <a:srgbClr val="FFFFFF"/>
                    </a:solidFill>
                    <a:latin typeface="Trebuchet MS" charset="0"/>
                    <a:cs typeface="Trebuchet MS" charset="0"/>
                  </a:rPr>
                  <a:t>, SCE: 7</a:t>
                </a:r>
              </a:p>
            </p:txBody>
          </p:sp>
          <p:sp>
            <p:nvSpPr>
              <p:cNvPr id="17" name="Multiply 16"/>
              <p:cNvSpPr/>
              <p:nvPr/>
            </p:nvSpPr>
            <p:spPr bwMode="auto">
              <a:xfrm>
                <a:off x="627235" y="4824046"/>
                <a:ext cx="1447313" cy="990438"/>
              </a:xfrm>
              <a:prstGeom prst="mathMultiply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hangingPunct="1"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  <a:cs typeface="Helvetica" charset="0"/>
                </a:endParaRPr>
              </a:p>
            </p:txBody>
          </p:sp>
        </p:grpSp>
        <p:sp>
          <p:nvSpPr>
            <p:cNvPr id="24597" name="TextBox 39"/>
            <p:cNvSpPr txBox="1">
              <a:spLocks noChangeArrowheads="1"/>
            </p:cNvSpPr>
            <p:nvPr/>
          </p:nvSpPr>
          <p:spPr bwMode="auto">
            <a:xfrm>
              <a:off x="228723" y="5026223"/>
              <a:ext cx="22090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400" b="1">
                  <a:solidFill>
                    <a:srgbClr val="FFFF00"/>
                  </a:solidFill>
                  <a:latin typeface="Trebuchet MS" charset="0"/>
                  <a:cs typeface="Trebuchet MS" charset="0"/>
                </a:rPr>
                <a:t>Couldn’t obtain DNA: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62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How many scientists does it take…</a:t>
            </a:r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24762" r="-146" b="27206"/>
          <a:stretch>
            <a:fillRect/>
          </a:stretch>
        </p:blipFill>
        <p:spPr bwMode="auto">
          <a:xfrm>
            <a:off x="685800" y="1066800"/>
            <a:ext cx="7654925" cy="53943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029200" y="1981200"/>
            <a:ext cx="990600" cy="1295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4800600" y="2133600"/>
            <a:ext cx="1295400" cy="12954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5410200" y="3429000"/>
            <a:ext cx="0" cy="9906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19600" y="4389438"/>
            <a:ext cx="2190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  <a:t>You went to her</a:t>
            </a:r>
            <a:b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</a:br>
            <a: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  <a:t>poster on Tuesday</a:t>
            </a:r>
            <a:b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</a:br>
            <a: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  <a:t>(Abstract 799,</a:t>
            </a:r>
            <a:b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</a:br>
            <a: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  <a:t>Cooper et al.), right?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819400" y="1600200"/>
            <a:ext cx="1295400" cy="12954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429000" y="2895600"/>
            <a:ext cx="0" cy="6096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38388" y="3465513"/>
            <a:ext cx="242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  <a:t>You just missed his talk</a:t>
            </a:r>
            <a:b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</a:br>
            <a: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  <a:t>(Abstract 164, Bickhart</a:t>
            </a:r>
          </a:p>
          <a:p>
            <a:pPr eaLnBrk="1"/>
            <a: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  <a:t>et al.)!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553200" y="1427163"/>
            <a:ext cx="1566863" cy="16002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7340600" y="3038475"/>
            <a:ext cx="0" cy="7524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623050" y="3781425"/>
            <a:ext cx="1428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  <a:t>He’s back in</a:t>
            </a:r>
            <a:b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</a:br>
            <a: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  <a:t>Maryland,</a:t>
            </a:r>
            <a:b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</a:br>
            <a:r>
              <a:rPr lang="en-US" sz="1600" b="1">
                <a:solidFill>
                  <a:srgbClr val="FFFF00"/>
                </a:solidFill>
                <a:latin typeface="Trebuchet MS" charset="0"/>
                <a:cs typeface="Trebuchet MS" charset="0"/>
              </a:rPr>
              <a:t>working.</a:t>
            </a:r>
          </a:p>
        </p:txBody>
      </p:sp>
    </p:spTree>
    <p:extLst>
      <p:ext uri="{BB962C8B-B14F-4D97-AF65-F5344CB8AC3E}">
        <p14:creationId xmlns:p14="http://schemas.microsoft.com/office/powerpoint/2010/main" val="6085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0" grpId="0"/>
      <p:bldP spid="10" grpId="1"/>
      <p:bldP spid="13" grpId="0" animBg="1"/>
      <p:bldP spid="13" grpId="1" animBg="1"/>
      <p:bldP spid="16" grpId="0"/>
      <p:bldP spid="16" grpId="1"/>
      <p:bldP spid="24" grpId="0" animBg="1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42875" y="176213"/>
            <a:ext cx="8848725" cy="585787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Sequencing coverage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839200" cy="44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1"/>
                <a:gridCol w="685800"/>
                <a:gridCol w="1524000"/>
                <a:gridCol w="1905000"/>
                <a:gridCol w="1219199"/>
              </a:tblGrid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Bull name</a:t>
                      </a:r>
                      <a:endParaRPr lang="en-US" sz="18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7" marB="457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SCE</a:t>
                      </a:r>
                      <a:r>
                        <a:rPr lang="en-US" sz="1800" baseline="30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aseline="30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7" marB="457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Genotype</a:t>
                      </a:r>
                      <a:r>
                        <a:rPr lang="en-US" sz="1800" baseline="30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lang="en-US" sz="1800" baseline="30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7" marB="457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Total reads</a:t>
                      </a:r>
                      <a:endParaRPr lang="en-US" sz="18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7" marB="457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Coverage</a:t>
                      </a:r>
                      <a:endParaRPr lang="en-US" sz="18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7" marB="457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Pawnee Farm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Arlinda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Chief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7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333,628,731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12.03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Glendell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Arlinda</a:t>
                      </a:r>
                      <a:r>
                        <a:rPr lang="en-US" sz="1800" b="1" dirty="0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 Chief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8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981,726,824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35.41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Sweet Haven </a:t>
                      </a:r>
                      <a:r>
                        <a:rPr lang="en-US" sz="1800" b="1" dirty="0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Tradition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10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390,387,538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14.01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Arlinda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Rotate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8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~476,000,000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17.00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Arlinda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Melwood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8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~448,000,000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16.00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Juniper Rotate </a:t>
                      </a:r>
                      <a:r>
                        <a:rPr lang="en-US" sz="1800" b="1" dirty="0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Jed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15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656,190,604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23.66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CMV </a:t>
                      </a:r>
                      <a:r>
                        <a:rPr lang="en-US" sz="1800" b="1" dirty="0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Mica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14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433,353,161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15.63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Lystel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Leduc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18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767,440,677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27.68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Willow-Farm </a:t>
                      </a:r>
                      <a:r>
                        <a:rPr lang="en-US" sz="1800" b="1" dirty="0" err="1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Rockman</a:t>
                      </a:r>
                      <a:r>
                        <a:rPr lang="en-US" sz="1800" b="1" dirty="0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 Ivanhoe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6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195,769,690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7.06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Cass-River Select </a:t>
                      </a:r>
                      <a:r>
                        <a:rPr lang="en-US" sz="1800" b="1" dirty="0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Delegate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15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377,380,110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13.61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Wedgwood </a:t>
                      </a:r>
                      <a:r>
                        <a:rPr lang="en-US" sz="1800" b="1" dirty="0" smtClean="0">
                          <a:solidFill>
                            <a:srgbClr val="49FF38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Laramie</a:t>
                      </a:r>
                      <a:endParaRPr lang="en-US" sz="1800" b="1" dirty="0">
                        <a:solidFill>
                          <a:srgbClr val="49FF38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15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aa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371,477,172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mbria"/>
                          <a:cs typeface="Trebuchet MS"/>
                        </a:rPr>
                        <a:t>13.39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Trebuchet MS"/>
                        <a:ea typeface="ＭＳ 明朝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5486400"/>
            <a:ext cx="8839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/>
                <a:cs typeface="Trebuchet MS"/>
              </a:rPr>
              <a:t>1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/>
                <a:cs typeface="Trebuchet MS"/>
              </a:rPr>
              <a:t>Predicted transmitting ability (PTA) for sire calving ease, the percentage of offspring born with difficulty. Small</a:t>
            </a:r>
            <a:b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/>
                <a:cs typeface="Trebuchet MS"/>
              </a:rPr>
            </a:b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/>
                <a:cs typeface="Trebuchet MS"/>
              </a:rPr>
              <a:t> values are desirable and large values are undesirable.</a:t>
            </a:r>
          </a:p>
          <a:p>
            <a:pPr>
              <a:defRPr/>
            </a:pPr>
            <a:r>
              <a:rPr lang="en-US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/>
                <a:cs typeface="Trebuchet MS"/>
              </a:rPr>
              <a:t>2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/>
                <a:cs typeface="Trebuchet MS"/>
              </a:rPr>
              <a:t>The genotype of the tag SNP for the QTL, where “A” and “a” are the major and minor alleles,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417412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Results from Illumina sequencing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1704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Data analyzed using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paired-end read alignments</a:t>
            </a:r>
            <a:r>
              <a:rPr lang="en-US">
                <a:latin typeface="Trebuchet MS" charset="0"/>
              </a:rPr>
              <a:t> and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split-read mapping</a:t>
            </a:r>
          </a:p>
          <a:p>
            <a:r>
              <a:rPr lang="en-US">
                <a:latin typeface="Trebuchet MS" charset="0"/>
              </a:rPr>
              <a:t>Portions of two exons and a connecting intron within the Ig-like protein domains may have been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duplicated</a:t>
            </a:r>
          </a:p>
          <a:p>
            <a:r>
              <a:rPr lang="en-US">
                <a:latin typeface="Trebuchet MS" charset="0"/>
              </a:rPr>
              <a:t>Some heterozygotes with desirable SCE also have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deletions </a:t>
            </a:r>
            <a:r>
              <a:rPr lang="en-US">
                <a:latin typeface="Trebuchet MS" charset="0"/>
              </a:rPr>
              <a:t>near the N-terminal end of the protein</a:t>
            </a:r>
          </a:p>
          <a:p>
            <a:endParaRPr lang="en-US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2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72525" cy="11699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Possible assembly problem on BTA18</a:t>
            </a:r>
          </a:p>
        </p:txBody>
      </p:sp>
      <p:pic>
        <p:nvPicPr>
          <p:cNvPr id="28674" name="Picture 5" descr="Arlinda-Chief_impro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38" y="30784800"/>
            <a:ext cx="9047162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Arlinda-Chief_impro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30937200"/>
            <a:ext cx="9047162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Arlinda-Chief_impro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338" y="31089600"/>
            <a:ext cx="9047162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Arlinda-Chief_impro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738" y="31242000"/>
            <a:ext cx="9047162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Rackman-Ivanhoe_impro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36623625"/>
            <a:ext cx="91440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Arlinda-Chief_impro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138" y="31394400"/>
            <a:ext cx="9047162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3" descr="WCGALP_Figure 2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035050"/>
            <a:ext cx="8516937" cy="5486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3929063"/>
            <a:ext cx="579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2000" b="1">
                <a:solidFill>
                  <a:srgbClr val="FFFF00"/>
                </a:solidFill>
              </a:rPr>
              <a:t>This could be a GC-rich region (bias in   </a:t>
            </a:r>
            <a:br>
              <a:rPr lang="en-US" sz="2000" b="1">
                <a:solidFill>
                  <a:srgbClr val="FFFF00"/>
                </a:solidFill>
              </a:rPr>
            </a:br>
            <a:r>
              <a:rPr lang="en-US" sz="2000" b="1">
                <a:solidFill>
                  <a:srgbClr val="FFFF00"/>
                </a:solidFill>
              </a:rPr>
              <a:t>Illumina chemistry).</a:t>
            </a:r>
          </a:p>
          <a:p>
            <a:pPr eaLnBrk="1"/>
            <a:r>
              <a:rPr lang="en-US" sz="2000" b="1">
                <a:solidFill>
                  <a:srgbClr val="FFFF00"/>
                </a:solidFill>
              </a:rPr>
              <a:t/>
            </a:r>
            <a:br>
              <a:rPr lang="en-US" sz="2000" b="1">
                <a:solidFill>
                  <a:srgbClr val="FFFF00"/>
                </a:solidFill>
              </a:rPr>
            </a:br>
            <a:r>
              <a:rPr lang="en-US" sz="2000" b="1">
                <a:solidFill>
                  <a:srgbClr val="FFFF00"/>
                </a:solidFill>
              </a:rPr>
              <a:t>More reads than expected may align</a:t>
            </a:r>
            <a:br>
              <a:rPr lang="en-US" sz="2000" b="1">
                <a:solidFill>
                  <a:srgbClr val="FFFF00"/>
                </a:solidFill>
              </a:rPr>
            </a:br>
            <a:r>
              <a:rPr lang="en-US" sz="2000" b="1">
                <a:solidFill>
                  <a:srgbClr val="FFFF00"/>
                </a:solidFill>
              </a:rPr>
              <a:t>here because repetitive elements were</a:t>
            </a:r>
            <a:br>
              <a:rPr lang="en-US" sz="2000" b="1">
                <a:solidFill>
                  <a:srgbClr val="FFFF00"/>
                </a:solidFill>
              </a:rPr>
            </a:br>
            <a:r>
              <a:rPr lang="en-US" sz="2000" b="1">
                <a:solidFill>
                  <a:srgbClr val="FFFF00"/>
                </a:solidFill>
              </a:rPr>
              <a:t>combined during assembly.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0" y="4191000"/>
            <a:ext cx="1066800" cy="2286000"/>
          </a:xfrm>
          <a:prstGeom prst="rect">
            <a:avLst/>
          </a:prstGeom>
          <a:noFill/>
          <a:ln w="254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8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238"/>
            <a:ext cx="8226425" cy="584775"/>
          </a:xfrm>
        </p:spPr>
        <p:txBody>
          <a:bodyPr/>
          <a:lstStyle/>
          <a:p>
            <a:r>
              <a:rPr lang="en-US" dirty="0" smtClean="0"/>
              <a:t>Genotypes evaluated</a:t>
            </a:r>
            <a:endParaRPr lang="en-US" dirty="0"/>
          </a:p>
        </p:txBody>
      </p:sp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3056420756"/>
              </p:ext>
            </p:extLst>
          </p:nvPr>
        </p:nvGraphicFramePr>
        <p:xfrm>
          <a:off x="216310" y="1189702"/>
          <a:ext cx="8790038" cy="536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1180906" y="6135579"/>
            <a:ext cx="65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2009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45095" y="6143489"/>
            <a:ext cx="666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2010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6440" y="6135579"/>
            <a:ext cx="65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2011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8886" y="6135579"/>
            <a:ext cx="65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2012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6135579"/>
            <a:ext cx="65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2013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50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39763" y="4419600"/>
            <a:ext cx="7513637" cy="76200"/>
          </a:xfrm>
          <a:prstGeom prst="rect">
            <a:avLst/>
          </a:prstGeom>
          <a:solidFill>
            <a:srgbClr val="B715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cs typeface="Trebuchet MS" charset="0"/>
                <a:sym typeface="Trebuchet MS" charset="0"/>
              </a:rPr>
              <a:t>Genome assembly (simplified)</a:t>
            </a:r>
            <a:endParaRPr lang="en-US">
              <a:latin typeface="Trebuchet MS" charset="0"/>
              <a:cs typeface="Trebuchet MS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1447800"/>
            <a:ext cx="3017838" cy="76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Trebuchet MS" charset="0"/>
              <a:cs typeface="Trebuchet MS" charset="0"/>
            </a:endParaRPr>
          </a:p>
        </p:txBody>
      </p:sp>
      <p:cxnSp>
        <p:nvCxnSpPr>
          <p:cNvPr id="29700" name="Straight Arrow Connector 5"/>
          <p:cNvCxnSpPr>
            <a:cxnSpLocks noChangeShapeType="1"/>
          </p:cNvCxnSpPr>
          <p:nvPr/>
        </p:nvCxnSpPr>
        <p:spPr bwMode="auto">
          <a:xfrm>
            <a:off x="8143875" y="1263650"/>
            <a:ext cx="915988" cy="8810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990600"/>
            <a:ext cx="497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8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Reads must be assembled into chromosomes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87563" y="1600200"/>
            <a:ext cx="3017837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590925" y="1752600"/>
            <a:ext cx="3017838" cy="76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r>
              <a:rPr lang="en-US">
                <a:solidFill>
                  <a:schemeClr val="tx1"/>
                </a:solidFill>
                <a:latin typeface="Trebuchet MS" charset="0"/>
                <a:cs typeface="Trebuchet MS" charset="0"/>
              </a:rPr>
              <a:t> 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05400" y="1905000"/>
            <a:ext cx="3017838" cy="76200"/>
          </a:xfrm>
          <a:prstGeom prst="rect">
            <a:avLst/>
          </a:prstGeom>
          <a:solidFill>
            <a:srgbClr val="49FF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r>
              <a:rPr lang="en-US">
                <a:solidFill>
                  <a:schemeClr val="tx1"/>
                </a:solidFill>
                <a:latin typeface="Trebuchet MS" charset="0"/>
                <a:cs typeface="Trebuchet MS" charset="0"/>
              </a:rPr>
              <a:t> 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39763" y="3179763"/>
            <a:ext cx="7513637" cy="76200"/>
          </a:xfrm>
          <a:prstGeom prst="rect">
            <a:avLst/>
          </a:prstGeom>
          <a:solidFill>
            <a:srgbClr val="B715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2689225"/>
            <a:ext cx="811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8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Assembly is a computational process (Liu et al., 2009; Zimin et al., 2009)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400" y="3929063"/>
            <a:ext cx="849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8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This process is imperfect – repetitive regions are hard to assemble correctly!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67200" y="4343400"/>
            <a:ext cx="304800" cy="228600"/>
          </a:xfrm>
          <a:prstGeom prst="rect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Trebuchet MS" charset="0"/>
              <a:cs typeface="Trebuchet MS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63825" y="5451475"/>
            <a:ext cx="3505200" cy="152400"/>
            <a:chOff x="2207695" y="4800600"/>
            <a:chExt cx="3505226" cy="152400"/>
          </a:xfrm>
        </p:grpSpPr>
        <p:sp>
          <p:nvSpPr>
            <p:cNvPr id="29719" name="Rectangle 45"/>
            <p:cNvSpPr>
              <a:spLocks noChangeArrowheads="1"/>
            </p:cNvSpPr>
            <p:nvPr/>
          </p:nvSpPr>
          <p:spPr bwMode="auto">
            <a:xfrm>
              <a:off x="2207695" y="4834816"/>
              <a:ext cx="3505226" cy="76200"/>
            </a:xfrm>
            <a:prstGeom prst="rect">
              <a:avLst/>
            </a:prstGeom>
            <a:solidFill>
              <a:srgbClr val="B71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hangingPunct="1"/>
              <a:endParaRPr lang="en-US">
                <a:solidFill>
                  <a:schemeClr val="tx1"/>
                </a:solidFill>
                <a:latin typeface="Trebuchet MS" charset="0"/>
                <a:cs typeface="Trebuchet MS" charset="0"/>
              </a:endParaRPr>
            </a:p>
          </p:txBody>
        </p:sp>
        <p:sp>
          <p:nvSpPr>
            <p:cNvPr id="29720" name="Rectangle 46"/>
            <p:cNvSpPr>
              <a:spLocks noChangeArrowheads="1"/>
            </p:cNvSpPr>
            <p:nvPr/>
          </p:nvSpPr>
          <p:spPr bwMode="auto">
            <a:xfrm>
              <a:off x="3477068" y="4800600"/>
              <a:ext cx="961616" cy="15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hangingPunct="1"/>
              <a:endParaRPr lang="en-US">
                <a:solidFill>
                  <a:schemeClr val="tx1"/>
                </a:solidFill>
                <a:latin typeface="Trebuchet MS" charset="0"/>
                <a:cs typeface="Trebuchet MS" charset="0"/>
              </a:endParaRP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494088" y="5068888"/>
            <a:ext cx="1865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ctr" eaLnBrk="1"/>
            <a:r>
              <a:rPr lang="en-US" sz="16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Sometimes, this…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667000" y="6205538"/>
            <a:ext cx="3505200" cy="76200"/>
          </a:xfrm>
          <a:prstGeom prst="rect">
            <a:avLst/>
          </a:prstGeom>
          <a:solidFill>
            <a:srgbClr val="B715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402013" y="6172200"/>
            <a:ext cx="962025" cy="152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602038" y="5788025"/>
            <a:ext cx="1654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ctr" eaLnBrk="1"/>
            <a:r>
              <a:rPr lang="en-US" sz="16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should be this.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440238" y="6172200"/>
            <a:ext cx="962025" cy="152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395788" y="4387850"/>
            <a:ext cx="55562" cy="152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hangingPunct="1"/>
            <a:endParaRPr lang="en-US">
              <a:solidFill>
                <a:schemeClr val="tx1"/>
              </a:solidFill>
              <a:latin typeface="Trebuchet MS" charset="0"/>
              <a:cs typeface="Trebuchet MS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514600" y="4572000"/>
            <a:ext cx="1752600" cy="457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2514600" y="5029200"/>
            <a:ext cx="3810000" cy="14478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572000" y="4572000"/>
            <a:ext cx="1752600" cy="457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390414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" grpId="0" animBg="1"/>
      <p:bldP spid="7" grpId="1" animBg="1"/>
      <p:bldP spid="27" grpId="0"/>
      <p:bldP spid="27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1" grpId="0"/>
      <p:bldP spid="41" grpId="1"/>
      <p:bldP spid="2" grpId="0" animBg="1"/>
      <p:bldP spid="48" grpId="0"/>
      <p:bldP spid="50" grpId="0" animBg="1"/>
      <p:bldP spid="51" grpId="0" animBg="1"/>
      <p:bldP spid="52" grpId="0"/>
      <p:bldP spid="53" grpId="0" animBg="1"/>
      <p:bldP spid="54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48725" cy="585788"/>
          </a:xfrm>
        </p:spPr>
        <p:txBody>
          <a:bodyPr/>
          <a:lstStyle/>
          <a:p>
            <a:r>
              <a:rPr lang="en-US">
                <a:latin typeface="Trebuchet MS" charset="0"/>
                <a:cs typeface="Trebuchet MS" charset="0"/>
                <a:sym typeface="Trebuchet MS" charset="0"/>
              </a:rPr>
              <a:t>Can it be corrected using long reads?</a:t>
            </a:r>
            <a:endParaRPr lang="en-US">
              <a:latin typeface="Trebuchet MS" charset="0"/>
              <a:cs typeface="Trebuchet MS" charset="0"/>
            </a:endParaRP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708275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Trebuchet MS" charset="0"/>
                <a:cs typeface="Trebuchet MS" charset="0"/>
              </a:rPr>
              <a:t>BTA18 </a:t>
            </a:r>
            <a:r>
              <a:rPr lang="en-US">
                <a:latin typeface="Trebuchet MS" charset="0"/>
                <a:cs typeface="Trebuchet MS" charset="0"/>
              </a:rPr>
              <a:t>genomic DNA extracted</a:t>
            </a:r>
            <a:br>
              <a:rPr lang="en-US">
                <a:latin typeface="Trebuchet MS" charset="0"/>
                <a:cs typeface="Trebuchet MS" charset="0"/>
              </a:rPr>
            </a:br>
            <a:r>
              <a:rPr lang="en-US">
                <a:latin typeface="Trebuchet MS" charset="0"/>
                <a:cs typeface="Trebuchet MS" charset="0"/>
              </a:rPr>
              <a:t>from </a:t>
            </a:r>
            <a:r>
              <a:rPr lang="en-US">
                <a:solidFill>
                  <a:srgbClr val="FFFF00"/>
                </a:solidFill>
                <a:latin typeface="Trebuchet MS" charset="0"/>
                <a:cs typeface="Trebuchet MS" charset="0"/>
              </a:rPr>
              <a:t>CHORI-240</a:t>
            </a:r>
            <a:r>
              <a:rPr lang="en-US">
                <a:latin typeface="Trebuchet MS" charset="0"/>
                <a:cs typeface="Trebuchet MS" charset="0"/>
              </a:rPr>
              <a:t> BAC library</a:t>
            </a:r>
            <a:br>
              <a:rPr lang="en-US">
                <a:latin typeface="Trebuchet MS" charset="0"/>
                <a:cs typeface="Trebuchet MS" charset="0"/>
              </a:rPr>
            </a:br>
            <a:r>
              <a:rPr lang="en-US">
                <a:latin typeface="Trebuchet MS" charset="0"/>
                <a:cs typeface="Trebuchet MS" charset="0"/>
              </a:rPr>
              <a:t>(L1 Domino 99375) at AGIL</a:t>
            </a:r>
          </a:p>
          <a:p>
            <a:r>
              <a:rPr lang="en-US">
                <a:latin typeface="Trebuchet MS" charset="0"/>
                <a:cs typeface="Trebuchet MS" charset="0"/>
              </a:rPr>
              <a:t>Sequencing libraries constructed at USDA MARC, pooled, and run on </a:t>
            </a:r>
            <a:r>
              <a:rPr lang="en-US">
                <a:solidFill>
                  <a:srgbClr val="FFFF00"/>
                </a:solidFill>
                <a:latin typeface="Trebuchet MS" charset="0"/>
                <a:cs typeface="Trebuchet MS" charset="0"/>
              </a:rPr>
              <a:t>PacBio RS II</a:t>
            </a:r>
            <a:r>
              <a:rPr lang="en-US">
                <a:solidFill>
                  <a:srgbClr val="49FF38"/>
                </a:solidFill>
                <a:latin typeface="Trebuchet MS" charset="0"/>
                <a:cs typeface="Trebuchet MS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4394200"/>
          <a:ext cx="7620000" cy="1854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9FF3A"/>
                          </a:solidFill>
                          <a:latin typeface="Trebuchet MS"/>
                          <a:cs typeface="Trebuchet MS"/>
                        </a:rPr>
                        <a:t>BAC ID</a:t>
                      </a:r>
                      <a:endParaRPr lang="en-US" dirty="0">
                        <a:solidFill>
                          <a:srgbClr val="F9FF3A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9FF3A"/>
                          </a:solidFill>
                          <a:latin typeface="Trebuchet MS"/>
                          <a:cs typeface="Trebuchet MS"/>
                        </a:rPr>
                        <a:t>Insert size</a:t>
                      </a:r>
                      <a:r>
                        <a:rPr lang="en-US" baseline="0" dirty="0" smtClean="0">
                          <a:solidFill>
                            <a:srgbClr val="F9FF3A"/>
                          </a:solidFill>
                          <a:latin typeface="Trebuchet MS"/>
                          <a:cs typeface="Trebuchet MS"/>
                        </a:rPr>
                        <a:t> (bp)</a:t>
                      </a:r>
                      <a:endParaRPr lang="en-US" dirty="0">
                        <a:solidFill>
                          <a:srgbClr val="F9FF3A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9FF3A"/>
                          </a:solidFill>
                          <a:latin typeface="Trebuchet MS"/>
                          <a:cs typeface="Trebuchet MS"/>
                        </a:rPr>
                        <a:t>Start</a:t>
                      </a:r>
                      <a:endParaRPr lang="en-US" dirty="0">
                        <a:solidFill>
                          <a:srgbClr val="F9FF3A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9FF3A"/>
                          </a:solidFill>
                          <a:latin typeface="Trebuchet MS"/>
                          <a:cs typeface="Trebuchet MS"/>
                        </a:rPr>
                        <a:t>End</a:t>
                      </a:r>
                      <a:endParaRPr lang="en-US" dirty="0">
                        <a:solidFill>
                          <a:srgbClr val="F9FF3A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CH240-389P14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174,682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56,954,654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57,129,335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CH240-234E12</a:t>
                      </a:r>
                      <a:endParaRPr lang="en-US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178,618</a:t>
                      </a:r>
                      <a:endParaRPr lang="en-US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57,058,248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57,236,865</a:t>
                      </a:r>
                      <a:endParaRPr lang="en-US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CH240-280L6</a:t>
                      </a:r>
                      <a:endParaRPr lang="en-US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175,831</a:t>
                      </a:r>
                      <a:endParaRPr lang="en-US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57,092,237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57,268,067</a:t>
                      </a:r>
                      <a:endParaRPr lang="en-US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CH240-34N7</a:t>
                      </a:r>
                      <a:endParaRPr lang="en-US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158,841</a:t>
                      </a:r>
                      <a:endParaRPr lang="en-US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57,129,383</a:t>
                      </a:r>
                      <a:endParaRPr lang="en-US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57,288,223</a:t>
                      </a:r>
                      <a:endParaRPr lang="en-US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108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0" name="TextBox 4"/>
          <p:cNvSpPr txBox="1">
            <a:spLocks noChangeArrowheads="1"/>
          </p:cNvSpPr>
          <p:nvPr/>
        </p:nvSpPr>
        <p:spPr bwMode="auto">
          <a:xfrm>
            <a:off x="7058025" y="2655888"/>
            <a:ext cx="1998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r" eaLnBrk="1"/>
            <a:r>
              <a:rPr lang="en-US">
                <a:solidFill>
                  <a:srgbClr val="49FF38"/>
                </a:solidFill>
                <a:latin typeface="Trebuchet MS" charset="0"/>
                <a:cs typeface="Trebuchet MS" charset="0"/>
              </a:rPr>
              <a:t>Source: Pacific Biosystems</a:t>
            </a:r>
          </a:p>
        </p:txBody>
      </p:sp>
    </p:spTree>
    <p:extLst>
      <p:ext uri="{BB962C8B-B14F-4D97-AF65-F5344CB8AC3E}">
        <p14:creationId xmlns:p14="http://schemas.microsoft.com/office/powerpoint/2010/main" val="26094307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487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Processing of PacBio reads</a:t>
            </a:r>
            <a:endParaRPr lang="en-US">
              <a:latin typeface="Trebuchet MS" charset="0"/>
            </a:endParaRP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363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BAC DNA was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pooled </a:t>
            </a:r>
            <a:r>
              <a:rPr lang="en-US">
                <a:latin typeface="Trebuchet MS" charset="0"/>
              </a:rPr>
              <a:t>at MARC to have enough material to construct a sequencing library</a:t>
            </a:r>
          </a:p>
          <a:p>
            <a:r>
              <a:rPr lang="en-US">
                <a:latin typeface="Trebuchet MS" charset="0"/>
              </a:rPr>
              <a:t>Reads were assembled into contigs using HGAP in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SMRTanalysis v2.2.0</a:t>
            </a:r>
          </a:p>
          <a:p>
            <a:r>
              <a:rPr lang="en-US">
                <a:solidFill>
                  <a:srgbClr val="49FF38"/>
                </a:solidFill>
                <a:latin typeface="Trebuchet MS" charset="0"/>
              </a:rPr>
              <a:t>44 contigs</a:t>
            </a:r>
            <a:r>
              <a:rPr lang="en-US">
                <a:solidFill>
                  <a:srgbClr val="F9FF3A"/>
                </a:solidFill>
                <a:latin typeface="Trebuchet MS" charset="0"/>
              </a:rPr>
              <a:t> </a:t>
            </a:r>
            <a:r>
              <a:rPr lang="en-US">
                <a:latin typeface="Trebuchet MS" charset="0"/>
              </a:rPr>
              <a:t>with an N</a:t>
            </a:r>
            <a:r>
              <a:rPr lang="en-US" baseline="-25000">
                <a:latin typeface="Trebuchet MS" charset="0"/>
              </a:rPr>
              <a:t>50</a:t>
            </a:r>
            <a:r>
              <a:rPr lang="en-US">
                <a:latin typeface="Trebuchet MS" charset="0"/>
              </a:rPr>
              <a:t> of </a:t>
            </a:r>
            <a:r>
              <a:rPr lang="en-US">
                <a:solidFill>
                  <a:srgbClr val="49FF38"/>
                </a:solidFill>
                <a:latin typeface="Trebuchet MS" charset="0"/>
              </a:rPr>
              <a:t>31 kb </a:t>
            </a:r>
            <a:r>
              <a:rPr lang="en-US">
                <a:latin typeface="Trebuchet MS" charset="0"/>
              </a:rPr>
              <a:t>were constructed</a:t>
            </a:r>
            <a:endParaRPr lang="en-US">
              <a:solidFill>
                <a:srgbClr val="49FF38"/>
              </a:solidFill>
              <a:latin typeface="Trebuchet MS" charset="0"/>
            </a:endParaRPr>
          </a:p>
          <a:p>
            <a:endParaRPr lang="en-US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92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487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Analysis of alignments</a:t>
            </a:r>
            <a:endParaRPr lang="en-US">
              <a:latin typeface="Trebuchet MS" charset="0"/>
            </a:endParaRP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940175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PacBio contigs aligned against UMD3.1 contigs using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MUMmer 3.0</a:t>
            </a:r>
          </a:p>
          <a:p>
            <a:r>
              <a:rPr lang="en-US">
                <a:latin typeface="Trebuchet MS" charset="0"/>
              </a:rPr>
              <a:t>Short (Illumina) reads aligned against PacBio contigs using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BWA 0.7.5a-r405</a:t>
            </a:r>
          </a:p>
          <a:p>
            <a:r>
              <a:rPr lang="en-US">
                <a:solidFill>
                  <a:srgbClr val="FFFFFF"/>
                </a:solidFill>
                <a:latin typeface="Trebuchet MS" charset="0"/>
              </a:rPr>
              <a:t>Paired-end discordancy interrogated using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custom scripts</a:t>
            </a:r>
            <a:r>
              <a:rPr lang="en-US">
                <a:solidFill>
                  <a:srgbClr val="FFFFFF"/>
                </a:solidFill>
                <a:latin typeface="Trebuchet MS" charset="0"/>
              </a:rPr>
              <a:t> (Bickhart, unpublished data)</a:t>
            </a:r>
          </a:p>
        </p:txBody>
      </p:sp>
    </p:spTree>
    <p:extLst>
      <p:ext uri="{BB962C8B-B14F-4D97-AF65-F5344CB8AC3E}">
        <p14:creationId xmlns:p14="http://schemas.microsoft.com/office/powerpoint/2010/main" val="8359335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f7180000000115qui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91600" cy="53943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725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Alignment of BAC contigs with UMD3.1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219200"/>
            <a:ext cx="60071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A line with a slope of 1 indicates that a segment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is conserved between the two sequences – this</a:t>
            </a:r>
          </a:p>
          <a:p>
            <a:pPr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contig is almost identical between our PacBio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assembly and the UMD3.1 reference assembly.</a:t>
            </a:r>
          </a:p>
        </p:txBody>
      </p:sp>
    </p:spTree>
    <p:extLst>
      <p:ext uri="{BB962C8B-B14F-4D97-AF65-F5344CB8AC3E}">
        <p14:creationId xmlns:p14="http://schemas.microsoft.com/office/powerpoint/2010/main" val="79369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Discordancy analysis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5613" y="1095375"/>
            <a:ext cx="8226425" cy="4678363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Illumina reads aligned w/PacBio contigs</a:t>
            </a:r>
          </a:p>
          <a:p>
            <a:r>
              <a:rPr lang="en-US">
                <a:latin typeface="Trebuchet MS" charset="0"/>
              </a:rPr>
              <a:t>Reads with lengths </a:t>
            </a:r>
            <a:r>
              <a:rPr lang="en-US">
                <a:solidFill>
                  <a:srgbClr val="49FF38"/>
                </a:solidFill>
                <a:latin typeface="Trebuchet MS" charset="0"/>
              </a:rPr>
              <a:t>±4σ </a:t>
            </a:r>
            <a:r>
              <a:rPr lang="en-US">
                <a:latin typeface="Trebuchet MS" charset="0"/>
              </a:rPr>
              <a:t>were counted</a:t>
            </a:r>
          </a:p>
          <a:p>
            <a:r>
              <a:rPr lang="en-US">
                <a:solidFill>
                  <a:srgbClr val="FFFF00"/>
                </a:solidFill>
                <a:latin typeface="Trebuchet MS" charset="0"/>
              </a:rPr>
              <a:t>Discordancies </a:t>
            </a:r>
            <a:r>
              <a:rPr lang="en-US">
                <a:latin typeface="Trebuchet MS" charset="0"/>
              </a:rPr>
              <a:t>may indicate</a:t>
            </a:r>
          </a:p>
          <a:p>
            <a:pPr lvl="1"/>
            <a:r>
              <a:rPr lang="en-US">
                <a:latin typeface="Trebuchet MS" charset="0"/>
              </a:rPr>
              <a:t>Problems in the PacBio assembly</a:t>
            </a:r>
          </a:p>
          <a:p>
            <a:pPr lvl="1"/>
            <a:r>
              <a:rPr lang="en-US">
                <a:latin typeface="Trebuchet MS" charset="0"/>
              </a:rPr>
              <a:t>The presence of repetitive elements</a:t>
            </a:r>
          </a:p>
          <a:p>
            <a:pPr lvl="1"/>
            <a:r>
              <a:rPr lang="en-US">
                <a:latin typeface="Trebuchet MS" charset="0"/>
              </a:rPr>
              <a:t>Structural differences between the Holstein and Hereford (unlikely)</a:t>
            </a:r>
          </a:p>
        </p:txBody>
      </p:sp>
    </p:spTree>
    <p:extLst>
      <p:ext uri="{BB962C8B-B14F-4D97-AF65-F5344CB8AC3E}">
        <p14:creationId xmlns:p14="http://schemas.microsoft.com/office/powerpoint/2010/main" val="37838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f7180000000136qui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91600" cy="53943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725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DNA in PacBio and not in UMD3.1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3348038"/>
            <a:ext cx="7783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ctr" eaLnBrk="1"/>
            <a:r>
              <a:rPr lang="en-US" sz="2400" b="1">
                <a:solidFill>
                  <a:srgbClr val="0000FF"/>
                </a:solidFill>
                <a:latin typeface="Trebuchet MS" charset="0"/>
                <a:cs typeface="Trebuchet MS" charset="0"/>
              </a:rPr>
              <a:t>~10 kbp</a:t>
            </a:r>
            <a:r>
              <a:rPr lang="en-US" sz="2400" b="1">
                <a:latin typeface="Trebuchet MS" charset="0"/>
                <a:cs typeface="Trebuchet MS" charset="0"/>
              </a:rPr>
              <a:t> of DNA in PacBio contig that doesn’t map to UMD3.1!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029200"/>
            <a:ext cx="7783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ctr" eaLnBrk="1"/>
            <a:r>
              <a:rPr lang="en-US" sz="2400" b="1">
                <a:latin typeface="Trebuchet MS" charset="0"/>
                <a:cs typeface="Trebuchet MS" charset="0"/>
              </a:rPr>
              <a:t>Reads map to PacBio and UMD3.1—</a:t>
            </a:r>
            <a:br>
              <a:rPr lang="en-US" sz="2400" b="1">
                <a:latin typeface="Trebuchet MS" charset="0"/>
                <a:cs typeface="Trebuchet MS" charset="0"/>
              </a:rPr>
            </a:br>
            <a:r>
              <a:rPr lang="en-US" sz="2400" b="1">
                <a:solidFill>
                  <a:srgbClr val="0000FF"/>
                </a:solidFill>
                <a:latin typeface="Trebuchet MS" charset="0"/>
                <a:cs typeface="Trebuchet MS" charset="0"/>
              </a:rPr>
              <a:t>ARS-BFGL-NGS-109285</a:t>
            </a:r>
            <a:r>
              <a:rPr lang="en-US" sz="2400" b="1">
                <a:latin typeface="Trebuchet MS" charset="0"/>
                <a:cs typeface="Trebuchet MS" charset="0"/>
              </a:rPr>
              <a:t> is placed here.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-843002">
            <a:off x="681038" y="3281363"/>
            <a:ext cx="8248650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4000" b="1">
                <a:solidFill>
                  <a:srgbClr val="FF0000"/>
                </a:solidFill>
                <a:latin typeface="Trebuchet MS" charset="0"/>
                <a:cs typeface="Trebuchet MS" charset="0"/>
              </a:rPr>
              <a:t>Vector DNA – nothing to see here!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1595438"/>
            <a:ext cx="7783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ctr" eaLnBrk="1"/>
            <a:r>
              <a:rPr lang="en-US" sz="2400" b="1">
                <a:latin typeface="Trebuchet MS" charset="0"/>
                <a:cs typeface="Trebuchet MS" charset="0"/>
              </a:rPr>
              <a:t>Reads map to PacBio and UMD3.1 contigs.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" y="4913313"/>
            <a:ext cx="8686800" cy="1087437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" y="2438400"/>
            <a:ext cx="8686800" cy="2438400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1219200"/>
            <a:ext cx="8686800" cy="1182688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820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  <p:bldP spid="3" grpId="0" animBg="1"/>
      <p:bldP spid="12" grpId="0"/>
      <p:bldP spid="12" grpId="1"/>
      <p:bldP spid="6" grpId="0" animBg="1"/>
      <p:bldP spid="10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f7180000000103qui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91600" cy="53943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725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There are clearly assembly problems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104188" y="1116013"/>
            <a:ext cx="685800" cy="1655762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43325" y="1457325"/>
            <a:ext cx="426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ctr" eaLnBrk="1"/>
            <a:r>
              <a:rPr lang="en-US" sz="2400" b="1">
                <a:latin typeface="Trebuchet MS" charset="0"/>
                <a:cs typeface="Trebuchet MS" charset="0"/>
              </a:rPr>
              <a:t>PacBio sequence duplicated</a:t>
            </a:r>
            <a:br>
              <a:rPr lang="en-US" sz="2400" b="1">
                <a:latin typeface="Trebuchet MS" charset="0"/>
                <a:cs typeface="Trebuchet MS" charset="0"/>
              </a:rPr>
            </a:br>
            <a:r>
              <a:rPr lang="en-US" sz="2400" b="1">
                <a:latin typeface="Trebuchet MS" charset="0"/>
                <a:cs typeface="Trebuchet MS" charset="0"/>
              </a:rPr>
              <a:t>on UMD3.1 contig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743200" y="4495800"/>
            <a:ext cx="685800" cy="1657350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1116013"/>
            <a:ext cx="685800" cy="1655762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28650" y="4495800"/>
            <a:ext cx="685800" cy="1657350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hangingPunct="1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-76200" y="35814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ctr" eaLnBrk="1"/>
            <a:r>
              <a:rPr lang="en-US" sz="2400" b="1">
                <a:latin typeface="Trebuchet MS" charset="0"/>
                <a:cs typeface="Trebuchet MS" charset="0"/>
              </a:rPr>
              <a:t>PacBio sequence duplicated</a:t>
            </a:r>
            <a:br>
              <a:rPr lang="en-US" sz="2400" b="1">
                <a:latin typeface="Trebuchet MS" charset="0"/>
                <a:cs typeface="Trebuchet MS" charset="0"/>
              </a:rPr>
            </a:br>
            <a:r>
              <a:rPr lang="en-US" sz="2400" b="1">
                <a:latin typeface="Trebuchet MS" charset="0"/>
                <a:cs typeface="Trebuchet MS" charset="0"/>
              </a:rPr>
              <a:t>on UMD3.1 contig</a:t>
            </a:r>
          </a:p>
        </p:txBody>
      </p:sp>
    </p:spTree>
    <p:extLst>
      <p:ext uri="{BB962C8B-B14F-4D97-AF65-F5344CB8AC3E}">
        <p14:creationId xmlns:p14="http://schemas.microsoft.com/office/powerpoint/2010/main" val="22161272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 animBg="1"/>
      <p:bldP spid="13" grpId="1" animBg="1"/>
      <p:bldP spid="15" grpId="0" animBg="1"/>
      <p:bldP spid="16" grpId="0" animBg="1"/>
      <p:bldP spid="16" grpId="1" animBg="1"/>
      <p:bldP spid="19" grpId="0"/>
      <p:bldP spid="1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What have we learned?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5613" y="1095375"/>
            <a:ext cx="8226425" cy="51704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This is more complex than SNP genotyping, and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unsuccessful experiments</a:t>
            </a:r>
            <a:r>
              <a:rPr lang="en-US">
                <a:solidFill>
                  <a:srgbClr val="49FF38"/>
                </a:solidFill>
                <a:latin typeface="Trebuchet MS" charset="0"/>
              </a:rPr>
              <a:t> </a:t>
            </a:r>
            <a:r>
              <a:rPr lang="en-US">
                <a:solidFill>
                  <a:srgbClr val="FFFFFF"/>
                </a:solidFill>
                <a:latin typeface="Trebuchet MS" charset="0"/>
              </a:rPr>
              <a:t>are expected</a:t>
            </a:r>
          </a:p>
          <a:p>
            <a:r>
              <a:rPr lang="en-US">
                <a:latin typeface="Trebuchet MS" charset="0"/>
              </a:rPr>
              <a:t>You needs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lots of high-quality DNA </a:t>
            </a:r>
            <a:r>
              <a:rPr lang="en-US">
                <a:latin typeface="Trebuchet MS" charset="0"/>
              </a:rPr>
              <a:t>for constructing PacBio libraries</a:t>
            </a:r>
          </a:p>
          <a:p>
            <a:r>
              <a:rPr lang="en-US">
                <a:solidFill>
                  <a:srgbClr val="FFFF00"/>
                </a:solidFill>
                <a:latin typeface="Trebuchet MS" charset="0"/>
              </a:rPr>
              <a:t>Overlapping BACs</a:t>
            </a:r>
            <a:r>
              <a:rPr lang="en-US">
                <a:solidFill>
                  <a:srgbClr val="49FF38"/>
                </a:solidFill>
                <a:latin typeface="Trebuchet MS" charset="0"/>
              </a:rPr>
              <a:t> </a:t>
            </a:r>
            <a:r>
              <a:rPr lang="en-US">
                <a:latin typeface="Trebuchet MS" charset="0"/>
              </a:rPr>
              <a:t>should not be pooled (some people already know this)</a:t>
            </a:r>
          </a:p>
          <a:p>
            <a:r>
              <a:rPr lang="en-US">
                <a:latin typeface="Trebuchet MS" charset="0"/>
              </a:rPr>
              <a:t>Data editing and error-correction </a:t>
            </a:r>
            <a:r>
              <a:rPr lang="en-US">
                <a:solidFill>
                  <a:srgbClr val="FFFFFF"/>
                </a:solidFill>
                <a:latin typeface="Trebuchet MS" charset="0"/>
              </a:rPr>
              <a:t>are</a:t>
            </a:r>
            <a:r>
              <a:rPr lang="en-US">
                <a:solidFill>
                  <a:srgbClr val="49FF38"/>
                </a:solidFill>
                <a:latin typeface="Trebuchet MS" charset="0"/>
              </a:rPr>
              <a:t>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critical</a:t>
            </a:r>
          </a:p>
        </p:txBody>
      </p:sp>
    </p:spTree>
    <p:extLst>
      <p:ext uri="{BB962C8B-B14F-4D97-AF65-F5344CB8AC3E}">
        <p14:creationId xmlns:p14="http://schemas.microsoft.com/office/powerpoint/2010/main" val="63130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Next steps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5613" y="1095375"/>
            <a:ext cx="8226425" cy="46783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Trebuchet MS" charset="0"/>
              </a:rPr>
              <a:t>Re-assemble </a:t>
            </a:r>
            <a:r>
              <a:rPr lang="en-US">
                <a:latin typeface="Trebuchet MS" charset="0"/>
              </a:rPr>
              <a:t>raw reads following more stringent edits and data cleaning</a:t>
            </a:r>
          </a:p>
          <a:p>
            <a:r>
              <a:rPr lang="en-US">
                <a:solidFill>
                  <a:srgbClr val="FFFF00"/>
                </a:solidFill>
                <a:latin typeface="Trebuchet MS" charset="0"/>
              </a:rPr>
              <a:t>Re-sequence</a:t>
            </a:r>
            <a:r>
              <a:rPr lang="en-US">
                <a:latin typeface="Trebuchet MS" charset="0"/>
              </a:rPr>
              <a:t> single BACs or pooled, non-overlapping BACs</a:t>
            </a:r>
          </a:p>
          <a:p>
            <a:r>
              <a:rPr lang="en-US">
                <a:latin typeface="Trebuchet MS" charset="0"/>
              </a:rPr>
              <a:t>Sequence the </a:t>
            </a:r>
            <a:r>
              <a:rPr lang="en-US">
                <a:solidFill>
                  <a:srgbClr val="FFFF00"/>
                </a:solidFill>
                <a:latin typeface="Trebuchet MS" charset="0"/>
              </a:rPr>
              <a:t>RPCI-42</a:t>
            </a:r>
            <a:r>
              <a:rPr lang="en-US">
                <a:latin typeface="Trebuchet MS" charset="0"/>
              </a:rPr>
              <a:t> Holstein BACs (Monsanto calf)</a:t>
            </a:r>
          </a:p>
          <a:p>
            <a:pPr lvl="1"/>
            <a:r>
              <a:rPr lang="en-US">
                <a:latin typeface="Trebuchet MS" charset="0"/>
              </a:rPr>
              <a:t>Are structural differences between Holstein and Angus in this region</a:t>
            </a:r>
          </a:p>
        </p:txBody>
      </p:sp>
    </p:spTree>
    <p:extLst>
      <p:ext uri="{BB962C8B-B14F-4D97-AF65-F5344CB8AC3E}">
        <p14:creationId xmlns:p14="http://schemas.microsoft.com/office/powerpoint/2010/main" val="293046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3990" y="135578"/>
            <a:ext cx="8226425" cy="584775"/>
          </a:xfrm>
        </p:spPr>
        <p:txBody>
          <a:bodyPr/>
          <a:lstStyle/>
          <a:p>
            <a:r>
              <a:rPr lang="en-US" dirty="0" smtClean="0"/>
              <a:t>Genotypes received since July 2013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02641"/>
              </p:ext>
            </p:extLst>
          </p:nvPr>
        </p:nvGraphicFramePr>
        <p:xfrm>
          <a:off x="152400" y="1569721"/>
          <a:ext cx="8763000" cy="3078479"/>
        </p:xfrm>
        <a:graphic>
          <a:graphicData uri="http://schemas.openxmlformats.org/drawingml/2006/table">
            <a:tbl>
              <a:tblPr/>
              <a:tblGrid>
                <a:gridCol w="2438400"/>
                <a:gridCol w="1600200"/>
                <a:gridCol w="1241817"/>
                <a:gridCol w="2043790"/>
                <a:gridCol w="1438793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Female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32004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animals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% female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Ayrshire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1,359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229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45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1,588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Brown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Swiss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*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892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6,253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7,145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Holstein</a:t>
                      </a:r>
                    </a:p>
                  </a:txBody>
                  <a:tcPr marL="73152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172,956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31,657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204,613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Jersey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**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26,434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4,804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31,238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All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201,641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42,943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244,584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137175"/>
            <a:ext cx="822960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2000" b="1" dirty="0" smtClean="0">
                <a:solidFill>
                  <a:srgbClr val="00FF00"/>
                </a:solidFill>
                <a:latin typeface="Trebuchet MS"/>
                <a:cs typeface="Trebuchet MS"/>
              </a:rPr>
              <a:t>*</a:t>
            </a:r>
            <a:r>
              <a:rPr lang="en-U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Includes &gt;5,000 bulls added from Interbull in June 2014</a:t>
            </a:r>
          </a:p>
          <a:p>
            <a:pPr algn="r"/>
            <a:r>
              <a:rPr lang="en-US" sz="2000" b="1" dirty="0" smtClean="0">
                <a:solidFill>
                  <a:srgbClr val="00FF00"/>
                </a:solidFill>
                <a:latin typeface="Trebuchet MS"/>
                <a:cs typeface="Trebuchet MS"/>
              </a:rPr>
              <a:t>**</a:t>
            </a:r>
            <a:r>
              <a:rPr lang="en-U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Includes 1,068 Danish bulls added in November 2013</a:t>
            </a:r>
            <a:endParaRPr lang="en-U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8113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Conclusions</a:t>
            </a:r>
            <a:endParaRPr lang="en-US">
              <a:latin typeface="Trebuchet MS" charset="0"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455613" y="1066800"/>
            <a:ext cx="8226425" cy="5170488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Trebuchet MS" charset="0"/>
                <a:sym typeface="Trebuchet MS" charset="0"/>
              </a:rPr>
              <a:t>Structural variants</a:t>
            </a:r>
            <a:r>
              <a:rPr lang="en-US">
                <a:solidFill>
                  <a:srgbClr val="49FF38"/>
                </a:solidFill>
                <a:latin typeface="Trebuchet MS" charset="0"/>
                <a:sym typeface="Trebuchet MS" charset="0"/>
              </a:rPr>
              <a:t> </a:t>
            </a:r>
            <a:r>
              <a:rPr lang="en-US">
                <a:solidFill>
                  <a:srgbClr val="FFFFFF"/>
                </a:solidFill>
                <a:latin typeface="Trebuchet MS" charset="0"/>
                <a:sym typeface="Trebuchet MS" charset="0"/>
              </a:rPr>
              <a:t>in and around the Siglec-12 gene are associated with differences in SCE</a:t>
            </a:r>
          </a:p>
          <a:p>
            <a:r>
              <a:rPr lang="en-US">
                <a:solidFill>
                  <a:srgbClr val="FFFFFF"/>
                </a:solidFill>
                <a:latin typeface="Trebuchet MS" charset="0"/>
                <a:sym typeface="Trebuchet MS" charset="0"/>
              </a:rPr>
              <a:t>SNP are </a:t>
            </a:r>
            <a:r>
              <a:rPr lang="en-US">
                <a:solidFill>
                  <a:srgbClr val="FFFF00"/>
                </a:solidFill>
                <a:latin typeface="Trebuchet MS" charset="0"/>
                <a:sym typeface="Trebuchet MS" charset="0"/>
              </a:rPr>
              <a:t>misplaced </a:t>
            </a:r>
            <a:r>
              <a:rPr lang="en-US">
                <a:solidFill>
                  <a:srgbClr val="FFFFFF"/>
                </a:solidFill>
                <a:latin typeface="Trebuchet MS" charset="0"/>
                <a:sym typeface="Trebuchet MS" charset="0"/>
              </a:rPr>
              <a:t>on the UMD3.1 assembly</a:t>
            </a:r>
          </a:p>
          <a:p>
            <a:r>
              <a:rPr lang="en-US">
                <a:solidFill>
                  <a:srgbClr val="FFFFFF"/>
                </a:solidFill>
                <a:latin typeface="Trebuchet MS" charset="0"/>
                <a:sym typeface="Trebuchet MS" charset="0"/>
              </a:rPr>
              <a:t>A region </a:t>
            </a:r>
            <a:r>
              <a:rPr lang="en-US">
                <a:solidFill>
                  <a:srgbClr val="49FF38"/>
                </a:solidFill>
                <a:latin typeface="Trebuchet MS" charset="0"/>
                <a:sym typeface="Trebuchet MS" charset="0"/>
              </a:rPr>
              <a:t>~8 kb </a:t>
            </a:r>
            <a:r>
              <a:rPr lang="en-US">
                <a:solidFill>
                  <a:srgbClr val="FFFFFF"/>
                </a:solidFill>
                <a:latin typeface="Trebuchet MS" charset="0"/>
                <a:sym typeface="Trebuchet MS" charset="0"/>
              </a:rPr>
              <a:t>downstream of ARS-BFGL-NGS-109285 appears to be misassembled</a:t>
            </a:r>
          </a:p>
          <a:p>
            <a:r>
              <a:rPr lang="en-US">
                <a:solidFill>
                  <a:srgbClr val="FFFFFF"/>
                </a:solidFill>
                <a:latin typeface="Trebuchet MS" charset="0"/>
                <a:sym typeface="Trebuchet MS" charset="0"/>
              </a:rPr>
              <a:t>The </a:t>
            </a:r>
            <a:r>
              <a:rPr lang="en-US">
                <a:solidFill>
                  <a:srgbClr val="FFFF00"/>
                </a:solidFill>
                <a:latin typeface="Trebuchet MS" charset="0"/>
                <a:sym typeface="Trebuchet MS" charset="0"/>
              </a:rPr>
              <a:t>causal variant</a:t>
            </a:r>
            <a:r>
              <a:rPr lang="en-US">
                <a:solidFill>
                  <a:srgbClr val="49FF38"/>
                </a:solidFill>
                <a:latin typeface="Trebuchet MS" charset="0"/>
                <a:sym typeface="Trebuchet MS" charset="0"/>
              </a:rPr>
              <a:t> </a:t>
            </a:r>
            <a:r>
              <a:rPr lang="en-US">
                <a:solidFill>
                  <a:srgbClr val="FFFFFF"/>
                </a:solidFill>
                <a:latin typeface="Trebuchet MS" charset="0"/>
                <a:sym typeface="Trebuchet MS" charset="0"/>
              </a:rPr>
              <a:t>on BTA18 has not yet been conclusively identified</a:t>
            </a:r>
          </a:p>
        </p:txBody>
      </p:sp>
    </p:spTree>
    <p:extLst>
      <p:ext uri="{BB962C8B-B14F-4D97-AF65-F5344CB8AC3E}">
        <p14:creationId xmlns:p14="http://schemas.microsoft.com/office/powerpoint/2010/main" val="42056114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Acknowledgments</a:t>
            </a:r>
            <a:endParaRPr lang="en-US">
              <a:latin typeface="Trebuchet MS" charset="0"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2585323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  <a:latin typeface="Trebuchet MS" charset="0"/>
              </a:rPr>
              <a:t>USDA</a:t>
            </a:r>
            <a:r>
              <a:rPr lang="en-US" sz="2800" dirty="0">
                <a:solidFill>
                  <a:srgbClr val="FFFFFF"/>
                </a:solidFill>
                <a:latin typeface="Trebuchet MS" charset="0"/>
              </a:rPr>
              <a:t>-ARS appropriated </a:t>
            </a:r>
            <a:r>
              <a:rPr lang="en-US" sz="2800" dirty="0" smtClean="0">
                <a:solidFill>
                  <a:srgbClr val="FFFFFF"/>
                </a:solidFill>
                <a:latin typeface="Trebuchet MS" charset="0"/>
              </a:rPr>
              <a:t>project </a:t>
            </a:r>
            <a:r>
              <a:rPr lang="en-US" sz="2800" dirty="0">
                <a:solidFill>
                  <a:srgbClr val="FFFFFF"/>
                </a:solidFill>
                <a:latin typeface="Trebuchet MS" charset="0"/>
              </a:rPr>
              <a:t>1245-31000-101-</a:t>
            </a:r>
            <a:r>
              <a:rPr lang="en-US" sz="2800" dirty="0" smtClean="0">
                <a:solidFill>
                  <a:srgbClr val="FFFFFF"/>
                </a:solidFill>
                <a:latin typeface="Trebuchet MS" charset="0"/>
              </a:rPr>
              <a:t>00</a:t>
            </a:r>
          </a:p>
          <a:p>
            <a:r>
              <a:rPr lang="en-US" sz="2800" dirty="0" err="1" smtClean="0">
                <a:solidFill>
                  <a:srgbClr val="FFFFFF"/>
                </a:solidFill>
                <a:latin typeface="Trebuchet MS" charset="0"/>
              </a:rPr>
              <a:t>CNPq</a:t>
            </a:r>
            <a:r>
              <a:rPr lang="en-US" sz="2800" dirty="0" smtClean="0">
                <a:solidFill>
                  <a:srgbClr val="FFFFFF"/>
                </a:solidFill>
                <a:latin typeface="Trebuchet MS" charset="0"/>
              </a:rPr>
              <a:t> “</a:t>
            </a:r>
            <a:r>
              <a:rPr lang="en-US" sz="2800" dirty="0" err="1" smtClean="0">
                <a:solidFill>
                  <a:srgbClr val="FFFFFF"/>
                </a:solidFill>
                <a:latin typeface="Trebuchet MS" charset="0"/>
              </a:rPr>
              <a:t>Ciência</a:t>
            </a:r>
            <a:r>
              <a:rPr lang="en-US" sz="2800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rebuchet MS" charset="0"/>
              </a:rPr>
              <a:t>sem</a:t>
            </a:r>
            <a:r>
              <a:rPr lang="en-US" sz="2800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rebuchet MS" charset="0"/>
              </a:rPr>
              <a:t>Fronteiras</a:t>
            </a:r>
            <a:r>
              <a:rPr lang="en-US" sz="2800" dirty="0" smtClean="0">
                <a:solidFill>
                  <a:srgbClr val="FFFFFF"/>
                </a:solidFill>
                <a:latin typeface="Trebuchet MS" charset="0"/>
              </a:rPr>
              <a:t>” program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Trebuchet MS" charset="0"/>
              </a:rPr>
              <a:t>Cooperative </a:t>
            </a:r>
            <a:r>
              <a:rPr lang="en-US" sz="2800" dirty="0">
                <a:solidFill>
                  <a:srgbClr val="FFFFFF"/>
                </a:solidFill>
                <a:latin typeface="Trebuchet MS" charset="0"/>
              </a:rPr>
              <a:t>Dairy DNA Repository and Council on Dairy Cattle Breeding</a:t>
            </a:r>
          </a:p>
        </p:txBody>
      </p:sp>
    </p:spTree>
    <p:extLst>
      <p:ext uri="{BB962C8B-B14F-4D97-AF65-F5344CB8AC3E}">
        <p14:creationId xmlns:p14="http://schemas.microsoft.com/office/powerpoint/2010/main" val="11157336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57" y="152400"/>
            <a:ext cx="8869443" cy="685800"/>
          </a:xfrm>
        </p:spPr>
        <p:txBody>
          <a:bodyPr/>
          <a:lstStyle/>
          <a:p>
            <a:r>
              <a:rPr lang="en-US" sz="4000" dirty="0" smtClean="0"/>
              <a:t>Animal Improvement Program team</a:t>
            </a:r>
            <a:endParaRPr lang="en-US" sz="4000" dirty="0"/>
          </a:p>
        </p:txBody>
      </p:sp>
      <p:pic>
        <p:nvPicPr>
          <p:cNvPr id="5" name="Picture 4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111" y="1320856"/>
            <a:ext cx="4709160" cy="33491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3889" flipV="1">
            <a:off x="3670420" y="1759835"/>
            <a:ext cx="868680" cy="14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huanyu_Facebook.jpg"/>
          <p:cNvPicPr>
            <a:picLocks noChangeAspect="1"/>
          </p:cNvPicPr>
          <p:nvPr/>
        </p:nvPicPr>
        <p:blipFill>
          <a:blip r:embed="rId5" cstate="print"/>
          <a:srcRect l="48274" t="29538" r="38133" b="48001"/>
          <a:stretch>
            <a:fillRect/>
          </a:stretch>
        </p:blipFill>
        <p:spPr>
          <a:xfrm>
            <a:off x="2468134" y="4856651"/>
            <a:ext cx="1027522" cy="1273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38"/>
          <p:cNvGrpSpPr/>
          <p:nvPr/>
        </p:nvGrpSpPr>
        <p:grpSpPr>
          <a:xfrm>
            <a:off x="7088957" y="1225486"/>
            <a:ext cx="1675142" cy="3069127"/>
            <a:chOff x="7315200" y="1112363"/>
            <a:chExt cx="1675142" cy="3069127"/>
          </a:xfrm>
        </p:grpSpPr>
        <p:pic>
          <p:nvPicPr>
            <p:cNvPr id="28" name="Picture 27" descr="AIPL_2010_cropped.jpg"/>
            <p:cNvPicPr>
              <a:picLocks noChangeAspect="1"/>
            </p:cNvPicPr>
            <p:nvPr/>
          </p:nvPicPr>
          <p:blipFill>
            <a:blip r:embed="rId6" cstate="print"/>
            <a:srcRect l="19754" t="15770" r="68428" b="56433"/>
            <a:stretch>
              <a:fillRect/>
            </a:stretch>
          </p:blipFill>
          <p:spPr>
            <a:xfrm>
              <a:off x="7579149" y="1112363"/>
              <a:ext cx="960120" cy="14069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AIPL_2010_cropped.jpg"/>
            <p:cNvPicPr>
              <a:picLocks noChangeAspect="1"/>
            </p:cNvPicPr>
            <p:nvPr/>
          </p:nvPicPr>
          <p:blipFill>
            <a:blip r:embed="rId6" cstate="print"/>
            <a:srcRect l="66452" t="19614" r="20281" b="55988"/>
            <a:stretch>
              <a:fillRect/>
            </a:stretch>
          </p:blipFill>
          <p:spPr>
            <a:xfrm rot="241535">
              <a:off x="7984502" y="1875934"/>
              <a:ext cx="1005840" cy="11521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 descr="AIPL_2010_cropped.jpg"/>
            <p:cNvPicPr>
              <a:picLocks noChangeAspect="1"/>
            </p:cNvPicPr>
            <p:nvPr/>
          </p:nvPicPr>
          <p:blipFill>
            <a:blip r:embed="rId6" cstate="print"/>
            <a:srcRect l="59595" t="48920" r="26014" b="22343"/>
            <a:stretch>
              <a:fillRect/>
            </a:stretch>
          </p:blipFill>
          <p:spPr>
            <a:xfrm rot="21014601">
              <a:off x="7315200" y="2017336"/>
              <a:ext cx="960120" cy="11942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AIPL_2010_cropped.jpg"/>
            <p:cNvPicPr>
              <a:picLocks noChangeAspect="1"/>
            </p:cNvPicPr>
            <p:nvPr/>
          </p:nvPicPr>
          <p:blipFill>
            <a:blip r:embed="rId6" cstate="print"/>
            <a:srcRect l="8634" t="29526" r="77555" b="42346"/>
            <a:stretch>
              <a:fillRect/>
            </a:stretch>
          </p:blipFill>
          <p:spPr>
            <a:xfrm rot="21361842">
              <a:off x="7884650" y="2627144"/>
              <a:ext cx="914400" cy="11600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AIPL_2010_cropped.jpg"/>
            <p:cNvPicPr>
              <a:picLocks noChangeAspect="1"/>
            </p:cNvPicPr>
            <p:nvPr/>
          </p:nvPicPr>
          <p:blipFill>
            <a:blip r:embed="rId6" cstate="print"/>
            <a:srcRect l="55382" t="-102" r="32450" b="74370"/>
            <a:stretch>
              <a:fillRect/>
            </a:stretch>
          </p:blipFill>
          <p:spPr>
            <a:xfrm>
              <a:off x="7385540" y="2976944"/>
              <a:ext cx="914400" cy="12045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397369" y="1225488"/>
            <a:ext cx="1850728" cy="2993711"/>
            <a:chOff x="397369" y="1225488"/>
            <a:chExt cx="1850728" cy="2993711"/>
          </a:xfrm>
        </p:grpSpPr>
        <p:pic>
          <p:nvPicPr>
            <p:cNvPr id="32" name="Picture 31" descr="GRWiggans_ADSA Fellow_2010-AIPL Centennial w-Beth Wiggans.jpg"/>
            <p:cNvPicPr>
              <a:picLocks noChangeAspect="1"/>
            </p:cNvPicPr>
            <p:nvPr/>
          </p:nvPicPr>
          <p:blipFill>
            <a:blip r:embed="rId7" cstate="print"/>
            <a:srcRect l="46644" t="-1362" r="12410" b="57180"/>
            <a:stretch>
              <a:fillRect/>
            </a:stretch>
          </p:blipFill>
          <p:spPr>
            <a:xfrm>
              <a:off x="904980" y="1225488"/>
              <a:ext cx="1097280" cy="13491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 descr="AIPL_2010_cropped.jpg"/>
            <p:cNvPicPr>
              <a:picLocks noChangeAspect="1"/>
            </p:cNvPicPr>
            <p:nvPr/>
          </p:nvPicPr>
          <p:blipFill>
            <a:blip r:embed="rId8" cstate="print"/>
            <a:srcRect l="13924" t="60502" r="69462" b="10573"/>
            <a:stretch>
              <a:fillRect/>
            </a:stretch>
          </p:blipFill>
          <p:spPr>
            <a:xfrm rot="175935">
              <a:off x="397369" y="2067794"/>
              <a:ext cx="1097280" cy="11900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 descr="Jesse_SMH_cropped.jpg"/>
            <p:cNvPicPr>
              <a:picLocks noChangeAspect="1"/>
            </p:cNvPicPr>
            <p:nvPr/>
          </p:nvPicPr>
          <p:blipFill>
            <a:blip r:embed="rId9" cstate="print"/>
            <a:srcRect l="47585" t="6808" r="20331" b="73485"/>
            <a:stretch>
              <a:fillRect/>
            </a:stretch>
          </p:blipFill>
          <p:spPr>
            <a:xfrm rot="696665">
              <a:off x="1105097" y="2133281"/>
              <a:ext cx="1143000" cy="12659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AIPL_2010_cropped.jpg"/>
            <p:cNvPicPr>
              <a:picLocks noChangeAspect="1"/>
            </p:cNvPicPr>
            <p:nvPr/>
          </p:nvPicPr>
          <p:blipFill>
            <a:blip r:embed="rId10" cstate="print"/>
            <a:srcRect l="82040" t="49828" r="3101" b="19182"/>
            <a:stretch>
              <a:fillRect/>
            </a:stretch>
          </p:blipFill>
          <p:spPr>
            <a:xfrm>
              <a:off x="762000" y="2971800"/>
              <a:ext cx="960120" cy="12473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Picture 19" descr="AIPL_2010_cropped.jpg"/>
          <p:cNvPicPr>
            <a:picLocks noChangeAspect="1"/>
          </p:cNvPicPr>
          <p:nvPr/>
        </p:nvPicPr>
        <p:blipFill>
          <a:blip r:embed="rId6" cstate="print"/>
          <a:srcRect t="62130" r="85998" b="12138"/>
          <a:stretch>
            <a:fillRect/>
          </a:stretch>
        </p:blipFill>
        <p:spPr>
          <a:xfrm rot="21375487">
            <a:off x="5827702" y="4908394"/>
            <a:ext cx="1005840" cy="1151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5" name="Group 44"/>
          <p:cNvGrpSpPr/>
          <p:nvPr/>
        </p:nvGrpSpPr>
        <p:grpSpPr>
          <a:xfrm>
            <a:off x="7334529" y="4204355"/>
            <a:ext cx="1413546" cy="1995451"/>
            <a:chOff x="7343952" y="4326903"/>
            <a:chExt cx="1413546" cy="1995451"/>
          </a:xfrm>
        </p:grpSpPr>
        <p:pic>
          <p:nvPicPr>
            <p:cNvPr id="36" name="Picture 35" descr="derek.gif"/>
            <p:cNvPicPr>
              <a:picLocks noChangeAspect="1"/>
            </p:cNvPicPr>
            <p:nvPr/>
          </p:nvPicPr>
          <p:blipFill>
            <a:blip r:embed="rId11" cstate="print">
              <a:lum bright="-5000" contrast="20000"/>
            </a:blip>
            <a:srcRect l="10963" t="-11236" r="16611" b="8915"/>
            <a:stretch>
              <a:fillRect/>
            </a:stretch>
          </p:blipFill>
          <p:spPr>
            <a:xfrm>
              <a:off x="7343952" y="4326903"/>
              <a:ext cx="1005840" cy="13740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AIPL_2010_cropped.jpg"/>
            <p:cNvPicPr>
              <a:picLocks noChangeAspect="1"/>
            </p:cNvPicPr>
            <p:nvPr/>
          </p:nvPicPr>
          <p:blipFill>
            <a:blip r:embed="rId6" cstate="print"/>
            <a:srcRect l="33245" t="31641" r="54123" b="41876"/>
            <a:stretch>
              <a:fillRect/>
            </a:stretch>
          </p:blipFill>
          <p:spPr>
            <a:xfrm rot="579897">
              <a:off x="7843098" y="5128182"/>
              <a:ext cx="914400" cy="11941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468749" y="4157219"/>
            <a:ext cx="1512353" cy="2072113"/>
            <a:chOff x="289639" y="4232633"/>
            <a:chExt cx="1512353" cy="2072113"/>
          </a:xfrm>
        </p:grpSpPr>
        <p:pic>
          <p:nvPicPr>
            <p:cNvPr id="40" name="Picture 39" descr="JCole-adjusted.jpg"/>
            <p:cNvPicPr>
              <a:picLocks noChangeAspect="1"/>
            </p:cNvPicPr>
            <p:nvPr/>
          </p:nvPicPr>
          <p:blipFill>
            <a:blip r:embed="rId12" cstate="print">
              <a:lum bright="-5000" contrast="10000"/>
            </a:blip>
            <a:srcRect l="-5696" t="-5838"/>
            <a:stretch>
              <a:fillRect/>
            </a:stretch>
          </p:blipFill>
          <p:spPr>
            <a:xfrm>
              <a:off x="584462" y="4232633"/>
              <a:ext cx="1005840" cy="13429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Dnull-adjusted.jpg"/>
            <p:cNvPicPr>
              <a:picLocks noChangeAspect="1"/>
            </p:cNvPicPr>
            <p:nvPr/>
          </p:nvPicPr>
          <p:blipFill>
            <a:blip r:embed="rId13" cstate="print"/>
            <a:srcRect l="2965" t="-6059" r="2899" b="8436"/>
            <a:stretch>
              <a:fillRect/>
            </a:stretch>
          </p:blipFill>
          <p:spPr>
            <a:xfrm rot="707358">
              <a:off x="915024" y="5078317"/>
              <a:ext cx="886968" cy="12264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AIPL_2010_cropped.jpg"/>
            <p:cNvPicPr>
              <a:picLocks noChangeAspect="1"/>
            </p:cNvPicPr>
            <p:nvPr/>
          </p:nvPicPr>
          <p:blipFill>
            <a:blip r:embed="rId6" cstate="print"/>
            <a:srcRect l="44176" t="19134" r="44174" b="55782"/>
            <a:stretch>
              <a:fillRect/>
            </a:stretch>
          </p:blipFill>
          <p:spPr>
            <a:xfrm rot="21299090">
              <a:off x="289639" y="5036031"/>
              <a:ext cx="914400" cy="12263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3977134" y="4769502"/>
            <a:ext cx="1544581" cy="1509055"/>
            <a:chOff x="3487918" y="4788818"/>
            <a:chExt cx="1544581" cy="1509055"/>
          </a:xfrm>
        </p:grpSpPr>
        <p:pic>
          <p:nvPicPr>
            <p:cNvPr id="42" name="Picture 41" descr="duane-leigh-crop.jpg"/>
            <p:cNvPicPr>
              <a:picLocks noChangeAspect="1"/>
            </p:cNvPicPr>
            <p:nvPr/>
          </p:nvPicPr>
          <p:blipFill>
            <a:blip r:embed="rId14" cstate="print"/>
            <a:srcRect l="-2591" t="-5036" r="71920" b="49676"/>
            <a:stretch>
              <a:fillRect/>
            </a:stretch>
          </p:blipFill>
          <p:spPr>
            <a:xfrm>
              <a:off x="4072379" y="4788818"/>
              <a:ext cx="960120" cy="12505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Picture 42" descr="duane-leigh-crop.jpg"/>
            <p:cNvPicPr>
              <a:picLocks noChangeAspect="1"/>
            </p:cNvPicPr>
            <p:nvPr/>
          </p:nvPicPr>
          <p:blipFill>
            <a:blip r:embed="rId14" cstate="print"/>
            <a:srcRect l="72152" t="16750" b="33962"/>
            <a:stretch>
              <a:fillRect/>
            </a:stretch>
          </p:blipFill>
          <p:spPr>
            <a:xfrm>
              <a:off x="3487918" y="5071621"/>
              <a:ext cx="960120" cy="12262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98644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Questions?</a:t>
            </a:r>
            <a:endParaRPr lang="en-US">
              <a:latin typeface="Trebuchet MS" charset="0"/>
            </a:endParaRPr>
          </a:p>
        </p:txBody>
      </p:sp>
      <p:pic>
        <p:nvPicPr>
          <p:cNvPr id="6" name="Picture 4" descr="Spanish_Inquisition_(Monty_Pyth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984250"/>
            <a:ext cx="7543800" cy="5562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18220"/>
              </p:ext>
            </p:extLst>
          </p:nvPr>
        </p:nvGraphicFramePr>
        <p:xfrm>
          <a:off x="200529" y="1143000"/>
          <a:ext cx="8742944" cy="3830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0071"/>
                <a:gridCol w="1066800"/>
                <a:gridCol w="1905000"/>
                <a:gridCol w="2895600"/>
                <a:gridCol w="228600"/>
                <a:gridCol w="1856873"/>
              </a:tblGrid>
              <a:tr h="340452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Chrome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Location (Mbp)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Freq</a:t>
                      </a:r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 of minor haplotype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Gene Name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63.15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1.92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APAF1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625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94.8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96.6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1.66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6430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HH3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95.41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2.95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SMC2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9633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HH4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1.27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0.37</a:t>
                      </a:r>
                      <a:endParaRPr lang="en-US" sz="18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GART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92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94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2.22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4211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JH1</a:t>
                      </a:r>
                      <a:endParaRPr lang="en-US" sz="18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15.70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12.10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CWC15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5735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BH1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42.8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47.0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6.67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BH2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10.6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11.7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7.78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AH1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65.86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66.16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11.80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 smtClean="0"/>
              <a:t>Phenotypes may come from genotypes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4953000"/>
            <a:ext cx="823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For a </a:t>
            </a:r>
            <a:r>
              <a:rPr lang="en-US" sz="1400" b="1" dirty="0">
                <a:solidFill>
                  <a:srgbClr val="FFFFFF"/>
                </a:solidFill>
              </a:rPr>
              <a:t>complete list, </a:t>
            </a:r>
            <a:r>
              <a:rPr lang="en-US" sz="1400" b="1" dirty="0" smtClean="0">
                <a:solidFill>
                  <a:srgbClr val="FFFFFF"/>
                </a:solidFill>
              </a:rPr>
              <a:t>see: </a:t>
            </a:r>
            <a:r>
              <a:rPr lang="en-US" sz="1400" b="1" dirty="0" smtClean="0">
                <a:solidFill>
                  <a:srgbClr val="FFFFFF"/>
                </a:solidFill>
                <a:hlinkClick r:id="rId2"/>
              </a:rPr>
              <a:t>http</a:t>
            </a:r>
            <a:r>
              <a:rPr lang="en-US" sz="1400" b="1" dirty="0">
                <a:solidFill>
                  <a:srgbClr val="FFFFFF"/>
                </a:solidFill>
                <a:hlinkClick r:id="rId2"/>
              </a:rPr>
              <a:t>://aipl.arsusda.gov/reference/recessive_haplotypes_ARR-G3.</a:t>
            </a:r>
            <a:r>
              <a:rPr lang="en-US" sz="1400" b="1" dirty="0" smtClean="0">
                <a:solidFill>
                  <a:srgbClr val="FFFFFF"/>
                </a:solidFill>
                <a:hlinkClick r:id="rId2"/>
              </a:rPr>
              <a:t>html</a:t>
            </a:r>
            <a:r>
              <a:rPr lang="en-US" sz="1400" b="1" dirty="0" smtClean="0">
                <a:solidFill>
                  <a:srgbClr val="FFFFFF"/>
                </a:solidFill>
              </a:rPr>
              <a:t>.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7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– </a:t>
            </a:r>
            <a:r>
              <a:rPr lang="en-US" i="1" dirty="0" smtClean="0"/>
              <a:t>APAF1</a:t>
            </a:r>
            <a:r>
              <a:rPr lang="en-US" dirty="0" smtClean="0"/>
              <a:t> (HH1)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093428"/>
          </a:xfrm>
        </p:spPr>
        <p:txBody>
          <a:bodyPr/>
          <a:lstStyle/>
          <a:p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APAF1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Bos taurus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apoptotic peptidase activating factor 1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ATP binding factor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Gene expression for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APAF1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murine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development begins between 7 and 9 d in heart,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mesenchyme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periderm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and primitive intestine (Muller et al., 2005)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Gene knockout 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APAF1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mice leads to embryonic lethality (Muller et al., 2005)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Proteins required for this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pathway/cascade are important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for neural tube closure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in vivo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/>
          </a:p>
        </p:txBody>
      </p:sp>
      <p:pic>
        <p:nvPicPr>
          <p:cNvPr id="71684" name="Picture 4" descr="http://www.nature.com/nrg/journal/v3/n6/images/nrg819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799" y="3889757"/>
            <a:ext cx="3175097" cy="2803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03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– </a:t>
            </a:r>
            <a:r>
              <a:rPr lang="en-US" i="1" dirty="0" smtClean="0"/>
              <a:t>CWC15</a:t>
            </a:r>
            <a:r>
              <a:rPr lang="en-US" dirty="0" smtClean="0"/>
              <a:t> (JH1)</a:t>
            </a:r>
            <a:endParaRPr lang="en-US" i="1" dirty="0"/>
          </a:p>
        </p:txBody>
      </p:sp>
      <p:pic>
        <p:nvPicPr>
          <p:cNvPr id="5" name="Content Placeholder 4" descr="cwc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0097" y="1139589"/>
            <a:ext cx="6541891" cy="3104222"/>
          </a:xfr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 descr="spliceos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06" y="2983131"/>
            <a:ext cx="6742065" cy="3408442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013804" y="4314087"/>
            <a:ext cx="21247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Will and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Lührmann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. 2011.</a:t>
            </a:r>
          </a:p>
          <a:p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Spliceosome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structure and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Function. Cold Spring</a:t>
            </a:r>
          </a:p>
          <a:p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Harb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Perspect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Biol.</a:t>
            </a:r>
          </a:p>
        </p:txBody>
      </p:sp>
    </p:spTree>
    <p:extLst>
      <p:ext uri="{BB962C8B-B14F-4D97-AF65-F5344CB8AC3E}">
        <p14:creationId xmlns:p14="http://schemas.microsoft.com/office/powerpoint/2010/main" val="193440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 dirty="0" smtClean="0">
                <a:latin typeface="Trebuchet MS" charset="0"/>
              </a:rPr>
              <a:t>There’s still a gap to bridge</a:t>
            </a:r>
            <a:endParaRPr lang="en-US" dirty="0">
              <a:latin typeface="Trebuchet MS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Causal</a:t>
            </a:r>
            <a:r>
              <a:rPr lang="en-US" dirty="0" smtClean="0">
                <a:latin typeface="Trebuchet MS" charset="0"/>
              </a:rPr>
              <a:t> variants for </a:t>
            </a:r>
            <a:r>
              <a:rPr lang="en-US" dirty="0" err="1" smtClean="0">
                <a:latin typeface="Trebuchet MS" charset="0"/>
              </a:rPr>
              <a:t>Mendelian</a:t>
            </a:r>
            <a:r>
              <a:rPr lang="en-US" dirty="0" smtClean="0">
                <a:latin typeface="Trebuchet MS" charset="0"/>
              </a:rPr>
              <a:t> recessives are sometimes easy to identify</a:t>
            </a:r>
          </a:p>
          <a:p>
            <a:r>
              <a:rPr lang="en-US" dirty="0" smtClean="0">
                <a:latin typeface="Trebuchet MS" charset="0"/>
              </a:rPr>
              <a:t>Identification of causal variants for QTL associated with </a:t>
            </a:r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quantitative traits </a:t>
            </a:r>
            <a:r>
              <a:rPr lang="en-US" dirty="0" smtClean="0">
                <a:latin typeface="Trebuchet MS" charset="0"/>
              </a:rPr>
              <a:t>is much more complex</a:t>
            </a:r>
          </a:p>
          <a:p>
            <a:pPr lvl="1"/>
            <a:r>
              <a:rPr lang="en-US" dirty="0" smtClean="0">
                <a:latin typeface="Trebuchet MS" charset="0"/>
              </a:rPr>
              <a:t>It can be done (e.g., </a:t>
            </a:r>
            <a:r>
              <a:rPr lang="en-US" i="1" dirty="0" smtClean="0">
                <a:solidFill>
                  <a:srgbClr val="FFFF00"/>
                </a:solidFill>
                <a:latin typeface="Trebuchet MS" charset="0"/>
              </a:rPr>
              <a:t>DGAT1</a:t>
            </a:r>
            <a:r>
              <a:rPr lang="en-US" dirty="0" smtClean="0">
                <a:latin typeface="Trebuchet MS" charset="0"/>
              </a:rPr>
              <a:t>)</a:t>
            </a:r>
          </a:p>
          <a:p>
            <a:pPr lvl="1"/>
            <a:r>
              <a:rPr lang="en-US" dirty="0" smtClean="0">
                <a:latin typeface="Trebuchet MS" charset="0"/>
              </a:rPr>
              <a:t>Does genomics and next generation sequencing make that </a:t>
            </a:r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easier</a:t>
            </a:r>
            <a:r>
              <a:rPr lang="en-US" dirty="0" smtClean="0">
                <a:latin typeface="Trebuchet MS" charset="0"/>
              </a:rPr>
              <a:t>?</a:t>
            </a:r>
            <a:endParaRPr lang="en-US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2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48595" cy="618513"/>
          </a:xfrm>
        </p:spPr>
        <p:txBody>
          <a:bodyPr/>
          <a:lstStyle/>
          <a:p>
            <a:r>
              <a:rPr lang="en-US" dirty="0" smtClean="0"/>
              <a:t>A simple strategy doesn’t always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66800"/>
            <a:ext cx="8226425" cy="541686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Compute</a:t>
            </a:r>
            <a:r>
              <a:rPr lang="en-US" dirty="0" smtClean="0"/>
              <a:t> SNP effects for trait of interest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Look</a:t>
            </a:r>
            <a:r>
              <a:rPr lang="en-US" dirty="0" smtClean="0"/>
              <a:t> for peaks</a:t>
            </a:r>
          </a:p>
          <a:p>
            <a:r>
              <a:rPr lang="en-US" dirty="0" smtClean="0"/>
              <a:t>Perform bioinformatics on regions under </a:t>
            </a:r>
            <a:r>
              <a:rPr lang="en-US" dirty="0" smtClean="0">
                <a:solidFill>
                  <a:srgbClr val="FFFF00"/>
                </a:solidFill>
              </a:rPr>
              <a:t>interesting</a:t>
            </a:r>
            <a:r>
              <a:rPr lang="en-US" dirty="0" smtClean="0"/>
              <a:t> peaks</a:t>
            </a:r>
          </a:p>
          <a:p>
            <a:pPr lvl="1"/>
            <a:r>
              <a:rPr lang="en-US" dirty="0" smtClean="0"/>
              <a:t>NCBI/</a:t>
            </a:r>
            <a:r>
              <a:rPr lang="en-US" dirty="0" err="1" smtClean="0"/>
              <a:t>Ensembl</a:t>
            </a:r>
            <a:endParaRPr lang="en-US" dirty="0" smtClean="0"/>
          </a:p>
          <a:p>
            <a:pPr lvl="1"/>
            <a:r>
              <a:rPr lang="en-US" dirty="0" smtClean="0"/>
              <a:t>Bovine Gene Atlas</a:t>
            </a:r>
          </a:p>
          <a:p>
            <a:pPr lvl="1"/>
            <a:r>
              <a:rPr lang="en-US" dirty="0" smtClean="0"/>
              <a:t>Bovine </a:t>
            </a:r>
            <a:r>
              <a:rPr lang="en-US" dirty="0" err="1" smtClean="0"/>
              <a:t>QTLdb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FF00"/>
                </a:solidFill>
              </a:rPr>
              <a:t>doesn’t</a:t>
            </a:r>
            <a:r>
              <a:rPr lang="en-US" dirty="0" smtClean="0"/>
              <a:t> always work…as we’ll see!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149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bnVsbA=="/>
  <p:tag name="__MASTER" val="__part_0"/>
</p:tagLst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66CCFF"/>
      </a:accent1>
      <a:accent2>
        <a:srgbClr val="0000CC"/>
      </a:accent2>
      <a:accent3>
        <a:srgbClr val="ACB4B4"/>
      </a:accent3>
      <a:accent4>
        <a:srgbClr val="492625"/>
      </a:accent4>
      <a:accent5>
        <a:srgbClr val="B8E2FF"/>
      </a:accent5>
      <a:accent6>
        <a:srgbClr val="0000B9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19643</TotalTime>
  <Words>1906</Words>
  <Application>Microsoft Macintosh PowerPoint</Application>
  <PresentationFormat>On-screen Show (4:3)</PresentationFormat>
  <Paragraphs>381</Paragraphs>
  <Slides>43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smh08</vt:lpstr>
      <vt:lpstr>1_smh08</vt:lpstr>
      <vt:lpstr>Using genotyping and whole-genome sequencing to identify causal variants associated with complex phenotypes</vt:lpstr>
      <vt:lpstr>Overview</vt:lpstr>
      <vt:lpstr>Genotypes evaluated</vt:lpstr>
      <vt:lpstr>Genotypes received since July 2013</vt:lpstr>
      <vt:lpstr>Phenotypes may come from genotypes</vt:lpstr>
      <vt:lpstr>Success – APAF1 (HH1)</vt:lpstr>
      <vt:lpstr>Success – CWC15 (JH1)</vt:lpstr>
      <vt:lpstr>There’s still a gap to bridge</vt:lpstr>
      <vt:lpstr>A simple strategy doesn’t always work</vt:lpstr>
      <vt:lpstr>Introduction to chromosome 18</vt:lpstr>
      <vt:lpstr>Chromosome 18 is different</vt:lpstr>
      <vt:lpstr>Marker effects for dystocia complex</vt:lpstr>
      <vt:lpstr>Correlations in dystocia complex</vt:lpstr>
      <vt:lpstr>The QTL also affects gestation length</vt:lpstr>
      <vt:lpstr>The dystocia complex</vt:lpstr>
      <vt:lpstr>Where did it come from?</vt:lpstr>
      <vt:lpstr>Who popularized it?</vt:lpstr>
      <vt:lpstr>This is a gene-rich region</vt:lpstr>
      <vt:lpstr>Copy number variants are present</vt:lpstr>
      <vt:lpstr>What if we look at a different trait?</vt:lpstr>
      <vt:lpstr>We don’t have birth weight data</vt:lpstr>
      <vt:lpstr>GWAS for birth weight PTA</vt:lpstr>
      <vt:lpstr>Are we measuring anything new?</vt:lpstr>
      <vt:lpstr>KEGG pathways for birth weight</vt:lpstr>
      <vt:lpstr>Pedigree &amp; haplotype design  </vt:lpstr>
      <vt:lpstr>How many scientists does it take…</vt:lpstr>
      <vt:lpstr>Sequencing coverage</vt:lpstr>
      <vt:lpstr>Results from Illumina sequencing</vt:lpstr>
      <vt:lpstr>Possible assembly problem on BTA18</vt:lpstr>
      <vt:lpstr>Genome assembly (simplified)</vt:lpstr>
      <vt:lpstr>Can it be corrected using long reads?</vt:lpstr>
      <vt:lpstr>Processing of PacBio reads</vt:lpstr>
      <vt:lpstr>Analysis of alignments</vt:lpstr>
      <vt:lpstr>Alignment of BAC contigs with UMD3.1 </vt:lpstr>
      <vt:lpstr>Discordancy analysis</vt:lpstr>
      <vt:lpstr>DNA in PacBio and not in UMD3.1</vt:lpstr>
      <vt:lpstr>There are clearly assembly problems</vt:lpstr>
      <vt:lpstr>What have we learned?</vt:lpstr>
      <vt:lpstr>Next steps</vt:lpstr>
      <vt:lpstr>Conclusions</vt:lpstr>
      <vt:lpstr>Acknowledgments</vt:lpstr>
      <vt:lpstr>Animal Improvement Program team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selection and systems biology – lessons from dairy cattle breeding</dc:title>
  <cp:lastModifiedBy>John Cole</cp:lastModifiedBy>
  <cp:revision>270</cp:revision>
  <cp:lastPrinted>2013-05-23T13:16:25Z</cp:lastPrinted>
  <dcterms:modified xsi:type="dcterms:W3CDTF">2014-09-08T23:51:07Z</dcterms:modified>
</cp:coreProperties>
</file>