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1" r:id="rId1"/>
  </p:sldMasterIdLst>
  <p:notesMasterIdLst>
    <p:notesMasterId r:id="rId44"/>
  </p:notesMasterIdLst>
  <p:sldIdLst>
    <p:sldId id="344" r:id="rId2"/>
    <p:sldId id="263" r:id="rId3"/>
    <p:sldId id="321" r:id="rId4"/>
    <p:sldId id="343" r:id="rId5"/>
    <p:sldId id="323" r:id="rId6"/>
    <p:sldId id="285" r:id="rId7"/>
    <p:sldId id="314" r:id="rId8"/>
    <p:sldId id="334" r:id="rId9"/>
    <p:sldId id="335" r:id="rId10"/>
    <p:sldId id="336" r:id="rId11"/>
    <p:sldId id="331" r:id="rId12"/>
    <p:sldId id="319" r:id="rId13"/>
    <p:sldId id="326" r:id="rId14"/>
    <p:sldId id="289" r:id="rId15"/>
    <p:sldId id="340" r:id="rId16"/>
    <p:sldId id="341" r:id="rId17"/>
    <p:sldId id="290" r:id="rId18"/>
    <p:sldId id="291" r:id="rId19"/>
    <p:sldId id="342" r:id="rId20"/>
    <p:sldId id="292" r:id="rId21"/>
    <p:sldId id="293" r:id="rId22"/>
    <p:sldId id="294" r:id="rId23"/>
    <p:sldId id="296" r:id="rId24"/>
    <p:sldId id="309" r:id="rId25"/>
    <p:sldId id="305" r:id="rId26"/>
    <p:sldId id="307" r:id="rId27"/>
    <p:sldId id="308" r:id="rId28"/>
    <p:sldId id="300" r:id="rId29"/>
    <p:sldId id="273" r:id="rId30"/>
    <p:sldId id="283" r:id="rId31"/>
    <p:sldId id="302" r:id="rId32"/>
    <p:sldId id="313" r:id="rId33"/>
    <p:sldId id="304" r:id="rId34"/>
    <p:sldId id="266" r:id="rId35"/>
    <p:sldId id="279" r:id="rId36"/>
    <p:sldId id="278" r:id="rId37"/>
    <p:sldId id="322" r:id="rId38"/>
    <p:sldId id="330" r:id="rId39"/>
    <p:sldId id="328" r:id="rId40"/>
    <p:sldId id="301" r:id="rId41"/>
    <p:sldId id="281" r:id="rId42"/>
    <p:sldId id="312" r:id="rId43"/>
  </p:sldIdLst>
  <p:sldSz cx="9144000" cy="6858000" type="screen4x3"/>
  <p:notesSz cx="6858000" cy="9144000"/>
  <p:embeddedFontLst>
    <p:embeddedFont>
      <p:font typeface="Calibri" pitchFamily="34" charset="0"/>
      <p:regular r:id="rId45"/>
      <p:bold r:id="rId46"/>
      <p:italic r:id="rId47"/>
      <p:boldItalic r:id="rId48"/>
    </p:embeddedFont>
    <p:embeddedFont>
      <p:font typeface="Monotype Sorts" pitchFamily="2" charset="2"/>
      <p:regular r:id="rId49"/>
    </p:embeddedFont>
    <p:embeddedFont>
      <p:font typeface="ＭＳ Ｐゴシック" pitchFamily="34" charset="-128"/>
      <p:regular r:id="rId50"/>
    </p:embeddedFont>
    <p:embeddedFont>
      <p:font typeface="DejaVu Sans" charset="0"/>
      <p:regular r:id="rId51"/>
      <p:bold r:id="rId52"/>
      <p:italic r:id="rId53"/>
      <p:boldItalic r:id="rId54"/>
    </p:embeddedFont>
    <p:embeddedFont>
      <p:font typeface="Cambria" pitchFamily="18" charset="0"/>
      <p:regular r:id="rId55"/>
      <p:bold r:id="rId56"/>
      <p:italic r:id="rId57"/>
      <p:boldItalic r:id="rId58"/>
    </p:embeddedFont>
    <p:embeddedFont>
      <p:font typeface="Humnst777 BT" pitchFamily="34" charset="0"/>
      <p:regular r:id="rId59"/>
      <p:bold r:id="rId60"/>
      <p:italic r:id="rId61"/>
      <p:boldItalic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FFE1"/>
    <a:srgbClr val="96FFDB"/>
    <a:srgbClr val="9EFFC8"/>
    <a:srgbClr val="97FFAA"/>
    <a:srgbClr val="82F682"/>
    <a:srgbClr val="00563F"/>
    <a:srgbClr val="B8FFDC"/>
    <a:srgbClr val="B8FFEB"/>
    <a:srgbClr val="98D7C9"/>
    <a:srgbClr val="0A5F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0" autoAdjust="0"/>
    <p:restoredTop sz="86410" autoAdjust="0"/>
  </p:normalViewPr>
  <p:slideViewPr>
    <p:cSldViewPr snapToGrid="0">
      <p:cViewPr varScale="1">
        <p:scale>
          <a:sx n="33" d="100"/>
          <a:sy n="33" d="100"/>
        </p:scale>
        <p:origin x="-78" y="-13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M:\GRW\GRAPHICS\average%20net%20merit%20by%20date%20entered%20A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794626903429217"/>
          <c:y val="2.2327842503850101E-2"/>
          <c:w val="0.7785991190424546"/>
          <c:h val="0.77419163107718925"/>
        </c:manualLayout>
      </c:layout>
      <c:barChart>
        <c:barDir val="col"/>
        <c:grouping val="stacked"/>
        <c:ser>
          <c:idx val="0"/>
          <c:order val="0"/>
          <c:tx>
            <c:strRef>
              <c:f>Sheet1!$O$1</c:f>
              <c:strCache>
                <c:ptCount val="1"/>
                <c:pt idx="0">
                  <c:v>Male</c:v>
                </c:pt>
              </c:strCache>
            </c:strRef>
          </c:tx>
          <c:spPr>
            <a:gradFill>
              <a:gsLst>
                <a:gs pos="0">
                  <a:srgbClr val="00337F"/>
                </a:gs>
                <a:gs pos="50000">
                  <a:srgbClr val="4791FF"/>
                </a:gs>
                <a:gs pos="100000">
                  <a:srgbClr val="00337F"/>
                </a:gs>
              </a:gsLst>
              <a:lin ang="0" scaled="1"/>
            </a:gradFill>
            <a:ln w="19050" cap="sq">
              <a:noFill/>
              <a:miter lim="800000"/>
            </a:ln>
          </c:spPr>
          <c:cat>
            <c:strRef>
              <c:f>Sheet1!$N$2:$N$10</c:f>
              <c:strCache>
                <c:ptCount val="8"/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strCache>
            </c:strRef>
          </c:cat>
          <c:val>
            <c:numRef>
              <c:f>Sheet1!$O$2:$O$10</c:f>
              <c:numCache>
                <c:formatCode>_(* #,##0.000_);_(* \(#,##0.000\);_(* "-"??_);_(@_)</c:formatCode>
                <c:ptCount val="9"/>
                <c:pt idx="1">
                  <c:v>24.294</c:v>
                </c:pt>
                <c:pt idx="2">
                  <c:v>34.179000000000002</c:v>
                </c:pt>
                <c:pt idx="3">
                  <c:v>52.254000000000005</c:v>
                </c:pt>
                <c:pt idx="4">
                  <c:v>77.319999999999993</c:v>
                </c:pt>
                <c:pt idx="5">
                  <c:v>107.18300000000001</c:v>
                </c:pt>
                <c:pt idx="6">
                  <c:v>146.55800000000036</c:v>
                </c:pt>
                <c:pt idx="7">
                  <c:v>184.65900000000002</c:v>
                </c:pt>
              </c:numCache>
            </c:numRef>
          </c:val>
        </c:ser>
        <c:ser>
          <c:idx val="1"/>
          <c:order val="1"/>
          <c:tx>
            <c:strRef>
              <c:f>Sheet1!$P$1</c:f>
              <c:strCache>
                <c:ptCount val="1"/>
                <c:pt idx="0">
                  <c:v>Female</c:v>
                </c:pt>
              </c:strCache>
            </c:strRef>
          </c:tx>
          <c:spPr>
            <a:gradFill>
              <a:gsLst>
                <a:gs pos="0">
                  <a:srgbClr val="8E001B"/>
                </a:gs>
                <a:gs pos="50000">
                  <a:srgbClr val="F6002F"/>
                </a:gs>
                <a:gs pos="100000">
                  <a:srgbClr val="8E001B"/>
                </a:gs>
              </a:gsLst>
              <a:lin ang="0" scaled="1"/>
            </a:gradFill>
            <a:ln w="19050" cap="sq">
              <a:noFill/>
              <a:miter lim="800000"/>
            </a:ln>
          </c:spPr>
          <c:cat>
            <c:strRef>
              <c:f>Sheet1!$N$2:$N$10</c:f>
              <c:strCache>
                <c:ptCount val="8"/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strCache>
            </c:strRef>
          </c:cat>
          <c:val>
            <c:numRef>
              <c:f>Sheet1!$P$2:$P$10</c:f>
              <c:numCache>
                <c:formatCode>_(* #,##0.000_);_(* \(#,##0.000\);_(* "-"??_);_(@_)</c:formatCode>
                <c:ptCount val="9"/>
                <c:pt idx="1">
                  <c:v>7.94</c:v>
                </c:pt>
                <c:pt idx="2">
                  <c:v>21.602</c:v>
                </c:pt>
                <c:pt idx="3">
                  <c:v>75.334000000000003</c:v>
                </c:pt>
                <c:pt idx="4">
                  <c:v>169.511</c:v>
                </c:pt>
                <c:pt idx="5">
                  <c:v>327.57</c:v>
                </c:pt>
                <c:pt idx="6">
                  <c:v>518.57100000000003</c:v>
                </c:pt>
                <c:pt idx="7">
                  <c:v>829.68500000000051</c:v>
                </c:pt>
              </c:numCache>
            </c:numRef>
          </c:val>
        </c:ser>
        <c:gapWidth val="20"/>
        <c:overlap val="100"/>
        <c:axId val="126315904"/>
        <c:axId val="126424576"/>
      </c:barChart>
      <c:catAx>
        <c:axId val="1263159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400">
                    <a:latin typeface="+mn-lt"/>
                    <a:cs typeface="Arial" pitchFamily="34" charset="0"/>
                  </a:defRPr>
                </a:pPr>
                <a:r>
                  <a:rPr lang="en-US" sz="2400">
                    <a:latin typeface="+mn-lt"/>
                    <a:cs typeface="Arial" pitchFamily="34" charset="0"/>
                  </a:rPr>
                  <a:t>Evaluation year</a:t>
                </a:r>
              </a:p>
            </c:rich>
          </c:tx>
          <c:layout>
            <c:manualLayout>
              <c:xMode val="edge"/>
              <c:yMode val="edge"/>
              <c:x val="0.45557237035152581"/>
              <c:y val="0.93847151459009093"/>
            </c:manualLayout>
          </c:layout>
        </c:title>
        <c:numFmt formatCode="General" sourceLinked="1"/>
        <c:tickLblPos val="nextTo"/>
        <c:spPr>
          <a:ln w="3810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2400" b="1"/>
            </a:pPr>
            <a:endParaRPr lang="en-US"/>
          </a:p>
        </c:txPr>
        <c:crossAx val="126424576"/>
        <c:crosses val="autoZero"/>
        <c:auto val="1"/>
        <c:lblAlgn val="ctr"/>
        <c:lblOffset val="0"/>
      </c:catAx>
      <c:valAx>
        <c:axId val="12642457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2400">
                    <a:latin typeface="+mn-lt"/>
                    <a:cs typeface="Arial" pitchFamily="34" charset="0"/>
                  </a:defRPr>
                </a:pPr>
                <a:r>
                  <a:rPr lang="en-US" sz="2400">
                    <a:latin typeface="+mn-lt"/>
                    <a:cs typeface="Arial" pitchFamily="34" charset="0"/>
                  </a:rPr>
                  <a:t>Animals genotyped (1000s)</a:t>
                </a:r>
              </a:p>
            </c:rich>
          </c:tx>
          <c:layout>
            <c:manualLayout>
              <c:xMode val="edge"/>
              <c:yMode val="edge"/>
              <c:x val="7.1151632361744314E-3"/>
              <c:y val="7.1753031991805896E-2"/>
            </c:manualLayout>
          </c:layout>
        </c:title>
        <c:numFmt formatCode="#,##0" sourceLinked="0"/>
        <c:tickLblPos val="nextTo"/>
        <c:spPr>
          <a:ln w="3810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2400" b="1">
                <a:latin typeface="+mn-lt"/>
                <a:cs typeface="Arial" pitchFamily="34" charset="0"/>
              </a:defRPr>
            </a:pPr>
            <a:endParaRPr lang="en-US"/>
          </a:p>
        </c:txPr>
        <c:crossAx val="1263159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8818932558397172"/>
          <c:y val="3.6622209554122612E-2"/>
          <c:w val="0.18612698983534806"/>
          <c:h val="0.17691779205538846"/>
        </c:manualLayout>
      </c:layout>
      <c:txPr>
        <a:bodyPr/>
        <a:lstStyle/>
        <a:p>
          <a:pPr>
            <a:defRPr sz="2400" b="1">
              <a:latin typeface="+mn-lt"/>
              <a:cs typeface="Arial" pitchFamily="34" charset="0"/>
            </a:defRPr>
          </a:pPr>
          <a:endParaRPr lang="en-US"/>
        </a:p>
      </c:txPr>
    </c:legend>
    <c:plotVisOnly val="1"/>
  </c:chart>
  <c:spPr>
    <a:solidFill>
      <a:schemeClr val="bg1"/>
    </a:solidFill>
    <a:ln>
      <a:noFill/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6984407525960687"/>
          <c:y val="0.11575612960053649"/>
          <c:w val="0.76383493850099626"/>
          <c:h val="0.6598595898580249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Sire</c:v>
                </c:pt>
              </c:strCache>
            </c:strRef>
          </c:tx>
          <c:spPr>
            <a:gradFill>
              <a:gsLst>
                <a:gs pos="0">
                  <a:srgbClr val="00337F"/>
                </a:gs>
                <a:gs pos="50000">
                  <a:srgbClr val="4791FF"/>
                </a:gs>
                <a:gs pos="100000">
                  <a:srgbClr val="00337F"/>
                </a:gs>
              </a:gsLst>
              <a:lin ang="0" scaled="1"/>
            </a:gradFill>
          </c:spPr>
          <c:cat>
            <c:numRef>
              <c:f>Sheet1!$A$2:$A$10</c:f>
              <c:numCache>
                <c:formatCode>General</c:formatCode>
                <c:ptCount val="9"/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1">
                  <c:v>84.7</c:v>
                </c:pt>
                <c:pt idx="2">
                  <c:v>89.1</c:v>
                </c:pt>
                <c:pt idx="3">
                  <c:v>83.3</c:v>
                </c:pt>
                <c:pt idx="4">
                  <c:v>63.6</c:v>
                </c:pt>
                <c:pt idx="5">
                  <c:v>53</c:v>
                </c:pt>
                <c:pt idx="6">
                  <c:v>34.200000000000003</c:v>
                </c:pt>
                <c:pt idx="7">
                  <c:v>32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Dam</c:v>
                </c:pt>
              </c:strCache>
            </c:strRef>
          </c:tx>
          <c:spPr>
            <a:gradFill>
              <a:gsLst>
                <a:gs pos="0">
                  <a:srgbClr val="8E001B"/>
                </a:gs>
                <a:gs pos="50000">
                  <a:srgbClr val="F6002F"/>
                </a:gs>
                <a:gs pos="100000">
                  <a:srgbClr val="8E001B"/>
                </a:gs>
              </a:gsLst>
              <a:lin ang="0" scaled="1"/>
            </a:gradFill>
          </c:spPr>
          <c:cat>
            <c:numRef>
              <c:f>Sheet1!$A$2:$A$10</c:f>
              <c:numCache>
                <c:formatCode>General</c:formatCode>
                <c:ptCount val="9"/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1">
                  <c:v>47.8</c:v>
                </c:pt>
                <c:pt idx="2">
                  <c:v>43.3</c:v>
                </c:pt>
                <c:pt idx="3">
                  <c:v>45</c:v>
                </c:pt>
                <c:pt idx="4">
                  <c:v>45.4</c:v>
                </c:pt>
                <c:pt idx="5">
                  <c:v>40.6</c:v>
                </c:pt>
                <c:pt idx="6">
                  <c:v>33.700000000000003</c:v>
                </c:pt>
                <c:pt idx="7">
                  <c:v>30.9</c:v>
                </c:pt>
              </c:numCache>
            </c:numRef>
          </c:val>
        </c:ser>
        <c:gapWidth val="75"/>
        <c:overlap val="-10"/>
        <c:axId val="130905984"/>
        <c:axId val="130916352"/>
      </c:barChart>
      <c:catAx>
        <c:axId val="1309059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700" b="1">
                    <a:solidFill>
                      <a:srgbClr val="000000"/>
                    </a:solidFill>
                  </a:defRPr>
                </a:pPr>
                <a:r>
                  <a:rPr lang="en-US" sz="2700" b="1" dirty="0" smtClean="0">
                    <a:solidFill>
                      <a:srgbClr val="000000"/>
                    </a:solidFill>
                  </a:rPr>
                  <a:t>Bull birth</a:t>
                </a:r>
                <a:r>
                  <a:rPr lang="en-US" sz="2700" b="1" baseline="0" dirty="0" smtClean="0">
                    <a:solidFill>
                      <a:srgbClr val="000000"/>
                    </a:solidFill>
                  </a:rPr>
                  <a:t> year</a:t>
                </a:r>
                <a:endParaRPr lang="en-US" sz="2700" b="1" dirty="0">
                  <a:solidFill>
                    <a:srgbClr val="000000"/>
                  </a:solidFill>
                </a:endParaRPr>
              </a:p>
            </c:rich>
          </c:tx>
          <c:layout/>
        </c:title>
        <c:numFmt formatCode="General" sourceLinked="1"/>
        <c:tickLblPos val="nextTo"/>
        <c:spPr>
          <a:ln w="47625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2300" b="1">
                <a:solidFill>
                  <a:srgbClr val="000000"/>
                </a:solidFill>
              </a:defRPr>
            </a:pPr>
            <a:endParaRPr lang="en-US"/>
          </a:p>
        </c:txPr>
        <c:crossAx val="130916352"/>
        <c:crosses val="autoZero"/>
        <c:auto val="1"/>
        <c:lblAlgn val="ctr"/>
        <c:lblOffset val="0"/>
      </c:catAx>
      <c:valAx>
        <c:axId val="130916352"/>
        <c:scaling>
          <c:orientation val="minMax"/>
          <c:max val="100"/>
        </c:scaling>
        <c:axPos val="l"/>
        <c:title>
          <c:tx>
            <c:rich>
              <a:bodyPr rot="-5400000" vert="horz"/>
              <a:lstStyle/>
              <a:p>
                <a:pPr>
                  <a:defRPr sz="2700" b="1">
                    <a:solidFill>
                      <a:srgbClr val="000000"/>
                    </a:solidFill>
                  </a:defRPr>
                </a:pPr>
                <a:r>
                  <a:rPr lang="en-US" sz="2700" b="1" dirty="0" smtClean="0">
                    <a:solidFill>
                      <a:srgbClr val="000000"/>
                    </a:solidFill>
                  </a:rPr>
                  <a:t>Parent age (mo)</a:t>
                </a:r>
                <a:endParaRPr lang="en-US" sz="2700" b="1" dirty="0">
                  <a:solidFill>
                    <a:srgbClr val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8072028860899772E-2"/>
              <c:y val="0.22756885169178753"/>
            </c:manualLayout>
          </c:layout>
        </c:title>
        <c:numFmt formatCode="General" sourceLinked="1"/>
        <c:tickLblPos val="nextTo"/>
        <c:spPr>
          <a:ln w="47625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2300" b="1">
                <a:solidFill>
                  <a:srgbClr val="000000"/>
                </a:solidFill>
              </a:defRPr>
            </a:pPr>
            <a:endParaRPr lang="en-US"/>
          </a:p>
        </c:txPr>
        <c:crossAx val="1309059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725359091804986"/>
          <c:y val="0.13293160996392078"/>
          <c:w val="0.13353099374207594"/>
          <c:h val="0.15833683402578674"/>
        </c:manualLayout>
      </c:layout>
      <c:txPr>
        <a:bodyPr/>
        <a:lstStyle/>
        <a:p>
          <a:pPr>
            <a:defRPr sz="2700" b="1">
              <a:solidFill>
                <a:srgbClr val="000000"/>
              </a:solidFill>
            </a:defRPr>
          </a:pPr>
          <a:endParaRPr lang="en-US"/>
        </a:p>
      </c:txPr>
    </c:legend>
    <c:plotVisOnly val="1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7157827585448349"/>
          <c:y val="6.7827324451335533E-2"/>
          <c:w val="0.79932163324080541"/>
          <c:h val="0.74270444351842524"/>
        </c:manualLayout>
      </c:layout>
      <c:barChart>
        <c:barDir val="col"/>
        <c:grouping val="clustered"/>
        <c:ser>
          <c:idx val="0"/>
          <c:order val="0"/>
          <c:tx>
            <c:strRef>
              <c:f>'Genetic merit'!$C$5</c:f>
              <c:strCache>
                <c:ptCount val="1"/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FF0000"/>
              </a:solidFill>
              <a:ln>
                <a:noFill/>
              </a:ln>
            </c:spPr>
          </c:dPt>
          <c:dPt>
            <c:idx val="1"/>
            <c:spPr>
              <a:gradFill>
                <a:gsLst>
                  <a:gs pos="0">
                    <a:srgbClr val="00337F"/>
                  </a:gs>
                  <a:gs pos="50000">
                    <a:srgbClr val="4791FF"/>
                  </a:gs>
                  <a:gs pos="100000">
                    <a:srgbClr val="00337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2"/>
            <c:spPr>
              <a:gradFill>
                <a:gsLst>
                  <a:gs pos="0">
                    <a:srgbClr val="00337F"/>
                  </a:gs>
                  <a:gs pos="50000">
                    <a:srgbClr val="4791FF"/>
                  </a:gs>
                  <a:gs pos="100000">
                    <a:srgbClr val="00337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3"/>
            <c:spPr>
              <a:gradFill>
                <a:gsLst>
                  <a:gs pos="0">
                    <a:srgbClr val="00337F"/>
                  </a:gs>
                  <a:gs pos="50000">
                    <a:srgbClr val="65A3FF"/>
                  </a:gs>
                  <a:gs pos="100000">
                    <a:srgbClr val="00337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4"/>
            <c:spPr>
              <a:gradFill flip="none" rotWithShape="1">
                <a:gsLst>
                  <a:gs pos="0">
                    <a:srgbClr val="00337F"/>
                  </a:gs>
                  <a:gs pos="50000">
                    <a:srgbClr val="4791FF"/>
                  </a:gs>
                  <a:gs pos="100000">
                    <a:srgbClr val="00337F"/>
                  </a:gs>
                </a:gsLst>
                <a:lin ang="0" scaled="1"/>
                <a:tileRect/>
              </a:gradFill>
              <a:ln>
                <a:noFill/>
              </a:ln>
            </c:spPr>
          </c:dPt>
          <c:dPt>
            <c:idx val="5"/>
            <c:spPr>
              <a:gradFill>
                <a:gsLst>
                  <a:gs pos="0">
                    <a:srgbClr val="00337F"/>
                  </a:gs>
                  <a:gs pos="50000">
                    <a:srgbClr val="4791FF"/>
                  </a:gs>
                  <a:gs pos="100000">
                    <a:srgbClr val="00337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6"/>
            <c:spPr>
              <a:gradFill>
                <a:gsLst>
                  <a:gs pos="0">
                    <a:srgbClr val="8E001B"/>
                  </a:gs>
                  <a:gs pos="50000">
                    <a:srgbClr val="F6002F"/>
                  </a:gs>
                  <a:gs pos="100000">
                    <a:srgbClr val="8E001B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7"/>
            <c:spPr>
              <a:gradFill>
                <a:gsLst>
                  <a:gs pos="0">
                    <a:srgbClr val="8E001B"/>
                  </a:gs>
                  <a:gs pos="50000">
                    <a:srgbClr val="F6002F"/>
                  </a:gs>
                  <a:gs pos="100000">
                    <a:srgbClr val="8E001B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8"/>
            <c:spPr>
              <a:gradFill>
                <a:gsLst>
                  <a:gs pos="0">
                    <a:srgbClr val="8E001B"/>
                  </a:gs>
                  <a:gs pos="50000">
                    <a:srgbClr val="F6002F"/>
                  </a:gs>
                  <a:gs pos="100000">
                    <a:srgbClr val="8E001B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9"/>
            <c:spPr>
              <a:gradFill>
                <a:gsLst>
                  <a:gs pos="0">
                    <a:srgbClr val="8E001B"/>
                  </a:gs>
                  <a:gs pos="50000">
                    <a:srgbClr val="F6002F"/>
                  </a:gs>
                  <a:gs pos="100000">
                    <a:srgbClr val="8E001B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0"/>
            <c:spPr>
              <a:gradFill>
                <a:gsLst>
                  <a:gs pos="0">
                    <a:srgbClr val="8E001B"/>
                  </a:gs>
                  <a:gs pos="50000">
                    <a:srgbClr val="F6002F"/>
                  </a:gs>
                  <a:gs pos="100000">
                    <a:srgbClr val="8E001B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1"/>
            <c:spPr>
              <a:gradFill>
                <a:gsLst>
                  <a:gs pos="0">
                    <a:srgbClr val="00563F"/>
                  </a:gs>
                  <a:gs pos="50000">
                    <a:srgbClr val="00A278"/>
                  </a:gs>
                  <a:gs pos="100000">
                    <a:srgbClr val="00563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2"/>
            <c:spPr>
              <a:gradFill>
                <a:gsLst>
                  <a:gs pos="0">
                    <a:srgbClr val="00563F"/>
                  </a:gs>
                  <a:gs pos="50000">
                    <a:srgbClr val="00A278"/>
                  </a:gs>
                  <a:gs pos="100000">
                    <a:srgbClr val="00563F"/>
                  </a:gs>
                </a:gsLst>
                <a:lin ang="0" scaled="1"/>
              </a:gradFill>
              <a:ln w="12700">
                <a:noFill/>
              </a:ln>
            </c:spPr>
          </c:dPt>
          <c:dPt>
            <c:idx val="13"/>
            <c:spPr>
              <a:gradFill>
                <a:gsLst>
                  <a:gs pos="0">
                    <a:srgbClr val="00563F"/>
                  </a:gs>
                  <a:gs pos="50000">
                    <a:srgbClr val="00A278"/>
                  </a:gs>
                  <a:gs pos="100000">
                    <a:srgbClr val="00563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4"/>
            <c:spPr>
              <a:gradFill flip="none" rotWithShape="1">
                <a:gsLst>
                  <a:gs pos="0">
                    <a:srgbClr val="00563F"/>
                  </a:gs>
                  <a:gs pos="50000">
                    <a:srgbClr val="00A278"/>
                  </a:gs>
                  <a:gs pos="100000">
                    <a:srgbClr val="00563F"/>
                  </a:gs>
                </a:gsLst>
                <a:lin ang="0" scaled="1"/>
                <a:tileRect/>
              </a:gradFill>
              <a:ln>
                <a:noFill/>
              </a:ln>
            </c:spPr>
          </c:dPt>
          <c:dPt>
            <c:idx val="15"/>
            <c:spPr>
              <a:gradFill>
                <a:gsLst>
                  <a:gs pos="0">
                    <a:srgbClr val="00563F"/>
                  </a:gs>
                  <a:gs pos="50000">
                    <a:srgbClr val="00A278"/>
                  </a:gs>
                  <a:gs pos="100000">
                    <a:srgbClr val="00563F"/>
                  </a:gs>
                </a:gsLst>
                <a:lin ang="0" scaled="1"/>
              </a:gradFill>
              <a:ln>
                <a:noFill/>
              </a:ln>
            </c:spPr>
          </c:dPt>
          <c:cat>
            <c:strRef>
              <c:f>'Genetic merit'!$A$5:$A$21</c:f>
              <c:strCache>
                <c:ptCount val="16"/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</c:strCache>
            </c:strRef>
          </c:cat>
          <c:val>
            <c:numRef>
              <c:f>'Genetic merit'!$C$5:$C$21</c:f>
              <c:numCache>
                <c:formatCode>General</c:formatCode>
                <c:ptCount val="17"/>
                <c:pt idx="1">
                  <c:v>-221.93</c:v>
                </c:pt>
                <c:pt idx="2">
                  <c:v>-204.94</c:v>
                </c:pt>
                <c:pt idx="3">
                  <c:v>-171.68</c:v>
                </c:pt>
                <c:pt idx="4">
                  <c:v>-155.76999999999998</c:v>
                </c:pt>
                <c:pt idx="5">
                  <c:v>-144.26999999999998</c:v>
                </c:pt>
                <c:pt idx="6">
                  <c:v>-99.169999999999987</c:v>
                </c:pt>
                <c:pt idx="7">
                  <c:v>-47.379999999999995</c:v>
                </c:pt>
                <c:pt idx="8">
                  <c:v>-21.56</c:v>
                </c:pt>
                <c:pt idx="9">
                  <c:v>10.52</c:v>
                </c:pt>
                <c:pt idx="10">
                  <c:v>95.490000000000023</c:v>
                </c:pt>
                <c:pt idx="11">
                  <c:v>138.09</c:v>
                </c:pt>
                <c:pt idx="12">
                  <c:v>216.85000000000076</c:v>
                </c:pt>
                <c:pt idx="13">
                  <c:v>316.77999999999969</c:v>
                </c:pt>
                <c:pt idx="14">
                  <c:v>420.58</c:v>
                </c:pt>
                <c:pt idx="15">
                  <c:v>532.94999999999948</c:v>
                </c:pt>
              </c:numCache>
            </c:numRef>
          </c:val>
        </c:ser>
        <c:gapWidth val="50"/>
        <c:axId val="108645760"/>
        <c:axId val="136144768"/>
      </c:barChart>
      <c:catAx>
        <c:axId val="1086457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/>
                  <a:t>Year </a:t>
                </a:r>
                <a:r>
                  <a:rPr lang="en-US" sz="2400" dirty="0" smtClean="0"/>
                  <a:t>entered </a:t>
                </a:r>
                <a:r>
                  <a:rPr lang="en-US" sz="2400" dirty="0"/>
                  <a:t>AI</a:t>
                </a:r>
              </a:p>
            </c:rich>
          </c:tx>
          <c:layout/>
        </c:title>
        <c:numFmt formatCode="@" sourceLinked="1"/>
        <c:tickLblPos val="nextTo"/>
        <c:spPr>
          <a:ln w="34925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2200"/>
            </a:pPr>
            <a:endParaRPr lang="en-US"/>
          </a:p>
        </c:txPr>
        <c:crossAx val="136144768"/>
        <c:crossesAt val="-300"/>
        <c:auto val="1"/>
        <c:lblAlgn val="ctr"/>
        <c:lblOffset val="20"/>
        <c:tickLblSkip val="1"/>
      </c:catAx>
      <c:valAx>
        <c:axId val="13614476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dirty="0"/>
                  <a:t>Average </a:t>
                </a:r>
                <a:r>
                  <a:rPr lang="en-US" sz="2400" dirty="0" smtClean="0"/>
                  <a:t>net merit </a:t>
                </a:r>
                <a:r>
                  <a:rPr lang="en-US" sz="2400" dirty="0"/>
                  <a:t>($)</a:t>
                </a:r>
              </a:p>
            </c:rich>
          </c:tx>
          <c:layout>
            <c:manualLayout>
              <c:xMode val="edge"/>
              <c:yMode val="edge"/>
              <c:x val="7.3747563141319814E-3"/>
              <c:y val="0.16007098215422511"/>
            </c:manualLayout>
          </c:layout>
        </c:title>
        <c:numFmt formatCode="General" sourceLinked="1"/>
        <c:tickLblPos val="nextTo"/>
        <c:spPr>
          <a:ln w="34925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2200"/>
            </a:pPr>
            <a:endParaRPr lang="en-US"/>
          </a:p>
        </c:txPr>
        <c:crossAx val="108645760"/>
        <c:crosses val="autoZero"/>
        <c:crossBetween val="midCat"/>
      </c:valAx>
    </c:plotArea>
    <c:plotVisOnly val="1"/>
    <c:dispBlanksAs val="gap"/>
  </c:chart>
  <c:spPr>
    <a:noFill/>
    <a:ln w="12700" cap="sq">
      <a:noFill/>
      <a:miter lim="800000"/>
    </a:ln>
  </c:spPr>
  <c:txPr>
    <a:bodyPr/>
    <a:lstStyle/>
    <a:p>
      <a:pPr>
        <a:defRPr sz="2000" b="1">
          <a:solidFill>
            <a:srgbClr val="000000"/>
          </a:solidFill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F1673-B70C-44CA-9E3E-8501F22E24D3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F3E97-5822-400B-ADF4-B514D3C67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230DF6-1430-DE46-91A5-29155AACA161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64866" name="Rectangle 7"/>
          <p:cNvSpPr txBox="1">
            <a:spLocks noGrp="1" noChangeArrowheads="1"/>
          </p:cNvSpPr>
          <p:nvPr/>
        </p:nvSpPr>
        <p:spPr bwMode="auto">
          <a:xfrm>
            <a:off x="3884960" y="8686957"/>
            <a:ext cx="2973040" cy="45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5" tIns="45528" rIns="91055" bIns="45528" anchor="b"/>
          <a:lstStyle>
            <a:lvl1pPr defTabSz="930275"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marL="744538" indent="-287338" defTabSz="930275"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4588" defTabSz="930275"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1788" defTabSz="930275"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8988" defTabSz="930275"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6188" indent="-228600" defTabSz="9302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3388" indent="-228600" defTabSz="9302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30588" indent="-228600" defTabSz="9302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7788" indent="-228600" defTabSz="9302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>
              <a:buClrTx/>
              <a:buSzTx/>
              <a:buFontTx/>
              <a:buNone/>
            </a:pPr>
            <a:fld id="{109D4EBC-9CD2-F948-9DCF-5DD0E7F7D958}" type="slidenum">
              <a:rPr lang="en-US" sz="1200">
                <a:solidFill>
                  <a:srgbClr val="FFFF00"/>
                </a:solidFill>
              </a:rPr>
              <a:pPr algn="r">
                <a:buClrTx/>
                <a:buSzTx/>
                <a:buFontTx/>
                <a:buNone/>
              </a:pPr>
              <a:t>16</a:t>
            </a:fld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21" y="4344259"/>
            <a:ext cx="5027959" cy="4114956"/>
          </a:xfrm>
        </p:spPr>
        <p:txBody>
          <a:bodyPr lIns="91055" tIns="45528" rIns="91055" bIns="45528"/>
          <a:lstStyle/>
          <a:p>
            <a:pPr defTabSz="896203"/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3" rIns="91067" bIns="4553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7115A43-BCC9-EF44-A39C-5CFE4705EB75}" type="slidenum">
              <a:rPr lang="en-US">
                <a:solidFill>
                  <a:srgbClr val="FFFF00"/>
                </a:solidFill>
              </a:rPr>
              <a:pPr algn="r" eaLnBrk="1" hangingPunct="1"/>
              <a:t>22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3E97-5822-400B-ADF4-B514D3C6741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F3E97-5822-400B-ADF4-B514D3C6741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825B6-1304-4CEF-893A-4AA8667689F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825B6-1304-4CEF-893A-4AA8667689F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825B6-1304-4CEF-893A-4AA8667689F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825B6-1304-4CEF-893A-4AA8667689F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825B6-1304-4CEF-893A-4AA8667689F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3" rIns="91067" bIns="4553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1B7ABA9-6B4D-0145-AE8F-4136903E06A6}" type="slidenum">
              <a:rPr lang="en-US">
                <a:solidFill>
                  <a:srgbClr val="FFFF00"/>
                </a:solidFill>
              </a:rPr>
              <a:pPr algn="r" eaLnBrk="1" hangingPunct="1"/>
              <a:t>11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3" rIns="91067" bIns="4553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B2AFDE9-57F5-8C4E-9A35-0B3130CF493C}" type="slidenum">
              <a:rPr lang="en-US">
                <a:solidFill>
                  <a:srgbClr val="FFFF00"/>
                </a:solidFill>
              </a:rPr>
              <a:pPr algn="r" eaLnBrk="1" hangingPunct="1"/>
              <a:t>13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3" rIns="91067" bIns="4553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1B7ABA9-6B4D-0145-AE8F-4136903E06A6}" type="slidenum">
              <a:rPr lang="en-US">
                <a:solidFill>
                  <a:srgbClr val="FFFF00"/>
                </a:solidFill>
              </a:rPr>
              <a:pPr algn="r" eaLnBrk="1" hangingPunct="1"/>
              <a:t>14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aipl.arsusda.gov/" TargetMode="External"/><Relationship Id="rId2" Type="http://schemas.openxmlformats.org/officeDocument/2006/relationships/hyperlink" Target="mailto:george.wiggans@ars.usda.gov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mailto:george.wiggans@ars.usda.gov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0">
          <a:gsLst>
            <a:gs pos="0">
              <a:srgbClr val="00337F"/>
            </a:gs>
            <a:gs pos="12000">
              <a:srgbClr val="00337F"/>
            </a:gs>
            <a:gs pos="16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37F"/>
                </a:solidFill>
              </a:defRPr>
            </a:lvl1pPr>
            <a:lvl2pPr>
              <a:defRPr>
                <a:solidFill>
                  <a:srgbClr val="00337F"/>
                </a:solidFill>
              </a:defRPr>
            </a:lvl2pPr>
            <a:lvl3pPr>
              <a:buClr>
                <a:srgbClr val="00337F"/>
              </a:buClr>
              <a:defRPr>
                <a:solidFill>
                  <a:srgbClr val="00337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gradFill flip="none" rotWithShape="0">
          <a:gsLst>
            <a:gs pos="0">
              <a:srgbClr val="00337F"/>
            </a:gs>
            <a:gs pos="48000">
              <a:srgbClr val="00337F"/>
            </a:gs>
            <a:gs pos="55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"/>
            <a:ext cx="7772400" cy="299212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3886200"/>
            <a:ext cx="7356231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ts val="3200"/>
              </a:lnSpc>
              <a:spcBef>
                <a:spcPts val="15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George </a:t>
            </a:r>
            <a:r>
              <a:rPr lang="en-US" sz="28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R. Wiggans</a:t>
            </a:r>
            <a:endParaRPr lang="en-US" sz="2800" b="1" dirty="0" smtClean="0">
              <a:solidFill>
                <a:srgbClr val="00563F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Animal Genomics and Improvement Laboratory</a:t>
            </a: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Agricultural Research Service, USDA</a:t>
            </a: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Beltsville, MD 20705-2350</a:t>
            </a:r>
            <a:endParaRPr lang="en-US" sz="2400" b="1" u="sng" baseline="0" dirty="0" smtClean="0">
              <a:solidFill>
                <a:srgbClr val="00563F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u="none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george.wiggans@ars.usda.gov</a:t>
            </a:r>
          </a:p>
          <a:p>
            <a:pPr>
              <a:lnSpc>
                <a:spcPts val="27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u="none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http://aipl.arsusda.gov/</a:t>
            </a: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 bwMode="auto">
          <a:xfrm>
            <a:off x="609600" y="5408275"/>
            <a:ext cx="3938954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ectangle 7">
            <a:hlinkClick r:id="rId3"/>
          </p:cNvPr>
          <p:cNvSpPr/>
          <p:nvPr userDrawn="1"/>
        </p:nvSpPr>
        <p:spPr bwMode="auto">
          <a:xfrm>
            <a:off x="609600" y="5826369"/>
            <a:ext cx="32004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029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10093F-DCEF-4B58-A0A4-BBB32E0FF914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558670-5E40-458D-AC93-5DEEFAB27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989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10093F-DCEF-4B58-A0A4-BBB32E0FF914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558670-5E40-458D-AC93-5DEEFAB27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720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10093F-DCEF-4B58-A0A4-BBB32E0FF914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558670-5E40-458D-AC93-5DEEFAB27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gradFill flip="none" rotWithShape="0">
          <a:gsLst>
            <a:gs pos="0">
              <a:srgbClr val="00337F"/>
            </a:gs>
            <a:gs pos="48000">
              <a:srgbClr val="00337F"/>
            </a:gs>
            <a:gs pos="51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"/>
            <a:ext cx="7772400" cy="299212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3657600"/>
            <a:ext cx="8229600" cy="25391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>
                <a:tab pos="4346575" algn="l"/>
              </a:tabLst>
              <a:defRPr/>
            </a:pPr>
            <a:r>
              <a:rPr lang="en-US" sz="2500" b="1" kern="1200" dirty="0" smtClean="0">
                <a:solidFill>
                  <a:srgbClr val="00337F"/>
                </a:solidFill>
                <a:latin typeface="+mn-lt"/>
                <a:ea typeface="+mn-ea"/>
                <a:cs typeface="+mn-cs"/>
              </a:rPr>
              <a:t>G.R. Wiggans,* T.A. Cooper, P.M. VanRaden, C.P. Van Tassell, D.M. </a:t>
            </a:r>
            <a:r>
              <a:rPr lang="en-US" sz="2500" b="1" kern="1200" dirty="0" err="1" smtClean="0">
                <a:solidFill>
                  <a:srgbClr val="00337F"/>
                </a:solidFill>
                <a:latin typeface="+mn-lt"/>
                <a:ea typeface="+mn-ea"/>
                <a:cs typeface="+mn-cs"/>
              </a:rPr>
              <a:t>Bickhart</a:t>
            </a:r>
            <a:r>
              <a:rPr lang="en-US" sz="2500" b="1" kern="1200" dirty="0" smtClean="0">
                <a:solidFill>
                  <a:srgbClr val="00337F"/>
                </a:solidFill>
                <a:latin typeface="+mn-lt"/>
                <a:ea typeface="+mn-ea"/>
                <a:cs typeface="+mn-cs"/>
              </a:rPr>
              <a:t>, and T.S. </a:t>
            </a:r>
            <a:r>
              <a:rPr lang="en-US" sz="2500" b="1" kern="1200" dirty="0" err="1" smtClean="0">
                <a:solidFill>
                  <a:srgbClr val="00337F"/>
                </a:solidFill>
                <a:latin typeface="+mn-lt"/>
                <a:ea typeface="+mn-ea"/>
                <a:cs typeface="+mn-cs"/>
              </a:rPr>
              <a:t>Sonstegard</a:t>
            </a:r>
            <a:endParaRPr lang="en-US" sz="2500" b="1" kern="1200" dirty="0" smtClean="0">
              <a:solidFill>
                <a:srgbClr val="00337F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46575" algn="l"/>
              </a:tabLst>
              <a:defRPr/>
            </a:pPr>
            <a:r>
              <a:rPr lang="en-US" sz="24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Animal Genomics and Improvement Laboratory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en-US" sz="24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Agricultural Research Service, USDA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500"/>
              </a:spcAft>
              <a:tabLst>
                <a:tab pos="4346575" algn="l"/>
              </a:tabLst>
            </a:pPr>
            <a:r>
              <a:rPr lang="en-US" sz="24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Beltsville, MD 20705-2350, USA</a:t>
            </a:r>
          </a:p>
          <a:p>
            <a:pPr marL="0" marR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346575" algn="l"/>
              </a:tabLst>
              <a:defRPr/>
            </a:pPr>
            <a:r>
              <a:rPr lang="en-US" sz="24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*george.wiggans@ars.usda.gov</a:t>
            </a:r>
          </a:p>
        </p:txBody>
      </p:sp>
      <p:sp>
        <p:nvSpPr>
          <p:cNvPr id="4" name="Rectangle 3">
            <a:hlinkClick r:id="rId2"/>
          </p:cNvPr>
          <p:cNvSpPr/>
          <p:nvPr userDrawn="1"/>
        </p:nvSpPr>
        <p:spPr bwMode="auto">
          <a:xfrm>
            <a:off x="614149" y="5677469"/>
            <a:ext cx="4230806" cy="36848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337F"/>
            </a:gs>
            <a:gs pos="12000">
              <a:srgbClr val="00337F"/>
            </a:gs>
            <a:gs pos="16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82563"/>
            <a:ext cx="8226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2642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ltGray">
          <a:xfrm>
            <a:off x="7897215" y="6583680"/>
            <a:ext cx="54367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Wiggans</a:t>
            </a:r>
            <a:endParaRPr kumimoji="1" 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51"/>
          <p:cNvSpPr txBox="1">
            <a:spLocks noChangeArrowheads="1"/>
          </p:cNvSpPr>
          <p:nvPr/>
        </p:nvSpPr>
        <p:spPr bwMode="ltGray">
          <a:xfrm>
            <a:off x="227013" y="6583680"/>
            <a:ext cx="47767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en-US" sz="1200" b="1" baseline="0" dirty="0" smtClean="0">
                <a:latin typeface="Calibri" pitchFamily="34" charset="0"/>
                <a:cs typeface="Calibri" pitchFamily="34" charset="0"/>
              </a:rPr>
              <a:t>ARPAS-DC meeting, Beltsville, MD – Dec. 9, 2015</a:t>
            </a:r>
            <a:r>
              <a:rPr lang="en-US" sz="12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1" lang="en-US" sz="1200" b="1" baseline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(</a:t>
            </a:r>
            <a:fld id="{6EF5BE8E-3B3E-486D-9684-5293E34BCCC8}" type="slidenum">
              <a:rPr kumimoji="1" lang="en-US" sz="1200" b="1" smtClean="0">
                <a:latin typeface="Calibri" pitchFamily="34" charset="0"/>
                <a:cs typeface="Calibri" pitchFamily="34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)</a:t>
            </a:r>
            <a:endParaRPr kumimoji="1" lang="en-US" sz="1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14" descr="USDA_W-B.jpg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5360" y="6446520"/>
            <a:ext cx="457200" cy="312665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0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339725" indent="-339725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67000"/>
        <a:buFont typeface="Monotype Sorts" pitchFamily="2" charset="2"/>
        <a:buChar char="l"/>
        <a:defRPr sz="3200" b="1">
          <a:solidFill>
            <a:srgbClr val="00337F"/>
          </a:solidFill>
          <a:latin typeface="Calibri" pitchFamily="34" charset="0"/>
          <a:ea typeface="+mn-ea"/>
          <a:cs typeface="Calibri" pitchFamily="34" charset="0"/>
        </a:defRPr>
      </a:lvl1pPr>
      <a:lvl2pPr marL="690563" indent="-284163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80000"/>
        <a:buFont typeface="Monotype Sorts" pitchFamily="2" charset="2"/>
        <a:buChar char="w"/>
        <a:defRPr sz="3200" b="1">
          <a:solidFill>
            <a:srgbClr val="00337F"/>
          </a:solidFill>
          <a:latin typeface="Calibri" pitchFamily="34" charset="0"/>
          <a:cs typeface="Calibri" pitchFamily="34" charset="0"/>
        </a:defRPr>
      </a:lvl2pPr>
      <a:lvl3pPr marL="1206500" indent="-515938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120000"/>
        <a:buFont typeface="Humnst777 BT"/>
        <a:buChar char="−"/>
        <a:defRPr sz="3200" b="1">
          <a:solidFill>
            <a:srgbClr val="00337F"/>
          </a:solidFill>
          <a:latin typeface="Calibri" pitchFamily="34" charset="0"/>
          <a:cs typeface="Calibri" pitchFamily="34" charset="0"/>
        </a:defRPr>
      </a:lvl3pPr>
      <a:lvl4pPr marL="16637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7185" y="457200"/>
            <a:ext cx="8311662" cy="2780675"/>
          </a:xfrm>
        </p:spPr>
        <p:txBody>
          <a:bodyPr>
            <a:noAutofit/>
          </a:bodyPr>
          <a:lstStyle/>
          <a:p>
            <a:pPr>
              <a:lnSpc>
                <a:spcPts val="4600"/>
              </a:lnSpc>
              <a:spcBef>
                <a:spcPts val="0"/>
              </a:spcBef>
            </a:pPr>
            <a:r>
              <a:rPr lang="en-US" sz="4000" dirty="0" smtClean="0">
                <a:solidFill>
                  <a:schemeClr val="tx1"/>
                </a:solidFill>
              </a:rPr>
              <a:t>Animal Improvement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Program (AIP)</a:t>
            </a:r>
            <a:endParaRPr lang="en-US" sz="4000" dirty="0">
              <a:solidFill>
                <a:srgbClr val="FFFF00"/>
              </a:solidFill>
            </a:endParaRP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>
          <a:xfrm>
            <a:off x="5732583" y="231433"/>
            <a:ext cx="3085688" cy="2194560"/>
            <a:chOff x="5896858" y="381919"/>
            <a:chExt cx="2571408" cy="1828800"/>
          </a:xfrm>
        </p:grpSpPr>
        <p:pic>
          <p:nvPicPr>
            <p:cNvPr id="9" name="Picture 8" descr="cow minus DNA2.pn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896858" y="381919"/>
              <a:ext cx="2571408" cy="182880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0" name="Picture 11" descr="DNA_orbit_animated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2240000" flipH="1">
              <a:off x="6615925" y="565965"/>
              <a:ext cx="502920" cy="883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627185" y="2192212"/>
            <a:ext cx="8001000" cy="820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A “big data” project of the </a:t>
            </a:r>
          </a:p>
          <a:p>
            <a:pPr>
              <a:lnSpc>
                <a:spcPts val="32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Animal Genomics and Improvement Laboratory (AGIL)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22955418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amounts </a:t>
            </a:r>
            <a:r>
              <a:rPr lang="en-US" dirty="0" smtClean="0">
                <a:solidFill>
                  <a:srgbClr val="FFFF00"/>
                </a:solidFill>
              </a:rPr>
              <a:t>(as of July 2015)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257576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1800"/>
              </a:spcAft>
              <a:tabLst>
                <a:tab pos="7662863" algn="r"/>
              </a:tabLst>
            </a:pPr>
            <a:r>
              <a:rPr lang="en-US" sz="2700" dirty="0" smtClean="0"/>
              <a:t>Pedigree records	</a:t>
            </a:r>
            <a:r>
              <a:rPr lang="en-US" sz="2700" dirty="0" smtClean="0">
                <a:solidFill>
                  <a:srgbClr val="00563F"/>
                </a:solidFill>
              </a:rPr>
              <a:t>71,974,045</a:t>
            </a:r>
            <a:r>
              <a:rPr lang="en-US" sz="2700" dirty="0" smtClean="0"/>
              <a:t> </a:t>
            </a:r>
          </a:p>
          <a:p>
            <a:pPr>
              <a:lnSpc>
                <a:spcPts val="3200"/>
              </a:lnSpc>
              <a:spcAft>
                <a:spcPts val="1800"/>
              </a:spcAft>
              <a:tabLst>
                <a:tab pos="7662863" algn="r"/>
              </a:tabLst>
            </a:pPr>
            <a:r>
              <a:rPr lang="en-US" sz="2700" dirty="0" smtClean="0"/>
              <a:t>Animal genotypes	</a:t>
            </a:r>
            <a:r>
              <a:rPr lang="en-US" sz="2700" dirty="0" smtClean="0">
                <a:solidFill>
                  <a:srgbClr val="00563F"/>
                </a:solidFill>
              </a:rPr>
              <a:t>1,035,590</a:t>
            </a:r>
          </a:p>
          <a:p>
            <a:pPr>
              <a:lnSpc>
                <a:spcPts val="3200"/>
              </a:lnSpc>
              <a:spcAft>
                <a:spcPts val="1800"/>
              </a:spcAft>
              <a:tabLst>
                <a:tab pos="7662863" algn="r"/>
              </a:tabLst>
            </a:pPr>
            <a:r>
              <a:rPr lang="en-US" sz="2700" dirty="0" smtClean="0"/>
              <a:t>Lactation records </a:t>
            </a:r>
            <a:r>
              <a:rPr lang="en-US" sz="2700" i="1" dirty="0" smtClean="0"/>
              <a:t>(since 1960)</a:t>
            </a:r>
            <a:r>
              <a:rPr lang="en-US" sz="2700" dirty="0" smtClean="0"/>
              <a:t>	</a:t>
            </a:r>
            <a:r>
              <a:rPr lang="en-US" sz="2700" dirty="0" smtClean="0">
                <a:solidFill>
                  <a:srgbClr val="00563F"/>
                </a:solidFill>
              </a:rPr>
              <a:t>132,629,200</a:t>
            </a:r>
            <a:r>
              <a:rPr lang="en-US" sz="2700" dirty="0" smtClean="0"/>
              <a:t> </a:t>
            </a:r>
            <a:endParaRPr lang="en-US" sz="2700" dirty="0" smtClean="0">
              <a:solidFill>
                <a:srgbClr val="00563F"/>
              </a:solidFill>
            </a:endParaRPr>
          </a:p>
          <a:p>
            <a:pPr>
              <a:lnSpc>
                <a:spcPts val="3200"/>
              </a:lnSpc>
              <a:spcAft>
                <a:spcPts val="1800"/>
              </a:spcAft>
              <a:tabLst>
                <a:tab pos="7662863" algn="r"/>
              </a:tabLst>
            </a:pPr>
            <a:r>
              <a:rPr lang="en-US" sz="2700" dirty="0" smtClean="0"/>
              <a:t>Daily yield records </a:t>
            </a:r>
            <a:r>
              <a:rPr lang="en-US" sz="2700" i="1" dirty="0" smtClean="0"/>
              <a:t>(since 1990)</a:t>
            </a:r>
            <a:r>
              <a:rPr lang="en-US" sz="2700" dirty="0" smtClean="0"/>
              <a:t>	</a:t>
            </a:r>
            <a:r>
              <a:rPr lang="en-US" sz="2700" dirty="0" smtClean="0">
                <a:solidFill>
                  <a:srgbClr val="00563F"/>
                </a:solidFill>
              </a:rPr>
              <a:t>641,864,015</a:t>
            </a:r>
            <a:r>
              <a:rPr lang="en-US" sz="2700" dirty="0" smtClean="0"/>
              <a:t> </a:t>
            </a:r>
            <a:endParaRPr lang="en-US" sz="2700" dirty="0" smtClean="0">
              <a:solidFill>
                <a:srgbClr val="00563F"/>
              </a:solidFill>
            </a:endParaRPr>
          </a:p>
          <a:p>
            <a:pPr>
              <a:lnSpc>
                <a:spcPts val="3200"/>
              </a:lnSpc>
              <a:spcAft>
                <a:spcPts val="1800"/>
              </a:spcAft>
              <a:tabLst>
                <a:tab pos="7662863" algn="r"/>
              </a:tabLst>
            </a:pPr>
            <a:r>
              <a:rPr lang="en-US" sz="2700" dirty="0" smtClean="0"/>
              <a:t>Reproduction event records	</a:t>
            </a:r>
            <a:r>
              <a:rPr lang="en-US" sz="2700" dirty="0" smtClean="0">
                <a:solidFill>
                  <a:srgbClr val="00563F"/>
                </a:solidFill>
              </a:rPr>
              <a:t>176,559,035</a:t>
            </a:r>
            <a:r>
              <a:rPr lang="en-US" sz="2700" dirty="0" smtClean="0"/>
              <a:t> </a:t>
            </a:r>
          </a:p>
          <a:p>
            <a:pPr>
              <a:lnSpc>
                <a:spcPts val="3200"/>
              </a:lnSpc>
              <a:spcAft>
                <a:spcPts val="1800"/>
              </a:spcAft>
              <a:tabLst>
                <a:tab pos="7662863" algn="r"/>
              </a:tabLst>
            </a:pPr>
            <a:r>
              <a:rPr lang="en-US" sz="2700" dirty="0" smtClean="0"/>
              <a:t>Calving difficulty scores	</a:t>
            </a:r>
            <a:r>
              <a:rPr lang="en-US" sz="2700" dirty="0" smtClean="0">
                <a:solidFill>
                  <a:srgbClr val="00563F"/>
                </a:solidFill>
              </a:rPr>
              <a:t>29,528,607</a:t>
            </a:r>
            <a:r>
              <a:rPr lang="en-US" sz="2700" dirty="0" smtClean="0"/>
              <a:t> </a:t>
            </a:r>
          </a:p>
          <a:p>
            <a:pPr>
              <a:lnSpc>
                <a:spcPts val="3200"/>
              </a:lnSpc>
              <a:spcAft>
                <a:spcPts val="1800"/>
              </a:spcAft>
              <a:tabLst>
                <a:tab pos="7662863" algn="r"/>
              </a:tabLst>
            </a:pPr>
            <a:r>
              <a:rPr lang="en-US" sz="2700" dirty="0" smtClean="0"/>
              <a:t>Stillbirth scores	</a:t>
            </a:r>
            <a:r>
              <a:rPr lang="en-US" sz="2700" dirty="0" smtClean="0">
                <a:solidFill>
                  <a:srgbClr val="00563F"/>
                </a:solidFill>
              </a:rPr>
              <a:t>19,567,198</a:t>
            </a:r>
            <a:r>
              <a:rPr lang="en-US" sz="2700" dirty="0" smtClean="0"/>
              <a:t> 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Value of incoming data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555996" y="1396895"/>
            <a:ext cx="7977188" cy="1473200"/>
            <a:chOff x="573088" y="1465263"/>
            <a:chExt cx="7977188" cy="1473200"/>
          </a:xfrm>
        </p:grpSpPr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573088" y="1465263"/>
              <a:ext cx="857250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1" i="0" u="none" strike="noStrike" cap="none" normalizeH="0" baseline="0" dirty="0" smtClean="0">
                  <a:ln>
                    <a:noFill/>
                  </a:ln>
                  <a:solidFill>
                    <a:srgbClr val="00563F"/>
                  </a:solidFill>
                  <a:effectLst/>
                  <a:latin typeface="Calibri" pitchFamily="34" charset="0"/>
                  <a:cs typeface="Arial" pitchFamily="34" charset="0"/>
                </a:rPr>
                <a:t>Data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6502401" y="1465263"/>
              <a:ext cx="204787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1" i="0" u="none" strike="noStrike" cap="none" normalizeH="0" baseline="0" smtClean="0">
                  <a:ln>
                    <a:noFill/>
                  </a:ln>
                  <a:solidFill>
                    <a:srgbClr val="00563F"/>
                  </a:solidFill>
                  <a:effectLst/>
                  <a:latin typeface="Calibri" pitchFamily="34" charset="0"/>
                  <a:cs typeface="Arial" pitchFamily="34" charset="0"/>
                </a:rPr>
                <a:t>Annual value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573088" y="1966913"/>
              <a:ext cx="284797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1" i="0" u="none" strike="noStrike" cap="none" normalizeH="0" baseline="0" smtClean="0">
                  <a:ln>
                    <a:noFill/>
                  </a:ln>
                  <a:solidFill>
                    <a:srgbClr val="00337F"/>
                  </a:solidFill>
                  <a:effectLst/>
                  <a:latin typeface="Calibri" pitchFamily="34" charset="0"/>
                  <a:cs typeface="Arial" pitchFamily="34" charset="0"/>
                </a:rPr>
                <a:t>Phenotypes (2014)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1039813" y="2424113"/>
              <a:ext cx="229552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1" i="0" u="none" strike="noStrike" cap="none" normalizeH="0" baseline="0" smtClean="0">
                  <a:ln>
                    <a:noFill/>
                  </a:ln>
                  <a:solidFill>
                    <a:srgbClr val="00563F"/>
                  </a:solidFill>
                  <a:effectLst/>
                  <a:latin typeface="Calibri" pitchFamily="34" charset="0"/>
                  <a:cs typeface="Arial" pitchFamily="34" charset="0"/>
                </a:rPr>
                <a:t>4 million cows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3135313" y="2424113"/>
              <a:ext cx="35242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1" i="0" u="none" strike="noStrike" cap="none" normalizeH="0" baseline="0" dirty="0" smtClean="0">
                  <a:ln>
                    <a:noFill/>
                  </a:ln>
                  <a:solidFill>
                    <a:srgbClr val="00563F"/>
                  </a:solidFill>
                  <a:effectLst/>
                  <a:latin typeface="Calibri" pitchFamily="34" charset="0"/>
                  <a:cs typeface="Arial" pitchFamily="34" charset="0"/>
                </a:rPr>
                <a:t>×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3382963" y="2424113"/>
              <a:ext cx="279082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1" i="0" u="none" strike="noStrike" cap="none" normalizeH="0" baseline="0" dirty="0" smtClean="0">
                  <a:ln>
                    <a:noFill/>
                  </a:ln>
                  <a:solidFill>
                    <a:srgbClr val="00563F"/>
                  </a:solidFill>
                  <a:effectLst/>
                  <a:latin typeface="Calibri" pitchFamily="34" charset="0"/>
                  <a:cs typeface="Arial" pitchFamily="34" charset="0"/>
                </a:rPr>
                <a:t>$1.25/cow/month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6578601" y="2424113"/>
              <a:ext cx="176212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1" i="0" u="none" strike="noStrike" cap="none" normalizeH="0" baseline="0" smtClean="0">
                  <a:ln>
                    <a:noFill/>
                  </a:ln>
                  <a:solidFill>
                    <a:srgbClr val="00563F"/>
                  </a:solidFill>
                  <a:effectLst/>
                  <a:latin typeface="Calibri" pitchFamily="34" charset="0"/>
                  <a:cs typeface="Arial" pitchFamily="34" charset="0"/>
                </a:rPr>
                <a:t>$60 million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55996" y="2858983"/>
            <a:ext cx="7767638" cy="1336675"/>
            <a:chOff x="573088" y="2927351"/>
            <a:chExt cx="7767638" cy="1336675"/>
          </a:xfrm>
        </p:grpSpPr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573088" y="2927351"/>
              <a:ext cx="269557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1" i="0" u="none" strike="noStrike" cap="none" normalizeH="0" baseline="0" dirty="0" smtClean="0">
                  <a:ln>
                    <a:noFill/>
                  </a:ln>
                  <a:solidFill>
                    <a:srgbClr val="00337F"/>
                  </a:solidFill>
                  <a:effectLst/>
                  <a:latin typeface="Calibri" pitchFamily="34" charset="0"/>
                  <a:cs typeface="Arial" pitchFamily="34" charset="0"/>
                </a:rPr>
                <a:t>Genotypes (2014)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1039813" y="3338513"/>
              <a:ext cx="2400300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1" i="0" u="none" strike="noStrike" cap="none" normalizeH="0" baseline="0" smtClean="0">
                  <a:ln>
                    <a:noFill/>
                  </a:ln>
                  <a:solidFill>
                    <a:srgbClr val="00563F"/>
                  </a:solidFill>
                  <a:effectLst/>
                  <a:latin typeface="Calibri" pitchFamily="34" charset="0"/>
                  <a:cs typeface="Arial" pitchFamily="34" charset="0"/>
                </a:rPr>
                <a:t>15,000 medium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3230563" y="3338513"/>
              <a:ext cx="285750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1" i="0" u="none" strike="noStrike" cap="none" normalizeH="0" baseline="0" smtClean="0">
                  <a:ln>
                    <a:noFill/>
                  </a:ln>
                  <a:solidFill>
                    <a:srgbClr val="00563F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3335338" y="3338513"/>
              <a:ext cx="130492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1" i="0" u="none" strike="noStrike" cap="none" normalizeH="0" baseline="0" smtClean="0">
                  <a:ln>
                    <a:noFill/>
                  </a:ln>
                  <a:solidFill>
                    <a:srgbClr val="00563F"/>
                  </a:solidFill>
                  <a:effectLst/>
                  <a:latin typeface="Calibri" pitchFamily="34" charset="0"/>
                  <a:cs typeface="Arial" pitchFamily="34" charset="0"/>
                </a:rPr>
                <a:t>density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4468813" y="3338513"/>
              <a:ext cx="35242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1" i="0" u="none" strike="noStrike" cap="none" normalizeH="0" baseline="0" smtClean="0">
                  <a:ln>
                    <a:noFill/>
                  </a:ln>
                  <a:solidFill>
                    <a:srgbClr val="00563F"/>
                  </a:solidFill>
                  <a:effectLst/>
                  <a:latin typeface="Calibri" pitchFamily="34" charset="0"/>
                  <a:cs typeface="Arial" pitchFamily="34" charset="0"/>
                </a:rPr>
                <a:t>×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4716463" y="3338513"/>
              <a:ext cx="876300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1" i="0" u="none" strike="noStrike" cap="none" normalizeH="0" baseline="0" smtClean="0">
                  <a:ln>
                    <a:noFill/>
                  </a:ln>
                  <a:solidFill>
                    <a:srgbClr val="00563F"/>
                  </a:solidFill>
                  <a:effectLst/>
                  <a:latin typeface="Calibri" pitchFamily="34" charset="0"/>
                  <a:cs typeface="Arial" pitchFamily="34" charset="0"/>
                </a:rPr>
                <a:t>$125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6750051" y="3338513"/>
              <a:ext cx="159067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1" i="0" u="none" strike="noStrike" cap="none" normalizeH="0" baseline="0" smtClean="0">
                  <a:ln>
                    <a:noFill/>
                  </a:ln>
                  <a:solidFill>
                    <a:srgbClr val="00563F"/>
                  </a:solidFill>
                  <a:effectLst/>
                  <a:latin typeface="Calibri" pitchFamily="34" charset="0"/>
                  <a:cs typeface="Arial" pitchFamily="34" charset="0"/>
                </a:rPr>
                <a:t>$2 million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8" name="Rectangle 20"/>
            <p:cNvSpPr>
              <a:spLocks noChangeArrowheads="1"/>
            </p:cNvSpPr>
            <p:nvPr/>
          </p:nvSpPr>
          <p:spPr bwMode="auto">
            <a:xfrm>
              <a:off x="1039813" y="3749676"/>
              <a:ext cx="191452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1" i="0" u="none" strike="noStrike" cap="none" normalizeH="0" baseline="0" smtClean="0">
                  <a:ln>
                    <a:noFill/>
                  </a:ln>
                  <a:solidFill>
                    <a:srgbClr val="00563F"/>
                  </a:solidFill>
                  <a:effectLst/>
                  <a:latin typeface="Calibri" pitchFamily="34" charset="0"/>
                  <a:cs typeface="Arial" pitchFamily="34" charset="0"/>
                </a:rPr>
                <a:t>258,000 low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2754313" y="3749676"/>
              <a:ext cx="285750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1" i="0" u="none" strike="noStrike" cap="none" normalizeH="0" baseline="0" smtClean="0">
                  <a:ln>
                    <a:noFill/>
                  </a:ln>
                  <a:solidFill>
                    <a:srgbClr val="00563F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2859088" y="3749676"/>
              <a:ext cx="130492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1" i="0" u="none" strike="noStrike" cap="none" normalizeH="0" baseline="0" smtClean="0">
                  <a:ln>
                    <a:noFill/>
                  </a:ln>
                  <a:solidFill>
                    <a:srgbClr val="00563F"/>
                  </a:solidFill>
                  <a:effectLst/>
                  <a:latin typeface="Calibri" pitchFamily="34" charset="0"/>
                  <a:cs typeface="Arial" pitchFamily="34" charset="0"/>
                </a:rPr>
                <a:t>density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3983038" y="3749676"/>
              <a:ext cx="35242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1" i="0" u="none" strike="noStrike" cap="none" normalizeH="0" baseline="0" smtClean="0">
                  <a:ln>
                    <a:noFill/>
                  </a:ln>
                  <a:solidFill>
                    <a:srgbClr val="00563F"/>
                  </a:solidFill>
                  <a:effectLst/>
                  <a:latin typeface="Calibri" pitchFamily="34" charset="0"/>
                  <a:cs typeface="Arial" pitchFamily="34" charset="0"/>
                </a:rPr>
                <a:t>×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4230688" y="3749676"/>
              <a:ext cx="704850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1" i="0" u="none" strike="noStrike" cap="none" normalizeH="0" baseline="0" smtClean="0">
                  <a:ln>
                    <a:noFill/>
                  </a:ln>
                  <a:solidFill>
                    <a:srgbClr val="00563F"/>
                  </a:solidFill>
                  <a:effectLst/>
                  <a:latin typeface="Calibri" pitchFamily="34" charset="0"/>
                  <a:cs typeface="Arial" pitchFamily="34" charset="0"/>
                </a:rPr>
                <a:t>$45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3" name="Rectangle 25"/>
            <p:cNvSpPr>
              <a:spLocks noChangeArrowheads="1"/>
            </p:cNvSpPr>
            <p:nvPr/>
          </p:nvSpPr>
          <p:spPr bwMode="auto">
            <a:xfrm>
              <a:off x="6578601" y="3749676"/>
              <a:ext cx="176212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1" i="0" u="none" strike="noStrike" cap="none" normalizeH="0" baseline="0" smtClean="0">
                  <a:ln>
                    <a:noFill/>
                  </a:ln>
                  <a:solidFill>
                    <a:srgbClr val="00563F"/>
                  </a:solidFill>
                  <a:effectLst/>
                  <a:latin typeface="Calibri" pitchFamily="34" charset="0"/>
                  <a:cs typeface="Arial" pitchFamily="34" charset="0"/>
                </a:rPr>
                <a:t>$12 million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55996" y="4184545"/>
            <a:ext cx="8034338" cy="1336675"/>
            <a:chOff x="573088" y="4252913"/>
            <a:chExt cx="8034338" cy="1336675"/>
          </a:xfrm>
        </p:grpSpPr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573088" y="4252913"/>
              <a:ext cx="111442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1" i="0" u="none" strike="noStrike" cap="none" normalizeH="0" baseline="0" dirty="0" smtClean="0">
                  <a:ln>
                    <a:noFill/>
                  </a:ln>
                  <a:solidFill>
                    <a:srgbClr val="00337F"/>
                  </a:solidFill>
                  <a:effectLst/>
                  <a:latin typeface="Calibri" pitchFamily="34" charset="0"/>
                  <a:cs typeface="Arial" pitchFamily="34" charset="0"/>
                </a:rPr>
                <a:t>Whole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>
              <a:off x="1506538" y="4252913"/>
              <a:ext cx="285750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1" i="0" u="none" strike="noStrike" cap="none" normalizeH="0" baseline="0" smtClean="0">
                  <a:ln>
                    <a:noFill/>
                  </a:ln>
                  <a:solidFill>
                    <a:srgbClr val="00337F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6" name="Rectangle 28"/>
            <p:cNvSpPr>
              <a:spLocks noChangeArrowheads="1"/>
            </p:cNvSpPr>
            <p:nvPr/>
          </p:nvSpPr>
          <p:spPr bwMode="auto">
            <a:xfrm>
              <a:off x="1611313" y="4252913"/>
              <a:ext cx="3752850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1" i="0" u="none" strike="noStrike" cap="none" normalizeH="0" baseline="0" smtClean="0">
                  <a:ln>
                    <a:noFill/>
                  </a:ln>
                  <a:solidFill>
                    <a:srgbClr val="00337F"/>
                  </a:solidFill>
                  <a:effectLst/>
                  <a:latin typeface="Calibri" pitchFamily="34" charset="0"/>
                  <a:cs typeface="Arial" pitchFamily="34" charset="0"/>
                </a:rPr>
                <a:t>genome sequence (2015)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7" name="Rectangle 29"/>
            <p:cNvSpPr>
              <a:spLocks noChangeArrowheads="1"/>
            </p:cNvSpPr>
            <p:nvPr/>
          </p:nvSpPr>
          <p:spPr bwMode="auto">
            <a:xfrm>
              <a:off x="1039813" y="4664076"/>
              <a:ext cx="170497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1" i="0" u="none" strike="noStrike" cap="none" normalizeH="0" baseline="0" smtClean="0">
                  <a:ln>
                    <a:noFill/>
                  </a:ln>
                  <a:solidFill>
                    <a:srgbClr val="00563F"/>
                  </a:solidFill>
                  <a:effectLst/>
                  <a:latin typeface="Calibri" pitchFamily="34" charset="0"/>
                  <a:cs typeface="Arial" pitchFamily="34" charset="0"/>
                </a:rPr>
                <a:t>200+ bulls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8" name="Rectangle 30"/>
            <p:cNvSpPr>
              <a:spLocks noChangeArrowheads="1"/>
            </p:cNvSpPr>
            <p:nvPr/>
          </p:nvSpPr>
          <p:spPr bwMode="auto">
            <a:xfrm>
              <a:off x="2544763" y="4664076"/>
              <a:ext cx="35242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1" i="0" u="none" strike="noStrike" cap="none" normalizeH="0" baseline="0" smtClean="0">
                  <a:ln>
                    <a:noFill/>
                  </a:ln>
                  <a:solidFill>
                    <a:srgbClr val="00563F"/>
                  </a:solidFill>
                  <a:effectLst/>
                  <a:latin typeface="Calibri" pitchFamily="34" charset="0"/>
                  <a:cs typeface="Arial" pitchFamily="34" charset="0"/>
                </a:rPr>
                <a:t>×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9" name="Rectangle 31"/>
            <p:cNvSpPr>
              <a:spLocks noChangeArrowheads="1"/>
            </p:cNvSpPr>
            <p:nvPr/>
          </p:nvSpPr>
          <p:spPr bwMode="auto">
            <a:xfrm>
              <a:off x="2801938" y="4664076"/>
              <a:ext cx="113347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1" i="0" u="none" strike="noStrike" cap="none" normalizeH="0" baseline="0" smtClean="0">
                  <a:ln>
                    <a:noFill/>
                  </a:ln>
                  <a:solidFill>
                    <a:srgbClr val="00563F"/>
                  </a:solidFill>
                  <a:effectLst/>
                  <a:latin typeface="Calibri" pitchFamily="34" charset="0"/>
                  <a:cs typeface="Arial" pitchFamily="34" charset="0"/>
                </a:rPr>
                <a:t>$1,000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0" name="Rectangle 32"/>
            <p:cNvSpPr>
              <a:spLocks noChangeArrowheads="1"/>
            </p:cNvSpPr>
            <p:nvPr/>
          </p:nvSpPr>
          <p:spPr bwMode="auto">
            <a:xfrm>
              <a:off x="6750051" y="4664076"/>
              <a:ext cx="185737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1" i="0" u="none" strike="noStrike" cap="none" normalizeH="0" baseline="0" smtClean="0">
                  <a:ln>
                    <a:noFill/>
                  </a:ln>
                  <a:solidFill>
                    <a:srgbClr val="00563F"/>
                  </a:solidFill>
                  <a:effectLst/>
                  <a:latin typeface="Calibri" pitchFamily="34" charset="0"/>
                  <a:cs typeface="Arial" pitchFamily="34" charset="0"/>
                </a:rPr>
                <a:t>$0.2 million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1" name="Rectangle 33"/>
            <p:cNvSpPr>
              <a:spLocks noChangeArrowheads="1"/>
            </p:cNvSpPr>
            <p:nvPr/>
          </p:nvSpPr>
          <p:spPr bwMode="auto">
            <a:xfrm>
              <a:off x="1039813" y="5075238"/>
              <a:ext cx="1962150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1" i="0" u="none" strike="noStrike" cap="none" normalizeH="0" baseline="0" smtClean="0">
                  <a:ln>
                    <a:noFill/>
                  </a:ln>
                  <a:solidFill>
                    <a:srgbClr val="00563F"/>
                  </a:solidFill>
                  <a:effectLst/>
                  <a:latin typeface="Calibri" pitchFamily="34" charset="0"/>
                  <a:cs typeface="Arial" pitchFamily="34" charset="0"/>
                </a:rPr>
                <a:t>1,000+ bulls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2" name="Rectangle 34"/>
            <p:cNvSpPr>
              <a:spLocks noChangeArrowheads="1"/>
            </p:cNvSpPr>
            <p:nvPr/>
          </p:nvSpPr>
          <p:spPr bwMode="auto">
            <a:xfrm>
              <a:off x="2811463" y="5075238"/>
              <a:ext cx="35242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1" i="0" u="none" strike="noStrike" cap="none" normalizeH="0" baseline="0" smtClean="0">
                  <a:ln>
                    <a:noFill/>
                  </a:ln>
                  <a:solidFill>
                    <a:srgbClr val="00563F"/>
                  </a:solidFill>
                  <a:effectLst/>
                  <a:latin typeface="Calibri" pitchFamily="34" charset="0"/>
                  <a:cs typeface="Arial" pitchFamily="34" charset="0"/>
                </a:rPr>
                <a:t>×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3" name="Rectangle 35"/>
            <p:cNvSpPr>
              <a:spLocks noChangeArrowheads="1"/>
            </p:cNvSpPr>
            <p:nvPr/>
          </p:nvSpPr>
          <p:spPr bwMode="auto">
            <a:xfrm>
              <a:off x="3059113" y="5075238"/>
              <a:ext cx="113347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1" i="0" u="none" strike="noStrike" cap="none" normalizeH="0" baseline="0" smtClean="0">
                  <a:ln>
                    <a:noFill/>
                  </a:ln>
                  <a:solidFill>
                    <a:srgbClr val="00563F"/>
                  </a:solidFill>
                  <a:effectLst/>
                  <a:latin typeface="Calibri" pitchFamily="34" charset="0"/>
                  <a:cs typeface="Arial" pitchFamily="34" charset="0"/>
                </a:rPr>
                <a:t>$3,000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4" name="Rectangle 36"/>
            <p:cNvSpPr>
              <a:spLocks noChangeArrowheads="1"/>
            </p:cNvSpPr>
            <p:nvPr/>
          </p:nvSpPr>
          <p:spPr bwMode="auto">
            <a:xfrm>
              <a:off x="6750051" y="5075238"/>
              <a:ext cx="159067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1" i="0" u="none" strike="noStrike" cap="none" normalizeH="0" baseline="0" smtClean="0">
                  <a:ln>
                    <a:noFill/>
                  </a:ln>
                  <a:solidFill>
                    <a:srgbClr val="00563F"/>
                  </a:solidFill>
                  <a:effectLst/>
                  <a:latin typeface="Calibri" pitchFamily="34" charset="0"/>
                  <a:cs typeface="Arial" pitchFamily="34" charset="0"/>
                </a:rPr>
                <a:t>$3 million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55996" y="5510108"/>
            <a:ext cx="8034338" cy="514350"/>
            <a:chOff x="573088" y="5578476"/>
            <a:chExt cx="8034338" cy="514350"/>
          </a:xfrm>
        </p:grpSpPr>
        <p:sp>
          <p:nvSpPr>
            <p:cNvPr id="2085" name="Rectangle 37"/>
            <p:cNvSpPr>
              <a:spLocks noChangeArrowheads="1"/>
            </p:cNvSpPr>
            <p:nvPr/>
          </p:nvSpPr>
          <p:spPr bwMode="auto">
            <a:xfrm>
              <a:off x="573088" y="5578476"/>
              <a:ext cx="90487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1" i="0" u="none" strike="noStrike" cap="none" normalizeH="0" baseline="0" smtClean="0">
                  <a:ln>
                    <a:noFill/>
                  </a:ln>
                  <a:solidFill>
                    <a:srgbClr val="00337F"/>
                  </a:solidFill>
                  <a:effectLst/>
                  <a:latin typeface="Calibri" pitchFamily="34" charset="0"/>
                  <a:cs typeface="Arial" pitchFamily="34" charset="0"/>
                </a:rPr>
                <a:t>Total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6" name="Rectangle 38"/>
            <p:cNvSpPr>
              <a:spLocks noChangeArrowheads="1"/>
            </p:cNvSpPr>
            <p:nvPr/>
          </p:nvSpPr>
          <p:spPr bwMode="auto">
            <a:xfrm>
              <a:off x="6578601" y="5578476"/>
              <a:ext cx="202882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1" i="0" u="none" strike="noStrike" cap="none" normalizeH="0" baseline="0" smtClean="0">
                  <a:ln>
                    <a:noFill/>
                  </a:ln>
                  <a:solidFill>
                    <a:srgbClr val="00337F"/>
                  </a:solidFill>
                  <a:effectLst/>
                  <a:latin typeface="Calibri" pitchFamily="34" charset="0"/>
                  <a:cs typeface="Arial" pitchFamily="34" charset="0"/>
                </a:rPr>
                <a:t>$77.2 million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77038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Genomics and SNP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770537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3900"/>
              </a:spcAft>
            </a:pPr>
            <a:r>
              <a:rPr lang="en-US" sz="2700" dirty="0" smtClean="0">
                <a:solidFill>
                  <a:srgbClr val="00563F"/>
                </a:solidFill>
              </a:rPr>
              <a:t>Genomics</a:t>
            </a:r>
            <a:r>
              <a:rPr lang="en-US" sz="2700" dirty="0" smtClean="0"/>
              <a:t> – Applies DNA technology and bioinformatics to sequence, assemble and analyze the function and structure of genomes </a:t>
            </a:r>
          </a:p>
          <a:p>
            <a:pPr>
              <a:lnSpc>
                <a:spcPts val="3200"/>
              </a:lnSpc>
              <a:spcAft>
                <a:spcPts val="0"/>
              </a:spcAft>
            </a:pPr>
            <a:r>
              <a:rPr lang="en-US" sz="2700" dirty="0" smtClean="0">
                <a:solidFill>
                  <a:srgbClr val="00563F"/>
                </a:solidFill>
              </a:rPr>
              <a:t>SNP</a:t>
            </a:r>
            <a:r>
              <a:rPr lang="en-US" sz="2700" dirty="0" smtClean="0"/>
              <a:t> – Single nucleotide polymorphisms; serve as markers to track inheritance </a:t>
            </a:r>
          </a:p>
          <a:p>
            <a:pPr>
              <a:lnSpc>
                <a:spcPts val="3200"/>
              </a:lnSpc>
              <a:spcAft>
                <a:spcPts val="3900"/>
              </a:spcAft>
              <a:buNone/>
            </a:pPr>
            <a:r>
              <a:rPr lang="en-US" sz="2700" dirty="0" smtClean="0"/>
              <a:t>	of chromosomal segments</a:t>
            </a:r>
          </a:p>
          <a:p>
            <a:pPr>
              <a:lnSpc>
                <a:spcPts val="3200"/>
              </a:lnSpc>
              <a:spcAft>
                <a:spcPts val="0"/>
              </a:spcAft>
            </a:pPr>
            <a:r>
              <a:rPr lang="en-US" sz="2700" dirty="0" smtClean="0">
                <a:solidFill>
                  <a:srgbClr val="00563F"/>
                </a:solidFill>
              </a:rPr>
              <a:t>Genomic selection</a:t>
            </a:r>
            <a:r>
              <a:rPr lang="en-US" sz="2700" dirty="0" smtClean="0"/>
              <a:t> – Selection </a:t>
            </a:r>
          </a:p>
          <a:p>
            <a:pPr>
              <a:lnSpc>
                <a:spcPts val="3200"/>
              </a:lnSpc>
              <a:spcAft>
                <a:spcPts val="0"/>
              </a:spcAft>
              <a:buNone/>
            </a:pPr>
            <a:r>
              <a:rPr lang="en-US" sz="2700" dirty="0" smtClean="0"/>
              <a:t>	using genomic predictions of </a:t>
            </a:r>
          </a:p>
          <a:p>
            <a:pPr>
              <a:lnSpc>
                <a:spcPts val="3200"/>
              </a:lnSpc>
              <a:spcAft>
                <a:spcPts val="0"/>
              </a:spcAft>
              <a:buNone/>
            </a:pPr>
            <a:r>
              <a:rPr lang="en-US" sz="2700" dirty="0" smtClean="0"/>
              <a:t>	economic merit early in life</a:t>
            </a:r>
          </a:p>
        </p:txBody>
      </p:sp>
      <p:pic>
        <p:nvPicPr>
          <p:cNvPr id="4" name="Picture 3" descr="Calf_Livability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35267" y="3922501"/>
            <a:ext cx="3200400" cy="2066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vine g-nom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42710" y="1275368"/>
            <a:ext cx="2286000" cy="4495800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 of genomics</a:t>
            </a:r>
            <a:endParaRPr lang="en-US" dirty="0"/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206280"/>
          </a:xfrm>
        </p:spPr>
        <p:txBody>
          <a:bodyPr/>
          <a:lstStyle/>
          <a:p>
            <a:pPr marL="341313" indent="-341313">
              <a:lnSpc>
                <a:spcPts val="3200"/>
              </a:lnSpc>
              <a:spcAft>
                <a:spcPts val="4200"/>
              </a:spcAft>
            </a:pPr>
            <a:r>
              <a:rPr lang="en-US" sz="2700" dirty="0" smtClean="0"/>
              <a:t>Determine value of bull at birth</a:t>
            </a:r>
          </a:p>
          <a:p>
            <a:pPr marL="341313" indent="-341313">
              <a:lnSpc>
                <a:spcPts val="3200"/>
              </a:lnSpc>
              <a:spcAft>
                <a:spcPts val="4200"/>
              </a:spcAft>
            </a:pPr>
            <a:r>
              <a:rPr lang="en-US" sz="2700" dirty="0" smtClean="0"/>
              <a:t>Increase accuracy of selection</a:t>
            </a:r>
          </a:p>
          <a:p>
            <a:pPr marL="341313" indent="-341313">
              <a:lnSpc>
                <a:spcPts val="3200"/>
              </a:lnSpc>
              <a:spcAft>
                <a:spcPts val="4200"/>
              </a:spcAft>
            </a:pPr>
            <a:r>
              <a:rPr lang="en-US" sz="2700" dirty="0" smtClean="0"/>
              <a:t>Reduce generation interval</a:t>
            </a:r>
          </a:p>
          <a:p>
            <a:pPr marL="341313" indent="-341313">
              <a:lnSpc>
                <a:spcPts val="3200"/>
              </a:lnSpc>
              <a:spcAft>
                <a:spcPts val="4200"/>
              </a:spcAft>
            </a:pPr>
            <a:r>
              <a:rPr lang="en-US" sz="2700" dirty="0" smtClean="0"/>
              <a:t>Increase selection intensity</a:t>
            </a:r>
          </a:p>
          <a:p>
            <a:pPr marL="341313" indent="-341313">
              <a:lnSpc>
                <a:spcPts val="3200"/>
              </a:lnSpc>
              <a:spcAft>
                <a:spcPts val="4200"/>
              </a:spcAft>
            </a:pPr>
            <a:r>
              <a:rPr lang="en-US" sz="2700" dirty="0" smtClean="0"/>
              <a:t>Increase rate of genetic gain</a:t>
            </a:r>
          </a:p>
        </p:txBody>
      </p:sp>
      <p:sp>
        <p:nvSpPr>
          <p:cNvPr id="7" name="Rectangle 6"/>
          <p:cNvSpPr/>
          <p:nvPr/>
        </p:nvSpPr>
        <p:spPr>
          <a:xfrm>
            <a:off x="5988775" y="5608948"/>
            <a:ext cx="283471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Bovine G-Nome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245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14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genomics works for dairy cattle</a:t>
            </a:r>
            <a:endParaRPr lang="en-US" dirty="0"/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411464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2400"/>
              </a:spcAft>
            </a:pPr>
            <a:r>
              <a:rPr lang="en-US" sz="2700" dirty="0" smtClean="0"/>
              <a:t>Extensive historical data available </a:t>
            </a:r>
          </a:p>
          <a:p>
            <a:pPr>
              <a:lnSpc>
                <a:spcPts val="3200"/>
              </a:lnSpc>
              <a:spcAft>
                <a:spcPts val="2400"/>
              </a:spcAft>
            </a:pPr>
            <a:r>
              <a:rPr lang="en-US" sz="2700" dirty="0" smtClean="0"/>
              <a:t>Well-developed genetic evaluation program</a:t>
            </a:r>
          </a:p>
          <a:p>
            <a:pPr>
              <a:lnSpc>
                <a:spcPts val="3200"/>
              </a:lnSpc>
              <a:spcAft>
                <a:spcPts val="2400"/>
              </a:spcAft>
            </a:pPr>
            <a:r>
              <a:rPr lang="en-US" sz="2700" dirty="0" smtClean="0"/>
              <a:t>Widespread use of artificial-insemination (AI) sires</a:t>
            </a:r>
          </a:p>
          <a:p>
            <a:pPr>
              <a:lnSpc>
                <a:spcPts val="3200"/>
              </a:lnSpc>
              <a:spcAft>
                <a:spcPts val="2400"/>
              </a:spcAft>
            </a:pPr>
            <a:r>
              <a:rPr lang="en-US" sz="2700" dirty="0" smtClean="0"/>
              <a:t>Progeny-test programs</a:t>
            </a:r>
          </a:p>
          <a:p>
            <a:pPr>
              <a:lnSpc>
                <a:spcPts val="3200"/>
              </a:lnSpc>
              <a:spcAft>
                <a:spcPts val="2400"/>
              </a:spcAft>
            </a:pPr>
            <a:r>
              <a:rPr lang="en-US" sz="2700" dirty="0" smtClean="0"/>
              <a:t>High-value animals worth the cost of genotyping</a:t>
            </a:r>
          </a:p>
          <a:p>
            <a:pPr>
              <a:lnSpc>
                <a:spcPts val="3200"/>
              </a:lnSpc>
              <a:spcAft>
                <a:spcPts val="2400"/>
              </a:spcAft>
            </a:pPr>
            <a:r>
              <a:rPr lang="en-US" sz="2700" dirty="0" smtClean="0"/>
              <a:t>Long generation interval that can be reduced substantially by genomics	</a:t>
            </a:r>
            <a:endParaRPr lang="en-US" sz="2700" dirty="0"/>
          </a:p>
        </p:txBody>
      </p:sp>
    </p:spTree>
    <p:extLst>
      <p:ext uri="{BB962C8B-B14F-4D97-AF65-F5344CB8AC3E}">
        <p14:creationId xmlns="" xmlns:p14="http://schemas.microsoft.com/office/powerpoint/2010/main" val="177038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14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transition to dairy industry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514056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2700" dirty="0" smtClean="0"/>
              <a:t>Council on Dairy Cattle Breeding </a:t>
            </a:r>
            <a:r>
              <a:rPr lang="en-US" sz="2700" dirty="0" smtClean="0">
                <a:solidFill>
                  <a:srgbClr val="00563F"/>
                </a:solidFill>
              </a:rPr>
              <a:t>(CDCB)</a:t>
            </a:r>
          </a:p>
          <a:p>
            <a:pPr marL="631825" lvl="1" indent="-225425">
              <a:lnSpc>
                <a:spcPts val="3200"/>
              </a:lnSpc>
              <a:spcAft>
                <a:spcPts val="1200"/>
              </a:spcAft>
            </a:pPr>
            <a:r>
              <a:rPr lang="en-US" sz="2700" dirty="0" smtClean="0"/>
              <a:t>Database maintenance</a:t>
            </a:r>
          </a:p>
          <a:p>
            <a:pPr marL="631825" lvl="1" indent="-225425">
              <a:lnSpc>
                <a:spcPts val="3200"/>
              </a:lnSpc>
              <a:spcAft>
                <a:spcPts val="1200"/>
              </a:spcAft>
            </a:pPr>
            <a:r>
              <a:rPr lang="en-US" sz="2700" dirty="0" smtClean="0"/>
              <a:t>Calculation and distribution of </a:t>
            </a:r>
            <a:r>
              <a:rPr lang="en-US" sz="2700" dirty="0" err="1" smtClean="0"/>
              <a:t>genetic</a:t>
            </a:r>
            <a:r>
              <a:rPr lang="en-US" sz="2700" dirty="0" err="1" smtClean="0">
                <a:sym typeface="Symbol"/>
              </a:rPr>
              <a:t></a:t>
            </a:r>
            <a:r>
              <a:rPr lang="en-US" sz="2700" dirty="0" err="1" smtClean="0"/>
              <a:t>merit</a:t>
            </a:r>
            <a:r>
              <a:rPr lang="en-US" sz="2700" dirty="0" err="1" smtClean="0">
                <a:sym typeface="Symbol"/>
              </a:rPr>
              <a:t></a:t>
            </a:r>
            <a:r>
              <a:rPr lang="en-US" sz="2700" dirty="0" err="1" smtClean="0"/>
              <a:t>estimates</a:t>
            </a:r>
            <a:endParaRPr lang="en-US" sz="2700" dirty="0" smtClean="0"/>
          </a:p>
          <a:p>
            <a:pPr marL="631825" lvl="1" indent="-225425">
              <a:lnSpc>
                <a:spcPts val="3200"/>
              </a:lnSpc>
              <a:spcAft>
                <a:spcPts val="4800"/>
              </a:spcAft>
            </a:pPr>
            <a:r>
              <a:rPr lang="en-US" sz="2700" dirty="0" smtClean="0"/>
              <a:t>Interface with evaluation users and data suppliers</a:t>
            </a:r>
          </a:p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2700" dirty="0" smtClean="0"/>
              <a:t>AGIL</a:t>
            </a:r>
          </a:p>
          <a:p>
            <a:pPr marL="631825" lvl="1" indent="-225425">
              <a:lnSpc>
                <a:spcPts val="3200"/>
              </a:lnSpc>
              <a:spcAft>
                <a:spcPts val="3600"/>
              </a:spcAft>
            </a:pPr>
            <a:r>
              <a:rPr lang="en-US" sz="2700" dirty="0" smtClean="0"/>
              <a:t>Research and development using </a:t>
            </a:r>
            <a:r>
              <a:rPr lang="en-US" sz="2700" dirty="0" err="1" smtClean="0"/>
              <a:t>data</a:t>
            </a:r>
            <a:r>
              <a:rPr lang="en-US" sz="2700" dirty="0" err="1" smtClean="0">
                <a:sym typeface="Symbol"/>
              </a:rPr>
              <a:t></a:t>
            </a:r>
            <a:r>
              <a:rPr lang="en-US" sz="2700" dirty="0" err="1" smtClean="0"/>
              <a:t>made</a:t>
            </a:r>
            <a:r>
              <a:rPr lang="en-US" sz="2700" dirty="0" err="1" smtClean="0">
                <a:sym typeface="Symbol"/>
              </a:rPr>
              <a:t></a:t>
            </a:r>
            <a:r>
              <a:rPr lang="en-US" sz="2700" dirty="0" err="1" smtClean="0"/>
              <a:t>available</a:t>
            </a:r>
            <a:r>
              <a:rPr lang="en-US" sz="2700" dirty="0" smtClean="0"/>
              <a:t> by CDCB</a:t>
            </a:r>
          </a:p>
        </p:txBody>
      </p:sp>
      <p:pic>
        <p:nvPicPr>
          <p:cNvPr id="5" name="Picture 4" descr="CDCB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640841" y="2247077"/>
            <a:ext cx="1828800" cy="813661"/>
          </a:xfrm>
          <a:prstGeom prst="rect">
            <a:avLst/>
          </a:prstGeom>
        </p:spPr>
      </p:pic>
      <p:pic>
        <p:nvPicPr>
          <p:cNvPr id="8" name="Picture 7" descr="USD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639339" y="4566198"/>
            <a:ext cx="1874520" cy="1281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>
            <a:spAutoFit/>
          </a:bodyPr>
          <a:lstStyle/>
          <a:p>
            <a:r>
              <a:rPr lang="en-US" dirty="0"/>
              <a:t>Genomic data flow</a:t>
            </a:r>
            <a:endParaRPr lang="en-US" i="1" dirty="0"/>
          </a:p>
        </p:txBody>
      </p:sp>
      <p:grpSp>
        <p:nvGrpSpPr>
          <p:cNvPr id="2" name="Group 86"/>
          <p:cNvGrpSpPr/>
          <p:nvPr/>
        </p:nvGrpSpPr>
        <p:grpSpPr>
          <a:xfrm>
            <a:off x="482070" y="1261001"/>
            <a:ext cx="8170334" cy="4852852"/>
            <a:chOff x="482070" y="1261001"/>
            <a:chExt cx="8170334" cy="4852852"/>
          </a:xfrm>
        </p:grpSpPr>
        <p:sp>
          <p:nvSpPr>
            <p:cNvPr id="163853" name="Rectangle 59"/>
            <p:cNvSpPr>
              <a:spLocks noChangeArrowheads="1"/>
            </p:cNvSpPr>
            <p:nvPr/>
          </p:nvSpPr>
          <p:spPr bwMode="auto">
            <a:xfrm>
              <a:off x="3823447" y="3281714"/>
              <a:ext cx="14542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DNA samples</a:t>
              </a:r>
              <a:endParaRPr lang="en-US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sp>
          <p:nvSpPr>
            <p:cNvPr id="163854" name="Rectangle 60"/>
            <p:cNvSpPr>
              <a:spLocks noChangeArrowheads="1"/>
            </p:cNvSpPr>
            <p:nvPr/>
          </p:nvSpPr>
          <p:spPr bwMode="auto">
            <a:xfrm>
              <a:off x="3964158" y="3883554"/>
              <a:ext cx="1172822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genotypes</a:t>
              </a:r>
              <a:endParaRPr lang="en-US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sp>
          <p:nvSpPr>
            <p:cNvPr id="163855" name="Rectangle 61"/>
            <p:cNvSpPr>
              <a:spLocks noChangeArrowheads="1"/>
            </p:cNvSpPr>
            <p:nvPr/>
          </p:nvSpPr>
          <p:spPr bwMode="auto">
            <a:xfrm rot="2940000">
              <a:off x="5533163" y="2459094"/>
              <a:ext cx="1284069" cy="5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genomic</a:t>
              </a:r>
            </a:p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evaluations</a:t>
              </a:r>
              <a:endParaRPr lang="en-US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sp>
          <p:nvSpPr>
            <p:cNvPr id="163856" name="Rectangle 62"/>
            <p:cNvSpPr>
              <a:spLocks noChangeArrowheads="1"/>
            </p:cNvSpPr>
            <p:nvPr/>
          </p:nvSpPr>
          <p:spPr bwMode="auto">
            <a:xfrm rot="18660000">
              <a:off x="5349718" y="4415213"/>
              <a:ext cx="1447769" cy="516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sz="1600" b="1" dirty="0">
                  <a:solidFill>
                    <a:srgbClr val="00563F"/>
                  </a:solidFill>
                  <a:latin typeface="Calibri" charset="0"/>
                </a:rPr>
                <a:t>nominations,</a:t>
              </a:r>
            </a:p>
            <a:p>
              <a:pPr algn="ctr" defTabSz="914400">
                <a:lnSpc>
                  <a:spcPct val="80000"/>
                </a:lnSpc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pedigree</a:t>
              </a:r>
              <a:r>
                <a:rPr lang="en-US" sz="1600" b="1" dirty="0">
                  <a:solidFill>
                    <a:srgbClr val="00563F"/>
                  </a:solidFill>
                  <a:latin typeface="Calibri" charset="0"/>
                </a:rPr>
                <a:t> data</a:t>
              </a:r>
              <a:endParaRPr lang="en-US" sz="1600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sp>
          <p:nvSpPr>
            <p:cNvPr id="163857" name="Rectangle 63"/>
            <p:cNvSpPr>
              <a:spLocks noChangeArrowheads="1"/>
            </p:cNvSpPr>
            <p:nvPr/>
          </p:nvSpPr>
          <p:spPr bwMode="auto">
            <a:xfrm rot="2940000">
              <a:off x="1421095" y="4837169"/>
              <a:ext cx="1594347" cy="5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genotype</a:t>
              </a:r>
            </a:p>
            <a:p>
              <a:pPr algn="ctr" defTabSz="914400">
                <a:lnSpc>
                  <a:spcPct val="80000"/>
                </a:lnSpc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quality reports</a:t>
              </a:r>
              <a:endParaRPr lang="en-US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sp>
          <p:nvSpPr>
            <p:cNvPr id="163858" name="Rectangle 64"/>
            <p:cNvSpPr>
              <a:spLocks noChangeArrowheads="1"/>
            </p:cNvSpPr>
            <p:nvPr/>
          </p:nvSpPr>
          <p:spPr bwMode="auto">
            <a:xfrm rot="18660000">
              <a:off x="6302399" y="4862568"/>
              <a:ext cx="1284069" cy="5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genomic</a:t>
              </a:r>
            </a:p>
            <a:p>
              <a:pPr algn="ctr" defTabSz="914400">
                <a:lnSpc>
                  <a:spcPct val="80000"/>
                </a:lnSpc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evaluations</a:t>
              </a:r>
              <a:endParaRPr lang="en-US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sp>
          <p:nvSpPr>
            <p:cNvPr id="163859" name="Rectangle 65"/>
            <p:cNvSpPr>
              <a:spLocks noChangeArrowheads="1"/>
            </p:cNvSpPr>
            <p:nvPr/>
          </p:nvSpPr>
          <p:spPr bwMode="auto">
            <a:xfrm rot="18660000">
              <a:off x="1749903" y="2253997"/>
              <a:ext cx="14542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DNA samples</a:t>
              </a:r>
              <a:endParaRPr lang="en-US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sp>
          <p:nvSpPr>
            <p:cNvPr id="163860" name="Rectangle 66"/>
            <p:cNvSpPr>
              <a:spLocks noChangeArrowheads="1"/>
            </p:cNvSpPr>
            <p:nvPr/>
          </p:nvSpPr>
          <p:spPr bwMode="auto">
            <a:xfrm rot="2940000">
              <a:off x="2169840" y="4439814"/>
              <a:ext cx="1172822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genotypes</a:t>
              </a:r>
              <a:endParaRPr lang="en-US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cxnSp>
          <p:nvCxnSpPr>
            <p:cNvPr id="70" name="Straight Arrow Connector 69"/>
            <p:cNvCxnSpPr>
              <a:cxnSpLocks noChangeAspect="1"/>
            </p:cNvCxnSpPr>
            <p:nvPr/>
          </p:nvCxnSpPr>
          <p:spPr bwMode="auto">
            <a:xfrm rot="900000" flipV="1">
              <a:off x="2201829" y="1936495"/>
              <a:ext cx="704088" cy="1422815"/>
            </a:xfrm>
            <a:prstGeom prst="straightConnector1">
              <a:avLst/>
            </a:prstGeom>
            <a:noFill/>
            <a:ln w="57150" cap="sq">
              <a:solidFill>
                <a:srgbClr val="00563F"/>
              </a:solidFill>
              <a:miter lim="800000"/>
              <a:headEnd type="triangle" w="lg" len="med"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" name="Group 75"/>
            <p:cNvGrpSpPr>
              <a:grpSpLocks/>
            </p:cNvGrpSpPr>
            <p:nvPr/>
          </p:nvGrpSpPr>
          <p:grpSpPr bwMode="auto">
            <a:xfrm>
              <a:off x="3578578" y="3658817"/>
              <a:ext cx="1952986" cy="213268"/>
              <a:chOff x="2031041" y="3369391"/>
              <a:chExt cx="5055559" cy="128012"/>
            </a:xfrm>
          </p:grpSpPr>
          <p:cxnSp>
            <p:nvCxnSpPr>
              <p:cNvPr id="76" name="Straight Arrow Connector 75"/>
              <p:cNvCxnSpPr>
                <a:cxnSpLocks noChangeShapeType="1"/>
              </p:cNvCxnSpPr>
              <p:nvPr/>
            </p:nvCxnSpPr>
            <p:spPr bwMode="auto">
              <a:xfrm flipH="1">
                <a:off x="2031041" y="3369391"/>
                <a:ext cx="5029199" cy="887"/>
              </a:xfrm>
              <a:prstGeom prst="straightConnector1">
                <a:avLst/>
              </a:prstGeom>
              <a:noFill/>
              <a:ln w="57150" cap="sq">
                <a:solidFill>
                  <a:srgbClr val="00563F"/>
                </a:solidFill>
                <a:miter lim="800000"/>
                <a:headEnd type="none" w="lg" len="med"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" name="Straight Arrow Connector 76"/>
              <p:cNvCxnSpPr>
                <a:cxnSpLocks noChangeShapeType="1"/>
              </p:cNvCxnSpPr>
              <p:nvPr/>
            </p:nvCxnSpPr>
            <p:spPr bwMode="auto">
              <a:xfrm flipH="1">
                <a:off x="2057401" y="3496516"/>
                <a:ext cx="5029199" cy="887"/>
              </a:xfrm>
              <a:prstGeom prst="straightConnector1">
                <a:avLst/>
              </a:prstGeom>
              <a:noFill/>
              <a:ln w="57150" cap="sq">
                <a:solidFill>
                  <a:srgbClr val="00563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63874" name="Rectangle 72"/>
            <p:cNvSpPr>
              <a:spLocks noChangeArrowheads="1"/>
            </p:cNvSpPr>
            <p:nvPr/>
          </p:nvSpPr>
          <p:spPr bwMode="auto">
            <a:xfrm rot="2940000">
              <a:off x="6083869" y="2160253"/>
              <a:ext cx="1454244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DNA samples</a:t>
              </a:r>
              <a:endParaRPr lang="en-US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grpSp>
          <p:nvGrpSpPr>
            <p:cNvPr id="4" name="Group 61"/>
            <p:cNvGrpSpPr/>
            <p:nvPr/>
          </p:nvGrpSpPr>
          <p:grpSpPr>
            <a:xfrm>
              <a:off x="3061580" y="1261001"/>
              <a:ext cx="2986088" cy="4852852"/>
              <a:chOff x="3061580" y="1261001"/>
              <a:chExt cx="2986088" cy="4852852"/>
            </a:xfrm>
          </p:grpSpPr>
          <p:sp>
            <p:nvSpPr>
              <p:cNvPr id="57" name="Rounded Rectangle 56"/>
              <p:cNvSpPr/>
              <p:nvPr/>
            </p:nvSpPr>
            <p:spPr bwMode="auto">
              <a:xfrm>
                <a:off x="3075868" y="1261001"/>
                <a:ext cx="2971800" cy="731520"/>
              </a:xfrm>
              <a:prstGeom prst="roundRect">
                <a:avLst/>
              </a:prstGeom>
              <a:solidFill>
                <a:srgbClr val="00337F"/>
              </a:solidFill>
              <a:ln>
                <a:solidFill>
                  <a:srgbClr val="00563F"/>
                </a:solidFill>
              </a:ln>
              <a:effectLst>
                <a:outerShdw blurRad="44450" dist="27940" dir="5400000" algn="ctr">
                  <a:srgbClr val="00563F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tIns="91440" bIns="91440" anchor="ctr"/>
              <a:lstStyle>
                <a:lvl1pPr>
                  <a:defRPr sz="24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1pPr>
                <a:lvl2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2pPr>
                <a:lvl3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3pPr>
                <a:lvl4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4pPr>
                <a:lvl5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9pPr>
              </a:lstStyle>
              <a:p>
                <a:pPr algn="ctr" defTabSz="914400">
                  <a:spcAft>
                    <a:spcPts val="600"/>
                  </a:spcAft>
                  <a:buClrTx/>
                  <a:buSzTx/>
                  <a:buFontTx/>
                  <a:buNone/>
                </a:pPr>
                <a:r>
                  <a:rPr lang="en-US" sz="2000" b="1" dirty="0" smtClean="0">
                    <a:solidFill>
                      <a:schemeClr val="tx1"/>
                    </a:solidFill>
                    <a:latin typeface="Calibri" charset="0"/>
                  </a:rPr>
                  <a:t>Dairy Herd Information 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Calibri" charset="0"/>
                  </a:rPr>
                  <a:t>(DHI)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Calibri" charset="0"/>
                  </a:rPr>
                  <a:t> producer</a:t>
                </a:r>
                <a:endParaRPr lang="en-US" sz="2000" i="1" dirty="0">
                  <a:solidFill>
                    <a:schemeClr val="tx1"/>
                  </a:solidFill>
                  <a:latin typeface="Calibri" charset="0"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 bwMode="auto">
              <a:xfrm>
                <a:off x="3061580" y="5382333"/>
                <a:ext cx="2971800" cy="731520"/>
              </a:xfrm>
              <a:prstGeom prst="roundRect">
                <a:avLst/>
              </a:prstGeom>
              <a:solidFill>
                <a:srgbClr val="00337F"/>
              </a:solidFill>
              <a:ln>
                <a:solidFill>
                  <a:srgbClr val="00563F"/>
                </a:solidFill>
              </a:ln>
              <a:effectLst>
                <a:outerShdw blurRad="44450" dist="27940" dir="5400000" algn="ctr">
                  <a:srgbClr val="00563F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tIns="91440" bIns="91440" anchor="ctr"/>
              <a:lstStyle>
                <a:lvl1pPr>
                  <a:defRPr sz="24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1pPr>
                <a:lvl2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2pPr>
                <a:lvl3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3pPr>
                <a:lvl4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4pPr>
                <a:lvl5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9pPr>
              </a:lstStyle>
              <a:p>
                <a:pPr algn="ctr" defTabSz="914400">
                  <a:buClrTx/>
                  <a:buSzTx/>
                  <a:buFontTx/>
                  <a:buNone/>
                </a:pPr>
                <a:r>
                  <a:rPr lang="en-US" sz="2000" b="1" dirty="0" smtClean="0">
                    <a:solidFill>
                      <a:schemeClr val="tx1"/>
                    </a:solidFill>
                    <a:latin typeface="Calibri" charset="0"/>
                  </a:rPr>
                  <a:t>CDCB</a:t>
                </a:r>
                <a:endParaRPr lang="en-US" sz="2000" i="1" dirty="0">
                  <a:solidFill>
                    <a:schemeClr val="tx1"/>
                  </a:solidFill>
                  <a:latin typeface="Calibri" charset="0"/>
                </a:endParaRPr>
              </a:p>
            </p:txBody>
          </p:sp>
        </p:grpSp>
        <p:sp>
          <p:nvSpPr>
            <p:cNvPr id="36" name="Rounded Rectangle 35"/>
            <p:cNvSpPr/>
            <p:nvPr/>
          </p:nvSpPr>
          <p:spPr bwMode="auto">
            <a:xfrm>
              <a:off x="482070" y="3321667"/>
              <a:ext cx="2971800" cy="731520"/>
            </a:xfrm>
            <a:prstGeom prst="roundRect">
              <a:avLst/>
            </a:prstGeom>
            <a:solidFill>
              <a:srgbClr val="00337F"/>
            </a:solidFill>
            <a:ln>
              <a:solidFill>
                <a:srgbClr val="00563F"/>
              </a:solidFill>
            </a:ln>
            <a:effectLst>
              <a:outerShdw blurRad="44450" dist="27940" dir="5400000" algn="ctr">
                <a:srgbClr val="00563F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91440" bIns="91440" anchor="ctr"/>
            <a:lstStyle>
              <a:lvl1pPr>
                <a:defRPr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defTabSz="914400"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tx1"/>
                  </a:solidFill>
                  <a:latin typeface="Calibri" charset="0"/>
                </a:rPr>
                <a:t>DNA laboratory</a:t>
              </a:r>
              <a:endParaRPr lang="en-US" sz="2000" i="1" dirty="0">
                <a:solidFill>
                  <a:srgbClr val="FFFF00"/>
                </a:solidFill>
                <a:latin typeface="Calibri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80604" y="3321667"/>
              <a:ext cx="2971800" cy="731520"/>
            </a:xfrm>
            <a:prstGeom prst="roundRect">
              <a:avLst/>
            </a:prstGeom>
            <a:solidFill>
              <a:srgbClr val="00337F"/>
            </a:solidFill>
            <a:ln>
              <a:solidFill>
                <a:srgbClr val="00563F"/>
              </a:solidFill>
            </a:ln>
            <a:effectLst>
              <a:outerShdw blurRad="44450" dist="27940" dir="5400000" algn="ctr">
                <a:srgbClr val="00563F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91440" bIns="91440" anchor="ctr"/>
            <a:lstStyle>
              <a:lvl1pPr>
                <a:defRPr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defTabSz="914400"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tx1"/>
                  </a:solidFill>
                  <a:latin typeface="Calibri" charset="0"/>
                </a:rPr>
                <a:t>AI organization,</a:t>
              </a:r>
            </a:p>
            <a:p>
              <a:pPr algn="ctr" defTabSz="914400"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tx1"/>
                  </a:solidFill>
                  <a:latin typeface="Calibri" charset="0"/>
                </a:rPr>
                <a:t>breed association</a:t>
              </a:r>
              <a:endParaRPr lang="en-US" sz="2000" i="1" dirty="0">
                <a:solidFill>
                  <a:srgbClr val="FFFF00"/>
                </a:solidFill>
                <a:latin typeface="Calibri" charset="0"/>
              </a:endParaRPr>
            </a:p>
          </p:txBody>
        </p:sp>
        <p:grpSp>
          <p:nvGrpSpPr>
            <p:cNvPr id="5" name="Group 66"/>
            <p:cNvGrpSpPr/>
            <p:nvPr/>
          </p:nvGrpSpPr>
          <p:grpSpPr>
            <a:xfrm>
              <a:off x="6181162" y="4041873"/>
              <a:ext cx="901644" cy="1530059"/>
              <a:chOff x="6181162" y="4041873"/>
              <a:chExt cx="901644" cy="1530059"/>
            </a:xfrm>
          </p:grpSpPr>
          <p:cxnSp>
            <p:nvCxnSpPr>
              <p:cNvPr id="65" name="Straight Arrow Connector 64"/>
              <p:cNvCxnSpPr>
                <a:cxnSpLocks noChangeAspect="1"/>
              </p:cNvCxnSpPr>
              <p:nvPr/>
            </p:nvCxnSpPr>
            <p:spPr bwMode="auto">
              <a:xfrm rot="900000" flipV="1">
                <a:off x="6181162" y="4041873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00563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" name="Straight Arrow Connector 65"/>
              <p:cNvCxnSpPr>
                <a:cxnSpLocks noChangeAspect="1"/>
              </p:cNvCxnSpPr>
              <p:nvPr/>
            </p:nvCxnSpPr>
            <p:spPr bwMode="auto">
              <a:xfrm rot="900000" flipH="1">
                <a:off x="6378718" y="4149117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00563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" name="Group 71"/>
            <p:cNvGrpSpPr/>
            <p:nvPr/>
          </p:nvGrpSpPr>
          <p:grpSpPr>
            <a:xfrm flipH="1">
              <a:off x="2055070" y="4024939"/>
              <a:ext cx="901644" cy="1530059"/>
              <a:chOff x="6181162" y="4041873"/>
              <a:chExt cx="901644" cy="1530059"/>
            </a:xfrm>
          </p:grpSpPr>
          <p:cxnSp>
            <p:nvCxnSpPr>
              <p:cNvPr id="73" name="Straight Arrow Connector 72"/>
              <p:cNvCxnSpPr>
                <a:cxnSpLocks noChangeAspect="1"/>
              </p:cNvCxnSpPr>
              <p:nvPr/>
            </p:nvCxnSpPr>
            <p:spPr bwMode="auto">
              <a:xfrm rot="900000" flipV="1">
                <a:off x="6181162" y="4041873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00563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" name="Straight Arrow Connector 81"/>
              <p:cNvCxnSpPr>
                <a:cxnSpLocks noChangeAspect="1"/>
              </p:cNvCxnSpPr>
              <p:nvPr/>
            </p:nvCxnSpPr>
            <p:spPr bwMode="auto">
              <a:xfrm rot="900000" flipH="1">
                <a:off x="6378718" y="4149117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00563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" name="Group 82"/>
            <p:cNvGrpSpPr/>
            <p:nvPr/>
          </p:nvGrpSpPr>
          <p:grpSpPr>
            <a:xfrm flipH="1">
              <a:off x="6181162" y="1812319"/>
              <a:ext cx="901644" cy="1530059"/>
              <a:chOff x="6181162" y="4041873"/>
              <a:chExt cx="901644" cy="1530059"/>
            </a:xfrm>
          </p:grpSpPr>
          <p:cxnSp>
            <p:nvCxnSpPr>
              <p:cNvPr id="84" name="Straight Arrow Connector 83"/>
              <p:cNvCxnSpPr>
                <a:cxnSpLocks noChangeAspect="1"/>
              </p:cNvCxnSpPr>
              <p:nvPr/>
            </p:nvCxnSpPr>
            <p:spPr bwMode="auto">
              <a:xfrm rot="900000" flipV="1">
                <a:off x="6181162" y="4041873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00563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5" name="Straight Arrow Connector 84"/>
              <p:cNvCxnSpPr>
                <a:cxnSpLocks noChangeAspect="1"/>
              </p:cNvCxnSpPr>
              <p:nvPr/>
            </p:nvCxnSpPr>
            <p:spPr bwMode="auto">
              <a:xfrm rot="900000" flipH="1">
                <a:off x="6378718" y="4149117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00563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="" xmlns:p14="http://schemas.microsoft.com/office/powerpoint/2010/main" val="343906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Evaluation flow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1692771"/>
          </a:xfrm>
        </p:spPr>
        <p:txBody>
          <a:bodyPr/>
          <a:lstStyle/>
          <a:p>
            <a:pPr marL="341313" lvl="0" indent="-341313">
              <a:lnSpc>
                <a:spcPts val="32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2700" dirty="0" smtClean="0"/>
              <a:t>Animal nominated for genomic evaluation by approved nominator</a:t>
            </a:r>
          </a:p>
          <a:p>
            <a:pPr marL="341313" indent="-341313">
              <a:lnSpc>
                <a:spcPts val="32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2700" dirty="0" smtClean="0"/>
              <a:t>DNA source sent to genotyping lab </a:t>
            </a:r>
            <a:r>
              <a:rPr lang="en-US" sz="2700" dirty="0" smtClean="0">
                <a:solidFill>
                  <a:srgbClr val="00563F"/>
                </a:solidFill>
              </a:rPr>
              <a:t>(2014)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36997126"/>
              </p:ext>
            </p:extLst>
          </p:nvPr>
        </p:nvGraphicFramePr>
        <p:xfrm>
          <a:off x="740230" y="3258505"/>
          <a:ext cx="7336970" cy="2712720"/>
        </p:xfrm>
        <a:graphic>
          <a:graphicData uri="http://schemas.openxmlformats.org/drawingml/2006/table">
            <a:tbl>
              <a:tblPr/>
              <a:tblGrid>
                <a:gridCol w="2012492"/>
                <a:gridCol w="2828988"/>
                <a:gridCol w="249549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Source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Samples (no.)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Samples (%)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Blood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10,727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Hair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113,455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39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Nasal swab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2,954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Semen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3,432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Tissue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149,301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51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Unknown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12,301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 descr="C:\Users\shubbard\AppData\Local\Microsoft\Windows\Temporary Internet Files\Content.IE5\ROWVSWJO\large-arrow-pointing-down-33.3-10771[1]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9EFFC8">
                <a:tint val="45000"/>
                <a:satMod val="400000"/>
              </a:srgbClr>
            </a:duotone>
            <a:lum bright="-41000"/>
          </a:blip>
          <a:srcRect/>
          <a:stretch>
            <a:fillRect/>
          </a:stretch>
        </p:blipFill>
        <p:spPr bwMode="auto">
          <a:xfrm rot="20314163">
            <a:off x="248788" y="2472812"/>
            <a:ext cx="228600" cy="348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Evaluation flow  </a:t>
            </a:r>
            <a:r>
              <a:rPr lang="en-US" sz="3000" i="1" dirty="0" smtClean="0">
                <a:solidFill>
                  <a:srgbClr val="AFFFEA"/>
                </a:solidFill>
              </a:rPr>
              <a:t>(continued)</a:t>
            </a:r>
            <a:endParaRPr lang="en-US" sz="3000" dirty="0">
              <a:solidFill>
                <a:srgbClr val="AFFFEA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103688"/>
          </a:xfrm>
        </p:spPr>
        <p:txBody>
          <a:bodyPr/>
          <a:lstStyle/>
          <a:p>
            <a:pPr marL="341313" indent="-341313">
              <a:lnSpc>
                <a:spcPts val="32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700" dirty="0" smtClean="0"/>
              <a:t>DNA extracted and placed on chip</a:t>
            </a:r>
          </a:p>
          <a:p>
            <a:pPr lvl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dirty="0" smtClean="0"/>
              <a:t>Marker panels that range from </a:t>
            </a:r>
          </a:p>
          <a:p>
            <a:pPr lvl="1">
              <a:lnSpc>
                <a:spcPts val="32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700" dirty="0" smtClean="0"/>
              <a:t>	2,900 to 777,962 SNPs</a:t>
            </a:r>
          </a:p>
          <a:p>
            <a:pPr lvl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dirty="0" smtClean="0"/>
              <a:t>3-day genotyping process</a:t>
            </a:r>
          </a:p>
          <a:p>
            <a:pPr marL="341313" indent="-341313">
              <a:lnSpc>
                <a:spcPts val="3200"/>
              </a:lnSpc>
              <a:spcBef>
                <a:spcPts val="0"/>
              </a:spcBef>
              <a:spcAft>
                <a:spcPts val="6000"/>
              </a:spcAft>
            </a:pPr>
            <a:endParaRPr lang="en-US" sz="2700" dirty="0" smtClean="0"/>
          </a:p>
          <a:p>
            <a:pPr marL="341313" indent="-341313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dirty="0" smtClean="0"/>
              <a:t>Genotypes sent from genotyping</a:t>
            </a:r>
          </a:p>
          <a:p>
            <a:pPr marL="341313" indent="-341313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 smtClean="0"/>
              <a:t>	lab for accuracy review</a:t>
            </a:r>
          </a:p>
        </p:txBody>
      </p:sp>
      <p:grpSp>
        <p:nvGrpSpPr>
          <p:cNvPr id="3" name="Group 9"/>
          <p:cNvGrpSpPr>
            <a:grpSpLocks noChangeAspect="1"/>
          </p:cNvGrpSpPr>
          <p:nvPr/>
        </p:nvGrpSpPr>
        <p:grpSpPr>
          <a:xfrm>
            <a:off x="6615095" y="1290057"/>
            <a:ext cx="1554480" cy="4532797"/>
            <a:chOff x="7577470" y="3449799"/>
            <a:chExt cx="1377903" cy="4017906"/>
          </a:xfrm>
        </p:grpSpPr>
        <p:pic>
          <p:nvPicPr>
            <p:cNvPr id="7" name="Picture 6" descr="GGP-HD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rot="780000">
              <a:off x="7577470" y="3449799"/>
              <a:ext cx="822960" cy="24997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8" name="Picture 7" descr="GGP-HD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rot="780000">
              <a:off x="7665047" y="3659194"/>
              <a:ext cx="1005840" cy="30552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9" name="Picture 8" descr="GGP-HD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rot="780000">
              <a:off x="7812373" y="3995857"/>
              <a:ext cx="1143000" cy="347184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pic>
        <p:nvPicPr>
          <p:cNvPr id="10" name="Picture 2" descr="C:\Users\shubbard\AppData\Local\Microsoft\Windows\Temporary Internet Files\Content.IE5\ROWVSWJO\large-arrow-pointing-down-33.3-10771[1].gif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9EFFC8">
                <a:tint val="45000"/>
                <a:satMod val="400000"/>
              </a:srgbClr>
            </a:duotone>
            <a:lum bright="-41000"/>
          </a:blip>
          <a:srcRect/>
          <a:stretch>
            <a:fillRect/>
          </a:stretch>
        </p:blipFill>
        <p:spPr bwMode="auto">
          <a:xfrm rot="20314163">
            <a:off x="253549" y="4454010"/>
            <a:ext cx="228600" cy="348234"/>
          </a:xfrm>
          <a:prstGeom prst="rect">
            <a:avLst/>
          </a:prstGeom>
          <a:noFill/>
        </p:spPr>
      </p:pic>
      <p:pic>
        <p:nvPicPr>
          <p:cNvPr id="11" name="Picture 2" descr="C:\Users\shubbard\AppData\Local\Microsoft\Windows\Temporary Internet Files\Content.IE5\ROWVSWJO\large-arrow-pointing-down-33.3-10771[1].gif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9EFFC8">
                <a:tint val="45000"/>
                <a:satMod val="400000"/>
              </a:srgbClr>
            </a:duotone>
            <a:lum bright="-41000"/>
          </a:blip>
          <a:srcRect/>
          <a:stretch>
            <a:fillRect/>
          </a:stretch>
        </p:blipFill>
        <p:spPr bwMode="auto">
          <a:xfrm rot="20314163">
            <a:off x="253549" y="1196468"/>
            <a:ext cx="228600" cy="348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Animals genotyped </a:t>
            </a:r>
            <a:r>
              <a:rPr lang="en-US" dirty="0" smtClean="0">
                <a:solidFill>
                  <a:srgbClr val="FFFF00"/>
                </a:solidFill>
              </a:rPr>
              <a:t>(cumulative totals)</a:t>
            </a:r>
            <a:endParaRPr lang="en-US" sz="3000" i="1" dirty="0">
              <a:solidFill>
                <a:srgbClr val="FFFF00"/>
              </a:solidFill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333376" y="1299411"/>
          <a:ext cx="8686800" cy="4828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 mission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2667397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4800"/>
              </a:spcAft>
            </a:pPr>
            <a:r>
              <a:rPr lang="en-US" sz="2700" dirty="0" smtClean="0"/>
              <a:t>Discover and develop improved methods for the genetic and genomic evaluation of economically important traits of dairy animals and small ruminants</a:t>
            </a:r>
          </a:p>
          <a:p>
            <a:pPr>
              <a:lnSpc>
                <a:spcPts val="3200"/>
              </a:lnSpc>
              <a:spcAft>
                <a:spcPts val="4800"/>
              </a:spcAft>
            </a:pPr>
            <a:r>
              <a:rPr lang="en-US" sz="2700" dirty="0" smtClean="0"/>
              <a:t>Conduct fundamental genomics-based research aimed at improving their health and productive efficiency</a:t>
            </a:r>
            <a:endParaRPr lang="en-US" sz="2700" dirty="0"/>
          </a:p>
        </p:txBody>
      </p:sp>
      <p:pic>
        <p:nvPicPr>
          <p:cNvPr id="4" name="Picture 3" descr="bfgl_cow_stas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548395" y="4153545"/>
            <a:ext cx="3354184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Laboratory  quality control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488408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sz="2700" dirty="0" smtClean="0"/>
              <a:t>Each SNP evaluated for</a:t>
            </a:r>
          </a:p>
          <a:p>
            <a:pPr marL="635000" lvl="1" indent="-228600">
              <a:lnSpc>
                <a:spcPts val="3200"/>
              </a:lnSpc>
              <a:spcAft>
                <a:spcPts val="600"/>
              </a:spcAft>
            </a:pPr>
            <a:r>
              <a:rPr lang="en-US" sz="2700" dirty="0" smtClean="0"/>
              <a:t>Call rate</a:t>
            </a:r>
          </a:p>
          <a:p>
            <a:pPr marL="635000" lvl="1" indent="-228600">
              <a:lnSpc>
                <a:spcPts val="3200"/>
              </a:lnSpc>
              <a:spcAft>
                <a:spcPts val="600"/>
              </a:spcAft>
            </a:pPr>
            <a:r>
              <a:rPr lang="en-US" sz="2700" dirty="0" smtClean="0"/>
              <a:t>Portion heterozygous</a:t>
            </a:r>
          </a:p>
          <a:p>
            <a:pPr marL="635000" lvl="1" indent="-228600">
              <a:lnSpc>
                <a:spcPts val="3200"/>
              </a:lnSpc>
              <a:spcAft>
                <a:spcPts val="3600"/>
              </a:spcAft>
            </a:pPr>
            <a:r>
              <a:rPr lang="en-US" sz="2700" dirty="0" smtClean="0"/>
              <a:t>Parent-progeny conflicts</a:t>
            </a:r>
          </a:p>
          <a:p>
            <a:pPr>
              <a:lnSpc>
                <a:spcPts val="3200"/>
              </a:lnSpc>
              <a:spcAft>
                <a:spcPts val="3600"/>
              </a:spcAft>
            </a:pPr>
            <a:r>
              <a:rPr lang="en-US" sz="2700" dirty="0" smtClean="0"/>
              <a:t>Clustering investigated if SNP exceeds limits</a:t>
            </a:r>
          </a:p>
          <a:p>
            <a:pPr>
              <a:lnSpc>
                <a:spcPts val="3200"/>
              </a:lnSpc>
              <a:spcAft>
                <a:spcPts val="3600"/>
              </a:spcAft>
            </a:pPr>
            <a:r>
              <a:rPr lang="en-US" sz="2700" dirty="0" smtClean="0"/>
              <a:t>Number of failing SNPs indicates genotype quality</a:t>
            </a:r>
          </a:p>
          <a:p>
            <a:pPr>
              <a:lnSpc>
                <a:spcPts val="3200"/>
              </a:lnSpc>
            </a:pPr>
            <a:r>
              <a:rPr lang="en-US" sz="2700" dirty="0" smtClean="0"/>
              <a:t>Target of &lt;10 SNPs in each category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xmlns="" val="196307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Evaluation flow  </a:t>
            </a:r>
            <a:r>
              <a:rPr lang="en-US" sz="3000" i="1" dirty="0" smtClean="0">
                <a:solidFill>
                  <a:srgbClr val="AFFFEA"/>
                </a:solidFill>
              </a:rPr>
              <a:t>(continued)</a:t>
            </a:r>
            <a:endParaRPr lang="en-US" sz="3000" i="1" dirty="0">
              <a:solidFill>
                <a:srgbClr val="AFFFEA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667945"/>
          </a:xfrm>
        </p:spPr>
        <p:txBody>
          <a:bodyPr/>
          <a:lstStyle/>
          <a:p>
            <a:pPr marL="341313" indent="-341313">
              <a:lnSpc>
                <a:spcPts val="32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700" dirty="0" smtClean="0"/>
              <a:t>Genotype calls modified as necessary</a:t>
            </a:r>
          </a:p>
          <a:p>
            <a:pPr marL="341313" indent="-341313">
              <a:lnSpc>
                <a:spcPts val="32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700" dirty="0" smtClean="0"/>
              <a:t>Genotypes loaded into database</a:t>
            </a:r>
          </a:p>
          <a:p>
            <a:pPr marL="341313" indent="-341313">
              <a:lnSpc>
                <a:spcPts val="32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700" dirty="0" smtClean="0"/>
              <a:t>Nominators receive reports of parentage and other conflicts</a:t>
            </a:r>
          </a:p>
          <a:p>
            <a:pPr marL="341313" indent="-341313">
              <a:lnSpc>
                <a:spcPts val="32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700" dirty="0" smtClean="0"/>
              <a:t>Pedigree or animal assignments corrected</a:t>
            </a:r>
          </a:p>
          <a:p>
            <a:pPr marL="341313" indent="-341313">
              <a:lnSpc>
                <a:spcPts val="32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700" dirty="0" smtClean="0"/>
              <a:t>Genotypes extracted and imputed to 61K</a:t>
            </a:r>
          </a:p>
          <a:p>
            <a:pPr marL="346075" indent="-346075">
              <a:lnSpc>
                <a:spcPts val="32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700" dirty="0" smtClean="0"/>
              <a:t>SNP effects estimated</a:t>
            </a:r>
          </a:p>
          <a:p>
            <a:pPr marL="346075" indent="-346075">
              <a:lnSpc>
                <a:spcPts val="32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700" dirty="0" smtClean="0"/>
              <a:t>Final evaluations calculated</a:t>
            </a:r>
          </a:p>
        </p:txBody>
      </p:sp>
      <p:pic>
        <p:nvPicPr>
          <p:cNvPr id="11" name="Picture 2" descr="C:\Users\shubbard\AppData\Local\Microsoft\Windows\Temporary Internet Files\Content.IE5\ROWVSWJO\large-arrow-pointing-down-33.3-10771[1]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9EFFC8">
                <a:tint val="45000"/>
                <a:satMod val="400000"/>
              </a:srgbClr>
            </a:duotone>
            <a:lum bright="-41000"/>
          </a:blip>
          <a:srcRect/>
          <a:stretch>
            <a:fillRect/>
          </a:stretch>
        </p:blipFill>
        <p:spPr bwMode="auto">
          <a:xfrm rot="20314163">
            <a:off x="253549" y="1196460"/>
            <a:ext cx="228600" cy="348234"/>
          </a:xfrm>
          <a:prstGeom prst="rect">
            <a:avLst/>
          </a:prstGeom>
          <a:noFill/>
        </p:spPr>
      </p:pic>
      <p:pic>
        <p:nvPicPr>
          <p:cNvPr id="13" name="Picture 2" descr="C:\Users\shubbard\AppData\Local\Microsoft\Windows\Temporary Internet Files\Content.IE5\ROWVSWJO\large-arrow-pointing-down-33.3-10771[1]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9EFFC8">
                <a:tint val="45000"/>
                <a:satMod val="400000"/>
              </a:srgbClr>
            </a:duotone>
            <a:lum bright="-41000"/>
          </a:blip>
          <a:srcRect/>
          <a:stretch>
            <a:fillRect/>
          </a:stretch>
        </p:blipFill>
        <p:spPr bwMode="auto">
          <a:xfrm rot="20314163">
            <a:off x="253549" y="1834635"/>
            <a:ext cx="228600" cy="348234"/>
          </a:xfrm>
          <a:prstGeom prst="rect">
            <a:avLst/>
          </a:prstGeom>
          <a:noFill/>
        </p:spPr>
      </p:pic>
      <p:pic>
        <p:nvPicPr>
          <p:cNvPr id="14" name="Picture 2" descr="C:\Users\shubbard\AppData\Local\Microsoft\Windows\Temporary Internet Files\Content.IE5\ROWVSWJO\large-arrow-pointing-down-33.3-10771[1]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9EFFC8">
                <a:tint val="45000"/>
                <a:satMod val="400000"/>
              </a:srgbClr>
            </a:duotone>
            <a:lum bright="-41000"/>
          </a:blip>
          <a:srcRect/>
          <a:stretch>
            <a:fillRect/>
          </a:stretch>
        </p:blipFill>
        <p:spPr bwMode="auto">
          <a:xfrm rot="20314163">
            <a:off x="253549" y="2472810"/>
            <a:ext cx="228600" cy="348234"/>
          </a:xfrm>
          <a:prstGeom prst="rect">
            <a:avLst/>
          </a:prstGeom>
          <a:noFill/>
        </p:spPr>
      </p:pic>
      <p:pic>
        <p:nvPicPr>
          <p:cNvPr id="15" name="Picture 2" descr="C:\Users\shubbard\AppData\Local\Microsoft\Windows\Temporary Internet Files\Content.IE5\ROWVSWJO\large-arrow-pointing-down-33.3-10771[1]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9EFFC8">
                <a:tint val="45000"/>
                <a:satMod val="400000"/>
              </a:srgbClr>
            </a:duotone>
            <a:lum bright="-41000"/>
          </a:blip>
          <a:srcRect/>
          <a:stretch>
            <a:fillRect/>
          </a:stretch>
        </p:blipFill>
        <p:spPr bwMode="auto">
          <a:xfrm rot="20314163">
            <a:off x="253549" y="3511035"/>
            <a:ext cx="228600" cy="348234"/>
          </a:xfrm>
          <a:prstGeom prst="rect">
            <a:avLst/>
          </a:prstGeom>
          <a:noFill/>
        </p:spPr>
      </p:pic>
      <p:pic>
        <p:nvPicPr>
          <p:cNvPr id="16" name="Picture 2" descr="C:\Users\shubbard\AppData\Local\Microsoft\Windows\Temporary Internet Files\Content.IE5\ROWVSWJO\large-arrow-pointing-down-33.3-10771[1]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9EFFC8">
                <a:tint val="45000"/>
                <a:satMod val="400000"/>
              </a:srgbClr>
            </a:duotone>
            <a:lum bright="-41000"/>
          </a:blip>
          <a:srcRect/>
          <a:stretch>
            <a:fillRect/>
          </a:stretch>
        </p:blipFill>
        <p:spPr bwMode="auto">
          <a:xfrm rot="20314163">
            <a:off x="253549" y="4149210"/>
            <a:ext cx="228600" cy="348234"/>
          </a:xfrm>
          <a:prstGeom prst="rect">
            <a:avLst/>
          </a:prstGeom>
          <a:noFill/>
        </p:spPr>
      </p:pic>
      <p:pic>
        <p:nvPicPr>
          <p:cNvPr id="17" name="Picture 2" descr="C:\Users\shubbard\AppData\Local\Microsoft\Windows\Temporary Internet Files\Content.IE5\ROWVSWJO\large-arrow-pointing-down-33.3-10771[1]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9EFFC8">
                <a:tint val="45000"/>
                <a:satMod val="400000"/>
              </a:srgbClr>
            </a:duotone>
            <a:lum bright="-41000"/>
          </a:blip>
          <a:srcRect/>
          <a:stretch>
            <a:fillRect/>
          </a:stretch>
        </p:blipFill>
        <p:spPr bwMode="auto">
          <a:xfrm rot="20314163">
            <a:off x="253549" y="4777860"/>
            <a:ext cx="228600" cy="348234"/>
          </a:xfrm>
          <a:prstGeom prst="rect">
            <a:avLst/>
          </a:prstGeom>
          <a:noFill/>
        </p:spPr>
      </p:pic>
      <p:pic>
        <p:nvPicPr>
          <p:cNvPr id="18" name="Picture 2" descr="C:\Users\shubbard\AppData\Local\Microsoft\Windows\Temporary Internet Files\Content.IE5\ROWVSWJO\large-arrow-pointing-down-33.3-10771[1]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9EFFC8">
                <a:tint val="45000"/>
                <a:satMod val="400000"/>
              </a:srgbClr>
            </a:duotone>
            <a:lum bright="-41000"/>
          </a:blip>
          <a:srcRect/>
          <a:stretch>
            <a:fillRect/>
          </a:stretch>
        </p:blipFill>
        <p:spPr bwMode="auto">
          <a:xfrm rot="20314163">
            <a:off x="253549" y="5416036"/>
            <a:ext cx="228600" cy="348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Parentage validation and discovery</a:t>
            </a:r>
            <a:endParaRPr lang="en-US" dirty="0"/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026743"/>
          </a:xfrm>
        </p:spPr>
        <p:txBody>
          <a:bodyPr/>
          <a:lstStyle/>
          <a:p>
            <a:pPr marL="338138" indent="-338138">
              <a:lnSpc>
                <a:spcPts val="3200"/>
              </a:lnSpc>
              <a:spcAft>
                <a:spcPts val="600"/>
              </a:spcAft>
            </a:pPr>
            <a:r>
              <a:rPr lang="en-US" sz="2700" dirty="0" smtClean="0"/>
              <a:t>Parent-progeny conflicts detected</a:t>
            </a:r>
          </a:p>
          <a:p>
            <a:pPr marL="631825" lvl="1" indent="-225425">
              <a:lnSpc>
                <a:spcPts val="3200"/>
              </a:lnSpc>
              <a:spcAft>
                <a:spcPts val="600"/>
              </a:spcAft>
            </a:pPr>
            <a:r>
              <a:rPr lang="en-US" sz="2700" dirty="0" smtClean="0"/>
              <a:t>Animal checked against all other genotypes</a:t>
            </a:r>
          </a:p>
          <a:p>
            <a:pPr marL="631825" lvl="1" indent="-225425">
              <a:lnSpc>
                <a:spcPts val="3200"/>
              </a:lnSpc>
              <a:spcAft>
                <a:spcPts val="600"/>
              </a:spcAft>
            </a:pPr>
            <a:r>
              <a:rPr lang="en-US" sz="2700" dirty="0" smtClean="0"/>
              <a:t>Reported to breeds and requesters</a:t>
            </a:r>
          </a:p>
          <a:p>
            <a:pPr marL="631825" lvl="1" indent="-225425">
              <a:lnSpc>
                <a:spcPts val="3200"/>
              </a:lnSpc>
              <a:spcAft>
                <a:spcPts val="6000"/>
              </a:spcAft>
            </a:pPr>
            <a:r>
              <a:rPr lang="en-US" sz="2700" dirty="0" smtClean="0"/>
              <a:t>Correct sire usually detected</a:t>
            </a:r>
          </a:p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sz="2700" dirty="0" smtClean="0"/>
              <a:t>Maternal grandsire checking</a:t>
            </a:r>
          </a:p>
          <a:p>
            <a:pPr marL="631825" lvl="1" indent="-225425">
              <a:lnSpc>
                <a:spcPts val="3200"/>
              </a:lnSpc>
              <a:spcAft>
                <a:spcPts val="600"/>
              </a:spcAft>
            </a:pPr>
            <a:r>
              <a:rPr lang="en-US" sz="2700" dirty="0" smtClean="0"/>
              <a:t>SNP at a time checking</a:t>
            </a:r>
          </a:p>
          <a:p>
            <a:pPr marL="631825" lvl="1" indent="-225425">
              <a:lnSpc>
                <a:spcPts val="3200"/>
              </a:lnSpc>
              <a:spcAft>
                <a:spcPts val="3300"/>
              </a:spcAft>
            </a:pPr>
            <a:r>
              <a:rPr lang="en-US" sz="2700" dirty="0" smtClean="0"/>
              <a:t>Haplotype checking more accurate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477000" y="3354320"/>
            <a:ext cx="2362200" cy="2738075"/>
            <a:chOff x="6477000" y="3453710"/>
            <a:chExt cx="2362200" cy="2738075"/>
          </a:xfrm>
        </p:grpSpPr>
        <p:pic>
          <p:nvPicPr>
            <p:cNvPr id="7" name="Picture 6" descr="bullpout.gif"/>
            <p:cNvPicPr>
              <a:picLocks noChangeAspect="1"/>
            </p:cNvPicPr>
            <p:nvPr/>
          </p:nvPicPr>
          <p:blipFill>
            <a:blip r:embed="rId3" cstate="screen"/>
            <a:srcRect l="2778" t="609" r="11111"/>
            <a:stretch>
              <a:fillRect/>
            </a:stretch>
          </p:blipFill>
          <p:spPr>
            <a:xfrm>
              <a:off x="6477000" y="3453710"/>
              <a:ext cx="2362200" cy="273807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 rot="8596125" flipH="1" flipV="1">
              <a:off x="6495893" y="3464611"/>
              <a:ext cx="2257747" cy="114761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ArchUp">
                <a:avLst>
                  <a:gd name="adj" fmla="val 10765640"/>
                </a:avLst>
              </a:prstTxWarp>
              <a:spAutoFit/>
            </a:bodyPr>
            <a:lstStyle/>
            <a:p>
              <a:pPr algn="ctr"/>
              <a:r>
                <a:rPr lang="en-US" sz="2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Who’s your daddy?</a:t>
              </a:r>
              <a:endPara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6602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Evaluation flow  </a:t>
            </a:r>
            <a:r>
              <a:rPr lang="en-US" sz="3000" i="1" dirty="0" smtClean="0">
                <a:solidFill>
                  <a:srgbClr val="AFFFEA"/>
                </a:solidFill>
              </a:rPr>
              <a:t>(continued)</a:t>
            </a:r>
            <a:endParaRPr lang="en-US" sz="3000" i="1" dirty="0">
              <a:solidFill>
                <a:srgbClr val="AFFFEA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411464"/>
          </a:xfrm>
        </p:spPr>
        <p:txBody>
          <a:bodyPr/>
          <a:lstStyle/>
          <a:p>
            <a:pPr marL="341313" indent="-341313">
              <a:lnSpc>
                <a:spcPts val="32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700" dirty="0" smtClean="0"/>
              <a:t>Evaluations released to dairy industry</a:t>
            </a:r>
          </a:p>
          <a:p>
            <a:pPr marL="635000" lvl="1" indent="-231775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dirty="0" smtClean="0"/>
              <a:t>Download from FTP site with</a:t>
            </a:r>
          </a:p>
          <a:p>
            <a:pPr marL="638175" lvl="1" indent="-228600">
              <a:lnSpc>
                <a:spcPts val="32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2700" dirty="0" smtClean="0"/>
              <a:t>	separate files for each nominator</a:t>
            </a:r>
          </a:p>
          <a:p>
            <a:pPr marL="638175" lvl="1" indent="-228600">
              <a:lnSpc>
                <a:spcPts val="32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700" dirty="0" smtClean="0"/>
              <a:t>Weekly release of evaluations of new animals</a:t>
            </a:r>
          </a:p>
          <a:p>
            <a:pPr marL="641350" lvl="1" indent="-238125">
              <a:lnSpc>
                <a:spcPts val="32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700" dirty="0" smtClean="0"/>
              <a:t>Monthly release for females and bulls not marketed</a:t>
            </a:r>
          </a:p>
          <a:p>
            <a:pPr marL="635000" lvl="1" indent="-231775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dirty="0" smtClean="0"/>
              <a:t>All genomic evaluations updated 3 times each year with traditional evaluations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3551" y="1215362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shubbard\AppData\Local\Microsoft\Windows\Temporary Internet Files\Content.IE5\ROWVSWJO\large-arrow-pointing-down-33.3-10771[1].gif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9EFFC8">
                <a:tint val="45000"/>
                <a:satMod val="400000"/>
              </a:srgbClr>
            </a:duotone>
            <a:lum bright="-41000"/>
          </a:blip>
          <a:srcRect/>
          <a:stretch>
            <a:fillRect/>
          </a:stretch>
        </p:blipFill>
        <p:spPr bwMode="auto">
          <a:xfrm rot="20314163">
            <a:off x="253549" y="1197864"/>
            <a:ext cx="228600" cy="348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" name="Chart 498"/>
          <p:cNvGraphicFramePr/>
          <p:nvPr/>
        </p:nvGraphicFramePr>
        <p:xfrm>
          <a:off x="286936" y="917200"/>
          <a:ext cx="8655586" cy="550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600164"/>
          </a:xfrm>
        </p:spPr>
        <p:txBody>
          <a:bodyPr/>
          <a:lstStyle/>
          <a:p>
            <a:r>
              <a:rPr lang="en-CA" dirty="0" smtClean="0"/>
              <a:t>Parent ages for marketed Holstein bulls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99" grpId="0">
        <p:bldSub>
          <a:bldChart bld="series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Genetic merit of marketed Holstein bulls 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360607" y="1226372"/>
          <a:ext cx="8409905" cy="4948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57159" y="3765289"/>
            <a:ext cx="1919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 smtClean="0">
                <a:solidFill>
                  <a:srgbClr val="00337F"/>
                </a:solidFill>
                <a:latin typeface="Calibri" pitchFamily="34" charset="0"/>
              </a:rPr>
              <a:t>Average gain:</a:t>
            </a:r>
          </a:p>
          <a:p>
            <a:pPr algn="ctr"/>
            <a:r>
              <a:rPr lang="en-US" sz="2400" b="1" i="0" dirty="0" smtClean="0">
                <a:solidFill>
                  <a:srgbClr val="00337F"/>
                </a:solidFill>
                <a:latin typeface="Calibri" pitchFamily="34" charset="0"/>
              </a:rPr>
              <a:t>$19.42/year</a:t>
            </a:r>
            <a:endParaRPr lang="en-US" sz="2400" b="1" i="0" dirty="0">
              <a:solidFill>
                <a:srgbClr val="00337F"/>
              </a:solidFill>
              <a:latin typeface="Calibri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913217" y="3093799"/>
            <a:ext cx="2068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0" dirty="0" smtClean="0">
                <a:solidFill>
                  <a:srgbClr val="8E001B"/>
                </a:solidFill>
                <a:latin typeface="Calibri" pitchFamily="34" charset="0"/>
              </a:rPr>
              <a:t>Average gain:</a:t>
            </a:r>
          </a:p>
          <a:p>
            <a:pPr algn="ctr"/>
            <a:r>
              <a:rPr lang="en-US" sz="2400" b="1" i="0" dirty="0" smtClean="0">
                <a:solidFill>
                  <a:srgbClr val="8E001B"/>
                </a:solidFill>
                <a:latin typeface="Calibri" pitchFamily="34" charset="0"/>
              </a:rPr>
              <a:t>$47.95/year</a:t>
            </a:r>
            <a:endParaRPr lang="en-US" sz="2400" b="1" i="0" dirty="0">
              <a:solidFill>
                <a:srgbClr val="8E001B"/>
              </a:solidFill>
              <a:latin typeface="Calibri" pitchFamily="34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5960283" y="1436145"/>
            <a:ext cx="2023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0" dirty="0" smtClean="0">
                <a:solidFill>
                  <a:srgbClr val="00563F"/>
                </a:solidFill>
                <a:latin typeface="Calibri" pitchFamily="34" charset="0"/>
              </a:rPr>
              <a:t>Average gain:</a:t>
            </a:r>
          </a:p>
          <a:p>
            <a:pPr algn="ctr"/>
            <a:r>
              <a:rPr lang="en-US" sz="2400" b="1" i="0" dirty="0" smtClean="0">
                <a:solidFill>
                  <a:srgbClr val="00563F"/>
                </a:solidFill>
                <a:latin typeface="Calibri" pitchFamily="34" charset="0"/>
              </a:rPr>
              <a:t>$87.49/year</a:t>
            </a:r>
            <a:endParaRPr lang="en-US" sz="2400" b="1" i="0" dirty="0">
              <a:solidFill>
                <a:srgbClr val="00563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El"/>
        </p:bldSub>
      </p:bldGraphic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accuracy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411464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sz="2700" dirty="0" smtClean="0"/>
              <a:t>Increase size of predictor population</a:t>
            </a:r>
          </a:p>
          <a:p>
            <a:pPr marL="635000" lvl="1" indent="-228600">
              <a:lnSpc>
                <a:spcPts val="3200"/>
              </a:lnSpc>
              <a:spcAft>
                <a:spcPts val="600"/>
              </a:spcAft>
            </a:pPr>
            <a:r>
              <a:rPr lang="en-US" sz="2700" dirty="0" smtClean="0"/>
              <a:t>Share genotypes across country</a:t>
            </a:r>
          </a:p>
          <a:p>
            <a:pPr marL="635000" lvl="1" indent="-228600">
              <a:lnSpc>
                <a:spcPts val="3200"/>
              </a:lnSpc>
              <a:spcAft>
                <a:spcPts val="3600"/>
              </a:spcAft>
            </a:pPr>
            <a:r>
              <a:rPr lang="en-US" sz="2700" dirty="0" smtClean="0"/>
              <a:t>Young bulls receive progeny test</a:t>
            </a:r>
          </a:p>
          <a:p>
            <a:pPr>
              <a:lnSpc>
                <a:spcPts val="3200"/>
              </a:lnSpc>
              <a:spcAft>
                <a:spcPts val="3600"/>
              </a:spcAft>
            </a:pPr>
            <a:r>
              <a:rPr lang="en-US" sz="2700" dirty="0" smtClean="0"/>
              <a:t>Use more or better SNPs</a:t>
            </a:r>
          </a:p>
          <a:p>
            <a:pPr>
              <a:lnSpc>
                <a:spcPts val="3200"/>
              </a:lnSpc>
              <a:spcAft>
                <a:spcPts val="3600"/>
              </a:spcAft>
            </a:pPr>
            <a:r>
              <a:rPr lang="en-US" sz="2700" dirty="0" smtClean="0"/>
              <a:t>Account for effect of genomic selection on traditional evaluations</a:t>
            </a:r>
          </a:p>
          <a:p>
            <a:pPr>
              <a:lnSpc>
                <a:spcPts val="3200"/>
              </a:lnSpc>
            </a:pPr>
            <a:r>
              <a:rPr lang="en-US" sz="2700" dirty="0" smtClean="0"/>
              <a:t>Reduce cost to reach more selection candidates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xmlns="" val="196307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Growth in bull predictor population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36997126"/>
              </p:ext>
            </p:extLst>
          </p:nvPr>
        </p:nvGraphicFramePr>
        <p:xfrm>
          <a:off x="478366" y="1583268"/>
          <a:ext cx="6015423" cy="2118360"/>
        </p:xfrm>
        <a:graphic>
          <a:graphicData uri="http://schemas.openxmlformats.org/drawingml/2006/table">
            <a:tbl>
              <a:tblPr/>
              <a:tblGrid>
                <a:gridCol w="1880291"/>
                <a:gridCol w="2042862"/>
                <a:gridCol w="2092270"/>
              </a:tblGrid>
              <a:tr h="14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Breed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Jan. 2015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12-mo gain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Ayrshire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9144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711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54864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29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6400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Brown Swiss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6,112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54864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336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6400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Holstein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26,759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54864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2,174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6400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Jersey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4,448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54864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245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6400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5023809" y="4038600"/>
            <a:ext cx="3657600" cy="1962150"/>
          </a:xfrm>
          <a:prstGeom prst="roundRect">
            <a:avLst/>
          </a:prstGeom>
          <a:noFill/>
          <a:ln w="63500" cap="sq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191932" y="4200041"/>
            <a:ext cx="3332136" cy="1642821"/>
          </a:xfrm>
          <a:custGeom>
            <a:avLst/>
            <a:gdLst>
              <a:gd name="connsiteX0" fmla="*/ 0 w 3006671"/>
              <a:gd name="connsiteY0" fmla="*/ 1332854 h 1332854"/>
              <a:gd name="connsiteX1" fmla="*/ 216976 w 3006671"/>
              <a:gd name="connsiteY1" fmla="*/ 1038386 h 1332854"/>
              <a:gd name="connsiteX2" fmla="*/ 371959 w 3006671"/>
              <a:gd name="connsiteY2" fmla="*/ 1131376 h 1332854"/>
              <a:gd name="connsiteX3" fmla="*/ 635430 w 3006671"/>
              <a:gd name="connsiteY3" fmla="*/ 898901 h 1332854"/>
              <a:gd name="connsiteX4" fmla="*/ 867905 w 3006671"/>
              <a:gd name="connsiteY4" fmla="*/ 1069383 h 1332854"/>
              <a:gd name="connsiteX5" fmla="*/ 1053884 w 3006671"/>
              <a:gd name="connsiteY5" fmla="*/ 542440 h 1332854"/>
              <a:gd name="connsiteX6" fmla="*/ 1487837 w 3006671"/>
              <a:gd name="connsiteY6" fmla="*/ 790413 h 1332854"/>
              <a:gd name="connsiteX7" fmla="*/ 1751308 w 3006671"/>
              <a:gd name="connsiteY7" fmla="*/ 449450 h 1332854"/>
              <a:gd name="connsiteX8" fmla="*/ 2216257 w 3006671"/>
              <a:gd name="connsiteY8" fmla="*/ 650928 h 1332854"/>
              <a:gd name="connsiteX9" fmla="*/ 2278250 w 3006671"/>
              <a:gd name="connsiteY9" fmla="*/ 433952 h 1332854"/>
              <a:gd name="connsiteX10" fmla="*/ 2557220 w 3006671"/>
              <a:gd name="connsiteY10" fmla="*/ 0 h 1332854"/>
              <a:gd name="connsiteX11" fmla="*/ 2851688 w 3006671"/>
              <a:gd name="connsiteY11" fmla="*/ 108488 h 1332854"/>
              <a:gd name="connsiteX12" fmla="*/ 3006671 w 3006671"/>
              <a:gd name="connsiteY12" fmla="*/ 0 h 1332854"/>
              <a:gd name="connsiteX0" fmla="*/ 0 w 3006671"/>
              <a:gd name="connsiteY0" fmla="*/ 1332854 h 1332854"/>
              <a:gd name="connsiteX1" fmla="*/ 216976 w 3006671"/>
              <a:gd name="connsiteY1" fmla="*/ 1038386 h 1332854"/>
              <a:gd name="connsiteX2" fmla="*/ 371959 w 3006671"/>
              <a:gd name="connsiteY2" fmla="*/ 1131376 h 1332854"/>
              <a:gd name="connsiteX3" fmla="*/ 635430 w 3006671"/>
              <a:gd name="connsiteY3" fmla="*/ 898901 h 1332854"/>
              <a:gd name="connsiteX4" fmla="*/ 926572 w 3006671"/>
              <a:gd name="connsiteY4" fmla="*/ 949426 h 1332854"/>
              <a:gd name="connsiteX5" fmla="*/ 1053884 w 3006671"/>
              <a:gd name="connsiteY5" fmla="*/ 542440 h 1332854"/>
              <a:gd name="connsiteX6" fmla="*/ 1487837 w 3006671"/>
              <a:gd name="connsiteY6" fmla="*/ 790413 h 1332854"/>
              <a:gd name="connsiteX7" fmla="*/ 1751308 w 3006671"/>
              <a:gd name="connsiteY7" fmla="*/ 449450 h 1332854"/>
              <a:gd name="connsiteX8" fmla="*/ 2216257 w 3006671"/>
              <a:gd name="connsiteY8" fmla="*/ 650928 h 1332854"/>
              <a:gd name="connsiteX9" fmla="*/ 2278250 w 3006671"/>
              <a:gd name="connsiteY9" fmla="*/ 433952 h 1332854"/>
              <a:gd name="connsiteX10" fmla="*/ 2557220 w 3006671"/>
              <a:gd name="connsiteY10" fmla="*/ 0 h 1332854"/>
              <a:gd name="connsiteX11" fmla="*/ 2851688 w 3006671"/>
              <a:gd name="connsiteY11" fmla="*/ 108488 h 1332854"/>
              <a:gd name="connsiteX12" fmla="*/ 3006671 w 3006671"/>
              <a:gd name="connsiteY12" fmla="*/ 0 h 1332854"/>
              <a:gd name="connsiteX0" fmla="*/ 0 w 3006671"/>
              <a:gd name="connsiteY0" fmla="*/ 1332854 h 1332854"/>
              <a:gd name="connsiteX1" fmla="*/ 216976 w 3006671"/>
              <a:gd name="connsiteY1" fmla="*/ 1038386 h 1332854"/>
              <a:gd name="connsiteX2" fmla="*/ 371959 w 3006671"/>
              <a:gd name="connsiteY2" fmla="*/ 1131376 h 1332854"/>
              <a:gd name="connsiteX3" fmla="*/ 635430 w 3006671"/>
              <a:gd name="connsiteY3" fmla="*/ 898901 h 1332854"/>
              <a:gd name="connsiteX4" fmla="*/ 926572 w 3006671"/>
              <a:gd name="connsiteY4" fmla="*/ 949426 h 1332854"/>
              <a:gd name="connsiteX5" fmla="*/ 1156551 w 3006671"/>
              <a:gd name="connsiteY5" fmla="*/ 542440 h 1332854"/>
              <a:gd name="connsiteX6" fmla="*/ 1487837 w 3006671"/>
              <a:gd name="connsiteY6" fmla="*/ 790413 h 1332854"/>
              <a:gd name="connsiteX7" fmla="*/ 1751308 w 3006671"/>
              <a:gd name="connsiteY7" fmla="*/ 449450 h 1332854"/>
              <a:gd name="connsiteX8" fmla="*/ 2216257 w 3006671"/>
              <a:gd name="connsiteY8" fmla="*/ 650928 h 1332854"/>
              <a:gd name="connsiteX9" fmla="*/ 2278250 w 3006671"/>
              <a:gd name="connsiteY9" fmla="*/ 433952 h 1332854"/>
              <a:gd name="connsiteX10" fmla="*/ 2557220 w 3006671"/>
              <a:gd name="connsiteY10" fmla="*/ 0 h 1332854"/>
              <a:gd name="connsiteX11" fmla="*/ 2851688 w 3006671"/>
              <a:gd name="connsiteY11" fmla="*/ 108488 h 1332854"/>
              <a:gd name="connsiteX12" fmla="*/ 3006671 w 3006671"/>
              <a:gd name="connsiteY12" fmla="*/ 0 h 1332854"/>
              <a:gd name="connsiteX0" fmla="*/ 0 w 3006671"/>
              <a:gd name="connsiteY0" fmla="*/ 1332854 h 1332854"/>
              <a:gd name="connsiteX1" fmla="*/ 216976 w 3006671"/>
              <a:gd name="connsiteY1" fmla="*/ 1038386 h 1332854"/>
              <a:gd name="connsiteX2" fmla="*/ 371959 w 3006671"/>
              <a:gd name="connsiteY2" fmla="*/ 1131376 h 1332854"/>
              <a:gd name="connsiteX3" fmla="*/ 635430 w 3006671"/>
              <a:gd name="connsiteY3" fmla="*/ 898901 h 1332854"/>
              <a:gd name="connsiteX4" fmla="*/ 926572 w 3006671"/>
              <a:gd name="connsiteY4" fmla="*/ 949426 h 1332854"/>
              <a:gd name="connsiteX5" fmla="*/ 1215217 w 3006671"/>
              <a:gd name="connsiteY5" fmla="*/ 662396 h 1332854"/>
              <a:gd name="connsiteX6" fmla="*/ 1487837 w 3006671"/>
              <a:gd name="connsiteY6" fmla="*/ 790413 h 1332854"/>
              <a:gd name="connsiteX7" fmla="*/ 1751308 w 3006671"/>
              <a:gd name="connsiteY7" fmla="*/ 449450 h 1332854"/>
              <a:gd name="connsiteX8" fmla="*/ 2216257 w 3006671"/>
              <a:gd name="connsiteY8" fmla="*/ 650928 h 1332854"/>
              <a:gd name="connsiteX9" fmla="*/ 2278250 w 3006671"/>
              <a:gd name="connsiteY9" fmla="*/ 433952 h 1332854"/>
              <a:gd name="connsiteX10" fmla="*/ 2557220 w 3006671"/>
              <a:gd name="connsiteY10" fmla="*/ 0 h 1332854"/>
              <a:gd name="connsiteX11" fmla="*/ 2851688 w 3006671"/>
              <a:gd name="connsiteY11" fmla="*/ 108488 h 1332854"/>
              <a:gd name="connsiteX12" fmla="*/ 3006671 w 3006671"/>
              <a:gd name="connsiteY12" fmla="*/ 0 h 1332854"/>
              <a:gd name="connsiteX0" fmla="*/ 0 w 3006671"/>
              <a:gd name="connsiteY0" fmla="*/ 1332854 h 1332854"/>
              <a:gd name="connsiteX1" fmla="*/ 216976 w 3006671"/>
              <a:gd name="connsiteY1" fmla="*/ 1038386 h 1332854"/>
              <a:gd name="connsiteX2" fmla="*/ 371959 w 3006671"/>
              <a:gd name="connsiteY2" fmla="*/ 1131376 h 1332854"/>
              <a:gd name="connsiteX3" fmla="*/ 635430 w 3006671"/>
              <a:gd name="connsiteY3" fmla="*/ 898901 h 1332854"/>
              <a:gd name="connsiteX4" fmla="*/ 926572 w 3006671"/>
              <a:gd name="connsiteY4" fmla="*/ 949426 h 1332854"/>
              <a:gd name="connsiteX5" fmla="*/ 1215217 w 3006671"/>
              <a:gd name="connsiteY5" fmla="*/ 662396 h 1332854"/>
              <a:gd name="connsiteX6" fmla="*/ 1487837 w 3006671"/>
              <a:gd name="connsiteY6" fmla="*/ 790413 h 1332854"/>
              <a:gd name="connsiteX7" fmla="*/ 1751308 w 3006671"/>
              <a:gd name="connsiteY7" fmla="*/ 449450 h 1332854"/>
              <a:gd name="connsiteX8" fmla="*/ 2216257 w 3006671"/>
              <a:gd name="connsiteY8" fmla="*/ 650928 h 1332854"/>
              <a:gd name="connsiteX9" fmla="*/ 2483583 w 3006671"/>
              <a:gd name="connsiteY9" fmla="*/ 420623 h 1332854"/>
              <a:gd name="connsiteX10" fmla="*/ 2557220 w 3006671"/>
              <a:gd name="connsiteY10" fmla="*/ 0 h 1332854"/>
              <a:gd name="connsiteX11" fmla="*/ 2851688 w 3006671"/>
              <a:gd name="connsiteY11" fmla="*/ 108488 h 1332854"/>
              <a:gd name="connsiteX12" fmla="*/ 3006671 w 3006671"/>
              <a:gd name="connsiteY12" fmla="*/ 0 h 1332854"/>
              <a:gd name="connsiteX0" fmla="*/ 0 w 3006671"/>
              <a:gd name="connsiteY0" fmla="*/ 1332854 h 1332854"/>
              <a:gd name="connsiteX1" fmla="*/ 216976 w 3006671"/>
              <a:gd name="connsiteY1" fmla="*/ 1038386 h 1332854"/>
              <a:gd name="connsiteX2" fmla="*/ 371959 w 3006671"/>
              <a:gd name="connsiteY2" fmla="*/ 1131376 h 1332854"/>
              <a:gd name="connsiteX3" fmla="*/ 635430 w 3006671"/>
              <a:gd name="connsiteY3" fmla="*/ 898901 h 1332854"/>
              <a:gd name="connsiteX4" fmla="*/ 926572 w 3006671"/>
              <a:gd name="connsiteY4" fmla="*/ 949426 h 1332854"/>
              <a:gd name="connsiteX5" fmla="*/ 1215217 w 3006671"/>
              <a:gd name="connsiteY5" fmla="*/ 662396 h 1332854"/>
              <a:gd name="connsiteX6" fmla="*/ 1487837 w 3006671"/>
              <a:gd name="connsiteY6" fmla="*/ 790413 h 1332854"/>
              <a:gd name="connsiteX7" fmla="*/ 1751308 w 3006671"/>
              <a:gd name="connsiteY7" fmla="*/ 449450 h 1332854"/>
              <a:gd name="connsiteX8" fmla="*/ 2128256 w 3006671"/>
              <a:gd name="connsiteY8" fmla="*/ 544299 h 1332854"/>
              <a:gd name="connsiteX9" fmla="*/ 2483583 w 3006671"/>
              <a:gd name="connsiteY9" fmla="*/ 420623 h 1332854"/>
              <a:gd name="connsiteX10" fmla="*/ 2557220 w 3006671"/>
              <a:gd name="connsiteY10" fmla="*/ 0 h 1332854"/>
              <a:gd name="connsiteX11" fmla="*/ 2851688 w 3006671"/>
              <a:gd name="connsiteY11" fmla="*/ 108488 h 1332854"/>
              <a:gd name="connsiteX12" fmla="*/ 3006671 w 3006671"/>
              <a:gd name="connsiteY12" fmla="*/ 0 h 1332854"/>
              <a:gd name="connsiteX0" fmla="*/ 0 w 3006671"/>
              <a:gd name="connsiteY0" fmla="*/ 1332854 h 1332854"/>
              <a:gd name="connsiteX1" fmla="*/ 216976 w 3006671"/>
              <a:gd name="connsiteY1" fmla="*/ 1038386 h 1332854"/>
              <a:gd name="connsiteX2" fmla="*/ 371959 w 3006671"/>
              <a:gd name="connsiteY2" fmla="*/ 1131376 h 1332854"/>
              <a:gd name="connsiteX3" fmla="*/ 635430 w 3006671"/>
              <a:gd name="connsiteY3" fmla="*/ 898901 h 1332854"/>
              <a:gd name="connsiteX4" fmla="*/ 926572 w 3006671"/>
              <a:gd name="connsiteY4" fmla="*/ 949426 h 1332854"/>
              <a:gd name="connsiteX5" fmla="*/ 1215217 w 3006671"/>
              <a:gd name="connsiteY5" fmla="*/ 662396 h 1332854"/>
              <a:gd name="connsiteX6" fmla="*/ 1487837 w 3006671"/>
              <a:gd name="connsiteY6" fmla="*/ 790413 h 1332854"/>
              <a:gd name="connsiteX7" fmla="*/ 1751308 w 3006671"/>
              <a:gd name="connsiteY7" fmla="*/ 449450 h 1332854"/>
              <a:gd name="connsiteX8" fmla="*/ 2128256 w 3006671"/>
              <a:gd name="connsiteY8" fmla="*/ 544299 h 1332854"/>
              <a:gd name="connsiteX9" fmla="*/ 2557220 w 3006671"/>
              <a:gd name="connsiteY9" fmla="*/ 0 h 1332854"/>
              <a:gd name="connsiteX10" fmla="*/ 2851688 w 3006671"/>
              <a:gd name="connsiteY10" fmla="*/ 108488 h 1332854"/>
              <a:gd name="connsiteX11" fmla="*/ 3006671 w 3006671"/>
              <a:gd name="connsiteY11" fmla="*/ 0 h 1332854"/>
              <a:gd name="connsiteX0" fmla="*/ 0 w 3006671"/>
              <a:gd name="connsiteY0" fmla="*/ 1332854 h 1332854"/>
              <a:gd name="connsiteX1" fmla="*/ 216976 w 3006671"/>
              <a:gd name="connsiteY1" fmla="*/ 1038386 h 1332854"/>
              <a:gd name="connsiteX2" fmla="*/ 371959 w 3006671"/>
              <a:gd name="connsiteY2" fmla="*/ 1131376 h 1332854"/>
              <a:gd name="connsiteX3" fmla="*/ 635430 w 3006671"/>
              <a:gd name="connsiteY3" fmla="*/ 898901 h 1332854"/>
              <a:gd name="connsiteX4" fmla="*/ 926572 w 3006671"/>
              <a:gd name="connsiteY4" fmla="*/ 949426 h 1332854"/>
              <a:gd name="connsiteX5" fmla="*/ 1215217 w 3006671"/>
              <a:gd name="connsiteY5" fmla="*/ 662396 h 1332854"/>
              <a:gd name="connsiteX6" fmla="*/ 1487837 w 3006671"/>
              <a:gd name="connsiteY6" fmla="*/ 790413 h 1332854"/>
              <a:gd name="connsiteX7" fmla="*/ 1751308 w 3006671"/>
              <a:gd name="connsiteY7" fmla="*/ 449450 h 1332854"/>
              <a:gd name="connsiteX8" fmla="*/ 2128256 w 3006671"/>
              <a:gd name="connsiteY8" fmla="*/ 544299 h 1332854"/>
              <a:gd name="connsiteX9" fmla="*/ 2498552 w 3006671"/>
              <a:gd name="connsiteY9" fmla="*/ 146614 h 1332854"/>
              <a:gd name="connsiteX10" fmla="*/ 2851688 w 3006671"/>
              <a:gd name="connsiteY10" fmla="*/ 108488 h 1332854"/>
              <a:gd name="connsiteX11" fmla="*/ 3006671 w 3006671"/>
              <a:gd name="connsiteY11" fmla="*/ 0 h 1332854"/>
              <a:gd name="connsiteX0" fmla="*/ 0 w 3006671"/>
              <a:gd name="connsiteY0" fmla="*/ 1332854 h 1332854"/>
              <a:gd name="connsiteX1" fmla="*/ 216976 w 3006671"/>
              <a:gd name="connsiteY1" fmla="*/ 1038386 h 1332854"/>
              <a:gd name="connsiteX2" fmla="*/ 371959 w 3006671"/>
              <a:gd name="connsiteY2" fmla="*/ 1131376 h 1332854"/>
              <a:gd name="connsiteX3" fmla="*/ 635430 w 3006671"/>
              <a:gd name="connsiteY3" fmla="*/ 898901 h 1332854"/>
              <a:gd name="connsiteX4" fmla="*/ 926572 w 3006671"/>
              <a:gd name="connsiteY4" fmla="*/ 949426 h 1332854"/>
              <a:gd name="connsiteX5" fmla="*/ 1215217 w 3006671"/>
              <a:gd name="connsiteY5" fmla="*/ 662396 h 1332854"/>
              <a:gd name="connsiteX6" fmla="*/ 1487837 w 3006671"/>
              <a:gd name="connsiteY6" fmla="*/ 790413 h 1332854"/>
              <a:gd name="connsiteX7" fmla="*/ 1751308 w 3006671"/>
              <a:gd name="connsiteY7" fmla="*/ 449450 h 1332854"/>
              <a:gd name="connsiteX8" fmla="*/ 2128256 w 3006671"/>
              <a:gd name="connsiteY8" fmla="*/ 544299 h 1332854"/>
              <a:gd name="connsiteX9" fmla="*/ 2498552 w 3006671"/>
              <a:gd name="connsiteY9" fmla="*/ 146615 h 1332854"/>
              <a:gd name="connsiteX10" fmla="*/ 2851688 w 3006671"/>
              <a:gd name="connsiteY10" fmla="*/ 108488 h 1332854"/>
              <a:gd name="connsiteX11" fmla="*/ 3006671 w 3006671"/>
              <a:gd name="connsiteY11" fmla="*/ 0 h 1332854"/>
              <a:gd name="connsiteX0" fmla="*/ 0 w 3006671"/>
              <a:gd name="connsiteY0" fmla="*/ 1332854 h 1332854"/>
              <a:gd name="connsiteX1" fmla="*/ 216976 w 3006671"/>
              <a:gd name="connsiteY1" fmla="*/ 1038386 h 1332854"/>
              <a:gd name="connsiteX2" fmla="*/ 371959 w 3006671"/>
              <a:gd name="connsiteY2" fmla="*/ 1131376 h 1332854"/>
              <a:gd name="connsiteX3" fmla="*/ 635430 w 3006671"/>
              <a:gd name="connsiteY3" fmla="*/ 898901 h 1332854"/>
              <a:gd name="connsiteX4" fmla="*/ 926572 w 3006671"/>
              <a:gd name="connsiteY4" fmla="*/ 949426 h 1332854"/>
              <a:gd name="connsiteX5" fmla="*/ 1215217 w 3006671"/>
              <a:gd name="connsiteY5" fmla="*/ 662396 h 1332854"/>
              <a:gd name="connsiteX6" fmla="*/ 1487837 w 3006671"/>
              <a:gd name="connsiteY6" fmla="*/ 790413 h 1332854"/>
              <a:gd name="connsiteX7" fmla="*/ 1751308 w 3006671"/>
              <a:gd name="connsiteY7" fmla="*/ 449450 h 1332854"/>
              <a:gd name="connsiteX8" fmla="*/ 2113590 w 3006671"/>
              <a:gd name="connsiteY8" fmla="*/ 451000 h 1332854"/>
              <a:gd name="connsiteX9" fmla="*/ 2498552 w 3006671"/>
              <a:gd name="connsiteY9" fmla="*/ 146615 h 1332854"/>
              <a:gd name="connsiteX10" fmla="*/ 2851688 w 3006671"/>
              <a:gd name="connsiteY10" fmla="*/ 108488 h 1332854"/>
              <a:gd name="connsiteX11" fmla="*/ 3006671 w 3006671"/>
              <a:gd name="connsiteY11" fmla="*/ 0 h 1332854"/>
              <a:gd name="connsiteX0" fmla="*/ 0 w 3006671"/>
              <a:gd name="connsiteY0" fmla="*/ 1332854 h 1332854"/>
              <a:gd name="connsiteX1" fmla="*/ 216976 w 3006671"/>
              <a:gd name="connsiteY1" fmla="*/ 1038386 h 1332854"/>
              <a:gd name="connsiteX2" fmla="*/ 371959 w 3006671"/>
              <a:gd name="connsiteY2" fmla="*/ 1131376 h 1332854"/>
              <a:gd name="connsiteX3" fmla="*/ 635430 w 3006671"/>
              <a:gd name="connsiteY3" fmla="*/ 898901 h 1332854"/>
              <a:gd name="connsiteX4" fmla="*/ 926572 w 3006671"/>
              <a:gd name="connsiteY4" fmla="*/ 949426 h 1332854"/>
              <a:gd name="connsiteX5" fmla="*/ 1215217 w 3006671"/>
              <a:gd name="connsiteY5" fmla="*/ 662396 h 1332854"/>
              <a:gd name="connsiteX6" fmla="*/ 1487837 w 3006671"/>
              <a:gd name="connsiteY6" fmla="*/ 790413 h 1332854"/>
              <a:gd name="connsiteX7" fmla="*/ 1751308 w 3006671"/>
              <a:gd name="connsiteY7" fmla="*/ 449450 h 1332854"/>
              <a:gd name="connsiteX8" fmla="*/ 2113590 w 3006671"/>
              <a:gd name="connsiteY8" fmla="*/ 451000 h 1332854"/>
              <a:gd name="connsiteX9" fmla="*/ 2498552 w 3006671"/>
              <a:gd name="connsiteY9" fmla="*/ 146615 h 1332854"/>
              <a:gd name="connsiteX10" fmla="*/ 2851688 w 3006671"/>
              <a:gd name="connsiteY10" fmla="*/ 158785 h 1332854"/>
              <a:gd name="connsiteX11" fmla="*/ 3006671 w 3006671"/>
              <a:gd name="connsiteY11" fmla="*/ 0 h 1332854"/>
              <a:gd name="connsiteX0" fmla="*/ 0 w 3006671"/>
              <a:gd name="connsiteY0" fmla="*/ 1332854 h 1332854"/>
              <a:gd name="connsiteX1" fmla="*/ 216976 w 3006671"/>
              <a:gd name="connsiteY1" fmla="*/ 1038386 h 1332854"/>
              <a:gd name="connsiteX2" fmla="*/ 371959 w 3006671"/>
              <a:gd name="connsiteY2" fmla="*/ 1131376 h 1332854"/>
              <a:gd name="connsiteX3" fmla="*/ 635430 w 3006671"/>
              <a:gd name="connsiteY3" fmla="*/ 898901 h 1332854"/>
              <a:gd name="connsiteX4" fmla="*/ 926572 w 3006671"/>
              <a:gd name="connsiteY4" fmla="*/ 949426 h 1332854"/>
              <a:gd name="connsiteX5" fmla="*/ 1215217 w 3006671"/>
              <a:gd name="connsiteY5" fmla="*/ 662396 h 1332854"/>
              <a:gd name="connsiteX6" fmla="*/ 1487837 w 3006671"/>
              <a:gd name="connsiteY6" fmla="*/ 790413 h 1332854"/>
              <a:gd name="connsiteX7" fmla="*/ 1751308 w 3006671"/>
              <a:gd name="connsiteY7" fmla="*/ 449450 h 1332854"/>
              <a:gd name="connsiteX8" fmla="*/ 2113590 w 3006671"/>
              <a:gd name="connsiteY8" fmla="*/ 451000 h 1332854"/>
              <a:gd name="connsiteX9" fmla="*/ 2498552 w 3006671"/>
              <a:gd name="connsiteY9" fmla="*/ 146615 h 1332854"/>
              <a:gd name="connsiteX10" fmla="*/ 2781765 w 3006671"/>
              <a:gd name="connsiteY10" fmla="*/ 221655 h 1332854"/>
              <a:gd name="connsiteX11" fmla="*/ 3006671 w 3006671"/>
              <a:gd name="connsiteY11" fmla="*/ 0 h 1332854"/>
              <a:gd name="connsiteX0" fmla="*/ 0 w 3006671"/>
              <a:gd name="connsiteY0" fmla="*/ 1332854 h 1332854"/>
              <a:gd name="connsiteX1" fmla="*/ 216976 w 3006671"/>
              <a:gd name="connsiteY1" fmla="*/ 1038386 h 1332854"/>
              <a:gd name="connsiteX2" fmla="*/ 371959 w 3006671"/>
              <a:gd name="connsiteY2" fmla="*/ 1131376 h 1332854"/>
              <a:gd name="connsiteX3" fmla="*/ 635430 w 3006671"/>
              <a:gd name="connsiteY3" fmla="*/ 898901 h 1332854"/>
              <a:gd name="connsiteX4" fmla="*/ 926572 w 3006671"/>
              <a:gd name="connsiteY4" fmla="*/ 949426 h 1332854"/>
              <a:gd name="connsiteX5" fmla="*/ 1215217 w 3006671"/>
              <a:gd name="connsiteY5" fmla="*/ 662396 h 1332854"/>
              <a:gd name="connsiteX6" fmla="*/ 1487837 w 3006671"/>
              <a:gd name="connsiteY6" fmla="*/ 790413 h 1332854"/>
              <a:gd name="connsiteX7" fmla="*/ 1751308 w 3006671"/>
              <a:gd name="connsiteY7" fmla="*/ 449450 h 1332854"/>
              <a:gd name="connsiteX8" fmla="*/ 2211481 w 3006671"/>
              <a:gd name="connsiteY8" fmla="*/ 513870 h 1332854"/>
              <a:gd name="connsiteX9" fmla="*/ 2498552 w 3006671"/>
              <a:gd name="connsiteY9" fmla="*/ 146615 h 1332854"/>
              <a:gd name="connsiteX10" fmla="*/ 2781765 w 3006671"/>
              <a:gd name="connsiteY10" fmla="*/ 221655 h 1332854"/>
              <a:gd name="connsiteX11" fmla="*/ 3006671 w 3006671"/>
              <a:gd name="connsiteY11" fmla="*/ 0 h 1332854"/>
              <a:gd name="connsiteX0" fmla="*/ 0 w 3006671"/>
              <a:gd name="connsiteY0" fmla="*/ 1332854 h 1332854"/>
              <a:gd name="connsiteX1" fmla="*/ 216976 w 3006671"/>
              <a:gd name="connsiteY1" fmla="*/ 1038386 h 1332854"/>
              <a:gd name="connsiteX2" fmla="*/ 371959 w 3006671"/>
              <a:gd name="connsiteY2" fmla="*/ 1131376 h 1332854"/>
              <a:gd name="connsiteX3" fmla="*/ 635430 w 3006671"/>
              <a:gd name="connsiteY3" fmla="*/ 898901 h 1332854"/>
              <a:gd name="connsiteX4" fmla="*/ 926572 w 3006671"/>
              <a:gd name="connsiteY4" fmla="*/ 949426 h 1332854"/>
              <a:gd name="connsiteX5" fmla="*/ 1215217 w 3006671"/>
              <a:gd name="connsiteY5" fmla="*/ 662396 h 1332854"/>
              <a:gd name="connsiteX6" fmla="*/ 1487837 w 3006671"/>
              <a:gd name="connsiteY6" fmla="*/ 790413 h 1332854"/>
              <a:gd name="connsiteX7" fmla="*/ 1751308 w 3006671"/>
              <a:gd name="connsiteY7" fmla="*/ 449450 h 1332854"/>
              <a:gd name="connsiteX8" fmla="*/ 2211481 w 3006671"/>
              <a:gd name="connsiteY8" fmla="*/ 513870 h 1332854"/>
              <a:gd name="connsiteX9" fmla="*/ 2498552 w 3006671"/>
              <a:gd name="connsiteY9" fmla="*/ 146615 h 1332854"/>
              <a:gd name="connsiteX10" fmla="*/ 2781765 w 3006671"/>
              <a:gd name="connsiteY10" fmla="*/ 221655 h 1332854"/>
              <a:gd name="connsiteX11" fmla="*/ 3006671 w 3006671"/>
              <a:gd name="connsiteY11" fmla="*/ 0 h 1332854"/>
              <a:gd name="connsiteX0" fmla="*/ 0 w 3006671"/>
              <a:gd name="connsiteY0" fmla="*/ 1332854 h 1332854"/>
              <a:gd name="connsiteX1" fmla="*/ 216976 w 3006671"/>
              <a:gd name="connsiteY1" fmla="*/ 1038386 h 1332854"/>
              <a:gd name="connsiteX2" fmla="*/ 371959 w 3006671"/>
              <a:gd name="connsiteY2" fmla="*/ 1131376 h 1332854"/>
              <a:gd name="connsiteX3" fmla="*/ 635430 w 3006671"/>
              <a:gd name="connsiteY3" fmla="*/ 898901 h 1332854"/>
              <a:gd name="connsiteX4" fmla="*/ 926572 w 3006671"/>
              <a:gd name="connsiteY4" fmla="*/ 949426 h 1332854"/>
              <a:gd name="connsiteX5" fmla="*/ 1215217 w 3006671"/>
              <a:gd name="connsiteY5" fmla="*/ 662396 h 1332854"/>
              <a:gd name="connsiteX6" fmla="*/ 1487837 w 3006671"/>
              <a:gd name="connsiteY6" fmla="*/ 790413 h 1332854"/>
              <a:gd name="connsiteX7" fmla="*/ 1751308 w 3006671"/>
              <a:gd name="connsiteY7" fmla="*/ 449450 h 1332854"/>
              <a:gd name="connsiteX8" fmla="*/ 2211481 w 3006671"/>
              <a:gd name="connsiteY8" fmla="*/ 513870 h 1332854"/>
              <a:gd name="connsiteX9" fmla="*/ 2498552 w 3006671"/>
              <a:gd name="connsiteY9" fmla="*/ 146615 h 1332854"/>
              <a:gd name="connsiteX10" fmla="*/ 2781765 w 3006671"/>
              <a:gd name="connsiteY10" fmla="*/ 221655 h 1332854"/>
              <a:gd name="connsiteX11" fmla="*/ 3006671 w 3006671"/>
              <a:gd name="connsiteY11" fmla="*/ 0 h 1332854"/>
              <a:gd name="connsiteX0" fmla="*/ 0 w 3006671"/>
              <a:gd name="connsiteY0" fmla="*/ 1332854 h 1332854"/>
              <a:gd name="connsiteX1" fmla="*/ 216976 w 3006671"/>
              <a:gd name="connsiteY1" fmla="*/ 1038386 h 1332854"/>
              <a:gd name="connsiteX2" fmla="*/ 371959 w 3006671"/>
              <a:gd name="connsiteY2" fmla="*/ 1131376 h 1332854"/>
              <a:gd name="connsiteX3" fmla="*/ 635430 w 3006671"/>
              <a:gd name="connsiteY3" fmla="*/ 898901 h 1332854"/>
              <a:gd name="connsiteX4" fmla="*/ 926572 w 3006671"/>
              <a:gd name="connsiteY4" fmla="*/ 949426 h 1332854"/>
              <a:gd name="connsiteX5" fmla="*/ 1215217 w 3006671"/>
              <a:gd name="connsiteY5" fmla="*/ 662396 h 1332854"/>
              <a:gd name="connsiteX6" fmla="*/ 1487837 w 3006671"/>
              <a:gd name="connsiteY6" fmla="*/ 790413 h 1332854"/>
              <a:gd name="connsiteX7" fmla="*/ 1751308 w 3006671"/>
              <a:gd name="connsiteY7" fmla="*/ 449450 h 1332854"/>
              <a:gd name="connsiteX8" fmla="*/ 2211481 w 3006671"/>
              <a:gd name="connsiteY8" fmla="*/ 513870 h 1332854"/>
              <a:gd name="connsiteX9" fmla="*/ 2498552 w 3006671"/>
              <a:gd name="connsiteY9" fmla="*/ 146615 h 1332854"/>
              <a:gd name="connsiteX10" fmla="*/ 2781765 w 3006671"/>
              <a:gd name="connsiteY10" fmla="*/ 221655 h 1332854"/>
              <a:gd name="connsiteX11" fmla="*/ 3006671 w 3006671"/>
              <a:gd name="connsiteY11" fmla="*/ 0 h 1332854"/>
              <a:gd name="connsiteX0" fmla="*/ 0 w 3006671"/>
              <a:gd name="connsiteY0" fmla="*/ 1332854 h 1332854"/>
              <a:gd name="connsiteX1" fmla="*/ 216976 w 3006671"/>
              <a:gd name="connsiteY1" fmla="*/ 1038386 h 1332854"/>
              <a:gd name="connsiteX2" fmla="*/ 371959 w 3006671"/>
              <a:gd name="connsiteY2" fmla="*/ 1131376 h 1332854"/>
              <a:gd name="connsiteX3" fmla="*/ 635430 w 3006671"/>
              <a:gd name="connsiteY3" fmla="*/ 898901 h 1332854"/>
              <a:gd name="connsiteX4" fmla="*/ 926572 w 3006671"/>
              <a:gd name="connsiteY4" fmla="*/ 949426 h 1332854"/>
              <a:gd name="connsiteX5" fmla="*/ 1215217 w 3006671"/>
              <a:gd name="connsiteY5" fmla="*/ 662396 h 1332854"/>
              <a:gd name="connsiteX6" fmla="*/ 1487837 w 3006671"/>
              <a:gd name="connsiteY6" fmla="*/ 790413 h 1332854"/>
              <a:gd name="connsiteX7" fmla="*/ 1751308 w 3006671"/>
              <a:gd name="connsiteY7" fmla="*/ 449450 h 1332854"/>
              <a:gd name="connsiteX8" fmla="*/ 2498552 w 3006671"/>
              <a:gd name="connsiteY8" fmla="*/ 146615 h 1332854"/>
              <a:gd name="connsiteX9" fmla="*/ 2781765 w 3006671"/>
              <a:gd name="connsiteY9" fmla="*/ 221655 h 1332854"/>
              <a:gd name="connsiteX10" fmla="*/ 3006671 w 3006671"/>
              <a:gd name="connsiteY10" fmla="*/ 0 h 1332854"/>
              <a:gd name="connsiteX0" fmla="*/ 0 w 3006671"/>
              <a:gd name="connsiteY0" fmla="*/ 1332854 h 1332854"/>
              <a:gd name="connsiteX1" fmla="*/ 216976 w 3006671"/>
              <a:gd name="connsiteY1" fmla="*/ 1038386 h 1332854"/>
              <a:gd name="connsiteX2" fmla="*/ 371959 w 3006671"/>
              <a:gd name="connsiteY2" fmla="*/ 1131376 h 1332854"/>
              <a:gd name="connsiteX3" fmla="*/ 635430 w 3006671"/>
              <a:gd name="connsiteY3" fmla="*/ 898901 h 1332854"/>
              <a:gd name="connsiteX4" fmla="*/ 926572 w 3006671"/>
              <a:gd name="connsiteY4" fmla="*/ 949426 h 1332854"/>
              <a:gd name="connsiteX5" fmla="*/ 1215217 w 3006671"/>
              <a:gd name="connsiteY5" fmla="*/ 662396 h 1332854"/>
              <a:gd name="connsiteX6" fmla="*/ 1487837 w 3006671"/>
              <a:gd name="connsiteY6" fmla="*/ 790413 h 1332854"/>
              <a:gd name="connsiteX7" fmla="*/ 1751308 w 3006671"/>
              <a:gd name="connsiteY7" fmla="*/ 449450 h 1332854"/>
              <a:gd name="connsiteX8" fmla="*/ 2125647 w 3006671"/>
              <a:gd name="connsiteY8" fmla="*/ 301778 h 1332854"/>
              <a:gd name="connsiteX9" fmla="*/ 2498552 w 3006671"/>
              <a:gd name="connsiteY9" fmla="*/ 146615 h 1332854"/>
              <a:gd name="connsiteX10" fmla="*/ 2781765 w 3006671"/>
              <a:gd name="connsiteY10" fmla="*/ 221655 h 1332854"/>
              <a:gd name="connsiteX11" fmla="*/ 3006671 w 3006671"/>
              <a:gd name="connsiteY11" fmla="*/ 0 h 1332854"/>
              <a:gd name="connsiteX0" fmla="*/ 0 w 3006671"/>
              <a:gd name="connsiteY0" fmla="*/ 1332854 h 1332854"/>
              <a:gd name="connsiteX1" fmla="*/ 216976 w 3006671"/>
              <a:gd name="connsiteY1" fmla="*/ 1038386 h 1332854"/>
              <a:gd name="connsiteX2" fmla="*/ 371959 w 3006671"/>
              <a:gd name="connsiteY2" fmla="*/ 1131376 h 1332854"/>
              <a:gd name="connsiteX3" fmla="*/ 635430 w 3006671"/>
              <a:gd name="connsiteY3" fmla="*/ 898901 h 1332854"/>
              <a:gd name="connsiteX4" fmla="*/ 926572 w 3006671"/>
              <a:gd name="connsiteY4" fmla="*/ 949426 h 1332854"/>
              <a:gd name="connsiteX5" fmla="*/ 1215217 w 3006671"/>
              <a:gd name="connsiteY5" fmla="*/ 662396 h 1332854"/>
              <a:gd name="connsiteX6" fmla="*/ 1487837 w 3006671"/>
              <a:gd name="connsiteY6" fmla="*/ 790413 h 1332854"/>
              <a:gd name="connsiteX7" fmla="*/ 1751308 w 3006671"/>
              <a:gd name="connsiteY7" fmla="*/ 449450 h 1332854"/>
              <a:gd name="connsiteX8" fmla="*/ 2195569 w 3006671"/>
              <a:gd name="connsiteY8" fmla="*/ 452667 h 1332854"/>
              <a:gd name="connsiteX9" fmla="*/ 2498552 w 3006671"/>
              <a:gd name="connsiteY9" fmla="*/ 146615 h 1332854"/>
              <a:gd name="connsiteX10" fmla="*/ 2781765 w 3006671"/>
              <a:gd name="connsiteY10" fmla="*/ 221655 h 1332854"/>
              <a:gd name="connsiteX11" fmla="*/ 3006671 w 3006671"/>
              <a:gd name="connsiteY11" fmla="*/ 0 h 1332854"/>
              <a:gd name="connsiteX0" fmla="*/ 0 w 3006671"/>
              <a:gd name="connsiteY0" fmla="*/ 1332854 h 1332854"/>
              <a:gd name="connsiteX1" fmla="*/ 216976 w 3006671"/>
              <a:gd name="connsiteY1" fmla="*/ 1038386 h 1332854"/>
              <a:gd name="connsiteX2" fmla="*/ 371959 w 3006671"/>
              <a:gd name="connsiteY2" fmla="*/ 1131376 h 1332854"/>
              <a:gd name="connsiteX3" fmla="*/ 635430 w 3006671"/>
              <a:gd name="connsiteY3" fmla="*/ 898901 h 1332854"/>
              <a:gd name="connsiteX4" fmla="*/ 926572 w 3006671"/>
              <a:gd name="connsiteY4" fmla="*/ 949426 h 1332854"/>
              <a:gd name="connsiteX5" fmla="*/ 1215217 w 3006671"/>
              <a:gd name="connsiteY5" fmla="*/ 662396 h 1332854"/>
              <a:gd name="connsiteX6" fmla="*/ 1487837 w 3006671"/>
              <a:gd name="connsiteY6" fmla="*/ 790413 h 1332854"/>
              <a:gd name="connsiteX7" fmla="*/ 1751308 w 3006671"/>
              <a:gd name="connsiteY7" fmla="*/ 449450 h 1332854"/>
              <a:gd name="connsiteX8" fmla="*/ 2195569 w 3006671"/>
              <a:gd name="connsiteY8" fmla="*/ 452667 h 1332854"/>
              <a:gd name="connsiteX9" fmla="*/ 2498552 w 3006671"/>
              <a:gd name="connsiteY9" fmla="*/ 146615 h 1332854"/>
              <a:gd name="connsiteX10" fmla="*/ 2781765 w 3006671"/>
              <a:gd name="connsiteY10" fmla="*/ 221655 h 1332854"/>
              <a:gd name="connsiteX11" fmla="*/ 3006671 w 3006671"/>
              <a:gd name="connsiteY11" fmla="*/ 0 h 1332854"/>
              <a:gd name="connsiteX0" fmla="*/ 0 w 3006671"/>
              <a:gd name="connsiteY0" fmla="*/ 1332854 h 1332854"/>
              <a:gd name="connsiteX1" fmla="*/ 216976 w 3006671"/>
              <a:gd name="connsiteY1" fmla="*/ 1038386 h 1332854"/>
              <a:gd name="connsiteX2" fmla="*/ 371959 w 3006671"/>
              <a:gd name="connsiteY2" fmla="*/ 1131376 h 1332854"/>
              <a:gd name="connsiteX3" fmla="*/ 635430 w 3006671"/>
              <a:gd name="connsiteY3" fmla="*/ 898901 h 1332854"/>
              <a:gd name="connsiteX4" fmla="*/ 926572 w 3006671"/>
              <a:gd name="connsiteY4" fmla="*/ 949426 h 1332854"/>
              <a:gd name="connsiteX5" fmla="*/ 1215217 w 3006671"/>
              <a:gd name="connsiteY5" fmla="*/ 662396 h 1332854"/>
              <a:gd name="connsiteX6" fmla="*/ 1487837 w 3006671"/>
              <a:gd name="connsiteY6" fmla="*/ 790413 h 1332854"/>
              <a:gd name="connsiteX7" fmla="*/ 1751308 w 3006671"/>
              <a:gd name="connsiteY7" fmla="*/ 449450 h 1332854"/>
              <a:gd name="connsiteX8" fmla="*/ 2195569 w 3006671"/>
              <a:gd name="connsiteY8" fmla="*/ 452667 h 1332854"/>
              <a:gd name="connsiteX9" fmla="*/ 2498552 w 3006671"/>
              <a:gd name="connsiteY9" fmla="*/ 146615 h 1332854"/>
              <a:gd name="connsiteX10" fmla="*/ 2781765 w 3006671"/>
              <a:gd name="connsiteY10" fmla="*/ 221655 h 1332854"/>
              <a:gd name="connsiteX11" fmla="*/ 3006671 w 3006671"/>
              <a:gd name="connsiteY11" fmla="*/ 0 h 1332854"/>
              <a:gd name="connsiteX0" fmla="*/ 0 w 3006671"/>
              <a:gd name="connsiteY0" fmla="*/ 1332854 h 1332854"/>
              <a:gd name="connsiteX1" fmla="*/ 216976 w 3006671"/>
              <a:gd name="connsiteY1" fmla="*/ 1038386 h 1332854"/>
              <a:gd name="connsiteX2" fmla="*/ 371959 w 3006671"/>
              <a:gd name="connsiteY2" fmla="*/ 1131376 h 1332854"/>
              <a:gd name="connsiteX3" fmla="*/ 635430 w 3006671"/>
              <a:gd name="connsiteY3" fmla="*/ 898901 h 1332854"/>
              <a:gd name="connsiteX4" fmla="*/ 926572 w 3006671"/>
              <a:gd name="connsiteY4" fmla="*/ 949426 h 1332854"/>
              <a:gd name="connsiteX5" fmla="*/ 1215217 w 3006671"/>
              <a:gd name="connsiteY5" fmla="*/ 662396 h 1332854"/>
              <a:gd name="connsiteX6" fmla="*/ 1487837 w 3006671"/>
              <a:gd name="connsiteY6" fmla="*/ 790413 h 1332854"/>
              <a:gd name="connsiteX7" fmla="*/ 1751308 w 3006671"/>
              <a:gd name="connsiteY7" fmla="*/ 449450 h 1332854"/>
              <a:gd name="connsiteX8" fmla="*/ 2195569 w 3006671"/>
              <a:gd name="connsiteY8" fmla="*/ 452667 h 1332854"/>
              <a:gd name="connsiteX9" fmla="*/ 2498552 w 3006671"/>
              <a:gd name="connsiteY9" fmla="*/ 146615 h 1332854"/>
              <a:gd name="connsiteX10" fmla="*/ 2781765 w 3006671"/>
              <a:gd name="connsiteY10" fmla="*/ 221655 h 1332854"/>
              <a:gd name="connsiteX11" fmla="*/ 3006671 w 3006671"/>
              <a:gd name="connsiteY11" fmla="*/ 0 h 1332854"/>
              <a:gd name="connsiteX0" fmla="*/ 0 w 3006671"/>
              <a:gd name="connsiteY0" fmla="*/ 1332854 h 1332854"/>
              <a:gd name="connsiteX1" fmla="*/ 216976 w 3006671"/>
              <a:gd name="connsiteY1" fmla="*/ 1038386 h 1332854"/>
              <a:gd name="connsiteX2" fmla="*/ 371959 w 3006671"/>
              <a:gd name="connsiteY2" fmla="*/ 1131376 h 1332854"/>
              <a:gd name="connsiteX3" fmla="*/ 635430 w 3006671"/>
              <a:gd name="connsiteY3" fmla="*/ 898901 h 1332854"/>
              <a:gd name="connsiteX4" fmla="*/ 926572 w 3006671"/>
              <a:gd name="connsiteY4" fmla="*/ 949426 h 1332854"/>
              <a:gd name="connsiteX5" fmla="*/ 1215217 w 3006671"/>
              <a:gd name="connsiteY5" fmla="*/ 662396 h 1332854"/>
              <a:gd name="connsiteX6" fmla="*/ 1487837 w 3006671"/>
              <a:gd name="connsiteY6" fmla="*/ 790413 h 1332854"/>
              <a:gd name="connsiteX7" fmla="*/ 1751308 w 3006671"/>
              <a:gd name="connsiteY7" fmla="*/ 449450 h 1332854"/>
              <a:gd name="connsiteX8" fmla="*/ 2195569 w 3006671"/>
              <a:gd name="connsiteY8" fmla="*/ 452667 h 1332854"/>
              <a:gd name="connsiteX9" fmla="*/ 2498552 w 3006671"/>
              <a:gd name="connsiteY9" fmla="*/ 146615 h 1332854"/>
              <a:gd name="connsiteX10" fmla="*/ 2781765 w 3006671"/>
              <a:gd name="connsiteY10" fmla="*/ 221655 h 1332854"/>
              <a:gd name="connsiteX11" fmla="*/ 3006671 w 3006671"/>
              <a:gd name="connsiteY11" fmla="*/ 0 h 1332854"/>
              <a:gd name="connsiteX0" fmla="*/ 0 w 3006671"/>
              <a:gd name="connsiteY0" fmla="*/ 1332854 h 1332854"/>
              <a:gd name="connsiteX1" fmla="*/ 216976 w 3006671"/>
              <a:gd name="connsiteY1" fmla="*/ 1038386 h 1332854"/>
              <a:gd name="connsiteX2" fmla="*/ 371959 w 3006671"/>
              <a:gd name="connsiteY2" fmla="*/ 1131376 h 1332854"/>
              <a:gd name="connsiteX3" fmla="*/ 635430 w 3006671"/>
              <a:gd name="connsiteY3" fmla="*/ 898901 h 1332854"/>
              <a:gd name="connsiteX4" fmla="*/ 926572 w 3006671"/>
              <a:gd name="connsiteY4" fmla="*/ 949426 h 1332854"/>
              <a:gd name="connsiteX5" fmla="*/ 1215217 w 3006671"/>
              <a:gd name="connsiteY5" fmla="*/ 662396 h 1332854"/>
              <a:gd name="connsiteX6" fmla="*/ 1487837 w 3006671"/>
              <a:gd name="connsiteY6" fmla="*/ 790413 h 1332854"/>
              <a:gd name="connsiteX7" fmla="*/ 1751308 w 3006671"/>
              <a:gd name="connsiteY7" fmla="*/ 449450 h 1332854"/>
              <a:gd name="connsiteX8" fmla="*/ 2195569 w 3006671"/>
              <a:gd name="connsiteY8" fmla="*/ 452667 h 1332854"/>
              <a:gd name="connsiteX9" fmla="*/ 2498552 w 3006671"/>
              <a:gd name="connsiteY9" fmla="*/ 146615 h 1332854"/>
              <a:gd name="connsiteX10" fmla="*/ 2781765 w 3006671"/>
              <a:gd name="connsiteY10" fmla="*/ 221655 h 1332854"/>
              <a:gd name="connsiteX11" fmla="*/ 3006671 w 3006671"/>
              <a:gd name="connsiteY11" fmla="*/ 0 h 1332854"/>
              <a:gd name="connsiteX0" fmla="*/ 0 w 3006671"/>
              <a:gd name="connsiteY0" fmla="*/ 1332854 h 1332854"/>
              <a:gd name="connsiteX1" fmla="*/ 216976 w 3006671"/>
              <a:gd name="connsiteY1" fmla="*/ 1038386 h 1332854"/>
              <a:gd name="connsiteX2" fmla="*/ 371959 w 3006671"/>
              <a:gd name="connsiteY2" fmla="*/ 1131376 h 1332854"/>
              <a:gd name="connsiteX3" fmla="*/ 635430 w 3006671"/>
              <a:gd name="connsiteY3" fmla="*/ 898901 h 1332854"/>
              <a:gd name="connsiteX4" fmla="*/ 926572 w 3006671"/>
              <a:gd name="connsiteY4" fmla="*/ 949426 h 1332854"/>
              <a:gd name="connsiteX5" fmla="*/ 1215217 w 3006671"/>
              <a:gd name="connsiteY5" fmla="*/ 662396 h 1332854"/>
              <a:gd name="connsiteX6" fmla="*/ 1487837 w 3006671"/>
              <a:gd name="connsiteY6" fmla="*/ 790413 h 1332854"/>
              <a:gd name="connsiteX7" fmla="*/ 1751308 w 3006671"/>
              <a:gd name="connsiteY7" fmla="*/ 449450 h 1332854"/>
              <a:gd name="connsiteX8" fmla="*/ 2195569 w 3006671"/>
              <a:gd name="connsiteY8" fmla="*/ 452667 h 1332854"/>
              <a:gd name="connsiteX9" fmla="*/ 2498552 w 3006671"/>
              <a:gd name="connsiteY9" fmla="*/ 146615 h 1332854"/>
              <a:gd name="connsiteX10" fmla="*/ 2781765 w 3006671"/>
              <a:gd name="connsiteY10" fmla="*/ 221655 h 1332854"/>
              <a:gd name="connsiteX11" fmla="*/ 3006671 w 3006671"/>
              <a:gd name="connsiteY11" fmla="*/ 0 h 1332854"/>
              <a:gd name="connsiteX0" fmla="*/ 0 w 3006671"/>
              <a:gd name="connsiteY0" fmla="*/ 1332854 h 1332854"/>
              <a:gd name="connsiteX1" fmla="*/ 216976 w 3006671"/>
              <a:gd name="connsiteY1" fmla="*/ 1038386 h 1332854"/>
              <a:gd name="connsiteX2" fmla="*/ 371959 w 3006671"/>
              <a:gd name="connsiteY2" fmla="*/ 1131376 h 1332854"/>
              <a:gd name="connsiteX3" fmla="*/ 635430 w 3006671"/>
              <a:gd name="connsiteY3" fmla="*/ 898901 h 1332854"/>
              <a:gd name="connsiteX4" fmla="*/ 926572 w 3006671"/>
              <a:gd name="connsiteY4" fmla="*/ 949426 h 1332854"/>
              <a:gd name="connsiteX5" fmla="*/ 1215217 w 3006671"/>
              <a:gd name="connsiteY5" fmla="*/ 662396 h 1332854"/>
              <a:gd name="connsiteX6" fmla="*/ 1487837 w 3006671"/>
              <a:gd name="connsiteY6" fmla="*/ 790413 h 1332854"/>
              <a:gd name="connsiteX7" fmla="*/ 1751308 w 3006671"/>
              <a:gd name="connsiteY7" fmla="*/ 449450 h 1332854"/>
              <a:gd name="connsiteX8" fmla="*/ 2195569 w 3006671"/>
              <a:gd name="connsiteY8" fmla="*/ 452667 h 1332854"/>
              <a:gd name="connsiteX9" fmla="*/ 2498552 w 3006671"/>
              <a:gd name="connsiteY9" fmla="*/ 146615 h 1332854"/>
              <a:gd name="connsiteX10" fmla="*/ 2781765 w 3006671"/>
              <a:gd name="connsiteY10" fmla="*/ 221655 h 1332854"/>
              <a:gd name="connsiteX11" fmla="*/ 3006671 w 3006671"/>
              <a:gd name="connsiteY11" fmla="*/ 0 h 1332854"/>
              <a:gd name="connsiteX0" fmla="*/ 0 w 3006671"/>
              <a:gd name="connsiteY0" fmla="*/ 1332854 h 1332854"/>
              <a:gd name="connsiteX1" fmla="*/ 216976 w 3006671"/>
              <a:gd name="connsiteY1" fmla="*/ 1038386 h 1332854"/>
              <a:gd name="connsiteX2" fmla="*/ 371959 w 3006671"/>
              <a:gd name="connsiteY2" fmla="*/ 1131376 h 1332854"/>
              <a:gd name="connsiteX3" fmla="*/ 635430 w 3006671"/>
              <a:gd name="connsiteY3" fmla="*/ 898901 h 1332854"/>
              <a:gd name="connsiteX4" fmla="*/ 926572 w 3006671"/>
              <a:gd name="connsiteY4" fmla="*/ 949426 h 1332854"/>
              <a:gd name="connsiteX5" fmla="*/ 1215217 w 3006671"/>
              <a:gd name="connsiteY5" fmla="*/ 662396 h 1332854"/>
              <a:gd name="connsiteX6" fmla="*/ 1487837 w 3006671"/>
              <a:gd name="connsiteY6" fmla="*/ 790413 h 1332854"/>
              <a:gd name="connsiteX7" fmla="*/ 1751308 w 3006671"/>
              <a:gd name="connsiteY7" fmla="*/ 449450 h 1332854"/>
              <a:gd name="connsiteX8" fmla="*/ 2195569 w 3006671"/>
              <a:gd name="connsiteY8" fmla="*/ 452667 h 1332854"/>
              <a:gd name="connsiteX9" fmla="*/ 2498552 w 3006671"/>
              <a:gd name="connsiteY9" fmla="*/ 146615 h 1332854"/>
              <a:gd name="connsiteX10" fmla="*/ 2781765 w 3006671"/>
              <a:gd name="connsiteY10" fmla="*/ 221655 h 1332854"/>
              <a:gd name="connsiteX11" fmla="*/ 3006671 w 3006671"/>
              <a:gd name="connsiteY11" fmla="*/ 0 h 1332854"/>
              <a:gd name="connsiteX0" fmla="*/ 0 w 3006671"/>
              <a:gd name="connsiteY0" fmla="*/ 1332854 h 1332854"/>
              <a:gd name="connsiteX1" fmla="*/ 216976 w 3006671"/>
              <a:gd name="connsiteY1" fmla="*/ 1038386 h 1332854"/>
              <a:gd name="connsiteX2" fmla="*/ 371959 w 3006671"/>
              <a:gd name="connsiteY2" fmla="*/ 1131376 h 1332854"/>
              <a:gd name="connsiteX3" fmla="*/ 635430 w 3006671"/>
              <a:gd name="connsiteY3" fmla="*/ 898901 h 1332854"/>
              <a:gd name="connsiteX4" fmla="*/ 926572 w 3006671"/>
              <a:gd name="connsiteY4" fmla="*/ 949426 h 1332854"/>
              <a:gd name="connsiteX5" fmla="*/ 1215217 w 3006671"/>
              <a:gd name="connsiteY5" fmla="*/ 662396 h 1332854"/>
              <a:gd name="connsiteX6" fmla="*/ 1487837 w 3006671"/>
              <a:gd name="connsiteY6" fmla="*/ 790413 h 1332854"/>
              <a:gd name="connsiteX7" fmla="*/ 1751308 w 3006671"/>
              <a:gd name="connsiteY7" fmla="*/ 449450 h 1332854"/>
              <a:gd name="connsiteX8" fmla="*/ 2209553 w 3006671"/>
              <a:gd name="connsiteY8" fmla="*/ 414945 h 1332854"/>
              <a:gd name="connsiteX9" fmla="*/ 2498552 w 3006671"/>
              <a:gd name="connsiteY9" fmla="*/ 146615 h 1332854"/>
              <a:gd name="connsiteX10" fmla="*/ 2781765 w 3006671"/>
              <a:gd name="connsiteY10" fmla="*/ 221655 h 1332854"/>
              <a:gd name="connsiteX11" fmla="*/ 3006671 w 3006671"/>
              <a:gd name="connsiteY11" fmla="*/ 0 h 1332854"/>
              <a:gd name="connsiteX0" fmla="*/ 0 w 3006671"/>
              <a:gd name="connsiteY0" fmla="*/ 1332854 h 1332854"/>
              <a:gd name="connsiteX1" fmla="*/ 216976 w 3006671"/>
              <a:gd name="connsiteY1" fmla="*/ 1038386 h 1332854"/>
              <a:gd name="connsiteX2" fmla="*/ 371959 w 3006671"/>
              <a:gd name="connsiteY2" fmla="*/ 1131376 h 1332854"/>
              <a:gd name="connsiteX3" fmla="*/ 635430 w 3006671"/>
              <a:gd name="connsiteY3" fmla="*/ 898901 h 1332854"/>
              <a:gd name="connsiteX4" fmla="*/ 926572 w 3006671"/>
              <a:gd name="connsiteY4" fmla="*/ 949426 h 1332854"/>
              <a:gd name="connsiteX5" fmla="*/ 1215217 w 3006671"/>
              <a:gd name="connsiteY5" fmla="*/ 662396 h 1332854"/>
              <a:gd name="connsiteX6" fmla="*/ 1487837 w 3006671"/>
              <a:gd name="connsiteY6" fmla="*/ 790413 h 1332854"/>
              <a:gd name="connsiteX7" fmla="*/ 1751308 w 3006671"/>
              <a:gd name="connsiteY7" fmla="*/ 449450 h 1332854"/>
              <a:gd name="connsiteX8" fmla="*/ 2209553 w 3006671"/>
              <a:gd name="connsiteY8" fmla="*/ 414945 h 1332854"/>
              <a:gd name="connsiteX9" fmla="*/ 2498552 w 3006671"/>
              <a:gd name="connsiteY9" fmla="*/ 146615 h 1332854"/>
              <a:gd name="connsiteX10" fmla="*/ 2781765 w 3006671"/>
              <a:gd name="connsiteY10" fmla="*/ 221655 h 1332854"/>
              <a:gd name="connsiteX11" fmla="*/ 3006671 w 3006671"/>
              <a:gd name="connsiteY11" fmla="*/ 0 h 1332854"/>
              <a:gd name="connsiteX0" fmla="*/ 0 w 3006671"/>
              <a:gd name="connsiteY0" fmla="*/ 1332854 h 1332854"/>
              <a:gd name="connsiteX1" fmla="*/ 216976 w 3006671"/>
              <a:gd name="connsiteY1" fmla="*/ 1038386 h 1332854"/>
              <a:gd name="connsiteX2" fmla="*/ 371959 w 3006671"/>
              <a:gd name="connsiteY2" fmla="*/ 1131376 h 1332854"/>
              <a:gd name="connsiteX3" fmla="*/ 635430 w 3006671"/>
              <a:gd name="connsiteY3" fmla="*/ 898901 h 1332854"/>
              <a:gd name="connsiteX4" fmla="*/ 926572 w 3006671"/>
              <a:gd name="connsiteY4" fmla="*/ 949426 h 1332854"/>
              <a:gd name="connsiteX5" fmla="*/ 1215217 w 3006671"/>
              <a:gd name="connsiteY5" fmla="*/ 662396 h 1332854"/>
              <a:gd name="connsiteX6" fmla="*/ 1487837 w 3006671"/>
              <a:gd name="connsiteY6" fmla="*/ 790413 h 1332854"/>
              <a:gd name="connsiteX7" fmla="*/ 1751308 w 3006671"/>
              <a:gd name="connsiteY7" fmla="*/ 449450 h 1332854"/>
              <a:gd name="connsiteX8" fmla="*/ 2209553 w 3006671"/>
              <a:gd name="connsiteY8" fmla="*/ 414945 h 1332854"/>
              <a:gd name="connsiteX9" fmla="*/ 2223538 w 3006671"/>
              <a:gd name="connsiteY9" fmla="*/ 414945 h 1332854"/>
              <a:gd name="connsiteX10" fmla="*/ 2498552 w 3006671"/>
              <a:gd name="connsiteY10" fmla="*/ 146615 h 1332854"/>
              <a:gd name="connsiteX11" fmla="*/ 2781765 w 3006671"/>
              <a:gd name="connsiteY11" fmla="*/ 221655 h 1332854"/>
              <a:gd name="connsiteX12" fmla="*/ 3006671 w 3006671"/>
              <a:gd name="connsiteY12" fmla="*/ 0 h 1332854"/>
              <a:gd name="connsiteX0" fmla="*/ 0 w 3006671"/>
              <a:gd name="connsiteY0" fmla="*/ 1332854 h 1332854"/>
              <a:gd name="connsiteX1" fmla="*/ 216976 w 3006671"/>
              <a:gd name="connsiteY1" fmla="*/ 1038386 h 1332854"/>
              <a:gd name="connsiteX2" fmla="*/ 371959 w 3006671"/>
              <a:gd name="connsiteY2" fmla="*/ 1131376 h 1332854"/>
              <a:gd name="connsiteX3" fmla="*/ 635430 w 3006671"/>
              <a:gd name="connsiteY3" fmla="*/ 898901 h 1332854"/>
              <a:gd name="connsiteX4" fmla="*/ 926572 w 3006671"/>
              <a:gd name="connsiteY4" fmla="*/ 949426 h 1332854"/>
              <a:gd name="connsiteX5" fmla="*/ 1215217 w 3006671"/>
              <a:gd name="connsiteY5" fmla="*/ 662396 h 1332854"/>
              <a:gd name="connsiteX6" fmla="*/ 1487837 w 3006671"/>
              <a:gd name="connsiteY6" fmla="*/ 790413 h 1332854"/>
              <a:gd name="connsiteX7" fmla="*/ 1751308 w 3006671"/>
              <a:gd name="connsiteY7" fmla="*/ 449450 h 1332854"/>
              <a:gd name="connsiteX8" fmla="*/ 2209553 w 3006671"/>
              <a:gd name="connsiteY8" fmla="*/ 414945 h 1332854"/>
              <a:gd name="connsiteX9" fmla="*/ 2498552 w 3006671"/>
              <a:gd name="connsiteY9" fmla="*/ 146615 h 1332854"/>
              <a:gd name="connsiteX10" fmla="*/ 2781765 w 3006671"/>
              <a:gd name="connsiteY10" fmla="*/ 221655 h 1332854"/>
              <a:gd name="connsiteX11" fmla="*/ 3006671 w 3006671"/>
              <a:gd name="connsiteY11" fmla="*/ 0 h 1332854"/>
              <a:gd name="connsiteX0" fmla="*/ 0 w 3006671"/>
              <a:gd name="connsiteY0" fmla="*/ 1332854 h 1332854"/>
              <a:gd name="connsiteX1" fmla="*/ 216976 w 3006671"/>
              <a:gd name="connsiteY1" fmla="*/ 1038386 h 1332854"/>
              <a:gd name="connsiteX2" fmla="*/ 371959 w 3006671"/>
              <a:gd name="connsiteY2" fmla="*/ 1131376 h 1332854"/>
              <a:gd name="connsiteX3" fmla="*/ 635430 w 3006671"/>
              <a:gd name="connsiteY3" fmla="*/ 898901 h 1332854"/>
              <a:gd name="connsiteX4" fmla="*/ 926572 w 3006671"/>
              <a:gd name="connsiteY4" fmla="*/ 949426 h 1332854"/>
              <a:gd name="connsiteX5" fmla="*/ 1215217 w 3006671"/>
              <a:gd name="connsiteY5" fmla="*/ 662396 h 1332854"/>
              <a:gd name="connsiteX6" fmla="*/ 1487837 w 3006671"/>
              <a:gd name="connsiteY6" fmla="*/ 790413 h 1332854"/>
              <a:gd name="connsiteX7" fmla="*/ 2209553 w 3006671"/>
              <a:gd name="connsiteY7" fmla="*/ 414945 h 1332854"/>
              <a:gd name="connsiteX8" fmla="*/ 2498552 w 3006671"/>
              <a:gd name="connsiteY8" fmla="*/ 146615 h 1332854"/>
              <a:gd name="connsiteX9" fmla="*/ 2781765 w 3006671"/>
              <a:gd name="connsiteY9" fmla="*/ 221655 h 1332854"/>
              <a:gd name="connsiteX10" fmla="*/ 3006671 w 3006671"/>
              <a:gd name="connsiteY10" fmla="*/ 0 h 1332854"/>
              <a:gd name="connsiteX0" fmla="*/ 0 w 3006671"/>
              <a:gd name="connsiteY0" fmla="*/ 1332854 h 1332854"/>
              <a:gd name="connsiteX1" fmla="*/ 216976 w 3006671"/>
              <a:gd name="connsiteY1" fmla="*/ 1038386 h 1332854"/>
              <a:gd name="connsiteX2" fmla="*/ 371959 w 3006671"/>
              <a:gd name="connsiteY2" fmla="*/ 1131376 h 1332854"/>
              <a:gd name="connsiteX3" fmla="*/ 635430 w 3006671"/>
              <a:gd name="connsiteY3" fmla="*/ 898901 h 1332854"/>
              <a:gd name="connsiteX4" fmla="*/ 926572 w 3006671"/>
              <a:gd name="connsiteY4" fmla="*/ 949426 h 1332854"/>
              <a:gd name="connsiteX5" fmla="*/ 1215217 w 3006671"/>
              <a:gd name="connsiteY5" fmla="*/ 662396 h 1332854"/>
              <a:gd name="connsiteX6" fmla="*/ 1487837 w 3006671"/>
              <a:gd name="connsiteY6" fmla="*/ 790413 h 1332854"/>
              <a:gd name="connsiteX7" fmla="*/ 1873925 w 3006671"/>
              <a:gd name="connsiteY7" fmla="*/ 590982 h 1332854"/>
              <a:gd name="connsiteX8" fmla="*/ 2209553 w 3006671"/>
              <a:gd name="connsiteY8" fmla="*/ 414945 h 1332854"/>
              <a:gd name="connsiteX9" fmla="*/ 2498552 w 3006671"/>
              <a:gd name="connsiteY9" fmla="*/ 146615 h 1332854"/>
              <a:gd name="connsiteX10" fmla="*/ 2781765 w 3006671"/>
              <a:gd name="connsiteY10" fmla="*/ 221655 h 1332854"/>
              <a:gd name="connsiteX11" fmla="*/ 3006671 w 3006671"/>
              <a:gd name="connsiteY11" fmla="*/ 0 h 1332854"/>
              <a:gd name="connsiteX0" fmla="*/ 0 w 3006671"/>
              <a:gd name="connsiteY0" fmla="*/ 1332854 h 1332854"/>
              <a:gd name="connsiteX1" fmla="*/ 216976 w 3006671"/>
              <a:gd name="connsiteY1" fmla="*/ 1038386 h 1332854"/>
              <a:gd name="connsiteX2" fmla="*/ 371959 w 3006671"/>
              <a:gd name="connsiteY2" fmla="*/ 1131376 h 1332854"/>
              <a:gd name="connsiteX3" fmla="*/ 635430 w 3006671"/>
              <a:gd name="connsiteY3" fmla="*/ 898901 h 1332854"/>
              <a:gd name="connsiteX4" fmla="*/ 926572 w 3006671"/>
              <a:gd name="connsiteY4" fmla="*/ 949426 h 1332854"/>
              <a:gd name="connsiteX5" fmla="*/ 1215217 w 3006671"/>
              <a:gd name="connsiteY5" fmla="*/ 662396 h 1332854"/>
              <a:gd name="connsiteX6" fmla="*/ 1487837 w 3006671"/>
              <a:gd name="connsiteY6" fmla="*/ 790413 h 1332854"/>
              <a:gd name="connsiteX7" fmla="*/ 1845957 w 3006671"/>
              <a:gd name="connsiteY7" fmla="*/ 440093 h 1332854"/>
              <a:gd name="connsiteX8" fmla="*/ 2209553 w 3006671"/>
              <a:gd name="connsiteY8" fmla="*/ 414945 h 1332854"/>
              <a:gd name="connsiteX9" fmla="*/ 2498552 w 3006671"/>
              <a:gd name="connsiteY9" fmla="*/ 146615 h 1332854"/>
              <a:gd name="connsiteX10" fmla="*/ 2781765 w 3006671"/>
              <a:gd name="connsiteY10" fmla="*/ 221655 h 1332854"/>
              <a:gd name="connsiteX11" fmla="*/ 3006671 w 3006671"/>
              <a:gd name="connsiteY11" fmla="*/ 0 h 1332854"/>
              <a:gd name="connsiteX0" fmla="*/ 0 w 3006671"/>
              <a:gd name="connsiteY0" fmla="*/ 1332854 h 1332854"/>
              <a:gd name="connsiteX1" fmla="*/ 216976 w 3006671"/>
              <a:gd name="connsiteY1" fmla="*/ 1038386 h 1332854"/>
              <a:gd name="connsiteX2" fmla="*/ 371959 w 3006671"/>
              <a:gd name="connsiteY2" fmla="*/ 1131376 h 1332854"/>
              <a:gd name="connsiteX3" fmla="*/ 635430 w 3006671"/>
              <a:gd name="connsiteY3" fmla="*/ 898901 h 1332854"/>
              <a:gd name="connsiteX4" fmla="*/ 926572 w 3006671"/>
              <a:gd name="connsiteY4" fmla="*/ 949426 h 1332854"/>
              <a:gd name="connsiteX5" fmla="*/ 1215217 w 3006671"/>
              <a:gd name="connsiteY5" fmla="*/ 662396 h 1332854"/>
              <a:gd name="connsiteX6" fmla="*/ 1487837 w 3006671"/>
              <a:gd name="connsiteY6" fmla="*/ 790413 h 1332854"/>
              <a:gd name="connsiteX7" fmla="*/ 1845957 w 3006671"/>
              <a:gd name="connsiteY7" fmla="*/ 440093 h 1332854"/>
              <a:gd name="connsiteX8" fmla="*/ 2209553 w 3006671"/>
              <a:gd name="connsiteY8" fmla="*/ 465242 h 1332854"/>
              <a:gd name="connsiteX9" fmla="*/ 2498552 w 3006671"/>
              <a:gd name="connsiteY9" fmla="*/ 146615 h 1332854"/>
              <a:gd name="connsiteX10" fmla="*/ 2781765 w 3006671"/>
              <a:gd name="connsiteY10" fmla="*/ 221655 h 1332854"/>
              <a:gd name="connsiteX11" fmla="*/ 3006671 w 3006671"/>
              <a:gd name="connsiteY11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06671" h="1332854">
                <a:moveTo>
                  <a:pt x="0" y="1332854"/>
                </a:moveTo>
                <a:lnTo>
                  <a:pt x="216976" y="1038386"/>
                </a:lnTo>
                <a:lnTo>
                  <a:pt x="371959" y="1131376"/>
                </a:lnTo>
                <a:lnTo>
                  <a:pt x="635430" y="898901"/>
                </a:lnTo>
                <a:lnTo>
                  <a:pt x="926572" y="949426"/>
                </a:lnTo>
                <a:lnTo>
                  <a:pt x="1215217" y="662396"/>
                </a:lnTo>
                <a:lnTo>
                  <a:pt x="1487837" y="790413"/>
                </a:lnTo>
                <a:lnTo>
                  <a:pt x="1845957" y="440093"/>
                </a:lnTo>
                <a:lnTo>
                  <a:pt x="2209553" y="465242"/>
                </a:lnTo>
                <a:cubicBezTo>
                  <a:pt x="2334094" y="414770"/>
                  <a:pt x="2403183" y="178830"/>
                  <a:pt x="2498552" y="146615"/>
                </a:cubicBezTo>
                <a:lnTo>
                  <a:pt x="2781765" y="221655"/>
                </a:lnTo>
                <a:lnTo>
                  <a:pt x="3006671" y="0"/>
                </a:lnTo>
              </a:path>
            </a:pathLst>
          </a:custGeom>
          <a:noFill/>
          <a:ln w="57150" cap="flat" cmpd="sng" algn="ctr">
            <a:solidFill>
              <a:srgbClr val="00337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2" name="Picture 21" descr="horned_colored_black_bull_gr-bg.bmp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B5E61D"/>
              </a:clrFrom>
              <a:clrTo>
                <a:srgbClr val="B5E61D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095300" y="4586351"/>
            <a:ext cx="2457723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err="1" smtClean="0"/>
              <a:t>Haplotypes</a:t>
            </a:r>
            <a:r>
              <a:rPr lang="en-US" dirty="0" smtClean="0"/>
              <a:t> affecting fertility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67945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sz="2700" dirty="0" smtClean="0"/>
              <a:t>Rapid discovery of new recessive defects</a:t>
            </a:r>
          </a:p>
          <a:p>
            <a:pPr marL="635000" lvl="1" indent="-228600">
              <a:lnSpc>
                <a:spcPts val="3200"/>
              </a:lnSpc>
              <a:spcAft>
                <a:spcPts val="600"/>
              </a:spcAft>
            </a:pPr>
            <a:r>
              <a:rPr lang="en-US" sz="2700" dirty="0" smtClean="0"/>
              <a:t>Large numbers of genotyped animals</a:t>
            </a:r>
          </a:p>
          <a:p>
            <a:pPr marL="635000" lvl="1" indent="-228600">
              <a:lnSpc>
                <a:spcPts val="3200"/>
              </a:lnSpc>
              <a:spcAft>
                <a:spcPts val="4800"/>
              </a:spcAft>
            </a:pPr>
            <a:r>
              <a:rPr lang="en-US" sz="2700" dirty="0" smtClean="0"/>
              <a:t>Affordable DNA sequencing</a:t>
            </a:r>
          </a:p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2700" dirty="0" smtClean="0"/>
              <a:t>Determination of haplotype location</a:t>
            </a:r>
          </a:p>
          <a:p>
            <a:pPr marL="635000" lvl="1" indent="-228600">
              <a:lnSpc>
                <a:spcPts val="3200"/>
              </a:lnSpc>
              <a:spcAft>
                <a:spcPts val="1200"/>
              </a:spcAft>
            </a:pPr>
            <a:r>
              <a:rPr lang="en-US" sz="2700" dirty="0" smtClean="0"/>
              <a:t>Significant number of homozygous animals expected, but none observed</a:t>
            </a:r>
          </a:p>
          <a:p>
            <a:pPr marL="635000" lvl="1" indent="-228600">
              <a:lnSpc>
                <a:spcPts val="3200"/>
              </a:lnSpc>
              <a:spcAft>
                <a:spcPts val="1200"/>
              </a:spcAft>
            </a:pPr>
            <a:r>
              <a:rPr lang="en-US" sz="2700" dirty="0" smtClean="0"/>
              <a:t>Narrow suspect region with fine mapping</a:t>
            </a:r>
          </a:p>
          <a:p>
            <a:pPr marL="635000" lvl="1" indent="-228600">
              <a:lnSpc>
                <a:spcPts val="3200"/>
              </a:lnSpc>
              <a:spcAft>
                <a:spcPts val="600"/>
              </a:spcAft>
            </a:pPr>
            <a:r>
              <a:rPr lang="en-US" sz="2700" dirty="0" smtClean="0"/>
              <a:t>Use sequence data to find causative mutation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research areas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14" y="1371599"/>
            <a:ext cx="5278760" cy="4475584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6300"/>
              </a:spcAft>
            </a:pPr>
            <a:r>
              <a:rPr lang="en-US" sz="2700" dirty="0" smtClean="0"/>
              <a:t>Improve evaluation methodology</a:t>
            </a:r>
          </a:p>
          <a:p>
            <a:pPr>
              <a:lnSpc>
                <a:spcPts val="3200"/>
              </a:lnSpc>
              <a:spcAft>
                <a:spcPts val="6300"/>
              </a:spcAft>
            </a:pPr>
            <a:r>
              <a:rPr lang="en-US" sz="2700" dirty="0" smtClean="0"/>
              <a:t>Develop applications for sequence data</a:t>
            </a:r>
          </a:p>
          <a:p>
            <a:pPr>
              <a:lnSpc>
                <a:spcPts val="3200"/>
              </a:lnSpc>
              <a:spcAft>
                <a:spcPts val="6300"/>
              </a:spcAft>
            </a:pPr>
            <a:r>
              <a:rPr lang="en-US" sz="2700" dirty="0" smtClean="0"/>
              <a:t>Acquire data for additional traits</a:t>
            </a:r>
          </a:p>
          <a:p>
            <a:pPr>
              <a:lnSpc>
                <a:spcPts val="3200"/>
              </a:lnSpc>
              <a:spcAft>
                <a:spcPts val="6300"/>
              </a:spcAft>
            </a:pPr>
            <a:r>
              <a:rPr lang="en-US" sz="2700" dirty="0" smtClean="0"/>
              <a:t>Develop evaluations for new traits</a:t>
            </a:r>
          </a:p>
        </p:txBody>
      </p:sp>
      <p:pic>
        <p:nvPicPr>
          <p:cNvPr id="4" name="Picture 3" descr="Curt-feed efficiency_AR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990097" y="4101523"/>
            <a:ext cx="2743200" cy="1824736"/>
          </a:xfrm>
          <a:prstGeom prst="rect">
            <a:avLst/>
          </a:prstGeom>
        </p:spPr>
      </p:pic>
      <p:pic>
        <p:nvPicPr>
          <p:cNvPr id="5" name="Picture 4" descr="Curt-sequencer_ARS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90097" y="1361372"/>
            <a:ext cx="2743200" cy="1843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719241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1000"/>
              </a:spcAft>
              <a:buClr>
                <a:srgbClr val="00563F"/>
              </a:buClr>
            </a:pPr>
            <a:r>
              <a:rPr lang="en-US" sz="2700" dirty="0" smtClean="0">
                <a:solidFill>
                  <a:srgbClr val="00563F"/>
                </a:solidFill>
              </a:rPr>
              <a:t>Dr. Erin E. Connor, Research Leader</a:t>
            </a:r>
          </a:p>
          <a:p>
            <a:pPr>
              <a:lnSpc>
                <a:spcPts val="3200"/>
              </a:lnSpc>
              <a:spcAft>
                <a:spcPts val="1000"/>
              </a:spcAft>
            </a:pPr>
            <a:r>
              <a:rPr lang="en-US" sz="2700" dirty="0" smtClean="0"/>
              <a:t>10 senior scientists</a:t>
            </a:r>
            <a:endParaRPr lang="en-US" sz="2700" dirty="0" smtClean="0">
              <a:solidFill>
                <a:srgbClr val="00563F"/>
              </a:solidFill>
            </a:endParaRPr>
          </a:p>
          <a:p>
            <a:pPr>
              <a:lnSpc>
                <a:spcPts val="3200"/>
              </a:lnSpc>
              <a:spcAft>
                <a:spcPts val="1000"/>
              </a:spcAft>
            </a:pPr>
            <a:r>
              <a:rPr lang="en-US" sz="2700" dirty="0" smtClean="0"/>
              <a:t>2 postdoctoral associates</a:t>
            </a:r>
          </a:p>
          <a:p>
            <a:pPr>
              <a:lnSpc>
                <a:spcPts val="3200"/>
              </a:lnSpc>
              <a:spcAft>
                <a:spcPts val="1000"/>
              </a:spcAft>
            </a:pPr>
            <a:r>
              <a:rPr lang="en-US" sz="2700" dirty="0" smtClean="0"/>
              <a:t>9 support scientists</a:t>
            </a:r>
          </a:p>
          <a:p>
            <a:pPr>
              <a:lnSpc>
                <a:spcPts val="3200"/>
              </a:lnSpc>
              <a:spcAft>
                <a:spcPts val="1000"/>
              </a:spcAft>
            </a:pPr>
            <a:r>
              <a:rPr lang="en-US" sz="2700" dirty="0" smtClean="0"/>
              <a:t>2 chemists</a:t>
            </a:r>
          </a:p>
          <a:p>
            <a:pPr>
              <a:lnSpc>
                <a:spcPts val="3200"/>
              </a:lnSpc>
              <a:spcAft>
                <a:spcPts val="1000"/>
              </a:spcAft>
            </a:pPr>
            <a:r>
              <a:rPr lang="en-US" sz="2700" dirty="0" smtClean="0"/>
              <a:t>5 laboratory technicians</a:t>
            </a:r>
          </a:p>
          <a:p>
            <a:pPr>
              <a:lnSpc>
                <a:spcPts val="3200"/>
              </a:lnSpc>
              <a:spcAft>
                <a:spcPts val="1000"/>
              </a:spcAft>
            </a:pPr>
            <a:r>
              <a:rPr lang="en-US" sz="2700" dirty="0" smtClean="0"/>
              <a:t>3 information technology specialists</a:t>
            </a:r>
          </a:p>
          <a:p>
            <a:pPr>
              <a:lnSpc>
                <a:spcPts val="3200"/>
              </a:lnSpc>
              <a:spcAft>
                <a:spcPts val="1000"/>
              </a:spcAft>
            </a:pPr>
            <a:r>
              <a:rPr lang="en-US" sz="2700" dirty="0" smtClean="0"/>
              <a:t>2 administrative assistants</a:t>
            </a:r>
          </a:p>
          <a:p>
            <a:pPr>
              <a:lnSpc>
                <a:spcPts val="3200"/>
              </a:lnSpc>
              <a:spcAft>
                <a:spcPts val="1000"/>
              </a:spcAft>
              <a:buClr>
                <a:srgbClr val="00563F"/>
              </a:buClr>
            </a:pPr>
            <a:r>
              <a:rPr lang="en-US" sz="2700" dirty="0" smtClean="0">
                <a:solidFill>
                  <a:srgbClr val="00563F"/>
                </a:solidFill>
              </a:rPr>
              <a:t>Visiting scientists and students</a:t>
            </a:r>
            <a:endParaRPr lang="en-US" sz="2700" dirty="0">
              <a:solidFill>
                <a:srgbClr val="00563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 staff</a:t>
            </a:r>
            <a:endParaRPr lang="en-US" dirty="0"/>
          </a:p>
        </p:txBody>
      </p:sp>
      <p:pic>
        <p:nvPicPr>
          <p:cNvPr id="18" name="Picture 17" descr="Erin Connor image-20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63519" y="1453801"/>
            <a:ext cx="2286000" cy="2008143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Mating programs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13" y="1359877"/>
            <a:ext cx="8226425" cy="2872581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4800"/>
              </a:spcAft>
            </a:pPr>
            <a:r>
              <a:rPr lang="en-US" sz="2700" dirty="0" smtClean="0"/>
              <a:t>Genomic relationships of genotyped females with available bulls provided</a:t>
            </a:r>
          </a:p>
          <a:p>
            <a:pPr>
              <a:lnSpc>
                <a:spcPts val="3200"/>
              </a:lnSpc>
              <a:spcAft>
                <a:spcPts val="4800"/>
              </a:spcAft>
            </a:pPr>
            <a:r>
              <a:rPr lang="en-US" sz="2700" dirty="0" smtClean="0"/>
              <a:t>Determination of best mate possible</a:t>
            </a:r>
          </a:p>
          <a:p>
            <a:pPr>
              <a:lnSpc>
                <a:spcPts val="3200"/>
              </a:lnSpc>
              <a:spcAft>
                <a:spcPts val="4800"/>
              </a:spcAft>
            </a:pPr>
            <a:r>
              <a:rPr lang="en-US" sz="2700" dirty="0" smtClean="0"/>
              <a:t>Dominance effects could be considered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474651" y="4417019"/>
            <a:ext cx="4343400" cy="1770242"/>
            <a:chOff x="3901214" y="4138048"/>
            <a:chExt cx="5025810" cy="2048370"/>
          </a:xfrm>
        </p:grpSpPr>
        <p:pic>
          <p:nvPicPr>
            <p:cNvPr id="1026" name="Picture 2" descr="C:\Users\shubbard\AppData\Local\Microsoft\Windows\Temporary Internet Files\Content.IE5\CWL8OB46\heart-icon[1]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523135" y="4138048"/>
              <a:ext cx="1828801" cy="1742390"/>
            </a:xfrm>
            <a:prstGeom prst="rect">
              <a:avLst/>
            </a:prstGeom>
            <a:noFill/>
          </p:spPr>
        </p:pic>
        <p:pic>
          <p:nvPicPr>
            <p:cNvPr id="8" name="Picture 7" descr="horned_colored_black_cow_gr-bg.bmp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12424" y="4543911"/>
              <a:ext cx="2514600" cy="1642506"/>
            </a:xfrm>
            <a:prstGeom prst="rect">
              <a:avLst/>
            </a:prstGeom>
          </p:spPr>
        </p:pic>
        <p:pic>
          <p:nvPicPr>
            <p:cNvPr id="9" name="Picture 8" descr="horned_colored_black_bull_gr-bg.bmp"/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901214" y="4549187"/>
              <a:ext cx="2514600" cy="163723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sequence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103688"/>
          </a:xfrm>
        </p:spPr>
        <p:txBody>
          <a:bodyPr/>
          <a:lstStyle/>
          <a:p>
            <a:pPr>
              <a:lnSpc>
                <a:spcPts val="3200"/>
              </a:lnSpc>
              <a:spcBef>
                <a:spcPts val="0"/>
              </a:spcBef>
              <a:spcAft>
                <a:spcPts val="4800"/>
              </a:spcAft>
            </a:pPr>
            <a:r>
              <a:rPr lang="en-US" sz="2700" dirty="0" smtClean="0"/>
              <a:t>Sequence data available from 1000 Bull Genomes Project hosted in Australia</a:t>
            </a: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4800"/>
              </a:spcAft>
            </a:pPr>
            <a:r>
              <a:rPr lang="en-US" sz="2700" dirty="0" smtClean="0"/>
              <a:t>Project funded by industry to sequence over 200 bulls to create a </a:t>
            </a:r>
            <a:r>
              <a:rPr lang="en-US" sz="2700" dirty="0" err="1" smtClean="0"/>
              <a:t>haplotype</a:t>
            </a:r>
            <a:r>
              <a:rPr lang="en-US" sz="2700" dirty="0" smtClean="0"/>
              <a:t> library</a:t>
            </a: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4800"/>
              </a:spcAft>
            </a:pPr>
            <a:r>
              <a:rPr lang="en-US" sz="2700" dirty="0" smtClean="0"/>
              <a:t>A posteriori granddaughter design to locate chromosomal segments of interest from 71 bulls each with over 100 genotyped and progeny-tested 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Granddaughter design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4762429" cy="4732065"/>
          </a:xfrm>
        </p:spPr>
        <p:txBody>
          <a:bodyPr/>
          <a:lstStyle/>
          <a:p>
            <a:pPr marL="288925" indent="-288925">
              <a:lnSpc>
                <a:spcPts val="2700"/>
              </a:lnSpc>
              <a:spcAft>
                <a:spcPts val="3600"/>
              </a:spcAft>
            </a:pPr>
            <a:r>
              <a:rPr lang="en-US" sz="2400" dirty="0" smtClean="0"/>
              <a:t>Sires with many progeny-tested sons genotyped for genetic markers</a:t>
            </a:r>
          </a:p>
          <a:p>
            <a:pPr marL="288925" indent="-288925">
              <a:lnSpc>
                <a:spcPts val="2700"/>
              </a:lnSpc>
              <a:spcAft>
                <a:spcPts val="3600"/>
              </a:spcAft>
            </a:pPr>
            <a:r>
              <a:rPr lang="en-US" sz="2400" dirty="0" smtClean="0"/>
              <a:t>Sons of heterozygous sire divided into 2 groups based on paternal allele received</a:t>
            </a:r>
          </a:p>
          <a:p>
            <a:pPr marL="288925" indent="-288925">
              <a:lnSpc>
                <a:spcPts val="2700"/>
              </a:lnSpc>
              <a:spcAft>
                <a:spcPts val="3600"/>
              </a:spcAft>
            </a:pPr>
            <a:r>
              <a:rPr lang="en-US" sz="2400" dirty="0" smtClean="0"/>
              <a:t>Significant difference in genetic evaluations for 2 son groups indicates sire is segregating for quantitative trait locus </a:t>
            </a:r>
            <a:r>
              <a:rPr lang="en-US" sz="2400" dirty="0" smtClean="0">
                <a:solidFill>
                  <a:srgbClr val="00563F"/>
                </a:solidFill>
              </a:rPr>
              <a:t>(QTL</a:t>
            </a:r>
            <a:r>
              <a:rPr lang="en-US" sz="2400" dirty="0" smtClean="0"/>
              <a:t>) for trait</a:t>
            </a:r>
            <a:endParaRPr lang="en-US" sz="2400" dirty="0"/>
          </a:p>
        </p:txBody>
      </p:sp>
      <p:grpSp>
        <p:nvGrpSpPr>
          <p:cNvPr id="14" name="Group 332"/>
          <p:cNvGrpSpPr/>
          <p:nvPr/>
        </p:nvGrpSpPr>
        <p:grpSpPr>
          <a:xfrm>
            <a:off x="6079484" y="2303093"/>
            <a:ext cx="1618488" cy="594633"/>
            <a:chOff x="6519362" y="965022"/>
            <a:chExt cx="1499616" cy="506473"/>
          </a:xfrm>
        </p:grpSpPr>
        <p:cxnSp>
          <p:nvCxnSpPr>
            <p:cNvPr id="44" name="Straight Arrow Connector 43"/>
            <p:cNvCxnSpPr/>
            <p:nvPr/>
          </p:nvCxnSpPr>
          <p:spPr bwMode="auto">
            <a:xfrm>
              <a:off x="7998476" y="1197175"/>
              <a:ext cx="1" cy="274320"/>
            </a:xfrm>
            <a:prstGeom prst="straightConnector1">
              <a:avLst/>
            </a:prstGeom>
            <a:noFill/>
            <a:ln w="38100" cap="flat" cmpd="sng" algn="ctr">
              <a:solidFill>
                <a:srgbClr val="00563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5" name="Line 85"/>
            <p:cNvSpPr>
              <a:spLocks noChangeShapeType="1"/>
            </p:cNvSpPr>
            <p:nvPr/>
          </p:nvSpPr>
          <p:spPr bwMode="auto">
            <a:xfrm>
              <a:off x="7268835" y="965022"/>
              <a:ext cx="665" cy="233650"/>
            </a:xfrm>
            <a:prstGeom prst="line">
              <a:avLst/>
            </a:prstGeom>
            <a:solidFill>
              <a:schemeClr val="tx1"/>
            </a:solidFill>
            <a:ln w="38100">
              <a:solidFill>
                <a:srgbClr val="00563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86"/>
            <p:cNvSpPr>
              <a:spLocks noChangeShapeType="1"/>
            </p:cNvSpPr>
            <p:nvPr/>
          </p:nvSpPr>
          <p:spPr bwMode="auto">
            <a:xfrm flipV="1">
              <a:off x="6519362" y="1197175"/>
              <a:ext cx="1499616" cy="1496"/>
            </a:xfrm>
            <a:prstGeom prst="line">
              <a:avLst/>
            </a:prstGeom>
            <a:solidFill>
              <a:schemeClr val="tx1"/>
            </a:solidFill>
            <a:ln w="38100">
              <a:solidFill>
                <a:srgbClr val="00563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>
              <a:off x="6537451" y="1197176"/>
              <a:ext cx="1" cy="274319"/>
            </a:xfrm>
            <a:prstGeom prst="straightConnector1">
              <a:avLst/>
            </a:prstGeom>
            <a:noFill/>
            <a:ln w="38100" cap="flat" cmpd="sng" algn="ctr">
              <a:solidFill>
                <a:srgbClr val="00563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07" name="Group 106"/>
          <p:cNvGrpSpPr/>
          <p:nvPr/>
        </p:nvGrpSpPr>
        <p:grpSpPr>
          <a:xfrm>
            <a:off x="4899138" y="4487328"/>
            <a:ext cx="2390563" cy="731520"/>
            <a:chOff x="5026017" y="4597399"/>
            <a:chExt cx="2390563" cy="731520"/>
          </a:xfrm>
        </p:grpSpPr>
        <p:pic>
          <p:nvPicPr>
            <p:cNvPr id="91" name="Picture 90" descr="polled_colored_black_cow_gr-bg.bmp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6185950" y="4597399"/>
              <a:ext cx="1230630" cy="731520"/>
            </a:xfrm>
            <a:prstGeom prst="rect">
              <a:avLst/>
            </a:prstGeom>
          </p:spPr>
        </p:pic>
        <p:pic>
          <p:nvPicPr>
            <p:cNvPr id="92" name="Picture 91" descr="polled_colored_black_cow_gr-bg.bmp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5026017" y="4597399"/>
              <a:ext cx="1230630" cy="731520"/>
            </a:xfrm>
            <a:prstGeom prst="rect">
              <a:avLst/>
            </a:prstGeom>
          </p:spPr>
        </p:pic>
      </p:grpSp>
      <p:grpSp>
        <p:nvGrpSpPr>
          <p:cNvPr id="102" name="Group 332"/>
          <p:cNvGrpSpPr/>
          <p:nvPr/>
        </p:nvGrpSpPr>
        <p:grpSpPr>
          <a:xfrm>
            <a:off x="5495543" y="3876117"/>
            <a:ext cx="1197864" cy="594635"/>
            <a:chOff x="6519360" y="965022"/>
            <a:chExt cx="1499616" cy="506476"/>
          </a:xfrm>
        </p:grpSpPr>
        <p:cxnSp>
          <p:nvCxnSpPr>
            <p:cNvPr id="103" name="Straight Arrow Connector 102"/>
            <p:cNvCxnSpPr/>
            <p:nvPr/>
          </p:nvCxnSpPr>
          <p:spPr bwMode="auto">
            <a:xfrm>
              <a:off x="7996085" y="1197178"/>
              <a:ext cx="3" cy="272592"/>
            </a:xfrm>
            <a:prstGeom prst="straightConnector1">
              <a:avLst/>
            </a:prstGeom>
            <a:noFill/>
            <a:ln w="38100" cap="flat" cmpd="sng" algn="ctr">
              <a:solidFill>
                <a:srgbClr val="00563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4" name="Line 85"/>
            <p:cNvSpPr>
              <a:spLocks noChangeShapeType="1"/>
            </p:cNvSpPr>
            <p:nvPr/>
          </p:nvSpPr>
          <p:spPr bwMode="auto">
            <a:xfrm>
              <a:off x="7268836" y="965022"/>
              <a:ext cx="665" cy="233650"/>
            </a:xfrm>
            <a:prstGeom prst="line">
              <a:avLst/>
            </a:prstGeom>
            <a:solidFill>
              <a:schemeClr val="tx1"/>
            </a:solidFill>
            <a:ln w="38100">
              <a:solidFill>
                <a:srgbClr val="00563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86"/>
            <p:cNvSpPr>
              <a:spLocks noChangeShapeType="1"/>
            </p:cNvSpPr>
            <p:nvPr/>
          </p:nvSpPr>
          <p:spPr bwMode="auto">
            <a:xfrm flipV="1">
              <a:off x="6519360" y="1197177"/>
              <a:ext cx="1499616" cy="1496"/>
            </a:xfrm>
            <a:prstGeom prst="line">
              <a:avLst/>
            </a:prstGeom>
            <a:solidFill>
              <a:schemeClr val="tx1"/>
            </a:solidFill>
            <a:ln w="38100">
              <a:solidFill>
                <a:srgbClr val="00563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06" name="Straight Arrow Connector 105"/>
            <p:cNvCxnSpPr/>
            <p:nvPr/>
          </p:nvCxnSpPr>
          <p:spPr bwMode="auto">
            <a:xfrm>
              <a:off x="6538268" y="1197178"/>
              <a:ext cx="1" cy="274320"/>
            </a:xfrm>
            <a:prstGeom prst="straightConnector1">
              <a:avLst/>
            </a:prstGeom>
            <a:noFill/>
            <a:ln w="38100" cap="flat" cmpd="sng" algn="ctr">
              <a:solidFill>
                <a:srgbClr val="00563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08" name="Group 107"/>
          <p:cNvGrpSpPr/>
          <p:nvPr/>
        </p:nvGrpSpPr>
        <p:grpSpPr>
          <a:xfrm>
            <a:off x="6490845" y="5384807"/>
            <a:ext cx="2390563" cy="731520"/>
            <a:chOff x="5026017" y="4588934"/>
            <a:chExt cx="2390563" cy="731520"/>
          </a:xfrm>
        </p:grpSpPr>
        <p:pic>
          <p:nvPicPr>
            <p:cNvPr id="109" name="Picture 108" descr="polled_colored_black_cow_gr-bg.bmp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6185950" y="4588934"/>
              <a:ext cx="1230630" cy="731520"/>
            </a:xfrm>
            <a:prstGeom prst="rect">
              <a:avLst/>
            </a:prstGeom>
          </p:spPr>
        </p:pic>
        <p:pic>
          <p:nvPicPr>
            <p:cNvPr id="110" name="Picture 109" descr="polled_colored_black_cow_gr-bg.bmp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5026017" y="4588934"/>
              <a:ext cx="1230630" cy="731520"/>
            </a:xfrm>
            <a:prstGeom prst="rect">
              <a:avLst/>
            </a:prstGeom>
          </p:spPr>
        </p:pic>
      </p:grpSp>
      <p:grpSp>
        <p:nvGrpSpPr>
          <p:cNvPr id="125" name="Group 124"/>
          <p:cNvGrpSpPr/>
          <p:nvPr/>
        </p:nvGrpSpPr>
        <p:grpSpPr>
          <a:xfrm>
            <a:off x="5333723" y="2935649"/>
            <a:ext cx="1527048" cy="906239"/>
            <a:chOff x="5469195" y="2918557"/>
            <a:chExt cx="1527048" cy="906239"/>
          </a:xfrm>
        </p:grpSpPr>
        <p:pic>
          <p:nvPicPr>
            <p:cNvPr id="111" name="Picture 110" descr="polled_colored_black_bull_gr-bg.bmp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5469195" y="2918557"/>
              <a:ext cx="1527048" cy="906239"/>
            </a:xfrm>
            <a:prstGeom prst="rect">
              <a:avLst/>
            </a:prstGeom>
          </p:spPr>
        </p:pic>
        <p:sp>
          <p:nvSpPr>
            <p:cNvPr id="74" name="Rectangle 89"/>
            <p:cNvSpPr>
              <a:spLocks noChangeArrowheads="1"/>
            </p:cNvSpPr>
            <p:nvPr/>
          </p:nvSpPr>
          <p:spPr bwMode="auto">
            <a:xfrm>
              <a:off x="5788846" y="3054377"/>
              <a:ext cx="238019" cy="535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Rectangle 96"/>
            <p:cNvSpPr>
              <a:spLocks noChangeArrowheads="1"/>
            </p:cNvSpPr>
            <p:nvPr/>
          </p:nvSpPr>
          <p:spPr bwMode="auto">
            <a:xfrm>
              <a:off x="5923282" y="3091636"/>
              <a:ext cx="238925" cy="574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725481" y="2930966"/>
              <a:ext cx="753420" cy="315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700" b="1" dirty="0" smtClean="0">
                  <a:latin typeface="Calibri" pitchFamily="34" charset="0"/>
                </a:rPr>
                <a:t>M    </a:t>
              </a:r>
              <a:r>
                <a:rPr lang="en-US" sz="1200" b="1" dirty="0" smtClean="0">
                  <a:latin typeface="Calibri" pitchFamily="34" charset="0"/>
                </a:rPr>
                <a:t> </a:t>
              </a:r>
              <a:r>
                <a:rPr lang="en-US" sz="1700" b="1" dirty="0" smtClean="0">
                  <a:latin typeface="Calibri" pitchFamily="34" charset="0"/>
                </a:rPr>
                <a:t>?</a:t>
              </a:r>
              <a:endParaRPr lang="en-US" sz="1700" b="1" dirty="0">
                <a:latin typeface="Calibri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784049" y="3138497"/>
              <a:ext cx="700105" cy="315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700" b="1" dirty="0" smtClean="0">
                  <a:latin typeface="Calibri" pitchFamily="34" charset="0"/>
                </a:rPr>
                <a:t>+</a:t>
              </a:r>
              <a:r>
                <a:rPr lang="en-US" sz="1000" b="1" dirty="0" smtClean="0">
                  <a:latin typeface="Calibri" pitchFamily="34" charset="0"/>
                </a:rPr>
                <a:t> </a:t>
              </a:r>
              <a:r>
                <a:rPr lang="en-US" sz="1700" b="1" dirty="0" smtClean="0">
                  <a:latin typeface="Calibri" pitchFamily="34" charset="0"/>
                </a:rPr>
                <a:t>     </a:t>
              </a:r>
              <a:r>
                <a:rPr lang="en-US" sz="1600" b="1" dirty="0" smtClean="0">
                  <a:latin typeface="Calibri"/>
                </a:rPr>
                <a:t>–</a:t>
              </a:r>
              <a:endParaRPr lang="en-US" sz="1600" b="1" dirty="0">
                <a:latin typeface="Calibri" pitchFamily="34" charset="0"/>
              </a:endParaRPr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6047607" y="2991188"/>
              <a:ext cx="165087" cy="366365"/>
              <a:chOff x="6047607" y="2991188"/>
              <a:chExt cx="165087" cy="366365"/>
            </a:xfrm>
          </p:grpSpPr>
          <p:grpSp>
            <p:nvGrpSpPr>
              <p:cNvPr id="79" name="Group 282"/>
              <p:cNvGrpSpPr/>
              <p:nvPr/>
            </p:nvGrpSpPr>
            <p:grpSpPr>
              <a:xfrm>
                <a:off x="6047607" y="2991188"/>
                <a:ext cx="165086" cy="366365"/>
                <a:chOff x="5324340" y="1689174"/>
                <a:chExt cx="112042" cy="250036"/>
              </a:xfrm>
            </p:grpSpPr>
            <p:sp>
              <p:nvSpPr>
                <p:cNvPr id="80" name="Rectangle 94"/>
                <p:cNvSpPr>
                  <a:spLocks noChangeArrowheads="1"/>
                </p:cNvSpPr>
                <p:nvPr/>
              </p:nvSpPr>
              <p:spPr bwMode="auto">
                <a:xfrm>
                  <a:off x="5348117" y="1689174"/>
                  <a:ext cx="20833" cy="250036"/>
                </a:xfrm>
                <a:prstGeom prst="rect">
                  <a:avLst/>
                </a:prstGeom>
                <a:solidFill>
                  <a:srgbClr val="00FF00"/>
                </a:solidFill>
                <a:ln w="6350" cap="sq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Rectangle 95"/>
                <p:cNvSpPr>
                  <a:spLocks noChangeArrowheads="1"/>
                </p:cNvSpPr>
                <p:nvPr/>
              </p:nvSpPr>
              <p:spPr bwMode="auto">
                <a:xfrm>
                  <a:off x="5390839" y="1689174"/>
                  <a:ext cx="20833" cy="250036"/>
                </a:xfrm>
                <a:prstGeom prst="rect">
                  <a:avLst/>
                </a:prstGeom>
                <a:solidFill>
                  <a:srgbClr val="FFFF00"/>
                </a:solidFill>
                <a:ln w="6350" cap="sq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n>
                      <a:solidFill>
                        <a:srgbClr val="FFFF00"/>
                      </a:solidFill>
                    </a:ln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82" name="Line 100"/>
                <p:cNvSpPr>
                  <a:spLocks noChangeShapeType="1"/>
                </p:cNvSpPr>
                <p:nvPr/>
              </p:nvSpPr>
              <p:spPr bwMode="auto">
                <a:xfrm>
                  <a:off x="5324340" y="1751126"/>
                  <a:ext cx="112042" cy="584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6" name="Line 100"/>
              <p:cNvSpPr>
                <a:spLocks noChangeShapeType="1"/>
              </p:cNvSpPr>
              <p:nvPr/>
            </p:nvSpPr>
            <p:spPr bwMode="auto">
              <a:xfrm>
                <a:off x="6047608" y="3272705"/>
                <a:ext cx="165086" cy="856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6" name="Group 125"/>
          <p:cNvGrpSpPr/>
          <p:nvPr/>
        </p:nvGrpSpPr>
        <p:grpSpPr>
          <a:xfrm>
            <a:off x="6919719" y="2935649"/>
            <a:ext cx="1527048" cy="910497"/>
            <a:chOff x="7274009" y="2930966"/>
            <a:chExt cx="1527048" cy="910497"/>
          </a:xfrm>
        </p:grpSpPr>
        <p:pic>
          <p:nvPicPr>
            <p:cNvPr id="112" name="Picture 111" descr="polled_colored_black_bull_gr-bg.bmp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7274009" y="2935224"/>
              <a:ext cx="1527048" cy="906239"/>
            </a:xfrm>
            <a:prstGeom prst="rect">
              <a:avLst/>
            </a:prstGeom>
          </p:spPr>
        </p:pic>
        <p:sp>
          <p:nvSpPr>
            <p:cNvPr id="63" name="Rectangle 89"/>
            <p:cNvSpPr>
              <a:spLocks noChangeArrowheads="1"/>
            </p:cNvSpPr>
            <p:nvPr/>
          </p:nvSpPr>
          <p:spPr bwMode="auto">
            <a:xfrm>
              <a:off x="7591730" y="3054377"/>
              <a:ext cx="238019" cy="535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Rectangle 96"/>
            <p:cNvSpPr>
              <a:spLocks noChangeArrowheads="1"/>
            </p:cNvSpPr>
            <p:nvPr/>
          </p:nvSpPr>
          <p:spPr bwMode="auto">
            <a:xfrm>
              <a:off x="7726166" y="3091636"/>
              <a:ext cx="238925" cy="574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547290" y="2930966"/>
              <a:ext cx="725096" cy="315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700" b="1" dirty="0" smtClean="0">
                  <a:latin typeface="Calibri" pitchFamily="34" charset="0"/>
                </a:rPr>
                <a:t>m    </a:t>
              </a:r>
              <a:r>
                <a:rPr lang="en-US" sz="1300" b="1" dirty="0" smtClean="0">
                  <a:latin typeface="Calibri" pitchFamily="34" charset="0"/>
                </a:rPr>
                <a:t> </a:t>
              </a:r>
              <a:r>
                <a:rPr lang="en-US" sz="1700" b="1" dirty="0" smtClean="0">
                  <a:latin typeface="Calibri" pitchFamily="34" charset="0"/>
                </a:rPr>
                <a:t>?</a:t>
              </a:r>
              <a:endParaRPr lang="en-US" sz="1700" b="1" dirty="0">
                <a:latin typeface="Calibri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586933" y="3138497"/>
              <a:ext cx="700105" cy="315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700" b="1" dirty="0" smtClean="0">
                  <a:latin typeface="Calibri" pitchFamily="34" charset="0"/>
                </a:rPr>
                <a:t>+</a:t>
              </a:r>
              <a:r>
                <a:rPr lang="en-US" sz="1000" b="1" dirty="0" smtClean="0">
                  <a:latin typeface="Calibri" pitchFamily="34" charset="0"/>
                </a:rPr>
                <a:t> </a:t>
              </a:r>
              <a:r>
                <a:rPr lang="en-US" sz="1700" b="1" dirty="0" smtClean="0">
                  <a:latin typeface="Calibri" pitchFamily="34" charset="0"/>
                </a:rPr>
                <a:t>     </a:t>
              </a:r>
              <a:r>
                <a:rPr lang="en-US" sz="1600" b="1" dirty="0" smtClean="0">
                  <a:latin typeface="Calibri"/>
                </a:rPr>
                <a:t>–</a:t>
              </a:r>
              <a:endParaRPr lang="en-US" sz="1600" b="1" dirty="0">
                <a:latin typeface="Calibri" pitchFamily="34" charset="0"/>
              </a:endParaRP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7852591" y="2993570"/>
              <a:ext cx="165087" cy="366365"/>
              <a:chOff x="6047607" y="2991188"/>
              <a:chExt cx="165087" cy="366365"/>
            </a:xfrm>
          </p:grpSpPr>
          <p:grpSp>
            <p:nvGrpSpPr>
              <p:cNvPr id="120" name="Group 282"/>
              <p:cNvGrpSpPr/>
              <p:nvPr/>
            </p:nvGrpSpPr>
            <p:grpSpPr>
              <a:xfrm>
                <a:off x="6047607" y="2991188"/>
                <a:ext cx="165086" cy="366365"/>
                <a:chOff x="5324340" y="1689174"/>
                <a:chExt cx="112042" cy="250036"/>
              </a:xfrm>
            </p:grpSpPr>
            <p:sp>
              <p:nvSpPr>
                <p:cNvPr id="122" name="Rectangle 94"/>
                <p:cNvSpPr>
                  <a:spLocks noChangeArrowheads="1"/>
                </p:cNvSpPr>
                <p:nvPr/>
              </p:nvSpPr>
              <p:spPr bwMode="auto">
                <a:xfrm>
                  <a:off x="5348117" y="1689174"/>
                  <a:ext cx="20833" cy="250036"/>
                </a:xfrm>
                <a:prstGeom prst="rect">
                  <a:avLst/>
                </a:prstGeom>
                <a:solidFill>
                  <a:srgbClr val="FF0000"/>
                </a:solidFill>
                <a:ln w="6350" cap="sq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Rectangle 95"/>
                <p:cNvSpPr>
                  <a:spLocks noChangeArrowheads="1"/>
                </p:cNvSpPr>
                <p:nvPr/>
              </p:nvSpPr>
              <p:spPr bwMode="auto">
                <a:xfrm>
                  <a:off x="5390839" y="1689174"/>
                  <a:ext cx="20833" cy="250036"/>
                </a:xfrm>
                <a:prstGeom prst="rect">
                  <a:avLst/>
                </a:prstGeom>
                <a:solidFill>
                  <a:srgbClr val="FFFF00"/>
                </a:solidFill>
                <a:ln w="6350" cap="sq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n>
                      <a:solidFill>
                        <a:srgbClr val="FFFF00"/>
                      </a:solidFill>
                    </a:ln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24" name="Line 100"/>
                <p:cNvSpPr>
                  <a:spLocks noChangeShapeType="1"/>
                </p:cNvSpPr>
                <p:nvPr/>
              </p:nvSpPr>
              <p:spPr bwMode="auto">
                <a:xfrm>
                  <a:off x="5324340" y="1751126"/>
                  <a:ext cx="112042" cy="584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1" name="Line 100"/>
              <p:cNvSpPr>
                <a:spLocks noChangeShapeType="1"/>
              </p:cNvSpPr>
              <p:nvPr/>
            </p:nvSpPr>
            <p:spPr bwMode="auto">
              <a:xfrm>
                <a:off x="6047608" y="3272705"/>
                <a:ext cx="165086" cy="856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4" name="Group 133"/>
          <p:cNvGrpSpPr/>
          <p:nvPr/>
        </p:nvGrpSpPr>
        <p:grpSpPr>
          <a:xfrm>
            <a:off x="6123462" y="1378009"/>
            <a:ext cx="1527048" cy="906239"/>
            <a:chOff x="6431118" y="1420739"/>
            <a:chExt cx="1527048" cy="906239"/>
          </a:xfrm>
        </p:grpSpPr>
        <p:pic>
          <p:nvPicPr>
            <p:cNvPr id="133" name="Picture 132" descr="polled_colored_black_bull_gr-bg.bmp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6431118" y="1420739"/>
              <a:ext cx="1527048" cy="906239"/>
            </a:xfrm>
            <a:prstGeom prst="rect">
              <a:avLst/>
            </a:prstGeom>
          </p:spPr>
        </p:pic>
        <p:grpSp>
          <p:nvGrpSpPr>
            <p:cNvPr id="61" name="Group 60"/>
            <p:cNvGrpSpPr>
              <a:grpSpLocks noChangeAspect="1"/>
            </p:cNvGrpSpPr>
            <p:nvPr/>
          </p:nvGrpSpPr>
          <p:grpSpPr>
            <a:xfrm>
              <a:off x="6694145" y="1422206"/>
              <a:ext cx="781745" cy="734881"/>
              <a:chOff x="6782594" y="1321489"/>
              <a:chExt cx="752130" cy="707041"/>
            </a:xfrm>
          </p:grpSpPr>
          <p:sp>
            <p:nvSpPr>
              <p:cNvPr id="32" name="Rectangle 89"/>
              <p:cNvSpPr>
                <a:spLocks noChangeArrowheads="1"/>
              </p:cNvSpPr>
              <p:nvPr/>
            </p:nvSpPr>
            <p:spPr bwMode="auto">
              <a:xfrm>
                <a:off x="6828969" y="1440225"/>
                <a:ext cx="229002" cy="5155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Rectangle 96"/>
              <p:cNvSpPr>
                <a:spLocks noChangeArrowheads="1"/>
              </p:cNvSpPr>
              <p:nvPr/>
            </p:nvSpPr>
            <p:spPr bwMode="auto">
              <a:xfrm>
                <a:off x="6958312" y="1476072"/>
                <a:ext cx="229874" cy="5524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782594" y="1321489"/>
                <a:ext cx="752130" cy="303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700" b="1" dirty="0" smtClean="0">
                    <a:latin typeface="Calibri" pitchFamily="34" charset="0"/>
                  </a:rPr>
                  <a:t>M    </a:t>
                </a:r>
                <a:r>
                  <a:rPr lang="en-US" sz="1700" b="1" dirty="0" err="1" smtClean="0">
                    <a:latin typeface="Calibri" pitchFamily="34" charset="0"/>
                  </a:rPr>
                  <a:t>m</a:t>
                </a:r>
                <a:endParaRPr lang="en-US" sz="1700" b="1" dirty="0">
                  <a:latin typeface="Calibri" pitchFamily="34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828936" y="1525740"/>
                <a:ext cx="673582" cy="303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700" b="1" dirty="0" smtClean="0">
                    <a:latin typeface="Calibri" pitchFamily="34" charset="0"/>
                  </a:rPr>
                  <a:t>+</a:t>
                </a:r>
                <a:r>
                  <a:rPr lang="en-US" sz="1000" b="1" dirty="0" smtClean="0">
                    <a:latin typeface="Calibri" pitchFamily="34" charset="0"/>
                  </a:rPr>
                  <a:t> </a:t>
                </a:r>
                <a:r>
                  <a:rPr lang="en-US" sz="1700" b="1" dirty="0" smtClean="0">
                    <a:latin typeface="Calibri" pitchFamily="34" charset="0"/>
                  </a:rPr>
                  <a:t>     </a:t>
                </a:r>
                <a:r>
                  <a:rPr lang="en-US" sz="1600" b="1" dirty="0" smtClean="0">
                    <a:latin typeface="Calibri"/>
                  </a:rPr>
                  <a:t>–</a:t>
                </a:r>
                <a:endParaRPr lang="en-US" sz="1600" b="1" dirty="0">
                  <a:latin typeface="Calibri" pitchFamily="34" charset="0"/>
                </a:endParaRPr>
              </a:p>
            </p:txBody>
          </p:sp>
          <p:grpSp>
            <p:nvGrpSpPr>
              <p:cNvPr id="35" name="Group 282"/>
              <p:cNvGrpSpPr/>
              <p:nvPr/>
            </p:nvGrpSpPr>
            <p:grpSpPr>
              <a:xfrm>
                <a:off x="7078945" y="1379429"/>
                <a:ext cx="158832" cy="352486"/>
                <a:chOff x="5325058" y="1689174"/>
                <a:chExt cx="112042" cy="250036"/>
              </a:xfrm>
            </p:grpSpPr>
            <p:sp>
              <p:nvSpPr>
                <p:cNvPr id="36" name="Rectangle 94"/>
                <p:cNvSpPr>
                  <a:spLocks noChangeArrowheads="1"/>
                </p:cNvSpPr>
                <p:nvPr/>
              </p:nvSpPr>
              <p:spPr bwMode="auto">
                <a:xfrm>
                  <a:off x="5348117" y="1689174"/>
                  <a:ext cx="20833" cy="250036"/>
                </a:xfrm>
                <a:prstGeom prst="rect">
                  <a:avLst/>
                </a:prstGeom>
                <a:solidFill>
                  <a:srgbClr val="00FF00"/>
                </a:solidFill>
                <a:ln w="6350" cap="sq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Rectangle 95"/>
                <p:cNvSpPr>
                  <a:spLocks noChangeArrowheads="1"/>
                </p:cNvSpPr>
                <p:nvPr/>
              </p:nvSpPr>
              <p:spPr bwMode="auto">
                <a:xfrm>
                  <a:off x="5390839" y="1689174"/>
                  <a:ext cx="20833" cy="250036"/>
                </a:xfrm>
                <a:prstGeom prst="rect">
                  <a:avLst/>
                </a:prstGeom>
                <a:solidFill>
                  <a:srgbClr val="FF0000"/>
                </a:solidFill>
                <a:ln w="6350" cap="sq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100"/>
                <p:cNvSpPr>
                  <a:spLocks noChangeShapeType="1"/>
                </p:cNvSpPr>
                <p:nvPr/>
              </p:nvSpPr>
              <p:spPr bwMode="auto">
                <a:xfrm>
                  <a:off x="5325058" y="1751126"/>
                  <a:ext cx="112042" cy="584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100"/>
                <p:cNvSpPr>
                  <a:spLocks noChangeShapeType="1"/>
                </p:cNvSpPr>
                <p:nvPr/>
              </p:nvSpPr>
              <p:spPr bwMode="auto">
                <a:xfrm>
                  <a:off x="5325058" y="1889245"/>
                  <a:ext cx="112042" cy="584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5" name="Group 332"/>
          <p:cNvGrpSpPr/>
          <p:nvPr/>
        </p:nvGrpSpPr>
        <p:grpSpPr>
          <a:xfrm>
            <a:off x="7086229" y="3876117"/>
            <a:ext cx="1197864" cy="1481627"/>
            <a:chOff x="6519360" y="209524"/>
            <a:chExt cx="1499616" cy="1261974"/>
          </a:xfrm>
        </p:grpSpPr>
        <p:cxnSp>
          <p:nvCxnSpPr>
            <p:cNvPr id="136" name="Straight Arrow Connector 135"/>
            <p:cNvCxnSpPr/>
            <p:nvPr/>
          </p:nvCxnSpPr>
          <p:spPr bwMode="auto">
            <a:xfrm>
              <a:off x="7996085" y="1197178"/>
              <a:ext cx="3" cy="272592"/>
            </a:xfrm>
            <a:prstGeom prst="straightConnector1">
              <a:avLst/>
            </a:prstGeom>
            <a:noFill/>
            <a:ln w="38100" cap="flat" cmpd="sng" algn="ctr">
              <a:solidFill>
                <a:srgbClr val="00563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7" name="Line 85"/>
            <p:cNvSpPr>
              <a:spLocks noChangeShapeType="1"/>
            </p:cNvSpPr>
            <p:nvPr/>
          </p:nvSpPr>
          <p:spPr bwMode="auto">
            <a:xfrm>
              <a:off x="7268836" y="209524"/>
              <a:ext cx="665" cy="989126"/>
            </a:xfrm>
            <a:prstGeom prst="line">
              <a:avLst/>
            </a:prstGeom>
            <a:solidFill>
              <a:schemeClr val="tx1"/>
            </a:solidFill>
            <a:ln w="38100">
              <a:solidFill>
                <a:srgbClr val="00563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86"/>
            <p:cNvSpPr>
              <a:spLocks noChangeShapeType="1"/>
            </p:cNvSpPr>
            <p:nvPr/>
          </p:nvSpPr>
          <p:spPr bwMode="auto">
            <a:xfrm flipV="1">
              <a:off x="6519360" y="1197154"/>
              <a:ext cx="1499616" cy="1496"/>
            </a:xfrm>
            <a:prstGeom prst="line">
              <a:avLst/>
            </a:prstGeom>
            <a:solidFill>
              <a:schemeClr val="tx1"/>
            </a:solidFill>
            <a:ln w="38100">
              <a:solidFill>
                <a:srgbClr val="00563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39" name="Straight Arrow Connector 138"/>
            <p:cNvCxnSpPr/>
            <p:nvPr/>
          </p:nvCxnSpPr>
          <p:spPr bwMode="auto">
            <a:xfrm>
              <a:off x="6544230" y="1197178"/>
              <a:ext cx="1" cy="274320"/>
            </a:xfrm>
            <a:prstGeom prst="straightConnector1">
              <a:avLst/>
            </a:prstGeom>
            <a:noFill/>
            <a:ln w="38100" cap="flat" cmpd="sng" algn="ctr">
              <a:solidFill>
                <a:srgbClr val="00563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of sequence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514056"/>
          </a:xfrm>
        </p:spPr>
        <p:txBody>
          <a:bodyPr/>
          <a:lstStyle/>
          <a:p>
            <a:pPr>
              <a:lnSpc>
                <a:spcPts val="32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700" dirty="0" smtClean="0">
                <a:solidFill>
                  <a:srgbClr val="00563F"/>
                </a:solidFill>
              </a:rPr>
              <a:t>Alignmen</a:t>
            </a:r>
            <a:r>
              <a:rPr lang="en-US" sz="2700" dirty="0" smtClean="0"/>
              <a:t>t – determining location of chromosomal segments provided by sequencer</a:t>
            </a: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700" dirty="0" err="1" smtClean="0">
                <a:solidFill>
                  <a:srgbClr val="00563F"/>
                </a:solidFill>
              </a:rPr>
              <a:t>Findmap</a:t>
            </a:r>
            <a:r>
              <a:rPr lang="en-US" sz="2700" dirty="0" smtClean="0"/>
              <a:t> – matches segment against library of haplotypes</a:t>
            </a: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700" dirty="0" smtClean="0"/>
              <a:t>Preserves low-frequency variants</a:t>
            </a: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700" dirty="0" smtClean="0"/>
              <a:t>Does not identify new variants</a:t>
            </a: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700" dirty="0" smtClean="0"/>
              <a:t>Uses a hash table to find variant </a:t>
            </a:r>
            <a:r>
              <a:rPr lang="en-US" sz="2700" dirty="0" err="1" smtClean="0"/>
              <a:t>enabling</a:t>
            </a:r>
            <a:r>
              <a:rPr lang="en-US" sz="2700" dirty="0" err="1" smtClean="0">
                <a:sym typeface="Symbol"/>
              </a:rPr>
              <a:t></a:t>
            </a:r>
            <a:r>
              <a:rPr lang="en-US" sz="2700" dirty="0" err="1" smtClean="0"/>
              <a:t>rapid</a:t>
            </a:r>
            <a:r>
              <a:rPr lang="en-US" sz="2700" dirty="0" err="1" smtClean="0">
                <a:sym typeface="Symbol"/>
              </a:rPr>
              <a:t></a:t>
            </a:r>
            <a:r>
              <a:rPr lang="en-US" sz="2700" dirty="0" err="1" smtClean="0"/>
              <a:t>processing</a:t>
            </a:r>
            <a:endParaRPr lang="en-US" sz="2700" dirty="0" smtClean="0"/>
          </a:p>
        </p:txBody>
      </p:sp>
      <p:pic>
        <p:nvPicPr>
          <p:cNvPr id="5" name="Picture 4" descr="GeneAssembly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142382" y="3244020"/>
            <a:ext cx="2548141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Further use of sequence data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13" y="1359877"/>
            <a:ext cx="8226425" cy="4744889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3900"/>
              </a:spcAft>
            </a:pPr>
            <a:r>
              <a:rPr lang="en-US" sz="2700" dirty="0" smtClean="0"/>
              <a:t>Discovery of causative genetic variants</a:t>
            </a:r>
          </a:p>
          <a:p>
            <a:pPr>
              <a:lnSpc>
                <a:spcPts val="3200"/>
              </a:lnSpc>
              <a:spcAft>
                <a:spcPts val="1500"/>
              </a:spcAft>
            </a:pPr>
            <a:r>
              <a:rPr lang="en-US" sz="2700" dirty="0" smtClean="0"/>
              <a:t>Refinement of SNPs used in genomic evaluation</a:t>
            </a:r>
          </a:p>
          <a:p>
            <a:pPr marL="633413" lvl="1" indent="-234950">
              <a:lnSpc>
                <a:spcPts val="3200"/>
              </a:lnSpc>
              <a:spcAft>
                <a:spcPts val="1500"/>
              </a:spcAft>
            </a:pPr>
            <a:r>
              <a:rPr lang="en-US" sz="2700" dirty="0" smtClean="0"/>
              <a:t>Add discovered causative variants</a:t>
            </a:r>
          </a:p>
          <a:p>
            <a:pPr marL="633413" lvl="1" indent="-234950">
              <a:lnSpc>
                <a:spcPts val="3200"/>
              </a:lnSpc>
              <a:spcAft>
                <a:spcPts val="3900"/>
              </a:spcAft>
            </a:pPr>
            <a:r>
              <a:rPr lang="en-US" sz="2700" dirty="0" smtClean="0"/>
              <a:t>Use some SNPs for imputation but not for estimation of SNP effects</a:t>
            </a:r>
          </a:p>
          <a:p>
            <a:pPr marL="344488" indent="-349250">
              <a:lnSpc>
                <a:spcPts val="3200"/>
              </a:lnSpc>
              <a:spcAft>
                <a:spcPts val="3600"/>
              </a:spcAft>
            </a:pPr>
            <a:r>
              <a:rPr lang="en-US" sz="2700" dirty="0" smtClean="0"/>
              <a:t>Create genotypes for genomic evaluation from sequence data to enable immediate use through imputation of any new SNPs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Additional traits requiring data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13" y="1359877"/>
            <a:ext cx="8226425" cy="4770537"/>
          </a:xfrm>
        </p:spPr>
        <p:txBody>
          <a:bodyPr/>
          <a:lstStyle/>
          <a:p>
            <a:pPr>
              <a:lnSpc>
                <a:spcPts val="2600"/>
              </a:lnSpc>
              <a:spcAft>
                <a:spcPts val="1400"/>
              </a:spcAft>
            </a:pPr>
            <a:r>
              <a:rPr lang="en-US" sz="2700" dirty="0" smtClean="0"/>
              <a:t>Clinical mastitis </a:t>
            </a:r>
          </a:p>
          <a:p>
            <a:pPr>
              <a:lnSpc>
                <a:spcPts val="2600"/>
              </a:lnSpc>
              <a:spcAft>
                <a:spcPts val="1400"/>
              </a:spcAft>
            </a:pPr>
            <a:r>
              <a:rPr lang="en-US" sz="2700" dirty="0" smtClean="0"/>
              <a:t>Displaced </a:t>
            </a:r>
            <a:r>
              <a:rPr lang="en-US" sz="2700" dirty="0" err="1" smtClean="0"/>
              <a:t>abomasum</a:t>
            </a:r>
            <a:endParaRPr lang="en-US" sz="2700" dirty="0" smtClean="0"/>
          </a:p>
          <a:p>
            <a:pPr>
              <a:lnSpc>
                <a:spcPts val="2600"/>
              </a:lnSpc>
              <a:spcAft>
                <a:spcPts val="1400"/>
              </a:spcAft>
            </a:pPr>
            <a:r>
              <a:rPr lang="en-US" sz="2700" dirty="0" smtClean="0"/>
              <a:t>Ketosis</a:t>
            </a:r>
          </a:p>
          <a:p>
            <a:pPr>
              <a:lnSpc>
                <a:spcPts val="2600"/>
              </a:lnSpc>
              <a:spcAft>
                <a:spcPts val="1400"/>
              </a:spcAft>
            </a:pPr>
            <a:r>
              <a:rPr lang="en-US" sz="2700" dirty="0" smtClean="0"/>
              <a:t>Hoof health</a:t>
            </a:r>
            <a:endParaRPr lang="en-GB" sz="2700" dirty="0" smtClean="0"/>
          </a:p>
          <a:p>
            <a:pPr>
              <a:lnSpc>
                <a:spcPts val="2600"/>
              </a:lnSpc>
              <a:spcAft>
                <a:spcPts val="1400"/>
              </a:spcAft>
            </a:pPr>
            <a:r>
              <a:rPr lang="en-GB" sz="2700" dirty="0" smtClean="0"/>
              <a:t>Immune response</a:t>
            </a:r>
            <a:endParaRPr lang="en-US" sz="2700" dirty="0" smtClean="0"/>
          </a:p>
          <a:p>
            <a:pPr>
              <a:lnSpc>
                <a:spcPts val="2600"/>
              </a:lnSpc>
              <a:spcAft>
                <a:spcPts val="1400"/>
              </a:spcAft>
            </a:pPr>
            <a:r>
              <a:rPr lang="en-US" sz="2700" dirty="0" smtClean="0"/>
              <a:t>Other health traits</a:t>
            </a:r>
          </a:p>
          <a:p>
            <a:pPr>
              <a:lnSpc>
                <a:spcPts val="2600"/>
              </a:lnSpc>
              <a:spcAft>
                <a:spcPts val="1400"/>
              </a:spcAft>
            </a:pPr>
            <a:r>
              <a:rPr lang="en-US" sz="2700" dirty="0" smtClean="0"/>
              <a:t>Feed efficiency</a:t>
            </a:r>
          </a:p>
          <a:p>
            <a:pPr>
              <a:lnSpc>
                <a:spcPts val="2600"/>
              </a:lnSpc>
              <a:spcAft>
                <a:spcPts val="1400"/>
              </a:spcAft>
            </a:pPr>
            <a:r>
              <a:rPr lang="en-US" sz="2700" dirty="0" smtClean="0"/>
              <a:t>Methane production</a:t>
            </a: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en-GB" sz="2700" dirty="0" smtClean="0"/>
              <a:t>Milk fatty acid compositio</a:t>
            </a:r>
            <a:r>
              <a:rPr lang="en-GB" sz="2700" dirty="0" smtClean="0">
                <a:latin typeface="+mn-lt"/>
              </a:rPr>
              <a:t>n from mid</a:t>
            </a:r>
            <a:r>
              <a:rPr lang="en-GB" sz="2700" dirty="0" smtClean="0">
                <a:latin typeface="Calibri"/>
              </a:rPr>
              <a:t>‐</a:t>
            </a:r>
            <a:r>
              <a:rPr lang="en-GB" sz="2700" dirty="0" smtClean="0">
                <a:latin typeface="+mn-lt"/>
              </a:rPr>
              <a:t>infrared</a:t>
            </a:r>
            <a:r>
              <a:rPr lang="en-GB" sz="2700" dirty="0" smtClean="0">
                <a:latin typeface="+mn-lt"/>
                <a:sym typeface="Symbol"/>
              </a:rPr>
              <a:t></a:t>
            </a:r>
            <a:r>
              <a:rPr lang="en-GB" sz="2700" dirty="0" smtClean="0">
                <a:latin typeface="+mn-lt"/>
              </a:rPr>
              <a:t>spectroscopy</a:t>
            </a:r>
            <a:endParaRPr lang="en-US" sz="2700" dirty="0"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68349" y="1431236"/>
            <a:ext cx="3549374" cy="4504990"/>
            <a:chOff x="5247861" y="1560443"/>
            <a:chExt cx="3549374" cy="4504990"/>
          </a:xfrm>
        </p:grpSpPr>
        <p:pic>
          <p:nvPicPr>
            <p:cNvPr id="4" name="Picture 3" descr="Mastitis-ARS-d1189-2.jp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5247861" y="1560443"/>
              <a:ext cx="1828800" cy="914400"/>
            </a:xfrm>
            <a:prstGeom prst="rect">
              <a:avLst/>
            </a:prstGeom>
          </p:spPr>
        </p:pic>
        <p:pic>
          <p:nvPicPr>
            <p:cNvPr id="8" name="Picture 7" descr="immune-ARS-d648-1.jp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6968435" y="2206487"/>
              <a:ext cx="1828800" cy="914400"/>
            </a:xfrm>
            <a:prstGeom prst="rect">
              <a:avLst/>
            </a:prstGeom>
          </p:spPr>
        </p:pic>
        <p:pic>
          <p:nvPicPr>
            <p:cNvPr id="9" name="Picture 8" descr="methane_ARS-k6010-1.jp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5247861" y="2902227"/>
              <a:ext cx="1828800" cy="914400"/>
            </a:xfrm>
            <a:prstGeom prst="rect">
              <a:avLst/>
            </a:prstGeom>
          </p:spPr>
        </p:pic>
        <p:pic>
          <p:nvPicPr>
            <p:cNvPr id="7" name="Picture 6" descr="HolCalor.jp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6968435" y="3707296"/>
              <a:ext cx="1828800" cy="914400"/>
            </a:xfrm>
            <a:prstGeom prst="rect">
              <a:avLst/>
            </a:prstGeom>
          </p:spPr>
        </p:pic>
        <p:pic>
          <p:nvPicPr>
            <p:cNvPr id="6" name="Picture 5" descr="FeedEfficiency_ARS-d1462-6.jp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6162261" y="3965712"/>
              <a:ext cx="914400" cy="1828800"/>
            </a:xfrm>
            <a:prstGeom prst="rect">
              <a:avLst/>
            </a:prstGeom>
          </p:spPr>
        </p:pic>
        <p:pic>
          <p:nvPicPr>
            <p:cNvPr id="5" name="Picture 4" descr="HolsEat.jpg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>
            <a:xfrm>
              <a:off x="6968435" y="5148468"/>
              <a:ext cx="1828800" cy="91696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new traits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13" y="1359877"/>
            <a:ext cx="8226425" cy="4719241"/>
          </a:xfrm>
        </p:spPr>
        <p:txBody>
          <a:bodyPr/>
          <a:lstStyle/>
          <a:p>
            <a:pPr marL="347663" indent="-347663">
              <a:lnSpc>
                <a:spcPts val="3200"/>
              </a:lnSpc>
              <a:spcAft>
                <a:spcPts val="3300"/>
              </a:spcAft>
            </a:pPr>
            <a:r>
              <a:rPr lang="en-US" sz="2700" dirty="0" smtClean="0"/>
              <a:t>Mortality</a:t>
            </a:r>
          </a:p>
          <a:p>
            <a:pPr marL="347663" indent="-347663">
              <a:lnSpc>
                <a:spcPts val="3200"/>
              </a:lnSpc>
              <a:spcAft>
                <a:spcPts val="3300"/>
              </a:spcAft>
            </a:pPr>
            <a:r>
              <a:rPr lang="en-US" sz="2700" dirty="0" smtClean="0"/>
              <a:t>Days to first breeding</a:t>
            </a:r>
          </a:p>
          <a:p>
            <a:pPr marL="347663" indent="-347663">
              <a:lnSpc>
                <a:spcPts val="3200"/>
              </a:lnSpc>
              <a:spcAft>
                <a:spcPts val="3300"/>
              </a:spcAft>
            </a:pPr>
            <a:r>
              <a:rPr lang="en-US" sz="2700" dirty="0" smtClean="0"/>
              <a:t>Gestation length</a:t>
            </a:r>
          </a:p>
          <a:p>
            <a:pPr marL="347663" indent="-347663">
              <a:lnSpc>
                <a:spcPts val="3200"/>
              </a:lnSpc>
              <a:spcAft>
                <a:spcPts val="3300"/>
              </a:spcAft>
            </a:pPr>
            <a:r>
              <a:rPr lang="en-US" sz="2700" dirty="0" smtClean="0"/>
              <a:t>Persistency</a:t>
            </a:r>
            <a:endParaRPr lang="en-US" sz="2700" dirty="0" smtClean="0">
              <a:solidFill>
                <a:srgbClr val="00563F"/>
              </a:solidFill>
            </a:endParaRPr>
          </a:p>
          <a:p>
            <a:pPr marL="347663" indent="-347663">
              <a:lnSpc>
                <a:spcPts val="3200"/>
              </a:lnSpc>
              <a:spcAft>
                <a:spcPts val="0"/>
              </a:spcAft>
            </a:pPr>
            <a:r>
              <a:rPr lang="en-US" sz="2700" dirty="0" smtClean="0">
                <a:latin typeface="Calibri"/>
              </a:rPr>
              <a:t>Resistance to h</a:t>
            </a:r>
            <a:r>
              <a:rPr lang="en-US" sz="2700" dirty="0" smtClean="0"/>
              <a:t>eat stress </a:t>
            </a:r>
          </a:p>
          <a:p>
            <a:pPr marL="347663" lvl="1" indent="0">
              <a:lnSpc>
                <a:spcPts val="3200"/>
              </a:lnSpc>
              <a:spcAft>
                <a:spcPts val="0"/>
              </a:spcAft>
              <a:buNone/>
            </a:pPr>
            <a:r>
              <a:rPr lang="en-US" sz="2700" dirty="0" smtClean="0">
                <a:solidFill>
                  <a:srgbClr val="00563F"/>
                </a:solidFill>
              </a:rPr>
              <a:t>(predicting genotype </a:t>
            </a:r>
            <a:r>
              <a:rPr lang="en-US" sz="2700" dirty="0" smtClean="0">
                <a:solidFill>
                  <a:srgbClr val="00563F"/>
                </a:solidFill>
                <a:latin typeface="Calibri"/>
              </a:rPr>
              <a:t>×</a:t>
            </a:r>
            <a:r>
              <a:rPr lang="en-US" sz="2700" dirty="0" smtClean="0">
                <a:solidFill>
                  <a:srgbClr val="00563F"/>
                </a:solidFill>
              </a:rPr>
              <a:t> </a:t>
            </a:r>
          </a:p>
          <a:p>
            <a:pPr marL="347663" lvl="1" indent="0">
              <a:lnSpc>
                <a:spcPts val="3200"/>
              </a:lnSpc>
              <a:spcAft>
                <a:spcPts val="0"/>
              </a:spcAft>
              <a:buNone/>
            </a:pPr>
            <a:r>
              <a:rPr lang="en-US" sz="2700" dirty="0" smtClean="0">
                <a:solidFill>
                  <a:srgbClr val="00563F"/>
                </a:solidFill>
                <a:latin typeface="Calibri"/>
              </a:rPr>
              <a:t>environment interactions)</a:t>
            </a:r>
            <a:endParaRPr lang="en-US" sz="2700" dirty="0" smtClean="0">
              <a:solidFill>
                <a:srgbClr val="00563F"/>
              </a:solidFill>
            </a:endParaRPr>
          </a:p>
        </p:txBody>
      </p:sp>
      <p:pic>
        <p:nvPicPr>
          <p:cNvPr id="7" name="Picture 6" descr="Holstein calves_Idaho_ARS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005845" y="1415725"/>
            <a:ext cx="2615411" cy="438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Benefits to dairy industry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5613" y="1371600"/>
            <a:ext cx="8064544" cy="4670277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2400"/>
              </a:spcAft>
            </a:pPr>
            <a:r>
              <a:rPr lang="en-US" sz="2700" dirty="0" smtClean="0"/>
              <a:t>Low-cost genotyping tools for genomic predictions of genetic merit</a:t>
            </a:r>
          </a:p>
          <a:p>
            <a:pPr>
              <a:lnSpc>
                <a:spcPts val="3200"/>
              </a:lnSpc>
              <a:spcAft>
                <a:spcPts val="2400"/>
              </a:spcAft>
            </a:pPr>
            <a:r>
              <a:rPr lang="en-US" sz="2700" dirty="0" smtClean="0"/>
              <a:t>Identification of gene mutations for cow</a:t>
            </a:r>
            <a:r>
              <a:rPr lang="en-US" sz="2700" dirty="0" smtClean="0">
                <a:latin typeface="Cambria"/>
              </a:rPr>
              <a:t> </a:t>
            </a:r>
            <a:r>
              <a:rPr lang="en-US" sz="2700" dirty="0" smtClean="0"/>
              <a:t>fertility</a:t>
            </a:r>
          </a:p>
          <a:p>
            <a:pPr>
              <a:lnSpc>
                <a:spcPts val="3200"/>
              </a:lnSpc>
              <a:spcAft>
                <a:spcPts val="2400"/>
              </a:spcAft>
            </a:pPr>
            <a:r>
              <a:rPr lang="en-US" sz="2700" dirty="0" smtClean="0"/>
              <a:t>Genetic evaluations for more than 30</a:t>
            </a:r>
            <a:r>
              <a:rPr lang="en-US" sz="2700" dirty="0" smtClean="0">
                <a:latin typeface="Cambria"/>
              </a:rPr>
              <a:t> </a:t>
            </a:r>
            <a:r>
              <a:rPr lang="en-US" sz="2700" dirty="0" smtClean="0"/>
              <a:t>traits of U.S. dairy cows</a:t>
            </a:r>
            <a:endParaRPr lang="en-US" sz="2700" dirty="0" smtClean="0">
              <a:solidFill>
                <a:srgbClr val="00563F"/>
              </a:solidFill>
            </a:endParaRPr>
          </a:p>
          <a:p>
            <a:pPr>
              <a:lnSpc>
                <a:spcPts val="3200"/>
              </a:lnSpc>
              <a:spcAft>
                <a:spcPts val="2400"/>
              </a:spcAft>
            </a:pPr>
            <a:r>
              <a:rPr lang="en-US" sz="2700" dirty="0" smtClean="0"/>
              <a:t>Genetic-economic indexes to help dairy farmers choose parents of future generations</a:t>
            </a:r>
          </a:p>
          <a:p>
            <a:pPr>
              <a:lnSpc>
                <a:spcPts val="3200"/>
              </a:lnSpc>
              <a:spcAft>
                <a:spcPts val="2400"/>
              </a:spcAft>
            </a:pPr>
            <a:r>
              <a:rPr lang="en-US" sz="2700" dirty="0" smtClean="0"/>
              <a:t>Genomic mating programs for dairy cattle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CA" dirty="0" smtClean="0"/>
              <a:t>Impact on breeders</a:t>
            </a:r>
            <a:endParaRPr lang="en-CA" sz="4000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552528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3300"/>
              </a:spcAft>
            </a:pPr>
            <a:r>
              <a:rPr lang="en-US" sz="2700" dirty="0" smtClean="0"/>
              <a:t>Haplotype and gene tests in selection and mating programs</a:t>
            </a:r>
            <a:endParaRPr lang="en-CA" sz="2700" dirty="0" smtClean="0"/>
          </a:p>
          <a:p>
            <a:pPr>
              <a:lnSpc>
                <a:spcPts val="3200"/>
              </a:lnSpc>
              <a:spcAft>
                <a:spcPts val="3300"/>
              </a:spcAft>
            </a:pPr>
            <a:r>
              <a:rPr lang="en-CA" sz="2700" dirty="0" smtClean="0"/>
              <a:t>Trend towards a small number of elite breeders that are investing heavily in genomics</a:t>
            </a:r>
          </a:p>
          <a:p>
            <a:pPr>
              <a:lnSpc>
                <a:spcPts val="3200"/>
              </a:lnSpc>
              <a:spcAft>
                <a:spcPts val="3300"/>
              </a:spcAft>
            </a:pPr>
            <a:r>
              <a:rPr lang="en-CA" sz="2700" dirty="0" smtClean="0"/>
              <a:t>About 30% of young males genotyped directly by breeders since April 2013</a:t>
            </a:r>
          </a:p>
          <a:p>
            <a:pPr>
              <a:lnSpc>
                <a:spcPts val="3200"/>
              </a:lnSpc>
              <a:spcAft>
                <a:spcPts val="0"/>
              </a:spcAft>
            </a:pPr>
            <a:r>
              <a:rPr lang="en-CA" sz="2700" dirty="0" smtClean="0"/>
              <a:t>Prices for top genomic heifers can be very high</a:t>
            </a:r>
          </a:p>
          <a:p>
            <a:pPr>
              <a:lnSpc>
                <a:spcPts val="3200"/>
              </a:lnSpc>
              <a:spcAft>
                <a:spcPts val="0"/>
              </a:spcAft>
              <a:buNone/>
            </a:pPr>
            <a:r>
              <a:rPr lang="en-CA" sz="2700" dirty="0" smtClean="0">
                <a:solidFill>
                  <a:srgbClr val="00563F"/>
                </a:solidFill>
              </a:rPr>
              <a:t>	(e.g., $265,000 )</a:t>
            </a:r>
          </a:p>
        </p:txBody>
      </p:sp>
      <p:pic>
        <p:nvPicPr>
          <p:cNvPr id="4" name="Picture 3" descr="bodairy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544555" y="4250727"/>
            <a:ext cx="1309870" cy="201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Impact on dairy producers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5745163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CA" sz="2700" dirty="0" smtClean="0"/>
              <a:t>General</a:t>
            </a:r>
          </a:p>
          <a:p>
            <a:pPr marL="631825" lvl="1" indent="-225425">
              <a:lnSpc>
                <a:spcPts val="3200"/>
              </a:lnSpc>
              <a:spcAft>
                <a:spcPts val="600"/>
              </a:spcAft>
            </a:pPr>
            <a:r>
              <a:rPr lang="en-CA" sz="2700" dirty="0" smtClean="0"/>
              <a:t>Reduced generation interval</a:t>
            </a:r>
          </a:p>
          <a:p>
            <a:pPr marL="631825" lvl="1" indent="-225425">
              <a:lnSpc>
                <a:spcPts val="3200"/>
              </a:lnSpc>
              <a:spcAft>
                <a:spcPts val="600"/>
              </a:spcAft>
            </a:pPr>
            <a:r>
              <a:rPr lang="en-CA" sz="2700" dirty="0" smtClean="0"/>
              <a:t>Increased rate of genetic gain</a:t>
            </a:r>
          </a:p>
          <a:p>
            <a:pPr marL="631825" lvl="1" indent="-225425">
              <a:lnSpc>
                <a:spcPts val="3200"/>
              </a:lnSpc>
              <a:spcAft>
                <a:spcPts val="3000"/>
              </a:spcAft>
            </a:pPr>
            <a:r>
              <a:rPr lang="en-CA" sz="2700" dirty="0" smtClean="0"/>
              <a:t>More inbreeding/</a:t>
            </a:r>
            <a:r>
              <a:rPr lang="en-CA" sz="2700" dirty="0" err="1" smtClean="0"/>
              <a:t>homozygosity</a:t>
            </a:r>
            <a:r>
              <a:rPr lang="en-CA" sz="2700" dirty="0" smtClean="0"/>
              <a:t>?</a:t>
            </a:r>
          </a:p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CA" sz="2700" dirty="0" smtClean="0"/>
              <a:t>Sires</a:t>
            </a:r>
          </a:p>
          <a:p>
            <a:pPr marL="631825" lvl="1" indent="-225425">
              <a:lnSpc>
                <a:spcPts val="3200"/>
              </a:lnSpc>
              <a:spcAft>
                <a:spcPts val="600"/>
              </a:spcAft>
            </a:pPr>
            <a:r>
              <a:rPr lang="en-CA" sz="2700" dirty="0" smtClean="0"/>
              <a:t>Higher average genetic merit of available bulls</a:t>
            </a:r>
          </a:p>
          <a:p>
            <a:pPr marL="631825" lvl="1" indent="-225425">
              <a:lnSpc>
                <a:spcPts val="3200"/>
              </a:lnSpc>
              <a:spcAft>
                <a:spcPts val="600"/>
              </a:spcAft>
            </a:pPr>
            <a:r>
              <a:rPr lang="en-CA" sz="2700" dirty="0" smtClean="0"/>
              <a:t>More rapid increase in genetic merit for all traits</a:t>
            </a:r>
          </a:p>
          <a:p>
            <a:pPr marL="631825" lvl="1" indent="-225425">
              <a:lnSpc>
                <a:spcPts val="3200"/>
              </a:lnSpc>
              <a:spcAft>
                <a:spcPts val="600"/>
              </a:spcAft>
            </a:pPr>
            <a:r>
              <a:rPr lang="en-CA" sz="2700" dirty="0" smtClean="0"/>
              <a:t>Larger choice of bulls for traits and semen price</a:t>
            </a:r>
          </a:p>
          <a:p>
            <a:pPr marL="631825" lvl="1" indent="-225425">
              <a:lnSpc>
                <a:spcPts val="3200"/>
              </a:lnSpc>
              <a:spcAft>
                <a:spcPts val="1200"/>
              </a:spcAft>
            </a:pPr>
            <a:r>
              <a:rPr lang="en-CA" sz="2700" dirty="0" smtClean="0"/>
              <a:t>Greater use of young bulls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endParaRPr lang="en-CA" sz="2700" dirty="0" smtClean="0"/>
          </a:p>
          <a:p>
            <a:pPr lvl="1">
              <a:lnSpc>
                <a:spcPts val="3200"/>
              </a:lnSpc>
              <a:spcAft>
                <a:spcPts val="1200"/>
              </a:spcAft>
            </a:pPr>
            <a:endParaRPr lang="en-CA" sz="2700" dirty="0" smtClean="0"/>
          </a:p>
        </p:txBody>
      </p:sp>
      <p:pic>
        <p:nvPicPr>
          <p:cNvPr id="7" name="Picture 6" descr="mongycow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95698" y="2428243"/>
            <a:ext cx="1828800" cy="1243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770537"/>
          </a:xfrm>
          <a:ln w="28575"/>
        </p:spPr>
        <p:txBody>
          <a:bodyPr/>
          <a:lstStyle/>
          <a:p>
            <a:pPr>
              <a:lnSpc>
                <a:spcPts val="3000"/>
              </a:lnSpc>
              <a:spcAft>
                <a:spcPts val="3000"/>
              </a:spcAft>
            </a:pPr>
            <a:r>
              <a:rPr lang="en-US" sz="2700" dirty="0" smtClean="0"/>
              <a:t>Enhancing genetic merit of ruminants through genome selection and analysis </a:t>
            </a:r>
          </a:p>
          <a:p>
            <a:pPr marL="339725" lvl="1" indent="-339725">
              <a:lnSpc>
                <a:spcPts val="3000"/>
              </a:lnSpc>
              <a:spcAft>
                <a:spcPts val="3000"/>
              </a:spcAft>
              <a:buSzPct val="67000"/>
              <a:buFont typeface="Monotype Sorts" pitchFamily="2" charset="2"/>
              <a:buChar char="l"/>
            </a:pPr>
            <a:r>
              <a:rPr lang="en-US" sz="2700" dirty="0" smtClean="0"/>
              <a:t>Understanding genetic and physiological factors affecting nutrient use efficiency of dairy cattle</a:t>
            </a:r>
          </a:p>
          <a:p>
            <a:pPr marL="339725" lvl="1" indent="-339725">
              <a:lnSpc>
                <a:spcPts val="3000"/>
              </a:lnSpc>
              <a:spcAft>
                <a:spcPts val="3000"/>
              </a:spcAft>
              <a:buSzPct val="67000"/>
              <a:buFont typeface="Monotype Sorts" pitchFamily="2" charset="2"/>
              <a:buChar char="l"/>
            </a:pPr>
            <a:r>
              <a:rPr lang="en-US" sz="2700" dirty="0" smtClean="0"/>
              <a:t>Development of genomic tools to study ruminant resistance to gastrointestinal nematodes</a:t>
            </a:r>
          </a:p>
          <a:p>
            <a:pPr>
              <a:lnSpc>
                <a:spcPts val="3000"/>
              </a:lnSpc>
              <a:spcAft>
                <a:spcPts val="900"/>
              </a:spcAft>
              <a:buClr>
                <a:srgbClr val="00563F"/>
              </a:buClr>
            </a:pPr>
            <a:r>
              <a:rPr lang="en-US" sz="2700" dirty="0" smtClean="0">
                <a:solidFill>
                  <a:srgbClr val="00563F"/>
                </a:solidFill>
              </a:rPr>
              <a:t>Improving genetic predictions in dairy animals using phenotypic and genomic information</a:t>
            </a:r>
          </a:p>
          <a:p>
            <a:pPr marL="627063" lvl="1" indent="-220663">
              <a:lnSpc>
                <a:spcPts val="3000"/>
              </a:lnSpc>
              <a:spcAft>
                <a:spcPts val="3600"/>
              </a:spcAft>
              <a:buClr>
                <a:srgbClr val="00563F"/>
              </a:buClr>
              <a:buNone/>
            </a:pPr>
            <a:r>
              <a:rPr lang="en-US" sz="2700" dirty="0" smtClean="0">
                <a:solidFill>
                  <a:srgbClr val="00563F"/>
                </a:solidFill>
              </a:rPr>
              <a:t> “Animal Improvement Program” (AIP) 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 appropriated projects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839964" y="5613992"/>
            <a:ext cx="5603365" cy="510362"/>
          </a:xfrm>
          <a:prstGeom prst="roundRect">
            <a:avLst/>
          </a:prstGeom>
          <a:noFill/>
          <a:ln w="57150" cap="flat" cmpd="sng" algn="ctr">
            <a:solidFill>
              <a:srgbClr val="8FFFE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437112"/>
          </a:xfrm>
        </p:spPr>
        <p:txBody>
          <a:bodyPr/>
          <a:lstStyle/>
          <a:p>
            <a:pPr>
              <a:lnSpc>
                <a:spcPts val="32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700" dirty="0" smtClean="0"/>
              <a:t>Highly successful program leading to annual increases in genetic merit for production efficiency</a:t>
            </a: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700" dirty="0" smtClean="0"/>
              <a:t>Large database of phenotypic and genomic data provided by industry</a:t>
            </a: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700" dirty="0" smtClean="0"/>
              <a:t>Research projects to determine mechanism of genetic control of economically important traits</a:t>
            </a: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700" dirty="0" smtClean="0"/>
              <a:t>Data processing techniques developed so that rapid turnaround could be realized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acknowledgments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13" y="1359877"/>
            <a:ext cx="8226425" cy="4514056"/>
          </a:xfrm>
        </p:spPr>
        <p:txBody>
          <a:bodyPr/>
          <a:lstStyle/>
          <a:p>
            <a:pPr marL="341313" indent="-341313">
              <a:lnSpc>
                <a:spcPts val="3200"/>
              </a:lnSpc>
              <a:spcAft>
                <a:spcPts val="4800"/>
              </a:spcAft>
            </a:pPr>
            <a:r>
              <a:rPr lang="en-US" sz="2700" dirty="0" smtClean="0"/>
              <a:t>U.S. taxpayers </a:t>
            </a:r>
            <a:r>
              <a:rPr lang="en-US" sz="2700" dirty="0" smtClean="0">
                <a:solidFill>
                  <a:srgbClr val="00563F"/>
                </a:solidFill>
              </a:rPr>
              <a:t>(USDA appropriated project)</a:t>
            </a:r>
          </a:p>
          <a:p>
            <a:pPr marL="341313" indent="-341313">
              <a:lnSpc>
                <a:spcPts val="3200"/>
              </a:lnSpc>
              <a:spcAft>
                <a:spcPts val="4800"/>
              </a:spcAft>
            </a:pPr>
            <a:r>
              <a:rPr lang="en-US" sz="2700" dirty="0" smtClean="0"/>
              <a:t>Council on Dairy Cattle Breeding</a:t>
            </a:r>
          </a:p>
          <a:p>
            <a:pPr marL="341313" indent="-341313">
              <a:lnSpc>
                <a:spcPts val="3200"/>
              </a:lnSpc>
              <a:spcAft>
                <a:spcPts val="4800"/>
              </a:spcAft>
            </a:pPr>
            <a:r>
              <a:rPr lang="en-US" sz="2700" dirty="0" smtClean="0"/>
              <a:t>Binational Agricultural Research &amp; Development</a:t>
            </a:r>
            <a:endParaRPr lang="en-US" sz="2700" dirty="0" smtClean="0">
              <a:solidFill>
                <a:srgbClr val="00563F"/>
              </a:solidFill>
            </a:endParaRPr>
          </a:p>
          <a:p>
            <a:pPr marL="341313" indent="-341313">
              <a:lnSpc>
                <a:spcPts val="3200"/>
              </a:lnSpc>
              <a:spcAft>
                <a:spcPts val="4800"/>
              </a:spcAft>
            </a:pPr>
            <a:r>
              <a:rPr lang="en-US" sz="2700" dirty="0" smtClean="0"/>
              <a:t>National Institute of Food and Agriculture</a:t>
            </a:r>
          </a:p>
          <a:p>
            <a:pPr marL="341313" indent="-341313">
              <a:lnSpc>
                <a:spcPts val="3200"/>
              </a:lnSpc>
              <a:spcAft>
                <a:spcPts val="4800"/>
              </a:spcAft>
            </a:pPr>
            <a:r>
              <a:rPr lang="en-US" sz="2700" dirty="0" smtClean="0"/>
              <a:t>Washington State University </a:t>
            </a:r>
            <a:r>
              <a:rPr lang="en-US" sz="2700" dirty="0" smtClean="0">
                <a:solidFill>
                  <a:srgbClr val="00563F"/>
                </a:solidFill>
              </a:rPr>
              <a:t>(NIFA grant)</a:t>
            </a:r>
          </a:p>
        </p:txBody>
      </p:sp>
      <p:pic>
        <p:nvPicPr>
          <p:cNvPr id="4" name="Picture 3" descr="CDCB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684494" y="2282960"/>
            <a:ext cx="1371600" cy="610245"/>
          </a:xfrm>
          <a:prstGeom prst="rect">
            <a:avLst/>
          </a:prstGeom>
        </p:spPr>
      </p:pic>
      <p:pic>
        <p:nvPicPr>
          <p:cNvPr id="5" name="Picture 4" descr="BARD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57931" y="3137453"/>
            <a:ext cx="822960" cy="822960"/>
          </a:xfrm>
          <a:prstGeom prst="rect">
            <a:avLst/>
          </a:prstGeom>
        </p:spPr>
      </p:pic>
      <p:pic>
        <p:nvPicPr>
          <p:cNvPr id="7" name="Picture 6" descr="USDA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056782" y="4268024"/>
            <a:ext cx="1097280" cy="750398"/>
          </a:xfrm>
          <a:prstGeom prst="rect">
            <a:avLst/>
          </a:prstGeom>
        </p:spPr>
      </p:pic>
      <p:pic>
        <p:nvPicPr>
          <p:cNvPr id="8" name="Picture 7" descr="wsu-central-social-badge.png"/>
          <p:cNvPicPr>
            <a:picLocks noChangeAspect="1"/>
          </p:cNvPicPr>
          <p:nvPr/>
        </p:nvPicPr>
        <p:blipFill>
          <a:blip r:embed="rId5" cstate="screen"/>
          <a:srcRect l="22464" t="19710" r="23768" b="14493"/>
          <a:stretch>
            <a:fillRect/>
          </a:stretch>
        </p:blipFill>
        <p:spPr>
          <a:xfrm>
            <a:off x="6897757" y="5277677"/>
            <a:ext cx="747230" cy="914400"/>
          </a:xfrm>
          <a:prstGeom prst="rect">
            <a:avLst/>
          </a:prstGeom>
        </p:spPr>
      </p:pic>
      <p:pic>
        <p:nvPicPr>
          <p:cNvPr id="9" name="Picture 8" descr="USA_Flag_Map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220592" y="1209271"/>
            <a:ext cx="1371600" cy="860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8" name="Picture 7" descr="crossbred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411480" y="639031"/>
            <a:ext cx="9966960" cy="602523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0" y="5228614"/>
            <a:ext cx="9144000" cy="1118255"/>
          </a:xfrm>
          <a:prstGeom prst="rect">
            <a:avLst/>
          </a:prstGeom>
          <a:solidFill>
            <a:srgbClr val="CCFFCC">
              <a:alpha val="35294"/>
            </a:srgbClr>
          </a:solidFill>
          <a:effectLst>
            <a:softEdge rad="127000"/>
          </a:effectLst>
        </p:spPr>
        <p:txBody>
          <a:bodyPr wrap="square" lIns="182880" tIns="137160" rIns="137160" bIns="91440" rtlCol="0">
            <a:spAutoFit/>
          </a:bodyPr>
          <a:lstStyle/>
          <a:p>
            <a:pPr marL="803275" algn="l">
              <a:lnSpc>
                <a:spcPts val="2200"/>
              </a:lnSpc>
            </a:pPr>
            <a:r>
              <a:rPr lang="en-US" sz="2000" b="1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Holstein and Jersey crossbreds graze on American Farm Land Trust’s</a:t>
            </a:r>
          </a:p>
          <a:p>
            <a:pPr marL="803275" algn="l">
              <a:lnSpc>
                <a:spcPts val="20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Cove Mountain Farm in south-central Pennsylvania</a:t>
            </a:r>
          </a:p>
          <a:p>
            <a:pPr marL="803275" algn="l"/>
            <a:r>
              <a:rPr lang="en-US" sz="1600" b="1" i="1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Source: ARS Image Gallery, image #K8587-14; photo by Bob Nichols</a:t>
            </a:r>
            <a:endParaRPr lang="en-US" sz="1600" b="1" i="1" dirty="0">
              <a:solidFill>
                <a:srgbClr val="00563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1" y="3705315"/>
            <a:ext cx="5105400" cy="1405513"/>
          </a:xfrm>
          <a:prstGeom prst="rect">
            <a:avLst/>
          </a:prstGeom>
          <a:solidFill>
            <a:srgbClr val="8AAE72">
              <a:alpha val="40000"/>
            </a:srgbClr>
          </a:solidFill>
          <a:effectLst>
            <a:softEdge rad="317500"/>
          </a:effectLst>
        </p:spPr>
        <p:txBody>
          <a:bodyPr wrap="square" lIns="182880" tIns="137160" rIns="182880" bIns="137160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AIP web site:</a:t>
            </a:r>
          </a:p>
          <a:p>
            <a:pPr algn="ctr">
              <a:lnSpc>
                <a:spcPts val="4400"/>
              </a:lnSpc>
            </a:pP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http</a:t>
            </a:r>
            <a:r>
              <a:rPr lang="en-US" sz="3500" b="1" spc="100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</a:t>
            </a:r>
            <a:r>
              <a:rPr lang="en-US" sz="3500" b="1" spc="-150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/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/aipl.arsusda.gov</a:t>
            </a:r>
            <a:endParaRPr lang="en-US" sz="3500" b="1" dirty="0">
              <a:ln w="12700">
                <a:noFill/>
                <a:prstDash val="solid"/>
              </a:ln>
              <a:solidFill>
                <a:srgbClr val="55FDFF"/>
              </a:solidFill>
              <a:effectLst>
                <a:glow rad="139700">
                  <a:srgbClr val="003200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825424"/>
          </a:xfrm>
        </p:spPr>
        <p:txBody>
          <a:bodyPr/>
          <a:lstStyle/>
          <a:p>
            <a:pPr marL="288925" indent="-288925">
              <a:lnSpc>
                <a:spcPts val="3200"/>
              </a:lnSpc>
              <a:spcAft>
                <a:spcPts val="1200"/>
              </a:spcAft>
            </a:pPr>
            <a:r>
              <a:rPr lang="en-US" sz="2700" dirty="0" smtClean="0"/>
              <a:t>4 senior scientists</a:t>
            </a:r>
          </a:p>
          <a:p>
            <a:pPr marL="288925" indent="-288925">
              <a:lnSpc>
                <a:spcPct val="95000"/>
              </a:lnSpc>
              <a:spcAft>
                <a:spcPts val="1200"/>
              </a:spcAft>
            </a:pPr>
            <a:endParaRPr lang="en-US" sz="2500" dirty="0" smtClean="0"/>
          </a:p>
          <a:p>
            <a:pPr marL="288925" indent="-288925">
              <a:lnSpc>
                <a:spcPct val="95000"/>
              </a:lnSpc>
              <a:spcAft>
                <a:spcPts val="1500"/>
              </a:spcAft>
            </a:pPr>
            <a:endParaRPr lang="en-US" sz="2500" dirty="0" smtClean="0"/>
          </a:p>
          <a:p>
            <a:pPr marL="288925" indent="-288925">
              <a:lnSpc>
                <a:spcPct val="95000"/>
              </a:lnSpc>
              <a:spcAft>
                <a:spcPts val="2400"/>
              </a:spcAft>
            </a:pPr>
            <a:endParaRPr lang="en-US" sz="2500" dirty="0" smtClean="0"/>
          </a:p>
          <a:p>
            <a:pPr marL="288925" indent="-288925">
              <a:lnSpc>
                <a:spcPts val="3200"/>
              </a:lnSpc>
              <a:spcAft>
                <a:spcPts val="1800"/>
              </a:spcAft>
            </a:pPr>
            <a:r>
              <a:rPr lang="en-US" sz="2700" dirty="0" smtClean="0"/>
              <a:t>6 support scientists</a:t>
            </a:r>
          </a:p>
          <a:p>
            <a:pPr marL="288925" indent="-288925">
              <a:lnSpc>
                <a:spcPts val="3200"/>
              </a:lnSpc>
              <a:spcAft>
                <a:spcPts val="1800"/>
              </a:spcAft>
            </a:pPr>
            <a:r>
              <a:rPr lang="en-US" sz="2700" dirty="0" smtClean="0"/>
              <a:t>3 information technology specialists</a:t>
            </a:r>
          </a:p>
          <a:p>
            <a:pPr marL="288925" indent="-288925">
              <a:lnSpc>
                <a:spcPts val="3200"/>
              </a:lnSpc>
              <a:spcAft>
                <a:spcPts val="1800"/>
              </a:spcAft>
            </a:pPr>
            <a:r>
              <a:rPr lang="en-US" sz="2700" dirty="0" smtClean="0"/>
              <a:t>1 administrative assistant</a:t>
            </a:r>
          </a:p>
          <a:p>
            <a:pPr marL="288925" indent="-288925">
              <a:lnSpc>
                <a:spcPts val="3200"/>
              </a:lnSpc>
              <a:spcAft>
                <a:spcPts val="2400"/>
              </a:spcAft>
              <a:buClr>
                <a:srgbClr val="00563F"/>
              </a:buClr>
            </a:pPr>
            <a:r>
              <a:rPr lang="en-US" sz="2700" dirty="0" smtClean="0">
                <a:solidFill>
                  <a:srgbClr val="00563F"/>
                </a:solidFill>
              </a:rPr>
              <a:t>2 visiting scientists</a:t>
            </a:r>
            <a:endParaRPr lang="en-US" sz="2700" dirty="0">
              <a:solidFill>
                <a:srgbClr val="00563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AIP staff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8654" y="3145096"/>
            <a:ext cx="1886673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00563F"/>
                </a:solidFill>
                <a:latin typeface="Calibri" pitchFamily="34" charset="0"/>
              </a:rPr>
              <a:t>Dr. George Wiggans</a:t>
            </a:r>
            <a:endParaRPr lang="en-US" sz="1700" b="1" dirty="0">
              <a:solidFill>
                <a:srgbClr val="00563F"/>
              </a:solidFill>
              <a:latin typeface="Calibri" pitchFamily="34" charset="0"/>
            </a:endParaRPr>
          </a:p>
        </p:txBody>
      </p:sp>
      <p:pic>
        <p:nvPicPr>
          <p:cNvPr id="13" name="Picture 12" descr="grw_ADSA_smal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73480" y="1860884"/>
            <a:ext cx="1143000" cy="1272447"/>
          </a:xfrm>
          <a:prstGeom prst="rect">
            <a:avLst/>
          </a:prstGeom>
        </p:spPr>
      </p:pic>
      <p:pic>
        <p:nvPicPr>
          <p:cNvPr id="12" name="Picture 11" descr="paul_smal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127285" y="1860884"/>
            <a:ext cx="1143000" cy="12827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79857" y="3145096"/>
            <a:ext cx="1826870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00563F"/>
                </a:solidFill>
                <a:latin typeface="Calibri" pitchFamily="34" charset="0"/>
              </a:rPr>
              <a:t>Dr. Paul VanRaden</a:t>
            </a:r>
            <a:endParaRPr lang="en-US" sz="1700" b="1" dirty="0">
              <a:solidFill>
                <a:srgbClr val="00563F"/>
              </a:solidFill>
              <a:latin typeface="Calibri" pitchFamily="34" charset="0"/>
            </a:endParaRPr>
          </a:p>
        </p:txBody>
      </p:sp>
      <p:pic>
        <p:nvPicPr>
          <p:cNvPr id="10" name="Picture 9" descr="JCole_small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081090" y="1860884"/>
            <a:ext cx="1143000" cy="12768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34679" y="3145096"/>
            <a:ext cx="1419827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00563F"/>
                </a:solidFill>
                <a:latin typeface="Calibri" pitchFamily="34" charset="0"/>
              </a:rPr>
              <a:t>Dr. John Cole</a:t>
            </a:r>
            <a:endParaRPr lang="en-US" sz="1700" b="1" dirty="0">
              <a:solidFill>
                <a:srgbClr val="00563F"/>
              </a:solidFill>
              <a:latin typeface="Calibri" pitchFamily="34" charset="0"/>
            </a:endParaRPr>
          </a:p>
        </p:txBody>
      </p:sp>
      <p:pic>
        <p:nvPicPr>
          <p:cNvPr id="14" name="Picture 13" descr="bickhart_small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7034895" y="1860884"/>
            <a:ext cx="1143000" cy="12768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638087" y="3145096"/>
            <a:ext cx="1904034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00563F"/>
                </a:solidFill>
                <a:latin typeface="Calibri" pitchFamily="34" charset="0"/>
              </a:rPr>
              <a:t>Dr. Derek Bickhart</a:t>
            </a:r>
            <a:endParaRPr lang="en-US" sz="1700" b="1" dirty="0">
              <a:solidFill>
                <a:srgbClr val="00563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AIP objectives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103688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4800"/>
              </a:spcAft>
            </a:pPr>
            <a:r>
              <a:rPr lang="en-US" sz="2700" dirty="0" smtClean="0"/>
              <a:t>Expand national and international collection of phenotypic and genotypic data</a:t>
            </a:r>
          </a:p>
          <a:p>
            <a:pPr>
              <a:lnSpc>
                <a:spcPts val="3200"/>
              </a:lnSpc>
              <a:spcAft>
                <a:spcPts val="4800"/>
              </a:spcAft>
            </a:pPr>
            <a:r>
              <a:rPr lang="en-US" sz="2700" dirty="0" smtClean="0"/>
              <a:t>Develop a more accurate genomic evaluation system with advanced, efficient methods to combine pedigrees, genotypes, and phenotypes</a:t>
            </a:r>
          </a:p>
          <a:p>
            <a:pPr>
              <a:lnSpc>
                <a:spcPts val="3200"/>
              </a:lnSpc>
              <a:spcAft>
                <a:spcPts val="4800"/>
              </a:spcAft>
            </a:pPr>
            <a:r>
              <a:rPr lang="en-US" sz="2700" dirty="0" smtClean="0"/>
              <a:t>Use economic analysis to maximize genetic progress and financial benefits from collected data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evaluation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2" y="1371600"/>
            <a:ext cx="8399629" cy="4539704"/>
          </a:xfrm>
        </p:spPr>
        <p:txBody>
          <a:bodyPr/>
          <a:lstStyle/>
          <a:p>
            <a:pPr>
              <a:lnSpc>
                <a:spcPts val="3000"/>
              </a:lnSpc>
              <a:spcAft>
                <a:spcPts val="7800"/>
              </a:spcAft>
            </a:pPr>
            <a:r>
              <a:rPr lang="en-US" sz="2700" dirty="0" smtClean="0"/>
              <a:t>Improve future performance through selection</a:t>
            </a:r>
          </a:p>
          <a:p>
            <a:pPr>
              <a:lnSpc>
                <a:spcPts val="3000"/>
              </a:lnSpc>
              <a:spcAft>
                <a:spcPts val="3600"/>
              </a:spcAft>
            </a:pPr>
            <a:r>
              <a:rPr lang="en-US" sz="2700" dirty="0" smtClean="0"/>
              <a:t>Possible data</a:t>
            </a:r>
          </a:p>
          <a:p>
            <a:pPr marL="625475" lvl="1" indent="-219075">
              <a:lnSpc>
                <a:spcPts val="3000"/>
              </a:lnSpc>
              <a:spcAft>
                <a:spcPts val="3600"/>
              </a:spcAft>
            </a:pPr>
            <a:r>
              <a:rPr lang="en-US" sz="2700" dirty="0" smtClean="0"/>
              <a:t>Animal’s own measurable traits</a:t>
            </a:r>
          </a:p>
          <a:p>
            <a:pPr marL="625475" lvl="1" indent="-219075">
              <a:lnSpc>
                <a:spcPts val="3000"/>
              </a:lnSpc>
              <a:spcAft>
                <a:spcPts val="0"/>
              </a:spcAft>
            </a:pPr>
            <a:r>
              <a:rPr lang="en-US" sz="2700" dirty="0" smtClean="0"/>
              <a:t>Pedigrees and phenotypes of </a:t>
            </a:r>
          </a:p>
          <a:p>
            <a:pPr marL="625475" lvl="1" indent="-219075">
              <a:lnSpc>
                <a:spcPts val="3000"/>
              </a:lnSpc>
              <a:spcAft>
                <a:spcPts val="2400"/>
              </a:spcAft>
              <a:buNone/>
            </a:pPr>
            <a:r>
              <a:rPr lang="en-US" sz="2700" dirty="0" smtClean="0"/>
              <a:t>	relatives</a:t>
            </a:r>
          </a:p>
          <a:p>
            <a:pPr marL="625475" lvl="1" indent="-219075">
              <a:lnSpc>
                <a:spcPts val="3000"/>
              </a:lnSpc>
            </a:pPr>
            <a:r>
              <a:rPr lang="en-US" sz="2700" dirty="0" smtClean="0"/>
              <a:t>Genomic information</a:t>
            </a:r>
            <a:endParaRPr lang="en-US" sz="2700" dirty="0"/>
          </a:p>
        </p:txBody>
      </p:sp>
      <p:pic>
        <p:nvPicPr>
          <p:cNvPr id="16" name="Picture 15" descr="polled_colored_black_cow_gr-bg.bmp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B5E61D"/>
              </a:clrFrom>
              <a:clrTo>
                <a:srgbClr val="B5E61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2796" y="3144317"/>
            <a:ext cx="2057400" cy="1222974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5526680" y="1952364"/>
            <a:ext cx="3289633" cy="4218581"/>
            <a:chOff x="5526680" y="1952364"/>
            <a:chExt cx="3289633" cy="4218581"/>
          </a:xfrm>
        </p:grpSpPr>
        <p:grpSp>
          <p:nvGrpSpPr>
            <p:cNvPr id="28" name="Group 27"/>
            <p:cNvGrpSpPr/>
            <p:nvPr/>
          </p:nvGrpSpPr>
          <p:grpSpPr>
            <a:xfrm>
              <a:off x="5526680" y="1952364"/>
              <a:ext cx="3289633" cy="1041875"/>
              <a:chOff x="5444792" y="1870476"/>
              <a:chExt cx="3289633" cy="1041875"/>
            </a:xfrm>
          </p:grpSpPr>
          <p:pic>
            <p:nvPicPr>
              <p:cNvPr id="22" name="Picture 21" descr="polled_colored_black_cow_gr-bg.bmp"/>
              <p:cNvPicPr>
                <a:picLocks noChangeAspect="1"/>
              </p:cNvPicPr>
              <p:nvPr/>
            </p:nvPicPr>
            <p:blipFill>
              <a:blip r:embed="rId3" cstate="screen">
                <a:clrChange>
                  <a:clrFrom>
                    <a:srgbClr val="B5E61D"/>
                  </a:clrFrom>
                  <a:clrTo>
                    <a:srgbClr val="B5E61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134225" y="1961149"/>
                <a:ext cx="1600200" cy="951202"/>
              </a:xfrm>
              <a:prstGeom prst="rect">
                <a:avLst/>
              </a:prstGeom>
            </p:spPr>
          </p:pic>
          <p:pic>
            <p:nvPicPr>
              <p:cNvPr id="23" name="Picture 22" descr="horned_colored_black_bull_gr-bg.bmp"/>
              <p:cNvPicPr>
                <a:picLocks noChangeAspect="1"/>
              </p:cNvPicPr>
              <p:nvPr/>
            </p:nvPicPr>
            <p:blipFill>
              <a:blip r:embed="rId4" cstate="screen">
                <a:clrChange>
                  <a:clrFrom>
                    <a:srgbClr val="B5E61D"/>
                  </a:clrFrom>
                  <a:clrTo>
                    <a:srgbClr val="B5E61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5444792" y="1870476"/>
                <a:ext cx="1600200" cy="1041875"/>
              </a:xfrm>
              <a:prstGeom prst="rect">
                <a:avLst/>
              </a:prstGeom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5694426" y="4467083"/>
              <a:ext cx="2954140" cy="1703862"/>
              <a:chOff x="5722617" y="4467083"/>
              <a:chExt cx="2954140" cy="1703862"/>
            </a:xfrm>
          </p:grpSpPr>
          <p:pic>
            <p:nvPicPr>
              <p:cNvPr id="17" name="Picture 16" descr="polled_colored_black_calf_gr-bg.bmp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B5E61D"/>
                  </a:clrFrom>
                  <a:clrTo>
                    <a:srgbClr val="B5E61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722617" y="4467083"/>
                <a:ext cx="1143000" cy="676939"/>
              </a:xfrm>
              <a:prstGeom prst="rect">
                <a:avLst/>
              </a:prstGeom>
            </p:spPr>
          </p:pic>
          <p:pic>
            <p:nvPicPr>
              <p:cNvPr id="24" name="Picture 23" descr="polled_colored_red_calf_gr-bg.bmp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B5E61D"/>
                  </a:clrFrom>
                  <a:clrTo>
                    <a:srgbClr val="B5E61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224709" y="4755842"/>
                <a:ext cx="1188720" cy="704017"/>
              </a:xfrm>
              <a:prstGeom prst="rect">
                <a:avLst/>
              </a:prstGeom>
            </p:spPr>
          </p:pic>
          <p:pic>
            <p:nvPicPr>
              <p:cNvPr id="20" name="Picture 19" descr="polled_colored_black_calf_gr-bg.bmp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B5E61D"/>
                  </a:clrFrom>
                  <a:clrTo>
                    <a:srgbClr val="B5E61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738056" y="5049388"/>
                <a:ext cx="1280160" cy="758171"/>
              </a:xfrm>
              <a:prstGeom prst="rect">
                <a:avLst/>
              </a:prstGeom>
            </p:spPr>
          </p:pic>
          <p:pic>
            <p:nvPicPr>
              <p:cNvPr id="26" name="Picture 25" descr="polled_colored_red_calf_gr-bg.bmp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B5E61D"/>
                  </a:clrFrom>
                  <a:clrTo>
                    <a:srgbClr val="B5E61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305157" y="5358618"/>
                <a:ext cx="1371600" cy="812327"/>
              </a:xfrm>
              <a:prstGeom prst="rect">
                <a:avLst/>
              </a:prstGeom>
            </p:spPr>
          </p:pic>
        </p:grpSp>
        <p:sp>
          <p:nvSpPr>
            <p:cNvPr id="42" name="Curved Right Arrow 41"/>
            <p:cNvSpPr/>
            <p:nvPr/>
          </p:nvSpPr>
          <p:spPr bwMode="auto">
            <a:xfrm rot="20291106">
              <a:off x="5803468" y="3015719"/>
              <a:ext cx="258040" cy="516707"/>
            </a:xfrm>
            <a:prstGeom prst="curvedRightArrow">
              <a:avLst/>
            </a:prstGeom>
            <a:solidFill>
              <a:srgbClr val="00DAA1"/>
            </a:solidFill>
            <a:ln w="9525" cap="flat" cmpd="sng" algn="ctr">
              <a:solidFill>
                <a:srgbClr val="00563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Curved Right Arrow 42"/>
            <p:cNvSpPr/>
            <p:nvPr/>
          </p:nvSpPr>
          <p:spPr bwMode="auto">
            <a:xfrm rot="1308894" flipH="1">
              <a:off x="8089467" y="3015719"/>
              <a:ext cx="258040" cy="516707"/>
            </a:xfrm>
            <a:prstGeom prst="curvedRightArrow">
              <a:avLst/>
            </a:prstGeom>
            <a:solidFill>
              <a:srgbClr val="00DAA1"/>
            </a:solidFill>
            <a:ln w="9525" cap="flat" cmpd="sng" algn="ctr">
              <a:solidFill>
                <a:srgbClr val="00563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Curved Right Arrow 43"/>
            <p:cNvSpPr>
              <a:spLocks noChangeAspect="1"/>
            </p:cNvSpPr>
            <p:nvPr/>
          </p:nvSpPr>
          <p:spPr bwMode="auto">
            <a:xfrm rot="855375">
              <a:off x="6354320" y="4091081"/>
              <a:ext cx="182880" cy="366204"/>
            </a:xfrm>
            <a:prstGeom prst="curvedRightArrow">
              <a:avLst/>
            </a:prstGeom>
            <a:solidFill>
              <a:srgbClr val="00DAA1"/>
            </a:solidFill>
            <a:ln w="9525" cap="flat" cmpd="sng" algn="ctr">
              <a:solidFill>
                <a:srgbClr val="00563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Curved Right Arrow 44"/>
            <p:cNvSpPr>
              <a:spLocks/>
            </p:cNvSpPr>
            <p:nvPr/>
          </p:nvSpPr>
          <p:spPr bwMode="auto">
            <a:xfrm rot="21407279">
              <a:off x="6934931" y="4399068"/>
              <a:ext cx="164592" cy="347472"/>
            </a:xfrm>
            <a:prstGeom prst="curvedRightArrow">
              <a:avLst/>
            </a:prstGeom>
            <a:solidFill>
              <a:srgbClr val="00DAA1"/>
            </a:solidFill>
            <a:ln w="9525" cap="flat" cmpd="sng" algn="ctr">
              <a:solidFill>
                <a:srgbClr val="00563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Curved Right Arrow 45"/>
            <p:cNvSpPr>
              <a:spLocks/>
            </p:cNvSpPr>
            <p:nvPr/>
          </p:nvSpPr>
          <p:spPr bwMode="auto">
            <a:xfrm rot="20797315" flipH="1">
              <a:off x="8197631" y="4329202"/>
              <a:ext cx="256032" cy="1005840"/>
            </a:xfrm>
            <a:prstGeom prst="curvedRightArrow">
              <a:avLst/>
            </a:prstGeom>
            <a:solidFill>
              <a:srgbClr val="00DAA1"/>
            </a:solidFill>
            <a:ln w="9525" cap="flat" cmpd="sng" algn="ctr">
              <a:solidFill>
                <a:srgbClr val="00563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Curved Right Arrow 46"/>
            <p:cNvSpPr>
              <a:spLocks/>
            </p:cNvSpPr>
            <p:nvPr/>
          </p:nvSpPr>
          <p:spPr bwMode="auto">
            <a:xfrm rot="20914232" flipH="1">
              <a:off x="7702301" y="4331173"/>
              <a:ext cx="228600" cy="667512"/>
            </a:xfrm>
            <a:prstGeom prst="curvedRightArrow">
              <a:avLst/>
            </a:prstGeom>
            <a:solidFill>
              <a:srgbClr val="00DAA1"/>
            </a:solidFill>
            <a:ln w="9525" cap="flat" cmpd="sng" algn="ctr">
              <a:solidFill>
                <a:srgbClr val="00563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116215" y="2094700"/>
            <a:ext cx="2100629" cy="3622740"/>
            <a:chOff x="6116215" y="2094700"/>
            <a:chExt cx="2100629" cy="362274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16215" y="2094700"/>
              <a:ext cx="250258" cy="365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4"/>
            <p:cNvPicPr>
              <a:picLocks noChangeAspect="1" noChangeArrowheads="1"/>
            </p:cNvPicPr>
            <p:nvPr/>
          </p:nvPicPr>
          <p:blipFill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300000" flipH="1">
              <a:off x="7985355" y="2127191"/>
              <a:ext cx="231489" cy="33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4"/>
            <p:cNvPicPr>
              <a:picLocks noChangeAspect="1" noChangeArrowheads="1"/>
            </p:cNvPicPr>
            <p:nvPr/>
          </p:nvPicPr>
          <p:blipFill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300000" flipH="1">
              <a:off x="7141493" y="3262529"/>
              <a:ext cx="294054" cy="429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4"/>
            <p:cNvPicPr>
              <a:picLocks noChangeAspect="1" noChangeArrowheads="1"/>
            </p:cNvPicPr>
            <p:nvPr/>
          </p:nvPicPr>
          <p:blipFill>
            <a:blip r:embed="rId1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83092" y="5452264"/>
              <a:ext cx="181437" cy="265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4"/>
            <p:cNvPicPr>
              <a:picLocks noChangeAspect="1" noChangeArrowheads="1"/>
            </p:cNvPicPr>
            <p:nvPr/>
          </p:nvPicPr>
          <p:blipFill>
            <a:blip r:embed="rId1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87778" y="5133174"/>
              <a:ext cx="162668" cy="237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4"/>
            <p:cNvPicPr>
              <a:picLocks noChangeAspect="1" noChangeArrowheads="1"/>
            </p:cNvPicPr>
            <p:nvPr/>
          </p:nvPicPr>
          <p:blipFill>
            <a:blip r:embed="rId1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35326" y="4837898"/>
              <a:ext cx="15641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4"/>
            <p:cNvPicPr>
              <a:picLocks noChangeAspect="1" noChangeArrowheads="1"/>
            </p:cNvPicPr>
            <p:nvPr/>
          </p:nvPicPr>
          <p:blipFill>
            <a:blip r:embed="rId1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20981" y="4542636"/>
              <a:ext cx="150154" cy="219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Phenotypic data</a:t>
            </a:r>
            <a:endParaRPr lang="en-US" sz="3000" dirty="0">
              <a:solidFill>
                <a:srgbClr val="AFFFEA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86287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  <a:spcAft>
                <a:spcPts val="3900"/>
              </a:spcAft>
            </a:pPr>
            <a:r>
              <a:rPr lang="en-US" sz="2700" dirty="0" smtClean="0"/>
              <a:t>Records for milk yield, fat percentage, protein percentage, and somatic cell count </a:t>
            </a:r>
            <a:r>
              <a:rPr lang="en-US" sz="2700" dirty="0" smtClean="0">
                <a:solidFill>
                  <a:srgbClr val="006600"/>
                </a:solidFill>
              </a:rPr>
              <a:t>(1/month)</a:t>
            </a:r>
          </a:p>
          <a:p>
            <a:pPr>
              <a:lnSpc>
                <a:spcPts val="3200"/>
              </a:lnSpc>
              <a:spcAft>
                <a:spcPts val="3900"/>
              </a:spcAft>
            </a:pPr>
            <a:r>
              <a:rPr lang="en-US" sz="2700" dirty="0" smtClean="0"/>
              <a:t>Appraiser-assigned scores for </a:t>
            </a:r>
            <a:r>
              <a:rPr lang="en-US" sz="2700" dirty="0" smtClean="0">
                <a:sym typeface="Symbol"/>
              </a:rPr>
              <a:t></a:t>
            </a:r>
            <a:r>
              <a:rPr lang="en-US" sz="2700" dirty="0" smtClean="0"/>
              <a:t>16 body and udder characteristics related to conformation </a:t>
            </a:r>
            <a:r>
              <a:rPr lang="en-US" sz="2700" dirty="0" smtClean="0">
                <a:solidFill>
                  <a:srgbClr val="00563F"/>
                </a:solidFill>
              </a:rPr>
              <a:t>(e.g., stature)</a:t>
            </a:r>
          </a:p>
          <a:p>
            <a:pPr>
              <a:lnSpc>
                <a:spcPts val="3200"/>
              </a:lnSpc>
              <a:spcAft>
                <a:spcPts val="3900"/>
              </a:spcAft>
            </a:pPr>
            <a:r>
              <a:rPr lang="en-US" sz="2700" dirty="0" smtClean="0"/>
              <a:t>Breeding records that include indicator for conception success</a:t>
            </a:r>
          </a:p>
          <a:p>
            <a:pPr>
              <a:lnSpc>
                <a:spcPts val="3200"/>
              </a:lnSpc>
              <a:spcAft>
                <a:spcPts val="3900"/>
              </a:spcAft>
            </a:pPr>
            <a:r>
              <a:rPr lang="en-US" sz="2700" dirty="0" smtClean="0"/>
              <a:t>Calving difficulty scores and stillbirth occurrences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Primary traits evaluated</a:t>
            </a:r>
            <a:endParaRPr lang="en-US" sz="3400" i="1" dirty="0">
              <a:solidFill>
                <a:srgbClr val="FFFF00"/>
              </a:solidFill>
            </a:endParaRPr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385816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3000"/>
              </a:spcAft>
            </a:pPr>
            <a:r>
              <a:rPr lang="en-US" sz="2700" dirty="0" smtClean="0"/>
              <a:t>Yield </a:t>
            </a:r>
            <a:r>
              <a:rPr lang="en-US" sz="2700" dirty="0" smtClean="0">
                <a:solidFill>
                  <a:srgbClr val="00563F"/>
                </a:solidFill>
              </a:rPr>
              <a:t>(milk, fat, and protein)</a:t>
            </a:r>
          </a:p>
          <a:p>
            <a:pPr>
              <a:lnSpc>
                <a:spcPts val="3200"/>
              </a:lnSpc>
              <a:spcAft>
                <a:spcPts val="3000"/>
              </a:spcAft>
            </a:pPr>
            <a:r>
              <a:rPr lang="en-US" sz="2700" dirty="0" smtClean="0"/>
              <a:t>Conformation </a:t>
            </a:r>
            <a:r>
              <a:rPr lang="en-US" sz="2700" dirty="0" smtClean="0">
                <a:solidFill>
                  <a:srgbClr val="00563F"/>
                </a:solidFill>
              </a:rPr>
              <a:t>(overall and individual traits)</a:t>
            </a:r>
          </a:p>
          <a:p>
            <a:pPr>
              <a:lnSpc>
                <a:spcPts val="3200"/>
              </a:lnSpc>
              <a:spcAft>
                <a:spcPts val="3000"/>
              </a:spcAft>
            </a:pPr>
            <a:r>
              <a:rPr lang="en-US" sz="2700" dirty="0" smtClean="0"/>
              <a:t>Longevity </a:t>
            </a:r>
            <a:r>
              <a:rPr lang="en-US" sz="2700" dirty="0" smtClean="0">
                <a:solidFill>
                  <a:srgbClr val="00563F"/>
                </a:solidFill>
              </a:rPr>
              <a:t>(productive life)</a:t>
            </a:r>
          </a:p>
          <a:p>
            <a:pPr>
              <a:lnSpc>
                <a:spcPts val="3200"/>
              </a:lnSpc>
              <a:spcAft>
                <a:spcPts val="3000"/>
              </a:spcAft>
            </a:pPr>
            <a:r>
              <a:rPr lang="en-US" sz="2700" dirty="0" smtClean="0"/>
              <a:t>Fertility </a:t>
            </a:r>
            <a:r>
              <a:rPr lang="en-US" sz="2700" dirty="0" smtClean="0">
                <a:solidFill>
                  <a:srgbClr val="00563F"/>
                </a:solidFill>
              </a:rPr>
              <a:t>(conception and pregnancy rates)</a:t>
            </a:r>
          </a:p>
          <a:p>
            <a:pPr>
              <a:lnSpc>
                <a:spcPts val="3200"/>
              </a:lnSpc>
              <a:spcAft>
                <a:spcPts val="3000"/>
              </a:spcAft>
            </a:pPr>
            <a:r>
              <a:rPr lang="en-US" sz="2700" dirty="0" smtClean="0"/>
              <a:t>Calving </a:t>
            </a:r>
            <a:r>
              <a:rPr lang="en-US" sz="2700" dirty="0" smtClean="0">
                <a:solidFill>
                  <a:srgbClr val="00563F"/>
                </a:solidFill>
              </a:rPr>
              <a:t>(dystocia and stillbirth)</a:t>
            </a:r>
          </a:p>
          <a:p>
            <a:pPr>
              <a:lnSpc>
                <a:spcPts val="3200"/>
              </a:lnSpc>
              <a:spcAft>
                <a:spcPts val="3000"/>
              </a:spcAft>
            </a:pPr>
            <a:r>
              <a:rPr lang="en-US" sz="2700" dirty="0" smtClean="0"/>
              <a:t>Disease resistance </a:t>
            </a:r>
            <a:r>
              <a:rPr lang="en-US" sz="2700" dirty="0" smtClean="0">
                <a:solidFill>
                  <a:srgbClr val="00563F"/>
                </a:solidFill>
              </a:rPr>
              <a:t>(somatic cell score)</a:t>
            </a:r>
            <a:endParaRPr lang="en-US" sz="2700" dirty="0">
              <a:solidFill>
                <a:srgbClr val="0056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PL-2013">
  <a:themeElements>
    <a:clrScheme name="Custom 12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563F"/>
      </a:hlink>
      <a:folHlink>
        <a:srgbClr val="00563F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AIPL-2013</Template>
  <TotalTime>29149</TotalTime>
  <Words>1476</Words>
  <Application>Microsoft Office PowerPoint</Application>
  <PresentationFormat>On-screen Show (4:3)</PresentationFormat>
  <Paragraphs>369</Paragraphs>
  <Slides>42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Monotype Sorts</vt:lpstr>
      <vt:lpstr>Symbol</vt:lpstr>
      <vt:lpstr>ＭＳ Ｐゴシック</vt:lpstr>
      <vt:lpstr>DejaVu Sans</vt:lpstr>
      <vt:lpstr>Cambria</vt:lpstr>
      <vt:lpstr>Humnst777 BT</vt:lpstr>
      <vt:lpstr>AIPL-2013</vt:lpstr>
      <vt:lpstr>Animal Improvement  Program (AIP)</vt:lpstr>
      <vt:lpstr>AGIL mission</vt:lpstr>
      <vt:lpstr>AGIL staff</vt:lpstr>
      <vt:lpstr>AGIL appropriated projects</vt:lpstr>
      <vt:lpstr>AIP staff</vt:lpstr>
      <vt:lpstr>AIP objectives</vt:lpstr>
      <vt:lpstr>Genetic evaluation</vt:lpstr>
      <vt:lpstr>Phenotypic data</vt:lpstr>
      <vt:lpstr>Primary traits evaluated</vt:lpstr>
      <vt:lpstr>Data amounts (as of July 2015)</vt:lpstr>
      <vt:lpstr>Value of incoming data</vt:lpstr>
      <vt:lpstr>Genomics and SNP</vt:lpstr>
      <vt:lpstr>Benefit of genomics</vt:lpstr>
      <vt:lpstr>Why genomics works for dairy cattle</vt:lpstr>
      <vt:lpstr>Evaluation transition to dairy industry</vt:lpstr>
      <vt:lpstr>Genomic data flow</vt:lpstr>
      <vt:lpstr>Evaluation flow</vt:lpstr>
      <vt:lpstr>Evaluation flow  (continued)</vt:lpstr>
      <vt:lpstr>Animals genotyped (cumulative totals)</vt:lpstr>
      <vt:lpstr>Laboratory  quality control</vt:lpstr>
      <vt:lpstr>Evaluation flow  (continued)</vt:lpstr>
      <vt:lpstr>Parentage validation and discovery</vt:lpstr>
      <vt:lpstr>Evaluation flow  (continued)</vt:lpstr>
      <vt:lpstr>Parent ages for marketed Holstein bulls</vt:lpstr>
      <vt:lpstr>Genetic merit of marketed Holstein bulls </vt:lpstr>
      <vt:lpstr>Improving accuracy</vt:lpstr>
      <vt:lpstr>Growth in bull predictor population</vt:lpstr>
      <vt:lpstr>Haplotypes affecting fertility</vt:lpstr>
      <vt:lpstr>Current research areas</vt:lpstr>
      <vt:lpstr>Mating programs</vt:lpstr>
      <vt:lpstr>Working with sequence data</vt:lpstr>
      <vt:lpstr>Granddaughter design</vt:lpstr>
      <vt:lpstr>Alignment of sequence data</vt:lpstr>
      <vt:lpstr>Further use of sequence data</vt:lpstr>
      <vt:lpstr> Additional traits requiring data</vt:lpstr>
      <vt:lpstr>Evaluation of new traits</vt:lpstr>
      <vt:lpstr>Benefits to dairy industry</vt:lpstr>
      <vt:lpstr>Impact on breeders</vt:lpstr>
      <vt:lpstr>Impact on dairy producers</vt:lpstr>
      <vt:lpstr>Summary</vt:lpstr>
      <vt:lpstr>Funding acknowledgments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wiggans</dc:creator>
  <cp:lastModifiedBy>kim</cp:lastModifiedBy>
  <cp:revision>2748</cp:revision>
  <dcterms:created xsi:type="dcterms:W3CDTF">2015-08-19T16:41:42Z</dcterms:created>
  <dcterms:modified xsi:type="dcterms:W3CDTF">2015-12-11T12:45:25Z</dcterms:modified>
</cp:coreProperties>
</file>