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667" r:id="rId2"/>
    <p:sldId id="645" r:id="rId3"/>
    <p:sldId id="635" r:id="rId4"/>
    <p:sldId id="661" r:id="rId5"/>
    <p:sldId id="622" r:id="rId6"/>
    <p:sldId id="648" r:id="rId7"/>
    <p:sldId id="623" r:id="rId8"/>
    <p:sldId id="624" r:id="rId9"/>
    <p:sldId id="606" r:id="rId10"/>
    <p:sldId id="657" r:id="rId11"/>
    <p:sldId id="545" r:id="rId12"/>
    <p:sldId id="503" r:id="rId13"/>
    <p:sldId id="504" r:id="rId14"/>
    <p:sldId id="505" r:id="rId15"/>
    <p:sldId id="541" r:id="rId16"/>
    <p:sldId id="454" r:id="rId17"/>
    <p:sldId id="659" r:id="rId18"/>
    <p:sldId id="569" r:id="rId19"/>
    <p:sldId id="630" r:id="rId20"/>
    <p:sldId id="501" r:id="rId21"/>
    <p:sldId id="502" r:id="rId22"/>
    <p:sldId id="628" r:id="rId23"/>
    <p:sldId id="629" r:id="rId24"/>
    <p:sldId id="665" r:id="rId25"/>
    <p:sldId id="618" r:id="rId26"/>
    <p:sldId id="642" r:id="rId27"/>
    <p:sldId id="664" r:id="rId28"/>
    <p:sldId id="617" r:id="rId29"/>
    <p:sldId id="663" r:id="rId30"/>
    <p:sldId id="668" r:id="rId31"/>
    <p:sldId id="641" r:id="rId32"/>
    <p:sldId id="666" r:id="rId33"/>
    <p:sldId id="636" r:id="rId34"/>
    <p:sldId id="62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7F"/>
    <a:srgbClr val="00563F"/>
    <a:srgbClr val="000000"/>
    <a:srgbClr val="0033CC"/>
    <a:srgbClr val="FFE600"/>
    <a:srgbClr val="FFF000"/>
    <a:srgbClr val="FFFF00"/>
    <a:srgbClr val="FFFFFF"/>
    <a:srgbClr val="00644A"/>
    <a:srgbClr val="00826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2408" autoAdjust="0"/>
    <p:restoredTop sz="99770" autoAdjust="0"/>
  </p:normalViewPr>
  <p:slideViewPr>
    <p:cSldViewPr snapToGrid="0">
      <p:cViewPr varScale="1">
        <p:scale>
          <a:sx n="89" d="100"/>
          <a:sy n="89" d="100"/>
        </p:scale>
        <p:origin x="-120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9.133.52.241\data-m\GRW\GRAPHICS\AI%20bulls%20with%20G%20statu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M:\GRW\GRAPHICS\average%20net%20merit%20by%20date%20entered%20A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6984407525960687"/>
          <c:y val="0.11575612960053633"/>
          <c:w val="0.76383493850099293"/>
          <c:h val="0.6783040334149479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Sire</c:v>
                </c:pt>
              </c:strCache>
            </c:strRef>
          </c:tx>
          <c:spPr>
            <a:gradFill>
              <a:gsLst>
                <a:gs pos="0">
                  <a:srgbClr val="00337F"/>
                </a:gs>
                <a:gs pos="50000">
                  <a:srgbClr val="4791FF"/>
                </a:gs>
                <a:gs pos="100000">
                  <a:srgbClr val="00337F"/>
                </a:gs>
              </a:gsLst>
              <a:lin ang="0" scaled="1"/>
            </a:gradFill>
          </c:spPr>
          <c:cat>
            <c:numRef>
              <c:f>Sheet1!$A$2:$A$10</c:f>
              <c:numCache>
                <c:formatCode>General</c:formatCode>
                <c:ptCount val="9"/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1">
                  <c:v>84.7</c:v>
                </c:pt>
                <c:pt idx="2">
                  <c:v>89.1</c:v>
                </c:pt>
                <c:pt idx="3">
                  <c:v>83.3</c:v>
                </c:pt>
                <c:pt idx="4">
                  <c:v>63.6</c:v>
                </c:pt>
                <c:pt idx="5">
                  <c:v>53</c:v>
                </c:pt>
                <c:pt idx="6">
                  <c:v>34.200000000000003</c:v>
                </c:pt>
                <c:pt idx="7">
                  <c:v>32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Dam</c:v>
                </c:pt>
              </c:strCache>
            </c:strRef>
          </c:tx>
          <c:spPr>
            <a:gradFill>
              <a:gsLst>
                <a:gs pos="0">
                  <a:srgbClr val="8E001B"/>
                </a:gs>
                <a:gs pos="50000">
                  <a:srgbClr val="F6002F"/>
                </a:gs>
                <a:gs pos="100000">
                  <a:srgbClr val="8E001B"/>
                </a:gs>
              </a:gsLst>
              <a:lin ang="0" scaled="1"/>
            </a:gradFill>
          </c:spPr>
          <c:cat>
            <c:numRef>
              <c:f>Sheet1!$A$2:$A$10</c:f>
              <c:numCache>
                <c:formatCode>General</c:formatCode>
                <c:ptCount val="9"/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1">
                  <c:v>47.8</c:v>
                </c:pt>
                <c:pt idx="2">
                  <c:v>43.3</c:v>
                </c:pt>
                <c:pt idx="3">
                  <c:v>45</c:v>
                </c:pt>
                <c:pt idx="4">
                  <c:v>45.4</c:v>
                </c:pt>
                <c:pt idx="5">
                  <c:v>40.6</c:v>
                </c:pt>
                <c:pt idx="6">
                  <c:v>33.700000000000003</c:v>
                </c:pt>
                <c:pt idx="7">
                  <c:v>30.9</c:v>
                </c:pt>
              </c:numCache>
            </c:numRef>
          </c:val>
        </c:ser>
        <c:gapWidth val="75"/>
        <c:overlap val="-10"/>
        <c:axId val="301700608"/>
        <c:axId val="301702528"/>
      </c:barChart>
      <c:catAx>
        <c:axId val="3017006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800" b="1">
                    <a:solidFill>
                      <a:srgbClr val="000000"/>
                    </a:solidFill>
                  </a:defRPr>
                </a:pPr>
                <a:r>
                  <a:rPr lang="en-US" sz="2800" b="1" dirty="0" smtClean="0">
                    <a:solidFill>
                      <a:srgbClr val="000000"/>
                    </a:solidFill>
                  </a:rPr>
                  <a:t>Bull birth</a:t>
                </a:r>
                <a:r>
                  <a:rPr lang="en-US" sz="2800" b="1" baseline="0" dirty="0" smtClean="0">
                    <a:solidFill>
                      <a:srgbClr val="000000"/>
                    </a:solidFill>
                  </a:rPr>
                  <a:t> year</a:t>
                </a:r>
                <a:endParaRPr lang="en-US" sz="2800" b="1" dirty="0">
                  <a:solidFill>
                    <a:srgbClr val="000000"/>
                  </a:solidFill>
                </a:endParaRPr>
              </a:p>
            </c:rich>
          </c:tx>
          <c:layout/>
        </c:title>
        <c:numFmt formatCode="General" sourceLinked="1"/>
        <c:tickLblPos val="nextTo"/>
        <c:spPr>
          <a:ln w="4445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400" b="1">
                <a:solidFill>
                  <a:srgbClr val="000000"/>
                </a:solidFill>
              </a:defRPr>
            </a:pPr>
            <a:endParaRPr lang="en-US"/>
          </a:p>
        </c:txPr>
        <c:crossAx val="301702528"/>
        <c:crosses val="autoZero"/>
        <c:auto val="1"/>
        <c:lblAlgn val="ctr"/>
        <c:lblOffset val="0"/>
      </c:catAx>
      <c:valAx>
        <c:axId val="301702528"/>
        <c:scaling>
          <c:orientation val="minMax"/>
          <c:max val="100"/>
        </c:scaling>
        <c:axPos val="l"/>
        <c:title>
          <c:tx>
            <c:rich>
              <a:bodyPr rot="-5400000" vert="horz"/>
              <a:lstStyle/>
              <a:p>
                <a:pPr>
                  <a:defRPr sz="2800" b="1">
                    <a:solidFill>
                      <a:srgbClr val="000000"/>
                    </a:solidFill>
                  </a:defRPr>
                </a:pPr>
                <a:r>
                  <a:rPr lang="en-US" sz="2800" b="1" dirty="0" smtClean="0">
                    <a:solidFill>
                      <a:srgbClr val="000000"/>
                    </a:solidFill>
                  </a:rPr>
                  <a:t>Parent age (mo)</a:t>
                </a:r>
                <a:endParaRPr lang="en-US" sz="2800" b="1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8072028860899775E-2"/>
              <c:y val="0.2506244061379333"/>
            </c:manualLayout>
          </c:layout>
        </c:title>
        <c:numFmt formatCode="General" sourceLinked="1"/>
        <c:tickLblPos val="nextTo"/>
        <c:spPr>
          <a:ln w="4445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400" b="1">
                <a:solidFill>
                  <a:srgbClr val="000000"/>
                </a:solidFill>
              </a:defRPr>
            </a:pPr>
            <a:endParaRPr lang="en-US"/>
          </a:p>
        </c:txPr>
        <c:crossAx val="3017006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725359091804986"/>
          <c:y val="0.13293160996392078"/>
          <c:w val="0.13353099374207594"/>
          <c:h val="0.15833683402578674"/>
        </c:manualLayout>
      </c:layout>
      <c:txPr>
        <a:bodyPr/>
        <a:lstStyle/>
        <a:p>
          <a:pPr>
            <a:defRPr sz="2800" b="1">
              <a:solidFill>
                <a:srgbClr val="000000"/>
              </a:solidFill>
            </a:defRPr>
          </a:pPr>
          <a:endParaRPr lang="en-US"/>
        </a:p>
      </c:txPr>
    </c:legend>
    <c:plotVisOnly val="1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7277859638850565"/>
          <c:y val="0.11575612960053619"/>
          <c:w val="0.76090041737209413"/>
          <c:h val="0.67830403341494716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  Inbreeding</c:v>
                </c:pt>
              </c:strCache>
            </c:strRef>
          </c:tx>
          <c:spPr>
            <a:ln w="44450">
              <a:solidFill>
                <a:srgbClr val="00337F"/>
              </a:solidFill>
            </a:ln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4.55</c:v>
                </c:pt>
                <c:pt idx="1">
                  <c:v>4.68</c:v>
                </c:pt>
                <c:pt idx="2">
                  <c:v>4.8199999999999985</c:v>
                </c:pt>
                <c:pt idx="3">
                  <c:v>4.9400000000000004</c:v>
                </c:pt>
                <c:pt idx="4">
                  <c:v>5.05</c:v>
                </c:pt>
                <c:pt idx="5">
                  <c:v>5.1499999999999995</c:v>
                </c:pt>
                <c:pt idx="6">
                  <c:v>5.26</c:v>
                </c:pt>
                <c:pt idx="7">
                  <c:v>5.35</c:v>
                </c:pt>
                <c:pt idx="8">
                  <c:v>5.45</c:v>
                </c:pt>
                <c:pt idx="9">
                  <c:v>5.59</c:v>
                </c:pt>
                <c:pt idx="10">
                  <c:v>5.7</c:v>
                </c:pt>
                <c:pt idx="11">
                  <c:v>5.8</c:v>
                </c:pt>
                <c:pt idx="12">
                  <c:v>5.89</c:v>
                </c:pt>
                <c:pt idx="13">
                  <c:v>6.08</c:v>
                </c:pt>
                <c:pt idx="14">
                  <c:v>6.29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Expected future inbreeding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4.83</c:v>
                </c:pt>
                <c:pt idx="1">
                  <c:v>4.9400000000000004</c:v>
                </c:pt>
                <c:pt idx="2">
                  <c:v>5.05</c:v>
                </c:pt>
                <c:pt idx="3">
                  <c:v>5.14</c:v>
                </c:pt>
                <c:pt idx="4">
                  <c:v>5.23</c:v>
                </c:pt>
                <c:pt idx="5">
                  <c:v>5.33</c:v>
                </c:pt>
                <c:pt idx="6">
                  <c:v>5.4300000000000024</c:v>
                </c:pt>
                <c:pt idx="7">
                  <c:v>5.53</c:v>
                </c:pt>
                <c:pt idx="8">
                  <c:v>5.63</c:v>
                </c:pt>
                <c:pt idx="9">
                  <c:v>5.72</c:v>
                </c:pt>
                <c:pt idx="10">
                  <c:v>5.84</c:v>
                </c:pt>
                <c:pt idx="11">
                  <c:v>5.96</c:v>
                </c:pt>
                <c:pt idx="12">
                  <c:v>6.06</c:v>
                </c:pt>
                <c:pt idx="13">
                  <c:v>6.1499999999999995</c:v>
                </c:pt>
                <c:pt idx="14">
                  <c:v>6.21</c:v>
                </c:pt>
              </c:numCache>
            </c:numRef>
          </c:val>
        </c:ser>
        <c:marker val="1"/>
        <c:axId val="307904896"/>
        <c:axId val="307906816"/>
      </c:lineChart>
      <c:catAx>
        <c:axId val="3079048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800" b="1">
                    <a:solidFill>
                      <a:srgbClr val="000000"/>
                    </a:solidFill>
                  </a:defRPr>
                </a:pPr>
                <a:r>
                  <a:rPr lang="en-US" sz="2800" b="1" dirty="0" smtClean="0">
                    <a:solidFill>
                      <a:srgbClr val="000000"/>
                    </a:solidFill>
                  </a:rPr>
                  <a:t>Cow birth</a:t>
                </a:r>
                <a:r>
                  <a:rPr lang="en-US" sz="2800" b="1" baseline="0" dirty="0" smtClean="0">
                    <a:solidFill>
                      <a:srgbClr val="000000"/>
                    </a:solidFill>
                  </a:rPr>
                  <a:t> year</a:t>
                </a:r>
                <a:endParaRPr lang="en-US" sz="2800" b="1" dirty="0">
                  <a:solidFill>
                    <a:srgbClr val="000000"/>
                  </a:solidFill>
                </a:endParaRPr>
              </a:p>
            </c:rich>
          </c:tx>
          <c:layout/>
        </c:title>
        <c:numFmt formatCode="General" sourceLinked="1"/>
        <c:tickLblPos val="nextTo"/>
        <c:spPr>
          <a:ln w="4445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400" b="1">
                <a:solidFill>
                  <a:srgbClr val="000000"/>
                </a:solidFill>
              </a:defRPr>
            </a:pPr>
            <a:endParaRPr lang="en-US"/>
          </a:p>
        </c:txPr>
        <c:crossAx val="307906816"/>
        <c:crosses val="autoZero"/>
        <c:auto val="1"/>
        <c:lblAlgn val="ctr"/>
        <c:lblOffset val="0"/>
      </c:catAx>
      <c:valAx>
        <c:axId val="307906816"/>
        <c:scaling>
          <c:orientation val="minMax"/>
          <c:max val="7"/>
          <c:min val="4"/>
        </c:scaling>
        <c:axPos val="l"/>
        <c:title>
          <c:tx>
            <c:rich>
              <a:bodyPr rot="-5400000" vert="horz"/>
              <a:lstStyle/>
              <a:p>
                <a:pPr>
                  <a:defRPr sz="2800" b="1">
                    <a:solidFill>
                      <a:srgbClr val="000000"/>
                    </a:solidFill>
                  </a:defRPr>
                </a:pPr>
                <a:r>
                  <a:rPr lang="en-US" sz="2800" b="1" dirty="0" smtClean="0">
                    <a:solidFill>
                      <a:srgbClr val="000000"/>
                    </a:solidFill>
                  </a:rPr>
                  <a:t>Inbreeding (%)</a:t>
                </a:r>
                <a:endParaRPr lang="en-US" sz="2800" b="1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8072028860899772E-2"/>
              <c:y val="0.2506244061379333"/>
            </c:manualLayout>
          </c:layout>
        </c:title>
        <c:numFmt formatCode="#,##0.0" sourceLinked="0"/>
        <c:tickLblPos val="nextTo"/>
        <c:spPr>
          <a:ln w="4445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400" b="1">
                <a:solidFill>
                  <a:srgbClr val="000000"/>
                </a:solidFill>
              </a:defRPr>
            </a:pPr>
            <a:endParaRPr lang="en-US"/>
          </a:p>
        </c:txPr>
        <c:crossAx val="307904896"/>
        <c:crosses val="autoZero"/>
        <c:crossBetween val="midCat"/>
        <c:majorUnit val="0.5"/>
      </c:valAx>
    </c:plotArea>
    <c:plotVisOnly val="1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2793005154247153"/>
          <c:y val="4.4176115000412394E-2"/>
          <c:w val="0.82486282285366519"/>
          <c:h val="0.75807596023694823"/>
        </c:manualLayout>
      </c:layout>
      <c:barChart>
        <c:barDir val="col"/>
        <c:grouping val="clustered"/>
        <c:ser>
          <c:idx val="0"/>
          <c:order val="0"/>
          <c:spPr>
            <a:gradFill>
              <a:gsLst>
                <a:gs pos="0">
                  <a:srgbClr val="8E001B"/>
                </a:gs>
                <a:gs pos="50000">
                  <a:srgbClr val="F6002F"/>
                </a:gs>
                <a:gs pos="100000">
                  <a:srgbClr val="8E001B"/>
                </a:gs>
              </a:gsLst>
              <a:lin ang="0" scaled="1"/>
            </a:gradFill>
          </c:spPr>
          <c:cat>
            <c:strRef>
              <c:f>'%G'!$A$5:$A$12</c:f>
              <c:strCache>
                <c:ptCount val="7"/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2208</c:v>
                </c:pt>
                <c:pt idx="5">
                  <c:v>2009</c:v>
                </c:pt>
                <c:pt idx="6">
                  <c:v>2010</c:v>
                </c:pt>
              </c:strCache>
            </c:strRef>
          </c:cat>
          <c:val>
            <c:numRef>
              <c:f>'%G'!$B$5:$B$12</c:f>
              <c:numCache>
                <c:formatCode>General</c:formatCode>
                <c:ptCount val="8"/>
                <c:pt idx="1">
                  <c:v>34.290000000000013</c:v>
                </c:pt>
                <c:pt idx="2">
                  <c:v>29.27</c:v>
                </c:pt>
                <c:pt idx="3">
                  <c:v>46.77</c:v>
                </c:pt>
                <c:pt idx="4">
                  <c:v>61.260000000000012</c:v>
                </c:pt>
                <c:pt idx="5">
                  <c:v>69.679999999999978</c:v>
                </c:pt>
                <c:pt idx="6">
                  <c:v>75.45</c:v>
                </c:pt>
              </c:numCache>
            </c:numRef>
          </c:val>
        </c:ser>
        <c:gapWidth val="100"/>
        <c:axId val="287322880"/>
        <c:axId val="287324800"/>
      </c:barChart>
      <c:catAx>
        <c:axId val="2873228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Bull birth year</a:t>
                </a:r>
              </a:p>
            </c:rich>
          </c:tx>
          <c:layout>
            <c:manualLayout>
              <c:xMode val="edge"/>
              <c:yMode val="edge"/>
              <c:x val="0.44259576248621085"/>
              <c:y val="0.91934935466708345"/>
            </c:manualLayout>
          </c:layout>
        </c:title>
        <c:numFmt formatCode="General" sourceLinked="1"/>
        <c:tickLblPos val="nextTo"/>
        <c:spPr>
          <a:ln w="34925" cap="sq">
            <a:solidFill>
              <a:srgbClr val="000000"/>
            </a:solidFill>
            <a:miter lim="800000"/>
          </a:ln>
        </c:spPr>
        <c:crossAx val="287324800"/>
        <c:crossesAt val="-100"/>
        <c:auto val="1"/>
        <c:lblAlgn val="ctr"/>
        <c:lblOffset val="100"/>
      </c:catAx>
      <c:valAx>
        <c:axId val="28732480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with G status</a:t>
                </a:r>
              </a:p>
            </c:rich>
          </c:tx>
          <c:layout>
            <c:manualLayout>
              <c:xMode val="edge"/>
              <c:yMode val="edge"/>
              <c:x val="1.5096618357487975E-3"/>
              <c:y val="0.14881873592048694"/>
            </c:manualLayout>
          </c:layout>
        </c:title>
        <c:numFmt formatCode="General" sourceLinked="1"/>
        <c:tickLblPos val="nextTo"/>
        <c:spPr>
          <a:ln w="34925" cap="sq">
            <a:solidFill>
              <a:srgbClr val="000000"/>
            </a:solidFill>
            <a:miter lim="800000"/>
          </a:ln>
        </c:spPr>
        <c:crossAx val="287322880"/>
        <c:crosses val="autoZero"/>
        <c:crossBetween val="midCat"/>
      </c:valAx>
    </c:plotArea>
    <c:plotVisOnly val="1"/>
    <c:dispBlanksAs val="gap"/>
  </c:chart>
  <c:txPr>
    <a:bodyPr/>
    <a:lstStyle/>
    <a:p>
      <a:pPr>
        <a:defRPr sz="2000" b="1">
          <a:solidFill>
            <a:srgbClr val="000000"/>
          </a:solidFill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590616659760486"/>
          <c:y val="3.2933221725664888E-2"/>
          <c:w val="0.82499374249768564"/>
          <c:h val="0.80943462039178804"/>
        </c:manualLayout>
      </c:layout>
      <c:barChart>
        <c:barDir val="col"/>
        <c:grouping val="clustered"/>
        <c:ser>
          <c:idx val="0"/>
          <c:order val="0"/>
          <c:tx>
            <c:strRef>
              <c:f>'Genetic merit'!$C$5</c:f>
              <c:strCache>
                <c:ptCount val="1"/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FF0000"/>
              </a:solidFill>
              <a:ln>
                <a:noFill/>
              </a:ln>
            </c:spPr>
          </c:dPt>
          <c:dPt>
            <c:idx val="1"/>
            <c:spPr>
              <a:gradFill>
                <a:gsLst>
                  <a:gs pos="0">
                    <a:srgbClr val="00337F"/>
                  </a:gs>
                  <a:gs pos="50000">
                    <a:srgbClr val="4791FF"/>
                  </a:gs>
                  <a:gs pos="100000">
                    <a:srgbClr val="00337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2"/>
            <c:spPr>
              <a:gradFill>
                <a:gsLst>
                  <a:gs pos="0">
                    <a:srgbClr val="00337F"/>
                  </a:gs>
                  <a:gs pos="50000">
                    <a:srgbClr val="4791FF"/>
                  </a:gs>
                  <a:gs pos="100000">
                    <a:srgbClr val="00337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3"/>
            <c:spPr>
              <a:gradFill>
                <a:gsLst>
                  <a:gs pos="0">
                    <a:srgbClr val="00337F"/>
                  </a:gs>
                  <a:gs pos="50000">
                    <a:srgbClr val="65A3FF"/>
                  </a:gs>
                  <a:gs pos="100000">
                    <a:srgbClr val="00337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4"/>
            <c:spPr>
              <a:gradFill flip="none" rotWithShape="1">
                <a:gsLst>
                  <a:gs pos="0">
                    <a:srgbClr val="00337F"/>
                  </a:gs>
                  <a:gs pos="50000">
                    <a:srgbClr val="4791FF"/>
                  </a:gs>
                  <a:gs pos="100000">
                    <a:srgbClr val="00337F"/>
                  </a:gs>
                </a:gsLst>
                <a:lin ang="0" scaled="1"/>
                <a:tileRect/>
              </a:gradFill>
              <a:ln>
                <a:noFill/>
              </a:ln>
            </c:spPr>
          </c:dPt>
          <c:dPt>
            <c:idx val="5"/>
            <c:spPr>
              <a:gradFill>
                <a:gsLst>
                  <a:gs pos="0">
                    <a:srgbClr val="00337F"/>
                  </a:gs>
                  <a:gs pos="50000">
                    <a:srgbClr val="4791FF"/>
                  </a:gs>
                  <a:gs pos="100000">
                    <a:srgbClr val="00337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6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7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8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9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0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1"/>
            <c:spPr>
              <a:gradFill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2"/>
            <c:spPr>
              <a:gradFill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</a:gradFill>
              <a:ln w="12700">
                <a:noFill/>
              </a:ln>
            </c:spPr>
          </c:dPt>
          <c:dPt>
            <c:idx val="13"/>
            <c:spPr>
              <a:gradFill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4"/>
            <c:spPr>
              <a:gradFill flip="none" rotWithShape="1"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  <a:tileRect/>
              </a:gradFill>
              <a:ln>
                <a:noFill/>
              </a:ln>
            </c:spPr>
          </c:dPt>
          <c:dPt>
            <c:idx val="15"/>
            <c:spPr>
              <a:gradFill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</a:gradFill>
              <a:ln>
                <a:noFill/>
              </a:ln>
            </c:spPr>
          </c:dPt>
          <c:cat>
            <c:strRef>
              <c:f>'Genetic merit'!$A$5:$A$21</c:f>
              <c:strCache>
                <c:ptCount val="16"/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</c:strCache>
            </c:strRef>
          </c:cat>
          <c:val>
            <c:numRef>
              <c:f>'Genetic merit'!$C$5:$C$21</c:f>
              <c:numCache>
                <c:formatCode>General</c:formatCode>
                <c:ptCount val="17"/>
                <c:pt idx="1">
                  <c:v>-221.93</c:v>
                </c:pt>
                <c:pt idx="2">
                  <c:v>-204.94</c:v>
                </c:pt>
                <c:pt idx="3">
                  <c:v>-171.68</c:v>
                </c:pt>
                <c:pt idx="4">
                  <c:v>-155.76999999999998</c:v>
                </c:pt>
                <c:pt idx="5">
                  <c:v>-144.26999999999998</c:v>
                </c:pt>
                <c:pt idx="6">
                  <c:v>-99.169999999999987</c:v>
                </c:pt>
                <c:pt idx="7">
                  <c:v>-47.379999999999995</c:v>
                </c:pt>
                <c:pt idx="8">
                  <c:v>-21.56</c:v>
                </c:pt>
                <c:pt idx="9">
                  <c:v>10.52</c:v>
                </c:pt>
                <c:pt idx="10">
                  <c:v>95.490000000000023</c:v>
                </c:pt>
                <c:pt idx="11">
                  <c:v>138.09</c:v>
                </c:pt>
                <c:pt idx="12">
                  <c:v>216.85000000000008</c:v>
                </c:pt>
                <c:pt idx="13">
                  <c:v>316.7799999999998</c:v>
                </c:pt>
                <c:pt idx="14">
                  <c:v>420.58</c:v>
                </c:pt>
                <c:pt idx="15">
                  <c:v>532.9499999999997</c:v>
                </c:pt>
              </c:numCache>
            </c:numRef>
          </c:val>
        </c:ser>
        <c:gapWidth val="50"/>
        <c:axId val="288559872"/>
        <c:axId val="288561792"/>
      </c:barChart>
      <c:catAx>
        <c:axId val="2885598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 </a:t>
                </a:r>
                <a:r>
                  <a:rPr lang="en-US" dirty="0" smtClean="0"/>
                  <a:t>entered </a:t>
                </a:r>
                <a:r>
                  <a:rPr lang="en-US" dirty="0"/>
                  <a:t>AI</a:t>
                </a:r>
              </a:p>
            </c:rich>
          </c:tx>
          <c:layout/>
        </c:title>
        <c:numFmt formatCode="@" sourceLinked="1"/>
        <c:tickLblPos val="nextTo"/>
        <c:spPr>
          <a:ln w="34925" cap="sq">
            <a:solidFill>
              <a:srgbClr val="000000"/>
            </a:solidFill>
            <a:miter lim="800000"/>
          </a:ln>
        </c:spPr>
        <c:crossAx val="288561792"/>
        <c:crossesAt val="-300"/>
        <c:auto val="1"/>
        <c:lblAlgn val="ctr"/>
        <c:lblOffset val="20"/>
        <c:tickLblSkip val="1"/>
      </c:catAx>
      <c:valAx>
        <c:axId val="28856179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Average </a:t>
                </a:r>
                <a:r>
                  <a:rPr lang="en-US" dirty="0" smtClean="0"/>
                  <a:t>net merit </a:t>
                </a:r>
                <a:r>
                  <a:rPr lang="en-US" dirty="0"/>
                  <a:t>($)</a:t>
                </a:r>
              </a:p>
            </c:rich>
          </c:tx>
          <c:layout>
            <c:manualLayout>
              <c:xMode val="edge"/>
              <c:yMode val="edge"/>
              <c:x val="1.0395010395010423E-2"/>
              <c:y val="0.21910143058056714"/>
            </c:manualLayout>
          </c:layout>
        </c:title>
        <c:numFmt formatCode="General" sourceLinked="1"/>
        <c:tickLblPos val="nextTo"/>
        <c:spPr>
          <a:ln w="34925" cap="sq">
            <a:solidFill>
              <a:srgbClr val="000000"/>
            </a:solidFill>
            <a:miter lim="800000"/>
          </a:ln>
        </c:spPr>
        <c:crossAx val="288559872"/>
        <c:crosses val="autoZero"/>
        <c:crossBetween val="midCat"/>
      </c:valAx>
    </c:plotArea>
    <c:plotVisOnly val="1"/>
    <c:dispBlanksAs val="gap"/>
  </c:chart>
  <c:spPr>
    <a:noFill/>
    <a:ln w="12700" cap="sq">
      <a:noFill/>
      <a:miter lim="800000"/>
    </a:ln>
  </c:spPr>
  <c:txPr>
    <a:bodyPr/>
    <a:lstStyle/>
    <a:p>
      <a:pPr>
        <a:defRPr sz="2000" b="1">
          <a:solidFill>
            <a:srgbClr val="000000"/>
          </a:solidFill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E372C9-C751-C34B-AC5E-F343F33A15D7}" type="doc">
      <dgm:prSet loTypeId="urn:microsoft.com/office/officeart/2005/8/layout/orgChart1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FCB0F17-BD43-A64C-B4F0-154089C64D14}">
      <dgm:prSet phldrT="[Text]" custT="1"/>
      <dgm:spPr>
        <a:solidFill>
          <a:srgbClr val="00563F"/>
        </a:solidFill>
      </dgm:spPr>
      <dgm:t>
        <a:bodyPr/>
        <a:lstStyle/>
        <a:p>
          <a:r>
            <a:rPr lang="en-US" sz="3800" b="1" dirty="0" smtClean="0"/>
            <a:t>CDCB</a:t>
          </a:r>
          <a:endParaRPr lang="en-US" sz="3800" b="1" dirty="0"/>
        </a:p>
      </dgm:t>
    </dgm:pt>
    <dgm:pt modelId="{09E2719A-A93B-B840-9A72-E7DC14276F46}" type="parTrans" cxnId="{0F5DA17B-A4A5-3F49-A6C9-971A06C76A7B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1AD0B4D8-CCC3-DB44-95E9-42B0570B2A4C}" type="sibTrans" cxnId="{0F5DA17B-A4A5-3F49-A6C9-971A06C76A7B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02E68B6B-813E-A34D-A8E3-44AF8AD891A7}">
      <dgm:prSet phldrT="[Text]" custT="1"/>
      <dgm:spPr>
        <a:solidFill>
          <a:srgbClr val="00337F"/>
        </a:solidFill>
      </dgm:spPr>
      <dgm:t>
        <a:bodyPr/>
        <a:lstStyle/>
        <a:p>
          <a:r>
            <a:rPr lang="en-US" sz="3800" b="1" dirty="0" smtClean="0"/>
            <a:t>PDCA</a:t>
          </a:r>
          <a:endParaRPr lang="en-US" sz="3800" b="1" dirty="0"/>
        </a:p>
      </dgm:t>
    </dgm:pt>
    <dgm:pt modelId="{F9F3B137-8945-2944-A65D-E750635CE9FD}" type="parTrans" cxnId="{D0DA2EF7-4E44-FC46-A1C4-0E06BED433C6}">
      <dgm:prSet/>
      <dgm:spPr>
        <a:ln w="41275" cap="sq">
          <a:solidFill>
            <a:srgbClr val="00337F"/>
          </a:solidFill>
          <a:miter lim="800000"/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A02F73A1-FD23-8744-948C-A679D0BC23C9}" type="sibTrans" cxnId="{D0DA2EF7-4E44-FC46-A1C4-0E06BED433C6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CE4F10CF-343E-4245-90A8-46A146B34815}">
      <dgm:prSet phldrT="[Text]" custT="1"/>
      <dgm:spPr>
        <a:solidFill>
          <a:srgbClr val="00337F"/>
        </a:solidFill>
      </dgm:spPr>
      <dgm:t>
        <a:bodyPr/>
        <a:lstStyle/>
        <a:p>
          <a:r>
            <a:rPr lang="en-US" sz="3800" b="1" dirty="0" smtClean="0"/>
            <a:t>NAAB</a:t>
          </a:r>
          <a:endParaRPr lang="en-US" sz="3800" b="1" dirty="0"/>
        </a:p>
      </dgm:t>
    </dgm:pt>
    <dgm:pt modelId="{1A3E2DC0-D31C-DF4A-B07D-FFEE98828C03}" type="parTrans" cxnId="{7EEA30FD-37BA-6942-AF0F-744C12D913A2}">
      <dgm:prSet/>
      <dgm:spPr>
        <a:ln w="41275" cap="sq">
          <a:solidFill>
            <a:srgbClr val="00337F"/>
          </a:solidFill>
          <a:miter lim="800000"/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A0D96907-E06A-D84D-B9C2-8BA4AF4B93DA}" type="sibTrans" cxnId="{7EEA30FD-37BA-6942-AF0F-744C12D913A2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DEC9F93D-D996-2C49-A938-B8C31DC1C350}">
      <dgm:prSet phldrT="[Text]" custT="1"/>
      <dgm:spPr>
        <a:solidFill>
          <a:srgbClr val="00337F"/>
        </a:solidFill>
      </dgm:spPr>
      <dgm:t>
        <a:bodyPr/>
        <a:lstStyle/>
        <a:p>
          <a:r>
            <a:rPr lang="en-US" sz="3800" b="1" dirty="0" smtClean="0"/>
            <a:t>DRPC</a:t>
          </a:r>
          <a:endParaRPr lang="en-US" sz="3800" b="1" dirty="0"/>
        </a:p>
      </dgm:t>
    </dgm:pt>
    <dgm:pt modelId="{150298D0-AB82-D44F-B432-B76D9AF60820}" type="parTrans" cxnId="{050AC603-3102-3F4E-AAA4-CE6AECC537FE}">
      <dgm:prSet/>
      <dgm:spPr>
        <a:ln w="41275" cap="sq">
          <a:solidFill>
            <a:srgbClr val="00337F"/>
          </a:solidFill>
          <a:miter lim="800000"/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F64EE291-98BF-C147-8535-B27C403C63BB}" type="sibTrans" cxnId="{050AC603-3102-3F4E-AAA4-CE6AECC537FE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1554256E-1275-F847-9577-083955F29FDF}">
      <dgm:prSet custT="1"/>
      <dgm:spPr>
        <a:solidFill>
          <a:srgbClr val="00337F"/>
        </a:solidFill>
      </dgm:spPr>
      <dgm:t>
        <a:bodyPr/>
        <a:lstStyle/>
        <a:p>
          <a:r>
            <a:rPr lang="en-US" sz="3800" b="1" dirty="0" smtClean="0"/>
            <a:t>DHI</a:t>
          </a:r>
          <a:endParaRPr lang="en-US" sz="3800" b="1" dirty="0"/>
        </a:p>
      </dgm:t>
    </dgm:pt>
    <dgm:pt modelId="{501FAF7E-F1A8-DA48-920C-D07F009E38DD}" type="parTrans" cxnId="{5A89E7BA-848C-8D45-BE8A-04D4FFF7E943}">
      <dgm:prSet/>
      <dgm:spPr>
        <a:ln w="41275" cap="sq">
          <a:solidFill>
            <a:srgbClr val="00337F"/>
          </a:solidFill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13255F6C-17B2-D64B-830C-3BC0519613A5}" type="sibTrans" cxnId="{5A89E7BA-848C-8D45-BE8A-04D4FFF7E943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CCA8A4F9-C9F6-534E-B5F3-612E889B1C0C}" type="pres">
      <dgm:prSet presAssocID="{E5E372C9-C751-C34B-AC5E-F343F33A15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8067054-B4EE-A74A-A8FB-6F04D9B9C638}" type="pres">
      <dgm:prSet presAssocID="{0FCB0F17-BD43-A64C-B4F0-154089C64D14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C012184-6044-F64F-ABB3-CC74D49B1796}" type="pres">
      <dgm:prSet presAssocID="{0FCB0F17-BD43-A64C-B4F0-154089C64D14}" presName="rootComposite1" presStyleCnt="0"/>
      <dgm:spPr/>
      <dgm:t>
        <a:bodyPr/>
        <a:lstStyle/>
        <a:p>
          <a:endParaRPr lang="en-US"/>
        </a:p>
      </dgm:t>
    </dgm:pt>
    <dgm:pt modelId="{4B0CE49D-6B5A-9241-8EE3-C6095D893787}" type="pres">
      <dgm:prSet presAssocID="{0FCB0F17-BD43-A64C-B4F0-154089C64D1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049A88-3ABC-D744-940A-04B0DF3F7F76}" type="pres">
      <dgm:prSet presAssocID="{0FCB0F17-BD43-A64C-B4F0-154089C64D1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3E6C915-D84F-CF44-B017-DABBAC10CC06}" type="pres">
      <dgm:prSet presAssocID="{0FCB0F17-BD43-A64C-B4F0-154089C64D14}" presName="hierChild2" presStyleCnt="0"/>
      <dgm:spPr/>
      <dgm:t>
        <a:bodyPr/>
        <a:lstStyle/>
        <a:p>
          <a:endParaRPr lang="en-US"/>
        </a:p>
      </dgm:t>
    </dgm:pt>
    <dgm:pt modelId="{AF185B50-D0F3-2D4C-BDDB-B0B855E2A938}" type="pres">
      <dgm:prSet presAssocID="{F9F3B137-8945-2944-A65D-E750635CE9FD}" presName="Name37" presStyleLbl="parChTrans1D2" presStyleIdx="0" presStyleCnt="4"/>
      <dgm:spPr/>
      <dgm:t>
        <a:bodyPr/>
        <a:lstStyle/>
        <a:p>
          <a:endParaRPr lang="en-US"/>
        </a:p>
      </dgm:t>
    </dgm:pt>
    <dgm:pt modelId="{CEBBCFB3-167A-914C-BD83-E9165C5685C4}" type="pres">
      <dgm:prSet presAssocID="{02E68B6B-813E-A34D-A8E3-44AF8AD891A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15AECD1-0AEE-D243-9A08-DCDAC05745EB}" type="pres">
      <dgm:prSet presAssocID="{02E68B6B-813E-A34D-A8E3-44AF8AD891A7}" presName="rootComposite" presStyleCnt="0"/>
      <dgm:spPr/>
      <dgm:t>
        <a:bodyPr/>
        <a:lstStyle/>
        <a:p>
          <a:endParaRPr lang="en-US"/>
        </a:p>
      </dgm:t>
    </dgm:pt>
    <dgm:pt modelId="{202C136F-904C-2F4C-ABF8-E6B7F5485CEE}" type="pres">
      <dgm:prSet presAssocID="{02E68B6B-813E-A34D-A8E3-44AF8AD891A7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BF40CC-D99E-FF4F-BE0D-41834B375462}" type="pres">
      <dgm:prSet presAssocID="{02E68B6B-813E-A34D-A8E3-44AF8AD891A7}" presName="rootConnector" presStyleLbl="node2" presStyleIdx="0" presStyleCnt="4"/>
      <dgm:spPr/>
      <dgm:t>
        <a:bodyPr/>
        <a:lstStyle/>
        <a:p>
          <a:endParaRPr lang="en-US"/>
        </a:p>
      </dgm:t>
    </dgm:pt>
    <dgm:pt modelId="{D98D3044-E001-8B4B-9C44-8F1D8C92FFC8}" type="pres">
      <dgm:prSet presAssocID="{02E68B6B-813E-A34D-A8E3-44AF8AD891A7}" presName="hierChild4" presStyleCnt="0"/>
      <dgm:spPr/>
      <dgm:t>
        <a:bodyPr/>
        <a:lstStyle/>
        <a:p>
          <a:endParaRPr lang="en-US"/>
        </a:p>
      </dgm:t>
    </dgm:pt>
    <dgm:pt modelId="{4FE1A550-E4AA-D442-9B4A-1C3D8F48B466}" type="pres">
      <dgm:prSet presAssocID="{02E68B6B-813E-A34D-A8E3-44AF8AD891A7}" presName="hierChild5" presStyleCnt="0"/>
      <dgm:spPr/>
      <dgm:t>
        <a:bodyPr/>
        <a:lstStyle/>
        <a:p>
          <a:endParaRPr lang="en-US"/>
        </a:p>
      </dgm:t>
    </dgm:pt>
    <dgm:pt modelId="{1DDA9E01-940E-0D4E-9915-51DC62205EAF}" type="pres">
      <dgm:prSet presAssocID="{1A3E2DC0-D31C-DF4A-B07D-FFEE98828C03}" presName="Name37" presStyleLbl="parChTrans1D2" presStyleIdx="1" presStyleCnt="4"/>
      <dgm:spPr/>
      <dgm:t>
        <a:bodyPr/>
        <a:lstStyle/>
        <a:p>
          <a:endParaRPr lang="en-US"/>
        </a:p>
      </dgm:t>
    </dgm:pt>
    <dgm:pt modelId="{CE51887E-6ACA-F342-B4E4-7F50AF07EFCA}" type="pres">
      <dgm:prSet presAssocID="{CE4F10CF-343E-4245-90A8-46A146B3481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37E7D96-3629-2F48-8896-A6C4089126DB}" type="pres">
      <dgm:prSet presAssocID="{CE4F10CF-343E-4245-90A8-46A146B34815}" presName="rootComposite" presStyleCnt="0"/>
      <dgm:spPr/>
      <dgm:t>
        <a:bodyPr/>
        <a:lstStyle/>
        <a:p>
          <a:endParaRPr lang="en-US"/>
        </a:p>
      </dgm:t>
    </dgm:pt>
    <dgm:pt modelId="{0311C99E-9CB9-ED44-9808-EDA985A269FA}" type="pres">
      <dgm:prSet presAssocID="{CE4F10CF-343E-4245-90A8-46A146B3481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E770C7-7D12-B641-AEBB-B7D18B788DFD}" type="pres">
      <dgm:prSet presAssocID="{CE4F10CF-343E-4245-90A8-46A146B34815}" presName="rootConnector" presStyleLbl="node2" presStyleIdx="1" presStyleCnt="4"/>
      <dgm:spPr/>
      <dgm:t>
        <a:bodyPr/>
        <a:lstStyle/>
        <a:p>
          <a:endParaRPr lang="en-US"/>
        </a:p>
      </dgm:t>
    </dgm:pt>
    <dgm:pt modelId="{6D515FFE-11DA-0844-B97C-4FC05798D01E}" type="pres">
      <dgm:prSet presAssocID="{CE4F10CF-343E-4245-90A8-46A146B34815}" presName="hierChild4" presStyleCnt="0"/>
      <dgm:spPr/>
      <dgm:t>
        <a:bodyPr/>
        <a:lstStyle/>
        <a:p>
          <a:endParaRPr lang="en-US"/>
        </a:p>
      </dgm:t>
    </dgm:pt>
    <dgm:pt modelId="{A54C3B3C-137A-F74E-9440-16A98DA562C9}" type="pres">
      <dgm:prSet presAssocID="{CE4F10CF-343E-4245-90A8-46A146B34815}" presName="hierChild5" presStyleCnt="0"/>
      <dgm:spPr/>
      <dgm:t>
        <a:bodyPr/>
        <a:lstStyle/>
        <a:p>
          <a:endParaRPr lang="en-US"/>
        </a:p>
      </dgm:t>
    </dgm:pt>
    <dgm:pt modelId="{71FDF91E-1811-7C49-BFEA-B90C4D1C5DE2}" type="pres">
      <dgm:prSet presAssocID="{150298D0-AB82-D44F-B432-B76D9AF60820}" presName="Name37" presStyleLbl="parChTrans1D2" presStyleIdx="2" presStyleCnt="4"/>
      <dgm:spPr/>
      <dgm:t>
        <a:bodyPr/>
        <a:lstStyle/>
        <a:p>
          <a:endParaRPr lang="en-US"/>
        </a:p>
      </dgm:t>
    </dgm:pt>
    <dgm:pt modelId="{86BF64D3-8441-184F-B579-785005DAAA6D}" type="pres">
      <dgm:prSet presAssocID="{DEC9F93D-D996-2C49-A938-B8C31DC1C35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1BC1663-C857-6D42-B74D-72BA22F4E9B5}" type="pres">
      <dgm:prSet presAssocID="{DEC9F93D-D996-2C49-A938-B8C31DC1C350}" presName="rootComposite" presStyleCnt="0"/>
      <dgm:spPr/>
      <dgm:t>
        <a:bodyPr/>
        <a:lstStyle/>
        <a:p>
          <a:endParaRPr lang="en-US"/>
        </a:p>
      </dgm:t>
    </dgm:pt>
    <dgm:pt modelId="{7DA44A1F-CE33-8C44-A92E-8F4D074E993E}" type="pres">
      <dgm:prSet presAssocID="{DEC9F93D-D996-2C49-A938-B8C31DC1C350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F4B240-1142-5B4E-8E21-4750470A7383}" type="pres">
      <dgm:prSet presAssocID="{DEC9F93D-D996-2C49-A938-B8C31DC1C350}" presName="rootConnector" presStyleLbl="node2" presStyleIdx="2" presStyleCnt="4"/>
      <dgm:spPr/>
      <dgm:t>
        <a:bodyPr/>
        <a:lstStyle/>
        <a:p>
          <a:endParaRPr lang="en-US"/>
        </a:p>
      </dgm:t>
    </dgm:pt>
    <dgm:pt modelId="{7B8DE4AC-47B8-1742-8512-4A1C97F54747}" type="pres">
      <dgm:prSet presAssocID="{DEC9F93D-D996-2C49-A938-B8C31DC1C350}" presName="hierChild4" presStyleCnt="0"/>
      <dgm:spPr/>
      <dgm:t>
        <a:bodyPr/>
        <a:lstStyle/>
        <a:p>
          <a:endParaRPr lang="en-US"/>
        </a:p>
      </dgm:t>
    </dgm:pt>
    <dgm:pt modelId="{E87885B9-CD46-DF4B-861B-41851A0F965F}" type="pres">
      <dgm:prSet presAssocID="{DEC9F93D-D996-2C49-A938-B8C31DC1C350}" presName="hierChild5" presStyleCnt="0"/>
      <dgm:spPr/>
      <dgm:t>
        <a:bodyPr/>
        <a:lstStyle/>
        <a:p>
          <a:endParaRPr lang="en-US"/>
        </a:p>
      </dgm:t>
    </dgm:pt>
    <dgm:pt modelId="{0F55ED42-3813-1646-A230-FC1E4F7DE216}" type="pres">
      <dgm:prSet presAssocID="{501FAF7E-F1A8-DA48-920C-D07F009E38DD}" presName="Name37" presStyleLbl="parChTrans1D2" presStyleIdx="3" presStyleCnt="4"/>
      <dgm:spPr/>
      <dgm:t>
        <a:bodyPr/>
        <a:lstStyle/>
        <a:p>
          <a:endParaRPr lang="en-US"/>
        </a:p>
      </dgm:t>
    </dgm:pt>
    <dgm:pt modelId="{BB92D777-6434-3D42-A357-9F9A49B2FE38}" type="pres">
      <dgm:prSet presAssocID="{1554256E-1275-F847-9577-083955F29FD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529C3F2-7527-1542-81B6-F2F4C58BD84B}" type="pres">
      <dgm:prSet presAssocID="{1554256E-1275-F847-9577-083955F29FDF}" presName="rootComposite" presStyleCnt="0"/>
      <dgm:spPr/>
      <dgm:t>
        <a:bodyPr/>
        <a:lstStyle/>
        <a:p>
          <a:endParaRPr lang="en-US"/>
        </a:p>
      </dgm:t>
    </dgm:pt>
    <dgm:pt modelId="{6F6CAA7B-295A-C04A-8C74-87DA15BC6EE2}" type="pres">
      <dgm:prSet presAssocID="{1554256E-1275-F847-9577-083955F29FDF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2D11BD-CBE6-6C41-B46C-6F48E3B86530}" type="pres">
      <dgm:prSet presAssocID="{1554256E-1275-F847-9577-083955F29FDF}" presName="rootConnector" presStyleLbl="node2" presStyleIdx="3" presStyleCnt="4"/>
      <dgm:spPr/>
      <dgm:t>
        <a:bodyPr/>
        <a:lstStyle/>
        <a:p>
          <a:endParaRPr lang="en-US"/>
        </a:p>
      </dgm:t>
    </dgm:pt>
    <dgm:pt modelId="{FDFDC28C-AC32-9345-9ED1-569DFE5EF520}" type="pres">
      <dgm:prSet presAssocID="{1554256E-1275-F847-9577-083955F29FDF}" presName="hierChild4" presStyleCnt="0"/>
      <dgm:spPr/>
      <dgm:t>
        <a:bodyPr/>
        <a:lstStyle/>
        <a:p>
          <a:endParaRPr lang="en-US"/>
        </a:p>
      </dgm:t>
    </dgm:pt>
    <dgm:pt modelId="{9A502CC0-5023-7A4C-A993-5F3AB8493DF2}" type="pres">
      <dgm:prSet presAssocID="{1554256E-1275-F847-9577-083955F29FDF}" presName="hierChild5" presStyleCnt="0"/>
      <dgm:spPr/>
      <dgm:t>
        <a:bodyPr/>
        <a:lstStyle/>
        <a:p>
          <a:endParaRPr lang="en-US"/>
        </a:p>
      </dgm:t>
    </dgm:pt>
    <dgm:pt modelId="{D50D2FC0-E61E-BB44-8E20-D3B08E999682}" type="pres">
      <dgm:prSet presAssocID="{0FCB0F17-BD43-A64C-B4F0-154089C64D14}" presName="hierChild3" presStyleCnt="0"/>
      <dgm:spPr/>
      <dgm:t>
        <a:bodyPr/>
        <a:lstStyle/>
        <a:p>
          <a:endParaRPr lang="en-US"/>
        </a:p>
      </dgm:t>
    </dgm:pt>
  </dgm:ptLst>
  <dgm:cxnLst>
    <dgm:cxn modelId="{B274ED9C-A58C-4CBC-8F1D-62E4DB2C064C}" type="presOf" srcId="{CE4F10CF-343E-4245-90A8-46A146B34815}" destId="{0311C99E-9CB9-ED44-9808-EDA985A269FA}" srcOrd="0" destOrd="0" presId="urn:microsoft.com/office/officeart/2005/8/layout/orgChart1"/>
    <dgm:cxn modelId="{71725D9A-B2C1-4FFB-ADAD-BF75F29FEEFE}" type="presOf" srcId="{E5E372C9-C751-C34B-AC5E-F343F33A15D7}" destId="{CCA8A4F9-C9F6-534E-B5F3-612E889B1C0C}" srcOrd="0" destOrd="0" presId="urn:microsoft.com/office/officeart/2005/8/layout/orgChart1"/>
    <dgm:cxn modelId="{58D04CE8-9A5F-4D9A-8EDF-5E8444C545C5}" type="presOf" srcId="{DEC9F93D-D996-2C49-A938-B8C31DC1C350}" destId="{7DA44A1F-CE33-8C44-A92E-8F4D074E993E}" srcOrd="0" destOrd="0" presId="urn:microsoft.com/office/officeart/2005/8/layout/orgChart1"/>
    <dgm:cxn modelId="{0F5DA17B-A4A5-3F49-A6C9-971A06C76A7B}" srcId="{E5E372C9-C751-C34B-AC5E-F343F33A15D7}" destId="{0FCB0F17-BD43-A64C-B4F0-154089C64D14}" srcOrd="0" destOrd="0" parTransId="{09E2719A-A93B-B840-9A72-E7DC14276F46}" sibTransId="{1AD0B4D8-CCC3-DB44-95E9-42B0570B2A4C}"/>
    <dgm:cxn modelId="{D0DA2EF7-4E44-FC46-A1C4-0E06BED433C6}" srcId="{0FCB0F17-BD43-A64C-B4F0-154089C64D14}" destId="{02E68B6B-813E-A34D-A8E3-44AF8AD891A7}" srcOrd="0" destOrd="0" parTransId="{F9F3B137-8945-2944-A65D-E750635CE9FD}" sibTransId="{A02F73A1-FD23-8744-948C-A679D0BC23C9}"/>
    <dgm:cxn modelId="{27ADEAE5-7826-4FC5-A608-16D9C3B053AC}" type="presOf" srcId="{02E68B6B-813E-A34D-A8E3-44AF8AD891A7}" destId="{202C136F-904C-2F4C-ABF8-E6B7F5485CEE}" srcOrd="0" destOrd="0" presId="urn:microsoft.com/office/officeart/2005/8/layout/orgChart1"/>
    <dgm:cxn modelId="{BC45494D-CF97-4252-9DD7-EF8278132E87}" type="presOf" srcId="{1554256E-1275-F847-9577-083955F29FDF}" destId="{772D11BD-CBE6-6C41-B46C-6F48E3B86530}" srcOrd="1" destOrd="0" presId="urn:microsoft.com/office/officeart/2005/8/layout/orgChart1"/>
    <dgm:cxn modelId="{0EA08FE3-8D01-4C51-B712-45C16F9738F7}" type="presOf" srcId="{1A3E2DC0-D31C-DF4A-B07D-FFEE98828C03}" destId="{1DDA9E01-940E-0D4E-9915-51DC62205EAF}" srcOrd="0" destOrd="0" presId="urn:microsoft.com/office/officeart/2005/8/layout/orgChart1"/>
    <dgm:cxn modelId="{8552070E-F06B-48EE-9439-FFBAEE84FF80}" type="presOf" srcId="{150298D0-AB82-D44F-B432-B76D9AF60820}" destId="{71FDF91E-1811-7C49-BFEA-B90C4D1C5DE2}" srcOrd="0" destOrd="0" presId="urn:microsoft.com/office/officeart/2005/8/layout/orgChart1"/>
    <dgm:cxn modelId="{8DC9FA51-572F-4AEC-AE6E-381FEE4A6A17}" type="presOf" srcId="{02E68B6B-813E-A34D-A8E3-44AF8AD891A7}" destId="{76BF40CC-D99E-FF4F-BE0D-41834B375462}" srcOrd="1" destOrd="0" presId="urn:microsoft.com/office/officeart/2005/8/layout/orgChart1"/>
    <dgm:cxn modelId="{A296A7AA-74B9-4E13-B921-1EFAF55C8B6F}" type="presOf" srcId="{F9F3B137-8945-2944-A65D-E750635CE9FD}" destId="{AF185B50-D0F3-2D4C-BDDB-B0B855E2A938}" srcOrd="0" destOrd="0" presId="urn:microsoft.com/office/officeart/2005/8/layout/orgChart1"/>
    <dgm:cxn modelId="{5A89E7BA-848C-8D45-BE8A-04D4FFF7E943}" srcId="{0FCB0F17-BD43-A64C-B4F0-154089C64D14}" destId="{1554256E-1275-F847-9577-083955F29FDF}" srcOrd="3" destOrd="0" parTransId="{501FAF7E-F1A8-DA48-920C-D07F009E38DD}" sibTransId="{13255F6C-17B2-D64B-830C-3BC0519613A5}"/>
    <dgm:cxn modelId="{7EEA30FD-37BA-6942-AF0F-744C12D913A2}" srcId="{0FCB0F17-BD43-A64C-B4F0-154089C64D14}" destId="{CE4F10CF-343E-4245-90A8-46A146B34815}" srcOrd="1" destOrd="0" parTransId="{1A3E2DC0-D31C-DF4A-B07D-FFEE98828C03}" sibTransId="{A0D96907-E06A-D84D-B9C2-8BA4AF4B93DA}"/>
    <dgm:cxn modelId="{79CA71BC-F582-48F6-92F7-D4B4E288D0A4}" type="presOf" srcId="{CE4F10CF-343E-4245-90A8-46A146B34815}" destId="{73E770C7-7D12-B641-AEBB-B7D18B788DFD}" srcOrd="1" destOrd="0" presId="urn:microsoft.com/office/officeart/2005/8/layout/orgChart1"/>
    <dgm:cxn modelId="{17FAC3BC-EC16-4946-B394-B1F2BD6A344C}" type="presOf" srcId="{DEC9F93D-D996-2C49-A938-B8C31DC1C350}" destId="{BEF4B240-1142-5B4E-8E21-4750470A7383}" srcOrd="1" destOrd="0" presId="urn:microsoft.com/office/officeart/2005/8/layout/orgChart1"/>
    <dgm:cxn modelId="{75976AA8-4600-4511-8AAA-DEFFB42507EE}" type="presOf" srcId="{0FCB0F17-BD43-A64C-B4F0-154089C64D14}" destId="{E2049A88-3ABC-D744-940A-04B0DF3F7F76}" srcOrd="1" destOrd="0" presId="urn:microsoft.com/office/officeart/2005/8/layout/orgChart1"/>
    <dgm:cxn modelId="{050AC603-3102-3F4E-AAA4-CE6AECC537FE}" srcId="{0FCB0F17-BD43-A64C-B4F0-154089C64D14}" destId="{DEC9F93D-D996-2C49-A938-B8C31DC1C350}" srcOrd="2" destOrd="0" parTransId="{150298D0-AB82-D44F-B432-B76D9AF60820}" sibTransId="{F64EE291-98BF-C147-8535-B27C403C63BB}"/>
    <dgm:cxn modelId="{8454C165-E7B8-426E-9F86-73D08CD04022}" type="presOf" srcId="{1554256E-1275-F847-9577-083955F29FDF}" destId="{6F6CAA7B-295A-C04A-8C74-87DA15BC6EE2}" srcOrd="0" destOrd="0" presId="urn:microsoft.com/office/officeart/2005/8/layout/orgChart1"/>
    <dgm:cxn modelId="{5246950D-F90C-439A-94CD-CA01510FEF07}" type="presOf" srcId="{501FAF7E-F1A8-DA48-920C-D07F009E38DD}" destId="{0F55ED42-3813-1646-A230-FC1E4F7DE216}" srcOrd="0" destOrd="0" presId="urn:microsoft.com/office/officeart/2005/8/layout/orgChart1"/>
    <dgm:cxn modelId="{8126B3F4-2817-4954-8D5E-289EE93BD5D2}" type="presOf" srcId="{0FCB0F17-BD43-A64C-B4F0-154089C64D14}" destId="{4B0CE49D-6B5A-9241-8EE3-C6095D893787}" srcOrd="0" destOrd="0" presId="urn:microsoft.com/office/officeart/2005/8/layout/orgChart1"/>
    <dgm:cxn modelId="{3D4E57D7-065D-448A-881E-D6F00425FE5B}" type="presParOf" srcId="{CCA8A4F9-C9F6-534E-B5F3-612E889B1C0C}" destId="{B8067054-B4EE-A74A-A8FB-6F04D9B9C638}" srcOrd="0" destOrd="0" presId="urn:microsoft.com/office/officeart/2005/8/layout/orgChart1"/>
    <dgm:cxn modelId="{9F8076B9-99FC-4F09-BD7D-BB907863D3B8}" type="presParOf" srcId="{B8067054-B4EE-A74A-A8FB-6F04D9B9C638}" destId="{AC012184-6044-F64F-ABB3-CC74D49B1796}" srcOrd="0" destOrd="0" presId="urn:microsoft.com/office/officeart/2005/8/layout/orgChart1"/>
    <dgm:cxn modelId="{E4AE151E-A3E0-4ED9-A0A6-374F191EC586}" type="presParOf" srcId="{AC012184-6044-F64F-ABB3-CC74D49B1796}" destId="{4B0CE49D-6B5A-9241-8EE3-C6095D893787}" srcOrd="0" destOrd="0" presId="urn:microsoft.com/office/officeart/2005/8/layout/orgChart1"/>
    <dgm:cxn modelId="{3335A5EE-F46C-4EDF-B425-142F15F62E14}" type="presParOf" srcId="{AC012184-6044-F64F-ABB3-CC74D49B1796}" destId="{E2049A88-3ABC-D744-940A-04B0DF3F7F76}" srcOrd="1" destOrd="0" presId="urn:microsoft.com/office/officeart/2005/8/layout/orgChart1"/>
    <dgm:cxn modelId="{991B16B2-E846-4AD7-BE1A-3AD830F8773E}" type="presParOf" srcId="{B8067054-B4EE-A74A-A8FB-6F04D9B9C638}" destId="{63E6C915-D84F-CF44-B017-DABBAC10CC06}" srcOrd="1" destOrd="0" presId="urn:microsoft.com/office/officeart/2005/8/layout/orgChart1"/>
    <dgm:cxn modelId="{921A777E-FC85-4D4D-A3FC-032295C95095}" type="presParOf" srcId="{63E6C915-D84F-CF44-B017-DABBAC10CC06}" destId="{AF185B50-D0F3-2D4C-BDDB-B0B855E2A938}" srcOrd="0" destOrd="0" presId="urn:microsoft.com/office/officeart/2005/8/layout/orgChart1"/>
    <dgm:cxn modelId="{F8312A54-2E2F-4774-B71B-63AC222239EB}" type="presParOf" srcId="{63E6C915-D84F-CF44-B017-DABBAC10CC06}" destId="{CEBBCFB3-167A-914C-BD83-E9165C5685C4}" srcOrd="1" destOrd="0" presId="urn:microsoft.com/office/officeart/2005/8/layout/orgChart1"/>
    <dgm:cxn modelId="{5F05FF13-AB35-4250-AE2C-C4D3042F642F}" type="presParOf" srcId="{CEBBCFB3-167A-914C-BD83-E9165C5685C4}" destId="{715AECD1-0AEE-D243-9A08-DCDAC05745EB}" srcOrd="0" destOrd="0" presId="urn:microsoft.com/office/officeart/2005/8/layout/orgChart1"/>
    <dgm:cxn modelId="{9281960A-7D7A-4096-AA3E-E621EEA4708D}" type="presParOf" srcId="{715AECD1-0AEE-D243-9A08-DCDAC05745EB}" destId="{202C136F-904C-2F4C-ABF8-E6B7F5485CEE}" srcOrd="0" destOrd="0" presId="urn:microsoft.com/office/officeart/2005/8/layout/orgChart1"/>
    <dgm:cxn modelId="{51B50DA6-28D2-4522-9983-C3C61BFD3120}" type="presParOf" srcId="{715AECD1-0AEE-D243-9A08-DCDAC05745EB}" destId="{76BF40CC-D99E-FF4F-BE0D-41834B375462}" srcOrd="1" destOrd="0" presId="urn:microsoft.com/office/officeart/2005/8/layout/orgChart1"/>
    <dgm:cxn modelId="{73F58B64-EABA-4B79-BF83-6CDCDD72914D}" type="presParOf" srcId="{CEBBCFB3-167A-914C-BD83-E9165C5685C4}" destId="{D98D3044-E001-8B4B-9C44-8F1D8C92FFC8}" srcOrd="1" destOrd="0" presId="urn:microsoft.com/office/officeart/2005/8/layout/orgChart1"/>
    <dgm:cxn modelId="{569B92C8-CFB7-42AB-91C6-C375AE0388BB}" type="presParOf" srcId="{CEBBCFB3-167A-914C-BD83-E9165C5685C4}" destId="{4FE1A550-E4AA-D442-9B4A-1C3D8F48B466}" srcOrd="2" destOrd="0" presId="urn:microsoft.com/office/officeart/2005/8/layout/orgChart1"/>
    <dgm:cxn modelId="{B517F024-B089-471A-AEC4-E7113F57F5C6}" type="presParOf" srcId="{63E6C915-D84F-CF44-B017-DABBAC10CC06}" destId="{1DDA9E01-940E-0D4E-9915-51DC62205EAF}" srcOrd="2" destOrd="0" presId="urn:microsoft.com/office/officeart/2005/8/layout/orgChart1"/>
    <dgm:cxn modelId="{6CBE0FC4-B266-4705-9352-32AA25D31283}" type="presParOf" srcId="{63E6C915-D84F-CF44-B017-DABBAC10CC06}" destId="{CE51887E-6ACA-F342-B4E4-7F50AF07EFCA}" srcOrd="3" destOrd="0" presId="urn:microsoft.com/office/officeart/2005/8/layout/orgChart1"/>
    <dgm:cxn modelId="{DFA297BF-9187-4AAB-98B7-703A2709E5EB}" type="presParOf" srcId="{CE51887E-6ACA-F342-B4E4-7F50AF07EFCA}" destId="{037E7D96-3629-2F48-8896-A6C4089126DB}" srcOrd="0" destOrd="0" presId="urn:microsoft.com/office/officeart/2005/8/layout/orgChart1"/>
    <dgm:cxn modelId="{198ECEF5-3A70-498B-81F1-E96C9F84FA50}" type="presParOf" srcId="{037E7D96-3629-2F48-8896-A6C4089126DB}" destId="{0311C99E-9CB9-ED44-9808-EDA985A269FA}" srcOrd="0" destOrd="0" presId="urn:microsoft.com/office/officeart/2005/8/layout/orgChart1"/>
    <dgm:cxn modelId="{4A58B7FC-B228-4F15-A45A-9781C2FFAE3B}" type="presParOf" srcId="{037E7D96-3629-2F48-8896-A6C4089126DB}" destId="{73E770C7-7D12-B641-AEBB-B7D18B788DFD}" srcOrd="1" destOrd="0" presId="urn:microsoft.com/office/officeart/2005/8/layout/orgChart1"/>
    <dgm:cxn modelId="{C3CB0B18-1DE1-4415-87D1-EFE30DD8E044}" type="presParOf" srcId="{CE51887E-6ACA-F342-B4E4-7F50AF07EFCA}" destId="{6D515FFE-11DA-0844-B97C-4FC05798D01E}" srcOrd="1" destOrd="0" presId="urn:microsoft.com/office/officeart/2005/8/layout/orgChart1"/>
    <dgm:cxn modelId="{C3282DEC-D832-4880-BB90-BE745DBFCE62}" type="presParOf" srcId="{CE51887E-6ACA-F342-B4E4-7F50AF07EFCA}" destId="{A54C3B3C-137A-F74E-9440-16A98DA562C9}" srcOrd="2" destOrd="0" presId="urn:microsoft.com/office/officeart/2005/8/layout/orgChart1"/>
    <dgm:cxn modelId="{28C46F43-5A7A-4CF2-AF50-B98890A56937}" type="presParOf" srcId="{63E6C915-D84F-CF44-B017-DABBAC10CC06}" destId="{71FDF91E-1811-7C49-BFEA-B90C4D1C5DE2}" srcOrd="4" destOrd="0" presId="urn:microsoft.com/office/officeart/2005/8/layout/orgChart1"/>
    <dgm:cxn modelId="{9405C6F4-B1D2-48A2-88C2-BFC7DF8F3785}" type="presParOf" srcId="{63E6C915-D84F-CF44-B017-DABBAC10CC06}" destId="{86BF64D3-8441-184F-B579-785005DAAA6D}" srcOrd="5" destOrd="0" presId="urn:microsoft.com/office/officeart/2005/8/layout/orgChart1"/>
    <dgm:cxn modelId="{CF7B3198-09D5-40CE-8CAB-E6CE95EEA919}" type="presParOf" srcId="{86BF64D3-8441-184F-B579-785005DAAA6D}" destId="{21BC1663-C857-6D42-B74D-72BA22F4E9B5}" srcOrd="0" destOrd="0" presId="urn:microsoft.com/office/officeart/2005/8/layout/orgChart1"/>
    <dgm:cxn modelId="{BC64EB5A-2430-4EE6-B68B-2203A1B9E3C7}" type="presParOf" srcId="{21BC1663-C857-6D42-B74D-72BA22F4E9B5}" destId="{7DA44A1F-CE33-8C44-A92E-8F4D074E993E}" srcOrd="0" destOrd="0" presId="urn:microsoft.com/office/officeart/2005/8/layout/orgChart1"/>
    <dgm:cxn modelId="{4CCBCB47-1671-43B9-ABCB-5014AF049F61}" type="presParOf" srcId="{21BC1663-C857-6D42-B74D-72BA22F4E9B5}" destId="{BEF4B240-1142-5B4E-8E21-4750470A7383}" srcOrd="1" destOrd="0" presId="urn:microsoft.com/office/officeart/2005/8/layout/orgChart1"/>
    <dgm:cxn modelId="{89B00145-8385-4DFE-A4FA-78A339B8EC1D}" type="presParOf" srcId="{86BF64D3-8441-184F-B579-785005DAAA6D}" destId="{7B8DE4AC-47B8-1742-8512-4A1C97F54747}" srcOrd="1" destOrd="0" presId="urn:microsoft.com/office/officeart/2005/8/layout/orgChart1"/>
    <dgm:cxn modelId="{7B01B5AB-9ECF-45B1-A7BB-5FB3BE54CD54}" type="presParOf" srcId="{86BF64D3-8441-184F-B579-785005DAAA6D}" destId="{E87885B9-CD46-DF4B-861B-41851A0F965F}" srcOrd="2" destOrd="0" presId="urn:microsoft.com/office/officeart/2005/8/layout/orgChart1"/>
    <dgm:cxn modelId="{3E6030D1-6B8E-4470-946B-9D342C1227C5}" type="presParOf" srcId="{63E6C915-D84F-CF44-B017-DABBAC10CC06}" destId="{0F55ED42-3813-1646-A230-FC1E4F7DE216}" srcOrd="6" destOrd="0" presId="urn:microsoft.com/office/officeart/2005/8/layout/orgChart1"/>
    <dgm:cxn modelId="{22734B30-F17C-46F0-B0F0-CC607D846C1C}" type="presParOf" srcId="{63E6C915-D84F-CF44-B017-DABBAC10CC06}" destId="{BB92D777-6434-3D42-A357-9F9A49B2FE38}" srcOrd="7" destOrd="0" presId="urn:microsoft.com/office/officeart/2005/8/layout/orgChart1"/>
    <dgm:cxn modelId="{4D276B81-8850-49CA-A065-466F7068080F}" type="presParOf" srcId="{BB92D777-6434-3D42-A357-9F9A49B2FE38}" destId="{8529C3F2-7527-1542-81B6-F2F4C58BD84B}" srcOrd="0" destOrd="0" presId="urn:microsoft.com/office/officeart/2005/8/layout/orgChart1"/>
    <dgm:cxn modelId="{FBBCCB57-09CA-4AD6-AB7E-6934E724CE9F}" type="presParOf" srcId="{8529C3F2-7527-1542-81B6-F2F4C58BD84B}" destId="{6F6CAA7B-295A-C04A-8C74-87DA15BC6EE2}" srcOrd="0" destOrd="0" presId="urn:microsoft.com/office/officeart/2005/8/layout/orgChart1"/>
    <dgm:cxn modelId="{3EBDDA93-2EC5-4D93-AB46-E1435EC373B7}" type="presParOf" srcId="{8529C3F2-7527-1542-81B6-F2F4C58BD84B}" destId="{772D11BD-CBE6-6C41-B46C-6F48E3B86530}" srcOrd="1" destOrd="0" presId="urn:microsoft.com/office/officeart/2005/8/layout/orgChart1"/>
    <dgm:cxn modelId="{41B06910-B86C-4EC6-AD4E-BFBF4D303D1D}" type="presParOf" srcId="{BB92D777-6434-3D42-A357-9F9A49B2FE38}" destId="{FDFDC28C-AC32-9345-9ED1-569DFE5EF520}" srcOrd="1" destOrd="0" presId="urn:microsoft.com/office/officeart/2005/8/layout/orgChart1"/>
    <dgm:cxn modelId="{DC4345C5-5BFB-473A-B7CC-5A62C32AB950}" type="presParOf" srcId="{BB92D777-6434-3D42-A357-9F9A49B2FE38}" destId="{9A502CC0-5023-7A4C-A993-5F3AB8493DF2}" srcOrd="2" destOrd="0" presId="urn:microsoft.com/office/officeart/2005/8/layout/orgChart1"/>
    <dgm:cxn modelId="{E6C53079-5D7A-4AE4-8F24-A51A42F75D85}" type="presParOf" srcId="{B8067054-B4EE-A74A-A8FB-6F04D9B9C638}" destId="{D50D2FC0-E61E-BB44-8E20-D3B08E9996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55ED42-3813-1646-A230-FC1E4F7DE216}">
      <dsp:nvSpPr>
        <dsp:cNvPr id="0" name=""/>
        <dsp:cNvSpPr/>
      </dsp:nvSpPr>
      <dsp:spPr>
        <a:xfrm>
          <a:off x="4002322" y="1217475"/>
          <a:ext cx="3134643" cy="362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43"/>
              </a:lnTo>
              <a:lnTo>
                <a:pt x="3134643" y="181343"/>
              </a:lnTo>
              <a:lnTo>
                <a:pt x="3134643" y="362686"/>
              </a:lnTo>
            </a:path>
          </a:pathLst>
        </a:custGeom>
        <a:noFill/>
        <a:ln w="41275" cap="sq" cmpd="sng" algn="ctr">
          <a:solidFill>
            <a:srgbClr val="00337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DF91E-1811-7C49-BFEA-B90C4D1C5DE2}">
      <dsp:nvSpPr>
        <dsp:cNvPr id="0" name=""/>
        <dsp:cNvSpPr/>
      </dsp:nvSpPr>
      <dsp:spPr>
        <a:xfrm>
          <a:off x="4002322" y="1217475"/>
          <a:ext cx="1044881" cy="362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43"/>
              </a:lnTo>
              <a:lnTo>
                <a:pt x="1044881" y="181343"/>
              </a:lnTo>
              <a:lnTo>
                <a:pt x="1044881" y="362686"/>
              </a:lnTo>
            </a:path>
          </a:pathLst>
        </a:custGeom>
        <a:noFill/>
        <a:ln w="41275" cap="sq" cmpd="sng" algn="ctr">
          <a:solidFill>
            <a:srgbClr val="0033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A9E01-940E-0D4E-9915-51DC62205EAF}">
      <dsp:nvSpPr>
        <dsp:cNvPr id="0" name=""/>
        <dsp:cNvSpPr/>
      </dsp:nvSpPr>
      <dsp:spPr>
        <a:xfrm>
          <a:off x="2957441" y="1217475"/>
          <a:ext cx="1044881" cy="362686"/>
        </a:xfrm>
        <a:custGeom>
          <a:avLst/>
          <a:gdLst/>
          <a:ahLst/>
          <a:cxnLst/>
          <a:rect l="0" t="0" r="0" b="0"/>
          <a:pathLst>
            <a:path>
              <a:moveTo>
                <a:pt x="1044881" y="0"/>
              </a:moveTo>
              <a:lnTo>
                <a:pt x="1044881" y="181343"/>
              </a:lnTo>
              <a:lnTo>
                <a:pt x="0" y="181343"/>
              </a:lnTo>
              <a:lnTo>
                <a:pt x="0" y="362686"/>
              </a:lnTo>
            </a:path>
          </a:pathLst>
        </a:custGeom>
        <a:noFill/>
        <a:ln w="41275" cap="sq" cmpd="sng" algn="ctr">
          <a:solidFill>
            <a:srgbClr val="0033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85B50-D0F3-2D4C-BDDB-B0B855E2A938}">
      <dsp:nvSpPr>
        <dsp:cNvPr id="0" name=""/>
        <dsp:cNvSpPr/>
      </dsp:nvSpPr>
      <dsp:spPr>
        <a:xfrm>
          <a:off x="867678" y="1217475"/>
          <a:ext cx="3134643" cy="362686"/>
        </a:xfrm>
        <a:custGeom>
          <a:avLst/>
          <a:gdLst/>
          <a:ahLst/>
          <a:cxnLst/>
          <a:rect l="0" t="0" r="0" b="0"/>
          <a:pathLst>
            <a:path>
              <a:moveTo>
                <a:pt x="3134643" y="0"/>
              </a:moveTo>
              <a:lnTo>
                <a:pt x="3134643" y="181343"/>
              </a:lnTo>
              <a:lnTo>
                <a:pt x="0" y="181343"/>
              </a:lnTo>
              <a:lnTo>
                <a:pt x="0" y="362686"/>
              </a:lnTo>
            </a:path>
          </a:pathLst>
        </a:custGeom>
        <a:noFill/>
        <a:ln w="41275" cap="sq" cmpd="sng" algn="ctr">
          <a:solidFill>
            <a:srgbClr val="0033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CE49D-6B5A-9241-8EE3-C6095D893787}">
      <dsp:nvSpPr>
        <dsp:cNvPr id="0" name=""/>
        <dsp:cNvSpPr/>
      </dsp:nvSpPr>
      <dsp:spPr>
        <a:xfrm>
          <a:off x="3138784" y="353937"/>
          <a:ext cx="1727076" cy="863538"/>
        </a:xfrm>
        <a:prstGeom prst="rect">
          <a:avLst/>
        </a:prstGeom>
        <a:solidFill>
          <a:srgbClr val="00563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CDCB</a:t>
          </a:r>
          <a:endParaRPr lang="en-US" sz="3800" b="1" kern="1200" dirty="0"/>
        </a:p>
      </dsp:txBody>
      <dsp:txXfrm>
        <a:off x="3138784" y="353937"/>
        <a:ext cx="1727076" cy="863538"/>
      </dsp:txXfrm>
    </dsp:sp>
    <dsp:sp modelId="{202C136F-904C-2F4C-ABF8-E6B7F5485CEE}">
      <dsp:nvSpPr>
        <dsp:cNvPr id="0" name=""/>
        <dsp:cNvSpPr/>
      </dsp:nvSpPr>
      <dsp:spPr>
        <a:xfrm>
          <a:off x="4140" y="1580162"/>
          <a:ext cx="1727076" cy="863538"/>
        </a:xfrm>
        <a:prstGeom prst="rect">
          <a:avLst/>
        </a:prstGeom>
        <a:solidFill>
          <a:srgbClr val="00337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PDCA</a:t>
          </a:r>
          <a:endParaRPr lang="en-US" sz="3800" b="1" kern="1200" dirty="0"/>
        </a:p>
      </dsp:txBody>
      <dsp:txXfrm>
        <a:off x="4140" y="1580162"/>
        <a:ext cx="1727076" cy="863538"/>
      </dsp:txXfrm>
    </dsp:sp>
    <dsp:sp modelId="{0311C99E-9CB9-ED44-9808-EDA985A269FA}">
      <dsp:nvSpPr>
        <dsp:cNvPr id="0" name=""/>
        <dsp:cNvSpPr/>
      </dsp:nvSpPr>
      <dsp:spPr>
        <a:xfrm>
          <a:off x="2093903" y="1580162"/>
          <a:ext cx="1727076" cy="863538"/>
        </a:xfrm>
        <a:prstGeom prst="rect">
          <a:avLst/>
        </a:prstGeom>
        <a:solidFill>
          <a:srgbClr val="00337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NAAB</a:t>
          </a:r>
          <a:endParaRPr lang="en-US" sz="3800" b="1" kern="1200" dirty="0"/>
        </a:p>
      </dsp:txBody>
      <dsp:txXfrm>
        <a:off x="2093903" y="1580162"/>
        <a:ext cx="1727076" cy="863538"/>
      </dsp:txXfrm>
    </dsp:sp>
    <dsp:sp modelId="{7DA44A1F-CE33-8C44-A92E-8F4D074E993E}">
      <dsp:nvSpPr>
        <dsp:cNvPr id="0" name=""/>
        <dsp:cNvSpPr/>
      </dsp:nvSpPr>
      <dsp:spPr>
        <a:xfrm>
          <a:off x="4183665" y="1580162"/>
          <a:ext cx="1727076" cy="863538"/>
        </a:xfrm>
        <a:prstGeom prst="rect">
          <a:avLst/>
        </a:prstGeom>
        <a:solidFill>
          <a:srgbClr val="00337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DRPC</a:t>
          </a:r>
          <a:endParaRPr lang="en-US" sz="3800" b="1" kern="1200" dirty="0"/>
        </a:p>
      </dsp:txBody>
      <dsp:txXfrm>
        <a:off x="4183665" y="1580162"/>
        <a:ext cx="1727076" cy="863538"/>
      </dsp:txXfrm>
    </dsp:sp>
    <dsp:sp modelId="{6F6CAA7B-295A-C04A-8C74-87DA15BC6EE2}">
      <dsp:nvSpPr>
        <dsp:cNvPr id="0" name=""/>
        <dsp:cNvSpPr/>
      </dsp:nvSpPr>
      <dsp:spPr>
        <a:xfrm>
          <a:off x="6273427" y="1580162"/>
          <a:ext cx="1727076" cy="863538"/>
        </a:xfrm>
        <a:prstGeom prst="rect">
          <a:avLst/>
        </a:prstGeom>
        <a:solidFill>
          <a:srgbClr val="00337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DHI</a:t>
          </a:r>
          <a:endParaRPr lang="en-US" sz="3800" b="1" kern="1200" dirty="0"/>
        </a:p>
      </dsp:txBody>
      <dsp:txXfrm>
        <a:off x="6273427" y="1580162"/>
        <a:ext cx="1727076" cy="863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E4390-23CE-410E-8C82-C2A835D802BC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CE6C5-79DB-42C1-85C8-7967D116C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1B7ABA9-6B4D-0145-AE8F-4136903E06A6}" type="slidenum">
              <a:rPr lang="en-US">
                <a:solidFill>
                  <a:srgbClr val="FFFF00"/>
                </a:solidFill>
              </a:rPr>
              <a:pPr algn="r" eaLnBrk="1" hangingPunct="1"/>
              <a:t>28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79C6B6-D3AC-44B5-A5F0-DB65F0B9A8EE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9057" indent="-280406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A9B2BE-27F6-BB42-AEAF-A5755E08765A}" type="slidenum">
              <a:rPr lang="en-US">
                <a:solidFill>
                  <a:srgbClr val="FFFF00"/>
                </a:solidFill>
              </a:rPr>
              <a:pPr eaLnBrk="1" hangingPunct="1"/>
              <a:t>33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1B7ABA9-6B4D-0145-AE8F-4136903E06A6}" type="slidenum">
              <a:rPr lang="en-US">
                <a:solidFill>
                  <a:srgbClr val="FFFF00"/>
                </a:solidFill>
              </a:rPr>
              <a:pPr algn="r" eaLnBrk="1" hangingPunct="1"/>
              <a:t>3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230DF6-1430-DE46-91A5-29155AACA161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64866" name="Rectangle 7"/>
          <p:cNvSpPr txBox="1">
            <a:spLocks noGrp="1" noChangeArrowheads="1"/>
          </p:cNvSpPr>
          <p:nvPr/>
        </p:nvSpPr>
        <p:spPr bwMode="auto">
          <a:xfrm>
            <a:off x="3884960" y="8686957"/>
            <a:ext cx="2973040" cy="45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5" tIns="45528" rIns="91055" bIns="45528" anchor="b"/>
          <a:lstStyle>
            <a:lvl1pPr defTabSz="930275"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744538" indent="-28733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458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178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898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61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33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305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77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>
              <a:buClrTx/>
              <a:buSzTx/>
              <a:buFontTx/>
              <a:buNone/>
            </a:pPr>
            <a:fld id="{109D4EBC-9CD2-F948-9DCF-5DD0E7F7D958}" type="slidenum">
              <a:rPr lang="en-US" sz="1200">
                <a:solidFill>
                  <a:srgbClr val="FFFF00"/>
                </a:solidFill>
              </a:rPr>
              <a:pPr algn="r">
                <a:buClrTx/>
                <a:buSzTx/>
                <a:buFontTx/>
                <a:buNone/>
              </a:pPr>
              <a:t>8</a:t>
            </a:fld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21" y="4344259"/>
            <a:ext cx="5027959" cy="4114956"/>
          </a:xfrm>
        </p:spPr>
        <p:txBody>
          <a:bodyPr lIns="91055" tIns="45528" rIns="91055" bIns="45528"/>
          <a:lstStyle/>
          <a:p>
            <a:pPr defTabSz="896203"/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67" tIns="45533" rIns="91067" bIns="45533" anchor="b"/>
          <a:lstStyle/>
          <a:p>
            <a:pPr algn="r" defTabSz="911322"/>
            <a:fld id="{1AF1C51F-B7DE-4C6B-9E35-AE456AFD71A4}" type="slidenum">
              <a:rPr lang="en-US">
                <a:solidFill>
                  <a:srgbClr val="FFFF00"/>
                </a:solidFill>
              </a:rPr>
              <a:pPr algn="r" defTabSz="911322"/>
              <a:t>9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mailto:george.wiggans@ars.usda.gov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0">
          <a:gsLst>
            <a:gs pos="0">
              <a:srgbClr val="00337F"/>
            </a:gs>
            <a:gs pos="12000">
              <a:srgbClr val="00337F"/>
            </a:gs>
            <a:gs pos="16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37F"/>
                </a:solidFill>
              </a:defRPr>
            </a:lvl1pPr>
            <a:lvl2pPr>
              <a:defRPr>
                <a:solidFill>
                  <a:srgbClr val="00337F"/>
                </a:solidFill>
              </a:defRPr>
            </a:lvl2pPr>
            <a:lvl3pPr>
              <a:buClr>
                <a:srgbClr val="00337F"/>
              </a:buClr>
              <a:defRPr>
                <a:solidFill>
                  <a:srgbClr val="00337F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989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17697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 flip="none" rotWithShape="0">
          <a:gsLst>
            <a:gs pos="0">
              <a:srgbClr val="00337F"/>
            </a:gs>
            <a:gs pos="48000">
              <a:srgbClr val="00337F"/>
            </a:gs>
            <a:gs pos="55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"/>
            <a:ext cx="7772400" cy="299212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371600" y="3886200"/>
            <a:ext cx="6400800" cy="1949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4346575" algn="l"/>
              </a:tabLst>
            </a:pPr>
            <a:r>
              <a:rPr lang="en-US" sz="3000" b="1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Dr. George </a:t>
            </a:r>
            <a:r>
              <a:rPr lang="en-US" sz="30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R. Wiggans</a:t>
            </a:r>
            <a:r>
              <a:rPr lang="en-US" sz="24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tabLst>
                <a:tab pos="4346575" algn="l"/>
              </a:tabLst>
            </a:pPr>
            <a:r>
              <a:rPr lang="en-US" sz="24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Animal Genomics and Improvement Laboratory	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tabLst>
                <a:tab pos="4346575" algn="l"/>
              </a:tabLst>
            </a:pPr>
            <a:r>
              <a:rPr lang="en-US" sz="24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Agricultural Research Service, USDA	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tabLst>
                <a:tab pos="4346575" algn="l"/>
              </a:tabLst>
            </a:pPr>
            <a:r>
              <a:rPr lang="en-US" sz="24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Beltsville, MD 20705-2350	</a:t>
            </a:r>
          </a:p>
          <a:p>
            <a: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46575" algn="l"/>
              </a:tabLst>
              <a:defRPr/>
            </a:pPr>
            <a:r>
              <a:rPr lang="en-US" sz="24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301-504-8407 (voice)  301-504-8092 (fax)</a:t>
            </a:r>
            <a:endParaRPr lang="en-US" sz="2400" b="1" baseline="0" dirty="0" smtClean="0">
              <a:solidFill>
                <a:srgbClr val="00563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>
            <a:hlinkClick r:id="rId2"/>
          </p:cNvPr>
          <p:cNvSpPr/>
          <p:nvPr userDrawn="1"/>
        </p:nvSpPr>
        <p:spPr bwMode="auto">
          <a:xfrm>
            <a:off x="1281792" y="5725837"/>
            <a:ext cx="4221622" cy="2734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00563F"/>
                </a:solidFill>
              </a:rPr>
              <a:t>george.wiggans@ars.usda.gov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563F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337F"/>
            </a:gs>
            <a:gs pos="12000">
              <a:srgbClr val="00337F"/>
            </a:gs>
            <a:gs pos="16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ltGray">
          <a:xfrm>
            <a:off x="7897215" y="6583680"/>
            <a:ext cx="54367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Wiggans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51"/>
          <p:cNvSpPr txBox="1">
            <a:spLocks noChangeArrowheads="1"/>
          </p:cNvSpPr>
          <p:nvPr/>
        </p:nvSpPr>
        <p:spPr bwMode="ltGray">
          <a:xfrm>
            <a:off x="227013" y="6583680"/>
            <a:ext cx="67833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US" sz="1200" b="1" baseline="0" dirty="0" smtClean="0">
                <a:latin typeface="Calibri" pitchFamily="34" charset="0"/>
                <a:cs typeface="Calibri" pitchFamily="34" charset="0"/>
              </a:rPr>
              <a:t>British Cattle Conference 2015 </a:t>
            </a:r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(</a:t>
            </a:r>
            <a:fld id="{6EF5BE8E-3B3E-486D-9684-5293E34BCCC8}" type="slidenum">
              <a:rPr kumimoji="1" lang="en-US" sz="1200" b="1" smtClean="0">
                <a:latin typeface="Calibri" pitchFamily="34" charset="0"/>
                <a:cs typeface="Calibri" pitchFamily="34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)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14" descr="USDA_W-B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5360" y="6446520"/>
            <a:ext cx="457200" cy="31266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80" r:id="rId2"/>
    <p:sldLayoutId id="2147483681" r:id="rId3"/>
    <p:sldLayoutId id="2147483682" r:id="rId4"/>
    <p:sldLayoutId id="2147483683" r:id="rId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67000"/>
        <a:buFont typeface="Monotype Sorts" pitchFamily="2" charset="2"/>
        <a:buChar char="l"/>
        <a:defRPr sz="3200" b="1">
          <a:solidFill>
            <a:srgbClr val="00337F"/>
          </a:solidFill>
          <a:latin typeface="Calibri" pitchFamily="34" charset="0"/>
          <a:ea typeface="+mn-ea"/>
          <a:cs typeface="Calibri" pitchFamily="34" charset="0"/>
        </a:defRPr>
      </a:lvl1pPr>
      <a:lvl2pPr marL="690563" indent="-284163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80000"/>
        <a:buFont typeface="Monotype Sorts" pitchFamily="2" charset="2"/>
        <a:buChar char="w"/>
        <a:defRPr sz="3200" b="1">
          <a:solidFill>
            <a:srgbClr val="00337F"/>
          </a:solidFill>
          <a:latin typeface="Calibri" pitchFamily="34" charset="0"/>
          <a:cs typeface="Calibri" pitchFamily="34" charset="0"/>
        </a:defRPr>
      </a:lvl2pPr>
      <a:lvl3pPr marL="1206500" indent="-515938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120000"/>
        <a:buFont typeface="Humnst777 BT"/>
        <a:buChar char="−"/>
        <a:defRPr sz="3200" b="1">
          <a:solidFill>
            <a:srgbClr val="00337F"/>
          </a:solidFill>
          <a:latin typeface="Calibri" pitchFamily="34" charset="0"/>
          <a:cs typeface="Calibri" pitchFamily="34" charset="0"/>
        </a:defRPr>
      </a:lvl3pPr>
      <a:lvl4pPr marL="16637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w minus DN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4771" y="112734"/>
            <a:ext cx="4343400" cy="308905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7512" y="559327"/>
            <a:ext cx="3985170" cy="2157707"/>
          </a:xfrm>
        </p:spPr>
        <p:txBody>
          <a:bodyPr/>
          <a:lstStyle/>
          <a:p>
            <a:pPr>
              <a:lnSpc>
                <a:spcPts val="56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5400" dirty="0" smtClean="0"/>
              <a:t>Genomics and where it can take us</a:t>
            </a:r>
            <a:endParaRPr lang="en-US" sz="5400" dirty="0">
              <a:solidFill>
                <a:srgbClr val="FFFF66"/>
              </a:solidFill>
            </a:endParaRPr>
          </a:p>
        </p:txBody>
      </p:sp>
      <p:pic>
        <p:nvPicPr>
          <p:cNvPr id="3" name="Picture 8" descr="DNA_orbit_animate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78855" flipV="1">
            <a:off x="5945292" y="450137"/>
            <a:ext cx="822960" cy="14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95541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Evaluation flow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1692771"/>
          </a:xfrm>
        </p:spPr>
        <p:txBody>
          <a:bodyPr/>
          <a:lstStyle/>
          <a:p>
            <a:pPr marL="341313" lvl="0" indent="-341313">
              <a:lnSpc>
                <a:spcPts val="34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000" dirty="0" smtClean="0"/>
              <a:t>Animal nominated for genomic evaluation by approved nominator</a:t>
            </a:r>
          </a:p>
          <a:p>
            <a:pPr marL="341313" indent="-341313">
              <a:lnSpc>
                <a:spcPts val="34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000" dirty="0" smtClean="0"/>
              <a:t>DNA source sent to genotyping lab </a:t>
            </a:r>
            <a:r>
              <a:rPr lang="en-US" sz="3000" dirty="0" smtClean="0">
                <a:solidFill>
                  <a:srgbClr val="00563F"/>
                </a:solidFill>
              </a:rPr>
              <a:t>(2014)</a:t>
            </a:r>
          </a:p>
        </p:txBody>
      </p:sp>
      <p:sp>
        <p:nvSpPr>
          <p:cNvPr id="28" name="TextBox 27"/>
          <p:cNvSpPr txBox="1"/>
          <p:nvPr/>
        </p:nvSpPr>
        <p:spPr>
          <a:xfrm rot="963704">
            <a:off x="62480" y="2151884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36997126"/>
              </p:ext>
            </p:extLst>
          </p:nvPr>
        </p:nvGraphicFramePr>
        <p:xfrm>
          <a:off x="740230" y="3258505"/>
          <a:ext cx="7336970" cy="2712720"/>
        </p:xfrm>
        <a:graphic>
          <a:graphicData uri="http://schemas.openxmlformats.org/drawingml/2006/table">
            <a:tbl>
              <a:tblPr/>
              <a:tblGrid>
                <a:gridCol w="2012492"/>
                <a:gridCol w="2828988"/>
                <a:gridCol w="249549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Source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Samples (no.)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Samples (%)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Blood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10,727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Hair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113,455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39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Nasal swab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2,954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Semen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3,432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Tissue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149,301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51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Unknown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12,301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Evaluation flow </a:t>
            </a:r>
            <a:r>
              <a:rPr lang="en-US" sz="3000" i="1" dirty="0" smtClean="0">
                <a:solidFill>
                  <a:srgbClr val="FFFF00"/>
                </a:solidFill>
              </a:rPr>
              <a:t>(continued)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3077766"/>
          </a:xfrm>
        </p:spPr>
        <p:txBody>
          <a:bodyPr/>
          <a:lstStyle/>
          <a:p>
            <a:pPr marL="341313" indent="-341313">
              <a:spcBef>
                <a:spcPts val="0"/>
              </a:spcBef>
              <a:spcAft>
                <a:spcPts val="6000"/>
              </a:spcAft>
            </a:pPr>
            <a:r>
              <a:rPr lang="en-US" sz="3000" dirty="0" smtClean="0"/>
              <a:t>DNA extracted and placed on chip for 3-day genotyping process</a:t>
            </a:r>
          </a:p>
          <a:p>
            <a:pPr marL="341313" indent="-341313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/>
              <a:t>Genotypes sent from</a:t>
            </a:r>
          </a:p>
          <a:p>
            <a:pPr marL="341313" indent="-341313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/>
              <a:t>	genotyping lab to CDCB </a:t>
            </a:r>
          </a:p>
          <a:p>
            <a:pPr marL="341313" indent="-341313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/>
              <a:t>	for accuracy review</a:t>
            </a:r>
          </a:p>
        </p:txBody>
      </p:sp>
      <p:sp>
        <p:nvSpPr>
          <p:cNvPr id="31" name="TextBox 30"/>
          <p:cNvSpPr txBox="1"/>
          <p:nvPr/>
        </p:nvSpPr>
        <p:spPr>
          <a:xfrm rot="963704">
            <a:off x="62480" y="2609043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963704">
            <a:off x="62480" y="926225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15457" y="1827814"/>
            <a:ext cx="1377903" cy="4017906"/>
            <a:chOff x="7577470" y="3449799"/>
            <a:chExt cx="1377903" cy="4017906"/>
          </a:xfrm>
        </p:grpSpPr>
        <p:pic>
          <p:nvPicPr>
            <p:cNvPr id="7" name="Picture 6" descr="GGP-HD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780000">
              <a:off x="7577470" y="3449799"/>
              <a:ext cx="822960" cy="24997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8" name="Picture 7" descr="GGP-HD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780000">
              <a:off x="7665047" y="3659194"/>
              <a:ext cx="1005840" cy="30552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9" name="Picture 8" descr="GGP-HD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780000">
              <a:off x="7812373" y="3995857"/>
              <a:ext cx="1143000" cy="347184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31" grpId="0" uiExpand="1"/>
      <p:bldP spid="32" grpId="0" uiExpan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Laboratory  quality control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488408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sz="2900" dirty="0" smtClean="0"/>
              <a:t>Each SNP evaluated for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US" sz="2900" dirty="0" smtClean="0"/>
              <a:t>Call rate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US" sz="2900" dirty="0" smtClean="0"/>
              <a:t>Portion heterozygous</a:t>
            </a:r>
          </a:p>
          <a:p>
            <a:pPr lvl="1">
              <a:lnSpc>
                <a:spcPts val="3200"/>
              </a:lnSpc>
              <a:spcAft>
                <a:spcPts val="3600"/>
              </a:spcAft>
            </a:pPr>
            <a:r>
              <a:rPr lang="en-US" sz="2900" dirty="0" smtClean="0"/>
              <a:t>Parent-progeny conflicts</a:t>
            </a:r>
          </a:p>
          <a:p>
            <a:pPr>
              <a:lnSpc>
                <a:spcPts val="3200"/>
              </a:lnSpc>
              <a:spcAft>
                <a:spcPts val="3600"/>
              </a:spcAft>
            </a:pPr>
            <a:r>
              <a:rPr lang="en-US" sz="2900" dirty="0" smtClean="0"/>
              <a:t>Clustering investigated if SNP exceeds limits</a:t>
            </a:r>
          </a:p>
          <a:p>
            <a:pPr>
              <a:lnSpc>
                <a:spcPts val="3200"/>
              </a:lnSpc>
              <a:spcAft>
                <a:spcPts val="3600"/>
              </a:spcAft>
            </a:pPr>
            <a:r>
              <a:rPr lang="en-US" sz="2900" dirty="0" smtClean="0"/>
              <a:t>Number of failing SNP indicates genotype quality</a:t>
            </a:r>
          </a:p>
          <a:p>
            <a:pPr>
              <a:lnSpc>
                <a:spcPts val="3200"/>
              </a:lnSpc>
            </a:pPr>
            <a:r>
              <a:rPr lang="en-US" sz="2900" dirty="0" smtClean="0"/>
              <a:t>Target of &lt;10 SNP in each category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xmlns="" val="196307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clustering adjustment</a:t>
            </a:r>
            <a:endParaRPr lang="en-US" dirty="0"/>
          </a:p>
        </p:txBody>
      </p:sp>
      <p:pic>
        <p:nvPicPr>
          <p:cNvPr id="22531" name="Picture 3" descr="Before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00" y="1242291"/>
            <a:ext cx="6921500" cy="5033818"/>
          </a:xfrm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493000" y="2874963"/>
            <a:ext cx="112395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en-US" sz="3800" b="1" dirty="0">
                <a:solidFill>
                  <a:srgbClr val="00337F"/>
                </a:solidFill>
                <a:latin typeface="+mn-lt"/>
              </a:rPr>
              <a:t>86% call rate</a:t>
            </a:r>
          </a:p>
        </p:txBody>
      </p:sp>
    </p:spTree>
    <p:extLst>
      <p:ext uri="{BB962C8B-B14F-4D97-AF65-F5344CB8AC3E}">
        <p14:creationId xmlns="" xmlns:p14="http://schemas.microsoft.com/office/powerpoint/2010/main" val="33599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After"/>
          <p:cNvPicPr preferRelativeResize="0"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244601"/>
            <a:ext cx="6946900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clustering adjustment</a:t>
            </a:r>
            <a:endParaRPr lang="en-US" dirty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493000" y="2874963"/>
            <a:ext cx="112395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en-US" sz="3800" b="1" dirty="0" smtClean="0">
                <a:solidFill>
                  <a:srgbClr val="00337F"/>
                </a:solidFill>
                <a:latin typeface="+mn-lt"/>
              </a:rPr>
              <a:t>100% </a:t>
            </a:r>
            <a:r>
              <a:rPr lang="en-US" sz="3800" b="1" dirty="0">
                <a:solidFill>
                  <a:srgbClr val="00337F"/>
                </a:solidFill>
                <a:latin typeface="+mn-lt"/>
              </a:rPr>
              <a:t>call rate</a:t>
            </a:r>
          </a:p>
        </p:txBody>
      </p:sp>
    </p:spTree>
    <p:extLst>
      <p:ext uri="{BB962C8B-B14F-4D97-AF65-F5344CB8AC3E}">
        <p14:creationId xmlns="" xmlns:p14="http://schemas.microsoft.com/office/powerpoint/2010/main" val="33599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Evaluation flow </a:t>
            </a:r>
            <a:r>
              <a:rPr lang="en-US" sz="3000" i="1" dirty="0" smtClean="0">
                <a:solidFill>
                  <a:srgbClr val="FFFF00"/>
                </a:solidFill>
              </a:rPr>
              <a:t>(continued)</a:t>
            </a:r>
            <a:endParaRPr lang="en-US" sz="3000" i="1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693593"/>
          </a:xfrm>
        </p:spPr>
        <p:txBody>
          <a:bodyPr/>
          <a:lstStyle/>
          <a:p>
            <a:pPr marL="341313" indent="-341313">
              <a:lnSpc>
                <a:spcPts val="3000"/>
              </a:lnSpc>
              <a:spcBef>
                <a:spcPts val="0"/>
              </a:spcBef>
              <a:spcAft>
                <a:spcPts val="2100"/>
              </a:spcAft>
            </a:pPr>
            <a:r>
              <a:rPr lang="en-US" sz="2800" dirty="0" smtClean="0"/>
              <a:t>Genotype calls modified as necessary</a:t>
            </a:r>
          </a:p>
          <a:p>
            <a:pPr marL="341313" indent="-341313">
              <a:lnSpc>
                <a:spcPts val="3000"/>
              </a:lnSpc>
              <a:spcBef>
                <a:spcPts val="0"/>
              </a:spcBef>
              <a:spcAft>
                <a:spcPts val="2100"/>
              </a:spcAft>
            </a:pPr>
            <a:r>
              <a:rPr lang="en-US" sz="2800" dirty="0" smtClean="0"/>
              <a:t>Genotypes loaded into database</a:t>
            </a:r>
          </a:p>
          <a:p>
            <a:pPr marL="341313" indent="-341313">
              <a:lnSpc>
                <a:spcPts val="3000"/>
              </a:lnSpc>
              <a:spcBef>
                <a:spcPts val="0"/>
              </a:spcBef>
              <a:spcAft>
                <a:spcPts val="2100"/>
              </a:spcAft>
            </a:pPr>
            <a:r>
              <a:rPr lang="en-US" sz="2800" dirty="0" smtClean="0"/>
              <a:t>Nominators receive reports of parentage and other conflicts</a:t>
            </a:r>
          </a:p>
          <a:p>
            <a:pPr marL="341313" indent="-341313">
              <a:lnSpc>
                <a:spcPts val="3000"/>
              </a:lnSpc>
              <a:spcBef>
                <a:spcPts val="0"/>
              </a:spcBef>
              <a:spcAft>
                <a:spcPts val="2100"/>
              </a:spcAft>
            </a:pPr>
            <a:r>
              <a:rPr lang="en-US" sz="2800" dirty="0" smtClean="0"/>
              <a:t>Pedigree or animal assignments corrected</a:t>
            </a:r>
          </a:p>
          <a:p>
            <a:pPr marL="341313" indent="-341313">
              <a:lnSpc>
                <a:spcPts val="3000"/>
              </a:lnSpc>
              <a:spcBef>
                <a:spcPts val="0"/>
              </a:spcBef>
              <a:spcAft>
                <a:spcPts val="2100"/>
              </a:spcAft>
            </a:pPr>
            <a:r>
              <a:rPr lang="en-US" sz="2800" dirty="0" smtClean="0"/>
              <a:t>Genotypes extracted and imputed to 61K</a:t>
            </a:r>
          </a:p>
          <a:p>
            <a:pPr marL="346075" indent="-346075">
              <a:lnSpc>
                <a:spcPts val="3000"/>
              </a:lnSpc>
              <a:spcBef>
                <a:spcPts val="0"/>
              </a:spcBef>
              <a:spcAft>
                <a:spcPts val="2100"/>
              </a:spcAft>
            </a:pPr>
            <a:r>
              <a:rPr lang="en-US" sz="2800" dirty="0" smtClean="0"/>
              <a:t>SNP effects estimated</a:t>
            </a:r>
          </a:p>
          <a:p>
            <a:pPr marL="346075" indent="-346075">
              <a:lnSpc>
                <a:spcPts val="3000"/>
              </a:lnSpc>
              <a:spcBef>
                <a:spcPts val="0"/>
              </a:spcBef>
              <a:spcAft>
                <a:spcPts val="2100"/>
              </a:spcAft>
            </a:pPr>
            <a:r>
              <a:rPr lang="en-US" sz="2800" dirty="0" smtClean="0"/>
              <a:t>Final evaluations calculated</a:t>
            </a:r>
          </a:p>
        </p:txBody>
      </p:sp>
      <p:sp>
        <p:nvSpPr>
          <p:cNvPr id="4" name="TextBox 3"/>
          <p:cNvSpPr txBox="1"/>
          <p:nvPr/>
        </p:nvSpPr>
        <p:spPr>
          <a:xfrm rot="1442679">
            <a:off x="100584" y="1501990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442679">
            <a:off x="100584" y="859948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442679">
            <a:off x="100584" y="3187990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442679">
            <a:off x="100584" y="2161872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442679">
            <a:off x="100584" y="3840917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442679">
            <a:off x="100584" y="4481586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442679">
            <a:off x="100584" y="5131139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4" grpId="0" uiExpand="1"/>
      <p:bldP spid="5" grpId="0"/>
      <p:bldP spid="6" grpId="0" uiExpand="1"/>
      <p:bldP spid="7" grpId="0" uiExpand="1"/>
      <p:bldP spid="8" grpId="0" uiExpand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Evaluation flow </a:t>
            </a:r>
            <a:r>
              <a:rPr lang="en-US" sz="3000" i="1" dirty="0" smtClean="0">
                <a:solidFill>
                  <a:srgbClr val="FFFF00"/>
                </a:solidFill>
              </a:rPr>
              <a:t>(continued)</a:t>
            </a:r>
            <a:endParaRPr lang="en-US" sz="3000" i="1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678204"/>
          </a:xfrm>
        </p:spPr>
        <p:txBody>
          <a:bodyPr/>
          <a:lstStyle/>
          <a:p>
            <a:pPr marL="287338" indent="-287338">
              <a:lnSpc>
                <a:spcPts val="32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Evaluations released to dairy industry</a:t>
            </a:r>
          </a:p>
          <a:p>
            <a:pPr marL="574675" lvl="1" indent="-223838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Download from CDCB FTP site with</a:t>
            </a:r>
          </a:p>
          <a:p>
            <a:pPr marL="576263" lvl="1" indent="-228600">
              <a:lnSpc>
                <a:spcPts val="32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800" dirty="0" smtClean="0"/>
              <a:t>	separate files for each nominator</a:t>
            </a:r>
          </a:p>
          <a:p>
            <a:pPr marL="576263" lvl="1" indent="-228600">
              <a:lnSpc>
                <a:spcPts val="32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Weekly release of evaluations of new animals</a:t>
            </a:r>
          </a:p>
          <a:p>
            <a:pPr marL="579438" lvl="1" indent="-228600">
              <a:lnSpc>
                <a:spcPts val="32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Monthly release for females and bulls not marketed</a:t>
            </a:r>
          </a:p>
          <a:p>
            <a:pPr marL="579438" lvl="1" indent="-22860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All genomic evaluations updated 3 times each year with traditional evaluations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3551" y="1215362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 rot="1442679">
            <a:off x="98335" y="865027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2014 genotypes by chip SNP density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6997126"/>
              </p:ext>
            </p:extLst>
          </p:nvPr>
        </p:nvGraphicFramePr>
        <p:xfrm>
          <a:off x="444499" y="1649046"/>
          <a:ext cx="8089900" cy="2946400"/>
        </p:xfrm>
        <a:graphic>
          <a:graphicData uri="http://schemas.openxmlformats.org/drawingml/2006/table">
            <a:tbl>
              <a:tblPr/>
              <a:tblGrid>
                <a:gridCol w="2134578"/>
                <a:gridCol w="1676400"/>
                <a:gridCol w="2055297"/>
                <a:gridCol w="2223625"/>
              </a:tblGrid>
              <a:tr h="14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Chip SNP density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Female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Male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7432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animals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Low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9144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239,071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29,631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2743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268,702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114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Medium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9,098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14,202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2743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23,300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114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High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140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28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2743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168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114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All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248,309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43,861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2743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292,170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114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0718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2014 genotypes by breed and sex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6997126"/>
              </p:ext>
            </p:extLst>
          </p:nvPr>
        </p:nvGraphicFramePr>
        <p:xfrm>
          <a:off x="362437" y="1426308"/>
          <a:ext cx="8500208" cy="4373880"/>
        </p:xfrm>
        <a:graphic>
          <a:graphicData uri="http://schemas.openxmlformats.org/drawingml/2006/table">
            <a:tbl>
              <a:tblPr/>
              <a:tblGrid>
                <a:gridCol w="2732455"/>
                <a:gridCol w="1160585"/>
                <a:gridCol w="1512277"/>
                <a:gridCol w="1793631"/>
                <a:gridCol w="1301260"/>
              </a:tblGrid>
              <a:tr h="14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Breed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Female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Male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2860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animals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Female: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male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Ayrshire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9144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1,485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209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1,694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88:12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Brown Swiss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944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8,641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9,585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10:90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Guernsey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1,777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333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2,110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84:16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Holstein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212,765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30,883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243,648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87:13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Jersey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31,323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3,793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35,116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89:11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Milking Shorthorn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67:33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Normande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0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0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0:100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Crossbred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0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100:0   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All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248,309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43,861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292,170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85:15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0718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Growth in bull predictor population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36997126"/>
              </p:ext>
            </p:extLst>
          </p:nvPr>
        </p:nvGraphicFramePr>
        <p:xfrm>
          <a:off x="478364" y="1583268"/>
          <a:ext cx="7158569" cy="2423160"/>
        </p:xfrm>
        <a:graphic>
          <a:graphicData uri="http://schemas.openxmlformats.org/drawingml/2006/table">
            <a:tbl>
              <a:tblPr/>
              <a:tblGrid>
                <a:gridCol w="2151783"/>
                <a:gridCol w="3084853"/>
                <a:gridCol w="1921933"/>
              </a:tblGrid>
              <a:tr h="14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Breed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Jan. 2015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12-mo gain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Ayrshire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9144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711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0972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29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572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Brown Swiss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6,112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0972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336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572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Holstein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26,759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0972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2,174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572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Jersey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4,448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0972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245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572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Genomics and SNP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16648"/>
          </a:xfrm>
        </p:spPr>
        <p:txBody>
          <a:bodyPr/>
          <a:lstStyle/>
          <a:p>
            <a:pPr>
              <a:spcAft>
                <a:spcPts val="3600"/>
              </a:spcAft>
            </a:pPr>
            <a:r>
              <a:rPr lang="en-US" sz="3000" dirty="0" smtClean="0"/>
              <a:t>Genomics – Applies DNA technology and bioinformatics to sequence, assemble and analyze the function and structure of genomes </a:t>
            </a:r>
          </a:p>
          <a:p>
            <a:pPr>
              <a:spcAft>
                <a:spcPts val="3600"/>
              </a:spcAft>
            </a:pPr>
            <a:r>
              <a:rPr lang="en-US" sz="3000" dirty="0" smtClean="0"/>
              <a:t>SNP – Single nucleotide polymorphisms; serve as markers to track inheritance of chromosomal segments</a:t>
            </a:r>
          </a:p>
          <a:p>
            <a:pPr>
              <a:spcAft>
                <a:spcPts val="3600"/>
              </a:spcAft>
            </a:pPr>
            <a:r>
              <a:rPr lang="en-US" sz="3000" dirty="0" smtClean="0"/>
              <a:t>Genomic selection – Selection using genomic predictions of economic merit early in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Holstein prediction accuracy</a:t>
            </a:r>
            <a:endParaRPr lang="en-US" dirty="0"/>
          </a:p>
        </p:txBody>
      </p:sp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443219" y="5895938"/>
            <a:ext cx="51587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00563F"/>
                </a:solidFill>
              </a:rPr>
              <a:t>*2013 </a:t>
            </a:r>
            <a:r>
              <a:rPr lang="en-US" b="1" dirty="0">
                <a:solidFill>
                  <a:srgbClr val="00563F"/>
                </a:solidFill>
              </a:rPr>
              <a:t>deregressed value – </a:t>
            </a:r>
            <a:r>
              <a:rPr lang="en-US" b="1" dirty="0" smtClean="0">
                <a:solidFill>
                  <a:srgbClr val="00563F"/>
                </a:solidFill>
              </a:rPr>
              <a:t>2009 </a:t>
            </a:r>
            <a:r>
              <a:rPr lang="en-US" b="1" dirty="0">
                <a:solidFill>
                  <a:srgbClr val="00563F"/>
                </a:solidFill>
              </a:rPr>
              <a:t>genomic </a:t>
            </a:r>
            <a:r>
              <a:rPr lang="en-US" b="1" dirty="0" smtClean="0">
                <a:solidFill>
                  <a:srgbClr val="00563F"/>
                </a:solidFill>
              </a:rPr>
              <a:t>evaluation</a:t>
            </a:r>
            <a:endParaRPr lang="en-US" b="1" dirty="0">
              <a:solidFill>
                <a:srgbClr val="00563F"/>
              </a:solidFill>
            </a:endParaRPr>
          </a:p>
        </p:txBody>
      </p:sp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69043833"/>
              </p:ext>
            </p:extLst>
          </p:nvPr>
        </p:nvGraphicFramePr>
        <p:xfrm>
          <a:off x="455612" y="1233488"/>
          <a:ext cx="8380043" cy="4490720"/>
        </p:xfrm>
        <a:graphic>
          <a:graphicData uri="http://schemas.openxmlformats.org/drawingml/2006/table">
            <a:tbl>
              <a:tblPr/>
              <a:tblGrid>
                <a:gridCol w="3233886"/>
                <a:gridCol w="1541721"/>
                <a:gridCol w="1701209"/>
                <a:gridCol w="190322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Trait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Bias*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Reliability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(%)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Reliability gain (% points)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Milk (kg)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−80.3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69.2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30.3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Fat (kg)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−1.4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68.4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29.5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Protein (kg)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60.9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22.6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Fat (%)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93.7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54.8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Protein (%)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86.3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48.0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Productive life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mo)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73.7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41.6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Somatic cell score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64.9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29.3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Daughter pregnancy rate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(%)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53.5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20.9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Sire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calving ease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45.8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19.6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Daughter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calving ease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−1.8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44.2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22.4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Sire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stillbirth rate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28.2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5.9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Daughter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stillbirth rate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37.6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17.9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497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Holstein prediction accuracy</a:t>
            </a:r>
            <a:endParaRPr lang="en-US" dirty="0"/>
          </a:p>
        </p:txBody>
      </p:sp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443219" y="5895938"/>
            <a:ext cx="51587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00563F"/>
                </a:solidFill>
              </a:rPr>
              <a:t>*2013 </a:t>
            </a:r>
            <a:r>
              <a:rPr lang="en-US" b="1" dirty="0">
                <a:solidFill>
                  <a:srgbClr val="00563F"/>
                </a:solidFill>
              </a:rPr>
              <a:t>deregressed value – </a:t>
            </a:r>
            <a:r>
              <a:rPr lang="en-US" b="1" dirty="0" smtClean="0">
                <a:solidFill>
                  <a:srgbClr val="00563F"/>
                </a:solidFill>
              </a:rPr>
              <a:t>2009 </a:t>
            </a:r>
            <a:r>
              <a:rPr lang="en-US" b="1" dirty="0">
                <a:solidFill>
                  <a:srgbClr val="00563F"/>
                </a:solidFill>
              </a:rPr>
              <a:t>genomic </a:t>
            </a:r>
            <a:r>
              <a:rPr lang="en-US" b="1" dirty="0" smtClean="0">
                <a:solidFill>
                  <a:srgbClr val="00563F"/>
                </a:solidFill>
              </a:rPr>
              <a:t>evaluation</a:t>
            </a:r>
            <a:endParaRPr lang="en-US" b="1" dirty="0">
              <a:solidFill>
                <a:srgbClr val="00563F"/>
              </a:solidFill>
            </a:endParaRPr>
          </a:p>
        </p:txBody>
      </p:sp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69043833"/>
              </p:ext>
            </p:extLst>
          </p:nvPr>
        </p:nvGraphicFramePr>
        <p:xfrm>
          <a:off x="455612" y="1233488"/>
          <a:ext cx="8380043" cy="4490720"/>
        </p:xfrm>
        <a:graphic>
          <a:graphicData uri="http://schemas.openxmlformats.org/drawingml/2006/table">
            <a:tbl>
              <a:tblPr/>
              <a:tblGrid>
                <a:gridCol w="3233886"/>
                <a:gridCol w="1541721"/>
                <a:gridCol w="1701209"/>
                <a:gridCol w="190322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Trait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Bias*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Reliability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(%)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Reliability gain (% points)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Final score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58.8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22.7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Stature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68.5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30.6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Dairy form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71.8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34.5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Rump angle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70.2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34.7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Rump width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65.0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28.1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Feed and legs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44.0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12.8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Fore udder attachment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70.4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33.1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Rear udder height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59.4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22.2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Udder depth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75.3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37.7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Udder cleft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62.1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25.1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Front teat placement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69.9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32.6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Teat length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66.7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29.4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497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87" y="182563"/>
            <a:ext cx="8226425" cy="584775"/>
          </a:xfrm>
        </p:spPr>
        <p:txBody>
          <a:bodyPr/>
          <a:lstStyle/>
          <a:p>
            <a:r>
              <a:rPr lang="en-US" dirty="0" smtClean="0"/>
              <a:t>Gene tests </a:t>
            </a:r>
            <a:r>
              <a:rPr lang="en-US" dirty="0" smtClean="0">
                <a:solidFill>
                  <a:srgbClr val="FFFF00"/>
                </a:solidFill>
              </a:rPr>
              <a:t>(imputed and actual)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93593"/>
          </a:xfrm>
        </p:spPr>
        <p:txBody>
          <a:bodyPr/>
          <a:lstStyle/>
          <a:p>
            <a:pPr marL="287338" indent="-287338">
              <a:lnSpc>
                <a:spcPts val="3000"/>
              </a:lnSpc>
              <a:spcAft>
                <a:spcPts val="2100"/>
              </a:spcAft>
            </a:pPr>
            <a:r>
              <a:rPr lang="en-US" sz="2600" dirty="0" smtClean="0"/>
              <a:t>Bovine </a:t>
            </a:r>
            <a:r>
              <a:rPr lang="en-US" sz="2600" dirty="0" err="1" smtClean="0"/>
              <a:t>leucocyte</a:t>
            </a:r>
            <a:r>
              <a:rPr lang="en-US" sz="2600" dirty="0" smtClean="0"/>
              <a:t> adhesion deficiency </a:t>
            </a:r>
            <a:r>
              <a:rPr lang="en-US" sz="2600" dirty="0" smtClean="0">
                <a:solidFill>
                  <a:srgbClr val="00563F"/>
                </a:solidFill>
              </a:rPr>
              <a:t>(BLAD)</a:t>
            </a:r>
          </a:p>
          <a:p>
            <a:pPr marL="287338" indent="-287338">
              <a:lnSpc>
                <a:spcPts val="3000"/>
              </a:lnSpc>
              <a:spcAft>
                <a:spcPts val="2100"/>
              </a:spcAft>
            </a:pPr>
            <a:r>
              <a:rPr lang="en-US" sz="2600" dirty="0" smtClean="0"/>
              <a:t>Complex vertebral malformation </a:t>
            </a:r>
            <a:r>
              <a:rPr lang="en-US" sz="2600" dirty="0" smtClean="0">
                <a:solidFill>
                  <a:srgbClr val="00563F"/>
                </a:solidFill>
              </a:rPr>
              <a:t>(CVM)</a:t>
            </a:r>
          </a:p>
          <a:p>
            <a:pPr marL="287338" indent="-287338">
              <a:lnSpc>
                <a:spcPts val="3000"/>
              </a:lnSpc>
              <a:spcAft>
                <a:spcPts val="2100"/>
              </a:spcAft>
            </a:pPr>
            <a:r>
              <a:rPr lang="en-US" sz="2600" dirty="0" smtClean="0"/>
              <a:t>Deficiency of </a:t>
            </a:r>
            <a:r>
              <a:rPr lang="en-US" sz="2600" dirty="0" err="1" smtClean="0"/>
              <a:t>uridine</a:t>
            </a:r>
            <a:r>
              <a:rPr lang="en-US" sz="2600" dirty="0" smtClean="0"/>
              <a:t> </a:t>
            </a:r>
            <a:r>
              <a:rPr lang="en-US" sz="2600" dirty="0" err="1" smtClean="0"/>
              <a:t>monophosphate</a:t>
            </a:r>
            <a:r>
              <a:rPr lang="en-US" sz="2600" dirty="0" smtClean="0"/>
              <a:t> </a:t>
            </a:r>
            <a:r>
              <a:rPr lang="en-US" sz="2600" dirty="0" err="1" smtClean="0"/>
              <a:t>synthase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563F"/>
                </a:solidFill>
              </a:rPr>
              <a:t>(DUMPS)</a:t>
            </a:r>
          </a:p>
          <a:p>
            <a:pPr marL="287338" indent="-287338">
              <a:lnSpc>
                <a:spcPts val="3000"/>
              </a:lnSpc>
              <a:spcAft>
                <a:spcPts val="2100"/>
              </a:spcAft>
            </a:pPr>
            <a:r>
              <a:rPr lang="en-US" sz="2600" dirty="0" err="1" smtClean="0"/>
              <a:t>Syndactyly</a:t>
            </a:r>
            <a:r>
              <a:rPr lang="en-US" sz="2600" dirty="0" smtClean="0"/>
              <a:t> (</a:t>
            </a:r>
            <a:r>
              <a:rPr lang="en-US" sz="2600" dirty="0" err="1" smtClean="0"/>
              <a:t>mulefoot</a:t>
            </a:r>
            <a:r>
              <a:rPr lang="en-US" sz="2600" dirty="0" smtClean="0"/>
              <a:t>)</a:t>
            </a:r>
          </a:p>
          <a:p>
            <a:pPr marL="287338" indent="-287338">
              <a:lnSpc>
                <a:spcPts val="3000"/>
              </a:lnSpc>
              <a:spcAft>
                <a:spcPts val="2100"/>
              </a:spcAft>
            </a:pPr>
            <a:r>
              <a:rPr lang="en-US" sz="2600" dirty="0" smtClean="0"/>
              <a:t>Weaver Syndrome, spinal </a:t>
            </a:r>
            <a:r>
              <a:rPr lang="en-US" sz="2600" dirty="0" err="1" smtClean="0"/>
              <a:t>dismyelination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563F"/>
                </a:solidFill>
              </a:rPr>
              <a:t>(SDM)</a:t>
            </a:r>
            <a:r>
              <a:rPr lang="en-US" sz="2600" dirty="0" smtClean="0"/>
              <a:t>, spinal muscular atrophy </a:t>
            </a:r>
            <a:r>
              <a:rPr lang="en-US" sz="2600" dirty="0" smtClean="0">
                <a:solidFill>
                  <a:srgbClr val="00563F"/>
                </a:solidFill>
              </a:rPr>
              <a:t>(SMA)</a:t>
            </a:r>
            <a:r>
              <a:rPr lang="en-US" sz="2600" dirty="0" smtClean="0"/>
              <a:t> </a:t>
            </a:r>
          </a:p>
          <a:p>
            <a:pPr marL="287338" indent="-287338">
              <a:lnSpc>
                <a:spcPts val="3000"/>
              </a:lnSpc>
              <a:spcAft>
                <a:spcPts val="2100"/>
              </a:spcAft>
            </a:pPr>
            <a:r>
              <a:rPr lang="en-US" sz="2600" dirty="0" smtClean="0"/>
              <a:t>Red coat color</a:t>
            </a:r>
          </a:p>
          <a:p>
            <a:pPr marL="287338" indent="-287338">
              <a:lnSpc>
                <a:spcPts val="3000"/>
              </a:lnSpc>
              <a:spcAft>
                <a:spcPts val="2100"/>
              </a:spcAft>
            </a:pPr>
            <a:r>
              <a:rPr lang="en-US" sz="2600" dirty="0" err="1" smtClean="0"/>
              <a:t>Polledness</a:t>
            </a:r>
            <a:endParaRPr lang="en-US" sz="2600" dirty="0" smtClean="0"/>
          </a:p>
        </p:txBody>
      </p:sp>
      <p:pic>
        <p:nvPicPr>
          <p:cNvPr id="4" name="Picture 3" descr="polled_colored_red_cow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7102" y="4584280"/>
            <a:ext cx="2743200" cy="1624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87" y="182563"/>
            <a:ext cx="8226425" cy="584775"/>
          </a:xfrm>
        </p:spPr>
        <p:txBody>
          <a:bodyPr/>
          <a:lstStyle/>
          <a:p>
            <a:r>
              <a:rPr lang="en-US" dirty="0" smtClean="0"/>
              <a:t>New fertility haplotype for Jerseys </a:t>
            </a:r>
            <a:r>
              <a:rPr lang="en-US" dirty="0" smtClean="0">
                <a:solidFill>
                  <a:srgbClr val="FFFF00"/>
                </a:solidFill>
              </a:rPr>
              <a:t>(JH2)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401205"/>
          </a:xfrm>
        </p:spPr>
        <p:txBody>
          <a:bodyPr/>
          <a:lstStyle/>
          <a:p>
            <a:pPr>
              <a:spcAft>
                <a:spcPts val="3200"/>
              </a:spcAft>
            </a:pPr>
            <a:r>
              <a:rPr lang="en-US" sz="2800" dirty="0" smtClean="0"/>
              <a:t>Chromosome 26 at 8.8–9.4 </a:t>
            </a:r>
            <a:r>
              <a:rPr lang="en-US" sz="2800" dirty="0" err="1" smtClean="0"/>
              <a:t>Mbp</a:t>
            </a: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en-US" sz="2800" dirty="0" smtClean="0"/>
              <a:t>Carrier frequency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14–28% in decades before 1990</a:t>
            </a:r>
          </a:p>
          <a:p>
            <a:pPr lvl="1">
              <a:spcAft>
                <a:spcPts val="3200"/>
              </a:spcAft>
            </a:pPr>
            <a:r>
              <a:rPr lang="en-US" sz="2800" dirty="0" smtClean="0"/>
              <a:t>Only 2.6% now</a:t>
            </a:r>
          </a:p>
          <a:p>
            <a:pPr>
              <a:spcAft>
                <a:spcPts val="3200"/>
              </a:spcAft>
            </a:pPr>
            <a:r>
              <a:rPr lang="en-US" sz="2800" dirty="0" smtClean="0"/>
              <a:t>Estimated effect on conception rate of –4.0% ± 1.5%</a:t>
            </a:r>
          </a:p>
          <a:p>
            <a:pPr>
              <a:spcAft>
                <a:spcPts val="3200"/>
              </a:spcAft>
            </a:pPr>
            <a:r>
              <a:rPr lang="en-US" sz="2800" dirty="0" smtClean="0"/>
              <a:t>Additional sequencing needed to find causative genetic variant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" name="Chart 498"/>
          <p:cNvGraphicFramePr/>
          <p:nvPr/>
        </p:nvGraphicFramePr>
        <p:xfrm>
          <a:off x="312144" y="793214"/>
          <a:ext cx="8655586" cy="550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600164"/>
          </a:xfrm>
        </p:spPr>
        <p:txBody>
          <a:bodyPr/>
          <a:lstStyle/>
          <a:p>
            <a:r>
              <a:rPr lang="en-CA" dirty="0" smtClean="0"/>
              <a:t>Parent ages for marketed Holstein bulls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99" grpId="0">
        <p:bldSub>
          <a:bldChart bld="series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" name="Chart 498"/>
          <p:cNvGraphicFramePr/>
          <p:nvPr/>
        </p:nvGraphicFramePr>
        <p:xfrm>
          <a:off x="312144" y="793214"/>
          <a:ext cx="8655586" cy="550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CA" dirty="0" smtClean="0"/>
              <a:t>Inbreeding for Holstein cows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5500" y="1600200"/>
            <a:ext cx="454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7F"/>
                </a:solidFill>
              </a:rPr>
              <a:t>– Inbreeding</a:t>
            </a:r>
            <a:endParaRPr lang="en-US" sz="2800" b="1" dirty="0" smtClean="0">
              <a:solidFill>
                <a:srgbClr val="C00000"/>
              </a:solidFill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2095500" y="1606213"/>
            <a:ext cx="4541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 smtClean="0">
              <a:solidFill>
                <a:srgbClr val="00337F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– Expected future inbreeding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99" grpId="0" uiExpand="1">
        <p:bldSub>
          <a:bldChart bld="series"/>
        </p:bldSub>
      </p:bldGraphic>
      <p:bldP spid="6" grpId="2" uiExpand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CA" dirty="0" smtClean="0"/>
              <a:t>Active AI bulls that were genomic bulls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356616" y="1225296"/>
          <a:ext cx="8412480" cy="494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Genetic merit of marketed Holstein bulls 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360607" y="1226372"/>
          <a:ext cx="8409905" cy="4948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3693" y="3935767"/>
            <a:ext cx="1919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 smtClean="0">
                <a:solidFill>
                  <a:srgbClr val="00337F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00337F"/>
                </a:solidFill>
                <a:latin typeface="Calibri" pitchFamily="34" charset="0"/>
              </a:rPr>
              <a:t>$19.42/year</a:t>
            </a:r>
            <a:endParaRPr lang="en-US" sz="2400" b="1" i="0" dirty="0">
              <a:solidFill>
                <a:srgbClr val="00337F"/>
              </a:solidFill>
              <a:latin typeface="Calibri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35730" y="3202280"/>
            <a:ext cx="2068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0" dirty="0" smtClean="0">
                <a:solidFill>
                  <a:srgbClr val="8E001B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8E001B"/>
                </a:solidFill>
                <a:latin typeface="Calibri" pitchFamily="34" charset="0"/>
              </a:rPr>
              <a:t>$47.95/year</a:t>
            </a:r>
            <a:endParaRPr lang="en-US" sz="2400" b="1" i="0" dirty="0">
              <a:solidFill>
                <a:srgbClr val="8E001B"/>
              </a:solidFill>
              <a:latin typeface="Calibri" pitchFamily="34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5991279" y="1374153"/>
            <a:ext cx="2023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0" dirty="0" smtClean="0">
                <a:solidFill>
                  <a:srgbClr val="00563F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00563F"/>
                </a:solidFill>
                <a:latin typeface="Calibri" pitchFamily="34" charset="0"/>
              </a:rPr>
              <a:t>$87.49/year</a:t>
            </a:r>
            <a:endParaRPr lang="en-US" sz="2400" b="1" i="0" dirty="0">
              <a:solidFill>
                <a:srgbClr val="00563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El"/>
        </p:bldSub>
      </p:bldGraphic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Stability of genomic evaluations</a:t>
            </a:r>
            <a:endParaRPr lang="en-US" dirty="0"/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847481"/>
          </a:xfrm>
        </p:spPr>
        <p:txBody>
          <a:bodyPr/>
          <a:lstStyle/>
          <a:p>
            <a:pPr marL="282575" indent="-282575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642 Holstein bulls</a:t>
            </a:r>
          </a:p>
          <a:p>
            <a:pPr marL="576263" lvl="1" indent="-228600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Dec. 2012 NM$ compared with Dec. 2014 NM$ </a:t>
            </a:r>
          </a:p>
          <a:p>
            <a:pPr marL="576263" lvl="1" indent="-228600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First traditional evaluation in Aug. 2014</a:t>
            </a:r>
          </a:p>
          <a:p>
            <a:pPr marL="576263" lvl="1" indent="-228600">
              <a:lnSpc>
                <a:spcPts val="3000"/>
              </a:lnSpc>
              <a:spcAft>
                <a:spcPts val="2100"/>
              </a:spcAft>
            </a:pPr>
            <a:r>
              <a:rPr lang="en-US" sz="2500" dirty="0" smtClean="0">
                <a:sym typeface="Symbol"/>
              </a:rPr>
              <a:t></a:t>
            </a:r>
            <a:r>
              <a:rPr lang="en-US" sz="2500" dirty="0" smtClean="0"/>
              <a:t>50 daughters by Dec. 2014</a:t>
            </a:r>
          </a:p>
          <a:p>
            <a:pPr marL="282575" indent="-282575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Top 100 bulls in 2012</a:t>
            </a:r>
            <a:endParaRPr lang="en-US" sz="2500" dirty="0"/>
          </a:p>
          <a:p>
            <a:pPr marL="576263" lvl="1" indent="-223838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Average rank change of 9.6</a:t>
            </a:r>
          </a:p>
          <a:p>
            <a:pPr marL="576263" lvl="1" indent="-223838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Maximum drop of 119</a:t>
            </a:r>
          </a:p>
          <a:p>
            <a:pPr marL="576263" lvl="1" indent="-223838">
              <a:lnSpc>
                <a:spcPts val="3000"/>
              </a:lnSpc>
              <a:spcAft>
                <a:spcPts val="2100"/>
              </a:spcAft>
            </a:pPr>
            <a:r>
              <a:rPr lang="en-US" sz="2500" dirty="0" smtClean="0"/>
              <a:t>Maximum rise of 56</a:t>
            </a:r>
          </a:p>
          <a:p>
            <a:pPr marL="282575" indent="-282575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All 642 bulls</a:t>
            </a:r>
          </a:p>
          <a:p>
            <a:pPr marL="576263" lvl="1" indent="-223838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Correlation of 0.94 between 2012 and 2014</a:t>
            </a:r>
          </a:p>
          <a:p>
            <a:pPr marL="576263" lvl="1" indent="-223838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Regression of 0.92</a:t>
            </a:r>
          </a:p>
        </p:txBody>
      </p:sp>
    </p:spTree>
    <p:extLst>
      <p:ext uri="{BB962C8B-B14F-4D97-AF65-F5344CB8AC3E}">
        <p14:creationId xmlns="" xmlns:p14="http://schemas.microsoft.com/office/powerpoint/2010/main" val="177038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45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accuracy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3949799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sz="3000" dirty="0" smtClean="0"/>
              <a:t>Increase size of predictor population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US" sz="3000" dirty="0" smtClean="0"/>
              <a:t>Share genotypes across country</a:t>
            </a:r>
          </a:p>
          <a:p>
            <a:pPr lvl="1">
              <a:lnSpc>
                <a:spcPts val="3200"/>
              </a:lnSpc>
              <a:spcAft>
                <a:spcPts val="2400"/>
              </a:spcAft>
            </a:pPr>
            <a:r>
              <a:rPr lang="en-US" sz="3000" dirty="0" smtClean="0"/>
              <a:t>Include females </a:t>
            </a:r>
          </a:p>
          <a:p>
            <a:pPr>
              <a:lnSpc>
                <a:spcPts val="3200"/>
              </a:lnSpc>
              <a:spcAft>
                <a:spcPts val="2400"/>
              </a:spcAft>
            </a:pPr>
            <a:r>
              <a:rPr lang="en-US" sz="3000" dirty="0" smtClean="0"/>
              <a:t>Use more or better SNP</a:t>
            </a:r>
          </a:p>
          <a:p>
            <a:pPr>
              <a:lnSpc>
                <a:spcPts val="3200"/>
              </a:lnSpc>
              <a:spcAft>
                <a:spcPts val="2400"/>
              </a:spcAft>
            </a:pPr>
            <a:r>
              <a:rPr lang="en-US" sz="3000" dirty="0" smtClean="0"/>
              <a:t>Account for effect of genomic selection on traditional evaluations</a:t>
            </a:r>
          </a:p>
          <a:p>
            <a:pPr>
              <a:lnSpc>
                <a:spcPts val="3200"/>
              </a:lnSpc>
            </a:pPr>
            <a:r>
              <a:rPr lang="en-US" sz="3000" dirty="0" smtClean="0"/>
              <a:t>Reduce cost to reach more selection candidates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196307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genomics works for dairy cattle</a:t>
            </a:r>
            <a:endParaRPr lang="en-US" dirty="0"/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591000"/>
          </a:xfrm>
        </p:spPr>
        <p:txBody>
          <a:bodyPr/>
          <a:lstStyle/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Extensive historical data available 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Well-developed genetic evaluation program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Widespread use of AI sires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Progeny-test programs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High-value animals worth the cost of genotyping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Long generation interval that can be reduced substantially by genomics	</a:t>
            </a:r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val="177038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45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GHD version </a:t>
            </a:r>
            <a:r>
              <a:rPr lang="en-US" dirty="0" smtClean="0">
                <a:solidFill>
                  <a:srgbClr val="FFFF00"/>
                </a:solidFill>
              </a:rPr>
              <a:t>(in development)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154984"/>
          </a:xfrm>
        </p:spPr>
        <p:txBody>
          <a:bodyPr/>
          <a:lstStyle/>
          <a:p>
            <a:pPr>
              <a:lnSpc>
                <a:spcPts val="3600"/>
              </a:lnSpc>
              <a:spcAft>
                <a:spcPts val="4800"/>
              </a:spcAft>
            </a:pPr>
            <a:r>
              <a:rPr lang="en-US" dirty="0" smtClean="0"/>
              <a:t>Around 140K SNP expected</a:t>
            </a:r>
          </a:p>
          <a:p>
            <a:pPr>
              <a:lnSpc>
                <a:spcPts val="3600"/>
              </a:lnSpc>
              <a:spcAft>
                <a:spcPts val="4800"/>
              </a:spcAft>
            </a:pPr>
            <a:r>
              <a:rPr lang="en-US" dirty="0" smtClean="0"/>
              <a:t>Include 16,248 among 60,671 SNP currently used that are not on GHD</a:t>
            </a:r>
          </a:p>
          <a:p>
            <a:pPr>
              <a:lnSpc>
                <a:spcPts val="3600"/>
              </a:lnSpc>
              <a:spcAft>
                <a:spcPts val="1200"/>
              </a:spcAft>
            </a:pPr>
            <a:r>
              <a:rPr lang="en-US" dirty="0" smtClean="0"/>
              <a:t>Many added SNP have low to moderate MAF</a:t>
            </a:r>
          </a:p>
          <a:p>
            <a:pPr lvl="1">
              <a:lnSpc>
                <a:spcPts val="3600"/>
              </a:lnSpc>
              <a:spcAft>
                <a:spcPts val="4800"/>
              </a:spcAft>
              <a:buClr>
                <a:srgbClr val="00563F"/>
              </a:buClr>
            </a:pPr>
            <a:r>
              <a:rPr lang="en-US" dirty="0" smtClean="0">
                <a:solidFill>
                  <a:srgbClr val="00563F"/>
                </a:solidFill>
              </a:rPr>
              <a:t>Research underway to determine if they improve evaluation accuracy</a:t>
            </a:r>
            <a:endParaRPr lang="en-US" dirty="0">
              <a:solidFill>
                <a:srgbClr val="0056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Mating programs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339650"/>
          </a:xfrm>
        </p:spPr>
        <p:txBody>
          <a:bodyPr/>
          <a:lstStyle/>
          <a:p>
            <a:pPr>
              <a:spcAft>
                <a:spcPts val="3600"/>
              </a:spcAft>
            </a:pPr>
            <a:r>
              <a:rPr lang="en-US" dirty="0" smtClean="0"/>
              <a:t>Match genotypes of parents to minimize genomic inbreeding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Avoid mating carriers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Consider nonadditive gene action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May attempt to increases variance to get outliers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307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Future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70013"/>
            <a:ext cx="8226425" cy="4757713"/>
          </a:xfrm>
          <a:noFill/>
        </p:spPr>
        <p:txBody>
          <a:bodyPr/>
          <a:lstStyle/>
          <a:p>
            <a:pPr marL="282575" indent="-282575" eaLnBrk="1" hangingPunct="1">
              <a:lnSpc>
                <a:spcPts val="2600"/>
              </a:lnSpc>
              <a:spcAft>
                <a:spcPts val="600"/>
              </a:spcAft>
            </a:pPr>
            <a:r>
              <a:rPr lang="en-US" sz="2400" dirty="0" smtClean="0"/>
              <a:t>Discovery of causative genetic variants</a:t>
            </a:r>
          </a:p>
          <a:p>
            <a:pPr marL="574675" lvl="1" indent="-223838">
              <a:lnSpc>
                <a:spcPts val="2600"/>
              </a:lnSpc>
              <a:spcAft>
                <a:spcPts val="600"/>
              </a:spcAft>
            </a:pPr>
            <a:r>
              <a:rPr lang="en-US" sz="2400" dirty="0" smtClean="0"/>
              <a:t>Do not have linkage decay </a:t>
            </a:r>
          </a:p>
          <a:p>
            <a:pPr marL="576263" lvl="1" indent="-223838">
              <a:lnSpc>
                <a:spcPts val="2600"/>
              </a:lnSpc>
              <a:spcAft>
                <a:spcPts val="600"/>
              </a:spcAft>
            </a:pPr>
            <a:r>
              <a:rPr lang="en-US" sz="2400" dirty="0" smtClean="0"/>
              <a:t>Added to chips as discovered</a:t>
            </a:r>
          </a:p>
          <a:p>
            <a:pPr marL="576263" lvl="1" indent="-223838">
              <a:lnSpc>
                <a:spcPts val="2600"/>
              </a:lnSpc>
              <a:spcAft>
                <a:spcPts val="600"/>
              </a:spcAft>
            </a:pPr>
            <a:r>
              <a:rPr lang="en-US" sz="2400" dirty="0" smtClean="0"/>
              <a:t>Used when enough genotypes exist to support imputation</a:t>
            </a:r>
          </a:p>
          <a:p>
            <a:pPr marL="576263" lvl="1" indent="-223838">
              <a:lnSpc>
                <a:spcPts val="2600"/>
              </a:lnSpc>
              <a:spcAft>
                <a:spcPts val="2400"/>
              </a:spcAft>
            </a:pPr>
            <a:r>
              <a:rPr lang="en-US" sz="2400" dirty="0" smtClean="0"/>
              <a:t>Accelerated by availability of sequence data at a lower cost</a:t>
            </a:r>
          </a:p>
          <a:p>
            <a:pPr marL="282575" indent="-282575">
              <a:lnSpc>
                <a:spcPts val="2600"/>
              </a:lnSpc>
              <a:spcAft>
                <a:spcPts val="1800"/>
              </a:spcAft>
            </a:pPr>
            <a:r>
              <a:rPr lang="en-US" sz="2400" dirty="0" smtClean="0"/>
              <a:t>Evaluation of benefit from larger SNP sets as cost per SNP genotype declines</a:t>
            </a:r>
          </a:p>
          <a:p>
            <a:pPr marL="282575" indent="-282575" eaLnBrk="1" hangingPunct="1">
              <a:lnSpc>
                <a:spcPts val="2600"/>
              </a:lnSpc>
              <a:spcAft>
                <a:spcPts val="1800"/>
              </a:spcAft>
            </a:pPr>
            <a:r>
              <a:rPr lang="en-US" sz="2400" dirty="0" smtClean="0"/>
              <a:t>Application of genomics to more traits</a:t>
            </a:r>
          </a:p>
          <a:p>
            <a:pPr marL="282575" indent="-282575" eaLnBrk="1" hangingPunct="1">
              <a:lnSpc>
                <a:spcPts val="2600"/>
              </a:lnSpc>
              <a:spcAft>
                <a:spcPts val="1800"/>
              </a:spcAft>
            </a:pPr>
            <a:r>
              <a:rPr lang="en-US" sz="2400" dirty="0" smtClean="0"/>
              <a:t>Across-breed evaluation</a:t>
            </a:r>
          </a:p>
          <a:p>
            <a:pPr marL="282575" indent="-282575">
              <a:lnSpc>
                <a:spcPts val="2600"/>
              </a:lnSpc>
              <a:spcAft>
                <a:spcPts val="4800"/>
              </a:spcAft>
            </a:pPr>
            <a:r>
              <a:rPr lang="en-US" sz="2400" dirty="0" smtClean="0"/>
              <a:t>Accounting for genomic pre-selection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601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693593"/>
          </a:xfrm>
        </p:spPr>
        <p:txBody>
          <a:bodyPr/>
          <a:lstStyle/>
          <a:p>
            <a:pPr marL="347663" indent="-347663">
              <a:spcAft>
                <a:spcPts val="3000"/>
              </a:spcAft>
            </a:pPr>
            <a:r>
              <a:rPr lang="en-US" sz="3000" dirty="0" smtClean="0"/>
              <a:t>Genomic evaluation has dramatically changed dairy cattle breeding</a:t>
            </a:r>
            <a:endParaRPr lang="en-US" sz="3000" dirty="0" smtClean="0">
              <a:solidFill>
                <a:srgbClr val="00563F"/>
              </a:solidFill>
            </a:endParaRPr>
          </a:p>
          <a:p>
            <a:pPr marL="347663" indent="-347663">
              <a:spcAft>
                <a:spcPts val="3000"/>
              </a:spcAft>
            </a:pPr>
            <a:r>
              <a:rPr lang="en-US" sz="3000" dirty="0" smtClean="0"/>
              <a:t>Rate of gain has increased primarily because of large reduction in generation interval</a:t>
            </a:r>
            <a:endParaRPr lang="en-US" sz="3000" dirty="0" smtClean="0">
              <a:solidFill>
                <a:srgbClr val="00563F"/>
              </a:solidFill>
            </a:endParaRPr>
          </a:p>
          <a:p>
            <a:pPr marL="347663" indent="-347663">
              <a:spcAft>
                <a:spcPts val="600"/>
              </a:spcAft>
            </a:pPr>
            <a:r>
              <a:rPr lang="en-US" sz="3000" dirty="0" smtClean="0"/>
              <a:t>Genomic research is ongoing</a:t>
            </a:r>
          </a:p>
          <a:p>
            <a:pPr marL="685800" lvl="1" indent="-287338">
              <a:spcAft>
                <a:spcPts val="600"/>
              </a:spcAft>
            </a:pPr>
            <a:r>
              <a:rPr lang="en-US" sz="3000" dirty="0" smtClean="0"/>
              <a:t>Detect causative genetic variants</a:t>
            </a:r>
          </a:p>
          <a:p>
            <a:pPr marL="685800" lvl="1" indent="-287338">
              <a:spcAft>
                <a:spcPts val="600"/>
              </a:spcAft>
            </a:pPr>
            <a:r>
              <a:rPr lang="en-US" sz="3000" dirty="0" smtClean="0"/>
              <a:t>Find more haplotypes that affect fertility</a:t>
            </a:r>
          </a:p>
          <a:p>
            <a:pPr marL="685800" lvl="1" indent="-287338">
              <a:spcAft>
                <a:spcPts val="600"/>
              </a:spcAft>
            </a:pPr>
            <a:r>
              <a:rPr lang="en-US" sz="3000" dirty="0" smtClean="0"/>
              <a:t>Improve accuracy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57486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8" name="Picture 7" descr="crossbred.jpg"/>
          <p:cNvPicPr>
            <a:picLocks noChangeAspect="1"/>
          </p:cNvPicPr>
          <p:nvPr/>
        </p:nvPicPr>
        <p:blipFill>
          <a:blip r:embed="rId2" cstate="print"/>
          <a:srcRect t="5070" b="3380"/>
          <a:stretch>
            <a:fillRect/>
          </a:stretch>
        </p:blipFill>
        <p:spPr>
          <a:xfrm>
            <a:off x="-411480" y="639031"/>
            <a:ext cx="9966960" cy="602523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0" y="5228614"/>
            <a:ext cx="9144000" cy="1118255"/>
          </a:xfrm>
          <a:prstGeom prst="rect">
            <a:avLst/>
          </a:prstGeom>
          <a:solidFill>
            <a:srgbClr val="CCFFCC">
              <a:alpha val="35294"/>
            </a:srgbClr>
          </a:solidFill>
          <a:effectLst>
            <a:softEdge rad="127000"/>
          </a:effectLst>
        </p:spPr>
        <p:txBody>
          <a:bodyPr wrap="square" lIns="182880" tIns="137160" rIns="137160" bIns="91440" rtlCol="0">
            <a:spAutoFit/>
          </a:bodyPr>
          <a:lstStyle/>
          <a:p>
            <a:pPr marL="803275" algn="l">
              <a:lnSpc>
                <a:spcPts val="2200"/>
              </a:lnSpc>
            </a:pPr>
            <a:r>
              <a:rPr lang="en-US" sz="2000" b="1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Holstein and Jersey crossbreds graze on American Farm Land Trust’s</a:t>
            </a:r>
          </a:p>
          <a:p>
            <a:pPr marL="803275" algn="l">
              <a:lnSpc>
                <a:spcPts val="20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Cove Mountain Farm in south-central Pennsylvania</a:t>
            </a:r>
          </a:p>
          <a:p>
            <a:pPr marL="803275" algn="l"/>
            <a:r>
              <a:rPr lang="en-US" sz="1600" b="1" i="1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Source: ARS Image Gallery, image #K8587-14; photo by Bob Nichols</a:t>
            </a:r>
            <a:endParaRPr lang="en-US" sz="1600" b="1" i="1" dirty="0">
              <a:solidFill>
                <a:srgbClr val="00563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1" y="3705315"/>
            <a:ext cx="5105400" cy="1405513"/>
          </a:xfrm>
          <a:prstGeom prst="rect">
            <a:avLst/>
          </a:prstGeom>
          <a:solidFill>
            <a:srgbClr val="8AAE72">
              <a:alpha val="40000"/>
            </a:srgbClr>
          </a:solidFill>
          <a:effectLst>
            <a:softEdge rad="317500"/>
          </a:effectLst>
        </p:spPr>
        <p:txBody>
          <a:bodyPr wrap="square" lIns="182880" tIns="137160" rIns="182880" bIns="137160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AIP web site:</a:t>
            </a:r>
          </a:p>
          <a:p>
            <a:pPr algn="ctr">
              <a:lnSpc>
                <a:spcPts val="4400"/>
              </a:lnSpc>
            </a:pP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http</a:t>
            </a:r>
            <a:r>
              <a:rPr lang="en-US" sz="3500" b="1" spc="100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</a:t>
            </a:r>
            <a:r>
              <a:rPr lang="en-US" sz="3500" b="1" spc="-150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/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/aipl.arsusda.gov</a:t>
            </a:r>
            <a:endParaRPr lang="en-US" sz="3500" b="1" dirty="0">
              <a:ln w="12700">
                <a:noFill/>
                <a:prstDash val="solid"/>
              </a:ln>
              <a:solidFill>
                <a:srgbClr val="55FDFF"/>
              </a:solidFill>
              <a:effectLst>
                <a:glow rad="139700">
                  <a:srgbClr val="00320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US genomic evaluation system</a:t>
            </a:r>
            <a:endParaRPr lang="en-US" dirty="0"/>
          </a:p>
        </p:txBody>
      </p:sp>
      <p:pic>
        <p:nvPicPr>
          <p:cNvPr id="7" name="Picture 6" descr="cow-fl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2331" y="1421194"/>
            <a:ext cx="6639339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Collaboration with industry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28062"/>
          </a:xfrm>
        </p:spPr>
        <p:txBody>
          <a:bodyPr/>
          <a:lstStyle/>
          <a:p>
            <a:pPr>
              <a:lnSpc>
                <a:spcPts val="3400"/>
              </a:lnSpc>
              <a:spcAft>
                <a:spcPts val="3000"/>
              </a:spcAft>
            </a:pPr>
            <a:r>
              <a:rPr lang="en-US" sz="2800" dirty="0" smtClean="0"/>
              <a:t>Council on Dairy Cattle Breeding</a:t>
            </a:r>
            <a:r>
              <a:rPr lang="en-US" sz="2800" dirty="0" smtClean="0">
                <a:solidFill>
                  <a:srgbClr val="00563F"/>
                </a:solidFill>
              </a:rPr>
              <a:t> (CDCB)</a:t>
            </a:r>
            <a:r>
              <a:rPr lang="en-US" sz="2800" dirty="0" smtClean="0"/>
              <a:t> responsible for receiving data and for computing and delivering US genetic evaluations for dairy cattle</a:t>
            </a:r>
          </a:p>
          <a:p>
            <a:pPr>
              <a:lnSpc>
                <a:spcPts val="3400"/>
              </a:lnSpc>
              <a:spcAft>
                <a:spcPts val="3000"/>
              </a:spcAft>
            </a:pPr>
            <a:r>
              <a:rPr lang="en-US" sz="2800" dirty="0" smtClean="0">
                <a:solidFill>
                  <a:srgbClr val="00563F"/>
                </a:solidFill>
              </a:rPr>
              <a:t>Animal Genomics and Improvement Lab (AGIL) </a:t>
            </a:r>
            <a:r>
              <a:rPr lang="en-US" sz="2800" dirty="0" smtClean="0"/>
              <a:t>responsible for research and development to improve the evaluation system</a:t>
            </a:r>
          </a:p>
          <a:p>
            <a:pPr>
              <a:lnSpc>
                <a:spcPts val="3400"/>
              </a:lnSpc>
              <a:spcAft>
                <a:spcPts val="3000"/>
              </a:spcAft>
            </a:pPr>
            <a:r>
              <a:rPr lang="en-US" sz="2800" dirty="0" smtClean="0"/>
              <a:t>CDCB and AGIL employees co-located in Beltsville</a:t>
            </a:r>
          </a:p>
          <a:p>
            <a:pPr>
              <a:lnSpc>
                <a:spcPts val="3400"/>
              </a:lnSpc>
              <a:spcAft>
                <a:spcPts val="3000"/>
              </a:spcAft>
            </a:pPr>
            <a:r>
              <a:rPr lang="en-US" sz="2800" dirty="0" smtClean="0">
                <a:solidFill>
                  <a:srgbClr val="00563F"/>
                </a:solidFill>
              </a:rPr>
              <a:t>Dr. </a:t>
            </a:r>
            <a:r>
              <a:rPr lang="en-US" sz="2800" dirty="0" err="1" smtClean="0">
                <a:solidFill>
                  <a:srgbClr val="00563F"/>
                </a:solidFill>
              </a:rPr>
              <a:t>Jo</a:t>
            </a:r>
            <a:r>
              <a:rPr lang="en-US" sz="2800" dirty="0" err="1" smtClean="0">
                <a:solidFill>
                  <a:srgbClr val="00563F"/>
                </a:solidFill>
                <a:latin typeface="Calibri"/>
              </a:rPr>
              <a:t>ão</a:t>
            </a:r>
            <a:r>
              <a:rPr lang="en-US" sz="2800" dirty="0" smtClean="0">
                <a:solidFill>
                  <a:srgbClr val="00563F"/>
                </a:solidFill>
                <a:latin typeface="Calibri"/>
              </a:rPr>
              <a:t> </a:t>
            </a:r>
            <a:r>
              <a:rPr lang="en-US" sz="2800" dirty="0" err="1" smtClean="0">
                <a:solidFill>
                  <a:srgbClr val="00563F"/>
                </a:solidFill>
                <a:latin typeface="Calibri"/>
              </a:rPr>
              <a:t>D</a:t>
            </a:r>
            <a:r>
              <a:rPr lang="en-US" sz="2800" dirty="0" err="1" smtClean="0">
                <a:solidFill>
                  <a:srgbClr val="00563F"/>
                </a:solidFill>
                <a:latin typeface="+mn-lt"/>
                <a:cs typeface="Times New Roman"/>
              </a:rPr>
              <a:t>ü</a:t>
            </a:r>
            <a:r>
              <a:rPr lang="en-US" sz="2800" dirty="0" err="1" smtClean="0">
                <a:solidFill>
                  <a:srgbClr val="00563F"/>
                </a:solidFill>
                <a:latin typeface="Calibri"/>
              </a:rPr>
              <a:t>rr</a:t>
            </a:r>
            <a:r>
              <a:rPr lang="en-US" sz="2800" dirty="0" smtClean="0">
                <a:latin typeface="Calibri"/>
              </a:rPr>
              <a:t> is CDCB CEO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Funding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462760"/>
          </a:xfrm>
        </p:spPr>
        <p:txBody>
          <a:bodyPr/>
          <a:lstStyle/>
          <a:p>
            <a:pPr marL="341313" lvl="0" indent="-341313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/>
              <a:t>CDCB evaluation calculation and dissemination funded by fee system</a:t>
            </a:r>
          </a:p>
          <a:p>
            <a:pPr lvl="1" indent="-287338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/>
              <a:t>Based on animals genotyped</a:t>
            </a:r>
          </a:p>
          <a:p>
            <a:pPr lvl="1" indent="-287338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/>
              <a:t>87% of revenue from bulls</a:t>
            </a:r>
          </a:p>
          <a:p>
            <a:pPr lvl="1" indent="-287338">
              <a:lnSpc>
                <a:spcPts val="3600"/>
              </a:lnSpc>
              <a:spcAft>
                <a:spcPts val="0"/>
              </a:spcAft>
            </a:pPr>
            <a:r>
              <a:rPr lang="en-US" sz="3000" dirty="0" smtClean="0"/>
              <a:t>Higher fees for herds that</a:t>
            </a:r>
          </a:p>
          <a:p>
            <a:pPr lvl="1" indent="-287338">
              <a:lnSpc>
                <a:spcPts val="3600"/>
              </a:lnSpc>
              <a:spcAft>
                <a:spcPts val="2400"/>
              </a:spcAft>
              <a:buNone/>
            </a:pPr>
            <a:r>
              <a:rPr lang="en-US" sz="3000" dirty="0" smtClean="0"/>
              <a:t>	contribute less information</a:t>
            </a:r>
          </a:p>
          <a:p>
            <a:pPr marL="341313" indent="-341313">
              <a:lnSpc>
                <a:spcPts val="3600"/>
              </a:lnSpc>
              <a:spcAft>
                <a:spcPts val="0"/>
              </a:spcAft>
            </a:pPr>
            <a:r>
              <a:rPr lang="en-US" sz="3000" dirty="0" smtClean="0"/>
              <a:t>USDA research on evaluation methodology funded by US Federal Government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74577" y="2446317"/>
            <a:ext cx="55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</a:t>
            </a:r>
            <a:endParaRPr lang="en-US" dirty="0"/>
          </a:p>
        </p:txBody>
      </p:sp>
      <p:pic>
        <p:nvPicPr>
          <p:cNvPr id="15" name="Picture 14" descr="bull head_doll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2867" y="2497394"/>
            <a:ext cx="1828800" cy="1581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Council on Dairy Cattle Breeding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1472" y="4343430"/>
            <a:ext cx="6281056" cy="163121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3 members from each organization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Total of 12 voting members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2 nonvoting industry members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793235525"/>
              </p:ext>
            </p:extLst>
          </p:nvPr>
        </p:nvGraphicFramePr>
        <p:xfrm>
          <a:off x="569678" y="881744"/>
          <a:ext cx="8004645" cy="2797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35423" y="3363677"/>
            <a:ext cx="200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563F"/>
                </a:solidFill>
              </a:rPr>
              <a:t>Purebred Dairy </a:t>
            </a:r>
          </a:p>
          <a:p>
            <a:pPr algn="ctr"/>
            <a:r>
              <a:rPr lang="en-US" b="1" dirty="0" smtClean="0">
                <a:solidFill>
                  <a:srgbClr val="00563F"/>
                </a:solidFill>
              </a:rPr>
              <a:t>Cattle Association</a:t>
            </a:r>
            <a:endParaRPr lang="en-US" b="1" dirty="0">
              <a:solidFill>
                <a:srgbClr val="00563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9289" y="3363677"/>
            <a:ext cx="216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563F"/>
                </a:solidFill>
              </a:rPr>
              <a:t>National Association of Animal Breeders</a:t>
            </a:r>
            <a:endParaRPr lang="en-US" b="1" dirty="0">
              <a:solidFill>
                <a:srgbClr val="00563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6420" y="3363677"/>
            <a:ext cx="200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563F"/>
                </a:solidFill>
              </a:rPr>
              <a:t>Dairy Records</a:t>
            </a:r>
          </a:p>
          <a:p>
            <a:pPr algn="ctr"/>
            <a:r>
              <a:rPr lang="en-US" b="1" dirty="0" smtClean="0">
                <a:solidFill>
                  <a:srgbClr val="00563F"/>
                </a:solidFill>
              </a:rPr>
              <a:t>Processing Centers</a:t>
            </a:r>
            <a:endParaRPr lang="en-US" b="1" dirty="0">
              <a:solidFill>
                <a:srgbClr val="00563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594" y="3363677"/>
            <a:ext cx="200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563F"/>
                </a:solidFill>
              </a:rPr>
              <a:t>Dairy Herd</a:t>
            </a:r>
          </a:p>
          <a:p>
            <a:pPr algn="ctr"/>
            <a:r>
              <a:rPr lang="en-US" b="1" dirty="0" smtClean="0">
                <a:solidFill>
                  <a:srgbClr val="00563F"/>
                </a:solidFill>
              </a:rPr>
              <a:t>Information</a:t>
            </a:r>
            <a:endParaRPr lang="en-US" b="1" dirty="0">
              <a:solidFill>
                <a:srgbClr val="0056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23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>
            <a:spAutoFit/>
          </a:bodyPr>
          <a:lstStyle/>
          <a:p>
            <a:r>
              <a:rPr lang="en-US" dirty="0"/>
              <a:t>Genomic data flow</a:t>
            </a:r>
            <a:endParaRPr lang="en-US" i="1" dirty="0"/>
          </a:p>
        </p:txBody>
      </p:sp>
      <p:grpSp>
        <p:nvGrpSpPr>
          <p:cNvPr id="2" name="Group 86"/>
          <p:cNvGrpSpPr/>
          <p:nvPr/>
        </p:nvGrpSpPr>
        <p:grpSpPr>
          <a:xfrm>
            <a:off x="482070" y="1261001"/>
            <a:ext cx="8170334" cy="4852852"/>
            <a:chOff x="482070" y="1261001"/>
            <a:chExt cx="8170334" cy="4852852"/>
          </a:xfrm>
        </p:grpSpPr>
        <p:sp>
          <p:nvSpPr>
            <p:cNvPr id="163853" name="Rectangle 59"/>
            <p:cNvSpPr>
              <a:spLocks noChangeArrowheads="1"/>
            </p:cNvSpPr>
            <p:nvPr/>
          </p:nvSpPr>
          <p:spPr bwMode="auto">
            <a:xfrm>
              <a:off x="3823447" y="3281714"/>
              <a:ext cx="14542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DNA samples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sp>
          <p:nvSpPr>
            <p:cNvPr id="163854" name="Rectangle 60"/>
            <p:cNvSpPr>
              <a:spLocks noChangeArrowheads="1"/>
            </p:cNvSpPr>
            <p:nvPr/>
          </p:nvSpPr>
          <p:spPr bwMode="auto">
            <a:xfrm>
              <a:off x="3964158" y="3883554"/>
              <a:ext cx="1172822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genotypes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sp>
          <p:nvSpPr>
            <p:cNvPr id="163855" name="Rectangle 61"/>
            <p:cNvSpPr>
              <a:spLocks noChangeArrowheads="1"/>
            </p:cNvSpPr>
            <p:nvPr/>
          </p:nvSpPr>
          <p:spPr bwMode="auto">
            <a:xfrm rot="2940000">
              <a:off x="5533163" y="2459094"/>
              <a:ext cx="1284069" cy="5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genomic</a:t>
              </a:r>
            </a:p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evaluations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sp>
          <p:nvSpPr>
            <p:cNvPr id="163856" name="Rectangle 62"/>
            <p:cNvSpPr>
              <a:spLocks noChangeArrowheads="1"/>
            </p:cNvSpPr>
            <p:nvPr/>
          </p:nvSpPr>
          <p:spPr bwMode="auto">
            <a:xfrm rot="18660000">
              <a:off x="5349718" y="4415213"/>
              <a:ext cx="1447769" cy="516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sz="1600" b="1" dirty="0">
                  <a:solidFill>
                    <a:srgbClr val="00563F"/>
                  </a:solidFill>
                  <a:latin typeface="Calibri" charset="0"/>
                </a:rPr>
                <a:t>nominations,</a:t>
              </a:r>
            </a:p>
            <a:p>
              <a:pPr algn="ctr" defTabSz="914400">
                <a:lnSpc>
                  <a:spcPct val="80000"/>
                </a:lnSpc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pedigree</a:t>
              </a:r>
              <a:r>
                <a:rPr lang="en-US" sz="1600" b="1" dirty="0">
                  <a:solidFill>
                    <a:srgbClr val="00563F"/>
                  </a:solidFill>
                  <a:latin typeface="Calibri" charset="0"/>
                </a:rPr>
                <a:t> data</a:t>
              </a:r>
              <a:endParaRPr lang="en-US" sz="1600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sp>
          <p:nvSpPr>
            <p:cNvPr id="163857" name="Rectangle 63"/>
            <p:cNvSpPr>
              <a:spLocks noChangeArrowheads="1"/>
            </p:cNvSpPr>
            <p:nvPr/>
          </p:nvSpPr>
          <p:spPr bwMode="auto">
            <a:xfrm rot="2940000">
              <a:off x="1421095" y="4837169"/>
              <a:ext cx="1594347" cy="5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genotype</a:t>
              </a:r>
            </a:p>
            <a:p>
              <a:pPr algn="ctr" defTabSz="914400">
                <a:lnSpc>
                  <a:spcPct val="80000"/>
                </a:lnSpc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quality reports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sp>
          <p:nvSpPr>
            <p:cNvPr id="163858" name="Rectangle 64"/>
            <p:cNvSpPr>
              <a:spLocks noChangeArrowheads="1"/>
            </p:cNvSpPr>
            <p:nvPr/>
          </p:nvSpPr>
          <p:spPr bwMode="auto">
            <a:xfrm rot="18660000">
              <a:off x="6302399" y="4862568"/>
              <a:ext cx="1284069" cy="5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genomic</a:t>
              </a:r>
            </a:p>
            <a:p>
              <a:pPr algn="ctr" defTabSz="914400">
                <a:lnSpc>
                  <a:spcPct val="80000"/>
                </a:lnSpc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evaluations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sp>
          <p:nvSpPr>
            <p:cNvPr id="163859" name="Rectangle 65"/>
            <p:cNvSpPr>
              <a:spLocks noChangeArrowheads="1"/>
            </p:cNvSpPr>
            <p:nvPr/>
          </p:nvSpPr>
          <p:spPr bwMode="auto">
            <a:xfrm rot="18660000">
              <a:off x="1749903" y="2253997"/>
              <a:ext cx="14542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DNA samples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sp>
          <p:nvSpPr>
            <p:cNvPr id="163860" name="Rectangle 66"/>
            <p:cNvSpPr>
              <a:spLocks noChangeArrowheads="1"/>
            </p:cNvSpPr>
            <p:nvPr/>
          </p:nvSpPr>
          <p:spPr bwMode="auto">
            <a:xfrm rot="2940000">
              <a:off x="2169840" y="4439814"/>
              <a:ext cx="1172822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genotypes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cxnSp>
          <p:nvCxnSpPr>
            <p:cNvPr id="70" name="Straight Arrow Connector 69"/>
            <p:cNvCxnSpPr>
              <a:cxnSpLocks noChangeAspect="1"/>
            </p:cNvCxnSpPr>
            <p:nvPr/>
          </p:nvCxnSpPr>
          <p:spPr bwMode="auto">
            <a:xfrm rot="900000" flipV="1">
              <a:off x="2201829" y="1936495"/>
              <a:ext cx="704088" cy="1422815"/>
            </a:xfrm>
            <a:prstGeom prst="straightConnector1">
              <a:avLst/>
            </a:prstGeom>
            <a:noFill/>
            <a:ln w="57150" cap="sq">
              <a:solidFill>
                <a:srgbClr val="00563F"/>
              </a:solidFill>
              <a:miter lim="800000"/>
              <a:headEnd type="triangle" w="lg" len="med"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" name="Group 75"/>
            <p:cNvGrpSpPr>
              <a:grpSpLocks/>
            </p:cNvGrpSpPr>
            <p:nvPr/>
          </p:nvGrpSpPr>
          <p:grpSpPr bwMode="auto">
            <a:xfrm>
              <a:off x="3578578" y="3658817"/>
              <a:ext cx="1952986" cy="213268"/>
              <a:chOff x="2031041" y="3369391"/>
              <a:chExt cx="5055559" cy="128012"/>
            </a:xfrm>
          </p:grpSpPr>
          <p:cxnSp>
            <p:nvCxnSpPr>
              <p:cNvPr id="76" name="Straight Arrow Connector 75"/>
              <p:cNvCxnSpPr>
                <a:cxnSpLocks noChangeShapeType="1"/>
              </p:cNvCxnSpPr>
              <p:nvPr/>
            </p:nvCxnSpPr>
            <p:spPr bwMode="auto">
              <a:xfrm flipH="1">
                <a:off x="2031041" y="3369391"/>
                <a:ext cx="5029199" cy="887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none" w="lg" len="med"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" name="Straight Arrow Connector 76"/>
              <p:cNvCxnSpPr>
                <a:cxnSpLocks noChangeShapeType="1"/>
              </p:cNvCxnSpPr>
              <p:nvPr/>
            </p:nvCxnSpPr>
            <p:spPr bwMode="auto">
              <a:xfrm flipH="1">
                <a:off x="2057401" y="3496516"/>
                <a:ext cx="5029199" cy="887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63874" name="Rectangle 72"/>
            <p:cNvSpPr>
              <a:spLocks noChangeArrowheads="1"/>
            </p:cNvSpPr>
            <p:nvPr/>
          </p:nvSpPr>
          <p:spPr bwMode="auto">
            <a:xfrm rot="2940000">
              <a:off x="6083869" y="2160253"/>
              <a:ext cx="1454244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DNA samples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grpSp>
          <p:nvGrpSpPr>
            <p:cNvPr id="4" name="Group 61"/>
            <p:cNvGrpSpPr/>
            <p:nvPr/>
          </p:nvGrpSpPr>
          <p:grpSpPr>
            <a:xfrm>
              <a:off x="3061580" y="1261001"/>
              <a:ext cx="2986088" cy="4852852"/>
              <a:chOff x="3061580" y="1261001"/>
              <a:chExt cx="2986088" cy="4852852"/>
            </a:xfrm>
          </p:grpSpPr>
          <p:sp>
            <p:nvSpPr>
              <p:cNvPr id="57" name="Rounded Rectangle 56"/>
              <p:cNvSpPr/>
              <p:nvPr/>
            </p:nvSpPr>
            <p:spPr bwMode="auto">
              <a:xfrm>
                <a:off x="3075868" y="1261001"/>
                <a:ext cx="2971800" cy="731520"/>
              </a:xfrm>
              <a:prstGeom prst="roundRect">
                <a:avLst/>
              </a:prstGeom>
              <a:solidFill>
                <a:srgbClr val="00337F"/>
              </a:solidFill>
              <a:ln>
                <a:solidFill>
                  <a:srgbClr val="00563F"/>
                </a:solidFill>
              </a:ln>
              <a:effectLst>
                <a:outerShdw blurRad="44450" dist="27940" dir="5400000" algn="ctr">
                  <a:srgbClr val="00563F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tIns="91440" bIns="91440" anchor="ctr"/>
              <a:lstStyle>
                <a:lvl1pPr>
                  <a:defRPr sz="24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1pPr>
                <a:lvl2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2pPr>
                <a:lvl3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3pPr>
                <a:lvl4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4pPr>
                <a:lvl5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9pPr>
              </a:lstStyle>
              <a:p>
                <a:pPr algn="ctr" defTabSz="914400">
                  <a:spcAft>
                    <a:spcPts val="600"/>
                  </a:spcAft>
                  <a:buClrTx/>
                  <a:buSzTx/>
                  <a:buFontTx/>
                  <a:buNone/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Calibri" charset="0"/>
                  </a:rPr>
                  <a:t>Dairy Herd Information 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Calibri" charset="0"/>
                  </a:rPr>
                  <a:t>(DHI)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Calibri" charset="0"/>
                  </a:rPr>
                  <a:t> producer</a:t>
                </a:r>
                <a:endParaRPr lang="en-US" sz="2000" i="1" dirty="0">
                  <a:solidFill>
                    <a:schemeClr val="tx1"/>
                  </a:solidFill>
                  <a:latin typeface="Calibri" charset="0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 bwMode="auto">
              <a:xfrm>
                <a:off x="3061580" y="5382333"/>
                <a:ext cx="2971800" cy="731520"/>
              </a:xfrm>
              <a:prstGeom prst="roundRect">
                <a:avLst/>
              </a:prstGeom>
              <a:solidFill>
                <a:srgbClr val="00337F"/>
              </a:solidFill>
              <a:ln>
                <a:solidFill>
                  <a:srgbClr val="00563F"/>
                </a:solidFill>
              </a:ln>
              <a:effectLst>
                <a:outerShdw blurRad="44450" dist="27940" dir="5400000" algn="ctr">
                  <a:srgbClr val="00563F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tIns="91440" bIns="91440" anchor="ctr"/>
              <a:lstStyle>
                <a:lvl1pPr>
                  <a:defRPr sz="24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1pPr>
                <a:lvl2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2pPr>
                <a:lvl3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3pPr>
                <a:lvl4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4pPr>
                <a:lvl5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9pPr>
              </a:lstStyle>
              <a:p>
                <a:pPr algn="ctr" defTabSz="914400">
                  <a:buClrTx/>
                  <a:buSzTx/>
                  <a:buFontTx/>
                  <a:buNone/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Calibri" charset="0"/>
                  </a:rPr>
                  <a:t>Council on Dairy Cattle Breeding 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Calibri" charset="0"/>
                  </a:rPr>
                  <a:t>(CDCB)</a:t>
                </a:r>
                <a:endParaRPr lang="en-US" sz="2000" i="1" dirty="0">
                  <a:solidFill>
                    <a:srgbClr val="FFFF00"/>
                  </a:solidFill>
                  <a:latin typeface="Calibri" charset="0"/>
                </a:endParaRPr>
              </a:p>
            </p:txBody>
          </p:sp>
        </p:grpSp>
        <p:sp>
          <p:nvSpPr>
            <p:cNvPr id="36" name="Rounded Rectangle 35"/>
            <p:cNvSpPr/>
            <p:nvPr/>
          </p:nvSpPr>
          <p:spPr bwMode="auto">
            <a:xfrm>
              <a:off x="482070" y="3321667"/>
              <a:ext cx="2971800" cy="731520"/>
            </a:xfrm>
            <a:prstGeom prst="roundRect">
              <a:avLst/>
            </a:prstGeom>
            <a:solidFill>
              <a:srgbClr val="00337F"/>
            </a:solidFill>
            <a:ln>
              <a:solidFill>
                <a:srgbClr val="00563F"/>
              </a:solidFill>
            </a:ln>
            <a:effectLst>
              <a:outerShdw blurRad="44450" dist="27940" dir="5400000" algn="ctr">
                <a:srgbClr val="00563F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anchor="ctr"/>
            <a:lstStyle>
              <a:lvl1pPr>
                <a:defRPr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tx1"/>
                  </a:solidFill>
                  <a:latin typeface="Calibri" charset="0"/>
                </a:rPr>
                <a:t>DNA laboratory</a:t>
              </a:r>
              <a:endParaRPr lang="en-US" sz="2000" i="1" dirty="0">
                <a:solidFill>
                  <a:srgbClr val="FFFF00"/>
                </a:solidFill>
                <a:latin typeface="Calibri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80604" y="3321667"/>
              <a:ext cx="2971800" cy="731520"/>
            </a:xfrm>
            <a:prstGeom prst="roundRect">
              <a:avLst/>
            </a:prstGeom>
            <a:solidFill>
              <a:srgbClr val="00337F"/>
            </a:solidFill>
            <a:ln>
              <a:solidFill>
                <a:srgbClr val="00563F"/>
              </a:solidFill>
            </a:ln>
            <a:effectLst>
              <a:outerShdw blurRad="44450" dist="27940" dir="5400000" algn="ctr">
                <a:srgbClr val="00563F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anchor="ctr"/>
            <a:lstStyle>
              <a:lvl1pPr>
                <a:defRPr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tx1"/>
                  </a:solidFill>
                  <a:latin typeface="Calibri" charset="0"/>
                </a:rPr>
                <a:t>AI organization,</a:t>
              </a:r>
            </a:p>
            <a:p>
              <a:pPr algn="ctr" defTabSz="914400"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tx1"/>
                  </a:solidFill>
                  <a:latin typeface="Calibri" charset="0"/>
                </a:rPr>
                <a:t>breed association</a:t>
              </a:r>
              <a:endParaRPr lang="en-US" sz="2000" i="1" dirty="0">
                <a:solidFill>
                  <a:srgbClr val="FFFF00"/>
                </a:solidFill>
                <a:latin typeface="Calibri" charset="0"/>
              </a:endParaRPr>
            </a:p>
          </p:txBody>
        </p:sp>
        <p:grpSp>
          <p:nvGrpSpPr>
            <p:cNvPr id="5" name="Group 66"/>
            <p:cNvGrpSpPr/>
            <p:nvPr/>
          </p:nvGrpSpPr>
          <p:grpSpPr>
            <a:xfrm>
              <a:off x="6181162" y="4041873"/>
              <a:ext cx="901644" cy="1530059"/>
              <a:chOff x="6181162" y="4041873"/>
              <a:chExt cx="901644" cy="1530059"/>
            </a:xfrm>
          </p:grpSpPr>
          <p:cxnSp>
            <p:nvCxnSpPr>
              <p:cNvPr id="65" name="Straight Arrow Connector 64"/>
              <p:cNvCxnSpPr>
                <a:cxnSpLocks noChangeAspect="1"/>
              </p:cNvCxnSpPr>
              <p:nvPr/>
            </p:nvCxnSpPr>
            <p:spPr bwMode="auto">
              <a:xfrm rot="900000" flipV="1">
                <a:off x="6181162" y="4041873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Straight Arrow Connector 65"/>
              <p:cNvCxnSpPr>
                <a:cxnSpLocks noChangeAspect="1"/>
              </p:cNvCxnSpPr>
              <p:nvPr/>
            </p:nvCxnSpPr>
            <p:spPr bwMode="auto">
              <a:xfrm rot="900000" flipH="1">
                <a:off x="6378718" y="4149117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" name="Group 71"/>
            <p:cNvGrpSpPr/>
            <p:nvPr/>
          </p:nvGrpSpPr>
          <p:grpSpPr>
            <a:xfrm flipH="1">
              <a:off x="2055070" y="4024939"/>
              <a:ext cx="901644" cy="1530059"/>
              <a:chOff x="6181162" y="4041873"/>
              <a:chExt cx="901644" cy="1530059"/>
            </a:xfrm>
          </p:grpSpPr>
          <p:cxnSp>
            <p:nvCxnSpPr>
              <p:cNvPr id="73" name="Straight Arrow Connector 72"/>
              <p:cNvCxnSpPr>
                <a:cxnSpLocks noChangeAspect="1"/>
              </p:cNvCxnSpPr>
              <p:nvPr/>
            </p:nvCxnSpPr>
            <p:spPr bwMode="auto">
              <a:xfrm rot="900000" flipV="1">
                <a:off x="6181162" y="4041873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" name="Straight Arrow Connector 81"/>
              <p:cNvCxnSpPr>
                <a:cxnSpLocks noChangeAspect="1"/>
              </p:cNvCxnSpPr>
              <p:nvPr/>
            </p:nvCxnSpPr>
            <p:spPr bwMode="auto">
              <a:xfrm rot="900000" flipH="1">
                <a:off x="6378718" y="4149117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" name="Group 82"/>
            <p:cNvGrpSpPr/>
            <p:nvPr/>
          </p:nvGrpSpPr>
          <p:grpSpPr>
            <a:xfrm flipH="1">
              <a:off x="6181162" y="1812319"/>
              <a:ext cx="901644" cy="1530059"/>
              <a:chOff x="6181162" y="4041873"/>
              <a:chExt cx="901644" cy="1530059"/>
            </a:xfrm>
          </p:grpSpPr>
          <p:cxnSp>
            <p:nvCxnSpPr>
              <p:cNvPr id="84" name="Straight Arrow Connector 83"/>
              <p:cNvCxnSpPr>
                <a:cxnSpLocks noChangeAspect="1"/>
              </p:cNvCxnSpPr>
              <p:nvPr/>
            </p:nvCxnSpPr>
            <p:spPr bwMode="auto">
              <a:xfrm rot="900000" flipV="1">
                <a:off x="6181162" y="4041873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" name="Straight Arrow Connector 84"/>
              <p:cNvCxnSpPr>
                <a:cxnSpLocks noChangeAspect="1"/>
              </p:cNvCxnSpPr>
              <p:nvPr/>
            </p:nvCxnSpPr>
            <p:spPr bwMode="auto">
              <a:xfrm rot="900000" flipH="1">
                <a:off x="6378718" y="4149117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="" xmlns:p14="http://schemas.microsoft.com/office/powerpoint/2010/main" val="343906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History of genomic evaluations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386546" cy="4729500"/>
          </a:xfrm>
        </p:spPr>
        <p:txBody>
          <a:bodyPr/>
          <a:lstStyle/>
          <a:p>
            <a:pPr marL="284163" indent="-284163">
              <a:spcAft>
                <a:spcPts val="1100"/>
              </a:spcAft>
              <a:tabLst>
                <a:tab pos="8229600" algn="r"/>
              </a:tabLst>
            </a:pPr>
            <a:r>
              <a:rPr lang="en-US" sz="2600" dirty="0" smtClean="0"/>
              <a:t>BovineSNP50 BeadChip available	</a:t>
            </a:r>
            <a:r>
              <a:rPr lang="en-US" sz="2600" dirty="0" smtClean="0">
                <a:solidFill>
                  <a:srgbClr val="00563F"/>
                </a:solidFill>
              </a:rPr>
              <a:t>Dec. 2007</a:t>
            </a:r>
            <a:endParaRPr lang="en-US" sz="2600" dirty="0" smtClean="0"/>
          </a:p>
          <a:p>
            <a:pPr marL="284163" indent="-284163">
              <a:spcAft>
                <a:spcPts val="11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First unofficial evaluation released	</a:t>
            </a:r>
            <a:r>
              <a:rPr lang="en-US" sz="2600" dirty="0" smtClean="0">
                <a:solidFill>
                  <a:srgbClr val="00563F"/>
                </a:solidFill>
              </a:rPr>
              <a:t>Apr. 2008</a:t>
            </a:r>
            <a:endParaRPr lang="en-US" sz="2600" dirty="0" smtClean="0"/>
          </a:p>
          <a:p>
            <a:pPr marL="284163" indent="-284163">
              <a:spcAft>
                <a:spcPts val="11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Official evaluations for Holsteins and Jerseys	</a:t>
            </a:r>
            <a:r>
              <a:rPr lang="en-US" sz="2600" dirty="0" smtClean="0">
                <a:solidFill>
                  <a:srgbClr val="00563F"/>
                </a:solidFill>
              </a:rPr>
              <a:t>Jan. 2009</a:t>
            </a:r>
            <a:endParaRPr lang="en-US" sz="2600" dirty="0" smtClean="0"/>
          </a:p>
          <a:p>
            <a:pPr marL="284163" indent="-284163">
              <a:spcAft>
                <a:spcPts val="11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Official evaluations for Brown Swiss	</a:t>
            </a:r>
            <a:r>
              <a:rPr lang="en-US" sz="2600" dirty="0" smtClean="0">
                <a:solidFill>
                  <a:srgbClr val="00563F"/>
                </a:solidFill>
              </a:rPr>
              <a:t>Aug. 2009</a:t>
            </a:r>
          </a:p>
          <a:p>
            <a:pPr marL="284163" indent="-284163">
              <a:spcAft>
                <a:spcPts val="11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Monthly evaluation </a:t>
            </a:r>
            <a:r>
              <a:rPr lang="en-US" sz="2600" dirty="0" smtClean="0">
                <a:solidFill>
                  <a:srgbClr val="00563F"/>
                </a:solidFill>
              </a:rPr>
              <a:t>	Jan. 2010</a:t>
            </a:r>
            <a:endParaRPr lang="en-US" sz="2600" dirty="0" smtClean="0"/>
          </a:p>
          <a:p>
            <a:pPr marL="284163" indent="-284163">
              <a:spcAft>
                <a:spcPts val="11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Official 3K evaluations	</a:t>
            </a:r>
            <a:r>
              <a:rPr lang="en-US" sz="2600" dirty="0" smtClean="0">
                <a:solidFill>
                  <a:srgbClr val="00563F"/>
                </a:solidFill>
              </a:rPr>
              <a:t>Dec. 2010</a:t>
            </a:r>
            <a:endParaRPr lang="en-US" sz="2600" dirty="0" smtClean="0"/>
          </a:p>
          <a:p>
            <a:pPr marL="284163" indent="-284163">
              <a:spcAft>
                <a:spcPts val="11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BovineLD BeadChip available	</a:t>
            </a:r>
            <a:r>
              <a:rPr lang="en-US" sz="2600" dirty="0" smtClean="0">
                <a:solidFill>
                  <a:srgbClr val="00563F"/>
                </a:solidFill>
              </a:rPr>
              <a:t>Sept. 2011</a:t>
            </a:r>
          </a:p>
          <a:p>
            <a:pPr marL="284163" indent="-284163">
              <a:spcAft>
                <a:spcPts val="11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Official evaluations for Ayrshires</a:t>
            </a:r>
            <a:r>
              <a:rPr lang="en-US" sz="2600" dirty="0" smtClean="0">
                <a:solidFill>
                  <a:srgbClr val="00563F"/>
                </a:solidFill>
              </a:rPr>
              <a:t>  	Apr. 2013</a:t>
            </a:r>
          </a:p>
          <a:p>
            <a:pPr marL="284163" indent="-284163">
              <a:spcAft>
                <a:spcPts val="11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Weekly evaluation</a:t>
            </a:r>
            <a:r>
              <a:rPr lang="en-US" sz="2600" dirty="0" smtClean="0">
                <a:solidFill>
                  <a:srgbClr val="00563F"/>
                </a:solidFill>
              </a:rPr>
              <a:t> 	Nov. 2014</a:t>
            </a: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45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PL-2013">
  <a:themeElements>
    <a:clrScheme name="Custom 8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563F"/>
      </a:hlink>
      <a:folHlink>
        <a:srgbClr val="00563F"/>
      </a:folHlink>
    </a:clrScheme>
    <a:fontScheme name="Custom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47488</TotalTime>
  <Words>1214</Words>
  <Application>Microsoft Office PowerPoint</Application>
  <PresentationFormat>On-screen Show (4:3)</PresentationFormat>
  <Paragraphs>443</Paragraphs>
  <Slides>34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AIPL-2013</vt:lpstr>
      <vt:lpstr>Genomics and where it can take us</vt:lpstr>
      <vt:lpstr>Genomics and SNP</vt:lpstr>
      <vt:lpstr>Why genomics works for dairy cattle</vt:lpstr>
      <vt:lpstr>US genomic evaluation system</vt:lpstr>
      <vt:lpstr>Collaboration with industry</vt:lpstr>
      <vt:lpstr>Funding</vt:lpstr>
      <vt:lpstr>Council on Dairy Cattle Breeding</vt:lpstr>
      <vt:lpstr>Genomic data flow</vt:lpstr>
      <vt:lpstr>History of genomic evaluations</vt:lpstr>
      <vt:lpstr>Evaluation flow</vt:lpstr>
      <vt:lpstr>Evaluation flow (continued)</vt:lpstr>
      <vt:lpstr>Laboratory  quality control</vt:lpstr>
      <vt:lpstr>Before clustering adjustment</vt:lpstr>
      <vt:lpstr>After clustering adjustment</vt:lpstr>
      <vt:lpstr>Evaluation flow (continued)</vt:lpstr>
      <vt:lpstr>Evaluation flow (continued)</vt:lpstr>
      <vt:lpstr>2014 genotypes by chip SNP density</vt:lpstr>
      <vt:lpstr>2014 genotypes by breed and sex</vt:lpstr>
      <vt:lpstr>Growth in bull predictor population</vt:lpstr>
      <vt:lpstr>Holstein prediction accuracy</vt:lpstr>
      <vt:lpstr>Holstein prediction accuracy</vt:lpstr>
      <vt:lpstr>Gene tests (imputed and actual)</vt:lpstr>
      <vt:lpstr>New fertility haplotype for Jerseys (JH2) </vt:lpstr>
      <vt:lpstr>Parent ages for marketed Holstein bulls</vt:lpstr>
      <vt:lpstr>Inbreeding for Holstein cows</vt:lpstr>
      <vt:lpstr>Active AI bulls that were genomic bulls</vt:lpstr>
      <vt:lpstr>Genetic merit of marketed Holstein bulls </vt:lpstr>
      <vt:lpstr>Stability of genomic evaluations</vt:lpstr>
      <vt:lpstr>Improving accuracy</vt:lpstr>
      <vt:lpstr>New GHD version (in development)</vt:lpstr>
      <vt:lpstr>Mating programs</vt:lpstr>
      <vt:lpstr>Future</vt:lpstr>
      <vt:lpstr>Conclusions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Suzanne Hubbard</cp:lastModifiedBy>
  <cp:revision>2407</cp:revision>
  <dcterms:created xsi:type="dcterms:W3CDTF">2013-01-04T23:00:14Z</dcterms:created>
  <dcterms:modified xsi:type="dcterms:W3CDTF">2015-01-26T13:33:49Z</dcterms:modified>
</cp:coreProperties>
</file>