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836" r:id="rId2"/>
    <p:sldId id="859" r:id="rId3"/>
    <p:sldId id="855" r:id="rId4"/>
    <p:sldId id="856" r:id="rId5"/>
    <p:sldId id="860" r:id="rId6"/>
    <p:sldId id="858" r:id="rId7"/>
    <p:sldId id="838" r:id="rId8"/>
    <p:sldId id="861" r:id="rId9"/>
    <p:sldId id="866" r:id="rId10"/>
    <p:sldId id="867" r:id="rId11"/>
    <p:sldId id="868" r:id="rId12"/>
    <p:sldId id="870" r:id="rId13"/>
    <p:sldId id="869" r:id="rId14"/>
    <p:sldId id="871" r:id="rId15"/>
    <p:sldId id="872" r:id="rId16"/>
    <p:sldId id="864" r:id="rId17"/>
    <p:sldId id="852" r:id="rId18"/>
    <p:sldId id="848" r:id="rId19"/>
    <p:sldId id="849" r:id="rId20"/>
    <p:sldId id="854" r:id="rId21"/>
  </p:sldIdLst>
  <p:sldSz cx="9144000" cy="6858000" type="screen4x3"/>
  <p:notesSz cx="7010400" cy="9296400"/>
  <p:embeddedFontLst>
    <p:embeddedFont>
      <p:font typeface="Humnst777 BT" pitchFamily="34" charset="0"/>
      <p:regular r:id="rId24"/>
      <p:bold r:id="rId25"/>
      <p:italic r:id="rId26"/>
      <p:boldItalic r:id="rId27"/>
    </p:embeddedFont>
    <p:embeddedFont>
      <p:font typeface="Trebuchet MS" pitchFamily="34" charset="0"/>
      <p:regular r:id="rId28"/>
      <p:bold r:id="rId29"/>
      <p:italic r:id="rId30"/>
      <p:boldItalic r:id="rId31"/>
    </p:embeddedFont>
    <p:embeddedFont>
      <p:font typeface="Arial Unicode MS" pitchFamily="34" charset="-128"/>
      <p:regular r:id="rId32"/>
    </p:embeddedFont>
    <p:embeddedFont>
      <p:font typeface="Verdana" pitchFamily="34" charset="0"/>
      <p:regular r:id="rId33"/>
      <p:bold r:id="rId34"/>
      <p:italic r:id="rId35"/>
      <p:boldItalic r:id="rId36"/>
    </p:embeddedFont>
    <p:embeddedFont>
      <p:font typeface="Monotype Sorts" pitchFamily="2" charset="2"/>
      <p:regular r:id="rId37"/>
    </p:embeddedFont>
    <p:embeddedFont>
      <p:font typeface="Arial Rounded MT Bold" pitchFamily="34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FFF00"/>
    <a:srgbClr val="00FF00"/>
    <a:srgbClr val="000000"/>
    <a:srgbClr val="0000FF"/>
    <a:srgbClr val="990000"/>
    <a:srgbClr val="CC3300"/>
    <a:srgbClr val="FF9900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01" autoAdjust="0"/>
    <p:restoredTop sz="94713" autoAdjust="0"/>
  </p:normalViewPr>
  <p:slideViewPr>
    <p:cSldViewPr>
      <p:cViewPr>
        <p:scale>
          <a:sx n="70" d="100"/>
          <a:sy n="70" d="100"/>
        </p:scale>
        <p:origin x="-872" y="-192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52" y="-96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9.133.52.241\work3-N\paul\mtooker\NMtrends.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ul\AppData\Local\Microsoft\Windows\Temporary%20Internet%20Files\Content.Outlook\A0KF8R6M\etpct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9.133.52.241\work5-P\duane\jan\paul\bias_genomics\1412\pctgeno_et_youngbull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9.133.52.241\work5-P\duane\jan\paul\bias_genomics\1412\pctgeno_et_topbull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1518447311164064"/>
          <c:y val="6.270815106445031E-2"/>
          <c:w val="0.84901640722319083"/>
          <c:h val="0.7801940657387274"/>
        </c:manualLayout>
      </c:layout>
      <c:lineChart>
        <c:grouping val="standard"/>
        <c:ser>
          <c:idx val="0"/>
          <c:order val="0"/>
          <c:tx>
            <c:v> All Bulls</c:v>
          </c:tx>
          <c:spPr>
            <a:ln w="50800">
              <a:solidFill>
                <a:srgbClr val="00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NMtrends!$B$1:$B$34</c:f>
              <c:numCache>
                <c:formatCode>General</c:formatCode>
                <c:ptCount val="34"/>
                <c:pt idx="0">
                  <c:v>-629.63050310000006</c:v>
                </c:pt>
                <c:pt idx="1">
                  <c:v>-599.08355510000001</c:v>
                </c:pt>
                <c:pt idx="2">
                  <c:v>-570.7555089</c:v>
                </c:pt>
                <c:pt idx="3">
                  <c:v>-563.73295299999938</c:v>
                </c:pt>
                <c:pt idx="4">
                  <c:v>-561.29077080000116</c:v>
                </c:pt>
                <c:pt idx="5">
                  <c:v>-535.05172859999948</c:v>
                </c:pt>
                <c:pt idx="6">
                  <c:v>-501.72493389999994</c:v>
                </c:pt>
                <c:pt idx="7">
                  <c:v>-481.31956409999998</c:v>
                </c:pt>
                <c:pt idx="8">
                  <c:v>-446.26716049999999</c:v>
                </c:pt>
                <c:pt idx="9">
                  <c:v>-414.90218499999969</c:v>
                </c:pt>
                <c:pt idx="10">
                  <c:v>-403.98379929999925</c:v>
                </c:pt>
                <c:pt idx="11">
                  <c:v>-371.75191889999945</c:v>
                </c:pt>
                <c:pt idx="12">
                  <c:v>-364.26625959999944</c:v>
                </c:pt>
                <c:pt idx="13">
                  <c:v>-342.28279629999969</c:v>
                </c:pt>
                <c:pt idx="14">
                  <c:v>-339.21297389999995</c:v>
                </c:pt>
                <c:pt idx="15">
                  <c:v>-317.56864000000002</c:v>
                </c:pt>
                <c:pt idx="16">
                  <c:v>-301.6227626000005</c:v>
                </c:pt>
                <c:pt idx="17">
                  <c:v>-266.88199179999964</c:v>
                </c:pt>
                <c:pt idx="18">
                  <c:v>-257.26027399999964</c:v>
                </c:pt>
                <c:pt idx="19">
                  <c:v>-227.48070910000001</c:v>
                </c:pt>
                <c:pt idx="20">
                  <c:v>-217.7385984</c:v>
                </c:pt>
                <c:pt idx="21">
                  <c:v>-191.1331893</c:v>
                </c:pt>
                <c:pt idx="22">
                  <c:v>-170.62021660000025</c:v>
                </c:pt>
                <c:pt idx="23">
                  <c:v>-158.46620850000025</c:v>
                </c:pt>
                <c:pt idx="24">
                  <c:v>-103.6305998</c:v>
                </c:pt>
                <c:pt idx="25">
                  <c:v>-77.041683210000144</c:v>
                </c:pt>
                <c:pt idx="26">
                  <c:v>-47.195798650000064</c:v>
                </c:pt>
                <c:pt idx="27">
                  <c:v>-4.8821368949999915</c:v>
                </c:pt>
                <c:pt idx="28">
                  <c:v>69.835489829999958</c:v>
                </c:pt>
                <c:pt idx="29">
                  <c:v>111.5685833</c:v>
                </c:pt>
                <c:pt idx="30">
                  <c:v>194.18892200000025</c:v>
                </c:pt>
                <c:pt idx="31">
                  <c:v>268.09368260000002</c:v>
                </c:pt>
                <c:pt idx="32">
                  <c:v>317.68541729999993</c:v>
                </c:pt>
                <c:pt idx="33">
                  <c:v>393.06090839999996</c:v>
                </c:pt>
              </c:numCache>
            </c:numRef>
          </c:val>
        </c:ser>
        <c:ser>
          <c:idx val="1"/>
          <c:order val="1"/>
          <c:tx>
            <c:v> A. I. Bulls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NMtrends!$C$1:$C$34</c:f>
              <c:numCache>
                <c:formatCode>General</c:formatCode>
                <c:ptCount val="34"/>
                <c:pt idx="0">
                  <c:v>-607.75883260000114</c:v>
                </c:pt>
                <c:pt idx="1">
                  <c:v>-560.46498819999886</c:v>
                </c:pt>
                <c:pt idx="2">
                  <c:v>-538.84914459999948</c:v>
                </c:pt>
                <c:pt idx="3">
                  <c:v>-535.31145039999899</c:v>
                </c:pt>
                <c:pt idx="4">
                  <c:v>-545.47098719999997</c:v>
                </c:pt>
                <c:pt idx="5">
                  <c:v>-524.73937280000052</c:v>
                </c:pt>
                <c:pt idx="6">
                  <c:v>-485.87484890000002</c:v>
                </c:pt>
                <c:pt idx="7">
                  <c:v>-475.66854280000001</c:v>
                </c:pt>
                <c:pt idx="8">
                  <c:v>-431.50091519999995</c:v>
                </c:pt>
                <c:pt idx="9">
                  <c:v>-397.51515149999943</c:v>
                </c:pt>
                <c:pt idx="10">
                  <c:v>-388.39011929999907</c:v>
                </c:pt>
                <c:pt idx="11">
                  <c:v>-349.14603369999998</c:v>
                </c:pt>
                <c:pt idx="12">
                  <c:v>-349.90909089999997</c:v>
                </c:pt>
                <c:pt idx="13">
                  <c:v>-330.46666669999996</c:v>
                </c:pt>
                <c:pt idx="14">
                  <c:v>-326.97084919999998</c:v>
                </c:pt>
                <c:pt idx="15">
                  <c:v>-305.38588679999998</c:v>
                </c:pt>
                <c:pt idx="16">
                  <c:v>-292.33242510000002</c:v>
                </c:pt>
                <c:pt idx="17">
                  <c:v>-251.06163430000001</c:v>
                </c:pt>
                <c:pt idx="18">
                  <c:v>-237.03989539999998</c:v>
                </c:pt>
                <c:pt idx="19">
                  <c:v>-206.20920499999974</c:v>
                </c:pt>
                <c:pt idx="20">
                  <c:v>-197.54782610000001</c:v>
                </c:pt>
                <c:pt idx="21">
                  <c:v>-157.1346725999997</c:v>
                </c:pt>
                <c:pt idx="22">
                  <c:v>-144.72359399999974</c:v>
                </c:pt>
                <c:pt idx="23">
                  <c:v>-134.2013115</c:v>
                </c:pt>
                <c:pt idx="24">
                  <c:v>-64.967245990000208</c:v>
                </c:pt>
                <c:pt idx="25">
                  <c:v>-31.717406140000001</c:v>
                </c:pt>
                <c:pt idx="26">
                  <c:v>-3.3653350520000012</c:v>
                </c:pt>
                <c:pt idx="27">
                  <c:v>58.662642050000002</c:v>
                </c:pt>
                <c:pt idx="28">
                  <c:v>147.6450539999997</c:v>
                </c:pt>
                <c:pt idx="29">
                  <c:v>182.4064257</c:v>
                </c:pt>
                <c:pt idx="30">
                  <c:v>274.08396370000003</c:v>
                </c:pt>
                <c:pt idx="31">
                  <c:v>388.09229469999997</c:v>
                </c:pt>
                <c:pt idx="32">
                  <c:v>476.41969829999999</c:v>
                </c:pt>
                <c:pt idx="33">
                  <c:v>564.81786939999836</c:v>
                </c:pt>
              </c:numCache>
            </c:numRef>
          </c:val>
        </c:ser>
        <c:ser>
          <c:idx val="2"/>
          <c:order val="2"/>
          <c:tx>
            <c:v> Cows</c:v>
          </c:tx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NMtrends!$D$1:$D$34</c:f>
              <c:numCache>
                <c:formatCode>General</c:formatCode>
                <c:ptCount val="34"/>
                <c:pt idx="0">
                  <c:v>-708.06899999999996</c:v>
                </c:pt>
                <c:pt idx="1">
                  <c:v>-693.27900000000102</c:v>
                </c:pt>
                <c:pt idx="2">
                  <c:v>-677.87599999999998</c:v>
                </c:pt>
                <c:pt idx="3">
                  <c:v>-657.31</c:v>
                </c:pt>
                <c:pt idx="4">
                  <c:v>-638.38</c:v>
                </c:pt>
                <c:pt idx="5">
                  <c:v>-617.95599999999899</c:v>
                </c:pt>
                <c:pt idx="6">
                  <c:v>-603.149</c:v>
                </c:pt>
                <c:pt idx="7">
                  <c:v>-585.66399999999999</c:v>
                </c:pt>
                <c:pt idx="8">
                  <c:v>-552.98</c:v>
                </c:pt>
                <c:pt idx="9">
                  <c:v>-527.91499999999996</c:v>
                </c:pt>
                <c:pt idx="10">
                  <c:v>-507.29899999999907</c:v>
                </c:pt>
                <c:pt idx="11">
                  <c:v>-483.18</c:v>
                </c:pt>
                <c:pt idx="12">
                  <c:v>-460.53099999999944</c:v>
                </c:pt>
                <c:pt idx="13">
                  <c:v>-437.60500000000002</c:v>
                </c:pt>
                <c:pt idx="14">
                  <c:v>-419.95499999999993</c:v>
                </c:pt>
                <c:pt idx="15">
                  <c:v>-399.947</c:v>
                </c:pt>
                <c:pt idx="16">
                  <c:v>-376.00099999999969</c:v>
                </c:pt>
                <c:pt idx="17">
                  <c:v>-348.91599999999937</c:v>
                </c:pt>
                <c:pt idx="18">
                  <c:v>-332.44900000000001</c:v>
                </c:pt>
                <c:pt idx="19">
                  <c:v>-309.75700000000001</c:v>
                </c:pt>
                <c:pt idx="20">
                  <c:v>-293.89400000000001</c:v>
                </c:pt>
                <c:pt idx="21">
                  <c:v>-271.25799999999964</c:v>
                </c:pt>
                <c:pt idx="22">
                  <c:v>-245.21399999999974</c:v>
                </c:pt>
                <c:pt idx="23">
                  <c:v>-223.768</c:v>
                </c:pt>
                <c:pt idx="24">
                  <c:v>-198.32300000000001</c:v>
                </c:pt>
                <c:pt idx="25">
                  <c:v>-170.72499999999999</c:v>
                </c:pt>
                <c:pt idx="26">
                  <c:v>-140.792</c:v>
                </c:pt>
                <c:pt idx="27">
                  <c:v>-109.292</c:v>
                </c:pt>
                <c:pt idx="28">
                  <c:v>-80.974000000000004</c:v>
                </c:pt>
                <c:pt idx="29">
                  <c:v>-51.382999999999996</c:v>
                </c:pt>
                <c:pt idx="30">
                  <c:v>-4.3669999999999956</c:v>
                </c:pt>
                <c:pt idx="31">
                  <c:v>35.303000000000004</c:v>
                </c:pt>
                <c:pt idx="32">
                  <c:v>73.212999999999994</c:v>
                </c:pt>
                <c:pt idx="33">
                  <c:v>116.27200000000001</c:v>
                </c:pt>
              </c:numCache>
            </c:numRef>
          </c:val>
        </c:ser>
        <c:marker val="1"/>
        <c:axId val="170438656"/>
        <c:axId val="170440960"/>
      </c:lineChart>
      <c:catAx>
        <c:axId val="1704386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Birth Year</a:t>
                </a:r>
                <a:endParaRPr lang="en-US" sz="1600" baseline="0" dirty="0"/>
              </a:p>
            </c:rich>
          </c:tx>
          <c:layout/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170440960"/>
        <c:crossesAt val="-800"/>
        <c:auto val="1"/>
        <c:lblAlgn val="ctr"/>
        <c:lblOffset val="100"/>
        <c:tickLblSkip val="4"/>
        <c:tickMarkSkip val="4"/>
      </c:catAx>
      <c:valAx>
        <c:axId val="1704409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Net Merit</a:t>
                </a:r>
                <a:endParaRPr lang="en-US" sz="1600" baseline="0" dirty="0"/>
              </a:p>
            </c:rich>
          </c:tx>
          <c:layout/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17043865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26887272038335147"/>
          <c:y val="0.11886529617503622"/>
          <c:w val="0.18177135558709651"/>
          <c:h val="0.21924587800872833"/>
        </c:manualLayout>
      </c:layout>
      <c:txPr>
        <a:bodyPr/>
        <a:lstStyle/>
        <a:p>
          <a:pPr>
            <a:defRPr sz="1600" baseline="0"/>
          </a:pPr>
          <a:endParaRPr lang="en-US"/>
        </a:p>
      </c:txPr>
    </c:legend>
    <c:plotVisOnly val="1"/>
  </c:chart>
  <c:spPr>
    <a:noFill/>
  </c:spPr>
  <c:txPr>
    <a:bodyPr/>
    <a:lstStyle/>
    <a:p>
      <a:pPr>
        <a:defRPr sz="1400" b="1" i="0" baseline="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52865471088008"/>
          <c:y val="9.8845865342534256E-2"/>
          <c:w val="0.85489818870028089"/>
          <c:h val="0.70797154714839816"/>
        </c:manualLayout>
      </c:layout>
      <c:lineChart>
        <c:grouping val="standard"/>
        <c:ser>
          <c:idx val="0"/>
          <c:order val="0"/>
          <c:tx>
            <c:strRef>
              <c:f>Sheet2!$B$2</c:f>
              <c:strCache>
                <c:ptCount val="1"/>
                <c:pt idx="0">
                  <c:v>Female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Sheet2!$A$3:$A$15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Sheet2!$B$3:$B$15</c:f>
              <c:numCache>
                <c:formatCode>General</c:formatCode>
                <c:ptCount val="13"/>
                <c:pt idx="0">
                  <c:v>15644</c:v>
                </c:pt>
                <c:pt idx="1">
                  <c:v>15611</c:v>
                </c:pt>
                <c:pt idx="2">
                  <c:v>16295</c:v>
                </c:pt>
                <c:pt idx="3">
                  <c:v>16797</c:v>
                </c:pt>
                <c:pt idx="4">
                  <c:v>17107</c:v>
                </c:pt>
                <c:pt idx="5">
                  <c:v>19521</c:v>
                </c:pt>
                <c:pt idx="6">
                  <c:v>21964</c:v>
                </c:pt>
                <c:pt idx="7">
                  <c:v>22452</c:v>
                </c:pt>
                <c:pt idx="8">
                  <c:v>25969</c:v>
                </c:pt>
                <c:pt idx="9">
                  <c:v>30688</c:v>
                </c:pt>
                <c:pt idx="10">
                  <c:v>31764</c:v>
                </c:pt>
                <c:pt idx="11">
                  <c:v>34105</c:v>
                </c:pt>
                <c:pt idx="12">
                  <c:v>45954</c:v>
                </c:pt>
              </c:numCache>
            </c:numRef>
          </c:val>
        </c:ser>
        <c:ser>
          <c:idx val="1"/>
          <c:order val="1"/>
          <c:tx>
            <c:strRef>
              <c:f>Sheet2!$C$2</c:f>
              <c:strCache>
                <c:ptCount val="1"/>
                <c:pt idx="0">
                  <c:v>Male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Sheet2!$A$3:$A$15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Sheet2!$C$3:$C$15</c:f>
              <c:numCache>
                <c:formatCode>General</c:formatCode>
                <c:ptCount val="13"/>
                <c:pt idx="0">
                  <c:v>12669</c:v>
                </c:pt>
                <c:pt idx="1">
                  <c:v>12922</c:v>
                </c:pt>
                <c:pt idx="2">
                  <c:v>13093</c:v>
                </c:pt>
                <c:pt idx="3">
                  <c:v>12765</c:v>
                </c:pt>
                <c:pt idx="4">
                  <c:v>12351</c:v>
                </c:pt>
                <c:pt idx="5">
                  <c:v>12586</c:v>
                </c:pt>
                <c:pt idx="6">
                  <c:v>13480</c:v>
                </c:pt>
                <c:pt idx="7">
                  <c:v>13251</c:v>
                </c:pt>
                <c:pt idx="8">
                  <c:v>14697</c:v>
                </c:pt>
                <c:pt idx="9">
                  <c:v>17484</c:v>
                </c:pt>
                <c:pt idx="10">
                  <c:v>20496</c:v>
                </c:pt>
                <c:pt idx="11">
                  <c:v>21506</c:v>
                </c:pt>
                <c:pt idx="12">
                  <c:v>22334</c:v>
                </c:pt>
              </c:numCache>
            </c:numRef>
          </c:val>
        </c:ser>
        <c:marker val="1"/>
        <c:axId val="109560576"/>
        <c:axId val="109562880"/>
      </c:lineChart>
      <c:catAx>
        <c:axId val="1095605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r>
                  <a:rPr lang="en-US" sz="16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Year of birth</a:t>
                </a:r>
              </a:p>
            </c:rich>
          </c:tx>
          <c:layout>
            <c:manualLayout>
              <c:xMode val="edge"/>
              <c:yMode val="edge"/>
              <c:x val="0.4390974102292729"/>
              <c:y val="0.9425696638317842"/>
            </c:manualLayout>
          </c:layout>
        </c:title>
        <c:numFmt formatCode="General" sourceLinked="1"/>
        <c:tickLblPos val="nextTo"/>
        <c:spPr>
          <a:ln w="25400">
            <a:solidFill>
              <a:schemeClr val="tx1"/>
            </a:solidFill>
          </a:ln>
        </c:spPr>
        <c:txPr>
          <a:bodyPr rot="-1800000"/>
          <a:lstStyle/>
          <a:p>
            <a:pPr>
              <a:defRPr sz="1400" b="1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09562880"/>
        <c:crosses val="autoZero"/>
        <c:auto val="1"/>
        <c:lblAlgn val="ctr"/>
        <c:lblOffset val="100"/>
      </c:catAx>
      <c:valAx>
        <c:axId val="109562880"/>
        <c:scaling>
          <c:orientation val="minMax"/>
          <c:max val="50000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 sz="1400"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r>
                  <a:rPr lang="en-US" sz="16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ET animals (thousands)</a:t>
                </a:r>
              </a:p>
            </c:rich>
          </c:tx>
          <c:layout>
            <c:manualLayout>
              <c:xMode val="edge"/>
              <c:yMode val="edge"/>
              <c:x val="1.4647887843775604E-3"/>
              <c:y val="0.16395698990386631"/>
            </c:manualLayout>
          </c:layout>
        </c:title>
        <c:numFmt formatCode="General" sourceLinked="1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n-US"/>
          </a:p>
        </c:txPr>
        <c:crossAx val="109560576"/>
        <c:crosses val="autoZero"/>
        <c:crossBetween val="midCat"/>
        <c:dispUnits>
          <c:builtInUnit val="thousands"/>
        </c:dispUnits>
      </c:valAx>
    </c:plotArea>
    <c:legend>
      <c:legendPos val="t"/>
      <c:layout>
        <c:manualLayout>
          <c:xMode val="edge"/>
          <c:yMode val="edge"/>
          <c:x val="0.56167138836425579"/>
          <c:y val="0.236307995811424"/>
          <c:w val="0.24844870794095494"/>
          <c:h val="4.6133196966993813E-2"/>
        </c:manualLayout>
      </c:layout>
      <c:txPr>
        <a:bodyPr/>
        <a:lstStyle/>
        <a:p>
          <a:pPr>
            <a:defRPr sz="1400" b="1"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Percent mates genotyped and percent offspring born as as result of ET for top young NM bulls, Dec 2014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2946968369242048"/>
          <c:y val="0.15226111934306286"/>
          <c:w val="0.84177647135710965"/>
          <c:h val="0.68921660834062359"/>
        </c:manualLayout>
      </c:layout>
      <c:scatterChart>
        <c:scatterStyle val="lineMarker"/>
        <c:ser>
          <c:idx val="1"/>
          <c:order val="0"/>
          <c:tx>
            <c:v>Percent mates genotyped</c:v>
          </c:tx>
          <c:spPr>
            <a:ln w="28575">
              <a:noFill/>
            </a:ln>
          </c:spPr>
          <c:marker>
            <c:symbol val="triangle"/>
            <c:size val="14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</c:spPr>
          </c:marker>
          <c:xVal>
            <c:numRef>
              <c:f>Sheet2!$X$6:$X$37</c:f>
              <c:numCache>
                <c:formatCode>General</c:formatCode>
                <c:ptCount val="32"/>
                <c:pt idx="0">
                  <c:v>873</c:v>
                </c:pt>
                <c:pt idx="1">
                  <c:v>864</c:v>
                </c:pt>
                <c:pt idx="2">
                  <c:v>848</c:v>
                </c:pt>
                <c:pt idx="3">
                  <c:v>825</c:v>
                </c:pt>
                <c:pt idx="4">
                  <c:v>825</c:v>
                </c:pt>
                <c:pt idx="5">
                  <c:v>821</c:v>
                </c:pt>
                <c:pt idx="6">
                  <c:v>810</c:v>
                </c:pt>
                <c:pt idx="7">
                  <c:v>807</c:v>
                </c:pt>
                <c:pt idx="8">
                  <c:v>789</c:v>
                </c:pt>
                <c:pt idx="9">
                  <c:v>788</c:v>
                </c:pt>
                <c:pt idx="10">
                  <c:v>773</c:v>
                </c:pt>
                <c:pt idx="11">
                  <c:v>766</c:v>
                </c:pt>
                <c:pt idx="12">
                  <c:v>765</c:v>
                </c:pt>
                <c:pt idx="13">
                  <c:v>764</c:v>
                </c:pt>
                <c:pt idx="14">
                  <c:v>752</c:v>
                </c:pt>
                <c:pt idx="15">
                  <c:v>751</c:v>
                </c:pt>
                <c:pt idx="16">
                  <c:v>743</c:v>
                </c:pt>
                <c:pt idx="17">
                  <c:v>739</c:v>
                </c:pt>
                <c:pt idx="18">
                  <c:v>739</c:v>
                </c:pt>
                <c:pt idx="19">
                  <c:v>736</c:v>
                </c:pt>
                <c:pt idx="20">
                  <c:v>736</c:v>
                </c:pt>
                <c:pt idx="21">
                  <c:v>736</c:v>
                </c:pt>
                <c:pt idx="22">
                  <c:v>736</c:v>
                </c:pt>
                <c:pt idx="23">
                  <c:v>735</c:v>
                </c:pt>
                <c:pt idx="24">
                  <c:v>734</c:v>
                </c:pt>
                <c:pt idx="25">
                  <c:v>732</c:v>
                </c:pt>
                <c:pt idx="26">
                  <c:v>728</c:v>
                </c:pt>
                <c:pt idx="27">
                  <c:v>725</c:v>
                </c:pt>
                <c:pt idx="28">
                  <c:v>725</c:v>
                </c:pt>
                <c:pt idx="29">
                  <c:v>723</c:v>
                </c:pt>
                <c:pt idx="30">
                  <c:v>720</c:v>
                </c:pt>
                <c:pt idx="31">
                  <c:v>719</c:v>
                </c:pt>
              </c:numCache>
            </c:numRef>
          </c:xVal>
          <c:yVal>
            <c:numRef>
              <c:f>Sheet2!$W$6:$W$37</c:f>
              <c:numCache>
                <c:formatCode>General</c:formatCode>
                <c:ptCount val="32"/>
                <c:pt idx="0">
                  <c:v>81.3</c:v>
                </c:pt>
                <c:pt idx="1">
                  <c:v>93.5</c:v>
                </c:pt>
                <c:pt idx="2">
                  <c:v>100</c:v>
                </c:pt>
                <c:pt idx="3">
                  <c:v>100</c:v>
                </c:pt>
                <c:pt idx="4">
                  <c:v>96.9</c:v>
                </c:pt>
                <c:pt idx="5">
                  <c:v>100</c:v>
                </c:pt>
                <c:pt idx="6">
                  <c:v>95.2</c:v>
                </c:pt>
                <c:pt idx="7">
                  <c:v>15.8</c:v>
                </c:pt>
                <c:pt idx="8">
                  <c:v>26.6</c:v>
                </c:pt>
                <c:pt idx="9">
                  <c:v>35.300000000000004</c:v>
                </c:pt>
                <c:pt idx="10">
                  <c:v>40.9</c:v>
                </c:pt>
                <c:pt idx="11">
                  <c:v>100</c:v>
                </c:pt>
                <c:pt idx="12">
                  <c:v>19.2</c:v>
                </c:pt>
                <c:pt idx="13">
                  <c:v>0.60000000000000064</c:v>
                </c:pt>
                <c:pt idx="14">
                  <c:v>7.8</c:v>
                </c:pt>
                <c:pt idx="15">
                  <c:v>2.2000000000000002</c:v>
                </c:pt>
                <c:pt idx="16">
                  <c:v>21.6</c:v>
                </c:pt>
                <c:pt idx="17">
                  <c:v>4.0999999999999996</c:v>
                </c:pt>
                <c:pt idx="18">
                  <c:v>81.599999999999994</c:v>
                </c:pt>
                <c:pt idx="19">
                  <c:v>23.7</c:v>
                </c:pt>
                <c:pt idx="20">
                  <c:v>95</c:v>
                </c:pt>
                <c:pt idx="21">
                  <c:v>88.9</c:v>
                </c:pt>
                <c:pt idx="22">
                  <c:v>15.4</c:v>
                </c:pt>
                <c:pt idx="23">
                  <c:v>14.7</c:v>
                </c:pt>
                <c:pt idx="24">
                  <c:v>33.300000000000004</c:v>
                </c:pt>
                <c:pt idx="25">
                  <c:v>100</c:v>
                </c:pt>
                <c:pt idx="26">
                  <c:v>23.2</c:v>
                </c:pt>
                <c:pt idx="27">
                  <c:v>52.6</c:v>
                </c:pt>
                <c:pt idx="28">
                  <c:v>80.400000000000006</c:v>
                </c:pt>
                <c:pt idx="29">
                  <c:v>31</c:v>
                </c:pt>
                <c:pt idx="30">
                  <c:v>33.1</c:v>
                </c:pt>
                <c:pt idx="31">
                  <c:v>30</c:v>
                </c:pt>
              </c:numCache>
            </c:numRef>
          </c:yVal>
        </c:ser>
        <c:ser>
          <c:idx val="0"/>
          <c:order val="1"/>
          <c:tx>
            <c:v>Percent offspring ET</c:v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chemeClr val="accent5"/>
              </a:solidFill>
              <a:ln w="44450"/>
            </c:spPr>
          </c:marker>
          <c:xVal>
            <c:numRef>
              <c:f>Sheet2!$X$6:$X$37</c:f>
              <c:numCache>
                <c:formatCode>General</c:formatCode>
                <c:ptCount val="32"/>
                <c:pt idx="0">
                  <c:v>873</c:v>
                </c:pt>
                <c:pt idx="1">
                  <c:v>864</c:v>
                </c:pt>
                <c:pt idx="2">
                  <c:v>848</c:v>
                </c:pt>
                <c:pt idx="3">
                  <c:v>825</c:v>
                </c:pt>
                <c:pt idx="4">
                  <c:v>825</c:v>
                </c:pt>
                <c:pt idx="5">
                  <c:v>821</c:v>
                </c:pt>
                <c:pt idx="6">
                  <c:v>810</c:v>
                </c:pt>
                <c:pt idx="7">
                  <c:v>807</c:v>
                </c:pt>
                <c:pt idx="8">
                  <c:v>789</c:v>
                </c:pt>
                <c:pt idx="9">
                  <c:v>788</c:v>
                </c:pt>
                <c:pt idx="10">
                  <c:v>773</c:v>
                </c:pt>
                <c:pt idx="11">
                  <c:v>766</c:v>
                </c:pt>
                <c:pt idx="12">
                  <c:v>765</c:v>
                </c:pt>
                <c:pt idx="13">
                  <c:v>764</c:v>
                </c:pt>
                <c:pt idx="14">
                  <c:v>752</c:v>
                </c:pt>
                <c:pt idx="15">
                  <c:v>751</c:v>
                </c:pt>
                <c:pt idx="16">
                  <c:v>743</c:v>
                </c:pt>
                <c:pt idx="17">
                  <c:v>739</c:v>
                </c:pt>
                <c:pt idx="18">
                  <c:v>739</c:v>
                </c:pt>
                <c:pt idx="19">
                  <c:v>736</c:v>
                </c:pt>
                <c:pt idx="20">
                  <c:v>736</c:v>
                </c:pt>
                <c:pt idx="21">
                  <c:v>736</c:v>
                </c:pt>
                <c:pt idx="22">
                  <c:v>736</c:v>
                </c:pt>
                <c:pt idx="23">
                  <c:v>735</c:v>
                </c:pt>
                <c:pt idx="24">
                  <c:v>734</c:v>
                </c:pt>
                <c:pt idx="25">
                  <c:v>732</c:v>
                </c:pt>
                <c:pt idx="26">
                  <c:v>728</c:v>
                </c:pt>
                <c:pt idx="27">
                  <c:v>725</c:v>
                </c:pt>
                <c:pt idx="28">
                  <c:v>725</c:v>
                </c:pt>
                <c:pt idx="29">
                  <c:v>723</c:v>
                </c:pt>
                <c:pt idx="30">
                  <c:v>720</c:v>
                </c:pt>
                <c:pt idx="31">
                  <c:v>719</c:v>
                </c:pt>
              </c:numCache>
            </c:numRef>
          </c:xVal>
          <c:yVal>
            <c:numRef>
              <c:f>Sheet2!$O$6:$O$37</c:f>
              <c:numCache>
                <c:formatCode>0.0</c:formatCode>
                <c:ptCount val="32"/>
                <c:pt idx="0">
                  <c:v>72.222222222222214</c:v>
                </c:pt>
                <c:pt idx="1">
                  <c:v>81.818181818181642</c:v>
                </c:pt>
                <c:pt idx="2">
                  <c:v>100</c:v>
                </c:pt>
                <c:pt idx="3">
                  <c:v>75</c:v>
                </c:pt>
                <c:pt idx="4">
                  <c:v>83.174603174603178</c:v>
                </c:pt>
                <c:pt idx="5">
                  <c:v>100</c:v>
                </c:pt>
                <c:pt idx="6">
                  <c:v>85.123966942148769</c:v>
                </c:pt>
                <c:pt idx="7">
                  <c:v>2.3637720826076172</c:v>
                </c:pt>
                <c:pt idx="8">
                  <c:v>28.243108601793427</c:v>
                </c:pt>
                <c:pt idx="9">
                  <c:v>32.924107142857153</c:v>
                </c:pt>
                <c:pt idx="10">
                  <c:v>42.857142857142797</c:v>
                </c:pt>
                <c:pt idx="11">
                  <c:v>85.245901639344297</c:v>
                </c:pt>
                <c:pt idx="12">
                  <c:v>16.041979010494774</c:v>
                </c:pt>
                <c:pt idx="13">
                  <c:v>0</c:v>
                </c:pt>
                <c:pt idx="14">
                  <c:v>5.1536174430128838</c:v>
                </c:pt>
                <c:pt idx="15">
                  <c:v>1.6949152542372881</c:v>
                </c:pt>
                <c:pt idx="16">
                  <c:v>7.2727272727272725</c:v>
                </c:pt>
                <c:pt idx="17">
                  <c:v>0</c:v>
                </c:pt>
                <c:pt idx="18">
                  <c:v>73.661971830985777</c:v>
                </c:pt>
                <c:pt idx="19">
                  <c:v>7.6484560570071265</c:v>
                </c:pt>
                <c:pt idx="20">
                  <c:v>85.714285714285722</c:v>
                </c:pt>
                <c:pt idx="21">
                  <c:v>82.758620689655274</c:v>
                </c:pt>
                <c:pt idx="22">
                  <c:v>4.8780487804878119</c:v>
                </c:pt>
                <c:pt idx="23">
                  <c:v>0</c:v>
                </c:pt>
                <c:pt idx="24">
                  <c:v>64.705882352941018</c:v>
                </c:pt>
                <c:pt idx="25">
                  <c:v>100</c:v>
                </c:pt>
                <c:pt idx="26">
                  <c:v>23.649223569453302</c:v>
                </c:pt>
                <c:pt idx="27">
                  <c:v>21.754385964912291</c:v>
                </c:pt>
                <c:pt idx="28">
                  <c:v>69.047619047619207</c:v>
                </c:pt>
                <c:pt idx="29">
                  <c:v>31.125827814569529</c:v>
                </c:pt>
                <c:pt idx="30">
                  <c:v>17.628205128205131</c:v>
                </c:pt>
                <c:pt idx="31">
                  <c:v>21.891891891891895</c:v>
                </c:pt>
              </c:numCache>
            </c:numRef>
          </c:yVal>
        </c:ser>
        <c:axId val="109596672"/>
        <c:axId val="109598976"/>
      </c:scatterChart>
      <c:valAx>
        <c:axId val="109596672"/>
        <c:scaling>
          <c:orientation val="minMax"/>
          <c:max val="900"/>
          <c:min val="700"/>
        </c:scaling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 sz="1400">
                    <a:solidFill>
                      <a:schemeClr val="accent6">
                        <a:lumMod val="50000"/>
                      </a:schemeClr>
                    </a:solidFill>
                  </a:rPr>
                  <a:t>Net Merit (Dec 2014)</a:t>
                </a:r>
              </a:p>
            </c:rich>
          </c:tx>
          <c:layout/>
        </c:title>
        <c:numFmt formatCode="General" sourceLinked="1"/>
        <c:tickLblPos val="nextTo"/>
        <c:spPr>
          <a:ln w="25400">
            <a:solidFill>
              <a:srgbClr val="002060"/>
            </a:solidFill>
          </a:ln>
        </c:spPr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109598976"/>
        <c:crosses val="autoZero"/>
        <c:crossBetween val="midCat"/>
        <c:majorUnit val="25"/>
      </c:valAx>
      <c:valAx>
        <c:axId val="109598976"/>
        <c:scaling>
          <c:orientation val="minMax"/>
          <c:max val="100"/>
          <c:min val="0"/>
        </c:scaling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 sz="1400">
                    <a:solidFill>
                      <a:schemeClr val="accent6">
                        <a:lumMod val="50000"/>
                      </a:schemeClr>
                    </a:solidFill>
                  </a:rPr>
                  <a:t>Percent (offspring or mates)</a:t>
                </a:r>
              </a:p>
            </c:rich>
          </c:tx>
          <c:layout/>
        </c:title>
        <c:numFmt formatCode="General" sourceLinked="1"/>
        <c:tickLblPos val="nextTo"/>
        <c:spPr>
          <a:ln w="25400">
            <a:solidFill>
              <a:srgbClr val="002060"/>
            </a:solidFill>
          </a:ln>
        </c:spPr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109596672"/>
        <c:crosses val="autoZero"/>
        <c:crossBetween val="midCat"/>
        <c:majorUnit val="10"/>
      </c:valAx>
      <c:spPr>
        <a:solidFill>
          <a:schemeClr val="tx1">
            <a:lumMod val="85000"/>
          </a:schemeClr>
        </a:solidFill>
      </c:spPr>
    </c:plotArea>
    <c:legend>
      <c:legendPos val="b"/>
      <c:layout>
        <c:manualLayout>
          <c:xMode val="edge"/>
          <c:yMode val="edge"/>
          <c:x val="0.24449403600342307"/>
          <c:y val="0.95250430682828879"/>
          <c:w val="0.50789443453595162"/>
          <c:h val="4.7495693171711248E-2"/>
        </c:manualLayout>
      </c:layout>
      <c:txPr>
        <a:bodyPr/>
        <a:lstStyle/>
        <a:p>
          <a:pPr>
            <a:defRPr sz="1200">
              <a:solidFill>
                <a:schemeClr val="accent6">
                  <a:lumMod val="50000"/>
                </a:schemeClr>
              </a:solidFill>
            </a:defRPr>
          </a:pPr>
          <a:endParaRPr lang="en-US"/>
        </a:p>
      </c:txPr>
    </c:legend>
    <c:plotVisOnly val="1"/>
  </c:chart>
  <c:spPr>
    <a:solidFill>
      <a:schemeClr val="tx1">
        <a:lumMod val="95000"/>
      </a:schemeClr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377319438084882"/>
          <c:y val="2.3293536111645551E-2"/>
          <c:w val="0.87039085892242463"/>
          <c:h val="0.85450504115263926"/>
        </c:manualLayout>
      </c:layout>
      <c:scatterChart>
        <c:scatterStyle val="lineMarker"/>
        <c:ser>
          <c:idx val="1"/>
          <c:order val="0"/>
          <c:spPr>
            <a:ln w="28575">
              <a:noFill/>
            </a:ln>
          </c:spPr>
          <c:marker>
            <c:symbol val="triangle"/>
            <c:size val="16"/>
            <c:spPr>
              <a:solidFill>
                <a:schemeClr val="accent6"/>
              </a:solidFill>
              <a:ln>
                <a:solidFill>
                  <a:srgbClr val="002060"/>
                </a:solidFill>
              </a:ln>
            </c:spPr>
          </c:marker>
          <c:xVal>
            <c:numRef>
              <c:f>NMmean_daus!$V$8:$V$43</c:f>
              <c:numCache>
                <c:formatCode>General</c:formatCode>
                <c:ptCount val="36"/>
                <c:pt idx="0">
                  <c:v>767</c:v>
                </c:pt>
                <c:pt idx="1">
                  <c:v>728</c:v>
                </c:pt>
                <c:pt idx="2">
                  <c:v>643</c:v>
                </c:pt>
                <c:pt idx="3">
                  <c:v>631</c:v>
                </c:pt>
                <c:pt idx="4">
                  <c:v>619</c:v>
                </c:pt>
                <c:pt idx="5">
                  <c:v>615</c:v>
                </c:pt>
                <c:pt idx="6">
                  <c:v>607</c:v>
                </c:pt>
                <c:pt idx="7">
                  <c:v>582</c:v>
                </c:pt>
                <c:pt idx="8">
                  <c:v>575</c:v>
                </c:pt>
                <c:pt idx="9">
                  <c:v>568</c:v>
                </c:pt>
                <c:pt idx="10">
                  <c:v>565</c:v>
                </c:pt>
                <c:pt idx="11">
                  <c:v>558</c:v>
                </c:pt>
                <c:pt idx="12">
                  <c:v>549</c:v>
                </c:pt>
                <c:pt idx="13">
                  <c:v>549</c:v>
                </c:pt>
                <c:pt idx="14">
                  <c:v>547</c:v>
                </c:pt>
                <c:pt idx="15">
                  <c:v>545</c:v>
                </c:pt>
                <c:pt idx="16">
                  <c:v>545</c:v>
                </c:pt>
                <c:pt idx="17">
                  <c:v>543</c:v>
                </c:pt>
                <c:pt idx="18">
                  <c:v>539</c:v>
                </c:pt>
                <c:pt idx="19">
                  <c:v>539</c:v>
                </c:pt>
                <c:pt idx="20">
                  <c:v>538</c:v>
                </c:pt>
                <c:pt idx="21">
                  <c:v>537</c:v>
                </c:pt>
                <c:pt idx="22">
                  <c:v>534</c:v>
                </c:pt>
                <c:pt idx="23">
                  <c:v>533</c:v>
                </c:pt>
                <c:pt idx="24">
                  <c:v>530</c:v>
                </c:pt>
                <c:pt idx="25">
                  <c:v>527</c:v>
                </c:pt>
                <c:pt idx="26">
                  <c:v>526</c:v>
                </c:pt>
                <c:pt idx="27">
                  <c:v>525</c:v>
                </c:pt>
                <c:pt idx="28">
                  <c:v>519</c:v>
                </c:pt>
                <c:pt idx="29">
                  <c:v>517</c:v>
                </c:pt>
                <c:pt idx="30">
                  <c:v>513</c:v>
                </c:pt>
                <c:pt idx="31">
                  <c:v>512</c:v>
                </c:pt>
                <c:pt idx="32">
                  <c:v>506</c:v>
                </c:pt>
                <c:pt idx="33">
                  <c:v>505</c:v>
                </c:pt>
                <c:pt idx="34">
                  <c:v>504</c:v>
                </c:pt>
                <c:pt idx="35">
                  <c:v>503</c:v>
                </c:pt>
              </c:numCache>
            </c:numRef>
          </c:xVal>
          <c:yVal>
            <c:numRef>
              <c:f>NMmean_daus!$U$8:$U$43</c:f>
              <c:numCache>
                <c:formatCode>General</c:formatCode>
                <c:ptCount val="36"/>
                <c:pt idx="0">
                  <c:v>63.1</c:v>
                </c:pt>
                <c:pt idx="1">
                  <c:v>32.9</c:v>
                </c:pt>
                <c:pt idx="2">
                  <c:v>13.2</c:v>
                </c:pt>
                <c:pt idx="3">
                  <c:v>39</c:v>
                </c:pt>
                <c:pt idx="4">
                  <c:v>33.300000000000004</c:v>
                </c:pt>
                <c:pt idx="5">
                  <c:v>25.2</c:v>
                </c:pt>
                <c:pt idx="6">
                  <c:v>60.4</c:v>
                </c:pt>
                <c:pt idx="7">
                  <c:v>41.9</c:v>
                </c:pt>
                <c:pt idx="8">
                  <c:v>34.1</c:v>
                </c:pt>
                <c:pt idx="9">
                  <c:v>13</c:v>
                </c:pt>
                <c:pt idx="10">
                  <c:v>55.7</c:v>
                </c:pt>
                <c:pt idx="11">
                  <c:v>45.5</c:v>
                </c:pt>
                <c:pt idx="12">
                  <c:v>60.5</c:v>
                </c:pt>
                <c:pt idx="13">
                  <c:v>34.4</c:v>
                </c:pt>
                <c:pt idx="14">
                  <c:v>34.4</c:v>
                </c:pt>
                <c:pt idx="15">
                  <c:v>46.2</c:v>
                </c:pt>
                <c:pt idx="16">
                  <c:v>32.5</c:v>
                </c:pt>
                <c:pt idx="17">
                  <c:v>42.4</c:v>
                </c:pt>
                <c:pt idx="18">
                  <c:v>90.9</c:v>
                </c:pt>
                <c:pt idx="19">
                  <c:v>21.4</c:v>
                </c:pt>
                <c:pt idx="20">
                  <c:v>68.5</c:v>
                </c:pt>
                <c:pt idx="21">
                  <c:v>36.6</c:v>
                </c:pt>
                <c:pt idx="22">
                  <c:v>41.7</c:v>
                </c:pt>
                <c:pt idx="23">
                  <c:v>72.5</c:v>
                </c:pt>
                <c:pt idx="24">
                  <c:v>37.300000000000004</c:v>
                </c:pt>
                <c:pt idx="25">
                  <c:v>78.3</c:v>
                </c:pt>
                <c:pt idx="26">
                  <c:v>75.400000000000006</c:v>
                </c:pt>
                <c:pt idx="27">
                  <c:v>4.5</c:v>
                </c:pt>
                <c:pt idx="28">
                  <c:v>33.300000000000004</c:v>
                </c:pt>
                <c:pt idx="29">
                  <c:v>16.7</c:v>
                </c:pt>
                <c:pt idx="30">
                  <c:v>28.2</c:v>
                </c:pt>
                <c:pt idx="31">
                  <c:v>41.3</c:v>
                </c:pt>
                <c:pt idx="32">
                  <c:v>83.5</c:v>
                </c:pt>
                <c:pt idx="33">
                  <c:v>45.5</c:v>
                </c:pt>
                <c:pt idx="34">
                  <c:v>48.8</c:v>
                </c:pt>
                <c:pt idx="35">
                  <c:v>30</c:v>
                </c:pt>
              </c:numCache>
            </c:numRef>
          </c:yVal>
        </c:ser>
        <c:axId val="109639936"/>
        <c:axId val="109654784"/>
      </c:scatterChart>
      <c:valAx>
        <c:axId val="109639936"/>
        <c:scaling>
          <c:orientation val="minMax"/>
          <c:max val="775"/>
          <c:min val="500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>
                    <a:solidFill>
                      <a:schemeClr val="accent6">
                        <a:lumMod val="50000"/>
                      </a:schemeClr>
                    </a:solidFill>
                  </a:rPr>
                  <a:t>Net Merit</a:t>
                </a:r>
              </a:p>
            </c:rich>
          </c:tx>
          <c:layout/>
        </c:title>
        <c:numFmt formatCode="General" sourceLinked="1"/>
        <c:tickLblPos val="nextTo"/>
        <c:spPr>
          <a:ln w="31750">
            <a:solidFill>
              <a:schemeClr val="accent6">
                <a:lumMod val="50000"/>
              </a:schemeClr>
            </a:solidFill>
          </a:ln>
        </c:spPr>
        <c:txPr>
          <a:bodyPr/>
          <a:lstStyle/>
          <a:p>
            <a:pPr>
              <a:defRPr b="1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109654784"/>
        <c:crosses val="autoZero"/>
        <c:crossBetween val="midCat"/>
        <c:majorUnit val="25"/>
      </c:valAx>
      <c:valAx>
        <c:axId val="1096547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Genotyped daughters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with records (%)</a:t>
                </a:r>
              </a:p>
            </c:rich>
          </c:tx>
          <c:layout>
            <c:manualLayout>
              <c:xMode val="edge"/>
              <c:yMode val="edge"/>
              <c:x val="1.333190169410643E-2"/>
              <c:y val="0.13929635633781093"/>
            </c:manualLayout>
          </c:layout>
          <c:spPr>
            <a:noFill/>
          </c:spPr>
        </c:title>
        <c:numFmt formatCode="#,##0" sourceLinked="0"/>
        <c:tickLblPos val="nextTo"/>
        <c:spPr>
          <a:ln w="31750">
            <a:solidFill>
              <a:schemeClr val="accent6">
                <a:lumMod val="50000"/>
              </a:schemeClr>
            </a:solidFill>
          </a:ln>
        </c:spPr>
        <c:txPr>
          <a:bodyPr/>
          <a:lstStyle/>
          <a:p>
            <a:pPr>
              <a:defRPr b="1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109639936"/>
        <c:crosses val="autoZero"/>
        <c:crossBetween val="midCat"/>
      </c:valAx>
      <c:spPr>
        <a:solidFill>
          <a:schemeClr val="tx1">
            <a:lumMod val="85000"/>
          </a:schemeClr>
        </a:solidFill>
      </c:spPr>
    </c:plotArea>
    <c:plotVisOnly val="1"/>
  </c:chart>
  <c:spPr>
    <a:solidFill>
      <a:schemeClr val="tx1">
        <a:lumMod val="95000"/>
      </a:schemeClr>
    </a:solidFill>
  </c:spPr>
  <c:txPr>
    <a:bodyPr/>
    <a:lstStyle/>
    <a:p>
      <a:pPr>
        <a:defRPr sz="14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% USA Sires</c:v>
                </c:pt>
              </c:strCache>
            </c:strRef>
          </c:tx>
          <c:cat>
            <c:numRef>
              <c:f>Sheet1!$A$2:$A$7</c:f>
              <c:numCache>
                <c:formatCode>General</c:formatCode>
                <c:ptCount val="6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74</c:v>
                </c:pt>
                <c:pt idx="1">
                  <c:v>75</c:v>
                </c:pt>
                <c:pt idx="2">
                  <c:v>68</c:v>
                </c:pt>
                <c:pt idx="3">
                  <c:v>53</c:v>
                </c:pt>
                <c:pt idx="4">
                  <c:v>45</c:v>
                </c:pt>
                <c:pt idx="5">
                  <c:v>53</c:v>
                </c:pt>
              </c:numCache>
            </c:numRef>
          </c:val>
        </c:ser>
        <c:overlap val="100"/>
        <c:axId val="121124736"/>
        <c:axId val="141596544"/>
      </c:barChart>
      <c:catAx>
        <c:axId val="121124736"/>
        <c:scaling>
          <c:orientation val="minMax"/>
        </c:scaling>
        <c:axPos val="b"/>
        <c:numFmt formatCode="General" sourceLinked="1"/>
        <c:tickLblPos val="nextTo"/>
        <c:crossAx val="141596544"/>
        <c:crosses val="autoZero"/>
        <c:auto val="1"/>
        <c:lblAlgn val="ctr"/>
        <c:lblOffset val="100"/>
      </c:catAx>
      <c:valAx>
        <c:axId val="141596544"/>
        <c:scaling>
          <c:orientation val="minMax"/>
        </c:scaling>
        <c:axPos val="l"/>
        <c:majorGridlines/>
        <c:numFmt formatCode="General" sourceLinked="1"/>
        <c:tickLblPos val="nextTo"/>
        <c:crossAx val="1211247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defTabSz="928590">
              <a:defRPr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29" y="0"/>
            <a:ext cx="3038371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3038372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29" y="8830627"/>
            <a:ext cx="3038371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fld id="{C9C6310F-1A7E-43EB-9DD3-A44BFFB1D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29" y="0"/>
            <a:ext cx="3038371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6612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52" y="4416108"/>
            <a:ext cx="5139898" cy="418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8372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29" y="8830627"/>
            <a:ext cx="3038371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fld id="{3DB26FD4-1C16-4175-A473-7E75FAC44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3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92994" y="9545383"/>
            <a:ext cx="3365690" cy="49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6555" algn="l"/>
                <a:tab pos="913111" algn="l"/>
                <a:tab pos="1369667" algn="l"/>
                <a:tab pos="1826222" algn="l"/>
                <a:tab pos="2282778" algn="l"/>
                <a:tab pos="2739333" algn="l"/>
                <a:tab pos="3195890" algn="l"/>
                <a:tab pos="3652445" algn="l"/>
                <a:tab pos="4109000" algn="l"/>
                <a:tab pos="4565556" algn="l"/>
                <a:tab pos="5022111" algn="l"/>
                <a:tab pos="5478667" algn="l"/>
                <a:tab pos="5935223" algn="l"/>
                <a:tab pos="6391777" algn="l"/>
                <a:tab pos="6848334" algn="l"/>
                <a:tab pos="7304890" algn="l"/>
                <a:tab pos="7761444" algn="l"/>
                <a:tab pos="8218000" algn="l"/>
                <a:tab pos="8674557" algn="l"/>
                <a:tab pos="9131111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6555" algn="l"/>
                  <a:tab pos="913111" algn="l"/>
                  <a:tab pos="1369667" algn="l"/>
                  <a:tab pos="1826222" algn="l"/>
                  <a:tab pos="2282778" algn="l"/>
                  <a:tab pos="2739333" algn="l"/>
                  <a:tab pos="3195890" algn="l"/>
                  <a:tab pos="3652445" algn="l"/>
                  <a:tab pos="4109000" algn="l"/>
                  <a:tab pos="4565556" algn="l"/>
                  <a:tab pos="5022111" algn="l"/>
                  <a:tab pos="5478667" algn="l"/>
                  <a:tab pos="5935223" algn="l"/>
                  <a:tab pos="6391777" algn="l"/>
                  <a:tab pos="6848334" algn="l"/>
                  <a:tab pos="7304890" algn="l"/>
                  <a:tab pos="7761444" algn="l"/>
                  <a:tab pos="8218000" algn="l"/>
                  <a:tab pos="8674557" algn="l"/>
                  <a:tab pos="9131111" algn="l"/>
                </a:tabLst>
              </a:pPr>
              <a:t>3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2994" y="9545384"/>
            <a:ext cx="3367275" cy="50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6555" algn="l"/>
                <a:tab pos="913111" algn="l"/>
                <a:tab pos="1369667" algn="l"/>
                <a:tab pos="1826222" algn="l"/>
                <a:tab pos="2282778" algn="l"/>
                <a:tab pos="2739333" algn="l"/>
                <a:tab pos="3195890" algn="l"/>
                <a:tab pos="3652445" algn="l"/>
                <a:tab pos="4109000" algn="l"/>
                <a:tab pos="4565556" algn="l"/>
                <a:tab pos="5022111" algn="l"/>
                <a:tab pos="5478667" algn="l"/>
                <a:tab pos="5935223" algn="l"/>
                <a:tab pos="6391777" algn="l"/>
                <a:tab pos="6848334" algn="l"/>
                <a:tab pos="7304890" algn="l"/>
                <a:tab pos="7761444" algn="l"/>
                <a:tab pos="8218000" algn="l"/>
                <a:tab pos="8674557" algn="l"/>
                <a:tab pos="9131111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6555" algn="l"/>
                  <a:tab pos="913111" algn="l"/>
                  <a:tab pos="1369667" algn="l"/>
                  <a:tab pos="1826222" algn="l"/>
                  <a:tab pos="2282778" algn="l"/>
                  <a:tab pos="2739333" algn="l"/>
                  <a:tab pos="3195890" algn="l"/>
                  <a:tab pos="3652445" algn="l"/>
                  <a:tab pos="4109000" algn="l"/>
                  <a:tab pos="4565556" algn="l"/>
                  <a:tab pos="5022111" algn="l"/>
                  <a:tab pos="5478667" algn="l"/>
                  <a:tab pos="5935223" algn="l"/>
                  <a:tab pos="6391777" algn="l"/>
                  <a:tab pos="6848334" algn="l"/>
                  <a:tab pos="7304890" algn="l"/>
                  <a:tab pos="7761444" algn="l"/>
                  <a:tab pos="8218000" algn="l"/>
                  <a:tab pos="8674557" algn="l"/>
                  <a:tab pos="9131111" algn="l"/>
                </a:tabLst>
              </a:pPr>
              <a:t>3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9788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821" y="4771899"/>
            <a:ext cx="6208215" cy="452133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Renumber factors in same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52448-5819-4A78-BDAB-4154216CC4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4213" y="3656013"/>
            <a:ext cx="78486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 </a:t>
            </a:r>
            <a:r>
              <a:rPr lang="en-US" sz="2800" b="1" dirty="0" smtClean="0">
                <a:solidFill>
                  <a:srgbClr val="FFFF00"/>
                </a:solidFill>
                <a:latin typeface="Humnst777 BT" pitchFamily="34" charset="0"/>
                <a:cs typeface="+mn-cs"/>
              </a:rPr>
              <a:t>VanRaden</a:t>
            </a:r>
            <a:endParaRPr lang="en-US" sz="2800" b="1" dirty="0">
              <a:solidFill>
                <a:srgbClr val="FFFF00"/>
              </a:solidFill>
              <a:latin typeface="Humnst777 BT" pitchFamily="34" charset="0"/>
              <a:cs typeface="+mn-cs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  <a:cs typeface="+mn-cs"/>
              </a:rPr>
              <a:t>Animal </a:t>
            </a:r>
            <a:r>
              <a:rPr lang="en-US" sz="2800" b="1" dirty="0" smtClean="0">
                <a:latin typeface="Humnst777 BT" pitchFamily="34" charset="0"/>
                <a:cs typeface="+mn-cs"/>
              </a:rPr>
              <a:t>Genomics and Improvement Lab</a:t>
            </a:r>
            <a:endParaRPr lang="en-US" sz="2800" b="1" dirty="0">
              <a:latin typeface="Humnst777 BT" pitchFamily="34" charset="0"/>
              <a:cs typeface="+mn-cs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  <a:cs typeface="+mn-cs"/>
              </a:rPr>
              <a:t>Agricultural Research Service, USDA </a:t>
            </a:r>
          </a:p>
          <a:p>
            <a:pPr>
              <a:spcAft>
                <a:spcPct val="50000"/>
              </a:spcAft>
              <a:defRPr/>
            </a:pPr>
            <a:r>
              <a:rPr lang="en-US" sz="2800" b="1" dirty="0">
                <a:latin typeface="Humnst777 BT" pitchFamily="34" charset="0"/>
                <a:cs typeface="+mn-cs"/>
              </a:rPr>
              <a:t>Beltsville, </a:t>
            </a:r>
            <a:r>
              <a:rPr lang="en-US" sz="2800" b="1" dirty="0" smtClean="0">
                <a:latin typeface="Humnst777 BT" pitchFamily="34" charset="0"/>
                <a:cs typeface="+mn-cs"/>
              </a:rPr>
              <a:t>MD, USA</a:t>
            </a:r>
            <a:endParaRPr lang="en-US" sz="2800" b="1" dirty="0">
              <a:latin typeface="Humnst777 BT" pitchFamily="34" charset="0"/>
              <a:cs typeface="+mn-cs"/>
            </a:endParaRP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paul.vanraden@ars.usda.gov</a:t>
            </a:r>
          </a:p>
        </p:txBody>
      </p: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0" y="3198813"/>
            <a:ext cx="9144000" cy="80962"/>
            <a:chOff x="0" y="604"/>
            <a:chExt cx="5760" cy="51"/>
          </a:xfrm>
        </p:grpSpPr>
        <p:sp>
          <p:nvSpPr>
            <p:cNvPr id="8" name="Rectangle 46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Rectangle 47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>
                <a:cs typeface="+mn-cs"/>
              </a:endParaRPr>
            </a:p>
          </p:txBody>
        </p:sp>
        <p:sp>
          <p:nvSpPr>
            <p:cNvPr id="10" name="Rectangle 48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" name="Text Box 50"/>
          <p:cNvSpPr txBox="1">
            <a:spLocks noChangeArrowheads="1"/>
          </p:cNvSpPr>
          <p:nvPr/>
        </p:nvSpPr>
        <p:spPr bwMode="ltGray">
          <a:xfrm>
            <a:off x="7034213" y="6561138"/>
            <a:ext cx="109220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 VanRaden</a:t>
            </a: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61138"/>
            <a:ext cx="650557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Herd ‘15 biannual </a:t>
            </a:r>
            <a:r>
              <a:rPr lang="en-US" dirty="0">
                <a:solidFill>
                  <a:srgbClr val="FFFF00"/>
                </a:solidFill>
                <a:cs typeface="+mn-cs"/>
              </a:rPr>
              <a:t>meeting, </a:t>
            </a:r>
            <a:r>
              <a:rPr lang="en-US" dirty="0" err="1" smtClean="0">
                <a:solidFill>
                  <a:srgbClr val="FFFF00"/>
                </a:solidFill>
                <a:cs typeface="+mn-cs"/>
              </a:rPr>
              <a:t>Bendigo</a:t>
            </a:r>
            <a:r>
              <a:rPr lang="en-US" dirty="0" smtClean="0">
                <a:solidFill>
                  <a:srgbClr val="FFFF00"/>
                </a:solidFill>
                <a:cs typeface="+mn-cs"/>
              </a:rPr>
              <a:t>, Australia, March 11-12, 2015 </a:t>
            </a:r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(</a:t>
            </a:r>
            <a:fld id="{4A34E497-D0E3-49D3-A8BF-AFBCE8C3C450}" type="slidenum">
              <a:rPr kumimoji="1" lang="en-US" b="1">
                <a:solidFill>
                  <a:srgbClr val="FFFF00"/>
                </a:solidFill>
                <a:latin typeface="Humnst777 BT"/>
                <a:cs typeface="+mn-cs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)</a:t>
            </a: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455613"/>
            <a:ext cx="7769225" cy="6096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USDA_W-B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408" y="6165304"/>
            <a:ext cx="829001" cy="56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320040" indent="-320040">
              <a:spcAft>
                <a:spcPts val="3000"/>
              </a:spcAft>
              <a:defRPr/>
            </a:lvl1pPr>
            <a:lvl2pPr marL="594360" indent="-228600">
              <a:spcAft>
                <a:spcPts val="3000"/>
              </a:spcAft>
              <a:defRPr/>
            </a:lvl2pPr>
            <a:lvl3pPr marL="1005840" indent="-411480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75" name="Text Box 19"/>
          <p:cNvSpPr txBox="1">
            <a:spLocks noChangeArrowheads="1"/>
          </p:cNvSpPr>
          <p:nvPr/>
        </p:nvSpPr>
        <p:spPr bwMode="ltGray">
          <a:xfrm>
            <a:off x="7034213" y="6561138"/>
            <a:ext cx="109220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 VanRaden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1030" name="Group 38"/>
          <p:cNvGrpSpPr>
            <a:grpSpLocks/>
          </p:cNvGrpSpPr>
          <p:nvPr/>
        </p:nvGrpSpPr>
        <p:grpSpPr bwMode="auto">
          <a:xfrm>
            <a:off x="0" y="822325"/>
            <a:ext cx="9144000" cy="80963"/>
            <a:chOff x="0" y="604"/>
            <a:chExt cx="5760" cy="51"/>
          </a:xfrm>
        </p:grpSpPr>
        <p:sp>
          <p:nvSpPr>
            <p:cNvPr id="275491" name="Rectangle 35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492" name="Rectangle 36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>
                <a:cs typeface="+mn-cs"/>
              </a:endParaRPr>
            </a:p>
          </p:txBody>
        </p:sp>
        <p:sp>
          <p:nvSpPr>
            <p:cNvPr id="275493" name="Rectangle 37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5496" name="Text Box 40"/>
          <p:cNvSpPr txBox="1">
            <a:spLocks noChangeArrowheads="1"/>
          </p:cNvSpPr>
          <p:nvPr/>
        </p:nvSpPr>
        <p:spPr bwMode="ltGray">
          <a:xfrm>
            <a:off x="227013" y="6561138"/>
            <a:ext cx="621665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Herd ‘15 biannual </a:t>
            </a:r>
            <a:r>
              <a:rPr lang="en-US" dirty="0">
                <a:solidFill>
                  <a:srgbClr val="FFFF00"/>
                </a:solidFill>
                <a:cs typeface="+mn-cs"/>
              </a:rPr>
              <a:t>meeting, </a:t>
            </a:r>
            <a:r>
              <a:rPr lang="en-US" dirty="0" err="1" smtClean="0">
                <a:solidFill>
                  <a:srgbClr val="FFFF00"/>
                </a:solidFill>
                <a:cs typeface="+mn-cs"/>
              </a:rPr>
              <a:t>Bendigo</a:t>
            </a:r>
            <a:r>
              <a:rPr lang="en-US" dirty="0" smtClean="0">
                <a:solidFill>
                  <a:srgbClr val="FFFF00"/>
                </a:solidFill>
                <a:cs typeface="+mn-cs"/>
              </a:rPr>
              <a:t>, Australia  March 11-12, 2015   </a:t>
            </a:r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(</a:t>
            </a:r>
            <a:fld id="{784B07E4-4E63-4DFF-B5AC-3F3D5851593D}" type="slidenum">
              <a:rPr kumimoji="1" lang="en-US" b="1">
                <a:solidFill>
                  <a:srgbClr val="FFFF00"/>
                </a:solidFill>
                <a:latin typeface="Humnst777 BT"/>
                <a:cs typeface="+mn-cs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)</a:t>
            </a:r>
          </a:p>
        </p:txBody>
      </p:sp>
      <p:pic>
        <p:nvPicPr>
          <p:cNvPr id="13" name="Picture 12" descr="USDA_W-B.jpg"/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408" y="6165304"/>
            <a:ext cx="829001" cy="566928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286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+mn-lt"/>
        </a:defRPr>
      </a:lvl2pPr>
      <a:lvl3pPr marL="1206500" indent="-457200" algn="l" rtl="0" eaLnBrk="0" fontAlgn="base" hangingPunct="0">
        <a:spcBef>
          <a:spcPct val="0"/>
        </a:spcBef>
        <a:spcAft>
          <a:spcPts val="2400"/>
        </a:spcAft>
        <a:buClr>
          <a:schemeClr val="tx1"/>
        </a:buClr>
        <a:buSzPct val="120000"/>
        <a:buFont typeface="Humnst777 BT" pitchFamily="34" charset="0"/>
        <a:buChar char="−"/>
        <a:defRPr sz="2800" b="1">
          <a:solidFill>
            <a:schemeClr val="tx1"/>
          </a:solidFill>
          <a:latin typeface="+mn-lt"/>
        </a:defRPr>
      </a:lvl3pPr>
      <a:lvl4pPr marL="16637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613" y="455613"/>
            <a:ext cx="7769225" cy="123110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Why Genetic Progress Requires Continually Improving Methods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and future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219200"/>
            <a:ext cx="8226425" cy="4601260"/>
          </a:xfrm>
        </p:spPr>
        <p:txBody>
          <a:bodyPr/>
          <a:lstStyle/>
          <a:p>
            <a:pPr>
              <a:spcAft>
                <a:spcPts val="1800"/>
              </a:spcAft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Previous biases have been reduced: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Polygenic effect added </a:t>
            </a:r>
            <a:r>
              <a:rPr lang="en-US" dirty="0" smtClean="0">
                <a:solidFill>
                  <a:srgbClr val="00FF00"/>
                </a:solidFill>
              </a:rPr>
              <a:t>(2010)</a:t>
            </a:r>
            <a:r>
              <a:rPr lang="en-US" dirty="0" smtClean="0"/>
              <a:t>, cow PTA adjustments </a:t>
            </a:r>
            <a:r>
              <a:rPr lang="en-US" dirty="0" smtClean="0">
                <a:solidFill>
                  <a:srgbClr val="00FF00"/>
                </a:solidFill>
              </a:rPr>
              <a:t>(2010)</a:t>
            </a:r>
            <a:r>
              <a:rPr lang="en-US" dirty="0" smtClean="0"/>
              <a:t>, DGV weight reduced </a:t>
            </a:r>
            <a:r>
              <a:rPr lang="en-US" dirty="0" smtClean="0">
                <a:solidFill>
                  <a:srgbClr val="00FF00"/>
                </a:solidFill>
              </a:rPr>
              <a:t>(2012, 2013)</a:t>
            </a:r>
            <a:r>
              <a:rPr lang="en-US" dirty="0" smtClean="0"/>
              <a:t>, PL correlations reduced </a:t>
            </a:r>
            <a:r>
              <a:rPr lang="en-US" dirty="0" smtClean="0">
                <a:solidFill>
                  <a:srgbClr val="00FF00"/>
                </a:solidFill>
              </a:rPr>
              <a:t>(2012)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Heritability of yield traits reduced </a:t>
            </a:r>
            <a:r>
              <a:rPr lang="en-US" dirty="0" smtClean="0">
                <a:solidFill>
                  <a:srgbClr val="00FF00"/>
                </a:solidFill>
              </a:rPr>
              <a:t>(2014)</a:t>
            </a:r>
          </a:p>
          <a:p>
            <a:pPr>
              <a:spcAft>
                <a:spcPts val="1800"/>
              </a:spcAft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Future biases will need to be reduced: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Genomic pre-selection of progeny or mates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Early daughters not from random sampling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genomic pre-selection bias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062924"/>
          </a:xfrm>
        </p:spPr>
        <p:txBody>
          <a:bodyPr/>
          <a:lstStyle/>
          <a:p>
            <a:pPr lvl="1">
              <a:spcAft>
                <a:spcPts val="1800"/>
              </a:spcAft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Mates of </a:t>
            </a:r>
            <a:r>
              <a:rPr lang="en-US" dirty="0" smtClean="0">
                <a:solidFill>
                  <a:srgbClr val="FFFF00"/>
                </a:solidFill>
              </a:rPr>
              <a:t>proven</a:t>
            </a:r>
            <a:r>
              <a:rPr lang="en-US" dirty="0" smtClean="0"/>
              <a:t> bulls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(current bias)</a:t>
            </a:r>
          </a:p>
          <a:p>
            <a:pPr lvl="2">
              <a:spcAft>
                <a:spcPts val="1800"/>
              </a:spcAft>
              <a:buSzPct val="100000"/>
              <a:buFont typeface="Arial" pitchFamily="34" charset="0"/>
              <a:buChar char="•"/>
            </a:pPr>
            <a:r>
              <a:rPr lang="en-US" dirty="0" smtClean="0"/>
              <a:t>Top 50 NM$ that now have daughters </a:t>
            </a:r>
          </a:p>
          <a:p>
            <a:pPr lvl="2">
              <a:spcAft>
                <a:spcPts val="1800"/>
              </a:spcAft>
              <a:buSzPct val="100000"/>
              <a:buFont typeface="Arial" pitchFamily="34" charset="0"/>
              <a:buChar char="•"/>
            </a:pPr>
            <a:r>
              <a:rPr lang="en-US" dirty="0" smtClean="0"/>
              <a:t>Bulls had no daughter records in 2011</a:t>
            </a:r>
          </a:p>
          <a:p>
            <a:pPr lvl="1">
              <a:spcAft>
                <a:spcPts val="1800"/>
              </a:spcAft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Mates of </a:t>
            </a:r>
            <a:r>
              <a:rPr lang="en-US" dirty="0" smtClean="0">
                <a:solidFill>
                  <a:srgbClr val="FFFF00"/>
                </a:solidFill>
              </a:rPr>
              <a:t>young</a:t>
            </a:r>
            <a:r>
              <a:rPr lang="en-US" dirty="0" smtClean="0"/>
              <a:t> bulls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(future bias)</a:t>
            </a:r>
          </a:p>
          <a:p>
            <a:pPr lvl="2">
              <a:spcAft>
                <a:spcPts val="1800"/>
              </a:spcAft>
              <a:buSzPct val="100000"/>
              <a:buFont typeface="Arial" pitchFamily="34" charset="0"/>
              <a:buChar char="•"/>
            </a:pPr>
            <a:r>
              <a:rPr lang="en-US" dirty="0" smtClean="0"/>
              <a:t>Top 50 NM$ in Dec 2014, not proven yet</a:t>
            </a:r>
          </a:p>
          <a:p>
            <a:pPr lvl="2">
              <a:spcAft>
                <a:spcPts val="1800"/>
              </a:spcAft>
              <a:buSzPct val="100000"/>
              <a:buFont typeface="Arial" pitchFamily="34" charset="0"/>
              <a:buChar char="•"/>
            </a:pPr>
            <a:r>
              <a:rPr lang="en-US" dirty="0" smtClean="0"/>
              <a:t>Bulls born in 2010-2012</a:t>
            </a:r>
          </a:p>
          <a:p>
            <a:pPr lvl="1">
              <a:spcAft>
                <a:spcPts val="1800"/>
              </a:spcAft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Did genotyped daughters get phenotypes?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Current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bias from mates of proven bulls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899592" y="1124744"/>
          <a:ext cx="7315202" cy="5090160"/>
        </p:xfrm>
        <a:graphic>
          <a:graphicData uri="http://schemas.openxmlformats.org/drawingml/2006/table">
            <a:tbl>
              <a:tblPr firstRow="1" bandRow="1"/>
              <a:tblGrid>
                <a:gridCol w="2514601"/>
                <a:gridCol w="1219200"/>
                <a:gridCol w="1143001"/>
                <a:gridCol w="1219200"/>
                <a:gridCol w="1219200"/>
              </a:tblGrid>
              <a:tr h="442301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Genomic PTA –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trad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PTA for 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mates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top 50 NM$ bulls that now have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dtr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records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30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Mean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SD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Min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Max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5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NM$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defTabSz="640080">
                        <a:tabLst>
                          <a:tab pos="36576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8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5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Protein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defTabSz="640080">
                        <a:tabLst>
                          <a:tab pos="36576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5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Prod Life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defTabSz="365760">
                        <a:tabLst>
                          <a:tab pos="36576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30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+mn-lt"/>
                        </a:rPr>
                        <a:t>Dtr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+mn-lt"/>
                        </a:rPr>
                        <a:t>Preg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 Rate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defTabSz="640080">
                        <a:tabLst>
                          <a:tab pos="36576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65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SCS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defTabSz="640080">
                        <a:tabLst>
                          <a:tab pos="36576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30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Final Score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defTabSz="640080">
                        <a:tabLst>
                          <a:tab pos="36576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-.01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-.05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30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Udder Depth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defTabSz="640080">
                        <a:tabLst>
                          <a:tab pos="36576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-.01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-.04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.04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066800"/>
          <a:ext cx="7315200" cy="509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4600"/>
                <a:gridCol w="1219200"/>
                <a:gridCol w="1143000"/>
                <a:gridCol w="1219200"/>
                <a:gridCol w="1219200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Genomic PTA –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trad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PTA of 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mates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top 50 NM$ bulls born in 2010-2012 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Mean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SD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Min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Max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NM$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5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3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11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Protein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Prod Life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+mn-lt"/>
                        </a:rPr>
                        <a:t>Dtr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+mn-lt"/>
                        </a:rPr>
                        <a:t>Preg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 Rate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SCS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Final Score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-.08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Udder Depth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-.04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.02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Future </a:t>
            </a:r>
            <a:r>
              <a:rPr lang="en-US" dirty="0" smtClean="0">
                <a:solidFill>
                  <a:schemeClr val="tx1"/>
                </a:solidFill>
              </a:rPr>
              <a:t>bias from mates – </a:t>
            </a:r>
            <a:r>
              <a:rPr lang="en-US" dirty="0" smtClean="0"/>
              <a:t>young bulls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Genetic difference between genotyped daughters with and without records</a:t>
            </a:r>
            <a:endParaRPr lang="en-US" sz="2000" dirty="0">
              <a:latin typeface="Arial Rounded MT Bold" pitchFamily="34" charset="0"/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04800" y="1177925"/>
          <a:ext cx="8056563" cy="4456113"/>
        </p:xfrm>
        <a:graphic>
          <a:graphicData uri="http://schemas.openxmlformats.org/presentationml/2006/ole">
            <p:oleObj spid="_x0000_s27650" name="Chart" r:id="rId3" imgW="9315534" imgH="5152957" progId="Excel.Sheet.8">
              <p:embed/>
            </p:oleObj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143000" y="3048000"/>
            <a:ext cx="716280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914400" y="6172200"/>
            <a:ext cx="426720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143000" y="3048000"/>
            <a:ext cx="71628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Percent genotyped daughters with records</a:t>
            </a:r>
            <a:endParaRPr lang="en-US" sz="2800" dirty="0">
              <a:latin typeface="Arial Rounded MT Bold" pitchFamily="34" charset="0"/>
            </a:endParaRPr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304800" y="990600"/>
          <a:ext cx="8382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by environment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01260"/>
          </a:xfrm>
        </p:spPr>
        <p:txBody>
          <a:bodyPr/>
          <a:lstStyle/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Tested adding 2 different interactions into US evaluations </a:t>
            </a:r>
            <a:r>
              <a:rPr lang="en-US" dirty="0" smtClean="0">
                <a:solidFill>
                  <a:schemeClr val="accent1"/>
                </a:solidFill>
              </a:rPr>
              <a:t>(random regressions)</a:t>
            </a:r>
          </a:p>
          <a:p>
            <a:pPr lvl="1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rgbClr val="00FF00"/>
                </a:solidFill>
              </a:rPr>
              <a:t>Temperature humidity index</a:t>
            </a:r>
            <a:r>
              <a:rPr lang="en-US" dirty="0" smtClean="0"/>
              <a:t>: state or seasonal differences in heat stress</a:t>
            </a:r>
          </a:p>
          <a:p>
            <a:pPr lvl="1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rgbClr val="00FF00"/>
                </a:solidFill>
              </a:rPr>
              <a:t>Herd level</a:t>
            </a:r>
            <a:r>
              <a:rPr lang="en-US" dirty="0" smtClean="0"/>
              <a:t>: production compared to national averages for year and breed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Very small gains for predicting performance in other countries or for future records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600200"/>
          <a:ext cx="7315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Bulls with USA Sires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24744"/>
            <a:ext cx="8226425" cy="2062103"/>
          </a:xfrm>
        </p:spPr>
        <p:txBody>
          <a:bodyPr>
            <a:noAutofit/>
          </a:bodyPr>
          <a:lstStyle/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Selection for some traits causes other traits to become limiting factors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Recent progress is much faster, and emphasis has shifted to different traits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Rapidly growing data and modern breeding programs are challenging evaluation methods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Statistical adjustments have reduced upward biases, but new biases may occur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124744"/>
            <a:ext cx="8226425" cy="4170372"/>
          </a:xfrm>
        </p:spPr>
        <p:txBody>
          <a:bodyPr/>
          <a:lstStyle/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Jan Wright, Mel Tooker, Tabatha Cooper, John Cole, Dan Null, and Jana Hutchison assisted with computation and graphics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Members of the Council on Dairy Cattle Breeding (CDCB) provided data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55093"/>
          </a:xfrm>
        </p:spPr>
        <p:txBody>
          <a:bodyPr/>
          <a:lstStyle/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Breeders and evaluations both adopt </a:t>
            </a:r>
            <a:r>
              <a:rPr lang="en-US" dirty="0" smtClean="0">
                <a:solidFill>
                  <a:srgbClr val="00FF00"/>
                </a:solidFill>
              </a:rPr>
              <a:t>new technologies</a:t>
            </a:r>
            <a:r>
              <a:rPr lang="en-US" dirty="0" smtClean="0"/>
              <a:t>, causing continuous need to redesign breeding and computer programs 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Selection index and trait emphasis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Genetic progress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Genetic evaluation and statistical methods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Genotype by environment 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7" descr="crossbred.jpg"/>
          <p:cNvPicPr>
            <a:picLocks noChangeAspect="1"/>
          </p:cNvPicPr>
          <p:nvPr/>
        </p:nvPicPr>
        <p:blipFill>
          <a:blip r:embed="rId2" cstate="print"/>
          <a:srcRect t="5070" b="3380"/>
          <a:stretch>
            <a:fillRect/>
          </a:stretch>
        </p:blipFill>
        <p:spPr>
          <a:xfrm>
            <a:off x="-228600" y="762001"/>
            <a:ext cx="9763544" cy="5902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0" y="5228614"/>
            <a:ext cx="9144000" cy="1118255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 algn="l">
              <a:lnSpc>
                <a:spcPts val="2200"/>
              </a:lnSpc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Holstein and Jersey crossbreds graze on American Farm Land Trust’s</a:t>
            </a:r>
          </a:p>
          <a:p>
            <a:pPr marL="803275" algn="l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Cove Mountain Farm in south-central Pennsylvania</a:t>
            </a:r>
          </a:p>
          <a:p>
            <a:pPr marL="803275" algn="l"/>
            <a:r>
              <a:rPr lang="en-US" sz="1600" b="1" i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Source: ARS Image Gallery, image #K8587-14; photo by Bob Nichols</a:t>
            </a:r>
            <a:endParaRPr lang="en-US" sz="1600" b="1" i="1" dirty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1" y="37053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624780"/>
              </p:ext>
            </p:extLst>
          </p:nvPr>
        </p:nvGraphicFramePr>
        <p:xfrm>
          <a:off x="323528" y="908720"/>
          <a:ext cx="8321675" cy="5122839"/>
        </p:xfrm>
        <a:graphic>
          <a:graphicData uri="http://schemas.openxmlformats.org/drawingml/2006/table">
            <a:tbl>
              <a:tblPr/>
              <a:tblGrid>
                <a:gridCol w="1371600"/>
                <a:gridCol w="838200"/>
                <a:gridCol w="914400"/>
                <a:gridCol w="762000"/>
                <a:gridCol w="950913"/>
                <a:gridCol w="817562"/>
                <a:gridCol w="898053"/>
                <a:gridCol w="936104"/>
                <a:gridCol w="832843"/>
              </a:tblGrid>
              <a:tr h="381092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Trait</a:t>
                      </a:r>
                    </a:p>
                  </a:txBody>
                  <a:tcPr marL="0" marR="0" marT="4536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Relative emphasis in USDA index (%)</a:t>
                      </a:r>
                    </a:p>
                  </a:txBody>
                  <a:tcPr marL="0" marR="0" marT="453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9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PD$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1971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MFP$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1976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1994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2000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2003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2006</a:t>
                      </a:r>
                    </a:p>
                  </a:txBody>
                  <a:tcPr marL="0" marR="27432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2010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2014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Milk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52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411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0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0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-1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Fat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48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46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25</a:t>
                      </a:r>
                    </a:p>
                  </a:txBody>
                  <a:tcPr marL="0" marR="411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21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Protein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43</a:t>
                      </a:r>
                    </a:p>
                  </a:txBody>
                  <a:tcPr marL="0" marR="411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36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16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Longevity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411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14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11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17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96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SCS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–6</a:t>
                      </a:r>
                    </a:p>
                  </a:txBody>
                  <a:tcPr marL="0" marR="411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–9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–9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–9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–10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–7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Udder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8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Feet/Leg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Body Size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–4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–4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–6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–5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Preg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Rate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11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Calve Ease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27432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Heifer CR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27432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9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Cow CR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152400" y="98425"/>
            <a:ext cx="86264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latin typeface="Trebuchet MS" charset="0"/>
              </a:rPr>
              <a:t>Changes in trait selection across time</a:t>
            </a:r>
            <a:endParaRPr lang="en-GB" sz="3600" b="1" dirty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6425" cy="984885"/>
          </a:xfrm>
        </p:spPr>
        <p:txBody>
          <a:bodyPr/>
          <a:lstStyle/>
          <a:p>
            <a:r>
              <a:rPr lang="en-US" dirty="0"/>
              <a:t>Genetic Evaluation Advances</a:t>
            </a:r>
            <a:br>
              <a:rPr lang="en-US" dirty="0"/>
            </a:br>
            <a:r>
              <a:rPr lang="en-US" sz="2800" dirty="0" smtClean="0">
                <a:solidFill>
                  <a:schemeClr val="accent1"/>
                </a:solidFill>
              </a:rPr>
              <a:t>and </a:t>
            </a:r>
            <a:r>
              <a:rPr lang="en-US" sz="2800" dirty="0">
                <a:solidFill>
                  <a:schemeClr val="accent1"/>
                </a:solidFill>
              </a:rPr>
              <a:t>increases in genetic progress</a:t>
            </a:r>
          </a:p>
        </p:txBody>
      </p:sp>
      <p:graphicFrame>
        <p:nvGraphicFramePr>
          <p:cNvPr id="652356" name="Group 68"/>
          <p:cNvGraphicFramePr>
            <a:graphicFrameLocks noGrp="1"/>
          </p:cNvGraphicFramePr>
          <p:nvPr>
            <p:ph type="tbl" idx="1"/>
          </p:nvPr>
        </p:nvGraphicFramePr>
        <p:xfrm>
          <a:off x="914400" y="1600200"/>
          <a:ext cx="7315200" cy="4663440"/>
        </p:xfrm>
        <a:graphic>
          <a:graphicData uri="http://schemas.openxmlformats.org/drawingml/2006/table">
            <a:tbl>
              <a:tblPr/>
              <a:tblGrid>
                <a:gridCol w="1066800"/>
                <a:gridCol w="4724400"/>
                <a:gridCol w="1524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Advance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% Gain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1935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Daughter-dam comparison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1962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Herdmate comparison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Records in progress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1974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Modified cont. comparison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1977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Protein evaluated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1989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 model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1994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More traits and Net Merit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Genomic selection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124744"/>
            <a:ext cx="7467600" cy="5032147"/>
          </a:xfrm>
        </p:spPr>
        <p:txBody>
          <a:bodyPr/>
          <a:lstStyle/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Replaced animal model programs used since </a:t>
            </a:r>
            <a:r>
              <a:rPr lang="en-US" dirty="0" smtClean="0">
                <a:solidFill>
                  <a:srgbClr val="00FF00"/>
                </a:solidFill>
              </a:rPr>
              <a:t>1989</a:t>
            </a:r>
            <a:r>
              <a:rPr lang="en-US" dirty="0" smtClean="0"/>
              <a:t>. New options include:</a:t>
            </a:r>
          </a:p>
          <a:p>
            <a:pPr lvl="1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Multi-trait models, multiple class and regress variables, suppress some factors for each trait, random regressions, include foreign data, parallel processing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Developed  for  transition to </a:t>
            </a:r>
            <a:r>
              <a:rPr lang="en-US" dirty="0" smtClean="0">
                <a:solidFill>
                  <a:srgbClr val="FFFF00"/>
                </a:solidFill>
              </a:rPr>
              <a:t>single-step model </a:t>
            </a:r>
            <a:r>
              <a:rPr lang="en-US" dirty="0" smtClean="0"/>
              <a:t>(genotypes, phenotypes, pedigree)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G</a:t>
            </a:r>
            <a:r>
              <a:rPr lang="en-US" dirty="0" smtClean="0"/>
              <a:t> difficult with </a:t>
            </a:r>
            <a:r>
              <a:rPr lang="en-US" dirty="0" smtClean="0">
                <a:solidFill>
                  <a:srgbClr val="FFFF00"/>
                </a:solidFill>
              </a:rPr>
              <a:t>1 million </a:t>
            </a:r>
            <a:r>
              <a:rPr lang="en-US" dirty="0" smtClean="0"/>
              <a:t>genotypes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evaluation programs: </a:t>
            </a:r>
            <a:r>
              <a:rPr lang="en-US" dirty="0" smtClean="0">
                <a:solidFill>
                  <a:srgbClr val="00FF00"/>
                </a:solidFill>
              </a:rPr>
              <a:t>Dec 2014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568" y="182563"/>
            <a:ext cx="7542857" cy="549275"/>
          </a:xfrm>
        </p:spPr>
        <p:txBody>
          <a:bodyPr/>
          <a:lstStyle/>
          <a:p>
            <a:r>
              <a:rPr lang="en-US" dirty="0" smtClean="0"/>
              <a:t>Trend in Net Merit $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95536" y="1268760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and realized NM$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96752"/>
            <a:ext cx="8226425" cy="4939814"/>
          </a:xfrm>
        </p:spPr>
        <p:txBody>
          <a:bodyPr/>
          <a:lstStyle/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Actual progress </a:t>
            </a:r>
            <a:r>
              <a:rPr lang="en-US" dirty="0" smtClean="0">
                <a:solidFill>
                  <a:srgbClr val="00FF00"/>
                </a:solidFill>
              </a:rPr>
              <a:t>$80 </a:t>
            </a:r>
            <a:r>
              <a:rPr lang="en-US" dirty="0" smtClean="0"/>
              <a:t>/ year vs. </a:t>
            </a:r>
            <a:r>
              <a:rPr lang="en-US" dirty="0" smtClean="0">
                <a:solidFill>
                  <a:srgbClr val="00FF00"/>
                </a:solidFill>
              </a:rPr>
              <a:t>$90 </a:t>
            </a:r>
            <a:r>
              <a:rPr lang="en-US" dirty="0" smtClean="0"/>
              <a:t>in theory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Female selection has largest genomic benefit</a:t>
            </a:r>
          </a:p>
          <a:p>
            <a:pPr lvl="1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Shorter generation interval and higher REL</a:t>
            </a:r>
          </a:p>
          <a:p>
            <a:pPr lvl="1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Embryo transfer now more valuable </a:t>
            </a:r>
          </a:p>
          <a:p>
            <a:pPr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Male selection has reduced age and REL</a:t>
            </a:r>
          </a:p>
          <a:p>
            <a:pPr lvl="1"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rgbClr val="00FF00"/>
                </a:solidFill>
              </a:rPr>
              <a:t>3% </a:t>
            </a:r>
            <a:r>
              <a:rPr lang="en-US" dirty="0" smtClean="0"/>
              <a:t>of sons in AI had young sires in 2008  compared to </a:t>
            </a:r>
            <a:r>
              <a:rPr lang="en-US" dirty="0" smtClean="0">
                <a:solidFill>
                  <a:srgbClr val="00FF00"/>
                </a:solidFill>
              </a:rPr>
              <a:t>81% </a:t>
            </a:r>
            <a:r>
              <a:rPr lang="en-US" dirty="0" smtClean="0"/>
              <a:t>in 2012, </a:t>
            </a:r>
            <a:r>
              <a:rPr lang="en-US" dirty="0" smtClean="0">
                <a:solidFill>
                  <a:srgbClr val="00FF00"/>
                </a:solidFill>
              </a:rPr>
              <a:t>&gt;90% </a:t>
            </a:r>
            <a:r>
              <a:rPr lang="en-US" dirty="0" smtClean="0"/>
              <a:t>in theory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 transfer calves, by year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467544" y="980727"/>
          <a:ext cx="8208912" cy="518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 smtClean="0"/>
              <a:t>% ET daughters, % genotyped mates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39552" y="1268760"/>
          <a:ext cx="756084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h08">
  <a:themeElements>
    <a:clrScheme name="smh08 9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00"/>
      </a:hlink>
      <a:folHlink>
        <a:srgbClr val="99FFCC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263646</TotalTime>
  <Words>954</Words>
  <Application>Microsoft Office PowerPoint</Application>
  <PresentationFormat>On-screen Show (4:3)</PresentationFormat>
  <Paragraphs>314</Paragraphs>
  <Slides>20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Humnst777 BT</vt:lpstr>
      <vt:lpstr>Wingdings</vt:lpstr>
      <vt:lpstr>Trebuchet MS</vt:lpstr>
      <vt:lpstr>Arial Unicode MS</vt:lpstr>
      <vt:lpstr>Verdana</vt:lpstr>
      <vt:lpstr>Monotype Sorts</vt:lpstr>
      <vt:lpstr>Arial Rounded MT Bold</vt:lpstr>
      <vt:lpstr>Calibri</vt:lpstr>
      <vt:lpstr>Times New Roman</vt:lpstr>
      <vt:lpstr>smh08</vt:lpstr>
      <vt:lpstr>Chart</vt:lpstr>
      <vt:lpstr>Why Genetic Progress Requires Continually Improving Methods</vt:lpstr>
      <vt:lpstr>Topics</vt:lpstr>
      <vt:lpstr>Slide 3</vt:lpstr>
      <vt:lpstr>Genetic Evaluation Advances and increases in genetic progress</vt:lpstr>
      <vt:lpstr>New evaluation programs: Dec 2014</vt:lpstr>
      <vt:lpstr>Trend in Net Merit $</vt:lpstr>
      <vt:lpstr>Expected and realized NM$ progress</vt:lpstr>
      <vt:lpstr>Embryo transfer calves, by year</vt:lpstr>
      <vt:lpstr>% ET daughters, % genotyped mates</vt:lpstr>
      <vt:lpstr>Previous and future biases</vt:lpstr>
      <vt:lpstr>Measure genomic pre-selection bias </vt:lpstr>
      <vt:lpstr>Slide 12</vt:lpstr>
      <vt:lpstr>Future bias from mates – young bulls </vt:lpstr>
      <vt:lpstr>Slide 14</vt:lpstr>
      <vt:lpstr>Slide 15</vt:lpstr>
      <vt:lpstr>Genetic by environment interactions</vt:lpstr>
      <vt:lpstr>Global Bulls with USA Sires</vt:lpstr>
      <vt:lpstr>Conclusions</vt:lpstr>
      <vt:lpstr>Acknowledgments</vt:lpstr>
      <vt:lpstr>Questions?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International Dairy Sire Proofs</dc:subject>
  <dc:creator>Admin</dc:creator>
  <cp:keywords>Dairy, International, Sire evaluations</cp:keywords>
  <cp:lastModifiedBy>paul vanraden</cp:lastModifiedBy>
  <cp:revision>14239</cp:revision>
  <cp:lastPrinted>2001-08-24T14:44:42Z</cp:lastPrinted>
  <dcterms:created xsi:type="dcterms:W3CDTF">2002-07-16T13:01:30Z</dcterms:created>
  <dcterms:modified xsi:type="dcterms:W3CDTF">2015-03-06T21:00:16Z</dcterms:modified>
  <cp:category>Interbull</cp:category>
</cp:coreProperties>
</file>