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60" r:id="rId4"/>
    <p:sldId id="275" r:id="rId5"/>
    <p:sldId id="274" r:id="rId6"/>
    <p:sldId id="295" r:id="rId7"/>
    <p:sldId id="278" r:id="rId8"/>
    <p:sldId id="276" r:id="rId9"/>
    <p:sldId id="302" r:id="rId10"/>
    <p:sldId id="300" r:id="rId11"/>
    <p:sldId id="283" r:id="rId12"/>
    <p:sldId id="291" r:id="rId13"/>
    <p:sldId id="290" r:id="rId14"/>
    <p:sldId id="296" r:id="rId15"/>
    <p:sldId id="293" r:id="rId16"/>
    <p:sldId id="294" r:id="rId17"/>
    <p:sldId id="287" r:id="rId18"/>
    <p:sldId id="297" r:id="rId19"/>
    <p:sldId id="298" r:id="rId20"/>
    <p:sldId id="288" r:id="rId21"/>
    <p:sldId id="299" r:id="rId22"/>
    <p:sldId id="289" r:id="rId23"/>
    <p:sldId id="266" r:id="rId24"/>
    <p:sldId id="301" r:id="rId25"/>
    <p:sldId id="281" r:id="rId26"/>
    <p:sldId id="282" r:id="rId27"/>
  </p:sldIdLst>
  <p:sldSz cx="9144000" cy="6858000" type="screen4x3"/>
  <p:notesSz cx="6858000" cy="9144000"/>
  <p:defaultTextStyle>
    <a:lvl1pPr defTabSz="457200">
      <a:defRPr sz="2400">
        <a:latin typeface="Trebuchet MS"/>
        <a:ea typeface="Trebuchet MS"/>
        <a:cs typeface="Trebuchet MS"/>
        <a:sym typeface="Trebuchet MS"/>
      </a:defRPr>
    </a:lvl1pPr>
    <a:lvl2pPr indent="457200" defTabSz="457200">
      <a:defRPr sz="2400">
        <a:latin typeface="Trebuchet MS"/>
        <a:ea typeface="Trebuchet MS"/>
        <a:cs typeface="Trebuchet MS"/>
        <a:sym typeface="Trebuchet MS"/>
      </a:defRPr>
    </a:lvl2pPr>
    <a:lvl3pPr indent="914400" defTabSz="457200">
      <a:defRPr sz="2400">
        <a:latin typeface="Trebuchet MS"/>
        <a:ea typeface="Trebuchet MS"/>
        <a:cs typeface="Trebuchet MS"/>
        <a:sym typeface="Trebuchet MS"/>
      </a:defRPr>
    </a:lvl3pPr>
    <a:lvl4pPr indent="1371600" defTabSz="457200">
      <a:defRPr sz="2400">
        <a:latin typeface="Trebuchet MS"/>
        <a:ea typeface="Trebuchet MS"/>
        <a:cs typeface="Trebuchet MS"/>
        <a:sym typeface="Trebuchet MS"/>
      </a:defRPr>
    </a:lvl4pPr>
    <a:lvl5pPr indent="1828800" defTabSz="457200">
      <a:defRPr sz="2400">
        <a:latin typeface="Trebuchet MS"/>
        <a:ea typeface="Trebuchet MS"/>
        <a:cs typeface="Trebuchet MS"/>
        <a:sym typeface="Trebuchet MS"/>
      </a:defRPr>
    </a:lvl5pPr>
    <a:lvl6pPr indent="2286000" defTabSz="457200">
      <a:defRPr sz="2400">
        <a:latin typeface="Trebuchet MS"/>
        <a:ea typeface="Trebuchet MS"/>
        <a:cs typeface="Trebuchet MS"/>
        <a:sym typeface="Trebuchet MS"/>
      </a:defRPr>
    </a:lvl6pPr>
    <a:lvl7pPr indent="2743200" defTabSz="457200">
      <a:defRPr sz="2400">
        <a:latin typeface="Trebuchet MS"/>
        <a:ea typeface="Trebuchet MS"/>
        <a:cs typeface="Trebuchet MS"/>
        <a:sym typeface="Trebuchet MS"/>
      </a:defRPr>
    </a:lvl7pPr>
    <a:lvl8pPr indent="3200400" defTabSz="457200">
      <a:defRPr sz="2400">
        <a:latin typeface="Trebuchet MS"/>
        <a:ea typeface="Trebuchet MS"/>
        <a:cs typeface="Trebuchet MS"/>
        <a:sym typeface="Trebuchet MS"/>
      </a:defRPr>
    </a:lvl8pPr>
    <a:lvl9pPr indent="3657600" defTabSz="457200">
      <a:defRPr sz="2400"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A2A"/>
    <a:srgbClr val="BDB76B"/>
    <a:srgbClr val="FF8C00"/>
    <a:srgbClr val="CC00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Genomics:March%202015%20Genotype%20Cou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15616908273"/>
          <c:y val="0.0388978930307942"/>
          <c:w val="0.627638523737939"/>
          <c:h val="0.8756997919830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rgbClr val="FF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rgbClr val="00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CC00FF"/>
            </a:solidFill>
            <a:ln w="6350">
              <a:solidFill>
                <a:srgbClr val="CC00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3366FF"/>
            </a:solidFill>
            <a:ln w="6350">
              <a:solidFill>
                <a:srgbClr val="3366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8C00"/>
            </a:solidFill>
            <a:ln w="6350">
              <a:solidFill>
                <a:srgbClr val="FF8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A52A2A"/>
            </a:solidFill>
            <a:ln w="6350">
              <a:solidFill>
                <a:srgbClr val="A52A2A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3597544"/>
        <c:axId val="2112569240"/>
      </c:barChart>
      <c:catAx>
        <c:axId val="202359754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25400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112569240"/>
        <c:crosses val="autoZero"/>
        <c:auto val="1"/>
        <c:lblAlgn val="ctr"/>
        <c:lblOffset val="100"/>
        <c:noMultiLvlLbl val="0"/>
      </c:catAx>
      <c:valAx>
        <c:axId val="2112569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23597544"/>
        <c:crosses val="max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43826633108"/>
          <c:y val="0.0213903743315508"/>
          <c:w val="0.854293416768652"/>
          <c:h val="0.86231715019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50k, Old, Male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Sheet1!$B$9:$B$75</c:f>
              <c:numCache>
                <c:formatCode>General</c:formatCode>
                <c:ptCount val="67"/>
                <c:pt idx="0">
                  <c:v>7600.0</c:v>
                </c:pt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50k, Old, Female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Sheet1!$C$9:$C$75</c:f>
              <c:numCache>
                <c:formatCode>General</c:formatCode>
                <c:ptCount val="67"/>
                <c:pt idx="0">
                  <c:v>2711.0</c:v>
                </c:pt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50k, Young, Male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Sheet1!$D$9:$D$75</c:f>
              <c:numCache>
                <c:formatCode>General</c:formatCode>
                <c:ptCount val="67"/>
                <c:pt idx="0">
                  <c:v>9685.0</c:v>
                </c:pt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</c:numCache>
            </c:numRef>
          </c:val>
        </c:ser>
        <c:ser>
          <c:idx val="3"/>
          <c:order val="3"/>
          <c:tx>
            <c:strRef>
              <c:f>Sheet1!$E$7</c:f>
              <c:strCache>
                <c:ptCount val="1"/>
                <c:pt idx="0">
                  <c:v>50k, Young, Female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Sheet1!$E$9:$E$75</c:f>
              <c:numCache>
                <c:formatCode>General</c:formatCode>
                <c:ptCount val="67"/>
                <c:pt idx="0">
                  <c:v>1937.0</c:v>
                </c:pt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</c:numCache>
            </c:numRef>
          </c:val>
        </c:ser>
        <c:ser>
          <c:idx val="4"/>
          <c:order val="4"/>
          <c:tx>
            <c:strRef>
              <c:f>Sheet1!$F$7</c:f>
              <c:strCache>
                <c:ptCount val="1"/>
                <c:pt idx="0">
                  <c:v>&lt;50k, Old, Male</c:v>
                </c:pt>
              </c:strCache>
            </c:strRef>
          </c:tx>
          <c:spPr>
            <a:solidFill>
              <a:srgbClr val="66CCFF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Sheet1!$F$9:$F$75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</c:numCache>
            </c:numRef>
          </c:val>
        </c:ser>
        <c:ser>
          <c:idx val="5"/>
          <c:order val="5"/>
          <c:tx>
            <c:strRef>
              <c:f>Sheet1!$G$7</c:f>
              <c:strCache>
                <c:ptCount val="1"/>
                <c:pt idx="0">
                  <c:v>&lt;50k, Old, Female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Sheet1!$G$9:$G$75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</c:numCache>
            </c:numRef>
          </c:val>
        </c:ser>
        <c:ser>
          <c:idx val="6"/>
          <c:order val="6"/>
          <c:tx>
            <c:strRef>
              <c:f>Sheet1!$H$7</c:f>
              <c:strCache>
                <c:ptCount val="1"/>
                <c:pt idx="0">
                  <c:v>&lt;50k, Young, Male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Sheet1!$H$9:$H$75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</c:numCache>
            </c:numRef>
          </c:val>
        </c:ser>
        <c:ser>
          <c:idx val="7"/>
          <c:order val="7"/>
          <c:tx>
            <c:strRef>
              <c:f>Sheet1!$I$7</c:f>
              <c:strCache>
                <c:ptCount val="1"/>
                <c:pt idx="0">
                  <c:v>&lt;50k, Young, Female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Sheet1!$I$9:$I$75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</c:numCache>
            </c:numRef>
          </c:val>
        </c:ser>
        <c:ser>
          <c:idx val="8"/>
          <c:order val="8"/>
          <c:tx>
            <c:strRef>
              <c:f>Sheet1!$J$7</c:f>
              <c:strCache>
                <c:ptCount val="1"/>
                <c:pt idx="0">
                  <c:v>Imputed, Old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Sheet1!$J$9:$J$75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</c:numCache>
            </c:numRef>
          </c:val>
        </c:ser>
        <c:ser>
          <c:idx val="9"/>
          <c:order val="9"/>
          <c:tx>
            <c:strRef>
              <c:f>Sheet1!$K$7</c:f>
              <c:strCache>
                <c:ptCount val="1"/>
                <c:pt idx="0">
                  <c:v>Imputed, Young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0"/>
          <c:cat>
            <c:numRef>
              <c:f>Sheet1!$A$9:$A$75</c:f>
              <c:numCache>
                <c:formatCode>General</c:formatCode>
                <c:ptCount val="67"/>
                <c:pt idx="0">
                  <c:v>904.0</c:v>
                </c:pt>
                <c:pt idx="1">
                  <c:v>906.0</c:v>
                </c:pt>
                <c:pt idx="2">
                  <c:v>908.0</c:v>
                </c:pt>
                <c:pt idx="3">
                  <c:v>910.0</c:v>
                </c:pt>
                <c:pt idx="4">
                  <c:v>1001.0</c:v>
                </c:pt>
                <c:pt idx="5">
                  <c:v>1002.0</c:v>
                </c:pt>
                <c:pt idx="6">
                  <c:v>1004.0</c:v>
                </c:pt>
                <c:pt idx="7">
                  <c:v>1005.0</c:v>
                </c:pt>
                <c:pt idx="8">
                  <c:v>1006.0</c:v>
                </c:pt>
                <c:pt idx="9">
                  <c:v>1007.0</c:v>
                </c:pt>
                <c:pt idx="10">
                  <c:v>1008.0</c:v>
                </c:pt>
                <c:pt idx="11">
                  <c:v>1009.0</c:v>
                </c:pt>
                <c:pt idx="12">
                  <c:v>1010.0</c:v>
                </c:pt>
                <c:pt idx="13">
                  <c:v>1011.0</c:v>
                </c:pt>
                <c:pt idx="14">
                  <c:v>1012.0</c:v>
                </c:pt>
                <c:pt idx="15">
                  <c:v>1101.0</c:v>
                </c:pt>
                <c:pt idx="16">
                  <c:v>1102.0</c:v>
                </c:pt>
                <c:pt idx="17">
                  <c:v>1103.0</c:v>
                </c:pt>
                <c:pt idx="18">
                  <c:v>1104.0</c:v>
                </c:pt>
                <c:pt idx="19">
                  <c:v>1105.0</c:v>
                </c:pt>
                <c:pt idx="20">
                  <c:v>1106.0</c:v>
                </c:pt>
                <c:pt idx="21">
                  <c:v>1107.0</c:v>
                </c:pt>
                <c:pt idx="22">
                  <c:v>1108.0</c:v>
                </c:pt>
                <c:pt idx="23">
                  <c:v>1109.0</c:v>
                </c:pt>
                <c:pt idx="24">
                  <c:v>1110.0</c:v>
                </c:pt>
                <c:pt idx="25">
                  <c:v>1111.0</c:v>
                </c:pt>
                <c:pt idx="26">
                  <c:v>1112.0</c:v>
                </c:pt>
                <c:pt idx="27">
                  <c:v>1201.0</c:v>
                </c:pt>
                <c:pt idx="28">
                  <c:v>1202.0</c:v>
                </c:pt>
                <c:pt idx="29">
                  <c:v>1203.0</c:v>
                </c:pt>
                <c:pt idx="30">
                  <c:v>1204.0</c:v>
                </c:pt>
                <c:pt idx="31">
                  <c:v>1205.0</c:v>
                </c:pt>
                <c:pt idx="32">
                  <c:v>1206.0</c:v>
                </c:pt>
                <c:pt idx="33">
                  <c:v>1207.0</c:v>
                </c:pt>
                <c:pt idx="34">
                  <c:v>1208.0</c:v>
                </c:pt>
                <c:pt idx="35">
                  <c:v>1209.0</c:v>
                </c:pt>
                <c:pt idx="36">
                  <c:v>1210.0</c:v>
                </c:pt>
                <c:pt idx="37">
                  <c:v>1211.0</c:v>
                </c:pt>
                <c:pt idx="38">
                  <c:v>1212.0</c:v>
                </c:pt>
                <c:pt idx="39">
                  <c:v>1301.0</c:v>
                </c:pt>
                <c:pt idx="40">
                  <c:v>1302.0</c:v>
                </c:pt>
                <c:pt idx="41">
                  <c:v>1303.0</c:v>
                </c:pt>
                <c:pt idx="42">
                  <c:v>1304.0</c:v>
                </c:pt>
                <c:pt idx="43">
                  <c:v>1305.0</c:v>
                </c:pt>
                <c:pt idx="44">
                  <c:v>1306.0</c:v>
                </c:pt>
                <c:pt idx="45">
                  <c:v>1307.0</c:v>
                </c:pt>
                <c:pt idx="46">
                  <c:v>1308.0</c:v>
                </c:pt>
                <c:pt idx="47">
                  <c:v>1309.0</c:v>
                </c:pt>
                <c:pt idx="48">
                  <c:v>1310.0</c:v>
                </c:pt>
                <c:pt idx="49">
                  <c:v>1311.0</c:v>
                </c:pt>
                <c:pt idx="50">
                  <c:v>1312.0</c:v>
                </c:pt>
                <c:pt idx="51">
                  <c:v>1401.0</c:v>
                </c:pt>
                <c:pt idx="52">
                  <c:v>1402.0</c:v>
                </c:pt>
                <c:pt idx="53">
                  <c:v>1403.0</c:v>
                </c:pt>
                <c:pt idx="54">
                  <c:v>1404.0</c:v>
                </c:pt>
                <c:pt idx="55">
                  <c:v>1405.0</c:v>
                </c:pt>
                <c:pt idx="56">
                  <c:v>1406.0</c:v>
                </c:pt>
                <c:pt idx="57">
                  <c:v>1407.0</c:v>
                </c:pt>
                <c:pt idx="58">
                  <c:v>1408.0</c:v>
                </c:pt>
                <c:pt idx="59">
                  <c:v>1409.0</c:v>
                </c:pt>
                <c:pt idx="60">
                  <c:v>1410.0</c:v>
                </c:pt>
                <c:pt idx="61">
                  <c:v>1411.0</c:v>
                </c:pt>
                <c:pt idx="62">
                  <c:v>1412.0</c:v>
                </c:pt>
                <c:pt idx="63">
                  <c:v>1501.0</c:v>
                </c:pt>
                <c:pt idx="64">
                  <c:v>1502.0</c:v>
                </c:pt>
                <c:pt idx="65">
                  <c:v>1503.0</c:v>
                </c:pt>
              </c:numCache>
            </c:numRef>
          </c:cat>
          <c:val>
            <c:numRef>
              <c:f>Sheet1!$K$9:$K$75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16541304"/>
        <c:axId val="2116591064"/>
      </c:barChart>
      <c:catAx>
        <c:axId val="211654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spcBef>
                    <a:spcPts val="3000"/>
                  </a:spcBef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/>
                </a:r>
                <a:br>
                  <a:rPr lang="en-US" sz="1600">
                    <a:solidFill>
                      <a:schemeClr val="bg1"/>
                    </a:solidFill>
                  </a:rPr>
                </a:br>
                <a:r>
                  <a:rPr lang="en-US" sz="1600">
                    <a:solidFill>
                      <a:schemeClr val="bg1"/>
                    </a:solidFill>
                  </a:rPr>
                  <a:t>Run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Date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5753957378093"/>
              <c:y val="0.9256654947262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 rot="-2700000"/>
          <a:lstStyle/>
          <a:p>
            <a:pPr>
              <a:defRPr sz="800">
                <a:solidFill>
                  <a:schemeClr val="bg1"/>
                </a:solidFill>
              </a:defRPr>
            </a:pPr>
            <a:endParaRPr lang="en-US"/>
          </a:p>
        </c:txPr>
        <c:crossAx val="2116591064"/>
        <c:crosses val="autoZero"/>
        <c:auto val="1"/>
        <c:lblAlgn val="ctr"/>
        <c:lblOffset val="100"/>
        <c:noMultiLvlLbl val="0"/>
      </c:catAx>
      <c:valAx>
        <c:axId val="21165910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Number</a:t>
                </a:r>
                <a:r>
                  <a:rPr lang="en-US" sz="1600" baseline="0">
                    <a:solidFill>
                      <a:schemeClr val="bg1"/>
                    </a:solidFill>
                  </a:rPr>
                  <a:t> of Genotypes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 sz="800" baseline="0">
                <a:solidFill>
                  <a:schemeClr val="bg1"/>
                </a:solidFill>
              </a:defRPr>
            </a:pPr>
            <a:endParaRPr lang="en-US"/>
          </a:p>
        </c:txPr>
        <c:crossAx val="21165413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47876234357473"/>
          <c:y val="0.0217757413674598"/>
          <c:w val="0.273660773768409"/>
          <c:h val="0.354224301986042"/>
        </c:manualLayout>
      </c:layout>
      <c:overlay val="1"/>
      <c:spPr>
        <a:ln>
          <a:noFill/>
        </a:ln>
      </c:spPr>
      <c:txPr>
        <a:bodyPr/>
        <a:lstStyle/>
        <a:p>
          <a:pPr>
            <a:defRPr sz="1000" baseline="0">
              <a:ln>
                <a:noFill/>
              </a:ln>
              <a:solidFill>
                <a:schemeClr val="bg1">
                  <a:lumMod val="9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98739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algn="ctr">
              <a:buClrTx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609600" y="3886200"/>
            <a:ext cx="7924800" cy="19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8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rPr>
              <a:t>John B. Cole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Animal Genomics and Improvement Laboratory</a:t>
            </a:r>
            <a:endParaRPr sz="20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Agricultural Research Service, USDA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66CCFF"/>
                </a:solidFill>
              </a:rPr>
              <a:t>Beltsville, MD 20705-2350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20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>
                <a:solidFill>
                  <a:srgbClr val="00FF00"/>
                </a:solidFill>
              </a:rPr>
              <a:t>john.cole@ars.usda.gov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0" y="2970213"/>
            <a:ext cx="9144001" cy="80963"/>
            <a:chOff x="0" y="0"/>
            <a:chExt cx="9144001" cy="80962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1" name="image1.png" descr="usda-ar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6425" y="6169025"/>
            <a:ext cx="812800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8289925" y="6555846"/>
            <a:ext cx="558800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spcBef>
                <a:spcPts val="600"/>
              </a:spcBef>
              <a:defRPr sz="1000" b="1">
                <a:solidFill>
                  <a:srgbClr val="FFFFFF"/>
                </a:solidFill>
                <a:latin typeface="Humnst777 BT"/>
                <a:ea typeface="Humnst777 BT"/>
                <a:cs typeface="Humnst777 BT"/>
                <a:sym typeface="Humnst777 B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000" b="1" dirty="0" smtClean="0">
                <a:solidFill>
                  <a:srgbClr val="FFFFFF"/>
                </a:solidFill>
              </a:rPr>
              <a:t>201</a:t>
            </a:r>
            <a:r>
              <a:rPr lang="en-US" sz="1000" b="1" dirty="0" smtClean="0">
                <a:solidFill>
                  <a:srgbClr val="FFFFFF"/>
                </a:solidFill>
              </a:rPr>
              <a:t>5</a:t>
            </a:r>
            <a:endParaRPr sz="1000" b="1" dirty="0">
              <a:solidFill>
                <a:srgbClr val="FFFFFF"/>
              </a:solidFill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812799"/>
            <a:ext cx="7769225" cy="118903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00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005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2451100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000" cap="all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22312" y="1192213"/>
            <a:ext cx="7772401" cy="321468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000"/>
            </a:lvl1pPr>
            <a:lvl2pPr marL="0" indent="457200">
              <a:buClrTx/>
              <a:buSzTx/>
              <a:buNone/>
              <a:defRPr sz="2000"/>
            </a:lvl2pPr>
            <a:lvl3pPr marL="0" indent="914400">
              <a:buClrTx/>
              <a:buSzTx/>
              <a:buNone/>
              <a:defRPr sz="2000"/>
            </a:lvl3pPr>
            <a:lvl4pPr marL="0" indent="1371600">
              <a:buClrTx/>
              <a:buSzTx/>
              <a:buNone/>
              <a:defRPr sz="2000"/>
            </a:lvl4pPr>
            <a:lvl5pPr>
              <a:buClrTx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79813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9" indent="-320039">
              <a:defRPr sz="2800"/>
            </a:lvl3pPr>
            <a:lvl4pPr marL="1727200" indent="-355600">
              <a:defRPr sz="2800"/>
            </a:lvl4pPr>
            <a:lvl5pP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>
              <a:buClrTx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400" cy="22812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792288" y="5367338"/>
            <a:ext cx="5486400" cy="14906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>
              <a:buClr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52400" y="0"/>
            <a:ext cx="8836025" cy="83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202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27279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675" y="6619131"/>
            <a:ext cx="740092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" dirty="0" smtClean="0">
                <a:solidFill>
                  <a:srgbClr val="66CCFF"/>
                </a:solidFill>
              </a:rPr>
              <a:t>Final </a:t>
            </a:r>
            <a:r>
              <a:rPr lang="en-US" sz="1000" dirty="0" err="1" smtClean="0">
                <a:solidFill>
                  <a:srgbClr val="66CCFF"/>
                </a:solidFill>
              </a:rPr>
              <a:t>OptiMIR</a:t>
            </a:r>
            <a:r>
              <a:rPr lang="en-US" sz="1000" dirty="0" smtClean="0">
                <a:solidFill>
                  <a:srgbClr val="66CCFF"/>
                </a:solidFill>
              </a:rPr>
              <a:t> Scientific and Expert Meeting, Namur, Belgium</a:t>
            </a:r>
            <a:r>
              <a:rPr sz="1000" dirty="0" smtClean="0">
                <a:solidFill>
                  <a:srgbClr val="66CCFF"/>
                </a:solidFill>
              </a:rPr>
              <a:t>, </a:t>
            </a:r>
            <a:r>
              <a:rPr lang="en-US" sz="1000" dirty="0" smtClean="0">
                <a:solidFill>
                  <a:srgbClr val="66CCFF"/>
                </a:solidFill>
              </a:rPr>
              <a:t>April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lang="en-US" sz="1000" dirty="0" smtClean="0">
                <a:solidFill>
                  <a:srgbClr val="66CCFF"/>
                </a:solidFill>
              </a:rPr>
              <a:t>17</a:t>
            </a:r>
            <a:r>
              <a:rPr sz="1000" dirty="0" smtClean="0">
                <a:solidFill>
                  <a:srgbClr val="66CCFF"/>
                </a:solidFill>
              </a:rPr>
              <a:t>, 201</a:t>
            </a:r>
            <a:r>
              <a:rPr lang="en-US" sz="1000" dirty="0" smtClean="0">
                <a:solidFill>
                  <a:srgbClr val="66CCFF"/>
                </a:solidFill>
              </a:rPr>
              <a:t>5</a:t>
            </a:r>
            <a:r>
              <a:rPr sz="1000" dirty="0" smtClean="0">
                <a:solidFill>
                  <a:srgbClr val="66CCFF"/>
                </a:solidFill>
              </a:rPr>
              <a:t> </a:t>
            </a:r>
            <a:r>
              <a:rPr sz="1000" dirty="0">
                <a:solidFill>
                  <a:srgbClr val="66CCFF"/>
                </a:solidFill>
              </a:rPr>
              <a:t>(‹#›)</a:t>
            </a:r>
          </a:p>
        </p:txBody>
      </p:sp>
      <p:sp>
        <p:nvSpPr>
          <p:cNvPr id="3" name="Shape 3"/>
          <p:cNvSpPr/>
          <p:nvPr/>
        </p:nvSpPr>
        <p:spPr>
          <a:xfrm>
            <a:off x="8760197" y="6623540"/>
            <a:ext cx="273893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66CCFF"/>
                </a:solidFill>
              </a:rPr>
              <a:t>Cole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833437"/>
            <a:ext cx="9144001" cy="80963"/>
            <a:chOff x="0" y="0"/>
            <a:chExt cx="9144001" cy="80962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9144001" cy="26987"/>
            </a:xfrm>
            <a:prstGeom prst="rect">
              <a:avLst/>
            </a:prstGeom>
            <a:solidFill>
              <a:srgbClr val="2A7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0" y="53975"/>
              <a:ext cx="9144001" cy="2698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0" y="26987"/>
              <a:ext cx="9144001" cy="36513"/>
            </a:xfrm>
            <a:prstGeom prst="rect">
              <a:avLst/>
            </a:prstGeom>
            <a:solidFill>
              <a:srgbClr val="0017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780213" y="0"/>
            <a:ext cx="2208213" cy="581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52399" y="98425"/>
            <a:ext cx="6475414" cy="67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ransition xmlns:p14="http://schemas.microsoft.com/office/powerpoint/2010/main" spd="med"/>
  <p:txStyles>
    <p:titleStyle>
      <a:lvl1pPr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1pPr>
      <a:lvl2pPr indent="457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2pPr>
      <a:lvl3pPr indent="914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3pPr>
      <a:lvl4pPr indent="1371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defRPr sz="3600">
          <a:solidFill>
            <a:srgbClr val="FFFF00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indent="-3429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1pPr>
      <a:lvl2pPr marL="783771" indent="-326571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2pPr>
      <a:lvl3pPr marL="1219200" indent="-30480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3pPr>
      <a:lvl4pPr marL="1737360" indent="-365760" defTabSz="457200">
        <a:spcBef>
          <a:spcPts val="1600"/>
        </a:spcBef>
        <a:buClr>
          <a:srgbClr val="33CC33"/>
        </a:buClr>
        <a:buSzPct val="100000"/>
        <a:buChar char="•"/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4pPr>
      <a:lvl5pPr indent="18288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5pPr>
      <a:lvl6pPr indent="22860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6pPr>
      <a:lvl7pPr indent="27432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7pPr>
      <a:lvl8pPr indent="32004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8pPr>
      <a:lvl9pPr indent="3657600" defTabSz="457200">
        <a:spcBef>
          <a:spcPts val="1600"/>
        </a:spcBef>
        <a:buClr>
          <a:srgbClr val="33CC33"/>
        </a:buClr>
        <a:defRPr sz="3200">
          <a:solidFill>
            <a:srgbClr val="FFFFFF"/>
          </a:solidFill>
          <a:latin typeface="Trebuchet MS"/>
          <a:ea typeface="Trebuchet MS"/>
          <a:cs typeface="Trebuchet MS"/>
          <a:sym typeface="Trebuchet MS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50374" y="428625"/>
            <a:ext cx="8610600" cy="2133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38911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  <a:tab pos="2628900" algn="l"/>
                <a:tab pos="3060700" algn="l"/>
                <a:tab pos="3505200" algn="l"/>
                <a:tab pos="3949700" algn="l"/>
                <a:tab pos="4381500" algn="l"/>
                <a:tab pos="4826000" algn="l"/>
                <a:tab pos="5257800" algn="l"/>
                <a:tab pos="5702300" algn="l"/>
                <a:tab pos="6134100" algn="l"/>
                <a:tab pos="6578600" algn="l"/>
                <a:tab pos="7010400" algn="l"/>
                <a:tab pos="7454900" algn="l"/>
                <a:tab pos="7899400" algn="l"/>
                <a:tab pos="8331200" algn="l"/>
                <a:tab pos="8775700" algn="l"/>
              </a:tabLst>
              <a:defRPr sz="4608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608" dirty="0" smtClean="0">
                <a:solidFill>
                  <a:srgbClr val="FFFF00"/>
                </a:solidFill>
              </a:rPr>
              <a:t>Using genotypes to construct phenotypes for dairy cattle breeding programs and beyond</a:t>
            </a:r>
            <a:endParaRPr sz="4608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Constructing phenotypes from genotypes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61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Prediction from </a:t>
            </a:r>
            <a:r>
              <a:rPr lang="en-US" sz="3200" dirty="0" smtClean="0">
                <a:solidFill>
                  <a:srgbClr val="FFFF00"/>
                </a:solidFill>
              </a:rPr>
              <a:t>correlated traits</a:t>
            </a:r>
            <a:r>
              <a:rPr lang="en-US" sz="3200" dirty="0" smtClean="0">
                <a:solidFill>
                  <a:srgbClr val="FFFFFF"/>
                </a:solidFill>
              </a:rPr>
              <a:t> or phenotypes from </a:t>
            </a:r>
            <a:r>
              <a:rPr lang="en-US" sz="3200" dirty="0" smtClean="0">
                <a:solidFill>
                  <a:srgbClr val="FFFF00"/>
                </a:solidFill>
              </a:rPr>
              <a:t>reference herds</a:t>
            </a:r>
          </a:p>
          <a:p>
            <a:pPr marL="364066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Haplotypes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can be used when causal variants are not known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Causal </a:t>
            </a:r>
            <a:r>
              <a:rPr lang="en-US" sz="3200" dirty="0">
                <a:solidFill>
                  <a:srgbClr val="FFFF00"/>
                </a:solidFill>
              </a:rPr>
              <a:t>variants</a:t>
            </a:r>
            <a:r>
              <a:rPr lang="en-US" sz="3200" dirty="0">
                <a:solidFill>
                  <a:srgbClr val="FFFFFF"/>
                </a:solidFill>
              </a:rPr>
              <a:t> can be used in place of markers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Specific combining abilities</a:t>
            </a:r>
            <a:r>
              <a:rPr lang="en-US" sz="3200" dirty="0" smtClean="0">
                <a:solidFill>
                  <a:srgbClr val="FFFFFF"/>
                </a:solidFill>
              </a:rPr>
              <a:t> can combine additive and dominance effects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90877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Genotypes are abundant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1103556"/>
              </p:ext>
            </p:extLst>
          </p:nvPr>
        </p:nvGraphicFramePr>
        <p:xfrm>
          <a:off x="152399" y="1077186"/>
          <a:ext cx="8728529" cy="553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432287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Example: Polled cattle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510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Polled cattle have improved welfare </a:t>
            </a:r>
            <a:r>
              <a:rPr lang="en-US" sz="3200" dirty="0">
                <a:solidFill>
                  <a:srgbClr val="FFFFFF"/>
                </a:solidFill>
              </a:rPr>
              <a:t>and </a:t>
            </a:r>
            <a:r>
              <a:rPr lang="en-US" sz="3200" dirty="0" smtClean="0">
                <a:solidFill>
                  <a:srgbClr val="FFFFFF"/>
                </a:solidFill>
              </a:rPr>
              <a:t>increased </a:t>
            </a:r>
            <a:r>
              <a:rPr lang="en-US" sz="3200" dirty="0">
                <a:solidFill>
                  <a:srgbClr val="FFFFFF"/>
                </a:solidFill>
              </a:rPr>
              <a:t>economic </a:t>
            </a:r>
            <a:r>
              <a:rPr lang="en-US" sz="3200" dirty="0" smtClean="0">
                <a:solidFill>
                  <a:srgbClr val="FFFFFF"/>
                </a:solidFill>
              </a:rPr>
              <a:t>value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i="1" dirty="0" smtClean="0">
                <a:solidFill>
                  <a:srgbClr val="FFFFFF"/>
                </a:solidFill>
              </a:rPr>
              <a:t>polled</a:t>
            </a:r>
            <a:r>
              <a:rPr lang="en-US" sz="3200" dirty="0" smtClean="0">
                <a:solidFill>
                  <a:srgbClr val="FFFFFF"/>
                </a:solidFill>
              </a:rPr>
              <a:t> haplotypes have low frequencies:  </a:t>
            </a:r>
            <a:r>
              <a:rPr lang="en-US" sz="3200" dirty="0" smtClean="0">
                <a:solidFill>
                  <a:srgbClr val="00FF00"/>
                </a:solidFill>
              </a:rPr>
              <a:t>0.41% </a:t>
            </a:r>
            <a:r>
              <a:rPr lang="en-US" sz="3200" dirty="0" smtClean="0">
                <a:solidFill>
                  <a:srgbClr val="FFFFFF"/>
                </a:solidFill>
              </a:rPr>
              <a:t>in BS, </a:t>
            </a:r>
            <a:r>
              <a:rPr lang="en-US" sz="3200" dirty="0">
                <a:solidFill>
                  <a:srgbClr val="00FF00"/>
                </a:solidFill>
              </a:rPr>
              <a:t>0.93</a:t>
            </a:r>
            <a:r>
              <a:rPr lang="en-US" sz="3200" dirty="0" smtClean="0">
                <a:solidFill>
                  <a:srgbClr val="00FF00"/>
                </a:solidFill>
              </a:rPr>
              <a:t>%</a:t>
            </a:r>
            <a:r>
              <a:rPr lang="en-US" sz="3200" dirty="0" smtClean="0">
                <a:solidFill>
                  <a:srgbClr val="FFFFFF"/>
                </a:solidFill>
              </a:rPr>
              <a:t> in HO, and </a:t>
            </a:r>
            <a:r>
              <a:rPr lang="en-US" sz="3200" dirty="0" smtClean="0">
                <a:solidFill>
                  <a:srgbClr val="00FF00"/>
                </a:solidFill>
              </a:rPr>
              <a:t>2.22</a:t>
            </a:r>
            <a:r>
              <a:rPr lang="en-US" sz="3200" dirty="0">
                <a:solidFill>
                  <a:srgbClr val="00FF00"/>
                </a:solidFill>
              </a:rPr>
              <a:t>%</a:t>
            </a:r>
            <a:r>
              <a:rPr lang="en-US" sz="3200" dirty="0">
                <a:solidFill>
                  <a:srgbClr val="FFFFFF"/>
                </a:solidFill>
              </a:rPr>
              <a:t> in </a:t>
            </a:r>
            <a:r>
              <a:rPr lang="en-US" sz="3200" dirty="0" smtClean="0">
                <a:solidFill>
                  <a:srgbClr val="FFFFFF"/>
                </a:solidFill>
              </a:rPr>
              <a:t>JE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FF"/>
                </a:solidFill>
              </a:rPr>
              <a:t>Increasing haplotype frequency by index selection requires </a:t>
            </a:r>
            <a:r>
              <a:rPr lang="en-US" sz="3200" dirty="0">
                <a:solidFill>
                  <a:srgbClr val="FFFF00"/>
                </a:solidFill>
              </a:rPr>
              <a:t>known</a:t>
            </a:r>
            <a:r>
              <a:rPr lang="en-US" sz="3200" dirty="0">
                <a:solidFill>
                  <a:srgbClr val="FFFFFF"/>
                </a:solidFill>
              </a:rPr>
              <a:t> status for </a:t>
            </a:r>
            <a:r>
              <a:rPr lang="en-US" sz="3200" dirty="0">
                <a:solidFill>
                  <a:srgbClr val="FFFF00"/>
                </a:solidFill>
              </a:rPr>
              <a:t>all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animals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Estimate gene content (GC) for all non-genotyped animals.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31330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Prediction of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392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densefreq.f90</a:t>
            </a:r>
            <a:r>
              <a:rPr lang="en-US" sz="3200" dirty="0" smtClean="0">
                <a:solidFill>
                  <a:srgbClr val="FFFFFF"/>
                </a:solidFill>
              </a:rPr>
              <a:t> program (</a:t>
            </a:r>
            <a:r>
              <a:rPr lang="en-US" sz="3200" dirty="0" err="1" smtClean="0">
                <a:solidFill>
                  <a:srgbClr val="FFFFFF"/>
                </a:solidFill>
              </a:rPr>
              <a:t>VanRaden</a:t>
            </a:r>
            <a:r>
              <a:rPr lang="en-US" sz="3200" dirty="0" smtClean="0">
                <a:solidFill>
                  <a:srgbClr val="FFFFFF"/>
                </a:solidFill>
              </a:rPr>
              <a:t>) was modified to use the methodology of </a:t>
            </a:r>
            <a:r>
              <a:rPr lang="en-US" sz="3200" dirty="0" err="1" smtClean="0">
                <a:solidFill>
                  <a:srgbClr val="FFFFFF"/>
                </a:solidFill>
              </a:rPr>
              <a:t>Gengler</a:t>
            </a:r>
            <a:r>
              <a:rPr lang="en-US" sz="3200" dirty="0" smtClean="0">
                <a:solidFill>
                  <a:srgbClr val="FFFFFF"/>
                </a:solidFill>
              </a:rPr>
              <a:t> et al. (2007)</a:t>
            </a:r>
          </a:p>
          <a:p>
            <a:pPr marL="364066" lvl="1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chemeClr val="bg1"/>
                </a:solidFill>
              </a:rPr>
              <a:t>Information from </a:t>
            </a:r>
            <a:r>
              <a:rPr lang="en-US" sz="3200" dirty="0" smtClean="0">
                <a:solidFill>
                  <a:srgbClr val="FFFF00"/>
                </a:solidFill>
              </a:rPr>
              <a:t>all</a:t>
            </a:r>
            <a:r>
              <a:rPr lang="en-US" sz="3200" dirty="0" smtClean="0">
                <a:solidFill>
                  <a:srgbClr val="FFFFFF"/>
                </a:solidFill>
              </a:rPr>
              <a:t> genotyped relatives used</a:t>
            </a:r>
          </a:p>
          <a:p>
            <a:pPr marL="364066" lvl="1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Gene content is real-valued and continuous in the interval [0,2].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98678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Addition of </a:t>
            </a:r>
            <a:r>
              <a:rPr lang="en-US" sz="3600" i="1" dirty="0" smtClean="0">
                <a:solidFill>
                  <a:srgbClr val="FFFF00"/>
                </a:solidFill>
              </a:rPr>
              <a:t>polled</a:t>
            </a:r>
            <a:r>
              <a:rPr lang="en-US" sz="3600" dirty="0" smtClean="0">
                <a:solidFill>
                  <a:srgbClr val="FFFF00"/>
                </a:solidFill>
              </a:rPr>
              <a:t> to the Net Merit index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510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$</a:t>
            </a:r>
            <a:r>
              <a:rPr lang="en-US" sz="3200" dirty="0">
                <a:solidFill>
                  <a:srgbClr val="00FF00"/>
                </a:solidFill>
              </a:rPr>
              <a:t>11.79 </a:t>
            </a:r>
            <a:r>
              <a:rPr lang="en-US" sz="3200" dirty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FFFFFF"/>
                </a:solidFill>
              </a:rPr>
              <a:t>€10.85) and </a:t>
            </a:r>
            <a:r>
              <a:rPr lang="en-US" sz="3200" dirty="0">
                <a:solidFill>
                  <a:srgbClr val="00FF00"/>
                </a:solidFill>
              </a:rPr>
              <a:t>$</a:t>
            </a:r>
            <a:r>
              <a:rPr lang="en-US" sz="3200" dirty="0" smtClean="0">
                <a:solidFill>
                  <a:srgbClr val="00FF00"/>
                </a:solidFill>
              </a:rPr>
              <a:t>10.73 </a:t>
            </a: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>
                <a:solidFill>
                  <a:srgbClr val="FFFFFF"/>
                </a:solidFill>
              </a:rPr>
              <a:t>€</a:t>
            </a:r>
            <a:r>
              <a:rPr lang="en-US" sz="3200" dirty="0" smtClean="0">
                <a:solidFill>
                  <a:srgbClr val="FFFFFF"/>
                </a:solidFill>
              </a:rPr>
              <a:t>9.87) for costs of </a:t>
            </a:r>
            <a:r>
              <a:rPr lang="en-US" sz="3200" dirty="0">
                <a:solidFill>
                  <a:srgbClr val="FFFFFF"/>
                </a:solidFill>
              </a:rPr>
              <a:t>dehorning and polled genetics, respectively (</a:t>
            </a:r>
            <a:r>
              <a:rPr lang="en-US" sz="3200" dirty="0" err="1">
                <a:solidFill>
                  <a:srgbClr val="FFFFFF"/>
                </a:solidFill>
              </a:rPr>
              <a:t>Widmar</a:t>
            </a:r>
            <a:r>
              <a:rPr lang="en-US" sz="3200" dirty="0">
                <a:solidFill>
                  <a:srgbClr val="FFFFFF"/>
                </a:solidFill>
              </a:rPr>
              <a:t> et al., 2013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</a:p>
          <a:p>
            <a:pPr marL="364066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Haplotype count </a:t>
            </a:r>
            <a:r>
              <a:rPr lang="en-US" sz="3200" dirty="0" smtClean="0">
                <a:solidFill>
                  <a:srgbClr val="FFFFFF"/>
                </a:solidFill>
              </a:rPr>
              <a:t>multiplied </a:t>
            </a:r>
            <a:r>
              <a:rPr lang="en-US" sz="3200" dirty="0">
                <a:solidFill>
                  <a:srgbClr val="FFFFFF"/>
                </a:solidFill>
              </a:rPr>
              <a:t>by </a:t>
            </a:r>
            <a:r>
              <a:rPr lang="en-US" sz="3200" dirty="0">
                <a:solidFill>
                  <a:srgbClr val="00FF00"/>
                </a:solidFill>
              </a:rPr>
              <a:t>$22.52</a:t>
            </a:r>
            <a:r>
              <a:rPr lang="en-US" sz="3200" dirty="0">
                <a:solidFill>
                  <a:srgbClr val="FFFFFF"/>
                </a:solidFill>
              </a:rPr>
              <a:t> (€20.72) for </a:t>
            </a:r>
            <a:r>
              <a:rPr lang="en-US" sz="3200" dirty="0" smtClean="0">
                <a:solidFill>
                  <a:srgbClr val="FFFF00"/>
                </a:solidFill>
              </a:rPr>
              <a:t>genotyped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00"/>
                </a:solidFill>
              </a:rPr>
              <a:t>Gene content</a:t>
            </a:r>
            <a:r>
              <a:rPr lang="en-US" sz="3200" dirty="0" smtClean="0">
                <a:solidFill>
                  <a:srgbClr val="FFFFFF"/>
                </a:solidFill>
              </a:rPr>
              <a:t> multiplied by </a:t>
            </a:r>
            <a:r>
              <a:rPr lang="en-US" sz="3200" dirty="0" smtClean="0">
                <a:solidFill>
                  <a:srgbClr val="00FF00"/>
                </a:solidFill>
              </a:rPr>
              <a:t>$22.52</a:t>
            </a:r>
            <a:r>
              <a:rPr lang="en-US" sz="3200" dirty="0" smtClean="0">
                <a:solidFill>
                  <a:srgbClr val="FFFFFF"/>
                </a:solidFill>
              </a:rPr>
              <a:t> (€20.72) for </a:t>
            </a:r>
            <a:r>
              <a:rPr lang="en-US" sz="3200" dirty="0" smtClean="0">
                <a:solidFill>
                  <a:srgbClr val="FFFF00"/>
                </a:solidFill>
              </a:rPr>
              <a:t>non-genotyped </a:t>
            </a:r>
            <a:r>
              <a:rPr lang="en-US" sz="3200" dirty="0" smtClean="0">
                <a:solidFill>
                  <a:srgbClr val="FFFFFF"/>
                </a:solidFill>
              </a:rPr>
              <a:t>animals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FF"/>
                </a:solidFill>
              </a:rPr>
              <a:t>Rank correlations with 2014 NM$ </a:t>
            </a:r>
            <a:r>
              <a:rPr lang="en-US" sz="3200" dirty="0" smtClean="0">
                <a:solidFill>
                  <a:srgbClr val="FFFFFF"/>
                </a:solidFill>
              </a:rPr>
              <a:t>compared </a:t>
            </a:r>
            <a:r>
              <a:rPr lang="en-US" sz="3200" dirty="0">
                <a:solidFill>
                  <a:srgbClr val="FFFFFF"/>
                </a:solidFill>
              </a:rPr>
              <a:t>for bulls and </a:t>
            </a:r>
            <a:r>
              <a:rPr lang="en-US" sz="3200" dirty="0" smtClean="0">
                <a:solidFill>
                  <a:srgbClr val="FFFFFF"/>
                </a:solidFill>
              </a:rPr>
              <a:t>cows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68459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Validation of Jersey </a:t>
            </a:r>
            <a:r>
              <a:rPr lang="en-US" sz="3600" i="1" dirty="0" smtClean="0">
                <a:solidFill>
                  <a:srgbClr val="FFFF00"/>
                </a:solidFill>
              </a:rPr>
              <a:t>polled</a:t>
            </a:r>
            <a:r>
              <a:rPr lang="en-US" sz="3600" dirty="0" smtClean="0">
                <a:solidFill>
                  <a:srgbClr val="FFFF00"/>
                </a:solidFill>
              </a:rPr>
              <a:t>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61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Polled </a:t>
            </a:r>
            <a:r>
              <a:rPr lang="en-US" sz="3200" dirty="0">
                <a:solidFill>
                  <a:srgbClr val="FFFFFF"/>
                </a:solidFill>
              </a:rPr>
              <a:t>status from recessive codes and animal </a:t>
            </a:r>
            <a:r>
              <a:rPr lang="en-US" sz="3200" dirty="0" smtClean="0">
                <a:solidFill>
                  <a:srgbClr val="FFFFFF"/>
                </a:solidFill>
              </a:rPr>
              <a:t>names compared </a:t>
            </a:r>
            <a:r>
              <a:rPr lang="en-US" sz="3200" dirty="0">
                <a:solidFill>
                  <a:srgbClr val="FFFFFF"/>
                </a:solidFill>
              </a:rPr>
              <a:t>to GC for </a:t>
            </a:r>
            <a:r>
              <a:rPr lang="en-US" sz="3200" dirty="0">
                <a:solidFill>
                  <a:srgbClr val="00FF00"/>
                </a:solidFill>
              </a:rPr>
              <a:t>1,615</a:t>
            </a:r>
            <a:r>
              <a:rPr lang="en-US" sz="3200" dirty="0">
                <a:solidFill>
                  <a:srgbClr val="FFFFFF"/>
                </a:solidFill>
              </a:rPr>
              <a:t> non-genotyped </a:t>
            </a:r>
            <a:r>
              <a:rPr lang="en-US" sz="3200" dirty="0" smtClean="0">
                <a:solidFill>
                  <a:srgbClr val="FFFFFF"/>
                </a:solidFill>
              </a:rPr>
              <a:t>JE </a:t>
            </a:r>
            <a:r>
              <a:rPr lang="en-US" sz="3200" dirty="0">
                <a:solidFill>
                  <a:srgbClr val="FFFFFF"/>
                </a:solidFill>
              </a:rPr>
              <a:t>with known status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97</a:t>
            </a:r>
            <a:r>
              <a:rPr lang="en-US" sz="3200" dirty="0">
                <a:solidFill>
                  <a:srgbClr val="00FF00"/>
                </a:solidFill>
              </a:rPr>
              <a:t>%</a:t>
            </a:r>
            <a:r>
              <a:rPr lang="en-US" sz="3200" dirty="0">
                <a:solidFill>
                  <a:srgbClr val="FFFFFF"/>
                </a:solidFill>
              </a:rPr>
              <a:t> (n = 675) of </a:t>
            </a: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correctly </a:t>
            </a:r>
            <a:r>
              <a:rPr lang="en-US" sz="3200" dirty="0">
                <a:solidFill>
                  <a:srgbClr val="FFFFFF"/>
                </a:solidFill>
              </a:rPr>
              <a:t>assigned GC near </a:t>
            </a:r>
            <a:r>
              <a:rPr lang="en-US" sz="3200" dirty="0" smtClean="0">
                <a:solidFill>
                  <a:srgbClr val="FFFFFF"/>
                </a:solidFill>
              </a:rPr>
              <a:t>0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</a:t>
            </a:r>
            <a:r>
              <a:rPr lang="en-US" sz="3200" dirty="0">
                <a:solidFill>
                  <a:srgbClr val="FFFFFF"/>
                </a:solidFill>
              </a:rPr>
              <a:t>had GC near 0 (</a:t>
            </a:r>
            <a:r>
              <a:rPr lang="en-US" sz="3200" dirty="0">
                <a:solidFill>
                  <a:srgbClr val="00FF00"/>
                </a:solidFill>
              </a:rPr>
              <a:t>52%</a:t>
            </a:r>
            <a:r>
              <a:rPr lang="en-US" sz="3200" dirty="0">
                <a:solidFill>
                  <a:srgbClr val="FFFFFF"/>
                </a:solidFill>
              </a:rPr>
              <a:t>, n = 474) and near 1 (</a:t>
            </a:r>
            <a:r>
              <a:rPr lang="en-US" sz="3200" dirty="0">
                <a:solidFill>
                  <a:srgbClr val="00FF00"/>
                </a:solidFill>
              </a:rPr>
              <a:t>47%</a:t>
            </a:r>
            <a:r>
              <a:rPr lang="en-US" sz="3200" dirty="0">
                <a:solidFill>
                  <a:srgbClr val="FFFFFF"/>
                </a:solidFill>
              </a:rPr>
              <a:t>; n = 433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All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 (n = 11) </a:t>
            </a:r>
            <a:r>
              <a:rPr lang="en-US" sz="3200" dirty="0" smtClean="0">
                <a:solidFill>
                  <a:srgbClr val="FFFFFF"/>
                </a:solidFill>
              </a:rPr>
              <a:t>assigned </a:t>
            </a:r>
            <a:r>
              <a:rPr lang="en-US" sz="3200" dirty="0">
                <a:solidFill>
                  <a:srgbClr val="FFFFFF"/>
                </a:solidFill>
              </a:rPr>
              <a:t>GC </a:t>
            </a:r>
            <a:r>
              <a:rPr lang="en-US" sz="3200" dirty="0" smtClean="0">
                <a:solidFill>
                  <a:srgbClr val="FFFFFF"/>
                </a:solidFill>
              </a:rPr>
              <a:t>of ~2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5921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Reasons for variation in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510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>
                <a:solidFill>
                  <a:srgbClr val="FFFFFF"/>
                </a:solidFill>
              </a:rPr>
              <a:t>The expectation for GC is near </a:t>
            </a:r>
            <a:r>
              <a:rPr lang="en-US" sz="3200" dirty="0">
                <a:solidFill>
                  <a:srgbClr val="00FF00"/>
                </a:solidFill>
              </a:rPr>
              <a:t>1</a:t>
            </a:r>
            <a:r>
              <a:rPr lang="en-US" sz="3200" dirty="0">
                <a:solidFill>
                  <a:srgbClr val="FFFFFF"/>
                </a:solidFill>
              </a:rPr>
              <a:t> for </a:t>
            </a:r>
            <a:r>
              <a:rPr lang="en-US" sz="3200" dirty="0" smtClean="0">
                <a:solidFill>
                  <a:srgbClr val="FFFFFF"/>
                </a:solidFill>
              </a:rPr>
              <a:t>heterozygotes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GC can </a:t>
            </a:r>
            <a:r>
              <a:rPr lang="en-US" sz="3200" dirty="0">
                <a:solidFill>
                  <a:srgbClr val="FFFFFF"/>
                </a:solidFill>
              </a:rPr>
              <a:t>be </a:t>
            </a:r>
            <a:r>
              <a:rPr lang="en-US" sz="3200" dirty="0" smtClean="0">
                <a:solidFill>
                  <a:srgbClr val="00FF00"/>
                </a:solidFill>
              </a:rPr>
              <a:t>&lt;1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if many polled ancestors have unknown status or when pedigree is </a:t>
            </a:r>
            <a:r>
              <a:rPr lang="en-US" sz="3200" dirty="0" smtClean="0">
                <a:solidFill>
                  <a:srgbClr val="FFFFFF"/>
                </a:solidFill>
              </a:rPr>
              <a:t>unknown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In </a:t>
            </a:r>
            <a:r>
              <a:rPr lang="en-US" sz="3200" dirty="0">
                <a:solidFill>
                  <a:srgbClr val="FFFFFF"/>
                </a:solidFill>
              </a:rPr>
              <a:t>those cases GC may be set to twice the allele frequency, which is </a:t>
            </a:r>
            <a:r>
              <a:rPr lang="en-US" sz="3200" dirty="0" smtClean="0">
                <a:solidFill>
                  <a:srgbClr val="FFFFFF"/>
                </a:solidFill>
              </a:rPr>
              <a:t>low for </a:t>
            </a:r>
            <a:r>
              <a:rPr lang="en-US" sz="3200" i="1" dirty="0" smtClean="0">
                <a:solidFill>
                  <a:srgbClr val="FFFFFF"/>
                </a:solidFill>
              </a:rPr>
              <a:t>polled</a:t>
            </a:r>
          </a:p>
          <a:p>
            <a:pPr marL="364066" lvl="2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Some animals with </a:t>
            </a:r>
            <a:r>
              <a:rPr lang="en-US" sz="3200" dirty="0">
                <a:solidFill>
                  <a:srgbClr val="FFFFFF"/>
                </a:solidFill>
              </a:rPr>
              <a:t>-P in the name may actually be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, not </a:t>
            </a: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endParaRPr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68007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led_hist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5" y="988787"/>
            <a:ext cx="7430934" cy="5573201"/>
          </a:xfrm>
          <a:prstGeom prst="rect">
            <a:avLst/>
          </a:prstGeom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Gene content for </a:t>
            </a:r>
            <a:r>
              <a:rPr lang="en-US" sz="3600" i="1" dirty="0" smtClean="0">
                <a:solidFill>
                  <a:srgbClr val="FFFF00"/>
                </a:solidFill>
              </a:rPr>
              <a:t>polled </a:t>
            </a:r>
            <a:r>
              <a:rPr lang="en-US" sz="3600" dirty="0" smtClean="0">
                <a:solidFill>
                  <a:srgbClr val="FFFF00"/>
                </a:solidFill>
              </a:rPr>
              <a:t>in Jerseys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626" y="1469589"/>
            <a:ext cx="174617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MAF = 2.5%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99216" y="5569858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99472" y="556805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286" y="2956306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216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902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1290977"/>
      </p:ext>
    </p:extLst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Jersey </a:t>
            </a:r>
            <a:r>
              <a:rPr lang="en-US" sz="3600" i="1" dirty="0" smtClean="0">
                <a:solidFill>
                  <a:srgbClr val="FFFF00"/>
                </a:solidFill>
              </a:rPr>
              <a:t>polled</a:t>
            </a:r>
            <a:r>
              <a:rPr lang="en-US" sz="3600" dirty="0" smtClean="0">
                <a:solidFill>
                  <a:srgbClr val="FFFF00"/>
                </a:solidFill>
              </a:rPr>
              <a:t> merit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17096"/>
              </p:ext>
            </p:extLst>
          </p:nvPr>
        </p:nvGraphicFramePr>
        <p:xfrm>
          <a:off x="224106" y="1397001"/>
          <a:ext cx="8674779" cy="4451687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4519475"/>
                <a:gridCol w="2231725"/>
                <a:gridCol w="1923579"/>
              </a:tblGrid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Group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i="0" dirty="0" smtClean="0">
                          <a:solidFill>
                            <a:srgbClr val="FFFF00"/>
                          </a:solidFill>
                        </a:rPr>
                        <a:t>ρ</a:t>
                      </a:r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936719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animals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2,471,025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0.99997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cows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2,436,439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0.99997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bulls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34,586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0.99990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Young bulls (G status)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380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0.99787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8008"/>
      </p:ext>
    </p:extLst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Validation of Holstein </a:t>
            </a:r>
            <a:r>
              <a:rPr lang="en-US" sz="3600" i="1" dirty="0" smtClean="0">
                <a:solidFill>
                  <a:srgbClr val="FFFF00"/>
                </a:solidFill>
              </a:rPr>
              <a:t>polled</a:t>
            </a:r>
            <a:r>
              <a:rPr lang="en-US" sz="3600" dirty="0" smtClean="0">
                <a:solidFill>
                  <a:srgbClr val="FFFF00"/>
                </a:solidFill>
              </a:rPr>
              <a:t> gene content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57200" y="1250950"/>
            <a:ext cx="8153400" cy="461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Polled </a:t>
            </a:r>
            <a:r>
              <a:rPr lang="en-US" sz="3200" dirty="0">
                <a:solidFill>
                  <a:srgbClr val="FFFFFF"/>
                </a:solidFill>
              </a:rPr>
              <a:t>status from recessive codes and animal </a:t>
            </a:r>
            <a:r>
              <a:rPr lang="en-US" sz="3200" dirty="0" smtClean="0">
                <a:solidFill>
                  <a:srgbClr val="FFFFFF"/>
                </a:solidFill>
              </a:rPr>
              <a:t>names compared </a:t>
            </a:r>
            <a:r>
              <a:rPr lang="en-US" sz="3200" dirty="0">
                <a:solidFill>
                  <a:srgbClr val="FFFFFF"/>
                </a:solidFill>
              </a:rPr>
              <a:t>to GC for </a:t>
            </a:r>
            <a:r>
              <a:rPr lang="en-US" sz="3200" dirty="0">
                <a:solidFill>
                  <a:srgbClr val="00FF00"/>
                </a:solidFill>
              </a:rPr>
              <a:t>1,615</a:t>
            </a:r>
            <a:r>
              <a:rPr lang="en-US" sz="3200" dirty="0">
                <a:solidFill>
                  <a:srgbClr val="FFFFFF"/>
                </a:solidFill>
              </a:rPr>
              <a:t> non-genotyped </a:t>
            </a:r>
            <a:r>
              <a:rPr lang="en-US" sz="3200" dirty="0" smtClean="0">
                <a:solidFill>
                  <a:srgbClr val="FFFFFF"/>
                </a:solidFill>
              </a:rPr>
              <a:t>JE </a:t>
            </a:r>
            <a:r>
              <a:rPr lang="en-US" sz="3200" dirty="0">
                <a:solidFill>
                  <a:srgbClr val="FFFFFF"/>
                </a:solidFill>
              </a:rPr>
              <a:t>with known status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00FF00"/>
                </a:solidFill>
              </a:rPr>
              <a:t>97</a:t>
            </a:r>
            <a:r>
              <a:rPr lang="en-US" sz="3200" dirty="0">
                <a:solidFill>
                  <a:srgbClr val="00FF00"/>
                </a:solidFill>
              </a:rPr>
              <a:t>%</a:t>
            </a:r>
            <a:r>
              <a:rPr lang="en-US" sz="3200" dirty="0">
                <a:solidFill>
                  <a:srgbClr val="FFFFFF"/>
                </a:solidFill>
              </a:rPr>
              <a:t> (n = 675) of </a:t>
            </a: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correctly </a:t>
            </a:r>
            <a:r>
              <a:rPr lang="en-US" sz="3200" dirty="0">
                <a:solidFill>
                  <a:srgbClr val="FFFFFF"/>
                </a:solidFill>
              </a:rPr>
              <a:t>assigned GC near </a:t>
            </a:r>
            <a:r>
              <a:rPr lang="en-US" sz="3200" dirty="0" smtClean="0">
                <a:solidFill>
                  <a:srgbClr val="FFFFFF"/>
                </a:solidFill>
              </a:rPr>
              <a:t>0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err="1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animals </a:t>
            </a:r>
            <a:r>
              <a:rPr lang="en-US" sz="3200" dirty="0">
                <a:solidFill>
                  <a:srgbClr val="FFFFFF"/>
                </a:solidFill>
              </a:rPr>
              <a:t>had GC near 0 (</a:t>
            </a:r>
            <a:r>
              <a:rPr lang="en-US" sz="3200" dirty="0">
                <a:solidFill>
                  <a:srgbClr val="00FF00"/>
                </a:solidFill>
              </a:rPr>
              <a:t>52%</a:t>
            </a:r>
            <a:r>
              <a:rPr lang="en-US" sz="3200" dirty="0">
                <a:solidFill>
                  <a:srgbClr val="FFFFFF"/>
                </a:solidFill>
              </a:rPr>
              <a:t>, n = 474) and near 1 (</a:t>
            </a:r>
            <a:r>
              <a:rPr lang="en-US" sz="3200" dirty="0">
                <a:solidFill>
                  <a:srgbClr val="00FF00"/>
                </a:solidFill>
              </a:rPr>
              <a:t>47%</a:t>
            </a:r>
            <a:r>
              <a:rPr lang="en-US" sz="3200" dirty="0">
                <a:solidFill>
                  <a:srgbClr val="FFFFFF"/>
                </a:solidFill>
              </a:rPr>
              <a:t>; n = 433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</a:p>
          <a:p>
            <a:pPr marL="364066" lvl="0" indent="-364066">
              <a:spcBef>
                <a:spcPts val="15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rgbClr val="FFFFFF"/>
                </a:solidFill>
              </a:rPr>
              <a:t>All </a:t>
            </a:r>
            <a:r>
              <a:rPr lang="en-US" sz="3200" dirty="0" smtClean="0">
                <a:solidFill>
                  <a:srgbClr val="FFFF00"/>
                </a:solidFill>
              </a:rPr>
              <a:t>PP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animals (n = 11) </a:t>
            </a:r>
            <a:r>
              <a:rPr lang="en-US" sz="3200" dirty="0" smtClean="0">
                <a:solidFill>
                  <a:srgbClr val="FFFFFF"/>
                </a:solidFill>
              </a:rPr>
              <a:t>assigned </a:t>
            </a:r>
            <a:r>
              <a:rPr lang="en-US" sz="3200" dirty="0">
                <a:solidFill>
                  <a:srgbClr val="FFFFFF"/>
                </a:solidFill>
              </a:rPr>
              <a:t>GC </a:t>
            </a:r>
            <a:r>
              <a:rPr lang="en-US" sz="3200" dirty="0" smtClean="0">
                <a:solidFill>
                  <a:srgbClr val="FFFFFF"/>
                </a:solidFill>
              </a:rPr>
              <a:t>of ~2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  <a:endParaRPr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129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52400" y="106393"/>
            <a:ext cx="8836025" cy="6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Why do we need new phenotypes?</a:t>
            </a:r>
          </a:p>
        </p:txBody>
      </p:sp>
      <p:sp>
        <p:nvSpPr>
          <p:cNvPr id="101" name="Shape 101"/>
          <p:cNvSpPr/>
          <p:nvPr/>
        </p:nvSpPr>
        <p:spPr>
          <a:xfrm>
            <a:off x="457200" y="1250950"/>
            <a:ext cx="8153400" cy="351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>
                <a:solidFill>
                  <a:srgbClr val="FFFFFF"/>
                </a:solidFill>
              </a:rPr>
              <a:t>Changes in production </a:t>
            </a:r>
            <a:r>
              <a:rPr sz="3200" dirty="0">
                <a:solidFill>
                  <a:srgbClr val="FFFF00"/>
                </a:solidFill>
              </a:rPr>
              <a:t>economics</a:t>
            </a:r>
            <a:endParaRPr sz="3200" dirty="0">
              <a:solidFill>
                <a:srgbClr val="FFFFFF"/>
              </a:solidFill>
              <a:ea typeface="Arial"/>
              <a:sym typeface="Arial"/>
            </a:endParaRP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 smtClean="0">
                <a:solidFill>
                  <a:srgbClr val="FFFF00"/>
                </a:solidFill>
              </a:rPr>
              <a:t>Technology</a:t>
            </a:r>
            <a:r>
              <a:rPr sz="3200" dirty="0" smtClean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enables collection of new phenotypes</a:t>
            </a:r>
            <a:endParaRPr sz="3200" dirty="0">
              <a:solidFill>
                <a:srgbClr val="FFFFFF"/>
              </a:solidFill>
              <a:ea typeface="Arial"/>
              <a:sym typeface="Arial"/>
            </a:endParaRP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 dirty="0" smtClean="0">
                <a:solidFill>
                  <a:srgbClr val="FFFFFF"/>
                </a:solidFill>
              </a:rPr>
              <a:t>Better </a:t>
            </a:r>
            <a:r>
              <a:rPr sz="3200" dirty="0">
                <a:solidFill>
                  <a:srgbClr val="FFFFFF"/>
                </a:solidFill>
              </a:rPr>
              <a:t>understanding of </a:t>
            </a:r>
            <a:r>
              <a:rPr sz="3200" dirty="0" smtClean="0">
                <a:solidFill>
                  <a:srgbClr val="FFFF00"/>
                </a:solidFill>
              </a:rPr>
              <a:t>biology</a:t>
            </a:r>
            <a:endParaRPr lang="en-US" sz="3200" dirty="0">
              <a:solidFill>
                <a:srgbClr val="FFFF00"/>
              </a:solidFill>
            </a:endParaRPr>
          </a:p>
          <a:p>
            <a:pPr marL="364066" lvl="0" indent="-364066">
              <a:spcBef>
                <a:spcPts val="12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lang="en-US" sz="3200" dirty="0" smtClean="0">
                <a:solidFill>
                  <a:schemeClr val="bg1"/>
                </a:solidFill>
              </a:rPr>
              <a:t>Recent </a:t>
            </a:r>
            <a:r>
              <a:rPr lang="en-US" sz="3200" dirty="0" smtClean="0">
                <a:solidFill>
                  <a:srgbClr val="FFFF00"/>
                </a:solidFill>
              </a:rPr>
              <a:t>review</a:t>
            </a:r>
            <a:r>
              <a:rPr lang="en-US" sz="3200" dirty="0" smtClean="0">
                <a:solidFill>
                  <a:schemeClr val="bg1"/>
                </a:solidFill>
              </a:rPr>
              <a:t> by Egger-Danner et al. (2015) in </a:t>
            </a:r>
            <a:r>
              <a:rPr lang="en-US" sz="3200" i="1" dirty="0" smtClean="0">
                <a:solidFill>
                  <a:schemeClr val="bg1"/>
                </a:solidFill>
              </a:rPr>
              <a:t>Animal</a:t>
            </a:r>
            <a:endParaRPr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64010"/>
      </p:ext>
    </p:extLst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ed_histH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0" y="992124"/>
            <a:ext cx="7465265" cy="5598949"/>
          </a:xfrm>
          <a:prstGeom prst="rect">
            <a:avLst/>
          </a:prstGeom>
        </p:spPr>
      </p:pic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Allele content for </a:t>
            </a:r>
            <a:r>
              <a:rPr lang="en-US" sz="3600" i="1" dirty="0" smtClean="0">
                <a:solidFill>
                  <a:srgbClr val="FFFF00"/>
                </a:solidFill>
              </a:rPr>
              <a:t>polled </a:t>
            </a:r>
            <a:r>
              <a:rPr lang="en-US" sz="3600" dirty="0" smtClean="0">
                <a:solidFill>
                  <a:srgbClr val="FFFF00"/>
                </a:solidFill>
              </a:rPr>
              <a:t>in Holsteins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9490" y="1478660"/>
            <a:ext cx="19265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MAF = 1.07%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99216" y="5597071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799472" y="5595264"/>
            <a:ext cx="471714" cy="607786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286" y="2956306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9216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902" y="2961604"/>
            <a:ext cx="450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PP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1718413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Holstein </a:t>
            </a:r>
            <a:r>
              <a:rPr lang="en-US" sz="3600" i="1" dirty="0" smtClean="0">
                <a:solidFill>
                  <a:srgbClr val="FFFF00"/>
                </a:solidFill>
              </a:rPr>
              <a:t>polled</a:t>
            </a:r>
            <a:r>
              <a:rPr lang="en-US" sz="3600" dirty="0" smtClean="0">
                <a:solidFill>
                  <a:srgbClr val="FFFF00"/>
                </a:solidFill>
              </a:rPr>
              <a:t> merit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09340"/>
              </p:ext>
            </p:extLst>
          </p:nvPr>
        </p:nvGraphicFramePr>
        <p:xfrm>
          <a:off x="224106" y="1397001"/>
          <a:ext cx="8674779" cy="4786407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4302537"/>
                <a:gridCol w="2448663"/>
                <a:gridCol w="1923579"/>
              </a:tblGrid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Group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N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i="0" dirty="0" smtClean="0">
                          <a:solidFill>
                            <a:srgbClr val="FFFF00"/>
                          </a:solidFill>
                        </a:rPr>
                        <a:t>ρ</a:t>
                      </a:r>
                      <a:r>
                        <a:rPr lang="en-US" sz="3200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3200" i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083381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animals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29,010,457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0.99999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cows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28,769,803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0.99999</a:t>
                      </a:r>
                    </a:p>
                    <a:p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All bulls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240,654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0.99994</a:t>
                      </a:r>
                    </a:p>
                  </a:txBody>
                  <a:tcPr/>
                </a:tc>
              </a:tr>
              <a:tr h="878742">
                <a:tc>
                  <a:txBody>
                    <a:bodyPr/>
                    <a:lstStyle/>
                    <a:p>
                      <a:pPr algn="l"/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Young bulls (G status)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chemeClr val="bg1"/>
                          </a:solidFill>
                        </a:rPr>
                        <a:t>1,607</a:t>
                      </a:r>
                      <a:endParaRPr lang="en-US" sz="3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0" dirty="0" smtClean="0">
                          <a:solidFill>
                            <a:srgbClr val="00FF00"/>
                          </a:solidFill>
                        </a:rPr>
                        <a:t>0.99966</a:t>
                      </a:r>
                      <a:endParaRPr lang="en-US" sz="3200" i="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083849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34637" y="120650"/>
            <a:ext cx="8991601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Allele content for </a:t>
            </a:r>
            <a:r>
              <a:rPr lang="en-US" sz="3600" i="1" dirty="0" smtClean="0">
                <a:solidFill>
                  <a:srgbClr val="FFFF00"/>
                </a:solidFill>
              </a:rPr>
              <a:t>DGAT1</a:t>
            </a:r>
            <a:r>
              <a:rPr lang="en-US" sz="3600" dirty="0" smtClean="0">
                <a:solidFill>
                  <a:srgbClr val="FFFF00"/>
                </a:solidFill>
              </a:rPr>
              <a:t> in Jerseys</a:t>
            </a:r>
            <a:endParaRPr sz="3600" dirty="0">
              <a:solidFill>
                <a:srgbClr val="FFFF00"/>
              </a:solidFill>
            </a:endParaRPr>
          </a:p>
        </p:txBody>
      </p:sp>
      <p:pic>
        <p:nvPicPr>
          <p:cNvPr id="2" name="Picture 1" descr="dgat_histJ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6" y="1016002"/>
            <a:ext cx="7412792" cy="5559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23206" y="1496802"/>
            <a:ext cx="19265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MAF = 47.9%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4645784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6"/>
          <p:cNvGraphicFramePr/>
          <p:nvPr/>
        </p:nvGraphicFramePr>
        <p:xfrm>
          <a:off x="200528" y="990600"/>
          <a:ext cx="8742944" cy="535440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40870"/>
                <a:gridCol w="1016000"/>
                <a:gridCol w="1905000"/>
                <a:gridCol w="1943100"/>
                <a:gridCol w="3037974"/>
              </a:tblGrid>
              <a:tr h="371111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Name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Chrome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Location (Mbp)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Carrier Freq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Earliest Known Ancestor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</a:tr>
              <a:tr h="52015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62-68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Pawnee Farm Arlinda Chief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FFFF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</a:tr>
              <a:tr h="677518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93-98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Willowholme Mark Anthony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71981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92-97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4.7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Glendell Arlinda Chief,</a:t>
                      </a:r>
                      <a:endParaRPr>
                        <a:sym typeface="Trebuchet MS"/>
                      </a:endParaRPr>
                    </a:p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Gray View Skyliner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32023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1.2-1.3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0.37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Besne Buck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1531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HH5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92-94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2.22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Thornlea Texal Supreme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6449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00FF00"/>
                          </a:solidFill>
                          <a:sym typeface="Trebuchet MS"/>
                        </a:rPr>
                        <a:t>JH1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11-16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23.4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Observer Chocolate Soldier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77418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6600"/>
                          </a:solidFill>
                          <a:sym typeface="Trebuchet MS"/>
                        </a:rPr>
                        <a:t>BH1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42-47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14.0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West Lawn Stretch Improver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04235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6600"/>
                          </a:solidFill>
                          <a:sym typeface="Trebuchet MS"/>
                        </a:rPr>
                        <a:t>BH2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10-12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7.78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Rancho Rustic My Design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20157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00"/>
                          </a:solidFill>
                          <a:sym typeface="Trebuchet MS"/>
                        </a:rPr>
                        <a:t>AH1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65.9-66.2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26.1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r>
                        <a:rPr>
                          <a:solidFill>
                            <a:srgbClr val="FFFFFF"/>
                          </a:solidFill>
                          <a:sym typeface="Trebuchet MS"/>
                        </a:rPr>
                        <a:t>Selwood Betty’s Commander 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FFFF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Other p</a:t>
            </a:r>
            <a:r>
              <a:rPr sz="3600" dirty="0" smtClean="0">
                <a:solidFill>
                  <a:srgbClr val="FFFF00"/>
                </a:solidFill>
              </a:rPr>
              <a:t>henotypes </a:t>
            </a:r>
            <a:r>
              <a:rPr sz="3600" dirty="0">
                <a:solidFill>
                  <a:srgbClr val="FFFF00"/>
                </a:solidFill>
              </a:rPr>
              <a:t>may come from genotypes</a:t>
            </a:r>
          </a:p>
        </p:txBody>
      </p:sp>
      <p:sp>
        <p:nvSpPr>
          <p:cNvPr id="98" name="Shape 98"/>
          <p:cNvSpPr/>
          <p:nvPr/>
        </p:nvSpPr>
        <p:spPr>
          <a:xfrm>
            <a:off x="149075" y="6306838"/>
            <a:ext cx="754561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For a complete list, see: http://aipl.arsusda.gov/reference/recessive_haplotypes_ARR-G3.html.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51174" y="147767"/>
            <a:ext cx="8226426" cy="584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defRPr sz="33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Conclusions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5612" y="1371600"/>
            <a:ext cx="8226426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bg1"/>
                </a:solidFill>
              </a:rPr>
              <a:t>New technology is enabling the collection of novel phenotypes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Genotypes are now routinely available for young animals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High-density SNP genotypes can be used to construct phenotypes directly</a:t>
            </a:r>
            <a:endParaRPr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02425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51174" y="147767"/>
            <a:ext cx="8226426" cy="5847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defRPr sz="334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Acknowledgments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455612" y="1371600"/>
            <a:ext cx="8226426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Dan Null and Paul </a:t>
            </a:r>
            <a:r>
              <a:rPr lang="en-US" sz="3200" dirty="0" err="1" smtClean="0">
                <a:solidFill>
                  <a:srgbClr val="FFFFFF"/>
                </a:solidFill>
              </a:rPr>
              <a:t>VanRaden</a:t>
            </a:r>
            <a:r>
              <a:rPr lang="en-US" sz="3200" dirty="0" smtClean="0">
                <a:solidFill>
                  <a:srgbClr val="FFFFFF"/>
                </a:solidFill>
              </a:rPr>
              <a:t>, AGIL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err="1" smtClean="0">
                <a:solidFill>
                  <a:srgbClr val="FFFFFF"/>
                </a:solidFill>
              </a:rPr>
              <a:t>Chuanyu</a:t>
            </a:r>
            <a:r>
              <a:rPr lang="en-US" sz="3200" dirty="0" smtClean="0">
                <a:solidFill>
                  <a:srgbClr val="FFFFFF"/>
                </a:solidFill>
              </a:rPr>
              <a:t> Sun, Sexing Technologies</a:t>
            </a:r>
            <a:endParaRPr sz="32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AFRI grant 1245-31000-101-05, “Improving Fertility of Dairy Cattle Using Translational Genomics”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932162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48729" y="6229290"/>
            <a:ext cx="374221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000" b="1" dirty="0">
                <a:solidFill>
                  <a:schemeClr val="bg1"/>
                </a:solidFill>
              </a:rPr>
              <a:t>Source: Miglior et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r>
              <a:rPr sz="1000" b="1" dirty="0" smtClean="0">
                <a:solidFill>
                  <a:schemeClr val="bg1"/>
                </a:solidFill>
              </a:rPr>
              <a:t>l.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sz="1000" b="1" dirty="0" smtClean="0">
                <a:solidFill>
                  <a:schemeClr val="bg1"/>
                </a:solidFill>
              </a:rPr>
              <a:t>2012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Selection indices now include many traits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2027822"/>
              </p:ext>
            </p:extLst>
          </p:nvPr>
        </p:nvGraphicFramePr>
        <p:xfrm>
          <a:off x="-71415" y="1188357"/>
          <a:ext cx="9062357" cy="50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52400" y="106393"/>
            <a:ext cx="8836025" cy="6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00"/>
                </a:solidFill>
              </a:rPr>
              <a:t>New phenotypes should add information</a:t>
            </a:r>
          </a:p>
        </p:txBody>
      </p:sp>
      <p:graphicFrame>
        <p:nvGraphicFramePr>
          <p:cNvPr id="176" name="Table 176"/>
          <p:cNvGraphicFramePr/>
          <p:nvPr/>
        </p:nvGraphicFramePr>
        <p:xfrm>
          <a:off x="1600200" y="990600"/>
          <a:ext cx="6096000" cy="4495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7" name="Shape 177"/>
          <p:cNvSpPr/>
          <p:nvPr/>
        </p:nvSpPr>
        <p:spPr>
          <a:xfrm>
            <a:off x="2731372" y="5410200"/>
            <a:ext cx="56149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78" name="Shape 178"/>
          <p:cNvSpPr/>
          <p:nvPr/>
        </p:nvSpPr>
        <p:spPr>
          <a:xfrm>
            <a:off x="5550773" y="5410200"/>
            <a:ext cx="68040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79" name="Shape 179"/>
          <p:cNvSpPr/>
          <p:nvPr/>
        </p:nvSpPr>
        <p:spPr>
          <a:xfrm>
            <a:off x="2832169" y="5791200"/>
            <a:ext cx="3458429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Genetic correlation with 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existing traits</a:t>
            </a:r>
          </a:p>
        </p:txBody>
      </p:sp>
      <p:sp>
        <p:nvSpPr>
          <p:cNvPr id="180" name="Shape 180"/>
          <p:cNvSpPr/>
          <p:nvPr/>
        </p:nvSpPr>
        <p:spPr>
          <a:xfrm rot="16200000">
            <a:off x="1076324" y="4313148"/>
            <a:ext cx="56149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1" name="Shape 181"/>
          <p:cNvSpPr/>
          <p:nvPr/>
        </p:nvSpPr>
        <p:spPr>
          <a:xfrm rot="16200000">
            <a:off x="1016867" y="2104247"/>
            <a:ext cx="68040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82" name="Shape 182"/>
          <p:cNvSpPr/>
          <p:nvPr/>
        </p:nvSpPr>
        <p:spPr>
          <a:xfrm rot="16200000">
            <a:off x="-817801" y="2949694"/>
            <a:ext cx="3204677" cy="792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Phenotypic correlation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with existing traits</a:t>
            </a:r>
          </a:p>
        </p:txBody>
      </p:sp>
      <p:sp>
        <p:nvSpPr>
          <p:cNvPr id="183" name="Shape 183"/>
          <p:cNvSpPr/>
          <p:nvPr/>
        </p:nvSpPr>
        <p:spPr>
          <a:xfrm>
            <a:off x="1815234" y="1525110"/>
            <a:ext cx="2628861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Novel phenotypes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include some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new information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1806353" y="3733800"/>
            <a:ext cx="2628861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Novel phenotypes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include much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new information</a:t>
            </a:r>
          </a:p>
        </p:txBody>
      </p:sp>
      <p:sp>
        <p:nvSpPr>
          <p:cNvPr id="185" name="Shape 185"/>
          <p:cNvSpPr/>
          <p:nvPr/>
        </p:nvSpPr>
        <p:spPr>
          <a:xfrm>
            <a:off x="4861186" y="3733800"/>
            <a:ext cx="262886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Novel phenotypes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contain some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new information</a:t>
            </a:r>
          </a:p>
        </p:txBody>
      </p:sp>
      <p:sp>
        <p:nvSpPr>
          <p:cNvPr id="186" name="Shape 186"/>
          <p:cNvSpPr/>
          <p:nvPr/>
        </p:nvSpPr>
        <p:spPr>
          <a:xfrm>
            <a:off x="4845473" y="1525110"/>
            <a:ext cx="2628860" cy="1148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Novel phenotypes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contain little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new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Cost of measurement vs. </a:t>
            </a:r>
            <a:r>
              <a:rPr sz="3600" dirty="0" smtClean="0">
                <a:solidFill>
                  <a:srgbClr val="FFFF00"/>
                </a:solidFill>
              </a:rPr>
              <a:t>value</a:t>
            </a:r>
            <a:r>
              <a:rPr lang="en-US" sz="3600" dirty="0" smtClean="0">
                <a:solidFill>
                  <a:srgbClr val="FFFF00"/>
                </a:solidFill>
              </a:rPr>
              <a:t> to farmers</a:t>
            </a:r>
            <a:endParaRPr sz="3600" dirty="0">
              <a:solidFill>
                <a:srgbClr val="FFFF00"/>
              </a:solidFill>
            </a:endParaRPr>
          </a:p>
        </p:txBody>
      </p:sp>
      <p:graphicFrame>
        <p:nvGraphicFramePr>
          <p:cNvPr id="163" name="Table 163"/>
          <p:cNvGraphicFramePr/>
          <p:nvPr/>
        </p:nvGraphicFramePr>
        <p:xfrm>
          <a:off x="1600200" y="1143000"/>
          <a:ext cx="6096000" cy="4495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</a:tr>
              <a:tr h="2209800"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 i="0"/>
                      </a:pPr>
                      <a:endParaRPr/>
                    </a:p>
                  </a:txBody>
                  <a:tcPr marL="45720" marR="45720" horzOverflow="overflow">
                    <a:lnL w="38100">
                      <a:solidFill>
                        <a:srgbClr val="FFFFFF"/>
                      </a:solidFill>
                      <a:round/>
                    </a:lnL>
                    <a:lnR w="381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64" name="Shape 164"/>
          <p:cNvSpPr/>
          <p:nvPr/>
        </p:nvSpPr>
        <p:spPr>
          <a:xfrm>
            <a:off x="2731372" y="5710535"/>
            <a:ext cx="56149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65" name="Shape 165"/>
          <p:cNvSpPr/>
          <p:nvPr/>
        </p:nvSpPr>
        <p:spPr>
          <a:xfrm>
            <a:off x="5550773" y="5715000"/>
            <a:ext cx="68040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6" name="Shape 166"/>
          <p:cNvSpPr/>
          <p:nvPr/>
        </p:nvSpPr>
        <p:spPr>
          <a:xfrm>
            <a:off x="3052432" y="6143769"/>
            <a:ext cx="3017897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Cost of measurement</a:t>
            </a:r>
          </a:p>
        </p:txBody>
      </p:sp>
      <p:sp>
        <p:nvSpPr>
          <p:cNvPr id="167" name="Shape 167"/>
          <p:cNvSpPr/>
          <p:nvPr/>
        </p:nvSpPr>
        <p:spPr>
          <a:xfrm rot="16200000">
            <a:off x="1000124" y="4465548"/>
            <a:ext cx="56149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68" name="Shape 168"/>
          <p:cNvSpPr/>
          <p:nvPr/>
        </p:nvSpPr>
        <p:spPr>
          <a:xfrm rot="16200000">
            <a:off x="940668" y="2256647"/>
            <a:ext cx="68040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9" name="Shape 169"/>
          <p:cNvSpPr/>
          <p:nvPr/>
        </p:nvSpPr>
        <p:spPr>
          <a:xfrm rot="16200000">
            <a:off x="-530499" y="3279894"/>
            <a:ext cx="270833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00"/>
                </a:solidFill>
              </a:rPr>
              <a:t>Value of phenotype</a:t>
            </a:r>
          </a:p>
        </p:txBody>
      </p:sp>
      <p:sp>
        <p:nvSpPr>
          <p:cNvPr id="170" name="Shape 170"/>
          <p:cNvSpPr/>
          <p:nvPr/>
        </p:nvSpPr>
        <p:spPr>
          <a:xfrm>
            <a:off x="2266484" y="2133600"/>
            <a:ext cx="156042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(milk yield)</a:t>
            </a:r>
          </a:p>
        </p:txBody>
      </p:sp>
      <p:sp>
        <p:nvSpPr>
          <p:cNvPr id="171" name="Shape 171"/>
          <p:cNvSpPr/>
          <p:nvPr/>
        </p:nvSpPr>
        <p:spPr>
          <a:xfrm>
            <a:off x="4970215" y="4343400"/>
            <a:ext cx="240230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 dirty="0" smtClean="0"/>
              <a:t>(</a:t>
            </a:r>
            <a:r>
              <a:rPr lang="en-US" sz="2400" dirty="0" smtClean="0"/>
              <a:t>greenhouse gas</a:t>
            </a:r>
            <a:br>
              <a:rPr lang="en-US" sz="2400" dirty="0" smtClean="0"/>
            </a:br>
            <a:r>
              <a:rPr lang="en-US" sz="2400" dirty="0" smtClean="0"/>
              <a:t>emissions</a:t>
            </a:r>
            <a:r>
              <a:rPr sz="2400" dirty="0" smtClean="0"/>
              <a:t>)</a:t>
            </a:r>
            <a:endParaRPr sz="2400" dirty="0"/>
          </a:p>
        </p:txBody>
      </p:sp>
      <p:sp>
        <p:nvSpPr>
          <p:cNvPr id="172" name="Shape 172"/>
          <p:cNvSpPr/>
          <p:nvPr/>
        </p:nvSpPr>
        <p:spPr>
          <a:xfrm>
            <a:off x="5245406" y="2133600"/>
            <a:ext cx="1798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(feed intake)</a:t>
            </a:r>
          </a:p>
        </p:txBody>
      </p:sp>
      <p:sp>
        <p:nvSpPr>
          <p:cNvPr id="173" name="Shape 173"/>
          <p:cNvSpPr/>
          <p:nvPr/>
        </p:nvSpPr>
        <p:spPr>
          <a:xfrm>
            <a:off x="2084661" y="4343400"/>
            <a:ext cx="206911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400"/>
              <a:t>(conformation)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52400" y="95639"/>
            <a:ext cx="8836025" cy="64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Some n</a:t>
            </a:r>
            <a:r>
              <a:rPr sz="3600" dirty="0" smtClean="0">
                <a:solidFill>
                  <a:srgbClr val="FFFF00"/>
                </a:solidFill>
              </a:rPr>
              <a:t>ovel </a:t>
            </a:r>
            <a:r>
              <a:rPr sz="3600" dirty="0">
                <a:solidFill>
                  <a:srgbClr val="FFFF00"/>
                </a:solidFill>
              </a:rPr>
              <a:t>phenotypes studied recently</a:t>
            </a:r>
          </a:p>
        </p:txBody>
      </p:sp>
      <p:sp>
        <p:nvSpPr>
          <p:cNvPr id="114" name="Shape 114"/>
          <p:cNvSpPr/>
          <p:nvPr/>
        </p:nvSpPr>
        <p:spPr>
          <a:xfrm>
            <a:off x="118533" y="914400"/>
            <a:ext cx="8873067" cy="603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Claw health</a:t>
            </a:r>
            <a:r>
              <a:rPr sz="2400"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A9C9FF"/>
                </a:solidFill>
              </a:rPr>
              <a:t>(Van der Linde et al., 2010)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Dairy cattle health </a:t>
            </a:r>
            <a:r>
              <a:rPr sz="2400">
                <a:solidFill>
                  <a:srgbClr val="A9C9FF"/>
                </a:solidFill>
              </a:rPr>
              <a:t>(Parker Gaddis et al., 2013)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Embryonic development </a:t>
            </a:r>
            <a:r>
              <a:rPr sz="2400">
                <a:solidFill>
                  <a:srgbClr val="A9C9FF"/>
                </a:solidFill>
              </a:rPr>
              <a:t>(Cochran et al., 2013)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Immune response </a:t>
            </a:r>
            <a:r>
              <a:rPr sz="2400">
                <a:solidFill>
                  <a:srgbClr val="A9C9FF"/>
                </a:solidFill>
              </a:rPr>
              <a:t>(Thompson-Crispi et al., 2013)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Methane production </a:t>
            </a:r>
            <a:r>
              <a:rPr sz="2400">
                <a:solidFill>
                  <a:srgbClr val="A9C9FF"/>
                </a:solidFill>
              </a:rPr>
              <a:t>(de Haas et al., 2011)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Milk fatty acid composition </a:t>
            </a:r>
            <a:r>
              <a:rPr sz="2400">
                <a:solidFill>
                  <a:srgbClr val="A9C9FF"/>
                </a:solidFill>
              </a:rPr>
              <a:t>(Soyeurt et al., 2011)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Persistency of lactation </a:t>
            </a:r>
            <a:r>
              <a:rPr sz="2400">
                <a:solidFill>
                  <a:srgbClr val="A9C9FF"/>
                </a:solidFill>
              </a:rPr>
              <a:t>(Cole et al., 2009)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Rectal temperature </a:t>
            </a:r>
            <a:r>
              <a:rPr sz="2400">
                <a:solidFill>
                  <a:srgbClr val="A9C9FF"/>
                </a:solidFill>
              </a:rPr>
              <a:t>(Dikmen et al., 2013)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Residual feed intake </a:t>
            </a:r>
            <a:r>
              <a:rPr sz="2400">
                <a:solidFill>
                  <a:srgbClr val="A9C9FF"/>
                </a:solidFill>
              </a:rPr>
              <a:t>(Connor et al., 2013)</a:t>
            </a:r>
            <a:endParaRPr sz="2400">
              <a:solidFill>
                <a:srgbClr val="A9C9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496905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8.png" descr="ADCG_screenshot.png"/>
          <p:cNvPicPr/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0" y="1600199"/>
            <a:ext cx="9144000" cy="426893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35466" y="106393"/>
            <a:ext cx="8836026" cy="6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What do US dairy farmers want?</a:t>
            </a:r>
          </a:p>
        </p:txBody>
      </p:sp>
      <p:sp>
        <p:nvSpPr>
          <p:cNvPr id="196" name="Shape 196"/>
          <p:cNvSpPr/>
          <p:nvPr/>
        </p:nvSpPr>
        <p:spPr>
          <a:xfrm>
            <a:off x="457200" y="990600"/>
            <a:ext cx="8153400" cy="521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National workshop in Tempe, AZ in February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Producers, industry, academia, and government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Farmers want new tools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Additional traits (</a:t>
            </a:r>
            <a:r>
              <a:rPr sz="2800">
                <a:solidFill>
                  <a:srgbClr val="FFFF00"/>
                </a:solidFill>
              </a:rPr>
              <a:t>novel phenotypes</a:t>
            </a:r>
            <a:r>
              <a:rPr sz="28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Better management tools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8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00"/>
                </a:solidFill>
              </a:rPr>
              <a:t>Foot health</a:t>
            </a:r>
            <a:r>
              <a:rPr sz="3200">
                <a:solidFill>
                  <a:srgbClr val="FFFFFF"/>
                </a:solidFill>
              </a:rPr>
              <a:t> and </a:t>
            </a:r>
            <a:r>
              <a:rPr sz="3200">
                <a:solidFill>
                  <a:srgbClr val="FFFF00"/>
                </a:solidFill>
              </a:rPr>
              <a:t>feed efficiency</a:t>
            </a:r>
            <a:r>
              <a:rPr sz="3200">
                <a:solidFill>
                  <a:srgbClr val="FFFFFF"/>
                </a:solidFill>
              </a:rPr>
              <a:t> were of greatest interest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52400" y="106393"/>
            <a:ext cx="8836025" cy="6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600">
                <a:solidFill>
                  <a:srgbClr val="FFF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What can farmers do with novel traits?</a:t>
            </a:r>
          </a:p>
        </p:txBody>
      </p:sp>
      <p:sp>
        <p:nvSpPr>
          <p:cNvPr id="189" name="Shape 189"/>
          <p:cNvSpPr/>
          <p:nvPr/>
        </p:nvSpPr>
        <p:spPr>
          <a:xfrm>
            <a:off x="464010" y="1219200"/>
            <a:ext cx="8187266" cy="39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Put them into a </a:t>
            </a:r>
            <a:r>
              <a:rPr sz="3200">
                <a:solidFill>
                  <a:srgbClr val="FFFF00"/>
                </a:solidFill>
              </a:rPr>
              <a:t>selection index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Correlated traits are helpful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Apply selection for a </a:t>
            </a:r>
            <a:r>
              <a:rPr sz="3200">
                <a:solidFill>
                  <a:srgbClr val="FFFF00"/>
                </a:solidFill>
              </a:rPr>
              <a:t>long time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There are no shortcuts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4066" lvl="0" indent="-364066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3200">
                <a:solidFill>
                  <a:srgbClr val="FFFFFF"/>
                </a:solidFill>
              </a:rPr>
              <a:t>Collect phenotypes on </a:t>
            </a:r>
            <a:r>
              <a:rPr sz="3200">
                <a:solidFill>
                  <a:srgbClr val="FFFF00"/>
                </a:solidFill>
              </a:rPr>
              <a:t>many daughters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Repeated records of limited value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61508" lvl="1" indent="-318558">
              <a:spcBef>
                <a:spcPts val="1100"/>
              </a:spcBef>
              <a:buClr>
                <a:srgbClr val="00FF00"/>
              </a:buClr>
              <a:buSzPct val="45000"/>
              <a:buFont typeface="Helvetica"/>
              <a:buChar char="●"/>
              <a:tabLst>
                <a:tab pos="266700" algn="l"/>
                <a:tab pos="723900" algn="l"/>
                <a:tab pos="1181100" algn="l"/>
                <a:tab pos="1638300" algn="l"/>
                <a:tab pos="2095500" algn="l"/>
                <a:tab pos="2552700" algn="l"/>
                <a:tab pos="3009900" algn="l"/>
                <a:tab pos="3467100" algn="l"/>
                <a:tab pos="3924300" algn="l"/>
                <a:tab pos="4381500" algn="l"/>
                <a:tab pos="4838700" algn="l"/>
                <a:tab pos="5295900" algn="l"/>
                <a:tab pos="5753100" algn="l"/>
                <a:tab pos="6210300" algn="l"/>
                <a:tab pos="6667500" algn="l"/>
                <a:tab pos="7124700" algn="l"/>
                <a:tab pos="7581900" algn="l"/>
                <a:tab pos="8039100" algn="l"/>
                <a:tab pos="8496300" algn="l"/>
                <a:tab pos="8953500" algn="l"/>
                <a:tab pos="9410700" algn="l"/>
              </a:tabLst>
              <a:defRPr sz="1800"/>
            </a:pPr>
            <a:r>
              <a:rPr sz="2800">
                <a:solidFill>
                  <a:srgbClr val="FFFFFF"/>
                </a:solidFill>
              </a:rPr>
              <a:t>Genomics can increase accuracy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81026"/>
              </p:ext>
            </p:extLst>
          </p:nvPr>
        </p:nvGraphicFramePr>
        <p:xfrm>
          <a:off x="245331" y="1233488"/>
          <a:ext cx="8633618" cy="4719320"/>
        </p:xfrm>
        <a:graphic>
          <a:graphicData uri="http://schemas.openxmlformats.org/drawingml/2006/table">
            <a:tbl>
              <a:tblPr/>
              <a:tblGrid>
                <a:gridCol w="3331741"/>
                <a:gridCol w="1588373"/>
                <a:gridCol w="1752687"/>
                <a:gridCol w="196081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Milk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−80.3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Fat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54.8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Protein 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86.3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48.0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Productive life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mo)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73.7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41.6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Somatic cell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64.9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pregnancy rate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53.5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20.9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45.8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calving ease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Sire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Daughter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stillbirth rate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242711" y="5938343"/>
            <a:ext cx="517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*2013 </a:t>
            </a:r>
            <a:r>
              <a:rPr lang="en-US" sz="1600" b="1" dirty="0">
                <a:solidFill>
                  <a:schemeClr val="bg1"/>
                </a:solidFill>
              </a:rPr>
              <a:t>deregressed value – </a:t>
            </a:r>
            <a:r>
              <a:rPr lang="en-US" sz="1600" b="1" dirty="0" smtClean="0">
                <a:solidFill>
                  <a:schemeClr val="bg1"/>
                </a:solidFill>
              </a:rPr>
              <a:t>2009 </a:t>
            </a:r>
            <a:r>
              <a:rPr lang="en-US" sz="1600" b="1" dirty="0">
                <a:solidFill>
                  <a:schemeClr val="bg1"/>
                </a:solidFill>
              </a:rPr>
              <a:t>genomic </a:t>
            </a:r>
            <a:r>
              <a:rPr lang="en-US" sz="1600" b="1" dirty="0" smtClean="0">
                <a:solidFill>
                  <a:schemeClr val="bg1"/>
                </a:solidFill>
              </a:rPr>
              <a:t>evaluation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1198</Words>
  <Application>Microsoft Macintosh PowerPoint</Application>
  <PresentationFormat>On-screen Show (4:3)</PresentationFormat>
  <Paragraphs>263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</vt:lpstr>
      <vt:lpstr>Using genotypes to construct phenotypes for dairy cattle breeding programs and beyond</vt:lpstr>
      <vt:lpstr>PowerPoint Presentation</vt:lpstr>
      <vt:lpstr>Selection indices now include many traits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Holstein prediction accuracy</vt:lpstr>
      <vt:lpstr>PowerPoint Presentation</vt:lpstr>
      <vt:lpstr>Genotypes are abundant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content for polled in Jerseys</vt:lpstr>
      <vt:lpstr>PowerPoint Presentation</vt:lpstr>
      <vt:lpstr>PowerPoint Presentation</vt:lpstr>
      <vt:lpstr>Allele content for polled in Holsteins</vt:lpstr>
      <vt:lpstr>PowerPoint Presentation</vt:lpstr>
      <vt:lpstr>Allele content for DGAT1 in Jerseys</vt:lpstr>
      <vt:lpstr>Other phenotypes may come from genotypes</vt:lpstr>
      <vt:lpstr>Conclusions</vt:lpstr>
      <vt:lpstr>Acknowledgments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genotypes to construct phenotypes for dairy cattle breeding programs and beyond</dc:title>
  <cp:lastModifiedBy>John Cole</cp:lastModifiedBy>
  <cp:revision>51</cp:revision>
  <dcterms:modified xsi:type="dcterms:W3CDTF">2015-04-14T15:28:36Z</dcterms:modified>
</cp:coreProperties>
</file>