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43" r:id="rId2"/>
    <p:sldId id="689" r:id="rId3"/>
    <p:sldId id="622" r:id="rId4"/>
    <p:sldId id="664" r:id="rId5"/>
    <p:sldId id="648" r:id="rId6"/>
    <p:sldId id="623" r:id="rId7"/>
    <p:sldId id="624" r:id="rId8"/>
    <p:sldId id="657" r:id="rId9"/>
    <p:sldId id="545" r:id="rId10"/>
    <p:sldId id="672" r:id="rId11"/>
    <p:sldId id="503" r:id="rId12"/>
    <p:sldId id="673" r:id="rId13"/>
    <p:sldId id="504" r:id="rId14"/>
    <p:sldId id="505" r:id="rId15"/>
    <p:sldId id="541" r:id="rId16"/>
    <p:sldId id="454" r:id="rId17"/>
    <p:sldId id="659" r:id="rId18"/>
    <p:sldId id="569" r:id="rId19"/>
    <p:sldId id="681" r:id="rId20"/>
    <p:sldId id="691" r:id="rId21"/>
    <p:sldId id="501" r:id="rId22"/>
    <p:sldId id="502" r:id="rId23"/>
    <p:sldId id="671" r:id="rId24"/>
    <p:sldId id="628" r:id="rId25"/>
    <p:sldId id="629" r:id="rId26"/>
    <p:sldId id="558" r:id="rId27"/>
    <p:sldId id="618" r:id="rId28"/>
    <p:sldId id="642" r:id="rId29"/>
    <p:sldId id="678" r:id="rId30"/>
    <p:sldId id="694" r:id="rId31"/>
    <p:sldId id="690" r:id="rId32"/>
    <p:sldId id="674" r:id="rId33"/>
    <p:sldId id="676" r:id="rId34"/>
    <p:sldId id="677" r:id="rId35"/>
    <p:sldId id="669" r:id="rId36"/>
    <p:sldId id="665" r:id="rId37"/>
    <p:sldId id="679" r:id="rId38"/>
    <p:sldId id="666" r:id="rId39"/>
    <p:sldId id="667" r:id="rId40"/>
    <p:sldId id="668" r:id="rId41"/>
    <p:sldId id="683" r:id="rId42"/>
    <p:sldId id="684" r:id="rId43"/>
    <p:sldId id="614" r:id="rId44"/>
    <p:sldId id="688" r:id="rId45"/>
    <p:sldId id="680" r:id="rId46"/>
    <p:sldId id="695" r:id="rId47"/>
    <p:sldId id="687" r:id="rId48"/>
    <p:sldId id="6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3F"/>
    <a:srgbClr val="00337F"/>
    <a:srgbClr val="000000"/>
    <a:srgbClr val="0033CC"/>
    <a:srgbClr val="FFE600"/>
    <a:srgbClr val="FFF000"/>
    <a:srgbClr val="FFFF00"/>
    <a:srgbClr val="FFFFFF"/>
    <a:srgbClr val="00644A"/>
    <a:srgbClr val="0082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15" autoAdjust="0"/>
    <p:restoredTop sz="99815" autoAdjust="0"/>
  </p:normalViewPr>
  <p:slideViewPr>
    <p:cSldViewPr snapToGrid="0">
      <p:cViewPr varScale="1">
        <p:scale>
          <a:sx n="89" d="100"/>
          <a:sy n="89" d="100"/>
        </p:scale>
        <p:origin x="-12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data-m\GRW\GRAPHICS\AI%20bulls%20with%20G%20statu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204072365698413"/>
          <c:y val="3.0374345113832434E-2"/>
          <c:w val="0.84872923869722083"/>
          <c:h val="0.8443978516341869"/>
        </c:manualLayout>
      </c:layout>
      <c:lineChart>
        <c:grouping val="standard"/>
        <c:ser>
          <c:idx val="1"/>
          <c:order val="0"/>
          <c:tx>
            <c:strRef>
              <c:f>Sheet1!$A$3</c:f>
              <c:strCache>
                <c:ptCount val="1"/>
                <c:pt idx="0">
                  <c:v>  Holstein male</c:v>
                </c:pt>
              </c:strCache>
            </c:strRef>
          </c:tx>
          <c:spPr>
            <a:ln w="34925" cap="rnd">
              <a:solidFill>
                <a:srgbClr val="00337F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 cap="rnd">
                <a:solidFill>
                  <a:srgbClr val="00337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Sheet1!$C$2:$AE$2</c:f>
              <c:strCache>
                <c:ptCount val="28"/>
                <c:pt idx="0">
                  <c:v> 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24-
35</c:v>
                </c:pt>
                <c:pt idx="25">
                  <c:v>36-
47</c:v>
                </c:pt>
                <c:pt idx="26">
                  <c:v>48-
59</c:v>
                </c:pt>
                <c:pt idx="27">
                  <c:v>  60</c:v>
                </c:pt>
              </c:strCache>
            </c:strRef>
          </c:cat>
          <c:val>
            <c:numRef>
              <c:f>Sheet1!$C$3:$AD$3</c:f>
              <c:numCache>
                <c:formatCode>General</c:formatCode>
                <c:ptCount val="28"/>
                <c:pt idx="0">
                  <c:v>258</c:v>
                </c:pt>
                <c:pt idx="1">
                  <c:v>8551</c:v>
                </c:pt>
                <c:pt idx="2">
                  <c:v>8472</c:v>
                </c:pt>
                <c:pt idx="3">
                  <c:v>3594</c:v>
                </c:pt>
                <c:pt idx="4">
                  <c:v>1865</c:v>
                </c:pt>
                <c:pt idx="5">
                  <c:v>1103</c:v>
                </c:pt>
                <c:pt idx="6">
                  <c:v>738</c:v>
                </c:pt>
                <c:pt idx="7">
                  <c:v>514</c:v>
                </c:pt>
                <c:pt idx="8">
                  <c:v>376</c:v>
                </c:pt>
                <c:pt idx="9">
                  <c:v>421</c:v>
                </c:pt>
                <c:pt idx="10">
                  <c:v>287</c:v>
                </c:pt>
                <c:pt idx="11">
                  <c:v>247</c:v>
                </c:pt>
                <c:pt idx="12">
                  <c:v>216</c:v>
                </c:pt>
                <c:pt idx="13">
                  <c:v>153</c:v>
                </c:pt>
                <c:pt idx="14">
                  <c:v>113</c:v>
                </c:pt>
                <c:pt idx="15">
                  <c:v>76</c:v>
                </c:pt>
                <c:pt idx="16">
                  <c:v>75</c:v>
                </c:pt>
                <c:pt idx="17">
                  <c:v>52</c:v>
                </c:pt>
                <c:pt idx="18">
                  <c:v>60</c:v>
                </c:pt>
                <c:pt idx="19">
                  <c:v>72</c:v>
                </c:pt>
                <c:pt idx="20">
                  <c:v>50</c:v>
                </c:pt>
                <c:pt idx="21">
                  <c:v>56</c:v>
                </c:pt>
                <c:pt idx="22">
                  <c:v>32</c:v>
                </c:pt>
                <c:pt idx="23">
                  <c:v>42</c:v>
                </c:pt>
                <c:pt idx="24">
                  <c:v>242</c:v>
                </c:pt>
                <c:pt idx="25">
                  <c:v>157</c:v>
                </c:pt>
                <c:pt idx="26">
                  <c:v>174</c:v>
                </c:pt>
                <c:pt idx="27">
                  <c:v>1836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  Holstein female</c:v>
                </c:pt>
              </c:strCache>
            </c:strRef>
          </c:tx>
          <c:spPr>
            <a:ln w="34925" cap="rnd">
              <a:solidFill>
                <a:srgbClr val="8E001B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>
                <a:solidFill>
                  <a:srgbClr val="8E001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Sheet1!$C$2:$AE$2</c:f>
              <c:strCache>
                <c:ptCount val="28"/>
                <c:pt idx="0">
                  <c:v> 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24-
35</c:v>
                </c:pt>
                <c:pt idx="25">
                  <c:v>36-
47</c:v>
                </c:pt>
                <c:pt idx="26">
                  <c:v>48-
59</c:v>
                </c:pt>
                <c:pt idx="27">
                  <c:v>  60</c:v>
                </c:pt>
              </c:strCache>
            </c:strRef>
          </c:cat>
          <c:val>
            <c:numRef>
              <c:f>Sheet1!$C$4:$AD$4</c:f>
              <c:numCache>
                <c:formatCode>General</c:formatCode>
                <c:ptCount val="28"/>
                <c:pt idx="0">
                  <c:v>255</c:v>
                </c:pt>
                <c:pt idx="1">
                  <c:v>27166</c:v>
                </c:pt>
                <c:pt idx="2">
                  <c:v>31572</c:v>
                </c:pt>
                <c:pt idx="3">
                  <c:v>16601</c:v>
                </c:pt>
                <c:pt idx="4">
                  <c:v>9020</c:v>
                </c:pt>
                <c:pt idx="5">
                  <c:v>7910</c:v>
                </c:pt>
                <c:pt idx="6">
                  <c:v>10070</c:v>
                </c:pt>
                <c:pt idx="7">
                  <c:v>7401</c:v>
                </c:pt>
                <c:pt idx="8">
                  <c:v>5421</c:v>
                </c:pt>
                <c:pt idx="9">
                  <c:v>6004</c:v>
                </c:pt>
                <c:pt idx="10">
                  <c:v>5212</c:v>
                </c:pt>
                <c:pt idx="11">
                  <c:v>5080</c:v>
                </c:pt>
                <c:pt idx="12">
                  <c:v>3333</c:v>
                </c:pt>
                <c:pt idx="13">
                  <c:v>2637</c:v>
                </c:pt>
                <c:pt idx="14">
                  <c:v>2362</c:v>
                </c:pt>
                <c:pt idx="15">
                  <c:v>1752</c:v>
                </c:pt>
                <c:pt idx="16">
                  <c:v>1273</c:v>
                </c:pt>
                <c:pt idx="17">
                  <c:v>881</c:v>
                </c:pt>
                <c:pt idx="18">
                  <c:v>937</c:v>
                </c:pt>
                <c:pt idx="19">
                  <c:v>1383</c:v>
                </c:pt>
                <c:pt idx="20">
                  <c:v>1477</c:v>
                </c:pt>
                <c:pt idx="21">
                  <c:v>1238</c:v>
                </c:pt>
                <c:pt idx="22">
                  <c:v>936</c:v>
                </c:pt>
                <c:pt idx="23">
                  <c:v>818</c:v>
                </c:pt>
                <c:pt idx="24">
                  <c:v>4257</c:v>
                </c:pt>
                <c:pt idx="25">
                  <c:v>1719</c:v>
                </c:pt>
                <c:pt idx="26">
                  <c:v>1415</c:v>
                </c:pt>
                <c:pt idx="27">
                  <c:v>4810</c:v>
                </c:pt>
              </c:numCache>
            </c:numRef>
          </c:val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  Jersey male</c:v>
                </c:pt>
              </c:strCache>
            </c:strRef>
          </c:tx>
          <c:spPr>
            <a:ln w="34925">
              <a:solidFill>
                <a:srgbClr val="00337F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>
                <a:solidFill>
                  <a:srgbClr val="00337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Sheet1!$C$5:$AD$5</c:f>
              <c:numCache>
                <c:formatCode>General</c:formatCode>
                <c:ptCount val="28"/>
                <c:pt idx="0">
                  <c:v>23</c:v>
                </c:pt>
                <c:pt idx="1">
                  <c:v>1061</c:v>
                </c:pt>
                <c:pt idx="2">
                  <c:v>942</c:v>
                </c:pt>
                <c:pt idx="3">
                  <c:v>441</c:v>
                </c:pt>
                <c:pt idx="4">
                  <c:v>224</c:v>
                </c:pt>
                <c:pt idx="5">
                  <c:v>124</c:v>
                </c:pt>
                <c:pt idx="6">
                  <c:v>100</c:v>
                </c:pt>
                <c:pt idx="7">
                  <c:v>83</c:v>
                </c:pt>
                <c:pt idx="8">
                  <c:v>77</c:v>
                </c:pt>
                <c:pt idx="9">
                  <c:v>56</c:v>
                </c:pt>
                <c:pt idx="10">
                  <c:v>27</c:v>
                </c:pt>
                <c:pt idx="11">
                  <c:v>33</c:v>
                </c:pt>
                <c:pt idx="12">
                  <c:v>24</c:v>
                </c:pt>
                <c:pt idx="13">
                  <c:v>22</c:v>
                </c:pt>
                <c:pt idx="14">
                  <c:v>21</c:v>
                </c:pt>
                <c:pt idx="15">
                  <c:v>20</c:v>
                </c:pt>
                <c:pt idx="16">
                  <c:v>9</c:v>
                </c:pt>
                <c:pt idx="17">
                  <c:v>12</c:v>
                </c:pt>
                <c:pt idx="18">
                  <c:v>9</c:v>
                </c:pt>
                <c:pt idx="19">
                  <c:v>10</c:v>
                </c:pt>
                <c:pt idx="20">
                  <c:v>16</c:v>
                </c:pt>
                <c:pt idx="21">
                  <c:v>7</c:v>
                </c:pt>
                <c:pt idx="22">
                  <c:v>6</c:v>
                </c:pt>
                <c:pt idx="23">
                  <c:v>4</c:v>
                </c:pt>
                <c:pt idx="24">
                  <c:v>34</c:v>
                </c:pt>
                <c:pt idx="25">
                  <c:v>13</c:v>
                </c:pt>
                <c:pt idx="26">
                  <c:v>14</c:v>
                </c:pt>
                <c:pt idx="27">
                  <c:v>1188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  Jersey female</c:v>
                </c:pt>
              </c:strCache>
            </c:strRef>
          </c:tx>
          <c:spPr>
            <a:ln w="34925">
              <a:solidFill>
                <a:srgbClr val="8E001B"/>
              </a:solidFill>
            </a:ln>
          </c:spPr>
          <c:marker>
            <c:symbol val="circle"/>
            <c:size val="9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 cap="rnd">
                <a:solidFill>
                  <a:srgbClr val="8E001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val>
            <c:numRef>
              <c:f>Sheet1!$C$6:$AD$6</c:f>
              <c:numCache>
                <c:formatCode>General</c:formatCode>
                <c:ptCount val="28"/>
                <c:pt idx="0">
                  <c:v>17</c:v>
                </c:pt>
                <c:pt idx="1">
                  <c:v>1711</c:v>
                </c:pt>
                <c:pt idx="2">
                  <c:v>2738</c:v>
                </c:pt>
                <c:pt idx="3">
                  <c:v>3039</c:v>
                </c:pt>
                <c:pt idx="4">
                  <c:v>1877</c:v>
                </c:pt>
                <c:pt idx="5">
                  <c:v>1627</c:v>
                </c:pt>
                <c:pt idx="6">
                  <c:v>1789</c:v>
                </c:pt>
                <c:pt idx="7">
                  <c:v>1001</c:v>
                </c:pt>
                <c:pt idx="8">
                  <c:v>958</c:v>
                </c:pt>
                <c:pt idx="9">
                  <c:v>1100</c:v>
                </c:pt>
                <c:pt idx="10">
                  <c:v>1269</c:v>
                </c:pt>
                <c:pt idx="11">
                  <c:v>1193</c:v>
                </c:pt>
                <c:pt idx="12">
                  <c:v>230</c:v>
                </c:pt>
                <c:pt idx="13">
                  <c:v>138</c:v>
                </c:pt>
                <c:pt idx="14">
                  <c:v>166</c:v>
                </c:pt>
                <c:pt idx="15">
                  <c:v>181</c:v>
                </c:pt>
                <c:pt idx="16">
                  <c:v>184</c:v>
                </c:pt>
                <c:pt idx="17">
                  <c:v>179</c:v>
                </c:pt>
                <c:pt idx="18">
                  <c:v>77</c:v>
                </c:pt>
                <c:pt idx="19">
                  <c:v>70</c:v>
                </c:pt>
                <c:pt idx="20">
                  <c:v>55</c:v>
                </c:pt>
                <c:pt idx="21">
                  <c:v>66</c:v>
                </c:pt>
                <c:pt idx="22">
                  <c:v>67</c:v>
                </c:pt>
                <c:pt idx="23">
                  <c:v>99</c:v>
                </c:pt>
                <c:pt idx="24">
                  <c:v>1314</c:v>
                </c:pt>
                <c:pt idx="25">
                  <c:v>460</c:v>
                </c:pt>
                <c:pt idx="26">
                  <c:v>261</c:v>
                </c:pt>
                <c:pt idx="27">
                  <c:v>484</c:v>
                </c:pt>
              </c:numCache>
            </c:numRef>
          </c:val>
        </c:ser>
        <c:marker val="1"/>
        <c:axId val="343540096"/>
        <c:axId val="343542400"/>
      </c:lineChart>
      <c:catAx>
        <c:axId val="343540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Age (mo)</a:t>
                </a:r>
                <a:endParaRPr lang="en-US" sz="18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965807059179894"/>
              <c:y val="0.93420244192751556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343542400"/>
        <c:crossesAt val="-500"/>
        <c:auto val="1"/>
        <c:lblAlgn val="ctr"/>
        <c:lblOffset val="20"/>
      </c:catAx>
      <c:valAx>
        <c:axId val="3435424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Frequency (no)</a:t>
                </a:r>
                <a:endParaRPr lang="en-US" sz="18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167058133555756E-3"/>
              <c:y val="0.23961086116567426"/>
            </c:manualLayout>
          </c:layout>
        </c:title>
        <c:numFmt formatCode="#,##0" sourceLinked="0"/>
        <c:tickLblPos val="nextTo"/>
        <c:spPr>
          <a:ln w="34925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343540096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62761893114951295"/>
          <c:y val="3.3117235031283436E-2"/>
          <c:w val="0.29612402218907807"/>
          <c:h val="0.29538796705449533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2000">
              <a:solidFill>
                <a:srgbClr val="00337F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2400" b="1">
          <a:solidFill>
            <a:srgbClr val="000000"/>
          </a:solidFill>
        </a:defRPr>
      </a:pPr>
      <a:endParaRPr lang="en-US"/>
    </a:p>
  </c:tx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984407525960687"/>
          <c:y val="0.11575612960053627"/>
          <c:w val="0.76383493850099216"/>
          <c:h val="0.6783040334149471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gradFill>
              <a:gsLst>
                <a:gs pos="0">
                  <a:srgbClr val="00337F"/>
                </a:gs>
                <a:gs pos="50000">
                  <a:srgbClr val="4791FF"/>
                </a:gs>
                <a:gs pos="100000">
                  <a:srgbClr val="00337F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84.7</c:v>
                </c:pt>
                <c:pt idx="2">
                  <c:v>89.1</c:v>
                </c:pt>
                <c:pt idx="3">
                  <c:v>83.3</c:v>
                </c:pt>
                <c:pt idx="4">
                  <c:v>63.6</c:v>
                </c:pt>
                <c:pt idx="5">
                  <c:v>53</c:v>
                </c:pt>
                <c:pt idx="6">
                  <c:v>34.200000000000003</c:v>
                </c:pt>
                <c:pt idx="7">
                  <c:v>31.9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47.8</c:v>
                </c:pt>
                <c:pt idx="2">
                  <c:v>43.3</c:v>
                </c:pt>
                <c:pt idx="3">
                  <c:v>45.1</c:v>
                </c:pt>
                <c:pt idx="4">
                  <c:v>45.3</c:v>
                </c:pt>
                <c:pt idx="5">
                  <c:v>40.6</c:v>
                </c:pt>
                <c:pt idx="6">
                  <c:v>33.700000000000003</c:v>
                </c:pt>
                <c:pt idx="7">
                  <c:v>31</c:v>
                </c:pt>
              </c:numCache>
            </c:numRef>
          </c:val>
        </c:ser>
        <c:gapWidth val="75"/>
        <c:overlap val="-10"/>
        <c:axId val="350850432"/>
        <c:axId val="350868992"/>
      </c:barChart>
      <c:catAx>
        <c:axId val="350850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Bull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50868992"/>
        <c:crosses val="autoZero"/>
        <c:auto val="1"/>
        <c:lblAlgn val="ctr"/>
        <c:lblOffset val="0"/>
      </c:catAx>
      <c:valAx>
        <c:axId val="350868992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Parent age (mo)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5E-2"/>
              <c:y val="0.2506244061379333"/>
            </c:manualLayout>
          </c:layout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508504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4986"/>
          <c:y val="0.13293160996392078"/>
          <c:w val="0.13353099374207594"/>
          <c:h val="0.15833683402578674"/>
        </c:manualLayout>
      </c:layout>
      <c:txPr>
        <a:bodyPr/>
        <a:lstStyle/>
        <a:p>
          <a:pPr>
            <a:defRPr sz="2800" b="1">
              <a:solidFill>
                <a:srgbClr val="000000"/>
              </a:solidFill>
            </a:defRPr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277859638850565"/>
          <c:y val="0.11575612960053619"/>
          <c:w val="0.76090041737209435"/>
          <c:h val="0.6783040334149473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  Inbreeding</c:v>
                </c:pt>
              </c:strCache>
            </c:strRef>
          </c:tx>
          <c:spPr>
            <a:ln w="44450">
              <a:solidFill>
                <a:srgbClr val="00337F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4.55</c:v>
                </c:pt>
                <c:pt idx="1">
                  <c:v>4.68</c:v>
                </c:pt>
                <c:pt idx="2">
                  <c:v>4.8199999999999985</c:v>
                </c:pt>
                <c:pt idx="3">
                  <c:v>4.9400000000000004</c:v>
                </c:pt>
                <c:pt idx="4">
                  <c:v>5.05</c:v>
                </c:pt>
                <c:pt idx="5">
                  <c:v>5.1499999999999995</c:v>
                </c:pt>
                <c:pt idx="6">
                  <c:v>5.26</c:v>
                </c:pt>
                <c:pt idx="7">
                  <c:v>5.35</c:v>
                </c:pt>
                <c:pt idx="8">
                  <c:v>5.45</c:v>
                </c:pt>
                <c:pt idx="9">
                  <c:v>5.59</c:v>
                </c:pt>
                <c:pt idx="10">
                  <c:v>5.7</c:v>
                </c:pt>
                <c:pt idx="11">
                  <c:v>5.8</c:v>
                </c:pt>
                <c:pt idx="12">
                  <c:v>5.89</c:v>
                </c:pt>
                <c:pt idx="13">
                  <c:v>6.08</c:v>
                </c:pt>
                <c:pt idx="14">
                  <c:v>6.29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Expected future inbreeding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4.83</c:v>
                </c:pt>
                <c:pt idx="1">
                  <c:v>4.9400000000000004</c:v>
                </c:pt>
                <c:pt idx="2">
                  <c:v>5.05</c:v>
                </c:pt>
                <c:pt idx="3">
                  <c:v>5.14</c:v>
                </c:pt>
                <c:pt idx="4">
                  <c:v>5.23</c:v>
                </c:pt>
                <c:pt idx="5">
                  <c:v>5.33</c:v>
                </c:pt>
                <c:pt idx="6">
                  <c:v>5.4300000000000024</c:v>
                </c:pt>
                <c:pt idx="7">
                  <c:v>5.53</c:v>
                </c:pt>
                <c:pt idx="8">
                  <c:v>5.63</c:v>
                </c:pt>
                <c:pt idx="9">
                  <c:v>5.72</c:v>
                </c:pt>
                <c:pt idx="10">
                  <c:v>5.84</c:v>
                </c:pt>
                <c:pt idx="11">
                  <c:v>5.96</c:v>
                </c:pt>
                <c:pt idx="12">
                  <c:v>6.06</c:v>
                </c:pt>
                <c:pt idx="13">
                  <c:v>6.1499999999999995</c:v>
                </c:pt>
                <c:pt idx="14">
                  <c:v>6.21</c:v>
                </c:pt>
              </c:numCache>
            </c:numRef>
          </c:val>
        </c:ser>
        <c:marker val="1"/>
        <c:axId val="350955776"/>
        <c:axId val="350982528"/>
      </c:lineChart>
      <c:catAx>
        <c:axId val="350955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Cow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50982528"/>
        <c:crosses val="autoZero"/>
        <c:auto val="1"/>
        <c:lblAlgn val="ctr"/>
        <c:lblOffset val="0"/>
      </c:catAx>
      <c:valAx>
        <c:axId val="350982528"/>
        <c:scaling>
          <c:orientation val="minMax"/>
          <c:max val="7"/>
          <c:min val="4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Inbreeding (%)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2E-2"/>
              <c:y val="0.2506244061379333"/>
            </c:manualLayout>
          </c:layout>
        </c:title>
        <c:numFmt formatCode="#,##0.0" sourceLinked="0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350955776"/>
        <c:crosses val="autoZero"/>
        <c:crossBetween val="midCat"/>
        <c:majorUnit val="0.5"/>
      </c:valAx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793005154247158"/>
          <c:y val="4.4176115000412394E-2"/>
          <c:w val="0.82486282285366519"/>
          <c:h val="0.7580759602369482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strRef>
              <c:f>'%G'!$A$5:$A$12</c:f>
              <c:strCache>
                <c:ptCount val="7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2208</c:v>
                </c:pt>
                <c:pt idx="5">
                  <c:v>2009</c:v>
                </c:pt>
                <c:pt idx="6">
                  <c:v>2010</c:v>
                </c:pt>
              </c:strCache>
            </c:strRef>
          </c:cat>
          <c:val>
            <c:numRef>
              <c:f>'%G'!$B$5:$B$12</c:f>
              <c:numCache>
                <c:formatCode>General</c:formatCode>
                <c:ptCount val="8"/>
                <c:pt idx="1">
                  <c:v>34.290000000000013</c:v>
                </c:pt>
                <c:pt idx="2">
                  <c:v>29.27</c:v>
                </c:pt>
                <c:pt idx="3">
                  <c:v>46.77</c:v>
                </c:pt>
                <c:pt idx="4">
                  <c:v>61.260000000000012</c:v>
                </c:pt>
                <c:pt idx="5">
                  <c:v>69.679999999999978</c:v>
                </c:pt>
                <c:pt idx="6">
                  <c:v>75.45</c:v>
                </c:pt>
              </c:numCache>
            </c:numRef>
          </c:val>
        </c:ser>
        <c:gapWidth val="100"/>
        <c:axId val="223614080"/>
        <c:axId val="223616000"/>
      </c:barChart>
      <c:catAx>
        <c:axId val="223614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Bull birth year</a:t>
                </a:r>
              </a:p>
            </c:rich>
          </c:tx>
          <c:layout>
            <c:manualLayout>
              <c:xMode val="edge"/>
              <c:yMode val="edge"/>
              <c:x val="0.44259576248621091"/>
              <c:y val="0.91934935466708356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223616000"/>
        <c:crossesAt val="-100"/>
        <c:auto val="1"/>
        <c:lblAlgn val="ctr"/>
        <c:lblOffset val="100"/>
      </c:catAx>
      <c:valAx>
        <c:axId val="2236160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with G status</a:t>
                </a:r>
              </a:p>
            </c:rich>
          </c:tx>
          <c:layout>
            <c:manualLayout>
              <c:xMode val="edge"/>
              <c:yMode val="edge"/>
              <c:x val="1.5096618357487977E-3"/>
              <c:y val="0.14881873592048694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22361408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590616659760491"/>
          <c:y val="3.2933221725664895E-2"/>
          <c:w val="0.82499374249768564"/>
          <c:h val="0.80943462039178804"/>
        </c:manualLayout>
      </c:layout>
      <c:barChart>
        <c:barDir val="col"/>
        <c:grouping val="clustered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00337F"/>
                  </a:gs>
                  <a:gs pos="50000">
                    <a:srgbClr val="65A3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spPr>
              <a:gradFill flip="none" rotWithShape="1"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spPr>
              <a:gradFill flip="none" rotWithShape="1"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General</c:formatCode>
                <c:ptCount val="17"/>
                <c:pt idx="1">
                  <c:v>-221.93</c:v>
                </c:pt>
                <c:pt idx="2">
                  <c:v>-204.94</c:v>
                </c:pt>
                <c:pt idx="3">
                  <c:v>-171.68</c:v>
                </c:pt>
                <c:pt idx="4">
                  <c:v>-155.76999999999998</c:v>
                </c:pt>
                <c:pt idx="5">
                  <c:v>-144.26999999999998</c:v>
                </c:pt>
                <c:pt idx="6">
                  <c:v>-99.169999999999987</c:v>
                </c:pt>
                <c:pt idx="7">
                  <c:v>-47.38</c:v>
                </c:pt>
                <c:pt idx="8">
                  <c:v>-21.56</c:v>
                </c:pt>
                <c:pt idx="9">
                  <c:v>10.52</c:v>
                </c:pt>
                <c:pt idx="10">
                  <c:v>95.490000000000023</c:v>
                </c:pt>
                <c:pt idx="11">
                  <c:v>138.09</c:v>
                </c:pt>
                <c:pt idx="12">
                  <c:v>216.85000000000005</c:v>
                </c:pt>
                <c:pt idx="13">
                  <c:v>316.77999999999986</c:v>
                </c:pt>
                <c:pt idx="14">
                  <c:v>420.58</c:v>
                </c:pt>
                <c:pt idx="15">
                  <c:v>532.94999999999982</c:v>
                </c:pt>
              </c:numCache>
            </c:numRef>
          </c:val>
        </c:ser>
        <c:gapWidth val="50"/>
        <c:axId val="338796544"/>
        <c:axId val="338799616"/>
      </c:barChart>
      <c:catAx>
        <c:axId val="338796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</a:t>
                </a:r>
                <a:r>
                  <a:rPr lang="en-US" dirty="0" smtClean="0"/>
                  <a:t>entered </a:t>
                </a:r>
                <a:r>
                  <a:rPr lang="en-US" dirty="0"/>
                  <a:t>AI</a:t>
                </a:r>
              </a:p>
            </c:rich>
          </c:tx>
          <c:layout/>
        </c:title>
        <c:numFmt formatCode="@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338799616"/>
        <c:crossesAt val="-300"/>
        <c:auto val="1"/>
        <c:lblAlgn val="ctr"/>
        <c:lblOffset val="20"/>
        <c:tickLblSkip val="1"/>
      </c:catAx>
      <c:valAx>
        <c:axId val="3387996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net merit </a:t>
                </a:r>
                <a:r>
                  <a:rPr lang="en-US" dirty="0"/>
                  <a:t>($)</a:t>
                </a:r>
              </a:p>
            </c:rich>
          </c:tx>
          <c:layout>
            <c:manualLayout>
              <c:xMode val="edge"/>
              <c:yMode val="edge"/>
              <c:x val="1.0395010395010423E-2"/>
              <c:y val="0.21910143058056719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338796544"/>
        <c:crosses val="autoZero"/>
        <c:crossBetween val="midCat"/>
      </c:valAx>
    </c:plotArea>
    <c:plotVisOnly val="1"/>
    <c:dispBlanksAs val="gap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63F"/>
        </a:solidFill>
      </dgm:spPr>
      <dgm:t>
        <a:bodyPr/>
        <a:lstStyle/>
        <a:p>
          <a:r>
            <a:rPr lang="en-US" sz="3800" b="1" dirty="0" smtClean="0"/>
            <a:t>CDCB</a:t>
          </a:r>
          <a:endParaRPr lang="en-US" sz="3800" b="1" dirty="0"/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PDCA</a:t>
          </a:r>
          <a:endParaRPr lang="en-US" sz="3800" b="1" dirty="0"/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NAAB</a:t>
          </a:r>
          <a:endParaRPr lang="en-US" sz="3800" b="1" dirty="0"/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DRPC</a:t>
          </a:r>
          <a:endParaRPr lang="en-US" sz="3800" b="1" dirty="0"/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DHI</a:t>
          </a:r>
          <a:endParaRPr lang="en-US" sz="3800" b="1" dirty="0"/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00337F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B274ED9C-A58C-4CBC-8F1D-62E4DB2C064C}" type="presOf" srcId="{CE4F10CF-343E-4245-90A8-46A146B34815}" destId="{0311C99E-9CB9-ED44-9808-EDA985A269FA}" srcOrd="0" destOrd="0" presId="urn:microsoft.com/office/officeart/2005/8/layout/orgChart1"/>
    <dgm:cxn modelId="{71725D9A-B2C1-4FFB-ADAD-BF75F29FEEFE}" type="presOf" srcId="{E5E372C9-C751-C34B-AC5E-F343F33A15D7}" destId="{CCA8A4F9-C9F6-534E-B5F3-612E889B1C0C}" srcOrd="0" destOrd="0" presId="urn:microsoft.com/office/officeart/2005/8/layout/orgChart1"/>
    <dgm:cxn modelId="{58D04CE8-9A5F-4D9A-8EDF-5E8444C545C5}" type="presOf" srcId="{DEC9F93D-D996-2C49-A938-B8C31DC1C350}" destId="{7DA44A1F-CE33-8C44-A92E-8F4D074E993E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27ADEAE5-7826-4FC5-A608-16D9C3B053AC}" type="presOf" srcId="{02E68B6B-813E-A34D-A8E3-44AF8AD891A7}" destId="{202C136F-904C-2F4C-ABF8-E6B7F5485CEE}" srcOrd="0" destOrd="0" presId="urn:microsoft.com/office/officeart/2005/8/layout/orgChart1"/>
    <dgm:cxn modelId="{BC45494D-CF97-4252-9DD7-EF8278132E87}" type="presOf" srcId="{1554256E-1275-F847-9577-083955F29FDF}" destId="{772D11BD-CBE6-6C41-B46C-6F48E3B86530}" srcOrd="1" destOrd="0" presId="urn:microsoft.com/office/officeart/2005/8/layout/orgChart1"/>
    <dgm:cxn modelId="{0EA08FE3-8D01-4C51-B712-45C16F9738F7}" type="presOf" srcId="{1A3E2DC0-D31C-DF4A-B07D-FFEE98828C03}" destId="{1DDA9E01-940E-0D4E-9915-51DC62205EAF}" srcOrd="0" destOrd="0" presId="urn:microsoft.com/office/officeart/2005/8/layout/orgChart1"/>
    <dgm:cxn modelId="{8552070E-F06B-48EE-9439-FFBAEE84FF80}" type="presOf" srcId="{150298D0-AB82-D44F-B432-B76D9AF60820}" destId="{71FDF91E-1811-7C49-BFEA-B90C4D1C5DE2}" srcOrd="0" destOrd="0" presId="urn:microsoft.com/office/officeart/2005/8/layout/orgChart1"/>
    <dgm:cxn modelId="{8DC9FA51-572F-4AEC-AE6E-381FEE4A6A17}" type="presOf" srcId="{02E68B6B-813E-A34D-A8E3-44AF8AD891A7}" destId="{76BF40CC-D99E-FF4F-BE0D-41834B375462}" srcOrd="1" destOrd="0" presId="urn:microsoft.com/office/officeart/2005/8/layout/orgChart1"/>
    <dgm:cxn modelId="{A296A7AA-74B9-4E13-B921-1EFAF55C8B6F}" type="presOf" srcId="{F9F3B137-8945-2944-A65D-E750635CE9FD}" destId="{AF185B50-D0F3-2D4C-BDDB-B0B855E2A938}" srcOrd="0" destOrd="0" presId="urn:microsoft.com/office/officeart/2005/8/layout/orgChart1"/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79CA71BC-F582-48F6-92F7-D4B4E288D0A4}" type="presOf" srcId="{CE4F10CF-343E-4245-90A8-46A146B34815}" destId="{73E770C7-7D12-B641-AEBB-B7D18B788DFD}" srcOrd="1" destOrd="0" presId="urn:microsoft.com/office/officeart/2005/8/layout/orgChart1"/>
    <dgm:cxn modelId="{17FAC3BC-EC16-4946-B394-B1F2BD6A344C}" type="presOf" srcId="{DEC9F93D-D996-2C49-A938-B8C31DC1C350}" destId="{BEF4B240-1142-5B4E-8E21-4750470A7383}" srcOrd="1" destOrd="0" presId="urn:microsoft.com/office/officeart/2005/8/layout/orgChart1"/>
    <dgm:cxn modelId="{75976AA8-4600-4511-8AAA-DEFFB42507EE}" type="presOf" srcId="{0FCB0F17-BD43-A64C-B4F0-154089C64D14}" destId="{E2049A88-3ABC-D744-940A-04B0DF3F7F76}" srcOrd="1" destOrd="0" presId="urn:microsoft.com/office/officeart/2005/8/layout/orgChart1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8454C165-E7B8-426E-9F86-73D08CD04022}" type="presOf" srcId="{1554256E-1275-F847-9577-083955F29FDF}" destId="{6F6CAA7B-295A-C04A-8C74-87DA15BC6EE2}" srcOrd="0" destOrd="0" presId="urn:microsoft.com/office/officeart/2005/8/layout/orgChart1"/>
    <dgm:cxn modelId="{5246950D-F90C-439A-94CD-CA01510FEF07}" type="presOf" srcId="{501FAF7E-F1A8-DA48-920C-D07F009E38DD}" destId="{0F55ED42-3813-1646-A230-FC1E4F7DE216}" srcOrd="0" destOrd="0" presId="urn:microsoft.com/office/officeart/2005/8/layout/orgChart1"/>
    <dgm:cxn modelId="{8126B3F4-2817-4954-8D5E-289EE93BD5D2}" type="presOf" srcId="{0FCB0F17-BD43-A64C-B4F0-154089C64D14}" destId="{4B0CE49D-6B5A-9241-8EE3-C6095D893787}" srcOrd="0" destOrd="0" presId="urn:microsoft.com/office/officeart/2005/8/layout/orgChart1"/>
    <dgm:cxn modelId="{3D4E57D7-065D-448A-881E-D6F00425FE5B}" type="presParOf" srcId="{CCA8A4F9-C9F6-534E-B5F3-612E889B1C0C}" destId="{B8067054-B4EE-A74A-A8FB-6F04D9B9C638}" srcOrd="0" destOrd="0" presId="urn:microsoft.com/office/officeart/2005/8/layout/orgChart1"/>
    <dgm:cxn modelId="{9F8076B9-99FC-4F09-BD7D-BB907863D3B8}" type="presParOf" srcId="{B8067054-B4EE-A74A-A8FB-6F04D9B9C638}" destId="{AC012184-6044-F64F-ABB3-CC74D49B1796}" srcOrd="0" destOrd="0" presId="urn:microsoft.com/office/officeart/2005/8/layout/orgChart1"/>
    <dgm:cxn modelId="{E4AE151E-A3E0-4ED9-A0A6-374F191EC586}" type="presParOf" srcId="{AC012184-6044-F64F-ABB3-CC74D49B1796}" destId="{4B0CE49D-6B5A-9241-8EE3-C6095D893787}" srcOrd="0" destOrd="0" presId="urn:microsoft.com/office/officeart/2005/8/layout/orgChart1"/>
    <dgm:cxn modelId="{3335A5EE-F46C-4EDF-B425-142F15F62E14}" type="presParOf" srcId="{AC012184-6044-F64F-ABB3-CC74D49B1796}" destId="{E2049A88-3ABC-D744-940A-04B0DF3F7F76}" srcOrd="1" destOrd="0" presId="urn:microsoft.com/office/officeart/2005/8/layout/orgChart1"/>
    <dgm:cxn modelId="{991B16B2-E846-4AD7-BE1A-3AD830F8773E}" type="presParOf" srcId="{B8067054-B4EE-A74A-A8FB-6F04D9B9C638}" destId="{63E6C915-D84F-CF44-B017-DABBAC10CC06}" srcOrd="1" destOrd="0" presId="urn:microsoft.com/office/officeart/2005/8/layout/orgChart1"/>
    <dgm:cxn modelId="{921A777E-FC85-4D4D-A3FC-032295C95095}" type="presParOf" srcId="{63E6C915-D84F-CF44-B017-DABBAC10CC06}" destId="{AF185B50-D0F3-2D4C-BDDB-B0B855E2A938}" srcOrd="0" destOrd="0" presId="urn:microsoft.com/office/officeart/2005/8/layout/orgChart1"/>
    <dgm:cxn modelId="{F8312A54-2E2F-4774-B71B-63AC222239EB}" type="presParOf" srcId="{63E6C915-D84F-CF44-B017-DABBAC10CC06}" destId="{CEBBCFB3-167A-914C-BD83-E9165C5685C4}" srcOrd="1" destOrd="0" presId="urn:microsoft.com/office/officeart/2005/8/layout/orgChart1"/>
    <dgm:cxn modelId="{5F05FF13-AB35-4250-AE2C-C4D3042F642F}" type="presParOf" srcId="{CEBBCFB3-167A-914C-BD83-E9165C5685C4}" destId="{715AECD1-0AEE-D243-9A08-DCDAC05745EB}" srcOrd="0" destOrd="0" presId="urn:microsoft.com/office/officeart/2005/8/layout/orgChart1"/>
    <dgm:cxn modelId="{9281960A-7D7A-4096-AA3E-E621EEA4708D}" type="presParOf" srcId="{715AECD1-0AEE-D243-9A08-DCDAC05745EB}" destId="{202C136F-904C-2F4C-ABF8-E6B7F5485CEE}" srcOrd="0" destOrd="0" presId="urn:microsoft.com/office/officeart/2005/8/layout/orgChart1"/>
    <dgm:cxn modelId="{51B50DA6-28D2-4522-9983-C3C61BFD3120}" type="presParOf" srcId="{715AECD1-0AEE-D243-9A08-DCDAC05745EB}" destId="{76BF40CC-D99E-FF4F-BE0D-41834B375462}" srcOrd="1" destOrd="0" presId="urn:microsoft.com/office/officeart/2005/8/layout/orgChart1"/>
    <dgm:cxn modelId="{73F58B64-EABA-4B79-BF83-6CDCDD72914D}" type="presParOf" srcId="{CEBBCFB3-167A-914C-BD83-E9165C5685C4}" destId="{D98D3044-E001-8B4B-9C44-8F1D8C92FFC8}" srcOrd="1" destOrd="0" presId="urn:microsoft.com/office/officeart/2005/8/layout/orgChart1"/>
    <dgm:cxn modelId="{569B92C8-CFB7-42AB-91C6-C375AE0388BB}" type="presParOf" srcId="{CEBBCFB3-167A-914C-BD83-E9165C5685C4}" destId="{4FE1A550-E4AA-D442-9B4A-1C3D8F48B466}" srcOrd="2" destOrd="0" presId="urn:microsoft.com/office/officeart/2005/8/layout/orgChart1"/>
    <dgm:cxn modelId="{B517F024-B089-471A-AEC4-E7113F57F5C6}" type="presParOf" srcId="{63E6C915-D84F-CF44-B017-DABBAC10CC06}" destId="{1DDA9E01-940E-0D4E-9915-51DC62205EAF}" srcOrd="2" destOrd="0" presId="urn:microsoft.com/office/officeart/2005/8/layout/orgChart1"/>
    <dgm:cxn modelId="{6CBE0FC4-B266-4705-9352-32AA25D31283}" type="presParOf" srcId="{63E6C915-D84F-CF44-B017-DABBAC10CC06}" destId="{CE51887E-6ACA-F342-B4E4-7F50AF07EFCA}" srcOrd="3" destOrd="0" presId="urn:microsoft.com/office/officeart/2005/8/layout/orgChart1"/>
    <dgm:cxn modelId="{DFA297BF-9187-4AAB-98B7-703A2709E5EB}" type="presParOf" srcId="{CE51887E-6ACA-F342-B4E4-7F50AF07EFCA}" destId="{037E7D96-3629-2F48-8896-A6C4089126DB}" srcOrd="0" destOrd="0" presId="urn:microsoft.com/office/officeart/2005/8/layout/orgChart1"/>
    <dgm:cxn modelId="{198ECEF5-3A70-498B-81F1-E96C9F84FA50}" type="presParOf" srcId="{037E7D96-3629-2F48-8896-A6C4089126DB}" destId="{0311C99E-9CB9-ED44-9808-EDA985A269FA}" srcOrd="0" destOrd="0" presId="urn:microsoft.com/office/officeart/2005/8/layout/orgChart1"/>
    <dgm:cxn modelId="{4A58B7FC-B228-4F15-A45A-9781C2FFAE3B}" type="presParOf" srcId="{037E7D96-3629-2F48-8896-A6C4089126DB}" destId="{73E770C7-7D12-B641-AEBB-B7D18B788DFD}" srcOrd="1" destOrd="0" presId="urn:microsoft.com/office/officeart/2005/8/layout/orgChart1"/>
    <dgm:cxn modelId="{C3CB0B18-1DE1-4415-87D1-EFE30DD8E044}" type="presParOf" srcId="{CE51887E-6ACA-F342-B4E4-7F50AF07EFCA}" destId="{6D515FFE-11DA-0844-B97C-4FC05798D01E}" srcOrd="1" destOrd="0" presId="urn:microsoft.com/office/officeart/2005/8/layout/orgChart1"/>
    <dgm:cxn modelId="{C3282DEC-D832-4880-BB90-BE745DBFCE62}" type="presParOf" srcId="{CE51887E-6ACA-F342-B4E4-7F50AF07EFCA}" destId="{A54C3B3C-137A-F74E-9440-16A98DA562C9}" srcOrd="2" destOrd="0" presId="urn:microsoft.com/office/officeart/2005/8/layout/orgChart1"/>
    <dgm:cxn modelId="{28C46F43-5A7A-4CF2-AF50-B98890A56937}" type="presParOf" srcId="{63E6C915-D84F-CF44-B017-DABBAC10CC06}" destId="{71FDF91E-1811-7C49-BFEA-B90C4D1C5DE2}" srcOrd="4" destOrd="0" presId="urn:microsoft.com/office/officeart/2005/8/layout/orgChart1"/>
    <dgm:cxn modelId="{9405C6F4-B1D2-48A2-88C2-BFC7DF8F3785}" type="presParOf" srcId="{63E6C915-D84F-CF44-B017-DABBAC10CC06}" destId="{86BF64D3-8441-184F-B579-785005DAAA6D}" srcOrd="5" destOrd="0" presId="urn:microsoft.com/office/officeart/2005/8/layout/orgChart1"/>
    <dgm:cxn modelId="{CF7B3198-09D5-40CE-8CAB-E6CE95EEA919}" type="presParOf" srcId="{86BF64D3-8441-184F-B579-785005DAAA6D}" destId="{21BC1663-C857-6D42-B74D-72BA22F4E9B5}" srcOrd="0" destOrd="0" presId="urn:microsoft.com/office/officeart/2005/8/layout/orgChart1"/>
    <dgm:cxn modelId="{BC64EB5A-2430-4EE6-B68B-2203A1B9E3C7}" type="presParOf" srcId="{21BC1663-C857-6D42-B74D-72BA22F4E9B5}" destId="{7DA44A1F-CE33-8C44-A92E-8F4D074E993E}" srcOrd="0" destOrd="0" presId="urn:microsoft.com/office/officeart/2005/8/layout/orgChart1"/>
    <dgm:cxn modelId="{4CCBCB47-1671-43B9-ABCB-5014AF049F61}" type="presParOf" srcId="{21BC1663-C857-6D42-B74D-72BA22F4E9B5}" destId="{BEF4B240-1142-5B4E-8E21-4750470A7383}" srcOrd="1" destOrd="0" presId="urn:microsoft.com/office/officeart/2005/8/layout/orgChart1"/>
    <dgm:cxn modelId="{89B00145-8385-4DFE-A4FA-78A339B8EC1D}" type="presParOf" srcId="{86BF64D3-8441-184F-B579-785005DAAA6D}" destId="{7B8DE4AC-47B8-1742-8512-4A1C97F54747}" srcOrd="1" destOrd="0" presId="urn:microsoft.com/office/officeart/2005/8/layout/orgChart1"/>
    <dgm:cxn modelId="{7B01B5AB-9ECF-45B1-A7BB-5FB3BE54CD54}" type="presParOf" srcId="{86BF64D3-8441-184F-B579-785005DAAA6D}" destId="{E87885B9-CD46-DF4B-861B-41851A0F965F}" srcOrd="2" destOrd="0" presId="urn:microsoft.com/office/officeart/2005/8/layout/orgChart1"/>
    <dgm:cxn modelId="{3E6030D1-6B8E-4470-946B-9D342C1227C5}" type="presParOf" srcId="{63E6C915-D84F-CF44-B017-DABBAC10CC06}" destId="{0F55ED42-3813-1646-A230-FC1E4F7DE216}" srcOrd="6" destOrd="0" presId="urn:microsoft.com/office/officeart/2005/8/layout/orgChart1"/>
    <dgm:cxn modelId="{22734B30-F17C-46F0-B0F0-CC607D846C1C}" type="presParOf" srcId="{63E6C915-D84F-CF44-B017-DABBAC10CC06}" destId="{BB92D777-6434-3D42-A357-9F9A49B2FE38}" srcOrd="7" destOrd="0" presId="urn:microsoft.com/office/officeart/2005/8/layout/orgChart1"/>
    <dgm:cxn modelId="{4D276B81-8850-49CA-A065-466F7068080F}" type="presParOf" srcId="{BB92D777-6434-3D42-A357-9F9A49B2FE38}" destId="{8529C3F2-7527-1542-81B6-F2F4C58BD84B}" srcOrd="0" destOrd="0" presId="urn:microsoft.com/office/officeart/2005/8/layout/orgChart1"/>
    <dgm:cxn modelId="{FBBCCB57-09CA-4AD6-AB7E-6934E724CE9F}" type="presParOf" srcId="{8529C3F2-7527-1542-81B6-F2F4C58BD84B}" destId="{6F6CAA7B-295A-C04A-8C74-87DA15BC6EE2}" srcOrd="0" destOrd="0" presId="urn:microsoft.com/office/officeart/2005/8/layout/orgChart1"/>
    <dgm:cxn modelId="{3EBDDA93-2EC5-4D93-AB46-E1435EC373B7}" type="presParOf" srcId="{8529C3F2-7527-1542-81B6-F2F4C58BD84B}" destId="{772D11BD-CBE6-6C41-B46C-6F48E3B86530}" srcOrd="1" destOrd="0" presId="urn:microsoft.com/office/officeart/2005/8/layout/orgChart1"/>
    <dgm:cxn modelId="{41B06910-B86C-4EC6-AD4E-BFBF4D303D1D}" type="presParOf" srcId="{BB92D777-6434-3D42-A357-9F9A49B2FE38}" destId="{FDFDC28C-AC32-9345-9ED1-569DFE5EF520}" srcOrd="1" destOrd="0" presId="urn:microsoft.com/office/officeart/2005/8/layout/orgChart1"/>
    <dgm:cxn modelId="{DC4345C5-5BFB-473A-B7CC-5A62C32AB950}" type="presParOf" srcId="{BB92D777-6434-3D42-A357-9F9A49B2FE38}" destId="{9A502CC0-5023-7A4C-A993-5F3AB8493DF2}" srcOrd="2" destOrd="0" presId="urn:microsoft.com/office/officeart/2005/8/layout/orgChart1"/>
    <dgm:cxn modelId="{E6C53079-5D7A-4AE4-8F24-A51A42F75D85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63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CDCB</a:t>
          </a:r>
          <a:endParaRPr lang="en-US" sz="3800" b="1" kern="1200" dirty="0"/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PDCA</a:t>
          </a:r>
          <a:endParaRPr lang="en-US" sz="3800" b="1" kern="1200" dirty="0"/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NAAB</a:t>
          </a:r>
          <a:endParaRPr lang="en-US" sz="3800" b="1" kern="1200" dirty="0"/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DRPC</a:t>
          </a:r>
          <a:endParaRPr lang="en-US" sz="3800" b="1" kern="1200" dirty="0"/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DHI</a:t>
          </a:r>
          <a:endParaRPr lang="en-US" sz="3800" b="1" kern="1200" dirty="0"/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31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93504-D063-4A73-AF49-25DDFF3EC62C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7" tIns="45533" rIns="91067" bIns="45533" anchor="b"/>
          <a:lstStyle/>
          <a:p>
            <a:pPr algn="r" defTabSz="911322"/>
            <a:fld id="{1AF1C51F-B7DE-4C6B-9E35-AE456AFD71A4}" type="slidenum">
              <a:rPr lang="en-US">
                <a:solidFill>
                  <a:srgbClr val="FFFF00"/>
                </a:solidFill>
              </a:rPr>
              <a:pPr algn="r" defTabSz="911322"/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321C0-3F05-4FB4-BEEC-E95EC40C68CC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45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9C6B6-D3AC-44B5-A5F0-DB65F0B9A8EE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47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30DF6-1430-DE46-91A5-29155AACA16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960" y="8686957"/>
            <a:ext cx="297304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5" tIns="45528" rIns="91055" bIns="45528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</a:rPr>
              <a:pPr algn="r">
                <a:buClrTx/>
                <a:buSzTx/>
                <a:buFontTx/>
                <a:buNone/>
              </a:pPr>
              <a:t>7</a:t>
            </a:fld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259"/>
            <a:ext cx="5027959" cy="4114956"/>
          </a:xfrm>
        </p:spPr>
        <p:txBody>
          <a:bodyPr lIns="91055" tIns="45528" rIns="91055" bIns="45528"/>
          <a:lstStyle/>
          <a:p>
            <a:pPr defTabSz="896203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12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71600" y="3886200"/>
            <a:ext cx="6400800" cy="1949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30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Dr. George </a:t>
            </a:r>
            <a:r>
              <a:rPr lang="en-US" sz="3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	</a:t>
            </a:r>
          </a:p>
          <a:p>
            <a: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301-504-8407 (voice)  301-504-8092 (fax)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 bwMode="auto">
          <a:xfrm>
            <a:off x="1281792" y="5725837"/>
            <a:ext cx="4221622" cy="2734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563F"/>
                </a:solidFill>
              </a:rPr>
              <a:t>george.wiggans@ars.usda.gov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563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7697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67833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SRUC seminar, Jan. 2015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771" y="112734"/>
            <a:ext cx="4343400" cy="30890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512" y="559327"/>
            <a:ext cx="3985170" cy="2157707"/>
          </a:xfrm>
        </p:spPr>
        <p:txBody>
          <a:bodyPr/>
          <a:lstStyle/>
          <a:p>
            <a:pPr>
              <a:lnSpc>
                <a:spcPts val="5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5400" dirty="0" smtClean="0"/>
              <a:t>US genomic evaluation system</a:t>
            </a:r>
            <a:endParaRPr lang="en-US" sz="5400" dirty="0">
              <a:solidFill>
                <a:srgbClr val="FFFF66"/>
              </a:solidFill>
            </a:endParaRPr>
          </a:p>
        </p:txBody>
      </p:sp>
      <p:pic>
        <p:nvPicPr>
          <p:cNvPr id="3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855" flipV="1">
            <a:off x="5945292" y="450137"/>
            <a:ext cx="822960" cy="14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5541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chips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1640" y="1523740"/>
          <a:ext cx="8229601" cy="4434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2166"/>
                <a:gridCol w="1589103"/>
                <a:gridCol w="1464815"/>
                <a:gridCol w="1340528"/>
                <a:gridCol w="2032989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dirty="0" smtClean="0">
                          <a:solidFill>
                            <a:srgbClr val="00563F"/>
                          </a:solidFill>
                        </a:rPr>
                        <a:t>Chip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baseline="0" dirty="0" smtClean="0">
                          <a:solidFill>
                            <a:srgbClr val="00563F"/>
                          </a:solidFill>
                        </a:rPr>
                        <a:t>SNP (no.)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dirty="0" smtClean="0">
                          <a:solidFill>
                            <a:srgbClr val="00563F"/>
                          </a:solidFill>
                        </a:rPr>
                        <a:t>Chip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dirty="0" smtClean="0">
                          <a:solidFill>
                            <a:srgbClr val="00563F"/>
                          </a:solidFill>
                        </a:rPr>
                        <a:t>SNP (no.)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50K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54,001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smtClean="0">
                          <a:solidFill>
                            <a:srgbClr val="00337F"/>
                          </a:solidFill>
                        </a:rPr>
                        <a:t>GP2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smtClean="0">
                          <a:solidFill>
                            <a:srgbClr val="00337F"/>
                          </a:solidFill>
                        </a:rPr>
                        <a:t>19,809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50K v2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54,609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ZLD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11,410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3K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2,900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ZMD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56,955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HD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777,962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ELD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9,072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rgbClr val="00337F"/>
                          </a:solidFill>
                        </a:rPr>
                        <a:t>Affy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648,875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LD2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6,912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LD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6,909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GP3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26,151</a:t>
                      </a: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GGP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8,762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ZL2</a:t>
                      </a:r>
                      <a:endParaRPr lang="en-US" sz="32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17,557</a:t>
                      </a:r>
                      <a:endParaRPr lang="en-US" sz="3200" dirty="0"/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GHD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77,068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8840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Each SNP evaluated for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Call rate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Portion heterozygous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Parent-progeny conflicts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Clustering investigated if SNP exceeds limits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Number of failing SNP indicates genotype quality</a:t>
            </a:r>
          </a:p>
          <a:p>
            <a:pPr>
              <a:lnSpc>
                <a:spcPts val="3200"/>
              </a:lnSpc>
            </a:pPr>
            <a:r>
              <a:rPr lang="en-US" sz="2900" dirty="0" smtClean="0"/>
              <a:t>Target of &lt;10 SNP in each category</a:t>
            </a:r>
            <a:endParaRPr lang="en-US" sz="2900" dirty="0"/>
          </a:p>
        </p:txBody>
      </p:sp>
    </p:spTree>
    <p:extLst>
      <p:ext uri="{BB962C8B-B14F-4D97-AF65-F5344CB8AC3E}">
        <p14:creationId xmlns="" xmlns:p14="http://schemas.microsoft.com/office/powerpoint/2010/main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96185"/>
          </a:xfrm>
        </p:spPr>
        <p:txBody>
          <a:bodyPr/>
          <a:lstStyle/>
          <a:p>
            <a:pPr marL="338138" indent="-338138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Parent-progeny conflicts detected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Animal checked against all other genotypes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Reported to breeds and requesters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Correct sire usually detected</a:t>
            </a:r>
          </a:p>
          <a:p>
            <a:pPr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Maternal grandsire checking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SNP at a time checking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Haplotype checking more accurate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Breeds moving to accept SNP in </a:t>
            </a:r>
          </a:p>
          <a:p>
            <a:pPr>
              <a:lnSpc>
                <a:spcPts val="3200"/>
              </a:lnSpc>
              <a:buNone/>
            </a:pPr>
            <a:r>
              <a:rPr lang="en-US" sz="2800" dirty="0" smtClean="0"/>
              <a:t>	place of microsatellites </a:t>
            </a:r>
            <a:endParaRPr lang="en-US" sz="2800" dirty="0"/>
          </a:p>
        </p:txBody>
      </p:sp>
      <p:pic>
        <p:nvPicPr>
          <p:cNvPr id="7" name="Picture 6" descr="bullpout.gif"/>
          <p:cNvPicPr>
            <a:picLocks noChangeAspect="1"/>
          </p:cNvPicPr>
          <p:nvPr/>
        </p:nvPicPr>
        <p:blipFill>
          <a:blip r:embed="rId3" cstate="print"/>
          <a:srcRect l="2778" t="609" r="11111"/>
          <a:stretch>
            <a:fillRect/>
          </a:stretch>
        </p:blipFill>
        <p:spPr>
          <a:xfrm>
            <a:off x="6477000" y="3453710"/>
            <a:ext cx="2362200" cy="2738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8596125" flipH="1" flipV="1">
            <a:off x="6495893" y="3464611"/>
            <a:ext cx="2257747" cy="11476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65640"/>
              </a:avLst>
            </a:prstTxWarp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Who’s your daddy?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0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clustering adjustment</a:t>
            </a:r>
            <a:endParaRPr lang="en-US" dirty="0"/>
          </a:p>
        </p:txBody>
      </p:sp>
      <p:pic>
        <p:nvPicPr>
          <p:cNvPr id="22531" name="Picture 3" descr="Before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5600" y="1242291"/>
            <a:ext cx="6921500" cy="5033818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>
                <a:solidFill>
                  <a:srgbClr val="00337F"/>
                </a:solidFill>
                <a:latin typeface="+mn-lt"/>
              </a:rPr>
              <a:t>86% call rate</a:t>
            </a:r>
          </a:p>
        </p:txBody>
      </p:sp>
    </p:spTree>
    <p:extLst>
      <p:ext uri="{BB962C8B-B14F-4D97-AF65-F5344CB8AC3E}">
        <p14:creationId xmlns:p14="http://schemas.microsoft.com/office/powerpoint/2010/main" xmlns="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fte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44601"/>
            <a:ext cx="69469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clustering adjustment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 smtClean="0">
                <a:solidFill>
                  <a:srgbClr val="00337F"/>
                </a:solidFill>
                <a:latin typeface="+mn-lt"/>
              </a:rPr>
              <a:t>100% </a:t>
            </a:r>
            <a:r>
              <a:rPr lang="en-US" sz="3800" b="1" dirty="0">
                <a:solidFill>
                  <a:srgbClr val="00337F"/>
                </a:solidFill>
                <a:latin typeface="+mn-lt"/>
              </a:rPr>
              <a:t>call rate</a:t>
            </a:r>
          </a:p>
        </p:txBody>
      </p:sp>
    </p:spTree>
    <p:extLst>
      <p:ext uri="{BB962C8B-B14F-4D97-AF65-F5344CB8AC3E}">
        <p14:creationId xmlns:p14="http://schemas.microsoft.com/office/powerpoint/2010/main" xmlns="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93593"/>
          </a:xfrm>
        </p:spPr>
        <p:txBody>
          <a:bodyPr/>
          <a:lstStyle/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 calls modified as necessary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loaded into database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Nominators receive reports of parentage and other conflicts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Pedigree or animal assignments corrected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extracted and imputed to 61K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SNP effects estimated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Final evaluations calculated</a:t>
            </a:r>
          </a:p>
        </p:txBody>
      </p:sp>
      <p:sp>
        <p:nvSpPr>
          <p:cNvPr id="4" name="TextBox 3"/>
          <p:cNvSpPr txBox="1"/>
          <p:nvPr/>
        </p:nvSpPr>
        <p:spPr>
          <a:xfrm rot="1442679">
            <a:off x="100584" y="1501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442679">
            <a:off x="100584" y="859948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442679">
            <a:off x="100584" y="3187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42679">
            <a:off x="100584" y="2161872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42679">
            <a:off x="100584" y="384091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442679">
            <a:off x="100584" y="4481586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42679">
            <a:off x="100584" y="5131139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 uiExpand="1"/>
      <p:bldP spid="5" grpId="0"/>
      <p:bldP spid="6" grpId="0" uiExpand="1"/>
      <p:bldP spid="7" grpId="0" uiExpand="1"/>
      <p:bldP spid="8" grpId="0" uiExpand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78204"/>
          </a:xfrm>
        </p:spPr>
        <p:txBody>
          <a:bodyPr/>
          <a:lstStyle/>
          <a:p>
            <a:pPr marL="287338" indent="-287338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Evaluations released to dairy industry</a:t>
            </a:r>
          </a:p>
          <a:p>
            <a:pPr marL="574675" lvl="1" indent="-223838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Download from CDCB FTP site with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	separate files for each nominator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Weekly release of evaluations of new animals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Monthly release for females and bulls not marketed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All genomic evaluations updated 3 times each year with traditional evaluations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551" y="121536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442679">
            <a:off x="98335" y="86502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2014 genotypes by chip SNP density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444499" y="1649046"/>
          <a:ext cx="8089900" cy="2946400"/>
        </p:xfrm>
        <a:graphic>
          <a:graphicData uri="http://schemas.openxmlformats.org/drawingml/2006/table">
            <a:tbl>
              <a:tblPr/>
              <a:tblGrid>
                <a:gridCol w="2134578"/>
                <a:gridCol w="1676400"/>
                <a:gridCol w="2055297"/>
                <a:gridCol w="2223625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Chip SNP density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7432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Low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239,071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29,631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268,702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Medium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9,098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14,202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23,300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High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168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248,309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43,861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292,170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2014 genotypes by breed and sex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362437" y="1426308"/>
          <a:ext cx="8500208" cy="4373880"/>
        </p:xfrm>
        <a:graphic>
          <a:graphicData uri="http://schemas.openxmlformats.org/drawingml/2006/table">
            <a:tbl>
              <a:tblPr/>
              <a:tblGrid>
                <a:gridCol w="2732455"/>
                <a:gridCol w="1160585"/>
                <a:gridCol w="1512277"/>
                <a:gridCol w="1793631"/>
                <a:gridCol w="1301260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2860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1,485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1,694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88:12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944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8,641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9,585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10:90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Guernsey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1,777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2,110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84:16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212,765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30,883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243,648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87:13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31,323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3,793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35,116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89:11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Milking Shorthorn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67:33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Normande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0:100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Crossbred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100:0   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248,309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43,861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292,170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85:15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69387"/>
          </a:xfrm>
        </p:spPr>
        <p:txBody>
          <a:bodyPr/>
          <a:lstStyle/>
          <a:p>
            <a:r>
              <a:rPr lang="en-CA" sz="3700" dirty="0" smtClean="0"/>
              <a:t>Genotypes by animal age </a:t>
            </a:r>
            <a:r>
              <a:rPr lang="en-CA" sz="3700" dirty="0" smtClean="0">
                <a:solidFill>
                  <a:srgbClr val="FFFF00"/>
                </a:solidFill>
              </a:rPr>
              <a:t>(last 12 months)</a:t>
            </a:r>
            <a:endParaRPr lang="en-CA" sz="3700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54235" y="1116420"/>
          <a:ext cx="8769428" cy="518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94006" y="572877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cs typeface="Aharoni" pitchFamily="2" charset="-79"/>
                <a:sym typeface="Symbol"/>
              </a:rPr>
              <a:t></a:t>
            </a:r>
            <a:endParaRPr lang="en-US" sz="1000" b="1" dirty="0">
              <a:solidFill>
                <a:srgbClr val="000000"/>
              </a:solidFill>
              <a:cs typeface="Aharoni" pitchFamily="2" charset="-79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62223" y="572960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000000"/>
                </a:solidFill>
                <a:cs typeface="Aharoni" pitchFamily="2" charset="-79"/>
                <a:sym typeface="Symbol"/>
              </a:rPr>
              <a:t></a:t>
            </a:r>
            <a:endParaRPr lang="en-US" sz="1000" b="1" dirty="0">
              <a:solidFill>
                <a:srgbClr val="0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386546" cy="4729500"/>
          </a:xfrm>
        </p:spPr>
        <p:txBody>
          <a:bodyPr/>
          <a:lstStyle/>
          <a:p>
            <a:pPr marL="284163" indent="-284163">
              <a:spcAft>
                <a:spcPts val="1100"/>
              </a:spcAft>
              <a:tabLst>
                <a:tab pos="8229600" algn="r"/>
              </a:tabLst>
            </a:pPr>
            <a:r>
              <a:rPr lang="en-US" sz="2600" dirty="0" smtClean="0"/>
              <a:t>BovineSNP50 BeadChip available	</a:t>
            </a:r>
            <a:r>
              <a:rPr lang="en-US" sz="2600" dirty="0" smtClean="0">
                <a:solidFill>
                  <a:srgbClr val="00563F"/>
                </a:solidFill>
              </a:rPr>
              <a:t>Dec. 2007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First unofficial evaluation released	</a:t>
            </a:r>
            <a:r>
              <a:rPr lang="en-US" sz="2600" dirty="0" smtClean="0">
                <a:solidFill>
                  <a:srgbClr val="00563F"/>
                </a:solidFill>
              </a:rPr>
              <a:t>Apr. 2008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Holsteins and Jerseys	</a:t>
            </a:r>
            <a:r>
              <a:rPr lang="en-US" sz="2600" dirty="0" smtClean="0">
                <a:solidFill>
                  <a:srgbClr val="00563F"/>
                </a:solidFill>
              </a:rPr>
              <a:t>Jan. 2009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Brown Swiss	</a:t>
            </a:r>
            <a:r>
              <a:rPr lang="en-US" sz="2600" dirty="0" smtClean="0">
                <a:solidFill>
                  <a:srgbClr val="00563F"/>
                </a:solidFill>
              </a:rPr>
              <a:t>Aug. 2009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Monthly evaluation </a:t>
            </a:r>
            <a:r>
              <a:rPr lang="en-US" sz="2600" dirty="0" smtClean="0">
                <a:solidFill>
                  <a:srgbClr val="00563F"/>
                </a:solidFill>
              </a:rPr>
              <a:t>	Jan. 2010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3K evaluations	</a:t>
            </a:r>
            <a:r>
              <a:rPr lang="en-US" sz="2600" dirty="0" smtClean="0">
                <a:solidFill>
                  <a:srgbClr val="00563F"/>
                </a:solidFill>
              </a:rPr>
              <a:t>Dec. 2010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BovineLD BeadChip available	</a:t>
            </a:r>
            <a:r>
              <a:rPr lang="en-US" sz="2600" dirty="0" smtClean="0">
                <a:solidFill>
                  <a:srgbClr val="00563F"/>
                </a:solidFill>
              </a:rPr>
              <a:t>Sept. 2011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Ayrshires</a:t>
            </a:r>
            <a:r>
              <a:rPr lang="en-US" sz="2600" dirty="0" smtClean="0">
                <a:solidFill>
                  <a:srgbClr val="00563F"/>
                </a:solidFill>
              </a:rPr>
              <a:t>  	Apr. 2013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Weekly evaluation</a:t>
            </a:r>
            <a:r>
              <a:rPr lang="en-US" sz="2600" dirty="0" smtClean="0">
                <a:solidFill>
                  <a:srgbClr val="00563F"/>
                </a:solidFill>
              </a:rPr>
              <a:t> 	Nov. 2014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Growth in bull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478364" y="1583268"/>
          <a:ext cx="7158569" cy="2423160"/>
        </p:xfrm>
        <a:graphic>
          <a:graphicData uri="http://schemas.openxmlformats.org/drawingml/2006/table">
            <a:tbl>
              <a:tblPr/>
              <a:tblGrid>
                <a:gridCol w="2151783"/>
                <a:gridCol w="3084853"/>
                <a:gridCol w="1921933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Jan. 2015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12-mo gain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711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6,112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26,759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2,174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4,448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Milk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−80.3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(kg)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93.7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54.8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86.3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48.0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Productive life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mo)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41.6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Somatic cell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64.9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pregnancy rate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53.5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45.8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19.6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17.9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Final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58.8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Stature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Dairy form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angle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width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65.0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Feed and legs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12.8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Fore udder attachment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33.1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Rear udder height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depth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75.3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cleft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62.1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25.1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Front teat placement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Teat length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66.7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Reliability gains</a:t>
            </a:r>
            <a:endParaRPr lang="en-US" dirty="0">
              <a:solidFill>
                <a:srgbClr val="99FF33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85109" y="1388468"/>
          <a:ext cx="8226425" cy="379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543"/>
                <a:gridCol w="1255363"/>
                <a:gridCol w="1394847"/>
                <a:gridCol w="1596326"/>
                <a:gridCol w="128934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Reliability (%)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Ayrshire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Brown</a:t>
                      </a:r>
                      <a:r>
                        <a:rPr lang="en-US" sz="2500" b="1" baseline="0" dirty="0" smtClean="0">
                          <a:solidFill>
                            <a:srgbClr val="00563F"/>
                          </a:solidFill>
                        </a:rPr>
                        <a:t> Swiss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Jersey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Holstein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Genomic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54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61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70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Parent average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28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Gain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  9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24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31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40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Reference bulls</a:t>
                      </a:r>
                      <a:endParaRPr lang="en-US" sz="2500" b="1" baseline="300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 680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5,767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4,207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24,547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Animals genotyped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1,788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9,016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59,923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469,960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Exchange partners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Interbull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Denmark 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Italy, UK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936" y="5750562"/>
            <a:ext cx="82296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i="1" dirty="0" smtClean="0">
                <a:solidFill>
                  <a:srgbClr val="00563F"/>
                </a:solidFill>
              </a:rPr>
              <a:t>Source: VanRaden, Advancing Dairy Cattle Genetics: Genomics and Beyond presentation, Feb. 2014</a:t>
            </a:r>
            <a:endParaRPr lang="en-US" sz="1500" b="1" i="1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 tests </a:t>
            </a:r>
            <a:r>
              <a:rPr lang="en-US" dirty="0" smtClean="0">
                <a:solidFill>
                  <a:srgbClr val="FFFF00"/>
                </a:solidFill>
              </a:rPr>
              <a:t>(imputed and actual)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Bovine </a:t>
            </a:r>
            <a:r>
              <a:rPr lang="en-US" sz="2600" dirty="0" err="1" smtClean="0"/>
              <a:t>leucocyte</a:t>
            </a:r>
            <a:r>
              <a:rPr lang="en-US" sz="2600" dirty="0" smtClean="0"/>
              <a:t> adhesion deficiency </a:t>
            </a:r>
            <a:r>
              <a:rPr lang="en-US" sz="2600" dirty="0" smtClean="0">
                <a:solidFill>
                  <a:srgbClr val="00563F"/>
                </a:solidFill>
              </a:rPr>
              <a:t>(BLAD)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Complex vertebral malformation </a:t>
            </a:r>
            <a:r>
              <a:rPr lang="en-US" sz="2600" dirty="0" smtClean="0">
                <a:solidFill>
                  <a:srgbClr val="00563F"/>
                </a:solidFill>
              </a:rPr>
              <a:t>(CVM)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Deficiency of </a:t>
            </a:r>
            <a:r>
              <a:rPr lang="en-US" sz="2600" dirty="0" err="1" smtClean="0"/>
              <a:t>uridine</a:t>
            </a:r>
            <a:r>
              <a:rPr lang="en-US" sz="2600" dirty="0" smtClean="0"/>
              <a:t> </a:t>
            </a:r>
            <a:r>
              <a:rPr lang="en-US" sz="2600" dirty="0" err="1" smtClean="0"/>
              <a:t>monophosphate</a:t>
            </a:r>
            <a:r>
              <a:rPr lang="en-US" sz="2600" dirty="0" smtClean="0"/>
              <a:t> </a:t>
            </a:r>
            <a:r>
              <a:rPr lang="en-US" sz="2600" dirty="0" err="1" smtClean="0"/>
              <a:t>synthase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(DUMPS)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Syndactyly</a:t>
            </a:r>
            <a:r>
              <a:rPr lang="en-US" sz="2600" dirty="0" smtClean="0"/>
              <a:t> (</a:t>
            </a:r>
            <a:r>
              <a:rPr lang="en-US" sz="2600" dirty="0" err="1" smtClean="0"/>
              <a:t>mulefoot</a:t>
            </a:r>
            <a:r>
              <a:rPr lang="en-US" sz="2600" dirty="0" smtClean="0"/>
              <a:t>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Weaver Syndrome, spinal </a:t>
            </a:r>
            <a:r>
              <a:rPr lang="en-US" sz="2600" dirty="0" err="1" smtClean="0"/>
              <a:t>dismyelination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(SDM)</a:t>
            </a:r>
            <a:r>
              <a:rPr lang="en-US" sz="2600" dirty="0" smtClean="0"/>
              <a:t>, spinal muscular atrophy </a:t>
            </a:r>
            <a:r>
              <a:rPr lang="en-US" sz="2600" dirty="0" smtClean="0">
                <a:solidFill>
                  <a:srgbClr val="00563F"/>
                </a:solidFill>
              </a:rPr>
              <a:t>(SMA)</a:t>
            </a:r>
            <a:r>
              <a:rPr lang="en-US" sz="2600" dirty="0" smtClean="0"/>
              <a:t> 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Red coat color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Polledness</a:t>
            </a:r>
            <a:endParaRPr lang="en-US" sz="2600" dirty="0" smtClean="0"/>
          </a:p>
        </p:txBody>
      </p:sp>
      <p:pic>
        <p:nvPicPr>
          <p:cNvPr id="4" name="Picture 3" descr="polled_colored_red_co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102" y="4584280"/>
            <a:ext cx="2743200" cy="162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New fertility haplotype for Jerseys </a:t>
            </a:r>
            <a:r>
              <a:rPr lang="en-US" dirty="0" smtClean="0">
                <a:solidFill>
                  <a:srgbClr val="FFFF00"/>
                </a:solidFill>
              </a:rPr>
              <a:t>(JH2)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01205"/>
          </a:xfrm>
        </p:spPr>
        <p:txBody>
          <a:bodyPr/>
          <a:lstStyle/>
          <a:p>
            <a:pPr>
              <a:spcAft>
                <a:spcPts val="3200"/>
              </a:spcAft>
            </a:pPr>
            <a:r>
              <a:rPr lang="en-US" sz="2800" dirty="0" smtClean="0"/>
              <a:t>Chromosome 26 at 8.8</a:t>
            </a:r>
            <a:r>
              <a:rPr lang="en-US" sz="1400" dirty="0" smtClean="0"/>
              <a:t> </a:t>
            </a:r>
            <a:r>
              <a:rPr lang="en-US" sz="2800" dirty="0" smtClean="0"/>
              <a:t>–</a:t>
            </a:r>
            <a:r>
              <a:rPr lang="en-US" sz="1400" dirty="0" smtClean="0"/>
              <a:t> </a:t>
            </a:r>
            <a:r>
              <a:rPr lang="en-US" sz="2800" dirty="0" smtClean="0"/>
              <a:t>9.4 </a:t>
            </a:r>
            <a:r>
              <a:rPr lang="en-US" sz="2800" dirty="0" err="1" smtClean="0"/>
              <a:t>Mbp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Carrier frequency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14</a:t>
            </a:r>
            <a:r>
              <a:rPr lang="en-US" sz="1400" dirty="0" smtClean="0"/>
              <a:t> </a:t>
            </a:r>
            <a:r>
              <a:rPr lang="en-US" sz="2800" dirty="0" smtClean="0"/>
              <a:t>–</a:t>
            </a:r>
            <a:r>
              <a:rPr lang="en-US" sz="1400" dirty="0" smtClean="0"/>
              <a:t> </a:t>
            </a:r>
            <a:r>
              <a:rPr lang="en-US" sz="2800" dirty="0" smtClean="0"/>
              <a:t>28% in decades before 1990</a:t>
            </a:r>
          </a:p>
          <a:p>
            <a:pPr lvl="1">
              <a:spcAft>
                <a:spcPts val="3200"/>
              </a:spcAft>
            </a:pPr>
            <a:r>
              <a:rPr lang="en-US" sz="2800" dirty="0" smtClean="0"/>
              <a:t>Only 2.6% now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Estimated effect on conception rate of –</a:t>
            </a:r>
            <a:r>
              <a:rPr lang="en-US" sz="1400" dirty="0" smtClean="0"/>
              <a:t> </a:t>
            </a:r>
            <a:r>
              <a:rPr lang="en-US" sz="2800" dirty="0" smtClean="0"/>
              <a:t>4.0% ± 1.5%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Additional sequencing needed to find causative genetic variant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00164"/>
          </a:xfrm>
        </p:spPr>
        <p:txBody>
          <a:bodyPr/>
          <a:lstStyle/>
          <a:p>
            <a:r>
              <a:rPr lang="en-CA" dirty="0" smtClean="0"/>
              <a:t>Parent ages for marketed Holstein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 uiExpand="1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Inbreeding for Holstein cows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1600200"/>
            <a:ext cx="454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7F"/>
                </a:solidFill>
              </a:rPr>
              <a:t>– Inbreeding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095500" y="1606213"/>
            <a:ext cx="454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rgbClr val="00337F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– Expected future inbreeding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 uiExpand="1">
        <p:bldSub>
          <a:bldChart bld="series"/>
        </p:bldSub>
      </p:bldGraphic>
      <p:bldP spid="6" grpId="2" uiExpan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Active AI bulls that were genomic bulls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56616" y="1225296"/>
          <a:ext cx="8412480" cy="49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Marketed Holstein bulls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8340" y="1395285"/>
          <a:ext cx="7978582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126"/>
                <a:gridCol w="2500131"/>
                <a:gridCol w="2569676"/>
                <a:gridCol w="1122649"/>
              </a:tblGrid>
              <a:tr h="405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Year entered AI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22860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Traditional progeny-</a:t>
                      </a: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tested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Genomic marketed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64008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All bulls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T="0" anchor="b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2008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1,768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170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1,938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2009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1,474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346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1,820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2010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1,388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393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1,781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2011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1,254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648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1,902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2012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1,239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706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1,945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2013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907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747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1,654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baseline="0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</a:t>
                      </a: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661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792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1,453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Collaboration with industry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28062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/>
              <a:t>Council on Dairy Cattle Breeding</a:t>
            </a:r>
            <a:r>
              <a:rPr lang="en-US" sz="2800" dirty="0" smtClean="0">
                <a:solidFill>
                  <a:srgbClr val="00563F"/>
                </a:solidFill>
              </a:rPr>
              <a:t> (CDCB)</a:t>
            </a:r>
            <a:r>
              <a:rPr lang="en-US" sz="2800" dirty="0" smtClean="0"/>
              <a:t> responsible for receiving data and for computing and delivering US genetic evaluations for dairy cattle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>
                <a:solidFill>
                  <a:srgbClr val="00563F"/>
                </a:solidFill>
              </a:rPr>
              <a:t>Animal Genomics and Improvement Lab (AGIL) </a:t>
            </a:r>
            <a:r>
              <a:rPr lang="en-US" sz="2800" dirty="0" smtClean="0"/>
              <a:t>responsible for research and development to improve the evaluation system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/>
              <a:t>CDCB and AGIL employees co-located in Beltsville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2800" dirty="0" smtClean="0">
                <a:solidFill>
                  <a:srgbClr val="00563F"/>
                </a:solidFill>
              </a:rPr>
              <a:t>Dr. </a:t>
            </a:r>
            <a:r>
              <a:rPr lang="en-US" sz="2800" dirty="0" err="1" smtClean="0">
                <a:solidFill>
                  <a:srgbClr val="00563F"/>
                </a:solidFill>
              </a:rPr>
              <a:t>Jo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ão</a:t>
            </a:r>
            <a:r>
              <a:rPr lang="en-US" sz="2800" dirty="0" smtClean="0">
                <a:solidFill>
                  <a:srgbClr val="00563F"/>
                </a:solidFill>
                <a:latin typeface="Calibri"/>
              </a:rPr>
              <a:t> 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D</a:t>
            </a:r>
            <a:r>
              <a:rPr lang="en-US" sz="2800" dirty="0" err="1" smtClean="0">
                <a:solidFill>
                  <a:srgbClr val="00563F"/>
                </a:solidFill>
                <a:latin typeface="+mn-lt"/>
                <a:cs typeface="Times New Roman"/>
              </a:rPr>
              <a:t>ü</a:t>
            </a:r>
            <a:r>
              <a:rPr lang="en-US" sz="2800" dirty="0" err="1" smtClean="0">
                <a:solidFill>
                  <a:srgbClr val="00563F"/>
                </a:solidFill>
                <a:latin typeface="Calibri"/>
              </a:rPr>
              <a:t>rr</a:t>
            </a:r>
            <a:r>
              <a:rPr lang="en-US" sz="2800" dirty="0" smtClean="0">
                <a:latin typeface="Calibri"/>
              </a:rPr>
              <a:t> is CDCB CEO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39357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$19.42/year</a:t>
            </a:r>
            <a:endParaRPr lang="en-US" sz="2400" b="1" i="0" dirty="0">
              <a:solidFill>
                <a:srgbClr val="00337F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$47.95/year</a:t>
            </a:r>
            <a:endParaRPr lang="en-US" sz="2400" b="1" i="0" dirty="0">
              <a:solidFill>
                <a:srgbClr val="8E001B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991279" y="13741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$87.49/year</a:t>
            </a:r>
            <a:endParaRPr lang="en-US" sz="2400" b="1" i="0" dirty="0">
              <a:solidFill>
                <a:srgbClr val="0056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Stability of genomic evaluations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642 Holstein bulls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Dec. 2012 NM$ compared with Dec. 2014 NM$ 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First traditional evaluation in Aug. 2014</a:t>
            </a:r>
          </a:p>
          <a:p>
            <a:pPr marL="576263" lvl="1" indent="-228600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>
                <a:sym typeface="Symbol"/>
              </a:rPr>
              <a:t></a:t>
            </a:r>
            <a:r>
              <a:rPr lang="en-US" sz="2500" dirty="0" smtClean="0"/>
              <a:t>50 daughters by Dec. 2014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Top 100 bulls in 2012</a:t>
            </a:r>
            <a:endParaRPr lang="en-US" sz="2500" dirty="0"/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Average rank change of 9.6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Maximum drop of 119</a:t>
            </a:r>
          </a:p>
          <a:p>
            <a:pPr marL="576263" lvl="1" indent="-223838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/>
              <a:t>Maximum rise of 56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All 642 bulls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Correlation of 0.94 between 2012 and 2014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Regression of 0.92</a:t>
            </a:r>
          </a:p>
        </p:txBody>
      </p:sp>
    </p:spTree>
    <p:extLst>
      <p:ext uri="{BB962C8B-B14F-4D97-AF65-F5344CB8AC3E}">
        <p14:creationId xmlns="" xmlns:p14="http://schemas.microsoft.com/office/powerpoint/2010/main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Rapid discovery of new recessive defects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Large numbers of genotyped animals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sz="3000" dirty="0" smtClean="0"/>
              <a:t>Affordable DNA sequencing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Determination of haplotype location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Significant number of homozygous animals expected, but none observed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Narrow suspect region with fine mapping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Use sequence data to find causative mutation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37003" y="5844712"/>
            <a:ext cx="2862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*Causative mutation known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9043833"/>
              </p:ext>
            </p:extLst>
          </p:nvPr>
        </p:nvGraphicFramePr>
        <p:xfrm>
          <a:off x="349134" y="1233488"/>
          <a:ext cx="8486519" cy="4516120"/>
        </p:xfrm>
        <a:graphic>
          <a:graphicData uri="http://schemas.openxmlformats.org/drawingml/2006/table">
            <a:tbl>
              <a:tblPr/>
              <a:tblGrid>
                <a:gridCol w="831273"/>
                <a:gridCol w="1413164"/>
                <a:gridCol w="1429789"/>
                <a:gridCol w="1512916"/>
                <a:gridCol w="329937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some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Location*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Mbp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frequency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Earliest known ancestor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8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63.2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Pawnee Farm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Arlinda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Chief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94.9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96.6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Willowholme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Mark Anthony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95.4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rgbClr val="00337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337F"/>
                          </a:solidFill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rgbClr val="00337F"/>
                          </a:solidFill>
                        </a:rPr>
                        <a:t> Chief,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Skyliner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Besne</a:t>
                      </a: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 Buck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HH5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92.4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93.9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Thornlea</a:t>
                      </a: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Texal</a:t>
                      </a: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 Supreme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JH1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15.7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Observer Chocolate Soldier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JH2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Liberators </a:t>
                      </a: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Basilius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42.8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47.0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13.3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West Lawn Stretch Improver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10.6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11.7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15.6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Rancho Rustic My Design</a:t>
                      </a:r>
                      <a:endParaRPr lang="en-US" sz="2000" b="1" dirty="0">
                        <a:solidFill>
                          <a:srgbClr val="00337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44538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65.9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26.0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54864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337F"/>
                          </a:solidFill>
                        </a:rPr>
                        <a:t>Selwood</a:t>
                      </a:r>
                      <a:r>
                        <a:rPr lang="en-US" sz="2000" b="1" dirty="0" smtClean="0">
                          <a:solidFill>
                            <a:srgbClr val="00337F"/>
                          </a:solidFill>
                        </a:rPr>
                        <a:t> Betty’s Commander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Haplotype tracking of known recessives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13177" y="5812813"/>
            <a:ext cx="2862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*Causative mutation known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9043833"/>
              </p:ext>
            </p:extLst>
          </p:nvPr>
        </p:nvGraphicFramePr>
        <p:xfrm>
          <a:off x="411889" y="1233488"/>
          <a:ext cx="8296101" cy="4363720"/>
        </p:xfrm>
        <a:graphic>
          <a:graphicData uri="http://schemas.openxmlformats.org/drawingml/2006/table">
            <a:tbl>
              <a:tblPr/>
              <a:tblGrid>
                <a:gridCol w="1802395"/>
                <a:gridCol w="1066800"/>
                <a:gridCol w="1308847"/>
                <a:gridCol w="1470212"/>
                <a:gridCol w="1568824"/>
                <a:gridCol w="107902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Haplo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BTA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Tested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animals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Concord-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ance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New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carriers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Brachyspina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21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?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BLAD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	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11,782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99.9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1148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314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CVM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	3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13,226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—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2,716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DUMPS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  	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3,242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100.0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41148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22860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Mule foot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15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87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97.7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120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Polled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345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—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2,050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Red coat color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HHR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18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4,137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  <a:latin typeface="Calibri"/>
                        </a:rPr>
                        <a:t>—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5,927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SDM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11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108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94.4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108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SMA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24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98.1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Weaver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BHW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	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163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R="320040" marT="64008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337F"/>
                          </a:solidFill>
                        </a:rPr>
                        <a:t>96.3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41148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00337F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2200" b="1" dirty="0">
                        <a:solidFill>
                          <a:srgbClr val="00337F"/>
                        </a:solidFill>
                      </a:endParaRPr>
                    </a:p>
                  </a:txBody>
                  <a:tcPr marR="228600" marT="64008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Recent accomplishments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70537"/>
          </a:xfrm>
        </p:spPr>
        <p:txBody>
          <a:bodyPr/>
          <a:lstStyle/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Introduction of imputed indicators for inherited defects of dairy cattle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Introduction of genomic evaluations for Ayrshires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Discovery of additional haplotypes that affect fertility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Improved accuracy of genomic evaluations by an increase to 60,671 DNA markers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Improved weighting of cow evaluations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Multitrait traditional evaluations for heifer and cow conception rates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December 2014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55066"/>
          </a:xfrm>
        </p:spPr>
        <p:txBody>
          <a:bodyPr/>
          <a:lstStyle/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Net merit update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Grazing index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Genomic mating program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Base change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Weekly evaluations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New computer programs for traditional evaluations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New definition of daughter pregnancy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Weekly evaluations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62760"/>
          </a:xfrm>
        </p:spPr>
        <p:txBody>
          <a:bodyPr/>
          <a:lstStyle/>
          <a:p>
            <a:pPr marL="338328" indent="-338328"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Released to nominators, breed associations, and dairy records processing centers at 8 am each Tuesday</a:t>
            </a:r>
          </a:p>
          <a:p>
            <a:pPr marL="338328" indent="-338328"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Calculations restricted to genotypes that first became usable during the previous week</a:t>
            </a:r>
          </a:p>
          <a:p>
            <a:pPr marL="338328" indent="-338328"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Computing time minimized by not calculating reliability or inbreeding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to more traits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AU" sz="2800" dirty="0" smtClean="0"/>
              <a:t>Animal’s genotype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required for accurate estimates of SNP effects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800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What’s already planned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11464"/>
          </a:xfrm>
        </p:spPr>
        <p:txBody>
          <a:bodyPr/>
          <a:lstStyle/>
          <a:p>
            <a:pPr marL="320040" indent="-32004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Genomic evaluations for new traits</a:t>
            </a:r>
          </a:p>
          <a:p>
            <a:pPr marL="667512" lvl="1" indent="-27432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Health</a:t>
            </a:r>
            <a:endParaRPr lang="en-US" sz="3000" dirty="0" smtClean="0">
              <a:solidFill>
                <a:srgbClr val="00563F"/>
              </a:solidFill>
              <a:latin typeface="+mj-lt"/>
            </a:endParaRPr>
          </a:p>
          <a:p>
            <a:pPr marL="667512" lvl="1" indent="-274320">
              <a:lnSpc>
                <a:spcPts val="3200"/>
              </a:lnSpc>
              <a:spcAft>
                <a:spcPts val="48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Feed efficiency</a:t>
            </a:r>
          </a:p>
          <a:p>
            <a:pPr marL="320040" indent="-32004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Genomic mating programs</a:t>
            </a:r>
          </a:p>
          <a:p>
            <a:pPr marL="667512" lvl="1" indent="-301752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Selection of favorable minor alleles</a:t>
            </a:r>
          </a:p>
          <a:p>
            <a:pPr marL="667512" lvl="1" indent="-301752">
              <a:lnSpc>
                <a:spcPts val="3200"/>
              </a:lnSpc>
              <a:spcAft>
                <a:spcPts val="48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Reduction of genomic inbreeding</a:t>
            </a:r>
          </a:p>
          <a:p>
            <a:pPr marL="320040" indent="-320040">
              <a:lnSpc>
                <a:spcPts val="3200"/>
              </a:lnSpc>
              <a:spcAft>
                <a:spcPts val="3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Adding SNP for causative genetic variants</a:t>
            </a:r>
            <a:endParaRPr lang="en-US" sz="3000" dirty="0" smtClean="0">
              <a:solidFill>
                <a:srgbClr val="00563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08981"/>
          </a:xfrm>
        </p:spPr>
        <p:txBody>
          <a:bodyPr/>
          <a:lstStyle/>
          <a:p>
            <a:pPr marL="338328" indent="-338328">
              <a:spcAft>
                <a:spcPts val="300"/>
              </a:spcAft>
            </a:pPr>
            <a:r>
              <a:rPr lang="en-US" dirty="0" smtClean="0">
                <a:solidFill>
                  <a:srgbClr val="00563F"/>
                </a:solidFill>
              </a:rPr>
              <a:t>Research team</a:t>
            </a:r>
          </a:p>
          <a:p>
            <a:pPr marL="704088" lvl="1" indent="-301752">
              <a:spcAft>
                <a:spcPts val="300"/>
              </a:spcAft>
            </a:pPr>
            <a:r>
              <a:rPr lang="en-US" dirty="0" smtClean="0"/>
              <a:t>4 senior scientists</a:t>
            </a:r>
          </a:p>
          <a:p>
            <a:pPr marL="704088" lvl="1" indent="-301752">
              <a:spcAft>
                <a:spcPts val="300"/>
              </a:spcAft>
            </a:pPr>
            <a:r>
              <a:rPr lang="en-US" dirty="0" smtClean="0"/>
              <a:t>6 support scientists</a:t>
            </a:r>
          </a:p>
          <a:p>
            <a:pPr marL="704088" lvl="1" indent="-301752">
              <a:spcAft>
                <a:spcPts val="300"/>
              </a:spcAft>
            </a:pPr>
            <a:r>
              <a:rPr lang="en-US" dirty="0" smtClean="0"/>
              <a:t>4 information technology specialists</a:t>
            </a:r>
          </a:p>
          <a:p>
            <a:pPr marL="704088" lvl="1" indent="-301752">
              <a:spcAft>
                <a:spcPts val="3600"/>
              </a:spcAft>
            </a:pPr>
            <a:r>
              <a:rPr lang="en-US" dirty="0" smtClean="0"/>
              <a:t>1 administrative assistant</a:t>
            </a:r>
          </a:p>
          <a:p>
            <a:pPr marL="338328" indent="-338328">
              <a:spcAft>
                <a:spcPts val="600"/>
              </a:spcAft>
            </a:pPr>
            <a:r>
              <a:rPr lang="en-US" dirty="0" smtClean="0"/>
              <a:t>On-site collaborators</a:t>
            </a:r>
          </a:p>
          <a:p>
            <a:pPr marL="704088" lvl="1" indent="-301752">
              <a:spcAft>
                <a:spcPts val="0"/>
              </a:spcAft>
            </a:pPr>
            <a:r>
              <a:rPr lang="en-US" dirty="0" smtClean="0"/>
              <a:t>Council of Dairy Cattle Breeding</a:t>
            </a:r>
          </a:p>
          <a:p>
            <a:pPr marL="704088" lvl="1" indent="-301752">
              <a:spcAft>
                <a:spcPts val="0"/>
              </a:spcAft>
              <a:buNone/>
            </a:pPr>
            <a:r>
              <a:rPr lang="en-US" dirty="0" smtClean="0">
                <a:solidFill>
                  <a:srgbClr val="00563F"/>
                </a:solidFill>
              </a:rPr>
              <a:t>	(CEO and 2 consultants)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What’s already planned</a:t>
            </a:r>
            <a:r>
              <a:rPr lang="en-CA" dirty="0" smtClean="0"/>
              <a:t>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04381" y="1335024"/>
            <a:ext cx="8226425" cy="4437112"/>
          </a:xfrm>
        </p:spPr>
        <p:txBody>
          <a:bodyPr/>
          <a:lstStyle/>
          <a:p>
            <a:pPr marL="319088" indent="-319088">
              <a:lnSpc>
                <a:spcPts val="3200"/>
              </a:lnSpc>
              <a:spcAft>
                <a:spcPts val="12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BARD project </a:t>
            </a:r>
            <a:r>
              <a:rPr lang="en-US" sz="3000" dirty="0" smtClean="0">
                <a:solidFill>
                  <a:srgbClr val="00563F"/>
                </a:solidFill>
                <a:latin typeface="+mj-lt"/>
              </a:rPr>
              <a:t>(</a:t>
            </a:r>
            <a:r>
              <a:rPr lang="en-US" sz="3000" dirty="0" err="1" smtClean="0">
                <a:solidFill>
                  <a:srgbClr val="00563F"/>
                </a:solidFill>
                <a:latin typeface="+mj-lt"/>
              </a:rPr>
              <a:t>Volcani</a:t>
            </a:r>
            <a:r>
              <a:rPr lang="en-US" sz="3000" dirty="0" smtClean="0">
                <a:solidFill>
                  <a:srgbClr val="00563F"/>
                </a:solidFill>
                <a:latin typeface="+mj-lt"/>
              </a:rPr>
              <a:t> Center, Israel)</a:t>
            </a:r>
          </a:p>
          <a:p>
            <a:pPr marL="667512" lvl="1" indent="-274320">
              <a:lnSpc>
                <a:spcPts val="3200"/>
              </a:lnSpc>
              <a:spcAft>
                <a:spcPts val="1200"/>
              </a:spcAft>
              <a:tabLst>
                <a:tab pos="2062163" algn="l"/>
                <a:tab pos="8170863" algn="r"/>
              </a:tabLst>
            </a:pPr>
            <a:r>
              <a:rPr lang="en-US" sz="3000" i="1" dirty="0" smtClean="0">
                <a:latin typeface="+mj-lt"/>
              </a:rPr>
              <a:t>A posteriori </a:t>
            </a:r>
            <a:r>
              <a:rPr lang="en-US" sz="3000" dirty="0" smtClean="0">
                <a:latin typeface="+mj-lt"/>
              </a:rPr>
              <a:t>granddaughter design </a:t>
            </a:r>
            <a:r>
              <a:rPr lang="en-US" sz="3000" dirty="0" smtClean="0">
                <a:solidFill>
                  <a:srgbClr val="00563F"/>
                </a:solidFill>
                <a:latin typeface="+mj-lt"/>
              </a:rPr>
              <a:t>(APGD)</a:t>
            </a:r>
            <a:endParaRPr lang="en-US" sz="3000" dirty="0" smtClean="0">
              <a:latin typeface="+mj-lt"/>
            </a:endParaRPr>
          </a:p>
          <a:p>
            <a:pPr marL="667512" lvl="1" indent="-274320">
              <a:lnSpc>
                <a:spcPts val="3200"/>
              </a:lnSpc>
              <a:spcBef>
                <a:spcPts val="0"/>
              </a:spcBef>
              <a:spcAft>
                <a:spcPts val="48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/>
              <a:t>Identification of causative variants for economically important traits</a:t>
            </a:r>
          </a:p>
          <a:p>
            <a:pPr marL="319088" indent="-319088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International collaboration on sequencing</a:t>
            </a:r>
          </a:p>
          <a:p>
            <a:pPr marL="667512" lvl="1" indent="-27432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U</a:t>
            </a:r>
            <a:r>
              <a:rPr lang="en-US" sz="3000" dirty="0" smtClean="0"/>
              <a:t>nited States, United Kingdom, Italy, Canada</a:t>
            </a:r>
          </a:p>
          <a:p>
            <a:pPr marL="667512" lvl="1" indent="-274320">
              <a:lnSpc>
                <a:spcPts val="3200"/>
              </a:lnSpc>
              <a:spcAft>
                <a:spcPts val="6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Bulls selected using APGD</a:t>
            </a:r>
          </a:p>
          <a:p>
            <a:pPr marL="667512" lvl="1" indent="-274320">
              <a:lnSpc>
                <a:spcPts val="3200"/>
              </a:lnSpc>
              <a:spcAft>
                <a:spcPts val="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Participation in 1000 Bull Genomes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685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GeneSeek 77K chip </a:t>
            </a:r>
            <a:r>
              <a:rPr lang="en-US" dirty="0" smtClean="0">
                <a:solidFill>
                  <a:srgbClr val="FFFF00"/>
                </a:solidFill>
              </a:rPr>
              <a:t>(GHD)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85843"/>
          </a:xfrm>
          <a:noFill/>
        </p:spPr>
        <p:txBody>
          <a:bodyPr/>
          <a:lstStyle/>
          <a:p>
            <a:pPr marL="338138" indent="-338138" eaLnBrk="1" hangingPunct="1">
              <a:spcAft>
                <a:spcPts val="2700"/>
              </a:spcAft>
            </a:pPr>
            <a:r>
              <a:rPr lang="en-US" sz="2800" dirty="0" smtClean="0"/>
              <a:t>Designed to include the most informative SNP</a:t>
            </a:r>
          </a:p>
          <a:p>
            <a:pPr marL="338138" indent="-338138" eaLnBrk="1" hangingPunct="1">
              <a:spcAft>
                <a:spcPts val="0"/>
              </a:spcAft>
            </a:pPr>
            <a:r>
              <a:rPr lang="en-US" sz="2800" dirty="0" smtClean="0"/>
              <a:t>76,934 SNP typically provided, including</a:t>
            </a:r>
          </a:p>
          <a:p>
            <a:pPr marL="682625" lvl="1" indent="-282575" eaLnBrk="1" hangingPunct="1">
              <a:spcAft>
                <a:spcPts val="0"/>
              </a:spcAft>
            </a:pPr>
            <a:r>
              <a:rPr lang="en-US" sz="2800" dirty="0" smtClean="0"/>
              <a:t>Y</a:t>
            </a:r>
          </a:p>
          <a:p>
            <a:pPr marL="682625" lvl="1" indent="-282575" eaLnBrk="1" hangingPunct="1">
              <a:spcAft>
                <a:spcPts val="2700"/>
              </a:spcAft>
            </a:pPr>
            <a:r>
              <a:rPr lang="en-US" sz="2800" dirty="0" smtClean="0"/>
              <a:t>Single-gene tests</a:t>
            </a:r>
          </a:p>
          <a:p>
            <a:pPr marL="338138" indent="-338138" eaLnBrk="1" hangingPunct="1">
              <a:spcAft>
                <a:spcPts val="0"/>
              </a:spcAft>
            </a:pPr>
            <a:r>
              <a:rPr lang="en-US" sz="2800" dirty="0" smtClean="0"/>
              <a:t>About 28,200 50K SNP included</a:t>
            </a:r>
          </a:p>
          <a:p>
            <a:pPr marL="338138" indent="-338138" eaLnBrk="1" hangingPunct="1">
              <a:spcAft>
                <a:spcPts val="2700"/>
              </a:spcAft>
              <a:buNone/>
            </a:pPr>
            <a:r>
              <a:rPr lang="en-US" sz="2800" dirty="0" smtClean="0">
                <a:solidFill>
                  <a:srgbClr val="00563F"/>
                </a:solidFill>
              </a:rPr>
              <a:t>	(mostly low MAFs excluded)</a:t>
            </a:r>
          </a:p>
          <a:p>
            <a:pPr marL="338138" indent="-338138" eaLnBrk="1" hangingPunct="1">
              <a:spcAft>
                <a:spcPct val="100000"/>
              </a:spcAft>
            </a:pPr>
            <a:r>
              <a:rPr lang="en-US" sz="2800" dirty="0" smtClean="0"/>
              <a:t>Other SNP selected from HD based on MAF and magnitude of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Current SNP set for genomic evaluations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680769"/>
          </a:xfrm>
        </p:spPr>
        <p:txBody>
          <a:bodyPr/>
          <a:lstStyle/>
          <a:p>
            <a:pPr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60,671 SNP used after culling on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MAF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Parent-progeny conflicts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3300"/>
              </a:spcAft>
            </a:pPr>
            <a:r>
              <a:rPr lang="en-US" sz="2800" dirty="0" smtClean="0"/>
              <a:t>Percentage heterozygous (departure from HWE)</a:t>
            </a:r>
          </a:p>
          <a:p>
            <a:pPr marL="338138" indent="-338138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SNP for HH1, BLAD, DUMPS, CVM, polled, red, and </a:t>
            </a:r>
            <a:r>
              <a:rPr lang="en-US" sz="2800" dirty="0" err="1" smtClean="0"/>
              <a:t>mulefoot</a:t>
            </a:r>
            <a:r>
              <a:rPr lang="en-US" sz="2800" dirty="0" smtClean="0"/>
              <a:t> included</a:t>
            </a:r>
          </a:p>
          <a:p>
            <a:pPr marL="688976" lvl="1" indent="-338138">
              <a:lnSpc>
                <a:spcPts val="3100"/>
              </a:lnSpc>
              <a:spcAft>
                <a:spcPts val="33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JH1 included for Jerseys</a:t>
            </a:r>
          </a:p>
          <a:p>
            <a:pPr eaLnBrk="1" hangingPunct="1">
              <a:lnSpc>
                <a:spcPts val="3100"/>
              </a:lnSpc>
              <a:spcAft>
                <a:spcPts val="1800"/>
              </a:spcAft>
            </a:pPr>
            <a:r>
              <a:rPr lang="en-US" sz="2800" dirty="0" smtClean="0"/>
              <a:t>Some SNP eliminated because incorrect location </a:t>
            </a:r>
            <a:r>
              <a:rPr lang="en-US" sz="2800" dirty="0" smtClean="0">
                <a:sym typeface="Monotype Sorts"/>
              </a:rPr>
              <a:t></a:t>
            </a:r>
            <a:r>
              <a:rPr lang="en-US" sz="2800" dirty="0" smtClean="0"/>
              <a:t> haplotype non-inheritance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GHD version </a:t>
            </a:r>
            <a:r>
              <a:rPr lang="en-US" dirty="0" smtClean="0">
                <a:solidFill>
                  <a:srgbClr val="FFFF00"/>
                </a:solidFill>
              </a:rPr>
              <a:t>(in development)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54984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Around 140K SNP expected</a:t>
            </a:r>
          </a:p>
          <a:p>
            <a:pPr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Include 16,248 among 60,671 SNP currently used that are not on GHD</a:t>
            </a:r>
          </a:p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dirty="0" smtClean="0"/>
              <a:t>Many added SNP have low to moderate MAF</a:t>
            </a:r>
          </a:p>
          <a:p>
            <a:pPr lvl="1">
              <a:lnSpc>
                <a:spcPts val="3600"/>
              </a:lnSpc>
              <a:spcAft>
                <a:spcPts val="4800"/>
              </a:spcAft>
              <a:buClr>
                <a:srgbClr val="00563F"/>
              </a:buClr>
            </a:pPr>
            <a:r>
              <a:rPr lang="en-US" dirty="0" smtClean="0">
                <a:solidFill>
                  <a:srgbClr val="00563F"/>
                </a:solidFill>
              </a:rPr>
              <a:t>Research underway to determine if they improve evaluation accuracy</a:t>
            </a:r>
            <a:endParaRPr lang="en-US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programs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33965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Match genotypes of parents to minimize genomic inbreeding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Avoid mating carriers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Consider nonadditive gene action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May attempt to increases variance to get outliers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Extensive historical data available 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Well-developed genetic evaluation program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Widespread use of AI sires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Progeny-test programs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High-value animals worth the cost of genotyping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Long generation interval that can be reduced substantially by genomics	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757713"/>
          </a:xfrm>
          <a:noFill/>
        </p:spPr>
        <p:txBody>
          <a:bodyPr/>
          <a:lstStyle/>
          <a:p>
            <a:pPr marL="282575" indent="-282575" eaLnBrk="1" hangingPunct="1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Discovery of causative genetic variants</a:t>
            </a:r>
          </a:p>
          <a:p>
            <a:pPr marL="574675" lvl="1" indent="-223838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Do not have linkage decay </a:t>
            </a:r>
          </a:p>
          <a:p>
            <a:pPr marL="576263" lvl="1" indent="-223838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Added to chips as discovered</a:t>
            </a:r>
          </a:p>
          <a:p>
            <a:pPr marL="576263" lvl="1" indent="-223838">
              <a:lnSpc>
                <a:spcPts val="2600"/>
              </a:lnSpc>
              <a:spcAft>
                <a:spcPts val="600"/>
              </a:spcAft>
            </a:pPr>
            <a:r>
              <a:rPr lang="en-US" sz="2400" dirty="0" smtClean="0"/>
              <a:t>Used when enough genotypes exist to support imputation</a:t>
            </a:r>
          </a:p>
          <a:p>
            <a:pPr marL="576263" lvl="1" indent="-223838">
              <a:lnSpc>
                <a:spcPts val="2600"/>
              </a:lnSpc>
              <a:spcAft>
                <a:spcPts val="2400"/>
              </a:spcAft>
            </a:pPr>
            <a:r>
              <a:rPr lang="en-US" sz="2400" dirty="0" smtClean="0"/>
              <a:t>Accelerated by availability of sequence data at a lower cost</a:t>
            </a:r>
          </a:p>
          <a:p>
            <a:pPr marL="282575" indent="-282575">
              <a:lnSpc>
                <a:spcPts val="2600"/>
              </a:lnSpc>
              <a:spcAft>
                <a:spcPts val="1800"/>
              </a:spcAft>
            </a:pPr>
            <a:r>
              <a:rPr lang="en-US" sz="2400" dirty="0" smtClean="0"/>
              <a:t>Evaluation of benefit from larger SNP sets as cost per SNP genotype declines</a:t>
            </a:r>
          </a:p>
          <a:p>
            <a:pPr marL="282575" indent="-282575" eaLnBrk="1" hangingPunct="1">
              <a:lnSpc>
                <a:spcPts val="2600"/>
              </a:lnSpc>
              <a:spcAft>
                <a:spcPts val="1800"/>
              </a:spcAft>
            </a:pPr>
            <a:r>
              <a:rPr lang="en-US" sz="2400" dirty="0" smtClean="0"/>
              <a:t>Application of genomics to more traits</a:t>
            </a:r>
          </a:p>
          <a:p>
            <a:pPr marL="282575" indent="-282575" eaLnBrk="1" hangingPunct="1">
              <a:lnSpc>
                <a:spcPts val="2600"/>
              </a:lnSpc>
              <a:spcAft>
                <a:spcPts val="1800"/>
              </a:spcAft>
            </a:pPr>
            <a:r>
              <a:rPr lang="en-US" sz="2400" dirty="0" smtClean="0"/>
              <a:t>Across-breed evaluation</a:t>
            </a:r>
          </a:p>
          <a:p>
            <a:pPr marL="282575" indent="-282575">
              <a:lnSpc>
                <a:spcPts val="2600"/>
              </a:lnSpc>
              <a:spcAft>
                <a:spcPts val="4800"/>
              </a:spcAft>
            </a:pPr>
            <a:r>
              <a:rPr lang="en-US" sz="2400" dirty="0" smtClean="0"/>
              <a:t>Accounting for genomic pre-selection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347663" indent="-347663">
              <a:spcAft>
                <a:spcPts val="3000"/>
              </a:spcAft>
            </a:pPr>
            <a:r>
              <a:rPr lang="en-US" sz="3000" dirty="0" smtClean="0"/>
              <a:t>Genomic evaluation has dramatically changed dairy cattle breeding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spcAft>
                <a:spcPts val="3000"/>
              </a:spcAft>
            </a:pPr>
            <a:r>
              <a:rPr lang="en-US" sz="3000" dirty="0" smtClean="0"/>
              <a:t>Rate of gain has increased primarily because of large reduction in generation interval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spcAft>
                <a:spcPts val="600"/>
              </a:spcAft>
            </a:pPr>
            <a:r>
              <a:rPr lang="en-US" sz="3000" dirty="0" smtClean="0"/>
              <a:t>Genomic research is ongoing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Detect causative genetic variants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Find more haplotypes that affect fertility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Improve accuracy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5748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00597" y="1263523"/>
            <a:ext cx="6942807" cy="4937772"/>
            <a:chOff x="1100597" y="1263523"/>
            <a:chExt cx="6942807" cy="4937772"/>
          </a:xfrm>
        </p:grpSpPr>
        <p:pic>
          <p:nvPicPr>
            <p:cNvPr id="4" name="Picture 3" descr="cow minus DN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597" y="1263523"/>
              <a:ext cx="6942807" cy="4937772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5" name="Rounded Rectangle 4"/>
            <p:cNvSpPr/>
            <p:nvPr/>
          </p:nvSpPr>
          <p:spPr bwMode="auto">
            <a:xfrm rot="1866730">
              <a:off x="3086537" y="1546575"/>
              <a:ext cx="1387425" cy="2767362"/>
            </a:xfrm>
            <a:prstGeom prst="roundRect">
              <a:avLst/>
            </a:prstGeom>
            <a:solidFill>
              <a:srgbClr val="69696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DNA_RWB_outlin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8001"/>
                </a:clrFrom>
                <a:clrTo>
                  <a:srgbClr val="00800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58400" flipH="1" flipV="1">
              <a:off x="3354206" y="1843818"/>
              <a:ext cx="828546" cy="22063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62760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CDCB evaluation calculation and dissemination funded by fee system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Based on animals genotyped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87% of revenue from bulls</a:t>
            </a:r>
          </a:p>
          <a:p>
            <a:pPr lvl="1" indent="-287338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Higher fees for herds that</a:t>
            </a:r>
          </a:p>
          <a:p>
            <a:pPr lvl="1" indent="-287338">
              <a:lnSpc>
                <a:spcPts val="3600"/>
              </a:lnSpc>
              <a:spcAft>
                <a:spcPts val="2400"/>
              </a:spcAft>
              <a:buNone/>
            </a:pPr>
            <a:r>
              <a:rPr lang="en-US" sz="3000" dirty="0" smtClean="0"/>
              <a:t>	contribute less information</a:t>
            </a:r>
          </a:p>
          <a:p>
            <a:pPr marL="341313" indent="-341313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USDA research on evaluation methodology funded by US Federal Government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4577" y="2446317"/>
            <a:ext cx="55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pic>
        <p:nvPicPr>
          <p:cNvPr id="15" name="Picture 14" descr="bull head_dol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867" y="2497394"/>
            <a:ext cx="1828800" cy="158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1472" y="4343430"/>
            <a:ext cx="6281056" cy="16312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3 members from each organization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Total of 12 voting members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 nonvoting industry members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793235525"/>
              </p:ext>
            </p:extLst>
          </p:nvPr>
        </p:nvGraphicFramePr>
        <p:xfrm>
          <a:off x="569678" y="881744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423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Cattle Association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289" y="3363677"/>
            <a:ext cx="216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National Association of Animal Breeders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420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Processing Centers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4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Information</a:t>
            </a:r>
            <a:endParaRPr lang="en-US" b="1" dirty="0">
              <a:solidFill>
                <a:srgbClr val="00563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2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spAutoFit/>
          </a:bodyPr>
          <a:lstStyle/>
          <a:p>
            <a:r>
              <a:rPr lang="en-US" dirty="0"/>
              <a:t>Genomic data flow</a:t>
            </a:r>
            <a:endParaRPr lang="en-US" i="1" dirty="0"/>
          </a:p>
        </p:txBody>
      </p:sp>
      <p:grpSp>
        <p:nvGrpSpPr>
          <p:cNvPr id="2" name="Group 86"/>
          <p:cNvGrpSpPr/>
          <p:nvPr/>
        </p:nvGrpSpPr>
        <p:grpSpPr>
          <a:xfrm>
            <a:off x="482070" y="1261001"/>
            <a:ext cx="8170334" cy="4852852"/>
            <a:chOff x="482070" y="1261001"/>
            <a:chExt cx="8170334" cy="4852852"/>
          </a:xfrm>
        </p:grpSpPr>
        <p:sp>
          <p:nvSpPr>
            <p:cNvPr id="163853" name="Rectangle 59"/>
            <p:cNvSpPr>
              <a:spLocks noChangeArrowheads="1"/>
            </p:cNvSpPr>
            <p:nvPr/>
          </p:nvSpPr>
          <p:spPr bwMode="auto">
            <a:xfrm>
              <a:off x="3823447" y="3281714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4" name="Rectangle 60"/>
            <p:cNvSpPr>
              <a:spLocks noChangeArrowheads="1"/>
            </p:cNvSpPr>
            <p:nvPr/>
          </p:nvSpPr>
          <p:spPr bwMode="auto">
            <a:xfrm>
              <a:off x="3964158" y="388355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5" name="Rectangle 61"/>
            <p:cNvSpPr>
              <a:spLocks noChangeArrowheads="1"/>
            </p:cNvSpPr>
            <p:nvPr/>
          </p:nvSpPr>
          <p:spPr bwMode="auto">
            <a:xfrm rot="2940000">
              <a:off x="5533163" y="2459094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6" name="Rectangle 62"/>
            <p:cNvSpPr>
              <a:spLocks noChangeArrowheads="1"/>
            </p:cNvSpPr>
            <p:nvPr/>
          </p:nvSpPr>
          <p:spPr bwMode="auto">
            <a:xfrm rot="18660000">
              <a:off x="5349718" y="4415213"/>
              <a:ext cx="1447769" cy="5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nominations,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pedigree</a:t>
              </a:r>
              <a:r>
                <a:rPr lang="en-US" sz="1600" b="1" dirty="0">
                  <a:solidFill>
                    <a:srgbClr val="00563F"/>
                  </a:solidFill>
                  <a:latin typeface="Calibri" charset="0"/>
                </a:rPr>
                <a:t> data</a:t>
              </a:r>
              <a:endParaRPr lang="en-US" sz="1600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7" name="Rectangle 63"/>
            <p:cNvSpPr>
              <a:spLocks noChangeArrowheads="1"/>
            </p:cNvSpPr>
            <p:nvPr/>
          </p:nvSpPr>
          <p:spPr bwMode="auto">
            <a:xfrm rot="2940000">
              <a:off x="1421095" y="4837169"/>
              <a:ext cx="1594347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quality reports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8" name="Rectangle 64"/>
            <p:cNvSpPr>
              <a:spLocks noChangeArrowheads="1"/>
            </p:cNvSpPr>
            <p:nvPr/>
          </p:nvSpPr>
          <p:spPr bwMode="auto">
            <a:xfrm rot="18660000">
              <a:off x="6302399" y="4862568"/>
              <a:ext cx="1284069" cy="5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evaluations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59" name="Rectangle 65"/>
            <p:cNvSpPr>
              <a:spLocks noChangeArrowheads="1"/>
            </p:cNvSpPr>
            <p:nvPr/>
          </p:nvSpPr>
          <p:spPr bwMode="auto">
            <a:xfrm rot="18660000">
              <a:off x="1749903" y="2253997"/>
              <a:ext cx="1454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sp>
          <p:nvSpPr>
            <p:cNvPr id="163860" name="Rectangle 66"/>
            <p:cNvSpPr>
              <a:spLocks noChangeArrowheads="1"/>
            </p:cNvSpPr>
            <p:nvPr/>
          </p:nvSpPr>
          <p:spPr bwMode="auto">
            <a:xfrm rot="2940000">
              <a:off x="2169840" y="4439814"/>
              <a:ext cx="11728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 bwMode="auto">
            <a:xfrm rot="900000" flipV="1">
              <a:off x="2201829" y="1936495"/>
              <a:ext cx="704088" cy="1422815"/>
            </a:xfrm>
            <a:prstGeom prst="straightConnector1">
              <a:avLst/>
            </a:prstGeom>
            <a:noFill/>
            <a:ln w="57150" cap="sq">
              <a:solidFill>
                <a:srgbClr val="00563F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3578578" y="3658817"/>
              <a:ext cx="1952986" cy="213268"/>
              <a:chOff x="2031041" y="3369391"/>
              <a:chExt cx="5055559" cy="128012"/>
            </a:xfrm>
          </p:grpSpPr>
          <p:cxnSp>
            <p:nvCxnSpPr>
              <p:cNvPr id="76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7" name="Straight Arrow Connector 76"/>
              <p:cNvCxnSpPr>
                <a:cxnSpLocks noChangeShapeType="1"/>
              </p:cNvCxnSpPr>
              <p:nvPr/>
            </p:nvCxnSpPr>
            <p:spPr bwMode="auto">
              <a:xfrm flipH="1">
                <a:off x="2057401" y="3496516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63874" name="Rectangle 72"/>
            <p:cNvSpPr>
              <a:spLocks noChangeArrowheads="1"/>
            </p:cNvSpPr>
            <p:nvPr/>
          </p:nvSpPr>
          <p:spPr bwMode="auto">
            <a:xfrm rot="2940000">
              <a:off x="6083869" y="2160253"/>
              <a:ext cx="1454244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Calibri" charset="0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Calibri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3061580" y="1261001"/>
              <a:ext cx="2986088" cy="4852852"/>
              <a:chOff x="3061580" y="1261001"/>
              <a:chExt cx="2986088" cy="4852852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075868" y="1261001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Dairy Herd Information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(DHI)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 producer</a:t>
                </a:r>
                <a:endParaRPr lang="en-US" sz="2000" i="1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3061580" y="5382333"/>
                <a:ext cx="29718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charset="0"/>
                  </a:rPr>
                  <a:t>Council on Dairy Cattle Breeding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Calibri" charset="0"/>
                  </a:rPr>
                  <a:t>(CDCB)</a:t>
                </a:r>
                <a:endParaRPr lang="en-US" sz="2000" i="1" dirty="0">
                  <a:solidFill>
                    <a:srgbClr val="FFFF00"/>
                  </a:solidFill>
                  <a:latin typeface="Calibri" charset="0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482070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DNA laboratory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80604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AI organization,</a:t>
              </a:r>
            </a:p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alibri" charset="0"/>
                </a:rPr>
                <a:t>breed association</a:t>
              </a:r>
              <a:endParaRPr lang="en-US" sz="2000" i="1" dirty="0">
                <a:solidFill>
                  <a:srgbClr val="FFFF00"/>
                </a:solidFill>
                <a:latin typeface="Calibri" charset="0"/>
              </a:endParaRPr>
            </a:p>
          </p:txBody>
        </p:sp>
        <p:grpSp>
          <p:nvGrpSpPr>
            <p:cNvPr id="5" name="Group 66"/>
            <p:cNvGrpSpPr/>
            <p:nvPr/>
          </p:nvGrpSpPr>
          <p:grpSpPr>
            <a:xfrm>
              <a:off x="6181162" y="4041873"/>
              <a:ext cx="901644" cy="1530059"/>
              <a:chOff x="6181162" y="4041873"/>
              <a:chExt cx="901644" cy="1530059"/>
            </a:xfrm>
          </p:grpSpPr>
          <p:cxnSp>
            <p:nvCxnSpPr>
              <p:cNvPr id="65" name="Straight Arrow Connector 64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6" name="Straight Arrow Connector 65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6" name="Group 71"/>
            <p:cNvGrpSpPr/>
            <p:nvPr/>
          </p:nvGrpSpPr>
          <p:grpSpPr>
            <a:xfrm flipH="1">
              <a:off x="2055070" y="4024939"/>
              <a:ext cx="901644" cy="1530059"/>
              <a:chOff x="6181162" y="4041873"/>
              <a:chExt cx="901644" cy="1530059"/>
            </a:xfrm>
          </p:grpSpPr>
          <p:cxnSp>
            <p:nvCxnSpPr>
              <p:cNvPr id="73" name="Straight Arrow Connector 72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2" name="Straight Arrow Connector 81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7" name="Group 82"/>
            <p:cNvGrpSpPr/>
            <p:nvPr/>
          </p:nvGrpSpPr>
          <p:grpSpPr>
            <a:xfrm flipH="1">
              <a:off x="6181162" y="1812319"/>
              <a:ext cx="901644" cy="1530059"/>
              <a:chOff x="6181162" y="4041873"/>
              <a:chExt cx="901644" cy="1530059"/>
            </a:xfrm>
          </p:grpSpPr>
          <p:cxnSp>
            <p:nvCxnSpPr>
              <p:cNvPr id="84" name="Straight Arrow Connector 83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5" name="Straight Arrow Connector 84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00563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xmlns="" val="34390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1692771"/>
          </a:xfrm>
        </p:spPr>
        <p:txBody>
          <a:bodyPr/>
          <a:lstStyle/>
          <a:p>
            <a:pPr marL="341313" lvl="0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Animal nominated for genomic evaluation by approved nominator</a:t>
            </a:r>
          </a:p>
          <a:p>
            <a:pPr marL="341313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DNA source sent to genotyping lab </a:t>
            </a:r>
            <a:r>
              <a:rPr lang="en-US" sz="3000" dirty="0" smtClean="0">
                <a:solidFill>
                  <a:srgbClr val="00563F"/>
                </a:solidFill>
              </a:rPr>
              <a:t>(2014)</a:t>
            </a:r>
          </a:p>
        </p:txBody>
      </p:sp>
      <p:sp>
        <p:nvSpPr>
          <p:cNvPr id="28" name="TextBox 27"/>
          <p:cNvSpPr txBox="1"/>
          <p:nvPr/>
        </p:nvSpPr>
        <p:spPr>
          <a:xfrm rot="963704">
            <a:off x="62480" y="2151884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740230" y="3258505"/>
          <a:ext cx="7336970" cy="2712720"/>
        </p:xfrm>
        <a:graphic>
          <a:graphicData uri="http://schemas.openxmlformats.org/drawingml/2006/table">
            <a:tbl>
              <a:tblPr/>
              <a:tblGrid>
                <a:gridCol w="2012492"/>
                <a:gridCol w="2828988"/>
                <a:gridCol w="249549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10,727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Hair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113,455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2,954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3,432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Tissue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149,301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12,301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3077766"/>
          </a:xfrm>
        </p:spPr>
        <p:txBody>
          <a:bodyPr/>
          <a:lstStyle/>
          <a:p>
            <a:pPr marL="341313" indent="-341313">
              <a:spcBef>
                <a:spcPts val="0"/>
              </a:spcBef>
              <a:spcAft>
                <a:spcPts val="6000"/>
              </a:spcAft>
            </a:pPr>
            <a:r>
              <a:rPr lang="en-US" sz="3000" dirty="0" smtClean="0"/>
              <a:t>DNA extracted and placed on chip for 3-day genotyping process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/>
              <a:t>Genotypes sent from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genotyping lab to CDCB 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for accuracy review</a:t>
            </a:r>
          </a:p>
        </p:txBody>
      </p:sp>
      <p:sp>
        <p:nvSpPr>
          <p:cNvPr id="31" name="TextBox 30"/>
          <p:cNvSpPr txBox="1"/>
          <p:nvPr/>
        </p:nvSpPr>
        <p:spPr>
          <a:xfrm rot="963704">
            <a:off x="62480" y="2609043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963704">
            <a:off x="62480" y="926225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15457" y="1827814"/>
            <a:ext cx="1377903" cy="4017906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1" grpId="0" uiExpand="1"/>
      <p:bldP spid="32" grpId="0" uiExpan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8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00563F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49481</TotalTime>
  <Words>1879</Words>
  <Application>Microsoft Office PowerPoint</Application>
  <PresentationFormat>On-screen Show (4:3)</PresentationFormat>
  <Paragraphs>767</Paragraphs>
  <Slides>48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AIPL-2013</vt:lpstr>
      <vt:lpstr>US genomic evaluation system</vt:lpstr>
      <vt:lpstr>History of genomic evaluations</vt:lpstr>
      <vt:lpstr>Collaboration with industry</vt:lpstr>
      <vt:lpstr>Staff</vt:lpstr>
      <vt:lpstr>Funding</vt:lpstr>
      <vt:lpstr>Council on Dairy Cattle Breeding</vt:lpstr>
      <vt:lpstr>Genomic data flow</vt:lpstr>
      <vt:lpstr>Evaluation flow</vt:lpstr>
      <vt:lpstr>Evaluation flow (continued)</vt:lpstr>
      <vt:lpstr>Genotype chips</vt:lpstr>
      <vt:lpstr>Laboratory  quality control</vt:lpstr>
      <vt:lpstr>Parentage validation and discovery</vt:lpstr>
      <vt:lpstr>Before clustering adjustment</vt:lpstr>
      <vt:lpstr>After clustering adjustment</vt:lpstr>
      <vt:lpstr>Evaluation flow (continued)</vt:lpstr>
      <vt:lpstr>Evaluation flow (continued)</vt:lpstr>
      <vt:lpstr>2014 genotypes by chip SNP density</vt:lpstr>
      <vt:lpstr>2014 genotypes by breed and sex</vt:lpstr>
      <vt:lpstr>Genotypes by animal age (last 12 months)</vt:lpstr>
      <vt:lpstr>Growth in bull predictor population</vt:lpstr>
      <vt:lpstr>Holstein prediction accuracy</vt:lpstr>
      <vt:lpstr>Holstein prediction accuracy</vt:lpstr>
      <vt:lpstr>Reliability gains</vt:lpstr>
      <vt:lpstr>Gene tests (imputed and actual)</vt:lpstr>
      <vt:lpstr>New fertility haplotype for Jerseys (JH2) </vt:lpstr>
      <vt:lpstr>Parent ages for marketed Holstein bulls</vt:lpstr>
      <vt:lpstr>Inbreeding for Holstein cows</vt:lpstr>
      <vt:lpstr>Active AI bulls that were genomic bulls</vt:lpstr>
      <vt:lpstr>Marketed Holstein bulls</vt:lpstr>
      <vt:lpstr>Genetic merit of marketed Holstein bulls </vt:lpstr>
      <vt:lpstr>Stability of genomic evaluations</vt:lpstr>
      <vt:lpstr>Haplotypes affecting fertility</vt:lpstr>
      <vt:lpstr>Haplotypes affecting fertility</vt:lpstr>
      <vt:lpstr>Haplotype tracking of known recessives</vt:lpstr>
      <vt:lpstr>Recent accomplishments</vt:lpstr>
      <vt:lpstr>December 2014 changes</vt:lpstr>
      <vt:lpstr>Weekly evaluations</vt:lpstr>
      <vt:lpstr>Application to more traits</vt:lpstr>
      <vt:lpstr>What’s already planned</vt:lpstr>
      <vt:lpstr>What’s already planned (continued)</vt:lpstr>
      <vt:lpstr>GeneSeek 77K chip (GHD)</vt:lpstr>
      <vt:lpstr>Current SNP set for genomic evaluations</vt:lpstr>
      <vt:lpstr>New GHD version (in development)</vt:lpstr>
      <vt:lpstr>Mating programs</vt:lpstr>
      <vt:lpstr>Why genomics works for dairy cattle</vt:lpstr>
      <vt:lpstr>Future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Suzanne Hubbard</cp:lastModifiedBy>
  <cp:revision>2465</cp:revision>
  <dcterms:created xsi:type="dcterms:W3CDTF">2013-01-04T23:00:14Z</dcterms:created>
  <dcterms:modified xsi:type="dcterms:W3CDTF">2015-01-16T18:50:32Z</dcterms:modified>
</cp:coreProperties>
</file>