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46"/>
  </p:notesMasterIdLst>
  <p:handoutMasterIdLst>
    <p:handoutMasterId r:id="rId47"/>
  </p:handoutMasterIdLst>
  <p:sldIdLst>
    <p:sldId id="256" r:id="rId2"/>
    <p:sldId id="338" r:id="rId3"/>
    <p:sldId id="344" r:id="rId4"/>
    <p:sldId id="355" r:id="rId5"/>
    <p:sldId id="349" r:id="rId6"/>
    <p:sldId id="351" r:id="rId7"/>
    <p:sldId id="352" r:id="rId8"/>
    <p:sldId id="350" r:id="rId9"/>
    <p:sldId id="353" r:id="rId10"/>
    <p:sldId id="354" r:id="rId11"/>
    <p:sldId id="373" r:id="rId12"/>
    <p:sldId id="356" r:id="rId13"/>
    <p:sldId id="364" r:id="rId14"/>
    <p:sldId id="357" r:id="rId15"/>
    <p:sldId id="358" r:id="rId16"/>
    <p:sldId id="377" r:id="rId17"/>
    <p:sldId id="359" r:id="rId18"/>
    <p:sldId id="360" r:id="rId19"/>
    <p:sldId id="371" r:id="rId20"/>
    <p:sldId id="311" r:id="rId21"/>
    <p:sldId id="341" r:id="rId22"/>
    <p:sldId id="343" r:id="rId23"/>
    <p:sldId id="362" r:id="rId24"/>
    <p:sldId id="366" r:id="rId25"/>
    <p:sldId id="369" r:id="rId26"/>
    <p:sldId id="372" r:id="rId27"/>
    <p:sldId id="309" r:id="rId28"/>
    <p:sldId id="319" r:id="rId29"/>
    <p:sldId id="304" r:id="rId30"/>
    <p:sldId id="365" r:id="rId31"/>
    <p:sldId id="303" r:id="rId32"/>
    <p:sldId id="307" r:id="rId33"/>
    <p:sldId id="308" r:id="rId34"/>
    <p:sldId id="374" r:id="rId35"/>
    <p:sldId id="376" r:id="rId36"/>
    <p:sldId id="375" r:id="rId37"/>
    <p:sldId id="370" r:id="rId38"/>
    <p:sldId id="325" r:id="rId39"/>
    <p:sldId id="258" r:id="rId40"/>
    <p:sldId id="368" r:id="rId41"/>
    <p:sldId id="259" r:id="rId42"/>
    <p:sldId id="299" r:id="rId43"/>
    <p:sldId id="310" r:id="rId44"/>
    <p:sldId id="367" r:id="rId4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D7AC"/>
    <a:srgbClr val="400080"/>
    <a:srgbClr val="FFD700"/>
    <a:srgbClr val="73FB79"/>
    <a:srgbClr val="8F8100"/>
    <a:srgbClr val="4F6389"/>
    <a:srgbClr val="293845"/>
    <a:srgbClr val="14212B"/>
    <a:srgbClr val="0E158B"/>
    <a:srgbClr val="483D8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868"/>
    <p:restoredTop sz="93646" autoAdjust="0"/>
  </p:normalViewPr>
  <p:slideViewPr>
    <p:cSldViewPr snapToGrid="0" snapToObjects="1">
      <p:cViewPr>
        <p:scale>
          <a:sx n="120" d="100"/>
          <a:sy n="120" d="100"/>
        </p:scale>
        <p:origin x="1504" y="120"/>
      </p:cViewPr>
      <p:guideLst>
        <p:guide orient="horz" pos="2160"/>
        <p:guide pos="2880"/>
      </p:guideLst>
    </p:cSldViewPr>
  </p:slideViewPr>
  <p:notesTextViewPr>
    <p:cViewPr>
      <p:scale>
        <a:sx n="100" d="100"/>
        <a:sy n="100" d="100"/>
      </p:scale>
      <p:origin x="0" y="0"/>
    </p:cViewPr>
  </p:notesTextViewPr>
  <p:notesViewPr>
    <p:cSldViewPr snapToGrid="0" snapToObjects="1">
      <p:cViewPr varScale="1">
        <p:scale>
          <a:sx n="95" d="100"/>
          <a:sy n="95" d="100"/>
        </p:scale>
        <p:origin x="3720" y="192"/>
      </p:cViewPr>
      <p:guideLst/>
    </p:cSldViewPr>
  </p:notes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notesMaster" Target="notesMasters/notesMaster1.xml"/><Relationship Id="rId47" Type="http://schemas.openxmlformats.org/officeDocument/2006/relationships/handoutMaster" Target="handoutMasters/handoutMaster1.xml"/><Relationship Id="rId48" Type="http://schemas.openxmlformats.org/officeDocument/2006/relationships/presProps" Target="presProps.xml"/><Relationship Id="rId49"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heme" Target="theme/theme1.xml"/><Relationship Id="rId5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jcole:Documents:AIPL:Genomics:March%202015%20Genotype%20Count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1043826633108"/>
          <c:y val="0.0213903743315508"/>
          <c:w val="0.854293416768652"/>
          <c:h val="0.862317150195798"/>
        </c:manualLayout>
      </c:layout>
      <c:barChart>
        <c:barDir val="col"/>
        <c:grouping val="stacked"/>
        <c:varyColors val="0"/>
        <c:ser>
          <c:idx val="0"/>
          <c:order val="0"/>
          <c:tx>
            <c:strRef>
              <c:f>Sheet1!$B$7</c:f>
              <c:strCache>
                <c:ptCount val="1"/>
                <c:pt idx="0">
                  <c:v>50k, Old, Male</c:v>
                </c:pt>
              </c:strCache>
            </c:strRef>
          </c:tx>
          <c:spPr>
            <a:solidFill>
              <a:srgbClr val="FF0000"/>
            </a:solidFill>
            <a:ln>
              <a:noFill/>
            </a:ln>
          </c:spPr>
          <c:invertIfNegative val="0"/>
          <c:cat>
            <c:numRef>
              <c:f>Sheet1!$A$9:$A$75</c:f>
              <c:numCache>
                <c:formatCode>General</c:formatCode>
                <c:ptCount val="67"/>
                <c:pt idx="0">
                  <c:v>904.0</c:v>
                </c:pt>
                <c:pt idx="1">
                  <c:v>906.0</c:v>
                </c:pt>
                <c:pt idx="2">
                  <c:v>908.0</c:v>
                </c:pt>
                <c:pt idx="3">
                  <c:v>910.0</c:v>
                </c:pt>
                <c:pt idx="4">
                  <c:v>1001.0</c:v>
                </c:pt>
                <c:pt idx="5">
                  <c:v>1002.0</c:v>
                </c:pt>
                <c:pt idx="6">
                  <c:v>1004.0</c:v>
                </c:pt>
                <c:pt idx="7">
                  <c:v>1005.0</c:v>
                </c:pt>
                <c:pt idx="8">
                  <c:v>1006.0</c:v>
                </c:pt>
                <c:pt idx="9">
                  <c:v>1007.0</c:v>
                </c:pt>
                <c:pt idx="10">
                  <c:v>1008.0</c:v>
                </c:pt>
                <c:pt idx="11">
                  <c:v>1009.0</c:v>
                </c:pt>
                <c:pt idx="12">
                  <c:v>1010.0</c:v>
                </c:pt>
                <c:pt idx="13">
                  <c:v>1011.0</c:v>
                </c:pt>
                <c:pt idx="14">
                  <c:v>1012.0</c:v>
                </c:pt>
                <c:pt idx="15">
                  <c:v>1101.0</c:v>
                </c:pt>
                <c:pt idx="16">
                  <c:v>1102.0</c:v>
                </c:pt>
                <c:pt idx="17">
                  <c:v>1103.0</c:v>
                </c:pt>
                <c:pt idx="18">
                  <c:v>1104.0</c:v>
                </c:pt>
                <c:pt idx="19">
                  <c:v>1105.0</c:v>
                </c:pt>
                <c:pt idx="20">
                  <c:v>1106.0</c:v>
                </c:pt>
                <c:pt idx="21">
                  <c:v>1107.0</c:v>
                </c:pt>
                <c:pt idx="22">
                  <c:v>1108.0</c:v>
                </c:pt>
                <c:pt idx="23">
                  <c:v>1109.0</c:v>
                </c:pt>
                <c:pt idx="24">
                  <c:v>1110.0</c:v>
                </c:pt>
                <c:pt idx="25">
                  <c:v>1111.0</c:v>
                </c:pt>
                <c:pt idx="26">
                  <c:v>1112.0</c:v>
                </c:pt>
                <c:pt idx="27">
                  <c:v>1201.0</c:v>
                </c:pt>
                <c:pt idx="28">
                  <c:v>1202.0</c:v>
                </c:pt>
                <c:pt idx="29">
                  <c:v>1203.0</c:v>
                </c:pt>
                <c:pt idx="30">
                  <c:v>1204.0</c:v>
                </c:pt>
                <c:pt idx="31">
                  <c:v>1205.0</c:v>
                </c:pt>
                <c:pt idx="32">
                  <c:v>1206.0</c:v>
                </c:pt>
                <c:pt idx="33">
                  <c:v>1207.0</c:v>
                </c:pt>
                <c:pt idx="34">
                  <c:v>1208.0</c:v>
                </c:pt>
                <c:pt idx="35">
                  <c:v>1209.0</c:v>
                </c:pt>
                <c:pt idx="36">
                  <c:v>1210.0</c:v>
                </c:pt>
                <c:pt idx="37">
                  <c:v>1211.0</c:v>
                </c:pt>
                <c:pt idx="38">
                  <c:v>1212.0</c:v>
                </c:pt>
                <c:pt idx="39">
                  <c:v>1301.0</c:v>
                </c:pt>
                <c:pt idx="40">
                  <c:v>1302.0</c:v>
                </c:pt>
                <c:pt idx="41">
                  <c:v>1303.0</c:v>
                </c:pt>
                <c:pt idx="42">
                  <c:v>1304.0</c:v>
                </c:pt>
                <c:pt idx="43">
                  <c:v>1305.0</c:v>
                </c:pt>
                <c:pt idx="44">
                  <c:v>1306.0</c:v>
                </c:pt>
                <c:pt idx="45">
                  <c:v>1307.0</c:v>
                </c:pt>
                <c:pt idx="46">
                  <c:v>1308.0</c:v>
                </c:pt>
                <c:pt idx="47">
                  <c:v>1309.0</c:v>
                </c:pt>
                <c:pt idx="48">
                  <c:v>1310.0</c:v>
                </c:pt>
                <c:pt idx="49">
                  <c:v>1311.0</c:v>
                </c:pt>
                <c:pt idx="50">
                  <c:v>1312.0</c:v>
                </c:pt>
                <c:pt idx="51">
                  <c:v>1401.0</c:v>
                </c:pt>
                <c:pt idx="52">
                  <c:v>1402.0</c:v>
                </c:pt>
                <c:pt idx="53">
                  <c:v>1403.0</c:v>
                </c:pt>
                <c:pt idx="54">
                  <c:v>1404.0</c:v>
                </c:pt>
                <c:pt idx="55">
                  <c:v>1405.0</c:v>
                </c:pt>
                <c:pt idx="56">
                  <c:v>1406.0</c:v>
                </c:pt>
                <c:pt idx="57">
                  <c:v>1407.0</c:v>
                </c:pt>
                <c:pt idx="58">
                  <c:v>1408.0</c:v>
                </c:pt>
                <c:pt idx="59">
                  <c:v>1409.0</c:v>
                </c:pt>
                <c:pt idx="60">
                  <c:v>1410.0</c:v>
                </c:pt>
                <c:pt idx="61">
                  <c:v>1411.0</c:v>
                </c:pt>
                <c:pt idx="62">
                  <c:v>1412.0</c:v>
                </c:pt>
                <c:pt idx="63">
                  <c:v>1501.0</c:v>
                </c:pt>
                <c:pt idx="64">
                  <c:v>1502.0</c:v>
                </c:pt>
                <c:pt idx="65">
                  <c:v>1503.0</c:v>
                </c:pt>
              </c:numCache>
            </c:numRef>
          </c:cat>
          <c:val>
            <c:numRef>
              <c:f>Sheet1!$B$9:$B$75</c:f>
              <c:numCache>
                <c:formatCode>General</c:formatCode>
                <c:ptCount val="67"/>
                <c:pt idx="0">
                  <c:v>7600.0</c:v>
                </c:pt>
                <c:pt idx="1">
                  <c:v>7883.0</c:v>
                </c:pt>
                <c:pt idx="2">
                  <c:v>8512.0</c:v>
                </c:pt>
                <c:pt idx="3">
                  <c:v>8568.0</c:v>
                </c:pt>
                <c:pt idx="4">
                  <c:v>8974.0</c:v>
                </c:pt>
                <c:pt idx="5">
                  <c:v>9378.0</c:v>
                </c:pt>
                <c:pt idx="6">
                  <c:v>9770.0</c:v>
                </c:pt>
                <c:pt idx="7">
                  <c:v>9958.0</c:v>
                </c:pt>
                <c:pt idx="8">
                  <c:v>9958.0</c:v>
                </c:pt>
                <c:pt idx="9">
                  <c:v>9963.0</c:v>
                </c:pt>
                <c:pt idx="10">
                  <c:v>10430.0</c:v>
                </c:pt>
                <c:pt idx="11">
                  <c:v>10611.0</c:v>
                </c:pt>
                <c:pt idx="12">
                  <c:v>10616.0</c:v>
                </c:pt>
                <c:pt idx="13">
                  <c:v>10618.0</c:v>
                </c:pt>
                <c:pt idx="14">
                  <c:v>11292.0</c:v>
                </c:pt>
                <c:pt idx="15">
                  <c:v>11193.0</c:v>
                </c:pt>
                <c:pt idx="16">
                  <c:v>11195.0</c:v>
                </c:pt>
                <c:pt idx="17">
                  <c:v>11712.0</c:v>
                </c:pt>
                <c:pt idx="18">
                  <c:v>12150.0</c:v>
                </c:pt>
                <c:pt idx="19">
                  <c:v>12427.0</c:v>
                </c:pt>
                <c:pt idx="20">
                  <c:v>15376.0</c:v>
                </c:pt>
                <c:pt idx="21">
                  <c:v>15383.0</c:v>
                </c:pt>
                <c:pt idx="22">
                  <c:v>16516.0</c:v>
                </c:pt>
                <c:pt idx="23">
                  <c:v>16807.0</c:v>
                </c:pt>
                <c:pt idx="24">
                  <c:v>16827.0</c:v>
                </c:pt>
                <c:pt idx="25">
                  <c:v>16829.0</c:v>
                </c:pt>
                <c:pt idx="26">
                  <c:v>17279.0</c:v>
                </c:pt>
                <c:pt idx="27">
                  <c:v>17672.0</c:v>
                </c:pt>
                <c:pt idx="28">
                  <c:v>17702.0</c:v>
                </c:pt>
                <c:pt idx="29">
                  <c:v>17722.0</c:v>
                </c:pt>
                <c:pt idx="30">
                  <c:v>18167.0</c:v>
                </c:pt>
                <c:pt idx="31">
                  <c:v>18494.0</c:v>
                </c:pt>
                <c:pt idx="32">
                  <c:v>18516.0</c:v>
                </c:pt>
                <c:pt idx="33">
                  <c:v>18518.0</c:v>
                </c:pt>
                <c:pt idx="34">
                  <c:v>19001.0</c:v>
                </c:pt>
                <c:pt idx="35">
                  <c:v>19370.0</c:v>
                </c:pt>
                <c:pt idx="36">
                  <c:v>19372.0</c:v>
                </c:pt>
                <c:pt idx="37">
                  <c:v>19373.0</c:v>
                </c:pt>
                <c:pt idx="38">
                  <c:v>19776.0</c:v>
                </c:pt>
                <c:pt idx="39">
                  <c:v>20038.0</c:v>
                </c:pt>
                <c:pt idx="40">
                  <c:v>20803.0</c:v>
                </c:pt>
                <c:pt idx="41">
                  <c:v>20805.0</c:v>
                </c:pt>
                <c:pt idx="42">
                  <c:v>21904.0</c:v>
                </c:pt>
                <c:pt idx="43">
                  <c:v>22915.0</c:v>
                </c:pt>
                <c:pt idx="44">
                  <c:v>22925.0</c:v>
                </c:pt>
                <c:pt idx="45">
                  <c:v>22925.0</c:v>
                </c:pt>
                <c:pt idx="46">
                  <c:v>23645.0</c:v>
                </c:pt>
                <c:pt idx="47">
                  <c:v>23648.0</c:v>
                </c:pt>
                <c:pt idx="48">
                  <c:v>23651.0</c:v>
                </c:pt>
                <c:pt idx="49">
                  <c:v>23657.0</c:v>
                </c:pt>
                <c:pt idx="50">
                  <c:v>24528.0</c:v>
                </c:pt>
                <c:pt idx="51">
                  <c:v>24566.0</c:v>
                </c:pt>
                <c:pt idx="52">
                  <c:v>24590.0</c:v>
                </c:pt>
                <c:pt idx="53">
                  <c:v>24596.0</c:v>
                </c:pt>
                <c:pt idx="54">
                  <c:v>25275.0</c:v>
                </c:pt>
                <c:pt idx="55">
                  <c:v>25276.0</c:v>
                </c:pt>
                <c:pt idx="56">
                  <c:v>25271.0</c:v>
                </c:pt>
                <c:pt idx="57">
                  <c:v>25270.0</c:v>
                </c:pt>
                <c:pt idx="58">
                  <c:v>26036.0</c:v>
                </c:pt>
                <c:pt idx="59">
                  <c:v>26037.0</c:v>
                </c:pt>
                <c:pt idx="60">
                  <c:v>26036.0</c:v>
                </c:pt>
                <c:pt idx="61">
                  <c:v>26038.0</c:v>
                </c:pt>
                <c:pt idx="62">
                  <c:v>26696.0</c:v>
                </c:pt>
                <c:pt idx="63">
                  <c:v>26705.0</c:v>
                </c:pt>
                <c:pt idx="64">
                  <c:v>26694.0</c:v>
                </c:pt>
                <c:pt idx="65">
                  <c:v>26693.0</c:v>
                </c:pt>
              </c:numCache>
            </c:numRef>
          </c:val>
        </c:ser>
        <c:ser>
          <c:idx val="1"/>
          <c:order val="1"/>
          <c:tx>
            <c:strRef>
              <c:f>Sheet1!$C$7</c:f>
              <c:strCache>
                <c:ptCount val="1"/>
                <c:pt idx="0">
                  <c:v>50k, Old, Female</c:v>
                </c:pt>
              </c:strCache>
            </c:strRef>
          </c:tx>
          <c:spPr>
            <a:solidFill>
              <a:srgbClr val="FF6600"/>
            </a:solidFill>
            <a:ln>
              <a:noFill/>
            </a:ln>
          </c:spPr>
          <c:invertIfNegative val="0"/>
          <c:cat>
            <c:numRef>
              <c:f>Sheet1!$A$9:$A$75</c:f>
              <c:numCache>
                <c:formatCode>General</c:formatCode>
                <c:ptCount val="67"/>
                <c:pt idx="0">
                  <c:v>904.0</c:v>
                </c:pt>
                <c:pt idx="1">
                  <c:v>906.0</c:v>
                </c:pt>
                <c:pt idx="2">
                  <c:v>908.0</c:v>
                </c:pt>
                <c:pt idx="3">
                  <c:v>910.0</c:v>
                </c:pt>
                <c:pt idx="4">
                  <c:v>1001.0</c:v>
                </c:pt>
                <c:pt idx="5">
                  <c:v>1002.0</c:v>
                </c:pt>
                <c:pt idx="6">
                  <c:v>1004.0</c:v>
                </c:pt>
                <c:pt idx="7">
                  <c:v>1005.0</c:v>
                </c:pt>
                <c:pt idx="8">
                  <c:v>1006.0</c:v>
                </c:pt>
                <c:pt idx="9">
                  <c:v>1007.0</c:v>
                </c:pt>
                <c:pt idx="10">
                  <c:v>1008.0</c:v>
                </c:pt>
                <c:pt idx="11">
                  <c:v>1009.0</c:v>
                </c:pt>
                <c:pt idx="12">
                  <c:v>1010.0</c:v>
                </c:pt>
                <c:pt idx="13">
                  <c:v>1011.0</c:v>
                </c:pt>
                <c:pt idx="14">
                  <c:v>1012.0</c:v>
                </c:pt>
                <c:pt idx="15">
                  <c:v>1101.0</c:v>
                </c:pt>
                <c:pt idx="16">
                  <c:v>1102.0</c:v>
                </c:pt>
                <c:pt idx="17">
                  <c:v>1103.0</c:v>
                </c:pt>
                <c:pt idx="18">
                  <c:v>1104.0</c:v>
                </c:pt>
                <c:pt idx="19">
                  <c:v>1105.0</c:v>
                </c:pt>
                <c:pt idx="20">
                  <c:v>1106.0</c:v>
                </c:pt>
                <c:pt idx="21">
                  <c:v>1107.0</c:v>
                </c:pt>
                <c:pt idx="22">
                  <c:v>1108.0</c:v>
                </c:pt>
                <c:pt idx="23">
                  <c:v>1109.0</c:v>
                </c:pt>
                <c:pt idx="24">
                  <c:v>1110.0</c:v>
                </c:pt>
                <c:pt idx="25">
                  <c:v>1111.0</c:v>
                </c:pt>
                <c:pt idx="26">
                  <c:v>1112.0</c:v>
                </c:pt>
                <c:pt idx="27">
                  <c:v>1201.0</c:v>
                </c:pt>
                <c:pt idx="28">
                  <c:v>1202.0</c:v>
                </c:pt>
                <c:pt idx="29">
                  <c:v>1203.0</c:v>
                </c:pt>
                <c:pt idx="30">
                  <c:v>1204.0</c:v>
                </c:pt>
                <c:pt idx="31">
                  <c:v>1205.0</c:v>
                </c:pt>
                <c:pt idx="32">
                  <c:v>1206.0</c:v>
                </c:pt>
                <c:pt idx="33">
                  <c:v>1207.0</c:v>
                </c:pt>
                <c:pt idx="34">
                  <c:v>1208.0</c:v>
                </c:pt>
                <c:pt idx="35">
                  <c:v>1209.0</c:v>
                </c:pt>
                <c:pt idx="36">
                  <c:v>1210.0</c:v>
                </c:pt>
                <c:pt idx="37">
                  <c:v>1211.0</c:v>
                </c:pt>
                <c:pt idx="38">
                  <c:v>1212.0</c:v>
                </c:pt>
                <c:pt idx="39">
                  <c:v>1301.0</c:v>
                </c:pt>
                <c:pt idx="40">
                  <c:v>1302.0</c:v>
                </c:pt>
                <c:pt idx="41">
                  <c:v>1303.0</c:v>
                </c:pt>
                <c:pt idx="42">
                  <c:v>1304.0</c:v>
                </c:pt>
                <c:pt idx="43">
                  <c:v>1305.0</c:v>
                </c:pt>
                <c:pt idx="44">
                  <c:v>1306.0</c:v>
                </c:pt>
                <c:pt idx="45">
                  <c:v>1307.0</c:v>
                </c:pt>
                <c:pt idx="46">
                  <c:v>1308.0</c:v>
                </c:pt>
                <c:pt idx="47">
                  <c:v>1309.0</c:v>
                </c:pt>
                <c:pt idx="48">
                  <c:v>1310.0</c:v>
                </c:pt>
                <c:pt idx="49">
                  <c:v>1311.0</c:v>
                </c:pt>
                <c:pt idx="50">
                  <c:v>1312.0</c:v>
                </c:pt>
                <c:pt idx="51">
                  <c:v>1401.0</c:v>
                </c:pt>
                <c:pt idx="52">
                  <c:v>1402.0</c:v>
                </c:pt>
                <c:pt idx="53">
                  <c:v>1403.0</c:v>
                </c:pt>
                <c:pt idx="54">
                  <c:v>1404.0</c:v>
                </c:pt>
                <c:pt idx="55">
                  <c:v>1405.0</c:v>
                </c:pt>
                <c:pt idx="56">
                  <c:v>1406.0</c:v>
                </c:pt>
                <c:pt idx="57">
                  <c:v>1407.0</c:v>
                </c:pt>
                <c:pt idx="58">
                  <c:v>1408.0</c:v>
                </c:pt>
                <c:pt idx="59">
                  <c:v>1409.0</c:v>
                </c:pt>
                <c:pt idx="60">
                  <c:v>1410.0</c:v>
                </c:pt>
                <c:pt idx="61">
                  <c:v>1411.0</c:v>
                </c:pt>
                <c:pt idx="62">
                  <c:v>1412.0</c:v>
                </c:pt>
                <c:pt idx="63">
                  <c:v>1501.0</c:v>
                </c:pt>
                <c:pt idx="64">
                  <c:v>1502.0</c:v>
                </c:pt>
                <c:pt idx="65">
                  <c:v>1503.0</c:v>
                </c:pt>
              </c:numCache>
            </c:numRef>
          </c:cat>
          <c:val>
            <c:numRef>
              <c:f>Sheet1!$C$9:$C$75</c:f>
              <c:numCache>
                <c:formatCode>General</c:formatCode>
                <c:ptCount val="67"/>
                <c:pt idx="0">
                  <c:v>2711.0</c:v>
                </c:pt>
                <c:pt idx="1">
                  <c:v>3049.0</c:v>
                </c:pt>
                <c:pt idx="2">
                  <c:v>3728.0</c:v>
                </c:pt>
                <c:pt idx="3">
                  <c:v>3965.0</c:v>
                </c:pt>
                <c:pt idx="4">
                  <c:v>4348.0</c:v>
                </c:pt>
                <c:pt idx="5">
                  <c:v>5086.0</c:v>
                </c:pt>
                <c:pt idx="6">
                  <c:v>5944.0</c:v>
                </c:pt>
                <c:pt idx="7">
                  <c:v>5985.0</c:v>
                </c:pt>
                <c:pt idx="8">
                  <c:v>6118.0</c:v>
                </c:pt>
                <c:pt idx="9">
                  <c:v>6151.0</c:v>
                </c:pt>
                <c:pt idx="10">
                  <c:v>7343.0</c:v>
                </c:pt>
                <c:pt idx="11">
                  <c:v>7404.0</c:v>
                </c:pt>
                <c:pt idx="12">
                  <c:v>7519.0</c:v>
                </c:pt>
                <c:pt idx="13">
                  <c:v>7545.0</c:v>
                </c:pt>
                <c:pt idx="14">
                  <c:v>9144.0</c:v>
                </c:pt>
                <c:pt idx="15">
                  <c:v>9216.0</c:v>
                </c:pt>
                <c:pt idx="16">
                  <c:v>9240.0</c:v>
                </c:pt>
                <c:pt idx="17">
                  <c:v>9292.0</c:v>
                </c:pt>
                <c:pt idx="18">
                  <c:v>6699.0</c:v>
                </c:pt>
                <c:pt idx="19">
                  <c:v>6787.0</c:v>
                </c:pt>
                <c:pt idx="20">
                  <c:v>6721.0</c:v>
                </c:pt>
                <c:pt idx="21">
                  <c:v>6704.0</c:v>
                </c:pt>
                <c:pt idx="22">
                  <c:v>8030.0</c:v>
                </c:pt>
                <c:pt idx="23">
                  <c:v>7965.0</c:v>
                </c:pt>
                <c:pt idx="24">
                  <c:v>7950.0</c:v>
                </c:pt>
                <c:pt idx="25">
                  <c:v>7976.0</c:v>
                </c:pt>
                <c:pt idx="26">
                  <c:v>9119.0</c:v>
                </c:pt>
                <c:pt idx="27">
                  <c:v>9059.0</c:v>
                </c:pt>
                <c:pt idx="28">
                  <c:v>9069.0</c:v>
                </c:pt>
                <c:pt idx="29">
                  <c:v>9915.0</c:v>
                </c:pt>
                <c:pt idx="30">
                  <c:v>11082.0</c:v>
                </c:pt>
                <c:pt idx="31">
                  <c:v>12139.0</c:v>
                </c:pt>
                <c:pt idx="32">
                  <c:v>12378.0</c:v>
                </c:pt>
                <c:pt idx="33">
                  <c:v>12397.0</c:v>
                </c:pt>
                <c:pt idx="34">
                  <c:v>13640.0</c:v>
                </c:pt>
                <c:pt idx="35">
                  <c:v>13645.0</c:v>
                </c:pt>
                <c:pt idx="36">
                  <c:v>13694.0</c:v>
                </c:pt>
                <c:pt idx="37">
                  <c:v>13704.0</c:v>
                </c:pt>
                <c:pt idx="38">
                  <c:v>14936.0</c:v>
                </c:pt>
                <c:pt idx="39">
                  <c:v>14746.0</c:v>
                </c:pt>
                <c:pt idx="40">
                  <c:v>14742.0</c:v>
                </c:pt>
                <c:pt idx="41">
                  <c:v>14743.0</c:v>
                </c:pt>
                <c:pt idx="42">
                  <c:v>16062.0</c:v>
                </c:pt>
                <c:pt idx="43">
                  <c:v>16085.0</c:v>
                </c:pt>
                <c:pt idx="44">
                  <c:v>16114.0</c:v>
                </c:pt>
                <c:pt idx="45">
                  <c:v>16119.0</c:v>
                </c:pt>
                <c:pt idx="46">
                  <c:v>18159.0</c:v>
                </c:pt>
                <c:pt idx="47">
                  <c:v>18507.0</c:v>
                </c:pt>
                <c:pt idx="48">
                  <c:v>18563.0</c:v>
                </c:pt>
                <c:pt idx="49">
                  <c:v>18655.0</c:v>
                </c:pt>
                <c:pt idx="50">
                  <c:v>20122.0</c:v>
                </c:pt>
                <c:pt idx="51">
                  <c:v>20404.0</c:v>
                </c:pt>
                <c:pt idx="52">
                  <c:v>20613.0</c:v>
                </c:pt>
                <c:pt idx="53">
                  <c:v>20618.0</c:v>
                </c:pt>
                <c:pt idx="54">
                  <c:v>22092.0</c:v>
                </c:pt>
                <c:pt idx="55">
                  <c:v>22094.0</c:v>
                </c:pt>
                <c:pt idx="56">
                  <c:v>22092.0</c:v>
                </c:pt>
                <c:pt idx="57">
                  <c:v>22096.0</c:v>
                </c:pt>
                <c:pt idx="58">
                  <c:v>23668.0</c:v>
                </c:pt>
                <c:pt idx="59">
                  <c:v>23667.0</c:v>
                </c:pt>
                <c:pt idx="60">
                  <c:v>23767.0</c:v>
                </c:pt>
                <c:pt idx="61">
                  <c:v>23888.0</c:v>
                </c:pt>
                <c:pt idx="62">
                  <c:v>25434.0</c:v>
                </c:pt>
                <c:pt idx="63">
                  <c:v>26041.0</c:v>
                </c:pt>
                <c:pt idx="64">
                  <c:v>26124.0</c:v>
                </c:pt>
                <c:pt idx="65">
                  <c:v>26197.0</c:v>
                </c:pt>
              </c:numCache>
            </c:numRef>
          </c:val>
        </c:ser>
        <c:ser>
          <c:idx val="2"/>
          <c:order val="2"/>
          <c:tx>
            <c:strRef>
              <c:f>Sheet1!$D$7</c:f>
              <c:strCache>
                <c:ptCount val="1"/>
                <c:pt idx="0">
                  <c:v>50k, Young, Male</c:v>
                </c:pt>
              </c:strCache>
            </c:strRef>
          </c:tx>
          <c:spPr>
            <a:solidFill>
              <a:srgbClr val="FFFF00"/>
            </a:solidFill>
            <a:ln>
              <a:noFill/>
            </a:ln>
          </c:spPr>
          <c:invertIfNegative val="0"/>
          <c:cat>
            <c:numRef>
              <c:f>Sheet1!$A$9:$A$75</c:f>
              <c:numCache>
                <c:formatCode>General</c:formatCode>
                <c:ptCount val="67"/>
                <c:pt idx="0">
                  <c:v>904.0</c:v>
                </c:pt>
                <c:pt idx="1">
                  <c:v>906.0</c:v>
                </c:pt>
                <c:pt idx="2">
                  <c:v>908.0</c:v>
                </c:pt>
                <c:pt idx="3">
                  <c:v>910.0</c:v>
                </c:pt>
                <c:pt idx="4">
                  <c:v>1001.0</c:v>
                </c:pt>
                <c:pt idx="5">
                  <c:v>1002.0</c:v>
                </c:pt>
                <c:pt idx="6">
                  <c:v>1004.0</c:v>
                </c:pt>
                <c:pt idx="7">
                  <c:v>1005.0</c:v>
                </c:pt>
                <c:pt idx="8">
                  <c:v>1006.0</c:v>
                </c:pt>
                <c:pt idx="9">
                  <c:v>1007.0</c:v>
                </c:pt>
                <c:pt idx="10">
                  <c:v>1008.0</c:v>
                </c:pt>
                <c:pt idx="11">
                  <c:v>1009.0</c:v>
                </c:pt>
                <c:pt idx="12">
                  <c:v>1010.0</c:v>
                </c:pt>
                <c:pt idx="13">
                  <c:v>1011.0</c:v>
                </c:pt>
                <c:pt idx="14">
                  <c:v>1012.0</c:v>
                </c:pt>
                <c:pt idx="15">
                  <c:v>1101.0</c:v>
                </c:pt>
                <c:pt idx="16">
                  <c:v>1102.0</c:v>
                </c:pt>
                <c:pt idx="17">
                  <c:v>1103.0</c:v>
                </c:pt>
                <c:pt idx="18">
                  <c:v>1104.0</c:v>
                </c:pt>
                <c:pt idx="19">
                  <c:v>1105.0</c:v>
                </c:pt>
                <c:pt idx="20">
                  <c:v>1106.0</c:v>
                </c:pt>
                <c:pt idx="21">
                  <c:v>1107.0</c:v>
                </c:pt>
                <c:pt idx="22">
                  <c:v>1108.0</c:v>
                </c:pt>
                <c:pt idx="23">
                  <c:v>1109.0</c:v>
                </c:pt>
                <c:pt idx="24">
                  <c:v>1110.0</c:v>
                </c:pt>
                <c:pt idx="25">
                  <c:v>1111.0</c:v>
                </c:pt>
                <c:pt idx="26">
                  <c:v>1112.0</c:v>
                </c:pt>
                <c:pt idx="27">
                  <c:v>1201.0</c:v>
                </c:pt>
                <c:pt idx="28">
                  <c:v>1202.0</c:v>
                </c:pt>
                <c:pt idx="29">
                  <c:v>1203.0</c:v>
                </c:pt>
                <c:pt idx="30">
                  <c:v>1204.0</c:v>
                </c:pt>
                <c:pt idx="31">
                  <c:v>1205.0</c:v>
                </c:pt>
                <c:pt idx="32">
                  <c:v>1206.0</c:v>
                </c:pt>
                <c:pt idx="33">
                  <c:v>1207.0</c:v>
                </c:pt>
                <c:pt idx="34">
                  <c:v>1208.0</c:v>
                </c:pt>
                <c:pt idx="35">
                  <c:v>1209.0</c:v>
                </c:pt>
                <c:pt idx="36">
                  <c:v>1210.0</c:v>
                </c:pt>
                <c:pt idx="37">
                  <c:v>1211.0</c:v>
                </c:pt>
                <c:pt idx="38">
                  <c:v>1212.0</c:v>
                </c:pt>
                <c:pt idx="39">
                  <c:v>1301.0</c:v>
                </c:pt>
                <c:pt idx="40">
                  <c:v>1302.0</c:v>
                </c:pt>
                <c:pt idx="41">
                  <c:v>1303.0</c:v>
                </c:pt>
                <c:pt idx="42">
                  <c:v>1304.0</c:v>
                </c:pt>
                <c:pt idx="43">
                  <c:v>1305.0</c:v>
                </c:pt>
                <c:pt idx="44">
                  <c:v>1306.0</c:v>
                </c:pt>
                <c:pt idx="45">
                  <c:v>1307.0</c:v>
                </c:pt>
                <c:pt idx="46">
                  <c:v>1308.0</c:v>
                </c:pt>
                <c:pt idx="47">
                  <c:v>1309.0</c:v>
                </c:pt>
                <c:pt idx="48">
                  <c:v>1310.0</c:v>
                </c:pt>
                <c:pt idx="49">
                  <c:v>1311.0</c:v>
                </c:pt>
                <c:pt idx="50">
                  <c:v>1312.0</c:v>
                </c:pt>
                <c:pt idx="51">
                  <c:v>1401.0</c:v>
                </c:pt>
                <c:pt idx="52">
                  <c:v>1402.0</c:v>
                </c:pt>
                <c:pt idx="53">
                  <c:v>1403.0</c:v>
                </c:pt>
                <c:pt idx="54">
                  <c:v>1404.0</c:v>
                </c:pt>
                <c:pt idx="55">
                  <c:v>1405.0</c:v>
                </c:pt>
                <c:pt idx="56">
                  <c:v>1406.0</c:v>
                </c:pt>
                <c:pt idx="57">
                  <c:v>1407.0</c:v>
                </c:pt>
                <c:pt idx="58">
                  <c:v>1408.0</c:v>
                </c:pt>
                <c:pt idx="59">
                  <c:v>1409.0</c:v>
                </c:pt>
                <c:pt idx="60">
                  <c:v>1410.0</c:v>
                </c:pt>
                <c:pt idx="61">
                  <c:v>1411.0</c:v>
                </c:pt>
                <c:pt idx="62">
                  <c:v>1412.0</c:v>
                </c:pt>
                <c:pt idx="63">
                  <c:v>1501.0</c:v>
                </c:pt>
                <c:pt idx="64">
                  <c:v>1502.0</c:v>
                </c:pt>
                <c:pt idx="65">
                  <c:v>1503.0</c:v>
                </c:pt>
              </c:numCache>
            </c:numRef>
          </c:cat>
          <c:val>
            <c:numRef>
              <c:f>Sheet1!$D$9:$D$75</c:f>
              <c:numCache>
                <c:formatCode>General</c:formatCode>
                <c:ptCount val="67"/>
                <c:pt idx="0">
                  <c:v>9685.0</c:v>
                </c:pt>
                <c:pt idx="1">
                  <c:v>11459.0</c:v>
                </c:pt>
                <c:pt idx="2">
                  <c:v>12137.0</c:v>
                </c:pt>
                <c:pt idx="3">
                  <c:v>13288.0</c:v>
                </c:pt>
                <c:pt idx="4">
                  <c:v>14061.0</c:v>
                </c:pt>
                <c:pt idx="5">
                  <c:v>15328.0</c:v>
                </c:pt>
                <c:pt idx="6">
                  <c:v>16007.0</c:v>
                </c:pt>
                <c:pt idx="7">
                  <c:v>16594.0</c:v>
                </c:pt>
                <c:pt idx="8">
                  <c:v>17507.0</c:v>
                </c:pt>
                <c:pt idx="9">
                  <c:v>18187.0</c:v>
                </c:pt>
                <c:pt idx="10">
                  <c:v>18652.0</c:v>
                </c:pt>
                <c:pt idx="11">
                  <c:v>19200.0</c:v>
                </c:pt>
                <c:pt idx="12">
                  <c:v>19720.0</c:v>
                </c:pt>
                <c:pt idx="13">
                  <c:v>20132.0</c:v>
                </c:pt>
                <c:pt idx="14">
                  <c:v>20266.0</c:v>
                </c:pt>
                <c:pt idx="15">
                  <c:v>21306.0</c:v>
                </c:pt>
                <c:pt idx="16">
                  <c:v>21921.0</c:v>
                </c:pt>
                <c:pt idx="17">
                  <c:v>22834.0</c:v>
                </c:pt>
                <c:pt idx="18">
                  <c:v>23171.0</c:v>
                </c:pt>
                <c:pt idx="19">
                  <c:v>24080.0</c:v>
                </c:pt>
                <c:pt idx="20">
                  <c:v>25552.0</c:v>
                </c:pt>
                <c:pt idx="21">
                  <c:v>26445.0</c:v>
                </c:pt>
                <c:pt idx="22">
                  <c:v>26956.0</c:v>
                </c:pt>
                <c:pt idx="23">
                  <c:v>28067.0</c:v>
                </c:pt>
                <c:pt idx="24">
                  <c:v>29746.0</c:v>
                </c:pt>
                <c:pt idx="25">
                  <c:v>30835.0</c:v>
                </c:pt>
                <c:pt idx="26">
                  <c:v>31673.0</c:v>
                </c:pt>
                <c:pt idx="27">
                  <c:v>32989.0</c:v>
                </c:pt>
                <c:pt idx="28">
                  <c:v>34000.0</c:v>
                </c:pt>
                <c:pt idx="29">
                  <c:v>35911.0</c:v>
                </c:pt>
                <c:pt idx="30">
                  <c:v>36691.0</c:v>
                </c:pt>
                <c:pt idx="31">
                  <c:v>37889.0</c:v>
                </c:pt>
                <c:pt idx="32">
                  <c:v>38971.0</c:v>
                </c:pt>
                <c:pt idx="33">
                  <c:v>40020.0</c:v>
                </c:pt>
                <c:pt idx="34">
                  <c:v>40498.0</c:v>
                </c:pt>
                <c:pt idx="35">
                  <c:v>40838.0</c:v>
                </c:pt>
                <c:pt idx="36">
                  <c:v>41751.0</c:v>
                </c:pt>
                <c:pt idx="37">
                  <c:v>42947.0</c:v>
                </c:pt>
                <c:pt idx="38">
                  <c:v>43110.0</c:v>
                </c:pt>
                <c:pt idx="39">
                  <c:v>43891.0</c:v>
                </c:pt>
                <c:pt idx="40">
                  <c:v>44667.0</c:v>
                </c:pt>
                <c:pt idx="41">
                  <c:v>45351.0</c:v>
                </c:pt>
                <c:pt idx="42">
                  <c:v>45537.0</c:v>
                </c:pt>
                <c:pt idx="43">
                  <c:v>45768.0</c:v>
                </c:pt>
                <c:pt idx="44">
                  <c:v>46696.0</c:v>
                </c:pt>
                <c:pt idx="45">
                  <c:v>47060.0</c:v>
                </c:pt>
                <c:pt idx="46">
                  <c:v>47409.0</c:v>
                </c:pt>
                <c:pt idx="47">
                  <c:v>47729.0</c:v>
                </c:pt>
                <c:pt idx="48">
                  <c:v>49352.0</c:v>
                </c:pt>
                <c:pt idx="49">
                  <c:v>49627.0</c:v>
                </c:pt>
                <c:pt idx="50">
                  <c:v>49252.0</c:v>
                </c:pt>
                <c:pt idx="51">
                  <c:v>50166.0</c:v>
                </c:pt>
                <c:pt idx="52">
                  <c:v>50557.0</c:v>
                </c:pt>
                <c:pt idx="53">
                  <c:v>50964.0</c:v>
                </c:pt>
                <c:pt idx="54">
                  <c:v>50550.0</c:v>
                </c:pt>
                <c:pt idx="55">
                  <c:v>51122.0</c:v>
                </c:pt>
                <c:pt idx="56">
                  <c:v>51724.0</c:v>
                </c:pt>
                <c:pt idx="57">
                  <c:v>52230.0</c:v>
                </c:pt>
                <c:pt idx="58">
                  <c:v>51918.0</c:v>
                </c:pt>
                <c:pt idx="59">
                  <c:v>52320.0</c:v>
                </c:pt>
                <c:pt idx="60">
                  <c:v>53110.0</c:v>
                </c:pt>
                <c:pt idx="61">
                  <c:v>53485.0</c:v>
                </c:pt>
                <c:pt idx="62">
                  <c:v>53334.0</c:v>
                </c:pt>
                <c:pt idx="63">
                  <c:v>54174.0</c:v>
                </c:pt>
                <c:pt idx="64">
                  <c:v>54694.0</c:v>
                </c:pt>
                <c:pt idx="65">
                  <c:v>55118.0</c:v>
                </c:pt>
              </c:numCache>
            </c:numRef>
          </c:val>
        </c:ser>
        <c:ser>
          <c:idx val="3"/>
          <c:order val="3"/>
          <c:tx>
            <c:strRef>
              <c:f>Sheet1!$E$7</c:f>
              <c:strCache>
                <c:ptCount val="1"/>
                <c:pt idx="0">
                  <c:v>50k, Young, Female</c:v>
                </c:pt>
              </c:strCache>
            </c:strRef>
          </c:tx>
          <c:spPr>
            <a:solidFill>
              <a:srgbClr val="00FF00"/>
            </a:solidFill>
            <a:ln>
              <a:noFill/>
            </a:ln>
          </c:spPr>
          <c:invertIfNegative val="0"/>
          <c:cat>
            <c:numRef>
              <c:f>Sheet1!$A$9:$A$75</c:f>
              <c:numCache>
                <c:formatCode>General</c:formatCode>
                <c:ptCount val="67"/>
                <c:pt idx="0">
                  <c:v>904.0</c:v>
                </c:pt>
                <c:pt idx="1">
                  <c:v>906.0</c:v>
                </c:pt>
                <c:pt idx="2">
                  <c:v>908.0</c:v>
                </c:pt>
                <c:pt idx="3">
                  <c:v>910.0</c:v>
                </c:pt>
                <c:pt idx="4">
                  <c:v>1001.0</c:v>
                </c:pt>
                <c:pt idx="5">
                  <c:v>1002.0</c:v>
                </c:pt>
                <c:pt idx="6">
                  <c:v>1004.0</c:v>
                </c:pt>
                <c:pt idx="7">
                  <c:v>1005.0</c:v>
                </c:pt>
                <c:pt idx="8">
                  <c:v>1006.0</c:v>
                </c:pt>
                <c:pt idx="9">
                  <c:v>1007.0</c:v>
                </c:pt>
                <c:pt idx="10">
                  <c:v>1008.0</c:v>
                </c:pt>
                <c:pt idx="11">
                  <c:v>1009.0</c:v>
                </c:pt>
                <c:pt idx="12">
                  <c:v>1010.0</c:v>
                </c:pt>
                <c:pt idx="13">
                  <c:v>1011.0</c:v>
                </c:pt>
                <c:pt idx="14">
                  <c:v>1012.0</c:v>
                </c:pt>
                <c:pt idx="15">
                  <c:v>1101.0</c:v>
                </c:pt>
                <c:pt idx="16">
                  <c:v>1102.0</c:v>
                </c:pt>
                <c:pt idx="17">
                  <c:v>1103.0</c:v>
                </c:pt>
                <c:pt idx="18">
                  <c:v>1104.0</c:v>
                </c:pt>
                <c:pt idx="19">
                  <c:v>1105.0</c:v>
                </c:pt>
                <c:pt idx="20">
                  <c:v>1106.0</c:v>
                </c:pt>
                <c:pt idx="21">
                  <c:v>1107.0</c:v>
                </c:pt>
                <c:pt idx="22">
                  <c:v>1108.0</c:v>
                </c:pt>
                <c:pt idx="23">
                  <c:v>1109.0</c:v>
                </c:pt>
                <c:pt idx="24">
                  <c:v>1110.0</c:v>
                </c:pt>
                <c:pt idx="25">
                  <c:v>1111.0</c:v>
                </c:pt>
                <c:pt idx="26">
                  <c:v>1112.0</c:v>
                </c:pt>
                <c:pt idx="27">
                  <c:v>1201.0</c:v>
                </c:pt>
                <c:pt idx="28">
                  <c:v>1202.0</c:v>
                </c:pt>
                <c:pt idx="29">
                  <c:v>1203.0</c:v>
                </c:pt>
                <c:pt idx="30">
                  <c:v>1204.0</c:v>
                </c:pt>
                <c:pt idx="31">
                  <c:v>1205.0</c:v>
                </c:pt>
                <c:pt idx="32">
                  <c:v>1206.0</c:v>
                </c:pt>
                <c:pt idx="33">
                  <c:v>1207.0</c:v>
                </c:pt>
                <c:pt idx="34">
                  <c:v>1208.0</c:v>
                </c:pt>
                <c:pt idx="35">
                  <c:v>1209.0</c:v>
                </c:pt>
                <c:pt idx="36">
                  <c:v>1210.0</c:v>
                </c:pt>
                <c:pt idx="37">
                  <c:v>1211.0</c:v>
                </c:pt>
                <c:pt idx="38">
                  <c:v>1212.0</c:v>
                </c:pt>
                <c:pt idx="39">
                  <c:v>1301.0</c:v>
                </c:pt>
                <c:pt idx="40">
                  <c:v>1302.0</c:v>
                </c:pt>
                <c:pt idx="41">
                  <c:v>1303.0</c:v>
                </c:pt>
                <c:pt idx="42">
                  <c:v>1304.0</c:v>
                </c:pt>
                <c:pt idx="43">
                  <c:v>1305.0</c:v>
                </c:pt>
                <c:pt idx="44">
                  <c:v>1306.0</c:v>
                </c:pt>
                <c:pt idx="45">
                  <c:v>1307.0</c:v>
                </c:pt>
                <c:pt idx="46">
                  <c:v>1308.0</c:v>
                </c:pt>
                <c:pt idx="47">
                  <c:v>1309.0</c:v>
                </c:pt>
                <c:pt idx="48">
                  <c:v>1310.0</c:v>
                </c:pt>
                <c:pt idx="49">
                  <c:v>1311.0</c:v>
                </c:pt>
                <c:pt idx="50">
                  <c:v>1312.0</c:v>
                </c:pt>
                <c:pt idx="51">
                  <c:v>1401.0</c:v>
                </c:pt>
                <c:pt idx="52">
                  <c:v>1402.0</c:v>
                </c:pt>
                <c:pt idx="53">
                  <c:v>1403.0</c:v>
                </c:pt>
                <c:pt idx="54">
                  <c:v>1404.0</c:v>
                </c:pt>
                <c:pt idx="55">
                  <c:v>1405.0</c:v>
                </c:pt>
                <c:pt idx="56">
                  <c:v>1406.0</c:v>
                </c:pt>
                <c:pt idx="57">
                  <c:v>1407.0</c:v>
                </c:pt>
                <c:pt idx="58">
                  <c:v>1408.0</c:v>
                </c:pt>
                <c:pt idx="59">
                  <c:v>1409.0</c:v>
                </c:pt>
                <c:pt idx="60">
                  <c:v>1410.0</c:v>
                </c:pt>
                <c:pt idx="61">
                  <c:v>1411.0</c:v>
                </c:pt>
                <c:pt idx="62">
                  <c:v>1412.0</c:v>
                </c:pt>
                <c:pt idx="63">
                  <c:v>1501.0</c:v>
                </c:pt>
                <c:pt idx="64">
                  <c:v>1502.0</c:v>
                </c:pt>
                <c:pt idx="65">
                  <c:v>1503.0</c:v>
                </c:pt>
              </c:numCache>
            </c:numRef>
          </c:cat>
          <c:val>
            <c:numRef>
              <c:f>Sheet1!$E$9:$E$75</c:f>
              <c:numCache>
                <c:formatCode>General</c:formatCode>
                <c:ptCount val="67"/>
                <c:pt idx="0">
                  <c:v>1937.0</c:v>
                </c:pt>
                <c:pt idx="1">
                  <c:v>2974.0</c:v>
                </c:pt>
                <c:pt idx="2">
                  <c:v>3670.0</c:v>
                </c:pt>
                <c:pt idx="3">
                  <c:v>4797.0</c:v>
                </c:pt>
                <c:pt idx="4">
                  <c:v>6031.0</c:v>
                </c:pt>
                <c:pt idx="5">
                  <c:v>7620.0</c:v>
                </c:pt>
                <c:pt idx="6">
                  <c:v>8630.0</c:v>
                </c:pt>
                <c:pt idx="7">
                  <c:v>9772.0</c:v>
                </c:pt>
                <c:pt idx="8">
                  <c:v>10713.0</c:v>
                </c:pt>
                <c:pt idx="9">
                  <c:v>11309.0</c:v>
                </c:pt>
                <c:pt idx="10">
                  <c:v>11021.0</c:v>
                </c:pt>
                <c:pt idx="11">
                  <c:v>11716.0</c:v>
                </c:pt>
                <c:pt idx="12">
                  <c:v>12178.0</c:v>
                </c:pt>
                <c:pt idx="13">
                  <c:v>12556.0</c:v>
                </c:pt>
                <c:pt idx="14">
                  <c:v>11794.0</c:v>
                </c:pt>
                <c:pt idx="15">
                  <c:v>12260.0</c:v>
                </c:pt>
                <c:pt idx="16">
                  <c:v>12668.0</c:v>
                </c:pt>
                <c:pt idx="17">
                  <c:v>13261.0</c:v>
                </c:pt>
                <c:pt idx="18">
                  <c:v>16433.0</c:v>
                </c:pt>
                <c:pt idx="19">
                  <c:v>17544.0</c:v>
                </c:pt>
                <c:pt idx="20">
                  <c:v>18594.0</c:v>
                </c:pt>
                <c:pt idx="21">
                  <c:v>19414.0</c:v>
                </c:pt>
                <c:pt idx="22">
                  <c:v>19165.0</c:v>
                </c:pt>
                <c:pt idx="23">
                  <c:v>20233.0</c:v>
                </c:pt>
                <c:pt idx="24">
                  <c:v>21053.0</c:v>
                </c:pt>
                <c:pt idx="25">
                  <c:v>21908.0</c:v>
                </c:pt>
                <c:pt idx="26">
                  <c:v>21595.0</c:v>
                </c:pt>
                <c:pt idx="27">
                  <c:v>22544.0</c:v>
                </c:pt>
                <c:pt idx="28">
                  <c:v>23596.0</c:v>
                </c:pt>
                <c:pt idx="29">
                  <c:v>23949.0</c:v>
                </c:pt>
                <c:pt idx="30">
                  <c:v>23408.0</c:v>
                </c:pt>
                <c:pt idx="31">
                  <c:v>25302.0</c:v>
                </c:pt>
                <c:pt idx="32">
                  <c:v>26125.0</c:v>
                </c:pt>
                <c:pt idx="33">
                  <c:v>26791.0</c:v>
                </c:pt>
                <c:pt idx="34">
                  <c:v>26408.0</c:v>
                </c:pt>
                <c:pt idx="35">
                  <c:v>28457.0</c:v>
                </c:pt>
                <c:pt idx="36">
                  <c:v>29025.0</c:v>
                </c:pt>
                <c:pt idx="37">
                  <c:v>30683.0</c:v>
                </c:pt>
                <c:pt idx="38">
                  <c:v>30205.0</c:v>
                </c:pt>
                <c:pt idx="39">
                  <c:v>31606.0</c:v>
                </c:pt>
                <c:pt idx="40">
                  <c:v>32436.0</c:v>
                </c:pt>
                <c:pt idx="41">
                  <c:v>33415.0</c:v>
                </c:pt>
                <c:pt idx="42">
                  <c:v>32892.0</c:v>
                </c:pt>
                <c:pt idx="43">
                  <c:v>33638.0</c:v>
                </c:pt>
                <c:pt idx="44">
                  <c:v>34534.0</c:v>
                </c:pt>
                <c:pt idx="45">
                  <c:v>35044.0</c:v>
                </c:pt>
                <c:pt idx="46">
                  <c:v>35207.0</c:v>
                </c:pt>
                <c:pt idx="47">
                  <c:v>35900.0</c:v>
                </c:pt>
                <c:pt idx="48">
                  <c:v>37865.0</c:v>
                </c:pt>
                <c:pt idx="49">
                  <c:v>38501.0</c:v>
                </c:pt>
                <c:pt idx="50">
                  <c:v>37353.0</c:v>
                </c:pt>
                <c:pt idx="51">
                  <c:v>37974.0</c:v>
                </c:pt>
                <c:pt idx="52">
                  <c:v>38391.0</c:v>
                </c:pt>
                <c:pt idx="53">
                  <c:v>38817.0</c:v>
                </c:pt>
                <c:pt idx="54">
                  <c:v>37593.0</c:v>
                </c:pt>
                <c:pt idx="55">
                  <c:v>38182.0</c:v>
                </c:pt>
                <c:pt idx="56">
                  <c:v>38526.0</c:v>
                </c:pt>
                <c:pt idx="57">
                  <c:v>38806.0</c:v>
                </c:pt>
                <c:pt idx="58">
                  <c:v>37716.0</c:v>
                </c:pt>
                <c:pt idx="59">
                  <c:v>38048.0</c:v>
                </c:pt>
                <c:pt idx="60">
                  <c:v>38520.0</c:v>
                </c:pt>
                <c:pt idx="61">
                  <c:v>38804.0</c:v>
                </c:pt>
                <c:pt idx="62">
                  <c:v>38253.0</c:v>
                </c:pt>
                <c:pt idx="63">
                  <c:v>38779.0</c:v>
                </c:pt>
                <c:pt idx="64">
                  <c:v>38896.0</c:v>
                </c:pt>
                <c:pt idx="65">
                  <c:v>39434.0</c:v>
                </c:pt>
              </c:numCache>
            </c:numRef>
          </c:val>
        </c:ser>
        <c:ser>
          <c:idx val="4"/>
          <c:order val="4"/>
          <c:tx>
            <c:strRef>
              <c:f>Sheet1!$F$7</c:f>
              <c:strCache>
                <c:ptCount val="1"/>
                <c:pt idx="0">
                  <c:v>&lt;50k, Old, Male</c:v>
                </c:pt>
              </c:strCache>
            </c:strRef>
          </c:tx>
          <c:spPr>
            <a:solidFill>
              <a:srgbClr val="66CCFF"/>
            </a:solidFill>
            <a:ln>
              <a:noFill/>
            </a:ln>
          </c:spPr>
          <c:invertIfNegative val="0"/>
          <c:cat>
            <c:numRef>
              <c:f>Sheet1!$A$9:$A$75</c:f>
              <c:numCache>
                <c:formatCode>General</c:formatCode>
                <c:ptCount val="67"/>
                <c:pt idx="0">
                  <c:v>904.0</c:v>
                </c:pt>
                <c:pt idx="1">
                  <c:v>906.0</c:v>
                </c:pt>
                <c:pt idx="2">
                  <c:v>908.0</c:v>
                </c:pt>
                <c:pt idx="3">
                  <c:v>910.0</c:v>
                </c:pt>
                <c:pt idx="4">
                  <c:v>1001.0</c:v>
                </c:pt>
                <c:pt idx="5">
                  <c:v>1002.0</c:v>
                </c:pt>
                <c:pt idx="6">
                  <c:v>1004.0</c:v>
                </c:pt>
                <c:pt idx="7">
                  <c:v>1005.0</c:v>
                </c:pt>
                <c:pt idx="8">
                  <c:v>1006.0</c:v>
                </c:pt>
                <c:pt idx="9">
                  <c:v>1007.0</c:v>
                </c:pt>
                <c:pt idx="10">
                  <c:v>1008.0</c:v>
                </c:pt>
                <c:pt idx="11">
                  <c:v>1009.0</c:v>
                </c:pt>
                <c:pt idx="12">
                  <c:v>1010.0</c:v>
                </c:pt>
                <c:pt idx="13">
                  <c:v>1011.0</c:v>
                </c:pt>
                <c:pt idx="14">
                  <c:v>1012.0</c:v>
                </c:pt>
                <c:pt idx="15">
                  <c:v>1101.0</c:v>
                </c:pt>
                <c:pt idx="16">
                  <c:v>1102.0</c:v>
                </c:pt>
                <c:pt idx="17">
                  <c:v>1103.0</c:v>
                </c:pt>
                <c:pt idx="18">
                  <c:v>1104.0</c:v>
                </c:pt>
                <c:pt idx="19">
                  <c:v>1105.0</c:v>
                </c:pt>
                <c:pt idx="20">
                  <c:v>1106.0</c:v>
                </c:pt>
                <c:pt idx="21">
                  <c:v>1107.0</c:v>
                </c:pt>
                <c:pt idx="22">
                  <c:v>1108.0</c:v>
                </c:pt>
                <c:pt idx="23">
                  <c:v>1109.0</c:v>
                </c:pt>
                <c:pt idx="24">
                  <c:v>1110.0</c:v>
                </c:pt>
                <c:pt idx="25">
                  <c:v>1111.0</c:v>
                </c:pt>
                <c:pt idx="26">
                  <c:v>1112.0</c:v>
                </c:pt>
                <c:pt idx="27">
                  <c:v>1201.0</c:v>
                </c:pt>
                <c:pt idx="28">
                  <c:v>1202.0</c:v>
                </c:pt>
                <c:pt idx="29">
                  <c:v>1203.0</c:v>
                </c:pt>
                <c:pt idx="30">
                  <c:v>1204.0</c:v>
                </c:pt>
                <c:pt idx="31">
                  <c:v>1205.0</c:v>
                </c:pt>
                <c:pt idx="32">
                  <c:v>1206.0</c:v>
                </c:pt>
                <c:pt idx="33">
                  <c:v>1207.0</c:v>
                </c:pt>
                <c:pt idx="34">
                  <c:v>1208.0</c:v>
                </c:pt>
                <c:pt idx="35">
                  <c:v>1209.0</c:v>
                </c:pt>
                <c:pt idx="36">
                  <c:v>1210.0</c:v>
                </c:pt>
                <c:pt idx="37">
                  <c:v>1211.0</c:v>
                </c:pt>
                <c:pt idx="38">
                  <c:v>1212.0</c:v>
                </c:pt>
                <c:pt idx="39">
                  <c:v>1301.0</c:v>
                </c:pt>
                <c:pt idx="40">
                  <c:v>1302.0</c:v>
                </c:pt>
                <c:pt idx="41">
                  <c:v>1303.0</c:v>
                </c:pt>
                <c:pt idx="42">
                  <c:v>1304.0</c:v>
                </c:pt>
                <c:pt idx="43">
                  <c:v>1305.0</c:v>
                </c:pt>
                <c:pt idx="44">
                  <c:v>1306.0</c:v>
                </c:pt>
                <c:pt idx="45">
                  <c:v>1307.0</c:v>
                </c:pt>
                <c:pt idx="46">
                  <c:v>1308.0</c:v>
                </c:pt>
                <c:pt idx="47">
                  <c:v>1309.0</c:v>
                </c:pt>
                <c:pt idx="48">
                  <c:v>1310.0</c:v>
                </c:pt>
                <c:pt idx="49">
                  <c:v>1311.0</c:v>
                </c:pt>
                <c:pt idx="50">
                  <c:v>1312.0</c:v>
                </c:pt>
                <c:pt idx="51">
                  <c:v>1401.0</c:v>
                </c:pt>
                <c:pt idx="52">
                  <c:v>1402.0</c:v>
                </c:pt>
                <c:pt idx="53">
                  <c:v>1403.0</c:v>
                </c:pt>
                <c:pt idx="54">
                  <c:v>1404.0</c:v>
                </c:pt>
                <c:pt idx="55">
                  <c:v>1405.0</c:v>
                </c:pt>
                <c:pt idx="56">
                  <c:v>1406.0</c:v>
                </c:pt>
                <c:pt idx="57">
                  <c:v>1407.0</c:v>
                </c:pt>
                <c:pt idx="58">
                  <c:v>1408.0</c:v>
                </c:pt>
                <c:pt idx="59">
                  <c:v>1409.0</c:v>
                </c:pt>
                <c:pt idx="60">
                  <c:v>1410.0</c:v>
                </c:pt>
                <c:pt idx="61">
                  <c:v>1411.0</c:v>
                </c:pt>
                <c:pt idx="62">
                  <c:v>1412.0</c:v>
                </c:pt>
                <c:pt idx="63">
                  <c:v>1501.0</c:v>
                </c:pt>
                <c:pt idx="64">
                  <c:v>1502.0</c:v>
                </c:pt>
                <c:pt idx="65">
                  <c:v>1503.0</c:v>
                </c:pt>
              </c:numCache>
            </c:numRef>
          </c:cat>
          <c:val>
            <c:numRef>
              <c:f>Sheet1!$F$9:$F$75</c:f>
              <c:numCache>
                <c:formatCode>General</c:formatCode>
                <c:ptCount val="67"/>
                <c:pt idx="0">
                  <c:v>0.0</c:v>
                </c:pt>
                <c:pt idx="1">
                  <c:v>0.0</c:v>
                </c:pt>
                <c:pt idx="2">
                  <c:v>0.0</c:v>
                </c:pt>
                <c:pt idx="3">
                  <c:v>0.0</c:v>
                </c:pt>
                <c:pt idx="4">
                  <c:v>0.0</c:v>
                </c:pt>
                <c:pt idx="5">
                  <c:v>0.0</c:v>
                </c:pt>
                <c:pt idx="6">
                  <c:v>0.0</c:v>
                </c:pt>
                <c:pt idx="7">
                  <c:v>0.0</c:v>
                </c:pt>
                <c:pt idx="8">
                  <c:v>0.0</c:v>
                </c:pt>
                <c:pt idx="9">
                  <c:v>0.0</c:v>
                </c:pt>
                <c:pt idx="10">
                  <c:v>0.0</c:v>
                </c:pt>
                <c:pt idx="11">
                  <c:v>0.0</c:v>
                </c:pt>
                <c:pt idx="12">
                  <c:v>0.0</c:v>
                </c:pt>
                <c:pt idx="13">
                  <c:v>1.0</c:v>
                </c:pt>
                <c:pt idx="14">
                  <c:v>1.0</c:v>
                </c:pt>
                <c:pt idx="15">
                  <c:v>1.0</c:v>
                </c:pt>
                <c:pt idx="16">
                  <c:v>1.0</c:v>
                </c:pt>
                <c:pt idx="17">
                  <c:v>1.0</c:v>
                </c:pt>
                <c:pt idx="18">
                  <c:v>2.0</c:v>
                </c:pt>
                <c:pt idx="19">
                  <c:v>2.0</c:v>
                </c:pt>
                <c:pt idx="20">
                  <c:v>3.0</c:v>
                </c:pt>
                <c:pt idx="21">
                  <c:v>3.0</c:v>
                </c:pt>
                <c:pt idx="22">
                  <c:v>3.0</c:v>
                </c:pt>
                <c:pt idx="23">
                  <c:v>5.0</c:v>
                </c:pt>
                <c:pt idx="24">
                  <c:v>5.0</c:v>
                </c:pt>
                <c:pt idx="25">
                  <c:v>5.0</c:v>
                </c:pt>
                <c:pt idx="26">
                  <c:v>9.0</c:v>
                </c:pt>
                <c:pt idx="27">
                  <c:v>9.0</c:v>
                </c:pt>
                <c:pt idx="28">
                  <c:v>8.0</c:v>
                </c:pt>
                <c:pt idx="29">
                  <c:v>8.0</c:v>
                </c:pt>
                <c:pt idx="30">
                  <c:v>14.0</c:v>
                </c:pt>
                <c:pt idx="31">
                  <c:v>14.0</c:v>
                </c:pt>
                <c:pt idx="32">
                  <c:v>14.0</c:v>
                </c:pt>
                <c:pt idx="33">
                  <c:v>14.0</c:v>
                </c:pt>
                <c:pt idx="34">
                  <c:v>14.0</c:v>
                </c:pt>
                <c:pt idx="35">
                  <c:v>14.0</c:v>
                </c:pt>
                <c:pt idx="36">
                  <c:v>14.0</c:v>
                </c:pt>
                <c:pt idx="37">
                  <c:v>14.0</c:v>
                </c:pt>
                <c:pt idx="38">
                  <c:v>16.0</c:v>
                </c:pt>
                <c:pt idx="39">
                  <c:v>16.0</c:v>
                </c:pt>
                <c:pt idx="40">
                  <c:v>16.0</c:v>
                </c:pt>
                <c:pt idx="41">
                  <c:v>17.0</c:v>
                </c:pt>
                <c:pt idx="42">
                  <c:v>19.0</c:v>
                </c:pt>
                <c:pt idx="43">
                  <c:v>19.0</c:v>
                </c:pt>
                <c:pt idx="44">
                  <c:v>19.0</c:v>
                </c:pt>
                <c:pt idx="45">
                  <c:v>20.0</c:v>
                </c:pt>
                <c:pt idx="46">
                  <c:v>20.0</c:v>
                </c:pt>
                <c:pt idx="47">
                  <c:v>20.0</c:v>
                </c:pt>
                <c:pt idx="48">
                  <c:v>19.0</c:v>
                </c:pt>
                <c:pt idx="49">
                  <c:v>19.0</c:v>
                </c:pt>
                <c:pt idx="50">
                  <c:v>19.0</c:v>
                </c:pt>
                <c:pt idx="51">
                  <c:v>19.0</c:v>
                </c:pt>
                <c:pt idx="52">
                  <c:v>19.0</c:v>
                </c:pt>
                <c:pt idx="53">
                  <c:v>19.0</c:v>
                </c:pt>
                <c:pt idx="54">
                  <c:v>23.0</c:v>
                </c:pt>
                <c:pt idx="55">
                  <c:v>24.0</c:v>
                </c:pt>
                <c:pt idx="56">
                  <c:v>24.0</c:v>
                </c:pt>
                <c:pt idx="57">
                  <c:v>24.0</c:v>
                </c:pt>
                <c:pt idx="58">
                  <c:v>36.0</c:v>
                </c:pt>
                <c:pt idx="59">
                  <c:v>37.0</c:v>
                </c:pt>
                <c:pt idx="60">
                  <c:v>37.0</c:v>
                </c:pt>
                <c:pt idx="61">
                  <c:v>37.0</c:v>
                </c:pt>
                <c:pt idx="62">
                  <c:v>53.0</c:v>
                </c:pt>
                <c:pt idx="63">
                  <c:v>54.0</c:v>
                </c:pt>
                <c:pt idx="64">
                  <c:v>54.0</c:v>
                </c:pt>
                <c:pt idx="65">
                  <c:v>55.0</c:v>
                </c:pt>
              </c:numCache>
            </c:numRef>
          </c:val>
        </c:ser>
        <c:ser>
          <c:idx val="5"/>
          <c:order val="5"/>
          <c:tx>
            <c:strRef>
              <c:f>Sheet1!$G$7</c:f>
              <c:strCache>
                <c:ptCount val="1"/>
                <c:pt idx="0">
                  <c:v>&lt;50k, Old, Female</c:v>
                </c:pt>
              </c:strCache>
            </c:strRef>
          </c:tx>
          <c:spPr>
            <a:solidFill>
              <a:schemeClr val="accent6">
                <a:lumMod val="20000"/>
                <a:lumOff val="80000"/>
              </a:schemeClr>
            </a:solidFill>
            <a:ln>
              <a:noFill/>
            </a:ln>
          </c:spPr>
          <c:invertIfNegative val="0"/>
          <c:cat>
            <c:numRef>
              <c:f>Sheet1!$A$9:$A$75</c:f>
              <c:numCache>
                <c:formatCode>General</c:formatCode>
                <c:ptCount val="67"/>
                <c:pt idx="0">
                  <c:v>904.0</c:v>
                </c:pt>
                <c:pt idx="1">
                  <c:v>906.0</c:v>
                </c:pt>
                <c:pt idx="2">
                  <c:v>908.0</c:v>
                </c:pt>
                <c:pt idx="3">
                  <c:v>910.0</c:v>
                </c:pt>
                <c:pt idx="4">
                  <c:v>1001.0</c:v>
                </c:pt>
                <c:pt idx="5">
                  <c:v>1002.0</c:v>
                </c:pt>
                <c:pt idx="6">
                  <c:v>1004.0</c:v>
                </c:pt>
                <c:pt idx="7">
                  <c:v>1005.0</c:v>
                </c:pt>
                <c:pt idx="8">
                  <c:v>1006.0</c:v>
                </c:pt>
                <c:pt idx="9">
                  <c:v>1007.0</c:v>
                </c:pt>
                <c:pt idx="10">
                  <c:v>1008.0</c:v>
                </c:pt>
                <c:pt idx="11">
                  <c:v>1009.0</c:v>
                </c:pt>
                <c:pt idx="12">
                  <c:v>1010.0</c:v>
                </c:pt>
                <c:pt idx="13">
                  <c:v>1011.0</c:v>
                </c:pt>
                <c:pt idx="14">
                  <c:v>1012.0</c:v>
                </c:pt>
                <c:pt idx="15">
                  <c:v>1101.0</c:v>
                </c:pt>
                <c:pt idx="16">
                  <c:v>1102.0</c:v>
                </c:pt>
                <c:pt idx="17">
                  <c:v>1103.0</c:v>
                </c:pt>
                <c:pt idx="18">
                  <c:v>1104.0</c:v>
                </c:pt>
                <c:pt idx="19">
                  <c:v>1105.0</c:v>
                </c:pt>
                <c:pt idx="20">
                  <c:v>1106.0</c:v>
                </c:pt>
                <c:pt idx="21">
                  <c:v>1107.0</c:v>
                </c:pt>
                <c:pt idx="22">
                  <c:v>1108.0</c:v>
                </c:pt>
                <c:pt idx="23">
                  <c:v>1109.0</c:v>
                </c:pt>
                <c:pt idx="24">
                  <c:v>1110.0</c:v>
                </c:pt>
                <c:pt idx="25">
                  <c:v>1111.0</c:v>
                </c:pt>
                <c:pt idx="26">
                  <c:v>1112.0</c:v>
                </c:pt>
                <c:pt idx="27">
                  <c:v>1201.0</c:v>
                </c:pt>
                <c:pt idx="28">
                  <c:v>1202.0</c:v>
                </c:pt>
                <c:pt idx="29">
                  <c:v>1203.0</c:v>
                </c:pt>
                <c:pt idx="30">
                  <c:v>1204.0</c:v>
                </c:pt>
                <c:pt idx="31">
                  <c:v>1205.0</c:v>
                </c:pt>
                <c:pt idx="32">
                  <c:v>1206.0</c:v>
                </c:pt>
                <c:pt idx="33">
                  <c:v>1207.0</c:v>
                </c:pt>
                <c:pt idx="34">
                  <c:v>1208.0</c:v>
                </c:pt>
                <c:pt idx="35">
                  <c:v>1209.0</c:v>
                </c:pt>
                <c:pt idx="36">
                  <c:v>1210.0</c:v>
                </c:pt>
                <c:pt idx="37">
                  <c:v>1211.0</c:v>
                </c:pt>
                <c:pt idx="38">
                  <c:v>1212.0</c:v>
                </c:pt>
                <c:pt idx="39">
                  <c:v>1301.0</c:v>
                </c:pt>
                <c:pt idx="40">
                  <c:v>1302.0</c:v>
                </c:pt>
                <c:pt idx="41">
                  <c:v>1303.0</c:v>
                </c:pt>
                <c:pt idx="42">
                  <c:v>1304.0</c:v>
                </c:pt>
                <c:pt idx="43">
                  <c:v>1305.0</c:v>
                </c:pt>
                <c:pt idx="44">
                  <c:v>1306.0</c:v>
                </c:pt>
                <c:pt idx="45">
                  <c:v>1307.0</c:v>
                </c:pt>
                <c:pt idx="46">
                  <c:v>1308.0</c:v>
                </c:pt>
                <c:pt idx="47">
                  <c:v>1309.0</c:v>
                </c:pt>
                <c:pt idx="48">
                  <c:v>1310.0</c:v>
                </c:pt>
                <c:pt idx="49">
                  <c:v>1311.0</c:v>
                </c:pt>
                <c:pt idx="50">
                  <c:v>1312.0</c:v>
                </c:pt>
                <c:pt idx="51">
                  <c:v>1401.0</c:v>
                </c:pt>
                <c:pt idx="52">
                  <c:v>1402.0</c:v>
                </c:pt>
                <c:pt idx="53">
                  <c:v>1403.0</c:v>
                </c:pt>
                <c:pt idx="54">
                  <c:v>1404.0</c:v>
                </c:pt>
                <c:pt idx="55">
                  <c:v>1405.0</c:v>
                </c:pt>
                <c:pt idx="56">
                  <c:v>1406.0</c:v>
                </c:pt>
                <c:pt idx="57">
                  <c:v>1407.0</c:v>
                </c:pt>
                <c:pt idx="58">
                  <c:v>1408.0</c:v>
                </c:pt>
                <c:pt idx="59">
                  <c:v>1409.0</c:v>
                </c:pt>
                <c:pt idx="60">
                  <c:v>1410.0</c:v>
                </c:pt>
                <c:pt idx="61">
                  <c:v>1411.0</c:v>
                </c:pt>
                <c:pt idx="62">
                  <c:v>1412.0</c:v>
                </c:pt>
                <c:pt idx="63">
                  <c:v>1501.0</c:v>
                </c:pt>
                <c:pt idx="64">
                  <c:v>1502.0</c:v>
                </c:pt>
                <c:pt idx="65">
                  <c:v>1503.0</c:v>
                </c:pt>
              </c:numCache>
            </c:numRef>
          </c:cat>
          <c:val>
            <c:numRef>
              <c:f>Sheet1!$G$9:$G$75</c:f>
              <c:numCache>
                <c:formatCode>General</c:formatCode>
                <c:ptCount val="67"/>
                <c:pt idx="0">
                  <c:v>0.0</c:v>
                </c:pt>
                <c:pt idx="1">
                  <c:v>0.0</c:v>
                </c:pt>
                <c:pt idx="2">
                  <c:v>0.0</c:v>
                </c:pt>
                <c:pt idx="3">
                  <c:v>0.0</c:v>
                </c:pt>
                <c:pt idx="4">
                  <c:v>0.0</c:v>
                </c:pt>
                <c:pt idx="5">
                  <c:v>0.0</c:v>
                </c:pt>
                <c:pt idx="6">
                  <c:v>0.0</c:v>
                </c:pt>
                <c:pt idx="7">
                  <c:v>0.0</c:v>
                </c:pt>
                <c:pt idx="8">
                  <c:v>0.0</c:v>
                </c:pt>
                <c:pt idx="9">
                  <c:v>0.0</c:v>
                </c:pt>
                <c:pt idx="10">
                  <c:v>0.0</c:v>
                </c:pt>
                <c:pt idx="11">
                  <c:v>59.0</c:v>
                </c:pt>
                <c:pt idx="12">
                  <c:v>211.0</c:v>
                </c:pt>
                <c:pt idx="13">
                  <c:v>512.0</c:v>
                </c:pt>
                <c:pt idx="14">
                  <c:v>1509.0</c:v>
                </c:pt>
                <c:pt idx="15">
                  <c:v>2084.0</c:v>
                </c:pt>
                <c:pt idx="16">
                  <c:v>2345.0</c:v>
                </c:pt>
                <c:pt idx="17">
                  <c:v>2627.0</c:v>
                </c:pt>
                <c:pt idx="18">
                  <c:v>2692.0</c:v>
                </c:pt>
                <c:pt idx="19">
                  <c:v>2605.0</c:v>
                </c:pt>
                <c:pt idx="20">
                  <c:v>2762.0</c:v>
                </c:pt>
                <c:pt idx="21">
                  <c:v>2839.0</c:v>
                </c:pt>
                <c:pt idx="22">
                  <c:v>3594.0</c:v>
                </c:pt>
                <c:pt idx="23">
                  <c:v>3648.0</c:v>
                </c:pt>
                <c:pt idx="24">
                  <c:v>3745.0</c:v>
                </c:pt>
                <c:pt idx="25">
                  <c:v>3828.0</c:v>
                </c:pt>
                <c:pt idx="26">
                  <c:v>5133.0</c:v>
                </c:pt>
                <c:pt idx="27">
                  <c:v>5277.0</c:v>
                </c:pt>
                <c:pt idx="28">
                  <c:v>5465.0</c:v>
                </c:pt>
                <c:pt idx="29">
                  <c:v>5622.0</c:v>
                </c:pt>
                <c:pt idx="30">
                  <c:v>7642.0</c:v>
                </c:pt>
                <c:pt idx="31">
                  <c:v>8216.0</c:v>
                </c:pt>
                <c:pt idx="32">
                  <c:v>8359.0</c:v>
                </c:pt>
                <c:pt idx="33">
                  <c:v>8525.0</c:v>
                </c:pt>
                <c:pt idx="34">
                  <c:v>11395.0</c:v>
                </c:pt>
                <c:pt idx="35">
                  <c:v>11572.0</c:v>
                </c:pt>
                <c:pt idx="36">
                  <c:v>11729.0</c:v>
                </c:pt>
                <c:pt idx="37">
                  <c:v>11932.0</c:v>
                </c:pt>
                <c:pt idx="38">
                  <c:v>16125.0</c:v>
                </c:pt>
                <c:pt idx="39">
                  <c:v>16329.0</c:v>
                </c:pt>
                <c:pt idx="40">
                  <c:v>16459.0</c:v>
                </c:pt>
                <c:pt idx="41">
                  <c:v>16599.0</c:v>
                </c:pt>
                <c:pt idx="42">
                  <c:v>21980.0</c:v>
                </c:pt>
                <c:pt idx="43">
                  <c:v>22024.0</c:v>
                </c:pt>
                <c:pt idx="44">
                  <c:v>22048.0</c:v>
                </c:pt>
                <c:pt idx="45">
                  <c:v>22557.0</c:v>
                </c:pt>
                <c:pt idx="46">
                  <c:v>29429.0</c:v>
                </c:pt>
                <c:pt idx="47">
                  <c:v>29656.0</c:v>
                </c:pt>
                <c:pt idx="48">
                  <c:v>29748.0</c:v>
                </c:pt>
                <c:pt idx="49">
                  <c:v>29866.0</c:v>
                </c:pt>
                <c:pt idx="50">
                  <c:v>37642.0</c:v>
                </c:pt>
                <c:pt idx="51">
                  <c:v>37781.0</c:v>
                </c:pt>
                <c:pt idx="52">
                  <c:v>37926.0</c:v>
                </c:pt>
                <c:pt idx="53">
                  <c:v>38041.0</c:v>
                </c:pt>
                <c:pt idx="54">
                  <c:v>48378.0</c:v>
                </c:pt>
                <c:pt idx="55">
                  <c:v>48552.0</c:v>
                </c:pt>
                <c:pt idx="56">
                  <c:v>48694.0</c:v>
                </c:pt>
                <c:pt idx="57">
                  <c:v>48850.0</c:v>
                </c:pt>
                <c:pt idx="58">
                  <c:v>63885.0</c:v>
                </c:pt>
                <c:pt idx="59">
                  <c:v>63981.0</c:v>
                </c:pt>
                <c:pt idx="60">
                  <c:v>64102.0</c:v>
                </c:pt>
                <c:pt idx="61">
                  <c:v>64152.0</c:v>
                </c:pt>
                <c:pt idx="62">
                  <c:v>84280.0</c:v>
                </c:pt>
                <c:pt idx="63">
                  <c:v>85063.0</c:v>
                </c:pt>
                <c:pt idx="64">
                  <c:v>85561.0</c:v>
                </c:pt>
                <c:pt idx="65">
                  <c:v>86347.0</c:v>
                </c:pt>
              </c:numCache>
            </c:numRef>
          </c:val>
        </c:ser>
        <c:ser>
          <c:idx val="6"/>
          <c:order val="6"/>
          <c:tx>
            <c:strRef>
              <c:f>Sheet1!$H$7</c:f>
              <c:strCache>
                <c:ptCount val="1"/>
                <c:pt idx="0">
                  <c:v>&lt;50k, Young, Male</c:v>
                </c:pt>
              </c:strCache>
            </c:strRef>
          </c:tx>
          <c:spPr>
            <a:solidFill>
              <a:srgbClr val="660066"/>
            </a:solidFill>
            <a:ln>
              <a:noFill/>
            </a:ln>
          </c:spPr>
          <c:invertIfNegative val="0"/>
          <c:cat>
            <c:numRef>
              <c:f>Sheet1!$A$9:$A$75</c:f>
              <c:numCache>
                <c:formatCode>General</c:formatCode>
                <c:ptCount val="67"/>
                <c:pt idx="0">
                  <c:v>904.0</c:v>
                </c:pt>
                <c:pt idx="1">
                  <c:v>906.0</c:v>
                </c:pt>
                <c:pt idx="2">
                  <c:v>908.0</c:v>
                </c:pt>
                <c:pt idx="3">
                  <c:v>910.0</c:v>
                </c:pt>
                <c:pt idx="4">
                  <c:v>1001.0</c:v>
                </c:pt>
                <c:pt idx="5">
                  <c:v>1002.0</c:v>
                </c:pt>
                <c:pt idx="6">
                  <c:v>1004.0</c:v>
                </c:pt>
                <c:pt idx="7">
                  <c:v>1005.0</c:v>
                </c:pt>
                <c:pt idx="8">
                  <c:v>1006.0</c:v>
                </c:pt>
                <c:pt idx="9">
                  <c:v>1007.0</c:v>
                </c:pt>
                <c:pt idx="10">
                  <c:v>1008.0</c:v>
                </c:pt>
                <c:pt idx="11">
                  <c:v>1009.0</c:v>
                </c:pt>
                <c:pt idx="12">
                  <c:v>1010.0</c:v>
                </c:pt>
                <c:pt idx="13">
                  <c:v>1011.0</c:v>
                </c:pt>
                <c:pt idx="14">
                  <c:v>1012.0</c:v>
                </c:pt>
                <c:pt idx="15">
                  <c:v>1101.0</c:v>
                </c:pt>
                <c:pt idx="16">
                  <c:v>1102.0</c:v>
                </c:pt>
                <c:pt idx="17">
                  <c:v>1103.0</c:v>
                </c:pt>
                <c:pt idx="18">
                  <c:v>1104.0</c:v>
                </c:pt>
                <c:pt idx="19">
                  <c:v>1105.0</c:v>
                </c:pt>
                <c:pt idx="20">
                  <c:v>1106.0</c:v>
                </c:pt>
                <c:pt idx="21">
                  <c:v>1107.0</c:v>
                </c:pt>
                <c:pt idx="22">
                  <c:v>1108.0</c:v>
                </c:pt>
                <c:pt idx="23">
                  <c:v>1109.0</c:v>
                </c:pt>
                <c:pt idx="24">
                  <c:v>1110.0</c:v>
                </c:pt>
                <c:pt idx="25">
                  <c:v>1111.0</c:v>
                </c:pt>
                <c:pt idx="26">
                  <c:v>1112.0</c:v>
                </c:pt>
                <c:pt idx="27">
                  <c:v>1201.0</c:v>
                </c:pt>
                <c:pt idx="28">
                  <c:v>1202.0</c:v>
                </c:pt>
                <c:pt idx="29">
                  <c:v>1203.0</c:v>
                </c:pt>
                <c:pt idx="30">
                  <c:v>1204.0</c:v>
                </c:pt>
                <c:pt idx="31">
                  <c:v>1205.0</c:v>
                </c:pt>
                <c:pt idx="32">
                  <c:v>1206.0</c:v>
                </c:pt>
                <c:pt idx="33">
                  <c:v>1207.0</c:v>
                </c:pt>
                <c:pt idx="34">
                  <c:v>1208.0</c:v>
                </c:pt>
                <c:pt idx="35">
                  <c:v>1209.0</c:v>
                </c:pt>
                <c:pt idx="36">
                  <c:v>1210.0</c:v>
                </c:pt>
                <c:pt idx="37">
                  <c:v>1211.0</c:v>
                </c:pt>
                <c:pt idx="38">
                  <c:v>1212.0</c:v>
                </c:pt>
                <c:pt idx="39">
                  <c:v>1301.0</c:v>
                </c:pt>
                <c:pt idx="40">
                  <c:v>1302.0</c:v>
                </c:pt>
                <c:pt idx="41">
                  <c:v>1303.0</c:v>
                </c:pt>
                <c:pt idx="42">
                  <c:v>1304.0</c:v>
                </c:pt>
                <c:pt idx="43">
                  <c:v>1305.0</c:v>
                </c:pt>
                <c:pt idx="44">
                  <c:v>1306.0</c:v>
                </c:pt>
                <c:pt idx="45">
                  <c:v>1307.0</c:v>
                </c:pt>
                <c:pt idx="46">
                  <c:v>1308.0</c:v>
                </c:pt>
                <c:pt idx="47">
                  <c:v>1309.0</c:v>
                </c:pt>
                <c:pt idx="48">
                  <c:v>1310.0</c:v>
                </c:pt>
                <c:pt idx="49">
                  <c:v>1311.0</c:v>
                </c:pt>
                <c:pt idx="50">
                  <c:v>1312.0</c:v>
                </c:pt>
                <c:pt idx="51">
                  <c:v>1401.0</c:v>
                </c:pt>
                <c:pt idx="52">
                  <c:v>1402.0</c:v>
                </c:pt>
                <c:pt idx="53">
                  <c:v>1403.0</c:v>
                </c:pt>
                <c:pt idx="54">
                  <c:v>1404.0</c:v>
                </c:pt>
                <c:pt idx="55">
                  <c:v>1405.0</c:v>
                </c:pt>
                <c:pt idx="56">
                  <c:v>1406.0</c:v>
                </c:pt>
                <c:pt idx="57">
                  <c:v>1407.0</c:v>
                </c:pt>
                <c:pt idx="58">
                  <c:v>1408.0</c:v>
                </c:pt>
                <c:pt idx="59">
                  <c:v>1409.0</c:v>
                </c:pt>
                <c:pt idx="60">
                  <c:v>1410.0</c:v>
                </c:pt>
                <c:pt idx="61">
                  <c:v>1411.0</c:v>
                </c:pt>
                <c:pt idx="62">
                  <c:v>1412.0</c:v>
                </c:pt>
                <c:pt idx="63">
                  <c:v>1501.0</c:v>
                </c:pt>
                <c:pt idx="64">
                  <c:v>1502.0</c:v>
                </c:pt>
                <c:pt idx="65">
                  <c:v>1503.0</c:v>
                </c:pt>
              </c:numCache>
            </c:numRef>
          </c:cat>
          <c:val>
            <c:numRef>
              <c:f>Sheet1!$H$9:$H$75</c:f>
              <c:numCache>
                <c:formatCode>General</c:formatCode>
                <c:ptCount val="67"/>
                <c:pt idx="0">
                  <c:v>0.0</c:v>
                </c:pt>
                <c:pt idx="1">
                  <c:v>0.0</c:v>
                </c:pt>
                <c:pt idx="2">
                  <c:v>0.0</c:v>
                </c:pt>
                <c:pt idx="3">
                  <c:v>0.0</c:v>
                </c:pt>
                <c:pt idx="4">
                  <c:v>0.0</c:v>
                </c:pt>
                <c:pt idx="5">
                  <c:v>0.0</c:v>
                </c:pt>
                <c:pt idx="6">
                  <c:v>0.0</c:v>
                </c:pt>
                <c:pt idx="7">
                  <c:v>0.0</c:v>
                </c:pt>
                <c:pt idx="8">
                  <c:v>0.0</c:v>
                </c:pt>
                <c:pt idx="9">
                  <c:v>0.0</c:v>
                </c:pt>
                <c:pt idx="10">
                  <c:v>0.0</c:v>
                </c:pt>
                <c:pt idx="11">
                  <c:v>189.0</c:v>
                </c:pt>
                <c:pt idx="12">
                  <c:v>464.0</c:v>
                </c:pt>
                <c:pt idx="13">
                  <c:v>706.0</c:v>
                </c:pt>
                <c:pt idx="14">
                  <c:v>895.0</c:v>
                </c:pt>
                <c:pt idx="15">
                  <c:v>1261.0</c:v>
                </c:pt>
                <c:pt idx="16">
                  <c:v>1409.0</c:v>
                </c:pt>
                <c:pt idx="17">
                  <c:v>1671.0</c:v>
                </c:pt>
                <c:pt idx="18">
                  <c:v>2033.0</c:v>
                </c:pt>
                <c:pt idx="19">
                  <c:v>2059.0</c:v>
                </c:pt>
                <c:pt idx="20">
                  <c:v>1956.0</c:v>
                </c:pt>
                <c:pt idx="21">
                  <c:v>2011.0</c:v>
                </c:pt>
                <c:pt idx="22">
                  <c:v>2134.0</c:v>
                </c:pt>
                <c:pt idx="23">
                  <c:v>2118.0</c:v>
                </c:pt>
                <c:pt idx="24">
                  <c:v>2119.0</c:v>
                </c:pt>
                <c:pt idx="25">
                  <c:v>2140.0</c:v>
                </c:pt>
                <c:pt idx="26">
                  <c:v>2188.0</c:v>
                </c:pt>
                <c:pt idx="27">
                  <c:v>2415.0</c:v>
                </c:pt>
                <c:pt idx="28">
                  <c:v>2597.0</c:v>
                </c:pt>
                <c:pt idx="29">
                  <c:v>2787.0</c:v>
                </c:pt>
                <c:pt idx="30">
                  <c:v>2998.0</c:v>
                </c:pt>
                <c:pt idx="31">
                  <c:v>3308.0</c:v>
                </c:pt>
                <c:pt idx="32">
                  <c:v>4047.0</c:v>
                </c:pt>
                <c:pt idx="33">
                  <c:v>4573.0</c:v>
                </c:pt>
                <c:pt idx="34">
                  <c:v>5178.0</c:v>
                </c:pt>
                <c:pt idx="35">
                  <c:v>6335.0</c:v>
                </c:pt>
                <c:pt idx="36">
                  <c:v>6805.0</c:v>
                </c:pt>
                <c:pt idx="37">
                  <c:v>7687.0</c:v>
                </c:pt>
                <c:pt idx="38">
                  <c:v>8874.0</c:v>
                </c:pt>
                <c:pt idx="39">
                  <c:v>10103.0</c:v>
                </c:pt>
                <c:pt idx="40">
                  <c:v>11101.0</c:v>
                </c:pt>
                <c:pt idx="41">
                  <c:v>12594.0</c:v>
                </c:pt>
                <c:pt idx="42">
                  <c:v>14026.0</c:v>
                </c:pt>
                <c:pt idx="43">
                  <c:v>14011.0</c:v>
                </c:pt>
                <c:pt idx="44">
                  <c:v>14102.0</c:v>
                </c:pt>
                <c:pt idx="45">
                  <c:v>18151.0</c:v>
                </c:pt>
                <c:pt idx="46">
                  <c:v>19273.0</c:v>
                </c:pt>
                <c:pt idx="47">
                  <c:v>20962.0</c:v>
                </c:pt>
                <c:pt idx="48">
                  <c:v>21165.0</c:v>
                </c:pt>
                <c:pt idx="49">
                  <c:v>23189.0</c:v>
                </c:pt>
                <c:pt idx="50">
                  <c:v>24378.0</c:v>
                </c:pt>
                <c:pt idx="51">
                  <c:v>27605.0</c:v>
                </c:pt>
                <c:pt idx="52">
                  <c:v>29412.0</c:v>
                </c:pt>
                <c:pt idx="53">
                  <c:v>31329.0</c:v>
                </c:pt>
                <c:pt idx="54">
                  <c:v>32777.0</c:v>
                </c:pt>
                <c:pt idx="55">
                  <c:v>35639.0</c:v>
                </c:pt>
                <c:pt idx="56">
                  <c:v>37205.0</c:v>
                </c:pt>
                <c:pt idx="57">
                  <c:v>38888.0</c:v>
                </c:pt>
                <c:pt idx="58">
                  <c:v>40850.0</c:v>
                </c:pt>
                <c:pt idx="59">
                  <c:v>42660.0</c:v>
                </c:pt>
                <c:pt idx="60">
                  <c:v>44672.0</c:v>
                </c:pt>
                <c:pt idx="61">
                  <c:v>46502.0</c:v>
                </c:pt>
                <c:pt idx="62">
                  <c:v>48377.0</c:v>
                </c:pt>
                <c:pt idx="63">
                  <c:v>50603.0</c:v>
                </c:pt>
                <c:pt idx="64">
                  <c:v>52359.0</c:v>
                </c:pt>
                <c:pt idx="65">
                  <c:v>54514.0</c:v>
                </c:pt>
              </c:numCache>
            </c:numRef>
          </c:val>
        </c:ser>
        <c:ser>
          <c:idx val="7"/>
          <c:order val="7"/>
          <c:tx>
            <c:strRef>
              <c:f>Sheet1!$I$7</c:f>
              <c:strCache>
                <c:ptCount val="1"/>
                <c:pt idx="0">
                  <c:v>&lt;50k, Young, Female</c:v>
                </c:pt>
              </c:strCache>
            </c:strRef>
          </c:tx>
          <c:spPr>
            <a:ln>
              <a:noFill/>
            </a:ln>
          </c:spPr>
          <c:invertIfNegative val="0"/>
          <c:cat>
            <c:numRef>
              <c:f>Sheet1!$A$9:$A$75</c:f>
              <c:numCache>
                <c:formatCode>General</c:formatCode>
                <c:ptCount val="67"/>
                <c:pt idx="0">
                  <c:v>904.0</c:v>
                </c:pt>
                <c:pt idx="1">
                  <c:v>906.0</c:v>
                </c:pt>
                <c:pt idx="2">
                  <c:v>908.0</c:v>
                </c:pt>
                <c:pt idx="3">
                  <c:v>910.0</c:v>
                </c:pt>
                <c:pt idx="4">
                  <c:v>1001.0</c:v>
                </c:pt>
                <c:pt idx="5">
                  <c:v>1002.0</c:v>
                </c:pt>
                <c:pt idx="6">
                  <c:v>1004.0</c:v>
                </c:pt>
                <c:pt idx="7">
                  <c:v>1005.0</c:v>
                </c:pt>
                <c:pt idx="8">
                  <c:v>1006.0</c:v>
                </c:pt>
                <c:pt idx="9">
                  <c:v>1007.0</c:v>
                </c:pt>
                <c:pt idx="10">
                  <c:v>1008.0</c:v>
                </c:pt>
                <c:pt idx="11">
                  <c:v>1009.0</c:v>
                </c:pt>
                <c:pt idx="12">
                  <c:v>1010.0</c:v>
                </c:pt>
                <c:pt idx="13">
                  <c:v>1011.0</c:v>
                </c:pt>
                <c:pt idx="14">
                  <c:v>1012.0</c:v>
                </c:pt>
                <c:pt idx="15">
                  <c:v>1101.0</c:v>
                </c:pt>
                <c:pt idx="16">
                  <c:v>1102.0</c:v>
                </c:pt>
                <c:pt idx="17">
                  <c:v>1103.0</c:v>
                </c:pt>
                <c:pt idx="18">
                  <c:v>1104.0</c:v>
                </c:pt>
                <c:pt idx="19">
                  <c:v>1105.0</c:v>
                </c:pt>
                <c:pt idx="20">
                  <c:v>1106.0</c:v>
                </c:pt>
                <c:pt idx="21">
                  <c:v>1107.0</c:v>
                </c:pt>
                <c:pt idx="22">
                  <c:v>1108.0</c:v>
                </c:pt>
                <c:pt idx="23">
                  <c:v>1109.0</c:v>
                </c:pt>
                <c:pt idx="24">
                  <c:v>1110.0</c:v>
                </c:pt>
                <c:pt idx="25">
                  <c:v>1111.0</c:v>
                </c:pt>
                <c:pt idx="26">
                  <c:v>1112.0</c:v>
                </c:pt>
                <c:pt idx="27">
                  <c:v>1201.0</c:v>
                </c:pt>
                <c:pt idx="28">
                  <c:v>1202.0</c:v>
                </c:pt>
                <c:pt idx="29">
                  <c:v>1203.0</c:v>
                </c:pt>
                <c:pt idx="30">
                  <c:v>1204.0</c:v>
                </c:pt>
                <c:pt idx="31">
                  <c:v>1205.0</c:v>
                </c:pt>
                <c:pt idx="32">
                  <c:v>1206.0</c:v>
                </c:pt>
                <c:pt idx="33">
                  <c:v>1207.0</c:v>
                </c:pt>
                <c:pt idx="34">
                  <c:v>1208.0</c:v>
                </c:pt>
                <c:pt idx="35">
                  <c:v>1209.0</c:v>
                </c:pt>
                <c:pt idx="36">
                  <c:v>1210.0</c:v>
                </c:pt>
                <c:pt idx="37">
                  <c:v>1211.0</c:v>
                </c:pt>
                <c:pt idx="38">
                  <c:v>1212.0</c:v>
                </c:pt>
                <c:pt idx="39">
                  <c:v>1301.0</c:v>
                </c:pt>
                <c:pt idx="40">
                  <c:v>1302.0</c:v>
                </c:pt>
                <c:pt idx="41">
                  <c:v>1303.0</c:v>
                </c:pt>
                <c:pt idx="42">
                  <c:v>1304.0</c:v>
                </c:pt>
                <c:pt idx="43">
                  <c:v>1305.0</c:v>
                </c:pt>
                <c:pt idx="44">
                  <c:v>1306.0</c:v>
                </c:pt>
                <c:pt idx="45">
                  <c:v>1307.0</c:v>
                </c:pt>
                <c:pt idx="46">
                  <c:v>1308.0</c:v>
                </c:pt>
                <c:pt idx="47">
                  <c:v>1309.0</c:v>
                </c:pt>
                <c:pt idx="48">
                  <c:v>1310.0</c:v>
                </c:pt>
                <c:pt idx="49">
                  <c:v>1311.0</c:v>
                </c:pt>
                <c:pt idx="50">
                  <c:v>1312.0</c:v>
                </c:pt>
                <c:pt idx="51">
                  <c:v>1401.0</c:v>
                </c:pt>
                <c:pt idx="52">
                  <c:v>1402.0</c:v>
                </c:pt>
                <c:pt idx="53">
                  <c:v>1403.0</c:v>
                </c:pt>
                <c:pt idx="54">
                  <c:v>1404.0</c:v>
                </c:pt>
                <c:pt idx="55">
                  <c:v>1405.0</c:v>
                </c:pt>
                <c:pt idx="56">
                  <c:v>1406.0</c:v>
                </c:pt>
                <c:pt idx="57">
                  <c:v>1407.0</c:v>
                </c:pt>
                <c:pt idx="58">
                  <c:v>1408.0</c:v>
                </c:pt>
                <c:pt idx="59">
                  <c:v>1409.0</c:v>
                </c:pt>
                <c:pt idx="60">
                  <c:v>1410.0</c:v>
                </c:pt>
                <c:pt idx="61">
                  <c:v>1411.0</c:v>
                </c:pt>
                <c:pt idx="62">
                  <c:v>1412.0</c:v>
                </c:pt>
                <c:pt idx="63">
                  <c:v>1501.0</c:v>
                </c:pt>
                <c:pt idx="64">
                  <c:v>1502.0</c:v>
                </c:pt>
                <c:pt idx="65">
                  <c:v>1503.0</c:v>
                </c:pt>
              </c:numCache>
            </c:numRef>
          </c:cat>
          <c:val>
            <c:numRef>
              <c:f>Sheet1!$I$9:$I$75</c:f>
              <c:numCache>
                <c:formatCode>General</c:formatCode>
                <c:ptCount val="67"/>
                <c:pt idx="0">
                  <c:v>0.0</c:v>
                </c:pt>
                <c:pt idx="1">
                  <c:v>0.0</c:v>
                </c:pt>
                <c:pt idx="2">
                  <c:v>0.0</c:v>
                </c:pt>
                <c:pt idx="3">
                  <c:v>0.0</c:v>
                </c:pt>
                <c:pt idx="4">
                  <c:v>0.0</c:v>
                </c:pt>
                <c:pt idx="5">
                  <c:v>0.0</c:v>
                </c:pt>
                <c:pt idx="6">
                  <c:v>0.0</c:v>
                </c:pt>
                <c:pt idx="7">
                  <c:v>0.0</c:v>
                </c:pt>
                <c:pt idx="8">
                  <c:v>0.0</c:v>
                </c:pt>
                <c:pt idx="9">
                  <c:v>0.0</c:v>
                </c:pt>
                <c:pt idx="10">
                  <c:v>0.0</c:v>
                </c:pt>
                <c:pt idx="11">
                  <c:v>1617.0</c:v>
                </c:pt>
                <c:pt idx="12">
                  <c:v>3110.0</c:v>
                </c:pt>
                <c:pt idx="13">
                  <c:v>4539.0</c:v>
                </c:pt>
                <c:pt idx="14">
                  <c:v>6542.0</c:v>
                </c:pt>
                <c:pt idx="15">
                  <c:v>10739.0</c:v>
                </c:pt>
                <c:pt idx="16">
                  <c:v>13602.0</c:v>
                </c:pt>
                <c:pt idx="17">
                  <c:v>16668.0</c:v>
                </c:pt>
                <c:pt idx="18">
                  <c:v>19614.0</c:v>
                </c:pt>
                <c:pt idx="19">
                  <c:v>23452.0</c:v>
                </c:pt>
                <c:pt idx="20">
                  <c:v>27038.0</c:v>
                </c:pt>
                <c:pt idx="21">
                  <c:v>30765.0</c:v>
                </c:pt>
                <c:pt idx="22">
                  <c:v>32888.0</c:v>
                </c:pt>
                <c:pt idx="23">
                  <c:v>36326.0</c:v>
                </c:pt>
                <c:pt idx="24">
                  <c:v>39992.0</c:v>
                </c:pt>
                <c:pt idx="25">
                  <c:v>43422.0</c:v>
                </c:pt>
                <c:pt idx="26">
                  <c:v>46456.0</c:v>
                </c:pt>
                <c:pt idx="27">
                  <c:v>51528.0</c:v>
                </c:pt>
                <c:pt idx="28">
                  <c:v>57249.0</c:v>
                </c:pt>
                <c:pt idx="29">
                  <c:v>62588.0</c:v>
                </c:pt>
                <c:pt idx="30">
                  <c:v>66387.0</c:v>
                </c:pt>
                <c:pt idx="31">
                  <c:v>73463.0</c:v>
                </c:pt>
                <c:pt idx="32">
                  <c:v>82505.0</c:v>
                </c:pt>
                <c:pt idx="33">
                  <c:v>88436.0</c:v>
                </c:pt>
                <c:pt idx="34">
                  <c:v>93834.0</c:v>
                </c:pt>
                <c:pt idx="35">
                  <c:v>100922.0</c:v>
                </c:pt>
                <c:pt idx="36">
                  <c:v>107512.0</c:v>
                </c:pt>
                <c:pt idx="37">
                  <c:v>116203.0</c:v>
                </c:pt>
                <c:pt idx="38">
                  <c:v>121953.0</c:v>
                </c:pt>
                <c:pt idx="39">
                  <c:v>131731.0</c:v>
                </c:pt>
                <c:pt idx="40">
                  <c:v>139444.0</c:v>
                </c:pt>
                <c:pt idx="41">
                  <c:v>151722.0</c:v>
                </c:pt>
                <c:pt idx="42">
                  <c:v>158622.0</c:v>
                </c:pt>
                <c:pt idx="43">
                  <c:v>168004.0</c:v>
                </c:pt>
                <c:pt idx="44">
                  <c:v>177660.0</c:v>
                </c:pt>
                <c:pt idx="45">
                  <c:v>197483.0</c:v>
                </c:pt>
                <c:pt idx="46">
                  <c:v>201704.0</c:v>
                </c:pt>
                <c:pt idx="47">
                  <c:v>214736.0</c:v>
                </c:pt>
                <c:pt idx="48">
                  <c:v>223834.0</c:v>
                </c:pt>
                <c:pt idx="49">
                  <c:v>236202.0</c:v>
                </c:pt>
                <c:pt idx="50">
                  <c:v>239905.0</c:v>
                </c:pt>
                <c:pt idx="51">
                  <c:v>254120.0</c:v>
                </c:pt>
                <c:pt idx="52">
                  <c:v>264158.0</c:v>
                </c:pt>
                <c:pt idx="53">
                  <c:v>276960.0</c:v>
                </c:pt>
                <c:pt idx="54">
                  <c:v>278052.0</c:v>
                </c:pt>
                <c:pt idx="55">
                  <c:v>294875.0</c:v>
                </c:pt>
                <c:pt idx="56">
                  <c:v>309784.0</c:v>
                </c:pt>
                <c:pt idx="57">
                  <c:v>323344.0</c:v>
                </c:pt>
                <c:pt idx="58">
                  <c:v>323065.0</c:v>
                </c:pt>
                <c:pt idx="59">
                  <c:v>345130.0</c:v>
                </c:pt>
                <c:pt idx="60">
                  <c:v>363352.0</c:v>
                </c:pt>
                <c:pt idx="61">
                  <c:v>380220.0</c:v>
                </c:pt>
                <c:pt idx="62">
                  <c:v>385940.0</c:v>
                </c:pt>
                <c:pt idx="63">
                  <c:v>403379.0</c:v>
                </c:pt>
                <c:pt idx="64">
                  <c:v>422803.0</c:v>
                </c:pt>
                <c:pt idx="65">
                  <c:v>445719.0</c:v>
                </c:pt>
              </c:numCache>
            </c:numRef>
          </c:val>
        </c:ser>
        <c:ser>
          <c:idx val="8"/>
          <c:order val="8"/>
          <c:tx>
            <c:strRef>
              <c:f>Sheet1!$J$7</c:f>
              <c:strCache>
                <c:ptCount val="1"/>
                <c:pt idx="0">
                  <c:v>Imputed, Old</c:v>
                </c:pt>
              </c:strCache>
            </c:strRef>
          </c:tx>
          <c:spPr>
            <a:ln>
              <a:noFill/>
            </a:ln>
          </c:spPr>
          <c:invertIfNegative val="0"/>
          <c:cat>
            <c:numRef>
              <c:f>Sheet1!$A$9:$A$75</c:f>
              <c:numCache>
                <c:formatCode>General</c:formatCode>
                <c:ptCount val="67"/>
                <c:pt idx="0">
                  <c:v>904.0</c:v>
                </c:pt>
                <c:pt idx="1">
                  <c:v>906.0</c:v>
                </c:pt>
                <c:pt idx="2">
                  <c:v>908.0</c:v>
                </c:pt>
                <c:pt idx="3">
                  <c:v>910.0</c:v>
                </c:pt>
                <c:pt idx="4">
                  <c:v>1001.0</c:v>
                </c:pt>
                <c:pt idx="5">
                  <c:v>1002.0</c:v>
                </c:pt>
                <c:pt idx="6">
                  <c:v>1004.0</c:v>
                </c:pt>
                <c:pt idx="7">
                  <c:v>1005.0</c:v>
                </c:pt>
                <c:pt idx="8">
                  <c:v>1006.0</c:v>
                </c:pt>
                <c:pt idx="9">
                  <c:v>1007.0</c:v>
                </c:pt>
                <c:pt idx="10">
                  <c:v>1008.0</c:v>
                </c:pt>
                <c:pt idx="11">
                  <c:v>1009.0</c:v>
                </c:pt>
                <c:pt idx="12">
                  <c:v>1010.0</c:v>
                </c:pt>
                <c:pt idx="13">
                  <c:v>1011.0</c:v>
                </c:pt>
                <c:pt idx="14">
                  <c:v>1012.0</c:v>
                </c:pt>
                <c:pt idx="15">
                  <c:v>1101.0</c:v>
                </c:pt>
                <c:pt idx="16">
                  <c:v>1102.0</c:v>
                </c:pt>
                <c:pt idx="17">
                  <c:v>1103.0</c:v>
                </c:pt>
                <c:pt idx="18">
                  <c:v>1104.0</c:v>
                </c:pt>
                <c:pt idx="19">
                  <c:v>1105.0</c:v>
                </c:pt>
                <c:pt idx="20">
                  <c:v>1106.0</c:v>
                </c:pt>
                <c:pt idx="21">
                  <c:v>1107.0</c:v>
                </c:pt>
                <c:pt idx="22">
                  <c:v>1108.0</c:v>
                </c:pt>
                <c:pt idx="23">
                  <c:v>1109.0</c:v>
                </c:pt>
                <c:pt idx="24">
                  <c:v>1110.0</c:v>
                </c:pt>
                <c:pt idx="25">
                  <c:v>1111.0</c:v>
                </c:pt>
                <c:pt idx="26">
                  <c:v>1112.0</c:v>
                </c:pt>
                <c:pt idx="27">
                  <c:v>1201.0</c:v>
                </c:pt>
                <c:pt idx="28">
                  <c:v>1202.0</c:v>
                </c:pt>
                <c:pt idx="29">
                  <c:v>1203.0</c:v>
                </c:pt>
                <c:pt idx="30">
                  <c:v>1204.0</c:v>
                </c:pt>
                <c:pt idx="31">
                  <c:v>1205.0</c:v>
                </c:pt>
                <c:pt idx="32">
                  <c:v>1206.0</c:v>
                </c:pt>
                <c:pt idx="33">
                  <c:v>1207.0</c:v>
                </c:pt>
                <c:pt idx="34">
                  <c:v>1208.0</c:v>
                </c:pt>
                <c:pt idx="35">
                  <c:v>1209.0</c:v>
                </c:pt>
                <c:pt idx="36">
                  <c:v>1210.0</c:v>
                </c:pt>
                <c:pt idx="37">
                  <c:v>1211.0</c:v>
                </c:pt>
                <c:pt idx="38">
                  <c:v>1212.0</c:v>
                </c:pt>
                <c:pt idx="39">
                  <c:v>1301.0</c:v>
                </c:pt>
                <c:pt idx="40">
                  <c:v>1302.0</c:v>
                </c:pt>
                <c:pt idx="41">
                  <c:v>1303.0</c:v>
                </c:pt>
                <c:pt idx="42">
                  <c:v>1304.0</c:v>
                </c:pt>
                <c:pt idx="43">
                  <c:v>1305.0</c:v>
                </c:pt>
                <c:pt idx="44">
                  <c:v>1306.0</c:v>
                </c:pt>
                <c:pt idx="45">
                  <c:v>1307.0</c:v>
                </c:pt>
                <c:pt idx="46">
                  <c:v>1308.0</c:v>
                </c:pt>
                <c:pt idx="47">
                  <c:v>1309.0</c:v>
                </c:pt>
                <c:pt idx="48">
                  <c:v>1310.0</c:v>
                </c:pt>
                <c:pt idx="49">
                  <c:v>1311.0</c:v>
                </c:pt>
                <c:pt idx="50">
                  <c:v>1312.0</c:v>
                </c:pt>
                <c:pt idx="51">
                  <c:v>1401.0</c:v>
                </c:pt>
                <c:pt idx="52">
                  <c:v>1402.0</c:v>
                </c:pt>
                <c:pt idx="53">
                  <c:v>1403.0</c:v>
                </c:pt>
                <c:pt idx="54">
                  <c:v>1404.0</c:v>
                </c:pt>
                <c:pt idx="55">
                  <c:v>1405.0</c:v>
                </c:pt>
                <c:pt idx="56">
                  <c:v>1406.0</c:v>
                </c:pt>
                <c:pt idx="57">
                  <c:v>1407.0</c:v>
                </c:pt>
                <c:pt idx="58">
                  <c:v>1408.0</c:v>
                </c:pt>
                <c:pt idx="59">
                  <c:v>1409.0</c:v>
                </c:pt>
                <c:pt idx="60">
                  <c:v>1410.0</c:v>
                </c:pt>
                <c:pt idx="61">
                  <c:v>1411.0</c:v>
                </c:pt>
                <c:pt idx="62">
                  <c:v>1412.0</c:v>
                </c:pt>
                <c:pt idx="63">
                  <c:v>1501.0</c:v>
                </c:pt>
                <c:pt idx="64">
                  <c:v>1502.0</c:v>
                </c:pt>
                <c:pt idx="65">
                  <c:v>1503.0</c:v>
                </c:pt>
              </c:numCache>
            </c:numRef>
          </c:cat>
          <c:val>
            <c:numRef>
              <c:f>Sheet1!$J$9:$J$75</c:f>
              <c:numCache>
                <c:formatCode>General</c:formatCode>
                <c:ptCount val="67"/>
                <c:pt idx="0">
                  <c:v>0.0</c:v>
                </c:pt>
                <c:pt idx="1">
                  <c:v>0.0</c:v>
                </c:pt>
                <c:pt idx="2">
                  <c:v>0.0</c:v>
                </c:pt>
                <c:pt idx="3">
                  <c:v>0.0</c:v>
                </c:pt>
                <c:pt idx="4">
                  <c:v>0.0</c:v>
                </c:pt>
                <c:pt idx="5">
                  <c:v>0.0</c:v>
                </c:pt>
                <c:pt idx="6">
                  <c:v>1471.0</c:v>
                </c:pt>
                <c:pt idx="7">
                  <c:v>1955.0</c:v>
                </c:pt>
                <c:pt idx="8">
                  <c:v>2004.0</c:v>
                </c:pt>
                <c:pt idx="9">
                  <c:v>2035.0</c:v>
                </c:pt>
                <c:pt idx="10">
                  <c:v>2029.0</c:v>
                </c:pt>
                <c:pt idx="11">
                  <c:v>1990.0</c:v>
                </c:pt>
                <c:pt idx="12">
                  <c:v>2057.0</c:v>
                </c:pt>
                <c:pt idx="13">
                  <c:v>2118.0</c:v>
                </c:pt>
                <c:pt idx="14">
                  <c:v>2172.0</c:v>
                </c:pt>
                <c:pt idx="15">
                  <c:v>2282.0</c:v>
                </c:pt>
                <c:pt idx="16">
                  <c:v>2350.0</c:v>
                </c:pt>
                <c:pt idx="17">
                  <c:v>2463.0</c:v>
                </c:pt>
                <c:pt idx="18">
                  <c:v>2342.0</c:v>
                </c:pt>
                <c:pt idx="19">
                  <c:v>2442.0</c:v>
                </c:pt>
                <c:pt idx="20">
                  <c:v>2615.0</c:v>
                </c:pt>
                <c:pt idx="21">
                  <c:v>2676.0</c:v>
                </c:pt>
                <c:pt idx="22">
                  <c:v>2756.0</c:v>
                </c:pt>
                <c:pt idx="23">
                  <c:v>2802.0</c:v>
                </c:pt>
                <c:pt idx="24">
                  <c:v>2878.0</c:v>
                </c:pt>
                <c:pt idx="25">
                  <c:v>2912.0</c:v>
                </c:pt>
                <c:pt idx="26">
                  <c:v>2984.0</c:v>
                </c:pt>
                <c:pt idx="27">
                  <c:v>3082.0</c:v>
                </c:pt>
                <c:pt idx="28">
                  <c:v>3145.0</c:v>
                </c:pt>
                <c:pt idx="29">
                  <c:v>2347.0</c:v>
                </c:pt>
                <c:pt idx="30">
                  <c:v>2394.0</c:v>
                </c:pt>
                <c:pt idx="31">
                  <c:v>2445.0</c:v>
                </c:pt>
                <c:pt idx="32">
                  <c:v>2474.0</c:v>
                </c:pt>
                <c:pt idx="33">
                  <c:v>2489.0</c:v>
                </c:pt>
                <c:pt idx="34">
                  <c:v>2511.0</c:v>
                </c:pt>
                <c:pt idx="35">
                  <c:v>2544.0</c:v>
                </c:pt>
                <c:pt idx="36">
                  <c:v>2530.0</c:v>
                </c:pt>
                <c:pt idx="37">
                  <c:v>2544.0</c:v>
                </c:pt>
                <c:pt idx="38">
                  <c:v>2824.0</c:v>
                </c:pt>
                <c:pt idx="39">
                  <c:v>2594.0</c:v>
                </c:pt>
                <c:pt idx="40">
                  <c:v>2648.0</c:v>
                </c:pt>
                <c:pt idx="41">
                  <c:v>2666.0</c:v>
                </c:pt>
                <c:pt idx="42">
                  <c:v>2713.0</c:v>
                </c:pt>
                <c:pt idx="43">
                  <c:v>2754.0</c:v>
                </c:pt>
                <c:pt idx="44">
                  <c:v>2760.0</c:v>
                </c:pt>
                <c:pt idx="45">
                  <c:v>2771.0</c:v>
                </c:pt>
                <c:pt idx="46">
                  <c:v>2797.0</c:v>
                </c:pt>
                <c:pt idx="47">
                  <c:v>2802.0</c:v>
                </c:pt>
                <c:pt idx="48">
                  <c:v>2845.0</c:v>
                </c:pt>
                <c:pt idx="49">
                  <c:v>2855.0</c:v>
                </c:pt>
                <c:pt idx="50">
                  <c:v>2894.0</c:v>
                </c:pt>
                <c:pt idx="51">
                  <c:v>2911.0</c:v>
                </c:pt>
                <c:pt idx="52">
                  <c:v>2926.0</c:v>
                </c:pt>
                <c:pt idx="53">
                  <c:v>2934.0</c:v>
                </c:pt>
                <c:pt idx="54">
                  <c:v>2953.0</c:v>
                </c:pt>
                <c:pt idx="55">
                  <c:v>2983.0</c:v>
                </c:pt>
                <c:pt idx="56">
                  <c:v>3068.0</c:v>
                </c:pt>
                <c:pt idx="57">
                  <c:v>3088.0</c:v>
                </c:pt>
                <c:pt idx="58">
                  <c:v>3099.0</c:v>
                </c:pt>
                <c:pt idx="59">
                  <c:v>3116.0</c:v>
                </c:pt>
                <c:pt idx="60">
                  <c:v>3118.0</c:v>
                </c:pt>
                <c:pt idx="61">
                  <c:v>3138.0</c:v>
                </c:pt>
                <c:pt idx="62">
                  <c:v>3181.0</c:v>
                </c:pt>
                <c:pt idx="63">
                  <c:v>3205.0</c:v>
                </c:pt>
                <c:pt idx="64">
                  <c:v>3221.0</c:v>
                </c:pt>
                <c:pt idx="65">
                  <c:v>3240.0</c:v>
                </c:pt>
              </c:numCache>
            </c:numRef>
          </c:val>
        </c:ser>
        <c:ser>
          <c:idx val="9"/>
          <c:order val="9"/>
          <c:tx>
            <c:strRef>
              <c:f>Sheet1!$K$7</c:f>
              <c:strCache>
                <c:ptCount val="1"/>
                <c:pt idx="0">
                  <c:v>Imputed, Young</c:v>
                </c:pt>
              </c:strCache>
            </c:strRef>
          </c:tx>
          <c:spPr>
            <a:solidFill>
              <a:srgbClr val="009900"/>
            </a:solidFill>
            <a:ln>
              <a:noFill/>
            </a:ln>
          </c:spPr>
          <c:invertIfNegative val="0"/>
          <c:cat>
            <c:numRef>
              <c:f>Sheet1!$A$9:$A$75</c:f>
              <c:numCache>
                <c:formatCode>General</c:formatCode>
                <c:ptCount val="67"/>
                <c:pt idx="0">
                  <c:v>904.0</c:v>
                </c:pt>
                <c:pt idx="1">
                  <c:v>906.0</c:v>
                </c:pt>
                <c:pt idx="2">
                  <c:v>908.0</c:v>
                </c:pt>
                <c:pt idx="3">
                  <c:v>910.0</c:v>
                </c:pt>
                <c:pt idx="4">
                  <c:v>1001.0</c:v>
                </c:pt>
                <c:pt idx="5">
                  <c:v>1002.0</c:v>
                </c:pt>
                <c:pt idx="6">
                  <c:v>1004.0</c:v>
                </c:pt>
                <c:pt idx="7">
                  <c:v>1005.0</c:v>
                </c:pt>
                <c:pt idx="8">
                  <c:v>1006.0</c:v>
                </c:pt>
                <c:pt idx="9">
                  <c:v>1007.0</c:v>
                </c:pt>
                <c:pt idx="10">
                  <c:v>1008.0</c:v>
                </c:pt>
                <c:pt idx="11">
                  <c:v>1009.0</c:v>
                </c:pt>
                <c:pt idx="12">
                  <c:v>1010.0</c:v>
                </c:pt>
                <c:pt idx="13">
                  <c:v>1011.0</c:v>
                </c:pt>
                <c:pt idx="14">
                  <c:v>1012.0</c:v>
                </c:pt>
                <c:pt idx="15">
                  <c:v>1101.0</c:v>
                </c:pt>
                <c:pt idx="16">
                  <c:v>1102.0</c:v>
                </c:pt>
                <c:pt idx="17">
                  <c:v>1103.0</c:v>
                </c:pt>
                <c:pt idx="18">
                  <c:v>1104.0</c:v>
                </c:pt>
                <c:pt idx="19">
                  <c:v>1105.0</c:v>
                </c:pt>
                <c:pt idx="20">
                  <c:v>1106.0</c:v>
                </c:pt>
                <c:pt idx="21">
                  <c:v>1107.0</c:v>
                </c:pt>
                <c:pt idx="22">
                  <c:v>1108.0</c:v>
                </c:pt>
                <c:pt idx="23">
                  <c:v>1109.0</c:v>
                </c:pt>
                <c:pt idx="24">
                  <c:v>1110.0</c:v>
                </c:pt>
                <c:pt idx="25">
                  <c:v>1111.0</c:v>
                </c:pt>
                <c:pt idx="26">
                  <c:v>1112.0</c:v>
                </c:pt>
                <c:pt idx="27">
                  <c:v>1201.0</c:v>
                </c:pt>
                <c:pt idx="28">
                  <c:v>1202.0</c:v>
                </c:pt>
                <c:pt idx="29">
                  <c:v>1203.0</c:v>
                </c:pt>
                <c:pt idx="30">
                  <c:v>1204.0</c:v>
                </c:pt>
                <c:pt idx="31">
                  <c:v>1205.0</c:v>
                </c:pt>
                <c:pt idx="32">
                  <c:v>1206.0</c:v>
                </c:pt>
                <c:pt idx="33">
                  <c:v>1207.0</c:v>
                </c:pt>
                <c:pt idx="34">
                  <c:v>1208.0</c:v>
                </c:pt>
                <c:pt idx="35">
                  <c:v>1209.0</c:v>
                </c:pt>
                <c:pt idx="36">
                  <c:v>1210.0</c:v>
                </c:pt>
                <c:pt idx="37">
                  <c:v>1211.0</c:v>
                </c:pt>
                <c:pt idx="38">
                  <c:v>1212.0</c:v>
                </c:pt>
                <c:pt idx="39">
                  <c:v>1301.0</c:v>
                </c:pt>
                <c:pt idx="40">
                  <c:v>1302.0</c:v>
                </c:pt>
                <c:pt idx="41">
                  <c:v>1303.0</c:v>
                </c:pt>
                <c:pt idx="42">
                  <c:v>1304.0</c:v>
                </c:pt>
                <c:pt idx="43">
                  <c:v>1305.0</c:v>
                </c:pt>
                <c:pt idx="44">
                  <c:v>1306.0</c:v>
                </c:pt>
                <c:pt idx="45">
                  <c:v>1307.0</c:v>
                </c:pt>
                <c:pt idx="46">
                  <c:v>1308.0</c:v>
                </c:pt>
                <c:pt idx="47">
                  <c:v>1309.0</c:v>
                </c:pt>
                <c:pt idx="48">
                  <c:v>1310.0</c:v>
                </c:pt>
                <c:pt idx="49">
                  <c:v>1311.0</c:v>
                </c:pt>
                <c:pt idx="50">
                  <c:v>1312.0</c:v>
                </c:pt>
                <c:pt idx="51">
                  <c:v>1401.0</c:v>
                </c:pt>
                <c:pt idx="52">
                  <c:v>1402.0</c:v>
                </c:pt>
                <c:pt idx="53">
                  <c:v>1403.0</c:v>
                </c:pt>
                <c:pt idx="54">
                  <c:v>1404.0</c:v>
                </c:pt>
                <c:pt idx="55">
                  <c:v>1405.0</c:v>
                </c:pt>
                <c:pt idx="56">
                  <c:v>1406.0</c:v>
                </c:pt>
                <c:pt idx="57">
                  <c:v>1407.0</c:v>
                </c:pt>
                <c:pt idx="58">
                  <c:v>1408.0</c:v>
                </c:pt>
                <c:pt idx="59">
                  <c:v>1409.0</c:v>
                </c:pt>
                <c:pt idx="60">
                  <c:v>1410.0</c:v>
                </c:pt>
                <c:pt idx="61">
                  <c:v>1411.0</c:v>
                </c:pt>
                <c:pt idx="62">
                  <c:v>1412.0</c:v>
                </c:pt>
                <c:pt idx="63">
                  <c:v>1501.0</c:v>
                </c:pt>
                <c:pt idx="64">
                  <c:v>1502.0</c:v>
                </c:pt>
                <c:pt idx="65">
                  <c:v>1503.0</c:v>
                </c:pt>
              </c:numCache>
            </c:numRef>
          </c:cat>
          <c:val>
            <c:numRef>
              <c:f>Sheet1!$K$9:$K$75</c:f>
              <c:numCache>
                <c:formatCode>General</c:formatCode>
                <c:ptCount val="67"/>
                <c:pt idx="0">
                  <c:v>0.0</c:v>
                </c:pt>
                <c:pt idx="1">
                  <c:v>0.0</c:v>
                </c:pt>
                <c:pt idx="2">
                  <c:v>0.0</c:v>
                </c:pt>
                <c:pt idx="3">
                  <c:v>0.0</c:v>
                </c:pt>
                <c:pt idx="4">
                  <c:v>0.0</c:v>
                </c:pt>
                <c:pt idx="5">
                  <c:v>0.0</c:v>
                </c:pt>
                <c:pt idx="6">
                  <c:v>0.0</c:v>
                </c:pt>
                <c:pt idx="7">
                  <c:v>0.0</c:v>
                </c:pt>
                <c:pt idx="8">
                  <c:v>0.0</c:v>
                </c:pt>
                <c:pt idx="9">
                  <c:v>0.0</c:v>
                </c:pt>
                <c:pt idx="10">
                  <c:v>0.0</c:v>
                </c:pt>
                <c:pt idx="11">
                  <c:v>0.0</c:v>
                </c:pt>
                <c:pt idx="12">
                  <c:v>0.0</c:v>
                </c:pt>
                <c:pt idx="13">
                  <c:v>0.0</c:v>
                </c:pt>
                <c:pt idx="14">
                  <c:v>0.0</c:v>
                </c:pt>
                <c:pt idx="15">
                  <c:v>0.0</c:v>
                </c:pt>
                <c:pt idx="16">
                  <c:v>0.0</c:v>
                </c:pt>
                <c:pt idx="17">
                  <c:v>0.0</c:v>
                </c:pt>
                <c:pt idx="18">
                  <c:v>0.0</c:v>
                </c:pt>
                <c:pt idx="19">
                  <c:v>0.0</c:v>
                </c:pt>
                <c:pt idx="20">
                  <c:v>0.0</c:v>
                </c:pt>
                <c:pt idx="21">
                  <c:v>0.0</c:v>
                </c:pt>
                <c:pt idx="22">
                  <c:v>0.0</c:v>
                </c:pt>
                <c:pt idx="23">
                  <c:v>0.0</c:v>
                </c:pt>
                <c:pt idx="24">
                  <c:v>0.0</c:v>
                </c:pt>
                <c:pt idx="25">
                  <c:v>0.0</c:v>
                </c:pt>
                <c:pt idx="26">
                  <c:v>0.0</c:v>
                </c:pt>
                <c:pt idx="27">
                  <c:v>0.0</c:v>
                </c:pt>
                <c:pt idx="28">
                  <c:v>0.0</c:v>
                </c:pt>
                <c:pt idx="29">
                  <c:v>886.0</c:v>
                </c:pt>
                <c:pt idx="30">
                  <c:v>911.0</c:v>
                </c:pt>
                <c:pt idx="31">
                  <c:v>963.0</c:v>
                </c:pt>
                <c:pt idx="32">
                  <c:v>979.0</c:v>
                </c:pt>
                <c:pt idx="33">
                  <c:v>1005.0</c:v>
                </c:pt>
                <c:pt idx="34">
                  <c:v>1019.0</c:v>
                </c:pt>
                <c:pt idx="35">
                  <c:v>1091.0</c:v>
                </c:pt>
                <c:pt idx="36">
                  <c:v>1050.0</c:v>
                </c:pt>
                <c:pt idx="37">
                  <c:v>1085.0</c:v>
                </c:pt>
                <c:pt idx="38">
                  <c:v>859.0</c:v>
                </c:pt>
                <c:pt idx="39">
                  <c:v>1155.0</c:v>
                </c:pt>
                <c:pt idx="40">
                  <c:v>1169.0</c:v>
                </c:pt>
                <c:pt idx="41">
                  <c:v>1193.0</c:v>
                </c:pt>
                <c:pt idx="42">
                  <c:v>1183.0</c:v>
                </c:pt>
                <c:pt idx="43">
                  <c:v>1197.0</c:v>
                </c:pt>
                <c:pt idx="44">
                  <c:v>1215.0</c:v>
                </c:pt>
                <c:pt idx="45">
                  <c:v>1230.0</c:v>
                </c:pt>
                <c:pt idx="46">
                  <c:v>1241.0</c:v>
                </c:pt>
                <c:pt idx="47">
                  <c:v>1248.0</c:v>
                </c:pt>
                <c:pt idx="48">
                  <c:v>1270.0</c:v>
                </c:pt>
                <c:pt idx="49">
                  <c:v>1290.0</c:v>
                </c:pt>
                <c:pt idx="50">
                  <c:v>1327.0</c:v>
                </c:pt>
                <c:pt idx="51">
                  <c:v>1356.0</c:v>
                </c:pt>
                <c:pt idx="52">
                  <c:v>1368.0</c:v>
                </c:pt>
                <c:pt idx="53">
                  <c:v>1402.0</c:v>
                </c:pt>
                <c:pt idx="54">
                  <c:v>1377.0</c:v>
                </c:pt>
                <c:pt idx="55">
                  <c:v>1394.0</c:v>
                </c:pt>
                <c:pt idx="56">
                  <c:v>1453.0</c:v>
                </c:pt>
                <c:pt idx="57">
                  <c:v>1457.0</c:v>
                </c:pt>
                <c:pt idx="58">
                  <c:v>1457.0</c:v>
                </c:pt>
                <c:pt idx="59">
                  <c:v>1473.0</c:v>
                </c:pt>
                <c:pt idx="60">
                  <c:v>1481.0</c:v>
                </c:pt>
                <c:pt idx="61">
                  <c:v>1488.0</c:v>
                </c:pt>
                <c:pt idx="62">
                  <c:v>1473.0</c:v>
                </c:pt>
                <c:pt idx="63">
                  <c:v>1491.0</c:v>
                </c:pt>
                <c:pt idx="64">
                  <c:v>1499.0</c:v>
                </c:pt>
                <c:pt idx="65">
                  <c:v>1512.0</c:v>
                </c:pt>
              </c:numCache>
            </c:numRef>
          </c:val>
        </c:ser>
        <c:dLbls>
          <c:showLegendKey val="0"/>
          <c:showVal val="0"/>
          <c:showCatName val="0"/>
          <c:showSerName val="0"/>
          <c:showPercent val="0"/>
          <c:showBubbleSize val="0"/>
        </c:dLbls>
        <c:gapWidth val="50"/>
        <c:overlap val="100"/>
        <c:axId val="-1115815056"/>
        <c:axId val="-1115806960"/>
      </c:barChart>
      <c:catAx>
        <c:axId val="-1115815056"/>
        <c:scaling>
          <c:orientation val="minMax"/>
        </c:scaling>
        <c:delete val="0"/>
        <c:axPos val="b"/>
        <c:title>
          <c:tx>
            <c:rich>
              <a:bodyPr/>
              <a:lstStyle/>
              <a:p>
                <a:pPr>
                  <a:spcBef>
                    <a:spcPts val="3000"/>
                  </a:spcBef>
                  <a:defRPr sz="1600">
                    <a:solidFill>
                      <a:srgbClr val="FFFF00"/>
                    </a:solidFill>
                    <a:latin typeface="Trebuchet MS"/>
                  </a:defRPr>
                </a:pPr>
                <a:r>
                  <a:rPr lang="en-US" sz="1600">
                    <a:solidFill>
                      <a:srgbClr val="FFFF00"/>
                    </a:solidFill>
                    <a:latin typeface="Trebuchet MS"/>
                  </a:rPr>
                  <a:t/>
                </a:r>
                <a:br>
                  <a:rPr lang="en-US" sz="1600">
                    <a:solidFill>
                      <a:srgbClr val="FFFF00"/>
                    </a:solidFill>
                    <a:latin typeface="Trebuchet MS"/>
                  </a:rPr>
                </a:br>
                <a:r>
                  <a:rPr lang="en-US" sz="1600">
                    <a:solidFill>
                      <a:srgbClr val="FFFF00"/>
                    </a:solidFill>
                    <a:latin typeface="Trebuchet MS"/>
                  </a:rPr>
                  <a:t>Run</a:t>
                </a:r>
                <a:r>
                  <a:rPr lang="en-US" sz="1600" baseline="0">
                    <a:solidFill>
                      <a:srgbClr val="FFFF00"/>
                    </a:solidFill>
                    <a:latin typeface="Trebuchet MS"/>
                  </a:rPr>
                  <a:t> Date</a:t>
                </a:r>
                <a:endParaRPr lang="en-US" sz="1600">
                  <a:solidFill>
                    <a:srgbClr val="FFFF00"/>
                  </a:solidFill>
                  <a:latin typeface="Trebuchet MS"/>
                </a:endParaRPr>
              </a:p>
            </c:rich>
          </c:tx>
          <c:layout>
            <c:manualLayout>
              <c:xMode val="edge"/>
              <c:yMode val="edge"/>
              <c:x val="0.465753957378093"/>
              <c:y val="0.925665494726268"/>
            </c:manualLayout>
          </c:layout>
          <c:overlay val="0"/>
        </c:title>
        <c:numFmt formatCode="General" sourceLinked="1"/>
        <c:majorTickMark val="out"/>
        <c:minorTickMark val="none"/>
        <c:tickLblPos val="nextTo"/>
        <c:spPr>
          <a:ln w="25400">
            <a:solidFill>
              <a:srgbClr val="FFFFFF"/>
            </a:solidFill>
          </a:ln>
        </c:spPr>
        <c:txPr>
          <a:bodyPr rot="-2700000"/>
          <a:lstStyle/>
          <a:p>
            <a:pPr>
              <a:defRPr sz="800" baseline="0">
                <a:solidFill>
                  <a:srgbClr val="FFFFFF"/>
                </a:solidFill>
                <a:latin typeface="Trebuchet MS"/>
              </a:defRPr>
            </a:pPr>
            <a:endParaRPr lang="en-US"/>
          </a:p>
        </c:txPr>
        <c:crossAx val="-1115806960"/>
        <c:crosses val="autoZero"/>
        <c:auto val="1"/>
        <c:lblAlgn val="ctr"/>
        <c:lblOffset val="100"/>
        <c:noMultiLvlLbl val="0"/>
      </c:catAx>
      <c:valAx>
        <c:axId val="-1115806960"/>
        <c:scaling>
          <c:orientation val="minMax"/>
        </c:scaling>
        <c:delete val="0"/>
        <c:axPos val="l"/>
        <c:title>
          <c:tx>
            <c:rich>
              <a:bodyPr rot="-5400000" vert="horz"/>
              <a:lstStyle/>
              <a:p>
                <a:pPr>
                  <a:defRPr sz="1600">
                    <a:solidFill>
                      <a:srgbClr val="FFFF00"/>
                    </a:solidFill>
                    <a:latin typeface="Trebuchet MS"/>
                  </a:defRPr>
                </a:pPr>
                <a:r>
                  <a:rPr lang="en-US" sz="1600">
                    <a:solidFill>
                      <a:srgbClr val="FFFF00"/>
                    </a:solidFill>
                    <a:latin typeface="Trebuchet MS"/>
                  </a:rPr>
                  <a:t>Number</a:t>
                </a:r>
                <a:r>
                  <a:rPr lang="en-US" sz="1600" baseline="0">
                    <a:solidFill>
                      <a:srgbClr val="FFFF00"/>
                    </a:solidFill>
                    <a:latin typeface="Trebuchet MS"/>
                  </a:rPr>
                  <a:t> of Genotypes</a:t>
                </a:r>
                <a:endParaRPr lang="en-US" sz="1600">
                  <a:solidFill>
                    <a:srgbClr val="FFFF00"/>
                  </a:solidFill>
                  <a:latin typeface="Trebuchet MS"/>
                </a:endParaRPr>
              </a:p>
            </c:rich>
          </c:tx>
          <c:layout/>
          <c:overlay val="0"/>
        </c:title>
        <c:numFmt formatCode="General" sourceLinked="1"/>
        <c:majorTickMark val="out"/>
        <c:minorTickMark val="none"/>
        <c:tickLblPos val="nextTo"/>
        <c:spPr>
          <a:ln w="25400">
            <a:solidFill>
              <a:srgbClr val="FFFFFF"/>
            </a:solidFill>
          </a:ln>
        </c:spPr>
        <c:txPr>
          <a:bodyPr/>
          <a:lstStyle/>
          <a:p>
            <a:pPr>
              <a:defRPr sz="800" baseline="0">
                <a:solidFill>
                  <a:srgbClr val="FFFFFF"/>
                </a:solidFill>
                <a:latin typeface="Trebuchet MS"/>
              </a:defRPr>
            </a:pPr>
            <a:endParaRPr lang="en-US"/>
          </a:p>
        </c:txPr>
        <c:crossAx val="-1115815056"/>
        <c:crosses val="autoZero"/>
        <c:crossBetween val="between"/>
      </c:valAx>
    </c:plotArea>
    <c:legend>
      <c:legendPos val="l"/>
      <c:layout>
        <c:manualLayout>
          <c:xMode val="edge"/>
          <c:yMode val="edge"/>
          <c:x val="0.147876234357473"/>
          <c:y val="0.0217757413674598"/>
          <c:w val="0.273660773768409"/>
          <c:h val="0.354224301986042"/>
        </c:manualLayout>
      </c:layout>
      <c:overlay val="1"/>
      <c:spPr>
        <a:ln>
          <a:noFill/>
        </a:ln>
      </c:spPr>
      <c:txPr>
        <a:bodyPr/>
        <a:lstStyle/>
        <a:p>
          <a:pPr>
            <a:defRPr sz="1000" baseline="0">
              <a:ln>
                <a:noFill/>
              </a:ln>
              <a:solidFill>
                <a:srgbClr val="FFFFFF"/>
              </a:solidFill>
              <a:latin typeface="Trebuchet MS"/>
            </a:defRPr>
          </a:pPr>
          <a:endParaRPr lang="en-US"/>
        </a:p>
      </c:txPr>
    </c:legend>
    <c:plotVisOnly val="1"/>
    <c:dispBlanksAs val="gap"/>
    <c:showDLblsOverMax val="0"/>
  </c:chart>
  <c:spPr>
    <a:ln>
      <a:noFill/>
    </a:ln>
  </c:sp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3FAAD38-0EA8-0A47-8D54-6388ED46436E}" type="datetimeFigureOut">
              <a:rPr lang="en-US" smtClean="0"/>
              <a:t>10/14/16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4757EBF-213D-FC4E-BA89-861FA38DFAF7}" type="slidenum">
              <a:rPr lang="en-US" smtClean="0"/>
              <a:t>‹#›</a:t>
            </a:fld>
            <a:endParaRPr lang="en-US"/>
          </a:p>
        </p:txBody>
      </p:sp>
    </p:spTree>
    <p:extLst>
      <p:ext uri="{BB962C8B-B14F-4D97-AF65-F5344CB8AC3E}">
        <p14:creationId xmlns:p14="http://schemas.microsoft.com/office/powerpoint/2010/main" val="402645605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09AA663-4072-A946-9AEC-A52932F32A19}" type="datetimeFigureOut">
              <a:rPr lang="en-US" smtClean="0"/>
              <a:t>10/14/16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F18D839-52E9-1348-BB4E-36CF865E0CE5}" type="slidenum">
              <a:rPr lang="en-US" smtClean="0"/>
              <a:t>‹#›</a:t>
            </a:fld>
            <a:endParaRPr lang="en-US"/>
          </a:p>
        </p:txBody>
      </p:sp>
    </p:spTree>
    <p:extLst>
      <p:ext uri="{BB962C8B-B14F-4D97-AF65-F5344CB8AC3E}">
        <p14:creationId xmlns:p14="http://schemas.microsoft.com/office/powerpoint/2010/main" val="72340709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F18D839-52E9-1348-BB4E-36CF865E0CE5}" type="slidenum">
              <a:rPr lang="en-US" smtClean="0"/>
              <a:t>1</a:t>
            </a:fld>
            <a:endParaRPr lang="en-US"/>
          </a:p>
        </p:txBody>
      </p:sp>
    </p:spTree>
    <p:extLst>
      <p:ext uri="{BB962C8B-B14F-4D97-AF65-F5344CB8AC3E}">
        <p14:creationId xmlns:p14="http://schemas.microsoft.com/office/powerpoint/2010/main" val="386666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F18D839-52E9-1348-BB4E-36CF865E0CE5}" type="slidenum">
              <a:rPr lang="en-US" smtClean="0"/>
              <a:t>5</a:t>
            </a:fld>
            <a:endParaRPr lang="en-US"/>
          </a:p>
        </p:txBody>
      </p:sp>
    </p:spTree>
    <p:extLst>
      <p:ext uri="{BB962C8B-B14F-4D97-AF65-F5344CB8AC3E}">
        <p14:creationId xmlns:p14="http://schemas.microsoft.com/office/powerpoint/2010/main" val="13867799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00286C6C-8002-4023-9132-182A4FB91B46}" type="slidenum">
              <a:rPr lang="en-US" smtClean="0"/>
              <a:pPr/>
              <a:t>12</a:t>
            </a:fld>
            <a:endParaRPr lang="en-US"/>
          </a:p>
        </p:txBody>
      </p:sp>
    </p:spTree>
    <p:extLst>
      <p:ext uri="{BB962C8B-B14F-4D97-AF65-F5344CB8AC3E}">
        <p14:creationId xmlns:p14="http://schemas.microsoft.com/office/powerpoint/2010/main" val="10729450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F18D839-52E9-1348-BB4E-36CF865E0CE5}" type="slidenum">
              <a:rPr lang="en-US" smtClean="0"/>
              <a:t>14</a:t>
            </a:fld>
            <a:endParaRPr lang="en-US"/>
          </a:p>
        </p:txBody>
      </p:sp>
    </p:spTree>
    <p:extLst>
      <p:ext uri="{BB962C8B-B14F-4D97-AF65-F5344CB8AC3E}">
        <p14:creationId xmlns:p14="http://schemas.microsoft.com/office/powerpoint/2010/main" val="3546057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F18D839-52E9-1348-BB4E-36CF865E0CE5}" type="slidenum">
              <a:rPr lang="en-US" smtClean="0"/>
              <a:t>15</a:t>
            </a:fld>
            <a:endParaRPr lang="en-US"/>
          </a:p>
        </p:txBody>
      </p:sp>
    </p:spTree>
    <p:extLst>
      <p:ext uri="{BB962C8B-B14F-4D97-AF65-F5344CB8AC3E}">
        <p14:creationId xmlns:p14="http://schemas.microsoft.com/office/powerpoint/2010/main" val="17433521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F18D839-52E9-1348-BB4E-36CF865E0CE5}" type="slidenum">
              <a:rPr lang="en-US" smtClean="0"/>
              <a:t>17</a:t>
            </a:fld>
            <a:endParaRPr lang="en-US"/>
          </a:p>
        </p:txBody>
      </p:sp>
    </p:spTree>
    <p:extLst>
      <p:ext uri="{BB962C8B-B14F-4D97-AF65-F5344CB8AC3E}">
        <p14:creationId xmlns:p14="http://schemas.microsoft.com/office/powerpoint/2010/main" val="14706694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F18D839-52E9-1348-BB4E-36CF865E0CE5}" type="slidenum">
              <a:rPr lang="en-US" smtClean="0"/>
              <a:t>20</a:t>
            </a:fld>
            <a:endParaRPr lang="en-US"/>
          </a:p>
        </p:txBody>
      </p:sp>
    </p:spTree>
    <p:extLst>
      <p:ext uri="{BB962C8B-B14F-4D97-AF65-F5344CB8AC3E}">
        <p14:creationId xmlns:p14="http://schemas.microsoft.com/office/powerpoint/2010/main" val="362859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aseline="0">
                <a:solidFill>
                  <a:srgbClr val="FFD700"/>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1" baseline="0">
                <a:solidFill>
                  <a:srgbClr val="00B0F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7" name="Picture 6" descr="USDA_W-B.jpg"/>
          <p:cNvPicPr>
            <a:picLocks noChangeAspect="1"/>
          </p:cNvPicPr>
          <p:nvPr userDrawn="1"/>
        </p:nvPicPr>
        <p:blipFill>
          <a:blip r:embed="rId2" cstate="print">
            <a:clrChange>
              <a:clrFrom>
                <a:srgbClr val="000000"/>
              </a:clrFrom>
              <a:clrTo>
                <a:srgbClr val="000000">
                  <a:alpha val="0"/>
                </a:srgbClr>
              </a:clrTo>
            </a:clrChange>
          </a:blip>
          <a:stretch>
            <a:fillRect/>
          </a:stretch>
        </p:blipFill>
        <p:spPr>
          <a:xfrm>
            <a:off x="8231040" y="6192040"/>
            <a:ext cx="829001" cy="566928"/>
          </a:xfrm>
          <a:prstGeom prst="rect">
            <a:avLst/>
          </a:prstGeom>
        </p:spPr>
      </p:pic>
    </p:spTree>
    <p:extLst>
      <p:ext uri="{BB962C8B-B14F-4D97-AF65-F5344CB8AC3E}">
        <p14:creationId xmlns:p14="http://schemas.microsoft.com/office/powerpoint/2010/main" val="80870654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solidFill>
                  <a:srgbClr val="FFFF00"/>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Clr>
                <a:srgbClr val="FFFF00"/>
              </a:buClr>
              <a:defRPr b="1" baseline="0">
                <a:solidFill>
                  <a:schemeClr val="bg1"/>
                </a:solidFill>
              </a:defRPr>
            </a:lvl1pPr>
            <a:lvl2pPr>
              <a:buClr>
                <a:srgbClr val="FFFF00"/>
              </a:buClr>
              <a:defRPr b="1" baseline="0">
                <a:solidFill>
                  <a:schemeClr val="bg1"/>
                </a:solidFill>
              </a:defRPr>
            </a:lvl2pPr>
            <a:lvl3pPr>
              <a:buClr>
                <a:srgbClr val="FFFF00"/>
              </a:buClr>
              <a:defRPr b="1" baseline="0">
                <a:solidFill>
                  <a:schemeClr val="bg1"/>
                </a:solidFill>
              </a:defRPr>
            </a:lvl3pPr>
            <a:lvl4pPr>
              <a:buClr>
                <a:srgbClr val="FFFF00"/>
              </a:buClr>
              <a:defRPr b="1" baseline="0">
                <a:solidFill>
                  <a:schemeClr val="bg1"/>
                </a:solidFill>
              </a:defRPr>
            </a:lvl4pPr>
            <a:lvl5pPr>
              <a:buClr>
                <a:srgbClr val="FFFF00"/>
              </a:buClr>
              <a:defRPr b="1" baseline="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4"/>
          <p:cNvSpPr>
            <a:spLocks noGrp="1"/>
          </p:cNvSpPr>
          <p:nvPr>
            <p:ph type="ftr" sz="quarter" idx="3"/>
          </p:nvPr>
        </p:nvSpPr>
        <p:spPr>
          <a:xfrm>
            <a:off x="457200" y="6356350"/>
            <a:ext cx="8229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18o Congresso Estadual de Medicina Veterinária &amp; 1o Encontro de Buiatria do CONESUL, Canela, RS, Brasil, 14 October 2016</a:t>
            </a:r>
            <a:endParaRPr lang="en-US" dirty="0" smtClean="0"/>
          </a:p>
        </p:txBody>
      </p:sp>
    </p:spTree>
    <p:extLst>
      <p:ext uri="{BB962C8B-B14F-4D97-AF65-F5344CB8AC3E}">
        <p14:creationId xmlns:p14="http://schemas.microsoft.com/office/powerpoint/2010/main" val="386058356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4"/>
          <p:cNvSpPr>
            <a:spLocks noGrp="1"/>
          </p:cNvSpPr>
          <p:nvPr>
            <p:ph type="ftr" sz="quarter" idx="3"/>
          </p:nvPr>
        </p:nvSpPr>
        <p:spPr>
          <a:xfrm>
            <a:off x="457200" y="6356350"/>
            <a:ext cx="8229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18o Congresso Estadual de Medicina Veterinária &amp; 1o Encontro de Buiatria do CONESUL, Canela, RS, Brasil, 14 October 2016</a:t>
            </a:r>
            <a:endParaRPr lang="en-US" dirty="0" smtClean="0"/>
          </a:p>
        </p:txBody>
      </p:sp>
    </p:spTree>
    <p:extLst>
      <p:ext uri="{BB962C8B-B14F-4D97-AF65-F5344CB8AC3E}">
        <p14:creationId xmlns:p14="http://schemas.microsoft.com/office/powerpoint/2010/main" val="197367537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Footer Placeholder 4"/>
          <p:cNvSpPr>
            <a:spLocks noGrp="1"/>
          </p:cNvSpPr>
          <p:nvPr>
            <p:ph type="ftr" sz="quarter" idx="3"/>
          </p:nvPr>
        </p:nvSpPr>
        <p:spPr>
          <a:xfrm>
            <a:off x="457200" y="6356350"/>
            <a:ext cx="8229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18o Congresso Estadual de Medicina Veterinária &amp; 1o Encontro de Buiatria do CONESUL, Canela, RS, Brasil, 14 October 2016</a:t>
            </a:r>
            <a:endParaRPr lang="en-US" dirty="0" smtClean="0"/>
          </a:p>
        </p:txBody>
      </p:sp>
    </p:spTree>
    <p:extLst>
      <p:ext uri="{BB962C8B-B14F-4D97-AF65-F5344CB8AC3E}">
        <p14:creationId xmlns:p14="http://schemas.microsoft.com/office/powerpoint/2010/main" val="175002714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0571798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8" name="Shape 18"/>
          <p:cNvSpPr>
            <a:spLocks noGrp="1"/>
          </p:cNvSpPr>
          <p:nvPr>
            <p:ph type="title"/>
          </p:nvPr>
        </p:nvSpPr>
        <p:spPr>
          <a:xfrm>
            <a:off x="669727" y="312539"/>
            <a:ext cx="7804547" cy="1518047"/>
          </a:xfrm>
          <a:prstGeom prst="rect">
            <a:avLst/>
          </a:prstGeom>
          <a:ln>
            <a:noFill/>
          </a:ln>
        </p:spPr>
        <p:txBody>
          <a:bodyPr lIns="0" tIns="0" rIns="0" bIns="0">
            <a:normAutofit/>
          </a:bodyPr>
          <a:lstStyle>
            <a:lvl1pPr defTabSz="410751">
              <a:defRPr sz="5600">
                <a:solidFill>
                  <a:srgbClr val="000000"/>
                </a:solidFill>
                <a:uFillTx/>
                <a:latin typeface="+mn-lt"/>
                <a:ea typeface="+mn-ea"/>
                <a:cs typeface="+mn-cs"/>
                <a:sym typeface="Helvetica Light"/>
              </a:defRPr>
            </a:lvl1pPr>
          </a:lstStyle>
          <a:p>
            <a:pPr lvl="0">
              <a:defRPr sz="1800"/>
            </a:pPr>
            <a:r>
              <a:rPr sz="5600"/>
              <a:t>Title Text</a:t>
            </a:r>
          </a:p>
        </p:txBody>
      </p:sp>
      <p:sp>
        <p:nvSpPr>
          <p:cNvPr id="19" name="Shape 19"/>
          <p:cNvSpPr>
            <a:spLocks noGrp="1"/>
          </p:cNvSpPr>
          <p:nvPr>
            <p:ph type="body" idx="1"/>
          </p:nvPr>
        </p:nvSpPr>
        <p:spPr>
          <a:xfrm>
            <a:off x="669727" y="1830586"/>
            <a:ext cx="7804547" cy="4420195"/>
          </a:xfrm>
          <a:prstGeom prst="rect">
            <a:avLst/>
          </a:prstGeom>
        </p:spPr>
        <p:txBody>
          <a:bodyPr lIns="0" tIns="0" rIns="0" bIns="0">
            <a:normAutofit/>
          </a:bodyPr>
          <a:lstStyle>
            <a:lvl1pPr marL="312528" indent="-312528" defTabSz="410751">
              <a:spcBef>
                <a:spcPts val="2953"/>
              </a:spcBef>
              <a:buClrTx/>
              <a:buSzPct val="75000"/>
              <a:buFontTx/>
              <a:buChar char="•"/>
              <a:defRPr sz="2500">
                <a:uFillTx/>
                <a:latin typeface="+mn-lt"/>
                <a:ea typeface="+mn-ea"/>
                <a:cs typeface="+mn-cs"/>
                <a:sym typeface="Helvetica Light"/>
              </a:defRPr>
            </a:lvl1pPr>
            <a:lvl2pPr marL="625056" indent="-312528" defTabSz="410751">
              <a:spcBef>
                <a:spcPts val="2953"/>
              </a:spcBef>
              <a:buClrTx/>
              <a:buSzPct val="75000"/>
              <a:buFontTx/>
              <a:buChar char="•"/>
              <a:defRPr sz="2500">
                <a:uFillTx/>
                <a:latin typeface="+mn-lt"/>
                <a:ea typeface="+mn-ea"/>
                <a:cs typeface="+mn-cs"/>
                <a:sym typeface="Helvetica Light"/>
              </a:defRPr>
            </a:lvl2pPr>
            <a:lvl3pPr marL="937584" indent="-312528" defTabSz="410751">
              <a:spcBef>
                <a:spcPts val="2953"/>
              </a:spcBef>
              <a:buClrTx/>
              <a:buSzPct val="75000"/>
              <a:buFontTx/>
              <a:buChar char="•"/>
              <a:defRPr sz="2500">
                <a:uFillTx/>
                <a:latin typeface="+mn-lt"/>
                <a:ea typeface="+mn-ea"/>
                <a:cs typeface="+mn-cs"/>
                <a:sym typeface="Helvetica Light"/>
              </a:defRPr>
            </a:lvl3pPr>
            <a:lvl4pPr marL="1250112" indent="-312528" defTabSz="410751">
              <a:spcBef>
                <a:spcPts val="2953"/>
              </a:spcBef>
              <a:buClrTx/>
              <a:buSzPct val="75000"/>
              <a:buFontTx/>
              <a:buChar char="•"/>
              <a:defRPr sz="2500">
                <a:uFillTx/>
                <a:latin typeface="+mn-lt"/>
                <a:ea typeface="+mn-ea"/>
                <a:cs typeface="+mn-cs"/>
                <a:sym typeface="Helvetica Light"/>
              </a:defRPr>
            </a:lvl4pPr>
            <a:lvl5pPr marL="1562640" indent="-312528" defTabSz="410751">
              <a:spcBef>
                <a:spcPts val="2953"/>
              </a:spcBef>
              <a:buClrTx/>
              <a:buSzPct val="75000"/>
              <a:buFontTx/>
              <a:buChar char="•"/>
              <a:defRPr sz="2500">
                <a:uFillTx/>
                <a:latin typeface="+mn-lt"/>
                <a:ea typeface="+mn-ea"/>
                <a:cs typeface="+mn-cs"/>
                <a:sym typeface="Helvetica Light"/>
              </a:defRPr>
            </a:lvl5pPr>
          </a:lstStyle>
          <a:p>
            <a:pPr lvl="0">
              <a:defRPr sz="1800"/>
            </a:pPr>
            <a:r>
              <a:rPr sz="2500"/>
              <a:t>Body Level One</a:t>
            </a:r>
          </a:p>
          <a:p>
            <a:pPr lvl="1">
              <a:defRPr sz="1800"/>
            </a:pPr>
            <a:r>
              <a:rPr sz="2500"/>
              <a:t>Body Level Two</a:t>
            </a:r>
          </a:p>
          <a:p>
            <a:pPr lvl="2">
              <a:defRPr sz="1800"/>
            </a:pPr>
            <a:r>
              <a:rPr sz="2500"/>
              <a:t>Body Level Three</a:t>
            </a:r>
          </a:p>
          <a:p>
            <a:pPr lvl="3">
              <a:defRPr sz="1800"/>
            </a:pPr>
            <a:r>
              <a:rPr sz="2500"/>
              <a:t>Body Level Four</a:t>
            </a:r>
          </a:p>
          <a:p>
            <a:pPr lvl="4">
              <a:defRPr sz="1800"/>
            </a:pPr>
            <a:r>
              <a:rPr sz="2500"/>
              <a:t>Body Level Five</a:t>
            </a:r>
          </a:p>
        </p:txBody>
      </p:sp>
      <p:sp>
        <p:nvSpPr>
          <p:cNvPr id="5" name="Footer Placeholder 4"/>
          <p:cNvSpPr>
            <a:spLocks noGrp="1"/>
          </p:cNvSpPr>
          <p:nvPr>
            <p:ph type="ftr" sz="quarter" idx="3"/>
          </p:nvPr>
        </p:nvSpPr>
        <p:spPr>
          <a:xfrm>
            <a:off x="457200" y="6356350"/>
            <a:ext cx="8229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18o Congresso Estadual de Medicina Veterinária &amp; 1o Encontro de Buiatria do CONESUL, Canela, RS, Brasil, 14 October 2016</a:t>
            </a:r>
            <a:endParaRPr lang="en-US" dirty="0" smtClean="0"/>
          </a:p>
        </p:txBody>
      </p:sp>
    </p:spTree>
    <p:extLst>
      <p:ext uri="{BB962C8B-B14F-4D97-AF65-F5344CB8AC3E}">
        <p14:creationId xmlns:p14="http://schemas.microsoft.com/office/powerpoint/2010/main" val="3834267059"/>
      </p:ext>
    </p:extLst>
  </p:cSld>
  <p:clrMapOvr>
    <a:masterClrMapping/>
  </p:clrMapOvr>
  <p:transition spd="med"/>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5613" y="182563"/>
            <a:ext cx="8226425" cy="549275"/>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5613" y="1233488"/>
            <a:ext cx="8226425" cy="1924050"/>
          </a:xfrm>
        </p:spPr>
        <p:txBody>
          <a:bodyPr/>
          <a:lstStyle/>
          <a:p>
            <a:pPr lvl="0"/>
            <a:endParaRPr lang="en-US" noProof="0"/>
          </a:p>
        </p:txBody>
      </p:sp>
    </p:spTree>
    <p:extLst>
      <p:ext uri="{BB962C8B-B14F-4D97-AF65-F5344CB8AC3E}">
        <p14:creationId xmlns:p14="http://schemas.microsoft.com/office/powerpoint/2010/main" val="5672378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8784457"/>
      </p:ext>
    </p:extLst>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4212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457200" y="6356350"/>
            <a:ext cx="8229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18o Congresso Estadual de Medicina Veterinária &amp; 1o Encontro de Buiatria do CONESUL, Canela, RS, Brasil, 14 October 2016</a:t>
            </a:r>
            <a:endParaRPr lang="en-US" dirty="0" smtClean="0"/>
          </a:p>
        </p:txBody>
      </p:sp>
    </p:spTree>
    <p:extLst>
      <p:ext uri="{BB962C8B-B14F-4D97-AF65-F5344CB8AC3E}">
        <p14:creationId xmlns:p14="http://schemas.microsoft.com/office/powerpoint/2010/main" val="26787409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 id="2147483656" r:id="rId6"/>
    <p:sldLayoutId id="2147483657" r:id="rId7"/>
    <p:sldLayoutId id="2147483658" r:id="rId8"/>
  </p:sldLayoutIdLst>
  <p:timing>
    <p:tnLst>
      <p:par>
        <p:cTn id="1" dur="indefinite" restart="never" nodeType="tmRoot"/>
      </p:par>
    </p:tnLst>
  </p:timing>
  <p:hf sldNum="0" hdr="0" dt="0"/>
  <p:txStyles>
    <p:titleStyle>
      <a:lvl1pPr algn="ctr" defTabSz="457200" rtl="0" eaLnBrk="1" latinLnBrk="0" hangingPunct="1">
        <a:spcBef>
          <a:spcPct val="0"/>
        </a:spcBef>
        <a:buNone/>
        <a:defRPr sz="4400" kern="1200" baseline="0">
          <a:solidFill>
            <a:srgbClr val="FFFF00"/>
          </a:solidFill>
          <a:latin typeface="Gill Sans SemiBold"/>
          <a:ea typeface="+mj-ea"/>
          <a:cs typeface="+mj-cs"/>
        </a:defRPr>
      </a:lvl1pPr>
    </p:titleStyle>
    <p:bodyStyle>
      <a:lvl1pPr marL="342900" indent="-342900" algn="l" defTabSz="457200" rtl="0" eaLnBrk="1" latinLnBrk="0" hangingPunct="1">
        <a:spcBef>
          <a:spcPts val="750"/>
        </a:spcBef>
        <a:spcAft>
          <a:spcPts val="250"/>
        </a:spcAft>
        <a:buClr>
          <a:srgbClr val="FFFF00"/>
        </a:buClr>
        <a:buFont typeface="Arial"/>
        <a:buChar char="•"/>
        <a:defRPr sz="3200" b="1" kern="1200" baseline="0">
          <a:solidFill>
            <a:schemeClr val="bg1"/>
          </a:solidFill>
          <a:latin typeface="+mj-lt"/>
          <a:ea typeface="+mn-ea"/>
          <a:cs typeface="+mn-cs"/>
        </a:defRPr>
      </a:lvl1pPr>
      <a:lvl2pPr marL="742950" indent="-285750" algn="l" defTabSz="457200" rtl="0" eaLnBrk="1" latinLnBrk="0" hangingPunct="1">
        <a:spcBef>
          <a:spcPts val="750"/>
        </a:spcBef>
        <a:spcAft>
          <a:spcPts val="250"/>
        </a:spcAft>
        <a:buClr>
          <a:srgbClr val="FFFF00"/>
        </a:buClr>
        <a:buFont typeface="Arial"/>
        <a:buChar char="–"/>
        <a:defRPr sz="2800" b="1" kern="1200" baseline="0">
          <a:solidFill>
            <a:schemeClr val="bg1"/>
          </a:solidFill>
          <a:latin typeface="+mj-lt"/>
          <a:ea typeface="+mn-ea"/>
          <a:cs typeface="+mn-cs"/>
        </a:defRPr>
      </a:lvl2pPr>
      <a:lvl3pPr marL="1143000" indent="-228600" algn="l" defTabSz="457200" rtl="0" eaLnBrk="1" latinLnBrk="0" hangingPunct="1">
        <a:spcBef>
          <a:spcPts val="750"/>
        </a:spcBef>
        <a:spcAft>
          <a:spcPts val="250"/>
        </a:spcAft>
        <a:buClr>
          <a:srgbClr val="FFFF00"/>
        </a:buClr>
        <a:buFont typeface="Arial"/>
        <a:buChar char="•"/>
        <a:defRPr sz="2400" b="1" kern="1200" baseline="0">
          <a:solidFill>
            <a:schemeClr val="bg1"/>
          </a:solidFill>
          <a:latin typeface="+mj-lt"/>
          <a:ea typeface="+mn-ea"/>
          <a:cs typeface="+mn-cs"/>
        </a:defRPr>
      </a:lvl3pPr>
      <a:lvl4pPr marL="1600200" indent="-228600" algn="l" defTabSz="457200" rtl="0" eaLnBrk="1" latinLnBrk="0" hangingPunct="1">
        <a:spcBef>
          <a:spcPts val="750"/>
        </a:spcBef>
        <a:spcAft>
          <a:spcPts val="250"/>
        </a:spcAft>
        <a:buClr>
          <a:srgbClr val="FFFF00"/>
        </a:buClr>
        <a:buFont typeface="Arial"/>
        <a:buChar char="–"/>
        <a:defRPr sz="2000" b="1" kern="1200" baseline="0">
          <a:solidFill>
            <a:schemeClr val="bg1"/>
          </a:solidFill>
          <a:latin typeface="+mj-lt"/>
          <a:ea typeface="+mn-ea"/>
          <a:cs typeface="+mn-cs"/>
        </a:defRPr>
      </a:lvl4pPr>
      <a:lvl5pPr marL="2057400" indent="-228600" algn="l" defTabSz="457200" rtl="0" eaLnBrk="1" latinLnBrk="0" hangingPunct="1">
        <a:spcBef>
          <a:spcPts val="750"/>
        </a:spcBef>
        <a:spcAft>
          <a:spcPts val="250"/>
        </a:spcAft>
        <a:buClr>
          <a:srgbClr val="FFFF00"/>
        </a:buClr>
        <a:buFont typeface="Arial"/>
        <a:buChar char="»"/>
        <a:defRPr sz="2000" b="1" kern="1200" baseline="0">
          <a:solidFill>
            <a:schemeClr val="bg1"/>
          </a:solidFill>
          <a:latin typeface="+mj-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chart" Target="../charts/char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g"/><Relationship Id="rId4" Type="http://schemas.openxmlformats.org/officeDocument/2006/relationships/image" Target="../media/image15.JPG"/><Relationship Id="rId1" Type="http://schemas.openxmlformats.org/officeDocument/2006/relationships/slideLayout" Target="../slideLayouts/slideLayout2.xml"/><Relationship Id="rId2" Type="http://schemas.openxmlformats.org/officeDocument/2006/relationships/image" Target="../media/image13.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gi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gif"/></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 Id="rId3" Type="http://schemas.openxmlformats.org/officeDocument/2006/relationships/image" Target="../media/image26.png"/></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image" Target="../media/image18.gi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9658" y="319489"/>
            <a:ext cx="8361802" cy="3254774"/>
          </a:xfrm>
        </p:spPr>
        <p:txBody>
          <a:bodyPr>
            <a:normAutofit/>
          </a:bodyPr>
          <a:lstStyle/>
          <a:p>
            <a:r>
              <a:rPr lang="en-US" smtClean="0">
                <a:solidFill>
                  <a:srgbClr val="FFFF00"/>
                </a:solidFill>
              </a:rPr>
              <a:t>Strategies for managing genetic disorders in dairy cattle</a:t>
            </a:r>
            <a:endParaRPr lang="en-US" dirty="0">
              <a:solidFill>
                <a:srgbClr val="FFFF00"/>
              </a:solidFill>
            </a:endParaRPr>
          </a:p>
        </p:txBody>
      </p:sp>
      <p:sp>
        <p:nvSpPr>
          <p:cNvPr id="3" name="Subtitle 2"/>
          <p:cNvSpPr>
            <a:spLocks noGrp="1"/>
          </p:cNvSpPr>
          <p:nvPr>
            <p:ph type="subTitle" idx="1"/>
          </p:nvPr>
        </p:nvSpPr>
        <p:spPr/>
        <p:txBody>
          <a:bodyPr>
            <a:noAutofit/>
          </a:bodyPr>
          <a:lstStyle/>
          <a:p>
            <a:pPr>
              <a:spcBef>
                <a:spcPts val="0"/>
              </a:spcBef>
            </a:pPr>
            <a:r>
              <a:rPr lang="en-US" smtClean="0">
                <a:solidFill>
                  <a:schemeClr val="bg1"/>
                </a:solidFill>
              </a:rPr>
              <a:t>John B. Cole</a:t>
            </a:r>
          </a:p>
          <a:p>
            <a:pPr>
              <a:spcBef>
                <a:spcPts val="0"/>
              </a:spcBef>
            </a:pPr>
            <a:r>
              <a:rPr lang="en-US" sz="2400" smtClean="0"/>
              <a:t>Animal Genomics and Improvement Laboratory</a:t>
            </a:r>
          </a:p>
          <a:p>
            <a:pPr>
              <a:spcBef>
                <a:spcPts val="0"/>
              </a:spcBef>
            </a:pPr>
            <a:r>
              <a:rPr lang="en-US" sz="2400" smtClean="0"/>
              <a:t>Agricultural Research Service, USDA</a:t>
            </a:r>
          </a:p>
          <a:p>
            <a:pPr>
              <a:spcBef>
                <a:spcPts val="0"/>
              </a:spcBef>
            </a:pPr>
            <a:r>
              <a:rPr lang="en-US" sz="2400" smtClean="0"/>
              <a:t>Beltsville, MD 20705-2350</a:t>
            </a:r>
            <a:endParaRPr lang="en-US" sz="2400" dirty="0" smtClean="0"/>
          </a:p>
        </p:txBody>
      </p:sp>
    </p:spTree>
    <p:extLst>
      <p:ext uri="{BB962C8B-B14F-4D97-AF65-F5344CB8AC3E}">
        <p14:creationId xmlns:p14="http://schemas.microsoft.com/office/powerpoint/2010/main" val="19334609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Syndactyly (</a:t>
            </a:r>
            <a:r>
              <a:rPr lang="en-US" dirty="0" err="1" smtClean="0"/>
              <a:t>Mulefoot</a:t>
            </a:r>
            <a:r>
              <a:rPr lang="en-US" dirty="0" smtClean="0"/>
              <a:t>)</a:t>
            </a:r>
            <a:endParaRPr lang="en-US" dirty="0"/>
          </a:p>
        </p:txBody>
      </p:sp>
      <p:pic>
        <p:nvPicPr>
          <p:cNvPr id="1026" name="Picture 2" descr="resentation of the phenotype. (A) Picture of the four affected limbs of an ..."/>
          <p:cNvPicPr>
            <a:picLocks noChangeAspect="1" noChangeArrowheads="1"/>
          </p:cNvPicPr>
          <p:nvPr/>
        </p:nvPicPr>
        <p:blipFill rotWithShape="1">
          <a:blip r:embed="rId2">
            <a:extLst>
              <a:ext uri="{28A0092B-C50C-407E-A947-70E740481C1C}">
                <a14:useLocalDpi xmlns:a14="http://schemas.microsoft.com/office/drawing/2010/main" val="0"/>
              </a:ext>
            </a:extLst>
          </a:blip>
          <a:srcRect b="49673"/>
          <a:stretch/>
        </p:blipFill>
        <p:spPr bwMode="auto">
          <a:xfrm>
            <a:off x="313015" y="1652719"/>
            <a:ext cx="8497429" cy="425898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370571" y="5854485"/>
            <a:ext cx="2526269" cy="307777"/>
          </a:xfrm>
          <a:prstGeom prst="rect">
            <a:avLst/>
          </a:prstGeom>
        </p:spPr>
        <p:txBody>
          <a:bodyPr wrap="none">
            <a:spAutoFit/>
          </a:bodyPr>
          <a:lstStyle/>
          <a:p>
            <a:pPr algn="r"/>
            <a:r>
              <a:rPr lang="en-US" sz="1400" b="1" dirty="0" smtClean="0">
                <a:solidFill>
                  <a:schemeClr val="bg1"/>
                </a:solidFill>
              </a:rPr>
              <a:t>Source: </a:t>
            </a:r>
            <a:r>
              <a:rPr lang="en-US" sz="1400" b="1" dirty="0" smtClean="0">
                <a:solidFill>
                  <a:srgbClr val="D9D7AC"/>
                </a:solidFill>
              </a:rPr>
              <a:t>Duchesne et al.  (2006)</a:t>
            </a:r>
            <a:r>
              <a:rPr lang="en-US" sz="1400" b="1" dirty="0" smtClean="0">
                <a:solidFill>
                  <a:schemeClr val="bg1"/>
                </a:solidFill>
              </a:rPr>
              <a:t>.</a:t>
            </a:r>
            <a:endParaRPr lang="en-US" sz="1400" b="1" dirty="0">
              <a:solidFill>
                <a:schemeClr val="bg1"/>
              </a:solidFill>
            </a:endParaRPr>
          </a:p>
        </p:txBody>
      </p:sp>
      <p:sp>
        <p:nvSpPr>
          <p:cNvPr id="7" name="Footer Placeholder 3"/>
          <p:cNvSpPr>
            <a:spLocks noGrp="1"/>
          </p:cNvSpPr>
          <p:nvPr>
            <p:ph type="ftr" sz="quarter" idx="3"/>
          </p:nvPr>
        </p:nvSpPr>
        <p:spPr>
          <a:xfrm>
            <a:off x="457200" y="6356350"/>
            <a:ext cx="8229600" cy="365125"/>
          </a:xfrm>
        </p:spPr>
        <p:txBody>
          <a:bodyPr/>
          <a:lstStyle/>
          <a:p>
            <a:r>
              <a:rPr lang="en-US" smtClean="0"/>
              <a:t>18</a:t>
            </a:r>
            <a:r>
              <a:rPr lang="en-US" baseline="30000" smtClean="0"/>
              <a:t>a</a:t>
            </a:r>
            <a:r>
              <a:rPr lang="en-US" smtClean="0"/>
              <a:t> </a:t>
            </a:r>
            <a:r>
              <a:rPr lang="en-US" dirty="0" err="1"/>
              <a:t>Congresso</a:t>
            </a:r>
            <a:r>
              <a:rPr lang="en-US" dirty="0"/>
              <a:t> </a:t>
            </a:r>
            <a:r>
              <a:rPr lang="en-US" dirty="0" err="1"/>
              <a:t>Estadual</a:t>
            </a:r>
            <a:r>
              <a:rPr lang="en-US" dirty="0"/>
              <a:t> de </a:t>
            </a:r>
            <a:r>
              <a:rPr lang="en-US" dirty="0" err="1"/>
              <a:t>Medicina</a:t>
            </a:r>
            <a:r>
              <a:rPr lang="en-US" dirty="0"/>
              <a:t> </a:t>
            </a:r>
            <a:r>
              <a:rPr lang="en-US" dirty="0" err="1"/>
              <a:t>Veterinária</a:t>
            </a:r>
            <a:r>
              <a:rPr lang="en-US" dirty="0"/>
              <a:t> &amp; 1</a:t>
            </a:r>
            <a:r>
              <a:rPr lang="en-US" baseline="30000" dirty="0"/>
              <a:t>o</a:t>
            </a:r>
            <a:r>
              <a:rPr lang="en-US" dirty="0"/>
              <a:t> </a:t>
            </a:r>
            <a:r>
              <a:rPr lang="en-US" dirty="0" err="1"/>
              <a:t>Encontro</a:t>
            </a:r>
            <a:r>
              <a:rPr lang="en-US" dirty="0"/>
              <a:t> de </a:t>
            </a:r>
            <a:r>
              <a:rPr lang="en-US" dirty="0" err="1"/>
              <a:t>Buiatria</a:t>
            </a:r>
            <a:r>
              <a:rPr lang="en-US" dirty="0"/>
              <a:t> do CONESUL, </a:t>
            </a:r>
            <a:r>
              <a:rPr lang="en-US" dirty="0" err="1"/>
              <a:t>Canela</a:t>
            </a:r>
            <a:r>
              <a:rPr lang="en-US" dirty="0"/>
              <a:t>, RS, </a:t>
            </a:r>
            <a:r>
              <a:rPr lang="en-US" dirty="0" err="1"/>
              <a:t>Brasil</a:t>
            </a:r>
            <a:r>
              <a:rPr lang="en-US" dirty="0"/>
              <a:t>, 14 October 2016</a:t>
            </a:r>
          </a:p>
        </p:txBody>
      </p:sp>
    </p:spTree>
    <p:extLst>
      <p:ext uri="{BB962C8B-B14F-4D97-AF65-F5344CB8AC3E}">
        <p14:creationId xmlns:p14="http://schemas.microsoft.com/office/powerpoint/2010/main" val="9930996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Timing of recessive effects</a:t>
            </a:r>
            <a:endParaRPr lang="en-US" dirty="0"/>
          </a:p>
        </p:txBody>
      </p:sp>
      <p:sp>
        <p:nvSpPr>
          <p:cNvPr id="3" name="Content Placeholder 2"/>
          <p:cNvSpPr>
            <a:spLocks noGrp="1"/>
          </p:cNvSpPr>
          <p:nvPr>
            <p:ph idx="1"/>
          </p:nvPr>
        </p:nvSpPr>
        <p:spPr/>
        <p:txBody>
          <a:bodyPr/>
          <a:lstStyle/>
          <a:p>
            <a:r>
              <a:rPr lang="en-US" dirty="0" smtClean="0"/>
              <a:t>Late losses are </a:t>
            </a:r>
            <a:r>
              <a:rPr lang="en-US" dirty="0" smtClean="0">
                <a:solidFill>
                  <a:srgbClr val="FFFF00"/>
                </a:solidFill>
              </a:rPr>
              <a:t>more costly </a:t>
            </a:r>
            <a:r>
              <a:rPr lang="en-US" dirty="0" smtClean="0"/>
              <a:t>than early losses</a:t>
            </a:r>
            <a:endParaRPr lang="is-IS" dirty="0"/>
          </a:p>
          <a:p>
            <a:r>
              <a:rPr lang="is-IS" dirty="0" smtClean="0"/>
              <a:t>A defect may cause deaths in </a:t>
            </a:r>
            <a:r>
              <a:rPr lang="is-IS" dirty="0" smtClean="0">
                <a:solidFill>
                  <a:srgbClr val="FFFF00"/>
                </a:solidFill>
              </a:rPr>
              <a:t>more than one</a:t>
            </a:r>
            <a:r>
              <a:rPr lang="is-IS" dirty="0" smtClean="0"/>
              <a:t> time period</a:t>
            </a:r>
            <a:endParaRPr lang="en-US" dirty="0" smtClean="0"/>
          </a:p>
        </p:txBody>
      </p:sp>
      <p:graphicFrame>
        <p:nvGraphicFramePr>
          <p:cNvPr id="6" name="Table 5"/>
          <p:cNvGraphicFramePr>
            <a:graphicFrameLocks noGrp="1"/>
          </p:cNvGraphicFramePr>
          <p:nvPr>
            <p:extLst>
              <p:ext uri="{D42A27DB-BD31-4B8C-83A1-F6EECF244321}">
                <p14:modId xmlns:p14="http://schemas.microsoft.com/office/powerpoint/2010/main" val="639535886"/>
              </p:ext>
            </p:extLst>
          </p:nvPr>
        </p:nvGraphicFramePr>
        <p:xfrm>
          <a:off x="829341" y="3385287"/>
          <a:ext cx="7570380" cy="2926080"/>
        </p:xfrm>
        <a:graphic>
          <a:graphicData uri="http://schemas.openxmlformats.org/drawingml/2006/table">
            <a:tbl>
              <a:tblPr firstRow="1" bandRow="1">
                <a:tableStyleId>{2D5ABB26-0587-4C30-8999-92F81FD0307C}</a:tableStyleId>
              </a:tblPr>
              <a:tblGrid>
                <a:gridCol w="2523460"/>
                <a:gridCol w="2523460"/>
                <a:gridCol w="2523460"/>
              </a:tblGrid>
              <a:tr h="370840">
                <a:tc>
                  <a:txBody>
                    <a:bodyPr/>
                    <a:lstStyle/>
                    <a:p>
                      <a:r>
                        <a:rPr lang="en-US" sz="2000" b="1" dirty="0" smtClean="0">
                          <a:solidFill>
                            <a:srgbClr val="FFFF00"/>
                          </a:solidFill>
                        </a:rPr>
                        <a:t>Embryonic loss or abortion</a:t>
                      </a:r>
                      <a:endParaRPr lang="en-US" sz="2000" b="1" dirty="0">
                        <a:solidFill>
                          <a:srgbClr val="FFFF00"/>
                        </a:solidFill>
                      </a:endParaRPr>
                    </a:p>
                  </a:txBody>
                  <a:tcPr anchor="b">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r>
                        <a:rPr lang="en-US" sz="2000" b="1" dirty="0" smtClean="0">
                          <a:solidFill>
                            <a:srgbClr val="FFFF00"/>
                          </a:solidFill>
                        </a:rPr>
                        <a:t>Death at or near birth</a:t>
                      </a:r>
                      <a:endParaRPr lang="en-US" sz="2000" b="1" dirty="0">
                        <a:solidFill>
                          <a:srgbClr val="FFFF00"/>
                        </a:solidFill>
                      </a:endParaRPr>
                    </a:p>
                  </a:txBody>
                  <a:tcPr anchor="b">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r>
                        <a:rPr lang="en-US" sz="2000" b="1" dirty="0" smtClean="0">
                          <a:solidFill>
                            <a:srgbClr val="FFFF00"/>
                          </a:solidFill>
                        </a:rPr>
                        <a:t>Weeks or months following birth</a:t>
                      </a:r>
                      <a:endParaRPr lang="en-US" sz="2000" b="1" dirty="0">
                        <a:solidFill>
                          <a:srgbClr val="FFFF00"/>
                        </a:solidFill>
                      </a:endParaRPr>
                    </a:p>
                  </a:txBody>
                  <a:tcPr anchor="b">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r>
              <a:tr h="370840">
                <a:tc>
                  <a:txBody>
                    <a:bodyPr/>
                    <a:lstStyle/>
                    <a:p>
                      <a:r>
                        <a:rPr lang="en-US" sz="2000" b="1" dirty="0" smtClean="0">
                          <a:solidFill>
                            <a:schemeClr val="bg1"/>
                          </a:solidFill>
                        </a:rPr>
                        <a:t>BH1, HH0, HH1, HH2, HH3, HH4, HH5, CVM, JH1, JH2</a:t>
                      </a:r>
                      <a:endParaRPr lang="en-US" sz="2000" b="1" dirty="0">
                        <a:solidFill>
                          <a:schemeClr val="bg1"/>
                        </a:solidFill>
                      </a:endParaRPr>
                    </a:p>
                  </a:txBody>
                  <a:tcP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r>
                        <a:rPr lang="en-US" sz="2000" b="1" dirty="0" smtClean="0">
                          <a:solidFill>
                            <a:schemeClr val="bg1"/>
                          </a:solidFill>
                        </a:rPr>
                        <a:t>BH2,</a:t>
                      </a:r>
                      <a:r>
                        <a:rPr lang="en-US" sz="2000" b="1" baseline="0" dirty="0" smtClean="0">
                          <a:solidFill>
                            <a:schemeClr val="bg1"/>
                          </a:solidFill>
                        </a:rPr>
                        <a:t> HH0, CVM, syndactyly (</a:t>
                      </a:r>
                      <a:r>
                        <a:rPr lang="en-US" sz="2000" b="1" baseline="0" dirty="0" err="1" smtClean="0">
                          <a:solidFill>
                            <a:schemeClr val="bg1"/>
                          </a:solidFill>
                        </a:rPr>
                        <a:t>mulefoot</a:t>
                      </a:r>
                      <a:r>
                        <a:rPr lang="en-US" sz="2000" b="1" baseline="0" dirty="0" smtClean="0">
                          <a:solidFill>
                            <a:schemeClr val="bg1"/>
                          </a:solidFill>
                        </a:rPr>
                        <a:t>)</a:t>
                      </a:r>
                      <a:endParaRPr lang="en-US" sz="2000" b="1" dirty="0">
                        <a:solidFill>
                          <a:schemeClr val="bg1"/>
                        </a:solidFill>
                      </a:endParaRPr>
                    </a:p>
                  </a:txBody>
                  <a:tcP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r>
                        <a:rPr lang="en-US" sz="2000" b="1" dirty="0" smtClean="0">
                          <a:solidFill>
                            <a:schemeClr val="bg1"/>
                          </a:solidFill>
                        </a:rPr>
                        <a:t>AH1, BH2, BLAD, cholesterol</a:t>
                      </a:r>
                      <a:r>
                        <a:rPr lang="en-US" sz="2000" b="1" baseline="0" dirty="0" smtClean="0">
                          <a:solidFill>
                            <a:schemeClr val="bg1"/>
                          </a:solidFill>
                        </a:rPr>
                        <a:t> deficiency, </a:t>
                      </a:r>
                      <a:r>
                        <a:rPr lang="en-US" sz="2000" b="1" kern="1200" dirty="0" smtClean="0">
                          <a:solidFill>
                            <a:schemeClr val="bg1"/>
                          </a:solidFill>
                          <a:effectLst/>
                          <a:latin typeface="+mn-lt"/>
                          <a:ea typeface="+mn-ea"/>
                          <a:cs typeface="+mn-cs"/>
                        </a:rPr>
                        <a:t>spinal </a:t>
                      </a:r>
                      <a:r>
                        <a:rPr lang="en-US" sz="2000" b="1" kern="1200" dirty="0" err="1" smtClean="0">
                          <a:solidFill>
                            <a:schemeClr val="bg1"/>
                          </a:solidFill>
                          <a:effectLst/>
                          <a:latin typeface="+mn-lt"/>
                          <a:ea typeface="+mn-ea"/>
                          <a:cs typeface="+mn-cs"/>
                        </a:rPr>
                        <a:t>dysmyelination</a:t>
                      </a:r>
                      <a:r>
                        <a:rPr lang="en-US" sz="2000" b="1" kern="1200" dirty="0" smtClean="0">
                          <a:solidFill>
                            <a:schemeClr val="bg1"/>
                          </a:solidFill>
                          <a:effectLst/>
                          <a:latin typeface="+mn-lt"/>
                          <a:ea typeface="+mn-ea"/>
                          <a:cs typeface="+mn-cs"/>
                        </a:rPr>
                        <a:t>, </a:t>
                      </a:r>
                      <a:r>
                        <a:rPr lang="en-US" sz="2000" b="1" kern="1200" dirty="0" smtClean="0">
                          <a:solidFill>
                            <a:schemeClr val="bg1"/>
                          </a:solidFill>
                          <a:effectLst/>
                          <a:latin typeface="+mn-lt"/>
                          <a:ea typeface="+mn-ea"/>
                          <a:cs typeface="+mn-cs"/>
                        </a:rPr>
                        <a:t>spinal muscular atrophy, weaver </a:t>
                      </a:r>
                      <a:r>
                        <a:rPr lang="en-US" sz="2000" b="1" kern="1200" dirty="0" smtClean="0">
                          <a:solidFill>
                            <a:schemeClr val="bg1"/>
                          </a:solidFill>
                          <a:effectLst/>
                          <a:latin typeface="+mn-lt"/>
                          <a:ea typeface="+mn-ea"/>
                          <a:cs typeface="+mn-cs"/>
                        </a:rPr>
                        <a:t>syndrome</a:t>
                      </a:r>
                      <a:endParaRPr lang="en-US" sz="2000" b="1" dirty="0">
                        <a:solidFill>
                          <a:schemeClr val="bg1"/>
                        </a:solidFill>
                      </a:endParaRPr>
                    </a:p>
                  </a:txBody>
                  <a:tcP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r>
            </a:tbl>
          </a:graphicData>
        </a:graphic>
      </p:graphicFrame>
      <p:sp>
        <p:nvSpPr>
          <p:cNvPr id="7" name="Footer Placeholder 3"/>
          <p:cNvSpPr>
            <a:spLocks noGrp="1"/>
          </p:cNvSpPr>
          <p:nvPr>
            <p:ph type="ftr" sz="quarter" idx="3"/>
          </p:nvPr>
        </p:nvSpPr>
        <p:spPr>
          <a:xfrm>
            <a:off x="457200" y="6356350"/>
            <a:ext cx="8229600" cy="365125"/>
          </a:xfrm>
        </p:spPr>
        <p:txBody>
          <a:bodyPr/>
          <a:lstStyle/>
          <a:p>
            <a:r>
              <a:rPr lang="en-US" smtClean="0"/>
              <a:t>18</a:t>
            </a:r>
            <a:r>
              <a:rPr lang="en-US" baseline="30000" smtClean="0"/>
              <a:t>a</a:t>
            </a:r>
            <a:r>
              <a:rPr lang="en-US" smtClean="0"/>
              <a:t> </a:t>
            </a:r>
            <a:r>
              <a:rPr lang="en-US" dirty="0" err="1"/>
              <a:t>Congresso</a:t>
            </a:r>
            <a:r>
              <a:rPr lang="en-US" dirty="0"/>
              <a:t> </a:t>
            </a:r>
            <a:r>
              <a:rPr lang="en-US" dirty="0" err="1"/>
              <a:t>Estadual</a:t>
            </a:r>
            <a:r>
              <a:rPr lang="en-US" dirty="0"/>
              <a:t> de </a:t>
            </a:r>
            <a:r>
              <a:rPr lang="en-US" dirty="0" err="1"/>
              <a:t>Medicina</a:t>
            </a:r>
            <a:r>
              <a:rPr lang="en-US" dirty="0"/>
              <a:t> </a:t>
            </a:r>
            <a:r>
              <a:rPr lang="en-US" dirty="0" err="1"/>
              <a:t>Veterinária</a:t>
            </a:r>
            <a:r>
              <a:rPr lang="en-US" dirty="0"/>
              <a:t> &amp; 1</a:t>
            </a:r>
            <a:r>
              <a:rPr lang="en-US" baseline="30000" dirty="0"/>
              <a:t>o</a:t>
            </a:r>
            <a:r>
              <a:rPr lang="en-US" dirty="0"/>
              <a:t> </a:t>
            </a:r>
            <a:r>
              <a:rPr lang="en-US" dirty="0" err="1"/>
              <a:t>Encontro</a:t>
            </a:r>
            <a:r>
              <a:rPr lang="en-US" dirty="0"/>
              <a:t> de </a:t>
            </a:r>
            <a:r>
              <a:rPr lang="en-US" dirty="0" err="1"/>
              <a:t>Buiatria</a:t>
            </a:r>
            <a:r>
              <a:rPr lang="en-US" dirty="0"/>
              <a:t> do CONESUL, </a:t>
            </a:r>
            <a:r>
              <a:rPr lang="en-US" dirty="0" err="1"/>
              <a:t>Canela</a:t>
            </a:r>
            <a:r>
              <a:rPr lang="en-US" dirty="0"/>
              <a:t>, RS, </a:t>
            </a:r>
            <a:r>
              <a:rPr lang="en-US" dirty="0" err="1"/>
              <a:t>Brasil</a:t>
            </a:r>
            <a:r>
              <a:rPr lang="en-US" dirty="0"/>
              <a:t>, 14 October 2016</a:t>
            </a:r>
          </a:p>
        </p:txBody>
      </p:sp>
    </p:spTree>
    <p:extLst>
      <p:ext uri="{BB962C8B-B14F-4D97-AF65-F5344CB8AC3E}">
        <p14:creationId xmlns:p14="http://schemas.microsoft.com/office/powerpoint/2010/main" val="20921909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Haplotypes affecting fertility</a:t>
            </a:r>
            <a:endParaRPr lang="en-US" dirty="0"/>
          </a:p>
        </p:txBody>
      </p:sp>
      <p:sp>
        <p:nvSpPr>
          <p:cNvPr id="12" name="Content Placeholder 11"/>
          <p:cNvSpPr>
            <a:spLocks noGrp="1"/>
          </p:cNvSpPr>
          <p:nvPr>
            <p:ph idx="1"/>
          </p:nvPr>
        </p:nvSpPr>
        <p:spPr/>
        <p:txBody>
          <a:bodyPr/>
          <a:lstStyle/>
          <a:p>
            <a:r>
              <a:rPr lang="en-US" dirty="0" smtClean="0"/>
              <a:t>Rapid discovery of new recessive defects</a:t>
            </a:r>
          </a:p>
          <a:p>
            <a:pPr lvl="1"/>
            <a:r>
              <a:rPr lang="en-US" dirty="0" smtClean="0"/>
              <a:t>Large numbers of genotyped animals</a:t>
            </a:r>
          </a:p>
          <a:p>
            <a:pPr lvl="1"/>
            <a:r>
              <a:rPr lang="en-US" dirty="0" smtClean="0"/>
              <a:t>Affordable DNA sequencing</a:t>
            </a:r>
          </a:p>
          <a:p>
            <a:r>
              <a:rPr lang="en-US" dirty="0" smtClean="0"/>
              <a:t>Determination of haplotype location</a:t>
            </a:r>
          </a:p>
          <a:p>
            <a:pPr lvl="1"/>
            <a:r>
              <a:rPr lang="en-US" dirty="0" smtClean="0"/>
              <a:t>Significant number of homozygous animals expected, but none observed</a:t>
            </a:r>
          </a:p>
          <a:p>
            <a:pPr lvl="1"/>
            <a:r>
              <a:rPr lang="en-US" dirty="0" smtClean="0"/>
              <a:t>Narrow suspect region with fine mapping</a:t>
            </a:r>
          </a:p>
          <a:p>
            <a:pPr lvl="1"/>
            <a:r>
              <a:rPr lang="en-US" dirty="0" smtClean="0"/>
              <a:t>Use sequence data to find causative mutation </a:t>
            </a:r>
          </a:p>
        </p:txBody>
      </p:sp>
      <p:sp>
        <p:nvSpPr>
          <p:cNvPr id="8" name="Footer Placeholder 3"/>
          <p:cNvSpPr>
            <a:spLocks noGrp="1"/>
          </p:cNvSpPr>
          <p:nvPr>
            <p:ph type="ftr" sz="quarter" idx="3"/>
          </p:nvPr>
        </p:nvSpPr>
        <p:spPr>
          <a:xfrm>
            <a:off x="457200" y="6356350"/>
            <a:ext cx="8229600" cy="365125"/>
          </a:xfrm>
        </p:spPr>
        <p:txBody>
          <a:bodyPr/>
          <a:lstStyle/>
          <a:p>
            <a:r>
              <a:rPr lang="en-US" smtClean="0"/>
              <a:t>18</a:t>
            </a:r>
            <a:r>
              <a:rPr lang="en-US" baseline="30000" smtClean="0"/>
              <a:t>a</a:t>
            </a:r>
            <a:r>
              <a:rPr lang="en-US" smtClean="0"/>
              <a:t> </a:t>
            </a:r>
            <a:r>
              <a:rPr lang="en-US" dirty="0" err="1"/>
              <a:t>Congresso</a:t>
            </a:r>
            <a:r>
              <a:rPr lang="en-US" dirty="0"/>
              <a:t> </a:t>
            </a:r>
            <a:r>
              <a:rPr lang="en-US" dirty="0" err="1"/>
              <a:t>Estadual</a:t>
            </a:r>
            <a:r>
              <a:rPr lang="en-US" dirty="0"/>
              <a:t> de </a:t>
            </a:r>
            <a:r>
              <a:rPr lang="en-US" dirty="0" err="1"/>
              <a:t>Medicina</a:t>
            </a:r>
            <a:r>
              <a:rPr lang="en-US" dirty="0"/>
              <a:t> </a:t>
            </a:r>
            <a:r>
              <a:rPr lang="en-US" dirty="0" err="1"/>
              <a:t>Veterinária</a:t>
            </a:r>
            <a:r>
              <a:rPr lang="en-US" dirty="0"/>
              <a:t> &amp; 1</a:t>
            </a:r>
            <a:r>
              <a:rPr lang="en-US" baseline="30000" dirty="0"/>
              <a:t>o</a:t>
            </a:r>
            <a:r>
              <a:rPr lang="en-US" dirty="0"/>
              <a:t> </a:t>
            </a:r>
            <a:r>
              <a:rPr lang="en-US" dirty="0" err="1"/>
              <a:t>Encontro</a:t>
            </a:r>
            <a:r>
              <a:rPr lang="en-US" dirty="0"/>
              <a:t> de </a:t>
            </a:r>
            <a:r>
              <a:rPr lang="en-US" dirty="0" err="1"/>
              <a:t>Buiatria</a:t>
            </a:r>
            <a:r>
              <a:rPr lang="en-US" dirty="0"/>
              <a:t> do CONESUL, </a:t>
            </a:r>
            <a:r>
              <a:rPr lang="en-US" dirty="0" err="1"/>
              <a:t>Canela</a:t>
            </a:r>
            <a:r>
              <a:rPr lang="en-US" dirty="0"/>
              <a:t>, RS, </a:t>
            </a:r>
            <a:r>
              <a:rPr lang="en-US" dirty="0" err="1"/>
              <a:t>Brasil</a:t>
            </a:r>
            <a:r>
              <a:rPr lang="en-US" dirty="0"/>
              <a:t>, 14 October 2016</a:t>
            </a:r>
          </a:p>
        </p:txBody>
      </p:sp>
    </p:spTree>
    <p:extLst>
      <p:ext uri="{BB962C8B-B14F-4D97-AF65-F5344CB8AC3E}">
        <p14:creationId xmlns:p14="http://schemas.microsoft.com/office/powerpoint/2010/main" val="2460271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p:nvPr>
            <p:extLst>
              <p:ext uri="{D42A27DB-BD31-4B8C-83A1-F6EECF244321}">
                <p14:modId xmlns:p14="http://schemas.microsoft.com/office/powerpoint/2010/main" val="39705071"/>
              </p:ext>
            </p:extLst>
          </p:nvPr>
        </p:nvGraphicFramePr>
        <p:xfrm>
          <a:off x="197102" y="873630"/>
          <a:ext cx="8728529" cy="5535885"/>
        </p:xfrm>
        <a:graphic>
          <a:graphicData uri="http://schemas.openxmlformats.org/drawingml/2006/chart">
            <c:chart xmlns:c="http://schemas.openxmlformats.org/drawingml/2006/chart" xmlns:r="http://schemas.openxmlformats.org/officeDocument/2006/relationships" r:id="rId2"/>
          </a:graphicData>
        </a:graphic>
      </p:graphicFrame>
      <p:sp>
        <p:nvSpPr>
          <p:cNvPr id="4" name="Footer Placeholder 2"/>
          <p:cNvSpPr txBox="1">
            <a:spLocks/>
          </p:cNvSpPr>
          <p:nvPr/>
        </p:nvSpPr>
        <p:spPr>
          <a:xfrm>
            <a:off x="446567" y="6409515"/>
            <a:ext cx="8229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solidFill>
                  <a:srgbClr val="898989"/>
                </a:solidFill>
                <a:latin typeface="Calibri" charset="0"/>
              </a:rPr>
              <a:t>18</a:t>
            </a:r>
            <a:r>
              <a:rPr lang="en-US" sz="1200" baseline="30000" dirty="0" smtClean="0">
                <a:solidFill>
                  <a:srgbClr val="898989"/>
                </a:solidFill>
                <a:latin typeface="Calibri" charset="0"/>
              </a:rPr>
              <a:t>a</a:t>
            </a:r>
            <a:r>
              <a:rPr lang="en-US" sz="1200" dirty="0" smtClean="0">
                <a:solidFill>
                  <a:srgbClr val="898989"/>
                </a:solidFill>
                <a:latin typeface="Calibri" charset="0"/>
              </a:rPr>
              <a:t> </a:t>
            </a:r>
            <a:r>
              <a:rPr lang="en-US" sz="1200" dirty="0" err="1">
                <a:solidFill>
                  <a:srgbClr val="898989"/>
                </a:solidFill>
                <a:latin typeface="Calibri" charset="0"/>
              </a:rPr>
              <a:t>Congresso</a:t>
            </a:r>
            <a:r>
              <a:rPr lang="en-US" sz="1200" dirty="0">
                <a:solidFill>
                  <a:srgbClr val="898989"/>
                </a:solidFill>
                <a:latin typeface="Calibri" charset="0"/>
              </a:rPr>
              <a:t> </a:t>
            </a:r>
            <a:r>
              <a:rPr lang="en-US" sz="1200" dirty="0" err="1">
                <a:solidFill>
                  <a:srgbClr val="898989"/>
                </a:solidFill>
                <a:latin typeface="Calibri" charset="0"/>
              </a:rPr>
              <a:t>Estadual</a:t>
            </a:r>
            <a:r>
              <a:rPr lang="en-US" sz="1200" dirty="0">
                <a:solidFill>
                  <a:srgbClr val="898989"/>
                </a:solidFill>
                <a:latin typeface="Calibri" charset="0"/>
              </a:rPr>
              <a:t> de </a:t>
            </a:r>
            <a:r>
              <a:rPr lang="en-US" sz="1200" dirty="0" err="1">
                <a:solidFill>
                  <a:srgbClr val="898989"/>
                </a:solidFill>
                <a:latin typeface="Calibri" charset="0"/>
              </a:rPr>
              <a:t>Medicina</a:t>
            </a:r>
            <a:r>
              <a:rPr lang="en-US" sz="1200" dirty="0">
                <a:solidFill>
                  <a:srgbClr val="898989"/>
                </a:solidFill>
                <a:latin typeface="Calibri" charset="0"/>
              </a:rPr>
              <a:t> </a:t>
            </a:r>
            <a:r>
              <a:rPr lang="en-US" sz="1200" dirty="0" err="1">
                <a:solidFill>
                  <a:srgbClr val="898989"/>
                </a:solidFill>
                <a:latin typeface="Calibri" charset="0"/>
              </a:rPr>
              <a:t>Veterinária</a:t>
            </a:r>
            <a:r>
              <a:rPr lang="en-US" sz="1200" dirty="0">
                <a:solidFill>
                  <a:srgbClr val="898989"/>
                </a:solidFill>
                <a:latin typeface="Calibri" charset="0"/>
              </a:rPr>
              <a:t> &amp; 1</a:t>
            </a:r>
            <a:r>
              <a:rPr lang="en-US" sz="1200" baseline="30000" dirty="0">
                <a:solidFill>
                  <a:srgbClr val="898989"/>
                </a:solidFill>
                <a:latin typeface="Calibri" charset="0"/>
              </a:rPr>
              <a:t>o</a:t>
            </a:r>
            <a:r>
              <a:rPr lang="en-US" sz="1200" dirty="0">
                <a:solidFill>
                  <a:srgbClr val="898989"/>
                </a:solidFill>
                <a:latin typeface="Calibri" charset="0"/>
              </a:rPr>
              <a:t> </a:t>
            </a:r>
            <a:r>
              <a:rPr lang="en-US" sz="1200" dirty="0" err="1">
                <a:solidFill>
                  <a:srgbClr val="898989"/>
                </a:solidFill>
                <a:latin typeface="Calibri" charset="0"/>
              </a:rPr>
              <a:t>Encontro</a:t>
            </a:r>
            <a:r>
              <a:rPr lang="en-US" sz="1200" dirty="0">
                <a:solidFill>
                  <a:srgbClr val="898989"/>
                </a:solidFill>
                <a:latin typeface="Calibri" charset="0"/>
              </a:rPr>
              <a:t> de </a:t>
            </a:r>
            <a:r>
              <a:rPr lang="en-US" sz="1200" dirty="0" err="1">
                <a:solidFill>
                  <a:srgbClr val="898989"/>
                </a:solidFill>
                <a:latin typeface="Calibri" charset="0"/>
              </a:rPr>
              <a:t>Buiatria</a:t>
            </a:r>
            <a:r>
              <a:rPr lang="en-US" sz="1200" dirty="0">
                <a:solidFill>
                  <a:srgbClr val="898989"/>
                </a:solidFill>
                <a:latin typeface="Calibri" charset="0"/>
              </a:rPr>
              <a:t> do CONESUL, </a:t>
            </a:r>
            <a:r>
              <a:rPr lang="en-US" sz="1200" dirty="0" err="1">
                <a:solidFill>
                  <a:srgbClr val="898989"/>
                </a:solidFill>
                <a:latin typeface="Calibri" charset="0"/>
              </a:rPr>
              <a:t>Canela</a:t>
            </a:r>
            <a:r>
              <a:rPr lang="en-US" sz="1200" dirty="0">
                <a:solidFill>
                  <a:srgbClr val="898989"/>
                </a:solidFill>
                <a:latin typeface="Calibri" charset="0"/>
              </a:rPr>
              <a:t>, RS, </a:t>
            </a:r>
            <a:r>
              <a:rPr lang="en-US" sz="1200" dirty="0" err="1">
                <a:solidFill>
                  <a:srgbClr val="898989"/>
                </a:solidFill>
                <a:latin typeface="Calibri" charset="0"/>
              </a:rPr>
              <a:t>Brasil</a:t>
            </a:r>
            <a:r>
              <a:rPr lang="en-US" sz="1200" dirty="0">
                <a:solidFill>
                  <a:srgbClr val="898989"/>
                </a:solidFill>
                <a:latin typeface="Calibri" charset="0"/>
              </a:rPr>
              <a:t>, 14 October 2016</a:t>
            </a:r>
          </a:p>
        </p:txBody>
      </p:sp>
      <p:sp>
        <p:nvSpPr>
          <p:cNvPr id="5" name="Title 1"/>
          <p:cNvSpPr txBox="1">
            <a:spLocks/>
          </p:cNvSpPr>
          <p:nvPr/>
        </p:nvSpPr>
        <p:spPr>
          <a:xfrm>
            <a:off x="457200" y="274638"/>
            <a:ext cx="8229600" cy="1143000"/>
          </a:xfrm>
          <a:prstGeom prst="rect">
            <a:avLst/>
          </a:prstGeom>
        </p:spPr>
        <p:txBody>
          <a:bodyPr/>
          <a:lstStyle>
            <a:lvl1pPr algn="ctr" defTabSz="457200" rtl="0" eaLnBrk="1" latinLnBrk="0" hangingPunct="1">
              <a:spcBef>
                <a:spcPct val="0"/>
              </a:spcBef>
              <a:buNone/>
              <a:defRPr sz="4400" kern="1200" baseline="0">
                <a:solidFill>
                  <a:srgbClr val="FFFF00"/>
                </a:solidFill>
                <a:latin typeface="Gill Sans SemiBold"/>
                <a:ea typeface="+mj-ea"/>
                <a:cs typeface="+mj-cs"/>
              </a:defRPr>
            </a:lvl1pPr>
          </a:lstStyle>
          <a:p>
            <a:r>
              <a:rPr lang="en-US" dirty="0" smtClean="0"/>
              <a:t>Genotypes are plentiful</a:t>
            </a:r>
            <a:endParaRPr lang="en-US" dirty="0"/>
          </a:p>
        </p:txBody>
      </p:sp>
    </p:spTree>
    <p:extLst>
      <p:ext uri="{BB962C8B-B14F-4D97-AF65-F5344CB8AC3E}">
        <p14:creationId xmlns:p14="http://schemas.microsoft.com/office/powerpoint/2010/main" val="1507145291"/>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oup 76"/>
          <p:cNvGraphicFramePr>
            <a:graphicFrameLocks/>
          </p:cNvGraphicFramePr>
          <p:nvPr>
            <p:extLst>
              <p:ext uri="{D42A27DB-BD31-4B8C-83A1-F6EECF244321}">
                <p14:modId xmlns:p14="http://schemas.microsoft.com/office/powerpoint/2010/main" val="504675335"/>
              </p:ext>
            </p:extLst>
          </p:nvPr>
        </p:nvGraphicFramePr>
        <p:xfrm>
          <a:off x="152400" y="877189"/>
          <a:ext cx="8839200" cy="5024120"/>
        </p:xfrm>
        <a:graphic>
          <a:graphicData uri="http://schemas.openxmlformats.org/drawingml/2006/table">
            <a:tbl>
              <a:tblPr/>
              <a:tblGrid>
                <a:gridCol w="865819"/>
                <a:gridCol w="1343981"/>
                <a:gridCol w="1617119"/>
                <a:gridCol w="1575789"/>
                <a:gridCol w="3436492"/>
              </a:tblGrid>
              <a:tr h="0">
                <a:tc>
                  <a:txBody>
                    <a:bodyPr/>
                    <a:lstStyle/>
                    <a:p>
                      <a:pPr marL="0" marR="0" lvl="0" indent="0" algn="ctr" defTabSz="914400" rtl="0" eaLnBrk="0" fontAlgn="base" latinLnBrk="0" hangingPunct="0">
                        <a:lnSpc>
                          <a:spcPts val="2000"/>
                        </a:lnSpc>
                        <a:spcBef>
                          <a:spcPct val="0"/>
                        </a:spcBef>
                        <a:spcAft>
                          <a:spcPct val="0"/>
                        </a:spcAft>
                        <a:buClrTx/>
                        <a:buSzTx/>
                        <a:buFontTx/>
                        <a:buNone/>
                        <a:tabLst/>
                      </a:pPr>
                      <a:r>
                        <a:rPr kumimoji="0" lang="en-US" sz="2000" b="1" i="0" u="none" strike="noStrike" cap="none" normalizeH="0" baseline="0" dirty="0" smtClean="0">
                          <a:ln>
                            <a:noFill/>
                          </a:ln>
                          <a:solidFill>
                            <a:srgbClr val="FFFF00"/>
                          </a:solidFill>
                          <a:effectLst/>
                          <a:latin typeface="Trebuchet MS"/>
                          <a:ea typeface="ＭＳ Ｐゴシック" charset="0"/>
                          <a:cs typeface="Trebuchet MS"/>
                        </a:rPr>
                        <a:t>Name</a:t>
                      </a:r>
                      <a:endParaRPr kumimoji="0" lang="en-US" sz="2000" b="1" i="0" u="none" strike="noStrike" cap="none" normalizeH="0" baseline="0" dirty="0">
                        <a:ln>
                          <a:noFill/>
                        </a:ln>
                        <a:solidFill>
                          <a:srgbClr val="FFFF00"/>
                        </a:solidFill>
                        <a:effectLst/>
                        <a:latin typeface="Trebuchet MS"/>
                        <a:ea typeface="ＭＳ Ｐゴシック" charset="0"/>
                        <a:cs typeface="Trebuchet MS"/>
                      </a:endParaRPr>
                    </a:p>
                  </a:txBody>
                  <a:tcPr marT="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2000"/>
                        </a:lnSpc>
                        <a:spcBef>
                          <a:spcPct val="0"/>
                        </a:spcBef>
                        <a:spcAft>
                          <a:spcPct val="0"/>
                        </a:spcAft>
                        <a:buClrTx/>
                        <a:buSzTx/>
                        <a:buFontTx/>
                        <a:buNone/>
                        <a:tabLst/>
                      </a:pPr>
                      <a:r>
                        <a:rPr kumimoji="0" lang="en-US" sz="2000" b="1" i="0" u="none" strike="noStrike" cap="none" normalizeH="0" baseline="0" dirty="0" smtClean="0">
                          <a:ln>
                            <a:noFill/>
                          </a:ln>
                          <a:solidFill>
                            <a:srgbClr val="FFFF00"/>
                          </a:solidFill>
                          <a:effectLst/>
                          <a:latin typeface="Trebuchet MS"/>
                          <a:ea typeface="ＭＳ Ｐゴシック" charset="0"/>
                          <a:cs typeface="Trebuchet MS"/>
                        </a:rPr>
                        <a:t>BTA</a:t>
                      </a:r>
                    </a:p>
                    <a:p>
                      <a:pPr marL="0" marR="0" lvl="0" indent="0" algn="ctr" defTabSz="914400" rtl="0" eaLnBrk="0" fontAlgn="base" latinLnBrk="0" hangingPunct="0">
                        <a:lnSpc>
                          <a:spcPts val="2000"/>
                        </a:lnSpc>
                        <a:spcBef>
                          <a:spcPct val="0"/>
                        </a:spcBef>
                        <a:spcAft>
                          <a:spcPct val="0"/>
                        </a:spcAft>
                        <a:buClrTx/>
                        <a:buSzTx/>
                        <a:buFontTx/>
                        <a:buNone/>
                        <a:tabLst/>
                      </a:pPr>
                      <a:r>
                        <a:rPr kumimoji="0" lang="en-US" sz="2000" b="1" i="0" u="none" strike="noStrike" cap="none" normalizeH="0" baseline="0" dirty="0" smtClean="0">
                          <a:ln>
                            <a:noFill/>
                          </a:ln>
                          <a:solidFill>
                            <a:srgbClr val="FFFF00"/>
                          </a:solidFill>
                          <a:effectLst/>
                          <a:latin typeface="Trebuchet MS"/>
                          <a:ea typeface="ＭＳ Ｐゴシック" charset="0"/>
                          <a:cs typeface="Trebuchet MS"/>
                        </a:rPr>
                        <a:t>chromo-</a:t>
                      </a:r>
                    </a:p>
                    <a:p>
                      <a:pPr marL="0" marR="0" lvl="0" indent="0" algn="ctr" defTabSz="914400" rtl="0" eaLnBrk="0" fontAlgn="base" latinLnBrk="0" hangingPunct="0">
                        <a:lnSpc>
                          <a:spcPts val="2000"/>
                        </a:lnSpc>
                        <a:spcBef>
                          <a:spcPct val="0"/>
                        </a:spcBef>
                        <a:spcAft>
                          <a:spcPct val="0"/>
                        </a:spcAft>
                        <a:buClrTx/>
                        <a:buSzTx/>
                        <a:buFontTx/>
                        <a:buNone/>
                        <a:tabLst/>
                      </a:pPr>
                      <a:r>
                        <a:rPr kumimoji="0" lang="en-US" sz="2000" b="1" i="0" u="none" strike="noStrike" cap="none" normalizeH="0" baseline="0" dirty="0" smtClean="0">
                          <a:ln>
                            <a:noFill/>
                          </a:ln>
                          <a:solidFill>
                            <a:srgbClr val="FFFF00"/>
                          </a:solidFill>
                          <a:effectLst/>
                          <a:latin typeface="Trebuchet MS"/>
                          <a:ea typeface="ＭＳ Ｐゴシック" charset="0"/>
                          <a:cs typeface="Trebuchet MS"/>
                        </a:rPr>
                        <a:t>some</a:t>
                      </a:r>
                      <a:endParaRPr kumimoji="0" lang="en-US" sz="2000" b="1" i="0" u="none" strike="noStrike" cap="none" normalizeH="0" baseline="0" dirty="0">
                        <a:ln>
                          <a:noFill/>
                        </a:ln>
                        <a:solidFill>
                          <a:srgbClr val="FFFF00"/>
                        </a:solidFill>
                        <a:effectLst/>
                        <a:latin typeface="Trebuchet MS"/>
                        <a:ea typeface="ＭＳ Ｐゴシック" charset="0"/>
                        <a:cs typeface="Trebuchet MS"/>
                      </a:endParaRPr>
                    </a:p>
                  </a:txBody>
                  <a:tcPr marT="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2000"/>
                        </a:lnSpc>
                        <a:spcBef>
                          <a:spcPct val="0"/>
                        </a:spcBef>
                        <a:spcAft>
                          <a:spcPct val="0"/>
                        </a:spcAft>
                        <a:buClrTx/>
                        <a:buSzTx/>
                        <a:buFontTx/>
                        <a:buNone/>
                        <a:tabLst/>
                      </a:pPr>
                      <a:r>
                        <a:rPr kumimoji="0" lang="en-US" sz="2000" b="1" i="0" u="none" strike="noStrike" cap="none" normalizeH="0" baseline="0" dirty="0" smtClean="0">
                          <a:ln>
                            <a:noFill/>
                          </a:ln>
                          <a:solidFill>
                            <a:srgbClr val="FFFF00"/>
                          </a:solidFill>
                          <a:effectLst/>
                          <a:latin typeface="Trebuchet MS"/>
                          <a:ea typeface="ＭＳ Ｐゴシック" charset="0"/>
                          <a:cs typeface="Trebuchet MS"/>
                        </a:rPr>
                        <a:t>Location*</a:t>
                      </a:r>
                    </a:p>
                    <a:p>
                      <a:pPr marL="0" marR="0" lvl="0" indent="0" algn="ctr" defTabSz="914400" rtl="0" eaLnBrk="0" fontAlgn="base" latinLnBrk="0" hangingPunct="0">
                        <a:lnSpc>
                          <a:spcPts val="2000"/>
                        </a:lnSpc>
                        <a:spcBef>
                          <a:spcPct val="0"/>
                        </a:spcBef>
                        <a:spcAft>
                          <a:spcPct val="0"/>
                        </a:spcAft>
                        <a:buClrTx/>
                        <a:buSzTx/>
                        <a:buFontTx/>
                        <a:buNone/>
                        <a:tabLst/>
                      </a:pPr>
                      <a:r>
                        <a:rPr kumimoji="0" lang="en-US" sz="2000" b="1" i="0" u="none" strike="noStrike" cap="none" normalizeH="0" baseline="0" dirty="0" smtClean="0">
                          <a:ln>
                            <a:noFill/>
                          </a:ln>
                          <a:solidFill>
                            <a:srgbClr val="FFFF00"/>
                          </a:solidFill>
                          <a:effectLst/>
                          <a:latin typeface="Trebuchet MS"/>
                          <a:ea typeface="ＭＳ Ｐゴシック" charset="0"/>
                          <a:cs typeface="Trebuchet MS"/>
                        </a:rPr>
                        <a:t>(</a:t>
                      </a:r>
                      <a:r>
                        <a:rPr kumimoji="0" lang="en-US" sz="2000" b="1" i="0" u="none" strike="noStrike" cap="none" normalizeH="0" baseline="0" dirty="0" err="1" smtClean="0">
                          <a:ln>
                            <a:noFill/>
                          </a:ln>
                          <a:solidFill>
                            <a:srgbClr val="FFFF00"/>
                          </a:solidFill>
                          <a:effectLst/>
                          <a:latin typeface="Trebuchet MS"/>
                          <a:ea typeface="ＭＳ Ｐゴシック" charset="0"/>
                          <a:cs typeface="Trebuchet MS"/>
                        </a:rPr>
                        <a:t>Mbp</a:t>
                      </a:r>
                      <a:r>
                        <a:rPr kumimoji="0" lang="en-US" sz="2000" b="1" i="0" u="none" strike="noStrike" cap="none" normalizeH="0" baseline="0" dirty="0" smtClean="0">
                          <a:ln>
                            <a:noFill/>
                          </a:ln>
                          <a:solidFill>
                            <a:srgbClr val="FFFF00"/>
                          </a:solidFill>
                          <a:effectLst/>
                          <a:latin typeface="Trebuchet MS"/>
                          <a:ea typeface="ＭＳ Ｐゴシック" charset="0"/>
                          <a:cs typeface="Trebuchet MS"/>
                        </a:rPr>
                        <a:t>)</a:t>
                      </a:r>
                      <a:endParaRPr kumimoji="0" lang="en-US" sz="2000" b="1" i="0" u="none" strike="noStrike" cap="none" normalizeH="0" baseline="0" dirty="0">
                        <a:ln>
                          <a:noFill/>
                        </a:ln>
                        <a:solidFill>
                          <a:srgbClr val="FFFF00"/>
                        </a:solidFill>
                        <a:effectLst/>
                        <a:latin typeface="Trebuchet MS"/>
                        <a:ea typeface="ＭＳ Ｐゴシック" charset="0"/>
                        <a:cs typeface="Trebuchet MS"/>
                      </a:endParaRPr>
                    </a:p>
                  </a:txBody>
                  <a:tcPr marT="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2000"/>
                        </a:lnSpc>
                        <a:spcBef>
                          <a:spcPct val="0"/>
                        </a:spcBef>
                        <a:spcAft>
                          <a:spcPct val="0"/>
                        </a:spcAft>
                        <a:buClrTx/>
                        <a:buSzTx/>
                        <a:buFontTx/>
                        <a:buNone/>
                        <a:tabLst/>
                      </a:pPr>
                      <a:r>
                        <a:rPr kumimoji="0" lang="en-US" sz="2000" b="1" i="0" u="none" strike="noStrike" cap="none" normalizeH="0" baseline="0" dirty="0" smtClean="0">
                          <a:ln>
                            <a:noFill/>
                          </a:ln>
                          <a:solidFill>
                            <a:srgbClr val="FFFF00"/>
                          </a:solidFill>
                          <a:effectLst/>
                          <a:latin typeface="Trebuchet MS"/>
                          <a:ea typeface="ＭＳ Ｐゴシック" charset="0"/>
                          <a:cs typeface="Trebuchet MS"/>
                        </a:rPr>
                        <a:t>Carrier</a:t>
                      </a:r>
                    </a:p>
                    <a:p>
                      <a:pPr marL="0" marR="0" lvl="0" indent="0" algn="ctr" defTabSz="914400" rtl="0" eaLnBrk="0" fontAlgn="base" latinLnBrk="0" hangingPunct="0">
                        <a:lnSpc>
                          <a:spcPts val="2000"/>
                        </a:lnSpc>
                        <a:spcBef>
                          <a:spcPct val="0"/>
                        </a:spcBef>
                        <a:spcAft>
                          <a:spcPct val="0"/>
                        </a:spcAft>
                        <a:buClrTx/>
                        <a:buSzTx/>
                        <a:buFontTx/>
                        <a:buNone/>
                        <a:tabLst/>
                      </a:pPr>
                      <a:r>
                        <a:rPr kumimoji="0" lang="en-US" sz="2000" b="1" i="0" u="none" strike="noStrike" cap="none" normalizeH="0" baseline="0" dirty="0" smtClean="0">
                          <a:ln>
                            <a:noFill/>
                          </a:ln>
                          <a:solidFill>
                            <a:srgbClr val="FFFF00"/>
                          </a:solidFill>
                          <a:effectLst/>
                          <a:latin typeface="Trebuchet MS"/>
                          <a:ea typeface="ＭＳ Ｐゴシック" charset="0"/>
                          <a:cs typeface="Trebuchet MS"/>
                        </a:rPr>
                        <a:t>frequency</a:t>
                      </a:r>
                    </a:p>
                    <a:p>
                      <a:pPr marL="0" marR="0" lvl="0" indent="0" algn="ctr" defTabSz="914400" rtl="0" eaLnBrk="0" fontAlgn="base" latinLnBrk="0" hangingPunct="0">
                        <a:lnSpc>
                          <a:spcPts val="2000"/>
                        </a:lnSpc>
                        <a:spcBef>
                          <a:spcPct val="0"/>
                        </a:spcBef>
                        <a:spcAft>
                          <a:spcPct val="0"/>
                        </a:spcAft>
                        <a:buClrTx/>
                        <a:buSzTx/>
                        <a:buFontTx/>
                        <a:buNone/>
                        <a:tabLst/>
                      </a:pPr>
                      <a:r>
                        <a:rPr kumimoji="0" lang="en-US" sz="2000" b="1" i="0" u="none" strike="noStrike" cap="none" normalizeH="0" baseline="0" dirty="0" smtClean="0">
                          <a:ln>
                            <a:noFill/>
                          </a:ln>
                          <a:solidFill>
                            <a:srgbClr val="FFFF00"/>
                          </a:solidFill>
                          <a:effectLst/>
                          <a:latin typeface="Trebuchet MS"/>
                          <a:ea typeface="ＭＳ Ｐゴシック" charset="0"/>
                          <a:cs typeface="Trebuchet MS"/>
                        </a:rPr>
                        <a:t>(%)</a:t>
                      </a:r>
                      <a:endParaRPr kumimoji="0" lang="en-US" sz="2000" b="1" i="0" u="none" strike="noStrike" cap="none" normalizeH="0" baseline="0" dirty="0">
                        <a:ln>
                          <a:noFill/>
                        </a:ln>
                        <a:solidFill>
                          <a:srgbClr val="FFFF00"/>
                        </a:solidFill>
                        <a:effectLst/>
                        <a:latin typeface="Trebuchet MS"/>
                        <a:ea typeface="ＭＳ Ｐゴシック" charset="0"/>
                        <a:cs typeface="Trebuchet MS"/>
                      </a:endParaRPr>
                    </a:p>
                  </a:txBody>
                  <a:tcPr marT="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2000"/>
                        </a:lnSpc>
                        <a:spcBef>
                          <a:spcPct val="0"/>
                        </a:spcBef>
                        <a:spcAft>
                          <a:spcPct val="0"/>
                        </a:spcAft>
                        <a:buClrTx/>
                        <a:buSzTx/>
                        <a:buFontTx/>
                        <a:buNone/>
                        <a:tabLst/>
                      </a:pPr>
                      <a:r>
                        <a:rPr kumimoji="0" lang="en-US" sz="2000" b="1" i="0" u="none" strike="noStrike" cap="none" normalizeH="0" baseline="0" dirty="0" smtClean="0">
                          <a:ln>
                            <a:noFill/>
                          </a:ln>
                          <a:solidFill>
                            <a:srgbClr val="FFFF00"/>
                          </a:solidFill>
                          <a:effectLst/>
                          <a:latin typeface="Trebuchet MS"/>
                          <a:ea typeface="ＭＳ Ｐゴシック" charset="0"/>
                          <a:cs typeface="Trebuchet MS"/>
                        </a:rPr>
                        <a:t>Earliest known ancestor</a:t>
                      </a:r>
                      <a:endParaRPr kumimoji="0" lang="en-US" sz="2000" b="1" i="0" u="none" strike="noStrike" cap="none" normalizeH="0" baseline="0" dirty="0">
                        <a:ln>
                          <a:noFill/>
                        </a:ln>
                        <a:solidFill>
                          <a:srgbClr val="FFFF00"/>
                        </a:solidFill>
                        <a:effectLst/>
                        <a:latin typeface="Trebuchet MS"/>
                        <a:ea typeface="ＭＳ Ｐゴシック" charset="0"/>
                        <a:cs typeface="Trebuchet MS"/>
                      </a:endParaRPr>
                    </a:p>
                  </a:txBody>
                  <a:tcPr marT="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r>
              <a:tr h="301842">
                <a:tc>
                  <a:txBody>
                    <a:bodyPr/>
                    <a:lstStyle/>
                    <a:p>
                      <a:pPr marL="0" marR="0" lvl="0" indent="0" algn="ctr" defTabSz="914400" rtl="0" eaLnBrk="0" fontAlgn="base" latinLnBrk="0" hangingPunct="0">
                        <a:lnSpc>
                          <a:spcPts val="2000"/>
                        </a:lnSpc>
                        <a:spcBef>
                          <a:spcPts val="0"/>
                        </a:spcBef>
                        <a:spcAft>
                          <a:spcPts val="0"/>
                        </a:spcAft>
                        <a:buClrTx/>
                        <a:buSzTx/>
                        <a:buFontTx/>
                        <a:buNone/>
                        <a:tabLst/>
                      </a:pPr>
                      <a:r>
                        <a:rPr kumimoji="0" lang="en-US" sz="2000" b="1" i="0" u="none" strike="noStrike" cap="none" normalizeH="0" baseline="0" dirty="0" smtClean="0">
                          <a:ln>
                            <a:noFill/>
                          </a:ln>
                          <a:solidFill>
                            <a:srgbClr val="FFFFFF"/>
                          </a:solidFill>
                          <a:effectLst/>
                          <a:latin typeface="Trebuchet MS"/>
                          <a:ea typeface="ＭＳ Ｐゴシック" charset="0"/>
                          <a:cs typeface="Trebuchet MS"/>
                        </a:rPr>
                        <a:t>HH1</a:t>
                      </a:r>
                      <a:endParaRPr kumimoji="0" lang="en-US" sz="2000" b="1" i="0" u="none" strike="noStrike" cap="none" normalizeH="0" baseline="0" dirty="0">
                        <a:ln>
                          <a:noFill/>
                        </a:ln>
                        <a:solidFill>
                          <a:srgbClr val="FFFFFF"/>
                        </a:solidFill>
                        <a:effectLst/>
                        <a:latin typeface="Trebuchet MS"/>
                        <a:ea typeface="ＭＳ Ｐゴシック" charset="0"/>
                        <a:cs typeface="Trebuchet MS"/>
                      </a:endParaRPr>
                    </a:p>
                  </a:txBody>
                  <a:tcPr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2000"/>
                        </a:lnSpc>
                        <a:spcBef>
                          <a:spcPts val="0"/>
                        </a:spcBef>
                        <a:spcAft>
                          <a:spcPts val="0"/>
                        </a:spcAft>
                        <a:buClrTx/>
                        <a:buSzTx/>
                        <a:buFontTx/>
                        <a:buNone/>
                        <a:tabLst>
                          <a:tab pos="744538" algn="r"/>
                        </a:tabLst>
                      </a:pPr>
                      <a:r>
                        <a:rPr kumimoji="0" lang="en-US" sz="2000" b="1" i="0" u="none" strike="noStrike" cap="none" normalizeH="0" baseline="0" dirty="0" smtClean="0">
                          <a:ln>
                            <a:noFill/>
                          </a:ln>
                          <a:solidFill>
                            <a:srgbClr val="00FF00"/>
                          </a:solidFill>
                          <a:effectLst/>
                          <a:latin typeface="Trebuchet MS"/>
                          <a:ea typeface="ＭＳ Ｐゴシック" charset="0"/>
                          <a:cs typeface="Trebuchet MS"/>
                        </a:rPr>
                        <a:t>	5</a:t>
                      </a:r>
                      <a:endParaRPr kumimoji="0" lang="en-US" sz="2000" b="1" i="0" u="none" strike="noStrike" cap="none" normalizeH="0" baseline="0" dirty="0">
                        <a:ln>
                          <a:noFill/>
                        </a:ln>
                        <a:solidFill>
                          <a:srgbClr val="00FF00"/>
                        </a:solidFill>
                        <a:effectLst/>
                        <a:latin typeface="Trebuchet MS"/>
                        <a:ea typeface="ＭＳ Ｐゴシック" charset="0"/>
                        <a:cs typeface="Trebuchet MS"/>
                      </a:endParaRPr>
                    </a:p>
                  </a:txBody>
                  <a:tcPr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2000"/>
                        </a:lnSpc>
                        <a:spcBef>
                          <a:spcPts val="0"/>
                        </a:spcBef>
                        <a:spcAft>
                          <a:spcPts val="0"/>
                        </a:spcAft>
                        <a:buClrTx/>
                        <a:buSzTx/>
                        <a:buFontTx/>
                        <a:buNone/>
                        <a:tabLst>
                          <a:tab pos="690563" algn="dec"/>
                        </a:tabLst>
                      </a:pPr>
                      <a:r>
                        <a:rPr kumimoji="0" lang="en-US" sz="2000" b="1" i="0" u="none" strike="noStrike" cap="none" normalizeH="0" baseline="0" dirty="0" smtClean="0">
                          <a:ln>
                            <a:noFill/>
                          </a:ln>
                          <a:solidFill>
                            <a:srgbClr val="00FF00"/>
                          </a:solidFill>
                          <a:effectLst/>
                          <a:latin typeface="Trebuchet MS"/>
                          <a:ea typeface="ＭＳ Ｐゴシック" charset="0"/>
                          <a:cs typeface="Trebuchet MS"/>
                        </a:rPr>
                        <a:t>63.2*</a:t>
                      </a:r>
                      <a:endParaRPr kumimoji="0" lang="en-US" sz="2000" b="1" i="0" u="none" strike="noStrike" cap="none" normalizeH="0" baseline="0" dirty="0">
                        <a:ln>
                          <a:noFill/>
                        </a:ln>
                        <a:solidFill>
                          <a:srgbClr val="00FF00"/>
                        </a:solidFill>
                        <a:effectLst/>
                        <a:latin typeface="Trebuchet MS"/>
                        <a:ea typeface="ＭＳ Ｐゴシック" charset="0"/>
                        <a:cs typeface="Trebuchet MS"/>
                      </a:endParaRPr>
                    </a:p>
                  </a:txBody>
                  <a:tcPr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2000"/>
                        </a:lnSpc>
                        <a:spcBef>
                          <a:spcPts val="0"/>
                        </a:spcBef>
                        <a:spcAft>
                          <a:spcPts val="0"/>
                        </a:spcAft>
                        <a:buClrTx/>
                        <a:buSzTx/>
                        <a:buFontTx/>
                        <a:buNone/>
                        <a:tabLst/>
                      </a:pPr>
                      <a:r>
                        <a:rPr kumimoji="0" lang="en-US" sz="2000" b="1" i="0" u="none" strike="noStrike" cap="none" normalizeH="0" baseline="0" dirty="0" smtClean="0">
                          <a:ln>
                            <a:noFill/>
                          </a:ln>
                          <a:solidFill>
                            <a:srgbClr val="00FF00"/>
                          </a:solidFill>
                          <a:effectLst/>
                          <a:latin typeface="Trebuchet MS"/>
                          <a:ea typeface="ＭＳ Ｐゴシック" charset="0"/>
                          <a:cs typeface="Trebuchet MS"/>
                        </a:rPr>
                        <a:t>3.8</a:t>
                      </a:r>
                      <a:endParaRPr kumimoji="0" lang="en-US" sz="2000" b="1" i="0" u="none" strike="noStrike" cap="none" normalizeH="0" baseline="0" dirty="0">
                        <a:ln>
                          <a:noFill/>
                        </a:ln>
                        <a:solidFill>
                          <a:srgbClr val="00FF00"/>
                        </a:solidFill>
                        <a:effectLst/>
                        <a:latin typeface="Trebuchet MS"/>
                        <a:ea typeface="ＭＳ Ｐゴシック" charset="0"/>
                        <a:cs typeface="Trebuchet MS"/>
                      </a:endParaRPr>
                    </a:p>
                  </a:txBody>
                  <a:tcPr marR="548640"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2000"/>
                        </a:lnSpc>
                        <a:spcBef>
                          <a:spcPts val="0"/>
                        </a:spcBef>
                        <a:spcAft>
                          <a:spcPts val="0"/>
                        </a:spcAft>
                        <a:buClrTx/>
                        <a:buSzTx/>
                        <a:buFontTx/>
                        <a:buNone/>
                        <a:tabLst>
                          <a:tab pos="182563" algn="dec"/>
                        </a:tabLst>
                      </a:pPr>
                      <a:r>
                        <a:rPr kumimoji="0" lang="en-US" sz="2000" b="1" i="0" u="none" strike="noStrike" cap="none" normalizeH="0" baseline="0" dirty="0" smtClean="0">
                          <a:ln>
                            <a:noFill/>
                          </a:ln>
                          <a:solidFill>
                            <a:schemeClr val="bg1">
                              <a:lumMod val="20000"/>
                              <a:lumOff val="80000"/>
                            </a:schemeClr>
                          </a:solidFill>
                          <a:effectLst/>
                          <a:latin typeface="Trebuchet MS"/>
                          <a:ea typeface="ＭＳ Ｐゴシック" charset="0"/>
                          <a:cs typeface="Trebuchet MS"/>
                        </a:rPr>
                        <a:t>Pawnee Farm </a:t>
                      </a:r>
                      <a:r>
                        <a:rPr kumimoji="0" lang="en-US" sz="2000" b="1" i="0" u="none" strike="noStrike" cap="none" normalizeH="0" baseline="0" dirty="0" err="1" smtClean="0">
                          <a:ln>
                            <a:noFill/>
                          </a:ln>
                          <a:solidFill>
                            <a:schemeClr val="bg1">
                              <a:lumMod val="20000"/>
                              <a:lumOff val="80000"/>
                            </a:schemeClr>
                          </a:solidFill>
                          <a:effectLst/>
                          <a:latin typeface="Trebuchet MS"/>
                          <a:ea typeface="ＭＳ Ｐゴシック" charset="0"/>
                          <a:cs typeface="Trebuchet MS"/>
                        </a:rPr>
                        <a:t>Arlinda</a:t>
                      </a:r>
                      <a:r>
                        <a:rPr kumimoji="0" lang="en-US" sz="2000" b="1" i="0" u="none" strike="noStrike" cap="none" normalizeH="0" baseline="0" dirty="0" smtClean="0">
                          <a:ln>
                            <a:noFill/>
                          </a:ln>
                          <a:solidFill>
                            <a:schemeClr val="bg1">
                              <a:lumMod val="20000"/>
                              <a:lumOff val="80000"/>
                            </a:schemeClr>
                          </a:solidFill>
                          <a:effectLst/>
                          <a:latin typeface="Trebuchet MS"/>
                          <a:ea typeface="ＭＳ Ｐゴシック" charset="0"/>
                          <a:cs typeface="Trebuchet MS"/>
                        </a:rPr>
                        <a:t> Chief</a:t>
                      </a:r>
                      <a:endParaRPr kumimoji="0" lang="en-US" sz="2000" b="1" i="0" u="none" strike="noStrike" cap="none" normalizeH="0" baseline="0" dirty="0">
                        <a:ln>
                          <a:noFill/>
                        </a:ln>
                        <a:solidFill>
                          <a:schemeClr val="bg1">
                            <a:lumMod val="20000"/>
                            <a:lumOff val="80000"/>
                          </a:schemeClr>
                        </a:solidFill>
                        <a:effectLst/>
                        <a:latin typeface="Trebuchet MS"/>
                        <a:ea typeface="ＭＳ Ｐゴシック" charset="0"/>
                        <a:cs typeface="Trebuchet MS"/>
                      </a:endParaRPr>
                    </a:p>
                  </a:txBody>
                  <a:tcPr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r>
              <a:tr h="0">
                <a:tc>
                  <a:txBody>
                    <a:bodyPr/>
                    <a:lstStyle/>
                    <a:p>
                      <a:pPr marL="0" marR="0" lvl="0" indent="0" algn="ctr" defTabSz="914400" rtl="0" eaLnBrk="0" fontAlgn="base" latinLnBrk="0" hangingPunct="0">
                        <a:lnSpc>
                          <a:spcPts val="2000"/>
                        </a:lnSpc>
                        <a:spcBef>
                          <a:spcPts val="0"/>
                        </a:spcBef>
                        <a:spcAft>
                          <a:spcPts val="0"/>
                        </a:spcAft>
                        <a:buClrTx/>
                        <a:buSzTx/>
                        <a:buFontTx/>
                        <a:buNone/>
                        <a:tabLst/>
                      </a:pPr>
                      <a:r>
                        <a:rPr kumimoji="0" lang="en-US" sz="2000" b="1" i="0" u="none" strike="noStrike" cap="none" normalizeH="0" baseline="0" dirty="0" smtClean="0">
                          <a:ln>
                            <a:noFill/>
                          </a:ln>
                          <a:solidFill>
                            <a:srgbClr val="FFFFFF"/>
                          </a:solidFill>
                          <a:effectLst/>
                          <a:latin typeface="Trebuchet MS"/>
                          <a:ea typeface="ＭＳ Ｐゴシック" charset="0"/>
                          <a:cs typeface="Trebuchet MS"/>
                        </a:rPr>
                        <a:t>HH2</a:t>
                      </a:r>
                      <a:endParaRPr kumimoji="0" lang="en-US" sz="2000" b="1" i="0" u="none" strike="noStrike" cap="none" normalizeH="0" baseline="0" dirty="0">
                        <a:ln>
                          <a:noFill/>
                        </a:ln>
                        <a:solidFill>
                          <a:srgbClr val="FFFFFF"/>
                        </a:solidFill>
                        <a:effectLst/>
                        <a:latin typeface="Trebuchet MS"/>
                        <a:ea typeface="ＭＳ Ｐゴシック" charset="0"/>
                        <a:cs typeface="Trebuchet MS"/>
                      </a:endParaRPr>
                    </a:p>
                  </a:txBody>
                  <a:tcPr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2000"/>
                        </a:lnSpc>
                        <a:spcBef>
                          <a:spcPts val="0"/>
                        </a:spcBef>
                        <a:spcAft>
                          <a:spcPts val="0"/>
                        </a:spcAft>
                        <a:buClrTx/>
                        <a:buSzTx/>
                        <a:buFontTx/>
                        <a:buNone/>
                        <a:tabLst>
                          <a:tab pos="744538" algn="r"/>
                        </a:tabLst>
                      </a:pPr>
                      <a:r>
                        <a:rPr kumimoji="0" lang="en-US" sz="2000" b="1" i="0" u="none" strike="noStrike" cap="none" normalizeH="0" baseline="0" dirty="0" smtClean="0">
                          <a:ln>
                            <a:noFill/>
                          </a:ln>
                          <a:solidFill>
                            <a:srgbClr val="00FF00"/>
                          </a:solidFill>
                          <a:effectLst/>
                          <a:latin typeface="Trebuchet MS"/>
                          <a:ea typeface="ＭＳ Ｐゴシック" charset="0"/>
                          <a:cs typeface="Trebuchet MS"/>
                        </a:rPr>
                        <a:t>	1</a:t>
                      </a:r>
                      <a:endParaRPr kumimoji="0" lang="en-US" sz="2000" b="1" i="0" u="none" strike="noStrike" cap="none" normalizeH="0" baseline="0" dirty="0">
                        <a:ln>
                          <a:noFill/>
                        </a:ln>
                        <a:solidFill>
                          <a:srgbClr val="00FF00"/>
                        </a:solidFill>
                        <a:effectLst/>
                        <a:latin typeface="Trebuchet MS"/>
                        <a:ea typeface="ＭＳ Ｐゴシック" charset="0"/>
                        <a:cs typeface="Trebuchet MS"/>
                      </a:endParaRPr>
                    </a:p>
                  </a:txBody>
                  <a:tcPr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2000"/>
                        </a:lnSpc>
                        <a:spcBef>
                          <a:spcPts val="0"/>
                        </a:spcBef>
                        <a:spcAft>
                          <a:spcPts val="0"/>
                        </a:spcAft>
                        <a:buClrTx/>
                        <a:buSzTx/>
                        <a:buFontTx/>
                        <a:buNone/>
                        <a:tabLst>
                          <a:tab pos="690563" algn="dec"/>
                        </a:tabLst>
                      </a:pPr>
                      <a:r>
                        <a:rPr kumimoji="0" lang="en-US" sz="2000" b="1" i="0" u="none" strike="noStrike" cap="none" normalizeH="0" baseline="0" dirty="0" smtClean="0">
                          <a:ln>
                            <a:noFill/>
                          </a:ln>
                          <a:solidFill>
                            <a:srgbClr val="00FF00"/>
                          </a:solidFill>
                          <a:effectLst/>
                          <a:latin typeface="Trebuchet MS"/>
                          <a:ea typeface="ＭＳ Ｐゴシック" charset="0"/>
                          <a:cs typeface="Trebuchet MS"/>
                        </a:rPr>
                        <a:t>94.9</a:t>
                      </a:r>
                      <a:r>
                        <a:rPr kumimoji="0" lang="en-US" sz="1000" b="1" i="0" u="none" strike="noStrike" cap="none" normalizeH="0" baseline="0" dirty="0" smtClean="0">
                          <a:ln>
                            <a:noFill/>
                          </a:ln>
                          <a:solidFill>
                            <a:srgbClr val="00FF00"/>
                          </a:solidFill>
                          <a:effectLst/>
                          <a:latin typeface="Trebuchet MS"/>
                          <a:ea typeface="ＭＳ Ｐゴシック" charset="0"/>
                          <a:cs typeface="Trebuchet MS"/>
                        </a:rPr>
                        <a:t> </a:t>
                      </a:r>
                      <a:r>
                        <a:rPr kumimoji="0" lang="en-US" sz="2000" b="1" i="0" u="none" strike="noStrike" cap="none" normalizeH="0" baseline="0" dirty="0" smtClean="0">
                          <a:ln>
                            <a:noFill/>
                          </a:ln>
                          <a:solidFill>
                            <a:srgbClr val="00FF00"/>
                          </a:solidFill>
                          <a:effectLst/>
                          <a:latin typeface="Trebuchet MS"/>
                          <a:ea typeface="ＭＳ Ｐゴシック" charset="0"/>
                          <a:cs typeface="Trebuchet MS"/>
                        </a:rPr>
                        <a:t>–</a:t>
                      </a:r>
                      <a:r>
                        <a:rPr kumimoji="0" lang="en-US" sz="1000" b="1" i="0" u="none" strike="noStrike" cap="none" normalizeH="0" baseline="0" dirty="0" smtClean="0">
                          <a:ln>
                            <a:noFill/>
                          </a:ln>
                          <a:solidFill>
                            <a:srgbClr val="00FF00"/>
                          </a:solidFill>
                          <a:effectLst/>
                          <a:latin typeface="Trebuchet MS"/>
                          <a:ea typeface="ＭＳ Ｐゴシック" charset="0"/>
                          <a:cs typeface="Trebuchet MS"/>
                        </a:rPr>
                        <a:t> </a:t>
                      </a:r>
                      <a:r>
                        <a:rPr kumimoji="0" lang="en-US" sz="2000" b="1" i="0" u="none" strike="noStrike" cap="none" normalizeH="0" baseline="0" dirty="0" smtClean="0">
                          <a:ln>
                            <a:noFill/>
                          </a:ln>
                          <a:solidFill>
                            <a:srgbClr val="00FF00"/>
                          </a:solidFill>
                          <a:effectLst/>
                          <a:latin typeface="Trebuchet MS"/>
                          <a:ea typeface="ＭＳ Ｐゴシック" charset="0"/>
                          <a:cs typeface="Trebuchet MS"/>
                        </a:rPr>
                        <a:t>96.6</a:t>
                      </a:r>
                      <a:endParaRPr kumimoji="0" lang="en-US" sz="2000" b="1" i="0" u="none" strike="noStrike" cap="none" normalizeH="0" baseline="0" dirty="0">
                        <a:ln>
                          <a:noFill/>
                        </a:ln>
                        <a:solidFill>
                          <a:srgbClr val="00FF00"/>
                        </a:solidFill>
                        <a:effectLst/>
                        <a:latin typeface="Trebuchet MS"/>
                        <a:ea typeface="ＭＳ Ｐゴシック" charset="0"/>
                        <a:cs typeface="Trebuchet MS"/>
                      </a:endParaRPr>
                    </a:p>
                  </a:txBody>
                  <a:tcPr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2000"/>
                        </a:lnSpc>
                        <a:spcBef>
                          <a:spcPts val="0"/>
                        </a:spcBef>
                        <a:spcAft>
                          <a:spcPts val="0"/>
                        </a:spcAft>
                        <a:buClrTx/>
                        <a:buSzTx/>
                        <a:buFontTx/>
                        <a:buNone/>
                        <a:tabLst/>
                      </a:pPr>
                      <a:r>
                        <a:rPr kumimoji="0" lang="en-US" sz="2000" b="1" i="0" u="none" strike="noStrike" cap="none" normalizeH="0" baseline="0" dirty="0" smtClean="0">
                          <a:ln>
                            <a:noFill/>
                          </a:ln>
                          <a:solidFill>
                            <a:srgbClr val="00FF00"/>
                          </a:solidFill>
                          <a:effectLst/>
                          <a:latin typeface="Trebuchet MS"/>
                          <a:ea typeface="ＭＳ Ｐゴシック" charset="0"/>
                          <a:cs typeface="Trebuchet MS"/>
                        </a:rPr>
                        <a:t>3.3</a:t>
                      </a:r>
                      <a:endParaRPr kumimoji="0" lang="en-US" sz="2000" b="1" i="0" u="none" strike="noStrike" cap="none" normalizeH="0" baseline="0" dirty="0">
                        <a:ln>
                          <a:noFill/>
                        </a:ln>
                        <a:solidFill>
                          <a:srgbClr val="00FF00"/>
                        </a:solidFill>
                        <a:effectLst/>
                        <a:latin typeface="Trebuchet MS"/>
                        <a:ea typeface="ＭＳ Ｐゴシック" charset="0"/>
                        <a:cs typeface="Trebuchet MS"/>
                      </a:endParaRPr>
                    </a:p>
                  </a:txBody>
                  <a:tcPr marR="548640"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2000"/>
                        </a:lnSpc>
                        <a:spcBef>
                          <a:spcPts val="0"/>
                        </a:spcBef>
                        <a:spcAft>
                          <a:spcPts val="0"/>
                        </a:spcAft>
                        <a:buClrTx/>
                        <a:buSzTx/>
                        <a:buFontTx/>
                        <a:buNone/>
                        <a:tabLst>
                          <a:tab pos="182563" algn="dec"/>
                        </a:tabLst>
                      </a:pPr>
                      <a:r>
                        <a:rPr kumimoji="0" lang="en-US" sz="2000" b="1" i="0" u="none" strike="noStrike" cap="none" normalizeH="0" baseline="0" dirty="0" err="1" smtClean="0">
                          <a:ln>
                            <a:noFill/>
                          </a:ln>
                          <a:solidFill>
                            <a:schemeClr val="bg1">
                              <a:lumMod val="20000"/>
                              <a:lumOff val="80000"/>
                            </a:schemeClr>
                          </a:solidFill>
                          <a:effectLst/>
                          <a:latin typeface="Trebuchet MS"/>
                          <a:ea typeface="ＭＳ Ｐゴシック" charset="0"/>
                          <a:cs typeface="Trebuchet MS"/>
                        </a:rPr>
                        <a:t>Willowholme</a:t>
                      </a:r>
                      <a:r>
                        <a:rPr kumimoji="0" lang="en-US" sz="2000" b="1" i="0" u="none" strike="noStrike" cap="none" normalizeH="0" baseline="0" dirty="0" smtClean="0">
                          <a:ln>
                            <a:noFill/>
                          </a:ln>
                          <a:solidFill>
                            <a:schemeClr val="bg1">
                              <a:lumMod val="20000"/>
                              <a:lumOff val="80000"/>
                            </a:schemeClr>
                          </a:solidFill>
                          <a:effectLst/>
                          <a:latin typeface="Trebuchet MS"/>
                          <a:ea typeface="ＭＳ Ｐゴシック" charset="0"/>
                          <a:cs typeface="Trebuchet MS"/>
                        </a:rPr>
                        <a:t> Mark Anthony</a:t>
                      </a:r>
                      <a:endParaRPr kumimoji="0" lang="en-US" sz="2000" b="1" i="0" u="none" strike="noStrike" cap="none" normalizeH="0" baseline="0" dirty="0">
                        <a:ln>
                          <a:noFill/>
                        </a:ln>
                        <a:solidFill>
                          <a:schemeClr val="bg1">
                            <a:lumMod val="20000"/>
                            <a:lumOff val="80000"/>
                          </a:schemeClr>
                        </a:solidFill>
                        <a:effectLst/>
                        <a:latin typeface="Trebuchet MS"/>
                        <a:ea typeface="ＭＳ Ｐゴシック" charset="0"/>
                        <a:cs typeface="Trebuchet MS"/>
                      </a:endParaRPr>
                    </a:p>
                  </a:txBody>
                  <a:tcPr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r>
              <a:tr h="0">
                <a:tc>
                  <a:txBody>
                    <a:bodyPr/>
                    <a:lstStyle/>
                    <a:p>
                      <a:pPr marL="0" marR="0" lvl="0" indent="0" algn="ctr" defTabSz="914400" rtl="0" eaLnBrk="0" fontAlgn="base" latinLnBrk="0" hangingPunct="0">
                        <a:lnSpc>
                          <a:spcPts val="2000"/>
                        </a:lnSpc>
                        <a:spcBef>
                          <a:spcPts val="0"/>
                        </a:spcBef>
                        <a:spcAft>
                          <a:spcPts val="0"/>
                        </a:spcAft>
                        <a:buClrTx/>
                        <a:buSzTx/>
                        <a:buFontTx/>
                        <a:buNone/>
                        <a:tabLst/>
                      </a:pPr>
                      <a:r>
                        <a:rPr kumimoji="0" lang="en-US" sz="2000" b="1" i="0" u="none" strike="noStrike" cap="none" normalizeH="0" baseline="0" dirty="0" smtClean="0">
                          <a:ln>
                            <a:noFill/>
                          </a:ln>
                          <a:solidFill>
                            <a:srgbClr val="FFFFFF"/>
                          </a:solidFill>
                          <a:effectLst/>
                          <a:latin typeface="Trebuchet MS"/>
                          <a:ea typeface="ＭＳ Ｐゴシック" charset="0"/>
                          <a:cs typeface="Trebuchet MS"/>
                        </a:rPr>
                        <a:t>HH3</a:t>
                      </a:r>
                      <a:endParaRPr kumimoji="0" lang="en-US" sz="2000" b="1" i="0" u="none" strike="noStrike" cap="none" normalizeH="0" baseline="0" dirty="0">
                        <a:ln>
                          <a:noFill/>
                        </a:ln>
                        <a:solidFill>
                          <a:srgbClr val="FFFFFF"/>
                        </a:solidFill>
                        <a:effectLst/>
                        <a:latin typeface="Trebuchet MS"/>
                        <a:ea typeface="ＭＳ Ｐゴシック" charset="0"/>
                        <a:cs typeface="Trebuchet MS"/>
                      </a:endParaRPr>
                    </a:p>
                  </a:txBody>
                  <a:tcPr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2000"/>
                        </a:lnSpc>
                        <a:spcBef>
                          <a:spcPts val="0"/>
                        </a:spcBef>
                        <a:spcAft>
                          <a:spcPts val="0"/>
                        </a:spcAft>
                        <a:buClrTx/>
                        <a:buSzTx/>
                        <a:buFontTx/>
                        <a:buNone/>
                        <a:tabLst>
                          <a:tab pos="744538" algn="r"/>
                        </a:tabLst>
                      </a:pPr>
                      <a:r>
                        <a:rPr kumimoji="0" lang="en-US" sz="2000" b="1" i="0" u="none" strike="noStrike" cap="none" normalizeH="0" baseline="0" dirty="0" smtClean="0">
                          <a:ln>
                            <a:noFill/>
                          </a:ln>
                          <a:solidFill>
                            <a:srgbClr val="00FF00"/>
                          </a:solidFill>
                          <a:effectLst/>
                          <a:latin typeface="Trebuchet MS"/>
                          <a:ea typeface="ＭＳ Ｐゴシック" charset="0"/>
                          <a:cs typeface="Trebuchet MS"/>
                        </a:rPr>
                        <a:t>	8</a:t>
                      </a:r>
                      <a:endParaRPr kumimoji="0" lang="en-US" sz="2000" b="1" i="0" u="none" strike="noStrike" cap="none" normalizeH="0" baseline="0" dirty="0">
                        <a:ln>
                          <a:noFill/>
                        </a:ln>
                        <a:solidFill>
                          <a:srgbClr val="00FF00"/>
                        </a:solidFill>
                        <a:effectLst/>
                        <a:latin typeface="Trebuchet MS"/>
                        <a:ea typeface="ＭＳ Ｐゴシック" charset="0"/>
                        <a:cs typeface="Trebuchet MS"/>
                      </a:endParaRPr>
                    </a:p>
                  </a:txBody>
                  <a:tcPr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2000"/>
                        </a:lnSpc>
                        <a:spcBef>
                          <a:spcPts val="0"/>
                        </a:spcBef>
                        <a:spcAft>
                          <a:spcPts val="0"/>
                        </a:spcAft>
                        <a:buClrTx/>
                        <a:buSzTx/>
                        <a:buFontTx/>
                        <a:buNone/>
                        <a:tabLst>
                          <a:tab pos="690563" algn="dec"/>
                        </a:tabLst>
                        <a:defRPr/>
                      </a:pPr>
                      <a:r>
                        <a:rPr kumimoji="0" lang="en-US" sz="2000" b="1" i="0" u="none" strike="noStrike" cap="none" normalizeH="0" baseline="0" dirty="0" smtClean="0">
                          <a:ln>
                            <a:noFill/>
                          </a:ln>
                          <a:solidFill>
                            <a:srgbClr val="00FF00"/>
                          </a:solidFill>
                          <a:effectLst/>
                          <a:latin typeface="Trebuchet MS"/>
                          <a:ea typeface="ＭＳ Ｐゴシック" charset="0"/>
                          <a:cs typeface="Trebuchet MS"/>
                        </a:rPr>
                        <a:t>95.4*</a:t>
                      </a:r>
                      <a:endParaRPr kumimoji="0" lang="en-US" sz="2000" b="1" i="0" u="none" strike="noStrike" cap="none" normalizeH="0" baseline="0" dirty="0">
                        <a:ln>
                          <a:noFill/>
                        </a:ln>
                        <a:solidFill>
                          <a:srgbClr val="00FF00"/>
                        </a:solidFill>
                        <a:effectLst/>
                        <a:latin typeface="Trebuchet MS"/>
                        <a:ea typeface="ＭＳ Ｐゴシック" charset="0"/>
                        <a:cs typeface="Trebuchet MS"/>
                      </a:endParaRPr>
                    </a:p>
                  </a:txBody>
                  <a:tcPr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2000"/>
                        </a:lnSpc>
                        <a:spcBef>
                          <a:spcPts val="0"/>
                        </a:spcBef>
                        <a:spcAft>
                          <a:spcPts val="0"/>
                        </a:spcAft>
                        <a:buClrTx/>
                        <a:buSzTx/>
                        <a:buFontTx/>
                        <a:buNone/>
                        <a:tabLst/>
                      </a:pPr>
                      <a:r>
                        <a:rPr kumimoji="0" lang="en-US" sz="2000" b="1" i="0" u="none" strike="noStrike" cap="none" normalizeH="0" baseline="0" dirty="0" smtClean="0">
                          <a:ln>
                            <a:noFill/>
                          </a:ln>
                          <a:solidFill>
                            <a:srgbClr val="00FF00"/>
                          </a:solidFill>
                          <a:effectLst/>
                          <a:latin typeface="Trebuchet MS"/>
                          <a:ea typeface="ＭＳ Ｐゴシック" charset="0"/>
                          <a:cs typeface="Trebuchet MS"/>
                        </a:rPr>
                        <a:t>5.9</a:t>
                      </a:r>
                      <a:endParaRPr kumimoji="0" lang="en-US" sz="2000" b="1" i="0" u="none" strike="noStrike" cap="none" normalizeH="0" baseline="0" dirty="0">
                        <a:ln>
                          <a:noFill/>
                        </a:ln>
                        <a:solidFill>
                          <a:srgbClr val="00FF00"/>
                        </a:solidFill>
                        <a:effectLst/>
                        <a:latin typeface="Trebuchet MS"/>
                        <a:ea typeface="ＭＳ Ｐゴシック" charset="0"/>
                        <a:cs typeface="Trebuchet MS"/>
                      </a:endParaRPr>
                    </a:p>
                  </a:txBody>
                  <a:tcPr marR="548640"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a:lnSpc>
                          <a:spcPts val="2000"/>
                        </a:lnSpc>
                        <a:spcBef>
                          <a:spcPts val="0"/>
                        </a:spcBef>
                        <a:spcAft>
                          <a:spcPts val="0"/>
                        </a:spcAft>
                      </a:pPr>
                      <a:r>
                        <a:rPr lang="en-US" sz="2000" b="1" dirty="0" err="1" smtClean="0">
                          <a:solidFill>
                            <a:schemeClr val="bg1">
                              <a:lumMod val="20000"/>
                              <a:lumOff val="80000"/>
                            </a:schemeClr>
                          </a:solidFill>
                          <a:latin typeface="Trebuchet MS"/>
                          <a:cs typeface="Trebuchet MS"/>
                        </a:rPr>
                        <a:t>Glendell</a:t>
                      </a:r>
                      <a:r>
                        <a:rPr lang="en-US" sz="2000" b="1" baseline="0" dirty="0" smtClean="0">
                          <a:solidFill>
                            <a:schemeClr val="bg1">
                              <a:lumMod val="20000"/>
                              <a:lumOff val="80000"/>
                            </a:schemeClr>
                          </a:solidFill>
                          <a:latin typeface="Trebuchet MS"/>
                          <a:cs typeface="Trebuchet MS"/>
                        </a:rPr>
                        <a:t> </a:t>
                      </a:r>
                      <a:r>
                        <a:rPr lang="en-US" sz="2000" b="1" baseline="0" dirty="0" err="1" smtClean="0">
                          <a:solidFill>
                            <a:schemeClr val="bg1">
                              <a:lumMod val="20000"/>
                              <a:lumOff val="80000"/>
                            </a:schemeClr>
                          </a:solidFill>
                          <a:latin typeface="Trebuchet MS"/>
                          <a:cs typeface="Trebuchet MS"/>
                        </a:rPr>
                        <a:t>Arlinda</a:t>
                      </a:r>
                      <a:r>
                        <a:rPr lang="en-US" sz="2000" b="1" baseline="0" dirty="0" smtClean="0">
                          <a:solidFill>
                            <a:schemeClr val="bg1">
                              <a:lumMod val="20000"/>
                              <a:lumOff val="80000"/>
                            </a:schemeClr>
                          </a:solidFill>
                          <a:latin typeface="Trebuchet MS"/>
                          <a:cs typeface="Trebuchet MS"/>
                        </a:rPr>
                        <a:t> Chief,</a:t>
                      </a:r>
                    </a:p>
                    <a:p>
                      <a:pPr>
                        <a:lnSpc>
                          <a:spcPts val="2000"/>
                        </a:lnSpc>
                        <a:spcBef>
                          <a:spcPts val="0"/>
                        </a:spcBef>
                        <a:spcAft>
                          <a:spcPts val="0"/>
                        </a:spcAft>
                      </a:pPr>
                      <a:r>
                        <a:rPr lang="en-US" sz="2000" b="1" dirty="0" smtClean="0">
                          <a:solidFill>
                            <a:schemeClr val="bg1">
                              <a:lumMod val="20000"/>
                              <a:lumOff val="80000"/>
                            </a:schemeClr>
                          </a:solidFill>
                          <a:latin typeface="Trebuchet MS"/>
                          <a:cs typeface="Trebuchet MS"/>
                        </a:rPr>
                        <a:t>Gray View </a:t>
                      </a:r>
                      <a:r>
                        <a:rPr lang="en-US" sz="2000" b="1" dirty="0" err="1" smtClean="0">
                          <a:solidFill>
                            <a:schemeClr val="bg1">
                              <a:lumMod val="20000"/>
                              <a:lumOff val="80000"/>
                            </a:schemeClr>
                          </a:solidFill>
                          <a:latin typeface="Trebuchet MS"/>
                          <a:cs typeface="Trebuchet MS"/>
                        </a:rPr>
                        <a:t>Skyliner</a:t>
                      </a:r>
                      <a:endParaRPr lang="en-US" sz="2000" b="1" dirty="0">
                        <a:solidFill>
                          <a:schemeClr val="bg1">
                            <a:lumMod val="20000"/>
                            <a:lumOff val="80000"/>
                          </a:schemeClr>
                        </a:solidFill>
                        <a:latin typeface="Trebuchet MS"/>
                        <a:cs typeface="Trebuchet MS"/>
                      </a:endParaRPr>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r>
              <a:tr h="0">
                <a:tc>
                  <a:txBody>
                    <a:bodyPr/>
                    <a:lstStyle/>
                    <a:p>
                      <a:pPr marL="0" marR="0" lvl="0" indent="0" algn="ctr" defTabSz="914400" rtl="0" eaLnBrk="0" fontAlgn="base" latinLnBrk="0" hangingPunct="0">
                        <a:lnSpc>
                          <a:spcPts val="2000"/>
                        </a:lnSpc>
                        <a:spcBef>
                          <a:spcPts val="0"/>
                        </a:spcBef>
                        <a:spcAft>
                          <a:spcPts val="0"/>
                        </a:spcAft>
                        <a:buClrTx/>
                        <a:buSzTx/>
                        <a:buFontTx/>
                        <a:buNone/>
                        <a:tabLst/>
                      </a:pPr>
                      <a:r>
                        <a:rPr kumimoji="0" lang="en-US" sz="2000" b="1" i="0" u="none" strike="noStrike" cap="none" normalizeH="0" baseline="0" dirty="0" smtClean="0">
                          <a:ln>
                            <a:noFill/>
                          </a:ln>
                          <a:solidFill>
                            <a:srgbClr val="FFFFFF"/>
                          </a:solidFill>
                          <a:effectLst/>
                          <a:latin typeface="Trebuchet MS"/>
                          <a:ea typeface="ＭＳ Ｐゴシック" charset="0"/>
                          <a:cs typeface="Trebuchet MS"/>
                        </a:rPr>
                        <a:t>HH4</a:t>
                      </a:r>
                      <a:endParaRPr kumimoji="0" lang="en-US" sz="2000" b="1" i="0" u="none" strike="noStrike" cap="none" normalizeH="0" baseline="0" dirty="0">
                        <a:ln>
                          <a:noFill/>
                        </a:ln>
                        <a:solidFill>
                          <a:srgbClr val="FFFFFF"/>
                        </a:solidFill>
                        <a:effectLst/>
                        <a:latin typeface="Trebuchet MS"/>
                        <a:ea typeface="ＭＳ Ｐゴシック" charset="0"/>
                        <a:cs typeface="Trebuchet MS"/>
                      </a:endParaRPr>
                    </a:p>
                  </a:txBody>
                  <a:tcPr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2000"/>
                        </a:lnSpc>
                        <a:spcBef>
                          <a:spcPts val="0"/>
                        </a:spcBef>
                        <a:spcAft>
                          <a:spcPts val="0"/>
                        </a:spcAft>
                        <a:buClrTx/>
                        <a:buSzTx/>
                        <a:buFontTx/>
                        <a:buNone/>
                        <a:tabLst>
                          <a:tab pos="744538" algn="r"/>
                        </a:tabLst>
                      </a:pPr>
                      <a:r>
                        <a:rPr kumimoji="0" lang="en-US" sz="2000" b="1" i="0" u="none" strike="noStrike" cap="none" normalizeH="0" baseline="0" dirty="0" smtClean="0">
                          <a:ln>
                            <a:noFill/>
                          </a:ln>
                          <a:solidFill>
                            <a:srgbClr val="00FF00"/>
                          </a:solidFill>
                          <a:effectLst/>
                          <a:latin typeface="Trebuchet MS"/>
                          <a:ea typeface="ＭＳ Ｐゴシック" charset="0"/>
                          <a:cs typeface="Trebuchet MS"/>
                        </a:rPr>
                        <a:t>	1</a:t>
                      </a:r>
                      <a:endParaRPr kumimoji="0" lang="en-US" sz="2000" b="1" i="0" u="none" strike="noStrike" cap="none" normalizeH="0" baseline="0" dirty="0">
                        <a:ln>
                          <a:noFill/>
                        </a:ln>
                        <a:solidFill>
                          <a:srgbClr val="00FF00"/>
                        </a:solidFill>
                        <a:effectLst/>
                        <a:latin typeface="Trebuchet MS"/>
                        <a:ea typeface="ＭＳ Ｐゴシック" charset="0"/>
                        <a:cs typeface="Trebuchet MS"/>
                      </a:endParaRPr>
                    </a:p>
                  </a:txBody>
                  <a:tcPr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2000"/>
                        </a:lnSpc>
                        <a:spcBef>
                          <a:spcPts val="0"/>
                        </a:spcBef>
                        <a:spcAft>
                          <a:spcPts val="0"/>
                        </a:spcAft>
                        <a:buClrTx/>
                        <a:buSzTx/>
                        <a:buFontTx/>
                        <a:buNone/>
                        <a:tabLst>
                          <a:tab pos="690563" algn="dec"/>
                        </a:tabLst>
                      </a:pPr>
                      <a:r>
                        <a:rPr kumimoji="0" lang="en-US" sz="2000" b="1" i="0" u="none" strike="noStrike" cap="none" normalizeH="0" baseline="0" dirty="0" smtClean="0">
                          <a:ln>
                            <a:noFill/>
                          </a:ln>
                          <a:solidFill>
                            <a:srgbClr val="00FF00"/>
                          </a:solidFill>
                          <a:effectLst/>
                          <a:latin typeface="Trebuchet MS"/>
                          <a:ea typeface="ＭＳ Ｐゴシック" charset="0"/>
                          <a:cs typeface="Trebuchet MS"/>
                        </a:rPr>
                        <a:t>1.3*</a:t>
                      </a:r>
                      <a:endParaRPr kumimoji="0" lang="en-US" sz="2000" b="1" i="0" u="none" strike="noStrike" cap="none" normalizeH="0" baseline="0" dirty="0">
                        <a:ln>
                          <a:noFill/>
                        </a:ln>
                        <a:solidFill>
                          <a:srgbClr val="00FF00"/>
                        </a:solidFill>
                        <a:effectLst/>
                        <a:latin typeface="Trebuchet MS"/>
                        <a:ea typeface="ＭＳ Ｐゴシック" charset="0"/>
                        <a:cs typeface="Trebuchet MS"/>
                      </a:endParaRPr>
                    </a:p>
                  </a:txBody>
                  <a:tcPr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2000"/>
                        </a:lnSpc>
                        <a:spcBef>
                          <a:spcPts val="0"/>
                        </a:spcBef>
                        <a:spcAft>
                          <a:spcPts val="0"/>
                        </a:spcAft>
                        <a:buClrTx/>
                        <a:buSzTx/>
                        <a:buFontTx/>
                        <a:buNone/>
                        <a:tabLst/>
                      </a:pPr>
                      <a:r>
                        <a:rPr kumimoji="0" lang="en-US" sz="2000" b="1" i="0" u="none" strike="noStrike" cap="none" normalizeH="0" baseline="0" dirty="0" smtClean="0">
                          <a:ln>
                            <a:noFill/>
                          </a:ln>
                          <a:solidFill>
                            <a:srgbClr val="00FF00"/>
                          </a:solidFill>
                          <a:effectLst/>
                          <a:latin typeface="Trebuchet MS"/>
                          <a:ea typeface="ＭＳ Ｐゴシック" charset="0"/>
                          <a:cs typeface="Trebuchet MS"/>
                        </a:rPr>
                        <a:t>0.7</a:t>
                      </a:r>
                      <a:endParaRPr kumimoji="0" lang="en-US" sz="2000" b="1" i="0" u="none" strike="noStrike" cap="none" normalizeH="0" baseline="0" dirty="0">
                        <a:ln>
                          <a:noFill/>
                        </a:ln>
                        <a:solidFill>
                          <a:srgbClr val="00FF00"/>
                        </a:solidFill>
                        <a:effectLst/>
                        <a:latin typeface="Trebuchet MS"/>
                        <a:ea typeface="ＭＳ Ｐゴシック" charset="0"/>
                        <a:cs typeface="Trebuchet MS"/>
                      </a:endParaRPr>
                    </a:p>
                  </a:txBody>
                  <a:tcPr marR="548640"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a:lnSpc>
                          <a:spcPts val="2000"/>
                        </a:lnSpc>
                        <a:spcBef>
                          <a:spcPts val="0"/>
                        </a:spcBef>
                        <a:spcAft>
                          <a:spcPts val="0"/>
                        </a:spcAft>
                      </a:pPr>
                      <a:r>
                        <a:rPr lang="en-US" sz="2000" b="1" kern="1200" dirty="0" err="1" smtClean="0">
                          <a:solidFill>
                            <a:schemeClr val="bg1">
                              <a:lumMod val="20000"/>
                              <a:lumOff val="80000"/>
                            </a:schemeClr>
                          </a:solidFill>
                          <a:latin typeface="Trebuchet MS"/>
                          <a:ea typeface="+mn-ea"/>
                          <a:cs typeface="Trebuchet MS"/>
                        </a:rPr>
                        <a:t>Besne</a:t>
                      </a:r>
                      <a:r>
                        <a:rPr lang="en-US" sz="2000" b="1" kern="1200" dirty="0" smtClean="0">
                          <a:solidFill>
                            <a:schemeClr val="bg1">
                              <a:lumMod val="20000"/>
                              <a:lumOff val="80000"/>
                            </a:schemeClr>
                          </a:solidFill>
                          <a:latin typeface="Trebuchet MS"/>
                          <a:ea typeface="+mn-ea"/>
                          <a:cs typeface="Trebuchet MS"/>
                        </a:rPr>
                        <a:t> Buck</a:t>
                      </a:r>
                      <a:endParaRPr lang="en-US" sz="2000" b="1" dirty="0">
                        <a:solidFill>
                          <a:schemeClr val="bg1">
                            <a:lumMod val="20000"/>
                            <a:lumOff val="80000"/>
                          </a:schemeClr>
                        </a:solidFill>
                        <a:latin typeface="Trebuchet MS"/>
                        <a:cs typeface="Trebuchet MS"/>
                      </a:endParaRPr>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r>
              <a:tr h="0">
                <a:tc>
                  <a:txBody>
                    <a:bodyPr/>
                    <a:lstStyle/>
                    <a:p>
                      <a:pPr marL="0" marR="0" lvl="0" indent="0" algn="ctr" defTabSz="914400" rtl="0" eaLnBrk="0" fontAlgn="base" latinLnBrk="0" hangingPunct="0">
                        <a:lnSpc>
                          <a:spcPts val="2000"/>
                        </a:lnSpc>
                        <a:spcBef>
                          <a:spcPts val="0"/>
                        </a:spcBef>
                        <a:spcAft>
                          <a:spcPts val="0"/>
                        </a:spcAft>
                        <a:buClrTx/>
                        <a:buSzTx/>
                        <a:buFontTx/>
                        <a:buNone/>
                        <a:tabLst/>
                      </a:pPr>
                      <a:r>
                        <a:rPr kumimoji="0" lang="en-US" sz="2000" b="1" i="0" u="none" strike="noStrike" cap="none" normalizeH="0" baseline="0" dirty="0" smtClean="0">
                          <a:ln>
                            <a:noFill/>
                          </a:ln>
                          <a:solidFill>
                            <a:srgbClr val="FFFFFF"/>
                          </a:solidFill>
                          <a:effectLst/>
                          <a:latin typeface="Trebuchet MS"/>
                          <a:ea typeface="ＭＳ Ｐゴシック" charset="0"/>
                          <a:cs typeface="Trebuchet MS"/>
                        </a:rPr>
                        <a:t>HH5</a:t>
                      </a:r>
                      <a:endParaRPr kumimoji="0" lang="en-US" sz="2000" b="1" i="0" u="none" strike="noStrike" cap="none" normalizeH="0" baseline="0" dirty="0">
                        <a:ln>
                          <a:noFill/>
                        </a:ln>
                        <a:solidFill>
                          <a:srgbClr val="FFFFFF"/>
                        </a:solidFill>
                        <a:effectLst/>
                        <a:latin typeface="Trebuchet MS"/>
                        <a:ea typeface="ＭＳ Ｐゴシック" charset="0"/>
                        <a:cs typeface="Trebuchet MS"/>
                      </a:endParaRPr>
                    </a:p>
                  </a:txBody>
                  <a:tcPr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2000"/>
                        </a:lnSpc>
                        <a:spcBef>
                          <a:spcPts val="0"/>
                        </a:spcBef>
                        <a:spcAft>
                          <a:spcPts val="0"/>
                        </a:spcAft>
                        <a:buClrTx/>
                        <a:buSzTx/>
                        <a:buFontTx/>
                        <a:buNone/>
                        <a:tabLst>
                          <a:tab pos="744538" algn="r"/>
                        </a:tabLst>
                      </a:pPr>
                      <a:r>
                        <a:rPr kumimoji="0" lang="en-US" sz="2000" b="1" i="0" u="none" strike="noStrike" cap="none" normalizeH="0" baseline="0" dirty="0" smtClean="0">
                          <a:ln>
                            <a:noFill/>
                          </a:ln>
                          <a:solidFill>
                            <a:srgbClr val="00FF00"/>
                          </a:solidFill>
                          <a:effectLst/>
                          <a:latin typeface="Trebuchet MS"/>
                          <a:ea typeface="ＭＳ Ｐゴシック" charset="0"/>
                          <a:cs typeface="Trebuchet MS"/>
                        </a:rPr>
                        <a:t>	9</a:t>
                      </a:r>
                      <a:endParaRPr kumimoji="0" lang="en-US" sz="2000" b="1" i="0" u="none" strike="noStrike" cap="none" normalizeH="0" baseline="0" dirty="0">
                        <a:ln>
                          <a:noFill/>
                        </a:ln>
                        <a:solidFill>
                          <a:srgbClr val="00FF00"/>
                        </a:solidFill>
                        <a:effectLst/>
                        <a:latin typeface="Trebuchet MS"/>
                        <a:ea typeface="ＭＳ Ｐゴシック" charset="0"/>
                        <a:cs typeface="Trebuchet MS"/>
                      </a:endParaRPr>
                    </a:p>
                  </a:txBody>
                  <a:tcPr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2000"/>
                        </a:lnSpc>
                        <a:spcBef>
                          <a:spcPts val="0"/>
                        </a:spcBef>
                        <a:spcAft>
                          <a:spcPts val="0"/>
                        </a:spcAft>
                        <a:buClrTx/>
                        <a:buSzTx/>
                        <a:buFontTx/>
                        <a:buNone/>
                        <a:tabLst>
                          <a:tab pos="690563" algn="dec"/>
                        </a:tabLst>
                      </a:pPr>
                      <a:r>
                        <a:rPr kumimoji="0" lang="en-US" sz="2000" b="1" i="0" u="none" strike="noStrike" cap="none" normalizeH="0" baseline="0" dirty="0" smtClean="0">
                          <a:ln>
                            <a:noFill/>
                          </a:ln>
                          <a:solidFill>
                            <a:srgbClr val="00FF00"/>
                          </a:solidFill>
                          <a:effectLst/>
                          <a:latin typeface="Trebuchet MS"/>
                          <a:ea typeface="ＭＳ Ｐゴシック" charset="0"/>
                          <a:cs typeface="Trebuchet MS"/>
                        </a:rPr>
                        <a:t>92.4</a:t>
                      </a:r>
                      <a:r>
                        <a:rPr kumimoji="0" lang="en-US" sz="1000" b="1" i="0" u="none" strike="noStrike" cap="none" normalizeH="0" baseline="0" dirty="0" smtClean="0">
                          <a:ln>
                            <a:noFill/>
                          </a:ln>
                          <a:solidFill>
                            <a:srgbClr val="00FF00"/>
                          </a:solidFill>
                          <a:effectLst/>
                          <a:latin typeface="Trebuchet MS"/>
                          <a:ea typeface="ＭＳ Ｐゴシック" charset="0"/>
                          <a:cs typeface="Trebuchet MS"/>
                        </a:rPr>
                        <a:t>3</a:t>
                      </a:r>
                      <a:r>
                        <a:rPr kumimoji="0" lang="en-US" sz="2000" b="1" i="0" u="none" strike="noStrike" cap="none" normalizeH="0" baseline="0" dirty="0" smtClean="0">
                          <a:ln>
                            <a:noFill/>
                          </a:ln>
                          <a:solidFill>
                            <a:srgbClr val="00FF00"/>
                          </a:solidFill>
                          <a:effectLst/>
                          <a:latin typeface="Trebuchet MS"/>
                          <a:ea typeface="ＭＳ Ｐゴシック" charset="0"/>
                          <a:cs typeface="Trebuchet MS"/>
                        </a:rPr>
                        <a:t>–</a:t>
                      </a:r>
                      <a:r>
                        <a:rPr kumimoji="0" lang="en-US" sz="1000" b="1" i="0" u="none" strike="noStrike" cap="none" normalizeH="0" baseline="0" dirty="0" smtClean="0">
                          <a:ln>
                            <a:noFill/>
                          </a:ln>
                          <a:solidFill>
                            <a:srgbClr val="00FF00"/>
                          </a:solidFill>
                          <a:effectLst/>
                          <a:latin typeface="Trebuchet MS"/>
                          <a:ea typeface="ＭＳ Ｐゴシック" charset="0"/>
                          <a:cs typeface="Trebuchet MS"/>
                        </a:rPr>
                        <a:t> </a:t>
                      </a:r>
                      <a:r>
                        <a:rPr kumimoji="0" lang="en-US" sz="2000" b="1" i="0" u="none" strike="noStrike" cap="none" normalizeH="0" baseline="0" dirty="0" smtClean="0">
                          <a:ln>
                            <a:noFill/>
                          </a:ln>
                          <a:solidFill>
                            <a:srgbClr val="00FF00"/>
                          </a:solidFill>
                          <a:effectLst/>
                          <a:latin typeface="Trebuchet MS"/>
                          <a:ea typeface="ＭＳ Ｐゴシック" charset="0"/>
                          <a:cs typeface="Trebuchet MS"/>
                        </a:rPr>
                        <a:t>93.9*</a:t>
                      </a:r>
                      <a:endParaRPr kumimoji="0" lang="en-US" sz="2000" b="1" i="0" u="none" strike="noStrike" cap="none" normalizeH="0" baseline="0" dirty="0">
                        <a:ln>
                          <a:noFill/>
                        </a:ln>
                        <a:solidFill>
                          <a:srgbClr val="00FF00"/>
                        </a:solidFill>
                        <a:effectLst/>
                        <a:latin typeface="Trebuchet MS"/>
                        <a:ea typeface="ＭＳ Ｐゴシック" charset="0"/>
                        <a:cs typeface="Trebuchet MS"/>
                      </a:endParaRPr>
                    </a:p>
                  </a:txBody>
                  <a:tcPr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2000"/>
                        </a:lnSpc>
                        <a:spcBef>
                          <a:spcPts val="0"/>
                        </a:spcBef>
                        <a:spcAft>
                          <a:spcPts val="0"/>
                        </a:spcAft>
                        <a:buClrTx/>
                        <a:buSzTx/>
                        <a:buFontTx/>
                        <a:buNone/>
                        <a:tabLst/>
                      </a:pPr>
                      <a:r>
                        <a:rPr kumimoji="0" lang="en-US" sz="2000" b="1" i="0" u="none" strike="noStrike" cap="none" normalizeH="0" baseline="0" dirty="0" smtClean="0">
                          <a:ln>
                            <a:noFill/>
                          </a:ln>
                          <a:solidFill>
                            <a:srgbClr val="00FF00"/>
                          </a:solidFill>
                          <a:effectLst/>
                          <a:latin typeface="Trebuchet MS"/>
                          <a:ea typeface="ＭＳ Ｐゴシック" charset="0"/>
                          <a:cs typeface="Trebuchet MS"/>
                        </a:rPr>
                        <a:t>4.4</a:t>
                      </a:r>
                      <a:endParaRPr kumimoji="0" lang="en-US" sz="2000" b="1" i="0" u="none" strike="noStrike" cap="none" normalizeH="0" baseline="0" dirty="0">
                        <a:ln>
                          <a:noFill/>
                        </a:ln>
                        <a:solidFill>
                          <a:srgbClr val="00FF00"/>
                        </a:solidFill>
                        <a:effectLst/>
                        <a:latin typeface="Trebuchet MS"/>
                        <a:ea typeface="ＭＳ Ｐゴシック" charset="0"/>
                        <a:cs typeface="Trebuchet MS"/>
                      </a:endParaRPr>
                    </a:p>
                  </a:txBody>
                  <a:tcPr marR="548640"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a:lnSpc>
                          <a:spcPts val="2000"/>
                        </a:lnSpc>
                        <a:spcBef>
                          <a:spcPts val="0"/>
                        </a:spcBef>
                        <a:spcAft>
                          <a:spcPts val="0"/>
                        </a:spcAft>
                      </a:pPr>
                      <a:r>
                        <a:rPr lang="en-US" sz="2000" b="1" kern="1200" dirty="0" err="1" smtClean="0">
                          <a:solidFill>
                            <a:schemeClr val="bg1">
                              <a:lumMod val="20000"/>
                              <a:lumOff val="80000"/>
                            </a:schemeClr>
                          </a:solidFill>
                          <a:latin typeface="Trebuchet MS"/>
                          <a:ea typeface="+mn-ea"/>
                          <a:cs typeface="Trebuchet MS"/>
                        </a:rPr>
                        <a:t>Thornlea</a:t>
                      </a:r>
                      <a:r>
                        <a:rPr lang="en-US" sz="2000" b="1" kern="1200" dirty="0" smtClean="0">
                          <a:solidFill>
                            <a:schemeClr val="bg1">
                              <a:lumMod val="20000"/>
                              <a:lumOff val="80000"/>
                            </a:schemeClr>
                          </a:solidFill>
                          <a:latin typeface="Trebuchet MS"/>
                          <a:ea typeface="+mn-ea"/>
                          <a:cs typeface="Trebuchet MS"/>
                        </a:rPr>
                        <a:t> </a:t>
                      </a:r>
                      <a:r>
                        <a:rPr lang="en-US" sz="2000" b="1" kern="1200" dirty="0" err="1" smtClean="0">
                          <a:solidFill>
                            <a:schemeClr val="bg1">
                              <a:lumMod val="20000"/>
                              <a:lumOff val="80000"/>
                            </a:schemeClr>
                          </a:solidFill>
                          <a:latin typeface="Trebuchet MS"/>
                          <a:ea typeface="+mn-ea"/>
                          <a:cs typeface="Trebuchet MS"/>
                        </a:rPr>
                        <a:t>Texal</a:t>
                      </a:r>
                      <a:r>
                        <a:rPr lang="en-US" sz="2000" b="1" kern="1200" dirty="0" smtClean="0">
                          <a:solidFill>
                            <a:schemeClr val="bg1">
                              <a:lumMod val="20000"/>
                              <a:lumOff val="80000"/>
                            </a:schemeClr>
                          </a:solidFill>
                          <a:latin typeface="Trebuchet MS"/>
                          <a:ea typeface="+mn-ea"/>
                          <a:cs typeface="Trebuchet MS"/>
                        </a:rPr>
                        <a:t> Supreme</a:t>
                      </a:r>
                      <a:endParaRPr lang="en-US" sz="2000" b="1" dirty="0">
                        <a:solidFill>
                          <a:schemeClr val="bg1">
                            <a:lumMod val="20000"/>
                            <a:lumOff val="80000"/>
                          </a:schemeClr>
                        </a:solidFill>
                        <a:latin typeface="Trebuchet MS"/>
                        <a:cs typeface="Trebuchet MS"/>
                      </a:endParaRPr>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r>
              <a:tr h="0">
                <a:tc>
                  <a:txBody>
                    <a:bodyPr/>
                    <a:lstStyle/>
                    <a:p>
                      <a:pPr marL="0" marR="0" lvl="0" indent="0" algn="ctr" defTabSz="914400" rtl="0" eaLnBrk="0" fontAlgn="base" latinLnBrk="0" hangingPunct="0">
                        <a:lnSpc>
                          <a:spcPts val="2000"/>
                        </a:lnSpc>
                        <a:spcBef>
                          <a:spcPts val="0"/>
                        </a:spcBef>
                        <a:spcAft>
                          <a:spcPts val="0"/>
                        </a:spcAft>
                        <a:buClrTx/>
                        <a:buSzTx/>
                        <a:buFontTx/>
                        <a:buNone/>
                        <a:tabLst/>
                      </a:pPr>
                      <a:r>
                        <a:rPr kumimoji="0" lang="en-US" sz="2000" b="1" i="0" u="none" strike="noStrike" cap="none" normalizeH="0" baseline="0" dirty="0" smtClean="0">
                          <a:ln>
                            <a:noFill/>
                          </a:ln>
                          <a:solidFill>
                            <a:srgbClr val="FFFFFF"/>
                          </a:solidFill>
                          <a:effectLst/>
                          <a:latin typeface="Trebuchet MS"/>
                          <a:ea typeface="ＭＳ Ｐゴシック" charset="0"/>
                          <a:cs typeface="Trebuchet MS"/>
                        </a:rPr>
                        <a:t>JH1</a:t>
                      </a:r>
                      <a:endParaRPr kumimoji="0" lang="en-US" sz="2000" b="1" i="0" u="none" strike="noStrike" cap="none" normalizeH="0" baseline="0" dirty="0">
                        <a:ln>
                          <a:noFill/>
                        </a:ln>
                        <a:solidFill>
                          <a:srgbClr val="FFFFFF"/>
                        </a:solidFill>
                        <a:effectLst/>
                        <a:latin typeface="Trebuchet MS"/>
                        <a:ea typeface="ＭＳ Ｐゴシック" charset="0"/>
                        <a:cs typeface="Trebuchet MS"/>
                      </a:endParaRPr>
                    </a:p>
                  </a:txBody>
                  <a:tcPr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2000"/>
                        </a:lnSpc>
                        <a:spcBef>
                          <a:spcPts val="0"/>
                        </a:spcBef>
                        <a:spcAft>
                          <a:spcPts val="0"/>
                        </a:spcAft>
                        <a:buClrTx/>
                        <a:buSzTx/>
                        <a:buFontTx/>
                        <a:buNone/>
                        <a:tabLst>
                          <a:tab pos="744538" algn="r"/>
                        </a:tabLst>
                      </a:pPr>
                      <a:r>
                        <a:rPr kumimoji="0" lang="en-US" sz="2000" b="1" i="0" u="none" strike="noStrike" cap="none" normalizeH="0" baseline="0" dirty="0" smtClean="0">
                          <a:ln>
                            <a:noFill/>
                          </a:ln>
                          <a:solidFill>
                            <a:srgbClr val="00FF00"/>
                          </a:solidFill>
                          <a:effectLst/>
                          <a:latin typeface="Trebuchet MS"/>
                          <a:ea typeface="ＭＳ Ｐゴシック" charset="0"/>
                          <a:cs typeface="Trebuchet MS"/>
                        </a:rPr>
                        <a:t>	15</a:t>
                      </a:r>
                      <a:endParaRPr kumimoji="0" lang="en-US" sz="2000" b="1" i="0" u="none" strike="noStrike" cap="none" normalizeH="0" baseline="0" dirty="0">
                        <a:ln>
                          <a:noFill/>
                        </a:ln>
                        <a:solidFill>
                          <a:srgbClr val="00FF00"/>
                        </a:solidFill>
                        <a:effectLst/>
                        <a:latin typeface="Trebuchet MS"/>
                        <a:ea typeface="ＭＳ Ｐゴシック" charset="0"/>
                        <a:cs typeface="Trebuchet MS"/>
                      </a:endParaRPr>
                    </a:p>
                  </a:txBody>
                  <a:tcPr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2000"/>
                        </a:lnSpc>
                        <a:spcBef>
                          <a:spcPts val="0"/>
                        </a:spcBef>
                        <a:spcAft>
                          <a:spcPts val="0"/>
                        </a:spcAft>
                        <a:buClrTx/>
                        <a:buSzTx/>
                        <a:buFontTx/>
                        <a:buNone/>
                        <a:tabLst>
                          <a:tab pos="690563" algn="dec"/>
                        </a:tabLst>
                      </a:pPr>
                      <a:r>
                        <a:rPr kumimoji="0" lang="en-US" sz="2000" b="1" i="0" u="none" strike="noStrike" cap="none" normalizeH="0" baseline="0" dirty="0" smtClean="0">
                          <a:ln>
                            <a:noFill/>
                          </a:ln>
                          <a:solidFill>
                            <a:srgbClr val="00FF00"/>
                          </a:solidFill>
                          <a:effectLst/>
                          <a:latin typeface="Trebuchet MS"/>
                          <a:ea typeface="ＭＳ Ｐゴシック" charset="0"/>
                          <a:cs typeface="Trebuchet MS"/>
                        </a:rPr>
                        <a:t>15.7*</a:t>
                      </a:r>
                      <a:endParaRPr kumimoji="0" lang="en-US" sz="2000" b="1" i="0" u="none" strike="noStrike" cap="none" normalizeH="0" baseline="0" dirty="0">
                        <a:ln>
                          <a:noFill/>
                        </a:ln>
                        <a:solidFill>
                          <a:srgbClr val="00FF00"/>
                        </a:solidFill>
                        <a:effectLst/>
                        <a:latin typeface="Trebuchet MS"/>
                        <a:ea typeface="ＭＳ Ｐゴシック" charset="0"/>
                        <a:cs typeface="Trebuchet MS"/>
                      </a:endParaRPr>
                    </a:p>
                  </a:txBody>
                  <a:tcPr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2000"/>
                        </a:lnSpc>
                        <a:spcBef>
                          <a:spcPts val="0"/>
                        </a:spcBef>
                        <a:spcAft>
                          <a:spcPts val="0"/>
                        </a:spcAft>
                        <a:buClrTx/>
                        <a:buSzTx/>
                        <a:buFontTx/>
                        <a:buNone/>
                        <a:tabLst/>
                      </a:pPr>
                      <a:r>
                        <a:rPr kumimoji="0" lang="en-US" sz="2000" b="1" i="0" u="none" strike="noStrike" cap="none" normalizeH="0" baseline="0" dirty="0" smtClean="0">
                          <a:ln>
                            <a:noFill/>
                          </a:ln>
                          <a:solidFill>
                            <a:srgbClr val="00FF00"/>
                          </a:solidFill>
                          <a:effectLst/>
                          <a:latin typeface="Trebuchet MS"/>
                          <a:ea typeface="ＭＳ Ｐゴシック" charset="0"/>
                          <a:cs typeface="Trebuchet MS"/>
                        </a:rPr>
                        <a:t>24.2</a:t>
                      </a:r>
                      <a:endParaRPr kumimoji="0" lang="en-US" sz="2000" b="1" i="0" u="none" strike="noStrike" cap="none" normalizeH="0" baseline="0" dirty="0">
                        <a:ln>
                          <a:noFill/>
                        </a:ln>
                        <a:solidFill>
                          <a:srgbClr val="00FF00"/>
                        </a:solidFill>
                        <a:effectLst/>
                        <a:latin typeface="Trebuchet MS"/>
                        <a:ea typeface="ＭＳ Ｐゴシック" charset="0"/>
                        <a:cs typeface="Trebuchet MS"/>
                      </a:endParaRPr>
                    </a:p>
                  </a:txBody>
                  <a:tcPr marR="548640"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a:lnSpc>
                          <a:spcPts val="2000"/>
                        </a:lnSpc>
                        <a:spcBef>
                          <a:spcPts val="0"/>
                        </a:spcBef>
                        <a:spcAft>
                          <a:spcPts val="0"/>
                        </a:spcAft>
                      </a:pPr>
                      <a:r>
                        <a:rPr lang="en-US" sz="2000" b="1" dirty="0" smtClean="0">
                          <a:solidFill>
                            <a:schemeClr val="bg1">
                              <a:lumMod val="20000"/>
                              <a:lumOff val="80000"/>
                            </a:schemeClr>
                          </a:solidFill>
                          <a:latin typeface="Trebuchet MS"/>
                          <a:cs typeface="Trebuchet MS"/>
                        </a:rPr>
                        <a:t>Observer Chocolate Soldier</a:t>
                      </a:r>
                      <a:endParaRPr lang="en-US" sz="2000" b="1" dirty="0">
                        <a:solidFill>
                          <a:schemeClr val="bg1">
                            <a:lumMod val="20000"/>
                            <a:lumOff val="80000"/>
                          </a:schemeClr>
                        </a:solidFill>
                        <a:latin typeface="Trebuchet MS"/>
                        <a:cs typeface="Trebuchet MS"/>
                      </a:endParaRPr>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r>
              <a:tr h="0">
                <a:tc>
                  <a:txBody>
                    <a:bodyPr/>
                    <a:lstStyle/>
                    <a:p>
                      <a:pPr marL="0" marR="0" lvl="0" indent="0" algn="ctr" defTabSz="914400" rtl="0" eaLnBrk="0" fontAlgn="base" latinLnBrk="0" hangingPunct="0">
                        <a:lnSpc>
                          <a:spcPts val="2000"/>
                        </a:lnSpc>
                        <a:spcBef>
                          <a:spcPts val="0"/>
                        </a:spcBef>
                        <a:spcAft>
                          <a:spcPts val="0"/>
                        </a:spcAft>
                        <a:buClrTx/>
                        <a:buSzTx/>
                        <a:buFontTx/>
                        <a:buNone/>
                        <a:tabLst/>
                      </a:pPr>
                      <a:r>
                        <a:rPr kumimoji="0" lang="en-US" sz="2000" b="1" i="0" u="none" strike="noStrike" cap="none" normalizeH="0" baseline="0" dirty="0" smtClean="0">
                          <a:ln>
                            <a:noFill/>
                          </a:ln>
                          <a:solidFill>
                            <a:srgbClr val="FFFFFF"/>
                          </a:solidFill>
                          <a:effectLst/>
                          <a:latin typeface="Trebuchet MS"/>
                          <a:ea typeface="ＭＳ Ｐゴシック" charset="0"/>
                          <a:cs typeface="Trebuchet MS"/>
                        </a:rPr>
                        <a:t>JH2</a:t>
                      </a:r>
                      <a:endParaRPr kumimoji="0" lang="en-US" sz="2000" b="1" i="0" u="none" strike="noStrike" cap="none" normalizeH="0" baseline="0" dirty="0">
                        <a:ln>
                          <a:noFill/>
                        </a:ln>
                        <a:solidFill>
                          <a:srgbClr val="FFFFFF"/>
                        </a:solidFill>
                        <a:effectLst/>
                        <a:latin typeface="Trebuchet MS"/>
                        <a:ea typeface="ＭＳ Ｐゴシック" charset="0"/>
                        <a:cs typeface="Trebuchet MS"/>
                      </a:endParaRPr>
                    </a:p>
                  </a:txBody>
                  <a:tcPr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2000"/>
                        </a:lnSpc>
                        <a:spcBef>
                          <a:spcPts val="0"/>
                        </a:spcBef>
                        <a:spcAft>
                          <a:spcPts val="0"/>
                        </a:spcAft>
                        <a:buClrTx/>
                        <a:buSzTx/>
                        <a:buFontTx/>
                        <a:buNone/>
                        <a:tabLst>
                          <a:tab pos="744538" algn="r"/>
                        </a:tabLst>
                      </a:pPr>
                      <a:r>
                        <a:rPr kumimoji="0" lang="en-US" sz="2000" b="1" i="0" u="none" strike="noStrike" cap="none" normalizeH="0" baseline="0" dirty="0" smtClean="0">
                          <a:ln>
                            <a:noFill/>
                          </a:ln>
                          <a:solidFill>
                            <a:srgbClr val="00FF00"/>
                          </a:solidFill>
                          <a:effectLst/>
                          <a:latin typeface="Trebuchet MS"/>
                          <a:ea typeface="ＭＳ Ｐゴシック" charset="0"/>
                          <a:cs typeface="Trebuchet MS"/>
                        </a:rPr>
                        <a:t>26</a:t>
                      </a:r>
                      <a:endParaRPr kumimoji="0" lang="en-US" sz="2000" b="1" i="0" u="none" strike="noStrike" cap="none" normalizeH="0" baseline="0" dirty="0">
                        <a:ln>
                          <a:noFill/>
                        </a:ln>
                        <a:solidFill>
                          <a:srgbClr val="00FF00"/>
                        </a:solidFill>
                        <a:effectLst/>
                        <a:latin typeface="Trebuchet MS"/>
                        <a:ea typeface="ＭＳ Ｐゴシック" charset="0"/>
                        <a:cs typeface="Trebuchet MS"/>
                      </a:endParaRPr>
                    </a:p>
                  </a:txBody>
                  <a:tcPr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2000"/>
                        </a:lnSpc>
                        <a:spcBef>
                          <a:spcPts val="0"/>
                        </a:spcBef>
                        <a:spcAft>
                          <a:spcPts val="0"/>
                        </a:spcAft>
                        <a:buClrTx/>
                        <a:buSzTx/>
                        <a:buFontTx/>
                        <a:buNone/>
                        <a:tabLst>
                          <a:tab pos="690563" algn="dec"/>
                        </a:tabLst>
                      </a:pPr>
                      <a:r>
                        <a:rPr kumimoji="0" lang="en-US" sz="2000" b="1" i="0" u="none" strike="noStrike" cap="none" normalizeH="0" baseline="0" dirty="0" smtClean="0">
                          <a:ln>
                            <a:noFill/>
                          </a:ln>
                          <a:solidFill>
                            <a:srgbClr val="00FF00"/>
                          </a:solidFill>
                          <a:effectLst/>
                          <a:latin typeface="Trebuchet MS"/>
                          <a:ea typeface="ＭＳ Ｐゴシック" charset="0"/>
                          <a:cs typeface="Trebuchet MS"/>
                        </a:rPr>
                        <a:t>8.8</a:t>
                      </a:r>
                      <a:r>
                        <a:rPr kumimoji="0" lang="en-US" sz="1000" b="1" i="0" u="none" strike="noStrike" cap="none" normalizeH="0" baseline="0" dirty="0" smtClean="0">
                          <a:ln>
                            <a:noFill/>
                          </a:ln>
                          <a:solidFill>
                            <a:srgbClr val="00FF00"/>
                          </a:solidFill>
                          <a:effectLst/>
                          <a:latin typeface="Trebuchet MS"/>
                          <a:ea typeface="ＭＳ Ｐゴシック" charset="0"/>
                          <a:cs typeface="Trebuchet MS"/>
                        </a:rPr>
                        <a:t> </a:t>
                      </a:r>
                      <a:r>
                        <a:rPr kumimoji="0" lang="en-US" sz="2000" b="1" i="0" u="none" strike="noStrike" cap="none" normalizeH="0" baseline="0" dirty="0" smtClean="0">
                          <a:ln>
                            <a:noFill/>
                          </a:ln>
                          <a:solidFill>
                            <a:srgbClr val="00FF00"/>
                          </a:solidFill>
                          <a:effectLst/>
                          <a:latin typeface="Trebuchet MS"/>
                          <a:ea typeface="ＭＳ Ｐゴシック" charset="0"/>
                          <a:cs typeface="Trebuchet MS"/>
                        </a:rPr>
                        <a:t>–</a:t>
                      </a:r>
                      <a:r>
                        <a:rPr kumimoji="0" lang="en-US" sz="1000" b="1" i="0" u="none" strike="noStrike" cap="none" normalizeH="0" baseline="0" dirty="0" smtClean="0">
                          <a:ln>
                            <a:noFill/>
                          </a:ln>
                          <a:solidFill>
                            <a:srgbClr val="00FF00"/>
                          </a:solidFill>
                          <a:effectLst/>
                          <a:latin typeface="Trebuchet MS"/>
                          <a:ea typeface="ＭＳ Ｐゴシック" charset="0"/>
                          <a:cs typeface="Trebuchet MS"/>
                        </a:rPr>
                        <a:t> </a:t>
                      </a:r>
                      <a:r>
                        <a:rPr kumimoji="0" lang="en-US" sz="2000" b="1" i="0" u="none" strike="noStrike" cap="none" normalizeH="0" baseline="0" dirty="0" smtClean="0">
                          <a:ln>
                            <a:noFill/>
                          </a:ln>
                          <a:solidFill>
                            <a:srgbClr val="00FF00"/>
                          </a:solidFill>
                          <a:effectLst/>
                          <a:latin typeface="Trebuchet MS"/>
                          <a:ea typeface="ＭＳ Ｐゴシック" charset="0"/>
                          <a:cs typeface="Trebuchet MS"/>
                        </a:rPr>
                        <a:t>9.4</a:t>
                      </a:r>
                      <a:endParaRPr kumimoji="0" lang="en-US" sz="2000" b="1" i="0" u="none" strike="noStrike" cap="none" normalizeH="0" baseline="0" dirty="0">
                        <a:ln>
                          <a:noFill/>
                        </a:ln>
                        <a:solidFill>
                          <a:srgbClr val="00FF00"/>
                        </a:solidFill>
                        <a:effectLst/>
                        <a:latin typeface="Trebuchet MS"/>
                        <a:ea typeface="ＭＳ Ｐゴシック" charset="0"/>
                        <a:cs typeface="Trebuchet MS"/>
                      </a:endParaRPr>
                    </a:p>
                  </a:txBody>
                  <a:tcPr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2000"/>
                        </a:lnSpc>
                        <a:spcBef>
                          <a:spcPts val="0"/>
                        </a:spcBef>
                        <a:spcAft>
                          <a:spcPts val="0"/>
                        </a:spcAft>
                        <a:buClrTx/>
                        <a:buSzTx/>
                        <a:buFontTx/>
                        <a:buNone/>
                        <a:tabLst/>
                      </a:pPr>
                      <a:r>
                        <a:rPr kumimoji="0" lang="en-US" sz="2000" b="1" i="0" u="none" strike="noStrike" cap="none" normalizeH="0" baseline="0" dirty="0" smtClean="0">
                          <a:ln>
                            <a:noFill/>
                          </a:ln>
                          <a:solidFill>
                            <a:srgbClr val="00FF00"/>
                          </a:solidFill>
                          <a:effectLst/>
                          <a:latin typeface="Trebuchet MS"/>
                          <a:ea typeface="ＭＳ Ｐゴシック" charset="0"/>
                          <a:cs typeface="Trebuchet MS"/>
                        </a:rPr>
                        <a:t>2.6</a:t>
                      </a:r>
                      <a:endParaRPr kumimoji="0" lang="en-US" sz="2000" b="1" i="0" u="none" strike="noStrike" cap="none" normalizeH="0" baseline="0" dirty="0">
                        <a:ln>
                          <a:noFill/>
                        </a:ln>
                        <a:solidFill>
                          <a:srgbClr val="00FF00"/>
                        </a:solidFill>
                        <a:effectLst/>
                        <a:latin typeface="Trebuchet MS"/>
                        <a:ea typeface="ＭＳ Ｐゴシック" charset="0"/>
                        <a:cs typeface="Trebuchet MS"/>
                      </a:endParaRPr>
                    </a:p>
                  </a:txBody>
                  <a:tcPr marR="548640"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a:lnSpc>
                          <a:spcPts val="2000"/>
                        </a:lnSpc>
                        <a:spcBef>
                          <a:spcPts val="0"/>
                        </a:spcBef>
                        <a:spcAft>
                          <a:spcPts val="0"/>
                        </a:spcAft>
                      </a:pPr>
                      <a:r>
                        <a:rPr lang="en-US" sz="2000" b="1" dirty="0" smtClean="0">
                          <a:solidFill>
                            <a:schemeClr val="bg1">
                              <a:lumMod val="20000"/>
                              <a:lumOff val="80000"/>
                            </a:schemeClr>
                          </a:solidFill>
                          <a:latin typeface="Trebuchet MS"/>
                          <a:cs typeface="Trebuchet MS"/>
                        </a:rPr>
                        <a:t>Liberators </a:t>
                      </a:r>
                      <a:r>
                        <a:rPr lang="en-US" sz="2000" b="1" dirty="0" err="1" smtClean="0">
                          <a:solidFill>
                            <a:schemeClr val="bg1">
                              <a:lumMod val="20000"/>
                              <a:lumOff val="80000"/>
                            </a:schemeClr>
                          </a:solidFill>
                          <a:latin typeface="Trebuchet MS"/>
                          <a:cs typeface="Trebuchet MS"/>
                        </a:rPr>
                        <a:t>Basilius</a:t>
                      </a:r>
                      <a:endParaRPr lang="en-US" sz="2000" b="1" dirty="0">
                        <a:solidFill>
                          <a:schemeClr val="bg1">
                            <a:lumMod val="20000"/>
                            <a:lumOff val="80000"/>
                          </a:schemeClr>
                        </a:solidFill>
                        <a:latin typeface="Trebuchet MS"/>
                        <a:cs typeface="Trebuchet MS"/>
                      </a:endParaRPr>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r>
              <a:tr h="0">
                <a:tc>
                  <a:txBody>
                    <a:bodyPr/>
                    <a:lstStyle/>
                    <a:p>
                      <a:pPr marL="0" marR="0" lvl="0" indent="0" algn="ctr" defTabSz="914400" rtl="0" eaLnBrk="0" fontAlgn="base" latinLnBrk="0" hangingPunct="0">
                        <a:lnSpc>
                          <a:spcPts val="2000"/>
                        </a:lnSpc>
                        <a:spcBef>
                          <a:spcPts val="0"/>
                        </a:spcBef>
                        <a:spcAft>
                          <a:spcPts val="0"/>
                        </a:spcAft>
                        <a:buClrTx/>
                        <a:buSzTx/>
                        <a:buFontTx/>
                        <a:buNone/>
                        <a:tabLst/>
                      </a:pPr>
                      <a:r>
                        <a:rPr kumimoji="0" lang="en-US" sz="2000" b="1" i="0" u="none" strike="noStrike" cap="none" normalizeH="0" baseline="0" dirty="0" smtClean="0">
                          <a:ln>
                            <a:noFill/>
                          </a:ln>
                          <a:solidFill>
                            <a:srgbClr val="FFFFFF"/>
                          </a:solidFill>
                          <a:effectLst/>
                          <a:latin typeface="Trebuchet MS"/>
                          <a:ea typeface="ＭＳ Ｐゴシック" charset="0"/>
                          <a:cs typeface="Trebuchet MS"/>
                        </a:rPr>
                        <a:t>BH1</a:t>
                      </a:r>
                      <a:endParaRPr kumimoji="0" lang="en-US" sz="2000" b="1" i="0" u="none" strike="noStrike" cap="none" normalizeH="0" baseline="0" dirty="0">
                        <a:ln>
                          <a:noFill/>
                        </a:ln>
                        <a:solidFill>
                          <a:srgbClr val="FFFFFF"/>
                        </a:solidFill>
                        <a:effectLst/>
                        <a:latin typeface="Trebuchet MS"/>
                        <a:ea typeface="ＭＳ Ｐゴシック" charset="0"/>
                        <a:cs typeface="Trebuchet MS"/>
                      </a:endParaRPr>
                    </a:p>
                  </a:txBody>
                  <a:tcPr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2000"/>
                        </a:lnSpc>
                        <a:spcBef>
                          <a:spcPts val="0"/>
                        </a:spcBef>
                        <a:spcAft>
                          <a:spcPts val="0"/>
                        </a:spcAft>
                        <a:buClrTx/>
                        <a:buSzTx/>
                        <a:buFontTx/>
                        <a:buNone/>
                        <a:tabLst>
                          <a:tab pos="744538" algn="r"/>
                        </a:tabLst>
                      </a:pPr>
                      <a:r>
                        <a:rPr kumimoji="0" lang="en-US" sz="2000" b="1" i="0" u="none" strike="noStrike" cap="none" normalizeH="0" baseline="0" dirty="0" smtClean="0">
                          <a:ln>
                            <a:noFill/>
                          </a:ln>
                          <a:solidFill>
                            <a:srgbClr val="00FF00"/>
                          </a:solidFill>
                          <a:effectLst/>
                          <a:latin typeface="Trebuchet MS"/>
                          <a:ea typeface="ＭＳ Ｐゴシック" charset="0"/>
                          <a:cs typeface="Trebuchet MS"/>
                        </a:rPr>
                        <a:t>	7</a:t>
                      </a:r>
                      <a:endParaRPr kumimoji="0" lang="en-US" sz="2000" b="1" i="0" u="none" strike="noStrike" cap="none" normalizeH="0" baseline="0" dirty="0">
                        <a:ln>
                          <a:noFill/>
                        </a:ln>
                        <a:solidFill>
                          <a:srgbClr val="00FF00"/>
                        </a:solidFill>
                        <a:effectLst/>
                        <a:latin typeface="Trebuchet MS"/>
                        <a:ea typeface="ＭＳ Ｐゴシック" charset="0"/>
                        <a:cs typeface="Trebuchet MS"/>
                      </a:endParaRPr>
                    </a:p>
                  </a:txBody>
                  <a:tcPr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2000"/>
                        </a:lnSpc>
                        <a:spcBef>
                          <a:spcPts val="0"/>
                        </a:spcBef>
                        <a:spcAft>
                          <a:spcPts val="0"/>
                        </a:spcAft>
                        <a:buClrTx/>
                        <a:buSzTx/>
                        <a:buFontTx/>
                        <a:buNone/>
                        <a:tabLst>
                          <a:tab pos="690563" algn="dec"/>
                        </a:tabLst>
                      </a:pPr>
                      <a:r>
                        <a:rPr kumimoji="0" lang="en-US" sz="2000" b="1" i="0" u="none" strike="noStrike" cap="none" normalizeH="0" baseline="0" dirty="0" smtClean="0">
                          <a:ln>
                            <a:noFill/>
                          </a:ln>
                          <a:solidFill>
                            <a:srgbClr val="00FF00"/>
                          </a:solidFill>
                          <a:effectLst/>
                          <a:latin typeface="Trebuchet MS"/>
                          <a:ea typeface="ＭＳ Ｐゴシック" charset="0"/>
                          <a:cs typeface="Trebuchet MS"/>
                        </a:rPr>
                        <a:t>42.8</a:t>
                      </a:r>
                      <a:r>
                        <a:rPr kumimoji="0" lang="en-US" sz="1000" b="1" i="0" u="none" strike="noStrike" cap="none" normalizeH="0" baseline="0" dirty="0" smtClean="0">
                          <a:ln>
                            <a:noFill/>
                          </a:ln>
                          <a:solidFill>
                            <a:srgbClr val="00FF00"/>
                          </a:solidFill>
                          <a:effectLst/>
                          <a:latin typeface="Trebuchet MS"/>
                          <a:ea typeface="ＭＳ Ｐゴシック" charset="0"/>
                          <a:cs typeface="Trebuchet MS"/>
                        </a:rPr>
                        <a:t> </a:t>
                      </a:r>
                      <a:r>
                        <a:rPr kumimoji="0" lang="en-US" sz="2000" b="1" i="0" u="none" strike="noStrike" cap="none" normalizeH="0" baseline="0" dirty="0" smtClean="0">
                          <a:ln>
                            <a:noFill/>
                          </a:ln>
                          <a:solidFill>
                            <a:srgbClr val="00FF00"/>
                          </a:solidFill>
                          <a:effectLst/>
                          <a:latin typeface="Trebuchet MS"/>
                          <a:ea typeface="ＭＳ Ｐゴシック" charset="0"/>
                          <a:cs typeface="Trebuchet MS"/>
                        </a:rPr>
                        <a:t>–</a:t>
                      </a:r>
                      <a:r>
                        <a:rPr kumimoji="0" lang="en-US" sz="1000" b="1" i="0" u="none" strike="noStrike" cap="none" normalizeH="0" baseline="0" dirty="0" smtClean="0">
                          <a:ln>
                            <a:noFill/>
                          </a:ln>
                          <a:solidFill>
                            <a:srgbClr val="00FF00"/>
                          </a:solidFill>
                          <a:effectLst/>
                          <a:latin typeface="Trebuchet MS"/>
                          <a:ea typeface="ＭＳ Ｐゴシック" charset="0"/>
                          <a:cs typeface="Trebuchet MS"/>
                        </a:rPr>
                        <a:t> </a:t>
                      </a:r>
                      <a:r>
                        <a:rPr kumimoji="0" lang="en-US" sz="2000" b="1" i="0" u="none" strike="noStrike" cap="none" normalizeH="0" baseline="0" dirty="0" smtClean="0">
                          <a:ln>
                            <a:noFill/>
                          </a:ln>
                          <a:solidFill>
                            <a:srgbClr val="00FF00"/>
                          </a:solidFill>
                          <a:effectLst/>
                          <a:latin typeface="Trebuchet MS"/>
                          <a:ea typeface="ＭＳ Ｐゴシック" charset="0"/>
                          <a:cs typeface="Trebuchet MS"/>
                        </a:rPr>
                        <a:t>47.0</a:t>
                      </a:r>
                      <a:endParaRPr kumimoji="0" lang="en-US" sz="2000" b="1" i="0" u="none" strike="noStrike" cap="none" normalizeH="0" baseline="0" dirty="0">
                        <a:ln>
                          <a:noFill/>
                        </a:ln>
                        <a:solidFill>
                          <a:srgbClr val="00FF00"/>
                        </a:solidFill>
                        <a:effectLst/>
                        <a:latin typeface="Trebuchet MS"/>
                        <a:ea typeface="ＭＳ Ｐゴシック" charset="0"/>
                        <a:cs typeface="Trebuchet MS"/>
                      </a:endParaRPr>
                    </a:p>
                  </a:txBody>
                  <a:tcPr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2000"/>
                        </a:lnSpc>
                        <a:spcBef>
                          <a:spcPts val="0"/>
                        </a:spcBef>
                        <a:spcAft>
                          <a:spcPts val="0"/>
                        </a:spcAft>
                        <a:buClrTx/>
                        <a:buSzTx/>
                        <a:buFontTx/>
                        <a:buNone/>
                        <a:tabLst/>
                      </a:pPr>
                      <a:r>
                        <a:rPr kumimoji="0" lang="en-US" sz="2000" b="1" i="0" u="none" strike="noStrike" cap="none" normalizeH="0" baseline="0" dirty="0" smtClean="0">
                          <a:ln>
                            <a:noFill/>
                          </a:ln>
                          <a:solidFill>
                            <a:srgbClr val="00FF00"/>
                          </a:solidFill>
                          <a:effectLst/>
                          <a:latin typeface="Trebuchet MS"/>
                          <a:ea typeface="ＭＳ Ｐゴシック" charset="0"/>
                          <a:cs typeface="Trebuchet MS"/>
                        </a:rPr>
                        <a:t>13.3</a:t>
                      </a:r>
                      <a:endParaRPr kumimoji="0" lang="en-US" sz="2000" b="1" i="0" u="none" strike="noStrike" cap="none" normalizeH="0" baseline="0" dirty="0">
                        <a:ln>
                          <a:noFill/>
                        </a:ln>
                        <a:solidFill>
                          <a:srgbClr val="00FF00"/>
                        </a:solidFill>
                        <a:effectLst/>
                        <a:latin typeface="Trebuchet MS"/>
                        <a:ea typeface="ＭＳ Ｐゴシック" charset="0"/>
                        <a:cs typeface="Trebuchet MS"/>
                      </a:endParaRPr>
                    </a:p>
                  </a:txBody>
                  <a:tcPr marR="548640"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a:lnSpc>
                          <a:spcPts val="2000"/>
                        </a:lnSpc>
                        <a:spcBef>
                          <a:spcPts val="0"/>
                        </a:spcBef>
                        <a:spcAft>
                          <a:spcPts val="0"/>
                        </a:spcAft>
                      </a:pPr>
                      <a:r>
                        <a:rPr lang="en-US" sz="2000" b="1" dirty="0" smtClean="0">
                          <a:solidFill>
                            <a:schemeClr val="bg1">
                              <a:lumMod val="20000"/>
                              <a:lumOff val="80000"/>
                            </a:schemeClr>
                          </a:solidFill>
                          <a:latin typeface="Trebuchet MS"/>
                          <a:cs typeface="Trebuchet MS"/>
                        </a:rPr>
                        <a:t>West Lawn Stretch Improver</a:t>
                      </a:r>
                      <a:endParaRPr lang="en-US" sz="2000" b="1" dirty="0">
                        <a:solidFill>
                          <a:schemeClr val="bg1">
                            <a:lumMod val="20000"/>
                            <a:lumOff val="80000"/>
                          </a:schemeClr>
                        </a:solidFill>
                        <a:latin typeface="Trebuchet MS"/>
                        <a:cs typeface="Trebuchet MS"/>
                      </a:endParaRPr>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r>
              <a:tr h="0">
                <a:tc>
                  <a:txBody>
                    <a:bodyPr/>
                    <a:lstStyle/>
                    <a:p>
                      <a:pPr marL="0" marR="0" lvl="0" indent="0" algn="ctr" defTabSz="914400" rtl="0" eaLnBrk="0" fontAlgn="base" latinLnBrk="0" hangingPunct="0">
                        <a:lnSpc>
                          <a:spcPts val="2000"/>
                        </a:lnSpc>
                        <a:spcBef>
                          <a:spcPts val="0"/>
                        </a:spcBef>
                        <a:spcAft>
                          <a:spcPts val="0"/>
                        </a:spcAft>
                        <a:buClrTx/>
                        <a:buSzTx/>
                        <a:buFontTx/>
                        <a:buNone/>
                        <a:tabLst/>
                      </a:pPr>
                      <a:r>
                        <a:rPr kumimoji="0" lang="en-US" sz="2000" b="1" i="0" u="none" strike="noStrike" cap="none" normalizeH="0" baseline="0" dirty="0" smtClean="0">
                          <a:ln>
                            <a:noFill/>
                          </a:ln>
                          <a:solidFill>
                            <a:srgbClr val="FFFFFF"/>
                          </a:solidFill>
                          <a:effectLst/>
                          <a:latin typeface="Trebuchet MS"/>
                          <a:ea typeface="ＭＳ Ｐゴシック" charset="0"/>
                          <a:cs typeface="Trebuchet MS"/>
                        </a:rPr>
                        <a:t>BH2</a:t>
                      </a:r>
                      <a:endParaRPr kumimoji="0" lang="en-US" sz="2000" b="1" i="0" u="none" strike="noStrike" cap="none" normalizeH="0" baseline="0" dirty="0">
                        <a:ln>
                          <a:noFill/>
                        </a:ln>
                        <a:solidFill>
                          <a:srgbClr val="FFFFFF"/>
                        </a:solidFill>
                        <a:effectLst/>
                        <a:latin typeface="Trebuchet MS"/>
                        <a:ea typeface="ＭＳ Ｐゴシック" charset="0"/>
                        <a:cs typeface="Trebuchet MS"/>
                      </a:endParaRPr>
                    </a:p>
                  </a:txBody>
                  <a:tcPr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2000"/>
                        </a:lnSpc>
                        <a:spcBef>
                          <a:spcPts val="0"/>
                        </a:spcBef>
                        <a:spcAft>
                          <a:spcPts val="0"/>
                        </a:spcAft>
                        <a:buClrTx/>
                        <a:buSzTx/>
                        <a:buFontTx/>
                        <a:buNone/>
                        <a:tabLst>
                          <a:tab pos="744538" algn="r"/>
                        </a:tabLst>
                      </a:pPr>
                      <a:r>
                        <a:rPr kumimoji="0" lang="en-US" sz="2000" b="1" i="0" u="none" strike="noStrike" cap="none" normalizeH="0" baseline="0" dirty="0" smtClean="0">
                          <a:ln>
                            <a:noFill/>
                          </a:ln>
                          <a:solidFill>
                            <a:srgbClr val="00FF00"/>
                          </a:solidFill>
                          <a:effectLst/>
                          <a:latin typeface="Trebuchet MS"/>
                          <a:ea typeface="ＭＳ Ｐゴシック" charset="0"/>
                          <a:cs typeface="Trebuchet MS"/>
                        </a:rPr>
                        <a:t>	19</a:t>
                      </a:r>
                      <a:endParaRPr kumimoji="0" lang="en-US" sz="2000" b="1" i="0" u="none" strike="noStrike" cap="none" normalizeH="0" baseline="0" dirty="0">
                        <a:ln>
                          <a:noFill/>
                        </a:ln>
                        <a:solidFill>
                          <a:srgbClr val="00FF00"/>
                        </a:solidFill>
                        <a:effectLst/>
                        <a:latin typeface="Trebuchet MS"/>
                        <a:ea typeface="ＭＳ Ｐゴシック" charset="0"/>
                        <a:cs typeface="Trebuchet MS"/>
                      </a:endParaRPr>
                    </a:p>
                  </a:txBody>
                  <a:tcPr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2000"/>
                        </a:lnSpc>
                        <a:spcBef>
                          <a:spcPts val="0"/>
                        </a:spcBef>
                        <a:spcAft>
                          <a:spcPts val="0"/>
                        </a:spcAft>
                        <a:buClrTx/>
                        <a:buSzTx/>
                        <a:buFontTx/>
                        <a:buNone/>
                        <a:tabLst>
                          <a:tab pos="690563" algn="dec"/>
                        </a:tabLst>
                      </a:pPr>
                      <a:r>
                        <a:rPr kumimoji="0" lang="en-US" sz="2000" b="1" i="0" u="none" strike="noStrike" cap="none" normalizeH="0" baseline="0" dirty="0" smtClean="0">
                          <a:ln>
                            <a:noFill/>
                          </a:ln>
                          <a:solidFill>
                            <a:srgbClr val="00FF00"/>
                          </a:solidFill>
                          <a:effectLst/>
                          <a:latin typeface="Trebuchet MS"/>
                          <a:ea typeface="ＭＳ Ｐゴシック" charset="0"/>
                          <a:cs typeface="Trebuchet MS"/>
                        </a:rPr>
                        <a:t>10.6</a:t>
                      </a:r>
                      <a:r>
                        <a:rPr kumimoji="0" lang="en-US" sz="1000" b="1" i="0" u="none" strike="noStrike" cap="none" normalizeH="0" baseline="0" dirty="0" smtClean="0">
                          <a:ln>
                            <a:noFill/>
                          </a:ln>
                          <a:solidFill>
                            <a:srgbClr val="00FF00"/>
                          </a:solidFill>
                          <a:effectLst/>
                          <a:latin typeface="Trebuchet MS"/>
                          <a:ea typeface="ＭＳ Ｐゴシック" charset="0"/>
                          <a:cs typeface="Trebuchet MS"/>
                        </a:rPr>
                        <a:t> </a:t>
                      </a:r>
                      <a:r>
                        <a:rPr kumimoji="0" lang="en-US" sz="2000" b="1" i="0" u="none" strike="noStrike" cap="none" normalizeH="0" baseline="0" dirty="0" smtClean="0">
                          <a:ln>
                            <a:noFill/>
                          </a:ln>
                          <a:solidFill>
                            <a:srgbClr val="00FF00"/>
                          </a:solidFill>
                          <a:effectLst/>
                          <a:latin typeface="Trebuchet MS"/>
                          <a:ea typeface="ＭＳ Ｐゴシック" charset="0"/>
                          <a:cs typeface="Trebuchet MS"/>
                        </a:rPr>
                        <a:t>–</a:t>
                      </a:r>
                      <a:r>
                        <a:rPr kumimoji="0" lang="en-US" sz="1000" b="1" i="0" u="none" strike="noStrike" cap="none" normalizeH="0" baseline="0" dirty="0" smtClean="0">
                          <a:ln>
                            <a:noFill/>
                          </a:ln>
                          <a:solidFill>
                            <a:srgbClr val="00FF00"/>
                          </a:solidFill>
                          <a:effectLst/>
                          <a:latin typeface="Trebuchet MS"/>
                          <a:ea typeface="ＭＳ Ｐゴシック" charset="0"/>
                          <a:cs typeface="Trebuchet MS"/>
                        </a:rPr>
                        <a:t> </a:t>
                      </a:r>
                      <a:r>
                        <a:rPr kumimoji="0" lang="en-US" sz="2000" b="1" i="0" u="none" strike="noStrike" cap="none" normalizeH="0" baseline="0" dirty="0" smtClean="0">
                          <a:ln>
                            <a:noFill/>
                          </a:ln>
                          <a:solidFill>
                            <a:srgbClr val="00FF00"/>
                          </a:solidFill>
                          <a:effectLst/>
                          <a:latin typeface="Trebuchet MS"/>
                          <a:ea typeface="ＭＳ Ｐゴシック" charset="0"/>
                          <a:cs typeface="Trebuchet MS"/>
                        </a:rPr>
                        <a:t>11.7</a:t>
                      </a:r>
                      <a:endParaRPr kumimoji="0" lang="en-US" sz="2000" b="1" i="0" u="none" strike="noStrike" cap="none" normalizeH="0" baseline="0" dirty="0">
                        <a:ln>
                          <a:noFill/>
                        </a:ln>
                        <a:solidFill>
                          <a:srgbClr val="00FF00"/>
                        </a:solidFill>
                        <a:effectLst/>
                        <a:latin typeface="Trebuchet MS"/>
                        <a:ea typeface="ＭＳ Ｐゴシック" charset="0"/>
                        <a:cs typeface="Trebuchet MS"/>
                      </a:endParaRPr>
                    </a:p>
                  </a:txBody>
                  <a:tcPr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2000"/>
                        </a:lnSpc>
                        <a:spcBef>
                          <a:spcPts val="0"/>
                        </a:spcBef>
                        <a:spcAft>
                          <a:spcPts val="0"/>
                        </a:spcAft>
                        <a:buClrTx/>
                        <a:buSzTx/>
                        <a:buFontTx/>
                        <a:buNone/>
                        <a:tabLst/>
                      </a:pPr>
                      <a:r>
                        <a:rPr kumimoji="0" lang="en-US" sz="2000" b="1" i="0" u="none" strike="noStrike" cap="none" normalizeH="0" baseline="0" dirty="0" smtClean="0">
                          <a:ln>
                            <a:noFill/>
                          </a:ln>
                          <a:solidFill>
                            <a:srgbClr val="00FF00"/>
                          </a:solidFill>
                          <a:effectLst/>
                          <a:latin typeface="Trebuchet MS"/>
                          <a:ea typeface="ＭＳ Ｐゴシック" charset="0"/>
                          <a:cs typeface="Trebuchet MS"/>
                        </a:rPr>
                        <a:t>15.6</a:t>
                      </a:r>
                      <a:endParaRPr kumimoji="0" lang="en-US" sz="2000" b="1" i="0" u="none" strike="noStrike" cap="none" normalizeH="0" baseline="0" dirty="0">
                        <a:ln>
                          <a:noFill/>
                        </a:ln>
                        <a:solidFill>
                          <a:srgbClr val="00FF00"/>
                        </a:solidFill>
                        <a:effectLst/>
                        <a:latin typeface="Trebuchet MS"/>
                        <a:ea typeface="ＭＳ Ｐゴシック" charset="0"/>
                        <a:cs typeface="Trebuchet MS"/>
                      </a:endParaRPr>
                    </a:p>
                  </a:txBody>
                  <a:tcPr marR="548640"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a:lnSpc>
                          <a:spcPts val="2000"/>
                        </a:lnSpc>
                        <a:spcBef>
                          <a:spcPts val="0"/>
                        </a:spcBef>
                        <a:spcAft>
                          <a:spcPts val="0"/>
                        </a:spcAft>
                      </a:pPr>
                      <a:r>
                        <a:rPr lang="en-US" sz="2000" b="1" kern="1200" dirty="0" smtClean="0">
                          <a:solidFill>
                            <a:schemeClr val="bg1">
                              <a:lumMod val="20000"/>
                              <a:lumOff val="80000"/>
                            </a:schemeClr>
                          </a:solidFill>
                          <a:latin typeface="Trebuchet MS"/>
                          <a:ea typeface="+mn-ea"/>
                          <a:cs typeface="Trebuchet MS"/>
                        </a:rPr>
                        <a:t>Rancho Rustic My Design</a:t>
                      </a:r>
                      <a:endParaRPr lang="en-US" sz="2000" b="1" dirty="0">
                        <a:solidFill>
                          <a:schemeClr val="bg1">
                            <a:lumMod val="20000"/>
                            <a:lumOff val="80000"/>
                          </a:schemeClr>
                        </a:solidFill>
                        <a:latin typeface="Trebuchet MS"/>
                        <a:cs typeface="Trebuchet MS"/>
                      </a:endParaRPr>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r>
              <a:tr h="0">
                <a:tc>
                  <a:txBody>
                    <a:bodyPr/>
                    <a:lstStyle/>
                    <a:p>
                      <a:pPr marL="0" marR="0" lvl="0" indent="0" algn="ctr" defTabSz="914400" rtl="0" eaLnBrk="0" fontAlgn="base" latinLnBrk="0" hangingPunct="0">
                        <a:lnSpc>
                          <a:spcPts val="2000"/>
                        </a:lnSpc>
                        <a:spcBef>
                          <a:spcPts val="0"/>
                        </a:spcBef>
                        <a:spcAft>
                          <a:spcPts val="0"/>
                        </a:spcAft>
                        <a:buClrTx/>
                        <a:buSzTx/>
                        <a:buFontTx/>
                        <a:buNone/>
                        <a:tabLst/>
                      </a:pPr>
                      <a:r>
                        <a:rPr kumimoji="0" lang="en-US" sz="2000" b="1" i="0" u="none" strike="noStrike" cap="none" normalizeH="0" baseline="0" dirty="0" smtClean="0">
                          <a:ln>
                            <a:noFill/>
                          </a:ln>
                          <a:solidFill>
                            <a:srgbClr val="FFFFFF"/>
                          </a:solidFill>
                          <a:effectLst/>
                          <a:latin typeface="Trebuchet MS"/>
                          <a:ea typeface="ＭＳ Ｐゴシック" charset="0"/>
                          <a:cs typeface="Trebuchet MS"/>
                        </a:rPr>
                        <a:t>AH1</a:t>
                      </a:r>
                      <a:endParaRPr kumimoji="0" lang="en-US" sz="2000" b="1" i="0" u="none" strike="noStrike" cap="none" normalizeH="0" baseline="0" dirty="0">
                        <a:ln>
                          <a:noFill/>
                        </a:ln>
                        <a:solidFill>
                          <a:srgbClr val="FFFFFF"/>
                        </a:solidFill>
                        <a:effectLst/>
                        <a:latin typeface="Trebuchet MS"/>
                        <a:ea typeface="ＭＳ Ｐゴシック" charset="0"/>
                        <a:cs typeface="Trebuchet MS"/>
                      </a:endParaRPr>
                    </a:p>
                  </a:txBody>
                  <a:tcPr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2000"/>
                        </a:lnSpc>
                        <a:spcBef>
                          <a:spcPts val="0"/>
                        </a:spcBef>
                        <a:spcAft>
                          <a:spcPts val="0"/>
                        </a:spcAft>
                        <a:buClrTx/>
                        <a:buSzTx/>
                        <a:buFontTx/>
                        <a:buNone/>
                        <a:tabLst>
                          <a:tab pos="744538" algn="r"/>
                        </a:tabLst>
                      </a:pPr>
                      <a:r>
                        <a:rPr kumimoji="0" lang="en-US" sz="2000" b="1" i="0" u="none" strike="noStrike" cap="none" normalizeH="0" baseline="0" dirty="0" smtClean="0">
                          <a:ln>
                            <a:noFill/>
                          </a:ln>
                          <a:solidFill>
                            <a:srgbClr val="00FF00"/>
                          </a:solidFill>
                          <a:effectLst/>
                          <a:latin typeface="Trebuchet MS"/>
                          <a:ea typeface="ＭＳ Ｐゴシック" charset="0"/>
                          <a:cs typeface="Trebuchet MS"/>
                        </a:rPr>
                        <a:t>	17</a:t>
                      </a:r>
                      <a:endParaRPr kumimoji="0" lang="en-US" sz="2000" b="1" i="0" u="none" strike="noStrike" cap="none" normalizeH="0" baseline="0" dirty="0">
                        <a:ln>
                          <a:noFill/>
                        </a:ln>
                        <a:solidFill>
                          <a:srgbClr val="00FF00"/>
                        </a:solidFill>
                        <a:effectLst/>
                        <a:latin typeface="Trebuchet MS"/>
                        <a:ea typeface="ＭＳ Ｐゴシック" charset="0"/>
                        <a:cs typeface="Trebuchet MS"/>
                      </a:endParaRPr>
                    </a:p>
                  </a:txBody>
                  <a:tcPr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2000"/>
                        </a:lnSpc>
                        <a:spcBef>
                          <a:spcPts val="0"/>
                        </a:spcBef>
                        <a:spcAft>
                          <a:spcPts val="0"/>
                        </a:spcAft>
                        <a:buClrTx/>
                        <a:buSzTx/>
                        <a:buFontTx/>
                        <a:buNone/>
                        <a:tabLst>
                          <a:tab pos="690563" algn="dec"/>
                        </a:tabLst>
                      </a:pPr>
                      <a:r>
                        <a:rPr kumimoji="0" lang="en-US" sz="2000" b="1" i="0" u="none" strike="noStrike" cap="none" normalizeH="0" baseline="0" dirty="0" smtClean="0">
                          <a:ln>
                            <a:noFill/>
                          </a:ln>
                          <a:solidFill>
                            <a:srgbClr val="00FF00"/>
                          </a:solidFill>
                          <a:effectLst/>
                          <a:latin typeface="Trebuchet MS"/>
                          <a:ea typeface="ＭＳ Ｐゴシック" charset="0"/>
                          <a:cs typeface="Trebuchet MS"/>
                        </a:rPr>
                        <a:t>65.9*</a:t>
                      </a:r>
                      <a:endParaRPr kumimoji="0" lang="en-US" sz="2000" b="1" i="0" u="none" strike="noStrike" cap="none" normalizeH="0" baseline="0" dirty="0">
                        <a:ln>
                          <a:noFill/>
                        </a:ln>
                        <a:solidFill>
                          <a:srgbClr val="00FF00"/>
                        </a:solidFill>
                        <a:effectLst/>
                        <a:latin typeface="Trebuchet MS"/>
                        <a:ea typeface="ＭＳ Ｐゴシック" charset="0"/>
                        <a:cs typeface="Trebuchet MS"/>
                      </a:endParaRPr>
                    </a:p>
                  </a:txBody>
                  <a:tcPr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2000"/>
                        </a:lnSpc>
                        <a:spcBef>
                          <a:spcPts val="0"/>
                        </a:spcBef>
                        <a:spcAft>
                          <a:spcPts val="0"/>
                        </a:spcAft>
                        <a:buClrTx/>
                        <a:buSzTx/>
                        <a:buFontTx/>
                        <a:buNone/>
                        <a:tabLst/>
                      </a:pPr>
                      <a:r>
                        <a:rPr kumimoji="0" lang="en-US" sz="2000" b="1" i="0" u="none" strike="noStrike" cap="none" normalizeH="0" baseline="0" dirty="0" smtClean="0">
                          <a:ln>
                            <a:noFill/>
                          </a:ln>
                          <a:solidFill>
                            <a:srgbClr val="00FF00"/>
                          </a:solidFill>
                          <a:effectLst/>
                          <a:latin typeface="Trebuchet MS"/>
                          <a:ea typeface="ＭＳ Ｐゴシック" charset="0"/>
                          <a:cs typeface="Trebuchet MS"/>
                        </a:rPr>
                        <a:t>26.0</a:t>
                      </a:r>
                      <a:endParaRPr kumimoji="0" lang="en-US" sz="2000" b="1" i="0" u="none" strike="noStrike" cap="none" normalizeH="0" baseline="0" dirty="0">
                        <a:ln>
                          <a:noFill/>
                        </a:ln>
                        <a:solidFill>
                          <a:srgbClr val="00FF00"/>
                        </a:solidFill>
                        <a:effectLst/>
                        <a:latin typeface="Trebuchet MS"/>
                        <a:ea typeface="ＭＳ Ｐゴシック" charset="0"/>
                        <a:cs typeface="Trebuchet MS"/>
                      </a:endParaRPr>
                    </a:p>
                  </a:txBody>
                  <a:tcPr marR="548640"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a:lnSpc>
                          <a:spcPts val="2000"/>
                        </a:lnSpc>
                        <a:spcBef>
                          <a:spcPts val="0"/>
                        </a:spcBef>
                        <a:spcAft>
                          <a:spcPts val="0"/>
                        </a:spcAft>
                      </a:pPr>
                      <a:r>
                        <a:rPr lang="en-US" sz="2000" b="1" dirty="0" err="1" smtClean="0">
                          <a:solidFill>
                            <a:schemeClr val="bg1">
                              <a:lumMod val="20000"/>
                              <a:lumOff val="80000"/>
                            </a:schemeClr>
                          </a:solidFill>
                          <a:latin typeface="Trebuchet MS"/>
                          <a:cs typeface="Trebuchet MS"/>
                        </a:rPr>
                        <a:t>Selwood</a:t>
                      </a:r>
                      <a:r>
                        <a:rPr lang="en-US" sz="2000" b="1" dirty="0" smtClean="0">
                          <a:solidFill>
                            <a:schemeClr val="bg1">
                              <a:lumMod val="20000"/>
                              <a:lumOff val="80000"/>
                            </a:schemeClr>
                          </a:solidFill>
                          <a:latin typeface="Trebuchet MS"/>
                          <a:cs typeface="Trebuchet MS"/>
                        </a:rPr>
                        <a:t> Betty’s Commander</a:t>
                      </a:r>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r>
            </a:tbl>
          </a:graphicData>
        </a:graphic>
      </p:graphicFrame>
      <p:sp>
        <p:nvSpPr>
          <p:cNvPr id="35842" name="Rectangle 2"/>
          <p:cNvSpPr>
            <a:spLocks noGrp="1" noChangeArrowheads="1"/>
          </p:cNvSpPr>
          <p:nvPr>
            <p:ph type="title"/>
          </p:nvPr>
        </p:nvSpPr>
        <p:spPr/>
        <p:txBody>
          <a:bodyPr>
            <a:normAutofit fontScale="90000"/>
          </a:bodyPr>
          <a:lstStyle/>
          <a:p>
            <a:r>
              <a:rPr lang="en-US" smtClean="0"/>
              <a:t>Haplotypes affecting fertility</a:t>
            </a:r>
            <a:endParaRPr lang="en-US" dirty="0"/>
          </a:p>
        </p:txBody>
      </p:sp>
      <p:sp>
        <p:nvSpPr>
          <p:cNvPr id="10" name="Footer Placeholder 2"/>
          <p:cNvSpPr txBox="1">
            <a:spLocks/>
          </p:cNvSpPr>
          <p:nvPr/>
        </p:nvSpPr>
        <p:spPr>
          <a:xfrm>
            <a:off x="446567" y="6409515"/>
            <a:ext cx="8229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solidFill>
                  <a:srgbClr val="898989"/>
                </a:solidFill>
                <a:latin typeface="Calibri" charset="0"/>
              </a:rPr>
              <a:t>18</a:t>
            </a:r>
            <a:r>
              <a:rPr lang="en-US" sz="1200" baseline="30000" dirty="0" smtClean="0">
                <a:solidFill>
                  <a:srgbClr val="898989"/>
                </a:solidFill>
                <a:latin typeface="Calibri" charset="0"/>
              </a:rPr>
              <a:t>a</a:t>
            </a:r>
            <a:r>
              <a:rPr lang="en-US" sz="1200" dirty="0" smtClean="0">
                <a:solidFill>
                  <a:srgbClr val="898989"/>
                </a:solidFill>
                <a:latin typeface="Calibri" charset="0"/>
              </a:rPr>
              <a:t> </a:t>
            </a:r>
            <a:r>
              <a:rPr lang="en-US" sz="1200" dirty="0" err="1">
                <a:solidFill>
                  <a:srgbClr val="898989"/>
                </a:solidFill>
                <a:latin typeface="Calibri" charset="0"/>
              </a:rPr>
              <a:t>Congresso</a:t>
            </a:r>
            <a:r>
              <a:rPr lang="en-US" sz="1200" dirty="0">
                <a:solidFill>
                  <a:srgbClr val="898989"/>
                </a:solidFill>
                <a:latin typeface="Calibri" charset="0"/>
              </a:rPr>
              <a:t> </a:t>
            </a:r>
            <a:r>
              <a:rPr lang="en-US" sz="1200" dirty="0" err="1">
                <a:solidFill>
                  <a:srgbClr val="898989"/>
                </a:solidFill>
                <a:latin typeface="Calibri" charset="0"/>
              </a:rPr>
              <a:t>Estadual</a:t>
            </a:r>
            <a:r>
              <a:rPr lang="en-US" sz="1200" dirty="0">
                <a:solidFill>
                  <a:srgbClr val="898989"/>
                </a:solidFill>
                <a:latin typeface="Calibri" charset="0"/>
              </a:rPr>
              <a:t> de </a:t>
            </a:r>
            <a:r>
              <a:rPr lang="en-US" sz="1200" dirty="0" err="1">
                <a:solidFill>
                  <a:srgbClr val="898989"/>
                </a:solidFill>
                <a:latin typeface="Calibri" charset="0"/>
              </a:rPr>
              <a:t>Medicina</a:t>
            </a:r>
            <a:r>
              <a:rPr lang="en-US" sz="1200" dirty="0">
                <a:solidFill>
                  <a:srgbClr val="898989"/>
                </a:solidFill>
                <a:latin typeface="Calibri" charset="0"/>
              </a:rPr>
              <a:t> </a:t>
            </a:r>
            <a:r>
              <a:rPr lang="en-US" sz="1200" dirty="0" err="1">
                <a:solidFill>
                  <a:srgbClr val="898989"/>
                </a:solidFill>
                <a:latin typeface="Calibri" charset="0"/>
              </a:rPr>
              <a:t>Veterinária</a:t>
            </a:r>
            <a:r>
              <a:rPr lang="en-US" sz="1200" dirty="0">
                <a:solidFill>
                  <a:srgbClr val="898989"/>
                </a:solidFill>
                <a:latin typeface="Calibri" charset="0"/>
              </a:rPr>
              <a:t> &amp; 1</a:t>
            </a:r>
            <a:r>
              <a:rPr lang="en-US" sz="1200" baseline="30000" dirty="0">
                <a:solidFill>
                  <a:srgbClr val="898989"/>
                </a:solidFill>
                <a:latin typeface="Calibri" charset="0"/>
              </a:rPr>
              <a:t>o</a:t>
            </a:r>
            <a:r>
              <a:rPr lang="en-US" sz="1200" dirty="0">
                <a:solidFill>
                  <a:srgbClr val="898989"/>
                </a:solidFill>
                <a:latin typeface="Calibri" charset="0"/>
              </a:rPr>
              <a:t> </a:t>
            </a:r>
            <a:r>
              <a:rPr lang="en-US" sz="1200" dirty="0" err="1">
                <a:solidFill>
                  <a:srgbClr val="898989"/>
                </a:solidFill>
                <a:latin typeface="Calibri" charset="0"/>
              </a:rPr>
              <a:t>Encontro</a:t>
            </a:r>
            <a:r>
              <a:rPr lang="en-US" sz="1200" dirty="0">
                <a:solidFill>
                  <a:srgbClr val="898989"/>
                </a:solidFill>
                <a:latin typeface="Calibri" charset="0"/>
              </a:rPr>
              <a:t> de </a:t>
            </a:r>
            <a:r>
              <a:rPr lang="en-US" sz="1200" dirty="0" err="1">
                <a:solidFill>
                  <a:srgbClr val="898989"/>
                </a:solidFill>
                <a:latin typeface="Calibri" charset="0"/>
              </a:rPr>
              <a:t>Buiatria</a:t>
            </a:r>
            <a:r>
              <a:rPr lang="en-US" sz="1200" dirty="0">
                <a:solidFill>
                  <a:srgbClr val="898989"/>
                </a:solidFill>
                <a:latin typeface="Calibri" charset="0"/>
              </a:rPr>
              <a:t> do CONESUL, </a:t>
            </a:r>
            <a:r>
              <a:rPr lang="en-US" sz="1200" dirty="0" err="1">
                <a:solidFill>
                  <a:srgbClr val="898989"/>
                </a:solidFill>
                <a:latin typeface="Calibri" charset="0"/>
              </a:rPr>
              <a:t>Canela</a:t>
            </a:r>
            <a:r>
              <a:rPr lang="en-US" sz="1200" dirty="0">
                <a:solidFill>
                  <a:srgbClr val="898989"/>
                </a:solidFill>
                <a:latin typeface="Calibri" charset="0"/>
              </a:rPr>
              <a:t>, RS, </a:t>
            </a:r>
            <a:r>
              <a:rPr lang="en-US" sz="1200" dirty="0" err="1">
                <a:solidFill>
                  <a:srgbClr val="898989"/>
                </a:solidFill>
                <a:latin typeface="Calibri" charset="0"/>
              </a:rPr>
              <a:t>Brasil</a:t>
            </a:r>
            <a:r>
              <a:rPr lang="en-US" sz="1200" dirty="0">
                <a:solidFill>
                  <a:srgbClr val="898989"/>
                </a:solidFill>
                <a:latin typeface="Calibri" charset="0"/>
              </a:rPr>
              <a:t>, 14 October 2016</a:t>
            </a:r>
          </a:p>
        </p:txBody>
      </p:sp>
      <p:sp>
        <p:nvSpPr>
          <p:cNvPr id="11" name="Rectangle 106"/>
          <p:cNvSpPr>
            <a:spLocks noChangeArrowheads="1"/>
          </p:cNvSpPr>
          <p:nvPr/>
        </p:nvSpPr>
        <p:spPr bwMode="auto">
          <a:xfrm>
            <a:off x="134480" y="5832315"/>
            <a:ext cx="286283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r>
              <a:rPr lang="en-US" b="1" dirty="0" smtClean="0">
                <a:solidFill>
                  <a:srgbClr val="FFFF00"/>
                </a:solidFill>
              </a:rPr>
              <a:t>*Causative mutation known</a:t>
            </a:r>
            <a:endParaRPr lang="en-US" b="1" dirty="0">
              <a:solidFill>
                <a:srgbClr val="FFFF00"/>
              </a:solidFill>
            </a:endParaRPr>
          </a:p>
        </p:txBody>
      </p:sp>
      <p:sp>
        <p:nvSpPr>
          <p:cNvPr id="12" name="Rectangle 11"/>
          <p:cNvSpPr/>
          <p:nvPr/>
        </p:nvSpPr>
        <p:spPr>
          <a:xfrm>
            <a:off x="0" y="6103946"/>
            <a:ext cx="8761228" cy="369332"/>
          </a:xfrm>
          <a:prstGeom prst="rect">
            <a:avLst/>
          </a:prstGeom>
        </p:spPr>
        <p:txBody>
          <a:bodyPr wrap="square">
            <a:spAutoFit/>
          </a:bodyPr>
          <a:lstStyle/>
          <a:p>
            <a:pPr algn="r"/>
            <a:r>
              <a:rPr lang="en-US" b="1" dirty="0" smtClean="0">
                <a:solidFill>
                  <a:srgbClr val="D9D7AC"/>
                </a:solidFill>
              </a:rPr>
              <a:t>Source</a:t>
            </a:r>
            <a:r>
              <a:rPr lang="en-US" b="1" dirty="0">
                <a:solidFill>
                  <a:srgbClr val="D9D7AC"/>
                </a:solidFill>
              </a:rPr>
              <a:t>: http://</a:t>
            </a:r>
            <a:r>
              <a:rPr lang="en-US" b="1" dirty="0" err="1" smtClean="0">
                <a:solidFill>
                  <a:srgbClr val="D9D7AC"/>
                </a:solidFill>
              </a:rPr>
              <a:t>aipl.arsusda.gov</a:t>
            </a:r>
            <a:r>
              <a:rPr lang="en-US" b="1" dirty="0" smtClean="0">
                <a:solidFill>
                  <a:srgbClr val="D9D7AC"/>
                </a:solidFill>
              </a:rPr>
              <a:t>/reference/recessive_haplotypes_ARR-G3.html.</a:t>
            </a:r>
            <a:endParaRPr lang="en-US" b="1" dirty="0">
              <a:solidFill>
                <a:srgbClr val="D9D7AC"/>
              </a:solidFill>
            </a:endParaRPr>
          </a:p>
        </p:txBody>
      </p:sp>
    </p:spTree>
    <p:extLst>
      <p:ext uri="{BB962C8B-B14F-4D97-AF65-F5344CB8AC3E}">
        <p14:creationId xmlns:p14="http://schemas.microsoft.com/office/powerpoint/2010/main" val="8870897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oup 76"/>
          <p:cNvGraphicFramePr>
            <a:graphicFrameLocks/>
          </p:cNvGraphicFramePr>
          <p:nvPr>
            <p:extLst>
              <p:ext uri="{D42A27DB-BD31-4B8C-83A1-F6EECF244321}">
                <p14:modId xmlns:p14="http://schemas.microsoft.com/office/powerpoint/2010/main" val="54256636"/>
              </p:ext>
            </p:extLst>
          </p:nvPr>
        </p:nvGraphicFramePr>
        <p:xfrm>
          <a:off x="152401" y="1004539"/>
          <a:ext cx="8762998" cy="4643120"/>
        </p:xfrm>
        <a:graphic>
          <a:graphicData uri="http://schemas.openxmlformats.org/drawingml/2006/table">
            <a:tbl>
              <a:tblPr/>
              <a:tblGrid>
                <a:gridCol w="1903832"/>
                <a:gridCol w="1126839"/>
                <a:gridCol w="1382508"/>
                <a:gridCol w="1378020"/>
                <a:gridCol w="1600200"/>
                <a:gridCol w="1371599"/>
              </a:tblGrid>
              <a:tr h="0">
                <a:tc>
                  <a:txBody>
                    <a:bodyPr/>
                    <a:lstStyle/>
                    <a:p>
                      <a:pPr marL="0" marR="0" lvl="0" indent="0" algn="l" defTabSz="914400" rtl="0" eaLnBrk="0" fontAlgn="base" latinLnBrk="0" hangingPunct="0">
                        <a:lnSpc>
                          <a:spcPts val="2200"/>
                        </a:lnSpc>
                        <a:spcBef>
                          <a:spcPct val="0"/>
                        </a:spcBef>
                        <a:spcAft>
                          <a:spcPct val="0"/>
                        </a:spcAft>
                        <a:buClrTx/>
                        <a:buSzTx/>
                        <a:buFontTx/>
                        <a:buNone/>
                        <a:tabLst/>
                      </a:pPr>
                      <a:r>
                        <a:rPr kumimoji="0" lang="en-US" sz="2200" b="1" i="0" u="none" strike="noStrike" cap="none" normalizeH="0" baseline="0" dirty="0" smtClean="0">
                          <a:ln>
                            <a:noFill/>
                          </a:ln>
                          <a:solidFill>
                            <a:srgbClr val="FFFF00"/>
                          </a:solidFill>
                          <a:effectLst/>
                          <a:latin typeface="Trebuchet MS"/>
                          <a:ea typeface="ＭＳ Ｐゴシック" charset="0"/>
                          <a:cs typeface="Trebuchet MS"/>
                        </a:rPr>
                        <a:t>Recessive</a:t>
                      </a:r>
                      <a:endParaRPr kumimoji="0" lang="en-US" sz="2200" b="1" i="0" u="none" strike="noStrike" cap="none" normalizeH="0" baseline="0" dirty="0">
                        <a:ln>
                          <a:noFill/>
                        </a:ln>
                        <a:solidFill>
                          <a:srgbClr val="FFFF00"/>
                        </a:solidFill>
                        <a:effectLst/>
                        <a:latin typeface="Trebuchet MS"/>
                        <a:ea typeface="ＭＳ Ｐゴシック" charset="0"/>
                        <a:cs typeface="Trebuchet MS"/>
                      </a:endParaRPr>
                    </a:p>
                  </a:txBody>
                  <a:tcPr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2200"/>
                        </a:lnSpc>
                        <a:spcBef>
                          <a:spcPct val="0"/>
                        </a:spcBef>
                        <a:spcAft>
                          <a:spcPct val="0"/>
                        </a:spcAft>
                        <a:buClrTx/>
                        <a:buSzTx/>
                        <a:buFontTx/>
                        <a:buNone/>
                        <a:tabLst/>
                      </a:pPr>
                      <a:r>
                        <a:rPr kumimoji="0" lang="en-US" sz="2200" b="1" i="0" u="none" strike="noStrike" cap="none" normalizeH="0" baseline="0" dirty="0" err="1" smtClean="0">
                          <a:ln>
                            <a:noFill/>
                          </a:ln>
                          <a:solidFill>
                            <a:srgbClr val="FFFF00"/>
                          </a:solidFill>
                          <a:effectLst/>
                          <a:latin typeface="Trebuchet MS"/>
                          <a:ea typeface="ＭＳ Ｐゴシック" charset="0"/>
                          <a:cs typeface="Trebuchet MS"/>
                        </a:rPr>
                        <a:t>Haplo</a:t>
                      </a:r>
                      <a:r>
                        <a:rPr kumimoji="0" lang="en-US" sz="2200" b="1" i="0" u="none" strike="noStrike" cap="none" normalizeH="0" baseline="0" dirty="0" smtClean="0">
                          <a:ln>
                            <a:noFill/>
                          </a:ln>
                          <a:solidFill>
                            <a:srgbClr val="FFFF00"/>
                          </a:solidFill>
                          <a:effectLst/>
                          <a:latin typeface="Trebuchet MS"/>
                          <a:ea typeface="ＭＳ Ｐゴシック" charset="0"/>
                          <a:cs typeface="Trebuchet MS"/>
                        </a:rPr>
                        <a:t>-type</a:t>
                      </a:r>
                      <a:endParaRPr kumimoji="0" lang="en-US" sz="2200" b="1" i="0" u="none" strike="noStrike" cap="none" normalizeH="0" baseline="0" dirty="0">
                        <a:ln>
                          <a:noFill/>
                        </a:ln>
                        <a:solidFill>
                          <a:srgbClr val="FFFF00"/>
                        </a:solidFill>
                        <a:effectLst/>
                        <a:latin typeface="Trebuchet MS"/>
                        <a:ea typeface="ＭＳ Ｐゴシック" charset="0"/>
                        <a:cs typeface="Trebuchet MS"/>
                      </a:endParaRPr>
                    </a:p>
                  </a:txBody>
                  <a:tcPr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2200"/>
                        </a:lnSpc>
                        <a:spcBef>
                          <a:spcPct val="0"/>
                        </a:spcBef>
                        <a:spcAft>
                          <a:spcPct val="0"/>
                        </a:spcAft>
                        <a:buClrTx/>
                        <a:buSzTx/>
                        <a:buFontTx/>
                        <a:buNone/>
                        <a:tabLst/>
                      </a:pPr>
                      <a:r>
                        <a:rPr kumimoji="0" lang="en-US" sz="2200" b="1" i="0" u="none" strike="noStrike" cap="none" normalizeH="0" baseline="0" dirty="0" smtClean="0">
                          <a:ln>
                            <a:noFill/>
                          </a:ln>
                          <a:solidFill>
                            <a:srgbClr val="FFFF00"/>
                          </a:solidFill>
                          <a:effectLst/>
                          <a:latin typeface="Trebuchet MS"/>
                          <a:ea typeface="ＭＳ Ｐゴシック" charset="0"/>
                          <a:cs typeface="Trebuchet MS"/>
                        </a:rPr>
                        <a:t>BTA</a:t>
                      </a:r>
                    </a:p>
                    <a:p>
                      <a:pPr marL="0" marR="0" lvl="0" indent="0" algn="ctr" defTabSz="914400" rtl="0" eaLnBrk="0" fontAlgn="base" latinLnBrk="0" hangingPunct="0">
                        <a:lnSpc>
                          <a:spcPts val="2200"/>
                        </a:lnSpc>
                        <a:spcBef>
                          <a:spcPct val="0"/>
                        </a:spcBef>
                        <a:spcAft>
                          <a:spcPct val="0"/>
                        </a:spcAft>
                        <a:buClrTx/>
                        <a:buSzTx/>
                        <a:buFontTx/>
                        <a:buNone/>
                        <a:tabLst/>
                      </a:pPr>
                      <a:r>
                        <a:rPr kumimoji="0" lang="en-US" sz="2200" b="1" i="0" u="none" strike="noStrike" cap="none" normalizeH="0" baseline="0" dirty="0" smtClean="0">
                          <a:ln>
                            <a:noFill/>
                          </a:ln>
                          <a:solidFill>
                            <a:srgbClr val="FFFF00"/>
                          </a:solidFill>
                          <a:effectLst/>
                          <a:latin typeface="Trebuchet MS"/>
                          <a:ea typeface="ＭＳ Ｐゴシック" charset="0"/>
                          <a:cs typeface="Trebuchet MS"/>
                        </a:rPr>
                        <a:t>chromo-</a:t>
                      </a:r>
                    </a:p>
                    <a:p>
                      <a:pPr marL="0" marR="0" lvl="0" indent="0" algn="ctr" defTabSz="914400" rtl="0" eaLnBrk="0" fontAlgn="base" latinLnBrk="0" hangingPunct="0">
                        <a:lnSpc>
                          <a:spcPts val="2200"/>
                        </a:lnSpc>
                        <a:spcBef>
                          <a:spcPct val="0"/>
                        </a:spcBef>
                        <a:spcAft>
                          <a:spcPct val="0"/>
                        </a:spcAft>
                        <a:buClrTx/>
                        <a:buSzTx/>
                        <a:buFontTx/>
                        <a:buNone/>
                        <a:tabLst/>
                      </a:pPr>
                      <a:r>
                        <a:rPr kumimoji="0" lang="en-US" sz="2200" b="1" i="0" u="none" strike="noStrike" cap="none" normalizeH="0" baseline="0" dirty="0" smtClean="0">
                          <a:ln>
                            <a:noFill/>
                          </a:ln>
                          <a:solidFill>
                            <a:srgbClr val="FFFF00"/>
                          </a:solidFill>
                          <a:effectLst/>
                          <a:latin typeface="Trebuchet MS"/>
                          <a:ea typeface="ＭＳ Ｐゴシック" charset="0"/>
                          <a:cs typeface="Trebuchet MS"/>
                        </a:rPr>
                        <a:t>some</a:t>
                      </a:r>
                      <a:endParaRPr kumimoji="0" lang="en-US" sz="2200" b="1" i="0" u="none" strike="noStrike" cap="none" normalizeH="0" baseline="0" dirty="0">
                        <a:ln>
                          <a:noFill/>
                        </a:ln>
                        <a:solidFill>
                          <a:srgbClr val="FFFF00"/>
                        </a:solidFill>
                        <a:effectLst/>
                        <a:latin typeface="Trebuchet MS"/>
                        <a:ea typeface="ＭＳ Ｐゴシック" charset="0"/>
                        <a:cs typeface="Trebuchet MS"/>
                      </a:endParaRPr>
                    </a:p>
                  </a:txBody>
                  <a:tcPr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2200"/>
                        </a:lnSpc>
                        <a:spcBef>
                          <a:spcPct val="0"/>
                        </a:spcBef>
                        <a:spcAft>
                          <a:spcPct val="0"/>
                        </a:spcAft>
                        <a:buClrTx/>
                        <a:buSzTx/>
                        <a:buFontTx/>
                        <a:buNone/>
                        <a:tabLst/>
                      </a:pPr>
                      <a:r>
                        <a:rPr kumimoji="0" lang="en-US" sz="2200" b="1" i="0" u="none" strike="noStrike" cap="none" normalizeH="0" baseline="0" dirty="0" smtClean="0">
                          <a:ln>
                            <a:noFill/>
                          </a:ln>
                          <a:solidFill>
                            <a:srgbClr val="FFFF00"/>
                          </a:solidFill>
                          <a:effectLst/>
                          <a:latin typeface="Trebuchet MS"/>
                          <a:ea typeface="ＭＳ Ｐゴシック" charset="0"/>
                          <a:cs typeface="Trebuchet MS"/>
                        </a:rPr>
                        <a:t>Tested</a:t>
                      </a:r>
                    </a:p>
                    <a:p>
                      <a:pPr marL="0" marR="0" lvl="0" indent="0" algn="ctr" defTabSz="914400" rtl="0" eaLnBrk="0" fontAlgn="base" latinLnBrk="0" hangingPunct="0">
                        <a:lnSpc>
                          <a:spcPts val="2200"/>
                        </a:lnSpc>
                        <a:spcBef>
                          <a:spcPct val="0"/>
                        </a:spcBef>
                        <a:spcAft>
                          <a:spcPct val="0"/>
                        </a:spcAft>
                        <a:buClrTx/>
                        <a:buSzTx/>
                        <a:buFontTx/>
                        <a:buNone/>
                        <a:tabLst/>
                      </a:pPr>
                      <a:r>
                        <a:rPr kumimoji="0" lang="en-US" sz="2200" b="1" i="0" u="none" strike="noStrike" cap="none" normalizeH="0" baseline="0" dirty="0" smtClean="0">
                          <a:ln>
                            <a:noFill/>
                          </a:ln>
                          <a:solidFill>
                            <a:srgbClr val="FFFF00"/>
                          </a:solidFill>
                          <a:effectLst/>
                          <a:latin typeface="Trebuchet MS"/>
                          <a:ea typeface="ＭＳ Ｐゴシック" charset="0"/>
                          <a:cs typeface="Trebuchet MS"/>
                        </a:rPr>
                        <a:t>animals</a:t>
                      </a:r>
                    </a:p>
                    <a:p>
                      <a:pPr marL="0" marR="0" lvl="0" indent="0" algn="ctr" defTabSz="914400" rtl="0" eaLnBrk="0" fontAlgn="base" latinLnBrk="0" hangingPunct="0">
                        <a:lnSpc>
                          <a:spcPts val="2200"/>
                        </a:lnSpc>
                        <a:spcBef>
                          <a:spcPct val="0"/>
                        </a:spcBef>
                        <a:spcAft>
                          <a:spcPct val="0"/>
                        </a:spcAft>
                        <a:buClrTx/>
                        <a:buSzTx/>
                        <a:buFontTx/>
                        <a:buNone/>
                        <a:tabLst/>
                      </a:pPr>
                      <a:r>
                        <a:rPr kumimoji="0" lang="en-US" sz="2200" b="1" i="0" u="none" strike="noStrike" cap="none" normalizeH="0" baseline="0" dirty="0" smtClean="0">
                          <a:ln>
                            <a:noFill/>
                          </a:ln>
                          <a:solidFill>
                            <a:srgbClr val="FFFF00"/>
                          </a:solidFill>
                          <a:effectLst/>
                          <a:latin typeface="Trebuchet MS"/>
                          <a:ea typeface="ＭＳ Ｐゴシック" charset="0"/>
                          <a:cs typeface="Trebuchet MS"/>
                        </a:rPr>
                        <a:t>(no.)</a:t>
                      </a:r>
                      <a:endParaRPr kumimoji="0" lang="en-US" sz="2200" b="1" i="0" u="none" strike="noStrike" cap="none" normalizeH="0" baseline="0" dirty="0">
                        <a:ln>
                          <a:noFill/>
                        </a:ln>
                        <a:solidFill>
                          <a:srgbClr val="FFFF00"/>
                        </a:solidFill>
                        <a:effectLst/>
                        <a:latin typeface="Trebuchet MS"/>
                        <a:ea typeface="ＭＳ Ｐゴシック" charset="0"/>
                        <a:cs typeface="Trebuchet MS"/>
                      </a:endParaRPr>
                    </a:p>
                  </a:txBody>
                  <a:tcPr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2200"/>
                        </a:lnSpc>
                        <a:spcBef>
                          <a:spcPct val="0"/>
                        </a:spcBef>
                        <a:spcAft>
                          <a:spcPct val="0"/>
                        </a:spcAft>
                        <a:buClrTx/>
                        <a:buSzTx/>
                        <a:buFontTx/>
                        <a:buNone/>
                        <a:tabLst/>
                      </a:pPr>
                      <a:r>
                        <a:rPr kumimoji="0" lang="en-US" sz="2200" b="1" i="0" u="none" strike="noStrike" cap="none" normalizeH="0" baseline="0" dirty="0" smtClean="0">
                          <a:ln>
                            <a:noFill/>
                          </a:ln>
                          <a:solidFill>
                            <a:srgbClr val="FFFF00"/>
                          </a:solidFill>
                          <a:effectLst/>
                          <a:latin typeface="Trebuchet MS"/>
                          <a:ea typeface="ＭＳ Ｐゴシック" charset="0"/>
                          <a:cs typeface="Trebuchet MS"/>
                        </a:rPr>
                        <a:t>Concord-</a:t>
                      </a:r>
                    </a:p>
                    <a:p>
                      <a:pPr marL="0" marR="0" lvl="0" indent="0" algn="ctr" defTabSz="914400" rtl="0" eaLnBrk="0" fontAlgn="base" latinLnBrk="0" hangingPunct="0">
                        <a:lnSpc>
                          <a:spcPts val="2200"/>
                        </a:lnSpc>
                        <a:spcBef>
                          <a:spcPct val="0"/>
                        </a:spcBef>
                        <a:spcAft>
                          <a:spcPct val="0"/>
                        </a:spcAft>
                        <a:buClrTx/>
                        <a:buSzTx/>
                        <a:buFontTx/>
                        <a:buNone/>
                        <a:tabLst/>
                      </a:pPr>
                      <a:r>
                        <a:rPr kumimoji="0" lang="en-US" sz="2200" b="1" i="0" u="none" strike="noStrike" cap="none" normalizeH="0" baseline="0" dirty="0" err="1" smtClean="0">
                          <a:ln>
                            <a:noFill/>
                          </a:ln>
                          <a:solidFill>
                            <a:srgbClr val="FFFF00"/>
                          </a:solidFill>
                          <a:effectLst/>
                          <a:latin typeface="Trebuchet MS"/>
                          <a:ea typeface="ＭＳ Ｐゴシック" charset="0"/>
                          <a:cs typeface="Trebuchet MS"/>
                        </a:rPr>
                        <a:t>ance</a:t>
                      </a:r>
                      <a:r>
                        <a:rPr kumimoji="0" lang="en-US" sz="2200" b="1" i="0" u="none" strike="noStrike" cap="none" normalizeH="0" baseline="0" dirty="0" smtClean="0">
                          <a:ln>
                            <a:noFill/>
                          </a:ln>
                          <a:solidFill>
                            <a:srgbClr val="FFFF00"/>
                          </a:solidFill>
                          <a:effectLst/>
                          <a:latin typeface="Trebuchet MS"/>
                          <a:ea typeface="ＭＳ Ｐゴシック" charset="0"/>
                          <a:cs typeface="Trebuchet MS"/>
                        </a:rPr>
                        <a:t> (%)</a:t>
                      </a:r>
                      <a:endParaRPr kumimoji="0" lang="en-US" sz="2200" b="1" i="0" u="none" strike="noStrike" cap="none" normalizeH="0" baseline="0" dirty="0">
                        <a:ln>
                          <a:noFill/>
                        </a:ln>
                        <a:solidFill>
                          <a:srgbClr val="FFFF00"/>
                        </a:solidFill>
                        <a:effectLst/>
                        <a:latin typeface="Trebuchet MS"/>
                        <a:ea typeface="ＭＳ Ｐゴシック" charset="0"/>
                        <a:cs typeface="Trebuchet MS"/>
                      </a:endParaRPr>
                    </a:p>
                  </a:txBody>
                  <a:tcPr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2200"/>
                        </a:lnSpc>
                        <a:spcBef>
                          <a:spcPct val="0"/>
                        </a:spcBef>
                        <a:spcAft>
                          <a:spcPct val="0"/>
                        </a:spcAft>
                        <a:buClrTx/>
                        <a:buSzTx/>
                        <a:buFontTx/>
                        <a:buNone/>
                        <a:tabLst/>
                      </a:pPr>
                      <a:r>
                        <a:rPr kumimoji="0" lang="en-US" sz="2200" b="1" i="0" u="none" strike="noStrike" cap="none" normalizeH="0" baseline="0" dirty="0" smtClean="0">
                          <a:ln>
                            <a:noFill/>
                          </a:ln>
                          <a:solidFill>
                            <a:srgbClr val="FFFF00"/>
                          </a:solidFill>
                          <a:effectLst/>
                          <a:latin typeface="Trebuchet MS"/>
                          <a:ea typeface="ＭＳ Ｐゴシック" charset="0"/>
                          <a:cs typeface="Trebuchet MS"/>
                        </a:rPr>
                        <a:t>New </a:t>
                      </a:r>
                    </a:p>
                    <a:p>
                      <a:pPr marL="0" marR="0" lvl="0" indent="0" algn="ctr" defTabSz="914400" rtl="0" eaLnBrk="0" fontAlgn="base" latinLnBrk="0" hangingPunct="0">
                        <a:lnSpc>
                          <a:spcPts val="2200"/>
                        </a:lnSpc>
                        <a:spcBef>
                          <a:spcPct val="0"/>
                        </a:spcBef>
                        <a:spcAft>
                          <a:spcPct val="0"/>
                        </a:spcAft>
                        <a:buClrTx/>
                        <a:buSzTx/>
                        <a:buFontTx/>
                        <a:buNone/>
                        <a:tabLst/>
                      </a:pPr>
                      <a:r>
                        <a:rPr kumimoji="0" lang="en-US" sz="2200" b="1" i="0" u="none" strike="noStrike" cap="none" normalizeH="0" baseline="0" dirty="0" smtClean="0">
                          <a:ln>
                            <a:noFill/>
                          </a:ln>
                          <a:solidFill>
                            <a:srgbClr val="FFFF00"/>
                          </a:solidFill>
                          <a:effectLst/>
                          <a:latin typeface="Trebuchet MS"/>
                          <a:ea typeface="ＭＳ Ｐゴシック" charset="0"/>
                          <a:cs typeface="Trebuchet MS"/>
                        </a:rPr>
                        <a:t>carriers</a:t>
                      </a:r>
                    </a:p>
                    <a:p>
                      <a:pPr marL="0" marR="0" lvl="0" indent="0" algn="ctr" defTabSz="914400" rtl="0" eaLnBrk="0" fontAlgn="base" latinLnBrk="0" hangingPunct="0">
                        <a:lnSpc>
                          <a:spcPts val="2200"/>
                        </a:lnSpc>
                        <a:spcBef>
                          <a:spcPct val="0"/>
                        </a:spcBef>
                        <a:spcAft>
                          <a:spcPct val="0"/>
                        </a:spcAft>
                        <a:buClrTx/>
                        <a:buSzTx/>
                        <a:buFontTx/>
                        <a:buNone/>
                        <a:tabLst/>
                      </a:pPr>
                      <a:r>
                        <a:rPr kumimoji="0" lang="en-US" sz="2200" b="1" i="0" u="none" strike="noStrike" cap="none" normalizeH="0" baseline="0" dirty="0" smtClean="0">
                          <a:ln>
                            <a:noFill/>
                          </a:ln>
                          <a:solidFill>
                            <a:srgbClr val="FFFF00"/>
                          </a:solidFill>
                          <a:effectLst/>
                          <a:latin typeface="Trebuchet MS"/>
                          <a:ea typeface="ＭＳ Ｐゴシック" charset="0"/>
                          <a:cs typeface="Trebuchet MS"/>
                        </a:rPr>
                        <a:t>(no.)</a:t>
                      </a:r>
                      <a:endParaRPr kumimoji="0" lang="en-US" sz="2200" b="1" i="0" u="none" strike="noStrike" cap="none" normalizeH="0" baseline="0" dirty="0">
                        <a:ln>
                          <a:noFill/>
                        </a:ln>
                        <a:solidFill>
                          <a:srgbClr val="FFFF00"/>
                        </a:solidFill>
                        <a:effectLst/>
                        <a:latin typeface="Trebuchet MS"/>
                        <a:ea typeface="ＭＳ Ｐゴシック" charset="0"/>
                        <a:cs typeface="Trebuchet MS"/>
                      </a:endParaRPr>
                    </a:p>
                  </a:txBody>
                  <a:tcPr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r>
              <a:tr h="0">
                <a:tc>
                  <a:txBody>
                    <a:bodyPr/>
                    <a:lstStyle/>
                    <a:p>
                      <a:pPr marL="0" marR="0" lvl="0" indent="0" algn="l" defTabSz="914400" rtl="0" eaLnBrk="0" fontAlgn="base" latinLnBrk="0" hangingPunct="0">
                        <a:lnSpc>
                          <a:spcPts val="2200"/>
                        </a:lnSpc>
                        <a:spcBef>
                          <a:spcPts val="0"/>
                        </a:spcBef>
                        <a:spcAft>
                          <a:spcPts val="0"/>
                        </a:spcAft>
                        <a:buClrTx/>
                        <a:buSzTx/>
                        <a:buFontTx/>
                        <a:buNone/>
                        <a:tabLst/>
                      </a:pPr>
                      <a:r>
                        <a:rPr kumimoji="0" lang="en-US" sz="2200" b="1" i="0" u="none" strike="noStrike" cap="none" normalizeH="0" baseline="0" dirty="0" err="1" smtClean="0">
                          <a:ln>
                            <a:noFill/>
                          </a:ln>
                          <a:solidFill>
                            <a:srgbClr val="FFFFFF"/>
                          </a:solidFill>
                          <a:effectLst/>
                          <a:latin typeface="Trebuchet MS"/>
                          <a:ea typeface="ＭＳ Ｐゴシック" charset="0"/>
                          <a:cs typeface="Trebuchet MS"/>
                        </a:rPr>
                        <a:t>Brachyspina</a:t>
                      </a:r>
                      <a:endParaRPr kumimoji="0" lang="en-US" sz="2200" b="1" i="0" u="none" strike="noStrike" cap="none" normalizeH="0" baseline="0" dirty="0">
                        <a:ln>
                          <a:noFill/>
                        </a:ln>
                        <a:solidFill>
                          <a:srgbClr val="FFFFFF"/>
                        </a:solidFill>
                        <a:effectLst/>
                        <a:latin typeface="Trebuchet MS"/>
                        <a:ea typeface="ＭＳ Ｐゴシック" charset="0"/>
                        <a:cs typeface="Trebuchet MS"/>
                      </a:endParaRPr>
                    </a:p>
                  </a:txBody>
                  <a:tcPr marR="0" marT="64008" marB="0"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2200"/>
                        </a:lnSpc>
                        <a:spcBef>
                          <a:spcPts val="0"/>
                        </a:spcBef>
                        <a:spcAft>
                          <a:spcPts val="0"/>
                        </a:spcAft>
                        <a:buClrTx/>
                        <a:buSzTx/>
                        <a:buFontTx/>
                        <a:buNone/>
                        <a:tabLst/>
                      </a:pPr>
                      <a:r>
                        <a:rPr kumimoji="0" lang="en-US" sz="2200" b="1" i="0" u="none" strike="noStrike" cap="none" normalizeH="0" baseline="0" dirty="0" smtClean="0">
                          <a:ln>
                            <a:noFill/>
                          </a:ln>
                          <a:solidFill>
                            <a:srgbClr val="77ACD1"/>
                          </a:solidFill>
                          <a:effectLst/>
                          <a:latin typeface="Trebuchet MS"/>
                          <a:ea typeface="ＭＳ Ｐゴシック" charset="0"/>
                          <a:cs typeface="Trebuchet MS"/>
                        </a:rPr>
                        <a:t>HH0</a:t>
                      </a:r>
                      <a:endParaRPr kumimoji="0" lang="en-US" sz="2200" b="1" i="0" u="none" strike="noStrike" cap="none" normalizeH="0" baseline="0" dirty="0">
                        <a:ln>
                          <a:noFill/>
                        </a:ln>
                        <a:solidFill>
                          <a:srgbClr val="77ACD1"/>
                        </a:solidFill>
                        <a:effectLst/>
                        <a:latin typeface="Trebuchet MS"/>
                        <a:ea typeface="ＭＳ Ｐゴシック" charset="0"/>
                        <a:cs typeface="Trebuchet MS"/>
                      </a:endParaRPr>
                    </a:p>
                  </a:txBody>
                  <a:tcPr marR="0" marT="64008" marB="0"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2200"/>
                        </a:lnSpc>
                        <a:spcBef>
                          <a:spcPts val="0"/>
                        </a:spcBef>
                        <a:spcAft>
                          <a:spcPts val="0"/>
                        </a:spcAft>
                        <a:buClrTx/>
                        <a:buSzTx/>
                        <a:buFontTx/>
                        <a:buNone/>
                        <a:tabLst>
                          <a:tab pos="690563" algn="dec"/>
                        </a:tabLst>
                        <a:defRPr/>
                      </a:pPr>
                      <a:r>
                        <a:rPr kumimoji="0" lang="en-US" sz="2200" b="1" i="0" u="none" strike="noStrike" cap="none" normalizeH="0" baseline="0" dirty="0" smtClean="0">
                          <a:ln>
                            <a:noFill/>
                          </a:ln>
                          <a:solidFill>
                            <a:srgbClr val="00FF00"/>
                          </a:solidFill>
                          <a:effectLst/>
                          <a:latin typeface="Trebuchet MS"/>
                          <a:ea typeface="ＭＳ Ｐゴシック" charset="0"/>
                          <a:cs typeface="Trebuchet MS"/>
                        </a:rPr>
                        <a:t>	21</a:t>
                      </a:r>
                      <a:endParaRPr kumimoji="0" lang="en-US" sz="2200" b="1" i="0" u="none" strike="noStrike" cap="none" normalizeH="0" baseline="0" dirty="0">
                        <a:ln>
                          <a:noFill/>
                        </a:ln>
                        <a:solidFill>
                          <a:srgbClr val="00FF00"/>
                        </a:solidFill>
                        <a:effectLst/>
                        <a:latin typeface="Trebuchet MS"/>
                        <a:ea typeface="ＭＳ Ｐゴシック" charset="0"/>
                        <a:cs typeface="Trebuchet MS"/>
                      </a:endParaRPr>
                    </a:p>
                  </a:txBody>
                  <a:tcPr marR="0" marT="64008" marB="0"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2200"/>
                        </a:lnSpc>
                        <a:spcBef>
                          <a:spcPts val="0"/>
                        </a:spcBef>
                        <a:spcAft>
                          <a:spcPts val="0"/>
                        </a:spcAft>
                        <a:buClrTx/>
                        <a:buSzTx/>
                        <a:buFontTx/>
                        <a:buNone/>
                        <a:tabLst/>
                      </a:pPr>
                      <a:r>
                        <a:rPr kumimoji="0" lang="en-US" sz="2200" b="1" i="0" u="none" strike="noStrike" cap="none" normalizeH="0" baseline="0" dirty="0" smtClean="0">
                          <a:ln>
                            <a:noFill/>
                          </a:ln>
                          <a:solidFill>
                            <a:srgbClr val="00FF00"/>
                          </a:solidFill>
                          <a:effectLst/>
                          <a:latin typeface="Trebuchet MS"/>
                          <a:ea typeface="ＭＳ Ｐゴシック" charset="0"/>
                          <a:cs typeface="Trebuchet MS"/>
                        </a:rPr>
                        <a:t>?</a:t>
                      </a:r>
                      <a:endParaRPr kumimoji="0" lang="en-US" sz="2200" b="1" i="0" u="none" strike="noStrike" cap="none" normalizeH="0" baseline="0" dirty="0">
                        <a:ln>
                          <a:noFill/>
                        </a:ln>
                        <a:solidFill>
                          <a:srgbClr val="00FF00"/>
                        </a:solidFill>
                        <a:effectLst/>
                        <a:latin typeface="Trebuchet MS"/>
                        <a:ea typeface="ＭＳ Ｐゴシック" charset="0"/>
                        <a:cs typeface="Trebuchet MS"/>
                      </a:endParaRPr>
                    </a:p>
                  </a:txBody>
                  <a:tcPr marT="64008" marB="0"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2200"/>
                        </a:lnSpc>
                        <a:spcBef>
                          <a:spcPts val="0"/>
                        </a:spcBef>
                        <a:spcAft>
                          <a:spcPts val="0"/>
                        </a:spcAft>
                        <a:buClrTx/>
                        <a:buSzTx/>
                        <a:buFontTx/>
                        <a:buNone/>
                        <a:tabLst/>
                      </a:pPr>
                      <a:r>
                        <a:rPr kumimoji="0" lang="en-US" sz="2200" b="1" i="0" u="none" strike="noStrike" cap="none" normalizeH="0" baseline="0" dirty="0" smtClean="0">
                          <a:ln>
                            <a:noFill/>
                          </a:ln>
                          <a:solidFill>
                            <a:srgbClr val="00FF00"/>
                          </a:solidFill>
                          <a:effectLst/>
                          <a:latin typeface="Trebuchet MS"/>
                          <a:ea typeface="ＭＳ Ｐゴシック" charset="0"/>
                          <a:cs typeface="Trebuchet MS"/>
                        </a:rPr>
                        <a:t>?</a:t>
                      </a:r>
                      <a:endParaRPr kumimoji="0" lang="en-US" sz="2200" b="1" i="0" u="none" strike="noStrike" cap="none" normalizeH="0" baseline="0" dirty="0">
                        <a:ln>
                          <a:noFill/>
                        </a:ln>
                        <a:solidFill>
                          <a:srgbClr val="00FF00"/>
                        </a:solidFill>
                        <a:effectLst/>
                        <a:latin typeface="Trebuchet MS"/>
                        <a:ea typeface="ＭＳ Ｐゴシック" charset="0"/>
                        <a:cs typeface="Trebuchet MS"/>
                      </a:endParaRPr>
                    </a:p>
                  </a:txBody>
                  <a:tcPr marT="64008" marB="0"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2200"/>
                        </a:lnSpc>
                        <a:spcBef>
                          <a:spcPts val="0"/>
                        </a:spcBef>
                        <a:spcAft>
                          <a:spcPts val="0"/>
                        </a:spcAft>
                        <a:buClrTx/>
                        <a:buSzTx/>
                        <a:buFontTx/>
                        <a:buNone/>
                        <a:tabLst>
                          <a:tab pos="182563" algn="dec"/>
                        </a:tabLst>
                      </a:pPr>
                      <a:r>
                        <a:rPr kumimoji="0" lang="en-US" sz="2200" b="1" i="0" u="none" strike="noStrike" cap="none" normalizeH="0" baseline="0" dirty="0" smtClean="0">
                          <a:ln>
                            <a:noFill/>
                          </a:ln>
                          <a:solidFill>
                            <a:srgbClr val="00FF00"/>
                          </a:solidFill>
                          <a:effectLst/>
                          <a:latin typeface="Trebuchet MS"/>
                          <a:ea typeface="ＭＳ Ｐゴシック" charset="0"/>
                          <a:cs typeface="Trebuchet MS"/>
                        </a:rPr>
                        <a:t>?</a:t>
                      </a:r>
                      <a:endParaRPr kumimoji="0" lang="en-US" sz="2200" b="1" i="0" u="none" strike="noStrike" cap="none" normalizeH="0" baseline="0" dirty="0">
                        <a:ln>
                          <a:noFill/>
                        </a:ln>
                        <a:solidFill>
                          <a:srgbClr val="00FF00"/>
                        </a:solidFill>
                        <a:effectLst/>
                        <a:latin typeface="Trebuchet MS"/>
                        <a:ea typeface="ＭＳ Ｐゴシック" charset="0"/>
                        <a:cs typeface="Trebuchet MS"/>
                      </a:endParaRPr>
                    </a:p>
                  </a:txBody>
                  <a:tcPr marT="64008" marB="0"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r>
              <a:tr h="0">
                <a:tc>
                  <a:txBody>
                    <a:bodyPr/>
                    <a:lstStyle/>
                    <a:p>
                      <a:pPr marL="0" marR="0" lvl="0" indent="0" algn="l" defTabSz="914400" rtl="0" eaLnBrk="0" fontAlgn="base" latinLnBrk="0" hangingPunct="0">
                        <a:lnSpc>
                          <a:spcPts val="2200"/>
                        </a:lnSpc>
                        <a:spcBef>
                          <a:spcPts val="0"/>
                        </a:spcBef>
                        <a:spcAft>
                          <a:spcPts val="0"/>
                        </a:spcAft>
                        <a:buClrTx/>
                        <a:buSzTx/>
                        <a:buFontTx/>
                        <a:buNone/>
                        <a:tabLst/>
                      </a:pPr>
                      <a:r>
                        <a:rPr kumimoji="0" lang="en-US" sz="2200" b="1" i="0" u="none" strike="noStrike" cap="none" normalizeH="0" baseline="0" dirty="0" smtClean="0">
                          <a:ln>
                            <a:noFill/>
                          </a:ln>
                          <a:solidFill>
                            <a:srgbClr val="FFFFFF"/>
                          </a:solidFill>
                          <a:effectLst/>
                          <a:latin typeface="Trebuchet MS"/>
                          <a:ea typeface="ＭＳ Ｐゴシック" charset="0"/>
                          <a:cs typeface="Trebuchet MS"/>
                        </a:rPr>
                        <a:t>BLAD</a:t>
                      </a:r>
                      <a:endParaRPr kumimoji="0" lang="en-US" sz="2200" b="1" i="0" u="none" strike="noStrike" cap="none" normalizeH="0" baseline="0" dirty="0">
                        <a:ln>
                          <a:noFill/>
                        </a:ln>
                        <a:solidFill>
                          <a:srgbClr val="FFFFFF"/>
                        </a:solidFill>
                        <a:effectLst/>
                        <a:latin typeface="Trebuchet MS"/>
                        <a:ea typeface="ＭＳ Ｐゴシック" charset="0"/>
                        <a:cs typeface="Trebuchet MS"/>
                      </a:endParaRPr>
                    </a:p>
                  </a:txBody>
                  <a:tcPr marR="0" marT="64008" marB="0"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2200"/>
                        </a:lnSpc>
                        <a:spcBef>
                          <a:spcPts val="0"/>
                        </a:spcBef>
                        <a:spcAft>
                          <a:spcPts val="0"/>
                        </a:spcAft>
                        <a:buClrTx/>
                        <a:buSzTx/>
                        <a:buFontTx/>
                        <a:buNone/>
                        <a:tabLst/>
                      </a:pPr>
                      <a:r>
                        <a:rPr kumimoji="0" lang="en-US" sz="2200" b="1" i="0" u="none" strike="noStrike" cap="none" normalizeH="0" baseline="0" dirty="0" smtClean="0">
                          <a:ln>
                            <a:noFill/>
                          </a:ln>
                          <a:solidFill>
                            <a:srgbClr val="77ACD1"/>
                          </a:solidFill>
                          <a:effectLst/>
                          <a:latin typeface="Trebuchet MS"/>
                          <a:ea typeface="ＭＳ Ｐゴシック" charset="0"/>
                          <a:cs typeface="Trebuchet MS"/>
                        </a:rPr>
                        <a:t>HHB</a:t>
                      </a:r>
                      <a:endParaRPr kumimoji="0" lang="en-US" sz="2200" b="1" i="0" u="none" strike="noStrike" cap="none" normalizeH="0" baseline="0" dirty="0">
                        <a:ln>
                          <a:noFill/>
                        </a:ln>
                        <a:solidFill>
                          <a:srgbClr val="77ACD1"/>
                        </a:solidFill>
                        <a:effectLst/>
                        <a:latin typeface="Trebuchet MS"/>
                        <a:ea typeface="ＭＳ Ｐゴシック" charset="0"/>
                        <a:cs typeface="Trebuchet MS"/>
                      </a:endParaRPr>
                    </a:p>
                  </a:txBody>
                  <a:tcPr marR="0" marT="64008" marB="0"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2200"/>
                        </a:lnSpc>
                        <a:spcBef>
                          <a:spcPts val="0"/>
                        </a:spcBef>
                        <a:spcAft>
                          <a:spcPts val="0"/>
                        </a:spcAft>
                        <a:buClrTx/>
                        <a:buSzTx/>
                        <a:buFontTx/>
                        <a:buNone/>
                        <a:tabLst>
                          <a:tab pos="690563" algn="dec"/>
                        </a:tabLst>
                      </a:pPr>
                      <a:r>
                        <a:rPr kumimoji="0" lang="en-US" sz="2200" b="1" i="0" u="none" strike="noStrike" cap="none" normalizeH="0" baseline="0" dirty="0" smtClean="0">
                          <a:ln>
                            <a:noFill/>
                          </a:ln>
                          <a:solidFill>
                            <a:srgbClr val="00FF00"/>
                          </a:solidFill>
                          <a:effectLst/>
                          <a:latin typeface="Trebuchet MS"/>
                          <a:ea typeface="ＭＳ Ｐゴシック" charset="0"/>
                          <a:cs typeface="Trebuchet MS"/>
                        </a:rPr>
                        <a:t>  	1*</a:t>
                      </a:r>
                      <a:endParaRPr kumimoji="0" lang="en-US" sz="2200" b="1" i="0" u="none" strike="noStrike" cap="none" normalizeH="0" baseline="0" dirty="0">
                        <a:ln>
                          <a:noFill/>
                        </a:ln>
                        <a:solidFill>
                          <a:srgbClr val="00FF00"/>
                        </a:solidFill>
                        <a:effectLst/>
                        <a:latin typeface="Trebuchet MS"/>
                        <a:ea typeface="ＭＳ Ｐゴシック" charset="0"/>
                        <a:cs typeface="Trebuchet MS"/>
                      </a:endParaRPr>
                    </a:p>
                  </a:txBody>
                  <a:tcPr marR="0" marT="64008" marB="0"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2200"/>
                        </a:lnSpc>
                        <a:spcBef>
                          <a:spcPts val="0"/>
                        </a:spcBef>
                        <a:spcAft>
                          <a:spcPts val="0"/>
                        </a:spcAft>
                        <a:buClrTx/>
                        <a:buSzTx/>
                        <a:buFontTx/>
                        <a:buNone/>
                        <a:tabLst/>
                      </a:pPr>
                      <a:r>
                        <a:rPr kumimoji="0" lang="en-US" sz="2200" b="1" i="0" u="none" strike="noStrike" cap="none" normalizeH="0" baseline="0" dirty="0" smtClean="0">
                          <a:ln>
                            <a:noFill/>
                          </a:ln>
                          <a:solidFill>
                            <a:srgbClr val="00FF00"/>
                          </a:solidFill>
                          <a:effectLst/>
                          <a:latin typeface="Trebuchet MS"/>
                          <a:ea typeface="ＭＳ Ｐゴシック" charset="0"/>
                          <a:cs typeface="Trebuchet MS"/>
                        </a:rPr>
                        <a:t>11,782</a:t>
                      </a:r>
                      <a:endParaRPr kumimoji="0" lang="en-US" sz="2200" b="1" i="0" u="none" strike="noStrike" cap="none" normalizeH="0" baseline="0" dirty="0">
                        <a:ln>
                          <a:noFill/>
                        </a:ln>
                        <a:solidFill>
                          <a:srgbClr val="00FF00"/>
                        </a:solidFill>
                        <a:effectLst/>
                        <a:latin typeface="Trebuchet MS"/>
                        <a:ea typeface="ＭＳ Ｐゴシック" charset="0"/>
                        <a:cs typeface="Trebuchet MS"/>
                      </a:endParaRPr>
                    </a:p>
                  </a:txBody>
                  <a:tcPr marR="320040" marT="64008" marB="0"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2200"/>
                        </a:lnSpc>
                        <a:spcBef>
                          <a:spcPts val="0"/>
                        </a:spcBef>
                        <a:spcAft>
                          <a:spcPts val="0"/>
                        </a:spcAft>
                        <a:buClrTx/>
                        <a:buSzTx/>
                        <a:buFontTx/>
                        <a:buNone/>
                        <a:tabLst/>
                      </a:pPr>
                      <a:r>
                        <a:rPr kumimoji="0" lang="en-US" sz="2200" b="1" i="0" u="none" strike="noStrike" cap="none" normalizeH="0" baseline="0" dirty="0" smtClean="0">
                          <a:ln>
                            <a:noFill/>
                          </a:ln>
                          <a:solidFill>
                            <a:srgbClr val="00FF00"/>
                          </a:solidFill>
                          <a:effectLst/>
                          <a:latin typeface="Trebuchet MS"/>
                          <a:ea typeface="ＭＳ Ｐゴシック" charset="0"/>
                          <a:cs typeface="Trebuchet MS"/>
                        </a:rPr>
                        <a:t>99.9</a:t>
                      </a:r>
                      <a:endParaRPr kumimoji="0" lang="en-US" sz="2200" b="1" i="0" u="none" strike="noStrike" cap="none" normalizeH="0" baseline="0" dirty="0">
                        <a:ln>
                          <a:noFill/>
                        </a:ln>
                        <a:solidFill>
                          <a:srgbClr val="00FF00"/>
                        </a:solidFill>
                        <a:effectLst/>
                        <a:latin typeface="Trebuchet MS"/>
                        <a:ea typeface="ＭＳ Ｐゴシック" charset="0"/>
                        <a:cs typeface="Trebuchet MS"/>
                      </a:endParaRPr>
                    </a:p>
                  </a:txBody>
                  <a:tcPr marR="411480" marT="64008" marB="0"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2200"/>
                        </a:lnSpc>
                        <a:spcBef>
                          <a:spcPts val="0"/>
                        </a:spcBef>
                        <a:spcAft>
                          <a:spcPts val="0"/>
                        </a:spcAft>
                        <a:buClrTx/>
                        <a:buSzTx/>
                        <a:buFontTx/>
                        <a:buNone/>
                        <a:tabLst>
                          <a:tab pos="182563" algn="dec"/>
                        </a:tabLst>
                      </a:pPr>
                      <a:r>
                        <a:rPr kumimoji="0" lang="en-US" sz="2200" b="1" i="0" u="none" strike="noStrike" cap="none" normalizeH="0" baseline="0" dirty="0" smtClean="0">
                          <a:ln>
                            <a:noFill/>
                          </a:ln>
                          <a:solidFill>
                            <a:srgbClr val="00FF00"/>
                          </a:solidFill>
                          <a:effectLst/>
                          <a:latin typeface="Trebuchet MS"/>
                          <a:ea typeface="ＭＳ Ｐゴシック" charset="0"/>
                          <a:cs typeface="Trebuchet MS"/>
                        </a:rPr>
                        <a:t>314</a:t>
                      </a:r>
                      <a:endParaRPr kumimoji="0" lang="en-US" sz="2200" b="1" i="0" u="none" strike="noStrike" cap="none" normalizeH="0" baseline="0" dirty="0">
                        <a:ln>
                          <a:noFill/>
                        </a:ln>
                        <a:solidFill>
                          <a:srgbClr val="00FF00"/>
                        </a:solidFill>
                        <a:effectLst/>
                        <a:latin typeface="Trebuchet MS"/>
                        <a:ea typeface="ＭＳ Ｐゴシック" charset="0"/>
                        <a:cs typeface="Trebuchet MS"/>
                      </a:endParaRPr>
                    </a:p>
                  </a:txBody>
                  <a:tcPr marR="228600" marT="64008" marB="0"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r>
              <a:tr h="0">
                <a:tc>
                  <a:txBody>
                    <a:bodyPr/>
                    <a:lstStyle/>
                    <a:p>
                      <a:pPr marL="0" marR="0" lvl="0" indent="0" algn="l" defTabSz="914400" rtl="0" eaLnBrk="0" fontAlgn="base" latinLnBrk="0" hangingPunct="0">
                        <a:lnSpc>
                          <a:spcPts val="2200"/>
                        </a:lnSpc>
                        <a:spcBef>
                          <a:spcPts val="0"/>
                        </a:spcBef>
                        <a:spcAft>
                          <a:spcPts val="0"/>
                        </a:spcAft>
                        <a:buClrTx/>
                        <a:buSzTx/>
                        <a:buFontTx/>
                        <a:buNone/>
                        <a:tabLst/>
                      </a:pPr>
                      <a:r>
                        <a:rPr kumimoji="0" lang="en-US" sz="2200" b="1" i="0" u="none" strike="noStrike" cap="none" normalizeH="0" baseline="0" dirty="0" smtClean="0">
                          <a:ln>
                            <a:noFill/>
                          </a:ln>
                          <a:solidFill>
                            <a:srgbClr val="FFFFFF"/>
                          </a:solidFill>
                          <a:effectLst/>
                          <a:latin typeface="Trebuchet MS"/>
                          <a:ea typeface="ＭＳ Ｐゴシック" charset="0"/>
                          <a:cs typeface="Trebuchet MS"/>
                        </a:rPr>
                        <a:t>CVM</a:t>
                      </a:r>
                      <a:endParaRPr kumimoji="0" lang="en-US" sz="2200" b="1" i="0" u="none" strike="noStrike" cap="none" normalizeH="0" baseline="0" dirty="0">
                        <a:ln>
                          <a:noFill/>
                        </a:ln>
                        <a:solidFill>
                          <a:srgbClr val="FFFFFF"/>
                        </a:solidFill>
                        <a:effectLst/>
                        <a:latin typeface="Trebuchet MS"/>
                        <a:ea typeface="ＭＳ Ｐゴシック" charset="0"/>
                        <a:cs typeface="Trebuchet MS"/>
                      </a:endParaRPr>
                    </a:p>
                  </a:txBody>
                  <a:tcPr marR="0" marT="64008" marB="0"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2200"/>
                        </a:lnSpc>
                        <a:spcBef>
                          <a:spcPts val="0"/>
                        </a:spcBef>
                        <a:spcAft>
                          <a:spcPts val="0"/>
                        </a:spcAft>
                        <a:buClrTx/>
                        <a:buSzTx/>
                        <a:buFontTx/>
                        <a:buNone/>
                        <a:tabLst/>
                      </a:pPr>
                      <a:r>
                        <a:rPr kumimoji="0" lang="en-US" sz="2200" b="1" i="0" u="none" strike="noStrike" cap="none" normalizeH="0" baseline="0" dirty="0" smtClean="0">
                          <a:ln>
                            <a:noFill/>
                          </a:ln>
                          <a:solidFill>
                            <a:srgbClr val="77ACD1"/>
                          </a:solidFill>
                          <a:effectLst/>
                          <a:latin typeface="Trebuchet MS"/>
                          <a:ea typeface="ＭＳ Ｐゴシック" charset="0"/>
                          <a:cs typeface="Trebuchet MS"/>
                        </a:rPr>
                        <a:t>HHC</a:t>
                      </a:r>
                      <a:endParaRPr kumimoji="0" lang="en-US" sz="2200" b="1" i="0" u="none" strike="noStrike" cap="none" normalizeH="0" baseline="0" dirty="0">
                        <a:ln>
                          <a:noFill/>
                        </a:ln>
                        <a:solidFill>
                          <a:srgbClr val="77ACD1"/>
                        </a:solidFill>
                        <a:effectLst/>
                        <a:latin typeface="Trebuchet MS"/>
                        <a:ea typeface="ＭＳ Ｐゴシック" charset="0"/>
                        <a:cs typeface="Trebuchet MS"/>
                      </a:endParaRPr>
                    </a:p>
                  </a:txBody>
                  <a:tcPr marR="0" marT="64008" marB="0"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2200"/>
                        </a:lnSpc>
                        <a:spcBef>
                          <a:spcPts val="0"/>
                        </a:spcBef>
                        <a:spcAft>
                          <a:spcPts val="0"/>
                        </a:spcAft>
                        <a:buClrTx/>
                        <a:buSzTx/>
                        <a:buFontTx/>
                        <a:buNone/>
                        <a:tabLst>
                          <a:tab pos="690563" algn="dec"/>
                        </a:tabLst>
                      </a:pPr>
                      <a:r>
                        <a:rPr kumimoji="0" lang="en-US" sz="2200" b="1" i="0" u="none" strike="noStrike" cap="none" normalizeH="0" baseline="0" dirty="0" smtClean="0">
                          <a:ln>
                            <a:noFill/>
                          </a:ln>
                          <a:solidFill>
                            <a:srgbClr val="00FF00"/>
                          </a:solidFill>
                          <a:effectLst/>
                          <a:latin typeface="Trebuchet MS"/>
                          <a:ea typeface="ＭＳ Ｐゴシック" charset="0"/>
                          <a:cs typeface="Trebuchet MS"/>
                        </a:rPr>
                        <a:t>  	3*</a:t>
                      </a:r>
                      <a:endParaRPr kumimoji="0" lang="en-US" sz="2200" b="1" i="0" u="none" strike="noStrike" cap="none" normalizeH="0" baseline="0" dirty="0">
                        <a:ln>
                          <a:noFill/>
                        </a:ln>
                        <a:solidFill>
                          <a:srgbClr val="00FF00"/>
                        </a:solidFill>
                        <a:effectLst/>
                        <a:latin typeface="Trebuchet MS"/>
                        <a:ea typeface="ＭＳ Ｐゴシック" charset="0"/>
                        <a:cs typeface="Trebuchet MS"/>
                      </a:endParaRPr>
                    </a:p>
                  </a:txBody>
                  <a:tcPr marR="0" marT="64008" marB="0"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algn="r">
                        <a:lnSpc>
                          <a:spcPts val="2200"/>
                        </a:lnSpc>
                      </a:pPr>
                      <a:r>
                        <a:rPr lang="en-US" sz="2200" b="1" dirty="0" smtClean="0">
                          <a:solidFill>
                            <a:srgbClr val="00FF00"/>
                          </a:solidFill>
                          <a:latin typeface="Trebuchet MS"/>
                          <a:cs typeface="Trebuchet MS"/>
                        </a:rPr>
                        <a:t>13,226</a:t>
                      </a:r>
                      <a:endParaRPr lang="en-US" sz="2200" b="1" dirty="0">
                        <a:solidFill>
                          <a:srgbClr val="00FF00"/>
                        </a:solidFill>
                        <a:latin typeface="Trebuchet MS"/>
                        <a:cs typeface="Trebuchet MS"/>
                      </a:endParaRPr>
                    </a:p>
                  </a:txBody>
                  <a:tcPr marR="320040" marT="64008" marB="0"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2200"/>
                        </a:lnSpc>
                        <a:spcBef>
                          <a:spcPts val="0"/>
                        </a:spcBef>
                        <a:spcAft>
                          <a:spcPts val="0"/>
                        </a:spcAft>
                        <a:buClrTx/>
                        <a:buSzTx/>
                        <a:buFontTx/>
                        <a:buNone/>
                        <a:tabLst>
                          <a:tab pos="182563" algn="dec"/>
                        </a:tabLst>
                        <a:defRPr/>
                      </a:pPr>
                      <a:r>
                        <a:rPr lang="en-US" sz="2200" b="1" dirty="0" smtClean="0">
                          <a:solidFill>
                            <a:srgbClr val="00FF00"/>
                          </a:solidFill>
                          <a:latin typeface="Trebuchet MS"/>
                          <a:cs typeface="Trebuchet MS"/>
                        </a:rPr>
                        <a:t>—</a:t>
                      </a:r>
                      <a:endParaRPr kumimoji="0" lang="en-US" sz="2200" b="0" i="0" u="none" strike="noStrike" cap="none" normalizeH="0" baseline="0" dirty="0">
                        <a:ln>
                          <a:noFill/>
                        </a:ln>
                        <a:solidFill>
                          <a:srgbClr val="00FF00"/>
                        </a:solidFill>
                        <a:effectLst/>
                        <a:latin typeface="Trebuchet MS"/>
                        <a:ea typeface="ＭＳ Ｐゴシック" charset="0"/>
                        <a:cs typeface="Trebuchet MS"/>
                      </a:endParaRPr>
                    </a:p>
                  </a:txBody>
                  <a:tcPr marR="0" marT="64008" marB="0"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2200"/>
                        </a:lnSpc>
                        <a:spcBef>
                          <a:spcPts val="0"/>
                        </a:spcBef>
                        <a:spcAft>
                          <a:spcPts val="0"/>
                        </a:spcAft>
                        <a:buClrTx/>
                        <a:buSzTx/>
                        <a:buFontTx/>
                        <a:buNone/>
                        <a:tabLst>
                          <a:tab pos="182563" algn="dec"/>
                        </a:tabLst>
                        <a:defRPr/>
                      </a:pPr>
                      <a:r>
                        <a:rPr lang="en-US" sz="2200" b="1" dirty="0" smtClean="0">
                          <a:solidFill>
                            <a:srgbClr val="00FF00"/>
                          </a:solidFill>
                          <a:latin typeface="Trebuchet MS"/>
                          <a:cs typeface="Trebuchet MS"/>
                        </a:rPr>
                        <a:t>2,716</a:t>
                      </a:r>
                      <a:endParaRPr kumimoji="0" lang="en-US" sz="2200" b="0" i="0" u="none" strike="noStrike" cap="none" normalizeH="0" baseline="0" dirty="0">
                        <a:ln>
                          <a:noFill/>
                        </a:ln>
                        <a:solidFill>
                          <a:srgbClr val="00FF00"/>
                        </a:solidFill>
                        <a:effectLst/>
                        <a:latin typeface="Trebuchet MS"/>
                        <a:ea typeface="ＭＳ Ｐゴシック" charset="0"/>
                        <a:cs typeface="Trebuchet MS"/>
                      </a:endParaRPr>
                    </a:p>
                  </a:txBody>
                  <a:tcPr marR="228600" marT="64008" marB="0"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r>
              <a:tr h="0">
                <a:tc>
                  <a:txBody>
                    <a:bodyPr/>
                    <a:lstStyle/>
                    <a:p>
                      <a:pPr marL="0" marR="0" lvl="0" indent="0" algn="l" defTabSz="914400" rtl="0" eaLnBrk="0" fontAlgn="base" latinLnBrk="0" hangingPunct="0">
                        <a:lnSpc>
                          <a:spcPts val="2200"/>
                        </a:lnSpc>
                        <a:spcBef>
                          <a:spcPts val="0"/>
                        </a:spcBef>
                        <a:spcAft>
                          <a:spcPts val="0"/>
                        </a:spcAft>
                        <a:buClrTx/>
                        <a:buSzTx/>
                        <a:buFontTx/>
                        <a:buNone/>
                        <a:tabLst/>
                      </a:pPr>
                      <a:r>
                        <a:rPr kumimoji="0" lang="en-US" sz="2200" b="1" i="0" u="none" strike="noStrike" cap="none" normalizeH="0" baseline="0" dirty="0" smtClean="0">
                          <a:ln>
                            <a:noFill/>
                          </a:ln>
                          <a:solidFill>
                            <a:srgbClr val="FFFFFF"/>
                          </a:solidFill>
                          <a:effectLst/>
                          <a:latin typeface="Trebuchet MS"/>
                          <a:ea typeface="ＭＳ Ｐゴシック" charset="0"/>
                          <a:cs typeface="Trebuchet MS"/>
                        </a:rPr>
                        <a:t>DUMPS</a:t>
                      </a:r>
                      <a:endParaRPr kumimoji="0" lang="en-US" sz="2200" b="1" i="0" u="none" strike="noStrike" cap="none" normalizeH="0" baseline="0" dirty="0">
                        <a:ln>
                          <a:noFill/>
                        </a:ln>
                        <a:solidFill>
                          <a:srgbClr val="FFFFFF"/>
                        </a:solidFill>
                        <a:effectLst/>
                        <a:latin typeface="Trebuchet MS"/>
                        <a:ea typeface="ＭＳ Ｐゴシック" charset="0"/>
                        <a:cs typeface="Trebuchet MS"/>
                      </a:endParaRPr>
                    </a:p>
                  </a:txBody>
                  <a:tcPr marR="0" marT="64008" marB="0"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2200"/>
                        </a:lnSpc>
                        <a:spcBef>
                          <a:spcPts val="0"/>
                        </a:spcBef>
                        <a:spcAft>
                          <a:spcPts val="0"/>
                        </a:spcAft>
                        <a:buClrTx/>
                        <a:buSzTx/>
                        <a:buFontTx/>
                        <a:buNone/>
                        <a:tabLst/>
                      </a:pPr>
                      <a:r>
                        <a:rPr kumimoji="0" lang="en-US" sz="2200" b="1" i="0" u="none" strike="noStrike" cap="none" normalizeH="0" baseline="0" dirty="0" smtClean="0">
                          <a:ln>
                            <a:noFill/>
                          </a:ln>
                          <a:solidFill>
                            <a:srgbClr val="77ACD1"/>
                          </a:solidFill>
                          <a:effectLst/>
                          <a:latin typeface="Trebuchet MS"/>
                          <a:ea typeface="ＭＳ Ｐゴシック" charset="0"/>
                          <a:cs typeface="Trebuchet MS"/>
                        </a:rPr>
                        <a:t>HHD</a:t>
                      </a:r>
                      <a:endParaRPr kumimoji="0" lang="en-US" sz="2200" b="1" i="0" u="none" strike="noStrike" cap="none" normalizeH="0" baseline="0" dirty="0">
                        <a:ln>
                          <a:noFill/>
                        </a:ln>
                        <a:solidFill>
                          <a:srgbClr val="77ACD1"/>
                        </a:solidFill>
                        <a:effectLst/>
                        <a:latin typeface="Trebuchet MS"/>
                        <a:ea typeface="ＭＳ Ｐゴシック" charset="0"/>
                        <a:cs typeface="Trebuchet MS"/>
                      </a:endParaRPr>
                    </a:p>
                  </a:txBody>
                  <a:tcPr marR="0" marT="64008" marB="0"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2200"/>
                        </a:lnSpc>
                        <a:spcBef>
                          <a:spcPts val="0"/>
                        </a:spcBef>
                        <a:spcAft>
                          <a:spcPts val="0"/>
                        </a:spcAft>
                        <a:buClrTx/>
                        <a:buSzTx/>
                        <a:buFontTx/>
                        <a:buNone/>
                        <a:tabLst>
                          <a:tab pos="690563" algn="dec"/>
                        </a:tabLst>
                      </a:pPr>
                      <a:r>
                        <a:rPr kumimoji="0" lang="en-US" sz="2200" b="1" i="0" u="none" strike="noStrike" cap="none" normalizeH="0" baseline="0" dirty="0" smtClean="0">
                          <a:ln>
                            <a:noFill/>
                          </a:ln>
                          <a:solidFill>
                            <a:srgbClr val="00FF00"/>
                          </a:solidFill>
                          <a:effectLst/>
                          <a:latin typeface="Trebuchet MS"/>
                          <a:ea typeface="ＭＳ Ｐゴシック" charset="0"/>
                          <a:cs typeface="Trebuchet MS"/>
                        </a:rPr>
                        <a:t>  	1*</a:t>
                      </a:r>
                      <a:endParaRPr kumimoji="0" lang="en-US" sz="2200" b="1" i="0" u="none" strike="noStrike" cap="none" normalizeH="0" baseline="0" dirty="0">
                        <a:ln>
                          <a:noFill/>
                        </a:ln>
                        <a:solidFill>
                          <a:srgbClr val="00FF00"/>
                        </a:solidFill>
                        <a:effectLst/>
                        <a:latin typeface="Trebuchet MS"/>
                        <a:ea typeface="ＭＳ Ｐゴシック" charset="0"/>
                        <a:cs typeface="Trebuchet MS"/>
                      </a:endParaRPr>
                    </a:p>
                  </a:txBody>
                  <a:tcPr marR="0" marT="64008" marB="0"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2200"/>
                        </a:lnSpc>
                        <a:spcBef>
                          <a:spcPts val="0"/>
                        </a:spcBef>
                        <a:spcAft>
                          <a:spcPts val="0"/>
                        </a:spcAft>
                        <a:buClrTx/>
                        <a:buSzTx/>
                        <a:buFontTx/>
                        <a:buNone/>
                        <a:tabLst/>
                      </a:pPr>
                      <a:r>
                        <a:rPr kumimoji="0" lang="en-US" sz="2200" b="1" i="0" u="none" strike="noStrike" cap="none" normalizeH="0" baseline="0" dirty="0" smtClean="0">
                          <a:ln>
                            <a:noFill/>
                          </a:ln>
                          <a:solidFill>
                            <a:srgbClr val="00FF00"/>
                          </a:solidFill>
                          <a:effectLst/>
                          <a:latin typeface="Trebuchet MS"/>
                          <a:ea typeface="ＭＳ Ｐゴシック" charset="0"/>
                          <a:cs typeface="Trebuchet MS"/>
                        </a:rPr>
                        <a:t>3,242</a:t>
                      </a:r>
                      <a:endParaRPr kumimoji="0" lang="en-US" sz="2200" b="1" i="0" u="none" strike="noStrike" cap="none" normalizeH="0" baseline="0" dirty="0">
                        <a:ln>
                          <a:noFill/>
                        </a:ln>
                        <a:solidFill>
                          <a:srgbClr val="00FF00"/>
                        </a:solidFill>
                        <a:effectLst/>
                        <a:latin typeface="Trebuchet MS"/>
                        <a:ea typeface="ＭＳ Ｐゴシック" charset="0"/>
                        <a:cs typeface="Trebuchet MS"/>
                      </a:endParaRPr>
                    </a:p>
                  </a:txBody>
                  <a:tcPr marR="320040" marT="64008" marB="0"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2200"/>
                        </a:lnSpc>
                        <a:spcBef>
                          <a:spcPts val="0"/>
                        </a:spcBef>
                        <a:spcAft>
                          <a:spcPts val="0"/>
                        </a:spcAft>
                        <a:buClrTx/>
                        <a:buSzTx/>
                        <a:buFontTx/>
                        <a:buNone/>
                        <a:tabLst/>
                      </a:pPr>
                      <a:r>
                        <a:rPr kumimoji="0" lang="en-US" sz="2200" b="1" i="0" u="none" strike="noStrike" cap="none" normalizeH="0" baseline="0" dirty="0" smtClean="0">
                          <a:ln>
                            <a:noFill/>
                          </a:ln>
                          <a:solidFill>
                            <a:srgbClr val="00FF00"/>
                          </a:solidFill>
                          <a:effectLst/>
                          <a:latin typeface="Trebuchet MS"/>
                          <a:ea typeface="ＭＳ Ｐゴシック" charset="0"/>
                          <a:cs typeface="Trebuchet MS"/>
                        </a:rPr>
                        <a:t>100.0</a:t>
                      </a:r>
                      <a:endParaRPr kumimoji="0" lang="en-US" sz="2200" b="1" i="0" u="none" strike="noStrike" cap="none" normalizeH="0" baseline="0" dirty="0">
                        <a:ln>
                          <a:noFill/>
                        </a:ln>
                        <a:solidFill>
                          <a:srgbClr val="00FF00"/>
                        </a:solidFill>
                        <a:effectLst/>
                        <a:latin typeface="Trebuchet MS"/>
                        <a:ea typeface="ＭＳ Ｐゴシック" charset="0"/>
                        <a:cs typeface="Trebuchet MS"/>
                      </a:endParaRPr>
                    </a:p>
                  </a:txBody>
                  <a:tcPr marR="411480" marT="64008" marB="0"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2200"/>
                        </a:lnSpc>
                        <a:spcBef>
                          <a:spcPts val="0"/>
                        </a:spcBef>
                        <a:spcAft>
                          <a:spcPts val="0"/>
                        </a:spcAft>
                        <a:buClrTx/>
                        <a:buSzTx/>
                        <a:buFontTx/>
                        <a:buNone/>
                        <a:tabLst>
                          <a:tab pos="182563" algn="dec"/>
                        </a:tabLst>
                      </a:pPr>
                      <a:r>
                        <a:rPr kumimoji="0" lang="en-US" sz="2200" b="1" i="0" u="none" strike="noStrike" cap="none" normalizeH="0" baseline="0" dirty="0" smtClean="0">
                          <a:ln>
                            <a:noFill/>
                          </a:ln>
                          <a:solidFill>
                            <a:srgbClr val="00FF00"/>
                          </a:solidFill>
                          <a:effectLst/>
                          <a:latin typeface="Trebuchet MS"/>
                          <a:ea typeface="ＭＳ Ｐゴシック" charset="0"/>
                          <a:cs typeface="Trebuchet MS"/>
                        </a:rPr>
                        <a:t>3</a:t>
                      </a:r>
                      <a:endParaRPr kumimoji="0" lang="en-US" sz="2200" b="1" i="0" u="none" strike="noStrike" cap="none" normalizeH="0" baseline="0" dirty="0">
                        <a:ln>
                          <a:noFill/>
                        </a:ln>
                        <a:solidFill>
                          <a:srgbClr val="00FF00"/>
                        </a:solidFill>
                        <a:effectLst/>
                        <a:latin typeface="Trebuchet MS"/>
                        <a:ea typeface="ＭＳ Ｐゴシック" charset="0"/>
                        <a:cs typeface="Trebuchet MS"/>
                      </a:endParaRPr>
                    </a:p>
                  </a:txBody>
                  <a:tcPr marR="228600" marT="64008" marB="0"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r>
              <a:tr h="0">
                <a:tc>
                  <a:txBody>
                    <a:bodyPr/>
                    <a:lstStyle/>
                    <a:p>
                      <a:pPr marL="0" marR="0" lvl="0" indent="0" algn="l" defTabSz="914400" rtl="0" eaLnBrk="0" fontAlgn="base" latinLnBrk="0" hangingPunct="0">
                        <a:lnSpc>
                          <a:spcPts val="2200"/>
                        </a:lnSpc>
                        <a:spcBef>
                          <a:spcPts val="0"/>
                        </a:spcBef>
                        <a:spcAft>
                          <a:spcPts val="0"/>
                        </a:spcAft>
                        <a:buClrTx/>
                        <a:buSzTx/>
                        <a:buFontTx/>
                        <a:buNone/>
                        <a:tabLst/>
                      </a:pPr>
                      <a:r>
                        <a:rPr kumimoji="0" lang="en-US" sz="2200" b="1" i="0" u="none" strike="noStrike" cap="none" normalizeH="0" baseline="0" dirty="0" err="1" smtClean="0">
                          <a:ln>
                            <a:noFill/>
                          </a:ln>
                          <a:solidFill>
                            <a:srgbClr val="FFFFFF"/>
                          </a:solidFill>
                          <a:effectLst/>
                          <a:latin typeface="Trebuchet MS"/>
                          <a:ea typeface="ＭＳ Ｐゴシック" charset="0"/>
                          <a:cs typeface="Trebuchet MS"/>
                        </a:rPr>
                        <a:t>Mulefoot</a:t>
                      </a:r>
                      <a:endParaRPr kumimoji="0" lang="en-US" sz="2200" b="1" i="0" u="none" strike="noStrike" cap="none" normalizeH="0" baseline="0" dirty="0">
                        <a:ln>
                          <a:noFill/>
                        </a:ln>
                        <a:solidFill>
                          <a:srgbClr val="FFFFFF"/>
                        </a:solidFill>
                        <a:effectLst/>
                        <a:latin typeface="Trebuchet MS"/>
                        <a:ea typeface="ＭＳ Ｐゴシック" charset="0"/>
                        <a:cs typeface="Trebuchet MS"/>
                      </a:endParaRPr>
                    </a:p>
                  </a:txBody>
                  <a:tcPr marR="0" marT="64008" marB="0"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2200"/>
                        </a:lnSpc>
                        <a:spcBef>
                          <a:spcPts val="0"/>
                        </a:spcBef>
                        <a:spcAft>
                          <a:spcPts val="0"/>
                        </a:spcAft>
                        <a:buClrTx/>
                        <a:buSzTx/>
                        <a:buFontTx/>
                        <a:buNone/>
                        <a:tabLst/>
                      </a:pPr>
                      <a:r>
                        <a:rPr kumimoji="0" lang="en-US" sz="2200" b="1" i="0" u="none" strike="noStrike" cap="none" normalizeH="0" baseline="0" dirty="0" smtClean="0">
                          <a:ln>
                            <a:noFill/>
                          </a:ln>
                          <a:solidFill>
                            <a:srgbClr val="77ACD1"/>
                          </a:solidFill>
                          <a:effectLst/>
                          <a:latin typeface="Trebuchet MS"/>
                          <a:ea typeface="ＭＳ Ｐゴシック" charset="0"/>
                          <a:cs typeface="Trebuchet MS"/>
                        </a:rPr>
                        <a:t>HHM</a:t>
                      </a:r>
                      <a:endParaRPr kumimoji="0" lang="en-US" sz="2200" b="1" i="0" u="none" strike="noStrike" cap="none" normalizeH="0" baseline="0" dirty="0">
                        <a:ln>
                          <a:noFill/>
                        </a:ln>
                        <a:solidFill>
                          <a:srgbClr val="77ACD1"/>
                        </a:solidFill>
                        <a:effectLst/>
                        <a:latin typeface="Trebuchet MS"/>
                        <a:ea typeface="ＭＳ Ｐゴシック" charset="0"/>
                        <a:cs typeface="Trebuchet MS"/>
                      </a:endParaRPr>
                    </a:p>
                  </a:txBody>
                  <a:tcPr marR="0" marT="64008" marB="0"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2200"/>
                        </a:lnSpc>
                        <a:spcBef>
                          <a:spcPts val="0"/>
                        </a:spcBef>
                        <a:spcAft>
                          <a:spcPts val="0"/>
                        </a:spcAft>
                        <a:buClrTx/>
                        <a:buSzTx/>
                        <a:buFontTx/>
                        <a:buNone/>
                        <a:tabLst>
                          <a:tab pos="690563" algn="dec"/>
                        </a:tabLst>
                        <a:defRPr/>
                      </a:pPr>
                      <a:r>
                        <a:rPr kumimoji="0" lang="en-US" sz="2200" b="1" i="0" u="none" strike="noStrike" cap="none" normalizeH="0" baseline="0" dirty="0" smtClean="0">
                          <a:ln>
                            <a:noFill/>
                          </a:ln>
                          <a:solidFill>
                            <a:srgbClr val="00FF00"/>
                          </a:solidFill>
                          <a:effectLst/>
                          <a:latin typeface="Trebuchet MS"/>
                          <a:ea typeface="ＭＳ Ｐゴシック" charset="0"/>
                          <a:cs typeface="Trebuchet MS"/>
                        </a:rPr>
                        <a:t>	15*</a:t>
                      </a:r>
                      <a:endParaRPr kumimoji="0" lang="en-US" sz="2200" b="1" i="0" u="none" strike="noStrike" cap="none" normalizeH="0" baseline="0" dirty="0">
                        <a:ln>
                          <a:noFill/>
                        </a:ln>
                        <a:solidFill>
                          <a:srgbClr val="00FF00"/>
                        </a:solidFill>
                        <a:effectLst/>
                        <a:latin typeface="Trebuchet MS"/>
                        <a:ea typeface="ＭＳ Ｐゴシック" charset="0"/>
                        <a:cs typeface="Trebuchet MS"/>
                      </a:endParaRPr>
                    </a:p>
                  </a:txBody>
                  <a:tcPr marR="0" marT="64008" marB="0"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2200"/>
                        </a:lnSpc>
                        <a:spcBef>
                          <a:spcPts val="0"/>
                        </a:spcBef>
                        <a:spcAft>
                          <a:spcPts val="0"/>
                        </a:spcAft>
                        <a:buClrTx/>
                        <a:buSzTx/>
                        <a:buFontTx/>
                        <a:buNone/>
                        <a:tabLst/>
                      </a:pPr>
                      <a:r>
                        <a:rPr kumimoji="0" lang="en-US" sz="2200" b="1" i="0" u="none" strike="noStrike" cap="none" normalizeH="0" baseline="0" dirty="0" smtClean="0">
                          <a:ln>
                            <a:noFill/>
                          </a:ln>
                          <a:solidFill>
                            <a:srgbClr val="00FF00"/>
                          </a:solidFill>
                          <a:effectLst/>
                          <a:latin typeface="Trebuchet MS"/>
                          <a:ea typeface="ＭＳ Ｐゴシック" charset="0"/>
                          <a:cs typeface="Trebuchet MS"/>
                        </a:rPr>
                        <a:t>87</a:t>
                      </a:r>
                      <a:endParaRPr kumimoji="0" lang="en-US" sz="2200" b="1" i="0" u="none" strike="noStrike" cap="none" normalizeH="0" baseline="0" dirty="0">
                        <a:ln>
                          <a:noFill/>
                        </a:ln>
                        <a:solidFill>
                          <a:srgbClr val="00FF00"/>
                        </a:solidFill>
                        <a:effectLst/>
                        <a:latin typeface="Trebuchet MS"/>
                        <a:ea typeface="ＭＳ Ｐゴシック" charset="0"/>
                        <a:cs typeface="Trebuchet MS"/>
                      </a:endParaRPr>
                    </a:p>
                  </a:txBody>
                  <a:tcPr marR="320040" marT="64008" marB="0"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algn="r">
                        <a:lnSpc>
                          <a:spcPts val="2200"/>
                        </a:lnSpc>
                        <a:spcBef>
                          <a:spcPts val="0"/>
                        </a:spcBef>
                        <a:spcAft>
                          <a:spcPts val="0"/>
                        </a:spcAft>
                      </a:pPr>
                      <a:r>
                        <a:rPr lang="en-US" sz="2200" b="1" dirty="0" smtClean="0">
                          <a:solidFill>
                            <a:srgbClr val="00FF00"/>
                          </a:solidFill>
                          <a:latin typeface="Trebuchet MS"/>
                          <a:cs typeface="Trebuchet MS"/>
                        </a:rPr>
                        <a:t>97.7</a:t>
                      </a:r>
                      <a:endParaRPr lang="en-US" sz="2200" b="1" dirty="0">
                        <a:solidFill>
                          <a:srgbClr val="00FF00"/>
                        </a:solidFill>
                        <a:latin typeface="Trebuchet MS"/>
                        <a:cs typeface="Trebuchet MS"/>
                      </a:endParaRPr>
                    </a:p>
                  </a:txBody>
                  <a:tcPr marR="411480" marT="64008" marB="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algn="r">
                        <a:lnSpc>
                          <a:spcPts val="2200"/>
                        </a:lnSpc>
                        <a:spcBef>
                          <a:spcPts val="0"/>
                        </a:spcBef>
                        <a:spcAft>
                          <a:spcPts val="0"/>
                        </a:spcAft>
                      </a:pPr>
                      <a:r>
                        <a:rPr lang="en-US" sz="2200" b="1" dirty="0" smtClean="0">
                          <a:solidFill>
                            <a:srgbClr val="00FF00"/>
                          </a:solidFill>
                          <a:latin typeface="Trebuchet MS"/>
                          <a:cs typeface="Trebuchet MS"/>
                        </a:rPr>
                        <a:t>120</a:t>
                      </a:r>
                      <a:endParaRPr lang="en-US" sz="2200" b="1" dirty="0">
                        <a:solidFill>
                          <a:srgbClr val="00FF00"/>
                        </a:solidFill>
                        <a:latin typeface="Trebuchet MS"/>
                        <a:cs typeface="Trebuchet MS"/>
                      </a:endParaRPr>
                    </a:p>
                  </a:txBody>
                  <a:tcPr marR="228600" marT="64008" marB="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r>
              <a:tr h="0">
                <a:tc>
                  <a:txBody>
                    <a:bodyPr/>
                    <a:lstStyle/>
                    <a:p>
                      <a:pPr marL="0" marR="0" lvl="0" indent="0" algn="l" defTabSz="914400" rtl="0" eaLnBrk="0" fontAlgn="base" latinLnBrk="0" hangingPunct="0">
                        <a:lnSpc>
                          <a:spcPts val="2200"/>
                        </a:lnSpc>
                        <a:spcBef>
                          <a:spcPts val="0"/>
                        </a:spcBef>
                        <a:spcAft>
                          <a:spcPts val="0"/>
                        </a:spcAft>
                        <a:buClrTx/>
                        <a:buSzTx/>
                        <a:buFontTx/>
                        <a:buNone/>
                        <a:tabLst/>
                      </a:pPr>
                      <a:r>
                        <a:rPr kumimoji="0" lang="en-US" sz="2200" b="1" i="0" u="none" strike="noStrike" cap="none" normalizeH="0" baseline="0" dirty="0" smtClean="0">
                          <a:ln>
                            <a:noFill/>
                          </a:ln>
                          <a:solidFill>
                            <a:srgbClr val="FFFFFF"/>
                          </a:solidFill>
                          <a:effectLst/>
                          <a:latin typeface="Trebuchet MS"/>
                          <a:ea typeface="ＭＳ Ｐゴシック" charset="0"/>
                          <a:cs typeface="Trebuchet MS"/>
                        </a:rPr>
                        <a:t>Polled</a:t>
                      </a:r>
                      <a:endParaRPr kumimoji="0" lang="en-US" sz="2200" b="1" i="0" u="none" strike="noStrike" cap="none" normalizeH="0" baseline="0" dirty="0">
                        <a:ln>
                          <a:noFill/>
                        </a:ln>
                        <a:solidFill>
                          <a:srgbClr val="FFFFFF"/>
                        </a:solidFill>
                        <a:effectLst/>
                        <a:latin typeface="Trebuchet MS"/>
                        <a:ea typeface="ＭＳ Ｐゴシック" charset="0"/>
                        <a:cs typeface="Trebuchet MS"/>
                      </a:endParaRPr>
                    </a:p>
                  </a:txBody>
                  <a:tcPr marR="0" marT="64008" marB="0"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2200"/>
                        </a:lnSpc>
                        <a:spcBef>
                          <a:spcPts val="0"/>
                        </a:spcBef>
                        <a:spcAft>
                          <a:spcPts val="0"/>
                        </a:spcAft>
                        <a:buClrTx/>
                        <a:buSzTx/>
                        <a:buFontTx/>
                        <a:buNone/>
                        <a:tabLst/>
                      </a:pPr>
                      <a:r>
                        <a:rPr kumimoji="0" lang="en-US" sz="2200" b="1" i="0" u="none" strike="noStrike" cap="none" normalizeH="0" baseline="0" dirty="0" smtClean="0">
                          <a:ln>
                            <a:noFill/>
                          </a:ln>
                          <a:solidFill>
                            <a:srgbClr val="77ACD1"/>
                          </a:solidFill>
                          <a:effectLst/>
                          <a:latin typeface="Trebuchet MS"/>
                          <a:ea typeface="ＭＳ Ｐゴシック" charset="0"/>
                          <a:cs typeface="Trebuchet MS"/>
                        </a:rPr>
                        <a:t>HHP</a:t>
                      </a:r>
                      <a:endParaRPr kumimoji="0" lang="en-US" sz="2200" b="1" i="0" u="none" strike="noStrike" cap="none" normalizeH="0" baseline="0" dirty="0">
                        <a:ln>
                          <a:noFill/>
                        </a:ln>
                        <a:solidFill>
                          <a:srgbClr val="77ACD1"/>
                        </a:solidFill>
                        <a:effectLst/>
                        <a:latin typeface="Trebuchet MS"/>
                        <a:ea typeface="ＭＳ Ｐゴシック" charset="0"/>
                        <a:cs typeface="Trebuchet MS"/>
                      </a:endParaRPr>
                    </a:p>
                  </a:txBody>
                  <a:tcPr marR="0" marT="64008" marB="0"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2200"/>
                        </a:lnSpc>
                        <a:spcBef>
                          <a:spcPts val="0"/>
                        </a:spcBef>
                        <a:spcAft>
                          <a:spcPts val="0"/>
                        </a:spcAft>
                        <a:buClrTx/>
                        <a:buSzTx/>
                        <a:buFontTx/>
                        <a:buNone/>
                        <a:tabLst>
                          <a:tab pos="690563" algn="dec"/>
                        </a:tabLst>
                      </a:pPr>
                      <a:r>
                        <a:rPr kumimoji="0" lang="en-US" sz="2200" b="1" i="0" u="none" strike="noStrike" cap="none" normalizeH="0" baseline="0" dirty="0" smtClean="0">
                          <a:ln>
                            <a:noFill/>
                          </a:ln>
                          <a:solidFill>
                            <a:srgbClr val="00FF00"/>
                          </a:solidFill>
                          <a:effectLst/>
                          <a:latin typeface="Trebuchet MS"/>
                          <a:ea typeface="ＭＳ Ｐゴシック" charset="0"/>
                          <a:cs typeface="Trebuchet MS"/>
                        </a:rPr>
                        <a:t>	1</a:t>
                      </a:r>
                      <a:endParaRPr kumimoji="0" lang="en-US" sz="2200" b="1" i="0" u="none" strike="noStrike" cap="none" normalizeH="0" baseline="0" dirty="0">
                        <a:ln>
                          <a:noFill/>
                        </a:ln>
                        <a:solidFill>
                          <a:srgbClr val="00FF00"/>
                        </a:solidFill>
                        <a:effectLst/>
                        <a:latin typeface="Trebuchet MS"/>
                        <a:ea typeface="ＭＳ Ｐゴシック" charset="0"/>
                        <a:cs typeface="Trebuchet MS"/>
                      </a:endParaRPr>
                    </a:p>
                  </a:txBody>
                  <a:tcPr marR="0" marT="64008" marB="0"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2200"/>
                        </a:lnSpc>
                        <a:spcBef>
                          <a:spcPts val="0"/>
                        </a:spcBef>
                        <a:spcAft>
                          <a:spcPts val="0"/>
                        </a:spcAft>
                        <a:buClrTx/>
                        <a:buSzTx/>
                        <a:buFontTx/>
                        <a:buNone/>
                        <a:tabLst/>
                        <a:defRPr/>
                      </a:pPr>
                      <a:r>
                        <a:rPr lang="en-US" sz="2200" b="1" dirty="0" smtClean="0">
                          <a:solidFill>
                            <a:srgbClr val="00FF00"/>
                          </a:solidFill>
                          <a:latin typeface="Trebuchet MS"/>
                          <a:cs typeface="Trebuchet MS"/>
                        </a:rPr>
                        <a:t>345</a:t>
                      </a:r>
                      <a:endParaRPr kumimoji="0" lang="en-US" sz="2200" b="1" i="0" u="none" strike="noStrike" cap="none" normalizeH="0" baseline="0" dirty="0">
                        <a:ln>
                          <a:noFill/>
                        </a:ln>
                        <a:solidFill>
                          <a:srgbClr val="00FF00"/>
                        </a:solidFill>
                        <a:effectLst/>
                        <a:latin typeface="Trebuchet MS"/>
                        <a:ea typeface="ＭＳ Ｐゴシック" charset="0"/>
                        <a:cs typeface="Trebuchet MS"/>
                      </a:endParaRPr>
                    </a:p>
                  </a:txBody>
                  <a:tcPr marR="320040" marT="64008" marB="0"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indent="0" algn="ctr" defTabSz="914400" rtl="0" eaLnBrk="1" fontAlgn="auto" latinLnBrk="0" hangingPunct="1">
                        <a:lnSpc>
                          <a:spcPts val="2200"/>
                        </a:lnSpc>
                        <a:spcBef>
                          <a:spcPts val="0"/>
                        </a:spcBef>
                        <a:spcAft>
                          <a:spcPts val="0"/>
                        </a:spcAft>
                        <a:buClrTx/>
                        <a:buSzTx/>
                        <a:buFontTx/>
                        <a:buNone/>
                        <a:tabLst/>
                        <a:defRPr/>
                      </a:pPr>
                      <a:r>
                        <a:rPr lang="en-US" sz="2200" b="1" dirty="0" smtClean="0">
                          <a:solidFill>
                            <a:srgbClr val="00FF00"/>
                          </a:solidFill>
                          <a:latin typeface="Trebuchet MS"/>
                          <a:cs typeface="Trebuchet MS"/>
                        </a:rPr>
                        <a:t>—</a:t>
                      </a:r>
                      <a:endParaRPr lang="en-US" sz="2200" b="1" dirty="0">
                        <a:solidFill>
                          <a:srgbClr val="00FF00"/>
                        </a:solidFill>
                        <a:latin typeface="Trebuchet MS"/>
                        <a:cs typeface="Trebuchet MS"/>
                      </a:endParaRPr>
                    </a:p>
                  </a:txBody>
                  <a:tcPr marR="0" marT="64008" marB="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indent="0" algn="r" defTabSz="914400" rtl="0" eaLnBrk="1" fontAlgn="auto" latinLnBrk="0" hangingPunct="1">
                        <a:lnSpc>
                          <a:spcPts val="2200"/>
                        </a:lnSpc>
                        <a:spcBef>
                          <a:spcPts val="0"/>
                        </a:spcBef>
                        <a:spcAft>
                          <a:spcPts val="0"/>
                        </a:spcAft>
                        <a:buClrTx/>
                        <a:buSzTx/>
                        <a:buFontTx/>
                        <a:buNone/>
                        <a:tabLst/>
                        <a:defRPr/>
                      </a:pPr>
                      <a:r>
                        <a:rPr lang="en-US" sz="2200" b="1" dirty="0" smtClean="0">
                          <a:solidFill>
                            <a:srgbClr val="00FF00"/>
                          </a:solidFill>
                          <a:latin typeface="Trebuchet MS"/>
                          <a:cs typeface="Trebuchet MS"/>
                        </a:rPr>
                        <a:t>2,050</a:t>
                      </a:r>
                      <a:endParaRPr lang="en-US" sz="2200" b="1" dirty="0">
                        <a:solidFill>
                          <a:srgbClr val="00FF00"/>
                        </a:solidFill>
                        <a:latin typeface="Trebuchet MS"/>
                        <a:cs typeface="Trebuchet MS"/>
                      </a:endParaRPr>
                    </a:p>
                  </a:txBody>
                  <a:tcPr marR="228600" marT="64008" marB="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r>
              <a:tr h="0">
                <a:tc>
                  <a:txBody>
                    <a:bodyPr/>
                    <a:lstStyle/>
                    <a:p>
                      <a:pPr marL="0" marR="0" lvl="0" indent="0" algn="l" defTabSz="914400" rtl="0" eaLnBrk="0" fontAlgn="base" latinLnBrk="0" hangingPunct="0">
                        <a:lnSpc>
                          <a:spcPts val="2200"/>
                        </a:lnSpc>
                        <a:spcBef>
                          <a:spcPts val="0"/>
                        </a:spcBef>
                        <a:spcAft>
                          <a:spcPts val="0"/>
                        </a:spcAft>
                        <a:buClrTx/>
                        <a:buSzTx/>
                        <a:buFontTx/>
                        <a:buNone/>
                        <a:tabLst/>
                      </a:pPr>
                      <a:r>
                        <a:rPr kumimoji="0" lang="en-US" sz="2200" b="1" i="0" u="none" strike="noStrike" cap="none" normalizeH="0" baseline="0" dirty="0" smtClean="0">
                          <a:ln>
                            <a:noFill/>
                          </a:ln>
                          <a:solidFill>
                            <a:srgbClr val="FFFFFF"/>
                          </a:solidFill>
                          <a:effectLst/>
                          <a:latin typeface="Trebuchet MS"/>
                          <a:ea typeface="ＭＳ Ｐゴシック" charset="0"/>
                          <a:cs typeface="Trebuchet MS"/>
                        </a:rPr>
                        <a:t>Red coat color</a:t>
                      </a:r>
                      <a:endParaRPr kumimoji="0" lang="en-US" sz="2200" b="1" i="0" u="none" strike="noStrike" cap="none" normalizeH="0" baseline="0" dirty="0">
                        <a:ln>
                          <a:noFill/>
                        </a:ln>
                        <a:solidFill>
                          <a:srgbClr val="FFFFFF"/>
                        </a:solidFill>
                        <a:effectLst/>
                        <a:latin typeface="Trebuchet MS"/>
                        <a:ea typeface="ＭＳ Ｐゴシック" charset="0"/>
                        <a:cs typeface="Trebuchet MS"/>
                      </a:endParaRPr>
                    </a:p>
                  </a:txBody>
                  <a:tcPr marR="0" marT="64008" marB="0"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2200"/>
                        </a:lnSpc>
                        <a:spcBef>
                          <a:spcPts val="0"/>
                        </a:spcBef>
                        <a:spcAft>
                          <a:spcPts val="0"/>
                        </a:spcAft>
                        <a:buClrTx/>
                        <a:buSzTx/>
                        <a:buFontTx/>
                        <a:buNone/>
                        <a:tabLst/>
                      </a:pPr>
                      <a:r>
                        <a:rPr kumimoji="0" lang="en-US" sz="2200" b="1" i="0" u="none" strike="noStrike" cap="none" normalizeH="0" baseline="0" dirty="0" smtClean="0">
                          <a:ln>
                            <a:noFill/>
                          </a:ln>
                          <a:solidFill>
                            <a:srgbClr val="77ACD1"/>
                          </a:solidFill>
                          <a:effectLst/>
                          <a:latin typeface="Trebuchet MS"/>
                          <a:ea typeface="ＭＳ Ｐゴシック" charset="0"/>
                          <a:cs typeface="Trebuchet MS"/>
                        </a:rPr>
                        <a:t>HHR</a:t>
                      </a:r>
                      <a:endParaRPr kumimoji="0" lang="en-US" sz="2200" b="1" i="0" u="none" strike="noStrike" cap="none" normalizeH="0" baseline="0" dirty="0">
                        <a:ln>
                          <a:noFill/>
                        </a:ln>
                        <a:solidFill>
                          <a:srgbClr val="77ACD1"/>
                        </a:solidFill>
                        <a:effectLst/>
                        <a:latin typeface="Trebuchet MS"/>
                        <a:ea typeface="ＭＳ Ｐゴシック" charset="0"/>
                        <a:cs typeface="Trebuchet MS"/>
                      </a:endParaRPr>
                    </a:p>
                  </a:txBody>
                  <a:tcPr marR="0" marT="64008" marB="0"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2200"/>
                        </a:lnSpc>
                        <a:spcBef>
                          <a:spcPts val="0"/>
                        </a:spcBef>
                        <a:spcAft>
                          <a:spcPts val="0"/>
                        </a:spcAft>
                        <a:buClrTx/>
                        <a:buSzTx/>
                        <a:buFontTx/>
                        <a:buNone/>
                        <a:tabLst>
                          <a:tab pos="690563" algn="dec"/>
                        </a:tabLst>
                      </a:pPr>
                      <a:r>
                        <a:rPr kumimoji="0" lang="en-US" sz="2200" b="1" i="0" u="none" strike="noStrike" cap="none" normalizeH="0" baseline="0" dirty="0" smtClean="0">
                          <a:ln>
                            <a:noFill/>
                          </a:ln>
                          <a:solidFill>
                            <a:srgbClr val="00FF00"/>
                          </a:solidFill>
                          <a:effectLst/>
                          <a:latin typeface="Trebuchet MS"/>
                          <a:ea typeface="ＭＳ Ｐゴシック" charset="0"/>
                          <a:cs typeface="Trebuchet MS"/>
                        </a:rPr>
                        <a:t>	18*</a:t>
                      </a:r>
                      <a:endParaRPr kumimoji="0" lang="en-US" sz="2200" b="1" i="0" u="none" strike="noStrike" cap="none" normalizeH="0" baseline="0" dirty="0">
                        <a:ln>
                          <a:noFill/>
                        </a:ln>
                        <a:solidFill>
                          <a:srgbClr val="00FF00"/>
                        </a:solidFill>
                        <a:effectLst/>
                        <a:latin typeface="Trebuchet MS"/>
                        <a:ea typeface="ＭＳ Ｐゴシック" charset="0"/>
                        <a:cs typeface="Trebuchet MS"/>
                      </a:endParaRPr>
                    </a:p>
                  </a:txBody>
                  <a:tcPr marR="0" marT="64008" marB="0"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2200"/>
                        </a:lnSpc>
                        <a:spcBef>
                          <a:spcPts val="0"/>
                        </a:spcBef>
                        <a:spcAft>
                          <a:spcPts val="0"/>
                        </a:spcAft>
                        <a:buClrTx/>
                        <a:buSzTx/>
                        <a:buFontTx/>
                        <a:buNone/>
                        <a:tabLst/>
                        <a:defRPr/>
                      </a:pPr>
                      <a:r>
                        <a:rPr lang="en-US" sz="2200" b="1" dirty="0" smtClean="0">
                          <a:solidFill>
                            <a:srgbClr val="00FF00"/>
                          </a:solidFill>
                          <a:latin typeface="Trebuchet MS"/>
                          <a:cs typeface="Trebuchet MS"/>
                        </a:rPr>
                        <a:t>4,137</a:t>
                      </a:r>
                      <a:endParaRPr kumimoji="0" lang="en-US" sz="2200" b="1" i="0" u="none" strike="noStrike" cap="none" normalizeH="0" baseline="0" dirty="0">
                        <a:ln>
                          <a:noFill/>
                        </a:ln>
                        <a:solidFill>
                          <a:srgbClr val="00FF00"/>
                        </a:solidFill>
                        <a:effectLst/>
                        <a:latin typeface="Trebuchet MS"/>
                        <a:ea typeface="ＭＳ Ｐゴシック" charset="0"/>
                        <a:cs typeface="Trebuchet MS"/>
                      </a:endParaRPr>
                    </a:p>
                  </a:txBody>
                  <a:tcPr marR="320040" marT="64008" marB="0"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indent="0" algn="ctr" defTabSz="914400" rtl="0" eaLnBrk="1" fontAlgn="auto" latinLnBrk="0" hangingPunct="1">
                        <a:lnSpc>
                          <a:spcPts val="2200"/>
                        </a:lnSpc>
                        <a:spcBef>
                          <a:spcPts val="0"/>
                        </a:spcBef>
                        <a:spcAft>
                          <a:spcPts val="0"/>
                        </a:spcAft>
                        <a:buClrTx/>
                        <a:buSzTx/>
                        <a:buFontTx/>
                        <a:buNone/>
                        <a:tabLst/>
                        <a:defRPr/>
                      </a:pPr>
                      <a:r>
                        <a:rPr lang="en-US" sz="2200" b="1" dirty="0" smtClean="0">
                          <a:solidFill>
                            <a:srgbClr val="00FF00"/>
                          </a:solidFill>
                          <a:latin typeface="Trebuchet MS"/>
                          <a:cs typeface="Trebuchet MS"/>
                        </a:rPr>
                        <a:t>—</a:t>
                      </a:r>
                      <a:endParaRPr lang="en-US" sz="2200" b="1" dirty="0">
                        <a:solidFill>
                          <a:srgbClr val="00FF00"/>
                        </a:solidFill>
                        <a:latin typeface="Trebuchet MS"/>
                        <a:cs typeface="Trebuchet MS"/>
                      </a:endParaRPr>
                    </a:p>
                  </a:txBody>
                  <a:tcPr marR="0" marT="64008" marB="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indent="0" algn="r" defTabSz="914400" rtl="0" eaLnBrk="1" fontAlgn="auto" latinLnBrk="0" hangingPunct="1">
                        <a:lnSpc>
                          <a:spcPts val="2200"/>
                        </a:lnSpc>
                        <a:spcBef>
                          <a:spcPts val="0"/>
                        </a:spcBef>
                        <a:spcAft>
                          <a:spcPts val="0"/>
                        </a:spcAft>
                        <a:buClrTx/>
                        <a:buSzTx/>
                        <a:buFontTx/>
                        <a:buNone/>
                        <a:tabLst/>
                        <a:defRPr/>
                      </a:pPr>
                      <a:r>
                        <a:rPr lang="en-US" sz="2200" b="1" dirty="0" smtClean="0">
                          <a:solidFill>
                            <a:srgbClr val="00FF00"/>
                          </a:solidFill>
                          <a:latin typeface="Trebuchet MS"/>
                          <a:cs typeface="Trebuchet MS"/>
                        </a:rPr>
                        <a:t>5,927</a:t>
                      </a:r>
                      <a:endParaRPr lang="en-US" sz="2200" b="1" dirty="0">
                        <a:solidFill>
                          <a:srgbClr val="00FF00"/>
                        </a:solidFill>
                        <a:latin typeface="Trebuchet MS"/>
                        <a:cs typeface="Trebuchet MS"/>
                      </a:endParaRPr>
                    </a:p>
                  </a:txBody>
                  <a:tcPr marR="228600" marT="64008" marB="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r>
              <a:tr h="0">
                <a:tc>
                  <a:txBody>
                    <a:bodyPr/>
                    <a:lstStyle/>
                    <a:p>
                      <a:pPr marL="0" marR="0" lvl="0" indent="0" algn="l" defTabSz="914400" rtl="0" eaLnBrk="0" fontAlgn="base" latinLnBrk="0" hangingPunct="0">
                        <a:lnSpc>
                          <a:spcPts val="2200"/>
                        </a:lnSpc>
                        <a:spcBef>
                          <a:spcPts val="0"/>
                        </a:spcBef>
                        <a:spcAft>
                          <a:spcPts val="0"/>
                        </a:spcAft>
                        <a:buClrTx/>
                        <a:buSzTx/>
                        <a:buFontTx/>
                        <a:buNone/>
                        <a:tabLst/>
                      </a:pPr>
                      <a:r>
                        <a:rPr kumimoji="0" lang="en-US" sz="2200" b="1" i="0" u="none" strike="noStrike" cap="none" normalizeH="0" baseline="0" dirty="0" smtClean="0">
                          <a:ln>
                            <a:noFill/>
                          </a:ln>
                          <a:solidFill>
                            <a:srgbClr val="FFFFFF"/>
                          </a:solidFill>
                          <a:effectLst/>
                          <a:latin typeface="Trebuchet MS"/>
                          <a:ea typeface="ＭＳ Ｐゴシック" charset="0"/>
                          <a:cs typeface="Trebuchet MS"/>
                        </a:rPr>
                        <a:t>SDM</a:t>
                      </a:r>
                      <a:endParaRPr kumimoji="0" lang="en-US" sz="2200" b="1" i="0" u="none" strike="noStrike" cap="none" normalizeH="0" baseline="0" dirty="0">
                        <a:ln>
                          <a:noFill/>
                        </a:ln>
                        <a:solidFill>
                          <a:srgbClr val="FFFFFF"/>
                        </a:solidFill>
                        <a:effectLst/>
                        <a:latin typeface="Trebuchet MS"/>
                        <a:ea typeface="ＭＳ Ｐゴシック" charset="0"/>
                        <a:cs typeface="Trebuchet MS"/>
                      </a:endParaRPr>
                    </a:p>
                  </a:txBody>
                  <a:tcPr marR="0" marT="64008" marB="0"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2200"/>
                        </a:lnSpc>
                        <a:spcBef>
                          <a:spcPts val="0"/>
                        </a:spcBef>
                        <a:spcAft>
                          <a:spcPts val="0"/>
                        </a:spcAft>
                        <a:buClrTx/>
                        <a:buSzTx/>
                        <a:buFontTx/>
                        <a:buNone/>
                        <a:tabLst/>
                      </a:pPr>
                      <a:r>
                        <a:rPr kumimoji="0" lang="en-US" sz="2200" b="1" i="0" u="none" strike="noStrike" cap="none" normalizeH="0" baseline="0" dirty="0" smtClean="0">
                          <a:ln>
                            <a:noFill/>
                          </a:ln>
                          <a:solidFill>
                            <a:srgbClr val="77ACD1"/>
                          </a:solidFill>
                          <a:effectLst/>
                          <a:latin typeface="Trebuchet MS"/>
                          <a:ea typeface="ＭＳ Ｐゴシック" charset="0"/>
                          <a:cs typeface="Trebuchet MS"/>
                        </a:rPr>
                        <a:t>BHD</a:t>
                      </a:r>
                      <a:endParaRPr kumimoji="0" lang="en-US" sz="2200" b="1" i="0" u="none" strike="noStrike" cap="none" normalizeH="0" baseline="0" dirty="0">
                        <a:ln>
                          <a:noFill/>
                        </a:ln>
                        <a:solidFill>
                          <a:srgbClr val="77ACD1"/>
                        </a:solidFill>
                        <a:effectLst/>
                        <a:latin typeface="Trebuchet MS"/>
                        <a:ea typeface="ＭＳ Ｐゴシック" charset="0"/>
                        <a:cs typeface="Trebuchet MS"/>
                      </a:endParaRPr>
                    </a:p>
                  </a:txBody>
                  <a:tcPr marR="0" marT="64008" marB="0"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2200"/>
                        </a:lnSpc>
                        <a:spcBef>
                          <a:spcPts val="0"/>
                        </a:spcBef>
                        <a:spcAft>
                          <a:spcPts val="0"/>
                        </a:spcAft>
                        <a:buClrTx/>
                        <a:buSzTx/>
                        <a:buFontTx/>
                        <a:buNone/>
                        <a:tabLst>
                          <a:tab pos="690563" algn="dec"/>
                        </a:tabLst>
                      </a:pPr>
                      <a:r>
                        <a:rPr kumimoji="0" lang="en-US" sz="2200" b="1" i="0" u="none" strike="noStrike" cap="none" normalizeH="0" baseline="0" dirty="0" smtClean="0">
                          <a:ln>
                            <a:noFill/>
                          </a:ln>
                          <a:solidFill>
                            <a:srgbClr val="00FF00"/>
                          </a:solidFill>
                          <a:effectLst/>
                          <a:latin typeface="Trebuchet MS"/>
                          <a:ea typeface="ＭＳ Ｐゴシック" charset="0"/>
                          <a:cs typeface="Trebuchet MS"/>
                        </a:rPr>
                        <a:t>	11*</a:t>
                      </a:r>
                      <a:endParaRPr kumimoji="0" lang="en-US" sz="2200" b="1" i="0" u="none" strike="noStrike" cap="none" normalizeH="0" baseline="0" dirty="0">
                        <a:ln>
                          <a:noFill/>
                        </a:ln>
                        <a:solidFill>
                          <a:srgbClr val="00FF00"/>
                        </a:solidFill>
                        <a:effectLst/>
                        <a:latin typeface="Trebuchet MS"/>
                        <a:ea typeface="ＭＳ Ｐゴシック" charset="0"/>
                        <a:cs typeface="Trebuchet MS"/>
                      </a:endParaRPr>
                    </a:p>
                  </a:txBody>
                  <a:tcPr marR="0" marT="64008" marB="0"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2200"/>
                        </a:lnSpc>
                        <a:spcBef>
                          <a:spcPts val="0"/>
                        </a:spcBef>
                        <a:spcAft>
                          <a:spcPts val="0"/>
                        </a:spcAft>
                        <a:buClrTx/>
                        <a:buSzTx/>
                        <a:buFontTx/>
                        <a:buNone/>
                        <a:tabLst/>
                      </a:pPr>
                      <a:r>
                        <a:rPr kumimoji="0" lang="en-US" sz="2200" b="1" i="0" u="none" strike="noStrike" cap="none" normalizeH="0" baseline="0" dirty="0" smtClean="0">
                          <a:ln>
                            <a:noFill/>
                          </a:ln>
                          <a:solidFill>
                            <a:srgbClr val="00FF00"/>
                          </a:solidFill>
                          <a:effectLst/>
                          <a:latin typeface="Trebuchet MS"/>
                          <a:ea typeface="ＭＳ Ｐゴシック" charset="0"/>
                          <a:cs typeface="Trebuchet MS"/>
                        </a:rPr>
                        <a:t>108</a:t>
                      </a:r>
                      <a:endParaRPr kumimoji="0" lang="en-US" sz="2200" b="1" i="0" u="none" strike="noStrike" cap="none" normalizeH="0" baseline="0" dirty="0">
                        <a:ln>
                          <a:noFill/>
                        </a:ln>
                        <a:solidFill>
                          <a:srgbClr val="00FF00"/>
                        </a:solidFill>
                        <a:effectLst/>
                        <a:latin typeface="Trebuchet MS"/>
                        <a:ea typeface="ＭＳ Ｐゴシック" charset="0"/>
                        <a:cs typeface="Trebuchet MS"/>
                      </a:endParaRPr>
                    </a:p>
                  </a:txBody>
                  <a:tcPr marR="320040" marT="64008" marB="0"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algn="r">
                        <a:lnSpc>
                          <a:spcPts val="2200"/>
                        </a:lnSpc>
                        <a:spcBef>
                          <a:spcPts val="0"/>
                        </a:spcBef>
                        <a:spcAft>
                          <a:spcPts val="0"/>
                        </a:spcAft>
                      </a:pPr>
                      <a:r>
                        <a:rPr lang="en-US" sz="2200" b="1" dirty="0" smtClean="0">
                          <a:solidFill>
                            <a:srgbClr val="00FF00"/>
                          </a:solidFill>
                          <a:latin typeface="Trebuchet MS"/>
                          <a:cs typeface="Trebuchet MS"/>
                        </a:rPr>
                        <a:t>94.4</a:t>
                      </a:r>
                      <a:endParaRPr lang="en-US" sz="2200" b="1" dirty="0">
                        <a:solidFill>
                          <a:srgbClr val="00FF00"/>
                        </a:solidFill>
                        <a:latin typeface="Trebuchet MS"/>
                        <a:cs typeface="Trebuchet MS"/>
                      </a:endParaRPr>
                    </a:p>
                  </a:txBody>
                  <a:tcPr marR="411480" marT="64008" marB="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algn="r">
                        <a:lnSpc>
                          <a:spcPts val="2200"/>
                        </a:lnSpc>
                        <a:spcBef>
                          <a:spcPts val="0"/>
                        </a:spcBef>
                        <a:spcAft>
                          <a:spcPts val="0"/>
                        </a:spcAft>
                      </a:pPr>
                      <a:r>
                        <a:rPr lang="en-US" sz="2200" b="1" dirty="0" smtClean="0">
                          <a:solidFill>
                            <a:srgbClr val="00FF00"/>
                          </a:solidFill>
                          <a:latin typeface="Trebuchet MS"/>
                          <a:cs typeface="Trebuchet MS"/>
                        </a:rPr>
                        <a:t>108</a:t>
                      </a:r>
                      <a:endParaRPr lang="en-US" sz="2200" b="1" dirty="0">
                        <a:solidFill>
                          <a:srgbClr val="00FF00"/>
                        </a:solidFill>
                        <a:latin typeface="Trebuchet MS"/>
                        <a:cs typeface="Trebuchet MS"/>
                      </a:endParaRPr>
                    </a:p>
                  </a:txBody>
                  <a:tcPr marR="228600" marT="64008" marB="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r>
              <a:tr h="0">
                <a:tc>
                  <a:txBody>
                    <a:bodyPr/>
                    <a:lstStyle/>
                    <a:p>
                      <a:pPr marL="0" marR="0" lvl="0" indent="0" algn="l" defTabSz="914400" rtl="0" eaLnBrk="0" fontAlgn="base" latinLnBrk="0" hangingPunct="0">
                        <a:lnSpc>
                          <a:spcPts val="2200"/>
                        </a:lnSpc>
                        <a:spcBef>
                          <a:spcPts val="0"/>
                        </a:spcBef>
                        <a:spcAft>
                          <a:spcPts val="0"/>
                        </a:spcAft>
                        <a:buClrTx/>
                        <a:buSzTx/>
                        <a:buFontTx/>
                        <a:buNone/>
                        <a:tabLst/>
                      </a:pPr>
                      <a:r>
                        <a:rPr kumimoji="0" lang="en-US" sz="2200" b="1" i="0" u="none" strike="noStrike" cap="none" normalizeH="0" baseline="0" dirty="0" smtClean="0">
                          <a:ln>
                            <a:noFill/>
                          </a:ln>
                          <a:solidFill>
                            <a:srgbClr val="FFFFFF"/>
                          </a:solidFill>
                          <a:effectLst/>
                          <a:latin typeface="Trebuchet MS"/>
                          <a:ea typeface="ＭＳ Ｐゴシック" charset="0"/>
                          <a:cs typeface="Trebuchet MS"/>
                        </a:rPr>
                        <a:t>SMA</a:t>
                      </a:r>
                      <a:endParaRPr kumimoji="0" lang="en-US" sz="2200" b="1" i="0" u="none" strike="noStrike" cap="none" normalizeH="0" baseline="0" dirty="0">
                        <a:ln>
                          <a:noFill/>
                        </a:ln>
                        <a:solidFill>
                          <a:srgbClr val="FFFFFF"/>
                        </a:solidFill>
                        <a:effectLst/>
                        <a:latin typeface="Trebuchet MS"/>
                        <a:ea typeface="ＭＳ Ｐゴシック" charset="0"/>
                        <a:cs typeface="Trebuchet MS"/>
                      </a:endParaRPr>
                    </a:p>
                  </a:txBody>
                  <a:tcPr marR="0" marT="64008" marB="0"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2200"/>
                        </a:lnSpc>
                        <a:spcBef>
                          <a:spcPts val="0"/>
                        </a:spcBef>
                        <a:spcAft>
                          <a:spcPts val="0"/>
                        </a:spcAft>
                        <a:buClrTx/>
                        <a:buSzTx/>
                        <a:buFontTx/>
                        <a:buNone/>
                        <a:tabLst/>
                      </a:pPr>
                      <a:r>
                        <a:rPr kumimoji="0" lang="en-US" sz="2200" b="1" i="0" u="none" strike="noStrike" cap="none" normalizeH="0" baseline="0" dirty="0" smtClean="0">
                          <a:ln>
                            <a:noFill/>
                          </a:ln>
                          <a:solidFill>
                            <a:srgbClr val="77ACD1"/>
                          </a:solidFill>
                          <a:effectLst/>
                          <a:latin typeface="Trebuchet MS"/>
                          <a:ea typeface="ＭＳ Ｐゴシック" charset="0"/>
                          <a:cs typeface="Trebuchet MS"/>
                        </a:rPr>
                        <a:t>BHM</a:t>
                      </a:r>
                      <a:endParaRPr kumimoji="0" lang="en-US" sz="2200" b="1" i="0" u="none" strike="noStrike" cap="none" normalizeH="0" baseline="0" dirty="0">
                        <a:ln>
                          <a:noFill/>
                        </a:ln>
                        <a:solidFill>
                          <a:srgbClr val="77ACD1"/>
                        </a:solidFill>
                        <a:effectLst/>
                        <a:latin typeface="Trebuchet MS"/>
                        <a:ea typeface="ＭＳ Ｐゴシック" charset="0"/>
                        <a:cs typeface="Trebuchet MS"/>
                      </a:endParaRPr>
                    </a:p>
                  </a:txBody>
                  <a:tcPr marR="0" marT="64008" marB="0"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2200"/>
                        </a:lnSpc>
                        <a:spcBef>
                          <a:spcPts val="0"/>
                        </a:spcBef>
                        <a:spcAft>
                          <a:spcPts val="0"/>
                        </a:spcAft>
                        <a:buClrTx/>
                        <a:buSzTx/>
                        <a:buFontTx/>
                        <a:buNone/>
                        <a:tabLst>
                          <a:tab pos="690563" algn="dec"/>
                        </a:tabLst>
                        <a:defRPr/>
                      </a:pPr>
                      <a:r>
                        <a:rPr kumimoji="0" lang="en-US" sz="2200" b="1" i="0" u="none" strike="noStrike" cap="none" normalizeH="0" baseline="0" dirty="0" smtClean="0">
                          <a:ln>
                            <a:noFill/>
                          </a:ln>
                          <a:solidFill>
                            <a:srgbClr val="00FF00"/>
                          </a:solidFill>
                          <a:effectLst/>
                          <a:latin typeface="Trebuchet MS"/>
                          <a:ea typeface="ＭＳ Ｐゴシック" charset="0"/>
                          <a:cs typeface="Trebuchet MS"/>
                        </a:rPr>
                        <a:t>	24*</a:t>
                      </a:r>
                      <a:endParaRPr kumimoji="0" lang="en-US" sz="2200" b="1" i="0" u="none" strike="noStrike" cap="none" normalizeH="0" baseline="0" dirty="0">
                        <a:ln>
                          <a:noFill/>
                        </a:ln>
                        <a:solidFill>
                          <a:srgbClr val="00FF00"/>
                        </a:solidFill>
                        <a:effectLst/>
                        <a:latin typeface="Trebuchet MS"/>
                        <a:ea typeface="ＭＳ Ｐゴシック" charset="0"/>
                        <a:cs typeface="Trebuchet MS"/>
                      </a:endParaRPr>
                    </a:p>
                  </a:txBody>
                  <a:tcPr marR="0" marT="64008" marB="0"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2200"/>
                        </a:lnSpc>
                        <a:spcBef>
                          <a:spcPts val="0"/>
                        </a:spcBef>
                        <a:spcAft>
                          <a:spcPts val="0"/>
                        </a:spcAft>
                        <a:buClrTx/>
                        <a:buSzTx/>
                        <a:buFontTx/>
                        <a:buNone/>
                        <a:tabLst/>
                      </a:pPr>
                      <a:r>
                        <a:rPr kumimoji="0" lang="en-US" sz="2200" b="1" i="0" u="none" strike="noStrike" cap="none" normalizeH="0" baseline="0" dirty="0" smtClean="0">
                          <a:ln>
                            <a:noFill/>
                          </a:ln>
                          <a:solidFill>
                            <a:srgbClr val="00FF00"/>
                          </a:solidFill>
                          <a:effectLst/>
                          <a:latin typeface="Trebuchet MS"/>
                          <a:ea typeface="ＭＳ Ｐゴシック" charset="0"/>
                          <a:cs typeface="Trebuchet MS"/>
                        </a:rPr>
                        <a:t>568</a:t>
                      </a:r>
                      <a:endParaRPr kumimoji="0" lang="en-US" sz="2200" b="1" i="0" u="none" strike="noStrike" cap="none" normalizeH="0" baseline="0" dirty="0">
                        <a:ln>
                          <a:noFill/>
                        </a:ln>
                        <a:solidFill>
                          <a:srgbClr val="00FF00"/>
                        </a:solidFill>
                        <a:effectLst/>
                        <a:latin typeface="Trebuchet MS"/>
                        <a:ea typeface="ＭＳ Ｐゴシック" charset="0"/>
                        <a:cs typeface="Trebuchet MS"/>
                      </a:endParaRPr>
                    </a:p>
                  </a:txBody>
                  <a:tcPr marR="320040" marT="64008" marB="0"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algn="r">
                        <a:lnSpc>
                          <a:spcPts val="2200"/>
                        </a:lnSpc>
                        <a:spcBef>
                          <a:spcPts val="0"/>
                        </a:spcBef>
                        <a:spcAft>
                          <a:spcPts val="0"/>
                        </a:spcAft>
                      </a:pPr>
                      <a:r>
                        <a:rPr lang="en-US" sz="2200" b="1" dirty="0" smtClean="0">
                          <a:solidFill>
                            <a:srgbClr val="00FF00"/>
                          </a:solidFill>
                          <a:latin typeface="Trebuchet MS"/>
                          <a:cs typeface="Trebuchet MS"/>
                        </a:rPr>
                        <a:t>98.1</a:t>
                      </a:r>
                      <a:endParaRPr lang="en-US" sz="2200" b="1" dirty="0">
                        <a:solidFill>
                          <a:srgbClr val="00FF00"/>
                        </a:solidFill>
                        <a:latin typeface="Trebuchet MS"/>
                        <a:cs typeface="Trebuchet MS"/>
                      </a:endParaRPr>
                    </a:p>
                  </a:txBody>
                  <a:tcPr marR="411480" marT="64008" marB="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algn="r">
                        <a:lnSpc>
                          <a:spcPts val="2200"/>
                        </a:lnSpc>
                        <a:spcBef>
                          <a:spcPts val="0"/>
                        </a:spcBef>
                        <a:spcAft>
                          <a:spcPts val="0"/>
                        </a:spcAft>
                      </a:pPr>
                      <a:r>
                        <a:rPr lang="en-US" sz="2200" b="1" kern="1200" dirty="0" smtClean="0">
                          <a:solidFill>
                            <a:srgbClr val="00FF00"/>
                          </a:solidFill>
                          <a:latin typeface="Trebuchet MS"/>
                          <a:ea typeface="+mn-ea"/>
                          <a:cs typeface="Trebuchet MS"/>
                        </a:rPr>
                        <a:t>111</a:t>
                      </a:r>
                      <a:endParaRPr lang="en-US" sz="2200" b="1" dirty="0">
                        <a:solidFill>
                          <a:srgbClr val="00FF00"/>
                        </a:solidFill>
                        <a:latin typeface="Trebuchet MS"/>
                        <a:cs typeface="Trebuchet MS"/>
                      </a:endParaRPr>
                    </a:p>
                  </a:txBody>
                  <a:tcPr marR="228600" marT="64008" marB="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r>
              <a:tr h="0">
                <a:tc>
                  <a:txBody>
                    <a:bodyPr/>
                    <a:lstStyle/>
                    <a:p>
                      <a:pPr marL="0" marR="0" lvl="0" indent="0" algn="l" defTabSz="914400" rtl="0" eaLnBrk="0" fontAlgn="base" latinLnBrk="0" hangingPunct="0">
                        <a:lnSpc>
                          <a:spcPts val="2200"/>
                        </a:lnSpc>
                        <a:spcBef>
                          <a:spcPts val="0"/>
                        </a:spcBef>
                        <a:spcAft>
                          <a:spcPts val="0"/>
                        </a:spcAft>
                        <a:buClrTx/>
                        <a:buSzTx/>
                        <a:buFontTx/>
                        <a:buNone/>
                        <a:tabLst/>
                      </a:pPr>
                      <a:r>
                        <a:rPr kumimoji="0" lang="en-US" sz="2200" b="1" i="0" u="none" strike="noStrike" cap="none" normalizeH="0" baseline="0" dirty="0" smtClean="0">
                          <a:ln>
                            <a:noFill/>
                          </a:ln>
                          <a:solidFill>
                            <a:srgbClr val="FFFFFF"/>
                          </a:solidFill>
                          <a:effectLst/>
                          <a:latin typeface="Trebuchet MS"/>
                          <a:ea typeface="ＭＳ Ｐゴシック" charset="0"/>
                          <a:cs typeface="Trebuchet MS"/>
                        </a:rPr>
                        <a:t>Weaver</a:t>
                      </a:r>
                      <a:endParaRPr kumimoji="0" lang="en-US" sz="2200" b="1" i="0" u="none" strike="noStrike" cap="none" normalizeH="0" baseline="0" dirty="0">
                        <a:ln>
                          <a:noFill/>
                        </a:ln>
                        <a:solidFill>
                          <a:srgbClr val="FFFFFF"/>
                        </a:solidFill>
                        <a:effectLst/>
                        <a:latin typeface="Trebuchet MS"/>
                        <a:ea typeface="ＭＳ Ｐゴシック" charset="0"/>
                        <a:cs typeface="Trebuchet MS"/>
                      </a:endParaRPr>
                    </a:p>
                  </a:txBody>
                  <a:tcPr marR="0" marT="64008" marB="0"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2200"/>
                        </a:lnSpc>
                        <a:spcBef>
                          <a:spcPts val="0"/>
                        </a:spcBef>
                        <a:spcAft>
                          <a:spcPts val="0"/>
                        </a:spcAft>
                        <a:buClrTx/>
                        <a:buSzTx/>
                        <a:buFontTx/>
                        <a:buNone/>
                        <a:tabLst/>
                      </a:pPr>
                      <a:r>
                        <a:rPr kumimoji="0" lang="en-US" sz="2200" b="1" i="0" u="none" strike="noStrike" cap="none" normalizeH="0" baseline="0" dirty="0" smtClean="0">
                          <a:ln>
                            <a:noFill/>
                          </a:ln>
                          <a:solidFill>
                            <a:srgbClr val="77ACD1"/>
                          </a:solidFill>
                          <a:effectLst/>
                          <a:latin typeface="Trebuchet MS"/>
                          <a:ea typeface="ＭＳ Ｐゴシック" charset="0"/>
                          <a:cs typeface="Trebuchet MS"/>
                        </a:rPr>
                        <a:t>BHW</a:t>
                      </a:r>
                      <a:endParaRPr kumimoji="0" lang="en-US" sz="2200" b="1" i="0" u="none" strike="noStrike" cap="none" normalizeH="0" baseline="0" dirty="0">
                        <a:ln>
                          <a:noFill/>
                        </a:ln>
                        <a:solidFill>
                          <a:srgbClr val="77ACD1"/>
                        </a:solidFill>
                        <a:effectLst/>
                        <a:latin typeface="Trebuchet MS"/>
                        <a:ea typeface="ＭＳ Ｐゴシック" charset="0"/>
                        <a:cs typeface="Trebuchet MS"/>
                      </a:endParaRPr>
                    </a:p>
                  </a:txBody>
                  <a:tcPr marR="0" marT="64008" marB="0"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2200"/>
                        </a:lnSpc>
                        <a:spcBef>
                          <a:spcPts val="0"/>
                        </a:spcBef>
                        <a:spcAft>
                          <a:spcPts val="0"/>
                        </a:spcAft>
                        <a:buClrTx/>
                        <a:buSzTx/>
                        <a:buFontTx/>
                        <a:buNone/>
                        <a:tabLst>
                          <a:tab pos="690563" algn="dec"/>
                        </a:tabLst>
                      </a:pPr>
                      <a:r>
                        <a:rPr kumimoji="0" lang="en-US" sz="2200" b="1" i="0" u="none" strike="noStrike" cap="none" normalizeH="0" baseline="0" dirty="0" smtClean="0">
                          <a:ln>
                            <a:noFill/>
                          </a:ln>
                          <a:solidFill>
                            <a:srgbClr val="00FF00"/>
                          </a:solidFill>
                          <a:effectLst/>
                          <a:latin typeface="Trebuchet MS"/>
                          <a:ea typeface="ＭＳ Ｐゴシック" charset="0"/>
                          <a:cs typeface="Trebuchet MS"/>
                        </a:rPr>
                        <a:t>	4</a:t>
                      </a:r>
                      <a:endParaRPr kumimoji="0" lang="en-US" sz="2200" b="1" i="0" u="none" strike="noStrike" cap="none" normalizeH="0" baseline="0" dirty="0">
                        <a:ln>
                          <a:noFill/>
                        </a:ln>
                        <a:solidFill>
                          <a:srgbClr val="00FF00"/>
                        </a:solidFill>
                        <a:effectLst/>
                        <a:latin typeface="Trebuchet MS"/>
                        <a:ea typeface="ＭＳ Ｐゴシック" charset="0"/>
                        <a:cs typeface="Trebuchet MS"/>
                      </a:endParaRPr>
                    </a:p>
                  </a:txBody>
                  <a:tcPr marR="0" marT="64008" marB="0"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2200"/>
                        </a:lnSpc>
                        <a:spcBef>
                          <a:spcPts val="0"/>
                        </a:spcBef>
                        <a:spcAft>
                          <a:spcPts val="0"/>
                        </a:spcAft>
                        <a:buClrTx/>
                        <a:buSzTx/>
                        <a:buFontTx/>
                        <a:buNone/>
                        <a:tabLst/>
                      </a:pPr>
                      <a:r>
                        <a:rPr kumimoji="0" lang="en-US" sz="2200" b="1" i="0" u="none" strike="noStrike" cap="none" normalizeH="0" baseline="0" dirty="0" smtClean="0">
                          <a:ln>
                            <a:noFill/>
                          </a:ln>
                          <a:solidFill>
                            <a:srgbClr val="00FF00"/>
                          </a:solidFill>
                          <a:effectLst/>
                          <a:latin typeface="Trebuchet MS"/>
                          <a:ea typeface="ＭＳ Ｐゴシック" charset="0"/>
                          <a:cs typeface="Trebuchet MS"/>
                        </a:rPr>
                        <a:t>163</a:t>
                      </a:r>
                      <a:endParaRPr kumimoji="0" lang="en-US" sz="2200" b="1" i="0" u="none" strike="noStrike" cap="none" normalizeH="0" baseline="0" dirty="0">
                        <a:ln>
                          <a:noFill/>
                        </a:ln>
                        <a:solidFill>
                          <a:srgbClr val="00FF00"/>
                        </a:solidFill>
                        <a:effectLst/>
                        <a:latin typeface="Trebuchet MS"/>
                        <a:ea typeface="ＭＳ Ｐゴシック" charset="0"/>
                        <a:cs typeface="Trebuchet MS"/>
                      </a:endParaRPr>
                    </a:p>
                  </a:txBody>
                  <a:tcPr marR="320040" marT="64008" marB="0"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algn="r">
                        <a:lnSpc>
                          <a:spcPts val="2200"/>
                        </a:lnSpc>
                        <a:spcBef>
                          <a:spcPts val="0"/>
                        </a:spcBef>
                        <a:spcAft>
                          <a:spcPts val="0"/>
                        </a:spcAft>
                      </a:pPr>
                      <a:r>
                        <a:rPr lang="en-US" sz="2200" b="1" dirty="0" smtClean="0">
                          <a:solidFill>
                            <a:srgbClr val="00FF00"/>
                          </a:solidFill>
                          <a:latin typeface="Trebuchet MS"/>
                          <a:cs typeface="Trebuchet MS"/>
                        </a:rPr>
                        <a:t>96.3</a:t>
                      </a:r>
                      <a:endParaRPr lang="en-US" sz="2200" b="1" dirty="0">
                        <a:solidFill>
                          <a:srgbClr val="00FF00"/>
                        </a:solidFill>
                        <a:latin typeface="Trebuchet MS"/>
                        <a:cs typeface="Trebuchet MS"/>
                      </a:endParaRPr>
                    </a:p>
                  </a:txBody>
                  <a:tcPr marR="411480" marT="64008" marB="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algn="r">
                        <a:lnSpc>
                          <a:spcPts val="2200"/>
                        </a:lnSpc>
                        <a:spcBef>
                          <a:spcPts val="0"/>
                        </a:spcBef>
                        <a:spcAft>
                          <a:spcPts val="0"/>
                        </a:spcAft>
                      </a:pPr>
                      <a:r>
                        <a:rPr lang="en-US" sz="2200" b="1" kern="1200" dirty="0" smtClean="0">
                          <a:solidFill>
                            <a:srgbClr val="00FF00"/>
                          </a:solidFill>
                          <a:latin typeface="Trebuchet MS"/>
                          <a:ea typeface="+mn-ea"/>
                          <a:cs typeface="Trebuchet MS"/>
                        </a:rPr>
                        <a:t>32</a:t>
                      </a:r>
                      <a:endParaRPr lang="en-US" sz="2200" b="1" dirty="0">
                        <a:solidFill>
                          <a:srgbClr val="00FF00"/>
                        </a:solidFill>
                        <a:latin typeface="Trebuchet MS"/>
                        <a:cs typeface="Trebuchet MS"/>
                      </a:endParaRPr>
                    </a:p>
                  </a:txBody>
                  <a:tcPr marR="228600" marT="64008" marB="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r>
            </a:tbl>
          </a:graphicData>
        </a:graphic>
      </p:graphicFrame>
      <p:sp>
        <p:nvSpPr>
          <p:cNvPr id="35842" name="Rectangle 2"/>
          <p:cNvSpPr>
            <a:spLocks noGrp="1" noChangeArrowheads="1"/>
          </p:cNvSpPr>
          <p:nvPr>
            <p:ph type="title"/>
          </p:nvPr>
        </p:nvSpPr>
        <p:spPr/>
        <p:txBody>
          <a:bodyPr>
            <a:normAutofit fontScale="90000"/>
          </a:bodyPr>
          <a:lstStyle/>
          <a:p>
            <a:r>
              <a:rPr lang="en-US" dirty="0" smtClean="0"/>
              <a:t>Haplotypes for known recessives</a:t>
            </a:r>
            <a:endParaRPr lang="en-US" dirty="0"/>
          </a:p>
        </p:txBody>
      </p:sp>
      <p:sp>
        <p:nvSpPr>
          <p:cNvPr id="35911" name="Rectangle 106"/>
          <p:cNvSpPr>
            <a:spLocks noChangeArrowheads="1"/>
          </p:cNvSpPr>
          <p:nvPr/>
        </p:nvSpPr>
        <p:spPr bwMode="auto">
          <a:xfrm>
            <a:off x="134480" y="5609028"/>
            <a:ext cx="286283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r>
              <a:rPr lang="en-US" b="1" dirty="0" smtClean="0">
                <a:solidFill>
                  <a:srgbClr val="FFFF00"/>
                </a:solidFill>
              </a:rPr>
              <a:t>*Causative mutation known</a:t>
            </a:r>
            <a:endParaRPr lang="en-US" b="1" dirty="0">
              <a:solidFill>
                <a:srgbClr val="FFFF00"/>
              </a:solidFill>
            </a:endParaRPr>
          </a:p>
        </p:txBody>
      </p:sp>
      <p:sp>
        <p:nvSpPr>
          <p:cNvPr id="2" name="Rectangle 1"/>
          <p:cNvSpPr/>
          <p:nvPr/>
        </p:nvSpPr>
        <p:spPr>
          <a:xfrm>
            <a:off x="0" y="5880659"/>
            <a:ext cx="8761228" cy="369332"/>
          </a:xfrm>
          <a:prstGeom prst="rect">
            <a:avLst/>
          </a:prstGeom>
        </p:spPr>
        <p:txBody>
          <a:bodyPr wrap="square">
            <a:spAutoFit/>
          </a:bodyPr>
          <a:lstStyle/>
          <a:p>
            <a:pPr algn="r"/>
            <a:r>
              <a:rPr lang="en-US" b="1" dirty="0" smtClean="0">
                <a:solidFill>
                  <a:srgbClr val="D9D7AC"/>
                </a:solidFill>
              </a:rPr>
              <a:t>Source</a:t>
            </a:r>
            <a:r>
              <a:rPr lang="en-US" b="1" dirty="0">
                <a:solidFill>
                  <a:srgbClr val="D9D7AC"/>
                </a:solidFill>
              </a:rPr>
              <a:t>: http://</a:t>
            </a:r>
            <a:r>
              <a:rPr lang="en-US" b="1" dirty="0" err="1" smtClean="0">
                <a:solidFill>
                  <a:srgbClr val="D9D7AC"/>
                </a:solidFill>
              </a:rPr>
              <a:t>aipl.arsusda.gov</a:t>
            </a:r>
            <a:r>
              <a:rPr lang="en-US" b="1" dirty="0" smtClean="0">
                <a:solidFill>
                  <a:srgbClr val="D9D7AC"/>
                </a:solidFill>
              </a:rPr>
              <a:t>/reference/recessive_haplotypes_ARR-G3.html.</a:t>
            </a:r>
            <a:endParaRPr lang="en-US" b="1" dirty="0">
              <a:solidFill>
                <a:srgbClr val="D9D7AC"/>
              </a:solidFill>
            </a:endParaRPr>
          </a:p>
        </p:txBody>
      </p:sp>
      <p:sp>
        <p:nvSpPr>
          <p:cNvPr id="10" name="Footer Placeholder 2"/>
          <p:cNvSpPr txBox="1">
            <a:spLocks/>
          </p:cNvSpPr>
          <p:nvPr/>
        </p:nvSpPr>
        <p:spPr>
          <a:xfrm>
            <a:off x="446567" y="6409515"/>
            <a:ext cx="8229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smtClean="0">
                <a:solidFill>
                  <a:srgbClr val="898989"/>
                </a:solidFill>
                <a:latin typeface="Calibri" charset="0"/>
              </a:rPr>
              <a:t>18</a:t>
            </a:r>
            <a:r>
              <a:rPr lang="en-US" sz="1200" baseline="30000" smtClean="0">
                <a:solidFill>
                  <a:srgbClr val="898989"/>
                </a:solidFill>
                <a:latin typeface="Calibri" charset="0"/>
              </a:rPr>
              <a:t>a</a:t>
            </a:r>
            <a:r>
              <a:rPr lang="en-US" sz="1200" smtClean="0">
                <a:solidFill>
                  <a:srgbClr val="898989"/>
                </a:solidFill>
                <a:latin typeface="Calibri" charset="0"/>
              </a:rPr>
              <a:t> </a:t>
            </a:r>
            <a:r>
              <a:rPr lang="en-US" sz="1200" dirty="0" err="1">
                <a:solidFill>
                  <a:srgbClr val="898989"/>
                </a:solidFill>
                <a:latin typeface="Calibri" charset="0"/>
              </a:rPr>
              <a:t>Congresso</a:t>
            </a:r>
            <a:r>
              <a:rPr lang="en-US" sz="1200" dirty="0">
                <a:solidFill>
                  <a:srgbClr val="898989"/>
                </a:solidFill>
                <a:latin typeface="Calibri" charset="0"/>
              </a:rPr>
              <a:t> </a:t>
            </a:r>
            <a:r>
              <a:rPr lang="en-US" sz="1200" dirty="0" err="1">
                <a:solidFill>
                  <a:srgbClr val="898989"/>
                </a:solidFill>
                <a:latin typeface="Calibri" charset="0"/>
              </a:rPr>
              <a:t>Estadual</a:t>
            </a:r>
            <a:r>
              <a:rPr lang="en-US" sz="1200" dirty="0">
                <a:solidFill>
                  <a:srgbClr val="898989"/>
                </a:solidFill>
                <a:latin typeface="Calibri" charset="0"/>
              </a:rPr>
              <a:t> de </a:t>
            </a:r>
            <a:r>
              <a:rPr lang="en-US" sz="1200" dirty="0" err="1">
                <a:solidFill>
                  <a:srgbClr val="898989"/>
                </a:solidFill>
                <a:latin typeface="Calibri" charset="0"/>
              </a:rPr>
              <a:t>Medicina</a:t>
            </a:r>
            <a:r>
              <a:rPr lang="en-US" sz="1200" dirty="0">
                <a:solidFill>
                  <a:srgbClr val="898989"/>
                </a:solidFill>
                <a:latin typeface="Calibri" charset="0"/>
              </a:rPr>
              <a:t> </a:t>
            </a:r>
            <a:r>
              <a:rPr lang="en-US" sz="1200" dirty="0" err="1">
                <a:solidFill>
                  <a:srgbClr val="898989"/>
                </a:solidFill>
                <a:latin typeface="Calibri" charset="0"/>
              </a:rPr>
              <a:t>Veterinária</a:t>
            </a:r>
            <a:r>
              <a:rPr lang="en-US" sz="1200" dirty="0">
                <a:solidFill>
                  <a:srgbClr val="898989"/>
                </a:solidFill>
                <a:latin typeface="Calibri" charset="0"/>
              </a:rPr>
              <a:t> &amp; 1</a:t>
            </a:r>
            <a:r>
              <a:rPr lang="en-US" sz="1200" baseline="30000" dirty="0">
                <a:solidFill>
                  <a:srgbClr val="898989"/>
                </a:solidFill>
                <a:latin typeface="Calibri" charset="0"/>
              </a:rPr>
              <a:t>o</a:t>
            </a:r>
            <a:r>
              <a:rPr lang="en-US" sz="1200" dirty="0">
                <a:solidFill>
                  <a:srgbClr val="898989"/>
                </a:solidFill>
                <a:latin typeface="Calibri" charset="0"/>
              </a:rPr>
              <a:t> </a:t>
            </a:r>
            <a:r>
              <a:rPr lang="en-US" sz="1200" dirty="0" err="1">
                <a:solidFill>
                  <a:srgbClr val="898989"/>
                </a:solidFill>
                <a:latin typeface="Calibri" charset="0"/>
              </a:rPr>
              <a:t>Encontro</a:t>
            </a:r>
            <a:r>
              <a:rPr lang="en-US" sz="1200" dirty="0">
                <a:solidFill>
                  <a:srgbClr val="898989"/>
                </a:solidFill>
                <a:latin typeface="Calibri" charset="0"/>
              </a:rPr>
              <a:t> de </a:t>
            </a:r>
            <a:r>
              <a:rPr lang="en-US" sz="1200" dirty="0" err="1">
                <a:solidFill>
                  <a:srgbClr val="898989"/>
                </a:solidFill>
                <a:latin typeface="Calibri" charset="0"/>
              </a:rPr>
              <a:t>Buiatria</a:t>
            </a:r>
            <a:r>
              <a:rPr lang="en-US" sz="1200" dirty="0">
                <a:solidFill>
                  <a:srgbClr val="898989"/>
                </a:solidFill>
                <a:latin typeface="Calibri" charset="0"/>
              </a:rPr>
              <a:t> do CONESUL, </a:t>
            </a:r>
            <a:r>
              <a:rPr lang="en-US" sz="1200" dirty="0" err="1">
                <a:solidFill>
                  <a:srgbClr val="898989"/>
                </a:solidFill>
                <a:latin typeface="Calibri" charset="0"/>
              </a:rPr>
              <a:t>Canela</a:t>
            </a:r>
            <a:r>
              <a:rPr lang="en-US" sz="1200" dirty="0">
                <a:solidFill>
                  <a:srgbClr val="898989"/>
                </a:solidFill>
                <a:latin typeface="Calibri" charset="0"/>
              </a:rPr>
              <a:t>, RS, </a:t>
            </a:r>
            <a:r>
              <a:rPr lang="en-US" sz="1200" dirty="0" err="1">
                <a:solidFill>
                  <a:srgbClr val="898989"/>
                </a:solidFill>
                <a:latin typeface="Calibri" charset="0"/>
              </a:rPr>
              <a:t>Brasil</a:t>
            </a:r>
            <a:r>
              <a:rPr lang="en-US" sz="1200" dirty="0">
                <a:solidFill>
                  <a:srgbClr val="898989"/>
                </a:solidFill>
                <a:latin typeface="Calibri" charset="0"/>
              </a:rPr>
              <a:t>, 14 October 2016</a:t>
            </a:r>
          </a:p>
        </p:txBody>
      </p:sp>
    </p:spTree>
    <p:extLst>
      <p:ext uri="{BB962C8B-B14F-4D97-AF65-F5344CB8AC3E}">
        <p14:creationId xmlns:p14="http://schemas.microsoft.com/office/powerpoint/2010/main" val="14852112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Is the number of defects increasing?</a:t>
            </a:r>
            <a:endParaRPr lang="en-US" dirty="0"/>
          </a:p>
        </p:txBody>
      </p:sp>
      <p:sp>
        <p:nvSpPr>
          <p:cNvPr id="5" name="Content Placeholder 4"/>
          <p:cNvSpPr>
            <a:spLocks noGrp="1"/>
          </p:cNvSpPr>
          <p:nvPr>
            <p:ph idx="1"/>
          </p:nvPr>
        </p:nvSpPr>
        <p:spPr/>
        <p:txBody>
          <a:bodyPr/>
          <a:lstStyle/>
          <a:p>
            <a:r>
              <a:rPr lang="en-US" dirty="0">
                <a:solidFill>
                  <a:srgbClr val="D9D7AC"/>
                </a:solidFill>
              </a:rPr>
              <a:t>MacArthur et al. </a:t>
            </a:r>
            <a:r>
              <a:rPr lang="en-US" dirty="0" smtClean="0">
                <a:solidFill>
                  <a:srgbClr val="D9D7AC"/>
                </a:solidFill>
              </a:rPr>
              <a:t>(2012)</a:t>
            </a:r>
            <a:r>
              <a:rPr lang="en-US" dirty="0" smtClean="0"/>
              <a:t> estimated </a:t>
            </a:r>
            <a:r>
              <a:rPr lang="en-US" dirty="0"/>
              <a:t>that human genomes contain </a:t>
            </a:r>
            <a:r>
              <a:rPr lang="en-US" dirty="0" smtClean="0">
                <a:solidFill>
                  <a:srgbClr val="92D050"/>
                </a:solidFill>
              </a:rPr>
              <a:t>~100</a:t>
            </a:r>
            <a:r>
              <a:rPr lang="en-US" dirty="0" smtClean="0"/>
              <a:t> </a:t>
            </a:r>
            <a:r>
              <a:rPr lang="en-US" dirty="0"/>
              <a:t>loss-of-function mutations, and </a:t>
            </a:r>
            <a:r>
              <a:rPr lang="en-US" dirty="0" smtClean="0">
                <a:solidFill>
                  <a:srgbClr val="92D050"/>
                </a:solidFill>
              </a:rPr>
              <a:t>~20</a:t>
            </a:r>
            <a:r>
              <a:rPr lang="en-US" dirty="0" smtClean="0"/>
              <a:t> completely inactivated genes</a:t>
            </a:r>
          </a:p>
          <a:p>
            <a:r>
              <a:rPr lang="en-US" dirty="0" smtClean="0"/>
              <a:t>The mutations are there even if we have not identified them yet</a:t>
            </a:r>
          </a:p>
          <a:p>
            <a:r>
              <a:rPr lang="en-US" dirty="0" smtClean="0"/>
              <a:t>Our </a:t>
            </a:r>
            <a:r>
              <a:rPr lang="en-US" dirty="0" smtClean="0">
                <a:solidFill>
                  <a:srgbClr val="FFFF00"/>
                </a:solidFill>
              </a:rPr>
              <a:t>detection methods are improving</a:t>
            </a:r>
            <a:r>
              <a:rPr lang="en-US" dirty="0" smtClean="0"/>
              <a:t> as our technology improves</a:t>
            </a:r>
          </a:p>
        </p:txBody>
      </p:sp>
      <p:sp>
        <p:nvSpPr>
          <p:cNvPr id="7" name="Footer Placeholder 3"/>
          <p:cNvSpPr>
            <a:spLocks noGrp="1"/>
          </p:cNvSpPr>
          <p:nvPr>
            <p:ph type="ftr" sz="quarter" idx="3"/>
          </p:nvPr>
        </p:nvSpPr>
        <p:spPr>
          <a:xfrm>
            <a:off x="457200" y="6356350"/>
            <a:ext cx="8229600" cy="365125"/>
          </a:xfrm>
        </p:spPr>
        <p:txBody>
          <a:bodyPr/>
          <a:lstStyle/>
          <a:p>
            <a:r>
              <a:rPr lang="en-US" smtClean="0"/>
              <a:t>18</a:t>
            </a:r>
            <a:r>
              <a:rPr lang="en-US" baseline="30000" smtClean="0"/>
              <a:t>a</a:t>
            </a:r>
            <a:r>
              <a:rPr lang="en-US" smtClean="0"/>
              <a:t> </a:t>
            </a:r>
            <a:r>
              <a:rPr lang="en-US" dirty="0" err="1"/>
              <a:t>Congresso</a:t>
            </a:r>
            <a:r>
              <a:rPr lang="en-US" dirty="0"/>
              <a:t> </a:t>
            </a:r>
            <a:r>
              <a:rPr lang="en-US" dirty="0" err="1"/>
              <a:t>Estadual</a:t>
            </a:r>
            <a:r>
              <a:rPr lang="en-US" dirty="0"/>
              <a:t> de </a:t>
            </a:r>
            <a:r>
              <a:rPr lang="en-US" dirty="0" err="1"/>
              <a:t>Medicina</a:t>
            </a:r>
            <a:r>
              <a:rPr lang="en-US" dirty="0"/>
              <a:t> </a:t>
            </a:r>
            <a:r>
              <a:rPr lang="en-US" dirty="0" err="1"/>
              <a:t>Veterinária</a:t>
            </a:r>
            <a:r>
              <a:rPr lang="en-US" dirty="0"/>
              <a:t> &amp; 1</a:t>
            </a:r>
            <a:r>
              <a:rPr lang="en-US" baseline="30000" dirty="0"/>
              <a:t>o</a:t>
            </a:r>
            <a:r>
              <a:rPr lang="en-US" dirty="0"/>
              <a:t> </a:t>
            </a:r>
            <a:r>
              <a:rPr lang="en-US" dirty="0" err="1"/>
              <a:t>Encontro</a:t>
            </a:r>
            <a:r>
              <a:rPr lang="en-US" dirty="0"/>
              <a:t> de </a:t>
            </a:r>
            <a:r>
              <a:rPr lang="en-US" dirty="0" err="1"/>
              <a:t>Buiatria</a:t>
            </a:r>
            <a:r>
              <a:rPr lang="en-US" dirty="0"/>
              <a:t> do CONESUL, </a:t>
            </a:r>
            <a:r>
              <a:rPr lang="en-US" dirty="0" err="1"/>
              <a:t>Canela</a:t>
            </a:r>
            <a:r>
              <a:rPr lang="en-US" dirty="0"/>
              <a:t>, RS, </a:t>
            </a:r>
            <a:r>
              <a:rPr lang="en-US" dirty="0" err="1"/>
              <a:t>Brasil</a:t>
            </a:r>
            <a:r>
              <a:rPr lang="en-US" dirty="0"/>
              <a:t>, 14 October 2016</a:t>
            </a:r>
          </a:p>
        </p:txBody>
      </p:sp>
    </p:spTree>
    <p:extLst>
      <p:ext uri="{BB962C8B-B14F-4D97-AF65-F5344CB8AC3E}">
        <p14:creationId xmlns:p14="http://schemas.microsoft.com/office/powerpoint/2010/main" val="8560168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567" y="274638"/>
            <a:ext cx="8229600" cy="1143000"/>
          </a:xfrm>
        </p:spPr>
        <p:txBody>
          <a:bodyPr>
            <a:normAutofit/>
          </a:bodyPr>
          <a:lstStyle/>
          <a:p>
            <a:r>
              <a:rPr lang="en-US" dirty="0" smtClean="0"/>
              <a:t>Frequencies change over time</a:t>
            </a:r>
            <a:endParaRPr lang="en-US" dirty="0"/>
          </a:p>
        </p:txBody>
      </p:sp>
      <p:pic>
        <p:nvPicPr>
          <p:cNvPr id="5" name="Picture 4"/>
          <p:cNvPicPr/>
          <p:nvPr/>
        </p:nvPicPr>
        <p:blipFill rotWithShape="1">
          <a:blip r:embed="rId3">
            <a:extLst>
              <a:ext uri="{28A0092B-C50C-407E-A947-70E740481C1C}">
                <a14:useLocalDpi xmlns:a14="http://schemas.microsoft.com/office/drawing/2010/main" val="0"/>
              </a:ext>
            </a:extLst>
          </a:blip>
          <a:srcRect t="50208"/>
          <a:stretch/>
        </p:blipFill>
        <p:spPr>
          <a:xfrm>
            <a:off x="1786270" y="2586905"/>
            <a:ext cx="5644115" cy="3769445"/>
          </a:xfrm>
          <a:prstGeom prst="rect">
            <a:avLst/>
          </a:prstGeom>
        </p:spPr>
      </p:pic>
      <p:sp>
        <p:nvSpPr>
          <p:cNvPr id="6" name="TextBox 5"/>
          <p:cNvSpPr txBox="1"/>
          <p:nvPr/>
        </p:nvSpPr>
        <p:spPr>
          <a:xfrm rot="5400000">
            <a:off x="6533969" y="5271428"/>
            <a:ext cx="2089034" cy="276999"/>
          </a:xfrm>
          <a:prstGeom prst="rect">
            <a:avLst/>
          </a:prstGeom>
          <a:noFill/>
        </p:spPr>
        <p:txBody>
          <a:bodyPr wrap="none" rtlCol="0">
            <a:spAutoFit/>
          </a:bodyPr>
          <a:lstStyle/>
          <a:p>
            <a:pPr algn="r"/>
            <a:r>
              <a:rPr lang="en-US" sz="1200" b="1" dirty="0" smtClean="0">
                <a:solidFill>
                  <a:schemeClr val="bg1"/>
                </a:solidFill>
                <a:latin typeface="Trebuchet MS" charset="0"/>
                <a:ea typeface="Trebuchet MS" charset="0"/>
                <a:cs typeface="Trebuchet MS" charset="0"/>
              </a:rPr>
              <a:t>Source: </a:t>
            </a:r>
            <a:r>
              <a:rPr lang="en-US" sz="1200" b="1" dirty="0" smtClean="0">
                <a:solidFill>
                  <a:srgbClr val="D9D7AC"/>
                </a:solidFill>
                <a:latin typeface="Trebuchet MS" charset="0"/>
                <a:ea typeface="Trebuchet MS" charset="0"/>
                <a:cs typeface="Trebuchet MS" charset="0"/>
              </a:rPr>
              <a:t>Cole et al. (2016)</a:t>
            </a:r>
            <a:r>
              <a:rPr lang="en-US" sz="1200" b="1" dirty="0" smtClean="0">
                <a:solidFill>
                  <a:schemeClr val="bg1"/>
                </a:solidFill>
                <a:latin typeface="Trebuchet MS" charset="0"/>
                <a:ea typeface="Trebuchet MS" charset="0"/>
                <a:cs typeface="Trebuchet MS" charset="0"/>
              </a:rPr>
              <a:t>.</a:t>
            </a:r>
            <a:endParaRPr lang="en-US" sz="1200" b="1" dirty="0">
              <a:solidFill>
                <a:schemeClr val="bg1"/>
              </a:solidFill>
              <a:latin typeface="Trebuchet MS" charset="0"/>
              <a:ea typeface="Trebuchet MS" charset="0"/>
              <a:cs typeface="Trebuchet MS" charset="0"/>
            </a:endParaRPr>
          </a:p>
        </p:txBody>
      </p:sp>
      <p:sp>
        <p:nvSpPr>
          <p:cNvPr id="7" name="Content Placeholder 2"/>
          <p:cNvSpPr txBox="1">
            <a:spLocks/>
          </p:cNvSpPr>
          <p:nvPr/>
        </p:nvSpPr>
        <p:spPr bwMode="auto">
          <a:xfrm>
            <a:off x="381001" y="1509829"/>
            <a:ext cx="8382000" cy="984885"/>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marL="339725" indent="-339725" algn="l" rtl="0" eaLnBrk="0" fontAlgn="base" hangingPunct="0">
              <a:spcBef>
                <a:spcPct val="0"/>
              </a:spcBef>
              <a:spcAft>
                <a:spcPct val="50000"/>
              </a:spcAft>
              <a:buClr>
                <a:srgbClr val="A3F8FF"/>
              </a:buClr>
              <a:buSzPct val="55000"/>
              <a:buFont typeface="Monotype Sorts" charset="0"/>
              <a:buChar char="l"/>
              <a:defRPr sz="3200" b="1">
                <a:solidFill>
                  <a:schemeClr val="tx1"/>
                </a:solidFill>
                <a:latin typeface="Trebuchet MS"/>
                <a:ea typeface="ＭＳ Ｐゴシック" charset="0"/>
                <a:cs typeface="Calibri" pitchFamily="34" charset="0"/>
              </a:defRPr>
            </a:lvl1pPr>
            <a:lvl2pPr marL="690563" indent="-284163" algn="l" rtl="0" eaLnBrk="0" fontAlgn="base" hangingPunct="0">
              <a:spcBef>
                <a:spcPct val="0"/>
              </a:spcBef>
              <a:spcAft>
                <a:spcPct val="50000"/>
              </a:spcAft>
              <a:buClr>
                <a:srgbClr val="A3F8FF"/>
              </a:buClr>
              <a:buSzPct val="55000"/>
              <a:buFont typeface="Monotype Sorts" charset="0"/>
              <a:buChar char="w"/>
              <a:defRPr sz="3200" b="1">
                <a:solidFill>
                  <a:schemeClr val="tx1"/>
                </a:solidFill>
                <a:latin typeface="Trebuchet MS"/>
                <a:ea typeface="ＭＳ Ｐゴシック" charset="0"/>
                <a:cs typeface="Calibri" pitchFamily="34" charset="0"/>
              </a:defRPr>
            </a:lvl2pPr>
            <a:lvl3pPr marL="1206500" indent="-515938" algn="l" rtl="0" eaLnBrk="0" fontAlgn="base" hangingPunct="0">
              <a:spcBef>
                <a:spcPct val="0"/>
              </a:spcBef>
              <a:spcAft>
                <a:spcPct val="50000"/>
              </a:spcAft>
              <a:buClr>
                <a:srgbClr val="A3F8FF"/>
              </a:buClr>
              <a:buSzPct val="120000"/>
              <a:buFont typeface="Humnst777 BT" charset="0"/>
              <a:buChar char="−"/>
              <a:defRPr sz="3200" b="1">
                <a:solidFill>
                  <a:schemeClr val="tx1"/>
                </a:solidFill>
                <a:latin typeface="Trebuchet MS"/>
                <a:ea typeface="ＭＳ Ｐゴシック" charset="0"/>
                <a:cs typeface="Calibri" pitchFamily="34" charset="0"/>
              </a:defRPr>
            </a:lvl3pPr>
            <a:lvl4pPr marL="1663700" indent="-228600" algn="l" rtl="0" eaLnBrk="0" fontAlgn="base" hangingPunct="0">
              <a:spcBef>
                <a:spcPct val="5000"/>
              </a:spcBef>
              <a:spcAft>
                <a:spcPct val="0"/>
              </a:spcAft>
              <a:buClr>
                <a:srgbClr val="009900"/>
              </a:buClr>
              <a:buSzPct val="120000"/>
              <a:buChar char="•"/>
              <a:defRPr sz="2800" b="1">
                <a:solidFill>
                  <a:schemeClr val="tx1"/>
                </a:solidFill>
                <a:latin typeface="+mn-lt"/>
                <a:ea typeface="ＭＳ Ｐゴシック" charset="0"/>
              </a:defRPr>
            </a:lvl4pPr>
            <a:lvl5pPr marL="2057400" indent="-228600" algn="l" rtl="0" eaLnBrk="0" fontAlgn="base" hangingPunct="0">
              <a:spcBef>
                <a:spcPct val="5000"/>
              </a:spcBef>
              <a:spcAft>
                <a:spcPct val="0"/>
              </a:spcAft>
              <a:buClr>
                <a:srgbClr val="009900"/>
              </a:buClr>
              <a:buSzPct val="120000"/>
              <a:buChar char="•"/>
              <a:defRPr sz="2800" b="1">
                <a:solidFill>
                  <a:schemeClr val="tx1"/>
                </a:solidFill>
                <a:latin typeface="+mn-lt"/>
                <a:ea typeface="ＭＳ Ｐゴシック" charset="0"/>
              </a:defRPr>
            </a:lvl5pPr>
            <a:lvl6pPr marL="2514600" indent="-228600" algn="l" rtl="0" fontAlgn="base">
              <a:spcBef>
                <a:spcPct val="5000"/>
              </a:spcBef>
              <a:spcAft>
                <a:spcPct val="0"/>
              </a:spcAft>
              <a:buClr>
                <a:srgbClr val="009900"/>
              </a:buClr>
              <a:buSzPct val="120000"/>
              <a:buChar char="•"/>
              <a:defRPr sz="2800" b="1">
                <a:solidFill>
                  <a:schemeClr val="tx1"/>
                </a:solidFill>
                <a:latin typeface="+mn-lt"/>
              </a:defRPr>
            </a:lvl6pPr>
            <a:lvl7pPr marL="2971800" indent="-228600" algn="l" rtl="0" fontAlgn="base">
              <a:spcBef>
                <a:spcPct val="5000"/>
              </a:spcBef>
              <a:spcAft>
                <a:spcPct val="0"/>
              </a:spcAft>
              <a:buClr>
                <a:srgbClr val="009900"/>
              </a:buClr>
              <a:buSzPct val="120000"/>
              <a:buChar char="•"/>
              <a:defRPr sz="2800" b="1">
                <a:solidFill>
                  <a:schemeClr val="tx1"/>
                </a:solidFill>
                <a:latin typeface="+mn-lt"/>
              </a:defRPr>
            </a:lvl7pPr>
            <a:lvl8pPr marL="3429000" indent="-228600" algn="l" rtl="0" fontAlgn="base">
              <a:spcBef>
                <a:spcPct val="5000"/>
              </a:spcBef>
              <a:spcAft>
                <a:spcPct val="0"/>
              </a:spcAft>
              <a:buClr>
                <a:srgbClr val="009900"/>
              </a:buClr>
              <a:buSzPct val="120000"/>
              <a:buChar char="•"/>
              <a:defRPr sz="2800" b="1">
                <a:solidFill>
                  <a:schemeClr val="tx1"/>
                </a:solidFill>
                <a:latin typeface="+mn-lt"/>
              </a:defRPr>
            </a:lvl8pPr>
            <a:lvl9pPr marL="3886200" indent="-228600" algn="l" rtl="0" fontAlgn="base">
              <a:spcBef>
                <a:spcPct val="5000"/>
              </a:spcBef>
              <a:spcAft>
                <a:spcPct val="0"/>
              </a:spcAft>
              <a:buClr>
                <a:srgbClr val="009900"/>
              </a:buClr>
              <a:buSzPct val="120000"/>
              <a:buChar char="•"/>
              <a:defRPr sz="2800" b="1">
                <a:solidFill>
                  <a:schemeClr val="tx1"/>
                </a:solidFill>
                <a:latin typeface="+mn-lt"/>
              </a:defRPr>
            </a:lvl9pPr>
          </a:lstStyle>
          <a:p>
            <a:pPr marL="0" indent="0" defTabSz="914400">
              <a:buNone/>
            </a:pPr>
            <a:r>
              <a:rPr lang="en-US" kern="0" dirty="0" smtClean="0">
                <a:solidFill>
                  <a:srgbClr val="FFFFFF"/>
                </a:solidFill>
              </a:rPr>
              <a:t>The best way to reduce the frequency of harmful alleles is to not use carrier bulls!</a:t>
            </a:r>
            <a:endParaRPr lang="en-US" kern="0" dirty="0"/>
          </a:p>
        </p:txBody>
      </p:sp>
      <p:sp>
        <p:nvSpPr>
          <p:cNvPr id="8" name="Footer Placeholder 3"/>
          <p:cNvSpPr>
            <a:spLocks noGrp="1"/>
          </p:cNvSpPr>
          <p:nvPr>
            <p:ph type="ftr" sz="quarter" idx="3"/>
          </p:nvPr>
        </p:nvSpPr>
        <p:spPr>
          <a:xfrm>
            <a:off x="457200" y="6356350"/>
            <a:ext cx="8229600" cy="365125"/>
          </a:xfrm>
        </p:spPr>
        <p:txBody>
          <a:bodyPr/>
          <a:lstStyle/>
          <a:p>
            <a:r>
              <a:rPr lang="en-US" smtClean="0"/>
              <a:t>18</a:t>
            </a:r>
            <a:r>
              <a:rPr lang="en-US" baseline="30000" smtClean="0"/>
              <a:t>a</a:t>
            </a:r>
            <a:r>
              <a:rPr lang="en-US" smtClean="0"/>
              <a:t> </a:t>
            </a:r>
            <a:r>
              <a:rPr lang="en-US" dirty="0" err="1"/>
              <a:t>Congresso</a:t>
            </a:r>
            <a:r>
              <a:rPr lang="en-US" dirty="0"/>
              <a:t> </a:t>
            </a:r>
            <a:r>
              <a:rPr lang="en-US" dirty="0" err="1"/>
              <a:t>Estadual</a:t>
            </a:r>
            <a:r>
              <a:rPr lang="en-US" dirty="0"/>
              <a:t> de </a:t>
            </a:r>
            <a:r>
              <a:rPr lang="en-US" dirty="0" err="1"/>
              <a:t>Medicina</a:t>
            </a:r>
            <a:r>
              <a:rPr lang="en-US" dirty="0"/>
              <a:t> </a:t>
            </a:r>
            <a:r>
              <a:rPr lang="en-US" dirty="0" err="1"/>
              <a:t>Veterinária</a:t>
            </a:r>
            <a:r>
              <a:rPr lang="en-US" dirty="0"/>
              <a:t> &amp; 1</a:t>
            </a:r>
            <a:r>
              <a:rPr lang="en-US" baseline="30000" dirty="0"/>
              <a:t>o</a:t>
            </a:r>
            <a:r>
              <a:rPr lang="en-US" dirty="0"/>
              <a:t> </a:t>
            </a:r>
            <a:r>
              <a:rPr lang="en-US" dirty="0" err="1"/>
              <a:t>Encontro</a:t>
            </a:r>
            <a:r>
              <a:rPr lang="en-US" dirty="0"/>
              <a:t> de </a:t>
            </a:r>
            <a:r>
              <a:rPr lang="en-US" dirty="0" err="1"/>
              <a:t>Buiatria</a:t>
            </a:r>
            <a:r>
              <a:rPr lang="en-US" dirty="0"/>
              <a:t> do CONESUL, </a:t>
            </a:r>
            <a:r>
              <a:rPr lang="en-US" dirty="0" err="1"/>
              <a:t>Canela</a:t>
            </a:r>
            <a:r>
              <a:rPr lang="en-US" dirty="0"/>
              <a:t>, RS, </a:t>
            </a:r>
            <a:r>
              <a:rPr lang="en-US" dirty="0" err="1"/>
              <a:t>Brasil</a:t>
            </a:r>
            <a:r>
              <a:rPr lang="en-US" dirty="0"/>
              <a:t>, 14 October 2016</a:t>
            </a:r>
          </a:p>
        </p:txBody>
      </p:sp>
    </p:spTree>
    <p:extLst>
      <p:ext uri="{BB962C8B-B14F-4D97-AF65-F5344CB8AC3E}">
        <p14:creationId xmlns:p14="http://schemas.microsoft.com/office/powerpoint/2010/main" val="2534616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 recessives affect other traits?</a:t>
            </a:r>
            <a:endParaRPr lang="en-US" dirty="0"/>
          </a:p>
        </p:txBody>
      </p:sp>
      <p:sp>
        <p:nvSpPr>
          <p:cNvPr id="3" name="Content Placeholder 2"/>
          <p:cNvSpPr>
            <a:spLocks noGrp="1"/>
          </p:cNvSpPr>
          <p:nvPr>
            <p:ph idx="1"/>
          </p:nvPr>
        </p:nvSpPr>
        <p:spPr/>
        <p:txBody>
          <a:bodyPr/>
          <a:lstStyle/>
          <a:p>
            <a:r>
              <a:rPr lang="en-US" dirty="0"/>
              <a:t>Effects of </a:t>
            </a:r>
            <a:r>
              <a:rPr lang="en-US" dirty="0" smtClean="0"/>
              <a:t>recessive haplotypes </a:t>
            </a:r>
            <a:r>
              <a:rPr lang="en-US" dirty="0"/>
              <a:t>on </a:t>
            </a:r>
            <a:r>
              <a:rPr lang="en-US" dirty="0" smtClean="0"/>
              <a:t>yield, fertility, and longevity </a:t>
            </a:r>
            <a:r>
              <a:rPr lang="en-US" dirty="0" smtClean="0">
                <a:solidFill>
                  <a:srgbClr val="FFFF00"/>
                </a:solidFill>
              </a:rPr>
              <a:t>generally </a:t>
            </a:r>
            <a:r>
              <a:rPr lang="en-US" dirty="0">
                <a:solidFill>
                  <a:srgbClr val="FFFF00"/>
                </a:solidFill>
              </a:rPr>
              <a:t>were small </a:t>
            </a:r>
            <a:r>
              <a:rPr lang="en-US" dirty="0"/>
              <a:t>even when </a:t>
            </a:r>
            <a:r>
              <a:rPr lang="en-US" dirty="0" smtClean="0"/>
              <a:t>significant</a:t>
            </a:r>
            <a:endParaRPr lang="en-US"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3024" t="30000" r="2442" b="17100"/>
          <a:stretch/>
        </p:blipFill>
        <p:spPr>
          <a:xfrm>
            <a:off x="244548" y="3264191"/>
            <a:ext cx="8644270" cy="3023267"/>
          </a:xfrm>
          <a:prstGeom prst="rect">
            <a:avLst/>
          </a:prstGeom>
        </p:spPr>
      </p:pic>
      <p:sp>
        <p:nvSpPr>
          <p:cNvPr id="7" name="Footer Placeholder 3"/>
          <p:cNvSpPr>
            <a:spLocks noGrp="1"/>
          </p:cNvSpPr>
          <p:nvPr>
            <p:ph type="ftr" sz="quarter" idx="3"/>
          </p:nvPr>
        </p:nvSpPr>
        <p:spPr>
          <a:xfrm>
            <a:off x="457200" y="6356350"/>
            <a:ext cx="8229600" cy="365125"/>
          </a:xfrm>
        </p:spPr>
        <p:txBody>
          <a:bodyPr/>
          <a:lstStyle/>
          <a:p>
            <a:r>
              <a:rPr lang="en-US" smtClean="0"/>
              <a:t>18</a:t>
            </a:r>
            <a:r>
              <a:rPr lang="en-US" baseline="30000" smtClean="0"/>
              <a:t>a</a:t>
            </a:r>
            <a:r>
              <a:rPr lang="en-US" smtClean="0"/>
              <a:t> </a:t>
            </a:r>
            <a:r>
              <a:rPr lang="en-US" dirty="0" err="1"/>
              <a:t>Congresso</a:t>
            </a:r>
            <a:r>
              <a:rPr lang="en-US" dirty="0"/>
              <a:t> </a:t>
            </a:r>
            <a:r>
              <a:rPr lang="en-US" dirty="0" err="1"/>
              <a:t>Estadual</a:t>
            </a:r>
            <a:r>
              <a:rPr lang="en-US" dirty="0"/>
              <a:t> de </a:t>
            </a:r>
            <a:r>
              <a:rPr lang="en-US" dirty="0" err="1"/>
              <a:t>Medicina</a:t>
            </a:r>
            <a:r>
              <a:rPr lang="en-US" dirty="0"/>
              <a:t> </a:t>
            </a:r>
            <a:r>
              <a:rPr lang="en-US" dirty="0" err="1"/>
              <a:t>Veterinária</a:t>
            </a:r>
            <a:r>
              <a:rPr lang="en-US" dirty="0"/>
              <a:t> &amp; 1</a:t>
            </a:r>
            <a:r>
              <a:rPr lang="en-US" baseline="30000" dirty="0"/>
              <a:t>o</a:t>
            </a:r>
            <a:r>
              <a:rPr lang="en-US" dirty="0"/>
              <a:t> </a:t>
            </a:r>
            <a:r>
              <a:rPr lang="en-US" dirty="0" err="1"/>
              <a:t>Encontro</a:t>
            </a:r>
            <a:r>
              <a:rPr lang="en-US" dirty="0"/>
              <a:t> de </a:t>
            </a:r>
            <a:r>
              <a:rPr lang="en-US" dirty="0" err="1"/>
              <a:t>Buiatria</a:t>
            </a:r>
            <a:r>
              <a:rPr lang="en-US" dirty="0"/>
              <a:t> do CONESUL, </a:t>
            </a:r>
            <a:r>
              <a:rPr lang="en-US" dirty="0" err="1"/>
              <a:t>Canela</a:t>
            </a:r>
            <a:r>
              <a:rPr lang="en-US" dirty="0"/>
              <a:t>, RS, </a:t>
            </a:r>
            <a:r>
              <a:rPr lang="en-US" dirty="0" err="1"/>
              <a:t>Brasil</a:t>
            </a:r>
            <a:r>
              <a:rPr lang="en-US" dirty="0"/>
              <a:t>, 14 October 2016</a:t>
            </a:r>
          </a:p>
        </p:txBody>
      </p:sp>
    </p:spTree>
    <p:extLst>
      <p:ext uri="{BB962C8B-B14F-4D97-AF65-F5344CB8AC3E}">
        <p14:creationId xmlns:p14="http://schemas.microsoft.com/office/powerpoint/2010/main" val="20042945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773" y="274638"/>
            <a:ext cx="8314660" cy="1143000"/>
          </a:xfrm>
        </p:spPr>
        <p:txBody>
          <a:bodyPr>
            <a:normAutofit fontScale="90000"/>
          </a:bodyPr>
          <a:lstStyle/>
          <a:p>
            <a:r>
              <a:rPr lang="en-US" dirty="0" smtClean="0"/>
              <a:t>How many </a:t>
            </a:r>
            <a:r>
              <a:rPr lang="en-US" smtClean="0"/>
              <a:t>defects do animals carry?</a:t>
            </a:r>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644" y="1122393"/>
            <a:ext cx="8686800" cy="5310786"/>
          </a:xfrm>
          <a:prstGeom prst="rect">
            <a:avLst/>
          </a:prstGeom>
        </p:spPr>
      </p:pic>
      <p:sp>
        <p:nvSpPr>
          <p:cNvPr id="8" name="TextBox 7"/>
          <p:cNvSpPr txBox="1"/>
          <p:nvPr/>
        </p:nvSpPr>
        <p:spPr>
          <a:xfrm rot="5400000">
            <a:off x="7969368" y="5335226"/>
            <a:ext cx="2089034" cy="276999"/>
          </a:xfrm>
          <a:prstGeom prst="rect">
            <a:avLst/>
          </a:prstGeom>
          <a:noFill/>
        </p:spPr>
        <p:txBody>
          <a:bodyPr wrap="none" rtlCol="0">
            <a:spAutoFit/>
          </a:bodyPr>
          <a:lstStyle/>
          <a:p>
            <a:pPr algn="r"/>
            <a:r>
              <a:rPr lang="en-US" sz="1200" b="1" dirty="0" smtClean="0">
                <a:solidFill>
                  <a:schemeClr val="bg1"/>
                </a:solidFill>
                <a:latin typeface="Trebuchet MS" charset="0"/>
                <a:ea typeface="Trebuchet MS" charset="0"/>
                <a:cs typeface="Trebuchet MS" charset="0"/>
              </a:rPr>
              <a:t>Source: </a:t>
            </a:r>
            <a:r>
              <a:rPr lang="en-US" sz="1200" b="1" dirty="0" smtClean="0">
                <a:solidFill>
                  <a:srgbClr val="D9D7AC"/>
                </a:solidFill>
                <a:latin typeface="Trebuchet MS" charset="0"/>
                <a:ea typeface="Trebuchet MS" charset="0"/>
                <a:cs typeface="Trebuchet MS" charset="0"/>
              </a:rPr>
              <a:t>Cole et al. (2016)</a:t>
            </a:r>
            <a:r>
              <a:rPr lang="en-US" sz="1200" b="1" dirty="0" smtClean="0">
                <a:solidFill>
                  <a:schemeClr val="bg1"/>
                </a:solidFill>
                <a:latin typeface="Trebuchet MS" charset="0"/>
                <a:ea typeface="Trebuchet MS" charset="0"/>
                <a:cs typeface="Trebuchet MS" charset="0"/>
              </a:rPr>
              <a:t>.</a:t>
            </a:r>
            <a:endParaRPr lang="en-US" sz="1200" b="1" dirty="0">
              <a:solidFill>
                <a:schemeClr val="bg1"/>
              </a:solidFill>
              <a:latin typeface="Trebuchet MS" charset="0"/>
              <a:ea typeface="Trebuchet MS" charset="0"/>
              <a:cs typeface="Trebuchet MS" charset="0"/>
            </a:endParaRPr>
          </a:p>
        </p:txBody>
      </p:sp>
      <p:sp>
        <p:nvSpPr>
          <p:cNvPr id="10" name="Footer Placeholder 3"/>
          <p:cNvSpPr>
            <a:spLocks noGrp="1"/>
          </p:cNvSpPr>
          <p:nvPr>
            <p:ph type="ftr" sz="quarter" idx="3"/>
          </p:nvPr>
        </p:nvSpPr>
        <p:spPr>
          <a:xfrm>
            <a:off x="457200" y="6356350"/>
            <a:ext cx="8229600" cy="365125"/>
          </a:xfrm>
        </p:spPr>
        <p:txBody>
          <a:bodyPr/>
          <a:lstStyle/>
          <a:p>
            <a:r>
              <a:rPr lang="en-US" smtClean="0"/>
              <a:t>18</a:t>
            </a:r>
            <a:r>
              <a:rPr lang="en-US" baseline="30000" smtClean="0"/>
              <a:t>a</a:t>
            </a:r>
            <a:r>
              <a:rPr lang="en-US" smtClean="0"/>
              <a:t> </a:t>
            </a:r>
            <a:r>
              <a:rPr lang="en-US" dirty="0" err="1"/>
              <a:t>Congresso</a:t>
            </a:r>
            <a:r>
              <a:rPr lang="en-US" dirty="0"/>
              <a:t> </a:t>
            </a:r>
            <a:r>
              <a:rPr lang="en-US" dirty="0" err="1"/>
              <a:t>Estadual</a:t>
            </a:r>
            <a:r>
              <a:rPr lang="en-US" dirty="0"/>
              <a:t> de </a:t>
            </a:r>
            <a:r>
              <a:rPr lang="en-US" dirty="0" err="1"/>
              <a:t>Medicina</a:t>
            </a:r>
            <a:r>
              <a:rPr lang="en-US" dirty="0"/>
              <a:t> </a:t>
            </a:r>
            <a:r>
              <a:rPr lang="en-US" dirty="0" err="1"/>
              <a:t>Veterinária</a:t>
            </a:r>
            <a:r>
              <a:rPr lang="en-US" dirty="0"/>
              <a:t> &amp; 1</a:t>
            </a:r>
            <a:r>
              <a:rPr lang="en-US" baseline="30000" dirty="0"/>
              <a:t>o</a:t>
            </a:r>
            <a:r>
              <a:rPr lang="en-US" dirty="0"/>
              <a:t> </a:t>
            </a:r>
            <a:r>
              <a:rPr lang="en-US" dirty="0" err="1"/>
              <a:t>Encontro</a:t>
            </a:r>
            <a:r>
              <a:rPr lang="en-US" dirty="0"/>
              <a:t> de </a:t>
            </a:r>
            <a:r>
              <a:rPr lang="en-US" dirty="0" err="1"/>
              <a:t>Buiatria</a:t>
            </a:r>
            <a:r>
              <a:rPr lang="en-US" dirty="0"/>
              <a:t> do CONESUL, </a:t>
            </a:r>
            <a:r>
              <a:rPr lang="en-US" dirty="0" err="1"/>
              <a:t>Canela</a:t>
            </a:r>
            <a:r>
              <a:rPr lang="en-US" dirty="0"/>
              <a:t>, RS, </a:t>
            </a:r>
            <a:r>
              <a:rPr lang="en-US" dirty="0" err="1"/>
              <a:t>Brasil</a:t>
            </a:r>
            <a:r>
              <a:rPr lang="en-US" dirty="0"/>
              <a:t>, 14 October 2016</a:t>
            </a:r>
          </a:p>
        </p:txBody>
      </p:sp>
    </p:spTree>
    <p:extLst>
      <p:ext uri="{BB962C8B-B14F-4D97-AF65-F5344CB8AC3E}">
        <p14:creationId xmlns:p14="http://schemas.microsoft.com/office/powerpoint/2010/main" val="19466233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Overview</a:t>
            </a:r>
            <a:endParaRPr lang="en-US" dirty="0"/>
          </a:p>
        </p:txBody>
      </p:sp>
      <p:sp>
        <p:nvSpPr>
          <p:cNvPr id="3" name="Content Placeholder 2"/>
          <p:cNvSpPr>
            <a:spLocks noGrp="1"/>
          </p:cNvSpPr>
          <p:nvPr>
            <p:ph idx="1"/>
          </p:nvPr>
        </p:nvSpPr>
        <p:spPr/>
        <p:txBody>
          <a:bodyPr>
            <a:normAutofit lnSpcReduction="10000"/>
          </a:bodyPr>
          <a:lstStyle/>
          <a:p>
            <a:r>
              <a:rPr lang="en-US" dirty="0" smtClean="0"/>
              <a:t>Introduction to genetic disorders</a:t>
            </a:r>
          </a:p>
          <a:p>
            <a:pPr lvl="1"/>
            <a:r>
              <a:rPr lang="en-US" dirty="0" smtClean="0"/>
              <a:t>Definition</a:t>
            </a:r>
          </a:p>
          <a:p>
            <a:pPr lvl="1"/>
            <a:r>
              <a:rPr lang="en-US" dirty="0" smtClean="0"/>
              <a:t>Examples</a:t>
            </a:r>
          </a:p>
          <a:p>
            <a:pPr lvl="1"/>
            <a:r>
              <a:rPr lang="en-US" dirty="0" smtClean="0"/>
              <a:t>Impact on farmers</a:t>
            </a:r>
          </a:p>
          <a:p>
            <a:r>
              <a:rPr lang="en-US" dirty="0" smtClean="0"/>
              <a:t>Management of genetic disorders</a:t>
            </a:r>
          </a:p>
          <a:p>
            <a:pPr lvl="1"/>
            <a:r>
              <a:rPr lang="en-US" dirty="0" smtClean="0"/>
              <a:t>Conventional breeding</a:t>
            </a:r>
          </a:p>
          <a:p>
            <a:pPr lvl="1"/>
            <a:r>
              <a:rPr lang="en-US" dirty="0" smtClean="0"/>
              <a:t>Gene editing</a:t>
            </a:r>
          </a:p>
          <a:p>
            <a:pPr lvl="1"/>
            <a:r>
              <a:rPr lang="en-US" dirty="0" smtClean="0"/>
              <a:t>Desirable alleles</a:t>
            </a:r>
          </a:p>
        </p:txBody>
      </p:sp>
      <p:sp>
        <p:nvSpPr>
          <p:cNvPr id="8" name="Footer Placeholder 3"/>
          <p:cNvSpPr>
            <a:spLocks noGrp="1"/>
          </p:cNvSpPr>
          <p:nvPr>
            <p:ph type="ftr" sz="quarter" idx="3"/>
          </p:nvPr>
        </p:nvSpPr>
        <p:spPr>
          <a:xfrm>
            <a:off x="457200" y="6356350"/>
            <a:ext cx="8229600" cy="365125"/>
          </a:xfrm>
        </p:spPr>
        <p:txBody>
          <a:bodyPr/>
          <a:lstStyle/>
          <a:p>
            <a:r>
              <a:rPr lang="en-US" smtClean="0"/>
              <a:t>18</a:t>
            </a:r>
            <a:r>
              <a:rPr lang="en-US" baseline="30000" smtClean="0"/>
              <a:t>a</a:t>
            </a:r>
            <a:r>
              <a:rPr lang="en-US" smtClean="0"/>
              <a:t> </a:t>
            </a:r>
            <a:r>
              <a:rPr lang="en-US" dirty="0" err="1"/>
              <a:t>Congresso</a:t>
            </a:r>
            <a:r>
              <a:rPr lang="en-US" dirty="0"/>
              <a:t> </a:t>
            </a:r>
            <a:r>
              <a:rPr lang="en-US" dirty="0" err="1"/>
              <a:t>Estadual</a:t>
            </a:r>
            <a:r>
              <a:rPr lang="en-US" dirty="0"/>
              <a:t> de </a:t>
            </a:r>
            <a:r>
              <a:rPr lang="en-US" dirty="0" err="1"/>
              <a:t>Medicina</a:t>
            </a:r>
            <a:r>
              <a:rPr lang="en-US" dirty="0"/>
              <a:t> </a:t>
            </a:r>
            <a:r>
              <a:rPr lang="en-US" dirty="0" err="1"/>
              <a:t>Veterinária</a:t>
            </a:r>
            <a:r>
              <a:rPr lang="en-US" dirty="0"/>
              <a:t> &amp; 1</a:t>
            </a:r>
            <a:r>
              <a:rPr lang="en-US" baseline="30000" dirty="0"/>
              <a:t>o</a:t>
            </a:r>
            <a:r>
              <a:rPr lang="en-US" dirty="0"/>
              <a:t> </a:t>
            </a:r>
            <a:r>
              <a:rPr lang="en-US" dirty="0" err="1"/>
              <a:t>Encontro</a:t>
            </a:r>
            <a:r>
              <a:rPr lang="en-US" dirty="0"/>
              <a:t> de </a:t>
            </a:r>
            <a:r>
              <a:rPr lang="en-US" dirty="0" err="1"/>
              <a:t>Buiatria</a:t>
            </a:r>
            <a:r>
              <a:rPr lang="en-US" dirty="0"/>
              <a:t> do CONESUL, </a:t>
            </a:r>
            <a:r>
              <a:rPr lang="en-US" dirty="0" err="1"/>
              <a:t>Canela</a:t>
            </a:r>
            <a:r>
              <a:rPr lang="en-US" dirty="0"/>
              <a:t>, RS, </a:t>
            </a:r>
            <a:r>
              <a:rPr lang="en-US" dirty="0" err="1"/>
              <a:t>Brasil</a:t>
            </a:r>
            <a:r>
              <a:rPr lang="en-US" dirty="0"/>
              <a:t>, 14 October 2016</a:t>
            </a:r>
          </a:p>
        </p:txBody>
      </p:sp>
    </p:spTree>
    <p:extLst>
      <p:ext uri="{BB962C8B-B14F-4D97-AF65-F5344CB8AC3E}">
        <p14:creationId xmlns:p14="http://schemas.microsoft.com/office/powerpoint/2010/main" val="15380226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Estimated cost of genetic load</a:t>
            </a:r>
            <a:endParaRPr lang="en-US" dirty="0"/>
          </a:p>
        </p:txBody>
      </p:sp>
      <p:sp>
        <p:nvSpPr>
          <p:cNvPr id="3" name="Content Placeholder 2"/>
          <p:cNvSpPr>
            <a:spLocks noGrp="1"/>
          </p:cNvSpPr>
          <p:nvPr>
            <p:ph idx="1"/>
          </p:nvPr>
        </p:nvSpPr>
        <p:spPr/>
        <p:txBody>
          <a:bodyPr/>
          <a:lstStyle/>
          <a:p>
            <a:r>
              <a:rPr lang="en-US" dirty="0" smtClean="0">
                <a:solidFill>
                  <a:srgbClr val="D9D7AC"/>
                </a:solidFill>
              </a:rPr>
              <a:t>Cole et al. (2016)</a:t>
            </a:r>
            <a:r>
              <a:rPr lang="en-US" dirty="0" smtClean="0"/>
              <a:t> estimated losses of at least </a:t>
            </a:r>
            <a:r>
              <a:rPr lang="en-US" dirty="0" smtClean="0">
                <a:solidFill>
                  <a:srgbClr val="92D050"/>
                </a:solidFill>
              </a:rPr>
              <a:t>R$33</a:t>
            </a:r>
            <a:r>
              <a:rPr lang="en-US" dirty="0" smtClean="0"/>
              <a:t> million due to known recessives.</a:t>
            </a:r>
          </a:p>
          <a:p>
            <a:r>
              <a:rPr lang="en-US" dirty="0" smtClean="0"/>
              <a:t>Average losses were </a:t>
            </a:r>
            <a:r>
              <a:rPr lang="en-US" dirty="0" smtClean="0">
                <a:solidFill>
                  <a:srgbClr val="92D050"/>
                </a:solidFill>
              </a:rPr>
              <a:t>R$19</a:t>
            </a:r>
            <a:r>
              <a:rPr lang="en-US" dirty="0" smtClean="0"/>
              <a:t>, </a:t>
            </a:r>
            <a:r>
              <a:rPr lang="en-US" dirty="0" smtClean="0">
                <a:solidFill>
                  <a:srgbClr val="92D050"/>
                </a:solidFill>
              </a:rPr>
              <a:t>R$12</a:t>
            </a:r>
            <a:r>
              <a:rPr lang="en-US" dirty="0" smtClean="0"/>
              <a:t>, </a:t>
            </a:r>
            <a:r>
              <a:rPr lang="en-US" dirty="0" smtClean="0">
                <a:solidFill>
                  <a:srgbClr val="92D050"/>
                </a:solidFill>
              </a:rPr>
              <a:t>R$3</a:t>
            </a:r>
            <a:r>
              <a:rPr lang="en-US" dirty="0" smtClean="0"/>
              <a:t>, and </a:t>
            </a:r>
            <a:r>
              <a:rPr lang="en-US" dirty="0" smtClean="0">
                <a:solidFill>
                  <a:srgbClr val="92D050"/>
                </a:solidFill>
              </a:rPr>
              <a:t>R$10</a:t>
            </a:r>
            <a:r>
              <a:rPr lang="en-US" dirty="0" smtClean="0"/>
              <a:t> in Ayrshire, Brown Swiss, Holstein, and Jersey, respectively.</a:t>
            </a:r>
          </a:p>
          <a:p>
            <a:r>
              <a:rPr lang="en-US" dirty="0" smtClean="0"/>
              <a:t>This is the economic impact of genetic load as it affects fertility and perinatal mortality.</a:t>
            </a:r>
          </a:p>
          <a:p>
            <a:r>
              <a:rPr lang="en-US" dirty="0" smtClean="0"/>
              <a:t>Actual losses are likely to be higher.</a:t>
            </a:r>
            <a:endParaRPr lang="en-US" dirty="0"/>
          </a:p>
        </p:txBody>
      </p:sp>
      <p:sp>
        <p:nvSpPr>
          <p:cNvPr id="11" name="Footer Placeholder 3"/>
          <p:cNvSpPr>
            <a:spLocks noGrp="1"/>
          </p:cNvSpPr>
          <p:nvPr>
            <p:ph type="ftr" sz="quarter" idx="3"/>
          </p:nvPr>
        </p:nvSpPr>
        <p:spPr>
          <a:xfrm>
            <a:off x="457200" y="6356350"/>
            <a:ext cx="8229600" cy="365125"/>
          </a:xfrm>
        </p:spPr>
        <p:txBody>
          <a:bodyPr/>
          <a:lstStyle/>
          <a:p>
            <a:r>
              <a:rPr lang="en-US" smtClean="0"/>
              <a:t>18</a:t>
            </a:r>
            <a:r>
              <a:rPr lang="en-US" baseline="30000" smtClean="0"/>
              <a:t>a</a:t>
            </a:r>
            <a:r>
              <a:rPr lang="en-US" smtClean="0"/>
              <a:t> </a:t>
            </a:r>
            <a:r>
              <a:rPr lang="en-US" dirty="0" err="1"/>
              <a:t>Congresso</a:t>
            </a:r>
            <a:r>
              <a:rPr lang="en-US" dirty="0"/>
              <a:t> </a:t>
            </a:r>
            <a:r>
              <a:rPr lang="en-US" dirty="0" err="1"/>
              <a:t>Estadual</a:t>
            </a:r>
            <a:r>
              <a:rPr lang="en-US" dirty="0"/>
              <a:t> de </a:t>
            </a:r>
            <a:r>
              <a:rPr lang="en-US" dirty="0" err="1"/>
              <a:t>Medicina</a:t>
            </a:r>
            <a:r>
              <a:rPr lang="en-US" dirty="0"/>
              <a:t> </a:t>
            </a:r>
            <a:r>
              <a:rPr lang="en-US" dirty="0" err="1"/>
              <a:t>Veterinária</a:t>
            </a:r>
            <a:r>
              <a:rPr lang="en-US" dirty="0"/>
              <a:t> &amp; 1</a:t>
            </a:r>
            <a:r>
              <a:rPr lang="en-US" baseline="30000" dirty="0"/>
              <a:t>o</a:t>
            </a:r>
            <a:r>
              <a:rPr lang="en-US" dirty="0"/>
              <a:t> </a:t>
            </a:r>
            <a:r>
              <a:rPr lang="en-US" dirty="0" err="1"/>
              <a:t>Encontro</a:t>
            </a:r>
            <a:r>
              <a:rPr lang="en-US" dirty="0"/>
              <a:t> de </a:t>
            </a:r>
            <a:r>
              <a:rPr lang="en-US" dirty="0" err="1"/>
              <a:t>Buiatria</a:t>
            </a:r>
            <a:r>
              <a:rPr lang="en-US" dirty="0"/>
              <a:t> do CONESUL, </a:t>
            </a:r>
            <a:r>
              <a:rPr lang="en-US" dirty="0" err="1"/>
              <a:t>Canela</a:t>
            </a:r>
            <a:r>
              <a:rPr lang="en-US" dirty="0"/>
              <a:t>, RS, </a:t>
            </a:r>
            <a:r>
              <a:rPr lang="en-US" dirty="0" err="1"/>
              <a:t>Brasil</a:t>
            </a:r>
            <a:r>
              <a:rPr lang="en-US" dirty="0"/>
              <a:t>, 14 October 2016</a:t>
            </a:r>
          </a:p>
        </p:txBody>
      </p:sp>
    </p:spTree>
    <p:extLst>
      <p:ext uri="{BB962C8B-B14F-4D97-AF65-F5344CB8AC3E}">
        <p14:creationId xmlns:p14="http://schemas.microsoft.com/office/powerpoint/2010/main" val="16031163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635080"/>
            <a:ext cx="8229600" cy="1143000"/>
          </a:xfrm>
          <a:prstGeom prst="rect">
            <a:avLst/>
          </a:prstGeom>
        </p:spPr>
        <p:txBody>
          <a:bodyPr/>
          <a:lstStyle>
            <a:lvl1pPr algn="ctr" defTabSz="457200" rtl="0" eaLnBrk="1" latinLnBrk="0" hangingPunct="1">
              <a:spcBef>
                <a:spcPct val="0"/>
              </a:spcBef>
              <a:buNone/>
              <a:defRPr sz="4400" kern="1200" baseline="0">
                <a:solidFill>
                  <a:srgbClr val="FFFF00"/>
                </a:solidFill>
                <a:latin typeface="Gill Sans SemiBold"/>
                <a:ea typeface="+mj-ea"/>
                <a:cs typeface="+mj-cs"/>
              </a:defRPr>
            </a:lvl1pPr>
          </a:lstStyle>
          <a:p>
            <a:r>
              <a:rPr lang="en-US" dirty="0" smtClean="0"/>
              <a:t>Strategies for management of genetic disorders</a:t>
            </a:r>
            <a:endParaRPr lang="en-US" dirty="0"/>
          </a:p>
        </p:txBody>
      </p:sp>
    </p:spTree>
    <p:extLst>
      <p:ext uri="{BB962C8B-B14F-4D97-AF65-F5344CB8AC3E}">
        <p14:creationId xmlns:p14="http://schemas.microsoft.com/office/powerpoint/2010/main" val="278989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Mate selection</a:t>
            </a:r>
            <a:endParaRPr lang="en-US" dirty="0"/>
          </a:p>
        </p:txBody>
      </p:sp>
      <p:sp>
        <p:nvSpPr>
          <p:cNvPr id="31" name="Content Placeholder 30"/>
          <p:cNvSpPr>
            <a:spLocks noGrp="1"/>
          </p:cNvSpPr>
          <p:nvPr>
            <p:ph idx="1"/>
          </p:nvPr>
        </p:nvSpPr>
        <p:spPr/>
        <p:txBody>
          <a:bodyPr/>
          <a:lstStyle/>
          <a:p>
            <a:r>
              <a:rPr lang="en-US" dirty="0" smtClean="0"/>
              <a:t>The goal of mate selection is to match </a:t>
            </a:r>
            <a:r>
              <a:rPr lang="en-US" dirty="0" smtClean="0">
                <a:solidFill>
                  <a:srgbClr val="FFFF00"/>
                </a:solidFill>
              </a:rPr>
              <a:t>one bull</a:t>
            </a:r>
            <a:r>
              <a:rPr lang="en-US" dirty="0" smtClean="0"/>
              <a:t> to </a:t>
            </a:r>
            <a:r>
              <a:rPr lang="en-US" dirty="0" smtClean="0">
                <a:solidFill>
                  <a:srgbClr val="FFFF00"/>
                </a:solidFill>
              </a:rPr>
              <a:t>one cow</a:t>
            </a:r>
            <a:r>
              <a:rPr lang="en-US" dirty="0" smtClean="0"/>
              <a:t> for breeding (e.g., </a:t>
            </a:r>
            <a:r>
              <a:rPr lang="en-US" dirty="0" err="1" smtClean="0">
                <a:solidFill>
                  <a:srgbClr val="D9D7AC"/>
                </a:solidFill>
              </a:rPr>
              <a:t>Kinghorn</a:t>
            </a:r>
            <a:r>
              <a:rPr lang="en-US" dirty="0" smtClean="0">
                <a:solidFill>
                  <a:srgbClr val="D9D7AC"/>
                </a:solidFill>
              </a:rPr>
              <a:t>, 1987</a:t>
            </a:r>
            <a:r>
              <a:rPr lang="en-US" dirty="0" smtClean="0"/>
              <a:t>)</a:t>
            </a:r>
            <a:endParaRPr lang="en-US" dirty="0"/>
          </a:p>
        </p:txBody>
      </p:sp>
      <p:pic>
        <p:nvPicPr>
          <p:cNvPr id="9" name="Picture 8" descr="c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1573" y="4204167"/>
            <a:ext cx="810812" cy="597426"/>
          </a:xfrm>
          <a:prstGeom prst="rect">
            <a:avLst/>
          </a:prstGeom>
        </p:spPr>
      </p:pic>
      <p:grpSp>
        <p:nvGrpSpPr>
          <p:cNvPr id="23" name="Group 22"/>
          <p:cNvGrpSpPr/>
          <p:nvPr/>
        </p:nvGrpSpPr>
        <p:grpSpPr>
          <a:xfrm>
            <a:off x="1430631" y="3333105"/>
            <a:ext cx="2528834" cy="2799070"/>
            <a:chOff x="654452" y="2110362"/>
            <a:chExt cx="2528834" cy="2799070"/>
          </a:xfrm>
        </p:grpSpPr>
        <p:grpSp>
          <p:nvGrpSpPr>
            <p:cNvPr id="15" name="Group 14"/>
            <p:cNvGrpSpPr/>
            <p:nvPr/>
          </p:nvGrpSpPr>
          <p:grpSpPr>
            <a:xfrm>
              <a:off x="744281" y="2110362"/>
              <a:ext cx="2387962" cy="2250835"/>
              <a:chOff x="457200" y="1727590"/>
              <a:chExt cx="2387962" cy="2250835"/>
            </a:xfrm>
          </p:grpSpPr>
          <p:pic>
            <p:nvPicPr>
              <p:cNvPr id="10" name="Picture 9" descr="bul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3434" y="1727590"/>
                <a:ext cx="871728" cy="646176"/>
              </a:xfrm>
              <a:prstGeom prst="rect">
                <a:avLst/>
              </a:prstGeom>
            </p:spPr>
          </p:pic>
          <p:pic>
            <p:nvPicPr>
              <p:cNvPr id="11" name="Picture 10" descr="bul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757" y="1727590"/>
                <a:ext cx="871728" cy="646176"/>
              </a:xfrm>
              <a:prstGeom prst="rect">
                <a:avLst/>
              </a:prstGeom>
            </p:spPr>
          </p:pic>
          <p:pic>
            <p:nvPicPr>
              <p:cNvPr id="12" name="Picture 11" descr="bul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3332249"/>
                <a:ext cx="871728" cy="646176"/>
              </a:xfrm>
              <a:prstGeom prst="rect">
                <a:avLst/>
              </a:prstGeom>
            </p:spPr>
          </p:pic>
          <p:pic>
            <p:nvPicPr>
              <p:cNvPr id="13" name="Picture 12" descr="bul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6547" y="2511489"/>
                <a:ext cx="871728" cy="646176"/>
              </a:xfrm>
              <a:prstGeom prst="rect">
                <a:avLst/>
              </a:prstGeom>
            </p:spPr>
          </p:pic>
          <p:pic>
            <p:nvPicPr>
              <p:cNvPr id="14" name="Picture 13" descr="bul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7805" y="3324017"/>
                <a:ext cx="871728" cy="646176"/>
              </a:xfrm>
              <a:prstGeom prst="rect">
                <a:avLst/>
              </a:prstGeom>
            </p:spPr>
          </p:pic>
        </p:grpSp>
        <p:sp>
          <p:nvSpPr>
            <p:cNvPr id="16" name="TextBox 15"/>
            <p:cNvSpPr txBox="1"/>
            <p:nvPr/>
          </p:nvSpPr>
          <p:spPr>
            <a:xfrm>
              <a:off x="1029302" y="2191455"/>
              <a:ext cx="301686" cy="369332"/>
            </a:xfrm>
            <a:prstGeom prst="rect">
              <a:avLst/>
            </a:prstGeom>
            <a:noFill/>
          </p:spPr>
          <p:txBody>
            <a:bodyPr wrap="none" rtlCol="0">
              <a:spAutoFit/>
            </a:bodyPr>
            <a:lstStyle/>
            <a:p>
              <a:r>
                <a:rPr lang="en-US" b="1" dirty="0" smtClean="0">
                  <a:solidFill>
                    <a:srgbClr val="400080"/>
                  </a:solidFill>
                </a:rPr>
                <a:t>1</a:t>
              </a:r>
              <a:endParaRPr lang="en-US" b="1" dirty="0">
                <a:solidFill>
                  <a:srgbClr val="400080"/>
                </a:solidFill>
              </a:endParaRPr>
            </a:p>
          </p:txBody>
        </p:sp>
        <p:sp>
          <p:nvSpPr>
            <p:cNvPr id="17" name="TextBox 16"/>
            <p:cNvSpPr txBox="1"/>
            <p:nvPr/>
          </p:nvSpPr>
          <p:spPr>
            <a:xfrm>
              <a:off x="2437255" y="2193856"/>
              <a:ext cx="301686" cy="369332"/>
            </a:xfrm>
            <a:prstGeom prst="rect">
              <a:avLst/>
            </a:prstGeom>
            <a:noFill/>
          </p:spPr>
          <p:txBody>
            <a:bodyPr wrap="none" rtlCol="0">
              <a:spAutoFit/>
            </a:bodyPr>
            <a:lstStyle/>
            <a:p>
              <a:r>
                <a:rPr lang="en-US" b="1" dirty="0" smtClean="0">
                  <a:solidFill>
                    <a:srgbClr val="400080"/>
                  </a:solidFill>
                </a:rPr>
                <a:t>2</a:t>
              </a:r>
              <a:endParaRPr lang="en-US" b="1" dirty="0">
                <a:solidFill>
                  <a:srgbClr val="400080"/>
                </a:solidFill>
              </a:endParaRPr>
            </a:p>
          </p:txBody>
        </p:sp>
        <p:sp>
          <p:nvSpPr>
            <p:cNvPr id="19" name="TextBox 18"/>
            <p:cNvSpPr txBox="1"/>
            <p:nvPr/>
          </p:nvSpPr>
          <p:spPr>
            <a:xfrm>
              <a:off x="1717566" y="2981424"/>
              <a:ext cx="301686" cy="369332"/>
            </a:xfrm>
            <a:prstGeom prst="rect">
              <a:avLst/>
            </a:prstGeom>
            <a:noFill/>
          </p:spPr>
          <p:txBody>
            <a:bodyPr wrap="none" rtlCol="0">
              <a:spAutoFit/>
            </a:bodyPr>
            <a:lstStyle/>
            <a:p>
              <a:r>
                <a:rPr lang="en-US" b="1" dirty="0" smtClean="0">
                  <a:solidFill>
                    <a:srgbClr val="400080"/>
                  </a:solidFill>
                </a:rPr>
                <a:t>3</a:t>
              </a:r>
              <a:endParaRPr lang="en-US" b="1" dirty="0">
                <a:solidFill>
                  <a:srgbClr val="400080"/>
                </a:solidFill>
              </a:endParaRPr>
            </a:p>
          </p:txBody>
        </p:sp>
        <p:sp>
          <p:nvSpPr>
            <p:cNvPr id="20" name="TextBox 19"/>
            <p:cNvSpPr txBox="1"/>
            <p:nvPr/>
          </p:nvSpPr>
          <p:spPr>
            <a:xfrm>
              <a:off x="949952" y="3825806"/>
              <a:ext cx="301686" cy="369332"/>
            </a:xfrm>
            <a:prstGeom prst="rect">
              <a:avLst/>
            </a:prstGeom>
            <a:noFill/>
          </p:spPr>
          <p:txBody>
            <a:bodyPr wrap="none" rtlCol="0">
              <a:spAutoFit/>
            </a:bodyPr>
            <a:lstStyle/>
            <a:p>
              <a:r>
                <a:rPr lang="en-US" b="1" dirty="0" smtClean="0">
                  <a:solidFill>
                    <a:srgbClr val="400080"/>
                  </a:solidFill>
                </a:rPr>
                <a:t>4</a:t>
              </a:r>
              <a:endParaRPr lang="en-US" b="1" dirty="0">
                <a:solidFill>
                  <a:srgbClr val="400080"/>
                </a:solidFill>
              </a:endParaRPr>
            </a:p>
          </p:txBody>
        </p:sp>
        <p:sp>
          <p:nvSpPr>
            <p:cNvPr id="21" name="TextBox 20"/>
            <p:cNvSpPr txBox="1"/>
            <p:nvPr/>
          </p:nvSpPr>
          <p:spPr>
            <a:xfrm>
              <a:off x="2415989" y="3804540"/>
              <a:ext cx="301686" cy="369332"/>
            </a:xfrm>
            <a:prstGeom prst="rect">
              <a:avLst/>
            </a:prstGeom>
            <a:noFill/>
          </p:spPr>
          <p:txBody>
            <a:bodyPr wrap="none" rtlCol="0">
              <a:spAutoFit/>
            </a:bodyPr>
            <a:lstStyle/>
            <a:p>
              <a:r>
                <a:rPr lang="en-US" b="1" dirty="0" smtClean="0">
                  <a:solidFill>
                    <a:srgbClr val="400080"/>
                  </a:solidFill>
                </a:rPr>
                <a:t>5</a:t>
              </a:r>
              <a:endParaRPr lang="en-US" b="1" dirty="0">
                <a:solidFill>
                  <a:srgbClr val="400080"/>
                </a:solidFill>
              </a:endParaRPr>
            </a:p>
          </p:txBody>
        </p:sp>
        <p:sp>
          <p:nvSpPr>
            <p:cNvPr id="22" name="TextBox 21"/>
            <p:cNvSpPr txBox="1"/>
            <p:nvPr/>
          </p:nvSpPr>
          <p:spPr>
            <a:xfrm>
              <a:off x="654452" y="4540100"/>
              <a:ext cx="2528834" cy="369332"/>
            </a:xfrm>
            <a:prstGeom prst="rect">
              <a:avLst/>
            </a:prstGeom>
            <a:noFill/>
          </p:spPr>
          <p:txBody>
            <a:bodyPr wrap="none" rtlCol="0">
              <a:spAutoFit/>
            </a:bodyPr>
            <a:lstStyle/>
            <a:p>
              <a:r>
                <a:rPr lang="en-US" b="1" smtClean="0">
                  <a:solidFill>
                    <a:schemeClr val="bg1"/>
                  </a:solidFill>
                </a:rPr>
                <a:t>Portfolio (group) </a:t>
              </a:r>
              <a:r>
                <a:rPr lang="en-US" b="1" dirty="0" smtClean="0">
                  <a:solidFill>
                    <a:schemeClr val="bg1"/>
                  </a:solidFill>
                </a:rPr>
                <a:t>of bulls</a:t>
              </a:r>
              <a:endParaRPr lang="en-US" b="1" dirty="0">
                <a:solidFill>
                  <a:schemeClr val="bg1"/>
                </a:solidFill>
              </a:endParaRPr>
            </a:p>
          </p:txBody>
        </p:sp>
      </p:grpSp>
      <p:cxnSp>
        <p:nvCxnSpPr>
          <p:cNvPr id="27" name="Straight Arrow Connector 26"/>
          <p:cNvCxnSpPr/>
          <p:nvPr/>
        </p:nvCxnSpPr>
        <p:spPr>
          <a:xfrm>
            <a:off x="4221126" y="4502880"/>
            <a:ext cx="2360427" cy="0"/>
          </a:xfrm>
          <a:prstGeom prst="straightConnector1">
            <a:avLst/>
          </a:prstGeom>
          <a:ln w="31750">
            <a:solidFill>
              <a:schemeClr val="bg1"/>
            </a:solidFill>
            <a:tailEnd type="triangle" w="lg" len="med"/>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4666479" y="4511749"/>
            <a:ext cx="1417119" cy="369332"/>
          </a:xfrm>
          <a:prstGeom prst="rect">
            <a:avLst/>
          </a:prstGeom>
          <a:noFill/>
        </p:spPr>
        <p:txBody>
          <a:bodyPr wrap="none" rtlCol="0">
            <a:spAutoFit/>
          </a:bodyPr>
          <a:lstStyle/>
          <a:p>
            <a:r>
              <a:rPr lang="en-US" b="1" smtClean="0">
                <a:solidFill>
                  <a:schemeClr val="bg1"/>
                </a:solidFill>
              </a:rPr>
              <a:t>Semen for AI</a:t>
            </a:r>
            <a:endParaRPr lang="en-US" b="1" dirty="0">
              <a:solidFill>
                <a:schemeClr val="bg1"/>
              </a:solidFill>
            </a:endParaRPr>
          </a:p>
        </p:txBody>
      </p:sp>
      <p:pic>
        <p:nvPicPr>
          <p:cNvPr id="29" name="Picture 28" descr="bul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9596" y="3790940"/>
            <a:ext cx="871728" cy="646176"/>
          </a:xfrm>
          <a:prstGeom prst="rect">
            <a:avLst/>
          </a:prstGeom>
        </p:spPr>
      </p:pic>
      <p:sp>
        <p:nvSpPr>
          <p:cNvPr id="30" name="TextBox 29"/>
          <p:cNvSpPr txBox="1"/>
          <p:nvPr/>
        </p:nvSpPr>
        <p:spPr>
          <a:xfrm>
            <a:off x="5123534" y="3878103"/>
            <a:ext cx="301686" cy="369332"/>
          </a:xfrm>
          <a:prstGeom prst="rect">
            <a:avLst/>
          </a:prstGeom>
          <a:noFill/>
        </p:spPr>
        <p:txBody>
          <a:bodyPr wrap="none" rtlCol="0">
            <a:spAutoFit/>
          </a:bodyPr>
          <a:lstStyle/>
          <a:p>
            <a:r>
              <a:rPr lang="en-US" b="1" dirty="0" smtClean="0">
                <a:solidFill>
                  <a:srgbClr val="400080"/>
                </a:solidFill>
              </a:rPr>
              <a:t>3</a:t>
            </a:r>
            <a:endParaRPr lang="en-US" b="1" dirty="0">
              <a:solidFill>
                <a:srgbClr val="400080"/>
              </a:solidFill>
            </a:endParaRPr>
          </a:p>
        </p:txBody>
      </p:sp>
      <p:sp>
        <p:nvSpPr>
          <p:cNvPr id="33" name="Footer Placeholder 3"/>
          <p:cNvSpPr>
            <a:spLocks noGrp="1"/>
          </p:cNvSpPr>
          <p:nvPr>
            <p:ph type="ftr" sz="quarter" idx="3"/>
          </p:nvPr>
        </p:nvSpPr>
        <p:spPr>
          <a:xfrm>
            <a:off x="457200" y="6356350"/>
            <a:ext cx="8229600" cy="365125"/>
          </a:xfrm>
        </p:spPr>
        <p:txBody>
          <a:bodyPr/>
          <a:lstStyle/>
          <a:p>
            <a:r>
              <a:rPr lang="en-US" smtClean="0"/>
              <a:t>18</a:t>
            </a:r>
            <a:r>
              <a:rPr lang="en-US" baseline="30000" smtClean="0"/>
              <a:t>a</a:t>
            </a:r>
            <a:r>
              <a:rPr lang="en-US" smtClean="0"/>
              <a:t> </a:t>
            </a:r>
            <a:r>
              <a:rPr lang="en-US" dirty="0" err="1"/>
              <a:t>Congresso</a:t>
            </a:r>
            <a:r>
              <a:rPr lang="en-US" dirty="0"/>
              <a:t> </a:t>
            </a:r>
            <a:r>
              <a:rPr lang="en-US" dirty="0" err="1"/>
              <a:t>Estadual</a:t>
            </a:r>
            <a:r>
              <a:rPr lang="en-US" dirty="0"/>
              <a:t> de </a:t>
            </a:r>
            <a:r>
              <a:rPr lang="en-US" dirty="0" err="1"/>
              <a:t>Medicina</a:t>
            </a:r>
            <a:r>
              <a:rPr lang="en-US" dirty="0"/>
              <a:t> </a:t>
            </a:r>
            <a:r>
              <a:rPr lang="en-US" dirty="0" err="1"/>
              <a:t>Veterinária</a:t>
            </a:r>
            <a:r>
              <a:rPr lang="en-US" dirty="0"/>
              <a:t> &amp; 1</a:t>
            </a:r>
            <a:r>
              <a:rPr lang="en-US" baseline="30000" dirty="0"/>
              <a:t>o</a:t>
            </a:r>
            <a:r>
              <a:rPr lang="en-US" dirty="0"/>
              <a:t> </a:t>
            </a:r>
            <a:r>
              <a:rPr lang="en-US" dirty="0" err="1"/>
              <a:t>Encontro</a:t>
            </a:r>
            <a:r>
              <a:rPr lang="en-US" dirty="0"/>
              <a:t> de </a:t>
            </a:r>
            <a:r>
              <a:rPr lang="en-US" dirty="0" err="1"/>
              <a:t>Buiatria</a:t>
            </a:r>
            <a:r>
              <a:rPr lang="en-US" dirty="0"/>
              <a:t> do CONESUL, </a:t>
            </a:r>
            <a:r>
              <a:rPr lang="en-US" dirty="0" err="1"/>
              <a:t>Canela</a:t>
            </a:r>
            <a:r>
              <a:rPr lang="en-US" dirty="0"/>
              <a:t>, RS, </a:t>
            </a:r>
            <a:r>
              <a:rPr lang="en-US" dirty="0" err="1"/>
              <a:t>Brasil</a:t>
            </a:r>
            <a:r>
              <a:rPr lang="en-US" dirty="0"/>
              <a:t>, 14 October 2016</a:t>
            </a:r>
          </a:p>
        </p:txBody>
      </p:sp>
    </p:spTree>
    <p:extLst>
      <p:ext uri="{BB962C8B-B14F-4D97-AF65-F5344CB8AC3E}">
        <p14:creationId xmlns:p14="http://schemas.microsoft.com/office/powerpoint/2010/main" val="13457092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Previous approaches</a:t>
            </a:r>
            <a:endParaRPr lang="en-US" dirty="0"/>
          </a:p>
        </p:txBody>
      </p:sp>
      <p:sp>
        <p:nvSpPr>
          <p:cNvPr id="3" name="Content Placeholder 2"/>
          <p:cNvSpPr>
            <a:spLocks noGrp="1"/>
          </p:cNvSpPr>
          <p:nvPr>
            <p:ph idx="1"/>
          </p:nvPr>
        </p:nvSpPr>
        <p:spPr>
          <a:xfrm>
            <a:off x="457200" y="1578934"/>
            <a:ext cx="8229600" cy="4525963"/>
          </a:xfrm>
        </p:spPr>
        <p:txBody>
          <a:bodyPr>
            <a:normAutofit lnSpcReduction="10000"/>
          </a:bodyPr>
          <a:lstStyle/>
          <a:p>
            <a:r>
              <a:rPr lang="en-US" dirty="0" smtClean="0"/>
              <a:t>Linear programming</a:t>
            </a:r>
          </a:p>
          <a:p>
            <a:pPr lvl="1"/>
            <a:r>
              <a:rPr lang="en-US" dirty="0" smtClean="0"/>
              <a:t>EBV, inbreeding, dominance</a:t>
            </a:r>
          </a:p>
          <a:p>
            <a:r>
              <a:rPr lang="en-US" dirty="0" smtClean="0"/>
              <a:t>Genetic algorithms</a:t>
            </a:r>
          </a:p>
          <a:p>
            <a:pPr lvl="1"/>
            <a:r>
              <a:rPr lang="en-US" dirty="0" smtClean="0"/>
              <a:t>Complex to understand</a:t>
            </a:r>
          </a:p>
          <a:p>
            <a:r>
              <a:rPr lang="en-US" dirty="0" smtClean="0"/>
              <a:t>Sequential mate allocation</a:t>
            </a:r>
          </a:p>
          <a:p>
            <a:pPr lvl="1"/>
            <a:r>
              <a:rPr lang="en-US" dirty="0" smtClean="0"/>
              <a:t>Restrictions often needed</a:t>
            </a:r>
          </a:p>
          <a:p>
            <a:r>
              <a:rPr lang="en-US" dirty="0" smtClean="0"/>
              <a:t>Group mating</a:t>
            </a:r>
          </a:p>
          <a:p>
            <a:pPr lvl="1"/>
            <a:r>
              <a:rPr lang="en-US" dirty="0" smtClean="0"/>
              <a:t>Does not consider merit of cows</a:t>
            </a:r>
          </a:p>
          <a:p>
            <a:endParaRPr lang="en-US" dirty="0"/>
          </a:p>
        </p:txBody>
      </p:sp>
      <p:sp>
        <p:nvSpPr>
          <p:cNvPr id="5" name="Footer Placeholder 3"/>
          <p:cNvSpPr>
            <a:spLocks noGrp="1"/>
          </p:cNvSpPr>
          <p:nvPr>
            <p:ph type="ftr" sz="quarter" idx="3"/>
          </p:nvPr>
        </p:nvSpPr>
        <p:spPr>
          <a:xfrm>
            <a:off x="457200" y="6356350"/>
            <a:ext cx="8229600" cy="365125"/>
          </a:xfrm>
        </p:spPr>
        <p:txBody>
          <a:bodyPr/>
          <a:lstStyle/>
          <a:p>
            <a:r>
              <a:rPr lang="en-US" smtClean="0"/>
              <a:t>18</a:t>
            </a:r>
            <a:r>
              <a:rPr lang="en-US" baseline="30000" smtClean="0"/>
              <a:t>a</a:t>
            </a:r>
            <a:r>
              <a:rPr lang="en-US" smtClean="0"/>
              <a:t> </a:t>
            </a:r>
            <a:r>
              <a:rPr lang="en-US" dirty="0" err="1"/>
              <a:t>Congresso</a:t>
            </a:r>
            <a:r>
              <a:rPr lang="en-US" dirty="0"/>
              <a:t> </a:t>
            </a:r>
            <a:r>
              <a:rPr lang="en-US" dirty="0" err="1"/>
              <a:t>Estadual</a:t>
            </a:r>
            <a:r>
              <a:rPr lang="en-US" dirty="0"/>
              <a:t> de </a:t>
            </a:r>
            <a:r>
              <a:rPr lang="en-US" dirty="0" err="1"/>
              <a:t>Medicina</a:t>
            </a:r>
            <a:r>
              <a:rPr lang="en-US" dirty="0"/>
              <a:t> </a:t>
            </a:r>
            <a:r>
              <a:rPr lang="en-US" dirty="0" err="1"/>
              <a:t>Veterinária</a:t>
            </a:r>
            <a:r>
              <a:rPr lang="en-US" dirty="0"/>
              <a:t> &amp; 1</a:t>
            </a:r>
            <a:r>
              <a:rPr lang="en-US" baseline="30000" dirty="0"/>
              <a:t>o</a:t>
            </a:r>
            <a:r>
              <a:rPr lang="en-US" dirty="0"/>
              <a:t> </a:t>
            </a:r>
            <a:r>
              <a:rPr lang="en-US" dirty="0" err="1"/>
              <a:t>Encontro</a:t>
            </a:r>
            <a:r>
              <a:rPr lang="en-US" dirty="0"/>
              <a:t> de </a:t>
            </a:r>
            <a:r>
              <a:rPr lang="en-US" dirty="0" err="1"/>
              <a:t>Buiatria</a:t>
            </a:r>
            <a:r>
              <a:rPr lang="en-US" dirty="0"/>
              <a:t> do CONESUL, </a:t>
            </a:r>
            <a:r>
              <a:rPr lang="en-US" dirty="0" err="1"/>
              <a:t>Canela</a:t>
            </a:r>
            <a:r>
              <a:rPr lang="en-US" dirty="0"/>
              <a:t>, RS, </a:t>
            </a:r>
            <a:r>
              <a:rPr lang="en-US" dirty="0" err="1"/>
              <a:t>Brasil</a:t>
            </a:r>
            <a:r>
              <a:rPr lang="en-US" dirty="0"/>
              <a:t>, 14 October 2016</a:t>
            </a:r>
          </a:p>
        </p:txBody>
      </p:sp>
    </p:spTree>
    <p:extLst>
      <p:ext uri="{BB962C8B-B14F-4D97-AF65-F5344CB8AC3E}">
        <p14:creationId xmlns:p14="http://schemas.microsoft.com/office/powerpoint/2010/main" val="1559607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Large versus small dairies</a:t>
            </a:r>
            <a:endParaRPr lang="en-US" dirty="0"/>
          </a:p>
        </p:txBody>
      </p:sp>
      <p:sp>
        <p:nvSpPr>
          <p:cNvPr id="3" name="Content Placeholder 2"/>
          <p:cNvSpPr>
            <a:spLocks noGrp="1"/>
          </p:cNvSpPr>
          <p:nvPr>
            <p:ph idx="1"/>
          </p:nvPr>
        </p:nvSpPr>
        <p:spPr/>
        <p:txBody>
          <a:bodyPr/>
          <a:lstStyle/>
          <a:p>
            <a:r>
              <a:rPr lang="en-US" dirty="0" smtClean="0"/>
              <a:t>In the US, mate allocation is affected by the size of the dairy</a:t>
            </a:r>
          </a:p>
          <a:p>
            <a:r>
              <a:rPr lang="en-US" dirty="0" smtClean="0">
                <a:solidFill>
                  <a:srgbClr val="FFFF00"/>
                </a:solidFill>
              </a:rPr>
              <a:t>Small farms</a:t>
            </a:r>
            <a:r>
              <a:rPr lang="en-US" dirty="0" smtClean="0"/>
              <a:t> can provide individual attention to each cow in the herd</a:t>
            </a:r>
          </a:p>
          <a:p>
            <a:pPr lvl="1"/>
            <a:r>
              <a:rPr lang="en-US" dirty="0" smtClean="0"/>
              <a:t>Many bulls bred to individual cows</a:t>
            </a:r>
          </a:p>
          <a:p>
            <a:r>
              <a:rPr lang="en-US" dirty="0" smtClean="0">
                <a:solidFill>
                  <a:srgbClr val="FFFF00"/>
                </a:solidFill>
              </a:rPr>
              <a:t>Large farms</a:t>
            </a:r>
            <a:r>
              <a:rPr lang="en-US" dirty="0" smtClean="0"/>
              <a:t> cannot provide individual attention due to labor constraints</a:t>
            </a:r>
          </a:p>
          <a:p>
            <a:pPr lvl="1"/>
            <a:r>
              <a:rPr lang="en-US" dirty="0" smtClean="0"/>
              <a:t>One bull bred to many cows</a:t>
            </a:r>
            <a:endParaRPr lang="en-US" dirty="0"/>
          </a:p>
        </p:txBody>
      </p:sp>
      <p:sp>
        <p:nvSpPr>
          <p:cNvPr id="5" name="Footer Placeholder 3"/>
          <p:cNvSpPr>
            <a:spLocks noGrp="1"/>
          </p:cNvSpPr>
          <p:nvPr>
            <p:ph type="ftr" sz="quarter" idx="3"/>
          </p:nvPr>
        </p:nvSpPr>
        <p:spPr>
          <a:xfrm>
            <a:off x="457200" y="6356350"/>
            <a:ext cx="8229600" cy="365125"/>
          </a:xfrm>
        </p:spPr>
        <p:txBody>
          <a:bodyPr/>
          <a:lstStyle/>
          <a:p>
            <a:r>
              <a:rPr lang="en-US" smtClean="0"/>
              <a:t>18</a:t>
            </a:r>
            <a:r>
              <a:rPr lang="en-US" baseline="30000" smtClean="0"/>
              <a:t>a</a:t>
            </a:r>
            <a:r>
              <a:rPr lang="en-US" smtClean="0"/>
              <a:t> </a:t>
            </a:r>
            <a:r>
              <a:rPr lang="en-US" dirty="0" err="1"/>
              <a:t>Congresso</a:t>
            </a:r>
            <a:r>
              <a:rPr lang="en-US" dirty="0"/>
              <a:t> </a:t>
            </a:r>
            <a:r>
              <a:rPr lang="en-US" dirty="0" err="1"/>
              <a:t>Estadual</a:t>
            </a:r>
            <a:r>
              <a:rPr lang="en-US" dirty="0"/>
              <a:t> de </a:t>
            </a:r>
            <a:r>
              <a:rPr lang="en-US" dirty="0" err="1"/>
              <a:t>Medicina</a:t>
            </a:r>
            <a:r>
              <a:rPr lang="en-US" dirty="0"/>
              <a:t> </a:t>
            </a:r>
            <a:r>
              <a:rPr lang="en-US" dirty="0" err="1"/>
              <a:t>Veterinária</a:t>
            </a:r>
            <a:r>
              <a:rPr lang="en-US" dirty="0"/>
              <a:t> &amp; 1</a:t>
            </a:r>
            <a:r>
              <a:rPr lang="en-US" baseline="30000" dirty="0"/>
              <a:t>o</a:t>
            </a:r>
            <a:r>
              <a:rPr lang="en-US" dirty="0"/>
              <a:t> </a:t>
            </a:r>
            <a:r>
              <a:rPr lang="en-US" dirty="0" err="1"/>
              <a:t>Encontro</a:t>
            </a:r>
            <a:r>
              <a:rPr lang="en-US" dirty="0"/>
              <a:t> de </a:t>
            </a:r>
            <a:r>
              <a:rPr lang="en-US" dirty="0" err="1"/>
              <a:t>Buiatria</a:t>
            </a:r>
            <a:r>
              <a:rPr lang="en-US" dirty="0"/>
              <a:t> do CONESUL, </a:t>
            </a:r>
            <a:r>
              <a:rPr lang="en-US" dirty="0" err="1"/>
              <a:t>Canela</a:t>
            </a:r>
            <a:r>
              <a:rPr lang="en-US" dirty="0"/>
              <a:t>, RS, </a:t>
            </a:r>
            <a:r>
              <a:rPr lang="en-US" dirty="0" err="1"/>
              <a:t>Brasil</a:t>
            </a:r>
            <a:r>
              <a:rPr lang="en-US" dirty="0"/>
              <a:t>, 14 October 2016</a:t>
            </a:r>
          </a:p>
        </p:txBody>
      </p:sp>
    </p:spTree>
    <p:extLst>
      <p:ext uri="{BB962C8B-B14F-4D97-AF65-F5344CB8AC3E}">
        <p14:creationId xmlns:p14="http://schemas.microsoft.com/office/powerpoint/2010/main" val="20565223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Typical US dairies</a:t>
            </a: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7783"/>
          <a:stretch/>
        </p:blipFill>
        <p:spPr>
          <a:xfrm>
            <a:off x="76200" y="1215609"/>
            <a:ext cx="3822528" cy="505936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5800" y="1150085"/>
            <a:ext cx="4572000" cy="3430522"/>
          </a:xfrm>
          <a:prstGeom prst="rect">
            <a:avLst/>
          </a:prstGeom>
        </p:spPr>
      </p:pic>
      <p:sp>
        <p:nvSpPr>
          <p:cNvPr id="6" name="TextBox 5"/>
          <p:cNvSpPr txBox="1"/>
          <p:nvPr/>
        </p:nvSpPr>
        <p:spPr>
          <a:xfrm>
            <a:off x="5334000" y="5837754"/>
            <a:ext cx="3733800" cy="646331"/>
          </a:xfrm>
          <a:prstGeom prst="rect">
            <a:avLst/>
          </a:prstGeom>
          <a:noFill/>
        </p:spPr>
        <p:txBody>
          <a:bodyPr wrap="square" rtlCol="0">
            <a:spAutoFit/>
          </a:bodyPr>
          <a:lstStyle/>
          <a:p>
            <a:pPr algn="r"/>
            <a:r>
              <a:rPr lang="en-US" sz="1200" b="1" dirty="0" smtClean="0">
                <a:solidFill>
                  <a:schemeClr val="bg1"/>
                </a:solidFill>
                <a:latin typeface="Trebuchet MS" charset="0"/>
                <a:ea typeface="Trebuchet MS" charset="0"/>
                <a:cs typeface="Trebuchet MS" charset="0"/>
              </a:rPr>
              <a:t>Top: Large </a:t>
            </a:r>
            <a:r>
              <a:rPr lang="en-US" sz="1200" b="1" dirty="0" err="1" smtClean="0">
                <a:solidFill>
                  <a:schemeClr val="bg1"/>
                </a:solidFill>
                <a:latin typeface="Trebuchet MS" charset="0"/>
                <a:ea typeface="Trebuchet MS" charset="0"/>
                <a:cs typeface="Trebuchet MS" charset="0"/>
              </a:rPr>
              <a:t>freestall</a:t>
            </a:r>
            <a:r>
              <a:rPr lang="en-US" sz="1200" b="1" dirty="0" smtClean="0">
                <a:solidFill>
                  <a:schemeClr val="bg1"/>
                </a:solidFill>
                <a:latin typeface="Trebuchet MS" charset="0"/>
                <a:ea typeface="Trebuchet MS" charset="0"/>
                <a:cs typeface="Trebuchet MS" charset="0"/>
              </a:rPr>
              <a:t> barn in the state of Florida.</a:t>
            </a:r>
          </a:p>
          <a:p>
            <a:pPr algn="r"/>
            <a:r>
              <a:rPr lang="en-US" sz="1200" b="1" dirty="0" smtClean="0">
                <a:solidFill>
                  <a:schemeClr val="bg1"/>
                </a:solidFill>
                <a:latin typeface="Trebuchet MS" charset="0"/>
                <a:ea typeface="Trebuchet MS" charset="0"/>
                <a:cs typeface="Trebuchet MS" charset="0"/>
              </a:rPr>
              <a:t>Bottom: 7,000 G (~26,500 l) milk tankers.</a:t>
            </a:r>
          </a:p>
          <a:p>
            <a:pPr algn="r"/>
            <a:r>
              <a:rPr lang="en-US" sz="1200" b="1" dirty="0" smtClean="0">
                <a:solidFill>
                  <a:schemeClr val="bg1"/>
                </a:solidFill>
                <a:latin typeface="Trebuchet MS" charset="0"/>
                <a:ea typeface="Trebuchet MS" charset="0"/>
                <a:cs typeface="Trebuchet MS" charset="0"/>
              </a:rPr>
              <a:t>Photo courtesy of North Florida Holsteins.</a:t>
            </a:r>
            <a:endParaRPr lang="en-US" sz="1200" b="1" dirty="0">
              <a:solidFill>
                <a:schemeClr val="bg1"/>
              </a:solidFill>
              <a:latin typeface="Trebuchet MS" charset="0"/>
              <a:ea typeface="Trebuchet MS" charset="0"/>
              <a:cs typeface="Trebuchet MS" charset="0"/>
            </a:endParaRPr>
          </a:p>
        </p:txBody>
      </p:sp>
      <p:sp>
        <p:nvSpPr>
          <p:cNvPr id="7" name="TextBox 6"/>
          <p:cNvSpPr txBox="1"/>
          <p:nvPr/>
        </p:nvSpPr>
        <p:spPr>
          <a:xfrm rot="5400000">
            <a:off x="1700600" y="3920476"/>
            <a:ext cx="4648200" cy="276999"/>
          </a:xfrm>
          <a:prstGeom prst="rect">
            <a:avLst/>
          </a:prstGeom>
          <a:noFill/>
        </p:spPr>
        <p:txBody>
          <a:bodyPr wrap="square" rtlCol="0">
            <a:spAutoFit/>
          </a:bodyPr>
          <a:lstStyle/>
          <a:p>
            <a:pPr algn="r"/>
            <a:r>
              <a:rPr lang="en-US" sz="1200" b="1" dirty="0" smtClean="0">
                <a:solidFill>
                  <a:schemeClr val="bg1"/>
                </a:solidFill>
                <a:latin typeface="Trebuchet MS" charset="0"/>
                <a:ea typeface="Trebuchet MS" charset="0"/>
                <a:cs typeface="Trebuchet MS" charset="0"/>
              </a:rPr>
              <a:t>Small dairy farm in western Maryland. Photo courtesy of ARS.</a:t>
            </a:r>
            <a:endParaRPr lang="en-US" sz="1200" b="1" dirty="0">
              <a:solidFill>
                <a:schemeClr val="bg1"/>
              </a:solidFill>
              <a:latin typeface="Trebuchet MS" charset="0"/>
              <a:ea typeface="Trebuchet MS" charset="0"/>
              <a:cs typeface="Trebuchet MS" charset="0"/>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0" y="3425624"/>
            <a:ext cx="3657600" cy="2433817"/>
          </a:xfrm>
          <a:prstGeom prst="rect">
            <a:avLst/>
          </a:prstGeom>
        </p:spPr>
      </p:pic>
      <p:sp>
        <p:nvSpPr>
          <p:cNvPr id="10" name="Footer Placeholder 3"/>
          <p:cNvSpPr>
            <a:spLocks noGrp="1"/>
          </p:cNvSpPr>
          <p:nvPr>
            <p:ph type="ftr" sz="quarter" idx="3"/>
          </p:nvPr>
        </p:nvSpPr>
        <p:spPr>
          <a:xfrm>
            <a:off x="457200" y="6356350"/>
            <a:ext cx="8229600" cy="365125"/>
          </a:xfrm>
        </p:spPr>
        <p:txBody>
          <a:bodyPr/>
          <a:lstStyle/>
          <a:p>
            <a:r>
              <a:rPr lang="en-US" smtClean="0"/>
              <a:t>18</a:t>
            </a:r>
            <a:r>
              <a:rPr lang="en-US" baseline="30000" smtClean="0"/>
              <a:t>a</a:t>
            </a:r>
            <a:r>
              <a:rPr lang="en-US" smtClean="0"/>
              <a:t> </a:t>
            </a:r>
            <a:r>
              <a:rPr lang="en-US" dirty="0" err="1"/>
              <a:t>Congresso</a:t>
            </a:r>
            <a:r>
              <a:rPr lang="en-US" dirty="0"/>
              <a:t> </a:t>
            </a:r>
            <a:r>
              <a:rPr lang="en-US" dirty="0" err="1"/>
              <a:t>Estadual</a:t>
            </a:r>
            <a:r>
              <a:rPr lang="en-US" dirty="0"/>
              <a:t> de </a:t>
            </a:r>
            <a:r>
              <a:rPr lang="en-US" dirty="0" err="1"/>
              <a:t>Medicina</a:t>
            </a:r>
            <a:r>
              <a:rPr lang="en-US" dirty="0"/>
              <a:t> </a:t>
            </a:r>
            <a:r>
              <a:rPr lang="en-US" dirty="0" err="1"/>
              <a:t>Veterinária</a:t>
            </a:r>
            <a:r>
              <a:rPr lang="en-US" dirty="0"/>
              <a:t> &amp; 1</a:t>
            </a:r>
            <a:r>
              <a:rPr lang="en-US" baseline="30000" dirty="0"/>
              <a:t>o</a:t>
            </a:r>
            <a:r>
              <a:rPr lang="en-US" dirty="0"/>
              <a:t> </a:t>
            </a:r>
            <a:r>
              <a:rPr lang="en-US" dirty="0" err="1"/>
              <a:t>Encontro</a:t>
            </a:r>
            <a:r>
              <a:rPr lang="en-US" dirty="0"/>
              <a:t> de </a:t>
            </a:r>
            <a:r>
              <a:rPr lang="en-US" dirty="0" err="1"/>
              <a:t>Buiatria</a:t>
            </a:r>
            <a:r>
              <a:rPr lang="en-US" dirty="0"/>
              <a:t> do CONESUL, </a:t>
            </a:r>
            <a:r>
              <a:rPr lang="en-US" dirty="0" err="1"/>
              <a:t>Canela</a:t>
            </a:r>
            <a:r>
              <a:rPr lang="en-US" dirty="0"/>
              <a:t>, RS, </a:t>
            </a:r>
            <a:r>
              <a:rPr lang="en-US" dirty="0" err="1"/>
              <a:t>Brasil</a:t>
            </a:r>
            <a:r>
              <a:rPr lang="en-US" dirty="0"/>
              <a:t>, 14 October 2016</a:t>
            </a:r>
          </a:p>
        </p:txBody>
      </p:sp>
    </p:spTree>
    <p:extLst>
      <p:ext uri="{BB962C8B-B14F-4D97-AF65-F5344CB8AC3E}">
        <p14:creationId xmlns:p14="http://schemas.microsoft.com/office/powerpoint/2010/main" val="197944725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Large herds using timed AI</a:t>
            </a:r>
            <a:endParaRPr lang="en-US" dirty="0"/>
          </a:p>
        </p:txBody>
      </p:sp>
      <p:pic>
        <p:nvPicPr>
          <p:cNvPr id="22" name="Picture 21" descr="c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180" y="1900190"/>
            <a:ext cx="320040" cy="235813"/>
          </a:xfrm>
          <a:prstGeom prst="rect">
            <a:avLst/>
          </a:prstGeom>
        </p:spPr>
      </p:pic>
      <p:cxnSp>
        <p:nvCxnSpPr>
          <p:cNvPr id="24" name="Straight Connector 23"/>
          <p:cNvCxnSpPr/>
          <p:nvPr/>
        </p:nvCxnSpPr>
        <p:spPr>
          <a:xfrm flipV="1">
            <a:off x="148856" y="3104707"/>
            <a:ext cx="8739963" cy="10633"/>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152398" y="4937051"/>
            <a:ext cx="8739963" cy="10633"/>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26" name="Picture 25" descr="c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580" y="2052590"/>
            <a:ext cx="320040" cy="235813"/>
          </a:xfrm>
          <a:prstGeom prst="rect">
            <a:avLst/>
          </a:prstGeom>
        </p:spPr>
      </p:pic>
      <p:pic>
        <p:nvPicPr>
          <p:cNvPr id="27" name="Picture 26" descr="c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980" y="2204990"/>
            <a:ext cx="320040" cy="235813"/>
          </a:xfrm>
          <a:prstGeom prst="rect">
            <a:avLst/>
          </a:prstGeom>
        </p:spPr>
      </p:pic>
      <p:pic>
        <p:nvPicPr>
          <p:cNvPr id="28" name="Picture 27" descr="c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740" y="1782689"/>
            <a:ext cx="320040" cy="235813"/>
          </a:xfrm>
          <a:prstGeom prst="rect">
            <a:avLst/>
          </a:prstGeom>
        </p:spPr>
      </p:pic>
      <p:pic>
        <p:nvPicPr>
          <p:cNvPr id="29" name="Picture 28" descr="c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420" y="2308698"/>
            <a:ext cx="320040" cy="235813"/>
          </a:xfrm>
          <a:prstGeom prst="rect">
            <a:avLst/>
          </a:prstGeom>
        </p:spPr>
      </p:pic>
      <p:pic>
        <p:nvPicPr>
          <p:cNvPr id="30" name="Picture 29" descr="c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620" y="2322491"/>
            <a:ext cx="320040" cy="235813"/>
          </a:xfrm>
          <a:prstGeom prst="rect">
            <a:avLst/>
          </a:prstGeom>
        </p:spPr>
      </p:pic>
      <p:pic>
        <p:nvPicPr>
          <p:cNvPr id="31" name="Picture 30" descr="c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9660" y="2195877"/>
            <a:ext cx="320040" cy="235813"/>
          </a:xfrm>
          <a:prstGeom prst="rect">
            <a:avLst/>
          </a:prstGeom>
        </p:spPr>
      </p:pic>
      <p:pic>
        <p:nvPicPr>
          <p:cNvPr id="32" name="Picture 31" descr="c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667" y="2018096"/>
            <a:ext cx="320040" cy="235813"/>
          </a:xfrm>
          <a:prstGeom prst="rect">
            <a:avLst/>
          </a:prstGeom>
        </p:spPr>
      </p:pic>
      <p:pic>
        <p:nvPicPr>
          <p:cNvPr id="33" name="Picture 32" descr="c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960" y="2514706"/>
            <a:ext cx="320040" cy="235813"/>
          </a:xfrm>
          <a:prstGeom prst="rect">
            <a:avLst/>
          </a:prstGeom>
        </p:spPr>
      </p:pic>
      <p:pic>
        <p:nvPicPr>
          <p:cNvPr id="34" name="Picture 33" descr="c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 y="2693544"/>
            <a:ext cx="320040" cy="235813"/>
          </a:xfrm>
          <a:prstGeom prst="rect">
            <a:avLst/>
          </a:prstGeom>
        </p:spPr>
      </p:pic>
      <p:pic>
        <p:nvPicPr>
          <p:cNvPr id="35" name="Picture 34" descr="c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667" y="2592392"/>
            <a:ext cx="320040" cy="235813"/>
          </a:xfrm>
          <a:prstGeom prst="rect">
            <a:avLst/>
          </a:prstGeom>
        </p:spPr>
      </p:pic>
      <p:pic>
        <p:nvPicPr>
          <p:cNvPr id="36" name="Picture 35" descr="c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460" y="2799906"/>
            <a:ext cx="320040" cy="235813"/>
          </a:xfrm>
          <a:prstGeom prst="rect">
            <a:avLst/>
          </a:prstGeom>
        </p:spPr>
      </p:pic>
      <p:pic>
        <p:nvPicPr>
          <p:cNvPr id="37" name="Picture 36" descr="c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2820" y="2393090"/>
            <a:ext cx="320040" cy="235813"/>
          </a:xfrm>
          <a:prstGeom prst="rect">
            <a:avLst/>
          </a:prstGeom>
        </p:spPr>
      </p:pic>
      <p:pic>
        <p:nvPicPr>
          <p:cNvPr id="38" name="Picture 37" descr="c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1714" y="1829154"/>
            <a:ext cx="320040" cy="235813"/>
          </a:xfrm>
          <a:prstGeom prst="rect">
            <a:avLst/>
          </a:prstGeom>
        </p:spPr>
      </p:pic>
      <p:pic>
        <p:nvPicPr>
          <p:cNvPr id="39" name="Picture 38" descr="c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6340" y="1960064"/>
            <a:ext cx="320040" cy="235813"/>
          </a:xfrm>
          <a:prstGeom prst="rect">
            <a:avLst/>
          </a:prstGeom>
        </p:spPr>
      </p:pic>
      <p:pic>
        <p:nvPicPr>
          <p:cNvPr id="40" name="Picture 39" descr="c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5707" y="2602861"/>
            <a:ext cx="320040" cy="235813"/>
          </a:xfrm>
          <a:prstGeom prst="rect">
            <a:avLst/>
          </a:prstGeom>
        </p:spPr>
      </p:pic>
      <p:pic>
        <p:nvPicPr>
          <p:cNvPr id="41" name="Picture 40" descr="c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3860" y="2796196"/>
            <a:ext cx="320040" cy="235813"/>
          </a:xfrm>
          <a:prstGeom prst="rect">
            <a:avLst/>
          </a:prstGeom>
        </p:spPr>
      </p:pic>
      <p:pic>
        <p:nvPicPr>
          <p:cNvPr id="42" name="Picture 41" descr="c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9700" y="2130223"/>
            <a:ext cx="320040" cy="235813"/>
          </a:xfrm>
          <a:prstGeom prst="rect">
            <a:avLst/>
          </a:prstGeom>
        </p:spPr>
      </p:pic>
      <p:pic>
        <p:nvPicPr>
          <p:cNvPr id="43" name="Picture 42" descr="c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9973" y="2322491"/>
            <a:ext cx="320040" cy="235813"/>
          </a:xfrm>
          <a:prstGeom prst="rect">
            <a:avLst/>
          </a:prstGeom>
        </p:spPr>
      </p:pic>
      <p:pic>
        <p:nvPicPr>
          <p:cNvPr id="44" name="Picture 43" descr="cow.png"/>
          <p:cNvPicPr>
            <a:picLocks noChangeAspect="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290089" y="3573044"/>
            <a:ext cx="320040" cy="235813"/>
          </a:xfrm>
          <a:prstGeom prst="rect">
            <a:avLst/>
          </a:prstGeom>
        </p:spPr>
      </p:pic>
      <p:pic>
        <p:nvPicPr>
          <p:cNvPr id="45" name="Picture 44" descr="cow.png"/>
          <p:cNvPicPr>
            <a:picLocks noChangeAspect="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442489" y="3725444"/>
            <a:ext cx="320040" cy="235813"/>
          </a:xfrm>
          <a:prstGeom prst="rect">
            <a:avLst/>
          </a:prstGeom>
        </p:spPr>
      </p:pic>
      <p:pic>
        <p:nvPicPr>
          <p:cNvPr id="46" name="Picture 45" descr="cow.png"/>
          <p:cNvPicPr>
            <a:picLocks noChangeAspect="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594889" y="3877844"/>
            <a:ext cx="320040" cy="235813"/>
          </a:xfrm>
          <a:prstGeom prst="rect">
            <a:avLst/>
          </a:prstGeom>
        </p:spPr>
      </p:pic>
      <p:pic>
        <p:nvPicPr>
          <p:cNvPr id="47" name="Picture 46" descr="cow.png"/>
          <p:cNvPicPr>
            <a:picLocks noChangeAspect="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579649" y="3455543"/>
            <a:ext cx="320040" cy="235813"/>
          </a:xfrm>
          <a:prstGeom prst="rect">
            <a:avLst/>
          </a:prstGeom>
        </p:spPr>
      </p:pic>
      <p:pic>
        <p:nvPicPr>
          <p:cNvPr id="48" name="Picture 47" descr="cow.png"/>
          <p:cNvPicPr>
            <a:picLocks noChangeAspect="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319329" y="3981552"/>
            <a:ext cx="320040" cy="235813"/>
          </a:xfrm>
          <a:prstGeom prst="rect">
            <a:avLst/>
          </a:prstGeom>
        </p:spPr>
      </p:pic>
      <p:pic>
        <p:nvPicPr>
          <p:cNvPr id="49" name="Picture 48" descr="cow.png"/>
          <p:cNvPicPr>
            <a:picLocks noChangeAspect="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762529" y="3995345"/>
            <a:ext cx="320040" cy="235813"/>
          </a:xfrm>
          <a:prstGeom prst="rect">
            <a:avLst/>
          </a:prstGeom>
        </p:spPr>
      </p:pic>
      <p:pic>
        <p:nvPicPr>
          <p:cNvPr id="50" name="Picture 49" descr="cow.png"/>
          <p:cNvPicPr>
            <a:picLocks noChangeAspect="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1082569" y="3868731"/>
            <a:ext cx="320040" cy="235813"/>
          </a:xfrm>
          <a:prstGeom prst="rect">
            <a:avLst/>
          </a:prstGeom>
        </p:spPr>
      </p:pic>
      <p:pic>
        <p:nvPicPr>
          <p:cNvPr id="51" name="Picture 50" descr="cow.png"/>
          <p:cNvPicPr>
            <a:picLocks noChangeAspect="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858576" y="3690950"/>
            <a:ext cx="320040" cy="235813"/>
          </a:xfrm>
          <a:prstGeom prst="rect">
            <a:avLst/>
          </a:prstGeom>
        </p:spPr>
      </p:pic>
      <p:pic>
        <p:nvPicPr>
          <p:cNvPr id="52" name="Picture 51" descr="cow.png"/>
          <p:cNvPicPr>
            <a:picLocks noChangeAspect="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434869" y="4187560"/>
            <a:ext cx="320040" cy="235813"/>
          </a:xfrm>
          <a:prstGeom prst="rect">
            <a:avLst/>
          </a:prstGeom>
        </p:spPr>
      </p:pic>
      <p:pic>
        <p:nvPicPr>
          <p:cNvPr id="53" name="Picture 52" descr="cow.png"/>
          <p:cNvPicPr>
            <a:picLocks noChangeAspect="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282469" y="4366398"/>
            <a:ext cx="320040" cy="235813"/>
          </a:xfrm>
          <a:prstGeom prst="rect">
            <a:avLst/>
          </a:prstGeom>
        </p:spPr>
      </p:pic>
      <p:pic>
        <p:nvPicPr>
          <p:cNvPr id="54" name="Picture 53" descr="cow.png"/>
          <p:cNvPicPr>
            <a:picLocks noChangeAspect="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858576" y="4265246"/>
            <a:ext cx="320040" cy="235813"/>
          </a:xfrm>
          <a:prstGeom prst="rect">
            <a:avLst/>
          </a:prstGeom>
        </p:spPr>
      </p:pic>
      <p:pic>
        <p:nvPicPr>
          <p:cNvPr id="55" name="Picture 54" descr="cow.png"/>
          <p:cNvPicPr>
            <a:picLocks noChangeAspect="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639369" y="4472760"/>
            <a:ext cx="320040" cy="235813"/>
          </a:xfrm>
          <a:prstGeom prst="rect">
            <a:avLst/>
          </a:prstGeom>
        </p:spPr>
      </p:pic>
      <p:pic>
        <p:nvPicPr>
          <p:cNvPr id="56" name="Picture 55" descr="cow.png"/>
          <p:cNvPicPr>
            <a:picLocks noChangeAspect="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1205729" y="4065944"/>
            <a:ext cx="320040" cy="235813"/>
          </a:xfrm>
          <a:prstGeom prst="rect">
            <a:avLst/>
          </a:prstGeom>
        </p:spPr>
      </p:pic>
      <p:pic>
        <p:nvPicPr>
          <p:cNvPr id="57" name="Picture 56" descr="cow.png"/>
          <p:cNvPicPr>
            <a:picLocks noChangeAspect="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954623" y="3502008"/>
            <a:ext cx="320040" cy="235813"/>
          </a:xfrm>
          <a:prstGeom prst="rect">
            <a:avLst/>
          </a:prstGeom>
        </p:spPr>
      </p:pic>
      <p:pic>
        <p:nvPicPr>
          <p:cNvPr id="58" name="Picture 57" descr="cow.png"/>
          <p:cNvPicPr>
            <a:picLocks noChangeAspect="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1189249" y="3632918"/>
            <a:ext cx="320040" cy="235813"/>
          </a:xfrm>
          <a:prstGeom prst="rect">
            <a:avLst/>
          </a:prstGeom>
        </p:spPr>
      </p:pic>
      <p:pic>
        <p:nvPicPr>
          <p:cNvPr id="59" name="Picture 58" descr="cow.png"/>
          <p:cNvPicPr>
            <a:picLocks noChangeAspect="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1178616" y="4275715"/>
            <a:ext cx="320040" cy="235813"/>
          </a:xfrm>
          <a:prstGeom prst="rect">
            <a:avLst/>
          </a:prstGeom>
        </p:spPr>
      </p:pic>
      <p:pic>
        <p:nvPicPr>
          <p:cNvPr id="60" name="Picture 59" descr="cow.png"/>
          <p:cNvPicPr>
            <a:picLocks noChangeAspect="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1046769" y="4469050"/>
            <a:ext cx="320040" cy="235813"/>
          </a:xfrm>
          <a:prstGeom prst="rect">
            <a:avLst/>
          </a:prstGeom>
        </p:spPr>
      </p:pic>
      <p:pic>
        <p:nvPicPr>
          <p:cNvPr id="61" name="Picture 60" descr="cow.png"/>
          <p:cNvPicPr>
            <a:picLocks noChangeAspect="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1402609" y="3803077"/>
            <a:ext cx="320040" cy="235813"/>
          </a:xfrm>
          <a:prstGeom prst="rect">
            <a:avLst/>
          </a:prstGeom>
        </p:spPr>
      </p:pic>
      <p:pic>
        <p:nvPicPr>
          <p:cNvPr id="62" name="Picture 61" descr="cow.png"/>
          <p:cNvPicPr>
            <a:picLocks noChangeAspect="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1552882" y="3995345"/>
            <a:ext cx="320040" cy="235813"/>
          </a:xfrm>
          <a:prstGeom prst="rect">
            <a:avLst/>
          </a:prstGeom>
        </p:spPr>
      </p:pic>
      <p:pic>
        <p:nvPicPr>
          <p:cNvPr id="63" name="Picture 62" descr="cow.png"/>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258192" y="5221106"/>
            <a:ext cx="320040" cy="235813"/>
          </a:xfrm>
          <a:prstGeom prst="rect">
            <a:avLst/>
          </a:prstGeom>
        </p:spPr>
      </p:pic>
      <p:pic>
        <p:nvPicPr>
          <p:cNvPr id="64" name="Picture 63" descr="cow.png"/>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10592" y="5373506"/>
            <a:ext cx="320040" cy="235813"/>
          </a:xfrm>
          <a:prstGeom prst="rect">
            <a:avLst/>
          </a:prstGeom>
        </p:spPr>
      </p:pic>
      <p:pic>
        <p:nvPicPr>
          <p:cNvPr id="65" name="Picture 64" descr="cow.png"/>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562992" y="5525906"/>
            <a:ext cx="320040" cy="235813"/>
          </a:xfrm>
          <a:prstGeom prst="rect">
            <a:avLst/>
          </a:prstGeom>
        </p:spPr>
      </p:pic>
      <p:pic>
        <p:nvPicPr>
          <p:cNvPr id="66" name="Picture 65" descr="cow.png"/>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547752" y="5103605"/>
            <a:ext cx="320040" cy="235813"/>
          </a:xfrm>
          <a:prstGeom prst="rect">
            <a:avLst/>
          </a:prstGeom>
        </p:spPr>
      </p:pic>
      <p:pic>
        <p:nvPicPr>
          <p:cNvPr id="67" name="Picture 66" descr="cow.png"/>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287432" y="5629614"/>
            <a:ext cx="320040" cy="235813"/>
          </a:xfrm>
          <a:prstGeom prst="rect">
            <a:avLst/>
          </a:prstGeom>
        </p:spPr>
      </p:pic>
      <p:pic>
        <p:nvPicPr>
          <p:cNvPr id="68" name="Picture 67" descr="cow.png"/>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730632" y="5643407"/>
            <a:ext cx="320040" cy="235813"/>
          </a:xfrm>
          <a:prstGeom prst="rect">
            <a:avLst/>
          </a:prstGeom>
        </p:spPr>
      </p:pic>
      <p:pic>
        <p:nvPicPr>
          <p:cNvPr id="69" name="Picture 68" descr="cow.png"/>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050672" y="5516793"/>
            <a:ext cx="320040" cy="235813"/>
          </a:xfrm>
          <a:prstGeom prst="rect">
            <a:avLst/>
          </a:prstGeom>
        </p:spPr>
      </p:pic>
      <p:pic>
        <p:nvPicPr>
          <p:cNvPr id="70" name="Picture 69" descr="cow.png"/>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826679" y="5339012"/>
            <a:ext cx="320040" cy="235813"/>
          </a:xfrm>
          <a:prstGeom prst="rect">
            <a:avLst/>
          </a:prstGeom>
        </p:spPr>
      </p:pic>
      <p:pic>
        <p:nvPicPr>
          <p:cNvPr id="71" name="Picture 70" descr="cow.png"/>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02972" y="5835622"/>
            <a:ext cx="320040" cy="235813"/>
          </a:xfrm>
          <a:prstGeom prst="rect">
            <a:avLst/>
          </a:prstGeom>
        </p:spPr>
      </p:pic>
      <p:pic>
        <p:nvPicPr>
          <p:cNvPr id="72" name="Picture 71" descr="cow.png"/>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250572" y="6014460"/>
            <a:ext cx="320040" cy="235813"/>
          </a:xfrm>
          <a:prstGeom prst="rect">
            <a:avLst/>
          </a:prstGeom>
        </p:spPr>
      </p:pic>
      <p:pic>
        <p:nvPicPr>
          <p:cNvPr id="73" name="Picture 72" descr="cow.png"/>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826679" y="5913308"/>
            <a:ext cx="320040" cy="235813"/>
          </a:xfrm>
          <a:prstGeom prst="rect">
            <a:avLst/>
          </a:prstGeom>
        </p:spPr>
      </p:pic>
      <p:pic>
        <p:nvPicPr>
          <p:cNvPr id="74" name="Picture 73" descr="cow.png"/>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607472" y="6120822"/>
            <a:ext cx="320040" cy="235813"/>
          </a:xfrm>
          <a:prstGeom prst="rect">
            <a:avLst/>
          </a:prstGeom>
        </p:spPr>
      </p:pic>
      <p:pic>
        <p:nvPicPr>
          <p:cNvPr id="75" name="Picture 74" descr="cow.png"/>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173832" y="5714006"/>
            <a:ext cx="320040" cy="235813"/>
          </a:xfrm>
          <a:prstGeom prst="rect">
            <a:avLst/>
          </a:prstGeom>
        </p:spPr>
      </p:pic>
      <p:pic>
        <p:nvPicPr>
          <p:cNvPr id="76" name="Picture 75" descr="cow.png"/>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922726" y="5150070"/>
            <a:ext cx="320040" cy="235813"/>
          </a:xfrm>
          <a:prstGeom prst="rect">
            <a:avLst/>
          </a:prstGeom>
        </p:spPr>
      </p:pic>
      <p:pic>
        <p:nvPicPr>
          <p:cNvPr id="77" name="Picture 76" descr="cow.png"/>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157352" y="5280980"/>
            <a:ext cx="320040" cy="235813"/>
          </a:xfrm>
          <a:prstGeom prst="rect">
            <a:avLst/>
          </a:prstGeom>
        </p:spPr>
      </p:pic>
      <p:pic>
        <p:nvPicPr>
          <p:cNvPr id="78" name="Picture 77" descr="cow.png"/>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146719" y="5923777"/>
            <a:ext cx="320040" cy="235813"/>
          </a:xfrm>
          <a:prstGeom prst="rect">
            <a:avLst/>
          </a:prstGeom>
        </p:spPr>
      </p:pic>
      <p:pic>
        <p:nvPicPr>
          <p:cNvPr id="79" name="Picture 78" descr="cow.png"/>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014872" y="6117112"/>
            <a:ext cx="320040" cy="235813"/>
          </a:xfrm>
          <a:prstGeom prst="rect">
            <a:avLst/>
          </a:prstGeom>
        </p:spPr>
      </p:pic>
      <p:pic>
        <p:nvPicPr>
          <p:cNvPr id="80" name="Picture 79" descr="cow.png"/>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370712" y="5451139"/>
            <a:ext cx="320040" cy="235813"/>
          </a:xfrm>
          <a:prstGeom prst="rect">
            <a:avLst/>
          </a:prstGeom>
        </p:spPr>
      </p:pic>
      <p:pic>
        <p:nvPicPr>
          <p:cNvPr id="81" name="Picture 80" descr="cow.png"/>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520985" y="5643407"/>
            <a:ext cx="320040" cy="235813"/>
          </a:xfrm>
          <a:prstGeom prst="rect">
            <a:avLst/>
          </a:prstGeom>
        </p:spPr>
      </p:pic>
      <p:pic>
        <p:nvPicPr>
          <p:cNvPr id="82" name="Picture 81" descr="bull.png"/>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527397" y="1683585"/>
            <a:ext cx="1691570" cy="1253891"/>
          </a:xfrm>
          <a:prstGeom prst="rect">
            <a:avLst/>
          </a:prstGeom>
        </p:spPr>
      </p:pic>
      <p:pic>
        <p:nvPicPr>
          <p:cNvPr id="83" name="Picture 82" descr="bul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9677" y="3505300"/>
            <a:ext cx="1691570" cy="1253891"/>
          </a:xfrm>
          <a:prstGeom prst="rect">
            <a:avLst/>
          </a:prstGeom>
        </p:spPr>
      </p:pic>
      <p:pic>
        <p:nvPicPr>
          <p:cNvPr id="84" name="Picture 83" descr="bull.png"/>
          <p:cNvPicPr>
            <a:picLocks noChangeAspect="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6516765" y="5107271"/>
            <a:ext cx="1691570" cy="1253891"/>
          </a:xfrm>
          <a:prstGeom prst="rect">
            <a:avLst/>
          </a:prstGeom>
        </p:spPr>
      </p:pic>
      <p:pic>
        <p:nvPicPr>
          <p:cNvPr id="85" name="Picture 84" descr="c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1570" y="1893097"/>
            <a:ext cx="320040" cy="235813"/>
          </a:xfrm>
          <a:prstGeom prst="rect">
            <a:avLst/>
          </a:prstGeom>
        </p:spPr>
      </p:pic>
      <p:pic>
        <p:nvPicPr>
          <p:cNvPr id="86" name="Picture 85" descr="c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3970" y="2045497"/>
            <a:ext cx="320040" cy="235813"/>
          </a:xfrm>
          <a:prstGeom prst="rect">
            <a:avLst/>
          </a:prstGeom>
        </p:spPr>
      </p:pic>
      <p:pic>
        <p:nvPicPr>
          <p:cNvPr id="87" name="Picture 86" descr="c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6370" y="2197897"/>
            <a:ext cx="320040" cy="235813"/>
          </a:xfrm>
          <a:prstGeom prst="rect">
            <a:avLst/>
          </a:prstGeom>
        </p:spPr>
      </p:pic>
      <p:pic>
        <p:nvPicPr>
          <p:cNvPr id="88" name="Picture 87" descr="c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0810" y="2301605"/>
            <a:ext cx="320040" cy="235813"/>
          </a:xfrm>
          <a:prstGeom prst="rect">
            <a:avLst/>
          </a:prstGeom>
        </p:spPr>
      </p:pic>
      <p:pic>
        <p:nvPicPr>
          <p:cNvPr id="89" name="Picture 88" descr="c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4010" y="2315398"/>
            <a:ext cx="320040" cy="235813"/>
          </a:xfrm>
          <a:prstGeom prst="rect">
            <a:avLst/>
          </a:prstGeom>
        </p:spPr>
      </p:pic>
      <p:pic>
        <p:nvPicPr>
          <p:cNvPr id="90" name="Picture 89" descr="c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4050" y="2188784"/>
            <a:ext cx="320040" cy="235813"/>
          </a:xfrm>
          <a:prstGeom prst="rect">
            <a:avLst/>
          </a:prstGeom>
        </p:spPr>
      </p:pic>
      <p:pic>
        <p:nvPicPr>
          <p:cNvPr id="91" name="Picture 90" descr="c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0057" y="2011003"/>
            <a:ext cx="320040" cy="235813"/>
          </a:xfrm>
          <a:prstGeom prst="rect">
            <a:avLst/>
          </a:prstGeom>
        </p:spPr>
      </p:pic>
      <p:pic>
        <p:nvPicPr>
          <p:cNvPr id="92" name="Picture 91" descr="c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6350" y="2507613"/>
            <a:ext cx="320040" cy="235813"/>
          </a:xfrm>
          <a:prstGeom prst="rect">
            <a:avLst/>
          </a:prstGeom>
        </p:spPr>
      </p:pic>
      <p:pic>
        <p:nvPicPr>
          <p:cNvPr id="93" name="Picture 92" descr="c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3950" y="2686451"/>
            <a:ext cx="320040" cy="235813"/>
          </a:xfrm>
          <a:prstGeom prst="rect">
            <a:avLst/>
          </a:prstGeom>
        </p:spPr>
      </p:pic>
      <p:pic>
        <p:nvPicPr>
          <p:cNvPr id="94" name="Picture 93" descr="c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0057" y="2585299"/>
            <a:ext cx="320040" cy="235813"/>
          </a:xfrm>
          <a:prstGeom prst="rect">
            <a:avLst/>
          </a:prstGeom>
        </p:spPr>
      </p:pic>
      <p:pic>
        <p:nvPicPr>
          <p:cNvPr id="95" name="Picture 94" descr="c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0850" y="2792813"/>
            <a:ext cx="320040" cy="235813"/>
          </a:xfrm>
          <a:prstGeom prst="rect">
            <a:avLst/>
          </a:prstGeom>
        </p:spPr>
      </p:pic>
      <p:pic>
        <p:nvPicPr>
          <p:cNvPr id="96" name="Picture 95" descr="c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7210" y="2385997"/>
            <a:ext cx="320040" cy="235813"/>
          </a:xfrm>
          <a:prstGeom prst="rect">
            <a:avLst/>
          </a:prstGeom>
        </p:spPr>
      </p:pic>
      <p:pic>
        <p:nvPicPr>
          <p:cNvPr id="97" name="Picture 96" descr="c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6104" y="1822061"/>
            <a:ext cx="320040" cy="235813"/>
          </a:xfrm>
          <a:prstGeom prst="rect">
            <a:avLst/>
          </a:prstGeom>
        </p:spPr>
      </p:pic>
      <p:pic>
        <p:nvPicPr>
          <p:cNvPr id="98" name="Picture 97" descr="c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0730" y="1952971"/>
            <a:ext cx="320040" cy="235813"/>
          </a:xfrm>
          <a:prstGeom prst="rect">
            <a:avLst/>
          </a:prstGeom>
        </p:spPr>
      </p:pic>
      <p:pic>
        <p:nvPicPr>
          <p:cNvPr id="99" name="Picture 98" descr="c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0097" y="2595768"/>
            <a:ext cx="320040" cy="235813"/>
          </a:xfrm>
          <a:prstGeom prst="rect">
            <a:avLst/>
          </a:prstGeom>
        </p:spPr>
      </p:pic>
      <p:pic>
        <p:nvPicPr>
          <p:cNvPr id="100" name="Picture 99" descr="c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8250" y="2789103"/>
            <a:ext cx="320040" cy="235813"/>
          </a:xfrm>
          <a:prstGeom prst="rect">
            <a:avLst/>
          </a:prstGeom>
        </p:spPr>
      </p:pic>
      <p:pic>
        <p:nvPicPr>
          <p:cNvPr id="101" name="Picture 100" descr="c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4090" y="2123130"/>
            <a:ext cx="320040" cy="235813"/>
          </a:xfrm>
          <a:prstGeom prst="rect">
            <a:avLst/>
          </a:prstGeom>
        </p:spPr>
      </p:pic>
      <p:pic>
        <p:nvPicPr>
          <p:cNvPr id="102" name="Picture 101" descr="c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4363" y="2315398"/>
            <a:ext cx="320040" cy="235813"/>
          </a:xfrm>
          <a:prstGeom prst="rect">
            <a:avLst/>
          </a:prstGeom>
        </p:spPr>
      </p:pic>
      <p:pic>
        <p:nvPicPr>
          <p:cNvPr id="103" name="Picture 102" descr="cow.png"/>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495111" y="5245912"/>
            <a:ext cx="320040" cy="235813"/>
          </a:xfrm>
          <a:prstGeom prst="rect">
            <a:avLst/>
          </a:prstGeom>
        </p:spPr>
      </p:pic>
      <p:pic>
        <p:nvPicPr>
          <p:cNvPr id="104" name="Picture 103" descr="cow.png"/>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647511" y="5398312"/>
            <a:ext cx="320040" cy="235813"/>
          </a:xfrm>
          <a:prstGeom prst="rect">
            <a:avLst/>
          </a:prstGeom>
        </p:spPr>
      </p:pic>
      <p:pic>
        <p:nvPicPr>
          <p:cNvPr id="105" name="Picture 104" descr="cow.png"/>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799911" y="5550712"/>
            <a:ext cx="320040" cy="235813"/>
          </a:xfrm>
          <a:prstGeom prst="rect">
            <a:avLst/>
          </a:prstGeom>
        </p:spPr>
      </p:pic>
      <p:pic>
        <p:nvPicPr>
          <p:cNvPr id="106" name="Picture 105" descr="cow.png"/>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784671" y="5128411"/>
            <a:ext cx="320040" cy="235813"/>
          </a:xfrm>
          <a:prstGeom prst="rect">
            <a:avLst/>
          </a:prstGeom>
        </p:spPr>
      </p:pic>
      <p:pic>
        <p:nvPicPr>
          <p:cNvPr id="107" name="Picture 106" descr="cow.png"/>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524351" y="5654420"/>
            <a:ext cx="320040" cy="235813"/>
          </a:xfrm>
          <a:prstGeom prst="rect">
            <a:avLst/>
          </a:prstGeom>
        </p:spPr>
      </p:pic>
      <p:pic>
        <p:nvPicPr>
          <p:cNvPr id="108" name="Picture 107" descr="cow.png"/>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967551" y="5668213"/>
            <a:ext cx="320040" cy="235813"/>
          </a:xfrm>
          <a:prstGeom prst="rect">
            <a:avLst/>
          </a:prstGeom>
        </p:spPr>
      </p:pic>
      <p:pic>
        <p:nvPicPr>
          <p:cNvPr id="109" name="Picture 108" descr="cow.png"/>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2287591" y="5541599"/>
            <a:ext cx="320040" cy="235813"/>
          </a:xfrm>
          <a:prstGeom prst="rect">
            <a:avLst/>
          </a:prstGeom>
        </p:spPr>
      </p:pic>
      <p:pic>
        <p:nvPicPr>
          <p:cNvPr id="110" name="Picture 109" descr="cow.png"/>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2063598" y="5363818"/>
            <a:ext cx="320040" cy="235813"/>
          </a:xfrm>
          <a:prstGeom prst="rect">
            <a:avLst/>
          </a:prstGeom>
        </p:spPr>
      </p:pic>
      <p:pic>
        <p:nvPicPr>
          <p:cNvPr id="111" name="Picture 110" descr="cow.png"/>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639891" y="5860428"/>
            <a:ext cx="320040" cy="235813"/>
          </a:xfrm>
          <a:prstGeom prst="rect">
            <a:avLst/>
          </a:prstGeom>
        </p:spPr>
      </p:pic>
      <p:pic>
        <p:nvPicPr>
          <p:cNvPr id="112" name="Picture 111" descr="cow.png"/>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487491" y="6039266"/>
            <a:ext cx="320040" cy="235813"/>
          </a:xfrm>
          <a:prstGeom prst="rect">
            <a:avLst/>
          </a:prstGeom>
        </p:spPr>
      </p:pic>
      <p:pic>
        <p:nvPicPr>
          <p:cNvPr id="113" name="Picture 112" descr="cow.png"/>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2063598" y="5938114"/>
            <a:ext cx="320040" cy="235813"/>
          </a:xfrm>
          <a:prstGeom prst="rect">
            <a:avLst/>
          </a:prstGeom>
        </p:spPr>
      </p:pic>
      <p:pic>
        <p:nvPicPr>
          <p:cNvPr id="114" name="Picture 113" descr="cow.png"/>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844391" y="6145628"/>
            <a:ext cx="320040" cy="235813"/>
          </a:xfrm>
          <a:prstGeom prst="rect">
            <a:avLst/>
          </a:prstGeom>
        </p:spPr>
      </p:pic>
      <p:pic>
        <p:nvPicPr>
          <p:cNvPr id="115" name="Picture 114" descr="cow.png"/>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2410751" y="5738812"/>
            <a:ext cx="320040" cy="235813"/>
          </a:xfrm>
          <a:prstGeom prst="rect">
            <a:avLst/>
          </a:prstGeom>
        </p:spPr>
      </p:pic>
      <p:pic>
        <p:nvPicPr>
          <p:cNvPr id="116" name="Picture 115" descr="cow.png"/>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2159645" y="5174876"/>
            <a:ext cx="320040" cy="235813"/>
          </a:xfrm>
          <a:prstGeom prst="rect">
            <a:avLst/>
          </a:prstGeom>
        </p:spPr>
      </p:pic>
      <p:pic>
        <p:nvPicPr>
          <p:cNvPr id="117" name="Picture 116" descr="cow.png"/>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2394271" y="5305786"/>
            <a:ext cx="320040" cy="235813"/>
          </a:xfrm>
          <a:prstGeom prst="rect">
            <a:avLst/>
          </a:prstGeom>
        </p:spPr>
      </p:pic>
      <p:pic>
        <p:nvPicPr>
          <p:cNvPr id="118" name="Picture 117" descr="cow.png"/>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2383638" y="5948583"/>
            <a:ext cx="320040" cy="235813"/>
          </a:xfrm>
          <a:prstGeom prst="rect">
            <a:avLst/>
          </a:prstGeom>
        </p:spPr>
      </p:pic>
      <p:pic>
        <p:nvPicPr>
          <p:cNvPr id="119" name="Picture 118" descr="cow.png"/>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2251791" y="6141918"/>
            <a:ext cx="320040" cy="235813"/>
          </a:xfrm>
          <a:prstGeom prst="rect">
            <a:avLst/>
          </a:prstGeom>
        </p:spPr>
      </p:pic>
      <p:pic>
        <p:nvPicPr>
          <p:cNvPr id="120" name="Picture 119" descr="cow.png"/>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2607631" y="5475945"/>
            <a:ext cx="320040" cy="235813"/>
          </a:xfrm>
          <a:prstGeom prst="rect">
            <a:avLst/>
          </a:prstGeom>
        </p:spPr>
      </p:pic>
      <p:pic>
        <p:nvPicPr>
          <p:cNvPr id="121" name="Picture 120" descr="cow.png"/>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2757904" y="5668213"/>
            <a:ext cx="320040" cy="235813"/>
          </a:xfrm>
          <a:prstGeom prst="rect">
            <a:avLst/>
          </a:prstGeom>
        </p:spPr>
      </p:pic>
      <p:pic>
        <p:nvPicPr>
          <p:cNvPr id="122" name="Picture 121" descr="cow.png"/>
          <p:cNvPicPr>
            <a:picLocks noChangeAspect="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1569551" y="3544688"/>
            <a:ext cx="320040" cy="235813"/>
          </a:xfrm>
          <a:prstGeom prst="rect">
            <a:avLst/>
          </a:prstGeom>
        </p:spPr>
      </p:pic>
      <p:pic>
        <p:nvPicPr>
          <p:cNvPr id="123" name="Picture 122" descr="cow.png"/>
          <p:cNvPicPr>
            <a:picLocks noChangeAspect="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1721951" y="3697088"/>
            <a:ext cx="320040" cy="235813"/>
          </a:xfrm>
          <a:prstGeom prst="rect">
            <a:avLst/>
          </a:prstGeom>
        </p:spPr>
      </p:pic>
      <p:pic>
        <p:nvPicPr>
          <p:cNvPr id="124" name="Picture 123" descr="cow.png"/>
          <p:cNvPicPr>
            <a:picLocks noChangeAspect="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1874351" y="3849488"/>
            <a:ext cx="320040" cy="235813"/>
          </a:xfrm>
          <a:prstGeom prst="rect">
            <a:avLst/>
          </a:prstGeom>
        </p:spPr>
      </p:pic>
      <p:pic>
        <p:nvPicPr>
          <p:cNvPr id="125" name="Picture 124" descr="cow.png"/>
          <p:cNvPicPr>
            <a:picLocks noChangeAspect="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1859111" y="3427187"/>
            <a:ext cx="320040" cy="235813"/>
          </a:xfrm>
          <a:prstGeom prst="rect">
            <a:avLst/>
          </a:prstGeom>
        </p:spPr>
      </p:pic>
      <p:pic>
        <p:nvPicPr>
          <p:cNvPr id="126" name="Picture 125" descr="cow.png"/>
          <p:cNvPicPr>
            <a:picLocks noChangeAspect="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1598791" y="3953196"/>
            <a:ext cx="320040" cy="235813"/>
          </a:xfrm>
          <a:prstGeom prst="rect">
            <a:avLst/>
          </a:prstGeom>
        </p:spPr>
      </p:pic>
      <p:pic>
        <p:nvPicPr>
          <p:cNvPr id="127" name="Picture 126" descr="cow.png"/>
          <p:cNvPicPr>
            <a:picLocks noChangeAspect="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2041991" y="3966989"/>
            <a:ext cx="320040" cy="235813"/>
          </a:xfrm>
          <a:prstGeom prst="rect">
            <a:avLst/>
          </a:prstGeom>
        </p:spPr>
      </p:pic>
      <p:pic>
        <p:nvPicPr>
          <p:cNvPr id="128" name="Picture 127" descr="cow.png"/>
          <p:cNvPicPr>
            <a:picLocks noChangeAspect="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2362031" y="3840375"/>
            <a:ext cx="320040" cy="235813"/>
          </a:xfrm>
          <a:prstGeom prst="rect">
            <a:avLst/>
          </a:prstGeom>
        </p:spPr>
      </p:pic>
      <p:pic>
        <p:nvPicPr>
          <p:cNvPr id="129" name="Picture 128" descr="cow.png"/>
          <p:cNvPicPr>
            <a:picLocks noChangeAspect="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2138038" y="3662594"/>
            <a:ext cx="320040" cy="235813"/>
          </a:xfrm>
          <a:prstGeom prst="rect">
            <a:avLst/>
          </a:prstGeom>
        </p:spPr>
      </p:pic>
      <p:pic>
        <p:nvPicPr>
          <p:cNvPr id="130" name="Picture 129" descr="cow.png"/>
          <p:cNvPicPr>
            <a:picLocks noChangeAspect="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1714331" y="4159204"/>
            <a:ext cx="320040" cy="235813"/>
          </a:xfrm>
          <a:prstGeom prst="rect">
            <a:avLst/>
          </a:prstGeom>
        </p:spPr>
      </p:pic>
      <p:pic>
        <p:nvPicPr>
          <p:cNvPr id="131" name="Picture 130" descr="cow.png"/>
          <p:cNvPicPr>
            <a:picLocks noChangeAspect="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1561931" y="4338042"/>
            <a:ext cx="320040" cy="235813"/>
          </a:xfrm>
          <a:prstGeom prst="rect">
            <a:avLst/>
          </a:prstGeom>
        </p:spPr>
      </p:pic>
      <p:pic>
        <p:nvPicPr>
          <p:cNvPr id="132" name="Picture 131" descr="cow.png"/>
          <p:cNvPicPr>
            <a:picLocks noChangeAspect="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2138038" y="4236890"/>
            <a:ext cx="320040" cy="235813"/>
          </a:xfrm>
          <a:prstGeom prst="rect">
            <a:avLst/>
          </a:prstGeom>
        </p:spPr>
      </p:pic>
      <p:pic>
        <p:nvPicPr>
          <p:cNvPr id="133" name="Picture 132" descr="cow.png"/>
          <p:cNvPicPr>
            <a:picLocks noChangeAspect="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1918831" y="4444404"/>
            <a:ext cx="320040" cy="235813"/>
          </a:xfrm>
          <a:prstGeom prst="rect">
            <a:avLst/>
          </a:prstGeom>
        </p:spPr>
      </p:pic>
      <p:pic>
        <p:nvPicPr>
          <p:cNvPr id="134" name="Picture 133" descr="cow.png"/>
          <p:cNvPicPr>
            <a:picLocks noChangeAspect="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2485191" y="4037588"/>
            <a:ext cx="320040" cy="235813"/>
          </a:xfrm>
          <a:prstGeom prst="rect">
            <a:avLst/>
          </a:prstGeom>
        </p:spPr>
      </p:pic>
      <p:pic>
        <p:nvPicPr>
          <p:cNvPr id="135" name="Picture 134" descr="cow.png"/>
          <p:cNvPicPr>
            <a:picLocks noChangeAspect="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2234085" y="3473652"/>
            <a:ext cx="320040" cy="235813"/>
          </a:xfrm>
          <a:prstGeom prst="rect">
            <a:avLst/>
          </a:prstGeom>
        </p:spPr>
      </p:pic>
      <p:pic>
        <p:nvPicPr>
          <p:cNvPr id="136" name="Picture 135" descr="cow.png"/>
          <p:cNvPicPr>
            <a:picLocks noChangeAspect="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2468711" y="3604562"/>
            <a:ext cx="320040" cy="235813"/>
          </a:xfrm>
          <a:prstGeom prst="rect">
            <a:avLst/>
          </a:prstGeom>
        </p:spPr>
      </p:pic>
      <p:pic>
        <p:nvPicPr>
          <p:cNvPr id="137" name="Picture 136" descr="cow.png"/>
          <p:cNvPicPr>
            <a:picLocks noChangeAspect="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2458078" y="4247359"/>
            <a:ext cx="320040" cy="235813"/>
          </a:xfrm>
          <a:prstGeom prst="rect">
            <a:avLst/>
          </a:prstGeom>
        </p:spPr>
      </p:pic>
      <p:pic>
        <p:nvPicPr>
          <p:cNvPr id="138" name="Picture 137" descr="cow.png"/>
          <p:cNvPicPr>
            <a:picLocks noChangeAspect="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2326231" y="4440694"/>
            <a:ext cx="320040" cy="235813"/>
          </a:xfrm>
          <a:prstGeom prst="rect">
            <a:avLst/>
          </a:prstGeom>
        </p:spPr>
      </p:pic>
      <p:pic>
        <p:nvPicPr>
          <p:cNvPr id="139" name="Picture 138" descr="cow.png"/>
          <p:cNvPicPr>
            <a:picLocks noChangeAspect="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2682071" y="3774721"/>
            <a:ext cx="320040" cy="235813"/>
          </a:xfrm>
          <a:prstGeom prst="rect">
            <a:avLst/>
          </a:prstGeom>
        </p:spPr>
      </p:pic>
      <p:pic>
        <p:nvPicPr>
          <p:cNvPr id="140" name="Picture 139" descr="cow.png"/>
          <p:cNvPicPr>
            <a:picLocks noChangeAspect="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2832344" y="3966989"/>
            <a:ext cx="320040" cy="235813"/>
          </a:xfrm>
          <a:prstGeom prst="rect">
            <a:avLst/>
          </a:prstGeom>
        </p:spPr>
      </p:pic>
      <p:sp>
        <p:nvSpPr>
          <p:cNvPr id="141" name="Footer Placeholder 3"/>
          <p:cNvSpPr>
            <a:spLocks noGrp="1"/>
          </p:cNvSpPr>
          <p:nvPr>
            <p:ph type="ftr" sz="quarter" idx="3"/>
          </p:nvPr>
        </p:nvSpPr>
        <p:spPr>
          <a:xfrm>
            <a:off x="457200" y="6356350"/>
            <a:ext cx="8229600" cy="365125"/>
          </a:xfrm>
        </p:spPr>
        <p:txBody>
          <a:bodyPr/>
          <a:lstStyle/>
          <a:p>
            <a:r>
              <a:rPr lang="en-US" smtClean="0"/>
              <a:t>18</a:t>
            </a:r>
            <a:r>
              <a:rPr lang="en-US" baseline="30000" smtClean="0"/>
              <a:t>a</a:t>
            </a:r>
            <a:r>
              <a:rPr lang="en-US" smtClean="0"/>
              <a:t> </a:t>
            </a:r>
            <a:r>
              <a:rPr lang="en-US" dirty="0" err="1"/>
              <a:t>Congresso</a:t>
            </a:r>
            <a:r>
              <a:rPr lang="en-US" dirty="0"/>
              <a:t> </a:t>
            </a:r>
            <a:r>
              <a:rPr lang="en-US" dirty="0" err="1"/>
              <a:t>Estadual</a:t>
            </a:r>
            <a:r>
              <a:rPr lang="en-US" dirty="0"/>
              <a:t> de </a:t>
            </a:r>
            <a:r>
              <a:rPr lang="en-US" dirty="0" err="1"/>
              <a:t>Medicina</a:t>
            </a:r>
            <a:r>
              <a:rPr lang="en-US" dirty="0"/>
              <a:t> </a:t>
            </a:r>
            <a:r>
              <a:rPr lang="en-US" dirty="0" err="1"/>
              <a:t>Veterinária</a:t>
            </a:r>
            <a:r>
              <a:rPr lang="en-US" dirty="0"/>
              <a:t> &amp; 1</a:t>
            </a:r>
            <a:r>
              <a:rPr lang="en-US" baseline="30000" dirty="0"/>
              <a:t>o</a:t>
            </a:r>
            <a:r>
              <a:rPr lang="en-US" dirty="0"/>
              <a:t> </a:t>
            </a:r>
            <a:r>
              <a:rPr lang="en-US" dirty="0" err="1"/>
              <a:t>Encontro</a:t>
            </a:r>
            <a:r>
              <a:rPr lang="en-US" dirty="0"/>
              <a:t> de </a:t>
            </a:r>
            <a:r>
              <a:rPr lang="en-US" dirty="0" err="1"/>
              <a:t>Buiatria</a:t>
            </a:r>
            <a:r>
              <a:rPr lang="en-US" dirty="0"/>
              <a:t> do CONESUL, </a:t>
            </a:r>
            <a:r>
              <a:rPr lang="en-US" dirty="0" err="1"/>
              <a:t>Canela</a:t>
            </a:r>
            <a:r>
              <a:rPr lang="en-US" dirty="0"/>
              <a:t>, RS, </a:t>
            </a:r>
            <a:r>
              <a:rPr lang="en-US" dirty="0" err="1"/>
              <a:t>Brasil</a:t>
            </a:r>
            <a:r>
              <a:rPr lang="en-US" dirty="0"/>
              <a:t>, 14 October 2016</a:t>
            </a:r>
          </a:p>
        </p:txBody>
      </p:sp>
    </p:spTree>
    <p:extLst>
      <p:ext uri="{BB962C8B-B14F-4D97-AF65-F5344CB8AC3E}">
        <p14:creationId xmlns:p14="http://schemas.microsoft.com/office/powerpoint/2010/main" val="2222912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Selection using marker information</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solidFill>
                  <a:srgbClr val="D9D7AC"/>
                </a:solidFill>
              </a:rPr>
              <a:t>Shepherd and </a:t>
            </a:r>
            <a:r>
              <a:rPr lang="en-US" dirty="0" err="1" smtClean="0">
                <a:solidFill>
                  <a:srgbClr val="D9D7AC"/>
                </a:solidFill>
              </a:rPr>
              <a:t>Kinghorn</a:t>
            </a:r>
            <a:r>
              <a:rPr lang="en-US" dirty="0" smtClean="0">
                <a:solidFill>
                  <a:srgbClr val="D9D7AC"/>
                </a:solidFill>
              </a:rPr>
              <a:t> (2001)</a:t>
            </a:r>
            <a:r>
              <a:rPr lang="en-US" dirty="0" smtClean="0"/>
              <a:t> described a look-ahead mate selection scheme using markers.</a:t>
            </a:r>
          </a:p>
          <a:p>
            <a:r>
              <a:rPr lang="en-US" dirty="0" smtClean="0">
                <a:solidFill>
                  <a:srgbClr val="D9D7AC"/>
                </a:solidFill>
              </a:rPr>
              <a:t>Li et al. (2006, 2008)</a:t>
            </a:r>
            <a:r>
              <a:rPr lang="en-US" dirty="0" smtClean="0"/>
              <a:t> showed QTL genotypes provide more benefit when used in mate selection.</a:t>
            </a:r>
          </a:p>
          <a:p>
            <a:r>
              <a:rPr lang="en-US" dirty="0">
                <a:solidFill>
                  <a:srgbClr val="D9D7AC"/>
                </a:solidFill>
              </a:rPr>
              <a:t>Pryce et al. (2012)</a:t>
            </a:r>
            <a:r>
              <a:rPr lang="en-US" dirty="0"/>
              <a:t> found that genotypes can be used to increase genetic gain while limiting inbreeding</a:t>
            </a:r>
            <a:r>
              <a:rPr lang="en-US" dirty="0" smtClean="0"/>
              <a:t>.</a:t>
            </a:r>
          </a:p>
          <a:p>
            <a:r>
              <a:rPr lang="en-US" dirty="0" smtClean="0">
                <a:solidFill>
                  <a:srgbClr val="D9D7AC"/>
                </a:solidFill>
              </a:rPr>
              <a:t>Van </a:t>
            </a:r>
            <a:r>
              <a:rPr lang="en-US" dirty="0" err="1" smtClean="0">
                <a:solidFill>
                  <a:srgbClr val="D9D7AC"/>
                </a:solidFill>
              </a:rPr>
              <a:t>Eenennaam</a:t>
            </a:r>
            <a:r>
              <a:rPr lang="en-US" dirty="0" smtClean="0">
                <a:solidFill>
                  <a:srgbClr val="D9D7AC"/>
                </a:solidFill>
              </a:rPr>
              <a:t> and </a:t>
            </a:r>
            <a:r>
              <a:rPr lang="en-US" dirty="0" err="1" smtClean="0">
                <a:solidFill>
                  <a:srgbClr val="D9D7AC"/>
                </a:solidFill>
              </a:rPr>
              <a:t>Kinghorn</a:t>
            </a:r>
            <a:r>
              <a:rPr lang="en-US" dirty="0" smtClean="0">
                <a:solidFill>
                  <a:srgbClr val="D9D7AC"/>
                </a:solidFill>
              </a:rPr>
              <a:t> (2014)</a:t>
            </a:r>
            <a:r>
              <a:rPr lang="en-US" dirty="0" smtClean="0"/>
              <a:t> proposed selection against the total number of lethal alleles and recessive lethal genotypes.</a:t>
            </a:r>
          </a:p>
          <a:p>
            <a:r>
              <a:rPr lang="en-US" dirty="0" smtClean="0">
                <a:solidFill>
                  <a:srgbClr val="D9D7AC"/>
                </a:solidFill>
              </a:rPr>
              <a:t>Cole (2015)</a:t>
            </a:r>
            <a:r>
              <a:rPr lang="en-US" dirty="0" smtClean="0"/>
              <a:t> suggested that parent averages can be adjusted to account for genetic load in sequential mate allocation schemes.</a:t>
            </a:r>
            <a:endParaRPr lang="en-US" dirty="0"/>
          </a:p>
        </p:txBody>
      </p:sp>
      <p:sp>
        <p:nvSpPr>
          <p:cNvPr id="11" name="Footer Placeholder 3"/>
          <p:cNvSpPr>
            <a:spLocks noGrp="1"/>
          </p:cNvSpPr>
          <p:nvPr>
            <p:ph type="ftr" sz="quarter" idx="3"/>
          </p:nvPr>
        </p:nvSpPr>
        <p:spPr>
          <a:xfrm>
            <a:off x="457200" y="6356350"/>
            <a:ext cx="8229600" cy="365125"/>
          </a:xfrm>
        </p:spPr>
        <p:txBody>
          <a:bodyPr/>
          <a:lstStyle/>
          <a:p>
            <a:r>
              <a:rPr lang="en-US" smtClean="0"/>
              <a:t>18</a:t>
            </a:r>
            <a:r>
              <a:rPr lang="en-US" baseline="30000" smtClean="0"/>
              <a:t>a</a:t>
            </a:r>
            <a:r>
              <a:rPr lang="en-US" smtClean="0"/>
              <a:t> </a:t>
            </a:r>
            <a:r>
              <a:rPr lang="en-US" dirty="0" err="1"/>
              <a:t>Congresso</a:t>
            </a:r>
            <a:r>
              <a:rPr lang="en-US" dirty="0"/>
              <a:t> </a:t>
            </a:r>
            <a:r>
              <a:rPr lang="en-US" dirty="0" err="1"/>
              <a:t>Estadual</a:t>
            </a:r>
            <a:r>
              <a:rPr lang="en-US" dirty="0"/>
              <a:t> de </a:t>
            </a:r>
            <a:r>
              <a:rPr lang="en-US" dirty="0" err="1"/>
              <a:t>Medicina</a:t>
            </a:r>
            <a:r>
              <a:rPr lang="en-US" dirty="0"/>
              <a:t> </a:t>
            </a:r>
            <a:r>
              <a:rPr lang="en-US" dirty="0" err="1"/>
              <a:t>Veterinária</a:t>
            </a:r>
            <a:r>
              <a:rPr lang="en-US" dirty="0"/>
              <a:t> &amp; 1</a:t>
            </a:r>
            <a:r>
              <a:rPr lang="en-US" baseline="30000" dirty="0"/>
              <a:t>o</a:t>
            </a:r>
            <a:r>
              <a:rPr lang="en-US" dirty="0"/>
              <a:t> </a:t>
            </a:r>
            <a:r>
              <a:rPr lang="en-US" dirty="0" err="1"/>
              <a:t>Encontro</a:t>
            </a:r>
            <a:r>
              <a:rPr lang="en-US" dirty="0"/>
              <a:t> de </a:t>
            </a:r>
            <a:r>
              <a:rPr lang="en-US" dirty="0" err="1"/>
              <a:t>Buiatria</a:t>
            </a:r>
            <a:r>
              <a:rPr lang="en-US" dirty="0"/>
              <a:t> do CONESUL, </a:t>
            </a:r>
            <a:r>
              <a:rPr lang="en-US" dirty="0" err="1"/>
              <a:t>Canela</a:t>
            </a:r>
            <a:r>
              <a:rPr lang="en-US" dirty="0"/>
              <a:t>, RS, </a:t>
            </a:r>
            <a:r>
              <a:rPr lang="en-US" dirty="0" err="1"/>
              <a:t>Brasil</a:t>
            </a:r>
            <a:r>
              <a:rPr lang="en-US" dirty="0"/>
              <a:t>, 14 October 2016</a:t>
            </a:r>
          </a:p>
        </p:txBody>
      </p:sp>
    </p:spTree>
    <p:extLst>
      <p:ext uri="{BB962C8B-B14F-4D97-AF65-F5344CB8AC3E}">
        <p14:creationId xmlns:p14="http://schemas.microsoft.com/office/powerpoint/2010/main" val="165614152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alphaModFix amt="20000"/>
            <a:extLst>
              <a:ext uri="{28A0092B-C50C-407E-A947-70E740481C1C}">
                <a14:useLocalDpi xmlns:a14="http://schemas.microsoft.com/office/drawing/2010/main" val="0"/>
              </a:ext>
            </a:extLst>
          </a:blip>
          <a:srcRect l="13798" t="20568" r="13038"/>
          <a:stretch/>
        </p:blipFill>
        <p:spPr>
          <a:xfrm>
            <a:off x="1261641" y="1434453"/>
            <a:ext cx="6690168" cy="4539522"/>
          </a:xfrm>
          <a:prstGeom prst="rect">
            <a:avLst/>
          </a:prstGeom>
        </p:spPr>
      </p:pic>
      <p:sp>
        <p:nvSpPr>
          <p:cNvPr id="2" name="Title 1"/>
          <p:cNvSpPr>
            <a:spLocks noGrp="1"/>
          </p:cNvSpPr>
          <p:nvPr>
            <p:ph type="title"/>
          </p:nvPr>
        </p:nvSpPr>
        <p:spPr/>
        <p:txBody>
          <a:bodyPr/>
          <a:lstStyle/>
          <a:p>
            <a:r>
              <a:rPr lang="en-US" dirty="0" smtClean="0"/>
              <a:t>Computer simulation</a:t>
            </a:r>
            <a:endParaRPr lang="en-US" dirty="0"/>
          </a:p>
        </p:txBody>
      </p:sp>
      <p:sp>
        <p:nvSpPr>
          <p:cNvPr id="3" name="Content Placeholder 2"/>
          <p:cNvSpPr>
            <a:spLocks noGrp="1"/>
          </p:cNvSpPr>
          <p:nvPr>
            <p:ph idx="1"/>
          </p:nvPr>
        </p:nvSpPr>
        <p:spPr/>
        <p:txBody>
          <a:bodyPr>
            <a:normAutofit lnSpcReduction="10000"/>
          </a:bodyPr>
          <a:lstStyle/>
          <a:p>
            <a:r>
              <a:rPr lang="en-US" dirty="0" smtClean="0"/>
              <a:t>A computer program was developed to study different mate allocation scenarios</a:t>
            </a:r>
          </a:p>
          <a:p>
            <a:pPr lvl="1"/>
            <a:r>
              <a:rPr lang="en-US" dirty="0"/>
              <a:t>https://</a:t>
            </a:r>
            <a:r>
              <a:rPr lang="en-US" dirty="0" err="1" smtClean="0"/>
              <a:t>github.com</a:t>
            </a:r>
            <a:r>
              <a:rPr lang="en-US" dirty="0" smtClean="0"/>
              <a:t>/</a:t>
            </a:r>
            <a:r>
              <a:rPr lang="en-US" dirty="0" err="1" smtClean="0"/>
              <a:t>wintermind</a:t>
            </a:r>
            <a:r>
              <a:rPr lang="en-US" dirty="0" smtClean="0"/>
              <a:t>/multiple-recessives </a:t>
            </a:r>
          </a:p>
          <a:p>
            <a:r>
              <a:rPr lang="en-US" dirty="0" smtClean="0"/>
              <a:t>Any number or combination of recessives may be </a:t>
            </a:r>
            <a:r>
              <a:rPr lang="en-US" dirty="0" smtClean="0"/>
              <a:t>simulated</a:t>
            </a:r>
            <a:endParaRPr lang="en-US" dirty="0" smtClean="0"/>
          </a:p>
          <a:p>
            <a:r>
              <a:rPr lang="en-US" dirty="0" smtClean="0"/>
              <a:t>Written in Python 2.7 with </a:t>
            </a:r>
            <a:r>
              <a:rPr lang="en-US" dirty="0" err="1" smtClean="0"/>
              <a:t>Jupyter</a:t>
            </a:r>
            <a:r>
              <a:rPr lang="en-US" dirty="0" smtClean="0"/>
              <a:t> notebooks for analysis</a:t>
            </a:r>
          </a:p>
          <a:p>
            <a:r>
              <a:rPr lang="en-US" dirty="0" smtClean="0"/>
              <a:t>Has been extended to include gene editing</a:t>
            </a:r>
            <a:endParaRPr lang="en-US" dirty="0"/>
          </a:p>
        </p:txBody>
      </p:sp>
      <p:sp>
        <p:nvSpPr>
          <p:cNvPr id="12" name="Footer Placeholder 3"/>
          <p:cNvSpPr>
            <a:spLocks noGrp="1"/>
          </p:cNvSpPr>
          <p:nvPr>
            <p:ph type="ftr" sz="quarter" idx="3"/>
          </p:nvPr>
        </p:nvSpPr>
        <p:spPr>
          <a:xfrm>
            <a:off x="457200" y="6356350"/>
            <a:ext cx="8229600" cy="365125"/>
          </a:xfrm>
        </p:spPr>
        <p:txBody>
          <a:bodyPr/>
          <a:lstStyle/>
          <a:p>
            <a:r>
              <a:rPr lang="en-US" smtClean="0"/>
              <a:t>18</a:t>
            </a:r>
            <a:r>
              <a:rPr lang="en-US" baseline="30000" smtClean="0"/>
              <a:t>a</a:t>
            </a:r>
            <a:r>
              <a:rPr lang="en-US" smtClean="0"/>
              <a:t> </a:t>
            </a:r>
            <a:r>
              <a:rPr lang="en-US" dirty="0" err="1"/>
              <a:t>Congresso</a:t>
            </a:r>
            <a:r>
              <a:rPr lang="en-US" dirty="0"/>
              <a:t> </a:t>
            </a:r>
            <a:r>
              <a:rPr lang="en-US" dirty="0" err="1"/>
              <a:t>Estadual</a:t>
            </a:r>
            <a:r>
              <a:rPr lang="en-US" dirty="0"/>
              <a:t> de </a:t>
            </a:r>
            <a:r>
              <a:rPr lang="en-US" dirty="0" err="1"/>
              <a:t>Medicina</a:t>
            </a:r>
            <a:r>
              <a:rPr lang="en-US" dirty="0"/>
              <a:t> </a:t>
            </a:r>
            <a:r>
              <a:rPr lang="en-US" dirty="0" err="1"/>
              <a:t>Veterinária</a:t>
            </a:r>
            <a:r>
              <a:rPr lang="en-US" dirty="0"/>
              <a:t> &amp; 1</a:t>
            </a:r>
            <a:r>
              <a:rPr lang="en-US" baseline="30000" dirty="0"/>
              <a:t>o</a:t>
            </a:r>
            <a:r>
              <a:rPr lang="en-US" dirty="0"/>
              <a:t> </a:t>
            </a:r>
            <a:r>
              <a:rPr lang="en-US" dirty="0" err="1"/>
              <a:t>Encontro</a:t>
            </a:r>
            <a:r>
              <a:rPr lang="en-US" dirty="0"/>
              <a:t> de </a:t>
            </a:r>
            <a:r>
              <a:rPr lang="en-US" dirty="0" err="1"/>
              <a:t>Buiatria</a:t>
            </a:r>
            <a:r>
              <a:rPr lang="en-US" dirty="0"/>
              <a:t> do CONESUL, </a:t>
            </a:r>
            <a:r>
              <a:rPr lang="en-US" dirty="0" err="1"/>
              <a:t>Canela</a:t>
            </a:r>
            <a:r>
              <a:rPr lang="en-US" dirty="0"/>
              <a:t>, RS, </a:t>
            </a:r>
            <a:r>
              <a:rPr lang="en-US" dirty="0" err="1"/>
              <a:t>Brasil</a:t>
            </a:r>
            <a:r>
              <a:rPr lang="en-US" dirty="0"/>
              <a:t>, 14 October 2016</a:t>
            </a:r>
          </a:p>
        </p:txBody>
      </p:sp>
    </p:spTree>
    <p:extLst>
      <p:ext uri="{BB962C8B-B14F-4D97-AF65-F5344CB8AC3E}">
        <p14:creationId xmlns:p14="http://schemas.microsoft.com/office/powerpoint/2010/main" val="72730023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Sequential mate allocation</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610833"/>
                <a:ext cx="8229600" cy="4855303"/>
              </a:xfrm>
            </p:spPr>
            <p:txBody>
              <a:bodyPr>
                <a:normAutofit fontScale="92500" lnSpcReduction="20000"/>
              </a:bodyPr>
              <a:lstStyle/>
              <a:p>
                <a:r>
                  <a:rPr lang="en-US" dirty="0" smtClean="0"/>
                  <a:t>Mating parent averages (PA) are adjusted for inbreeding </a:t>
                </a:r>
                <a:r>
                  <a:rPr lang="en-US" dirty="0" smtClean="0">
                    <a:solidFill>
                      <a:srgbClr val="D9D7AC"/>
                    </a:solidFill>
                  </a:rPr>
                  <a:t>(Pryce et al., 2012)</a:t>
                </a:r>
                <a:r>
                  <a:rPr lang="en-US" dirty="0" smtClean="0"/>
                  <a:t> and expected embryonic losses </a:t>
                </a:r>
                <a:r>
                  <a:rPr lang="en-US" dirty="0" smtClean="0">
                    <a:solidFill>
                      <a:srgbClr val="D9D7AC"/>
                    </a:solidFill>
                  </a:rPr>
                  <a:t>(Cole, 2015)</a:t>
                </a:r>
                <a:r>
                  <a:rPr lang="en-US" dirty="0" smtClean="0"/>
                  <a:t>:</a:t>
                </a:r>
              </a:p>
              <a:p>
                <a:pPr marL="0" indent="0">
                  <a:buNone/>
                </a:pPr>
                <a14:m>
                  <m:oMathPara xmlns:m="http://schemas.openxmlformats.org/officeDocument/2006/math">
                    <m:oMathParaPr>
                      <m:jc m:val="centerGroup"/>
                    </m:oMathParaPr>
                    <m:oMath xmlns:m="http://schemas.openxmlformats.org/officeDocument/2006/math">
                      <m:sSub>
                        <m:sSubPr>
                          <m:ctrlPr>
                            <a:rPr lang="en-US" sz="2800" i="1">
                              <a:latin typeface="Cambria Math" charset="0"/>
                            </a:rPr>
                          </m:ctrlPr>
                        </m:sSubPr>
                        <m:e>
                          <m:r>
                            <a:rPr lang="en-US" sz="2800" i="1">
                              <a:latin typeface="Cambria Math" charset="0"/>
                            </a:rPr>
                            <m:t>𝐵</m:t>
                          </m:r>
                        </m:e>
                        <m:sub>
                          <m:r>
                            <a:rPr lang="en-US" sz="2800" i="1">
                              <a:latin typeface="Cambria Math" charset="0"/>
                            </a:rPr>
                            <m:t>𝑖𝑗</m:t>
                          </m:r>
                        </m:sub>
                      </m:sSub>
                      <m:r>
                        <a:rPr lang="en-US" sz="2800" i="1">
                          <a:latin typeface="Cambria Math" charset="0"/>
                        </a:rPr>
                        <m:t>=0.5</m:t>
                      </m:r>
                      <m:d>
                        <m:dPr>
                          <m:ctrlPr>
                            <a:rPr lang="en-US" sz="2800" i="1">
                              <a:latin typeface="Cambria Math" charset="0"/>
                            </a:rPr>
                          </m:ctrlPr>
                        </m:dPr>
                        <m:e>
                          <m:sSub>
                            <m:sSubPr>
                              <m:ctrlPr>
                                <a:rPr lang="en-US" sz="2800" i="1">
                                  <a:latin typeface="Cambria Math" charset="0"/>
                                </a:rPr>
                              </m:ctrlPr>
                            </m:sSubPr>
                            <m:e>
                              <m:r>
                                <a:rPr lang="en-US" sz="2800" i="1">
                                  <a:latin typeface="Cambria Math" charset="0"/>
                                </a:rPr>
                                <m:t>𝑇𝐵𝑉</m:t>
                              </m:r>
                            </m:e>
                            <m:sub>
                              <m:r>
                                <a:rPr lang="en-US" sz="2800" i="1">
                                  <a:latin typeface="Cambria Math" charset="0"/>
                                </a:rPr>
                                <m:t>𝑖</m:t>
                              </m:r>
                            </m:sub>
                          </m:sSub>
                          <m:r>
                            <a:rPr lang="en-US" sz="2800" i="1">
                              <a:latin typeface="Cambria Math" charset="0"/>
                            </a:rPr>
                            <m:t>+</m:t>
                          </m:r>
                          <m:sSub>
                            <m:sSubPr>
                              <m:ctrlPr>
                                <a:rPr lang="en-US" sz="2800" i="1">
                                  <a:latin typeface="Cambria Math" charset="0"/>
                                </a:rPr>
                              </m:ctrlPr>
                            </m:sSubPr>
                            <m:e>
                              <m:r>
                                <a:rPr lang="en-US" sz="2800" i="1">
                                  <a:latin typeface="Cambria Math" charset="0"/>
                                </a:rPr>
                                <m:t>𝑇𝐵𝑉</m:t>
                              </m:r>
                            </m:e>
                            <m:sub>
                              <m:r>
                                <a:rPr lang="en-US" sz="2800" i="1">
                                  <a:latin typeface="Cambria Math" charset="0"/>
                                </a:rPr>
                                <m:t>𝑗</m:t>
                              </m:r>
                            </m:sub>
                          </m:sSub>
                        </m:e>
                      </m:d>
                      <m:r>
                        <a:rPr lang="en-US" sz="2800" i="1">
                          <a:latin typeface="Cambria Math" charset="0"/>
                        </a:rPr>
                        <m:t>−</m:t>
                      </m:r>
                      <m:r>
                        <a:rPr lang="en-US" sz="2800" i="1">
                          <a:latin typeface="Cambria Math" charset="0"/>
                        </a:rPr>
                        <m:t>𝜆</m:t>
                      </m:r>
                      <m:sSub>
                        <m:sSubPr>
                          <m:ctrlPr>
                            <a:rPr lang="en-US" sz="2800" i="1">
                              <a:latin typeface="Cambria Math" charset="0"/>
                            </a:rPr>
                          </m:ctrlPr>
                        </m:sSubPr>
                        <m:e>
                          <m:r>
                            <a:rPr lang="en-US" sz="2800" i="1">
                              <a:latin typeface="Cambria Math" charset="0"/>
                            </a:rPr>
                            <m:t>𝐹</m:t>
                          </m:r>
                        </m:e>
                        <m:sub>
                          <m:r>
                            <a:rPr lang="en-US" sz="2800" i="1">
                              <a:latin typeface="Cambria Math" charset="0"/>
                            </a:rPr>
                            <m:t>𝑖𝑗</m:t>
                          </m:r>
                        </m:sub>
                      </m:sSub>
                      <m:r>
                        <a:rPr lang="en-US" sz="2800" i="1">
                          <a:latin typeface="Cambria Math" charset="0"/>
                        </a:rPr>
                        <m:t>−</m:t>
                      </m:r>
                      <m:nary>
                        <m:naryPr>
                          <m:chr m:val="∑"/>
                          <m:limLoc m:val="undOvr"/>
                          <m:ctrlPr>
                            <a:rPr lang="en-US" sz="2800" i="1">
                              <a:latin typeface="Cambria Math" charset="0"/>
                            </a:rPr>
                          </m:ctrlPr>
                        </m:naryPr>
                        <m:sub>
                          <m:r>
                            <a:rPr lang="en-US" sz="2800" i="1">
                              <a:latin typeface="Cambria Math" charset="0"/>
                            </a:rPr>
                            <m:t>𝑟</m:t>
                          </m:r>
                          <m:r>
                            <a:rPr lang="en-US" sz="2800" i="1">
                              <a:latin typeface="Cambria Math" charset="0"/>
                            </a:rPr>
                            <m:t>=1</m:t>
                          </m:r>
                        </m:sub>
                        <m:sup>
                          <m:sSub>
                            <m:sSubPr>
                              <m:ctrlPr>
                                <a:rPr lang="en-US" sz="2800" i="1">
                                  <a:latin typeface="Cambria Math" charset="0"/>
                                </a:rPr>
                              </m:ctrlPr>
                            </m:sSubPr>
                            <m:e>
                              <m:r>
                                <a:rPr lang="en-US" sz="2800" i="1">
                                  <a:latin typeface="Cambria Math" charset="0"/>
                                </a:rPr>
                                <m:t>𝑛</m:t>
                              </m:r>
                            </m:e>
                            <m:sub>
                              <m:r>
                                <a:rPr lang="en-US" sz="2800" i="1">
                                  <a:latin typeface="Cambria Math" charset="0"/>
                                </a:rPr>
                                <m:t>𝑟</m:t>
                              </m:r>
                            </m:sub>
                          </m:sSub>
                        </m:sup>
                        <m:e>
                          <m:sSub>
                            <m:sSubPr>
                              <m:ctrlPr>
                                <a:rPr lang="en-US" sz="2800" i="1">
                                  <a:latin typeface="Cambria Math" charset="0"/>
                                </a:rPr>
                              </m:ctrlPr>
                            </m:sSubPr>
                            <m:e>
                              <m:r>
                                <a:rPr lang="en-US" sz="2800" i="1">
                                  <a:latin typeface="Cambria Math" charset="0"/>
                                </a:rPr>
                                <m:t>𝑃</m:t>
                              </m:r>
                              <m:r>
                                <a:rPr lang="en-US" sz="2800" i="1">
                                  <a:latin typeface="Cambria Math" charset="0"/>
                                </a:rPr>
                                <m:t>(</m:t>
                              </m:r>
                              <m:r>
                                <a:rPr lang="en-US" sz="2800" i="1">
                                  <a:latin typeface="Cambria Math" charset="0"/>
                                </a:rPr>
                                <m:t>𝑎𝑎</m:t>
                              </m:r>
                              <m:r>
                                <a:rPr lang="en-US" sz="2800" i="1">
                                  <a:latin typeface="Cambria Math" charset="0"/>
                                </a:rPr>
                                <m:t>)</m:t>
                              </m:r>
                            </m:e>
                            <m:sub>
                              <m:r>
                                <a:rPr lang="en-US" sz="2800" i="1">
                                  <a:latin typeface="Cambria Math" charset="0"/>
                                </a:rPr>
                                <m:t>𝑟</m:t>
                              </m:r>
                            </m:sub>
                          </m:sSub>
                          <m:r>
                            <a:rPr lang="en-US" sz="2800" i="1">
                              <a:latin typeface="Cambria Math" charset="0"/>
                            </a:rPr>
                            <m:t>×</m:t>
                          </m:r>
                          <m:sSub>
                            <m:sSubPr>
                              <m:ctrlPr>
                                <a:rPr lang="en-US" sz="2800" i="1">
                                  <a:latin typeface="Cambria Math" charset="0"/>
                                </a:rPr>
                              </m:ctrlPr>
                            </m:sSubPr>
                            <m:e>
                              <m:r>
                                <a:rPr lang="en-US" sz="2800" i="1">
                                  <a:latin typeface="Cambria Math" charset="0"/>
                                </a:rPr>
                                <m:t>𝑣</m:t>
                              </m:r>
                            </m:e>
                            <m:sub>
                              <m:r>
                                <a:rPr lang="en-US" sz="2800" i="1">
                                  <a:latin typeface="Cambria Math" charset="0"/>
                                </a:rPr>
                                <m:t>𝑟</m:t>
                              </m:r>
                            </m:sub>
                          </m:sSub>
                        </m:e>
                      </m:nary>
                    </m:oMath>
                  </m:oMathPara>
                </a14:m>
                <a:endParaRPr lang="en-US" sz="2800" dirty="0"/>
              </a:p>
              <a:p>
                <a:r>
                  <a:rPr lang="is-IS" dirty="0" smtClean="0"/>
                  <a:t>B</a:t>
                </a:r>
                <a:r>
                  <a:rPr lang="is-IS" baseline="-25000" dirty="0" smtClean="0"/>
                  <a:t>ij</a:t>
                </a:r>
                <a:r>
                  <a:rPr lang="is-IS" dirty="0" smtClean="0"/>
                  <a:t> is a matrix of PA, TBV are true breeding values, λ is the value of a 1% increase in inbreeding, F</a:t>
                </a:r>
                <a:r>
                  <a:rPr lang="is-IS" baseline="-25000" dirty="0" smtClean="0"/>
                  <a:t>ij</a:t>
                </a:r>
                <a:r>
                  <a:rPr lang="is-IS" dirty="0" smtClean="0"/>
                  <a:t> is the inbreeding of the mating, P(aa) is the probability of an affected embryo, and v</a:t>
                </a:r>
                <a:r>
                  <a:rPr lang="is-IS" baseline="-25000" dirty="0" smtClean="0"/>
                  <a:t>r</a:t>
                </a:r>
                <a:r>
                  <a:rPr lang="is-IS" dirty="0" smtClean="0"/>
                  <a:t> is the economic loss associated with an affected embryo. </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610833"/>
                <a:ext cx="8229600" cy="4855303"/>
              </a:xfrm>
              <a:blipFill rotWithShape="0">
                <a:blip r:embed="rId2"/>
                <a:stretch>
                  <a:fillRect l="-1481" t="-3262"/>
                </a:stretch>
              </a:blipFill>
            </p:spPr>
            <p:txBody>
              <a:bodyPr/>
              <a:lstStyle/>
              <a:p>
                <a:r>
                  <a:rPr lang="en-US">
                    <a:noFill/>
                  </a:rPr>
                  <a:t> </a:t>
                </a:r>
              </a:p>
            </p:txBody>
          </p:sp>
        </mc:Fallback>
      </mc:AlternateContent>
      <p:sp>
        <p:nvSpPr>
          <p:cNvPr id="9" name="Footer Placeholder 3"/>
          <p:cNvSpPr>
            <a:spLocks noGrp="1"/>
          </p:cNvSpPr>
          <p:nvPr>
            <p:ph type="ftr" sz="quarter" idx="3"/>
          </p:nvPr>
        </p:nvSpPr>
        <p:spPr>
          <a:xfrm>
            <a:off x="457200" y="6356350"/>
            <a:ext cx="8229600" cy="365125"/>
          </a:xfrm>
        </p:spPr>
        <p:txBody>
          <a:bodyPr/>
          <a:lstStyle/>
          <a:p>
            <a:r>
              <a:rPr lang="en-US" smtClean="0"/>
              <a:t>18</a:t>
            </a:r>
            <a:r>
              <a:rPr lang="en-US" baseline="30000" smtClean="0"/>
              <a:t>a</a:t>
            </a:r>
            <a:r>
              <a:rPr lang="en-US" smtClean="0"/>
              <a:t> </a:t>
            </a:r>
            <a:r>
              <a:rPr lang="en-US" dirty="0" err="1"/>
              <a:t>Congresso</a:t>
            </a:r>
            <a:r>
              <a:rPr lang="en-US" dirty="0"/>
              <a:t> </a:t>
            </a:r>
            <a:r>
              <a:rPr lang="en-US" dirty="0" err="1"/>
              <a:t>Estadual</a:t>
            </a:r>
            <a:r>
              <a:rPr lang="en-US" dirty="0"/>
              <a:t> de </a:t>
            </a:r>
            <a:r>
              <a:rPr lang="en-US" dirty="0" err="1"/>
              <a:t>Medicina</a:t>
            </a:r>
            <a:r>
              <a:rPr lang="en-US" dirty="0"/>
              <a:t> </a:t>
            </a:r>
            <a:r>
              <a:rPr lang="en-US" dirty="0" err="1"/>
              <a:t>Veterinária</a:t>
            </a:r>
            <a:r>
              <a:rPr lang="en-US" dirty="0"/>
              <a:t> &amp; 1</a:t>
            </a:r>
            <a:r>
              <a:rPr lang="en-US" baseline="30000" dirty="0"/>
              <a:t>o</a:t>
            </a:r>
            <a:r>
              <a:rPr lang="en-US" dirty="0"/>
              <a:t> </a:t>
            </a:r>
            <a:r>
              <a:rPr lang="en-US" dirty="0" err="1"/>
              <a:t>Encontro</a:t>
            </a:r>
            <a:r>
              <a:rPr lang="en-US" dirty="0"/>
              <a:t> de </a:t>
            </a:r>
            <a:r>
              <a:rPr lang="en-US" dirty="0" err="1"/>
              <a:t>Buiatria</a:t>
            </a:r>
            <a:r>
              <a:rPr lang="en-US" dirty="0"/>
              <a:t> do CONESUL, </a:t>
            </a:r>
            <a:r>
              <a:rPr lang="en-US" dirty="0" err="1"/>
              <a:t>Canela</a:t>
            </a:r>
            <a:r>
              <a:rPr lang="en-US" dirty="0"/>
              <a:t>, RS, </a:t>
            </a:r>
            <a:r>
              <a:rPr lang="en-US" dirty="0" err="1"/>
              <a:t>Brasil</a:t>
            </a:r>
            <a:r>
              <a:rPr lang="en-US" dirty="0"/>
              <a:t>, 14 October 2016</a:t>
            </a:r>
          </a:p>
        </p:txBody>
      </p:sp>
    </p:spTree>
    <p:extLst>
      <p:ext uri="{BB962C8B-B14F-4D97-AF65-F5344CB8AC3E}">
        <p14:creationId xmlns:p14="http://schemas.microsoft.com/office/powerpoint/2010/main" val="8878298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635080"/>
            <a:ext cx="8229600" cy="1143000"/>
          </a:xfrm>
          <a:prstGeom prst="rect">
            <a:avLst/>
          </a:prstGeom>
        </p:spPr>
        <p:txBody>
          <a:bodyPr/>
          <a:lstStyle>
            <a:lvl1pPr algn="ctr" defTabSz="457200" rtl="0" eaLnBrk="1" latinLnBrk="0" hangingPunct="1">
              <a:spcBef>
                <a:spcPct val="0"/>
              </a:spcBef>
              <a:buNone/>
              <a:defRPr sz="4400" kern="1200" baseline="0">
                <a:solidFill>
                  <a:srgbClr val="FFFF00"/>
                </a:solidFill>
                <a:latin typeface="Gill Sans SemiBold"/>
                <a:ea typeface="+mj-ea"/>
                <a:cs typeface="+mj-cs"/>
              </a:defRPr>
            </a:lvl1pPr>
          </a:lstStyle>
          <a:p>
            <a:r>
              <a:rPr lang="en-US" dirty="0" smtClean="0"/>
              <a:t>Introduction to genetic disorders</a:t>
            </a:r>
            <a:endParaRPr lang="en-US" dirty="0"/>
          </a:p>
        </p:txBody>
      </p:sp>
    </p:spTree>
    <p:extLst>
      <p:ext uri="{BB962C8B-B14F-4D97-AF65-F5344CB8AC3E}">
        <p14:creationId xmlns:p14="http://schemas.microsoft.com/office/powerpoint/2010/main" val="1453014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Mate allocation (cont’d)</a:t>
            </a:r>
            <a:endParaRPr lang="en-US" dirty="0"/>
          </a:p>
        </p:txBody>
      </p:sp>
      <p:sp>
        <p:nvSpPr>
          <p:cNvPr id="3" name="Content Placeholder 2"/>
          <p:cNvSpPr>
            <a:spLocks noGrp="1"/>
          </p:cNvSpPr>
          <p:nvPr>
            <p:ph idx="1"/>
          </p:nvPr>
        </p:nvSpPr>
        <p:spPr/>
        <p:txBody>
          <a:bodyPr>
            <a:normAutofit fontScale="92500" lnSpcReduction="10000"/>
          </a:bodyPr>
          <a:lstStyle/>
          <a:p>
            <a:r>
              <a:rPr lang="en-US" smtClean="0"/>
              <a:t>A matrix, M, is used to allocate bulls to cows</a:t>
            </a:r>
          </a:p>
          <a:p>
            <a:r>
              <a:rPr lang="en-US" smtClean="0"/>
              <a:t>M</a:t>
            </a:r>
            <a:r>
              <a:rPr lang="en-US" baseline="-25000" smtClean="0"/>
              <a:t>ij</a:t>
            </a:r>
            <a:r>
              <a:rPr lang="en-US" smtClean="0"/>
              <a:t> is set to 1 if B</a:t>
            </a:r>
            <a:r>
              <a:rPr lang="en-US" baseline="-25000" smtClean="0"/>
              <a:t>ij</a:t>
            </a:r>
            <a:r>
              <a:rPr lang="en-US" smtClean="0"/>
              <a:t> is the greatest value in column j (largest PA available for mating to that cow)</a:t>
            </a:r>
          </a:p>
          <a:p>
            <a:r>
              <a:rPr lang="en-US" smtClean="0"/>
              <a:t>If the sum of row i &lt; the maximum number of permitted matings for that bull the mating is allocated</a:t>
            </a:r>
          </a:p>
          <a:p>
            <a:r>
              <a:rPr lang="en-US" smtClean="0"/>
              <a:t>Otherwise, the bull with the next-highest value of B</a:t>
            </a:r>
            <a:r>
              <a:rPr lang="en-US" baseline="-25000" smtClean="0"/>
              <a:t>ij</a:t>
            </a:r>
            <a:r>
              <a:rPr lang="en-US" smtClean="0"/>
              <a:t> is selected, and so on, until each column has one and only one element equal to 1</a:t>
            </a:r>
          </a:p>
          <a:p>
            <a:endParaRPr lang="en-US" dirty="0"/>
          </a:p>
        </p:txBody>
      </p:sp>
      <p:sp>
        <p:nvSpPr>
          <p:cNvPr id="5" name="Footer Placeholder 3"/>
          <p:cNvSpPr>
            <a:spLocks noGrp="1"/>
          </p:cNvSpPr>
          <p:nvPr>
            <p:ph type="ftr" sz="quarter" idx="3"/>
          </p:nvPr>
        </p:nvSpPr>
        <p:spPr>
          <a:xfrm>
            <a:off x="457200" y="6356350"/>
            <a:ext cx="8229600" cy="365125"/>
          </a:xfrm>
        </p:spPr>
        <p:txBody>
          <a:bodyPr/>
          <a:lstStyle/>
          <a:p>
            <a:r>
              <a:rPr lang="en-US" smtClean="0"/>
              <a:t>18</a:t>
            </a:r>
            <a:r>
              <a:rPr lang="en-US" baseline="30000" smtClean="0"/>
              <a:t>a</a:t>
            </a:r>
            <a:r>
              <a:rPr lang="en-US" smtClean="0"/>
              <a:t> </a:t>
            </a:r>
            <a:r>
              <a:rPr lang="en-US" dirty="0" err="1"/>
              <a:t>Congresso</a:t>
            </a:r>
            <a:r>
              <a:rPr lang="en-US" dirty="0"/>
              <a:t> </a:t>
            </a:r>
            <a:r>
              <a:rPr lang="en-US" dirty="0" err="1"/>
              <a:t>Estadual</a:t>
            </a:r>
            <a:r>
              <a:rPr lang="en-US" dirty="0"/>
              <a:t> de </a:t>
            </a:r>
            <a:r>
              <a:rPr lang="en-US" dirty="0" err="1"/>
              <a:t>Medicina</a:t>
            </a:r>
            <a:r>
              <a:rPr lang="en-US" dirty="0"/>
              <a:t> </a:t>
            </a:r>
            <a:r>
              <a:rPr lang="en-US" dirty="0" err="1"/>
              <a:t>Veterinária</a:t>
            </a:r>
            <a:r>
              <a:rPr lang="en-US" dirty="0"/>
              <a:t> &amp; 1</a:t>
            </a:r>
            <a:r>
              <a:rPr lang="en-US" baseline="30000" dirty="0"/>
              <a:t>o</a:t>
            </a:r>
            <a:r>
              <a:rPr lang="en-US" dirty="0"/>
              <a:t> </a:t>
            </a:r>
            <a:r>
              <a:rPr lang="en-US" dirty="0" err="1"/>
              <a:t>Encontro</a:t>
            </a:r>
            <a:r>
              <a:rPr lang="en-US" dirty="0"/>
              <a:t> de </a:t>
            </a:r>
            <a:r>
              <a:rPr lang="en-US" dirty="0" err="1"/>
              <a:t>Buiatria</a:t>
            </a:r>
            <a:r>
              <a:rPr lang="en-US" dirty="0"/>
              <a:t> do CONESUL, </a:t>
            </a:r>
            <a:r>
              <a:rPr lang="en-US" dirty="0" err="1"/>
              <a:t>Canela</a:t>
            </a:r>
            <a:r>
              <a:rPr lang="en-US" dirty="0"/>
              <a:t>, RS, </a:t>
            </a:r>
            <a:r>
              <a:rPr lang="en-US" dirty="0" err="1"/>
              <a:t>Brasil</a:t>
            </a:r>
            <a:r>
              <a:rPr lang="en-US" dirty="0"/>
              <a:t>, 14 October 2016</a:t>
            </a:r>
          </a:p>
        </p:txBody>
      </p:sp>
    </p:spTree>
    <p:extLst>
      <p:ext uri="{BB962C8B-B14F-4D97-AF65-F5344CB8AC3E}">
        <p14:creationId xmlns:p14="http://schemas.microsoft.com/office/powerpoint/2010/main" val="101951460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144" y="274638"/>
            <a:ext cx="8420986" cy="1143000"/>
          </a:xfrm>
        </p:spPr>
        <p:txBody>
          <a:bodyPr>
            <a:normAutofit fontScale="90000"/>
          </a:bodyPr>
          <a:lstStyle/>
          <a:p>
            <a:r>
              <a:rPr lang="en-US" dirty="0" smtClean="0"/>
              <a:t>Frequencies change at different rates</a:t>
            </a:r>
            <a:endParaRPr lang="en-US" dirty="0"/>
          </a:p>
        </p:txBody>
      </p:sp>
      <p:pic>
        <p:nvPicPr>
          <p:cNvPr id="10242" name="Picture 2" descr="ttps://static-content.springer.com/image/art%3A10.1186%2Fs12711-015-0174-9/MediaObjects/12711_2015_174_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7930" y="1226247"/>
            <a:ext cx="6858000" cy="515224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rot="5400000">
            <a:off x="7341190" y="5503609"/>
            <a:ext cx="1669752" cy="307777"/>
          </a:xfrm>
          <a:prstGeom prst="rect">
            <a:avLst/>
          </a:prstGeom>
        </p:spPr>
        <p:txBody>
          <a:bodyPr wrap="none">
            <a:spAutoFit/>
          </a:bodyPr>
          <a:lstStyle/>
          <a:p>
            <a:r>
              <a:rPr lang="en-US" sz="1400" b="1" dirty="0" smtClean="0">
                <a:solidFill>
                  <a:schemeClr val="bg1"/>
                </a:solidFill>
              </a:rPr>
              <a:t>Source: </a:t>
            </a:r>
            <a:r>
              <a:rPr lang="en-US" sz="1400" b="1" dirty="0" smtClean="0">
                <a:solidFill>
                  <a:srgbClr val="D9D7AC"/>
                </a:solidFill>
              </a:rPr>
              <a:t>Cole (2015</a:t>
            </a:r>
            <a:r>
              <a:rPr lang="en-US" sz="1400" b="1" dirty="0">
                <a:solidFill>
                  <a:srgbClr val="D9D7AC"/>
                </a:solidFill>
              </a:rPr>
              <a:t>)</a:t>
            </a:r>
            <a:r>
              <a:rPr lang="en-US" sz="1400" b="1" dirty="0">
                <a:solidFill>
                  <a:schemeClr val="bg1"/>
                </a:solidFill>
              </a:rPr>
              <a:t>.</a:t>
            </a:r>
          </a:p>
        </p:txBody>
      </p:sp>
      <p:sp>
        <p:nvSpPr>
          <p:cNvPr id="12" name="Footer Placeholder 3"/>
          <p:cNvSpPr>
            <a:spLocks noGrp="1"/>
          </p:cNvSpPr>
          <p:nvPr>
            <p:ph type="ftr" sz="quarter" idx="3"/>
          </p:nvPr>
        </p:nvSpPr>
        <p:spPr>
          <a:xfrm>
            <a:off x="457200" y="6356350"/>
            <a:ext cx="8229600" cy="365125"/>
          </a:xfrm>
        </p:spPr>
        <p:txBody>
          <a:bodyPr/>
          <a:lstStyle/>
          <a:p>
            <a:r>
              <a:rPr lang="en-US" smtClean="0"/>
              <a:t>18</a:t>
            </a:r>
            <a:r>
              <a:rPr lang="en-US" baseline="30000" smtClean="0"/>
              <a:t>a</a:t>
            </a:r>
            <a:r>
              <a:rPr lang="en-US" smtClean="0"/>
              <a:t> </a:t>
            </a:r>
            <a:r>
              <a:rPr lang="en-US" dirty="0" err="1"/>
              <a:t>Congresso</a:t>
            </a:r>
            <a:r>
              <a:rPr lang="en-US" dirty="0"/>
              <a:t> </a:t>
            </a:r>
            <a:r>
              <a:rPr lang="en-US" dirty="0" err="1"/>
              <a:t>Estadual</a:t>
            </a:r>
            <a:r>
              <a:rPr lang="en-US" dirty="0"/>
              <a:t> de </a:t>
            </a:r>
            <a:r>
              <a:rPr lang="en-US" dirty="0" err="1"/>
              <a:t>Medicina</a:t>
            </a:r>
            <a:r>
              <a:rPr lang="en-US" dirty="0"/>
              <a:t> </a:t>
            </a:r>
            <a:r>
              <a:rPr lang="en-US" dirty="0" err="1"/>
              <a:t>Veterinária</a:t>
            </a:r>
            <a:r>
              <a:rPr lang="en-US" dirty="0"/>
              <a:t> &amp; 1</a:t>
            </a:r>
            <a:r>
              <a:rPr lang="en-US" baseline="30000" dirty="0"/>
              <a:t>o</a:t>
            </a:r>
            <a:r>
              <a:rPr lang="en-US" dirty="0"/>
              <a:t> </a:t>
            </a:r>
            <a:r>
              <a:rPr lang="en-US" dirty="0" err="1"/>
              <a:t>Encontro</a:t>
            </a:r>
            <a:r>
              <a:rPr lang="en-US" dirty="0"/>
              <a:t> de </a:t>
            </a:r>
            <a:r>
              <a:rPr lang="en-US" dirty="0" err="1"/>
              <a:t>Buiatria</a:t>
            </a:r>
            <a:r>
              <a:rPr lang="en-US" dirty="0"/>
              <a:t> do CONESUL, </a:t>
            </a:r>
            <a:r>
              <a:rPr lang="en-US" dirty="0" err="1"/>
              <a:t>Canela</a:t>
            </a:r>
            <a:r>
              <a:rPr lang="en-US" dirty="0"/>
              <a:t>, RS, </a:t>
            </a:r>
            <a:r>
              <a:rPr lang="en-US" dirty="0" err="1"/>
              <a:t>Brasil</a:t>
            </a:r>
            <a:r>
              <a:rPr lang="en-US" dirty="0"/>
              <a:t>, 14 October 2016</a:t>
            </a:r>
          </a:p>
        </p:txBody>
      </p:sp>
    </p:spTree>
    <p:extLst>
      <p:ext uri="{BB962C8B-B14F-4D97-AF65-F5344CB8AC3E}">
        <p14:creationId xmlns:p14="http://schemas.microsoft.com/office/powerpoint/2010/main" val="17408484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916" y="274638"/>
            <a:ext cx="8654901" cy="1143000"/>
          </a:xfrm>
        </p:spPr>
        <p:txBody>
          <a:bodyPr>
            <a:normAutofit fontScale="90000"/>
          </a:bodyPr>
          <a:lstStyle/>
          <a:p>
            <a:r>
              <a:rPr lang="en-US" dirty="0" smtClean="0"/>
              <a:t>More embryos die when carriers used</a:t>
            </a:r>
            <a:endParaRPr lang="en-US" dirty="0"/>
          </a:p>
        </p:txBody>
      </p:sp>
      <p:pic>
        <p:nvPicPr>
          <p:cNvPr id="12290" name="Picture 2" descr="ttps://static-content.springer.com/image/art%3A10.1186%2Fs12711-015-0174-9/MediaObjects/12711_2015_174_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0850" y="1269021"/>
            <a:ext cx="6786404" cy="5062171"/>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12" name="TextBox 11"/>
          <p:cNvSpPr txBox="1"/>
          <p:nvPr/>
        </p:nvSpPr>
        <p:spPr>
          <a:xfrm rot="5400000">
            <a:off x="7245131" y="5430920"/>
            <a:ext cx="1729962" cy="276999"/>
          </a:xfrm>
          <a:prstGeom prst="rect">
            <a:avLst/>
          </a:prstGeom>
          <a:noFill/>
        </p:spPr>
        <p:txBody>
          <a:bodyPr wrap="none" rtlCol="0">
            <a:spAutoFit/>
          </a:bodyPr>
          <a:lstStyle/>
          <a:p>
            <a:pPr algn="r"/>
            <a:r>
              <a:rPr lang="en-US" sz="1200" b="1" dirty="0" smtClean="0">
                <a:solidFill>
                  <a:schemeClr val="bg1"/>
                </a:solidFill>
                <a:latin typeface="Trebuchet MS" charset="0"/>
                <a:ea typeface="Trebuchet MS" charset="0"/>
                <a:cs typeface="Trebuchet MS" charset="0"/>
              </a:rPr>
              <a:t>Source</a:t>
            </a:r>
            <a:r>
              <a:rPr lang="en-US" sz="1200" b="1" smtClean="0">
                <a:solidFill>
                  <a:schemeClr val="bg1"/>
                </a:solidFill>
                <a:latin typeface="Trebuchet MS" charset="0"/>
                <a:ea typeface="Trebuchet MS" charset="0"/>
                <a:cs typeface="Trebuchet MS" charset="0"/>
              </a:rPr>
              <a:t>: </a:t>
            </a:r>
            <a:r>
              <a:rPr lang="en-US" sz="1200" b="1" smtClean="0">
                <a:solidFill>
                  <a:srgbClr val="D9D7AC"/>
                </a:solidFill>
                <a:latin typeface="Trebuchet MS" charset="0"/>
                <a:ea typeface="Trebuchet MS" charset="0"/>
                <a:cs typeface="Trebuchet MS" charset="0"/>
              </a:rPr>
              <a:t>Cole (2015)</a:t>
            </a:r>
            <a:r>
              <a:rPr lang="en-US" sz="1200" b="1" smtClean="0">
                <a:solidFill>
                  <a:schemeClr val="bg1"/>
                </a:solidFill>
                <a:latin typeface="Trebuchet MS" charset="0"/>
                <a:ea typeface="Trebuchet MS" charset="0"/>
                <a:cs typeface="Trebuchet MS" charset="0"/>
              </a:rPr>
              <a:t>.</a:t>
            </a:r>
            <a:endParaRPr lang="en-US" sz="1200" b="1" dirty="0">
              <a:solidFill>
                <a:schemeClr val="bg1"/>
              </a:solidFill>
              <a:latin typeface="Trebuchet MS" charset="0"/>
              <a:ea typeface="Trebuchet MS" charset="0"/>
              <a:cs typeface="Trebuchet MS" charset="0"/>
            </a:endParaRPr>
          </a:p>
        </p:txBody>
      </p:sp>
      <p:sp>
        <p:nvSpPr>
          <p:cNvPr id="13" name="Footer Placeholder 3"/>
          <p:cNvSpPr>
            <a:spLocks noGrp="1"/>
          </p:cNvSpPr>
          <p:nvPr>
            <p:ph type="ftr" sz="quarter" idx="3"/>
          </p:nvPr>
        </p:nvSpPr>
        <p:spPr>
          <a:xfrm>
            <a:off x="457200" y="6356350"/>
            <a:ext cx="8229600" cy="365125"/>
          </a:xfrm>
        </p:spPr>
        <p:txBody>
          <a:bodyPr/>
          <a:lstStyle/>
          <a:p>
            <a:r>
              <a:rPr lang="en-US" smtClean="0"/>
              <a:t>18</a:t>
            </a:r>
            <a:r>
              <a:rPr lang="en-US" baseline="30000" smtClean="0"/>
              <a:t>a</a:t>
            </a:r>
            <a:r>
              <a:rPr lang="en-US" smtClean="0"/>
              <a:t> </a:t>
            </a:r>
            <a:r>
              <a:rPr lang="en-US" dirty="0" err="1"/>
              <a:t>Congresso</a:t>
            </a:r>
            <a:r>
              <a:rPr lang="en-US" dirty="0"/>
              <a:t> </a:t>
            </a:r>
            <a:r>
              <a:rPr lang="en-US" dirty="0" err="1"/>
              <a:t>Estadual</a:t>
            </a:r>
            <a:r>
              <a:rPr lang="en-US" dirty="0"/>
              <a:t> de </a:t>
            </a:r>
            <a:r>
              <a:rPr lang="en-US" dirty="0" err="1"/>
              <a:t>Medicina</a:t>
            </a:r>
            <a:r>
              <a:rPr lang="en-US" dirty="0"/>
              <a:t> </a:t>
            </a:r>
            <a:r>
              <a:rPr lang="en-US" dirty="0" err="1"/>
              <a:t>Veterinária</a:t>
            </a:r>
            <a:r>
              <a:rPr lang="en-US" dirty="0"/>
              <a:t> &amp; 1</a:t>
            </a:r>
            <a:r>
              <a:rPr lang="en-US" baseline="30000" dirty="0"/>
              <a:t>o</a:t>
            </a:r>
            <a:r>
              <a:rPr lang="en-US" dirty="0"/>
              <a:t> </a:t>
            </a:r>
            <a:r>
              <a:rPr lang="en-US" dirty="0" err="1"/>
              <a:t>Encontro</a:t>
            </a:r>
            <a:r>
              <a:rPr lang="en-US" dirty="0"/>
              <a:t> de </a:t>
            </a:r>
            <a:r>
              <a:rPr lang="en-US" dirty="0" err="1"/>
              <a:t>Buiatria</a:t>
            </a:r>
            <a:r>
              <a:rPr lang="en-US" dirty="0"/>
              <a:t> do CONESUL, </a:t>
            </a:r>
            <a:r>
              <a:rPr lang="en-US" dirty="0" err="1"/>
              <a:t>Canela</a:t>
            </a:r>
            <a:r>
              <a:rPr lang="en-US" dirty="0"/>
              <a:t>, RS, </a:t>
            </a:r>
            <a:r>
              <a:rPr lang="en-US" dirty="0" err="1"/>
              <a:t>Brasil</a:t>
            </a:r>
            <a:r>
              <a:rPr lang="en-US" dirty="0"/>
              <a:t>, 14 October 2016</a:t>
            </a:r>
          </a:p>
        </p:txBody>
      </p:sp>
    </p:spTree>
    <p:extLst>
      <p:ext uri="{BB962C8B-B14F-4D97-AF65-F5344CB8AC3E}">
        <p14:creationId xmlns:p14="http://schemas.microsoft.com/office/powerpoint/2010/main" val="4044055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Gene editing in livestock</a:t>
            </a:r>
            <a:endParaRPr lang="en-US" dirty="0"/>
          </a:p>
        </p:txBody>
      </p:sp>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l="19484" t="10288" r="19275" b="29288"/>
          <a:stretch/>
        </p:blipFill>
        <p:spPr>
          <a:xfrm>
            <a:off x="494525" y="1600200"/>
            <a:ext cx="8154949" cy="4525963"/>
          </a:xfrm>
        </p:spPr>
      </p:pic>
      <p:pic>
        <p:nvPicPr>
          <p:cNvPr id="13314" name="Picture 2" descr="creen Shot 2016-05-10 at 4.15.23 P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3300" y="1277641"/>
            <a:ext cx="2857500" cy="2028825"/>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28333" t="11018" r="11852" b="11358"/>
          <a:stretch/>
        </p:blipFill>
        <p:spPr>
          <a:xfrm>
            <a:off x="203200" y="1862539"/>
            <a:ext cx="5469467" cy="3992562"/>
          </a:xfrm>
          <a:prstGeom prst="rect">
            <a:avLst/>
          </a:prstGeom>
          <a:ln w="25400">
            <a:solidFill>
              <a:schemeClr val="tx1"/>
            </a:solidFill>
          </a:ln>
        </p:spPr>
      </p:pic>
      <p:sp>
        <p:nvSpPr>
          <p:cNvPr id="13" name="Footer Placeholder 3"/>
          <p:cNvSpPr>
            <a:spLocks noGrp="1"/>
          </p:cNvSpPr>
          <p:nvPr>
            <p:ph type="ftr" sz="quarter" idx="3"/>
          </p:nvPr>
        </p:nvSpPr>
        <p:spPr>
          <a:xfrm>
            <a:off x="457200" y="6356350"/>
            <a:ext cx="8229600" cy="365125"/>
          </a:xfrm>
        </p:spPr>
        <p:txBody>
          <a:bodyPr/>
          <a:lstStyle/>
          <a:p>
            <a:r>
              <a:rPr lang="en-US" smtClean="0"/>
              <a:t>18</a:t>
            </a:r>
            <a:r>
              <a:rPr lang="en-US" baseline="30000" smtClean="0"/>
              <a:t>a</a:t>
            </a:r>
            <a:r>
              <a:rPr lang="en-US" smtClean="0"/>
              <a:t> </a:t>
            </a:r>
            <a:r>
              <a:rPr lang="en-US" dirty="0" err="1"/>
              <a:t>Congresso</a:t>
            </a:r>
            <a:r>
              <a:rPr lang="en-US" dirty="0"/>
              <a:t> </a:t>
            </a:r>
            <a:r>
              <a:rPr lang="en-US" dirty="0" err="1"/>
              <a:t>Estadual</a:t>
            </a:r>
            <a:r>
              <a:rPr lang="en-US" dirty="0"/>
              <a:t> de </a:t>
            </a:r>
            <a:r>
              <a:rPr lang="en-US" dirty="0" err="1"/>
              <a:t>Medicina</a:t>
            </a:r>
            <a:r>
              <a:rPr lang="en-US" dirty="0"/>
              <a:t> </a:t>
            </a:r>
            <a:r>
              <a:rPr lang="en-US" dirty="0" err="1"/>
              <a:t>Veterinária</a:t>
            </a:r>
            <a:r>
              <a:rPr lang="en-US" dirty="0"/>
              <a:t> &amp; 1</a:t>
            </a:r>
            <a:r>
              <a:rPr lang="en-US" baseline="30000" dirty="0"/>
              <a:t>o</a:t>
            </a:r>
            <a:r>
              <a:rPr lang="en-US" dirty="0"/>
              <a:t> </a:t>
            </a:r>
            <a:r>
              <a:rPr lang="en-US" dirty="0" err="1"/>
              <a:t>Encontro</a:t>
            </a:r>
            <a:r>
              <a:rPr lang="en-US" dirty="0"/>
              <a:t> de </a:t>
            </a:r>
            <a:r>
              <a:rPr lang="en-US" dirty="0" err="1"/>
              <a:t>Buiatria</a:t>
            </a:r>
            <a:r>
              <a:rPr lang="en-US" dirty="0"/>
              <a:t> do CONESUL, </a:t>
            </a:r>
            <a:r>
              <a:rPr lang="en-US" dirty="0" err="1"/>
              <a:t>Canela</a:t>
            </a:r>
            <a:r>
              <a:rPr lang="en-US" dirty="0"/>
              <a:t>, RS, </a:t>
            </a:r>
            <a:r>
              <a:rPr lang="en-US" dirty="0" err="1"/>
              <a:t>Brasil</a:t>
            </a:r>
            <a:r>
              <a:rPr lang="en-US" dirty="0"/>
              <a:t>, 14 October 2016</a:t>
            </a:r>
          </a:p>
        </p:txBody>
      </p:sp>
    </p:spTree>
    <p:extLst>
      <p:ext uri="{BB962C8B-B14F-4D97-AF65-F5344CB8AC3E}">
        <p14:creationId xmlns:p14="http://schemas.microsoft.com/office/powerpoint/2010/main" val="69622112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Allele frequency change</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633" y="1217418"/>
            <a:ext cx="7315200" cy="5029200"/>
          </a:xfrm>
          <a:prstGeom prst="rect">
            <a:avLst/>
          </a:prstGeom>
          <a:ln w="19050">
            <a:solidFill>
              <a:schemeClr val="tx1"/>
            </a:solidFill>
          </a:ln>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6048" y="1306440"/>
            <a:ext cx="7315200" cy="5029200"/>
          </a:xfrm>
          <a:prstGeom prst="rect">
            <a:avLst/>
          </a:prstGeom>
          <a:ln w="19050">
            <a:solidFill>
              <a:schemeClr val="tx1"/>
            </a:solidFill>
          </a:ln>
        </p:spPr>
      </p:pic>
      <p:pic>
        <p:nvPicPr>
          <p:cNvPr id="5" name="Content Placeholder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504709" y="1413863"/>
            <a:ext cx="7290517" cy="5012231"/>
          </a:xfrm>
          <a:ln w="19050">
            <a:solidFill>
              <a:schemeClr val="tx1"/>
            </a:solidFill>
          </a:ln>
        </p:spPr>
      </p:pic>
      <p:sp>
        <p:nvSpPr>
          <p:cNvPr id="13" name="Footer Placeholder 3"/>
          <p:cNvSpPr>
            <a:spLocks noGrp="1"/>
          </p:cNvSpPr>
          <p:nvPr>
            <p:ph type="ftr" sz="quarter" idx="3"/>
          </p:nvPr>
        </p:nvSpPr>
        <p:spPr>
          <a:xfrm>
            <a:off x="457200" y="6356350"/>
            <a:ext cx="8229600" cy="365125"/>
          </a:xfrm>
        </p:spPr>
        <p:txBody>
          <a:bodyPr/>
          <a:lstStyle/>
          <a:p>
            <a:r>
              <a:rPr lang="en-US" smtClean="0"/>
              <a:t>18</a:t>
            </a:r>
            <a:r>
              <a:rPr lang="en-US" baseline="30000" smtClean="0"/>
              <a:t>a</a:t>
            </a:r>
            <a:r>
              <a:rPr lang="en-US" smtClean="0"/>
              <a:t> </a:t>
            </a:r>
            <a:r>
              <a:rPr lang="en-US" dirty="0" err="1"/>
              <a:t>Congresso</a:t>
            </a:r>
            <a:r>
              <a:rPr lang="en-US" dirty="0"/>
              <a:t> </a:t>
            </a:r>
            <a:r>
              <a:rPr lang="en-US" dirty="0" err="1"/>
              <a:t>Estadual</a:t>
            </a:r>
            <a:r>
              <a:rPr lang="en-US" dirty="0"/>
              <a:t> de </a:t>
            </a:r>
            <a:r>
              <a:rPr lang="en-US" dirty="0" err="1"/>
              <a:t>Medicina</a:t>
            </a:r>
            <a:r>
              <a:rPr lang="en-US" dirty="0"/>
              <a:t> </a:t>
            </a:r>
            <a:r>
              <a:rPr lang="en-US" dirty="0" err="1"/>
              <a:t>Veterinária</a:t>
            </a:r>
            <a:r>
              <a:rPr lang="en-US" dirty="0"/>
              <a:t> &amp; 1</a:t>
            </a:r>
            <a:r>
              <a:rPr lang="en-US" baseline="30000" dirty="0"/>
              <a:t>o</a:t>
            </a:r>
            <a:r>
              <a:rPr lang="en-US" dirty="0"/>
              <a:t> </a:t>
            </a:r>
            <a:r>
              <a:rPr lang="en-US" dirty="0" err="1"/>
              <a:t>Encontro</a:t>
            </a:r>
            <a:r>
              <a:rPr lang="en-US" dirty="0"/>
              <a:t> de </a:t>
            </a:r>
            <a:r>
              <a:rPr lang="en-US" dirty="0" err="1"/>
              <a:t>Buiatria</a:t>
            </a:r>
            <a:r>
              <a:rPr lang="en-US" dirty="0"/>
              <a:t> do CONESUL, </a:t>
            </a:r>
            <a:r>
              <a:rPr lang="en-US" dirty="0" err="1"/>
              <a:t>Canela</a:t>
            </a:r>
            <a:r>
              <a:rPr lang="en-US" dirty="0"/>
              <a:t>, RS, </a:t>
            </a:r>
            <a:r>
              <a:rPr lang="en-US" dirty="0" err="1"/>
              <a:t>Brasil</a:t>
            </a:r>
            <a:r>
              <a:rPr lang="en-US" dirty="0"/>
              <a:t>, 14 October 2016</a:t>
            </a:r>
          </a:p>
        </p:txBody>
      </p:sp>
    </p:spTree>
    <p:extLst>
      <p:ext uri="{BB962C8B-B14F-4D97-AF65-F5344CB8AC3E}">
        <p14:creationId xmlns:p14="http://schemas.microsoft.com/office/powerpoint/2010/main" val="110986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9" presetClass="emph" presetSubtype="0" nodeType="withEffect">
                                  <p:stCondLst>
                                    <p:cond delay="0"/>
                                  </p:stCondLst>
                                  <p:childTnLst>
                                    <p:set>
                                      <p:cBhvr rctx="PPT">
                                        <p:cTn id="8" dur="indefinite"/>
                                        <p:tgtEl>
                                          <p:spTgt spid="6"/>
                                        </p:tgtEl>
                                        <p:attrNameLst>
                                          <p:attrName>style.opacity</p:attrName>
                                        </p:attrNameLst>
                                      </p:cBhvr>
                                      <p:to>
                                        <p:strVal val="0.5"/>
                                      </p:to>
                                    </p:set>
                                    <p:animEffect filter="image" prLst="opacity: 0.5">
                                      <p:cBhvr rctx="IE">
                                        <p:cTn id="9" dur="indefinite"/>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cTn>
                              </p:par>
                              <p:par>
                                <p:cTn id="14" presetID="9" presetClass="emph" presetSubtype="0" nodeType="withEffect">
                                  <p:stCondLst>
                                    <p:cond delay="0"/>
                                  </p:stCondLst>
                                  <p:childTnLst>
                                    <p:set>
                                      <p:cBhvr rctx="PPT">
                                        <p:cTn id="15" dur="indefinite"/>
                                        <p:tgtEl>
                                          <p:spTgt spid="9"/>
                                        </p:tgtEl>
                                        <p:attrNameLst>
                                          <p:attrName>style.opacity</p:attrName>
                                        </p:attrNameLst>
                                      </p:cBhvr>
                                      <p:to>
                                        <p:strVal val="0.5"/>
                                      </p:to>
                                    </p:set>
                                    <p:animEffect filter="image" prLst="opacity: 0.5">
                                      <p:cBhvr rctx="IE">
                                        <p:cTn id="16" dur="indefinite"/>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Rates of inbreeding</a:t>
            </a:r>
            <a:endParaRPr lang="en-US" dirty="0"/>
          </a:p>
        </p:txBody>
      </p:sp>
      <p:pic>
        <p:nvPicPr>
          <p:cNvPr id="15" name="Content Placeholder 1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1818" y="1299258"/>
            <a:ext cx="6583218" cy="4525963"/>
          </a:xfrm>
          <a:ln w="19050">
            <a:solidFill>
              <a:schemeClr val="tx1"/>
            </a:solidFill>
          </a:ln>
        </p:spPr>
      </p:pic>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0015" y="1394404"/>
            <a:ext cx="7315200" cy="5029200"/>
          </a:xfrm>
          <a:prstGeom prst="rect">
            <a:avLst/>
          </a:prstGeom>
          <a:ln w="19050">
            <a:solidFill>
              <a:schemeClr val="tx1"/>
            </a:solidFill>
          </a:ln>
        </p:spPr>
      </p:pic>
      <p:sp>
        <p:nvSpPr>
          <p:cNvPr id="7" name="Footer Placeholder 3"/>
          <p:cNvSpPr>
            <a:spLocks noGrp="1"/>
          </p:cNvSpPr>
          <p:nvPr>
            <p:ph type="ftr" sz="quarter" idx="3"/>
          </p:nvPr>
        </p:nvSpPr>
        <p:spPr>
          <a:xfrm>
            <a:off x="457200" y="6356350"/>
            <a:ext cx="8229600" cy="365125"/>
          </a:xfrm>
        </p:spPr>
        <p:txBody>
          <a:bodyPr/>
          <a:lstStyle/>
          <a:p>
            <a:r>
              <a:rPr lang="en-US" smtClean="0"/>
              <a:t>18</a:t>
            </a:r>
            <a:r>
              <a:rPr lang="en-US" baseline="30000" smtClean="0"/>
              <a:t>a</a:t>
            </a:r>
            <a:r>
              <a:rPr lang="en-US" smtClean="0"/>
              <a:t> </a:t>
            </a:r>
            <a:r>
              <a:rPr lang="en-US" dirty="0" err="1"/>
              <a:t>Congresso</a:t>
            </a:r>
            <a:r>
              <a:rPr lang="en-US" dirty="0"/>
              <a:t> </a:t>
            </a:r>
            <a:r>
              <a:rPr lang="en-US" dirty="0" err="1"/>
              <a:t>Estadual</a:t>
            </a:r>
            <a:r>
              <a:rPr lang="en-US" dirty="0"/>
              <a:t> de </a:t>
            </a:r>
            <a:r>
              <a:rPr lang="en-US" dirty="0" err="1"/>
              <a:t>Medicina</a:t>
            </a:r>
            <a:r>
              <a:rPr lang="en-US" dirty="0"/>
              <a:t> </a:t>
            </a:r>
            <a:r>
              <a:rPr lang="en-US" dirty="0" err="1"/>
              <a:t>Veterinária</a:t>
            </a:r>
            <a:r>
              <a:rPr lang="en-US" dirty="0"/>
              <a:t> &amp; 1</a:t>
            </a:r>
            <a:r>
              <a:rPr lang="en-US" baseline="30000" dirty="0"/>
              <a:t>o</a:t>
            </a:r>
            <a:r>
              <a:rPr lang="en-US" dirty="0"/>
              <a:t> </a:t>
            </a:r>
            <a:r>
              <a:rPr lang="en-US" dirty="0" err="1"/>
              <a:t>Encontro</a:t>
            </a:r>
            <a:r>
              <a:rPr lang="en-US" dirty="0"/>
              <a:t> de </a:t>
            </a:r>
            <a:r>
              <a:rPr lang="en-US" dirty="0" err="1"/>
              <a:t>Buiatria</a:t>
            </a:r>
            <a:r>
              <a:rPr lang="en-US" dirty="0"/>
              <a:t> do CONESUL, </a:t>
            </a:r>
            <a:r>
              <a:rPr lang="en-US" dirty="0" err="1"/>
              <a:t>Canela</a:t>
            </a:r>
            <a:r>
              <a:rPr lang="en-US" dirty="0"/>
              <a:t>, RS, </a:t>
            </a:r>
            <a:r>
              <a:rPr lang="en-US" dirty="0" err="1"/>
              <a:t>Brasil</a:t>
            </a:r>
            <a:r>
              <a:rPr lang="en-US" dirty="0"/>
              <a:t>, 14 October 2016</a:t>
            </a:r>
          </a:p>
        </p:txBody>
      </p:sp>
    </p:spTree>
    <p:extLst>
      <p:ext uri="{BB962C8B-B14F-4D97-AF65-F5344CB8AC3E}">
        <p14:creationId xmlns:p14="http://schemas.microsoft.com/office/powerpoint/2010/main" val="409265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9" presetClass="emph" presetSubtype="0" nodeType="withEffect">
                                  <p:stCondLst>
                                    <p:cond delay="0"/>
                                  </p:stCondLst>
                                  <p:childTnLst>
                                    <p:set>
                                      <p:cBhvr rctx="PPT">
                                        <p:cTn id="8" dur="indefinite"/>
                                        <p:tgtEl>
                                          <p:spTgt spid="15"/>
                                        </p:tgtEl>
                                        <p:attrNameLst>
                                          <p:attrName>style.opacity</p:attrName>
                                        </p:attrNameLst>
                                      </p:cBhvr>
                                      <p:to>
                                        <p:strVal val="0.5"/>
                                      </p:to>
                                    </p:set>
                                    <p:animEffect filter="image" prLst="opacity: 0.5">
                                      <p:cBhvr rctx="IE">
                                        <p:cTn id="9" dur="indefinite"/>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Gene editing reduces embryo loss</a:t>
            </a:r>
            <a:endParaRPr lang="en-US" dirty="0"/>
          </a:p>
        </p:txBody>
      </p:sp>
      <p:pic>
        <p:nvPicPr>
          <p:cNvPr id="12290" name="Picture 2" descr="ttps://static-content.springer.com/image/art%3A10.1186%2Fs12711-015-0174-9/MediaObjects/12711_2015_174_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510" y="1194594"/>
            <a:ext cx="5848350" cy="436245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46499" y="1362803"/>
            <a:ext cx="6790266" cy="5092700"/>
          </a:xfrm>
          <a:ln w="19050">
            <a:solidFill>
              <a:schemeClr val="tx1"/>
            </a:solidFill>
          </a:ln>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5033" y="1240894"/>
            <a:ext cx="6957332" cy="5218000"/>
          </a:xfrm>
          <a:prstGeom prst="rect">
            <a:avLst/>
          </a:prstGeom>
          <a:ln w="19050">
            <a:solidFill>
              <a:schemeClr val="tx1"/>
            </a:solidFill>
          </a:ln>
        </p:spPr>
      </p:pic>
      <p:sp>
        <p:nvSpPr>
          <p:cNvPr id="8" name="Footer Placeholder 3"/>
          <p:cNvSpPr>
            <a:spLocks noGrp="1"/>
          </p:cNvSpPr>
          <p:nvPr>
            <p:ph type="ftr" sz="quarter" idx="3"/>
          </p:nvPr>
        </p:nvSpPr>
        <p:spPr>
          <a:xfrm>
            <a:off x="457200" y="6356350"/>
            <a:ext cx="8229600" cy="365125"/>
          </a:xfrm>
        </p:spPr>
        <p:txBody>
          <a:bodyPr/>
          <a:lstStyle/>
          <a:p>
            <a:r>
              <a:rPr lang="en-US" smtClean="0"/>
              <a:t>18</a:t>
            </a:r>
            <a:r>
              <a:rPr lang="en-US" baseline="30000" smtClean="0"/>
              <a:t>a</a:t>
            </a:r>
            <a:r>
              <a:rPr lang="en-US" smtClean="0"/>
              <a:t> </a:t>
            </a:r>
            <a:r>
              <a:rPr lang="en-US" dirty="0" err="1"/>
              <a:t>Congresso</a:t>
            </a:r>
            <a:r>
              <a:rPr lang="en-US" dirty="0"/>
              <a:t> </a:t>
            </a:r>
            <a:r>
              <a:rPr lang="en-US" dirty="0" err="1"/>
              <a:t>Estadual</a:t>
            </a:r>
            <a:r>
              <a:rPr lang="en-US" dirty="0"/>
              <a:t> de </a:t>
            </a:r>
            <a:r>
              <a:rPr lang="en-US" dirty="0" err="1"/>
              <a:t>Medicina</a:t>
            </a:r>
            <a:r>
              <a:rPr lang="en-US" dirty="0"/>
              <a:t> </a:t>
            </a:r>
            <a:r>
              <a:rPr lang="en-US" dirty="0" err="1"/>
              <a:t>Veterinária</a:t>
            </a:r>
            <a:r>
              <a:rPr lang="en-US" dirty="0"/>
              <a:t> &amp; 1</a:t>
            </a:r>
            <a:r>
              <a:rPr lang="en-US" baseline="30000" dirty="0"/>
              <a:t>o</a:t>
            </a:r>
            <a:r>
              <a:rPr lang="en-US" dirty="0"/>
              <a:t> </a:t>
            </a:r>
            <a:r>
              <a:rPr lang="en-US" dirty="0" err="1"/>
              <a:t>Encontro</a:t>
            </a:r>
            <a:r>
              <a:rPr lang="en-US" dirty="0"/>
              <a:t> de </a:t>
            </a:r>
            <a:r>
              <a:rPr lang="en-US" dirty="0" err="1"/>
              <a:t>Buiatria</a:t>
            </a:r>
            <a:r>
              <a:rPr lang="en-US" dirty="0"/>
              <a:t> do CONESUL, </a:t>
            </a:r>
            <a:r>
              <a:rPr lang="en-US" dirty="0" err="1"/>
              <a:t>Canela</a:t>
            </a:r>
            <a:r>
              <a:rPr lang="en-US" dirty="0"/>
              <a:t>, RS, </a:t>
            </a:r>
            <a:r>
              <a:rPr lang="en-US" dirty="0" err="1"/>
              <a:t>Brasil</a:t>
            </a:r>
            <a:r>
              <a:rPr lang="en-US" dirty="0"/>
              <a:t>, 14 October 2016</a:t>
            </a:r>
          </a:p>
        </p:txBody>
      </p:sp>
    </p:spTree>
    <p:extLst>
      <p:ext uri="{BB962C8B-B14F-4D97-AF65-F5344CB8AC3E}">
        <p14:creationId xmlns:p14="http://schemas.microsoft.com/office/powerpoint/2010/main" val="247787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What is the best strategy?</a:t>
            </a:r>
            <a:endParaRPr lang="en-US" dirty="0"/>
          </a:p>
        </p:txBody>
      </p:sp>
      <p:sp>
        <p:nvSpPr>
          <p:cNvPr id="10" name="Content Placeholder 9"/>
          <p:cNvSpPr>
            <a:spLocks noGrp="1"/>
          </p:cNvSpPr>
          <p:nvPr>
            <p:ph idx="1"/>
          </p:nvPr>
        </p:nvSpPr>
        <p:spPr/>
        <p:txBody>
          <a:bodyPr/>
          <a:lstStyle/>
          <a:p>
            <a:r>
              <a:rPr lang="en-US" dirty="0" smtClean="0">
                <a:solidFill>
                  <a:srgbClr val="FFFF00"/>
                </a:solidFill>
              </a:rPr>
              <a:t>Remove </a:t>
            </a:r>
            <a:r>
              <a:rPr lang="en-US" dirty="0" smtClean="0"/>
              <a:t>carrier bulls from the population</a:t>
            </a:r>
          </a:p>
          <a:p>
            <a:r>
              <a:rPr lang="en-US" dirty="0" smtClean="0"/>
              <a:t>Non-carrier bulls </a:t>
            </a:r>
            <a:r>
              <a:rPr lang="en-US" dirty="0" smtClean="0"/>
              <a:t>are </a:t>
            </a:r>
            <a:r>
              <a:rPr lang="en-US" dirty="0" smtClean="0">
                <a:solidFill>
                  <a:srgbClr val="FFFF00"/>
                </a:solidFill>
              </a:rPr>
              <a:t>as good as</a:t>
            </a:r>
            <a:r>
              <a:rPr lang="en-US" dirty="0" smtClean="0"/>
              <a:t> carrier bulls</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631130271"/>
              </p:ext>
            </p:extLst>
          </p:nvPr>
        </p:nvGraphicFramePr>
        <p:xfrm>
          <a:off x="191388" y="3009023"/>
          <a:ext cx="8750593" cy="3291840"/>
        </p:xfrm>
        <a:graphic>
          <a:graphicData uri="http://schemas.openxmlformats.org/drawingml/2006/table">
            <a:tbl>
              <a:tblPr firstRow="1" firstCol="1" bandRow="1">
                <a:tableStyleId>{2D5ABB26-0587-4C30-8999-92F81FD0307C}</a:tableStyleId>
              </a:tblPr>
              <a:tblGrid>
                <a:gridCol w="855042"/>
                <a:gridCol w="838598"/>
                <a:gridCol w="855042"/>
                <a:gridCol w="855042"/>
                <a:gridCol w="196602"/>
                <a:gridCol w="932968"/>
                <a:gridCol w="1023762"/>
                <a:gridCol w="973718"/>
                <a:gridCol w="1137434"/>
                <a:gridCol w="1082385"/>
              </a:tblGrid>
              <a:tr h="451921">
                <a:tc>
                  <a:txBody>
                    <a:bodyPr/>
                    <a:lstStyle/>
                    <a:p>
                      <a:pPr marL="0" marR="0">
                        <a:lnSpc>
                          <a:spcPct val="200000"/>
                        </a:lnSpc>
                        <a:spcBef>
                          <a:spcPts val="0"/>
                        </a:spcBef>
                        <a:spcAft>
                          <a:spcPts val="0"/>
                        </a:spcAft>
                      </a:pPr>
                      <a:r>
                        <a:rPr lang="en-US" sz="1800" b="1" dirty="0">
                          <a:solidFill>
                            <a:srgbClr val="FFFF00"/>
                          </a:solidFill>
                          <a:effectLst/>
                        </a:rPr>
                        <a:t> </a:t>
                      </a:r>
                      <a:endParaRPr lang="en-US" sz="1800" b="1" dirty="0">
                        <a:solidFill>
                          <a:srgbClr val="FFFF00"/>
                        </a:solidFill>
                        <a:effectLst/>
                        <a:latin typeface="Times New Roman" charset="0"/>
                        <a:ea typeface="Times New Roman" charset="0"/>
                      </a:endParaRPr>
                    </a:p>
                  </a:txBody>
                  <a:tcPr marL="68580" marR="68580" marT="0" marB="0">
                    <a:lnT w="19050" cap="flat" cmpd="sng" algn="ctr">
                      <a:solidFill>
                        <a:schemeClr val="bg1"/>
                      </a:solidFill>
                      <a:prstDash val="solid"/>
                      <a:round/>
                      <a:headEnd type="none" w="med" len="med"/>
                      <a:tailEnd type="none" w="med" len="med"/>
                    </a:lnT>
                  </a:tcPr>
                </a:tc>
                <a:tc gridSpan="3">
                  <a:txBody>
                    <a:bodyPr/>
                    <a:lstStyle/>
                    <a:p>
                      <a:pPr marL="0" marR="0" algn="ctr">
                        <a:lnSpc>
                          <a:spcPct val="200000"/>
                        </a:lnSpc>
                        <a:spcBef>
                          <a:spcPts val="0"/>
                        </a:spcBef>
                        <a:spcAft>
                          <a:spcPts val="0"/>
                        </a:spcAft>
                      </a:pPr>
                      <a:r>
                        <a:rPr lang="en-US" sz="1800" b="1" dirty="0">
                          <a:solidFill>
                            <a:srgbClr val="FFFF00"/>
                          </a:solidFill>
                          <a:effectLst/>
                        </a:rPr>
                        <a:t>Carriers</a:t>
                      </a:r>
                      <a:endParaRPr lang="en-US" sz="1800" b="1" dirty="0">
                        <a:solidFill>
                          <a:srgbClr val="FFFF00"/>
                        </a:solidFill>
                        <a:effectLst/>
                        <a:latin typeface="Times New Roman" charset="0"/>
                        <a:ea typeface="Times New Roman" charset="0"/>
                      </a:endParaRPr>
                    </a:p>
                  </a:txBody>
                  <a:tcPr marL="68580" marR="68580" marT="0" marB="0">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marL="0" marR="0">
                        <a:lnSpc>
                          <a:spcPct val="200000"/>
                        </a:lnSpc>
                        <a:spcBef>
                          <a:spcPts val="0"/>
                        </a:spcBef>
                        <a:spcAft>
                          <a:spcPts val="0"/>
                        </a:spcAft>
                      </a:pPr>
                      <a:r>
                        <a:rPr lang="en-US" sz="1800" b="1" dirty="0">
                          <a:solidFill>
                            <a:srgbClr val="FFFF00"/>
                          </a:solidFill>
                          <a:effectLst/>
                        </a:rPr>
                        <a:t> </a:t>
                      </a:r>
                      <a:endParaRPr lang="en-US" sz="1800" b="1" dirty="0">
                        <a:solidFill>
                          <a:srgbClr val="FFFF00"/>
                        </a:solidFill>
                        <a:effectLst/>
                        <a:latin typeface="Times New Roman" charset="0"/>
                        <a:ea typeface="Times New Roman" charset="0"/>
                      </a:endParaRPr>
                    </a:p>
                  </a:txBody>
                  <a:tcPr marL="68580" marR="68580" marT="0" marB="0">
                    <a:lnT w="19050" cap="flat" cmpd="sng" algn="ctr">
                      <a:solidFill>
                        <a:schemeClr val="bg1"/>
                      </a:solidFill>
                      <a:prstDash val="solid"/>
                      <a:round/>
                      <a:headEnd type="none" w="med" len="med"/>
                      <a:tailEnd type="none" w="med" len="med"/>
                    </a:lnT>
                  </a:tcPr>
                </a:tc>
                <a:tc gridSpan="3">
                  <a:txBody>
                    <a:bodyPr/>
                    <a:lstStyle/>
                    <a:p>
                      <a:pPr marL="0" marR="0" algn="ctr">
                        <a:lnSpc>
                          <a:spcPct val="200000"/>
                        </a:lnSpc>
                        <a:spcBef>
                          <a:spcPts val="0"/>
                        </a:spcBef>
                        <a:spcAft>
                          <a:spcPts val="0"/>
                        </a:spcAft>
                      </a:pPr>
                      <a:r>
                        <a:rPr lang="en-US" sz="1800" b="1" dirty="0">
                          <a:solidFill>
                            <a:srgbClr val="FFFF00"/>
                          </a:solidFill>
                          <a:effectLst/>
                        </a:rPr>
                        <a:t>Non-carriers</a:t>
                      </a:r>
                      <a:endParaRPr lang="en-US" sz="1800" b="1" dirty="0">
                        <a:solidFill>
                          <a:srgbClr val="FFFF00"/>
                        </a:solidFill>
                        <a:effectLst/>
                        <a:latin typeface="Times New Roman" charset="0"/>
                        <a:ea typeface="Times New Roman" charset="0"/>
                      </a:endParaRPr>
                    </a:p>
                  </a:txBody>
                  <a:tcPr marL="68580" marR="68580" marT="0" marB="0">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marL="0" marR="0">
                        <a:lnSpc>
                          <a:spcPct val="200000"/>
                        </a:lnSpc>
                        <a:spcBef>
                          <a:spcPts val="0"/>
                        </a:spcBef>
                        <a:spcAft>
                          <a:spcPts val="0"/>
                        </a:spcAft>
                      </a:pPr>
                      <a:r>
                        <a:rPr lang="en-US" sz="1800" b="1" dirty="0">
                          <a:solidFill>
                            <a:srgbClr val="FFFF00"/>
                          </a:solidFill>
                          <a:effectLst/>
                        </a:rPr>
                        <a:t> </a:t>
                      </a:r>
                      <a:endParaRPr lang="en-US" sz="1800" b="1" dirty="0">
                        <a:solidFill>
                          <a:srgbClr val="FFFF00"/>
                        </a:solidFill>
                        <a:effectLst/>
                        <a:latin typeface="Times New Roman" charset="0"/>
                        <a:ea typeface="Times New Roman" charset="0"/>
                      </a:endParaRPr>
                    </a:p>
                  </a:txBody>
                  <a:tcPr marL="68580" marR="68580" marT="0" marB="0">
                    <a:lnT w="19050" cap="flat" cmpd="sng" algn="ctr">
                      <a:solidFill>
                        <a:schemeClr val="bg1"/>
                      </a:solidFill>
                      <a:prstDash val="solid"/>
                      <a:round/>
                      <a:headEnd type="none" w="med" len="med"/>
                      <a:tailEnd type="none" w="med" len="med"/>
                    </a:lnT>
                  </a:tcPr>
                </a:tc>
                <a:tc>
                  <a:txBody>
                    <a:bodyPr/>
                    <a:lstStyle/>
                    <a:p>
                      <a:pPr marL="0" marR="0">
                        <a:lnSpc>
                          <a:spcPct val="200000"/>
                        </a:lnSpc>
                        <a:spcBef>
                          <a:spcPts val="0"/>
                        </a:spcBef>
                        <a:spcAft>
                          <a:spcPts val="0"/>
                        </a:spcAft>
                      </a:pPr>
                      <a:r>
                        <a:rPr lang="en-US" sz="1800" b="1" dirty="0">
                          <a:solidFill>
                            <a:srgbClr val="FFFF00"/>
                          </a:solidFill>
                          <a:effectLst/>
                        </a:rPr>
                        <a:t> </a:t>
                      </a:r>
                      <a:endParaRPr lang="en-US" sz="1800" b="1" dirty="0">
                        <a:solidFill>
                          <a:srgbClr val="FFFF00"/>
                        </a:solidFill>
                        <a:effectLst/>
                        <a:latin typeface="Times New Roman" charset="0"/>
                        <a:ea typeface="Times New Roman" charset="0"/>
                      </a:endParaRPr>
                    </a:p>
                  </a:txBody>
                  <a:tcPr marL="68580" marR="68580" marT="0" marB="0">
                    <a:lnT w="19050" cap="flat" cmpd="sng" algn="ctr">
                      <a:solidFill>
                        <a:schemeClr val="bg1"/>
                      </a:solidFill>
                      <a:prstDash val="solid"/>
                      <a:round/>
                      <a:headEnd type="none" w="med" len="med"/>
                      <a:tailEnd type="none" w="med" len="med"/>
                    </a:lnT>
                  </a:tcPr>
                </a:tc>
              </a:tr>
              <a:tr h="451921">
                <a:tc>
                  <a:txBody>
                    <a:bodyPr/>
                    <a:lstStyle/>
                    <a:p>
                      <a:pPr marL="0" marR="0">
                        <a:lnSpc>
                          <a:spcPct val="200000"/>
                        </a:lnSpc>
                        <a:spcBef>
                          <a:spcPts val="0"/>
                        </a:spcBef>
                        <a:spcAft>
                          <a:spcPts val="0"/>
                        </a:spcAft>
                      </a:pPr>
                      <a:r>
                        <a:rPr lang="en-US" sz="1800" b="1" dirty="0" smtClean="0">
                          <a:solidFill>
                            <a:srgbClr val="FFFF00"/>
                          </a:solidFill>
                          <a:effectLst/>
                        </a:rPr>
                        <a:t>Breed</a:t>
                      </a:r>
                      <a:endParaRPr lang="en-US" sz="1800" b="1" dirty="0">
                        <a:solidFill>
                          <a:srgbClr val="FFFF00"/>
                        </a:solidFill>
                        <a:effectLst/>
                        <a:latin typeface="Times New Roman" charset="0"/>
                        <a:ea typeface="Times New Roman" charset="0"/>
                      </a:endParaRPr>
                    </a:p>
                  </a:txBody>
                  <a:tcPr marL="68580" marR="68580" marT="0" marB="0" anchor="b">
                    <a:lnB w="19050" cap="flat" cmpd="sng" algn="ctr">
                      <a:solidFill>
                        <a:schemeClr val="bg1"/>
                      </a:solidFill>
                      <a:prstDash val="solid"/>
                      <a:round/>
                      <a:headEnd type="none" w="med" len="med"/>
                      <a:tailEnd type="none" w="med" len="med"/>
                    </a:lnB>
                  </a:tcPr>
                </a:tc>
                <a:tc>
                  <a:txBody>
                    <a:bodyPr/>
                    <a:lstStyle/>
                    <a:p>
                      <a:pPr marL="0" marR="0" algn="r">
                        <a:lnSpc>
                          <a:spcPct val="200000"/>
                        </a:lnSpc>
                        <a:spcBef>
                          <a:spcPts val="0"/>
                        </a:spcBef>
                        <a:spcAft>
                          <a:spcPts val="0"/>
                        </a:spcAft>
                      </a:pPr>
                      <a:r>
                        <a:rPr lang="en-US" sz="1800" b="1" dirty="0">
                          <a:solidFill>
                            <a:srgbClr val="FFFF00"/>
                          </a:solidFill>
                          <a:effectLst/>
                        </a:rPr>
                        <a:t>N</a:t>
                      </a:r>
                      <a:endParaRPr lang="en-US" sz="1800" b="1" dirty="0">
                        <a:solidFill>
                          <a:srgbClr val="FFFF00"/>
                        </a:solidFill>
                        <a:effectLst/>
                        <a:latin typeface="Times New Roman" charset="0"/>
                        <a:ea typeface="Times New Roman" charset="0"/>
                      </a:endParaRPr>
                    </a:p>
                  </a:txBody>
                  <a:tcPr marL="68580" marR="68580" marT="0" marB="0">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algn="r">
                        <a:lnSpc>
                          <a:spcPct val="200000"/>
                        </a:lnSpc>
                        <a:spcBef>
                          <a:spcPts val="0"/>
                        </a:spcBef>
                        <a:spcAft>
                          <a:spcPts val="0"/>
                        </a:spcAft>
                      </a:pPr>
                      <a:r>
                        <a:rPr lang="en-US" sz="1800" b="1" dirty="0">
                          <a:solidFill>
                            <a:srgbClr val="FFFF00"/>
                          </a:solidFill>
                          <a:effectLst/>
                        </a:rPr>
                        <a:t>Mean</a:t>
                      </a:r>
                      <a:endParaRPr lang="en-US" sz="1800" b="1" dirty="0">
                        <a:solidFill>
                          <a:srgbClr val="FFFF00"/>
                        </a:solidFill>
                        <a:effectLst/>
                        <a:latin typeface="Times New Roman" charset="0"/>
                        <a:ea typeface="Times New Roman" charset="0"/>
                      </a:endParaRPr>
                    </a:p>
                  </a:txBody>
                  <a:tcPr marL="68580" marR="68580" marT="0" marB="0">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algn="r">
                        <a:lnSpc>
                          <a:spcPct val="200000"/>
                        </a:lnSpc>
                        <a:spcBef>
                          <a:spcPts val="0"/>
                        </a:spcBef>
                        <a:spcAft>
                          <a:spcPts val="0"/>
                        </a:spcAft>
                      </a:pPr>
                      <a:r>
                        <a:rPr lang="en-US" sz="1800" b="1" dirty="0">
                          <a:solidFill>
                            <a:srgbClr val="FFFF00"/>
                          </a:solidFill>
                          <a:effectLst/>
                        </a:rPr>
                        <a:t>SD</a:t>
                      </a:r>
                      <a:endParaRPr lang="en-US" sz="1800" b="1" dirty="0">
                        <a:solidFill>
                          <a:srgbClr val="FFFF00"/>
                        </a:solidFill>
                        <a:effectLst/>
                        <a:latin typeface="Times New Roman" charset="0"/>
                        <a:ea typeface="Times New Roman" charset="0"/>
                      </a:endParaRPr>
                    </a:p>
                  </a:txBody>
                  <a:tcPr marL="68580" marR="68580" marT="0" marB="0">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algn="r">
                        <a:lnSpc>
                          <a:spcPct val="200000"/>
                        </a:lnSpc>
                        <a:spcBef>
                          <a:spcPts val="0"/>
                        </a:spcBef>
                        <a:spcAft>
                          <a:spcPts val="0"/>
                        </a:spcAft>
                      </a:pPr>
                      <a:r>
                        <a:rPr lang="en-US" sz="1800" b="1" dirty="0">
                          <a:solidFill>
                            <a:srgbClr val="FFFF00"/>
                          </a:solidFill>
                          <a:effectLst/>
                        </a:rPr>
                        <a:t> </a:t>
                      </a:r>
                      <a:endParaRPr lang="en-US" sz="1800" b="1" dirty="0">
                        <a:solidFill>
                          <a:srgbClr val="FFFF00"/>
                        </a:solidFill>
                        <a:effectLst/>
                        <a:latin typeface="Times New Roman" charset="0"/>
                        <a:ea typeface="Times New Roman" charset="0"/>
                      </a:endParaRPr>
                    </a:p>
                  </a:txBody>
                  <a:tcPr marL="68580" marR="68580" marT="0" marB="0">
                    <a:lnB w="19050" cap="flat" cmpd="sng" algn="ctr">
                      <a:solidFill>
                        <a:schemeClr val="bg1"/>
                      </a:solidFill>
                      <a:prstDash val="solid"/>
                      <a:round/>
                      <a:headEnd type="none" w="med" len="med"/>
                      <a:tailEnd type="none" w="med" len="med"/>
                    </a:lnB>
                  </a:tcPr>
                </a:tc>
                <a:tc>
                  <a:txBody>
                    <a:bodyPr/>
                    <a:lstStyle/>
                    <a:p>
                      <a:pPr marL="0" marR="0" algn="r">
                        <a:lnSpc>
                          <a:spcPct val="200000"/>
                        </a:lnSpc>
                        <a:spcBef>
                          <a:spcPts val="0"/>
                        </a:spcBef>
                        <a:spcAft>
                          <a:spcPts val="0"/>
                        </a:spcAft>
                      </a:pPr>
                      <a:r>
                        <a:rPr lang="en-US" sz="1800" b="1" dirty="0">
                          <a:solidFill>
                            <a:srgbClr val="FFFF00"/>
                          </a:solidFill>
                          <a:effectLst/>
                        </a:rPr>
                        <a:t>N</a:t>
                      </a:r>
                      <a:endParaRPr lang="en-US" sz="1800" b="1" dirty="0">
                        <a:solidFill>
                          <a:srgbClr val="FFFF00"/>
                        </a:solidFill>
                        <a:effectLst/>
                        <a:latin typeface="Times New Roman" charset="0"/>
                        <a:ea typeface="Times New Roman" charset="0"/>
                      </a:endParaRPr>
                    </a:p>
                  </a:txBody>
                  <a:tcPr marL="68580" marR="68580" marT="0" marB="0">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algn="r">
                        <a:lnSpc>
                          <a:spcPct val="200000"/>
                        </a:lnSpc>
                        <a:spcBef>
                          <a:spcPts val="0"/>
                        </a:spcBef>
                        <a:spcAft>
                          <a:spcPts val="0"/>
                        </a:spcAft>
                      </a:pPr>
                      <a:r>
                        <a:rPr lang="en-US" sz="1800" b="1" dirty="0">
                          <a:solidFill>
                            <a:srgbClr val="FFFF00"/>
                          </a:solidFill>
                          <a:effectLst/>
                        </a:rPr>
                        <a:t>Mean</a:t>
                      </a:r>
                      <a:endParaRPr lang="en-US" sz="1800" b="1" dirty="0">
                        <a:solidFill>
                          <a:srgbClr val="FFFF00"/>
                        </a:solidFill>
                        <a:effectLst/>
                        <a:latin typeface="Times New Roman" charset="0"/>
                        <a:ea typeface="Times New Roman" charset="0"/>
                      </a:endParaRPr>
                    </a:p>
                  </a:txBody>
                  <a:tcPr marL="68580" marR="68580" marT="0" marB="0">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algn="r">
                        <a:lnSpc>
                          <a:spcPct val="200000"/>
                        </a:lnSpc>
                        <a:spcBef>
                          <a:spcPts val="0"/>
                        </a:spcBef>
                        <a:spcAft>
                          <a:spcPts val="0"/>
                        </a:spcAft>
                      </a:pPr>
                      <a:r>
                        <a:rPr lang="en-US" sz="1800" b="1" dirty="0">
                          <a:solidFill>
                            <a:srgbClr val="FFFF00"/>
                          </a:solidFill>
                          <a:effectLst/>
                        </a:rPr>
                        <a:t>SD</a:t>
                      </a:r>
                      <a:endParaRPr lang="en-US" sz="1800" b="1" dirty="0">
                        <a:solidFill>
                          <a:srgbClr val="FFFF00"/>
                        </a:solidFill>
                        <a:effectLst/>
                        <a:latin typeface="Times New Roman" charset="0"/>
                        <a:ea typeface="Times New Roman" charset="0"/>
                      </a:endParaRPr>
                    </a:p>
                  </a:txBody>
                  <a:tcPr marL="68580" marR="68580" marT="0" marB="0">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algn="r">
                        <a:lnSpc>
                          <a:spcPct val="200000"/>
                        </a:lnSpc>
                        <a:spcBef>
                          <a:spcPts val="0"/>
                        </a:spcBef>
                        <a:spcAft>
                          <a:spcPts val="0"/>
                        </a:spcAft>
                      </a:pPr>
                      <a:r>
                        <a:rPr lang="en-US" sz="1800" b="1" dirty="0">
                          <a:solidFill>
                            <a:srgbClr val="FFFF00"/>
                          </a:solidFill>
                          <a:effectLst/>
                        </a:rPr>
                        <a:t>Difference</a:t>
                      </a:r>
                      <a:endParaRPr lang="en-US" sz="1800" b="1" dirty="0">
                        <a:solidFill>
                          <a:srgbClr val="FFFF00"/>
                        </a:solidFill>
                        <a:effectLst/>
                        <a:latin typeface="Times New Roman" charset="0"/>
                        <a:ea typeface="Times New Roman" charset="0"/>
                      </a:endParaRPr>
                    </a:p>
                  </a:txBody>
                  <a:tcPr marL="68580" marR="68580" marT="0" marB="0">
                    <a:lnB w="19050" cap="flat" cmpd="sng" algn="ctr">
                      <a:solidFill>
                        <a:schemeClr val="bg1"/>
                      </a:solidFill>
                      <a:prstDash val="solid"/>
                      <a:round/>
                      <a:headEnd type="none" w="med" len="med"/>
                      <a:tailEnd type="none" w="med" len="med"/>
                    </a:lnB>
                  </a:tcPr>
                </a:tc>
                <a:tc>
                  <a:txBody>
                    <a:bodyPr/>
                    <a:lstStyle/>
                    <a:p>
                      <a:pPr marL="0" marR="0" algn="r">
                        <a:lnSpc>
                          <a:spcPct val="200000"/>
                        </a:lnSpc>
                        <a:spcBef>
                          <a:spcPts val="0"/>
                        </a:spcBef>
                        <a:spcAft>
                          <a:spcPts val="0"/>
                        </a:spcAft>
                      </a:pPr>
                      <a:r>
                        <a:rPr lang="en-US" sz="1800" b="1" dirty="0">
                          <a:solidFill>
                            <a:srgbClr val="FFFF00"/>
                          </a:solidFill>
                          <a:effectLst/>
                        </a:rPr>
                        <a:t>P value</a:t>
                      </a:r>
                      <a:endParaRPr lang="en-US" sz="1800" b="1" dirty="0">
                        <a:solidFill>
                          <a:srgbClr val="FFFF00"/>
                        </a:solidFill>
                        <a:effectLst/>
                        <a:latin typeface="Times New Roman" charset="0"/>
                        <a:ea typeface="Times New Roman" charset="0"/>
                      </a:endParaRPr>
                    </a:p>
                  </a:txBody>
                  <a:tcPr marL="68580" marR="68580" marT="0" marB="0">
                    <a:lnB w="19050" cap="flat" cmpd="sng" algn="ctr">
                      <a:solidFill>
                        <a:schemeClr val="bg1"/>
                      </a:solidFill>
                      <a:prstDash val="solid"/>
                      <a:round/>
                      <a:headEnd type="none" w="med" len="med"/>
                      <a:tailEnd type="none" w="med" len="med"/>
                    </a:lnB>
                  </a:tcPr>
                </a:tc>
              </a:tr>
              <a:tr h="526127">
                <a:tc>
                  <a:txBody>
                    <a:bodyPr/>
                    <a:lstStyle/>
                    <a:p>
                      <a:pPr marL="0" marR="0">
                        <a:lnSpc>
                          <a:spcPct val="200000"/>
                        </a:lnSpc>
                        <a:spcBef>
                          <a:spcPts val="0"/>
                        </a:spcBef>
                        <a:spcAft>
                          <a:spcPts val="0"/>
                        </a:spcAft>
                      </a:pPr>
                      <a:r>
                        <a:rPr lang="en-US" sz="1800" b="1" dirty="0">
                          <a:solidFill>
                            <a:schemeClr val="bg1"/>
                          </a:solidFill>
                          <a:effectLst/>
                        </a:rPr>
                        <a:t>AY</a:t>
                      </a:r>
                      <a:endParaRPr lang="en-US" sz="1800" b="1" dirty="0">
                        <a:solidFill>
                          <a:schemeClr val="bg1"/>
                        </a:solidFill>
                        <a:effectLst/>
                        <a:latin typeface="Times New Roman" charset="0"/>
                        <a:ea typeface="Times New Roman" charset="0"/>
                      </a:endParaRPr>
                    </a:p>
                  </a:txBody>
                  <a:tcPr marL="68580" marR="68580" marT="0" marB="0">
                    <a:lnT w="19050" cap="flat" cmpd="sng" algn="ctr">
                      <a:solidFill>
                        <a:schemeClr val="bg1"/>
                      </a:solidFill>
                      <a:prstDash val="solid"/>
                      <a:round/>
                      <a:headEnd type="none" w="med" len="med"/>
                      <a:tailEnd type="none" w="med" len="med"/>
                    </a:lnT>
                  </a:tcPr>
                </a:tc>
                <a:tc>
                  <a:txBody>
                    <a:bodyPr/>
                    <a:lstStyle/>
                    <a:p>
                      <a:pPr marL="0" marR="0" algn="r">
                        <a:lnSpc>
                          <a:spcPct val="200000"/>
                        </a:lnSpc>
                        <a:spcBef>
                          <a:spcPts val="0"/>
                        </a:spcBef>
                        <a:spcAft>
                          <a:spcPts val="0"/>
                        </a:spcAft>
                      </a:pPr>
                      <a:r>
                        <a:rPr lang="en-US" sz="1800" b="1">
                          <a:solidFill>
                            <a:schemeClr val="bg1"/>
                          </a:solidFill>
                          <a:effectLst/>
                        </a:rPr>
                        <a:t>16</a:t>
                      </a:r>
                      <a:endParaRPr lang="en-US" sz="1800" b="1">
                        <a:solidFill>
                          <a:schemeClr val="bg1"/>
                        </a:solidFill>
                        <a:effectLst/>
                        <a:latin typeface="Times New Roman" charset="0"/>
                        <a:ea typeface="Times New Roman" charset="0"/>
                      </a:endParaRPr>
                    </a:p>
                  </a:txBody>
                  <a:tcPr marL="68580" marR="68580" marT="0" marB="0">
                    <a:lnT w="19050" cap="flat" cmpd="sng" algn="ctr">
                      <a:solidFill>
                        <a:schemeClr val="bg1"/>
                      </a:solidFill>
                      <a:prstDash val="solid"/>
                      <a:round/>
                      <a:headEnd type="none" w="med" len="med"/>
                      <a:tailEnd type="none" w="med" len="med"/>
                    </a:lnT>
                  </a:tcPr>
                </a:tc>
                <a:tc>
                  <a:txBody>
                    <a:bodyPr/>
                    <a:lstStyle/>
                    <a:p>
                      <a:pPr marL="0" marR="0" algn="r">
                        <a:lnSpc>
                          <a:spcPct val="200000"/>
                        </a:lnSpc>
                        <a:spcBef>
                          <a:spcPts val="0"/>
                        </a:spcBef>
                        <a:spcAft>
                          <a:spcPts val="0"/>
                        </a:spcAft>
                      </a:pPr>
                      <a:r>
                        <a:rPr lang="en-US" sz="1800" b="1" dirty="0">
                          <a:solidFill>
                            <a:schemeClr val="bg1"/>
                          </a:solidFill>
                          <a:effectLst/>
                        </a:rPr>
                        <a:t>286.43</a:t>
                      </a:r>
                      <a:endParaRPr lang="en-US" sz="1800" b="1" dirty="0">
                        <a:solidFill>
                          <a:schemeClr val="bg1"/>
                        </a:solidFill>
                        <a:effectLst/>
                        <a:latin typeface="Times New Roman" charset="0"/>
                        <a:ea typeface="Times New Roman" charset="0"/>
                      </a:endParaRPr>
                    </a:p>
                  </a:txBody>
                  <a:tcPr marL="68580" marR="68580" marT="0" marB="0">
                    <a:lnT w="19050" cap="flat" cmpd="sng" algn="ctr">
                      <a:solidFill>
                        <a:schemeClr val="bg1"/>
                      </a:solidFill>
                      <a:prstDash val="solid"/>
                      <a:round/>
                      <a:headEnd type="none" w="med" len="med"/>
                      <a:tailEnd type="none" w="med" len="med"/>
                    </a:lnT>
                  </a:tcPr>
                </a:tc>
                <a:tc>
                  <a:txBody>
                    <a:bodyPr/>
                    <a:lstStyle/>
                    <a:p>
                      <a:pPr marL="0" marR="0" algn="r">
                        <a:lnSpc>
                          <a:spcPct val="200000"/>
                        </a:lnSpc>
                        <a:spcBef>
                          <a:spcPts val="0"/>
                        </a:spcBef>
                        <a:spcAft>
                          <a:spcPts val="0"/>
                        </a:spcAft>
                      </a:pPr>
                      <a:r>
                        <a:rPr lang="en-US" sz="1800" b="1">
                          <a:solidFill>
                            <a:schemeClr val="bg1"/>
                          </a:solidFill>
                          <a:effectLst/>
                        </a:rPr>
                        <a:t>194.67</a:t>
                      </a:r>
                      <a:endParaRPr lang="en-US" sz="1800" b="1">
                        <a:solidFill>
                          <a:schemeClr val="bg1"/>
                        </a:solidFill>
                        <a:effectLst/>
                        <a:latin typeface="Times New Roman" charset="0"/>
                        <a:ea typeface="Times New Roman" charset="0"/>
                      </a:endParaRPr>
                    </a:p>
                  </a:txBody>
                  <a:tcPr marL="68580" marR="68580" marT="0" marB="0">
                    <a:lnT w="19050" cap="flat" cmpd="sng" algn="ctr">
                      <a:solidFill>
                        <a:schemeClr val="bg1"/>
                      </a:solidFill>
                      <a:prstDash val="solid"/>
                      <a:round/>
                      <a:headEnd type="none" w="med" len="med"/>
                      <a:tailEnd type="none" w="med" len="med"/>
                    </a:lnT>
                  </a:tcPr>
                </a:tc>
                <a:tc>
                  <a:txBody>
                    <a:bodyPr/>
                    <a:lstStyle/>
                    <a:p>
                      <a:pPr marL="0" marR="0" algn="r">
                        <a:lnSpc>
                          <a:spcPct val="200000"/>
                        </a:lnSpc>
                        <a:spcBef>
                          <a:spcPts val="0"/>
                        </a:spcBef>
                        <a:spcAft>
                          <a:spcPts val="0"/>
                        </a:spcAft>
                      </a:pPr>
                      <a:r>
                        <a:rPr lang="en-US" sz="1800" b="1" dirty="0">
                          <a:solidFill>
                            <a:schemeClr val="bg1"/>
                          </a:solidFill>
                          <a:effectLst/>
                        </a:rPr>
                        <a:t> </a:t>
                      </a:r>
                      <a:endParaRPr lang="en-US" sz="1800" b="1" dirty="0">
                        <a:solidFill>
                          <a:schemeClr val="bg1"/>
                        </a:solidFill>
                        <a:effectLst/>
                        <a:latin typeface="Times New Roman" charset="0"/>
                        <a:ea typeface="Times New Roman" charset="0"/>
                      </a:endParaRPr>
                    </a:p>
                  </a:txBody>
                  <a:tcPr marL="68580" marR="68580" marT="0" marB="0">
                    <a:lnT w="19050" cap="flat" cmpd="sng" algn="ctr">
                      <a:solidFill>
                        <a:schemeClr val="bg1"/>
                      </a:solidFill>
                      <a:prstDash val="solid"/>
                      <a:round/>
                      <a:headEnd type="none" w="med" len="med"/>
                      <a:tailEnd type="none" w="med" len="med"/>
                    </a:lnT>
                  </a:tcPr>
                </a:tc>
                <a:tc>
                  <a:txBody>
                    <a:bodyPr/>
                    <a:lstStyle/>
                    <a:p>
                      <a:pPr marL="0" marR="0" algn="r">
                        <a:lnSpc>
                          <a:spcPct val="200000"/>
                        </a:lnSpc>
                        <a:spcBef>
                          <a:spcPts val="0"/>
                        </a:spcBef>
                        <a:spcAft>
                          <a:spcPts val="0"/>
                        </a:spcAft>
                      </a:pPr>
                      <a:r>
                        <a:rPr lang="en-US" sz="1800" b="1">
                          <a:solidFill>
                            <a:schemeClr val="bg1"/>
                          </a:solidFill>
                          <a:effectLst/>
                        </a:rPr>
                        <a:t>53</a:t>
                      </a:r>
                      <a:endParaRPr lang="en-US" sz="1800" b="1">
                        <a:solidFill>
                          <a:schemeClr val="bg1"/>
                        </a:solidFill>
                        <a:effectLst/>
                        <a:latin typeface="Times New Roman" charset="0"/>
                        <a:ea typeface="Times New Roman" charset="0"/>
                      </a:endParaRPr>
                    </a:p>
                  </a:txBody>
                  <a:tcPr marL="68580" marR="68580" marT="0" marB="0">
                    <a:lnT w="19050" cap="flat" cmpd="sng" algn="ctr">
                      <a:solidFill>
                        <a:schemeClr val="bg1"/>
                      </a:solidFill>
                      <a:prstDash val="solid"/>
                      <a:round/>
                      <a:headEnd type="none" w="med" len="med"/>
                      <a:tailEnd type="none" w="med" len="med"/>
                    </a:lnT>
                  </a:tcPr>
                </a:tc>
                <a:tc>
                  <a:txBody>
                    <a:bodyPr/>
                    <a:lstStyle/>
                    <a:p>
                      <a:pPr marL="0" marR="0" algn="r">
                        <a:lnSpc>
                          <a:spcPct val="200000"/>
                        </a:lnSpc>
                        <a:spcBef>
                          <a:spcPts val="0"/>
                        </a:spcBef>
                        <a:spcAft>
                          <a:spcPts val="0"/>
                        </a:spcAft>
                      </a:pPr>
                      <a:r>
                        <a:rPr lang="en-US" sz="1800" b="1">
                          <a:solidFill>
                            <a:schemeClr val="bg1"/>
                          </a:solidFill>
                          <a:effectLst/>
                        </a:rPr>
                        <a:t>272.41</a:t>
                      </a:r>
                      <a:endParaRPr lang="en-US" sz="1800" b="1">
                        <a:solidFill>
                          <a:schemeClr val="bg1"/>
                        </a:solidFill>
                        <a:effectLst/>
                        <a:latin typeface="Times New Roman" charset="0"/>
                        <a:ea typeface="Times New Roman" charset="0"/>
                      </a:endParaRPr>
                    </a:p>
                  </a:txBody>
                  <a:tcPr marL="68580" marR="68580" marT="0" marB="0">
                    <a:lnT w="19050" cap="flat" cmpd="sng" algn="ctr">
                      <a:solidFill>
                        <a:schemeClr val="bg1"/>
                      </a:solidFill>
                      <a:prstDash val="solid"/>
                      <a:round/>
                      <a:headEnd type="none" w="med" len="med"/>
                      <a:tailEnd type="none" w="med" len="med"/>
                    </a:lnT>
                  </a:tcPr>
                </a:tc>
                <a:tc>
                  <a:txBody>
                    <a:bodyPr/>
                    <a:lstStyle/>
                    <a:p>
                      <a:pPr marL="0" marR="0" algn="r">
                        <a:lnSpc>
                          <a:spcPct val="200000"/>
                        </a:lnSpc>
                        <a:spcBef>
                          <a:spcPts val="0"/>
                        </a:spcBef>
                        <a:spcAft>
                          <a:spcPts val="0"/>
                        </a:spcAft>
                      </a:pPr>
                      <a:r>
                        <a:rPr lang="en-US" sz="1800" b="1">
                          <a:solidFill>
                            <a:schemeClr val="bg1"/>
                          </a:solidFill>
                          <a:effectLst/>
                        </a:rPr>
                        <a:t>191.69</a:t>
                      </a:r>
                      <a:endParaRPr lang="en-US" sz="1800" b="1">
                        <a:solidFill>
                          <a:schemeClr val="bg1"/>
                        </a:solidFill>
                        <a:effectLst/>
                        <a:latin typeface="Times New Roman" charset="0"/>
                        <a:ea typeface="Times New Roman" charset="0"/>
                      </a:endParaRPr>
                    </a:p>
                  </a:txBody>
                  <a:tcPr marL="68580" marR="68580" marT="0" marB="0">
                    <a:lnT w="19050" cap="flat" cmpd="sng" algn="ctr">
                      <a:solidFill>
                        <a:schemeClr val="bg1"/>
                      </a:solidFill>
                      <a:prstDash val="solid"/>
                      <a:round/>
                      <a:headEnd type="none" w="med" len="med"/>
                      <a:tailEnd type="none" w="med" len="med"/>
                    </a:lnT>
                  </a:tcPr>
                </a:tc>
                <a:tc>
                  <a:txBody>
                    <a:bodyPr/>
                    <a:lstStyle/>
                    <a:p>
                      <a:pPr marL="0" marR="0" algn="r">
                        <a:lnSpc>
                          <a:spcPct val="200000"/>
                        </a:lnSpc>
                        <a:spcBef>
                          <a:spcPts val="0"/>
                        </a:spcBef>
                        <a:spcAft>
                          <a:spcPts val="0"/>
                        </a:spcAft>
                      </a:pPr>
                      <a:r>
                        <a:rPr lang="en-US" sz="1800" b="1">
                          <a:solidFill>
                            <a:schemeClr val="bg1"/>
                          </a:solidFill>
                          <a:effectLst/>
                        </a:rPr>
                        <a:t>13.02</a:t>
                      </a:r>
                      <a:endParaRPr lang="en-US" sz="1800" b="1">
                        <a:solidFill>
                          <a:schemeClr val="bg1"/>
                        </a:solidFill>
                        <a:effectLst/>
                        <a:latin typeface="Times New Roman" charset="0"/>
                        <a:ea typeface="Times New Roman" charset="0"/>
                      </a:endParaRPr>
                    </a:p>
                  </a:txBody>
                  <a:tcPr marL="68580" marR="68580" marT="0" marB="0">
                    <a:lnT w="19050" cap="flat" cmpd="sng" algn="ctr">
                      <a:solidFill>
                        <a:schemeClr val="bg1"/>
                      </a:solidFill>
                      <a:prstDash val="solid"/>
                      <a:round/>
                      <a:headEnd type="none" w="med" len="med"/>
                      <a:tailEnd type="none" w="med" len="med"/>
                    </a:lnT>
                  </a:tcPr>
                </a:tc>
                <a:tc>
                  <a:txBody>
                    <a:bodyPr/>
                    <a:lstStyle/>
                    <a:p>
                      <a:pPr marL="0" marR="0" algn="r">
                        <a:lnSpc>
                          <a:spcPct val="200000"/>
                        </a:lnSpc>
                        <a:spcBef>
                          <a:spcPts val="0"/>
                        </a:spcBef>
                        <a:spcAft>
                          <a:spcPts val="0"/>
                        </a:spcAft>
                      </a:pPr>
                      <a:r>
                        <a:rPr lang="en-US" sz="1800" b="1" dirty="0">
                          <a:solidFill>
                            <a:schemeClr val="bg1"/>
                          </a:solidFill>
                          <a:effectLst/>
                        </a:rPr>
                        <a:t>0.407</a:t>
                      </a:r>
                      <a:endParaRPr lang="en-US" sz="1800" b="1" dirty="0">
                        <a:solidFill>
                          <a:schemeClr val="bg1"/>
                        </a:solidFill>
                        <a:effectLst/>
                        <a:latin typeface="Times New Roman" charset="0"/>
                        <a:ea typeface="Times New Roman" charset="0"/>
                      </a:endParaRPr>
                    </a:p>
                  </a:txBody>
                  <a:tcPr marL="68580" marR="68580" marT="0" marB="0">
                    <a:lnT w="19050" cap="flat" cmpd="sng" algn="ctr">
                      <a:solidFill>
                        <a:schemeClr val="bg1"/>
                      </a:solidFill>
                      <a:prstDash val="solid"/>
                      <a:round/>
                      <a:headEnd type="none" w="med" len="med"/>
                      <a:tailEnd type="none" w="med" len="med"/>
                    </a:lnT>
                  </a:tcPr>
                </a:tc>
              </a:tr>
              <a:tr h="451921">
                <a:tc>
                  <a:txBody>
                    <a:bodyPr/>
                    <a:lstStyle/>
                    <a:p>
                      <a:pPr marL="0" marR="0">
                        <a:lnSpc>
                          <a:spcPct val="200000"/>
                        </a:lnSpc>
                        <a:spcBef>
                          <a:spcPts val="0"/>
                        </a:spcBef>
                        <a:spcAft>
                          <a:spcPts val="0"/>
                        </a:spcAft>
                      </a:pPr>
                      <a:r>
                        <a:rPr lang="en-US" sz="1800" b="1" dirty="0">
                          <a:solidFill>
                            <a:schemeClr val="bg1"/>
                          </a:solidFill>
                          <a:effectLst/>
                        </a:rPr>
                        <a:t>BS</a:t>
                      </a:r>
                      <a:endParaRPr lang="en-US" sz="1800" b="1" dirty="0">
                        <a:solidFill>
                          <a:schemeClr val="bg1"/>
                        </a:solidFill>
                        <a:effectLst/>
                        <a:latin typeface="Times New Roman" charset="0"/>
                        <a:ea typeface="Times New Roman" charset="0"/>
                      </a:endParaRPr>
                    </a:p>
                  </a:txBody>
                  <a:tcPr marL="68580" marR="68580" marT="0" marB="0"/>
                </a:tc>
                <a:tc>
                  <a:txBody>
                    <a:bodyPr/>
                    <a:lstStyle/>
                    <a:p>
                      <a:pPr marL="0" marR="0" algn="r">
                        <a:lnSpc>
                          <a:spcPct val="200000"/>
                        </a:lnSpc>
                        <a:spcBef>
                          <a:spcPts val="0"/>
                        </a:spcBef>
                        <a:spcAft>
                          <a:spcPts val="0"/>
                        </a:spcAft>
                      </a:pPr>
                      <a:r>
                        <a:rPr lang="en-US" sz="1800" b="1">
                          <a:solidFill>
                            <a:schemeClr val="bg1"/>
                          </a:solidFill>
                          <a:effectLst/>
                        </a:rPr>
                        <a:t>30</a:t>
                      </a:r>
                      <a:endParaRPr lang="en-US" sz="1800" b="1">
                        <a:solidFill>
                          <a:schemeClr val="bg1"/>
                        </a:solidFill>
                        <a:effectLst/>
                        <a:latin typeface="Times New Roman" charset="0"/>
                        <a:ea typeface="Times New Roman" charset="0"/>
                      </a:endParaRPr>
                    </a:p>
                  </a:txBody>
                  <a:tcPr marL="68580" marR="68580" marT="0" marB="0"/>
                </a:tc>
                <a:tc>
                  <a:txBody>
                    <a:bodyPr/>
                    <a:lstStyle/>
                    <a:p>
                      <a:pPr marL="0" marR="0" algn="r">
                        <a:lnSpc>
                          <a:spcPct val="200000"/>
                        </a:lnSpc>
                        <a:spcBef>
                          <a:spcPts val="0"/>
                        </a:spcBef>
                        <a:spcAft>
                          <a:spcPts val="0"/>
                        </a:spcAft>
                      </a:pPr>
                      <a:r>
                        <a:rPr lang="en-US" sz="1800" b="1">
                          <a:solidFill>
                            <a:schemeClr val="bg1"/>
                          </a:solidFill>
                          <a:effectLst/>
                        </a:rPr>
                        <a:t>223.10</a:t>
                      </a:r>
                      <a:endParaRPr lang="en-US" sz="1800" b="1">
                        <a:solidFill>
                          <a:schemeClr val="bg1"/>
                        </a:solidFill>
                        <a:effectLst/>
                        <a:latin typeface="Times New Roman" charset="0"/>
                        <a:ea typeface="Times New Roman" charset="0"/>
                      </a:endParaRPr>
                    </a:p>
                  </a:txBody>
                  <a:tcPr marL="68580" marR="68580" marT="0" marB="0"/>
                </a:tc>
                <a:tc>
                  <a:txBody>
                    <a:bodyPr/>
                    <a:lstStyle/>
                    <a:p>
                      <a:pPr marL="0" marR="0" algn="r">
                        <a:lnSpc>
                          <a:spcPct val="200000"/>
                        </a:lnSpc>
                        <a:spcBef>
                          <a:spcPts val="0"/>
                        </a:spcBef>
                        <a:spcAft>
                          <a:spcPts val="0"/>
                        </a:spcAft>
                      </a:pPr>
                      <a:r>
                        <a:rPr lang="en-US" sz="1800" b="1">
                          <a:solidFill>
                            <a:schemeClr val="bg1"/>
                          </a:solidFill>
                          <a:effectLst/>
                        </a:rPr>
                        <a:t>218.39</a:t>
                      </a:r>
                      <a:endParaRPr lang="en-US" sz="1800" b="1">
                        <a:solidFill>
                          <a:schemeClr val="bg1"/>
                        </a:solidFill>
                        <a:effectLst/>
                        <a:latin typeface="Times New Roman" charset="0"/>
                        <a:ea typeface="Times New Roman" charset="0"/>
                      </a:endParaRPr>
                    </a:p>
                  </a:txBody>
                  <a:tcPr marL="68580" marR="68580" marT="0" marB="0"/>
                </a:tc>
                <a:tc>
                  <a:txBody>
                    <a:bodyPr/>
                    <a:lstStyle/>
                    <a:p>
                      <a:pPr marL="0" marR="0" algn="r">
                        <a:lnSpc>
                          <a:spcPct val="200000"/>
                        </a:lnSpc>
                        <a:spcBef>
                          <a:spcPts val="0"/>
                        </a:spcBef>
                        <a:spcAft>
                          <a:spcPts val="0"/>
                        </a:spcAft>
                      </a:pPr>
                      <a:r>
                        <a:rPr lang="en-US" sz="1800" b="1" dirty="0">
                          <a:solidFill>
                            <a:schemeClr val="bg1"/>
                          </a:solidFill>
                          <a:effectLst/>
                        </a:rPr>
                        <a:t> </a:t>
                      </a:r>
                      <a:endParaRPr lang="en-US" sz="1800" b="1" dirty="0">
                        <a:solidFill>
                          <a:schemeClr val="bg1"/>
                        </a:solidFill>
                        <a:effectLst/>
                        <a:latin typeface="Times New Roman" charset="0"/>
                        <a:ea typeface="Times New Roman" charset="0"/>
                      </a:endParaRPr>
                    </a:p>
                  </a:txBody>
                  <a:tcPr marL="68580" marR="68580" marT="0" marB="0"/>
                </a:tc>
                <a:tc>
                  <a:txBody>
                    <a:bodyPr/>
                    <a:lstStyle/>
                    <a:p>
                      <a:pPr marL="0" marR="0" algn="r">
                        <a:lnSpc>
                          <a:spcPct val="200000"/>
                        </a:lnSpc>
                        <a:spcBef>
                          <a:spcPts val="0"/>
                        </a:spcBef>
                        <a:spcAft>
                          <a:spcPts val="0"/>
                        </a:spcAft>
                      </a:pPr>
                      <a:r>
                        <a:rPr lang="en-US" sz="1800" b="1">
                          <a:solidFill>
                            <a:schemeClr val="bg1"/>
                          </a:solidFill>
                          <a:effectLst/>
                        </a:rPr>
                        <a:t>59</a:t>
                      </a:r>
                      <a:endParaRPr lang="en-US" sz="1800" b="1">
                        <a:solidFill>
                          <a:schemeClr val="bg1"/>
                        </a:solidFill>
                        <a:effectLst/>
                        <a:latin typeface="Times New Roman" charset="0"/>
                        <a:ea typeface="Times New Roman" charset="0"/>
                      </a:endParaRPr>
                    </a:p>
                  </a:txBody>
                  <a:tcPr marL="68580" marR="68580" marT="0" marB="0"/>
                </a:tc>
                <a:tc>
                  <a:txBody>
                    <a:bodyPr/>
                    <a:lstStyle/>
                    <a:p>
                      <a:pPr marL="0" marR="0" algn="r">
                        <a:lnSpc>
                          <a:spcPct val="200000"/>
                        </a:lnSpc>
                        <a:spcBef>
                          <a:spcPts val="0"/>
                        </a:spcBef>
                        <a:spcAft>
                          <a:spcPts val="0"/>
                        </a:spcAft>
                      </a:pPr>
                      <a:r>
                        <a:rPr lang="en-US" sz="1800" b="1">
                          <a:solidFill>
                            <a:schemeClr val="bg1"/>
                          </a:solidFill>
                          <a:effectLst/>
                        </a:rPr>
                        <a:t>284.19</a:t>
                      </a:r>
                      <a:endParaRPr lang="en-US" sz="1800" b="1">
                        <a:solidFill>
                          <a:schemeClr val="bg1"/>
                        </a:solidFill>
                        <a:effectLst/>
                        <a:latin typeface="Times New Roman" charset="0"/>
                        <a:ea typeface="Times New Roman" charset="0"/>
                      </a:endParaRPr>
                    </a:p>
                  </a:txBody>
                  <a:tcPr marL="68580" marR="68580" marT="0" marB="0"/>
                </a:tc>
                <a:tc>
                  <a:txBody>
                    <a:bodyPr/>
                    <a:lstStyle/>
                    <a:p>
                      <a:pPr marL="0" marR="0" algn="r">
                        <a:lnSpc>
                          <a:spcPct val="200000"/>
                        </a:lnSpc>
                        <a:spcBef>
                          <a:spcPts val="0"/>
                        </a:spcBef>
                        <a:spcAft>
                          <a:spcPts val="0"/>
                        </a:spcAft>
                      </a:pPr>
                      <a:r>
                        <a:rPr lang="en-US" sz="1800" b="1">
                          <a:solidFill>
                            <a:schemeClr val="bg1"/>
                          </a:solidFill>
                          <a:effectLst/>
                        </a:rPr>
                        <a:t>160.36</a:t>
                      </a:r>
                      <a:endParaRPr lang="en-US" sz="1800" b="1">
                        <a:solidFill>
                          <a:schemeClr val="bg1"/>
                        </a:solidFill>
                        <a:effectLst/>
                        <a:latin typeface="Times New Roman" charset="0"/>
                        <a:ea typeface="Times New Roman" charset="0"/>
                      </a:endParaRPr>
                    </a:p>
                  </a:txBody>
                  <a:tcPr marL="68580" marR="68580" marT="0" marB="0"/>
                </a:tc>
                <a:tc>
                  <a:txBody>
                    <a:bodyPr/>
                    <a:lstStyle/>
                    <a:p>
                      <a:pPr marL="0" marR="0" algn="r">
                        <a:lnSpc>
                          <a:spcPct val="200000"/>
                        </a:lnSpc>
                        <a:spcBef>
                          <a:spcPts val="0"/>
                        </a:spcBef>
                        <a:spcAft>
                          <a:spcPts val="0"/>
                        </a:spcAft>
                      </a:pPr>
                      <a:r>
                        <a:rPr lang="en-US" sz="1800" b="1">
                          <a:solidFill>
                            <a:schemeClr val="bg1"/>
                          </a:solidFill>
                          <a:effectLst/>
                        </a:rPr>
                        <a:t>-61.09</a:t>
                      </a:r>
                      <a:endParaRPr lang="en-US" sz="1800" b="1">
                        <a:solidFill>
                          <a:schemeClr val="bg1"/>
                        </a:solidFill>
                        <a:effectLst/>
                        <a:latin typeface="Times New Roman" charset="0"/>
                        <a:ea typeface="Times New Roman" charset="0"/>
                      </a:endParaRPr>
                    </a:p>
                  </a:txBody>
                  <a:tcPr marL="68580" marR="68580" marT="0" marB="0"/>
                </a:tc>
                <a:tc>
                  <a:txBody>
                    <a:bodyPr/>
                    <a:lstStyle/>
                    <a:p>
                      <a:pPr marL="0" marR="0" algn="r">
                        <a:lnSpc>
                          <a:spcPct val="200000"/>
                        </a:lnSpc>
                        <a:spcBef>
                          <a:spcPts val="0"/>
                        </a:spcBef>
                        <a:spcAft>
                          <a:spcPts val="0"/>
                        </a:spcAft>
                      </a:pPr>
                      <a:r>
                        <a:rPr lang="en-US" sz="1800" b="1">
                          <a:solidFill>
                            <a:schemeClr val="bg1"/>
                          </a:solidFill>
                          <a:effectLst/>
                        </a:rPr>
                        <a:t>0.087</a:t>
                      </a:r>
                      <a:endParaRPr lang="en-US" sz="1800" b="1">
                        <a:solidFill>
                          <a:schemeClr val="bg1"/>
                        </a:solidFill>
                        <a:effectLst/>
                        <a:latin typeface="Times New Roman" charset="0"/>
                        <a:ea typeface="Times New Roman" charset="0"/>
                      </a:endParaRPr>
                    </a:p>
                  </a:txBody>
                  <a:tcPr marL="68580" marR="68580" marT="0" marB="0"/>
                </a:tc>
              </a:tr>
              <a:tr h="451921">
                <a:tc>
                  <a:txBody>
                    <a:bodyPr/>
                    <a:lstStyle/>
                    <a:p>
                      <a:pPr marL="0" marR="0">
                        <a:lnSpc>
                          <a:spcPct val="200000"/>
                        </a:lnSpc>
                        <a:spcBef>
                          <a:spcPts val="0"/>
                        </a:spcBef>
                        <a:spcAft>
                          <a:spcPts val="0"/>
                        </a:spcAft>
                      </a:pPr>
                      <a:r>
                        <a:rPr lang="en-US" sz="1800" b="1" dirty="0">
                          <a:solidFill>
                            <a:schemeClr val="bg1"/>
                          </a:solidFill>
                          <a:effectLst/>
                        </a:rPr>
                        <a:t>HO</a:t>
                      </a:r>
                      <a:endParaRPr lang="en-US" sz="1800" b="1" dirty="0">
                        <a:solidFill>
                          <a:schemeClr val="bg1"/>
                        </a:solidFill>
                        <a:effectLst/>
                        <a:latin typeface="Times New Roman" charset="0"/>
                        <a:ea typeface="Times New Roman" charset="0"/>
                      </a:endParaRPr>
                    </a:p>
                  </a:txBody>
                  <a:tcPr marL="68580" marR="68580" marT="0" marB="0"/>
                </a:tc>
                <a:tc>
                  <a:txBody>
                    <a:bodyPr/>
                    <a:lstStyle/>
                    <a:p>
                      <a:pPr marL="0" marR="0" algn="r">
                        <a:lnSpc>
                          <a:spcPct val="200000"/>
                        </a:lnSpc>
                        <a:spcBef>
                          <a:spcPts val="0"/>
                        </a:spcBef>
                        <a:spcAft>
                          <a:spcPts val="0"/>
                        </a:spcAft>
                      </a:pPr>
                      <a:r>
                        <a:rPr lang="en-US" sz="1800" b="1">
                          <a:solidFill>
                            <a:schemeClr val="bg1"/>
                          </a:solidFill>
                          <a:effectLst/>
                        </a:rPr>
                        <a:t>550</a:t>
                      </a:r>
                      <a:endParaRPr lang="en-US" sz="1800" b="1">
                        <a:solidFill>
                          <a:schemeClr val="bg1"/>
                        </a:solidFill>
                        <a:effectLst/>
                        <a:latin typeface="Times New Roman" charset="0"/>
                        <a:ea typeface="Times New Roman" charset="0"/>
                      </a:endParaRPr>
                    </a:p>
                  </a:txBody>
                  <a:tcPr marL="68580" marR="68580" marT="0" marB="0"/>
                </a:tc>
                <a:tc>
                  <a:txBody>
                    <a:bodyPr/>
                    <a:lstStyle/>
                    <a:p>
                      <a:pPr marL="0" marR="0" algn="r">
                        <a:lnSpc>
                          <a:spcPct val="200000"/>
                        </a:lnSpc>
                        <a:spcBef>
                          <a:spcPts val="0"/>
                        </a:spcBef>
                        <a:spcAft>
                          <a:spcPts val="0"/>
                        </a:spcAft>
                      </a:pPr>
                      <a:r>
                        <a:rPr lang="en-US" sz="1800" b="1">
                          <a:solidFill>
                            <a:schemeClr val="bg1"/>
                          </a:solidFill>
                          <a:effectLst/>
                        </a:rPr>
                        <a:t>394.08</a:t>
                      </a:r>
                      <a:endParaRPr lang="en-US" sz="1800" b="1">
                        <a:solidFill>
                          <a:schemeClr val="bg1"/>
                        </a:solidFill>
                        <a:effectLst/>
                        <a:latin typeface="Times New Roman" charset="0"/>
                        <a:ea typeface="Times New Roman" charset="0"/>
                      </a:endParaRPr>
                    </a:p>
                  </a:txBody>
                  <a:tcPr marL="68580" marR="68580" marT="0" marB="0"/>
                </a:tc>
                <a:tc>
                  <a:txBody>
                    <a:bodyPr/>
                    <a:lstStyle/>
                    <a:p>
                      <a:pPr marL="0" marR="0" algn="r">
                        <a:lnSpc>
                          <a:spcPct val="200000"/>
                        </a:lnSpc>
                        <a:spcBef>
                          <a:spcPts val="0"/>
                        </a:spcBef>
                        <a:spcAft>
                          <a:spcPts val="0"/>
                        </a:spcAft>
                      </a:pPr>
                      <a:r>
                        <a:rPr lang="en-US" sz="1800" b="1">
                          <a:solidFill>
                            <a:schemeClr val="bg1"/>
                          </a:solidFill>
                          <a:effectLst/>
                        </a:rPr>
                        <a:t>216.77</a:t>
                      </a:r>
                      <a:endParaRPr lang="en-US" sz="1800" b="1">
                        <a:solidFill>
                          <a:schemeClr val="bg1"/>
                        </a:solidFill>
                        <a:effectLst/>
                        <a:latin typeface="Times New Roman" charset="0"/>
                        <a:ea typeface="Times New Roman" charset="0"/>
                      </a:endParaRPr>
                    </a:p>
                  </a:txBody>
                  <a:tcPr marL="68580" marR="68580" marT="0" marB="0"/>
                </a:tc>
                <a:tc>
                  <a:txBody>
                    <a:bodyPr/>
                    <a:lstStyle/>
                    <a:p>
                      <a:pPr marL="0" marR="0" algn="r">
                        <a:lnSpc>
                          <a:spcPct val="200000"/>
                        </a:lnSpc>
                        <a:spcBef>
                          <a:spcPts val="0"/>
                        </a:spcBef>
                        <a:spcAft>
                          <a:spcPts val="0"/>
                        </a:spcAft>
                      </a:pPr>
                      <a:r>
                        <a:rPr lang="en-US" sz="1800" b="1" dirty="0">
                          <a:solidFill>
                            <a:schemeClr val="bg1"/>
                          </a:solidFill>
                          <a:effectLst/>
                        </a:rPr>
                        <a:t> </a:t>
                      </a:r>
                      <a:endParaRPr lang="en-US" sz="1800" b="1" dirty="0">
                        <a:solidFill>
                          <a:schemeClr val="bg1"/>
                        </a:solidFill>
                        <a:effectLst/>
                        <a:latin typeface="Times New Roman" charset="0"/>
                        <a:ea typeface="Times New Roman" charset="0"/>
                      </a:endParaRPr>
                    </a:p>
                  </a:txBody>
                  <a:tcPr marL="68580" marR="68580" marT="0" marB="0"/>
                </a:tc>
                <a:tc>
                  <a:txBody>
                    <a:bodyPr/>
                    <a:lstStyle/>
                    <a:p>
                      <a:pPr marL="0" marR="0" algn="r">
                        <a:lnSpc>
                          <a:spcPct val="200000"/>
                        </a:lnSpc>
                        <a:spcBef>
                          <a:spcPts val="0"/>
                        </a:spcBef>
                        <a:spcAft>
                          <a:spcPts val="0"/>
                        </a:spcAft>
                      </a:pPr>
                      <a:r>
                        <a:rPr lang="en-US" sz="1800" b="1">
                          <a:solidFill>
                            <a:schemeClr val="bg1"/>
                          </a:solidFill>
                          <a:effectLst/>
                        </a:rPr>
                        <a:t>1,765</a:t>
                      </a:r>
                      <a:endParaRPr lang="en-US" sz="1800" b="1">
                        <a:solidFill>
                          <a:schemeClr val="bg1"/>
                        </a:solidFill>
                        <a:effectLst/>
                        <a:latin typeface="Times New Roman" charset="0"/>
                        <a:ea typeface="Times New Roman" charset="0"/>
                      </a:endParaRPr>
                    </a:p>
                  </a:txBody>
                  <a:tcPr marL="68580" marR="68580" marT="0" marB="0"/>
                </a:tc>
                <a:tc>
                  <a:txBody>
                    <a:bodyPr/>
                    <a:lstStyle/>
                    <a:p>
                      <a:pPr marL="0" marR="0" algn="r">
                        <a:lnSpc>
                          <a:spcPct val="200000"/>
                        </a:lnSpc>
                        <a:spcBef>
                          <a:spcPts val="0"/>
                        </a:spcBef>
                        <a:spcAft>
                          <a:spcPts val="0"/>
                        </a:spcAft>
                      </a:pPr>
                      <a:r>
                        <a:rPr lang="en-US" sz="1800" b="1">
                          <a:solidFill>
                            <a:schemeClr val="bg1"/>
                          </a:solidFill>
                          <a:effectLst/>
                        </a:rPr>
                        <a:t>479.49</a:t>
                      </a:r>
                      <a:endParaRPr lang="en-US" sz="1800" b="1">
                        <a:solidFill>
                          <a:schemeClr val="bg1"/>
                        </a:solidFill>
                        <a:effectLst/>
                        <a:latin typeface="Times New Roman" charset="0"/>
                        <a:ea typeface="Times New Roman" charset="0"/>
                      </a:endParaRPr>
                    </a:p>
                  </a:txBody>
                  <a:tcPr marL="68580" marR="68580" marT="0" marB="0"/>
                </a:tc>
                <a:tc>
                  <a:txBody>
                    <a:bodyPr/>
                    <a:lstStyle/>
                    <a:p>
                      <a:pPr marL="0" marR="0" algn="r">
                        <a:lnSpc>
                          <a:spcPct val="200000"/>
                        </a:lnSpc>
                        <a:spcBef>
                          <a:spcPts val="0"/>
                        </a:spcBef>
                        <a:spcAft>
                          <a:spcPts val="0"/>
                        </a:spcAft>
                      </a:pPr>
                      <a:r>
                        <a:rPr lang="en-US" sz="1800" b="1">
                          <a:solidFill>
                            <a:schemeClr val="bg1"/>
                          </a:solidFill>
                          <a:effectLst/>
                        </a:rPr>
                        <a:t>213.89</a:t>
                      </a:r>
                      <a:endParaRPr lang="en-US" sz="1800" b="1">
                        <a:solidFill>
                          <a:schemeClr val="bg1"/>
                        </a:solidFill>
                        <a:effectLst/>
                        <a:latin typeface="Times New Roman" charset="0"/>
                        <a:ea typeface="Times New Roman" charset="0"/>
                      </a:endParaRPr>
                    </a:p>
                  </a:txBody>
                  <a:tcPr marL="68580" marR="68580" marT="0" marB="0"/>
                </a:tc>
                <a:tc>
                  <a:txBody>
                    <a:bodyPr/>
                    <a:lstStyle/>
                    <a:p>
                      <a:pPr marL="0" marR="0" algn="r">
                        <a:lnSpc>
                          <a:spcPct val="200000"/>
                        </a:lnSpc>
                        <a:spcBef>
                          <a:spcPts val="0"/>
                        </a:spcBef>
                        <a:spcAft>
                          <a:spcPts val="0"/>
                        </a:spcAft>
                      </a:pPr>
                      <a:r>
                        <a:rPr lang="en-US" sz="1800" b="1">
                          <a:solidFill>
                            <a:schemeClr val="bg1"/>
                          </a:solidFill>
                          <a:effectLst/>
                        </a:rPr>
                        <a:t>-85.41</a:t>
                      </a:r>
                      <a:endParaRPr lang="en-US" sz="1800" b="1">
                        <a:solidFill>
                          <a:schemeClr val="bg1"/>
                        </a:solidFill>
                        <a:effectLst/>
                        <a:latin typeface="Times New Roman" charset="0"/>
                        <a:ea typeface="Times New Roman" charset="0"/>
                      </a:endParaRPr>
                    </a:p>
                  </a:txBody>
                  <a:tcPr marL="68580" marR="68580" marT="0" marB="0"/>
                </a:tc>
                <a:tc>
                  <a:txBody>
                    <a:bodyPr/>
                    <a:lstStyle/>
                    <a:p>
                      <a:pPr marL="0" marR="0" algn="r">
                        <a:lnSpc>
                          <a:spcPct val="200000"/>
                        </a:lnSpc>
                        <a:spcBef>
                          <a:spcPts val="0"/>
                        </a:spcBef>
                        <a:spcAft>
                          <a:spcPts val="0"/>
                        </a:spcAft>
                      </a:pPr>
                      <a:r>
                        <a:rPr lang="en-US" sz="1800" b="1">
                          <a:solidFill>
                            <a:schemeClr val="bg1"/>
                          </a:solidFill>
                          <a:effectLst/>
                        </a:rPr>
                        <a:t>&lt;0.001</a:t>
                      </a:r>
                      <a:endParaRPr lang="en-US" sz="1800" b="1">
                        <a:solidFill>
                          <a:schemeClr val="bg1"/>
                        </a:solidFill>
                        <a:effectLst/>
                        <a:latin typeface="Times New Roman" charset="0"/>
                        <a:ea typeface="Times New Roman" charset="0"/>
                      </a:endParaRPr>
                    </a:p>
                  </a:txBody>
                  <a:tcPr marL="68580" marR="68580" marT="0" marB="0"/>
                </a:tc>
              </a:tr>
              <a:tr h="451921">
                <a:tc>
                  <a:txBody>
                    <a:bodyPr/>
                    <a:lstStyle/>
                    <a:p>
                      <a:pPr marL="0" marR="0">
                        <a:lnSpc>
                          <a:spcPct val="200000"/>
                        </a:lnSpc>
                        <a:spcBef>
                          <a:spcPts val="0"/>
                        </a:spcBef>
                        <a:spcAft>
                          <a:spcPts val="0"/>
                        </a:spcAft>
                      </a:pPr>
                      <a:r>
                        <a:rPr lang="en-US" sz="1800" b="1" dirty="0">
                          <a:solidFill>
                            <a:schemeClr val="bg1"/>
                          </a:solidFill>
                          <a:effectLst/>
                        </a:rPr>
                        <a:t>JE</a:t>
                      </a:r>
                      <a:endParaRPr lang="en-US" sz="1800" b="1" dirty="0">
                        <a:solidFill>
                          <a:schemeClr val="bg1"/>
                        </a:solidFill>
                        <a:effectLst/>
                        <a:latin typeface="Times New Roman" charset="0"/>
                        <a:ea typeface="Times New Roman" charset="0"/>
                      </a:endParaRPr>
                    </a:p>
                  </a:txBody>
                  <a:tcPr marL="68580" marR="68580" marT="0" marB="0">
                    <a:lnB w="19050" cap="flat" cmpd="sng" algn="ctr">
                      <a:solidFill>
                        <a:schemeClr val="bg1"/>
                      </a:solidFill>
                      <a:prstDash val="solid"/>
                      <a:round/>
                      <a:headEnd type="none" w="med" len="med"/>
                      <a:tailEnd type="none" w="med" len="med"/>
                    </a:lnB>
                  </a:tcPr>
                </a:tc>
                <a:tc>
                  <a:txBody>
                    <a:bodyPr/>
                    <a:lstStyle/>
                    <a:p>
                      <a:pPr marL="0" marR="0" algn="r">
                        <a:lnSpc>
                          <a:spcPct val="200000"/>
                        </a:lnSpc>
                        <a:spcBef>
                          <a:spcPts val="0"/>
                        </a:spcBef>
                        <a:spcAft>
                          <a:spcPts val="0"/>
                        </a:spcAft>
                      </a:pPr>
                      <a:r>
                        <a:rPr lang="en-US" sz="1800" b="1" dirty="0">
                          <a:solidFill>
                            <a:schemeClr val="bg1"/>
                          </a:solidFill>
                          <a:effectLst/>
                        </a:rPr>
                        <a:t>99</a:t>
                      </a:r>
                      <a:endParaRPr lang="en-US" sz="1800" b="1" dirty="0">
                        <a:solidFill>
                          <a:schemeClr val="bg1"/>
                        </a:solidFill>
                        <a:effectLst/>
                        <a:latin typeface="Times New Roman" charset="0"/>
                        <a:ea typeface="Times New Roman" charset="0"/>
                      </a:endParaRPr>
                    </a:p>
                  </a:txBody>
                  <a:tcPr marL="68580" marR="68580" marT="0" marB="0">
                    <a:lnB w="19050" cap="flat" cmpd="sng" algn="ctr">
                      <a:solidFill>
                        <a:schemeClr val="bg1"/>
                      </a:solidFill>
                      <a:prstDash val="solid"/>
                      <a:round/>
                      <a:headEnd type="none" w="med" len="med"/>
                      <a:tailEnd type="none" w="med" len="med"/>
                    </a:lnB>
                  </a:tcPr>
                </a:tc>
                <a:tc>
                  <a:txBody>
                    <a:bodyPr/>
                    <a:lstStyle/>
                    <a:p>
                      <a:pPr marL="0" marR="0" algn="r">
                        <a:lnSpc>
                          <a:spcPct val="200000"/>
                        </a:lnSpc>
                        <a:spcBef>
                          <a:spcPts val="0"/>
                        </a:spcBef>
                        <a:spcAft>
                          <a:spcPts val="0"/>
                        </a:spcAft>
                      </a:pPr>
                      <a:r>
                        <a:rPr lang="en-US" sz="1800" b="1" dirty="0">
                          <a:solidFill>
                            <a:schemeClr val="bg1"/>
                          </a:solidFill>
                          <a:effectLst/>
                        </a:rPr>
                        <a:t>340.51</a:t>
                      </a:r>
                      <a:endParaRPr lang="en-US" sz="1800" b="1" dirty="0">
                        <a:solidFill>
                          <a:schemeClr val="bg1"/>
                        </a:solidFill>
                        <a:effectLst/>
                        <a:latin typeface="Times New Roman" charset="0"/>
                        <a:ea typeface="Times New Roman" charset="0"/>
                      </a:endParaRPr>
                    </a:p>
                  </a:txBody>
                  <a:tcPr marL="68580" marR="68580" marT="0" marB="0">
                    <a:lnB w="19050" cap="flat" cmpd="sng" algn="ctr">
                      <a:solidFill>
                        <a:schemeClr val="bg1"/>
                      </a:solidFill>
                      <a:prstDash val="solid"/>
                      <a:round/>
                      <a:headEnd type="none" w="med" len="med"/>
                      <a:tailEnd type="none" w="med" len="med"/>
                    </a:lnB>
                  </a:tcPr>
                </a:tc>
                <a:tc>
                  <a:txBody>
                    <a:bodyPr/>
                    <a:lstStyle/>
                    <a:p>
                      <a:pPr marL="0" marR="0" algn="r">
                        <a:lnSpc>
                          <a:spcPct val="200000"/>
                        </a:lnSpc>
                        <a:spcBef>
                          <a:spcPts val="0"/>
                        </a:spcBef>
                        <a:spcAft>
                          <a:spcPts val="0"/>
                        </a:spcAft>
                      </a:pPr>
                      <a:r>
                        <a:rPr lang="en-US" sz="1800" b="1" dirty="0">
                          <a:solidFill>
                            <a:schemeClr val="bg1"/>
                          </a:solidFill>
                          <a:effectLst/>
                        </a:rPr>
                        <a:t>149.00</a:t>
                      </a:r>
                      <a:endParaRPr lang="en-US" sz="1800" b="1" dirty="0">
                        <a:solidFill>
                          <a:schemeClr val="bg1"/>
                        </a:solidFill>
                        <a:effectLst/>
                        <a:latin typeface="Times New Roman" charset="0"/>
                        <a:ea typeface="Times New Roman" charset="0"/>
                      </a:endParaRPr>
                    </a:p>
                  </a:txBody>
                  <a:tcPr marL="68580" marR="68580" marT="0" marB="0">
                    <a:lnB w="19050" cap="flat" cmpd="sng" algn="ctr">
                      <a:solidFill>
                        <a:schemeClr val="bg1"/>
                      </a:solidFill>
                      <a:prstDash val="solid"/>
                      <a:round/>
                      <a:headEnd type="none" w="med" len="med"/>
                      <a:tailEnd type="none" w="med" len="med"/>
                    </a:lnB>
                  </a:tcPr>
                </a:tc>
                <a:tc>
                  <a:txBody>
                    <a:bodyPr/>
                    <a:lstStyle/>
                    <a:p>
                      <a:pPr marL="0" marR="0" algn="r">
                        <a:lnSpc>
                          <a:spcPct val="200000"/>
                        </a:lnSpc>
                        <a:spcBef>
                          <a:spcPts val="0"/>
                        </a:spcBef>
                        <a:spcAft>
                          <a:spcPts val="0"/>
                        </a:spcAft>
                      </a:pPr>
                      <a:r>
                        <a:rPr lang="en-US" sz="1800" b="1" dirty="0">
                          <a:solidFill>
                            <a:schemeClr val="bg1"/>
                          </a:solidFill>
                          <a:effectLst/>
                        </a:rPr>
                        <a:t> </a:t>
                      </a:r>
                      <a:endParaRPr lang="en-US" sz="1800" b="1" dirty="0">
                        <a:solidFill>
                          <a:schemeClr val="bg1"/>
                        </a:solidFill>
                        <a:effectLst/>
                        <a:latin typeface="Times New Roman" charset="0"/>
                        <a:ea typeface="Times New Roman" charset="0"/>
                      </a:endParaRPr>
                    </a:p>
                  </a:txBody>
                  <a:tcPr marL="68580" marR="68580" marT="0" marB="0">
                    <a:lnB w="19050" cap="flat" cmpd="sng" algn="ctr">
                      <a:solidFill>
                        <a:schemeClr val="bg1"/>
                      </a:solidFill>
                      <a:prstDash val="solid"/>
                      <a:round/>
                      <a:headEnd type="none" w="med" len="med"/>
                      <a:tailEnd type="none" w="med" len="med"/>
                    </a:lnB>
                  </a:tcPr>
                </a:tc>
                <a:tc>
                  <a:txBody>
                    <a:bodyPr/>
                    <a:lstStyle/>
                    <a:p>
                      <a:pPr marL="0" marR="0" algn="r">
                        <a:lnSpc>
                          <a:spcPct val="200000"/>
                        </a:lnSpc>
                        <a:spcBef>
                          <a:spcPts val="0"/>
                        </a:spcBef>
                        <a:spcAft>
                          <a:spcPts val="0"/>
                        </a:spcAft>
                      </a:pPr>
                      <a:r>
                        <a:rPr lang="en-US" sz="1800" b="1" dirty="0">
                          <a:solidFill>
                            <a:schemeClr val="bg1"/>
                          </a:solidFill>
                          <a:effectLst/>
                        </a:rPr>
                        <a:t>378</a:t>
                      </a:r>
                      <a:endParaRPr lang="en-US" sz="1800" b="1" dirty="0">
                        <a:solidFill>
                          <a:schemeClr val="bg1"/>
                        </a:solidFill>
                        <a:effectLst/>
                        <a:latin typeface="Times New Roman" charset="0"/>
                        <a:ea typeface="Times New Roman" charset="0"/>
                      </a:endParaRPr>
                    </a:p>
                  </a:txBody>
                  <a:tcPr marL="68580" marR="68580" marT="0" marB="0">
                    <a:lnB w="19050" cap="flat" cmpd="sng" algn="ctr">
                      <a:solidFill>
                        <a:schemeClr val="bg1"/>
                      </a:solidFill>
                      <a:prstDash val="solid"/>
                      <a:round/>
                      <a:headEnd type="none" w="med" len="med"/>
                      <a:tailEnd type="none" w="med" len="med"/>
                    </a:lnB>
                  </a:tcPr>
                </a:tc>
                <a:tc>
                  <a:txBody>
                    <a:bodyPr/>
                    <a:lstStyle/>
                    <a:p>
                      <a:pPr marL="0" marR="0" algn="r">
                        <a:lnSpc>
                          <a:spcPct val="200000"/>
                        </a:lnSpc>
                        <a:spcBef>
                          <a:spcPts val="0"/>
                        </a:spcBef>
                        <a:spcAft>
                          <a:spcPts val="0"/>
                        </a:spcAft>
                      </a:pPr>
                      <a:r>
                        <a:rPr lang="en-US" sz="1800" b="1" dirty="0">
                          <a:solidFill>
                            <a:schemeClr val="bg1"/>
                          </a:solidFill>
                          <a:effectLst/>
                        </a:rPr>
                        <a:t>338.82</a:t>
                      </a:r>
                      <a:endParaRPr lang="en-US" sz="1800" b="1" dirty="0">
                        <a:solidFill>
                          <a:schemeClr val="bg1"/>
                        </a:solidFill>
                        <a:effectLst/>
                        <a:latin typeface="Times New Roman" charset="0"/>
                        <a:ea typeface="Times New Roman" charset="0"/>
                      </a:endParaRPr>
                    </a:p>
                  </a:txBody>
                  <a:tcPr marL="68580" marR="68580" marT="0" marB="0">
                    <a:lnB w="19050" cap="flat" cmpd="sng" algn="ctr">
                      <a:solidFill>
                        <a:schemeClr val="bg1"/>
                      </a:solidFill>
                      <a:prstDash val="solid"/>
                      <a:round/>
                      <a:headEnd type="none" w="med" len="med"/>
                      <a:tailEnd type="none" w="med" len="med"/>
                    </a:lnB>
                  </a:tcPr>
                </a:tc>
                <a:tc>
                  <a:txBody>
                    <a:bodyPr/>
                    <a:lstStyle/>
                    <a:p>
                      <a:pPr marL="0" marR="0" algn="r">
                        <a:lnSpc>
                          <a:spcPct val="200000"/>
                        </a:lnSpc>
                        <a:spcBef>
                          <a:spcPts val="0"/>
                        </a:spcBef>
                        <a:spcAft>
                          <a:spcPts val="0"/>
                        </a:spcAft>
                      </a:pPr>
                      <a:r>
                        <a:rPr lang="en-US" sz="1800" b="1" dirty="0">
                          <a:solidFill>
                            <a:schemeClr val="bg1"/>
                          </a:solidFill>
                          <a:effectLst/>
                        </a:rPr>
                        <a:t>153.99</a:t>
                      </a:r>
                      <a:endParaRPr lang="en-US" sz="1800" b="1" dirty="0">
                        <a:solidFill>
                          <a:schemeClr val="bg1"/>
                        </a:solidFill>
                        <a:effectLst/>
                        <a:latin typeface="Times New Roman" charset="0"/>
                        <a:ea typeface="Times New Roman" charset="0"/>
                      </a:endParaRPr>
                    </a:p>
                  </a:txBody>
                  <a:tcPr marL="68580" marR="68580" marT="0" marB="0">
                    <a:lnB w="19050" cap="flat" cmpd="sng" algn="ctr">
                      <a:solidFill>
                        <a:schemeClr val="bg1"/>
                      </a:solidFill>
                      <a:prstDash val="solid"/>
                      <a:round/>
                      <a:headEnd type="none" w="med" len="med"/>
                      <a:tailEnd type="none" w="med" len="med"/>
                    </a:lnB>
                  </a:tcPr>
                </a:tc>
                <a:tc>
                  <a:txBody>
                    <a:bodyPr/>
                    <a:lstStyle/>
                    <a:p>
                      <a:pPr marL="0" marR="0" algn="r">
                        <a:lnSpc>
                          <a:spcPct val="200000"/>
                        </a:lnSpc>
                        <a:spcBef>
                          <a:spcPts val="0"/>
                        </a:spcBef>
                        <a:spcAft>
                          <a:spcPts val="0"/>
                        </a:spcAft>
                      </a:pPr>
                      <a:r>
                        <a:rPr lang="en-US" sz="1800" b="1" dirty="0">
                          <a:solidFill>
                            <a:schemeClr val="bg1"/>
                          </a:solidFill>
                          <a:effectLst/>
                        </a:rPr>
                        <a:t>1.69</a:t>
                      </a:r>
                      <a:endParaRPr lang="en-US" sz="1800" b="1" dirty="0">
                        <a:solidFill>
                          <a:schemeClr val="bg1"/>
                        </a:solidFill>
                        <a:effectLst/>
                        <a:latin typeface="Times New Roman" charset="0"/>
                        <a:ea typeface="Times New Roman" charset="0"/>
                      </a:endParaRPr>
                    </a:p>
                  </a:txBody>
                  <a:tcPr marL="68580" marR="68580" marT="0" marB="0">
                    <a:lnB w="19050" cap="flat" cmpd="sng" algn="ctr">
                      <a:solidFill>
                        <a:schemeClr val="bg1"/>
                      </a:solidFill>
                      <a:prstDash val="solid"/>
                      <a:round/>
                      <a:headEnd type="none" w="med" len="med"/>
                      <a:tailEnd type="none" w="med" len="med"/>
                    </a:lnB>
                  </a:tcPr>
                </a:tc>
                <a:tc>
                  <a:txBody>
                    <a:bodyPr/>
                    <a:lstStyle/>
                    <a:p>
                      <a:pPr marL="0" marR="0" algn="r">
                        <a:lnSpc>
                          <a:spcPct val="200000"/>
                        </a:lnSpc>
                        <a:spcBef>
                          <a:spcPts val="0"/>
                        </a:spcBef>
                        <a:spcAft>
                          <a:spcPts val="0"/>
                        </a:spcAft>
                      </a:pPr>
                      <a:r>
                        <a:rPr lang="en-US" sz="1800" b="1" dirty="0">
                          <a:solidFill>
                            <a:schemeClr val="bg1"/>
                          </a:solidFill>
                          <a:effectLst/>
                        </a:rPr>
                        <a:t>0.460</a:t>
                      </a:r>
                      <a:endParaRPr lang="en-US" sz="1800" b="1" dirty="0">
                        <a:solidFill>
                          <a:schemeClr val="bg1"/>
                        </a:solidFill>
                        <a:effectLst/>
                        <a:latin typeface="Times New Roman" charset="0"/>
                        <a:ea typeface="Times New Roman" charset="0"/>
                      </a:endParaRPr>
                    </a:p>
                  </a:txBody>
                  <a:tcPr marL="68580" marR="68580" marT="0" marB="0">
                    <a:lnB w="19050" cap="flat" cmpd="sng" algn="ctr">
                      <a:solidFill>
                        <a:schemeClr val="bg1"/>
                      </a:solidFill>
                      <a:prstDash val="solid"/>
                      <a:round/>
                      <a:headEnd type="none" w="med" len="med"/>
                      <a:tailEnd type="none" w="med" len="med"/>
                    </a:lnB>
                  </a:tcPr>
                </a:tc>
              </a:tr>
            </a:tbl>
          </a:graphicData>
        </a:graphic>
      </p:graphicFrame>
      <p:sp>
        <p:nvSpPr>
          <p:cNvPr id="8" name="TextBox 7"/>
          <p:cNvSpPr txBox="1"/>
          <p:nvPr/>
        </p:nvSpPr>
        <p:spPr>
          <a:xfrm>
            <a:off x="6948639" y="6238999"/>
            <a:ext cx="2089034" cy="276999"/>
          </a:xfrm>
          <a:prstGeom prst="rect">
            <a:avLst/>
          </a:prstGeom>
          <a:noFill/>
        </p:spPr>
        <p:txBody>
          <a:bodyPr wrap="none" rtlCol="0">
            <a:spAutoFit/>
          </a:bodyPr>
          <a:lstStyle/>
          <a:p>
            <a:pPr algn="r"/>
            <a:r>
              <a:rPr lang="en-US" sz="1200" b="1" dirty="0" smtClean="0">
                <a:solidFill>
                  <a:schemeClr val="bg1"/>
                </a:solidFill>
                <a:latin typeface="Trebuchet MS" charset="0"/>
                <a:ea typeface="Trebuchet MS" charset="0"/>
                <a:cs typeface="Trebuchet MS" charset="0"/>
              </a:rPr>
              <a:t>Source: </a:t>
            </a:r>
            <a:r>
              <a:rPr lang="en-US" sz="1200" b="1" dirty="0" smtClean="0">
                <a:solidFill>
                  <a:srgbClr val="D9D7AC"/>
                </a:solidFill>
                <a:latin typeface="Trebuchet MS" charset="0"/>
                <a:ea typeface="Trebuchet MS" charset="0"/>
                <a:cs typeface="Trebuchet MS" charset="0"/>
              </a:rPr>
              <a:t>Cole et al. (2016)</a:t>
            </a:r>
            <a:r>
              <a:rPr lang="en-US" sz="1200" b="1" dirty="0" smtClean="0">
                <a:solidFill>
                  <a:schemeClr val="bg1"/>
                </a:solidFill>
                <a:latin typeface="Trebuchet MS" charset="0"/>
                <a:ea typeface="Trebuchet MS" charset="0"/>
                <a:cs typeface="Trebuchet MS" charset="0"/>
              </a:rPr>
              <a:t>.</a:t>
            </a:r>
            <a:endParaRPr lang="en-US" sz="1200" b="1" dirty="0">
              <a:solidFill>
                <a:schemeClr val="bg1"/>
              </a:solidFill>
              <a:latin typeface="Trebuchet MS" charset="0"/>
              <a:ea typeface="Trebuchet MS" charset="0"/>
              <a:cs typeface="Trebuchet MS" charset="0"/>
            </a:endParaRPr>
          </a:p>
        </p:txBody>
      </p:sp>
      <p:sp>
        <p:nvSpPr>
          <p:cNvPr id="11" name="Footer Placeholder 3"/>
          <p:cNvSpPr>
            <a:spLocks noGrp="1"/>
          </p:cNvSpPr>
          <p:nvPr>
            <p:ph type="ftr" sz="quarter" idx="3"/>
          </p:nvPr>
        </p:nvSpPr>
        <p:spPr>
          <a:xfrm>
            <a:off x="457200" y="6356350"/>
            <a:ext cx="8229600" cy="365125"/>
          </a:xfrm>
        </p:spPr>
        <p:txBody>
          <a:bodyPr/>
          <a:lstStyle/>
          <a:p>
            <a:r>
              <a:rPr lang="en-US" smtClean="0"/>
              <a:t>18</a:t>
            </a:r>
            <a:r>
              <a:rPr lang="en-US" baseline="30000" smtClean="0"/>
              <a:t>a</a:t>
            </a:r>
            <a:r>
              <a:rPr lang="en-US" smtClean="0"/>
              <a:t> </a:t>
            </a:r>
            <a:r>
              <a:rPr lang="en-US" dirty="0" err="1"/>
              <a:t>Congresso</a:t>
            </a:r>
            <a:r>
              <a:rPr lang="en-US" dirty="0"/>
              <a:t> </a:t>
            </a:r>
            <a:r>
              <a:rPr lang="en-US" dirty="0" err="1"/>
              <a:t>Estadual</a:t>
            </a:r>
            <a:r>
              <a:rPr lang="en-US" dirty="0"/>
              <a:t> de </a:t>
            </a:r>
            <a:r>
              <a:rPr lang="en-US" dirty="0" err="1"/>
              <a:t>Medicina</a:t>
            </a:r>
            <a:r>
              <a:rPr lang="en-US" dirty="0"/>
              <a:t> </a:t>
            </a:r>
            <a:r>
              <a:rPr lang="en-US" dirty="0" err="1"/>
              <a:t>Veterinária</a:t>
            </a:r>
            <a:r>
              <a:rPr lang="en-US" dirty="0"/>
              <a:t> &amp; 1</a:t>
            </a:r>
            <a:r>
              <a:rPr lang="en-US" baseline="30000" dirty="0"/>
              <a:t>o</a:t>
            </a:r>
            <a:r>
              <a:rPr lang="en-US" dirty="0"/>
              <a:t> </a:t>
            </a:r>
            <a:r>
              <a:rPr lang="en-US" dirty="0" err="1"/>
              <a:t>Encontro</a:t>
            </a:r>
            <a:r>
              <a:rPr lang="en-US" dirty="0"/>
              <a:t> de </a:t>
            </a:r>
            <a:r>
              <a:rPr lang="en-US" dirty="0" err="1"/>
              <a:t>Buiatria</a:t>
            </a:r>
            <a:r>
              <a:rPr lang="en-US" dirty="0"/>
              <a:t> do CONESUL, </a:t>
            </a:r>
            <a:r>
              <a:rPr lang="en-US" dirty="0" err="1"/>
              <a:t>Canela</a:t>
            </a:r>
            <a:r>
              <a:rPr lang="en-US" dirty="0"/>
              <a:t>, RS, </a:t>
            </a:r>
            <a:r>
              <a:rPr lang="en-US" dirty="0" err="1"/>
              <a:t>Brasil</a:t>
            </a:r>
            <a:r>
              <a:rPr lang="en-US" dirty="0"/>
              <a:t>, 14 October 2016</a:t>
            </a:r>
          </a:p>
        </p:txBody>
      </p:sp>
    </p:spTree>
    <p:extLst>
      <p:ext uri="{BB962C8B-B14F-4D97-AF65-F5344CB8AC3E}">
        <p14:creationId xmlns:p14="http://schemas.microsoft.com/office/powerpoint/2010/main" val="113230367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Conclusions</a:t>
            </a:r>
            <a:endParaRPr lang="en-US" dirty="0"/>
          </a:p>
        </p:txBody>
      </p:sp>
      <p:sp>
        <p:nvSpPr>
          <p:cNvPr id="3" name="Content Placeholder 2"/>
          <p:cNvSpPr>
            <a:spLocks noGrp="1"/>
          </p:cNvSpPr>
          <p:nvPr>
            <p:ph idx="1"/>
          </p:nvPr>
        </p:nvSpPr>
        <p:spPr/>
        <p:txBody>
          <a:bodyPr>
            <a:normAutofit/>
          </a:bodyPr>
          <a:lstStyle/>
          <a:p>
            <a:r>
              <a:rPr lang="en-US" dirty="0" smtClean="0"/>
              <a:t>Mendelian genetic disorders are responsible for </a:t>
            </a:r>
            <a:r>
              <a:rPr lang="en-US" dirty="0" smtClean="0">
                <a:solidFill>
                  <a:srgbClr val="FFFF00"/>
                </a:solidFill>
              </a:rPr>
              <a:t>economic losses</a:t>
            </a:r>
            <a:r>
              <a:rPr lang="en-US" dirty="0" smtClean="0"/>
              <a:t> to dairy farmers</a:t>
            </a:r>
          </a:p>
          <a:p>
            <a:r>
              <a:rPr lang="en-US" dirty="0" smtClean="0"/>
              <a:t>As technology improves we are </a:t>
            </a:r>
            <a:r>
              <a:rPr lang="en-US" dirty="0" smtClean="0">
                <a:solidFill>
                  <a:srgbClr val="FFFF00"/>
                </a:solidFill>
              </a:rPr>
              <a:t>identifying more</a:t>
            </a:r>
            <a:r>
              <a:rPr lang="en-US" dirty="0" smtClean="0"/>
              <a:t> recessive defects</a:t>
            </a:r>
          </a:p>
          <a:p>
            <a:r>
              <a:rPr lang="en-US" dirty="0" smtClean="0"/>
              <a:t>Gene editing should be used to </a:t>
            </a:r>
            <a:r>
              <a:rPr lang="en-US" dirty="0" smtClean="0">
                <a:solidFill>
                  <a:srgbClr val="FFFF00"/>
                </a:solidFill>
              </a:rPr>
              <a:t>eliminate harmful alleles</a:t>
            </a:r>
            <a:r>
              <a:rPr lang="en-US" dirty="0" smtClean="0"/>
              <a:t> from the population</a:t>
            </a:r>
          </a:p>
          <a:p>
            <a:r>
              <a:rPr lang="en-US" dirty="0" smtClean="0"/>
              <a:t>Carrier bulls </a:t>
            </a:r>
            <a:r>
              <a:rPr lang="en-US" dirty="0" smtClean="0">
                <a:solidFill>
                  <a:srgbClr val="FFFF00"/>
                </a:solidFill>
              </a:rPr>
              <a:t>should not be used</a:t>
            </a:r>
            <a:r>
              <a:rPr lang="en-US" dirty="0" smtClean="0"/>
              <a:t> when non-carrier bulls are of comparable genetic merit</a:t>
            </a:r>
            <a:endParaRPr lang="is-IS" dirty="0" smtClean="0"/>
          </a:p>
        </p:txBody>
      </p:sp>
      <p:sp>
        <p:nvSpPr>
          <p:cNvPr id="9" name="Footer Placeholder 3"/>
          <p:cNvSpPr>
            <a:spLocks noGrp="1"/>
          </p:cNvSpPr>
          <p:nvPr>
            <p:ph type="ftr" sz="quarter" idx="3"/>
          </p:nvPr>
        </p:nvSpPr>
        <p:spPr>
          <a:xfrm>
            <a:off x="457200" y="6356350"/>
            <a:ext cx="8229600" cy="365125"/>
          </a:xfrm>
        </p:spPr>
        <p:txBody>
          <a:bodyPr/>
          <a:lstStyle/>
          <a:p>
            <a:r>
              <a:rPr lang="en-US" smtClean="0"/>
              <a:t>18</a:t>
            </a:r>
            <a:r>
              <a:rPr lang="en-US" baseline="30000" smtClean="0"/>
              <a:t>a</a:t>
            </a:r>
            <a:r>
              <a:rPr lang="en-US" smtClean="0"/>
              <a:t> </a:t>
            </a:r>
            <a:r>
              <a:rPr lang="en-US" dirty="0" err="1"/>
              <a:t>Congresso</a:t>
            </a:r>
            <a:r>
              <a:rPr lang="en-US" dirty="0"/>
              <a:t> </a:t>
            </a:r>
            <a:r>
              <a:rPr lang="en-US" dirty="0" err="1"/>
              <a:t>Estadual</a:t>
            </a:r>
            <a:r>
              <a:rPr lang="en-US" dirty="0"/>
              <a:t> de </a:t>
            </a:r>
            <a:r>
              <a:rPr lang="en-US" dirty="0" err="1"/>
              <a:t>Medicina</a:t>
            </a:r>
            <a:r>
              <a:rPr lang="en-US" dirty="0"/>
              <a:t> </a:t>
            </a:r>
            <a:r>
              <a:rPr lang="en-US" dirty="0" err="1"/>
              <a:t>Veterinária</a:t>
            </a:r>
            <a:r>
              <a:rPr lang="en-US" dirty="0"/>
              <a:t> &amp; 1</a:t>
            </a:r>
            <a:r>
              <a:rPr lang="en-US" baseline="30000" dirty="0"/>
              <a:t>o</a:t>
            </a:r>
            <a:r>
              <a:rPr lang="en-US" dirty="0"/>
              <a:t> </a:t>
            </a:r>
            <a:r>
              <a:rPr lang="en-US" dirty="0" err="1"/>
              <a:t>Encontro</a:t>
            </a:r>
            <a:r>
              <a:rPr lang="en-US" dirty="0"/>
              <a:t> de </a:t>
            </a:r>
            <a:r>
              <a:rPr lang="en-US" dirty="0" err="1"/>
              <a:t>Buiatria</a:t>
            </a:r>
            <a:r>
              <a:rPr lang="en-US" dirty="0"/>
              <a:t> do CONESUL, </a:t>
            </a:r>
            <a:r>
              <a:rPr lang="en-US" dirty="0" err="1"/>
              <a:t>Canela</a:t>
            </a:r>
            <a:r>
              <a:rPr lang="en-US" dirty="0"/>
              <a:t>, RS, </a:t>
            </a:r>
            <a:r>
              <a:rPr lang="en-US" dirty="0" err="1"/>
              <a:t>Brasil</a:t>
            </a:r>
            <a:r>
              <a:rPr lang="en-US" dirty="0"/>
              <a:t>, 14 October 2016</a:t>
            </a:r>
          </a:p>
        </p:txBody>
      </p:sp>
    </p:spTree>
    <p:extLst>
      <p:ext uri="{BB962C8B-B14F-4D97-AF65-F5344CB8AC3E}">
        <p14:creationId xmlns:p14="http://schemas.microsoft.com/office/powerpoint/2010/main" val="146788290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Funding</a:t>
            </a:r>
            <a:endParaRPr lang="en-US" dirty="0"/>
          </a:p>
        </p:txBody>
      </p:sp>
      <p:sp>
        <p:nvSpPr>
          <p:cNvPr id="9" name="Content Placeholder 8"/>
          <p:cNvSpPr>
            <a:spLocks noGrp="1"/>
          </p:cNvSpPr>
          <p:nvPr>
            <p:ph idx="1"/>
          </p:nvPr>
        </p:nvSpPr>
        <p:spPr/>
        <p:txBody>
          <a:bodyPr>
            <a:normAutofit/>
          </a:bodyPr>
          <a:lstStyle/>
          <a:p>
            <a:r>
              <a:rPr lang="en-US" smtClean="0"/>
              <a:t>USDA-ARS project 8042-31000-101-00, “Improving Genetic Predictions in Dairy Animals Using Phenotypic and Genomic Information”</a:t>
            </a:r>
          </a:p>
          <a:p>
            <a:r>
              <a:rPr lang="en-US" smtClean="0"/>
              <a:t>CNPq “Science Without Borders” project 301025/2014-2</a:t>
            </a:r>
            <a:endParaRPr lang="en-US" dirty="0"/>
          </a:p>
        </p:txBody>
      </p:sp>
      <p:sp>
        <p:nvSpPr>
          <p:cNvPr id="11" name="Footer Placeholder 3"/>
          <p:cNvSpPr>
            <a:spLocks noGrp="1"/>
          </p:cNvSpPr>
          <p:nvPr>
            <p:ph type="ftr" sz="quarter" idx="3"/>
          </p:nvPr>
        </p:nvSpPr>
        <p:spPr>
          <a:xfrm>
            <a:off x="457200" y="6356350"/>
            <a:ext cx="8229600" cy="365125"/>
          </a:xfrm>
        </p:spPr>
        <p:txBody>
          <a:bodyPr/>
          <a:lstStyle/>
          <a:p>
            <a:r>
              <a:rPr lang="en-US" smtClean="0"/>
              <a:t>18</a:t>
            </a:r>
            <a:r>
              <a:rPr lang="en-US" baseline="30000" smtClean="0"/>
              <a:t>a</a:t>
            </a:r>
            <a:r>
              <a:rPr lang="en-US" smtClean="0"/>
              <a:t> </a:t>
            </a:r>
            <a:r>
              <a:rPr lang="en-US" dirty="0" err="1"/>
              <a:t>Congresso</a:t>
            </a:r>
            <a:r>
              <a:rPr lang="en-US" dirty="0"/>
              <a:t> </a:t>
            </a:r>
            <a:r>
              <a:rPr lang="en-US" dirty="0" err="1"/>
              <a:t>Estadual</a:t>
            </a:r>
            <a:r>
              <a:rPr lang="en-US" dirty="0"/>
              <a:t> de </a:t>
            </a:r>
            <a:r>
              <a:rPr lang="en-US" dirty="0" err="1"/>
              <a:t>Medicina</a:t>
            </a:r>
            <a:r>
              <a:rPr lang="en-US" dirty="0"/>
              <a:t> </a:t>
            </a:r>
            <a:r>
              <a:rPr lang="en-US" dirty="0" err="1"/>
              <a:t>Veterinária</a:t>
            </a:r>
            <a:r>
              <a:rPr lang="en-US" dirty="0"/>
              <a:t> &amp; 1</a:t>
            </a:r>
            <a:r>
              <a:rPr lang="en-US" baseline="30000" dirty="0"/>
              <a:t>o</a:t>
            </a:r>
            <a:r>
              <a:rPr lang="en-US" dirty="0"/>
              <a:t> </a:t>
            </a:r>
            <a:r>
              <a:rPr lang="en-US" dirty="0" err="1"/>
              <a:t>Encontro</a:t>
            </a:r>
            <a:r>
              <a:rPr lang="en-US" dirty="0"/>
              <a:t> de </a:t>
            </a:r>
            <a:r>
              <a:rPr lang="en-US" dirty="0" err="1"/>
              <a:t>Buiatria</a:t>
            </a:r>
            <a:r>
              <a:rPr lang="en-US" dirty="0"/>
              <a:t> do CONESUL, </a:t>
            </a:r>
            <a:r>
              <a:rPr lang="en-US" dirty="0" err="1"/>
              <a:t>Canela</a:t>
            </a:r>
            <a:r>
              <a:rPr lang="en-US" dirty="0"/>
              <a:t>, RS, </a:t>
            </a:r>
            <a:r>
              <a:rPr lang="en-US" dirty="0" err="1"/>
              <a:t>Brasil</a:t>
            </a:r>
            <a:r>
              <a:rPr lang="en-US" dirty="0"/>
              <a:t>, 14 October 2016</a:t>
            </a:r>
          </a:p>
        </p:txBody>
      </p:sp>
    </p:spTree>
    <p:extLst>
      <p:ext uri="{BB962C8B-B14F-4D97-AF65-F5344CB8AC3E}">
        <p14:creationId xmlns:p14="http://schemas.microsoft.com/office/powerpoint/2010/main" val="16860051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Mendelian recessives</a:t>
            </a:r>
            <a:endParaRPr lang="en-US" dirty="0"/>
          </a:p>
        </p:txBody>
      </p:sp>
      <p:sp>
        <p:nvSpPr>
          <p:cNvPr id="3" name="Content Placeholder 2"/>
          <p:cNvSpPr>
            <a:spLocks noGrp="1"/>
          </p:cNvSpPr>
          <p:nvPr>
            <p:ph idx="1"/>
          </p:nvPr>
        </p:nvSpPr>
        <p:spPr/>
        <p:txBody>
          <a:bodyPr/>
          <a:lstStyle/>
          <a:p>
            <a:r>
              <a:rPr lang="en-US" dirty="0" smtClean="0"/>
              <a:t>Classical model of inheritance</a:t>
            </a:r>
          </a:p>
          <a:p>
            <a:r>
              <a:rPr lang="en-US" dirty="0" smtClean="0"/>
              <a:t>One locus, typically with two alleles</a:t>
            </a:r>
          </a:p>
          <a:p>
            <a:r>
              <a:rPr lang="en-US" dirty="0" smtClean="0"/>
              <a:t>Often exhibit complete dominance</a:t>
            </a:r>
          </a:p>
          <a:p>
            <a:r>
              <a:rPr lang="en-US" dirty="0" smtClean="0"/>
              <a:t>e.g., Mendel’s experiments</a:t>
            </a:r>
            <a:endParaRPr lang="en-US" dirty="0"/>
          </a:p>
        </p:txBody>
      </p:sp>
      <p:pic>
        <p:nvPicPr>
          <p:cNvPr id="2050" name="Picture 2" descr="https://upload.wikimedia.org/wikipedia/commons/thumb/1/17/Punnett_square_mendel_flowers.svg/250px-Punnett_square_mendel_flowers.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8443" y="3379233"/>
            <a:ext cx="3019649" cy="301964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rot="5400000">
            <a:off x="6616284" y="4591751"/>
            <a:ext cx="2953935" cy="553998"/>
          </a:xfrm>
          <a:prstGeom prst="rect">
            <a:avLst/>
          </a:prstGeom>
        </p:spPr>
        <p:txBody>
          <a:bodyPr wrap="square">
            <a:spAutoFit/>
          </a:bodyPr>
          <a:lstStyle/>
          <a:p>
            <a:r>
              <a:rPr lang="en-US" sz="1000" b="1" dirty="0" smtClean="0">
                <a:solidFill>
                  <a:schemeClr val="bg1"/>
                </a:solidFill>
              </a:rPr>
              <a:t>Source: </a:t>
            </a:r>
            <a:r>
              <a:rPr lang="en-US" sz="1000" b="1" dirty="0" smtClean="0">
                <a:solidFill>
                  <a:srgbClr val="D9D7AC"/>
                </a:solidFill>
              </a:rPr>
              <a:t>https</a:t>
            </a:r>
            <a:r>
              <a:rPr lang="en-US" sz="1000" b="1" dirty="0">
                <a:solidFill>
                  <a:srgbClr val="D9D7AC"/>
                </a:solidFill>
              </a:rPr>
              <a:t>://</a:t>
            </a:r>
            <a:r>
              <a:rPr lang="en-US" sz="1000" b="1" dirty="0" err="1" smtClean="0">
                <a:solidFill>
                  <a:srgbClr val="D9D7AC"/>
                </a:solidFill>
              </a:rPr>
              <a:t>commons.wikimedia.org</a:t>
            </a:r>
            <a:r>
              <a:rPr lang="en-US" sz="1000" b="1" dirty="0" smtClean="0">
                <a:solidFill>
                  <a:srgbClr val="D9D7AC"/>
                </a:solidFill>
              </a:rPr>
              <a:t>/wiki/</a:t>
            </a:r>
            <a:r>
              <a:rPr lang="en-US" sz="1000" b="1" dirty="0" err="1" smtClean="0">
                <a:solidFill>
                  <a:srgbClr val="D9D7AC"/>
                </a:solidFill>
              </a:rPr>
              <a:t>File:Punnett_square_mendel_flowers.svg</a:t>
            </a:r>
            <a:r>
              <a:rPr lang="en-US" sz="1000" b="1" dirty="0" smtClean="0">
                <a:solidFill>
                  <a:schemeClr val="bg1"/>
                </a:solidFill>
              </a:rPr>
              <a:t>.</a:t>
            </a:r>
            <a:endParaRPr lang="en-US" sz="1000" b="1" dirty="0">
              <a:solidFill>
                <a:schemeClr val="bg1"/>
              </a:solidFill>
            </a:endParaRPr>
          </a:p>
        </p:txBody>
      </p:sp>
      <p:sp>
        <p:nvSpPr>
          <p:cNvPr id="7" name="Footer Placeholder 3"/>
          <p:cNvSpPr>
            <a:spLocks noGrp="1"/>
          </p:cNvSpPr>
          <p:nvPr>
            <p:ph type="ftr" sz="quarter" idx="3"/>
          </p:nvPr>
        </p:nvSpPr>
        <p:spPr>
          <a:xfrm>
            <a:off x="457200" y="6356350"/>
            <a:ext cx="8229600" cy="365125"/>
          </a:xfrm>
        </p:spPr>
        <p:txBody>
          <a:bodyPr/>
          <a:lstStyle/>
          <a:p>
            <a:r>
              <a:rPr lang="en-US" smtClean="0"/>
              <a:t>18</a:t>
            </a:r>
            <a:r>
              <a:rPr lang="en-US" baseline="30000" smtClean="0"/>
              <a:t>a</a:t>
            </a:r>
            <a:r>
              <a:rPr lang="en-US" smtClean="0"/>
              <a:t> </a:t>
            </a:r>
            <a:r>
              <a:rPr lang="en-US" dirty="0" err="1"/>
              <a:t>Congresso</a:t>
            </a:r>
            <a:r>
              <a:rPr lang="en-US" dirty="0"/>
              <a:t> </a:t>
            </a:r>
            <a:r>
              <a:rPr lang="en-US" dirty="0" err="1"/>
              <a:t>Estadual</a:t>
            </a:r>
            <a:r>
              <a:rPr lang="en-US" dirty="0"/>
              <a:t> de </a:t>
            </a:r>
            <a:r>
              <a:rPr lang="en-US" dirty="0" err="1"/>
              <a:t>Medicina</a:t>
            </a:r>
            <a:r>
              <a:rPr lang="en-US" dirty="0"/>
              <a:t> </a:t>
            </a:r>
            <a:r>
              <a:rPr lang="en-US" dirty="0" err="1"/>
              <a:t>Veterinária</a:t>
            </a:r>
            <a:r>
              <a:rPr lang="en-US" dirty="0"/>
              <a:t> &amp; 1</a:t>
            </a:r>
            <a:r>
              <a:rPr lang="en-US" baseline="30000" dirty="0"/>
              <a:t>o</a:t>
            </a:r>
            <a:r>
              <a:rPr lang="en-US" dirty="0"/>
              <a:t> </a:t>
            </a:r>
            <a:r>
              <a:rPr lang="en-US" dirty="0" err="1"/>
              <a:t>Encontro</a:t>
            </a:r>
            <a:r>
              <a:rPr lang="en-US" dirty="0"/>
              <a:t> de </a:t>
            </a:r>
            <a:r>
              <a:rPr lang="en-US" dirty="0" err="1"/>
              <a:t>Buiatria</a:t>
            </a:r>
            <a:r>
              <a:rPr lang="en-US" dirty="0"/>
              <a:t> do CONESUL, </a:t>
            </a:r>
            <a:r>
              <a:rPr lang="en-US" dirty="0" err="1"/>
              <a:t>Canela</a:t>
            </a:r>
            <a:r>
              <a:rPr lang="en-US" dirty="0"/>
              <a:t>, RS, </a:t>
            </a:r>
            <a:r>
              <a:rPr lang="en-US" dirty="0" err="1"/>
              <a:t>Brasil</a:t>
            </a:r>
            <a:r>
              <a:rPr lang="en-US" dirty="0"/>
              <a:t>, 14 October 2016</a:t>
            </a:r>
          </a:p>
        </p:txBody>
      </p:sp>
    </p:spTree>
    <p:extLst>
      <p:ext uri="{BB962C8B-B14F-4D97-AF65-F5344CB8AC3E}">
        <p14:creationId xmlns:p14="http://schemas.microsoft.com/office/powerpoint/2010/main" val="14160758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Disclaimer</a:t>
            </a:r>
            <a:endParaRPr lang="en-US" dirty="0"/>
          </a:p>
        </p:txBody>
      </p:sp>
      <p:sp>
        <p:nvSpPr>
          <p:cNvPr id="3" name="Content Placeholder 2"/>
          <p:cNvSpPr>
            <a:spLocks noGrp="1"/>
          </p:cNvSpPr>
          <p:nvPr>
            <p:ph idx="1"/>
          </p:nvPr>
        </p:nvSpPr>
        <p:spPr/>
        <p:txBody>
          <a:bodyPr/>
          <a:lstStyle/>
          <a:p>
            <a:r>
              <a:rPr lang="en-US" dirty="0"/>
              <a:t>Mention of trade names or commercial products in this presentation is solely for the purpose of providing specific information and does not imply recommendation or endorsement by the US Department of Agriculture.</a:t>
            </a:r>
          </a:p>
          <a:p>
            <a:endParaRPr lang="en-US" dirty="0"/>
          </a:p>
        </p:txBody>
      </p:sp>
      <p:sp>
        <p:nvSpPr>
          <p:cNvPr id="6" name="Footer Placeholder 3"/>
          <p:cNvSpPr>
            <a:spLocks noGrp="1"/>
          </p:cNvSpPr>
          <p:nvPr>
            <p:ph type="ftr" sz="quarter" idx="3"/>
          </p:nvPr>
        </p:nvSpPr>
        <p:spPr>
          <a:xfrm>
            <a:off x="457200" y="6356350"/>
            <a:ext cx="8229600" cy="365125"/>
          </a:xfrm>
        </p:spPr>
        <p:txBody>
          <a:bodyPr/>
          <a:lstStyle/>
          <a:p>
            <a:r>
              <a:rPr lang="en-US" smtClean="0"/>
              <a:t>18</a:t>
            </a:r>
            <a:r>
              <a:rPr lang="en-US" baseline="30000" smtClean="0"/>
              <a:t>a</a:t>
            </a:r>
            <a:r>
              <a:rPr lang="en-US" smtClean="0"/>
              <a:t> </a:t>
            </a:r>
            <a:r>
              <a:rPr lang="en-US" dirty="0" err="1"/>
              <a:t>Congresso</a:t>
            </a:r>
            <a:r>
              <a:rPr lang="en-US" dirty="0"/>
              <a:t> </a:t>
            </a:r>
            <a:r>
              <a:rPr lang="en-US" dirty="0" err="1"/>
              <a:t>Estadual</a:t>
            </a:r>
            <a:r>
              <a:rPr lang="en-US" dirty="0"/>
              <a:t> de </a:t>
            </a:r>
            <a:r>
              <a:rPr lang="en-US" dirty="0" err="1"/>
              <a:t>Medicina</a:t>
            </a:r>
            <a:r>
              <a:rPr lang="en-US" dirty="0"/>
              <a:t> </a:t>
            </a:r>
            <a:r>
              <a:rPr lang="en-US" dirty="0" err="1"/>
              <a:t>Veterinária</a:t>
            </a:r>
            <a:r>
              <a:rPr lang="en-US" dirty="0"/>
              <a:t> &amp; 1</a:t>
            </a:r>
            <a:r>
              <a:rPr lang="en-US" baseline="30000" dirty="0"/>
              <a:t>o</a:t>
            </a:r>
            <a:r>
              <a:rPr lang="en-US" dirty="0"/>
              <a:t> </a:t>
            </a:r>
            <a:r>
              <a:rPr lang="en-US" dirty="0" err="1"/>
              <a:t>Encontro</a:t>
            </a:r>
            <a:r>
              <a:rPr lang="en-US" dirty="0"/>
              <a:t> de </a:t>
            </a:r>
            <a:r>
              <a:rPr lang="en-US" dirty="0" err="1"/>
              <a:t>Buiatria</a:t>
            </a:r>
            <a:r>
              <a:rPr lang="en-US" dirty="0"/>
              <a:t> do CONESUL, </a:t>
            </a:r>
            <a:r>
              <a:rPr lang="en-US" dirty="0" err="1"/>
              <a:t>Canela</a:t>
            </a:r>
            <a:r>
              <a:rPr lang="en-US" dirty="0"/>
              <a:t>, RS, </a:t>
            </a:r>
            <a:r>
              <a:rPr lang="en-US" dirty="0" err="1"/>
              <a:t>Brasil</a:t>
            </a:r>
            <a:r>
              <a:rPr lang="en-US" dirty="0"/>
              <a:t>, 14 October 2016</a:t>
            </a:r>
          </a:p>
        </p:txBody>
      </p:sp>
    </p:spTree>
    <p:extLst>
      <p:ext uri="{BB962C8B-B14F-4D97-AF65-F5344CB8AC3E}">
        <p14:creationId xmlns:p14="http://schemas.microsoft.com/office/powerpoint/2010/main" val="7559785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Questions?</a:t>
            </a:r>
            <a:endParaRPr lang="en-US" dirty="0"/>
          </a:p>
        </p:txBody>
      </p:sp>
      <p:pic>
        <p:nvPicPr>
          <p:cNvPr id="8" name="Picture 2" descr="http://i.telegraph.co.uk/multimedia/archive/02961/monty_python_spani_2961214k.jpg"/>
          <p:cNvPicPr>
            <a:picLocks noChangeAspect="1" noChangeArrowheads="1"/>
          </p:cNvPicPr>
          <p:nvPr/>
        </p:nvPicPr>
        <p:blipFill>
          <a:blip r:embed="rId2" cstate="print"/>
          <a:srcRect t="6716" r="839" b="3358"/>
          <a:stretch>
            <a:fillRect/>
          </a:stretch>
        </p:blipFill>
        <p:spPr bwMode="auto">
          <a:xfrm>
            <a:off x="330508" y="1408743"/>
            <a:ext cx="8488496" cy="4808862"/>
          </a:xfrm>
          <a:prstGeom prst="rect">
            <a:avLst/>
          </a:prstGeom>
          <a:noFill/>
        </p:spPr>
      </p:pic>
    </p:spTree>
    <p:extLst>
      <p:ext uri="{BB962C8B-B14F-4D97-AF65-F5344CB8AC3E}">
        <p14:creationId xmlns:p14="http://schemas.microsoft.com/office/powerpoint/2010/main" val="248521262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References</a:t>
            </a:r>
            <a:endParaRPr lang="en-US" dirty="0"/>
          </a:p>
        </p:txBody>
      </p:sp>
      <p:sp>
        <p:nvSpPr>
          <p:cNvPr id="3" name="Content Placeholder 2"/>
          <p:cNvSpPr>
            <a:spLocks noGrp="1"/>
          </p:cNvSpPr>
          <p:nvPr>
            <p:ph idx="1"/>
          </p:nvPr>
        </p:nvSpPr>
        <p:spPr>
          <a:xfrm>
            <a:off x="457200" y="1600200"/>
            <a:ext cx="8229600" cy="4756150"/>
          </a:xfrm>
        </p:spPr>
        <p:txBody>
          <a:bodyPr>
            <a:normAutofit fontScale="62500" lnSpcReduction="20000"/>
          </a:bodyPr>
          <a:lstStyle/>
          <a:p>
            <a:r>
              <a:rPr lang="en-US" dirty="0">
                <a:solidFill>
                  <a:srgbClr val="D9D7AC"/>
                </a:solidFill>
              </a:rPr>
              <a:t>Adams, H.A., </a:t>
            </a:r>
            <a:r>
              <a:rPr lang="en-US" dirty="0" smtClean="0">
                <a:solidFill>
                  <a:srgbClr val="D9D7AC"/>
                </a:solidFill>
              </a:rPr>
              <a:t>T.S. </a:t>
            </a:r>
            <a:r>
              <a:rPr lang="en-US" dirty="0" err="1" smtClean="0">
                <a:solidFill>
                  <a:srgbClr val="D9D7AC"/>
                </a:solidFill>
              </a:rPr>
              <a:t>Sonstegard</a:t>
            </a:r>
            <a:r>
              <a:rPr lang="en-US" dirty="0" smtClean="0">
                <a:solidFill>
                  <a:srgbClr val="D9D7AC"/>
                </a:solidFill>
              </a:rPr>
              <a:t>, P.M. </a:t>
            </a:r>
            <a:r>
              <a:rPr lang="en-US" dirty="0" err="1" smtClean="0">
                <a:solidFill>
                  <a:srgbClr val="D9D7AC"/>
                </a:solidFill>
              </a:rPr>
              <a:t>VanRaden</a:t>
            </a:r>
            <a:r>
              <a:rPr lang="en-US" dirty="0">
                <a:solidFill>
                  <a:srgbClr val="D9D7AC"/>
                </a:solidFill>
              </a:rPr>
              <a:t>, </a:t>
            </a:r>
            <a:r>
              <a:rPr lang="en-US" dirty="0" smtClean="0">
                <a:solidFill>
                  <a:srgbClr val="D9D7AC"/>
                </a:solidFill>
              </a:rPr>
              <a:t>D.J. </a:t>
            </a:r>
            <a:r>
              <a:rPr lang="en-US" dirty="0">
                <a:solidFill>
                  <a:srgbClr val="D9D7AC"/>
                </a:solidFill>
              </a:rPr>
              <a:t>Null, </a:t>
            </a:r>
            <a:r>
              <a:rPr lang="en-US" dirty="0" smtClean="0">
                <a:solidFill>
                  <a:srgbClr val="D9D7AC"/>
                </a:solidFill>
              </a:rPr>
              <a:t>C.P. </a:t>
            </a:r>
            <a:r>
              <a:rPr lang="en-US" dirty="0">
                <a:solidFill>
                  <a:srgbClr val="D9D7AC"/>
                </a:solidFill>
              </a:rPr>
              <a:t>Van </a:t>
            </a:r>
            <a:r>
              <a:rPr lang="en-US" dirty="0" err="1">
                <a:solidFill>
                  <a:srgbClr val="D9D7AC"/>
                </a:solidFill>
              </a:rPr>
              <a:t>Tassell</a:t>
            </a:r>
            <a:r>
              <a:rPr lang="en-US" dirty="0">
                <a:solidFill>
                  <a:srgbClr val="D9D7AC"/>
                </a:solidFill>
              </a:rPr>
              <a:t>, </a:t>
            </a:r>
            <a:r>
              <a:rPr lang="en-US" dirty="0" smtClean="0">
                <a:solidFill>
                  <a:srgbClr val="D9D7AC"/>
                </a:solidFill>
              </a:rPr>
              <a:t>D.M. </a:t>
            </a:r>
            <a:r>
              <a:rPr lang="en-US" dirty="0">
                <a:solidFill>
                  <a:srgbClr val="D9D7AC"/>
                </a:solidFill>
              </a:rPr>
              <a:t>Larkin, </a:t>
            </a:r>
            <a:r>
              <a:rPr lang="en-US" dirty="0" smtClean="0">
                <a:solidFill>
                  <a:srgbClr val="D9D7AC"/>
                </a:solidFill>
              </a:rPr>
              <a:t>and H.A. Lewin.</a:t>
            </a:r>
            <a:r>
              <a:rPr lang="en-US" dirty="0" smtClean="0"/>
              <a:t> 2016. Identification </a:t>
            </a:r>
            <a:r>
              <a:rPr lang="en-US" dirty="0"/>
              <a:t>of a nonsense mutation in APAF1 that is likely causal for a decrease in reproductive efficiency in Holstein dairy cattle. J. Dairy Sci. </a:t>
            </a:r>
            <a:r>
              <a:rPr lang="en-US" dirty="0" smtClean="0"/>
              <a:t>99:6693-6701.</a:t>
            </a:r>
          </a:p>
          <a:p>
            <a:r>
              <a:rPr lang="en-US" dirty="0" err="1">
                <a:solidFill>
                  <a:srgbClr val="D9D7AC"/>
                </a:solidFill>
              </a:rPr>
              <a:t>Agerholm</a:t>
            </a:r>
            <a:r>
              <a:rPr lang="en-US" dirty="0">
                <a:solidFill>
                  <a:srgbClr val="D9D7AC"/>
                </a:solidFill>
              </a:rPr>
              <a:t>, J.S., F. McEvoy, and J. </a:t>
            </a:r>
            <a:r>
              <a:rPr lang="en-US" dirty="0" err="1">
                <a:solidFill>
                  <a:srgbClr val="D9D7AC"/>
                </a:solidFill>
              </a:rPr>
              <a:t>Arnbjerg</a:t>
            </a:r>
            <a:r>
              <a:rPr lang="en-US" dirty="0">
                <a:solidFill>
                  <a:srgbClr val="D9D7AC"/>
                </a:solidFill>
              </a:rPr>
              <a:t>.</a:t>
            </a:r>
            <a:r>
              <a:rPr lang="en-US" dirty="0"/>
              <a:t> 2006. </a:t>
            </a:r>
            <a:r>
              <a:rPr lang="en-US" dirty="0" err="1"/>
              <a:t>Brachyspina</a:t>
            </a:r>
            <a:r>
              <a:rPr lang="en-US" dirty="0"/>
              <a:t> syndrome in a Holstein calf. J. Vet. </a:t>
            </a:r>
            <a:r>
              <a:rPr lang="en-US" dirty="0" err="1"/>
              <a:t>Diagn</a:t>
            </a:r>
            <a:r>
              <a:rPr lang="en-US" dirty="0"/>
              <a:t>. Invest. 18:418–422.</a:t>
            </a:r>
          </a:p>
          <a:p>
            <a:r>
              <a:rPr lang="en-US" dirty="0" smtClean="0">
                <a:solidFill>
                  <a:srgbClr val="D9D7AC"/>
                </a:solidFill>
              </a:rPr>
              <a:t>Cole, J.B.</a:t>
            </a:r>
            <a:r>
              <a:rPr lang="en-US" dirty="0" smtClean="0"/>
              <a:t> 2015. A simple strategy for managing many recessive disorders in a dairy cattle breeding program. Genet. Sel. </a:t>
            </a:r>
            <a:r>
              <a:rPr lang="en-US" dirty="0" err="1" smtClean="0"/>
              <a:t>Evol</a:t>
            </a:r>
            <a:r>
              <a:rPr lang="en-US" dirty="0" smtClean="0"/>
              <a:t>. 47:94.</a:t>
            </a:r>
          </a:p>
          <a:p>
            <a:r>
              <a:rPr lang="en-US" dirty="0" smtClean="0">
                <a:solidFill>
                  <a:srgbClr val="D9D7AC"/>
                </a:solidFill>
              </a:rPr>
              <a:t>Cole, J.B., D.J. Null, and P.M. </a:t>
            </a:r>
            <a:r>
              <a:rPr lang="en-US" dirty="0" err="1" smtClean="0">
                <a:solidFill>
                  <a:srgbClr val="D9D7AC"/>
                </a:solidFill>
              </a:rPr>
              <a:t>VanRaden</a:t>
            </a:r>
            <a:r>
              <a:rPr lang="en-US" dirty="0" smtClean="0">
                <a:solidFill>
                  <a:srgbClr val="D9D7AC"/>
                </a:solidFill>
              </a:rPr>
              <a:t>. </a:t>
            </a:r>
            <a:r>
              <a:rPr lang="en-US" dirty="0" smtClean="0"/>
              <a:t>2016. Phenotypic and genetic effects of recessive haplotypes on yield, longevity, and fertility. J. Dairy Sci. </a:t>
            </a:r>
            <a:r>
              <a:rPr lang="is-IS" dirty="0" smtClean="0"/>
              <a:t>99:7274-7288</a:t>
            </a:r>
            <a:r>
              <a:rPr lang="is-IS" dirty="0"/>
              <a:t>.</a:t>
            </a:r>
            <a:endParaRPr lang="en-US" dirty="0" smtClean="0"/>
          </a:p>
          <a:p>
            <a:r>
              <a:rPr lang="en-US" dirty="0">
                <a:solidFill>
                  <a:srgbClr val="D9D7AC"/>
                </a:solidFill>
              </a:rPr>
              <a:t>Duchesne, A., M. Gautier, S. Chadi, C. </a:t>
            </a:r>
            <a:r>
              <a:rPr lang="en-US" dirty="0" err="1">
                <a:solidFill>
                  <a:srgbClr val="D9D7AC"/>
                </a:solidFill>
              </a:rPr>
              <a:t>Grohs</a:t>
            </a:r>
            <a:r>
              <a:rPr lang="en-US" dirty="0">
                <a:solidFill>
                  <a:srgbClr val="D9D7AC"/>
                </a:solidFill>
              </a:rPr>
              <a:t>, S. </a:t>
            </a:r>
            <a:r>
              <a:rPr lang="en-US" dirty="0" err="1">
                <a:solidFill>
                  <a:srgbClr val="D9D7AC"/>
                </a:solidFill>
              </a:rPr>
              <a:t>Floriot</a:t>
            </a:r>
            <a:r>
              <a:rPr lang="en-US" dirty="0">
                <a:solidFill>
                  <a:srgbClr val="D9D7AC"/>
                </a:solidFill>
              </a:rPr>
              <a:t>, Y. </a:t>
            </a:r>
            <a:r>
              <a:rPr lang="en-US" dirty="0" err="1">
                <a:solidFill>
                  <a:srgbClr val="D9D7AC"/>
                </a:solidFill>
              </a:rPr>
              <a:t>Gallard</a:t>
            </a:r>
            <a:r>
              <a:rPr lang="en-US" dirty="0">
                <a:solidFill>
                  <a:srgbClr val="D9D7AC"/>
                </a:solidFill>
              </a:rPr>
              <a:t>, G. Caste, A. </a:t>
            </a:r>
            <a:r>
              <a:rPr lang="en-US" dirty="0" err="1">
                <a:solidFill>
                  <a:srgbClr val="D9D7AC"/>
                </a:solidFill>
              </a:rPr>
              <a:t>Ducos</a:t>
            </a:r>
            <a:r>
              <a:rPr lang="en-US" dirty="0">
                <a:solidFill>
                  <a:srgbClr val="D9D7AC"/>
                </a:solidFill>
              </a:rPr>
              <a:t>, and A. </a:t>
            </a:r>
            <a:r>
              <a:rPr lang="en-US" dirty="0" err="1">
                <a:solidFill>
                  <a:srgbClr val="D9D7AC"/>
                </a:solidFill>
              </a:rPr>
              <a:t>Eggen</a:t>
            </a:r>
            <a:r>
              <a:rPr lang="en-US" dirty="0">
                <a:solidFill>
                  <a:srgbClr val="D9D7AC"/>
                </a:solidFill>
              </a:rPr>
              <a:t>.</a:t>
            </a:r>
            <a:r>
              <a:rPr lang="en-US" dirty="0"/>
              <a:t> 2006. Identification of a doublet missense substitution in the bovine LRP4 gene as a candidate causal mutation for syndactyly in Holstein cattle. Genomics 88:610–621</a:t>
            </a:r>
            <a:r>
              <a:rPr lang="en-US" dirty="0" smtClean="0"/>
              <a:t>.</a:t>
            </a:r>
          </a:p>
        </p:txBody>
      </p:sp>
      <p:sp>
        <p:nvSpPr>
          <p:cNvPr id="9" name="Footer Placeholder 3"/>
          <p:cNvSpPr>
            <a:spLocks noGrp="1"/>
          </p:cNvSpPr>
          <p:nvPr>
            <p:ph type="ftr" sz="quarter" idx="3"/>
          </p:nvPr>
        </p:nvSpPr>
        <p:spPr>
          <a:xfrm>
            <a:off x="457200" y="6356350"/>
            <a:ext cx="8229600" cy="365125"/>
          </a:xfrm>
        </p:spPr>
        <p:txBody>
          <a:bodyPr/>
          <a:lstStyle/>
          <a:p>
            <a:r>
              <a:rPr lang="en-US" smtClean="0"/>
              <a:t>18</a:t>
            </a:r>
            <a:r>
              <a:rPr lang="en-US" baseline="30000" smtClean="0"/>
              <a:t>a</a:t>
            </a:r>
            <a:r>
              <a:rPr lang="en-US" smtClean="0"/>
              <a:t> </a:t>
            </a:r>
            <a:r>
              <a:rPr lang="en-US" dirty="0" err="1"/>
              <a:t>Congresso</a:t>
            </a:r>
            <a:r>
              <a:rPr lang="en-US" dirty="0"/>
              <a:t> </a:t>
            </a:r>
            <a:r>
              <a:rPr lang="en-US" dirty="0" err="1"/>
              <a:t>Estadual</a:t>
            </a:r>
            <a:r>
              <a:rPr lang="en-US" dirty="0"/>
              <a:t> de </a:t>
            </a:r>
            <a:r>
              <a:rPr lang="en-US" dirty="0" err="1"/>
              <a:t>Medicina</a:t>
            </a:r>
            <a:r>
              <a:rPr lang="en-US" dirty="0"/>
              <a:t> </a:t>
            </a:r>
            <a:r>
              <a:rPr lang="en-US" dirty="0" err="1"/>
              <a:t>Veterinária</a:t>
            </a:r>
            <a:r>
              <a:rPr lang="en-US" dirty="0"/>
              <a:t> &amp; 1</a:t>
            </a:r>
            <a:r>
              <a:rPr lang="en-US" baseline="30000" dirty="0"/>
              <a:t>o</a:t>
            </a:r>
            <a:r>
              <a:rPr lang="en-US" dirty="0"/>
              <a:t> </a:t>
            </a:r>
            <a:r>
              <a:rPr lang="en-US" dirty="0" err="1"/>
              <a:t>Encontro</a:t>
            </a:r>
            <a:r>
              <a:rPr lang="en-US" dirty="0"/>
              <a:t> de </a:t>
            </a:r>
            <a:r>
              <a:rPr lang="en-US" dirty="0" err="1"/>
              <a:t>Buiatria</a:t>
            </a:r>
            <a:r>
              <a:rPr lang="en-US" dirty="0"/>
              <a:t> do CONESUL, </a:t>
            </a:r>
            <a:r>
              <a:rPr lang="en-US" dirty="0" err="1"/>
              <a:t>Canela</a:t>
            </a:r>
            <a:r>
              <a:rPr lang="en-US" dirty="0"/>
              <a:t>, RS, </a:t>
            </a:r>
            <a:r>
              <a:rPr lang="en-US" dirty="0" err="1"/>
              <a:t>Brasil</a:t>
            </a:r>
            <a:r>
              <a:rPr lang="en-US" dirty="0"/>
              <a:t>, 14 October 2016</a:t>
            </a:r>
          </a:p>
        </p:txBody>
      </p:sp>
    </p:spTree>
    <p:extLst>
      <p:ext uri="{BB962C8B-B14F-4D97-AF65-F5344CB8AC3E}">
        <p14:creationId xmlns:p14="http://schemas.microsoft.com/office/powerpoint/2010/main" val="357994458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References (cont’d)</a:t>
            </a:r>
            <a:endParaRPr lang="en-US" dirty="0"/>
          </a:p>
        </p:txBody>
      </p:sp>
      <p:sp>
        <p:nvSpPr>
          <p:cNvPr id="3" name="Content Placeholder 2"/>
          <p:cNvSpPr>
            <a:spLocks noGrp="1"/>
          </p:cNvSpPr>
          <p:nvPr>
            <p:ph idx="1"/>
          </p:nvPr>
        </p:nvSpPr>
        <p:spPr>
          <a:xfrm>
            <a:off x="457200" y="1589566"/>
            <a:ext cx="8229600" cy="4938825"/>
          </a:xfrm>
        </p:spPr>
        <p:txBody>
          <a:bodyPr>
            <a:normAutofit fontScale="62500" lnSpcReduction="20000"/>
          </a:bodyPr>
          <a:lstStyle/>
          <a:p>
            <a:r>
              <a:rPr lang="en-US" dirty="0" err="1">
                <a:solidFill>
                  <a:srgbClr val="D9D7AC"/>
                </a:solidFill>
              </a:rPr>
              <a:t>Gaj</a:t>
            </a:r>
            <a:r>
              <a:rPr lang="en-US" dirty="0">
                <a:solidFill>
                  <a:srgbClr val="D9D7AC"/>
                </a:solidFill>
              </a:rPr>
              <a:t>, T., C.A. </a:t>
            </a:r>
            <a:r>
              <a:rPr lang="en-US" dirty="0" err="1">
                <a:solidFill>
                  <a:srgbClr val="D9D7AC"/>
                </a:solidFill>
              </a:rPr>
              <a:t>Gersbach</a:t>
            </a:r>
            <a:r>
              <a:rPr lang="en-US" dirty="0">
                <a:solidFill>
                  <a:srgbClr val="D9D7AC"/>
                </a:solidFill>
              </a:rPr>
              <a:t>, and C.F. </a:t>
            </a:r>
            <a:r>
              <a:rPr lang="en-US" dirty="0" err="1">
                <a:solidFill>
                  <a:srgbClr val="D9D7AC"/>
                </a:solidFill>
              </a:rPr>
              <a:t>Barbas</a:t>
            </a:r>
            <a:r>
              <a:rPr lang="en-US" dirty="0">
                <a:solidFill>
                  <a:srgbClr val="D9D7AC"/>
                </a:solidFill>
              </a:rPr>
              <a:t> III.</a:t>
            </a:r>
            <a:r>
              <a:rPr lang="en-US" dirty="0"/>
              <a:t> 2013. ZFN, TALEN, and CRISPR/</a:t>
            </a:r>
            <a:r>
              <a:rPr lang="en-US" dirty="0" err="1"/>
              <a:t>Cas</a:t>
            </a:r>
            <a:r>
              <a:rPr lang="en-US" dirty="0"/>
              <a:t>-based methods for genome engineering. Trends </a:t>
            </a:r>
            <a:r>
              <a:rPr lang="en-US" dirty="0" err="1"/>
              <a:t>Biotechnol</a:t>
            </a:r>
            <a:r>
              <a:rPr lang="en-US" dirty="0"/>
              <a:t>. 31:398–405.</a:t>
            </a:r>
          </a:p>
          <a:p>
            <a:r>
              <a:rPr lang="en-US" dirty="0" err="1">
                <a:solidFill>
                  <a:srgbClr val="D9D7AC"/>
                </a:solidFill>
              </a:rPr>
              <a:t>Kinghorn</a:t>
            </a:r>
            <a:r>
              <a:rPr lang="en-US" dirty="0">
                <a:solidFill>
                  <a:srgbClr val="D9D7AC"/>
                </a:solidFill>
              </a:rPr>
              <a:t>, B.</a:t>
            </a:r>
            <a:r>
              <a:rPr lang="en-US" dirty="0"/>
              <a:t> 1987. On computing strategies for mate allocation. J. Anim. Breed. Genet. 104:12-22.</a:t>
            </a:r>
          </a:p>
          <a:p>
            <a:r>
              <a:rPr lang="en-US" dirty="0">
                <a:solidFill>
                  <a:srgbClr val="D9D7AC"/>
                </a:solidFill>
              </a:rPr>
              <a:t>Li, Y., J.H.J. van der </a:t>
            </a:r>
            <a:r>
              <a:rPr lang="en-US" dirty="0" err="1">
                <a:solidFill>
                  <a:srgbClr val="D9D7AC"/>
                </a:solidFill>
              </a:rPr>
              <a:t>Werf</a:t>
            </a:r>
            <a:r>
              <a:rPr lang="en-US" dirty="0">
                <a:solidFill>
                  <a:srgbClr val="D9D7AC"/>
                </a:solidFill>
              </a:rPr>
              <a:t>, and B.P. </a:t>
            </a:r>
            <a:r>
              <a:rPr lang="en-US" dirty="0" err="1">
                <a:solidFill>
                  <a:srgbClr val="D9D7AC"/>
                </a:solidFill>
              </a:rPr>
              <a:t>Kinghorn</a:t>
            </a:r>
            <a:r>
              <a:rPr lang="en-US" dirty="0">
                <a:solidFill>
                  <a:srgbClr val="D9D7AC"/>
                </a:solidFill>
              </a:rPr>
              <a:t>. </a:t>
            </a:r>
            <a:r>
              <a:rPr lang="en-US" dirty="0"/>
              <a:t>2006. </a:t>
            </a:r>
            <a:r>
              <a:rPr lang="en-US" dirty="0" err="1"/>
              <a:t>Optimisation</a:t>
            </a:r>
            <a:r>
              <a:rPr lang="en-US" dirty="0"/>
              <a:t> of crossing system using mate selection. Genet. Sel. </a:t>
            </a:r>
            <a:r>
              <a:rPr lang="en-US" dirty="0" err="1"/>
              <a:t>Evol</a:t>
            </a:r>
            <a:r>
              <a:rPr lang="en-US" dirty="0"/>
              <a:t>. 38:147–65.</a:t>
            </a:r>
          </a:p>
          <a:p>
            <a:r>
              <a:rPr lang="en-US" dirty="0">
                <a:solidFill>
                  <a:srgbClr val="D9D7AC"/>
                </a:solidFill>
              </a:rPr>
              <a:t>Li, Y., J.H.J. van der </a:t>
            </a:r>
            <a:r>
              <a:rPr lang="en-US" dirty="0" err="1">
                <a:solidFill>
                  <a:srgbClr val="D9D7AC"/>
                </a:solidFill>
              </a:rPr>
              <a:t>Werf</a:t>
            </a:r>
            <a:r>
              <a:rPr lang="en-US" dirty="0">
                <a:solidFill>
                  <a:srgbClr val="D9D7AC"/>
                </a:solidFill>
              </a:rPr>
              <a:t>, and B.P. </a:t>
            </a:r>
            <a:r>
              <a:rPr lang="en-US" dirty="0" err="1">
                <a:solidFill>
                  <a:srgbClr val="D9D7AC"/>
                </a:solidFill>
              </a:rPr>
              <a:t>Kinghorn</a:t>
            </a:r>
            <a:r>
              <a:rPr lang="en-US" dirty="0">
                <a:solidFill>
                  <a:srgbClr val="D9D7AC"/>
                </a:solidFill>
              </a:rPr>
              <a:t>.</a:t>
            </a:r>
            <a:r>
              <a:rPr lang="en-US" dirty="0"/>
              <a:t> 2008. Optimal utilization of non-additive quantitative trait locus in animal breeding programs. J. Anim. Breed. Genet. 125:342–50</a:t>
            </a:r>
            <a:r>
              <a:rPr lang="en-US" dirty="0" smtClean="0"/>
              <a:t>.</a:t>
            </a:r>
          </a:p>
          <a:p>
            <a:r>
              <a:rPr lang="en-US" dirty="0" smtClean="0">
                <a:solidFill>
                  <a:srgbClr val="D9D7AC"/>
                </a:solidFill>
              </a:rPr>
              <a:t>MacArthur, D.G., S. </a:t>
            </a:r>
            <a:r>
              <a:rPr lang="en-US" dirty="0" err="1" smtClean="0">
                <a:solidFill>
                  <a:srgbClr val="D9D7AC"/>
                </a:solidFill>
              </a:rPr>
              <a:t>Balasubramanian</a:t>
            </a:r>
            <a:r>
              <a:rPr lang="en-US" dirty="0" smtClean="0">
                <a:solidFill>
                  <a:srgbClr val="D9D7AC"/>
                </a:solidFill>
              </a:rPr>
              <a:t>, A. Frankish, N. </a:t>
            </a:r>
            <a:r>
              <a:rPr lang="en-US" dirty="0">
                <a:solidFill>
                  <a:srgbClr val="D9D7AC"/>
                </a:solidFill>
              </a:rPr>
              <a:t>Huang N, </a:t>
            </a:r>
            <a:r>
              <a:rPr lang="en-US" dirty="0" smtClean="0">
                <a:solidFill>
                  <a:srgbClr val="D9D7AC"/>
                </a:solidFill>
              </a:rPr>
              <a:t>J. Morris, </a:t>
            </a:r>
            <a:r>
              <a:rPr lang="en-US" dirty="0">
                <a:solidFill>
                  <a:srgbClr val="D9D7AC"/>
                </a:solidFill>
              </a:rPr>
              <a:t>et al</a:t>
            </a:r>
            <a:r>
              <a:rPr lang="en-US" dirty="0" smtClean="0">
                <a:solidFill>
                  <a:srgbClr val="D9D7AC"/>
                </a:solidFill>
              </a:rPr>
              <a:t>.</a:t>
            </a:r>
            <a:r>
              <a:rPr lang="en-US" dirty="0" smtClean="0"/>
              <a:t> 2012. </a:t>
            </a:r>
            <a:r>
              <a:rPr lang="en-US" dirty="0"/>
              <a:t>A systematic survey of loss-of-function polymorphisms in human protein-coding genes. Science </a:t>
            </a:r>
            <a:r>
              <a:rPr lang="en-US" dirty="0" smtClean="0"/>
              <a:t>335:823–828</a:t>
            </a:r>
            <a:r>
              <a:rPr lang="en-US" dirty="0"/>
              <a:t>.</a:t>
            </a:r>
            <a:endParaRPr lang="en-US" dirty="0" smtClean="0"/>
          </a:p>
          <a:p>
            <a:r>
              <a:rPr lang="en-US" dirty="0" smtClean="0">
                <a:solidFill>
                  <a:srgbClr val="D9D7AC"/>
                </a:solidFill>
              </a:rPr>
              <a:t>Müller</a:t>
            </a:r>
            <a:r>
              <a:rPr lang="en-US" dirty="0">
                <a:solidFill>
                  <a:srgbClr val="D9D7AC"/>
                </a:solidFill>
              </a:rPr>
              <a:t>, </a:t>
            </a:r>
            <a:r>
              <a:rPr lang="en-US" dirty="0" smtClean="0">
                <a:solidFill>
                  <a:srgbClr val="D9D7AC"/>
                </a:solidFill>
              </a:rPr>
              <a:t>M., J. </a:t>
            </a:r>
            <a:r>
              <a:rPr lang="en-US" dirty="0">
                <a:solidFill>
                  <a:srgbClr val="D9D7AC"/>
                </a:solidFill>
              </a:rPr>
              <a:t>Berger, </a:t>
            </a:r>
            <a:r>
              <a:rPr lang="en-US" dirty="0" smtClean="0">
                <a:solidFill>
                  <a:srgbClr val="D9D7AC"/>
                </a:solidFill>
              </a:rPr>
              <a:t>N. </a:t>
            </a:r>
            <a:r>
              <a:rPr lang="en-US" dirty="0" err="1">
                <a:solidFill>
                  <a:srgbClr val="D9D7AC"/>
                </a:solidFill>
              </a:rPr>
              <a:t>Gersdorff</a:t>
            </a:r>
            <a:r>
              <a:rPr lang="en-US" dirty="0">
                <a:solidFill>
                  <a:srgbClr val="D9D7AC"/>
                </a:solidFill>
              </a:rPr>
              <a:t>, </a:t>
            </a:r>
            <a:r>
              <a:rPr lang="en-US" dirty="0" smtClean="0">
                <a:solidFill>
                  <a:srgbClr val="D9D7AC"/>
                </a:solidFill>
              </a:rPr>
              <a:t>F. </a:t>
            </a:r>
            <a:r>
              <a:rPr lang="en-US" dirty="0" err="1">
                <a:solidFill>
                  <a:srgbClr val="D9D7AC"/>
                </a:solidFill>
              </a:rPr>
              <a:t>Cecconi</a:t>
            </a:r>
            <a:r>
              <a:rPr lang="en-US" dirty="0">
                <a:solidFill>
                  <a:srgbClr val="D9D7AC"/>
                </a:solidFill>
              </a:rPr>
              <a:t>, </a:t>
            </a:r>
            <a:r>
              <a:rPr lang="en-US" dirty="0" smtClean="0">
                <a:solidFill>
                  <a:srgbClr val="D9D7AC"/>
                </a:solidFill>
              </a:rPr>
              <a:t>R. </a:t>
            </a:r>
            <a:r>
              <a:rPr lang="en-US" dirty="0" err="1">
                <a:solidFill>
                  <a:srgbClr val="D9D7AC"/>
                </a:solidFill>
              </a:rPr>
              <a:t>Herken</a:t>
            </a:r>
            <a:r>
              <a:rPr lang="en-US" dirty="0">
                <a:solidFill>
                  <a:srgbClr val="D9D7AC"/>
                </a:solidFill>
              </a:rPr>
              <a:t>, and </a:t>
            </a:r>
            <a:r>
              <a:rPr lang="en-US" dirty="0" smtClean="0">
                <a:solidFill>
                  <a:srgbClr val="D9D7AC"/>
                </a:solidFill>
              </a:rPr>
              <a:t>F. </a:t>
            </a:r>
            <a:r>
              <a:rPr lang="en-US" dirty="0" err="1" smtClean="0">
                <a:solidFill>
                  <a:srgbClr val="D9D7AC"/>
                </a:solidFill>
              </a:rPr>
              <a:t>Quondamatteo</a:t>
            </a:r>
            <a:r>
              <a:rPr lang="en-US" dirty="0" smtClean="0">
                <a:solidFill>
                  <a:srgbClr val="D9D7AC"/>
                </a:solidFill>
              </a:rPr>
              <a:t>.</a:t>
            </a:r>
            <a:r>
              <a:rPr lang="en-US" dirty="0" smtClean="0"/>
              <a:t> 2005. Localization </a:t>
            </a:r>
            <a:r>
              <a:rPr lang="en-US" dirty="0"/>
              <a:t>of Apaf1 gene expression in the early development of the mouse by means of in situ reverse transcriptase‐polymerase chain reaction</a:t>
            </a:r>
            <a:r>
              <a:rPr lang="en-US" dirty="0" smtClean="0"/>
              <a:t>. </a:t>
            </a:r>
            <a:r>
              <a:rPr lang="en-US" dirty="0" err="1" smtClean="0"/>
              <a:t>Devel</a:t>
            </a:r>
            <a:r>
              <a:rPr lang="en-US" dirty="0" smtClean="0"/>
              <a:t>. </a:t>
            </a:r>
            <a:r>
              <a:rPr lang="en-US" dirty="0" err="1" smtClean="0"/>
              <a:t>Dynam</a:t>
            </a:r>
            <a:r>
              <a:rPr lang="en-US" dirty="0" smtClean="0"/>
              <a:t>. 234:215-221.</a:t>
            </a:r>
            <a:endParaRPr lang="en-US" dirty="0"/>
          </a:p>
        </p:txBody>
      </p:sp>
      <p:sp>
        <p:nvSpPr>
          <p:cNvPr id="9" name="Footer Placeholder 3"/>
          <p:cNvSpPr>
            <a:spLocks noGrp="1"/>
          </p:cNvSpPr>
          <p:nvPr>
            <p:ph type="ftr" sz="quarter" idx="3"/>
          </p:nvPr>
        </p:nvSpPr>
        <p:spPr>
          <a:xfrm>
            <a:off x="457200" y="6356350"/>
            <a:ext cx="8229600" cy="365125"/>
          </a:xfrm>
        </p:spPr>
        <p:txBody>
          <a:bodyPr/>
          <a:lstStyle/>
          <a:p>
            <a:r>
              <a:rPr lang="en-US" smtClean="0"/>
              <a:t>18</a:t>
            </a:r>
            <a:r>
              <a:rPr lang="en-US" baseline="30000" smtClean="0"/>
              <a:t>a</a:t>
            </a:r>
            <a:r>
              <a:rPr lang="en-US" smtClean="0"/>
              <a:t> </a:t>
            </a:r>
            <a:r>
              <a:rPr lang="en-US" dirty="0" err="1"/>
              <a:t>Congresso</a:t>
            </a:r>
            <a:r>
              <a:rPr lang="en-US" dirty="0"/>
              <a:t> </a:t>
            </a:r>
            <a:r>
              <a:rPr lang="en-US" dirty="0" err="1"/>
              <a:t>Estadual</a:t>
            </a:r>
            <a:r>
              <a:rPr lang="en-US" dirty="0"/>
              <a:t> de </a:t>
            </a:r>
            <a:r>
              <a:rPr lang="en-US" dirty="0" err="1"/>
              <a:t>Medicina</a:t>
            </a:r>
            <a:r>
              <a:rPr lang="en-US" dirty="0"/>
              <a:t> </a:t>
            </a:r>
            <a:r>
              <a:rPr lang="en-US" dirty="0" err="1"/>
              <a:t>Veterinária</a:t>
            </a:r>
            <a:r>
              <a:rPr lang="en-US" dirty="0"/>
              <a:t> &amp; 1</a:t>
            </a:r>
            <a:r>
              <a:rPr lang="en-US" baseline="30000" dirty="0"/>
              <a:t>o</a:t>
            </a:r>
            <a:r>
              <a:rPr lang="en-US" dirty="0"/>
              <a:t> </a:t>
            </a:r>
            <a:r>
              <a:rPr lang="en-US" dirty="0" err="1"/>
              <a:t>Encontro</a:t>
            </a:r>
            <a:r>
              <a:rPr lang="en-US" dirty="0"/>
              <a:t> de </a:t>
            </a:r>
            <a:r>
              <a:rPr lang="en-US" dirty="0" err="1"/>
              <a:t>Buiatria</a:t>
            </a:r>
            <a:r>
              <a:rPr lang="en-US" dirty="0"/>
              <a:t> do CONESUL, </a:t>
            </a:r>
            <a:r>
              <a:rPr lang="en-US" dirty="0" err="1"/>
              <a:t>Canela</a:t>
            </a:r>
            <a:r>
              <a:rPr lang="en-US" dirty="0"/>
              <a:t>, RS, </a:t>
            </a:r>
            <a:r>
              <a:rPr lang="en-US" dirty="0" err="1"/>
              <a:t>Brasil</a:t>
            </a:r>
            <a:r>
              <a:rPr lang="en-US" dirty="0"/>
              <a:t>, 14 October 2016</a:t>
            </a:r>
          </a:p>
        </p:txBody>
      </p:sp>
    </p:spTree>
    <p:extLst>
      <p:ext uri="{BB962C8B-B14F-4D97-AF65-F5344CB8AC3E}">
        <p14:creationId xmlns:p14="http://schemas.microsoft.com/office/powerpoint/2010/main" val="97036372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References (cont’d)</a:t>
            </a:r>
            <a:endParaRPr lang="en-US" dirty="0"/>
          </a:p>
        </p:txBody>
      </p:sp>
      <p:sp>
        <p:nvSpPr>
          <p:cNvPr id="3" name="Content Placeholder 2"/>
          <p:cNvSpPr>
            <a:spLocks noGrp="1"/>
          </p:cNvSpPr>
          <p:nvPr>
            <p:ph idx="1"/>
          </p:nvPr>
        </p:nvSpPr>
        <p:spPr>
          <a:xfrm>
            <a:off x="457200" y="1589567"/>
            <a:ext cx="8229600" cy="4766783"/>
          </a:xfrm>
        </p:spPr>
        <p:txBody>
          <a:bodyPr>
            <a:normAutofit fontScale="62500" lnSpcReduction="20000"/>
          </a:bodyPr>
          <a:lstStyle/>
          <a:p>
            <a:r>
              <a:rPr lang="en-US" dirty="0">
                <a:solidFill>
                  <a:srgbClr val="D9D7AC"/>
                </a:solidFill>
              </a:rPr>
              <a:t>Müller, </a:t>
            </a:r>
            <a:r>
              <a:rPr lang="en-US" dirty="0" smtClean="0">
                <a:solidFill>
                  <a:srgbClr val="D9D7AC"/>
                </a:solidFill>
              </a:rPr>
              <a:t>M., J. </a:t>
            </a:r>
            <a:r>
              <a:rPr lang="en-US" dirty="0">
                <a:solidFill>
                  <a:srgbClr val="D9D7AC"/>
                </a:solidFill>
              </a:rPr>
              <a:t>Berger, </a:t>
            </a:r>
            <a:r>
              <a:rPr lang="en-US" dirty="0" smtClean="0">
                <a:solidFill>
                  <a:srgbClr val="D9D7AC"/>
                </a:solidFill>
              </a:rPr>
              <a:t>N. </a:t>
            </a:r>
            <a:r>
              <a:rPr lang="en-US" dirty="0" err="1">
                <a:solidFill>
                  <a:srgbClr val="D9D7AC"/>
                </a:solidFill>
              </a:rPr>
              <a:t>Gersdorff</a:t>
            </a:r>
            <a:r>
              <a:rPr lang="en-US" dirty="0">
                <a:solidFill>
                  <a:srgbClr val="D9D7AC"/>
                </a:solidFill>
              </a:rPr>
              <a:t>, </a:t>
            </a:r>
            <a:r>
              <a:rPr lang="en-US" dirty="0" smtClean="0">
                <a:solidFill>
                  <a:srgbClr val="D9D7AC"/>
                </a:solidFill>
              </a:rPr>
              <a:t>F. </a:t>
            </a:r>
            <a:r>
              <a:rPr lang="en-US" dirty="0" err="1">
                <a:solidFill>
                  <a:srgbClr val="D9D7AC"/>
                </a:solidFill>
              </a:rPr>
              <a:t>Cecconi</a:t>
            </a:r>
            <a:r>
              <a:rPr lang="en-US" dirty="0">
                <a:solidFill>
                  <a:srgbClr val="D9D7AC"/>
                </a:solidFill>
              </a:rPr>
              <a:t>, </a:t>
            </a:r>
            <a:r>
              <a:rPr lang="en-US" dirty="0" smtClean="0">
                <a:solidFill>
                  <a:srgbClr val="D9D7AC"/>
                </a:solidFill>
              </a:rPr>
              <a:t>R. </a:t>
            </a:r>
            <a:r>
              <a:rPr lang="en-US" dirty="0" err="1">
                <a:solidFill>
                  <a:srgbClr val="D9D7AC"/>
                </a:solidFill>
              </a:rPr>
              <a:t>Herken</a:t>
            </a:r>
            <a:r>
              <a:rPr lang="en-US" dirty="0">
                <a:solidFill>
                  <a:srgbClr val="D9D7AC"/>
                </a:solidFill>
              </a:rPr>
              <a:t>, and </a:t>
            </a:r>
            <a:r>
              <a:rPr lang="en-US" dirty="0" smtClean="0">
                <a:solidFill>
                  <a:srgbClr val="D9D7AC"/>
                </a:solidFill>
              </a:rPr>
              <a:t>F. </a:t>
            </a:r>
            <a:r>
              <a:rPr lang="en-US" dirty="0" err="1" smtClean="0">
                <a:solidFill>
                  <a:srgbClr val="D9D7AC"/>
                </a:solidFill>
              </a:rPr>
              <a:t>Quondamatteo</a:t>
            </a:r>
            <a:r>
              <a:rPr lang="en-US" dirty="0" smtClean="0">
                <a:solidFill>
                  <a:srgbClr val="D9D7AC"/>
                </a:solidFill>
              </a:rPr>
              <a:t>.</a:t>
            </a:r>
            <a:r>
              <a:rPr lang="en-US" dirty="0" smtClean="0"/>
              <a:t> 2005. Localization </a:t>
            </a:r>
            <a:r>
              <a:rPr lang="en-US" dirty="0"/>
              <a:t>of Apaf1 gene expression in the early development of the mouse by means of in situ reverse transcriptase‐polymerase chain reaction</a:t>
            </a:r>
            <a:r>
              <a:rPr lang="en-US" dirty="0" smtClean="0"/>
              <a:t>. </a:t>
            </a:r>
            <a:r>
              <a:rPr lang="en-US" dirty="0" err="1" smtClean="0"/>
              <a:t>Devel</a:t>
            </a:r>
            <a:r>
              <a:rPr lang="en-US" dirty="0" smtClean="0"/>
              <a:t>. </a:t>
            </a:r>
            <a:r>
              <a:rPr lang="en-US" dirty="0" err="1" smtClean="0"/>
              <a:t>Dynam</a:t>
            </a:r>
            <a:r>
              <a:rPr lang="en-US" dirty="0" smtClean="0"/>
              <a:t>. 234:215-221</a:t>
            </a:r>
            <a:r>
              <a:rPr lang="en-US" dirty="0"/>
              <a:t>.</a:t>
            </a:r>
          </a:p>
          <a:p>
            <a:r>
              <a:rPr lang="en-US" dirty="0" smtClean="0">
                <a:solidFill>
                  <a:srgbClr val="D9D7AC"/>
                </a:solidFill>
              </a:rPr>
              <a:t>Pryce, J.E., B.J. Hayes, and M.E. Goddard.</a:t>
            </a:r>
            <a:r>
              <a:rPr lang="en-US" dirty="0" smtClean="0"/>
              <a:t> 2012. Novel strategies to minimize progeny inbreeding while maximizing genetic gain using genomic information. J. Dairy Sci. 95:377–388.</a:t>
            </a:r>
          </a:p>
          <a:p>
            <a:r>
              <a:rPr lang="en-US" dirty="0" smtClean="0">
                <a:solidFill>
                  <a:srgbClr val="D9D7AC"/>
                </a:solidFill>
              </a:rPr>
              <a:t>Shepherd, R.K., and B.P. </a:t>
            </a:r>
            <a:r>
              <a:rPr lang="en-US" dirty="0" err="1" smtClean="0">
                <a:solidFill>
                  <a:srgbClr val="D9D7AC"/>
                </a:solidFill>
              </a:rPr>
              <a:t>Kinghorn</a:t>
            </a:r>
            <a:r>
              <a:rPr lang="en-US" dirty="0" smtClean="0">
                <a:solidFill>
                  <a:srgbClr val="D9D7AC"/>
                </a:solidFill>
              </a:rPr>
              <a:t>. </a:t>
            </a:r>
            <a:r>
              <a:rPr lang="en-US" dirty="0" smtClean="0"/>
              <a:t>2001. Designing algorithms for mate selection when major genes or QTL are important. Proc. Assoc. </a:t>
            </a:r>
            <a:r>
              <a:rPr lang="en-US" dirty="0" err="1" smtClean="0"/>
              <a:t>Advmt</a:t>
            </a:r>
            <a:r>
              <a:rPr lang="en-US" dirty="0" smtClean="0"/>
              <a:t>. Anim. Breed. Genet. 14:377–80.</a:t>
            </a:r>
          </a:p>
          <a:p>
            <a:r>
              <a:rPr lang="en-US" dirty="0" smtClean="0">
                <a:solidFill>
                  <a:srgbClr val="D9D7AC"/>
                </a:solidFill>
              </a:rPr>
              <a:t>Van </a:t>
            </a:r>
            <a:r>
              <a:rPr lang="en-US" dirty="0" err="1" smtClean="0">
                <a:solidFill>
                  <a:srgbClr val="D9D7AC"/>
                </a:solidFill>
              </a:rPr>
              <a:t>Eenennaam</a:t>
            </a:r>
            <a:r>
              <a:rPr lang="en-US" dirty="0" smtClean="0">
                <a:solidFill>
                  <a:srgbClr val="D9D7AC"/>
                </a:solidFill>
              </a:rPr>
              <a:t> A.L., and B.P. </a:t>
            </a:r>
            <a:r>
              <a:rPr lang="en-US" dirty="0" err="1" smtClean="0">
                <a:solidFill>
                  <a:srgbClr val="D9D7AC"/>
                </a:solidFill>
              </a:rPr>
              <a:t>Kinghorn</a:t>
            </a:r>
            <a:r>
              <a:rPr lang="en-US" dirty="0" smtClean="0">
                <a:solidFill>
                  <a:srgbClr val="D9D7AC"/>
                </a:solidFill>
              </a:rPr>
              <a:t>. </a:t>
            </a:r>
            <a:r>
              <a:rPr lang="en-US" dirty="0" smtClean="0"/>
              <a:t>2014. Use of mate selection software to manage lethal recessive conditions in livestock populations. In: Proceedings of the 10th WCGALP: 17–22 August 2014; Vancouver.</a:t>
            </a:r>
          </a:p>
          <a:p>
            <a:r>
              <a:rPr lang="en-US" dirty="0" err="1" smtClean="0">
                <a:solidFill>
                  <a:srgbClr val="D9D7AC"/>
                </a:solidFill>
              </a:rPr>
              <a:t>Widmar</a:t>
            </a:r>
            <a:r>
              <a:rPr lang="en-US" dirty="0" smtClean="0">
                <a:solidFill>
                  <a:srgbClr val="D9D7AC"/>
                </a:solidFill>
              </a:rPr>
              <a:t>, N.J.O., M.M. Schutz, and J.B. Cole. </a:t>
            </a:r>
            <a:r>
              <a:rPr lang="en-US" dirty="0" smtClean="0"/>
              <a:t>2013. Breeding for polled dairy cows versus dehorning: Preliminary cost assessments &amp; discussion. </a:t>
            </a:r>
            <a:r>
              <a:rPr lang="en-US" dirty="0" err="1" smtClean="0"/>
              <a:t>J.Dairy</a:t>
            </a:r>
            <a:r>
              <a:rPr lang="en-US" dirty="0" smtClean="0"/>
              <a:t> Sci. 96(Suppl. 2):602 (</a:t>
            </a:r>
            <a:r>
              <a:rPr lang="en-US" dirty="0" err="1" smtClean="0"/>
              <a:t>abstr</a:t>
            </a:r>
            <a:r>
              <a:rPr lang="en-US" dirty="0" smtClean="0"/>
              <a:t>. TH373).</a:t>
            </a:r>
            <a:endParaRPr lang="en-US" dirty="0"/>
          </a:p>
        </p:txBody>
      </p:sp>
      <p:sp>
        <p:nvSpPr>
          <p:cNvPr id="8" name="Footer Placeholder 3"/>
          <p:cNvSpPr>
            <a:spLocks noGrp="1"/>
          </p:cNvSpPr>
          <p:nvPr>
            <p:ph type="ftr" sz="quarter" idx="3"/>
          </p:nvPr>
        </p:nvSpPr>
        <p:spPr>
          <a:xfrm>
            <a:off x="457200" y="6356350"/>
            <a:ext cx="8229600" cy="365125"/>
          </a:xfrm>
        </p:spPr>
        <p:txBody>
          <a:bodyPr/>
          <a:lstStyle/>
          <a:p>
            <a:r>
              <a:rPr lang="en-US" dirty="0" smtClean="0"/>
              <a:t>18</a:t>
            </a:r>
            <a:r>
              <a:rPr lang="en-US" baseline="30000" dirty="0" smtClean="0"/>
              <a:t>a</a:t>
            </a:r>
            <a:r>
              <a:rPr lang="en-US" dirty="0" smtClean="0"/>
              <a:t> </a:t>
            </a:r>
            <a:r>
              <a:rPr lang="en-US" dirty="0" err="1"/>
              <a:t>Congresso</a:t>
            </a:r>
            <a:r>
              <a:rPr lang="en-US" dirty="0"/>
              <a:t> </a:t>
            </a:r>
            <a:r>
              <a:rPr lang="en-US" dirty="0" err="1"/>
              <a:t>Estadual</a:t>
            </a:r>
            <a:r>
              <a:rPr lang="en-US" dirty="0"/>
              <a:t> de </a:t>
            </a:r>
            <a:r>
              <a:rPr lang="en-US" dirty="0" err="1"/>
              <a:t>Medicina</a:t>
            </a:r>
            <a:r>
              <a:rPr lang="en-US" dirty="0"/>
              <a:t> </a:t>
            </a:r>
            <a:r>
              <a:rPr lang="en-US" dirty="0" err="1"/>
              <a:t>Veterinária</a:t>
            </a:r>
            <a:r>
              <a:rPr lang="en-US" dirty="0"/>
              <a:t> &amp; 1</a:t>
            </a:r>
            <a:r>
              <a:rPr lang="en-US" baseline="30000" dirty="0"/>
              <a:t>o</a:t>
            </a:r>
            <a:r>
              <a:rPr lang="en-US" dirty="0"/>
              <a:t> </a:t>
            </a:r>
            <a:r>
              <a:rPr lang="en-US" dirty="0" err="1"/>
              <a:t>Encontro</a:t>
            </a:r>
            <a:r>
              <a:rPr lang="en-US" dirty="0"/>
              <a:t> de </a:t>
            </a:r>
            <a:r>
              <a:rPr lang="en-US" dirty="0" err="1"/>
              <a:t>Buiatria</a:t>
            </a:r>
            <a:r>
              <a:rPr lang="en-US" dirty="0"/>
              <a:t> do CONESUL, </a:t>
            </a:r>
            <a:r>
              <a:rPr lang="en-US" dirty="0" err="1"/>
              <a:t>Canela</a:t>
            </a:r>
            <a:r>
              <a:rPr lang="en-US" dirty="0"/>
              <a:t>, RS, </a:t>
            </a:r>
            <a:r>
              <a:rPr lang="en-US" dirty="0" err="1"/>
              <a:t>Brasil</a:t>
            </a:r>
            <a:r>
              <a:rPr lang="en-US" dirty="0"/>
              <a:t>, 14 October 2016</a:t>
            </a:r>
          </a:p>
        </p:txBody>
      </p:sp>
    </p:spTree>
    <p:extLst>
      <p:ext uri="{BB962C8B-B14F-4D97-AF65-F5344CB8AC3E}">
        <p14:creationId xmlns:p14="http://schemas.microsoft.com/office/powerpoint/2010/main" val="5315626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Genetic diseases are common</a:t>
            </a:r>
            <a:endParaRPr lang="en-US" dirty="0"/>
          </a:p>
        </p:txBody>
      </p:sp>
      <p:sp>
        <p:nvSpPr>
          <p:cNvPr id="9" name="Content Placeholder 8"/>
          <p:cNvSpPr>
            <a:spLocks noGrp="1"/>
          </p:cNvSpPr>
          <p:nvPr>
            <p:ph idx="1"/>
          </p:nvPr>
        </p:nvSpPr>
        <p:spPr>
          <a:xfrm>
            <a:off x="457200" y="3051530"/>
            <a:ext cx="8229600" cy="3351083"/>
          </a:xfrm>
        </p:spPr>
        <p:txBody>
          <a:bodyPr>
            <a:normAutofit/>
          </a:bodyPr>
          <a:lstStyle/>
          <a:p>
            <a:r>
              <a:rPr lang="en-US" dirty="0" smtClean="0"/>
              <a:t>There are currently </a:t>
            </a:r>
            <a:r>
              <a:rPr lang="en-US" dirty="0" smtClean="0">
                <a:solidFill>
                  <a:srgbClr val="92D050"/>
                </a:solidFill>
              </a:rPr>
              <a:t>494</a:t>
            </a:r>
            <a:r>
              <a:rPr lang="en-US" dirty="0" smtClean="0"/>
              <a:t> genetic traits/disorders of cattle in the Online Mendelian Inheritance in Animals database</a:t>
            </a:r>
          </a:p>
          <a:p>
            <a:pPr lvl="1"/>
            <a:r>
              <a:rPr lang="en-US" dirty="0"/>
              <a:t>http://</a:t>
            </a:r>
            <a:r>
              <a:rPr lang="en-US" dirty="0" err="1"/>
              <a:t>omia.angis.org.au</a:t>
            </a:r>
            <a:r>
              <a:rPr lang="en-US" dirty="0"/>
              <a:t>/home/</a:t>
            </a:r>
            <a:endParaRPr lang="en-US" dirty="0" smtClean="0"/>
          </a:p>
          <a:p>
            <a:r>
              <a:rPr lang="en-US" dirty="0" smtClean="0">
                <a:solidFill>
                  <a:srgbClr val="92D050"/>
                </a:solidFill>
              </a:rPr>
              <a:t>229</a:t>
            </a:r>
            <a:r>
              <a:rPr lang="en-US" dirty="0" smtClean="0"/>
              <a:t> of these are Mendelian traits/disorders</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6929" b="61443"/>
          <a:stretch/>
        </p:blipFill>
        <p:spPr>
          <a:xfrm>
            <a:off x="956933" y="1414119"/>
            <a:ext cx="7315200" cy="1446025"/>
          </a:xfrm>
          <a:prstGeom prst="rect">
            <a:avLst/>
          </a:prstGeom>
        </p:spPr>
      </p:pic>
      <p:sp>
        <p:nvSpPr>
          <p:cNvPr id="6" name="Footer Placeholder 3"/>
          <p:cNvSpPr>
            <a:spLocks noGrp="1"/>
          </p:cNvSpPr>
          <p:nvPr>
            <p:ph type="ftr" sz="quarter" idx="3"/>
          </p:nvPr>
        </p:nvSpPr>
        <p:spPr>
          <a:xfrm>
            <a:off x="457200" y="6356350"/>
            <a:ext cx="8229600" cy="365125"/>
          </a:xfrm>
        </p:spPr>
        <p:txBody>
          <a:bodyPr/>
          <a:lstStyle/>
          <a:p>
            <a:r>
              <a:rPr lang="en-US" smtClean="0"/>
              <a:t>18</a:t>
            </a:r>
            <a:r>
              <a:rPr lang="en-US" baseline="30000" smtClean="0"/>
              <a:t>a</a:t>
            </a:r>
            <a:r>
              <a:rPr lang="en-US" smtClean="0"/>
              <a:t> </a:t>
            </a:r>
            <a:r>
              <a:rPr lang="en-US" dirty="0" err="1"/>
              <a:t>Congresso</a:t>
            </a:r>
            <a:r>
              <a:rPr lang="en-US" dirty="0"/>
              <a:t> </a:t>
            </a:r>
            <a:r>
              <a:rPr lang="en-US" dirty="0" err="1"/>
              <a:t>Estadual</a:t>
            </a:r>
            <a:r>
              <a:rPr lang="en-US" dirty="0"/>
              <a:t> de </a:t>
            </a:r>
            <a:r>
              <a:rPr lang="en-US" dirty="0" err="1"/>
              <a:t>Medicina</a:t>
            </a:r>
            <a:r>
              <a:rPr lang="en-US" dirty="0"/>
              <a:t> </a:t>
            </a:r>
            <a:r>
              <a:rPr lang="en-US" dirty="0" err="1"/>
              <a:t>Veterinária</a:t>
            </a:r>
            <a:r>
              <a:rPr lang="en-US" dirty="0"/>
              <a:t> &amp; 1</a:t>
            </a:r>
            <a:r>
              <a:rPr lang="en-US" baseline="30000" dirty="0"/>
              <a:t>o</a:t>
            </a:r>
            <a:r>
              <a:rPr lang="en-US" dirty="0"/>
              <a:t> </a:t>
            </a:r>
            <a:r>
              <a:rPr lang="en-US" dirty="0" err="1"/>
              <a:t>Encontro</a:t>
            </a:r>
            <a:r>
              <a:rPr lang="en-US" dirty="0"/>
              <a:t> de </a:t>
            </a:r>
            <a:r>
              <a:rPr lang="en-US" dirty="0" err="1"/>
              <a:t>Buiatria</a:t>
            </a:r>
            <a:r>
              <a:rPr lang="en-US" dirty="0"/>
              <a:t> do CONESUL, </a:t>
            </a:r>
            <a:r>
              <a:rPr lang="en-US" dirty="0" err="1"/>
              <a:t>Canela</a:t>
            </a:r>
            <a:r>
              <a:rPr lang="en-US" dirty="0"/>
              <a:t>, RS, </a:t>
            </a:r>
            <a:r>
              <a:rPr lang="en-US" dirty="0" err="1"/>
              <a:t>Brasil</a:t>
            </a:r>
            <a:r>
              <a:rPr lang="en-US" dirty="0"/>
              <a:t>, 14 October 2016</a:t>
            </a:r>
          </a:p>
        </p:txBody>
      </p:sp>
    </p:spTree>
    <p:extLst>
      <p:ext uri="{BB962C8B-B14F-4D97-AF65-F5344CB8AC3E}">
        <p14:creationId xmlns:p14="http://schemas.microsoft.com/office/powerpoint/2010/main" val="8913003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Example – APAF1 (HH1)</a:t>
            </a:r>
            <a:endParaRPr lang="en-US" dirty="0"/>
          </a:p>
        </p:txBody>
      </p:sp>
      <p:sp>
        <p:nvSpPr>
          <p:cNvPr id="2" name="Content Placeholder 1"/>
          <p:cNvSpPr>
            <a:spLocks noGrp="1"/>
          </p:cNvSpPr>
          <p:nvPr>
            <p:ph idx="1"/>
          </p:nvPr>
        </p:nvSpPr>
        <p:spPr/>
        <p:txBody>
          <a:bodyPr>
            <a:normAutofit fontScale="92500" lnSpcReduction="10000"/>
          </a:bodyPr>
          <a:lstStyle/>
          <a:p>
            <a:r>
              <a:rPr lang="pt-BR" i="1" dirty="0" err="1" smtClean="0"/>
              <a:t>Bos</a:t>
            </a:r>
            <a:r>
              <a:rPr lang="pt-BR" i="1" dirty="0" smtClean="0"/>
              <a:t> </a:t>
            </a:r>
            <a:r>
              <a:rPr lang="pt-BR" i="1" dirty="0" err="1" smtClean="0"/>
              <a:t>taurus</a:t>
            </a:r>
            <a:r>
              <a:rPr lang="pt-BR" dirty="0" smtClean="0"/>
              <a:t> </a:t>
            </a:r>
            <a:r>
              <a:rPr lang="pt-BR" dirty="0" err="1" smtClean="0"/>
              <a:t>apoptotic</a:t>
            </a:r>
            <a:r>
              <a:rPr lang="pt-BR" dirty="0" smtClean="0"/>
              <a:t> peptidase </a:t>
            </a:r>
            <a:r>
              <a:rPr lang="pt-BR" dirty="0" err="1" smtClean="0"/>
              <a:t>activating</a:t>
            </a:r>
            <a:r>
              <a:rPr lang="pt-BR" dirty="0" smtClean="0"/>
              <a:t> </a:t>
            </a:r>
            <a:r>
              <a:rPr lang="pt-BR" dirty="0" err="1" smtClean="0"/>
              <a:t>factor</a:t>
            </a:r>
            <a:r>
              <a:rPr lang="pt-BR" dirty="0" smtClean="0"/>
              <a:t> 1 </a:t>
            </a:r>
            <a:r>
              <a:rPr lang="pt-BR" dirty="0" smtClean="0">
                <a:solidFill>
                  <a:srgbClr val="D9D7AC"/>
                </a:solidFill>
              </a:rPr>
              <a:t>(</a:t>
            </a:r>
            <a:r>
              <a:rPr lang="pt-BR" i="1" dirty="0" smtClean="0">
                <a:solidFill>
                  <a:srgbClr val="FFFF00"/>
                </a:solidFill>
              </a:rPr>
              <a:t>APAF1</a:t>
            </a:r>
            <a:r>
              <a:rPr lang="pt-BR" dirty="0" smtClean="0"/>
              <a:t>; </a:t>
            </a:r>
            <a:r>
              <a:rPr lang="pt-BR" dirty="0" smtClean="0">
                <a:solidFill>
                  <a:srgbClr val="D9D7AC"/>
                </a:solidFill>
              </a:rPr>
              <a:t>Adams et al., 2016)</a:t>
            </a:r>
          </a:p>
          <a:p>
            <a:r>
              <a:rPr lang="en-US" dirty="0" smtClean="0"/>
              <a:t>Gene expression for </a:t>
            </a:r>
            <a:r>
              <a:rPr lang="en-US" i="1" dirty="0" smtClean="0"/>
              <a:t>APAF1</a:t>
            </a:r>
            <a:r>
              <a:rPr lang="en-US" dirty="0" smtClean="0"/>
              <a:t> in murine development begins between 7 and 9 d </a:t>
            </a:r>
            <a:r>
              <a:rPr lang="en-US" dirty="0" smtClean="0">
                <a:solidFill>
                  <a:srgbClr val="D9D7AC"/>
                </a:solidFill>
              </a:rPr>
              <a:t>(Müller et al., 2005)</a:t>
            </a:r>
            <a:r>
              <a:rPr lang="en-US" dirty="0" smtClean="0"/>
              <a:t> </a:t>
            </a:r>
          </a:p>
          <a:p>
            <a:r>
              <a:rPr lang="en-US" dirty="0" smtClean="0"/>
              <a:t>Gene knockout of </a:t>
            </a:r>
            <a:r>
              <a:rPr lang="en-US" i="1" dirty="0" smtClean="0"/>
              <a:t>APAF1</a:t>
            </a:r>
            <a:r>
              <a:rPr lang="en-US" dirty="0" smtClean="0"/>
              <a:t> results in</a:t>
            </a:r>
            <a:br>
              <a:rPr lang="en-US" dirty="0" smtClean="0"/>
            </a:br>
            <a:r>
              <a:rPr lang="en-US" dirty="0" smtClean="0"/>
              <a:t>embryonic death</a:t>
            </a:r>
          </a:p>
          <a:p>
            <a:pPr lvl="1"/>
            <a:r>
              <a:rPr lang="en-US" dirty="0" smtClean="0"/>
              <a:t>Proteins required for this</a:t>
            </a:r>
            <a:br>
              <a:rPr lang="en-US" dirty="0" smtClean="0"/>
            </a:br>
            <a:r>
              <a:rPr lang="en-US" dirty="0" smtClean="0"/>
              <a:t>pathway/cascade are important</a:t>
            </a:r>
            <a:br>
              <a:rPr lang="en-US" dirty="0" smtClean="0"/>
            </a:br>
            <a:r>
              <a:rPr lang="en-US" dirty="0" smtClean="0"/>
              <a:t>for neural tube closure in vivo</a:t>
            </a:r>
          </a:p>
        </p:txBody>
      </p:sp>
      <p:pic>
        <p:nvPicPr>
          <p:cNvPr id="71684" name="Picture 4" descr="http://www.nature.com/nrg/journal/v3/n6/images/nrg819-f1.jpg"/>
          <p:cNvPicPr>
            <a:picLocks noChangeAspect="1" noChangeArrowheads="1"/>
          </p:cNvPicPr>
          <p:nvPr/>
        </p:nvPicPr>
        <p:blipFill>
          <a:blip r:embed="rId2" cstate="print"/>
          <a:srcRect/>
          <a:stretch>
            <a:fillRect/>
          </a:stretch>
        </p:blipFill>
        <p:spPr bwMode="auto">
          <a:xfrm>
            <a:off x="6337000" y="4020369"/>
            <a:ext cx="2575537" cy="2273820"/>
          </a:xfrm>
          <a:prstGeom prst="rect">
            <a:avLst/>
          </a:prstGeom>
          <a:noFill/>
        </p:spPr>
      </p:pic>
      <p:sp>
        <p:nvSpPr>
          <p:cNvPr id="16" name="Footer Placeholder 3"/>
          <p:cNvSpPr>
            <a:spLocks noGrp="1"/>
          </p:cNvSpPr>
          <p:nvPr>
            <p:ph type="ftr" sz="quarter" idx="3"/>
          </p:nvPr>
        </p:nvSpPr>
        <p:spPr>
          <a:xfrm>
            <a:off x="457200" y="6356350"/>
            <a:ext cx="8229600" cy="365125"/>
          </a:xfrm>
        </p:spPr>
        <p:txBody>
          <a:bodyPr/>
          <a:lstStyle/>
          <a:p>
            <a:r>
              <a:rPr lang="en-US" smtClean="0"/>
              <a:t>18</a:t>
            </a:r>
            <a:r>
              <a:rPr lang="en-US" baseline="30000" smtClean="0"/>
              <a:t>a</a:t>
            </a:r>
            <a:r>
              <a:rPr lang="en-US" smtClean="0"/>
              <a:t> </a:t>
            </a:r>
            <a:r>
              <a:rPr lang="en-US" dirty="0" err="1"/>
              <a:t>Congresso</a:t>
            </a:r>
            <a:r>
              <a:rPr lang="en-US" dirty="0"/>
              <a:t> </a:t>
            </a:r>
            <a:r>
              <a:rPr lang="en-US" dirty="0" err="1"/>
              <a:t>Estadual</a:t>
            </a:r>
            <a:r>
              <a:rPr lang="en-US" dirty="0"/>
              <a:t> de </a:t>
            </a:r>
            <a:r>
              <a:rPr lang="en-US" dirty="0" err="1"/>
              <a:t>Medicina</a:t>
            </a:r>
            <a:r>
              <a:rPr lang="en-US" dirty="0"/>
              <a:t> </a:t>
            </a:r>
            <a:r>
              <a:rPr lang="en-US" dirty="0" err="1"/>
              <a:t>Veterinária</a:t>
            </a:r>
            <a:r>
              <a:rPr lang="en-US" dirty="0"/>
              <a:t> &amp; 1</a:t>
            </a:r>
            <a:r>
              <a:rPr lang="en-US" baseline="30000" dirty="0"/>
              <a:t>o</a:t>
            </a:r>
            <a:r>
              <a:rPr lang="en-US" dirty="0"/>
              <a:t> </a:t>
            </a:r>
            <a:r>
              <a:rPr lang="en-US" dirty="0" err="1"/>
              <a:t>Encontro</a:t>
            </a:r>
            <a:r>
              <a:rPr lang="en-US" dirty="0"/>
              <a:t> de </a:t>
            </a:r>
            <a:r>
              <a:rPr lang="en-US" dirty="0" err="1"/>
              <a:t>Buiatria</a:t>
            </a:r>
            <a:r>
              <a:rPr lang="en-US" dirty="0"/>
              <a:t> do CONESUL, </a:t>
            </a:r>
            <a:r>
              <a:rPr lang="en-US" dirty="0" err="1"/>
              <a:t>Canela</a:t>
            </a:r>
            <a:r>
              <a:rPr lang="en-US" dirty="0"/>
              <a:t>, RS, </a:t>
            </a:r>
            <a:r>
              <a:rPr lang="en-US" dirty="0" err="1"/>
              <a:t>Brasil</a:t>
            </a:r>
            <a:r>
              <a:rPr lang="en-US" dirty="0"/>
              <a:t>, 14 October 2016</a:t>
            </a:r>
          </a:p>
        </p:txBody>
      </p:sp>
    </p:spTree>
    <p:extLst>
      <p:ext uri="{BB962C8B-B14F-4D97-AF65-F5344CB8AC3E}">
        <p14:creationId xmlns:p14="http://schemas.microsoft.com/office/powerpoint/2010/main" val="105238703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Transmission of </a:t>
            </a:r>
            <a:r>
              <a:rPr lang="en-US" i="1" dirty="0" smtClean="0"/>
              <a:t>APAF1</a:t>
            </a:r>
            <a:endParaRPr lang="en-US" i="1"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162377343"/>
              </p:ext>
            </p:extLst>
          </p:nvPr>
        </p:nvGraphicFramePr>
        <p:xfrm>
          <a:off x="1881957" y="2371067"/>
          <a:ext cx="6464600" cy="3774558"/>
        </p:xfrm>
        <a:graphic>
          <a:graphicData uri="http://schemas.openxmlformats.org/drawingml/2006/table">
            <a:tbl>
              <a:tblPr firstRow="1" bandRow="1">
                <a:tableStyleId>{5C22544A-7EE6-4342-B048-85BDC9FD1C3A}</a:tableStyleId>
              </a:tblPr>
              <a:tblGrid>
                <a:gridCol w="3232300"/>
                <a:gridCol w="3232300"/>
              </a:tblGrid>
              <a:tr h="1887279">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b="1" dirty="0" smtClean="0">
                          <a:solidFill>
                            <a:srgbClr val="92D050"/>
                          </a:solidFill>
                        </a:rPr>
                        <a:t>100% free of recessives</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b="1" dirty="0" smtClean="0">
                          <a:solidFill>
                            <a:srgbClr val="92D050"/>
                          </a:solidFill>
                        </a:rPr>
                        <a:t>50% free</a:t>
                      </a:r>
                      <a:r>
                        <a:rPr lang="en-US" b="1" dirty="0" smtClean="0">
                          <a:solidFill>
                            <a:schemeClr val="bg1"/>
                          </a:solidFill>
                        </a:rPr>
                        <a:t>,</a:t>
                      </a:r>
                      <a:r>
                        <a:rPr lang="en-US" b="1" dirty="0" smtClean="0">
                          <a:solidFill>
                            <a:srgbClr val="92D050"/>
                          </a:solidFill>
                        </a:rPr>
                        <a:t> </a:t>
                      </a:r>
                      <a:r>
                        <a:rPr lang="en-US" b="1" dirty="0" smtClean="0">
                          <a:solidFill>
                            <a:srgbClr val="FFFF00"/>
                          </a:solidFill>
                        </a:rPr>
                        <a:t>50% carriers</a:t>
                      </a:r>
                    </a:p>
                    <a:p>
                      <a:pPr algn="ctr"/>
                      <a:endParaRPr lang="en-US" b="1" dirty="0">
                        <a:solidFill>
                          <a:schemeClr val="bg1"/>
                        </a:solidFill>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r>
              <a:tr h="1887279">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b="1" dirty="0" smtClean="0">
                          <a:solidFill>
                            <a:srgbClr val="92D050"/>
                          </a:solidFill>
                        </a:rPr>
                        <a:t>50% free</a:t>
                      </a:r>
                      <a:r>
                        <a:rPr lang="en-US" b="1" dirty="0" smtClean="0">
                          <a:solidFill>
                            <a:schemeClr val="bg1"/>
                          </a:solidFill>
                        </a:rPr>
                        <a:t>,</a:t>
                      </a:r>
                      <a:r>
                        <a:rPr lang="en-US" b="1" dirty="0" smtClean="0">
                          <a:solidFill>
                            <a:srgbClr val="92D050"/>
                          </a:solidFill>
                        </a:rPr>
                        <a:t> </a:t>
                      </a:r>
                      <a:r>
                        <a:rPr lang="en-US" b="1" dirty="0" smtClean="0">
                          <a:solidFill>
                            <a:srgbClr val="FFFF00"/>
                          </a:solidFill>
                        </a:rPr>
                        <a:t>50% carriers</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b="1" dirty="0" smtClean="0">
                          <a:solidFill>
                            <a:srgbClr val="92D050"/>
                          </a:solidFill>
                        </a:rPr>
                        <a:t>25% free</a:t>
                      </a:r>
                      <a:r>
                        <a:rPr lang="en-US" b="1" dirty="0" smtClean="0">
                          <a:solidFill>
                            <a:schemeClr val="bg1"/>
                          </a:solidFill>
                        </a:rPr>
                        <a:t>,</a:t>
                      </a:r>
                      <a:r>
                        <a:rPr lang="en-US" b="1" dirty="0" smtClean="0">
                          <a:solidFill>
                            <a:srgbClr val="92D050"/>
                          </a:solidFill>
                        </a:rPr>
                        <a:t> </a:t>
                      </a:r>
                      <a:r>
                        <a:rPr lang="en-US" b="1" dirty="0" smtClean="0">
                          <a:solidFill>
                            <a:srgbClr val="FFFF00"/>
                          </a:solidFill>
                        </a:rPr>
                        <a:t>50% carriers</a:t>
                      </a:r>
                      <a:r>
                        <a:rPr lang="en-US" b="1" dirty="0" smtClean="0">
                          <a:solidFill>
                            <a:schemeClr val="bg1"/>
                          </a:solidFill>
                        </a:rPr>
                        <a:t>,</a:t>
                      </a:r>
                      <a:r>
                        <a:rPr lang="en-US" b="1" dirty="0" smtClean="0">
                          <a:solidFill>
                            <a:srgbClr val="FFFF00"/>
                          </a:solidFill>
                        </a:rPr>
                        <a:t> </a:t>
                      </a:r>
                      <a:r>
                        <a:rPr lang="en-US" b="1" dirty="0" smtClean="0">
                          <a:solidFill>
                            <a:srgbClr val="FF0000"/>
                          </a:solidFill>
                        </a:rPr>
                        <a:t>25% die</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7" name="Rectangle 6"/>
          <p:cNvSpPr/>
          <p:nvPr/>
        </p:nvSpPr>
        <p:spPr>
          <a:xfrm>
            <a:off x="4925342" y="7139211"/>
            <a:ext cx="1727791" cy="646331"/>
          </a:xfrm>
          <a:prstGeom prst="rect">
            <a:avLst/>
          </a:prstGeom>
        </p:spPr>
        <p:txBody>
          <a:bodyPr wrap="square">
            <a:spAutoFit/>
          </a:bodyPr>
          <a:lstStyle/>
          <a:p>
            <a:r>
              <a:rPr lang="en-US" sz="1200" dirty="0" smtClean="0">
                <a:solidFill>
                  <a:srgbClr val="FFFF00"/>
                </a:solidFill>
              </a:rPr>
              <a:t>Source:</a:t>
            </a:r>
            <a:r>
              <a:rPr lang="en-US" sz="1200" dirty="0" smtClean="0">
                <a:solidFill>
                  <a:schemeClr val="bg1"/>
                </a:solidFill>
              </a:rPr>
              <a:t> http</a:t>
            </a:r>
            <a:r>
              <a:rPr lang="en-US" sz="1200" dirty="0">
                <a:solidFill>
                  <a:schemeClr val="bg1"/>
                </a:solidFill>
              </a:rPr>
              <a:t>://</a:t>
            </a:r>
            <a:r>
              <a:rPr lang="en-US" sz="1200" dirty="0" err="1">
                <a:solidFill>
                  <a:schemeClr val="bg1"/>
                </a:solidFill>
              </a:rPr>
              <a:t>vet.tufts.edu</a:t>
            </a:r>
            <a:r>
              <a:rPr lang="en-US" sz="1200" dirty="0">
                <a:solidFill>
                  <a:schemeClr val="bg1"/>
                </a:solidFill>
              </a:rPr>
              <a:t>/</a:t>
            </a:r>
            <a:r>
              <a:rPr lang="en-US" sz="1200" dirty="0" err="1">
                <a:solidFill>
                  <a:schemeClr val="bg1"/>
                </a:solidFill>
              </a:rPr>
              <a:t>tas</a:t>
            </a:r>
            <a:r>
              <a:rPr lang="en-US" sz="1200" dirty="0">
                <a:solidFill>
                  <a:schemeClr val="bg1"/>
                </a:solidFill>
              </a:rPr>
              <a:t>/images/002.</a:t>
            </a:r>
            <a:r>
              <a:rPr lang="en-US" sz="1200" dirty="0" smtClean="0">
                <a:solidFill>
                  <a:schemeClr val="bg1"/>
                </a:solidFill>
              </a:rPr>
              <a:t>png.</a:t>
            </a:r>
            <a:endParaRPr lang="en-US" sz="1200" dirty="0">
              <a:solidFill>
                <a:schemeClr val="bg1"/>
              </a:solidFill>
            </a:endParaRPr>
          </a:p>
        </p:txBody>
      </p:sp>
      <p:pic>
        <p:nvPicPr>
          <p:cNvPr id="11" name="Picture 10" descr="cow.png"/>
          <p:cNvPicPr>
            <a:picLocks noChangeAspect="1"/>
          </p:cNvPicPr>
          <p:nvPr/>
        </p:nvPicPr>
        <p:blipFill>
          <a:blip r:embed="rId2">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3717100" y="5026217"/>
            <a:ext cx="810812" cy="597426"/>
          </a:xfrm>
          <a:prstGeom prst="rect">
            <a:avLst/>
          </a:prstGeom>
        </p:spPr>
      </p:pic>
      <p:pic>
        <p:nvPicPr>
          <p:cNvPr id="12" name="Picture 11" descr="bull.png"/>
          <p:cNvPicPr>
            <a:picLocks noChangeAspect="1"/>
          </p:cNvPicPr>
          <p:nvPr/>
        </p:nvPicPr>
        <p:blipFill>
          <a:blip r:embed="rId3">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6018099" y="1516796"/>
            <a:ext cx="871728" cy="646176"/>
          </a:xfrm>
          <a:prstGeom prst="rect">
            <a:avLst/>
          </a:prstGeom>
        </p:spPr>
      </p:pic>
      <p:pic>
        <p:nvPicPr>
          <p:cNvPr id="13" name="Picture 12" descr="bul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8653" y="1504169"/>
            <a:ext cx="871728" cy="646176"/>
          </a:xfrm>
          <a:prstGeom prst="rect">
            <a:avLst/>
          </a:prstGeom>
        </p:spPr>
      </p:pic>
      <p:pic>
        <p:nvPicPr>
          <p:cNvPr id="14" name="Picture 13" descr="c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542" y="3027238"/>
            <a:ext cx="810812" cy="597426"/>
          </a:xfrm>
          <a:prstGeom prst="rect">
            <a:avLst/>
          </a:prstGeom>
        </p:spPr>
      </p:pic>
      <p:pic>
        <p:nvPicPr>
          <p:cNvPr id="15" name="Picture 14" descr="cow.png"/>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5287077" y="5032029"/>
            <a:ext cx="810812" cy="597426"/>
          </a:xfrm>
          <a:prstGeom prst="rect">
            <a:avLst/>
          </a:prstGeom>
        </p:spPr>
      </p:pic>
      <p:pic>
        <p:nvPicPr>
          <p:cNvPr id="19" name="Picture 18" descr="cow.png"/>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2383019" y="5027523"/>
            <a:ext cx="810812" cy="597426"/>
          </a:xfrm>
          <a:prstGeom prst="rect">
            <a:avLst/>
          </a:prstGeom>
        </p:spPr>
      </p:pic>
      <p:pic>
        <p:nvPicPr>
          <p:cNvPr id="20" name="Picture 19" descr="cow.png"/>
          <p:cNvPicPr>
            <a:picLocks noChangeAspect="1"/>
          </p:cNvPicPr>
          <p:nvPr/>
        </p:nvPicPr>
        <p:blipFill>
          <a:blip r:embed="rId2">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708810" y="5033905"/>
            <a:ext cx="810812" cy="597426"/>
          </a:xfrm>
          <a:prstGeom prst="rect">
            <a:avLst/>
          </a:prstGeom>
        </p:spPr>
      </p:pic>
      <p:pic>
        <p:nvPicPr>
          <p:cNvPr id="21" name="Picture 20" descr="cow.png"/>
          <p:cNvPicPr>
            <a:picLocks noChangeAspect="1"/>
          </p:cNvPicPr>
          <p:nvPr/>
        </p:nvPicPr>
        <p:blipFill>
          <a:blip r:embed="rId2">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7008686" y="3132470"/>
            <a:ext cx="810812" cy="597426"/>
          </a:xfrm>
          <a:prstGeom prst="rect">
            <a:avLst/>
          </a:prstGeom>
        </p:spPr>
      </p:pic>
      <p:pic>
        <p:nvPicPr>
          <p:cNvPr id="22" name="Picture 21" descr="cow.png"/>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5674605" y="3133776"/>
            <a:ext cx="810812" cy="597426"/>
          </a:xfrm>
          <a:prstGeom prst="rect">
            <a:avLst/>
          </a:prstGeom>
        </p:spPr>
      </p:pic>
      <p:pic>
        <p:nvPicPr>
          <p:cNvPr id="23" name="Picture 22" descr="cow.png"/>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2648837" y="2799461"/>
            <a:ext cx="1634955" cy="1204675"/>
          </a:xfrm>
          <a:prstGeom prst="rect">
            <a:avLst/>
          </a:prstGeom>
        </p:spPr>
      </p:pic>
      <p:pic>
        <p:nvPicPr>
          <p:cNvPr id="24" name="Picture 23" descr="cow.png"/>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a:off x="7430569" y="5010066"/>
            <a:ext cx="810812" cy="597426"/>
          </a:xfrm>
          <a:prstGeom prst="rect">
            <a:avLst/>
          </a:prstGeom>
        </p:spPr>
      </p:pic>
      <p:pic>
        <p:nvPicPr>
          <p:cNvPr id="25" name="Picture 24" descr="cow.png"/>
          <p:cNvPicPr>
            <a:picLocks noChangeAspect="1"/>
          </p:cNvPicPr>
          <p:nvPr/>
        </p:nvPicPr>
        <p:blipFill>
          <a:blip r:embed="rId2">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6322188" y="4629978"/>
            <a:ext cx="810812" cy="597426"/>
          </a:xfrm>
          <a:prstGeom prst="rect">
            <a:avLst/>
          </a:prstGeom>
        </p:spPr>
      </p:pic>
      <p:pic>
        <p:nvPicPr>
          <p:cNvPr id="26" name="Picture 25" descr="cow.png"/>
          <p:cNvPicPr>
            <a:picLocks noChangeAspect="1"/>
          </p:cNvPicPr>
          <p:nvPr/>
        </p:nvPicPr>
        <p:blipFill>
          <a:blip r:embed="rId2">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6295025" y="5445431"/>
            <a:ext cx="810812" cy="597426"/>
          </a:xfrm>
          <a:prstGeom prst="rect">
            <a:avLst/>
          </a:prstGeom>
        </p:spPr>
      </p:pic>
      <p:sp>
        <p:nvSpPr>
          <p:cNvPr id="27" name="Footer Placeholder 3"/>
          <p:cNvSpPr>
            <a:spLocks noGrp="1"/>
          </p:cNvSpPr>
          <p:nvPr>
            <p:ph type="ftr" sz="quarter" idx="3"/>
          </p:nvPr>
        </p:nvSpPr>
        <p:spPr>
          <a:xfrm>
            <a:off x="457200" y="6356350"/>
            <a:ext cx="8229600" cy="365125"/>
          </a:xfrm>
        </p:spPr>
        <p:txBody>
          <a:bodyPr/>
          <a:lstStyle/>
          <a:p>
            <a:r>
              <a:rPr lang="en-US" smtClean="0"/>
              <a:t>18</a:t>
            </a:r>
            <a:r>
              <a:rPr lang="en-US" baseline="30000" smtClean="0"/>
              <a:t>a</a:t>
            </a:r>
            <a:r>
              <a:rPr lang="en-US" smtClean="0"/>
              <a:t> </a:t>
            </a:r>
            <a:r>
              <a:rPr lang="en-US" dirty="0" err="1"/>
              <a:t>Congresso</a:t>
            </a:r>
            <a:r>
              <a:rPr lang="en-US" dirty="0"/>
              <a:t> </a:t>
            </a:r>
            <a:r>
              <a:rPr lang="en-US" dirty="0" err="1"/>
              <a:t>Estadual</a:t>
            </a:r>
            <a:r>
              <a:rPr lang="en-US" dirty="0"/>
              <a:t> de </a:t>
            </a:r>
            <a:r>
              <a:rPr lang="en-US" dirty="0" err="1"/>
              <a:t>Medicina</a:t>
            </a:r>
            <a:r>
              <a:rPr lang="en-US" dirty="0"/>
              <a:t> </a:t>
            </a:r>
            <a:r>
              <a:rPr lang="en-US" dirty="0" err="1"/>
              <a:t>Veterinária</a:t>
            </a:r>
            <a:r>
              <a:rPr lang="en-US" dirty="0"/>
              <a:t> &amp; 1</a:t>
            </a:r>
            <a:r>
              <a:rPr lang="en-US" baseline="30000" dirty="0"/>
              <a:t>o</a:t>
            </a:r>
            <a:r>
              <a:rPr lang="en-US" dirty="0"/>
              <a:t> </a:t>
            </a:r>
            <a:r>
              <a:rPr lang="en-US" dirty="0" err="1"/>
              <a:t>Encontro</a:t>
            </a:r>
            <a:r>
              <a:rPr lang="en-US" dirty="0"/>
              <a:t> de </a:t>
            </a:r>
            <a:r>
              <a:rPr lang="en-US" dirty="0" err="1"/>
              <a:t>Buiatria</a:t>
            </a:r>
            <a:r>
              <a:rPr lang="en-US" dirty="0"/>
              <a:t> do CONESUL, </a:t>
            </a:r>
            <a:r>
              <a:rPr lang="en-US" dirty="0" err="1"/>
              <a:t>Canela</a:t>
            </a:r>
            <a:r>
              <a:rPr lang="en-US" dirty="0"/>
              <a:t>, RS, </a:t>
            </a:r>
            <a:r>
              <a:rPr lang="en-US" dirty="0" err="1"/>
              <a:t>Brasil</a:t>
            </a:r>
            <a:r>
              <a:rPr lang="en-US" dirty="0"/>
              <a:t>, 14 October 2016</a:t>
            </a:r>
          </a:p>
        </p:txBody>
      </p:sp>
    </p:spTree>
    <p:extLst>
      <p:ext uri="{BB962C8B-B14F-4D97-AF65-F5344CB8AC3E}">
        <p14:creationId xmlns:p14="http://schemas.microsoft.com/office/powerpoint/2010/main" val="19847200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OMIA cards for </a:t>
            </a:r>
            <a:r>
              <a:rPr lang="en-US" i="1" dirty="0" smtClean="0"/>
              <a:t>APAF1</a:t>
            </a:r>
            <a:endParaRPr lang="en-US" i="1" dirty="0"/>
          </a:p>
        </p:txBody>
      </p:sp>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t="6460"/>
          <a:stretch/>
        </p:blipFill>
        <p:spPr>
          <a:xfrm>
            <a:off x="276450" y="1275907"/>
            <a:ext cx="8511537" cy="4976037"/>
          </a:xfrm>
        </p:spPr>
      </p:pic>
      <p:sp>
        <p:nvSpPr>
          <p:cNvPr id="6" name="Rectangle 5"/>
          <p:cNvSpPr/>
          <p:nvPr/>
        </p:nvSpPr>
        <p:spPr>
          <a:xfrm rot="5400000">
            <a:off x="6772055" y="4036298"/>
            <a:ext cx="4254050" cy="307777"/>
          </a:xfrm>
          <a:prstGeom prst="rect">
            <a:avLst/>
          </a:prstGeom>
        </p:spPr>
        <p:txBody>
          <a:bodyPr wrap="none">
            <a:spAutoFit/>
          </a:bodyPr>
          <a:lstStyle/>
          <a:p>
            <a:pPr algn="r"/>
            <a:r>
              <a:rPr lang="en-US" sz="1400" b="1" dirty="0" smtClean="0">
                <a:solidFill>
                  <a:schemeClr val="bg1"/>
                </a:solidFill>
              </a:rPr>
              <a:t>Source: </a:t>
            </a:r>
            <a:r>
              <a:rPr lang="en-US" sz="1400" b="1" dirty="0">
                <a:solidFill>
                  <a:srgbClr val="D9D7AC"/>
                </a:solidFill>
              </a:rPr>
              <a:t>http://</a:t>
            </a:r>
            <a:r>
              <a:rPr lang="en-US" sz="1400" b="1" dirty="0" err="1">
                <a:solidFill>
                  <a:srgbClr val="D9D7AC"/>
                </a:solidFill>
              </a:rPr>
              <a:t>omia.angis.org.au</a:t>
            </a:r>
            <a:r>
              <a:rPr lang="en-US" sz="1400" b="1" dirty="0">
                <a:solidFill>
                  <a:srgbClr val="D9D7AC"/>
                </a:solidFill>
              </a:rPr>
              <a:t>/OMIA000001/9913/</a:t>
            </a:r>
            <a:r>
              <a:rPr lang="en-US" sz="1400" b="1" dirty="0">
                <a:solidFill>
                  <a:schemeClr val="bg1"/>
                </a:solidFill>
              </a:rPr>
              <a:t>.</a:t>
            </a:r>
          </a:p>
        </p:txBody>
      </p:sp>
      <p:sp>
        <p:nvSpPr>
          <p:cNvPr id="7" name="Footer Placeholder 3"/>
          <p:cNvSpPr>
            <a:spLocks noGrp="1"/>
          </p:cNvSpPr>
          <p:nvPr>
            <p:ph type="ftr" sz="quarter" idx="3"/>
          </p:nvPr>
        </p:nvSpPr>
        <p:spPr>
          <a:xfrm>
            <a:off x="457200" y="6356350"/>
            <a:ext cx="8229600" cy="365125"/>
          </a:xfrm>
        </p:spPr>
        <p:txBody>
          <a:bodyPr/>
          <a:lstStyle/>
          <a:p>
            <a:r>
              <a:rPr lang="en-US" smtClean="0"/>
              <a:t>18</a:t>
            </a:r>
            <a:r>
              <a:rPr lang="en-US" baseline="30000" smtClean="0"/>
              <a:t>a</a:t>
            </a:r>
            <a:r>
              <a:rPr lang="en-US" smtClean="0"/>
              <a:t> </a:t>
            </a:r>
            <a:r>
              <a:rPr lang="en-US" dirty="0" err="1"/>
              <a:t>Congresso</a:t>
            </a:r>
            <a:r>
              <a:rPr lang="en-US" dirty="0"/>
              <a:t> </a:t>
            </a:r>
            <a:r>
              <a:rPr lang="en-US" dirty="0" err="1"/>
              <a:t>Estadual</a:t>
            </a:r>
            <a:r>
              <a:rPr lang="en-US" dirty="0"/>
              <a:t> de </a:t>
            </a:r>
            <a:r>
              <a:rPr lang="en-US" dirty="0" err="1"/>
              <a:t>Medicina</a:t>
            </a:r>
            <a:r>
              <a:rPr lang="en-US" dirty="0"/>
              <a:t> </a:t>
            </a:r>
            <a:r>
              <a:rPr lang="en-US" dirty="0" err="1"/>
              <a:t>Veterinária</a:t>
            </a:r>
            <a:r>
              <a:rPr lang="en-US" dirty="0"/>
              <a:t> &amp; 1</a:t>
            </a:r>
            <a:r>
              <a:rPr lang="en-US" baseline="30000" dirty="0"/>
              <a:t>o</a:t>
            </a:r>
            <a:r>
              <a:rPr lang="en-US" dirty="0"/>
              <a:t> </a:t>
            </a:r>
            <a:r>
              <a:rPr lang="en-US" dirty="0" err="1"/>
              <a:t>Encontro</a:t>
            </a:r>
            <a:r>
              <a:rPr lang="en-US" dirty="0"/>
              <a:t> de </a:t>
            </a:r>
            <a:r>
              <a:rPr lang="en-US" dirty="0" err="1"/>
              <a:t>Buiatria</a:t>
            </a:r>
            <a:r>
              <a:rPr lang="en-US" dirty="0"/>
              <a:t> do CONESUL, </a:t>
            </a:r>
            <a:r>
              <a:rPr lang="en-US" dirty="0" err="1"/>
              <a:t>Canela</a:t>
            </a:r>
            <a:r>
              <a:rPr lang="en-US" dirty="0"/>
              <a:t>, RS, </a:t>
            </a:r>
            <a:r>
              <a:rPr lang="en-US" dirty="0" err="1"/>
              <a:t>Brasil</a:t>
            </a:r>
            <a:r>
              <a:rPr lang="en-US" dirty="0"/>
              <a:t>, 14 October 2016</a:t>
            </a:r>
          </a:p>
        </p:txBody>
      </p:sp>
    </p:spTree>
    <p:extLst>
      <p:ext uri="{BB962C8B-B14F-4D97-AF65-F5344CB8AC3E}">
        <p14:creationId xmlns:p14="http://schemas.microsoft.com/office/powerpoint/2010/main" val="4612397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Brachyspina</a:t>
            </a:r>
            <a:r>
              <a:rPr lang="en-US" dirty="0" smtClean="0"/>
              <a:t> (</a:t>
            </a:r>
            <a:r>
              <a:rPr lang="en-US" i="1" dirty="0" smtClean="0"/>
              <a:t>FANC1</a:t>
            </a:r>
            <a:r>
              <a:rPr lang="en-US" dirty="0" smtClean="0"/>
              <a:t>)</a:t>
            </a:r>
            <a:endParaRPr lang="en-US" dirty="0"/>
          </a:p>
        </p:txBody>
      </p:sp>
      <p:pic>
        <p:nvPicPr>
          <p:cNvPr id="5" name="Picture 4"/>
          <p:cNvPicPr>
            <a:picLocks noChangeAspect="1"/>
          </p:cNvPicPr>
          <p:nvPr/>
        </p:nvPicPr>
        <p:blipFill>
          <a:blip r:embed="rId2"/>
          <a:stretch>
            <a:fillRect/>
          </a:stretch>
        </p:blipFill>
        <p:spPr>
          <a:xfrm>
            <a:off x="1244600" y="1354473"/>
            <a:ext cx="6654800" cy="4978400"/>
          </a:xfrm>
          <a:prstGeom prst="rect">
            <a:avLst/>
          </a:prstGeom>
        </p:spPr>
      </p:pic>
      <p:sp>
        <p:nvSpPr>
          <p:cNvPr id="6" name="Rectangle 5"/>
          <p:cNvSpPr/>
          <p:nvPr/>
        </p:nvSpPr>
        <p:spPr>
          <a:xfrm rot="5400000">
            <a:off x="6764169" y="5025141"/>
            <a:ext cx="2526076" cy="307777"/>
          </a:xfrm>
          <a:prstGeom prst="rect">
            <a:avLst/>
          </a:prstGeom>
        </p:spPr>
        <p:txBody>
          <a:bodyPr wrap="none">
            <a:spAutoFit/>
          </a:bodyPr>
          <a:lstStyle/>
          <a:p>
            <a:pPr algn="r"/>
            <a:r>
              <a:rPr lang="en-US" sz="1400" b="1" dirty="0" smtClean="0">
                <a:solidFill>
                  <a:schemeClr val="bg1"/>
                </a:solidFill>
              </a:rPr>
              <a:t>Source: </a:t>
            </a:r>
            <a:r>
              <a:rPr lang="en-US" sz="1400" b="1" dirty="0" err="1" smtClean="0">
                <a:solidFill>
                  <a:srgbClr val="D9D7AC"/>
                </a:solidFill>
              </a:rPr>
              <a:t>Agerholm</a:t>
            </a:r>
            <a:r>
              <a:rPr lang="en-US" sz="1400" b="1" dirty="0" smtClean="0">
                <a:solidFill>
                  <a:srgbClr val="D9D7AC"/>
                </a:solidFill>
              </a:rPr>
              <a:t> et al.  (2006)</a:t>
            </a:r>
            <a:r>
              <a:rPr lang="en-US" sz="1400" b="1" dirty="0" smtClean="0">
                <a:solidFill>
                  <a:schemeClr val="bg1"/>
                </a:solidFill>
              </a:rPr>
              <a:t>.</a:t>
            </a:r>
            <a:endParaRPr lang="en-US" sz="1400" b="1" dirty="0">
              <a:solidFill>
                <a:schemeClr val="bg1"/>
              </a:solidFill>
            </a:endParaRPr>
          </a:p>
        </p:txBody>
      </p:sp>
      <p:sp>
        <p:nvSpPr>
          <p:cNvPr id="7" name="Footer Placeholder 3"/>
          <p:cNvSpPr>
            <a:spLocks noGrp="1"/>
          </p:cNvSpPr>
          <p:nvPr>
            <p:ph type="ftr" sz="quarter" idx="3"/>
          </p:nvPr>
        </p:nvSpPr>
        <p:spPr>
          <a:xfrm>
            <a:off x="457200" y="6356350"/>
            <a:ext cx="8229600" cy="365125"/>
          </a:xfrm>
        </p:spPr>
        <p:txBody>
          <a:bodyPr/>
          <a:lstStyle/>
          <a:p>
            <a:r>
              <a:rPr lang="en-US" smtClean="0"/>
              <a:t>18</a:t>
            </a:r>
            <a:r>
              <a:rPr lang="en-US" baseline="30000" smtClean="0"/>
              <a:t>a</a:t>
            </a:r>
            <a:r>
              <a:rPr lang="en-US" smtClean="0"/>
              <a:t> </a:t>
            </a:r>
            <a:r>
              <a:rPr lang="en-US" dirty="0" err="1"/>
              <a:t>Congresso</a:t>
            </a:r>
            <a:r>
              <a:rPr lang="en-US" dirty="0"/>
              <a:t> </a:t>
            </a:r>
            <a:r>
              <a:rPr lang="en-US" dirty="0" err="1"/>
              <a:t>Estadual</a:t>
            </a:r>
            <a:r>
              <a:rPr lang="en-US" dirty="0"/>
              <a:t> de </a:t>
            </a:r>
            <a:r>
              <a:rPr lang="en-US" dirty="0" err="1"/>
              <a:t>Medicina</a:t>
            </a:r>
            <a:r>
              <a:rPr lang="en-US" dirty="0"/>
              <a:t> </a:t>
            </a:r>
            <a:r>
              <a:rPr lang="en-US" dirty="0" err="1"/>
              <a:t>Veterinária</a:t>
            </a:r>
            <a:r>
              <a:rPr lang="en-US" dirty="0"/>
              <a:t> &amp; 1</a:t>
            </a:r>
            <a:r>
              <a:rPr lang="en-US" baseline="30000" dirty="0"/>
              <a:t>o</a:t>
            </a:r>
            <a:r>
              <a:rPr lang="en-US" dirty="0"/>
              <a:t> </a:t>
            </a:r>
            <a:r>
              <a:rPr lang="en-US" dirty="0" err="1"/>
              <a:t>Encontro</a:t>
            </a:r>
            <a:r>
              <a:rPr lang="en-US" dirty="0"/>
              <a:t> de </a:t>
            </a:r>
            <a:r>
              <a:rPr lang="en-US" dirty="0" err="1"/>
              <a:t>Buiatria</a:t>
            </a:r>
            <a:r>
              <a:rPr lang="en-US" dirty="0"/>
              <a:t> do CONESUL, </a:t>
            </a:r>
            <a:r>
              <a:rPr lang="en-US" dirty="0" err="1"/>
              <a:t>Canela</a:t>
            </a:r>
            <a:r>
              <a:rPr lang="en-US" dirty="0"/>
              <a:t>, RS, </a:t>
            </a:r>
            <a:r>
              <a:rPr lang="en-US" dirty="0" err="1"/>
              <a:t>Brasil</a:t>
            </a:r>
            <a:r>
              <a:rPr lang="en-US" dirty="0"/>
              <a:t>, 14 October 2016</a:t>
            </a:r>
          </a:p>
        </p:txBody>
      </p:sp>
    </p:spTree>
    <p:extLst>
      <p:ext uri="{BB962C8B-B14F-4D97-AF65-F5344CB8AC3E}">
        <p14:creationId xmlns:p14="http://schemas.microsoft.com/office/powerpoint/2010/main" val="4321128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Elemental.thmx</Template>
  <TotalTime>15363</TotalTime>
  <Words>3009</Words>
  <Application>Microsoft Macintosh PowerPoint</Application>
  <PresentationFormat>On-screen Show (4:3)</PresentationFormat>
  <Paragraphs>416</Paragraphs>
  <Slides>44</Slides>
  <Notes>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44</vt:i4>
      </vt:variant>
    </vt:vector>
  </HeadingPairs>
  <TitlesOfParts>
    <vt:vector size="54" baseType="lpstr">
      <vt:lpstr>Calibri</vt:lpstr>
      <vt:lpstr>Cambria Math</vt:lpstr>
      <vt:lpstr>Gill Sans SemiBold</vt:lpstr>
      <vt:lpstr>Helvetica Light</vt:lpstr>
      <vt:lpstr>Monotype Sorts</vt:lpstr>
      <vt:lpstr>ＭＳ Ｐゴシック</vt:lpstr>
      <vt:lpstr>Times New Roman</vt:lpstr>
      <vt:lpstr>Trebuchet MS</vt:lpstr>
      <vt:lpstr>Arial</vt:lpstr>
      <vt:lpstr>Office Theme</vt:lpstr>
      <vt:lpstr>Strategies for managing genetic disorders in dairy cattle</vt:lpstr>
      <vt:lpstr>Overview</vt:lpstr>
      <vt:lpstr>PowerPoint Presentation</vt:lpstr>
      <vt:lpstr>Mendelian recessives</vt:lpstr>
      <vt:lpstr>Genetic diseases are common</vt:lpstr>
      <vt:lpstr>Example – APAF1 (HH1)</vt:lpstr>
      <vt:lpstr>Transmission of APAF1</vt:lpstr>
      <vt:lpstr>OMIA cards for APAF1</vt:lpstr>
      <vt:lpstr>Brachyspina (FANC1)</vt:lpstr>
      <vt:lpstr>Syndactyly (Mulefoot)</vt:lpstr>
      <vt:lpstr>Timing of recessive effects</vt:lpstr>
      <vt:lpstr>Haplotypes affecting fertility</vt:lpstr>
      <vt:lpstr>PowerPoint Presentation</vt:lpstr>
      <vt:lpstr>Haplotypes affecting fertility</vt:lpstr>
      <vt:lpstr>Haplotypes for known recessives</vt:lpstr>
      <vt:lpstr>Is the number of defects increasing?</vt:lpstr>
      <vt:lpstr>Frequencies change over time</vt:lpstr>
      <vt:lpstr>Do recessives affect other traits?</vt:lpstr>
      <vt:lpstr>How many defects do animals carry?</vt:lpstr>
      <vt:lpstr>Estimated cost of genetic load</vt:lpstr>
      <vt:lpstr>PowerPoint Presentation</vt:lpstr>
      <vt:lpstr>Mate selection</vt:lpstr>
      <vt:lpstr>Previous approaches</vt:lpstr>
      <vt:lpstr>Large versus small dairies</vt:lpstr>
      <vt:lpstr>Typical US dairies</vt:lpstr>
      <vt:lpstr>Large herds using timed AI</vt:lpstr>
      <vt:lpstr>Selection using marker information</vt:lpstr>
      <vt:lpstr>Computer simulation</vt:lpstr>
      <vt:lpstr>Sequential mate allocation</vt:lpstr>
      <vt:lpstr>Mate allocation (cont’d)</vt:lpstr>
      <vt:lpstr>Frequencies change at different rates</vt:lpstr>
      <vt:lpstr>More embryos die when carriers used</vt:lpstr>
      <vt:lpstr>Gene editing in livestock</vt:lpstr>
      <vt:lpstr>Allele frequency change</vt:lpstr>
      <vt:lpstr>Rates of inbreeding</vt:lpstr>
      <vt:lpstr>Gene editing reduces embryo loss</vt:lpstr>
      <vt:lpstr>What is the best strategy?</vt:lpstr>
      <vt:lpstr>Conclusions</vt:lpstr>
      <vt:lpstr>Funding</vt:lpstr>
      <vt:lpstr>Disclaimer</vt:lpstr>
      <vt:lpstr>Questions?</vt:lpstr>
      <vt:lpstr>References</vt:lpstr>
      <vt:lpstr>References (cont’d)</vt:lpstr>
      <vt:lpstr>References (cont’d)</vt:lpstr>
    </vt:vector>
  </TitlesOfParts>
  <Company>Animal Improvement Programs Laboratory, ARS, USDA</Company>
  <LinksUpToDate>false</LinksUpToDate>
  <SharedDoc>false</SharedDoc>
  <HyperlinksChanged>false</HyperlinksChanged>
  <AppVersion>15.0026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Cole</dc:creator>
  <cp:lastModifiedBy>John Cole</cp:lastModifiedBy>
  <cp:revision>321</cp:revision>
  <dcterms:created xsi:type="dcterms:W3CDTF">2015-07-17T21:43:40Z</dcterms:created>
  <dcterms:modified xsi:type="dcterms:W3CDTF">2016-10-14T10:51:13Z</dcterms:modified>
</cp:coreProperties>
</file>