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311" r:id="rId4"/>
    <p:sldId id="309" r:id="rId5"/>
    <p:sldId id="303" r:id="rId6"/>
    <p:sldId id="308" r:id="rId7"/>
    <p:sldId id="312" r:id="rId8"/>
    <p:sldId id="317" r:id="rId9"/>
    <p:sldId id="319" r:id="rId10"/>
    <p:sldId id="336" r:id="rId11"/>
    <p:sldId id="327" r:id="rId12"/>
    <p:sldId id="332" r:id="rId13"/>
    <p:sldId id="306" r:id="rId14"/>
    <p:sldId id="304" r:id="rId15"/>
    <p:sldId id="320" r:id="rId16"/>
    <p:sldId id="302" r:id="rId17"/>
    <p:sldId id="301" r:id="rId18"/>
    <p:sldId id="305" r:id="rId19"/>
    <p:sldId id="300" r:id="rId20"/>
    <p:sldId id="321" r:id="rId21"/>
    <p:sldId id="322" r:id="rId22"/>
    <p:sldId id="323" r:id="rId23"/>
    <p:sldId id="326" r:id="rId24"/>
    <p:sldId id="313" r:id="rId25"/>
    <p:sldId id="333" r:id="rId26"/>
    <p:sldId id="307" r:id="rId27"/>
    <p:sldId id="314" r:id="rId28"/>
    <p:sldId id="329" r:id="rId29"/>
    <p:sldId id="330" r:id="rId30"/>
    <p:sldId id="331" r:id="rId31"/>
    <p:sldId id="315" r:id="rId32"/>
    <p:sldId id="334" r:id="rId33"/>
    <p:sldId id="335" r:id="rId34"/>
    <p:sldId id="337" r:id="rId35"/>
    <p:sldId id="325" r:id="rId36"/>
    <p:sldId id="258" r:id="rId37"/>
    <p:sldId id="259" r:id="rId38"/>
    <p:sldId id="299" r:id="rId39"/>
    <p:sldId id="31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7AC"/>
    <a:srgbClr val="73FB79"/>
    <a:srgbClr val="8F8100"/>
    <a:srgbClr val="4F6389"/>
    <a:srgbClr val="293845"/>
    <a:srgbClr val="14212B"/>
    <a:srgbClr val="0E158B"/>
    <a:srgbClr val="FFD700"/>
    <a:srgbClr val="483D8B"/>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5"/>
    <p:restoredTop sz="95718" autoAdjust="0"/>
  </p:normalViewPr>
  <p:slideViewPr>
    <p:cSldViewPr snapToGrid="0" snapToObjects="1">
      <p:cViewPr>
        <p:scale>
          <a:sx n="110" d="100"/>
          <a:sy n="110" d="100"/>
        </p:scale>
        <p:origin x="880"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AAD38-0EA8-0A47-8D54-6388ED46436E}" type="datetimeFigureOut">
              <a:rPr lang="en-US" smtClean="0"/>
              <a:t>8/5/16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57EBF-213D-FC4E-BA89-861FA38DFAF7}" type="slidenum">
              <a:rPr lang="en-US" smtClean="0"/>
              <a:t>‹#›</a:t>
            </a:fld>
            <a:endParaRPr lang="en-US"/>
          </a:p>
        </p:txBody>
      </p:sp>
    </p:spTree>
    <p:extLst>
      <p:ext uri="{BB962C8B-B14F-4D97-AF65-F5344CB8AC3E}">
        <p14:creationId xmlns:p14="http://schemas.microsoft.com/office/powerpoint/2010/main" val="402645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AA663-4072-A946-9AEC-A52932F32A19}" type="datetimeFigureOut">
              <a:rPr lang="en-US" smtClean="0"/>
              <a:t>8/5/16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8D839-52E9-1348-BB4E-36CF865E0CE5}" type="slidenum">
              <a:rPr lang="en-US" smtClean="0"/>
              <a:t>‹#›</a:t>
            </a:fld>
            <a:endParaRPr lang="en-US"/>
          </a:p>
        </p:txBody>
      </p:sp>
    </p:spTree>
    <p:extLst>
      <p:ext uri="{BB962C8B-B14F-4D97-AF65-F5344CB8AC3E}">
        <p14:creationId xmlns:p14="http://schemas.microsoft.com/office/powerpoint/2010/main" val="7234070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7051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16</a:t>
            </a:fld>
            <a:endParaRPr lang="en-US"/>
          </a:p>
        </p:txBody>
      </p:sp>
    </p:spTree>
    <p:extLst>
      <p:ext uri="{BB962C8B-B14F-4D97-AF65-F5344CB8AC3E}">
        <p14:creationId xmlns:p14="http://schemas.microsoft.com/office/powerpoint/2010/main" val="212134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17</a:t>
            </a:fld>
            <a:endParaRPr lang="en-US"/>
          </a:p>
        </p:txBody>
      </p:sp>
    </p:spTree>
    <p:extLst>
      <p:ext uri="{BB962C8B-B14F-4D97-AF65-F5344CB8AC3E}">
        <p14:creationId xmlns:p14="http://schemas.microsoft.com/office/powerpoint/2010/main" val="57863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19</a:t>
            </a:fld>
            <a:endParaRPr lang="en-US"/>
          </a:p>
        </p:txBody>
      </p:sp>
    </p:spTree>
    <p:extLst>
      <p:ext uri="{BB962C8B-B14F-4D97-AF65-F5344CB8AC3E}">
        <p14:creationId xmlns:p14="http://schemas.microsoft.com/office/powerpoint/2010/main" val="209405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135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3513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FFD7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baseline="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USDA_W-B.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8231040" y="6192040"/>
            <a:ext cx="829001" cy="566928"/>
          </a:xfrm>
          <a:prstGeom prst="rect">
            <a:avLst/>
          </a:prstGeom>
        </p:spPr>
      </p:pic>
    </p:spTree>
    <p:extLst>
      <p:ext uri="{BB962C8B-B14F-4D97-AF65-F5344CB8AC3E}">
        <p14:creationId xmlns:p14="http://schemas.microsoft.com/office/powerpoint/2010/main" val="80870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FF00"/>
              </a:buClr>
              <a:defRPr b="1" baseline="0">
                <a:solidFill>
                  <a:schemeClr val="bg1"/>
                </a:solidFill>
              </a:defRPr>
            </a:lvl1pPr>
            <a:lvl2pPr>
              <a:buClr>
                <a:srgbClr val="FFFF00"/>
              </a:buClr>
              <a:defRPr b="1" baseline="0">
                <a:solidFill>
                  <a:schemeClr val="bg1"/>
                </a:solidFill>
              </a:defRPr>
            </a:lvl2pPr>
            <a:lvl3pPr>
              <a:buClr>
                <a:srgbClr val="FFFF00"/>
              </a:buClr>
              <a:defRPr b="1" baseline="0">
                <a:solidFill>
                  <a:schemeClr val="bg1"/>
                </a:solidFill>
              </a:defRPr>
            </a:lvl3pPr>
            <a:lvl4pPr>
              <a:buClr>
                <a:srgbClr val="FFFF00"/>
              </a:buClr>
              <a:defRPr b="1" baseline="0">
                <a:solidFill>
                  <a:schemeClr val="bg1"/>
                </a:solidFill>
              </a:defRPr>
            </a:lvl4pPr>
            <a:lvl5pPr>
              <a:buClr>
                <a:srgbClr val="FFFF00"/>
              </a:buClr>
              <a:defRPr b="1"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3860583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973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7500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xfrm>
            <a:off x="669727" y="312539"/>
            <a:ext cx="7804547" cy="1518047"/>
          </a:xfrm>
          <a:prstGeom prst="rect">
            <a:avLst/>
          </a:prstGeom>
          <a:ln>
            <a:noFill/>
          </a:ln>
        </p:spPr>
        <p:txBody>
          <a:bodyPr lIns="0" tIns="0" rIns="0" bIns="0">
            <a:normAutofit/>
          </a:bodyPr>
          <a:lstStyle>
            <a:lvl1pPr defTabSz="410751">
              <a:defRPr sz="5600">
                <a:solidFill>
                  <a:srgbClr val="000000"/>
                </a:solidFill>
                <a:uFillTx/>
                <a:latin typeface="+mn-lt"/>
                <a:ea typeface="+mn-ea"/>
                <a:cs typeface="+mn-cs"/>
                <a:sym typeface="Helvetica Light"/>
              </a:defRPr>
            </a:lvl1pPr>
          </a:lstStyle>
          <a:p>
            <a:pPr lvl="0">
              <a:defRPr sz="1800"/>
            </a:pPr>
            <a:r>
              <a:rPr sz="5600"/>
              <a:t>Title Text</a:t>
            </a:r>
          </a:p>
        </p:txBody>
      </p:sp>
      <p:sp>
        <p:nvSpPr>
          <p:cNvPr id="19" name="Shape 19"/>
          <p:cNvSpPr>
            <a:spLocks noGrp="1"/>
          </p:cNvSpPr>
          <p:nvPr>
            <p:ph type="body" idx="1"/>
          </p:nvPr>
        </p:nvSpPr>
        <p:spPr>
          <a:xfrm>
            <a:off x="669727" y="1830586"/>
            <a:ext cx="7804547" cy="4420195"/>
          </a:xfrm>
          <a:prstGeom prst="rect">
            <a:avLst/>
          </a:prstGeom>
        </p:spPr>
        <p:txBody>
          <a:bodyPr lIns="0" tIns="0" rIns="0" bIns="0">
            <a:normAutofit/>
          </a:bodyPr>
          <a:lstStyle>
            <a:lvl1pPr marL="312528" indent="-312528" defTabSz="410751">
              <a:spcBef>
                <a:spcPts val="2953"/>
              </a:spcBef>
              <a:buClrTx/>
              <a:buSzPct val="75000"/>
              <a:buFontTx/>
              <a:buChar char="•"/>
              <a:defRPr sz="2500">
                <a:uFillTx/>
                <a:latin typeface="+mn-lt"/>
                <a:ea typeface="+mn-ea"/>
                <a:cs typeface="+mn-cs"/>
                <a:sym typeface="Helvetica Light"/>
              </a:defRPr>
            </a:lvl1pPr>
            <a:lvl2pPr marL="625056" indent="-312528" defTabSz="410751">
              <a:spcBef>
                <a:spcPts val="2953"/>
              </a:spcBef>
              <a:buClrTx/>
              <a:buSzPct val="75000"/>
              <a:buFontTx/>
              <a:buChar char="•"/>
              <a:defRPr sz="2500">
                <a:uFillTx/>
                <a:latin typeface="+mn-lt"/>
                <a:ea typeface="+mn-ea"/>
                <a:cs typeface="+mn-cs"/>
                <a:sym typeface="Helvetica Light"/>
              </a:defRPr>
            </a:lvl2pPr>
            <a:lvl3pPr marL="937584" indent="-312528" defTabSz="410751">
              <a:spcBef>
                <a:spcPts val="2953"/>
              </a:spcBef>
              <a:buClrTx/>
              <a:buSzPct val="75000"/>
              <a:buFontTx/>
              <a:buChar char="•"/>
              <a:defRPr sz="2500">
                <a:uFillTx/>
                <a:latin typeface="+mn-lt"/>
                <a:ea typeface="+mn-ea"/>
                <a:cs typeface="+mn-cs"/>
                <a:sym typeface="Helvetica Light"/>
              </a:defRPr>
            </a:lvl3pPr>
            <a:lvl4pPr marL="1250112" indent="-312528" defTabSz="410751">
              <a:spcBef>
                <a:spcPts val="2953"/>
              </a:spcBef>
              <a:buClrTx/>
              <a:buSzPct val="75000"/>
              <a:buFontTx/>
              <a:buChar char="•"/>
              <a:defRPr sz="2500">
                <a:uFillTx/>
                <a:latin typeface="+mn-lt"/>
                <a:ea typeface="+mn-ea"/>
                <a:cs typeface="+mn-cs"/>
                <a:sym typeface="Helvetica Light"/>
              </a:defRPr>
            </a:lvl4pPr>
            <a:lvl5pPr marL="1562640" indent="-312528" defTabSz="410751">
              <a:spcBef>
                <a:spcPts val="2953"/>
              </a:spcBef>
              <a:buClrTx/>
              <a:buSzPct val="75000"/>
              <a:buFontTx/>
              <a:buChar char="•"/>
              <a:defRPr sz="2500">
                <a:uFillTx/>
                <a:latin typeface="+mn-lt"/>
                <a:ea typeface="+mn-ea"/>
                <a:cs typeface="+mn-cs"/>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4"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383426705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12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Department of Animal Biosciences, University of Guelph, Ontario, 9 August 2016</a:t>
            </a:r>
            <a:endParaRPr lang="en-US" dirty="0"/>
          </a:p>
        </p:txBody>
      </p:sp>
    </p:spTree>
    <p:extLst>
      <p:ext uri="{BB962C8B-B14F-4D97-AF65-F5344CB8AC3E}">
        <p14:creationId xmlns:p14="http://schemas.microsoft.com/office/powerpoint/2010/main" val="267874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hdr="0" dt="0"/>
  <p:txStyles>
    <p:titleStyle>
      <a:lvl1pPr algn="ctr" defTabSz="457200" rtl="0" eaLnBrk="1" latinLnBrk="0" hangingPunct="1">
        <a:spcBef>
          <a:spcPct val="0"/>
        </a:spcBef>
        <a:buNone/>
        <a:defRPr sz="4400" kern="1200" baseline="0">
          <a:solidFill>
            <a:srgbClr val="FFFF00"/>
          </a:solidFill>
          <a:latin typeface="Gill Sans SemiBold"/>
          <a:ea typeface="+mj-ea"/>
          <a:cs typeface="+mj-cs"/>
        </a:defRPr>
      </a:lvl1pPr>
    </p:titleStyle>
    <p:bodyStyle>
      <a:lvl1pPr marL="342900" indent="-342900" algn="l" defTabSz="457200" rtl="0" eaLnBrk="1" latinLnBrk="0" hangingPunct="1">
        <a:spcBef>
          <a:spcPts val="750"/>
        </a:spcBef>
        <a:spcAft>
          <a:spcPts val="250"/>
        </a:spcAft>
        <a:buClr>
          <a:srgbClr val="FFFF00"/>
        </a:buClr>
        <a:buFont typeface="Arial"/>
        <a:buChar char="•"/>
        <a:defRPr sz="3200" b="1" kern="1200" baseline="0">
          <a:solidFill>
            <a:schemeClr val="bg1"/>
          </a:solidFill>
          <a:latin typeface="+mj-lt"/>
          <a:ea typeface="+mn-ea"/>
          <a:cs typeface="+mn-cs"/>
        </a:defRPr>
      </a:lvl1pPr>
      <a:lvl2pPr marL="742950" indent="-285750" algn="l" defTabSz="457200" rtl="0" eaLnBrk="1" latinLnBrk="0" hangingPunct="1">
        <a:spcBef>
          <a:spcPts val="750"/>
        </a:spcBef>
        <a:spcAft>
          <a:spcPts val="250"/>
        </a:spcAft>
        <a:buClr>
          <a:srgbClr val="FFFF00"/>
        </a:buClr>
        <a:buFont typeface="Arial"/>
        <a:buChar char="–"/>
        <a:defRPr sz="2800" b="1" kern="1200" baseline="0">
          <a:solidFill>
            <a:schemeClr val="bg1"/>
          </a:solidFill>
          <a:latin typeface="+mj-lt"/>
          <a:ea typeface="+mn-ea"/>
          <a:cs typeface="+mn-cs"/>
        </a:defRPr>
      </a:lvl2pPr>
      <a:lvl3pPr marL="1143000" indent="-228600" algn="l" defTabSz="457200" rtl="0" eaLnBrk="1" latinLnBrk="0" hangingPunct="1">
        <a:spcBef>
          <a:spcPts val="750"/>
        </a:spcBef>
        <a:spcAft>
          <a:spcPts val="250"/>
        </a:spcAft>
        <a:buClr>
          <a:srgbClr val="FFFF00"/>
        </a:buClr>
        <a:buFont typeface="Arial"/>
        <a:buChar char="•"/>
        <a:defRPr sz="2400" b="1" kern="1200" baseline="0">
          <a:solidFill>
            <a:schemeClr val="bg1"/>
          </a:solidFill>
          <a:latin typeface="+mj-lt"/>
          <a:ea typeface="+mn-ea"/>
          <a:cs typeface="+mn-cs"/>
        </a:defRPr>
      </a:lvl3pPr>
      <a:lvl4pPr marL="16002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4pPr>
      <a:lvl5pPr marL="20574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3168/jds.2015-10777"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as.org/docs/default-source/wcgalp-posters/408_paper_9819_manuscript_1027_0.pdf?sfvrsn=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658" y="319489"/>
            <a:ext cx="8361802" cy="3254774"/>
          </a:xfrm>
        </p:spPr>
        <p:txBody>
          <a:bodyPr>
            <a:normAutofit/>
          </a:bodyPr>
          <a:lstStyle/>
          <a:p>
            <a:r>
              <a:rPr lang="en-US" dirty="0">
                <a:solidFill>
                  <a:srgbClr val="FFFF00"/>
                </a:solidFill>
              </a:rPr>
              <a:t>Managing many recessive disorders in a dairy cattle breeding program using </a:t>
            </a:r>
            <a:r>
              <a:rPr lang="en-US">
                <a:solidFill>
                  <a:srgbClr val="FFFF00"/>
                </a:solidFill>
              </a:rPr>
              <a:t>gene </a:t>
            </a:r>
            <a:r>
              <a:rPr lang="en-US" smtClean="0">
                <a:solidFill>
                  <a:srgbClr val="FFFF00"/>
                </a:solidFill>
              </a:rPr>
              <a:t>editing</a:t>
            </a:r>
            <a:endParaRPr lang="en-US" dirty="0">
              <a:solidFill>
                <a:srgbClr val="FFFF00"/>
              </a:solidFill>
            </a:endParaRPr>
          </a:p>
        </p:txBody>
      </p:sp>
      <p:sp>
        <p:nvSpPr>
          <p:cNvPr id="3" name="Subtitle 2"/>
          <p:cNvSpPr>
            <a:spLocks noGrp="1"/>
          </p:cNvSpPr>
          <p:nvPr>
            <p:ph type="subTitle" idx="1"/>
          </p:nvPr>
        </p:nvSpPr>
        <p:spPr/>
        <p:txBody>
          <a:bodyPr>
            <a:noAutofit/>
          </a:bodyPr>
          <a:lstStyle/>
          <a:p>
            <a:pPr>
              <a:spcBef>
                <a:spcPts val="0"/>
              </a:spcBef>
            </a:pPr>
            <a:r>
              <a:rPr lang="en-US" dirty="0" smtClean="0">
                <a:solidFill>
                  <a:schemeClr val="bg1"/>
                </a:solidFill>
              </a:rPr>
              <a:t>John B. Cole</a:t>
            </a:r>
          </a:p>
          <a:p>
            <a:pPr>
              <a:spcBef>
                <a:spcPts val="0"/>
              </a:spcBef>
            </a:pPr>
            <a:r>
              <a:rPr lang="en-US" sz="2400" dirty="0" smtClean="0"/>
              <a:t>Animal Genomics and Improvement Laboratory</a:t>
            </a:r>
          </a:p>
          <a:p>
            <a:pPr>
              <a:spcBef>
                <a:spcPts val="0"/>
              </a:spcBef>
            </a:pPr>
            <a:r>
              <a:rPr lang="en-US" sz="2400" dirty="0" smtClean="0"/>
              <a:t>Agricultural Research Service, USDA</a:t>
            </a:r>
          </a:p>
          <a:p>
            <a:pPr>
              <a:spcBef>
                <a:spcPts val="0"/>
              </a:spcBef>
            </a:pPr>
            <a:r>
              <a:rPr lang="en-US" sz="2400" dirty="0" smtClean="0"/>
              <a:t>Beltsville, MD 20705-2350</a:t>
            </a:r>
          </a:p>
        </p:txBody>
      </p:sp>
    </p:spTree>
    <p:extLst>
      <p:ext uri="{BB962C8B-B14F-4D97-AF65-F5344CB8AC3E}">
        <p14:creationId xmlns:p14="http://schemas.microsoft.com/office/powerpoint/2010/main" val="193346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Jupyter</a:t>
            </a:r>
            <a:r>
              <a:rPr lang="en-US" dirty="0" smtClean="0"/>
              <a:t> notebook (example)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0933" b="-1"/>
          <a:stretch/>
        </p:blipFill>
        <p:spPr>
          <a:xfrm>
            <a:off x="951230" y="2013992"/>
            <a:ext cx="7241540" cy="4031145"/>
          </a:xfrm>
        </p:spPr>
      </p:pic>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74027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flow</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27639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used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642873"/>
              </p:ext>
            </p:extLst>
          </p:nvPr>
        </p:nvGraphicFramePr>
        <p:xfrm>
          <a:off x="457200" y="1692800"/>
          <a:ext cx="8229600" cy="4086439"/>
        </p:xfrm>
        <a:graphic>
          <a:graphicData uri="http://schemas.openxmlformats.org/drawingml/2006/table">
            <a:tbl>
              <a:tblPr firstRow="1" bandRow="1">
                <a:tableStyleId>{B301B821-A1FF-4177-AEE7-76D212191A09}</a:tableStyleId>
              </a:tblPr>
              <a:tblGrid>
                <a:gridCol w="2089230"/>
                <a:gridCol w="1828800"/>
                <a:gridCol w="208280"/>
                <a:gridCol w="1852014"/>
                <a:gridCol w="2251276"/>
              </a:tblGrid>
              <a:tr h="492337">
                <a:tc>
                  <a:txBody>
                    <a:bodyPr/>
                    <a:lstStyle/>
                    <a:p>
                      <a:r>
                        <a:rPr lang="en-US" dirty="0" smtClean="0"/>
                        <a:t>Parameter</a:t>
                      </a:r>
                      <a:endParaRPr lang="en-US" dirty="0"/>
                    </a:p>
                  </a:txBody>
                  <a:tcPr/>
                </a:tc>
                <a:tc>
                  <a:txBody>
                    <a:bodyPr/>
                    <a:lstStyle/>
                    <a:p>
                      <a:r>
                        <a:rPr lang="en-US" dirty="0" smtClean="0"/>
                        <a:t>Value</a:t>
                      </a:r>
                      <a:endParaRPr lang="en-US" dirty="0"/>
                    </a:p>
                  </a:txBody>
                  <a:tcPr/>
                </a:tc>
                <a:tc>
                  <a:txBody>
                    <a:bodyPr/>
                    <a:lstStyle/>
                    <a:p>
                      <a:endParaRPr lang="en-US" dirty="0"/>
                    </a:p>
                  </a:txBody>
                  <a:tcPr/>
                </a:tc>
                <a:tc>
                  <a:txBody>
                    <a:bodyPr/>
                    <a:lstStyle/>
                    <a:p>
                      <a:r>
                        <a:rPr lang="en-US" dirty="0" smtClean="0"/>
                        <a:t>Parameter</a:t>
                      </a:r>
                      <a:endParaRPr lang="en-US" dirty="0"/>
                    </a:p>
                  </a:txBody>
                  <a:tcPr/>
                </a:tc>
                <a:tc>
                  <a:txBody>
                    <a:bodyPr/>
                    <a:lstStyle/>
                    <a:p>
                      <a:r>
                        <a:rPr lang="en-US" dirty="0" smtClean="0"/>
                        <a:t>Value</a:t>
                      </a:r>
                      <a:endParaRPr lang="en-US" dirty="0"/>
                    </a:p>
                  </a:txBody>
                  <a:tcPr/>
                </a:tc>
              </a:tr>
              <a:tr h="492337">
                <a:tc>
                  <a:txBody>
                    <a:bodyPr/>
                    <a:lstStyle/>
                    <a:p>
                      <a:r>
                        <a:rPr lang="en-US" dirty="0" err="1" smtClean="0"/>
                        <a:t>base_bulls</a:t>
                      </a:r>
                      <a:endParaRPr lang="en-US" dirty="0"/>
                    </a:p>
                  </a:txBody>
                  <a:tcPr/>
                </a:tc>
                <a:tc>
                  <a:txBody>
                    <a:bodyPr/>
                    <a:lstStyle/>
                    <a:p>
                      <a:pPr algn="r"/>
                      <a:r>
                        <a:rPr lang="en-US" dirty="0" smtClean="0"/>
                        <a:t>350</a:t>
                      </a:r>
                      <a:endParaRPr lang="en-US" dirty="0"/>
                    </a:p>
                  </a:txBody>
                  <a:tcPr/>
                </a:tc>
                <a:tc>
                  <a:txBody>
                    <a:bodyPr/>
                    <a:lstStyle/>
                    <a:p>
                      <a:endParaRPr lang="en-US"/>
                    </a:p>
                  </a:txBody>
                  <a:tcPr/>
                </a:tc>
                <a:tc>
                  <a:txBody>
                    <a:bodyPr/>
                    <a:lstStyle/>
                    <a:p>
                      <a:r>
                        <a:rPr lang="en-US" dirty="0" smtClean="0"/>
                        <a:t>generations</a:t>
                      </a:r>
                      <a:endParaRPr lang="en-US" dirty="0"/>
                    </a:p>
                  </a:txBody>
                  <a:tcPr/>
                </a:tc>
                <a:tc>
                  <a:txBody>
                    <a:bodyPr/>
                    <a:lstStyle/>
                    <a:p>
                      <a:pPr algn="r"/>
                      <a:r>
                        <a:rPr lang="en-US" dirty="0" smtClean="0"/>
                        <a:t>20</a:t>
                      </a:r>
                      <a:endParaRPr lang="en-US" dirty="0"/>
                    </a:p>
                  </a:txBody>
                  <a:tcPr/>
                </a:tc>
              </a:tr>
              <a:tr h="492337">
                <a:tc>
                  <a:txBody>
                    <a:bodyPr/>
                    <a:lstStyle/>
                    <a:p>
                      <a:r>
                        <a:rPr lang="en-US" dirty="0" err="1" smtClean="0"/>
                        <a:t>base_cows</a:t>
                      </a:r>
                      <a:endParaRPr lang="en-US" dirty="0"/>
                    </a:p>
                  </a:txBody>
                  <a:tcPr/>
                </a:tc>
                <a:tc>
                  <a:txBody>
                    <a:bodyPr/>
                    <a:lstStyle/>
                    <a:p>
                      <a:pPr algn="r"/>
                      <a:r>
                        <a:rPr lang="en-US" dirty="0" smtClean="0"/>
                        <a:t>35,000</a:t>
                      </a:r>
                      <a:endParaRPr lang="en-US" dirty="0"/>
                    </a:p>
                  </a:txBody>
                  <a:tcPr/>
                </a:tc>
                <a:tc>
                  <a:txBody>
                    <a:bodyPr/>
                    <a:lstStyle/>
                    <a:p>
                      <a:endParaRPr lang="en-US"/>
                    </a:p>
                  </a:txBody>
                  <a:tcPr/>
                </a:tc>
                <a:tc>
                  <a:txBody>
                    <a:bodyPr/>
                    <a:lstStyle/>
                    <a:p>
                      <a:r>
                        <a:rPr lang="en-US" dirty="0" err="1" smtClean="0"/>
                        <a:t>max_matings</a:t>
                      </a:r>
                      <a:endParaRPr lang="en-US" dirty="0"/>
                    </a:p>
                  </a:txBody>
                  <a:tcPr/>
                </a:tc>
                <a:tc>
                  <a:txBody>
                    <a:bodyPr/>
                    <a:lstStyle/>
                    <a:p>
                      <a:pPr algn="r"/>
                      <a:r>
                        <a:rPr lang="en-US" dirty="0" smtClean="0"/>
                        <a:t>5,000</a:t>
                      </a:r>
                      <a:endParaRPr lang="en-US" dirty="0"/>
                    </a:p>
                  </a:txBody>
                  <a:tcPr/>
                </a:tc>
              </a:tr>
              <a:tr h="492337">
                <a:tc>
                  <a:txBody>
                    <a:bodyPr/>
                    <a:lstStyle/>
                    <a:p>
                      <a:r>
                        <a:rPr lang="en-US" dirty="0" err="1" smtClean="0"/>
                        <a:t>service_bulls</a:t>
                      </a:r>
                      <a:endParaRPr lang="en-US" dirty="0"/>
                    </a:p>
                  </a:txBody>
                  <a:tcPr/>
                </a:tc>
                <a:tc>
                  <a:txBody>
                    <a:bodyPr/>
                    <a:lstStyle/>
                    <a:p>
                      <a:pPr algn="r"/>
                      <a:r>
                        <a:rPr lang="en-US" dirty="0" smtClean="0"/>
                        <a:t>50</a:t>
                      </a:r>
                      <a:endParaRPr lang="en-US" dirty="0"/>
                    </a:p>
                  </a:txBody>
                  <a:tcPr/>
                </a:tc>
                <a:tc>
                  <a:txBody>
                    <a:bodyPr/>
                    <a:lstStyle/>
                    <a:p>
                      <a:endParaRPr lang="en-US"/>
                    </a:p>
                  </a:txBody>
                  <a:tcPr/>
                </a:tc>
                <a:tc>
                  <a:txBody>
                    <a:bodyPr/>
                    <a:lstStyle/>
                    <a:p>
                      <a:r>
                        <a:rPr lang="en-US" dirty="0" smtClean="0"/>
                        <a:t>debug</a:t>
                      </a:r>
                      <a:endParaRPr lang="en-US" dirty="0"/>
                    </a:p>
                  </a:txBody>
                  <a:tcPr/>
                </a:tc>
                <a:tc>
                  <a:txBody>
                    <a:bodyPr/>
                    <a:lstStyle/>
                    <a:p>
                      <a:pPr algn="r"/>
                      <a:r>
                        <a:rPr lang="en-US" dirty="0" smtClean="0"/>
                        <a:t>True</a:t>
                      </a:r>
                      <a:endParaRPr lang="en-US" dirty="0"/>
                    </a:p>
                  </a:txBody>
                  <a:tcPr/>
                </a:tc>
              </a:tr>
              <a:tr h="492337">
                <a:tc>
                  <a:txBody>
                    <a:bodyPr/>
                    <a:lstStyle/>
                    <a:p>
                      <a:r>
                        <a:rPr lang="en-US" dirty="0" err="1" smtClean="0"/>
                        <a:t>base_herds</a:t>
                      </a:r>
                      <a:endParaRPr lang="en-US" dirty="0"/>
                    </a:p>
                  </a:txBody>
                  <a:tcPr/>
                </a:tc>
                <a:tc>
                  <a:txBody>
                    <a:bodyPr/>
                    <a:lstStyle/>
                    <a:p>
                      <a:pPr algn="r"/>
                      <a:r>
                        <a:rPr lang="en-US" dirty="0" smtClean="0"/>
                        <a:t>200</a:t>
                      </a:r>
                      <a:endParaRPr lang="en-US" dirty="0"/>
                    </a:p>
                  </a:txBody>
                  <a:tcPr/>
                </a:tc>
                <a:tc>
                  <a:txBody>
                    <a:bodyPr/>
                    <a:lstStyle/>
                    <a:p>
                      <a:endParaRPr lang="en-US"/>
                    </a:p>
                  </a:txBody>
                  <a:tcPr/>
                </a:tc>
                <a:tc>
                  <a:txBody>
                    <a:bodyPr/>
                    <a:lstStyle/>
                    <a:p>
                      <a:r>
                        <a:rPr lang="en-US" dirty="0" err="1" smtClean="0"/>
                        <a:t>history_freq</a:t>
                      </a:r>
                      <a:endParaRPr lang="en-US" dirty="0"/>
                    </a:p>
                  </a:txBody>
                  <a:tcPr/>
                </a:tc>
                <a:tc>
                  <a:txBody>
                    <a:bodyPr/>
                    <a:lstStyle/>
                    <a:p>
                      <a:pPr algn="r"/>
                      <a:r>
                        <a:rPr lang="en-US" dirty="0" smtClean="0"/>
                        <a:t>‘end’</a:t>
                      </a:r>
                      <a:endParaRPr lang="en-US" dirty="0"/>
                    </a:p>
                  </a:txBody>
                  <a:tcPr/>
                </a:tc>
              </a:tr>
              <a:tr h="492337">
                <a:tc>
                  <a:txBody>
                    <a:bodyPr/>
                    <a:lstStyle/>
                    <a:p>
                      <a:r>
                        <a:rPr lang="en-US" dirty="0" err="1" smtClean="0"/>
                        <a:t>max_bulls</a:t>
                      </a:r>
                      <a:endParaRPr lang="en-US" dirty="0"/>
                    </a:p>
                  </a:txBody>
                  <a:tcPr/>
                </a:tc>
                <a:tc>
                  <a:txBody>
                    <a:bodyPr/>
                    <a:lstStyle/>
                    <a:p>
                      <a:pPr algn="r"/>
                      <a:r>
                        <a:rPr lang="en-US" dirty="0" smtClean="0"/>
                        <a:t>500</a:t>
                      </a:r>
                      <a:endParaRPr lang="en-US" dirty="0"/>
                    </a:p>
                  </a:txBody>
                  <a:tcPr/>
                </a:tc>
                <a:tc>
                  <a:txBody>
                    <a:bodyPr/>
                    <a:lstStyle/>
                    <a:p>
                      <a:endParaRPr lang="en-US"/>
                    </a:p>
                  </a:txBody>
                  <a:tcPr/>
                </a:tc>
                <a:tc>
                  <a:txBody>
                    <a:bodyPr/>
                    <a:lstStyle/>
                    <a:p>
                      <a:r>
                        <a:rPr lang="en-US" dirty="0" err="1" smtClean="0"/>
                        <a:t>rng_seed</a:t>
                      </a:r>
                      <a:endParaRPr lang="en-US" dirty="0"/>
                    </a:p>
                  </a:txBody>
                  <a:tcPr/>
                </a:tc>
                <a:tc>
                  <a:txBody>
                    <a:bodyPr/>
                    <a:lstStyle/>
                    <a:p>
                      <a:pPr algn="r"/>
                      <a:r>
                        <a:rPr lang="en-US" dirty="0" smtClean="0"/>
                        <a:t>time + PID</a:t>
                      </a:r>
                      <a:endParaRPr lang="en-US" dirty="0"/>
                    </a:p>
                  </a:txBody>
                  <a:tcPr/>
                </a:tc>
              </a:tr>
              <a:tr h="492337">
                <a:tc>
                  <a:txBody>
                    <a:bodyPr/>
                    <a:lstStyle/>
                    <a:p>
                      <a:r>
                        <a:rPr lang="en-US" dirty="0" err="1" smtClean="0"/>
                        <a:t>max_cows</a:t>
                      </a:r>
                      <a:endParaRPr lang="en-US" dirty="0"/>
                    </a:p>
                  </a:txBody>
                  <a:tcPr/>
                </a:tc>
                <a:tc>
                  <a:txBody>
                    <a:bodyPr/>
                    <a:lstStyle/>
                    <a:p>
                      <a:pPr algn="r"/>
                      <a:r>
                        <a:rPr lang="en-US" dirty="0" smtClean="0"/>
                        <a:t>100,000</a:t>
                      </a:r>
                      <a:endParaRPr lang="en-US" dirty="0"/>
                    </a:p>
                  </a:txBody>
                  <a:tcPr/>
                </a:tc>
                <a:tc>
                  <a:txBody>
                    <a:bodyPr/>
                    <a:lstStyle/>
                    <a:p>
                      <a:endParaRPr lang="en-US"/>
                    </a:p>
                  </a:txBody>
                  <a:tcPr/>
                </a:tc>
                <a:tc>
                  <a:txBody>
                    <a:bodyPr/>
                    <a:lstStyle/>
                    <a:p>
                      <a:r>
                        <a:rPr lang="en-US" dirty="0" err="1" smtClean="0"/>
                        <a:t>edit_prop</a:t>
                      </a:r>
                      <a:endParaRPr lang="en-US" dirty="0"/>
                    </a:p>
                  </a:txBody>
                  <a:tcPr/>
                </a:tc>
                <a:tc>
                  <a:txBody>
                    <a:bodyPr/>
                    <a:lstStyle/>
                    <a:p>
                      <a:pPr algn="r"/>
                      <a:r>
                        <a:rPr lang="en-US" dirty="0" smtClean="0"/>
                        <a:t>0 %, 1 %, 10 % (bulls)</a:t>
                      </a:r>
                      <a:br>
                        <a:rPr lang="en-US" dirty="0" smtClean="0"/>
                      </a:br>
                      <a:r>
                        <a:rPr lang="en-US" dirty="0" smtClean="0"/>
                        <a:t>0 %, 1 % (cows)</a:t>
                      </a:r>
                      <a:endParaRPr lang="en-US" dirty="0"/>
                    </a:p>
                  </a:txBody>
                  <a:tcPr/>
                </a:tc>
              </a:tr>
              <a:tr h="492337">
                <a:tc>
                  <a:txBody>
                    <a:bodyPr/>
                    <a:lstStyle/>
                    <a:p>
                      <a:r>
                        <a:rPr lang="en-US" dirty="0" smtClean="0"/>
                        <a:t>percent</a:t>
                      </a:r>
                      <a:endParaRPr lang="en-US" dirty="0"/>
                    </a:p>
                  </a:txBody>
                  <a:tcPr/>
                </a:tc>
                <a:tc>
                  <a:txBody>
                    <a:bodyPr/>
                    <a:lstStyle/>
                    <a:p>
                      <a:pPr algn="r"/>
                      <a:r>
                        <a:rPr lang="en-US" dirty="0" smtClean="0"/>
                        <a:t>0.10</a:t>
                      </a:r>
                      <a:endParaRPr lang="en-US" dirty="0"/>
                    </a:p>
                  </a:txBody>
                  <a:tcPr/>
                </a:tc>
                <a:tc>
                  <a:txBody>
                    <a:bodyPr/>
                    <a:lstStyle/>
                    <a:p>
                      <a:endParaRPr lang="en-US"/>
                    </a:p>
                  </a:txBody>
                  <a:tcPr/>
                </a:tc>
                <a:tc>
                  <a:txBody>
                    <a:bodyPr/>
                    <a:lstStyle/>
                    <a:p>
                      <a:r>
                        <a:rPr lang="en-US" dirty="0" err="1" smtClean="0"/>
                        <a:t>edit_type</a:t>
                      </a:r>
                      <a:endParaRPr lang="en-US" dirty="0"/>
                    </a:p>
                  </a:txBody>
                  <a:tcPr/>
                </a:tc>
                <a:tc>
                  <a:txBody>
                    <a:bodyPr/>
                    <a:lstStyle/>
                    <a:p>
                      <a:pPr algn="r"/>
                      <a:r>
                        <a:rPr lang="en-US" dirty="0" smtClean="0"/>
                        <a:t>‘C’, ‘P’,</a:t>
                      </a:r>
                      <a:r>
                        <a:rPr lang="en-US" baseline="0" dirty="0" smtClean="0"/>
                        <a:t> ‘T’, </a:t>
                      </a:r>
                      <a:r>
                        <a:rPr lang="en-US" dirty="0" smtClean="0"/>
                        <a:t>'Z'</a:t>
                      </a:r>
                      <a:endParaRPr lang="en-US" dirty="0"/>
                    </a:p>
                  </a:txBody>
                  <a:tcPr/>
                </a:tc>
              </a:tr>
            </a:tbl>
          </a:graphicData>
        </a:graphic>
      </p:graphicFrame>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023856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Recessives in US Holsteins</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7575680"/>
              </p:ext>
            </p:extLst>
          </p:nvPr>
        </p:nvGraphicFramePr>
        <p:xfrm>
          <a:off x="321734" y="1519419"/>
          <a:ext cx="8441270" cy="4740851"/>
        </p:xfrm>
        <a:graphic>
          <a:graphicData uri="http://schemas.openxmlformats.org/drawingml/2006/table">
            <a:tbl>
              <a:tblPr firstRow="1" firstCol="1" bandRow="1">
                <a:tableStyleId>{B301B821-A1FF-4177-AEE7-76D212191A09}</a:tableStyleId>
              </a:tblPr>
              <a:tblGrid>
                <a:gridCol w="704864"/>
                <a:gridCol w="2299421"/>
                <a:gridCol w="1462423"/>
                <a:gridCol w="825417"/>
                <a:gridCol w="2350644"/>
                <a:gridCol w="798501"/>
              </a:tblGrid>
              <a:tr h="969523">
                <a:tc>
                  <a:txBody>
                    <a:bodyPr/>
                    <a:lstStyle/>
                    <a:p>
                      <a:pPr marL="0" marR="0">
                        <a:lnSpc>
                          <a:spcPct val="100000"/>
                        </a:lnSpc>
                        <a:spcBef>
                          <a:spcPts val="0"/>
                        </a:spcBef>
                        <a:spcAft>
                          <a:spcPts val="0"/>
                        </a:spcAft>
                      </a:pPr>
                      <a:r>
                        <a:rPr lang="en-US" sz="1400" dirty="0" err="1" smtClean="0">
                          <a:effectLst/>
                        </a:rPr>
                        <a:t>Haplo</a:t>
                      </a:r>
                      <a:endParaRPr lang="en-US" sz="1400" dirty="0">
                        <a:effectLst/>
                        <a:latin typeface="Times New Roman" charset="0"/>
                        <a:ea typeface="Times New Roman" charset="0"/>
                      </a:endParaRPr>
                    </a:p>
                  </a:txBody>
                  <a:tcPr marL="27375" marR="27375" marT="0" marB="0" anchor="b"/>
                </a:tc>
                <a:tc>
                  <a:txBody>
                    <a:bodyPr/>
                    <a:lstStyle/>
                    <a:p>
                      <a:pPr marL="0" marR="0">
                        <a:lnSpc>
                          <a:spcPct val="100000"/>
                        </a:lnSpc>
                        <a:spcBef>
                          <a:spcPts val="0"/>
                        </a:spcBef>
                        <a:spcAft>
                          <a:spcPts val="0"/>
                        </a:spcAft>
                      </a:pPr>
                      <a:r>
                        <a:rPr lang="en-US" sz="1400" dirty="0">
                          <a:effectLst/>
                        </a:rPr>
                        <a:t>Functional/gene </a:t>
                      </a:r>
                      <a:r>
                        <a:rPr lang="en-US" sz="1400" dirty="0" smtClean="0">
                          <a:effectLst/>
                        </a:rPr>
                        <a:t>name</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a:effectLst/>
                        </a:rPr>
                        <a:t>Haplotype frequency (%)</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smtClean="0">
                          <a:effectLst/>
                        </a:rPr>
                        <a:t>Chrome</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a:effectLst/>
                        </a:rPr>
                        <a:t>Location (bp</a:t>
                      </a:r>
                      <a:r>
                        <a:rPr lang="en-US" sz="1400" dirty="0" smtClean="0">
                          <a:effectLst/>
                        </a:rPr>
                        <a:t>)</a:t>
                      </a:r>
                      <a:endParaRPr lang="en-US" sz="1400" dirty="0">
                        <a:effectLst/>
                        <a:latin typeface="Times New Roman" charset="0"/>
                        <a:ea typeface="Times New Roman" charset="0"/>
                      </a:endParaRPr>
                    </a:p>
                  </a:txBody>
                  <a:tcPr marL="27375" marR="27375" marT="0" marB="0" anchor="b"/>
                </a:tc>
                <a:tc>
                  <a:txBody>
                    <a:bodyPr/>
                    <a:lstStyle/>
                    <a:p>
                      <a:pPr marL="0" marR="0" algn="r">
                        <a:lnSpc>
                          <a:spcPct val="100000"/>
                        </a:lnSpc>
                        <a:spcBef>
                          <a:spcPts val="0"/>
                        </a:spcBef>
                        <a:spcAft>
                          <a:spcPts val="0"/>
                        </a:spcAft>
                      </a:pPr>
                      <a:r>
                        <a:rPr lang="en-US" sz="1400" dirty="0">
                          <a:effectLst/>
                        </a:rPr>
                        <a:t> </a:t>
                      </a:r>
                    </a:p>
                    <a:p>
                      <a:pPr marL="0" marR="0" algn="r">
                        <a:lnSpc>
                          <a:spcPct val="100000"/>
                        </a:lnSpc>
                        <a:spcBef>
                          <a:spcPts val="0"/>
                        </a:spcBef>
                        <a:spcAft>
                          <a:spcPts val="0"/>
                        </a:spcAft>
                      </a:pPr>
                      <a:r>
                        <a:rPr lang="en-US" sz="1400" dirty="0">
                          <a:effectLst/>
                        </a:rPr>
                        <a:t> </a:t>
                      </a:r>
                    </a:p>
                    <a:p>
                      <a:pPr marL="0" marR="0" algn="r">
                        <a:lnSpc>
                          <a:spcPct val="100000"/>
                        </a:lnSpc>
                        <a:spcBef>
                          <a:spcPts val="0"/>
                        </a:spcBef>
                        <a:spcAft>
                          <a:spcPts val="0"/>
                        </a:spcAft>
                      </a:pPr>
                      <a:r>
                        <a:rPr lang="en-US" sz="1400" dirty="0" smtClean="0">
                          <a:effectLst/>
                        </a:rPr>
                        <a:t>Timing</a:t>
                      </a:r>
                      <a:endParaRPr lang="en-US" sz="1400" dirty="0">
                        <a:effectLst/>
                        <a:latin typeface="Times New Roman" charset="0"/>
                        <a:ea typeface="Times New Roman" charset="0"/>
                      </a:endParaRPr>
                    </a:p>
                  </a:txBody>
                  <a:tcPr marL="27375" marR="27375" marT="0" marB="0" anchor="b"/>
                </a:tc>
              </a:tr>
              <a:tr h="377015">
                <a:tc>
                  <a:txBody>
                    <a:bodyPr/>
                    <a:lstStyle/>
                    <a:p>
                      <a:pPr marL="0" marR="0">
                        <a:lnSpc>
                          <a:spcPct val="200000"/>
                        </a:lnSpc>
                        <a:spcBef>
                          <a:spcPts val="0"/>
                        </a:spcBef>
                        <a:spcAft>
                          <a:spcPts val="0"/>
                        </a:spcAft>
                      </a:pPr>
                      <a:r>
                        <a:rPr lang="en-US" sz="1400" dirty="0">
                          <a:effectLst/>
                        </a:rPr>
                        <a:t>HCD</a:t>
                      </a:r>
                      <a:endParaRPr lang="en-US" sz="1400" dirty="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a:effectLst/>
                        </a:rPr>
                        <a:t>Cholesterol deficiency/</a:t>
                      </a:r>
                      <a:r>
                        <a:rPr lang="en-US" sz="1400" i="1" dirty="0">
                          <a:effectLst/>
                        </a:rPr>
                        <a:t>APOB</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11</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77,953,380 – 78,040,118</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W</a:t>
                      </a:r>
                      <a:endParaRPr lang="en-US" sz="14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HH0</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err="1">
                          <a:effectLst/>
                        </a:rPr>
                        <a:t>Brachyspina</a:t>
                      </a:r>
                      <a:r>
                        <a:rPr lang="en-US" sz="1400" dirty="0">
                          <a:effectLst/>
                        </a:rPr>
                        <a:t>/</a:t>
                      </a:r>
                      <a:r>
                        <a:rPr lang="en-US" sz="1400" i="1" dirty="0">
                          <a:effectLst/>
                        </a:rPr>
                        <a:t>FANCI</a:t>
                      </a:r>
                      <a:r>
                        <a:rPr lang="en-US" sz="1400" dirty="0">
                          <a:effectLst/>
                        </a:rPr>
                        <a:t> </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2.76 </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21 </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21,184,869 – 21,188,198</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tabLst>
                          <a:tab pos="274320" algn="ctr"/>
                          <a:tab pos="548640" algn="r"/>
                        </a:tabLst>
                      </a:pPr>
                      <a:r>
                        <a:rPr lang="en-US" sz="1400">
                          <a:effectLst/>
                        </a:rPr>
                        <a:t>		E, B</a:t>
                      </a:r>
                      <a:endParaRPr lang="en-US" sz="140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HH1</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i="1" dirty="0">
                          <a:effectLst/>
                        </a:rPr>
                        <a:t>APAF1</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1.92</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63,150,400</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HH2</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a:effectLst/>
                        </a:rPr>
                        <a:t>—</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1.66</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94,860,836 – 96,553,339</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HH3</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i="1" dirty="0">
                          <a:effectLst/>
                        </a:rPr>
                        <a:t>SMC2</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2.95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8</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95,410,507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E</a:t>
                      </a:r>
                      <a:endParaRPr lang="en-US" sz="14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HH4</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i="1" dirty="0">
                          <a:effectLst/>
                        </a:rPr>
                        <a:t>GART</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0.37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1,277,227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78193">
                <a:tc>
                  <a:txBody>
                    <a:bodyPr/>
                    <a:lstStyle/>
                    <a:p>
                      <a:pPr marL="0" marR="0">
                        <a:lnSpc>
                          <a:spcPct val="200000"/>
                        </a:lnSpc>
                        <a:spcBef>
                          <a:spcPts val="0"/>
                        </a:spcBef>
                        <a:spcAft>
                          <a:spcPts val="0"/>
                        </a:spcAft>
                      </a:pPr>
                      <a:r>
                        <a:rPr lang="en-US" sz="1400">
                          <a:effectLst/>
                        </a:rPr>
                        <a:t>HH5</a:t>
                      </a:r>
                      <a:endParaRPr lang="en-US" sz="1400">
                        <a:effectLst/>
                        <a:latin typeface="Times New Roman" charset="0"/>
                        <a:ea typeface="Times New Roman" charset="0"/>
                      </a:endParaRPr>
                    </a:p>
                  </a:txBody>
                  <a:tcPr marL="27375" marR="27375" marT="0" marB="0"/>
                </a:tc>
                <a:tc>
                  <a:txBody>
                    <a:bodyPr/>
                    <a:lstStyle/>
                    <a:p>
                      <a:pPr marL="0" marR="0" algn="just">
                        <a:lnSpc>
                          <a:spcPct val="200000"/>
                        </a:lnSpc>
                        <a:spcBef>
                          <a:spcPts val="0"/>
                        </a:spcBef>
                        <a:spcAft>
                          <a:spcPts val="0"/>
                        </a:spcAft>
                      </a:pPr>
                      <a:r>
                        <a:rPr lang="en-US" sz="1400" i="1" dirty="0"/>
                        <a:t>TFB1M</a:t>
                      </a:r>
                    </a:p>
                  </a:txBody>
                  <a:tcPr marL="27375" marR="27375" marT="0" marB="0"/>
                </a:tc>
                <a:tc>
                  <a:txBody>
                    <a:bodyPr/>
                    <a:lstStyle/>
                    <a:p>
                      <a:pPr marL="0" marR="0" algn="r">
                        <a:lnSpc>
                          <a:spcPct val="200000"/>
                        </a:lnSpc>
                        <a:spcBef>
                          <a:spcPts val="0"/>
                        </a:spcBef>
                        <a:spcAft>
                          <a:spcPts val="0"/>
                        </a:spcAft>
                      </a:pPr>
                      <a:r>
                        <a:rPr lang="en-US" sz="1400">
                          <a:effectLst/>
                        </a:rPr>
                        <a:t>2.22</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9</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92,350,052 – 93,910,957</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E</a:t>
                      </a:r>
                      <a:endParaRPr lang="en-US" sz="140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HHB</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a:effectLst/>
                        </a:rPr>
                        <a:t>BLAD/</a:t>
                      </a:r>
                      <a:r>
                        <a:rPr lang="en-US" sz="1400" i="1" dirty="0">
                          <a:effectLst/>
                        </a:rPr>
                        <a:t>ITGB2</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0.25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145,119,004</a:t>
                      </a:r>
                      <a:endParaRPr lang="en-US" sz="1400"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W</a:t>
                      </a:r>
                      <a:endParaRPr lang="en-US" sz="14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HHC</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a:effectLst/>
                        </a:rPr>
                        <a:t>CVM/</a:t>
                      </a:r>
                      <a:r>
                        <a:rPr lang="en-US" sz="1400" i="1" dirty="0">
                          <a:effectLst/>
                        </a:rPr>
                        <a:t>SLC35A3</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1.37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3</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43,412,427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E, B</a:t>
                      </a:r>
                      <a:endParaRPr lang="en-US" sz="1400" dirty="0">
                        <a:effectLst/>
                        <a:latin typeface="Times New Roman" charset="0"/>
                        <a:ea typeface="Times New Roman" charset="0"/>
                      </a:endParaRPr>
                    </a:p>
                  </a:txBody>
                  <a:tcPr marL="27375" marR="27375" marT="0" marB="0"/>
                </a:tc>
              </a:tr>
              <a:tr h="377015">
                <a:tc>
                  <a:txBody>
                    <a:bodyPr/>
                    <a:lstStyle/>
                    <a:p>
                      <a:pPr marL="0" marR="0">
                        <a:lnSpc>
                          <a:spcPct val="200000"/>
                        </a:lnSpc>
                        <a:spcBef>
                          <a:spcPts val="0"/>
                        </a:spcBef>
                        <a:spcAft>
                          <a:spcPts val="0"/>
                        </a:spcAft>
                      </a:pPr>
                      <a:r>
                        <a:rPr lang="en-US" sz="1400">
                          <a:effectLst/>
                        </a:rPr>
                        <a:t>HHM</a:t>
                      </a:r>
                      <a:r>
                        <a:rPr lang="en-US" sz="1400" baseline="30000">
                          <a:effectLst/>
                        </a:rPr>
                        <a:t>10</a:t>
                      </a:r>
                      <a:endParaRPr lang="en-US" sz="1400">
                        <a:effectLst/>
                        <a:latin typeface="Times New Roman" charset="0"/>
                        <a:ea typeface="Times New Roman" charset="0"/>
                      </a:endParaRPr>
                    </a:p>
                  </a:txBody>
                  <a:tcPr marL="27375" marR="27375" marT="0" marB="0"/>
                </a:tc>
                <a:tc>
                  <a:txBody>
                    <a:bodyPr/>
                    <a:lstStyle/>
                    <a:p>
                      <a:pPr marL="0" marR="0">
                        <a:lnSpc>
                          <a:spcPct val="200000"/>
                        </a:lnSpc>
                        <a:spcBef>
                          <a:spcPts val="0"/>
                        </a:spcBef>
                        <a:spcAft>
                          <a:spcPts val="0"/>
                        </a:spcAft>
                      </a:pPr>
                      <a:r>
                        <a:rPr lang="en-US" sz="1400" dirty="0" err="1">
                          <a:effectLst/>
                        </a:rPr>
                        <a:t>Mulefoot</a:t>
                      </a:r>
                      <a:r>
                        <a:rPr lang="en-US" sz="1400" dirty="0">
                          <a:effectLst/>
                        </a:rPr>
                        <a:t>/</a:t>
                      </a:r>
                      <a:r>
                        <a:rPr lang="en-US" sz="1400" i="1" dirty="0">
                          <a:effectLst/>
                        </a:rPr>
                        <a:t>LRP4</a:t>
                      </a:r>
                      <a:endParaRPr lang="en-US" sz="1400" i="1" dirty="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0.07</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15</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a:effectLst/>
                        </a:rPr>
                        <a:t>77,663,790 – 77,701,209</a:t>
                      </a:r>
                      <a:endParaRPr lang="en-US" sz="1400">
                        <a:effectLst/>
                        <a:latin typeface="Times New Roman" charset="0"/>
                        <a:ea typeface="Times New Roman" charset="0"/>
                      </a:endParaRPr>
                    </a:p>
                  </a:txBody>
                  <a:tcPr marL="27375" marR="27375" marT="0" marB="0"/>
                </a:tc>
                <a:tc>
                  <a:txBody>
                    <a:bodyPr/>
                    <a:lstStyle/>
                    <a:p>
                      <a:pPr marL="0" marR="0" algn="r">
                        <a:lnSpc>
                          <a:spcPct val="200000"/>
                        </a:lnSpc>
                        <a:spcBef>
                          <a:spcPts val="0"/>
                        </a:spcBef>
                        <a:spcAft>
                          <a:spcPts val="0"/>
                        </a:spcAft>
                      </a:pPr>
                      <a:r>
                        <a:rPr lang="en-US" sz="1400" dirty="0">
                          <a:effectLst/>
                        </a:rPr>
                        <a:t>B</a:t>
                      </a:r>
                      <a:endParaRPr lang="en-US" sz="1400" dirty="0">
                        <a:effectLst/>
                        <a:latin typeface="Times New Roman" charset="0"/>
                        <a:ea typeface="Times New Roman" charset="0"/>
                      </a:endParaRPr>
                    </a:p>
                  </a:txBody>
                  <a:tcPr marL="27375" marR="27375" marT="0" marB="0"/>
                </a:tc>
              </a:tr>
            </a:tbl>
          </a:graphicData>
        </a:graphic>
      </p:graphicFrame>
      <p:sp>
        <p:nvSpPr>
          <p:cNvPr id="6" name="Rectangle 5"/>
          <p:cNvSpPr/>
          <p:nvPr/>
        </p:nvSpPr>
        <p:spPr>
          <a:xfrm>
            <a:off x="6267226" y="6260266"/>
            <a:ext cx="2621423" cy="369332"/>
          </a:xfrm>
          <a:prstGeom prst="rect">
            <a:avLst/>
          </a:prstGeom>
        </p:spPr>
        <p:txBody>
          <a:bodyPr wrap="none">
            <a:spAutoFit/>
          </a:bodyPr>
          <a:lstStyle/>
          <a:p>
            <a:pPr algn="r"/>
            <a:r>
              <a:rPr lang="en-US" b="1" dirty="0" smtClean="0">
                <a:solidFill>
                  <a:schemeClr val="bg1"/>
                </a:solidFill>
              </a:rPr>
              <a:t>Source: </a:t>
            </a:r>
            <a:r>
              <a:rPr lang="en-US" b="1" dirty="0" smtClean="0">
                <a:solidFill>
                  <a:srgbClr val="D9D7AC"/>
                </a:solidFill>
              </a:rPr>
              <a:t>Cole et al. (2016)</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311091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mate allocation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855303"/>
              </a:xfrm>
            </p:spPr>
            <p:txBody>
              <a:bodyPr>
                <a:normAutofit fontScale="92500" lnSpcReduction="20000"/>
              </a:bodyPr>
              <a:lstStyle/>
              <a:p>
                <a:r>
                  <a:rPr lang="en-US" dirty="0" smtClean="0"/>
                  <a:t>Mating PA are adjusted for inbreeding </a:t>
                </a:r>
                <a:r>
                  <a:rPr lang="en-US" dirty="0" smtClean="0">
                    <a:solidFill>
                      <a:srgbClr val="D9D7AC"/>
                    </a:solidFill>
                  </a:rPr>
                  <a:t>(Pryce et al., 2012)</a:t>
                </a:r>
                <a:r>
                  <a:rPr lang="en-US" dirty="0" smtClean="0"/>
                  <a:t> and expected embryonic losses </a:t>
                </a:r>
                <a:r>
                  <a:rPr lang="en-US" dirty="0" smtClean="0">
                    <a:solidFill>
                      <a:srgbClr val="D9D7AC"/>
                    </a:solidFill>
                  </a:rPr>
                  <a:t>(Cole, 2015)</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sz="2800" i="1"/>
                          </m:ctrlPr>
                        </m:sSubPr>
                        <m:e>
                          <m:r>
                            <a:rPr lang="en-US" sz="2800" i="1"/>
                            <m:t>𝐵</m:t>
                          </m:r>
                        </m:e>
                        <m:sub>
                          <m:r>
                            <a:rPr lang="en-US" sz="2800" i="1"/>
                            <m:t>𝑖𝑗</m:t>
                          </m:r>
                        </m:sub>
                      </m:sSub>
                      <m:r>
                        <a:rPr lang="en-US" sz="2800" i="1"/>
                        <m:t>=0.5</m:t>
                      </m:r>
                      <m:d>
                        <m:dPr>
                          <m:ctrlPr>
                            <a:rPr lang="en-US" sz="2800" i="1"/>
                          </m:ctrlPr>
                        </m:dPr>
                        <m:e>
                          <m:sSub>
                            <m:sSubPr>
                              <m:ctrlPr>
                                <a:rPr lang="en-US" sz="2800" i="1"/>
                              </m:ctrlPr>
                            </m:sSubPr>
                            <m:e>
                              <m:r>
                                <a:rPr lang="en-US" sz="2800" i="1"/>
                                <m:t>𝑇𝐵𝑉</m:t>
                              </m:r>
                            </m:e>
                            <m:sub>
                              <m:r>
                                <a:rPr lang="en-US" sz="2800" i="1"/>
                                <m:t>𝑖</m:t>
                              </m:r>
                            </m:sub>
                          </m:sSub>
                          <m:r>
                            <a:rPr lang="en-US" sz="2800" i="1"/>
                            <m:t>+</m:t>
                          </m:r>
                          <m:sSub>
                            <m:sSubPr>
                              <m:ctrlPr>
                                <a:rPr lang="en-US" sz="2800" i="1"/>
                              </m:ctrlPr>
                            </m:sSubPr>
                            <m:e>
                              <m:r>
                                <a:rPr lang="en-US" sz="2800" i="1"/>
                                <m:t>𝑇𝐵𝑉</m:t>
                              </m:r>
                            </m:e>
                            <m:sub>
                              <m:r>
                                <a:rPr lang="en-US" sz="2800" i="1"/>
                                <m:t>𝑗</m:t>
                              </m:r>
                            </m:sub>
                          </m:sSub>
                        </m:e>
                      </m:d>
                      <m:r>
                        <a:rPr lang="en-US" sz="2800" i="1"/>
                        <m:t>−</m:t>
                      </m:r>
                      <m:r>
                        <a:rPr lang="en-US" sz="2800" i="1"/>
                        <m:t>𝜆</m:t>
                      </m:r>
                      <m:sSub>
                        <m:sSubPr>
                          <m:ctrlPr>
                            <a:rPr lang="en-US" sz="2800" i="1"/>
                          </m:ctrlPr>
                        </m:sSubPr>
                        <m:e>
                          <m:r>
                            <a:rPr lang="en-US" sz="2800" i="1"/>
                            <m:t>𝐹</m:t>
                          </m:r>
                        </m:e>
                        <m:sub>
                          <m:r>
                            <a:rPr lang="en-US" sz="2800" i="1"/>
                            <m:t>𝑖𝑗</m:t>
                          </m:r>
                        </m:sub>
                      </m:sSub>
                      <m:r>
                        <a:rPr lang="en-US" sz="2800" i="1"/>
                        <m:t>−</m:t>
                      </m:r>
                      <m:nary>
                        <m:naryPr>
                          <m:chr m:val="∑"/>
                          <m:limLoc m:val="undOvr"/>
                          <m:ctrlPr>
                            <a:rPr lang="en-US" sz="2800" i="1"/>
                          </m:ctrlPr>
                        </m:naryPr>
                        <m:sub>
                          <m:r>
                            <a:rPr lang="en-US" sz="2800" i="1"/>
                            <m:t>𝑟</m:t>
                          </m:r>
                          <m:r>
                            <a:rPr lang="en-US" sz="2800" i="1"/>
                            <m:t>=1</m:t>
                          </m:r>
                        </m:sub>
                        <m:sup>
                          <m:sSub>
                            <m:sSubPr>
                              <m:ctrlPr>
                                <a:rPr lang="en-US" sz="2800" i="1"/>
                              </m:ctrlPr>
                            </m:sSubPr>
                            <m:e>
                              <m:r>
                                <a:rPr lang="en-US" sz="2800" i="1"/>
                                <m:t>𝑛</m:t>
                              </m:r>
                            </m:e>
                            <m:sub>
                              <m:r>
                                <a:rPr lang="en-US" sz="2800" i="1"/>
                                <m:t>𝑟</m:t>
                              </m:r>
                            </m:sub>
                          </m:sSub>
                        </m:sup>
                        <m:e>
                          <m:sSub>
                            <m:sSubPr>
                              <m:ctrlPr>
                                <a:rPr lang="en-US" sz="2800" i="1"/>
                              </m:ctrlPr>
                            </m:sSubPr>
                            <m:e>
                              <m:r>
                                <a:rPr lang="en-US" sz="2800" i="1"/>
                                <m:t>𝑃</m:t>
                              </m:r>
                              <m:r>
                                <a:rPr lang="en-US" sz="2800" i="1"/>
                                <m:t>(</m:t>
                              </m:r>
                              <m:r>
                                <a:rPr lang="en-US" sz="2800" i="1"/>
                                <m:t>𝑎𝑎</m:t>
                              </m:r>
                              <m:r>
                                <a:rPr lang="en-US" sz="2800" i="1"/>
                                <m:t>)</m:t>
                              </m:r>
                            </m:e>
                            <m:sub>
                              <m:r>
                                <a:rPr lang="en-US" sz="2800" i="1"/>
                                <m:t>𝑟</m:t>
                              </m:r>
                            </m:sub>
                          </m:sSub>
                          <m:r>
                            <a:rPr lang="en-US" sz="2800" i="1"/>
                            <m:t>×</m:t>
                          </m:r>
                          <m:sSub>
                            <m:sSubPr>
                              <m:ctrlPr>
                                <a:rPr lang="en-US" sz="2800" i="1"/>
                              </m:ctrlPr>
                            </m:sSubPr>
                            <m:e>
                              <m:r>
                                <a:rPr lang="en-US" sz="2800" i="1"/>
                                <m:t>𝑣</m:t>
                              </m:r>
                            </m:e>
                            <m:sub>
                              <m:r>
                                <a:rPr lang="en-US" sz="2800" i="1"/>
                                <m:t>𝑟</m:t>
                              </m:r>
                            </m:sub>
                          </m:sSub>
                        </m:e>
                      </m:nary>
                    </m:oMath>
                  </m:oMathPara>
                </a14:m>
                <a:endParaRPr lang="en-US" sz="2800" dirty="0"/>
              </a:p>
              <a:p>
                <a:r>
                  <a:rPr lang="is-IS" dirty="0" smtClean="0"/>
                  <a:t>B</a:t>
                </a:r>
                <a:r>
                  <a:rPr lang="is-IS" baseline="-25000" dirty="0" smtClean="0"/>
                  <a:t>ij</a:t>
                </a:r>
                <a:r>
                  <a:rPr lang="is-IS" dirty="0" smtClean="0"/>
                  <a:t> is a matrix of PA, TBV are true breeding values, λ is the value of a 1% increase in inbreeding, F</a:t>
                </a:r>
                <a:r>
                  <a:rPr lang="is-IS" baseline="-25000" dirty="0" smtClean="0"/>
                  <a:t>ij</a:t>
                </a:r>
                <a:r>
                  <a:rPr lang="is-IS" dirty="0" smtClean="0"/>
                  <a:t> is the inbreeding of the mating, P(aa) is the probability of an affected embryo, and v</a:t>
                </a:r>
                <a:r>
                  <a:rPr lang="is-IS" baseline="-25000" dirty="0" smtClean="0"/>
                  <a:t>r</a:t>
                </a:r>
                <a:r>
                  <a:rPr lang="is-IS" dirty="0" smtClean="0"/>
                  <a:t> is the economic loss associated with an affected embryo.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55303"/>
              </a:xfrm>
              <a:blipFill rotWithShape="0">
                <a:blip r:embed="rId2"/>
                <a:stretch>
                  <a:fillRect l="-1481" t="-3266"/>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887829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 allocation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matrix, M</a:t>
            </a:r>
            <a:r>
              <a:rPr lang="en-US" dirty="0"/>
              <a:t>, is used to allocate bulls to </a:t>
            </a:r>
            <a:r>
              <a:rPr lang="en-US" dirty="0" smtClean="0"/>
              <a:t>cows</a:t>
            </a:r>
          </a:p>
          <a:p>
            <a:r>
              <a:rPr lang="en-US" dirty="0" err="1" smtClean="0"/>
              <a:t>M</a:t>
            </a:r>
            <a:r>
              <a:rPr lang="en-US" baseline="-25000" dirty="0" err="1" smtClean="0"/>
              <a:t>ij</a:t>
            </a:r>
            <a:r>
              <a:rPr lang="en-US" dirty="0" smtClean="0"/>
              <a:t> </a:t>
            </a:r>
            <a:r>
              <a:rPr lang="en-US" dirty="0"/>
              <a:t>is set to 1 if </a:t>
            </a:r>
            <a:r>
              <a:rPr lang="en-US" dirty="0" err="1" smtClean="0"/>
              <a:t>B</a:t>
            </a:r>
            <a:r>
              <a:rPr lang="en-US" baseline="-25000" dirty="0" err="1" smtClean="0"/>
              <a:t>ij</a:t>
            </a:r>
            <a:r>
              <a:rPr lang="en-US" dirty="0" smtClean="0"/>
              <a:t> </a:t>
            </a:r>
            <a:r>
              <a:rPr lang="en-US" dirty="0"/>
              <a:t>is the greatest value in column j </a:t>
            </a:r>
            <a:r>
              <a:rPr lang="en-US" dirty="0" smtClean="0"/>
              <a:t>(largest </a:t>
            </a:r>
            <a:r>
              <a:rPr lang="en-US" dirty="0"/>
              <a:t>PA </a:t>
            </a:r>
            <a:r>
              <a:rPr lang="en-US" dirty="0" smtClean="0"/>
              <a:t>available </a:t>
            </a:r>
            <a:r>
              <a:rPr lang="en-US" dirty="0"/>
              <a:t>for mating to that cow</a:t>
            </a:r>
            <a:r>
              <a:rPr lang="en-US" dirty="0" smtClean="0"/>
              <a:t>)</a:t>
            </a:r>
          </a:p>
          <a:p>
            <a:r>
              <a:rPr lang="en-US" dirty="0" smtClean="0"/>
              <a:t>If </a:t>
            </a:r>
            <a:r>
              <a:rPr lang="en-US" dirty="0"/>
              <a:t>the sum of </a:t>
            </a:r>
            <a:r>
              <a:rPr lang="en-US" dirty="0" smtClean="0"/>
              <a:t>row </a:t>
            </a:r>
            <a:r>
              <a:rPr lang="en-US" dirty="0" err="1"/>
              <a:t>i</a:t>
            </a:r>
            <a:r>
              <a:rPr lang="en-US" dirty="0"/>
              <a:t> </a:t>
            </a:r>
            <a:r>
              <a:rPr lang="en-US" dirty="0" smtClean="0"/>
              <a:t>&lt; the maximum </a:t>
            </a:r>
            <a:r>
              <a:rPr lang="en-US" dirty="0"/>
              <a:t>number of permitted </a:t>
            </a:r>
            <a:r>
              <a:rPr lang="en-US" dirty="0" err="1"/>
              <a:t>matings</a:t>
            </a:r>
            <a:r>
              <a:rPr lang="en-US" dirty="0"/>
              <a:t> for that </a:t>
            </a:r>
            <a:r>
              <a:rPr lang="en-US" dirty="0" smtClean="0"/>
              <a:t>bull </a:t>
            </a:r>
            <a:r>
              <a:rPr lang="en-US" dirty="0"/>
              <a:t>the mating is </a:t>
            </a:r>
            <a:r>
              <a:rPr lang="en-US" dirty="0" smtClean="0"/>
              <a:t>allocated</a:t>
            </a:r>
          </a:p>
          <a:p>
            <a:r>
              <a:rPr lang="en-US" dirty="0" smtClean="0"/>
              <a:t>Otherwise</a:t>
            </a:r>
            <a:r>
              <a:rPr lang="en-US" dirty="0"/>
              <a:t>, the bull with the next-highest value of </a:t>
            </a:r>
            <a:r>
              <a:rPr lang="en-US" dirty="0" err="1"/>
              <a:t>B</a:t>
            </a:r>
            <a:r>
              <a:rPr lang="en-US" baseline="-25000" dirty="0" err="1"/>
              <a:t>ij</a:t>
            </a:r>
            <a:r>
              <a:rPr lang="en-US" dirty="0"/>
              <a:t> </a:t>
            </a:r>
            <a:r>
              <a:rPr lang="en-US" dirty="0" smtClean="0"/>
              <a:t>is </a:t>
            </a:r>
            <a:r>
              <a:rPr lang="en-US" dirty="0"/>
              <a:t>selected, and so on, until each column has one and only one element equal to </a:t>
            </a:r>
            <a:r>
              <a:rPr lang="en-US" dirty="0" smtClean="0"/>
              <a:t>1</a:t>
            </a:r>
            <a:endParaRPr lang="en-US" dirty="0"/>
          </a:p>
          <a:p>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44456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Scenarios simulated</a:t>
            </a:r>
            <a:endParaRPr lang="en-US" dirty="0"/>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
        <p:nvSpPr>
          <p:cNvPr id="5" name="AutoShape 4" descr="data:image/png;base64,iVBORw0KGgoAAAANSUhEUgAAArkAAAH/CAYAAABTt8VYAAAABHNCSVQICAgIfAhkiAAAAAlwSFlzAAAPYQAAD2EBqD+naQAAIABJREFUeJzsvVmQZVta3/dba49nyjmz5rluVd2xCRqjplt008hCYSkcgGWCFyuMCR77zWE7sBUgyzYCwWO/mBfj8IsDSwoLYSwIuu91d0tMxvS93XeoujXPVTmeeU9rLT/sfcY8WUPWdDJr/Sqy8uzh7Omss/K///tb3yfef/99g8VisVgsFovFso+Qr/oALBaLxWKxWCyW540VuRaLxWKxWCyWfYcVuRaLxWKxWCyWfYcVuRaLxWKxWCyWfYcVuRaLxWKxWCyWfYcVuRaLxWKxWCyWfYcVuRaLxWKxWCyWfYcVuRaLxWKxWCyWfYcVuRaLxWKxWCyWfYcVuRaLxWKxWCyWfYf7qg8A4OOPP+b3fu/3OH/+PL/yK7/yyHW//e1v88EHH9BoNDhy5Ai/+Iu/yPHjx1/SkVosFovFYrFY9gKv3Mn94z/+Y37/93+flZWVx6774Ycf8od/+If88i//Mr/927/Ne++9xze/+U2SJHkJR2qxWCwWi8Vi2Su8cpHr+z6/+qu/yvLy8mPX/e53v8uXv/xlTp48ied5/MzP/AxCCD766KOXcKQWi8VisVgslr3CKxe5X//61wnD8InWvXnz5khoghCCo0ePcv369Rd0dBaLxWKxWCyWvcgrF7lPQ7vdplwuj8yrVCq0Wq1XdEQWi8VisVgslmlkKgaePQ3GmGd6/9e+9jWEEM/paCwWi8VisVgsz5sPPvjgmbexp0RutVql3W6PzGu32xw+fPiJt7Gx0UZKK3JfZxxHMjNTotHoopR+1Ydjec2x7dEyLdi2aJkWHOf5BBrsKZF74sQJbty4wZe+9CUAtNbcvHmTr3zlK0+8Da0NWj+bG2zZHyilyTLbkVumA9seLdOCbYuW/cLUx+T++q//OleuXAHyUIM///M/59q1ayRJwh/90R/heR7vvvvuKz5Ki8VisVgsFss08cqd3G984xsAKKUA+P73vw/AN7/5TQAePHhAHMcAvP322/z8z/88v/u7v0uz2eTkyZN84xvfwPO8J97f9//iVvFq4OaO+LoTTN5JccA7hgabse0aMEMbFQiCkkulGlCq+JQrPuWKh+e/8o/CYrFYLBaLZd8g3n///dfq2f13/k3zVR/CRFxXEpY9wpJHqexRKvuUqx7lSkClFlCp+pSrAZWaj+s6r/pw9zSuK5mfr7C52baP5CyvHNseLdOCbYuWacF1JR9++FfPvp3ncCx7ipPHbwNgELnLakThs+aD0frTRozMo1jHmMF7EQJG1i/WFT1DN19/eFtKC7pdhzj2MWYQLZJlmlYjptWIH3sOnucQlFzC0qgoDsse5YpHuRDE1VqA5zkIKZBS2KwSFovFYrFYXhteO5H79ptXX/UhALkIVnikyifJfOI0II59osin2wnotAM6LY9ux6cnkHukqSJN1RMJYteX+KHT/wlKLpWaz9GzsywuVfEDD4lECoEUEiEkkt5rK4otFovFYtmP9EIxzVicphkJu+ytAxjD+BJjDBiDxuT/ets0xXRvTdN7rYswzuH9jOwFY8BxBR0VUXaerFjYTrx2IndaEAJcUlw3peS2IQRq29fTxtDR0M4Encyhm7hEiUccBcTdkKRbIm1X0J0K0mz/OLNEkyWaTiMdmf/JXz+gOX+fjeVbtGfWx3V0fozk7q9EIArRK/vz8unh1/1lQiKGhHL/NQJZvEcUwnogqot9FOtuWw/Zny/7xyL7+xvetxx5z9D8YpnrSqqrId1uhtH5eUo5fHyyOHeQOEjBxPPN3zc4tvFzFULgFPscvj69c86/5JrMKJRWKKNRRqGNRhuNMhptFFprNIN5g3VM//XwPN17jc7f29seppjO92UwCASudHCEiyMlrnCKaQdHujjCwZUujpDF73y5K9x8PekW7/GGpgc3S4NrJpDSKZpZ77PNr32P0e5zCGO2z2N0Xq+j7W2n14H2r5vWGKPRGJRWGGNQ5L/za6MxulhuinWLa6SLdfJOWw+mGczXQ8v66xQdfr5usV5vXm/aaKQQBKFLFKU75AHvPxrKO47B3NF1noDx9/T2JgT5Zy4kUjg4UuIIiSMcpJC4Mv+dT/fahyx+O8W67sh7xNAe88Me/rQHbQABeQsZfLKDtmD6H/Lwldl+nXZoO8PzHzH4Ynxr41d5cNnFDsuH5vfPdeh8xeh0r38YLO5/M5jEuAiZuM5T5pCftL6rJDLSNOMOSpmJx9b/ZKUs5vcYuzZidHr83MZNFDF2LZ/keB/Hk1y3Hd871p8MBF7Rjw6JusF3O5/fF3TG9LdgzOCIBlvKf+tivYHIK9YfuhSD0x+Ix/yamZHlI98dhtr2tn50XNjmv3uXv9839JaNfCzFDNNr7jt/1iPt/DGf8TCOkMQmpsyzidzXLib3gb9O0m2SqQTT7iI6XWS3i+jEyCjFiRJknOLGCjfJ8GKFl2QEqcLRpv8pCpGHJQz10kPT5B/64BMfTEvBpTfLPDhRoioFVSHy31JSFYJwlzl8lTG0NLQVdDJJN3Xpxh5x7BNHIXE3JG2XISrjJaNV45KgzcbyLbaWbpP5ya72b7H0kMi+AOoLo0JAy0JIOdLJb0akLDp03ReA438wti3vC03TF48jYrS/3mvVtU0VvZu9vmgubjIdmU8Plg3WAYY+N1OEhhXTQ6/7DtGwUzQ2b3hbo+8Z3ub27Yyew/azmrhsxxuPyXO2zx0Xf70rOHQ1h0T2iJAQE8TjhPkDcTEyNfq/yP+uuY7s3/wPmxXjZsfwzfyk18NGw+Tlo2bAsEkweI/sL+sbFb3ljE6LIYNj27p9s2Ew/3GiefiaDwtHrQf90eAmd3DT2zca+tPDpoWeME9NXD7hiHY4vh2O/wlufLetMzxpGNyMT+iHe8se119PXK//3Rvv9wf7A8PfLf848+7sY8/jUbx2Tu5Pv/EzOy4zWmNUhklTdJJg0gSTadAKoxSqG6FbDXSnQ9bpoKMI3e2gOoMf3emgu/lvomhiGoZT9xP+7Zmv0PFDFmcl/9GXagTzHgmKSCeILELqGHSC0AlSx/mPSpC9aUa/BI4QzDow6wC+AdLipzOynjaCRHt0ugGteplOu0Q3CllpHqa7ego1q3EOd/CWMpzAQXoCUzhJeuiPgx764zAsNvRIo372hm56nUjPJevvc+CymeHXxTLLdnqOd6+TF0L0O2S1Y8f69PQc5JTsuWzvdWDgx+wPDPlTBmUUeT+0j9lPH9xrxODp3rgozh3q0SdkA1FqeYmUH7/K43jtRO6jEFIipA+ej1OuTFzHGANKobMMkyT5j8owKhfCKIXJVF/kmThGxxGmG5FubrDxB/8nrtH8vfY1/hU/ytoq/Ms/0fynP3WUr7x7EM91MEahVQY6RZsMYzIwGmMUxijQCq1TjOqgVYTOuqisg1YddNbJXxe/MWrk+KUwhE5CWE1YqG7PNKGUpNsNiOslHL9MuVbDL1fxSrN4pVmMW0IKByMERjgg3MKldqAvfJ/scUz/mjL+KGbo9cgjmNHYoP7r8Vf9x0IGZQwUollpgxEGKQyVakCz1SXNBk5g/l7d374eOoeeABx1jwau4ajo19uXj7hGuu8oOWLYXRC5yzXS6Q6HYExwNBh1RvJ18g4cI/rTPcdk5LGb6F3c3kOvYSdie+iE6odV9H700HTuSGR69LWesN7wdrTRE0IbxsM/xkJPhsJUhkNqxsNYJq07vo1xp4rhsJIxtwlGQ3gYOb7x5XLgmvUeVQ//Nr1HdgLXc5iphTSaESrTj3QJd3KfxIjbNPx2se1blX/0ow5OcZs4cJT05M9/kvs0Mq31SNtRRu/YlvrTWvW/X71r1HMiR64bg2s2mDcU+rJt3lhYzPjnUDikg893zMZi8uROTwge9eRgp1CJ7e8wo9/R8e0OPTKfFL4xsnQkzGN0vtl2DHlfK2Q+qj1O0v4j+UGozqB/6IfmmEets7PTOTBF9Ejf+TLZ2TF9dQw/AXkUk9rNo5ezzXB73DaA0b55qA8e7htHQw1H+9Tt603uy7e/Jw8hRG07pKfGitynRAgBrovjuhDuHCvSc4V1kmKSGJ2mhEoTXf6czicfc271M/7Oj3yNb33epBNn/G9/cpGbD5v8x18+yXwtxHEdIGBSsrA8/lChdYbRCcZkheOZC2BjFD3BiU7RqotW3YH4TVvFTxOVNmHIFXYcTbXapUoX2MjbfRvSduHHCBfHreL4NRyviuNWkV4Vx63h+jNIt4QQDggH0fuRPlL25u0uHONxTAqgHw+e7025jmBurszmVocsU7kgHYux6r2/6I6HRO+Q8O7HWzE0f/AnZfzP0UBID9YYjnHp/cGFSb+LqUmPG/uxjaNCDei7Ev3OA5HfzA29P38Et8Mfq965D53r8HkPP+gdvpEZfB6961jsZ8J2evSEyMj59s957KqIUUkyaFdDD3MnXM/BVkdXF+wQXzgWa9Y7mH4E6bD4Hd7+WLzl8CfWF1zFOp4rmZursCXapENpmybFGfeX9dvS2B+uSd+D4enxm8thKWWGP9tBe37U59zbZ+9Gtb+2gf5tohn9jvRj/nrNvziYETe7dwM2KvlH/g5Pih0cPsXJXY3Y9llOCh0YaS/jjWWn94jxOWN7nnhAYofXZux3MbWDUNnJJBheZsa2OXjLYNpxBLVaSLPZJcsMQoxe35HPDNO/QUaIsTMZ//6MTk9iXCT3HVSGH+P3+qh8vur120M3UKb/vtFwgZ23O7ZeMTBqOKRmOORm+MfZ9trpGxO9cK3x9bavP1huB3sPcFzJtc8/e+btWJH7gui5wtLzoTJwhZd/4Re58d//GmQZP934iAP/4c/wr75zlShRfPA3d7m71uEffu00pw7N4O5QuzmPB3ZxpAs7BGX3RK/RKVqnoIeEcM8RLjosrWI6zU3ibh2VtOi2GyRRE9fpUApjpBx2EjJUuoVKt3Y4bz8Xv14t/3ErSLeC4+aiWLhh4bL1RK+LdDyE9BHC3fWXfOLAjR025ToS3/XxnRRpituI1z318Cs6f2PMa9+xu44k6LfH6XKWnifDcbNA//W4LN92o9Gf3C5KxbjcFOPy8/HiyjKglyd3w2mRZrmN9qgBWMBQyNjQZ/oIg2DSiPrxG6refgc3xaM3x2b4hnkHF7jnJQy7+eNPZF4kjzJeRq8gfYGe39xNOq7encrQd2DiTdr4Ddrk78OkZc/KxKJZkz6XJ1jPAFrLie9/WqzIfckEx45Tee8LtD/6kNZf/jlf/bmfZ2XhHf73P73E/Y0ul25t8T//wcf8J189wzun5pmpBLvajygegyO9R7vBKkbrlJlgDqMVcRQRtiPSVNHpwJWrXe7f2cCVHUqliHIpolSKmZtNKJcjHBkx7DYYnZDFG2TxxuTjcoLC9Z3FDeZw/DlcfxbpVpA4GOkUx+7mNwrCQ8gAKV2EfN2V6P7Dio/Xh+FQBMt00wvxySde7bE8Kb2nUEA/BKL3lEoV4wQGTrEeEdADkT4Q6jz2SdDgydrw/xOzhvTCoIaF9tDTNUT+iJ5texv569r/32jdP0+Gj5ntQrp3ozG8/ni43/BTtfH9TX6Csf3mUYz+N5QvBfqhQmNn+KgMI64raTj3eVasyH0FLP7sz9P+6ENMmrLxb/6Ad//Rf878z77Dv/zOVT66ss5GI+Z//bef8fe/dJwvnl/h0GIZRz46RudpGXaDh6VjUIbavCFNYppbDSq1Lm++u8D9u22ufd7i8yujuXlLZTj9hsPRYwrf7SLoIEUHdBuVtdDZ6MA3o2IyFZPFazAcEiycXPj687jBXPF7HulWhh5jFg6w7IVCuEjpIRy/mH6+18hisVgsewMpZF+Fjdgh+9Eb2Y/nNIbr5iEfz7yd53AslqckPHGS8ltv0/nkY5p//u9Z+tmf49iBOf6zv3uO95fu8Cd/dYs00/zr713n3nqHn/7iUQ4tlKmV/ZdyfEII/CBk8UCI1oZ2M8YJEg6fNHTbMdcurXLjygZRV9HtwMcfKj7+EA4cmuXE2UMcOBQihcT3JEEocZ0YnTX7McAqbZLFW2RpHXqPZ40aOMA7it/5vgh2vBoISZblMVj5unIQByxckA5SBkjpFcv2iCVhsVgsFovlmXF+6Zd+6Z+86oN4maysHH7VhwCAd+Agje9+J8/UkKZU3/sC5dDjyHKZA/Nlrt1rEqeKO2ttbtxvsjJXwhiohN5LFWtC5InqK1Ufx5EIKVhcqXLunUPML5ZHKq+1W4o7NyNuXOmSZoJKxQOj6XYNmhJeuEipdpzSzGnK829RWfgCpZkz+OVDuP4C0i0BoHXC8MALrbpkySZJ5y5R8yqdrU9ob3xE1LxO2n2ASpsYneYjQaWHwIDJMCpBZy2ypCeu2yjVAR3jOYpuN8YUJZetALa8KqQUlEo+UZSi9bPHoFksu8W2Rcu0IKXgwYO7z7wdK3JfEd78Ap1LF8nW1kju3WX2az+F9ANC32VpNuTkgRoPNjtstRIa7YRPrm9yYCF3VgNP4nsv93mFEALPd6hUA4LQRWWKsORz4swip95YwvUc2s2YLNWozLC+GnPlYpONdfBLc1Rn5oljlyjWqEznFcakQUgP158jqBwmrJ0aiN/aBPGrnlz8Jp37qLSOMSlCOkgnKGKgDEJoPA+6nTpp1OgLYK26aB1jdIahSItixa/lBWOFhWVasG3RMi1YkbtLpkXkAvgrB2h877tF3l1F9Z138/mew2zV59hyFQPcetgiyTQfXVkn9F2qJY8005RLL9fV7eE4klLZp1zxUUXKo+WDNd546wDzS2WyTNNq9tzdhNvXN7l2aZ00g+pMDT+s0o1c0jQEWcYLS4ii0psucgJLJ8ALF/DLhwbid3FY/M4j3RAQTyd+uw9QyRaQopUD0s8FtwDQYDK0ilBpEz3k/moV5VkqjBW/lueLFRaWacG2Rcu08LxE7mtX1vftt7/4qg9hhFu/9Rt0P7+ECENO/9bv4FSq/WVpprj1oMWl21v86+9dJ07zlC5vn5znH/zECXzP4eBCmXLovarDB/KRme1WTKeVoJTBdSWddsL1y+tcv7RGpz1aKnj5YJXT55Y5cmIOIQWZ0vi+Q7niUyr7gM6zPqgod1V1ijEqTwMjt4eRG6NRSZ0s2SKLN8mSzTzmN6kznAN4EtIp4YVLeOEybriEFy7huJPLrPQyUhjEIP5XOgjhIR0fKQObAcLy1PTSNm1utsmy/ZtCzDL92LZomRZcV/Lhh3/1zNuxTu4rxltepvHvvwdZhtGaytvv9Jc5UjJT9fE9hwvH57hxv0U7yljdirh0e4vTh2dJMoNSmlK4+xyzz0o+UM2lUgvwPElWiPGVQzXeeHOFxeVK7u42IgA6rYQ7N7a4emmNNFXMzpXwPIe4m9JqxmSJxvUC/KCC41Vw/Rkcr4ZwBunU+tXfjAYhcdwSbjBfOL+nh5zf0/jlw2PObzy0nQyVNki694iaV+hs/oBO/SJJ9z4qbWCMQkofId0iv6/sO7l57K/G6ASddciSBlnaRGVtdBahdQxaFfkMrftrmYx1zyzTgm2LlmnBOrm7ZNqcXICbv/E/EF29giyVOfVbv4NTHnUStTHcXWvTaif80V/c5IfX8hy0vif5ub99inPH5hACDi5UKAXTkTAjSxXNekQcp3klFynodlJuXF7j2qU12q0hd1fA4WNznLmwzMqhGkIIVKYQUlIqe1RqAc6EwhjGDDu+6Yjj+6jqalKC73XZWrtN0lkljVZJ4w3GSyAP43hV3GC5cH3zH+k8PodxrwBHnh/ULcSyg5BF/l/Hs6nPXnOse2aZFmxbtEwL1sndJdPm5AJ4S8s0/uzfYbIUgMpbb48sF0JQK3soDScP1qiUXK7dbZIpw8fXN8mU4dShGeqtBKU15Vfo6vaQvbjdaoAxkCQKxxGsHJrh7JsrLCxXSJNBZoZmPeLmlQ1uXdvAaMPMfAnXc8hSRasREUf5tXG9gXgVQiClh+OWxhzfEArhmIvMrF+PUhQ1sSvVWYyYxS8fpTx3gcrCFwirJ3PxWoQraDUodGF0gkq28jjfxmXaGx/RbVwm7T5EpS0wGuEEeR7fIXrV3XL3F/K4X5XH/WYtVNrISyyrLqYXnmGwcb+vEdY9s0wLti1apgXr5O6SaXRyjTHc/J/+KfH1a8hKhVO/+Ts4pdLEddfrERvNiHvrbf7FB1dpdXPxd/JQjX/41dOEQV5j++BimdCfDlcX8nPsdlLarTwDg+vmIrTdjLl6cZVrn6+RxAMn1XEEx08vcvrCMvOLPdGZ12sJitAI/wld69zxTdGqi9EpUmZUKx6tZoQ2O7uoRiuyZIM0Wsvd3miNLN5kvJ78MI4/N+T2LuMFixPjiB91rL28v3nhCxcpHJAeUobW+d2HWPfMMi3YtmiZFqyTu0um0ckVQuDOL9D8iz/DpClISeXNtyauWw5dXCmQUvAjZ5e4s9am3k7YaiV8fG2D4wdqzFR8tpoxxkAp2Pmx/ctkPAVZliqSRBGELgeOzHL2zRVqsyFRN6XbSTEGtjY6XLu0xv07DaQjmJkt4biyX6Ci005QmcbzHaTc+Rxz99bFcUMcr4IfzjIzt0ScyrzUozEYPer25u+TOG4FL1wmrJ6gPPcmlYX3CKrHcYMFpFPK67KrqL8voyKyeIOkfZtu/RLtjQ+JmtdIozV01sZginRmk4Xq5LhfhVHxROfXZnzY+1j3zDIt2LZomRZsCrFdMo0iF8BbWaH1/b9BNep53tyv/x2kO9kBDH2X0JPEqeILZxdJUs2d1TZxqvnwyjrlwOXIcoUoVjQ7KeXAnRjT+qoYTUGmSGKFIwVzi2VOnVvi0LE5jDE06xHGQLeTcvfmFlcvrpHEGdVaQFikT8syRauehzMYA57/eFGfd+QBcWIQsoTrVXG8mSLMoahlrrPCUR0tFCGEzIVyaYWwdpLy/FuUF94lqBwrhG+AQWOGBrdpFZHF68TtW3TrF3Ph27pBGq0WoQ4KUQxu2wkrfvcvVlhYpgXbFi3TghW5u2RaRa4QAmdujtZf/gUmSZCuS/n8hR3X9z2HcujSaCecOzbH0mzI5Tt1lDJ8frtOvZVw9ugsUgo2ipy15SkZlNZDSkFY8qkMxe0abShXfA4fzweihSWPdismiRVKadYftrn86UM21zp4vkN1ZjAoLY4zmo2YNMlwHInjThb2kzrygds7EL3SKYGgEL1FNocJ1dGEcHC8aiF8T1GZf5vy/Dv4lSN4wTzS8fNsEHow2E6rLlm8nju+jc9pb3xEp36JpHuXLNnKRbKQCBk8UqRa8bv3scLCMi3YtmiZFmxM7i6ZxpjcHsYYbvyTf0xy5w5OrcbJ3/wdnODRI/jTTHHrYQshYK0e8fvfvsx6MZjr4EKJX/j6WeZrAUoZPFdyaLGM505nLldjDN12ksftZqYft2uM4eG9Jlc+W+Xura2RkNhKzef0+WVOnl0iCAciPksV0pGEJW9ECMPu4s6MMWiVFHG9cb8AhXhEFodxtIqK+N61Ir53HZU2H/keITzcYB43WMALF3GDhdwxlrvLjTwe8yuki5A+0ikjHd8K31eAjYO0TAu2LVqmBRuTu0um1cmFws2dnaP1V3+Zu7mBT/nc+Ue+x5GS2UpAs5MQ+i4/cnaJ9XrEWj2i1c346Mo6K/MlluZKGGCjEeMICKfM1YVe3K5LpRrgeQ5ZmpGmCseRVGsBx04tcPLsEo4radYjVKZJE8XDu00uf/KQViOmVPYoVXykI3cMZ3Ac+dRuxWhcb+H0umVAAAZtsh2d3v42pIvrz+CXD1KaOU1l/h3K8+/koQ5FEQohZJHHt3dcGp21yeK1Itwhj/PtNi6TdO6hkjpaJ4VgfbxIHXd+wWB0is5aZGkDlXX7oRZPI+Atu8e6Z5ZpwbZFy7RgndxdMs1OLoDRmuu/9t+R3r+HMzvLqX/220jff/z7jOHOWpskUQgJf/bxA77117fzsVTAV79wiK/9yOFc+CnNfDVkcTZ8wWfz7KRJRrMREUd5CrKe6NJKc/vGFlc+W2X9YWvkPfOLZc5cWObYqYWRkAWtDVobyhWPI0cXiOLkuboVquf0qhitE9AaIeVTZ0MwRqPSBmm0QRavk8UbpPEGOms/8n1C+rnjGyzgBot44QKuP/9U2R36x6AVBoMQLsLxkDLIRfgutmV5NNY9s0wLti1apgXr5O6SaXZyoXBzqzVaf/3/YuIYGYaU3jj3RO+bqfjEqSZONCcO1jh+oMrlO3XSTHPjQYu7a23OHp0l8BzaUYqEqSkesROjg9Ry5xbyPLyz8yVOvbHE4eNzADTqEUYbom7K3Vt1rny2ShxlVGs+fuAWbmwuktNYsbHeIY7T/Jq7zx6jKqWD44RDOXsrGCHAFBXatALBE7mt0gnxgnmCyhFKM2epLLxLef4t/MpRvGARxy0BIq+q1nN9jUJnLdJolbh9sz/Irdu8Stq9T5Y0MDotClJ4j4n17bm9gNH54LmkQZY10b3Y3hFH2LJbrHtmmRZsW7RMC9bJ3SXT7uRC4eb+418lffgAd26ek//snyO9J4/B7OXS9VxJvZ3wL96/wp213AWcq/r8wtfPcmixTKYMy7Mhs9XHV+6aFowxtBp5+jBjzEisbZooblxZ58pnqzTr0cj7Dhye4cyFZQ4dncX1JLVaiWazi1KGLNN5FTTfpVTxCV5QMQ2jM1TWQasYo5O8Epp4eqd3ZJtGkyX1geNbuL9adR/5PuGEeMECXriMXzqIVzqAdB7/xGCwXzMIz5Ae0vGKuN7Qit6nxLpnlmnBtkXLtGCd3F0y7U4uFG5upULr//trdBQhK1VKZ84+8ft7uXSbnZRy6PLemUW6ScbdtQ5RovjoyhqHlyoszYa0OimuKwm86RyMNo4QgiB0qVR9HEeSJhkq00gpcRzJwnKFMxeWWT5Yy+NxG7nYbTdjbl3b5MbldZTSLC5V0MZgTH7HKIRA68HAtyTJQORFcEm4AAAgAElEQVRftOcl2oSQSCcYOL1uFVEMIDPkItho/URu7/D1cNwSXrCQu76zZ6ksvEdp7k2CyhG8YAHp9vL5DtKaYTJU2iTtPiBqXqG98RFR6wZZvIUxGcIJHjm4bSS2t8jooNMWKm32hXweruHY4hWPwbpnlmnBtkXLtGCd3F2yF5xcKNzc//a/IV1bxV1Y4ORv/PMd8+buRDtKuLfewS3czg8vr/F//dkNsiLTwj/6e+c4ulwlyzSHFstUSk/u5E0TcZTRakYkUbYt7KDbTrh6aY1rl9aIiupwANIRHDo6y7FTCxw6Ojsx3ZjKcsHp+Q6lsk+p/OhH/M8DozN0FqF1jNYpRqdgzK5ie7dvW5ElW2TxOmm8QRatk0QPwaiJ6ztePkjOKx3ELx3MSyY/xfn3Mjn0B8U5Pq5bsXG9Y1j3zDIt2LZomRask7tL9oKTC0VcZqlE+/t/g+52cWo1SqfPPNU2fDfPpbvVihECDi5WOLpS5eNrG2TK8NnNTc4dm6NW9qm3E8q+i7dDbtlpxnUl5UouQrNUkyZZ4TTmVdZWDtU4+9YKs/Ml4iij00owBpr1iNvXN7n8aZ6ZwXEllcogQ4EsKssZA3E3pdmISOIMMDjui8k8kLu9Po5bxvWquP4sjlcBkTvtvepsT+v49rbtuGW8cJGgcpTS7Lm8glvlOK4/ixBOXr2tEL1Gx3kRi9YNOlsf061fzAtYZN3iOEtPmMNXABqjErK0QZY0BnG9yNc+i4N1zyzTgm2LlmnBOrm7ZK84uQBGKa796n9FtrGBu7TEyf/xN5/azYXRXLpCCD67scn/8cEVjIGZssd/8fcvMFsNyJTm6HKV0N/bTpvWmmY9JuomwGCwWY9WI+LO9S0uf/aQbicdWRaWPI6dmuf46QXmFssTxZfWBqM1nu8SlFzKleCRZYVfBHl8bxet40L0ZoB+DjG+hizZJO3cJ+nmPzrrTFxXSB+/dCB3essH8cIlhHjysBdjDBgNGJBeP2dvnkrtxcRFTyPWPbNMC7YtWqYF6+Tukr3i5AL5I+ogpP3h99GdDu7sHOGpU0+9neFculobludLzJQ9Lt2qE6eay7cbvH1qntB32WolVEvTVQb4aRFCEJY8KsWAuiRWaGX6QrRU9jh9boUTZxdYOlBDSGg382uTZZqN1TbXLq1x+9oGSaIolfPsDMPbl1LmVdpiRasRE0cZWmlc7+VkG+jH9xaOr+PVcLwKQjh5fK/Rj6zStvN2ixjf0jJh7RTl+XcozZzDC5eQTogx2aBksVGotEHSuVvk7/0BcfsOKm2A0Ui39EjROxrXC5i8HHJepa1Z5OyNMFoVbu/ebZOPwrpnlmnBtkXLtGDL+u6SvSRyAYIjR6l/77uYKCJ5cI/Zr30dIZ/+j70QgtmKTzdRZKnm8HIF1xFcu9ekG2fcuNfk7dML+K5kqxVTK3s4u9jPNCGEwA9cqrUAx5UkiSLLdD7QLvBI06xfQviNt1aYXyxjjKHdjPsCdvV+k8ufPuT+7QZKacpVH3dokF4/LZnJ05I1GzFRdyB4X5bDmwtGZ0j41nC8mSLUYVA5Lhe+micVvnk6swAvXCSsnqAy/zaluQv4pRWkW8YU6cVyTJ7CrHufqHE5H8zWvpmXKdYZ0gn6A+0edx4jA9p66cvSBkpFGB0Xccr7Q/haYWGZFmxbtEwLVuTukr0mcoWUSM+j/YOP0O027sIC4YmTu9uWEMyUi1y6qeL4gSpJprm92qbZTbm71ubtUwu4jmSrmTBT8V/6Y/gXhec5VKoBQeCSZRpHCJI06xfLkFIwM1fi2KkFzlxYpjobkmWaTisBoNtJuX+nweefPGD9YZ6OrVIbLRc8koc3yTM7RN0UlWlcz3np17InGB0nxHErfeEr3fKQ8NVFqIN5YsEoZV5qOKgcozz3JuX5d/DLh3DcKkCRviy/sDrrkEYPiZpXaW/+gG7zClm8gVEJ0vGRzuPT1wkh+gPvBsK3Q5Y0UGmriO/du1XarLCwTAu2LVqmBStyd8leE7kA/tFj1L/3HUwck9y/z+xP7c7N7VEte7mjqzRnjsxQbyc82Oiy1UpYq0e8eWIeKaHRSpmpeMg9JhoehePmJYIXl6q0WwlxrDDajAhQx5XML5Y5eXaRU+eWKJV94jjrZ2doN2Pu3tzi8icPqG92kY6gUvURQ9vIHdD8M8rSvLRw1E3JUo3jylcWDpIL8XHhW0MIDzAD0WueXPQK6eD6MwSVw5Rnz1GZf4+gchTHnwEhc9Fr8vg+o4YGs21+TKd+kTR6iErzG4c8z+7j9ztamliPliZO20MD28TUC18rLCzTgm2LlmnBitxdshdFrnAchOPS+eEP0O0W3vIK4fHjz7TNWsmj1UkwwLljc9zf6LLeiFirR7S6KeeOzYGAejtldijjwH5ASkGlEoCAUsXD9SVZpkkT3R+c18PzHBZXqpw+v8zRkwv4gUu3k5AmCmOgsRVx69omVy6u0m7FeL5LqTKaamxE8GaKdiMm6qRkmcJ1ZX/ZqyI/Pn8ozKGGcPw8RtZo0OrpRK+QOF4Vv3ywqNb2HmH1JG4wj5ReXgzDZAAYnZIlWySdO0Vc70fE7Ztk8QZax/kANPn49jcS3ysgF74JKmui00aRuzdC66yIE56eSm1WWFimBdsWLdOCFbm7ZC+KXIDg2DHq3/kAkySkD+4z81Nff6Y/0kKIPHVYK0EIuHB8npsPmtTbeW5dbeD04RnA0OzkoQvTIgqeleGO3JhcyJYrPpWanw8+S1VeYGJMfAahm6cje3OFg0dmcF1Ju5WgMo1Shs31Dtcvr3Pj8jpRlBGWPMLSaAxqX/AKyDJNq5FngTDavLRBa48jd3u9CaLXFKI3A6OfQvQKHLeMX1ohrJ2mPP8upZmzuOFSHq6wLa63k5cmbl3PU5dtfUrSuY9KmxijkW7wRFkc9srANissLNOCbYuWacGK3F2yV0WucBwQks4nP0S1mngrBwiPHXu2bQpBreyx1YxxXcmFE3Ncvl2nHWXcfNAi8ByOrVTR2tDupvtG6O7UkefV1DwqtYAgdFGZJklUf9nweuWKz8Gjs7zx1gEWlysAtJoxRhvSVLH+sMXVi6vcubFFmirKFR/PHxVmA4dX9Aet5Xl4mRrBC5NE7wzCCQrRa6BXsOIpRK90wv5gtvL8W0Vc7+EiX6+L1gn03F6TodI6SecuUeNz2hsfEjWvkcbraBXlAvUJywk/0cA2VQxse0nC1woLy7Rg26JlWrB5cnfJXsqTO46OY67+1/8lut3CP3qU47/2T5HPIQNCnGbcetDCdSWtTsr/8n9/xmYzH8jzcz95ivfOLKK1IfBdDu+QO3Yv8TS5II0xtFsx3XaSD1hzdhafWaa5d3OLm1c3uH+n3h/U1mPpQJXjpxc4enJ+JCXZOErlxxQELpVa8Mh1pwFjTB4KoDpoleailzxW91m2qdImafSQtPuQJHpIFq3TG9A2jpAeXriMV1rBC1fwwxWkGz7D/lUu4IVESg8hPaQTPnHM8NNgc5NapgXbFi3Tgs2Tu0v2qpMLIFwXjKHz6SeoRgP/8GGCI0efebuuIyn5LvVWTBi4nDs2xyfXN0kyzcVbWxxaLLM0VyIrsjLUynuz/G+Pp3EremnIKtWAsOShlSZLFXpssFpvu7PzJY6fXuDMhRUq1YA0UXTbeYaGTjvh3u06lz55yOZaGykF1VowMmCttx0pRe6gN2M67QSVKbxXkKHhSRh1equF05u3keGBbE+br1c6AV6wQFA9RnnuQlGd7ShuMIeQPqZX9hjA6FwUd+8TNa/Q3vyIbuNyUaGt03ePn3z/wwPbDJgMnbaLgW29jA5Jse6zDWyz7pllWrBt0TIt2HCFXbKXRS5AcOw4Wx98G5OmpKurzH71p56Ls+q5EteVNNoplZLL6cMz/PBqr/zvFicOVpmrBSSpJs001dKj851OM7vtyB1HEpZ8KtU8dZjKFEmqkGK7eHNdycJShVNvLHHizCJhySXqpsRRBgZajZjb1ze5emmNOMrz9QbhdsdWFs5xHr8bTV387iQGorc0JHpDEAZDUZb4KXL1DrZbDGgrHaA0c5rKwruUZs/jlw7k6ct6mRwKtzcvS7xB0r5Ft/5ZMajtNlm8hdEpQvpI58lv2F5URgcrLCzTgm2LlmnBitxdstdFrnBddJbRvfgZql7HP3qU4PCR57LtwHOQQDvK42+PH6jyw2sDoXv2yCy1ik8UK5TWVMK9KXSftSMXQuD5DuVKQLni53G4yeTBagB+4LJ0oMaZCyscPj6H6zl0WglZqlGZZv1hmyufrbJ6v5W7uzPbywQPx+/2qqxNY/zuJHLR646IXumUQDAkehW7yXggHb/I2Xs0T1+28AXC6gm8YAHhBEXJ46JCGwadtYu8vdfobP6QTv0iSfchOmuBMU8VjrBTRgedtVBpHZW1+xkd8nObfH5WWFimBdsWLdOCFbm7ZK+LXIDwxAm23v82JstI19aY/cmvPTeRUwpcMqWJEsV8LeDAQpmPr+dC9+LNLS6cmKdScunGGQYoT3m86CSeZ0cuZT5YrVrEzmaZIkt3LqUbljwOHJ7hjTdXWFyu9B1agE4r4c6NLa5eXCWKUsqVYKK72ys6YQxE3ZR2MyZNFI4jcdzprwA2UfT2ClSYXjxsVqz7dOfTy+SQlyU+SWX+bcrzb+GXDuH4MwjhoFUMJh9QaHSK6qUwawynMNtE6wQhvCdKYTa8/+0ZHZI8m0Pa7KcyM1oVBTnynMlWWFimAStyLdOCFbm7ZD+IXOF6qCQhunQRtbVFcOIEwcFDz237lZJHlCjSTLM0V2K+FvDZzS2STPP57Tpvn1wgDFza3RRHQujvLaH7ojpy15WUyj7laoAgLwKRpQYh2SaShBBUZ0KOnVrg1LllgsDpi1WlDBurubv78F6zcHfDifG4k+N39dTG705ipECFV8H1Z8YKVOw+xAFASBfXnyUoH6Y0+waVhfco1U7jhstIJ3yCFGafkXQfoNIWYIpMDk8+qG6S8NUqKoRvC6M6OE5GtxuBkbs6R4vleWBFrmVasCJ3l+wHkQsQHj/O1vvfhiwjW1tj5m9/9bn+YayWPFrdFG0MBxfKBJ7DlbsNokRx9W6Dd04vEHgOzU6GK8WeErovuiMfHazmorUuikdsH6wGeZ7epQN5/t2lA1XUsLvbTrhzc4srn60SddMidndymMggfleNxe9Od8WvSQghhwpUDIc45APBtOmFOGy/gXj8tgXSLY2mMFt4B798BNefKVKYDbm9JkMleQqzbuNz2hsfEbVukMYbGBUjpIuQwVPGF/eEb36T4vuSqNMijesjju/jQh0slueJFbmWacGK3F2yX0Su9Hx0FBF9folsc5Pw1Gn8Awef2/aFENQqebEIMBxbqaK05uaDFu0o49bDFm+fWsBzJc1Oiu9KAm/3KaNeJi+zI+8PVqvlg9V64QxiwmA1IfJsC8dOLXD6/DJ+6NJu5dXV9JC7++BuAykEtR3c3b0cv7sTgxCHIbfXrYJw8rheY0BlwJMXqRjdvoPr1/DLh/IqbfPvUZo5ixcu47jlfpq0Hlp1yaK1vDzx1id0tj4hHS5Y4YRPnEJNSkEQeEVOZvHYUAet9ka5Ysvew4pcy7RgRe4u2S8iFyA8dpytb38LlCJdX2fmKz/5XP/o9YtFtBKkEJw8WKPVTbm33qHeTni42eWtk/O4jqTZTgh8ie9Ov9B9FR35+GA1rfKiEVpNdnddz2HpQJWzby6zfLCKUoZmIwYD3XbK3Z6720koVfxtldWG97uX43cfRe72BjhuJS9S4RdFKijcXp1htAaxS7e3KFgRVI9TnnuT8sK7BJWjOP4cQnoYlfRjhzEKlTZIOveIGpefqmBFX+TGWS7Wx45jW4xvb3BbMjy4Le1fEyt8LbvFilzLtGBF7i7ZTyJX+j6q3Sa6cplsY4PwzFn8lQPPdx9SUA09NlsJjhScPTLL6lbEWj1ivRFRbyecPzaH40garYRS4OJNuXh61R25lIKw5FGp+jiuLGJ3NdKZ7MpWagFHT85z5vwSQejSaSUkceHurnW4enGV+3caCAHV2cnubm+/4/G7Rms8390Xwmg4dZnjVXH9WRyvghGiGNCmc1H6FNXZRrfv4Hg1/PJBSjNn8vLEs+fwwhUcN696p7OIXgozrSKyeJ24dZPO1qd0Nj8m6dwjS+tgVOH2uo8UuTudpxASIbdndRjN4xsX68uXUrnNsvd51X2jxdLDitxdsp9ELkB4/ETu5mpFtrnJzJe/8twFi1MUi9hqJbiO4PzxOW6vtthqJTzY6JJmmjNHZpFSUG/FlEMXd0IqrWlhWjryvrtbDQhKLlmqSBON2MF5dF2HpZUqZy4ss3ywhtaaViPGGOh2Uu7eqnP504d0OymlsrejuwuD+N00UbSaMUpp/GD/Pf4WQg4NaKvlA9ocv1+S+JkGtE0sWPEuQfUYrj8/oWBF7vam3ftEjSu0Nz6i27xCGq2hs04exiL9XQrw4XRmeR7f4QIWWdpEq24Ra/zyShZb9hbT0jdaLFbk7pL9JnJlEKCaDaJrV8nW1yidO4+/vPzc9+O5Et+VNNspriu5cGKea3cbNLspt1fbuI7g+IEaUgq2mjHVkoczpUJ3GjtyxykyM/RDGTKMNtuqocGou3v6/DJhyaPTTkjiDK0Nm2sdrl5c497tOgJBbSaYmL+3ty0pi2ITzYgs03j+3snM8LRMqs4m3TL9EAeTFem9nj7EId/+zgUrZM/tVQO316iYNFqnvXWdztZngzCHaBWVtYGny9076XhGK7cptOr0ha9SXYyKQPdimW1mh9eZaewbLa8nVuTukv0mcgGCvpurybY2mf3yV17MfjwHAbS7Kb7ncP7EHJdu1unGGdfuNZkpexxarORCtxVTK3s4cvqE7jR35INQhny0fppmRSjD5OvoupLFwt1dOVzDaEOzHuUxuJ2Ue7fqXP7sIZ12Qlj2KZUfFbsri8wOMSpVeIG7b8Vuj376suEBbSMhDmrXWRx6jBSsmDtflCc+jhvMI6WPMRmmKBEMvTCHDZL2bbr1S33hm0SrqKwFRiOc4KnSmI2e80D4ir7w7RahDsUAt6wX52tsuMNrxDT3jZbXCytyd8l+FLkyDMm2toivXyNbW6V04U28xaUXsq/hYhGB73D+2CyfXt8kTvMcugfmSyzNlRAC6q2EmaqPnDJnaC905MNpyPzAJU0VaaIQcrLTJoSgUg04cmKeMxeWCcse3XZCHBXu7nqHa5fWuHerDuSxu5Oc9p6zq1QudrNE5Tl3p9SVfxGMhjjM4HhVBG6RxUGDVrnQfAZ31fEq+KUVwtopZpbe4+CJH0O4B3C8OaQT5PHD/UptY8K3kQvfbvMKafdhnr/X6DyN2RNmdNh+TGMD3EbifJu569tPa5aCsdkd9iN7oW+0vB5YkbtL9qPIhTxv7ua3vgVGk21tMfMTX35h+6qUPOJUkWSKUuBx5sgsH1/bIM3y8r/HV6rM10IQUG+nzFaevGLUy2CvdeSuKylXchdWZbpINbWzs+i4ksXlKqfPL3Pg8AzGGJqNqJ9h4d7tPHa300qKXL7b3d1xsZskGZ4npzYE5UUymrO3F9cbMFyoAmPY7aP+3L0voU0ZLzxAWDtdVGp7G798FC+YL4SvGhG+RsVkyWZRre3zXPg2esK3iTEK+byE75Dra1SCyproophFLnxtyMN+YK/1jZb9ixW5u2S/ilwZlkg314lv3CBdW6X01tt4C4svbH/Vkke7m6GNoVLyOHGwxg+v5eV/P725yZkjM9TKPmBodBJmpkjo7tWOXDqSsOxTqQZgIEl2TkEGuUgpV/2+u1uq+HQKd9dow9Z6npmh3YyZWyzjTyjo0cu5awy0mjFJlOG+pmK3x6S4XuHkN3X91GVPMZhtp+wKeaW2Gn7pAGHtVCF83yGoHMUNFpBOiEFj1JDw1QPhG/WF72XS7n2ypBC+ToCQuy/eMnmQWxHykOwU8mBd373AXu0bLfsPK3J3yX4VuQDBsRNsfftP89jcRoOZv/UTL2xf48UiZisBhxfLfHx9k0zlju75Y3OUQw9jDK329Ajdvd6RCyEIQpdqLcBxJWmycwqyHo4rWViucPr8MgePzICBRhG7W9/scvWzVZI4Y36xgrtDCjgpc7HbbiTEUYrjOjuu+zoxKFQxSF0mnBII+URxvU+TQkzIIo3ZsPBdeIegcgw3XBgqUzwufLdIOneLHL4f0W18TtJ5UDi+GdLxn0n49s4tT2s2KeShMRLyYHSGQWDz+k4Xe71vtOwfrMjdJftZ5DqlEsnqKsmtm6QPH1J+5128+YUXtj8hBDMVj81mgpSChZmQxZmQT29skmaaS7e2eOvkPKHvorShHWfMlL1X/kdtP3XknpenIAtLLlmahzLslIIMCne34nP4+Bwn31gkSzX1jQ7GwMZqm6sXVzEG5hfLO8bh9sR0pxXT7aQ4jsDdI9XuXhZSOqNxvcPV2XSRr7cY1PW0eXLHyfP3VosY35NFmeJ3CarHcYPFvByyMWPCN0GNCd9O/SJJ9z4qqaN1ghAeQj7b93WnkAetIlTaRCcNVDac19fG+r5K9lPfaNnbWJG7S/azyIU8Nnfr238KxqCaDWZ+/EsvdH9SCKqlvFiElIKV+RKV0OXz23XiVHHlbp13Ti3gew6ZUnQTzUzZf6HH9Nhj3ocdeS8FWaXqo4pqajulIOvheQ6Hj81x7NQCUTelWY/Q2rB6v8n1y2s4rsPcQnlHwSGLzBmddkrUyT9/z4rdiYxUZ+vl6xUeudA1+B5EUYwxzyeedZLwrSy81xe+jlsCRksVG52ikjpJ9x5R8yqdzR/S2fqUpH2HLNkcVG6TwTMf42hBizzkwegUnbVRaQOVdYswDCt6Xyb7sW+07E2syN0l+13kOuUyyf17JHdu527ue+/hzc2/2H06klLgstWKcaTg8FKeD/TG/SadKOPmgyZvn1rAcx2yVBOniuorFLr7uSMXYlBNTUpBmmSoTPcF6SSC0OXYqQUOHpml1YzotBKyTHP/dp1b1zYIQpeZucklaYEiJljQbad02glC5mWJrTDZmTzWOR/M5oczzMwtkaQumiJ1GRpU7vY+r4Fcg6wOy4TVE5Tn3uwLXy9cQroVhBCF41t8L0yGSpuk3QfEret0tj6hs/lD4vYtsmgDpboARS7f5yR8hRw4vml7EOOrikIWcn9U6JtG9nPfaNlbWJG7S/a7yAUIjg25ua0WM//B33rh+xwUi8gdvRMHqnRjxd21No1Oyr2NDm+fnMdxJHGqyZSm8oiKXC+S16Ejz6up5SnIPL9IQZaqQkhMFgilis+JM4ssLleob3aJo4wkVty5scX923UqtYBqLdhxn7JIbxZ1UzpFrLbnW7H7OPL2GBAnGiGCPMTBq+H4vQFt+fXrx/buskLbJHrC1wuXCavHi6ptXyCsncIPV3C8IsxCx8V+yWN+szZptErcukG3/hntjY+ImjdIo1V02sZg8gFuz5hfdyStWa+QRdJApW20jjBaI4Rr8/g+J16HvtGyN7Aid5e8DiLXqVSI790luXuH9MEDKj/yo7izsy98v4HnICW0OimOIzl7ZIaNRszDrS6bzZjNZsyFE3NIKejGCqU1lfDlC93XrSPvpSArV3xUlufbhclxu0IIqjMhp88vUZsJ2NrokCaKqJty88oG6w/bzMyVdiwqAQOxm0QZ7VYCxordR7FTexwMaBvO2VukL9smfM1zE3pCCBy3hBcuElSOUZ49R2XhC5RmzuKXD+bZJISH0UkRWwx56EOHLF4nbt+iW79YFLG4StJ9gEpbRUqzZxvgNojvpRhgFxVFLFpoFaNNhrSid9e8bn2jZXqxIneXvA4iFyA4eoyt97+Vu7ntFrUf+/GXst98kJkmihTSEZw7Nsvd9TabzVzsRonizJEZHEfQjTKMgXL4bKO6n5bXtSPP87H6VGoBBkjinVOQCSGYXShz5vwyQcljc72DyjTtZsy1S2s06xFzC2X8YOfPrle4IokV7VaM0eAHVuyO8zTtcZC+rDQmfHvhPwbdz+bwfIWvdMKictsRSrNnKc+/S3n2An75cJFRwsdotb1620hKs15mh/uotI7RGUJ6SLm7m91BiEMR16tisqRBljUHhSuERO4yV/DrxuvaN1qmDytyd8nrInKdapX41q08PvfBAyo/+kXcmZmXsu9K6JGkijhTOI7kwvE5rt9v0uik3Flr5+EMB2tIKehEKQYoP0IsPW9e945cCEEQ5CnIpBRE3QzBDs6uFP3UY1IKNtc7GG1obEVc+ewhcZQxv1h+ZHaFXohEkihazRilDH5g4yp7PGt7HBW+1UGVNuFRhPgWhSQUPCLzxq726/i4/ix++RClmTNUFt6hPP8WfvkI3o65fHuZHe4RNa/Q2fxBPsCtcz+v3iYE0intSqAP0pj1BrMlqLRBlvREb4YdzLYzr3vfaJkerMjdJa+LyAXwjhyh/sG3cze326H2xR97afuulDzasUIpjetKLpyY5/PbW3SijOv3m5RDlyNLFaQUtLspkrxk8MvAduQDPN+lUvNRShPHasfCEo4jWTlU49QbSyil2droYgxsrnW4cnEVrQzzi+VHFonoVVHLUkWzEaMybZ1dXkx7HK3S1hO+FYRwGVRqe/7CF3pFLGbGcvn2UpotFZkdGBngZkyGSusknbt065dob/6AuH0HldTB6Hxg2y7CHPIbLKcQzCYXvVmzGMzWLVxnK3p72L7RMi1YkbtLXieR687MEN24TvrgPsmD+1S/+GO4tdpL2bcQglrZo9FJMMbguQ7nj83x6Y1N4lRx+XadpdmQlfkSjhS0uimOzMMdXjS2Ix+ll5GhVPKIo5Qs0zuKXddzOHR0luOnFoijlMZWhNGGtQctrl1aQzqSuYXSju/v7U9Kgco0rUaEUvq1drOQHc4AACAASURBVHZfVnvcSfjm+XvplyjOQx2eb2neQUqzocwOi+8RVk/ilZZx3ArGDKc0M+isRdp9QNS8Ugxsu0Yab2B0gpQeQj59cZntGRwydNpCpfVB2rLXOIOD7Rst04IVubvkdRK5AP7hw9T/n/dBa3TUpfajX3xp++4J3a1mgpCCwHd44+gsH1/fIM00F29tcXipwsJMiCMFzU6GK8ULF7q2I5+MdCTlaoDrSqJuHi+90x96P3A5enKeQ8fm6LQS2s0YpTQP7jS4eXWDIHCZmS89UijkYleSpZpWM3+c/ToOUHuV7XGQv3dQoli65bxaGwwc3+eY0WF4345bxguXCKrHKc+9SXn+HfzyoSKPsERnXSDP6qBVRBav5anMNj+mW79EGq2isg5COLtOY/b/s/dmsZFl+Znf75y7xh7BLRdmMpO519bV1Zu61arullqacY8XyNIM7Bc9CH7QgyFAGkN+EDzCAIYM+EWPAmxZkG3ZDVkwxnIL8LSt7q5epqSalrqhqq6q3CpXZiaTTDL25e7XD/dGkMyFGQwuweX8gERlZZJxD5mHN774x3e+75nYskGCw9phNlhfY3x4UfdGxX5BidwROWoiVy+V6N2+hb+8jL/0mMLnv4CWz+/Z9aUQ5FOhK6Uga+vMnyjw4Z3qoP737PECpZyZTHS7ProusXaxVEDdyDfHMDRyeZMoivGcYNMGtUzW4Mz5SaaO5WnWHZyej++FPLxf59H9Orl8ctDt5WJ37YCalBLDPDoHhfbTfkz+LdK2Nj2NMntG+EYQBRDvXIbv4PpSQzeLWNmTZEoXyU18Cjs3h26WEdIgDp1BokMc+cmhts4Deo1rdGsfJr7eoEVMjDayr3e9oI2Iw8TXG/otwtBJ4tQOqcVhP+1FxdFGidwROWoiF8A4cZLmD7+fTHNdh/xbn9nT62tSkrF1Gi0XKQWFrMmpmTwf3k6F7r0aF0+VyWUMpBQ0Ox7mLgpddSN/OUIILNsgkzPx3IDAf7GFASBXsJi/NEWpkqFe7eK5Ia4TcP92lZWlFsVShkxu8wKQ/gE1p+vT6/rouoauH/4oqP2+H18kfDdm+KZVxTs88RVCpAUWx8gUz5GtvEGmeAHdnkJqFnEcrB1qiyNCv5kcaGvepFN9Pymt8OpJioNmjZTisN7Xu1ZS0U6iy4IOUegQR+E67+/BZb/vRcXRQYncETmSIrdcpnfzJv7KE7ylxxS+8EW0XG5v16BJTEPSTOtfy3mLY5UsH99dm+heOVMhY+mJdaHjYRoScxeErrqRD4+UgmzORDckrhNsWhUshKBYznDu8jSZrEFttUMQRHTbHndurtCo9ShPZLFeEhnXF9OdlofnBZimhtzkQNtB5yDux2czfNOqYs1OJ77xhvKKnY4yM+xJ7PyZ5FBb+RWMzDGkntzToqA7+Pgo6OI7y2lN8c/oNW8RuKtJRbE0Rq4o3lhSkeb1bogu80gsDgdr2nsQ96LicKJE7ogcRZELYBw/TvNHP4QwJPI88p9+a8/XYKZlEa2ujyYFUyWbct7k+v06XhDxyYMGr85PpB8naHR8bFNi6jsrdNWNfOvohkY2bxJDEjm2iYVBCEFlKokd0wxJbaVDFMW0Gg63rz+h1/WpTGYxXvICRmqCKIpptzxCP8S0D+dhoMOyHzctr2AXyyukgW6VsXKnyJYvJ1XFuVk0swhCIwp7g7a2OHKTwor2fbr1j+nVr+L1llJhLJD65j7yzb72jdFlPlHQP9CWVhJHEULu72nvYdmLioOPErkjcmRFbmWC7rVrBKsreI8fU/jiz6Nls3u+DtvUIYauEyCl4PhEFtOQ3H7UpOeF3H7U5PX5CXRdoklBs+2RMXWMHXzbWt3IR6Ofr5vLm/heiOcFSPnifxepSaaPFZi/NE0cx9RXu8Qx1Fe73L72hCCIktixTf5tB0kMYUSr6UJ8+AolDvN+fH55RT4tr0i+1rXyip2JMkuqigtpdu+FxNebP4thTSCkSRR5xJEPpNFlXgOv+5Be4zrd6s/wuouEQSfJ69W3kdf7TCVxb92BtrWiiv10oO0w70XFwUKJ3BE5qiIXwJiZofnujyAMiQOf/Kc+PZZ1ZG0dzw/xggghBKdn8oRRxP2lNh0nYOFJm9fmJ9CkSCe6Lhlr54SuupFvDyEEmayJZes4vYAo3Nyvq+uS47Ml5s5P4LshjVqSsbu63ObOzRWkJqhM5oY7nOaFdNoeUiQZv4eBo7YfhZCp8M2ulVfo+XUZvjt7sC2pKc5iZKaT3N6JN8iULmHYSWZvHEfJtBeAiNBvDfJ6u9UP8bqPCIM2MHpJRX8dGw60RV5ymK2f2duPLxNyR77uUThqe1Gxf1Eid0SOtMidnKTz8UcE1Sr+4yUKX/oyWiYzlrUkZREBYZgI3bPHC7R7PourXRodj6Vql1fPVpCpuGm0XbK2jr4D3kx1I98ZNE2Sy1sgwH1JCgOAaerMnikze6ZCr+PRbibtZ0sPmzy4UyVXsMgPkcSwdjjNOxSH09R+fDrDt3+wzUoPtsVEUbCjMWZSMzGsiXXRZa9hZI6j6dnkesHToneRXjMpqfC6i0kzGyC17A6I3qfjy1pEfpPQ76QH23qp3SFMvx+7J4DVXlTsF5TIHZGjLHIB9MlpWn/3LnGQxPDkXn9jLOt4uixCCMGF2RJP6g4rDYdq06XecrkyVx5M8eptj1xm+0JX3ch3FtPSyeYtgiDEcze3MADYGYO5cxNMnyjQrPVwej6eG7Jwu0r1SYfyRBY7s/kp+GRyLOi2XVwnwDC1TdvW9jNqPz7Lmr+3X1VcSmPMkp7igbeXnfH2Ji1tpdTXe4XsxOuY2eNoeg7ieN1htjgRvb1Fes2biejtPCLwWwAjx5atfd0y9fbK5EUjceInjgOisJdOfpsEfisRwIGTZPlGHsRiIJxHRe1FxX5BidwROeoi15iaovOzDwjrdbzHixTe/iqauXm0027xdFmEEILLc2UernSotVyWaz1cL+T8bHFN6LZc8hljW4JG3ch3nqQ1zcTOGDiOT7hJa1qfXD6JHcsXLKorHQI/otNyuXPjCa4TMDGVe+mUVkpJHEO75RB4IdYBPJym9uNwCJHGmK339u6axUFLRe8s2fJlshNvJCUVA9HbI/EUx4RBG7/3OIktq32Q1BH7LYhBG9HT+/w1rZv8CpEe5UsEcBx6REGLwG+lvt8OUdglDF2i0AMiks/Y/Huj9qJiv6BE7ogcdZErhECvTND6939H7PsIIcm9+urY1iOFIJcxqLeTaDEpBVfmytxebNHq+jxc6aBJwZnjSR1xMtF1KWQNtJdMDF94TXUj3zX6FgappZFjm7SmQfJ35Yks5y5NIaSgutIhjqC20uXOjRU0KahMZl8YW9ZHSkkYRrRbDlEUH6iaYLUfR+PFFgcYWByiCMROid7iOtH7Omb2JJqRZ83eELNWR5yK3uoHuN0HhF4LiNODbDsfi7hRAMs0vjixQMSRRxRsboOI08fQNKn2omJfoETuiBx1kQvJAbT2T39C2GriLy1SfPuryDFNcyERRhlLp9FOyiI0TXJlrsKNhTpdN+Du4xY5W+fkVJKD2bcuFDKjCV0lKnYfw0xa08IwxnVf7teVmmTmRIEz5ydxej7NukMUxiw9arJwt0Y2b5IvDtOcJgnSw2kQH4iaYLUfd4bnWhyM3bE4DERv9iTZ0mVyE29g5vqil/QgW1/0dlLR+0kiejsPCP0muyl6N65VDG2DiII2mnDpdZoEgbsu43g8B+EURxclckdEidz0FXuxSPsffkzseQjLInv5yljXZOgSQ5e0OslE19All+fKXL1Xw/VDbj5oMFWymakkB+WkENRbHsWc+dK3xZ9GiYq9IbEwGGSyBp4bEvjhS/26hqlx6myFmZNFGrUeTjf1696psfqkPZRft384zXUCeh0PTRfou1gTvV3Uftw9nm9xMNhpi4MQEt0opKL3ErnKG0lWr1EAAeFg0ksqepfWid6FRPTGEVKzEXJvU0PWT4GllJiWjut6RKGfxJ75TSK/lVogemnDW/9dmv0Tf6Y4XOyUyBXvvPPOWO+q1WqVb37zm9y+fRvbtvnc5z7Hr/3arz3zcXEc89d//de89957dDodpqam+MY3vsHnPve5LV3vtdc+u1NLP9DEUcTdf/X7+EuP0Upl5v+7/x5pWeNeFvW2w0rdGXgxVxsOf/Zvrw1ydf/zr1/gwmwJSPZEHMOZ44UtTXR1XVKp5KjVkkYuxd7g9DyadYc4ZqgXJnEcc/92lQ9/8pBeN8k1RcC5S9O89tYJLHu4itYwCNENjVIlsy9jx9R+HB9xHCcHt8JuUuAQ+kC0401lcRTiO0/weot43UW83hKk2cBPI6SFZuTRjEL6a+PvR6kmHhZNkxSKGVrNHmH44r2Y1DhH/QUjhJ4WXRhIzUJKEyH37wtLxf5H1yXvv//3236csU9y/+iP/ogTJ07w27/923zmM5/hW9/6FmEYcu7cuQ0f94Mf/IB33nmH3/3d3+XXf/3XmZiY4E/+5E/49Kc/TbFYHPp6apKbIIRAy+Vo//QnxK6DyGTIXrw07mVhmzphFOE4YVIpa+vMnyjw4Z21+t+zxwuUcubgSajR9inmDOSQT0pqcjYeBq1pMbiuP5i4voin/bq1vl93tcud6/183eH8ugDtlovvhZiWvuXp/26i9uP4eNrioBkFpJYBkU56Q5+dsTdINCOfFFSULiatbNlTSSsbIvX0pqIxLY4IvTq+s4zXeYDTukWvfpVO9X269Y9xWnfwug/xnZXEZhA66Tr1bacrWJaB5wbE8Yv34rOH4BL7Q+L/ba8dgAu6SQJEtD4CTU1/FS/nUNgV7t69y7e//W1+53d+h0wmQy6XQ9M0fvCDH/C1r31tw8f+8Ic/pFQq8fbbbyOE4NixY3z/+9/n9OnTzM7ODn1NJXLXME/O0vy7d4m6XfylJUpf+yWENv5X3znbwPVDvCBECkEha3JqOrcmdO/VuHiqTC5jpDfLmEbH3yB8N0OJivEhhMCydTK5pDXNd0Ok9hKR2vfrXpjEdQIatR5RtDW/LiRiNwoj2k2XKIz2zeE0tR/3D+tFr27k0cwCQprERMRRSBwHg4/b3nX6ovf4mujNncKwZ9CtCpqeQ0gjEY7pNfvEcZAeJKvj95ZwOws4zVt06x/Tqf4j3fq1VAQ/SkVwKzlgRoyQxqYieFiR++Kv66kDcEA/ASLx/jbTw29tZX1QbMpOidyxvnd3//59JicnyawrJJibm+Px48e4rou17u3zN954g29+85ssLCxw8uRJPvzwQ3zf5+LFi+NY+qFASMnkf/gfs/S//BlBdZX6D77PxC//yriXBcDxiSwPltsEUVoWcaLIP//aOf7ynVs4Xsj/9v/d4Df/2RUqaXlAHMfcX24xd6ww9ERXMT40TTIxlUtFa5coil8aC5fNmXzhK/OcvzLN+z9+QHWlQ7vp8rffvcXMiQJvfuE0pcrm5SZCCHRd4PYCet0m+YJF7iUFFIqjSyJGs2hGUoEeR2GaTOAm08l4Z6wNQkjMzDHMzLFn/i6OAkK/vdaO5rcI02lp6LeJQ2fDx0dhlyjs4jvLz72W1HPPtUFoRgEpC9v6OjajL3zXvrDkIGAUOhDHxMQD64OUBlLPJh5l9bOp2AZjFbmdTodsNrvhz3K55AR9u93eIHLfeustFhYW+MM//EMATNPkN3/zN6lUKlu6Zj+mSpEw8fbbrH7rrwhqNRrf+xumfuWXkftgmgtw5mSRe4vNQbzNq/OT/GoQ8X/98A7tns///jc3+C/+o1fJpweRojhmcaXD6eObC92+mDqo5QGHCT1vksubtFsOrbqL1F4+JZs5UeCX/5Mr3LtV5YO/f0Cv67O82OI73/qYc5enef0zJ196OI10etzreriOT75oJ+1tY0Dtx4OExDDLg/8LA49oIHq9JIl2pw+OaSa6MQFMPPevo8gn9Fqp6G1t+H3gtYkjd+PHB5308NvzHk2wYpfQzAq6WcGwJ9CtCXSzuGN5v8/yvMf1if1VAh+kNJGaidRzSG24d+sUB5+duh/uv1MYL+C9997jvffe4/d///c5efIkV69e5U//9E+ZmJjgzJkzQz/OxERO/ZA8xdy/+HVu/4//E/7yMt5P/j0n/un+mOYClEtZPnlQHxws+8pn5ogQ/N8/vE216fLNv7nJf/nP3yRjJVs5imIavYCzJ0ovfTFTLI6n0ljxLJVKjuhUTHWlTbfjD1XV+8ZbWa68foKf/eQB7//DA8Ig4ta1J9y/XeWtn5vjtU+fHPpGGYYRvbZHqZIdm9hV+/EgkgOSQUscR4SBi++1iQOXKPKTyeSuH8DKAC8+lxIGLr7bfOGvpCyiT4zn1MGpA3cGfyqEhpmpYGUnsTKTWNlJzMwUhlXYk+fTOI4hagKg6RaabqObeaS2e4fwFIeDsYrcQqFAu93e8GftdjtpwipsfNvknXfe4Stf+Qpzc3NAYl+4fPky77333pZEbrXaUZPcpzA//yW0v/hLwmaTB3/1LczP/ty+meYClDM695Zagzrfz1ycotro8aP3F3n4pM3/8G8+4Df+g8sYqTCKophWy+H0TP65N2BNkxSLGZovOUGs2Hs0Q2JnNWrVHmEQob3Erwtw8bUZZs+W+eDvH3DvVhXfC/nxj+7w8fuP+PQXTnEyrYYehnq9h6YJimUbO7M32dFqPx42skCWOA4JvS5R0COKPOI4TA+GjeP5Jw96HkM/iZFb+9M4jokjl8BrE6ZeWaImvfYTfKc28APHcYjbXcHtrmx4VCENdKuCYU1gWBV0awLDriC1zC5+nT5x3CKOFxFCS5IcdBtdz6lEh0PEoZjknjlzhmq1SqfTGdgU7t69y4kTJzCfKieIoogo2vgEEAQbDfnDEEWxOtzxNEKj/E++wer/+X/gPXpE/W//juKXfn7cqxogheB4OcuDlQ6Gntw4v/bpk3R6Pj+9scK9pRZ/+b2b/ItfPD+Y+DpuwL3HLWanXjy5D8NIRTbtQ4RM/LrdThI5JgUvTVCwbIPPvz3PuSszvP/jBapPEr/uv/vOLaZPFHjz86coT2Q3fYw+YRizstRG1zUK5QyWvTe3SbUfDxsCZA5p5pAk3tqgb23oHwTb4aiy0TDRzInk17oIsSAIE8uDWyPwqsl/3RqBV6ef+RtHPn5vGb+30f8rNBvDrKBb6a/091LbyXdJNOKY5AWE7+DG1eRFhGaiaZm0aENZgI46Y01XKJVKfPTRRzx48IDLly+zsrLCX/zFX/D1r3+ds2fP8gd/8AfMzc0xMTFBs9nk3Xff5cqVK+Tzea5evcq3v/1tfvVXf5XJycmhr6nSFZ6PfXqO+g/eIfZ9/JUnlL7y1X1w813D0CWmLml2fDSZRE9dmC3xpO6w0nBYbbo02h6X06mdEAI/DOl5EYVBCkOCOs1+MDBMjVzBJAwjXDcc6h2YbM7k7MVJCiWb6pMOgR/RbXvcvrFCr+szMZUbqhiiHzvWaXt4ToBhyF3zzKr9eDQQQg6KKTSjuDGqLPIh3n5U2XbZmK4AUrPQrTJm9gR2YZ5s5VVyk29iF85jZo6jW+VEuKYT4QFxQBi08Z0nuJ0Fes0bdKof0G1cx+0+JHBWB1XIUpo7ENHWT3UgjWDrDiLM4tAjKfvYH2kqiuE4FOkKAL/1W7/Fn//5n/N7v/d7ZDIZvvrVr/LVr34VgOXlZVw3+cH5xje+QRRF/PEf/zHtdpvJyUl+4zd+g0uXxp/tehiQlkX5V/4p1b/6N7gL92n95B8ofv4L417WBgpZkyCIWG0mZRFSCv7Tr8zjfCfgzmKLD26tkjE1/skXTic5wFLiegGPq11OTOZefgHFvkMIkfpkQ+q1HoEXoOmbi1QhBHPnJjg5V+bGh4+5/uESYRBx58YKC3eqvPLmCS68MjOUaNV1SRTFrCy3MS2dYjmDsY/b0xQHAyFE6i1NJptxHBGFDlHQHdQPx1FSQQwxApkmD4xfpAmhYVgVDGvjoe/kAFwdvz/xTSfAUdBd+5iggxd08DoP1j8imlFIp74TGNYEZuYEUre3tcbkW5XaMZxucoBZM5ODbHoOKY198f1U7C5jbzzba1Tj2YsJez3u/N6/JHJ62PPnOP37/2pf3gSWa11aXX/g1/T8kP/1/73Bo5UOAL/41knefnNtYh+FMVlb53gqdFXD1MGl1/Vo1nvA8Ckp3Y7Hhz99yP1b1cGf5Qomn/rc1vy6AIEfYmUMimUb/SVie1jUflS8iKRZLEza2CIfonAgggcZunHasfB0RNcIDNt4thWi0E0FbyJ8fTexPjyd+vA0hj2NmTuFlTuNYU/t2JQ7acoMAYHULIRmpX7esc/8FOs4NI1ne42yK7wYaRiEjoNz8wZBvYY9P4957Pi4l/UMuYxBzwsJgiRDV9MkV+Yq3Fio03UD7j5ukbN1Tk4lolZIgetHeH5EPmuot4cPMIahkctbSWua8/LWNEhsD7NnKhyfLdGo9+h1fXwv5MHdGitLLcqVLHZ2uFPaUksLJVoeoR9i7EB7mtqPiheR7G8NKY3E6qBn0IwcupFHNwtoRhHdKCC0bFIeITQQMnHMpmJurYI3Jnnb/sX7dbtlEM/9GqSOZuQx7Gms/GmypUvkJj5FtvwKVm4Ww5pEM3IIIVNrQSKuo6CL33tMr3Gdbv1jAqdKHAVoevq1jrqedYUVEBGHXmptaBOFLnEcIeT2muMU2+dQNJ6NAyVyN8eeO0P9e9+FMCSoVil++Rf25TS3kDFodz2iOEYIgaFLLs+VuXqvhuuH3HzQYKpkM5OWA0gpcL2QIIwo5EwlKg4w61vTPDfA96OhhGYm9esWSzbVlY1+3WbdoVQZ7pBZ0oolCMOITtMlCCJMa/QDRErkKkalL9ik1JGalYhgPTsQwbpZSsseckhpgtBS8SaIidNorjAVwRFCSix7Z0Xui9YtpYFuFjEzx7DzZ8iWr5CbeBO7MI+m5yGOCYPk3TnikMCr4bbv0an9DKdznzDoJC8A9Oy2nqOEEAjZt4IktpHAaxL6nbTwI05F7/57HjzMKJE7Ikrkbo40TcJ2G+f2LYLqKvaFi5gzM+Ne1jOItO632fGISYSuZWpcPFXio7tV/CDi+kKdk1M5JoqJt0tKQc8NiYmZrOSUqDjgSCnI5kxMU8d1fKIwfmkKQ+LxzXDu8jSaJqmudIijmGbd4db1J3TbHqVKBtPagtgNIlpNhyiMR6oKViJXsZsMpsGaiabbaHo2nQYX0M0imllEN/IIzUbTdWzbxHU8wihI39bfuwNxiVc5k9YdXyJbeR3DnkZII60A9oH1U94bdGsfE7irxFGQtKRtY8rbX4M6xDZ+lMgdESVyX4515gz1734HooigUaf0818e95KeixCCfNag3nIHk7ysrTN/osCHd6oEYcy1+3Xmjxco5pJIOikFjhdiGDqaQImKQ4CuS7Lpv6/rBAjx8tY0KQXTxwvMX5giiiLq1R5xDPVqj1vXn+D2fMoTwx0yS8SuJPBD2i2XOGZLk10lchXjZG0abGAYGQrFMn5oIfWk7lcIA9KtHA38wHsjfIXU0K1yMumtvI5dmEc3CkBE6HeBeMOUt1v7GU77PmHQ3pEpL6zVESfn2EIiP80UDnrEkQfIfRIFd7hQIndElMh9OdKyCOp13Lt3CFaekHnlVYwtxLTtJVIKchl9g9AtZE1OTecGQvfqvRoXT5XJpVWvuibxI3C9AFudlD8UCCEwLZ1s3iTwQzwvGMSAbYZuaBw/VeLM+UkCP6JR6xLHUFvpcuvaE3wvpDyZHaqBrT/Z9byQTtuFOPEDDyO4lchV7Aee3otCyHQCnEUz8snk18gjNIu+8l1/EO5lnt/tMJjyZo4lU96J19Ipr0kU9tamvOHzprw+Us9se8qbrKMveuPkQGDQJvCbSTpGFICQSFVKsW2UyB0RJXKHw56bo/bd70AcEzQbFL/4pXEv6YXomsQyJc22NxC65YLFsUqGj+/WBhPdK2cqZNKDQlnbpFrvIUSMbapTtYcFIQR21sSydZxeQBQM59c1TI2Tc2VOn5vAc0OatWSyu/qkw+3rTwjDmMpkdqjYsf5hOM8N6bQ9IN5U7CqRq9gvDLMX+1PfwSE4s4hmFBLhm05340Hyw8sPu42KEP0p7xzZyutkCufQjAIQE/odnj/lvUfod5KvYUemvOsPscXEkZcUaPitRPTGAVKoQ2yjoETuiCiROxzSzuCvrOAu3Md/skz2U29ilCsv/8QxYeoaui5pdf2BqJkqZSjlTK4v1PGCiE8eNHh1fgLb1LEsAz8IaXU8dF1iqYnuoULTJLm8ldhTej6Cl1sYACxL59SZCrNnKjg9n1bDSXJyl9rcvv4EYihPZJBbELuuE9DreAgpMMxn95kSuYr9wqh7sX+QTNPtVPgWUuGbSfPNICaCKEgPue2s8BVCIAdT3otkJ17HyMykU14ntRVAFPaSKW/zBt3aRwTuClEU7OCUty96k0NsKrlhdJTIHRElcofHOn06SVqIY8JWm+IXfm7cS9oUy9CIgW5vTegen8xiGpLbj5r0vJA7i03eOD9JLmvheol/s9XxsAyJqYTuocMwdbJ5iyCI8NzhLAwAdsbg9PwEx0+V6LY9Oi2XKIxZXmxx5+YKUgrKlexQU2KZNvQ5XZ9eN3m3Yb3XV4lcxX5hJ/diInz1NeFrFNaa3mR/4hsTD9Iddk74CqGhm/0p72vplLcI9BMb+lPe+lNT3p3z8ibr2Cy5wVHJDZugRO6IKJE7PFo2h7u4iPfwAf7yEvnPfBa9WBz3sjYla+kEYYTrhYOT9qdn8gRhxMJym3YvYGGpzWdemSEIQuI4RkpBs+OTMXWMIbyXioOFEAI7Y2BnDFzHJxjSwgCQyZqcOT/J9IkCnZZLt+MRBhFLD5vcu7WKbkhKleGeEJNrCrodHyctM9EN4euCWAAAIABJREFUTYlcxb5ht/fiQPhqNpq+Tvjq2XVWhyTWrP/xO3LN9VPeSjrl1SziZ6a8S+mU90O83mNCvw2A1DI7Mn3dmNwQPZXc4KKSG9ZQIndElMjdGtbsKervpNPcbofCZz8/7iW9lFzGoLuuLAJg/kSBds9ncbVLo+OxuNLhypny4HOkFDTaLllbRx/irWjFwUPTJNm8ha5LnJ5PHA//JJrLW5y5MMnkTJ5Ww8Hp+QR+xOJCg/u3q5iWRqmc2YLYhV7Hw+n5GKZOvmArkasYO+N4wZUIX+0p4VtAIInjODnMFUc79hb/hilv+TUyhfOpl5d1U96I0G/idR/Ra96gU/sZbuchod+COEbqGYTY/jt/KrnhxSiROyJK5G4NLZ/HebCAv7iIv7RE/vNfQM/nx72sl1LIGLS6HnFaFiGE4MJsiSd1h5WGw5Naj3rb5fLptVrXROh65DPGUAeMFAeTfmtaFMV4Q0aOQRpZV7SYvzRFeSJLs97DdQJ8L+TR/ToP79WwMwaFkj2k2E32WLfjEYUxvh+ofacYK/vlXQUhkspdzcil3l4zqTGOQuIogCGaDoe+jm4/NeU9lkyWiYmCXvqRMVHQxu89xml+Qqf6AW5ngcBrEMdhMundgVrgp5MbwqBF6LfXHWIzjoyfV4ncEVEid+tYJ2dpfP97EEVETo/CW58d95JeihCCYtak3nYH/y+E4PJcmYcrHWotl6VqD8cLOT9b3CB06x2PQsZAG9K/qTh4JK1pBnbWwPNCfC8c6jBZ/3OLZZtzl6cplGwatR6eG+I6AQ/u1nj8oEE2Z5IrWEM9Eeu6xDR0atVekrMbbZ7GoFDsFvtF5K5n7VBbFt0spAI0jS5LY8N21stbwsqdIlu+QnbiDczsCTQjGexEYY+kHjktpHCWcVq36VQ/wGnfJXBrRJGP1KwdLKXoH2JzCfxmInqj/vPa4bU2KJE7Ikrkbh29WKR35zb+8hL+48cUvvjzaNnsuJf1UoQQ5DMGtfZahq6UglfnJ7i/1KbR9ni4ktRGnj2x5jUWQKPtUcybyEN6A1EkSJkUSdhZI60IDoc+nLa+PS2bM2lUe/h+iNPzuX+7yvJii3zBIpe3XrIGgWUZBEEAgOeFtJsOgReiG5qa7ir2jP0ocp9GSA1Nt9GNfGozkMRxtOO2BuiL3iJW9iTZ0iVylU9h5U6hmUVAppPeCEg9vc4T3PYdurWf0Wt+kmT0hi5Cmsmv7dYP90VvHBH5XUKvSRgeTmuDErkjokTuaJjHT9D44feTaa7nkX/z0+Ne0lBoUpK1derrhK6ha3zutRN8eGuFjhNwb6mNbWqcmk5erQshQECj41PKbe/GpDgYaFoqdm0dzw23LHYrk1nOXZnGzhjUq12CIKLX8bj3ySory20KRZtM2sr2NH2R63nBwCcspSQMIzpNF9dN0kJ0lf6h2GUOgshdz/NsDXEcEUcBcRTumK1h7XoSzcintcMXyE18Cjt/Bt0sIaROFDoQJ4fm4sglcFeT9Ib6R/QaN/CdFaLQSSaw2nC2ps3WIuTT1oYWUegeCmuDErkjokTuaOjlMt0b1wlWVvAeL1L4hbfRbHvcyxqKfllEo+2hyaSVqpCzmD+e59q9Go4Xcuthk3Le5PhEMqFObj4xza5HUQndI8MzYteLkNrw9bwT0znOXZnBMDTq1S5hGNNpedy5uUJttUuxbGNnjGc+b73I7ZM8gUuIodfx6bQ9ZWVQ7CoHTeSuZ6OtoTjw1Said2dtDeuvqenZxNNbPE+u8inswjkMayLJ6I3cwbXjyE+KKToLdOtX6dav4veWiIJe2iw3uujdWEqx3trQObDWBiVyR0SJ3NExpmdovvsjCEMIQ3JvfGrcSxoaU9fQpaDV9ZPyB8uAOObCbImP79bwgogbC3WOVTJMlTNAcuOIophOz1dC94jRF7tWRscfQexOHctz7vI0miaorXaJoph20+X29RVaDYdSJYNl64OPf57IffoxhRCplcEl9BMrw7A+YoViGA6yyH2axNaQ2RNbw+CaafWwYU9jF+aTJrbiRQx7EqlZxJFPnIpO4oDQa+B1H9BrXHs2tkwfPbZsY1RZSOR3CP1Gmtrgg9D2ffWwErkjokTu6BiTk3Q++pCgVsV7vEjxK19Dms9/C3Y/Ypt6MhXzAjK2iesFWIbG+dkSH96pDup/T8/kqRQSH6UQgjCK6XkhhYyhhO4RY4PYdQL8LWTsappk+niB+UvTANRXu8QxNOsOt64/odv2KE0kYvdlIrdPMq0ShGFEu+niKSuDYgc5TCJ3PXtta3j6uoY9iZ0/Q67yGpnyZQx7Gk3PEEdhYnGAZ2PLqj/D6y4msWZCbKug4pnUhkH18P5tYVMid0SUyN0e+tQUrb97lzg9JJN79bUxr2hrZG2dMIyJpcD3kzKIXMbgzLHCQOhevVfj3IkCxdRDKYQgCCJcP6SQPTiiXrFz9DN2TVPHcwOCYHjPrq5Ljp0sMn9xiiiKqFd7xDHUqz1uXXuC0/OZPlYgJn6pyO3TtzLE660McYyprAyKbXBYRe56nrY1CD155243bQ3rkdLEsCaw8nNkK6+SrbyaxpbleDq2LPRbieht3KBb7U96O2kr23C53E/zdGrDoIUt6OyrQgolckdEidztYUxN0fngfcJGHW/xEaWv/RLS2H7n915SyBmEQKfrDf6smDOZncrx0WCiW+PiqTK51D8phMDzI/wgIp85WF+vYufQ9Y1iN9yK2DU0jp8qMXd+gsAPadQSsVtd6fLRPz6kUethZw0y2a29YzCwMrghLWVlUGyDoyByn0Y+Y2sQia0hDojjnWteexFC6uhm+dnYMj2XpCgMRO+6SW/jOt3ah+s8vVrayrYN0QsDa0PgNwlDJ7FWxPE6v+/eoUTuiCiRuz2EEOjlMq0fv0fs+whdI3vllXEva0tomuTYZJ4nqx3CaK0VrVKwmC5nuHqvhh/EXF+oc2WuQsZa8046bkgYReRsJXSPMn2xa5g6nrM1sWuaOifnypw+N4HnhjRryZNYs+5w9+Yqjx800HRJoWQPbY0AZWVQbJ+jKHLXs97WoJtFND2PEHr6LktaRhFHJNPO3RG+g9iy3Gwqel/HzBxH6lli1onegb3hYerp/RjfWSYKtyt616wNxCFR2CPwmonwDXpEYS/xNSPXTYR3HiVyR0SJ3O1jHDtG+6c/IWw18R4vUv7aLyH07be97BVSCrJZE0MKai0XiAc/qNPlDKWcyfWFOp4fcfNBg1fPVrBSoSCloOcExEDWOjhfs2J36Itd3ZB4bkjgD18qYVk6p85UOHtxEsvSqa52iKIYp+fz6H6dOzdWCPyIYsneklBdb2Xodnx6ncTKoFIZFC/jqIvcp0lSD8zE2mAU0IwiUsuQnuhKCil2edr7TEFF5bVBK1ucilAA4jA5yNZJD7LVr+L3lolCBylHjywTQiRRZQPhGxGHXhJX1k9wCB2iyBusdye+F0rkjogSudtHCIFWLND+h78ndl2EZZO9dGncyxqa/o3cdX3yGZ16y0Osm5gdn8xiGZJbj5o4XsjtR01em5/A0OXg8zs9H02mh9kURx49rQo2zFTsbuGAmp0xOH9phrnzE1gZg3bLxXNDwiBiZanNzavLtBsOmZxJZoue8PVWhnbLJVBWBsUmKJG7Ocm7JTqabq9Ne408QhgkojdODrPt4rR3o73hlcTTa88gNZs4CtYdZAsIvTpeGlnWq19by+mVJkIO18j43DWsiyxLHiLxM0dBm8BvEvitpKQidCEKEUJjq98PJXJHRIncncE8foLWj98j6nTwlxYp/eLXEdrBeFt0/Y2cGPJZg3rL3SBKTs3kiaKY+0ttOk7A/aUWr81PDNqnNClo9+PI1NvBipSB2DVkekAtfqnYHTSehSGVyRznr0wzMZ3DcwI6LRdiaNR63LmxwtKjJnpqZdjKE4ayMiiGQYncrbNx2ptPpr16lqQ7M60fjoPBx+749aWObpWx8qeTg2zlVzAy00jNJooC4lT0xnGwLqf3Y3qN66no9Xa4kS2xMKzZHdKDbX6LMOimU98AYrHp1FeJ3BFRIndnEEKg5XK0f/oTIsdBy+fJnL8w7mUNxdM3ck1KchmdetvbIEjOHi/QcwMerXRpdn0erXZ59WxlQ0Vwq+NhGRJTiQXFOvpiV9dlekDtxWL3eY1nhaLNmfOTnDpbSWLHGg5xFNPr+Dy8V+fuzRWiMKJQyqDrwz9xKiuDYjOUyN0+yQtK7alpbyGd9rLr014hDXSrgpWfI1d5lUz5CoY9lU56vUFO71o5xf20ke0mvrtKFHlIzURqm9eRD72eDXYHBnaHKGgT+k1Cv73O7rB2yE2J3BFRInfnME/O0vzbd4l6Xbylx5S+9kuIIQ/fjJPn3ch1TZKxdBrr6n+FEFyYLVFruSzXetRaLisNh1fOVAY3JikFzY5HxtQHdgaFoo+Ril1tE7G7WRmEZRucOF3i/OVpLNug1XTwvZDAj1hebPHJ1WU6bZds3nymSe1lPGNlCCIMU9vSYTfF4UKJ3N3hhdNekTQaDry9aZLBTiKlgWFNYOfnkpze0mUMq19O4RGnXto48gjcalJDXPuIbuNGGlnWIIr8JFZM7kxW/NNTX4ggDgbJDoHfIg57rKwsg9ieJVCJXMXICCEQtkXn/X8k6nbRKxXss/PjXtZLedGN3NCT+t/muomuEIJLp0s8Xu1SbSYit9X1uXS6tEHoNtouWVtHV15HxXNYL3ZdJyAK4w3vCLysDELTJZMzeS5cmaE8kcV1fLptb5C3e/v6Ck8etzAMnUJxa167gZUhSKwMgRdiKN/ukUSJ3L1hMO3Vnpr2aiYQE0Oa5BCy09NeqZnryileJ1O6iG5NJjXE4UbRG3p1vO4iTusW3dqH9OpXcTsPCdwqUegiEAhtdG/v06wXvlLC6uoyiO1NlJXIVWwLa/YUjX/3Q2LHwVtaovS1X9z309zNbuSmrqHrklZnTehKIbgyV+H+UotGx+NxtYsfRJw7WXxK6HrkM8bAt6tQPI1haOQKFlJLJrtRGKOlNdPDNp4VyzZnL0xxcq5MFMWJlSGGbtvjwd0a926tEkdQKNloW7UyrPftegG6IdV+PkIokTs+NpRUpJm9a97eeNdyeweNbIWzZCuvkSleRLcmkLoNCKLIAZK9EMcBod/Cd5Zx23fp1q/SqX6A276f+HuDDnEcIzVr2xNpKQWrqytK5G4VJXJ3FiElQtfp/uwDok4bY3oGe25u3MvalJfdyC1DQ0podX20VOhqUvDKmQq3HzVp93wePOmga5K5Y4UNj1vveBQyBto+F/qK8WKYa2LXdwN0Q0sb+IZ/DDtjcHKuzLnL05imRqvhEPgRvhey9KjJJ9ee4HR9cnkLyx7+Lb/1vt1O08NVh9SODErk7h+e6+3V8yC0dbm9wY5aHNZqiKew82fIlq+Qm3gTuzCPac+k3mIt8c+mgjtpaesSuCu4nQV6jet0qu/jtG7j9ZYI/RZxFCCliZDD34d2SuSKd95550jt5Nde++y4l3DoiHyPO//1f0XYamGenGXuX/+3QwfjjwNdl1QqOWq1DkEQvfDjVpsOtZazwYLQcXz+5//nOqvN5MTqP/viHJ+7MjP4++RQAZw5UVBCVzEUmiawTIOHCzWcXjI9HYUoinl4r8YnV5dZXe5s+LtjJ4tceHWG47PFkaZAQRCh64Jcwd5yI5vi4DDsvVGxP4jjpJY3CnpEkZ/WEsc7llX74uvGhEGbwFnFd1cJ3FV8Z5Uo6Gz6eVLPYVgT6PZU8l9rKo1ge3atmia5fuMasSw855GGR01yFdumHx3W/fijVOiexJo9NeZVvZhhpxVZSycIIxw3HFgXTF3j8lyZa/dquH7IzQcNJosWM5UskL6NJKDR8SnlthfJojgaaJqkWMogdYFpJRNd34sQYmtvSwohKFUyzF+c4vipEmEY0Ww4EEOn5bJwu8rCnSoAhbK9JRtCsv8FTi/xAqMSGQ4lapJ7sHjW4rCxrCKKA+IohC3eS4a6rmYl0WXZk2SK58lNvEG28ipmdhbDmkBqNgBR6A4+L458Qr+J33uM07pDt/4R3dpHuJ0FAnd10OYmNRsppZrkjoKa5O4Okety+/f+JVG3g3XmDHP/zb/et0+AW51WPF7t0HUCpLb29aw2HP7s315L/lwI/rOvn+fiqfLg7+M4aVGbO1ZA7tPvg2J/8Lz9GEURrYaL0/MgZuRDYE7X59b1J9y+/gTXCdauaUjOXpziwisz5AtbfxJJBFBMJmuSL26tflixf1GT3MNHHAUEQSdJUgh94jhI0w32xn4URwGBW8N306mvs0rgVgfZwc9FSAyrQi14TU1yt4qa5O4OQteJw5DetauEjQb23BnMEyfGvaznstVpRT5r0vWSFqu+cM/aOvMninx0p0oQRly7V2PueIFyPhEMQgiiKKbT8ymqia5iE563H4UQ2BmDXD45uez7AWEQbdkGpBsaMycKXHhlhkLJptfxcHrJdapPOnxydZnaahfL1snlh9+nyZOkIPBCWk2XMAgxTF2J3QOOmuQePoSQSYqDnkM3C+syexNfL6mvd9ca2oREM3Kpz3eObPkyuYlPkSmcx8gcQzeLCKETR/464RsTBT08eUYdPNsqSuTuHtbpORrvfJc4CPCrq5Te/sq4l/RcRrmRFzIGnZ5PGMWDG0EhazB3LM+Hd2oEYcy1e3XOz5YoZJO8UiEEYRTT80IKGeVjVDyfzfajEALT0tPKYD2xMvjhQGRu5RrliSzzl6Y4Nlsk8CNajcRX3m663L9VZXGhjm5oW2pT2xA/1lirDVaJDAcTJXIPP4nVoJ/ZW0AzigjNTgva4qQlbRdriQdr0G0MawIrN0umdJFs5Q2y5SuY2ZPoVhlNz9L1i0rkbhUlcncPaRiEjoNz8wZBrYp9/gLmzMzLP3GPGeVGLoSgkDNpdr2BFQGglLc4Ppnh4zu1ZKJ7v8bl02Wy6Wl2IQRBEOH5IfmsuWtfk+LgMux+1HVJNmeSzZmEQYjvbT1OSAhBNmdy6myFsxenkJqk1egRhjFOL+DhvTr3PlkFISiV7aFtEskTZxI/1mm6eG6ArsstRZgpxo8SuUeP5IWqjqZn0Iw8ullCaJm1ogqSae+eCF9popslzOwJcuXzKkJsFJTI3V3s03PUv/cdCEOCWpXSl39h3Et6hlFv5EIIilmTRrtfP5j8sE8WbSaKNlfv1fCDiOsLdV45W8E2tcHnuX5EEEbktthKpTj8bHU/SimwMya51EvrueGGcolhMUwtSV14ZYZM1qTVSNrUfD9k6WGTW9efEPghxXJm6PiwDfFjbRe36yM1FT92UFAiVwFsLKpIp71Sy4DcO+GrcnJHRInc3UWaJmGng3PrE4LVFTJXXsGYnBr3sjawnRu5EIJC1qDR9jb8YM9UMuQzBjcfNHD9kE8eNHhtvoKpa4Nr9tyQMIrI2UroKtbYzosu09LJFyx0Q+L7IcGIVoaJqRwXrkxTqmTotF2crk8Uxqwstfnk6jK9jke+ZGNZW8m5TKa43Y5Pr+MhROIRVrad/YsSuYrnMZj2Pk/4pj/PfeG7U/5eJXJHRInc3cfqT3OjiKBep/ilnx/3kjaw3Ru5lIJ8xqDWcjdMz05O5dCk4M5ii54bcHexxWvzlUHOrpSCXnrCPbMFsaA43OyEsNANjWzOws4YhH6E7wVJ5eYWrQzFchJBNnOigOsEtJsucQy11S63rj6hUesNLBPDImWyDhU/tv9RIlcxLGs2h43CN/H3bl/4KpE7Ikrk7j7Ssggaddy7d/CfLJN9402MSmXcyxqwEzdyTUqytk79KaF7eiaPH0Y8WO7Q7vksLLd5bX5i0JwmpaDdS5rUbFMJXcXOCgtNk2SyJtm8RRTF+F5IFG3NyiCEIJe3mDs3weyZSpK3W0/ydlsNh7s3V1lebGHaOvni8L31fbHruSHtlksYxpiWErv7CSVyFdthJ4WvErkjokTu3mCdOp1Mc+OYsNmk+HNfHPeSBuzUjVzXJBlTp972BiJWCMG5E0VaXZ/H1S6NjsdStcurZyuDvFxNCtpdH12XWMqreOTZDWEhhMCyDXJ5E00TiZUhCLccQWZnDGbnysxfmERIQaPWI4piuh2PhTs1HtytoemSYnn4rNx+IkPgh7RbDoEfYlgqfmw/oESuYqcZWviGAbAmfJXIHRElcvcGLZPBX1nBXbiPv7xE7jOfQy8Wx70sYGdv5IYusQxJo7NR6F48VWKl4fCk7lBtutRaLlfmyoNXrVIKWh2PjKljqBPoR5rdFBZCCAwziSCzbJ1gxDa1/iG181dmMC2NZt0h8CM8N2BxocHdm6tEcUyxbA+dqJA8kUnCMKLddPG9AE1TiQzjRIlcxV7wXOFrbhS+QsSsrq6C2F4qkRK5il0jmeZ+N5nmtloUPv+FcS8J2PkbuWloGLqk2fE3CN3Lp8s8XOlQa7ks13p03YALs6UNQrfZ8ShkDbQtTtgUh4e9EhYDK0POJAojvBEiyDRNMjWT58KVaXIFi3bLxXUCgiBiebHFretP8NyQQtnGMLeQyCAFcQTdtksvjelTvt29R4lcxbh4WviadpHHyyvbflwlchW7hpbL4T1exHv4AG95ifznv4Ce315F306wGzdyy9CQMPDb9q9zZa7M3cctml2fRytd4hjmT6xNtKUUNNs+pS20TSkOF3stLJIIMiOJIBPge2HSpraFAgchBeXJLOcuTzMxlaPX9eh2PKIoZjVtUuu0PPLF5DDc8GuTwJpvNwhCdF0budZYsTWUyFXsF6QULC092vbjKJGr2FWs2Vnq3/sexBFRt0fhM58d95J27UaesXSIoesEA3+hpkmunKlw62GDjhNwf6mNaUhOz+TXfWZMpxdQzKpWtKPIuITFoE2tYGGYGoEf4HshQg5/CloIQaFkc/biFMdmS/heMGhSa9R63L7+hOqTDnbWJLvF2uBBk1rTxXV9QKAbUv2M7CJK5Cr2C0rkjogSuXuLli/gPljAW1zEf7xI/ks/j57NjnVNu3kjz9o6QRjheOFA6Bq65MpchWv36zheyO1HTYo5kxOTyfdBiOTJ3A8i8qos4sixH4TFIIIsuy6CbIt5u9mcyen5CU6fmyCOYhq1HnEM7ZbLvVurPH7QwLR0CsUt1gZrSQC90/XpdT2CIMIwNXVQbRfYD3tRoQAlckdGidy9xzx+ksYP3oEoInYd8p9+a6zr2e0beS5j4PohXhAOEhVMQ+Py6TIf36vh+RE3H9SZqWSYLmeA5O1fxwsQqAzdo8Z+EhZrEWQmYRjj+wFxvDXfrmXpnDhdZv7SFJouadb7tcE+D+7WuH97FSmTTN6tCNV+BFkQhLQbLl56UE1XB9V2jP20FxVHGyVyR0SJ3L1HL5Xo3b6Nv7yE93iR4pffRrPtsa1nL27k+YxB1w0JwmggEGxL58JsiY/uVPGDmOv368wdK1DOW4N1tXs+tiExVbTYkWE/CgshUt9ufs23u9XqYN3QmDlR4PyVaeysQbNfG+yFPH7Q5Pb1FcIwSmqDtyBUk+muSKqDW+qg2k6yH/ei4miiRO6IKJE7Hsxjx2j86AcQhsS+T/5Tb45tLXtxI+/X/7a7HlEcD558c7bB2RNFPrpdJQhjbizUuXKmQjad3mpp4kI+Y6CpwzZHgv0sLNb7dnVD4ntJdfBWDoJJTTIxneP8lRmKJZtOy8XpBYRhxJPHbW5dXcbp+RSKNuYW38WQmhwUTLSaLoEXohua+tkZkf28FxVHCyVyR0SJ3PGgVyp0b1wjWFnBe7xI6e2vIq3thTyPyl7dyIUQFHImzU4yaeoL3WLWZKaS4aO7yUT39sMGb5ybHOTlSimotz1KeXNgd1AcXg6KsNANjWzews7o+H6I70YIObyVQQhBqZJh/tIUU8fyuL2ATiutDV7p8snVZWorXSxbJ7fFtJHBQbUwSkW0jxDqoNpWOSh7UXH4USJ3RJTIHR/m9AzNd38EQUAcxeRef30s69jLG3l/oltve4P/B5gs2dimxq2HTXpuyMOVDm/MTwzeDhYCWl2fUk5Fix12Dpqw2ODbDSL8LebtCiHIFyzOnJ/k5FyZwI9o1nsAtJsu929VeXC3BkChbG9pKtsvmABwej7dtkcYhOqg2pActL2oOLwokTsiSuSOD2Nyks5HHxLUqniLj8h/+ctj8ebueS6pEOQzBvWOt2EyOzuVo+cGPFrp0mh7tHo+l06XBqfaoyjG9UMK2e01vij2NwdVWGzI2wU8d+u+XTtjMHumwtmL/UNqDmGYNKk9ftjk1rVlnF5ArmhhbdXKMDioFtFqOnhuEu2nK7/7Czmoe1Fx+FAid0SUyB0vxvQ0zb99lzjwCRsNCp/93J6vYRw3ck1K8nYy0V2b1grOnywNWtEeV7sYumTuWGHw964XEcdJNJnicHLQhUXft5svWGi6xHNDgiDaktg1TI2ZE0UuvDJDvmDR7fo4veT7UV3pcOtqkrdrpNfZqpVBk5I4hm7Ho9v2iCN1UO15HPS9qDg8KJE7IkrkjhdjaprenTRpYfERmStXMCan9nQN47qRa5oka+vU2+4GoXv5dJmbC0lZxJ3F1oZoMSkFHSfA1CWWmkAdSg6TsDAMjVzewrJ1Aj/E85IYvWHFpEyb1OYvTXFstkjgR4NyiXbLZeF2lYU7VeIYiqWtWRn6jy+EwPdC2q0k7UHXpTqolnKY9qLiYKNE7ogokTt+7PMXktzcMMR7+JDCl99GyL17khnnjVzXJJYpabTX6n91TXLhVIkPb1fxg4gbCw3OzxYHNgVNClodj6yto6sn40PHYRQWA99uziQMQjx3677dbM7k1NkK8xen0A2NVsMhDCI8N2TpYZNbV5fpdf2BqN4Kfe9uFMW0mx5Oz0OQHK47ytPdw7gXFQcTJXJHRInc8aPlckS9Hs6tTwjqdfSY256GAAAgAElEQVRyGfvs/J5df9w3clPXMHVJq7NmXbBNnbmZPD+7vZpGizV4dX4C29QGa260XYo5Ux2gOWSMez/uJolv10zydmPwvJAo2ppvN7EyFLjwygyFkk2v6+F0k+9VbaXLrWtPWF3uYJga+eLWrAwAUhOAwO35tFsuQRCi69qWYtIOC4d5LyoOFkrkjogSufuDzIWLNN79EbHr4ty7m0SKGXtTabsfbuSWoSEltLv+4Am/mDOZKNpcvVfDCyLuLjZ54/zkYHorBDQ7PqUtxisp9jf7YT/uNkKIQTSYpkl8LyAMokESwjBIKShPZDl3aZpjsyXCMLUypKUQC3dq3L9dJY5jCiUbbYtNaEKmMWRBRLvp4jo+HLEYsqOwFxUHAyVyR0SJ3P2B0HX0coX2T/+B2HWJHGfPCiL2y43cNnWCMMLxwoHQnalkEALuPm7RcQKWaz1eOzsxSFyI45iuG1DMqcSFw8J+2Y97gRACw0x8u4apDxrQhBzetwskVoYzFc5dnEI3JK2GQ5DGmS09avLJtSf0Oh65goVlb+3Fc9Kotj6GzCXwIwzj8MeQHaW9qNjfKJE7Ikrk7h/M2Vm6H31IUKvhPVgg9+m30IulXb/ufrqR5zIGPS85jd5/kp87lqfe9liq9ag2XVw/5MJs8n0RQuAHEUEYkcv8/+y9eZCkV3nu+TvfmnvWvnZVdXf13i1AgJAEaGMTCDN3jLk2XBtjbK5tguGOx+MIR+AwF/texsMdj+3wTBjsMYNsMIsYMOYiSyCMkFiERYOMlt6ru9auvSr3zG+fP76q7Cp1S6qsNbPq/CI6Qsr1VPXbJ598v/c8z/Z0viVbSz3V43aiaQqxuEE0pod+u46LoDaxq+kq7V1LowxNUcolh3LJIfADFufDUYa56UI4ylCjKwNcO6gWdncrWJYD7N7u7l6tRUn9IUXuOpEit34QQmDuP0D28e+C72NPT5O6/bVb/uFRbxt5IqqTK11LRRNCcGhfmpHpPNmizcRskXhEo6ctDoTrL1kumiKIGNJarNGpt3rcbhRVIRIziCVMfD/AWcfcrlCupal17bs2yhAEUCzYjF1ZZGRoHt8PQleGWkcZlru7we4OmdjrtSipH6TIXSdS5NYXWjqNs7iINTqCOzeL0dOL2du7pe9Zbxv5ylS0ZYGvKIIjfWnOjmSo2B6XJrL0tsdpSYXhGaoiKJQcooZWjQOWNCb1Vo87RTi3q6+a23VrnNsFiMYMegeaOXCkDd1QyecquE44yjBzNc+lszOUijbxhElkHVdDVoZMFHIV7MpShLDW+N1dWYuSekGK3HUiRW79ET18hOzj3yVwnPAQ2l33INSt84Stx41cEeI6D11dUxnsTa9yXDjS11QdU1AUQa5ok4zpqNtowSbZXOqxHneSlXO7pqnhurX77cLqUYZUU4RK2aFcdAgCyMyXuHx+ltmpPLqukkhFahaoyzZkQQDlokO5ZOO6fkN3d2UtSuoFKXLXiRS59YdiGIhIhNIzT+OXSgRA/PiJrXu/Ot3INVXB1BWyRbvqoRtbGlN49vICrudzaSLLqQMtGPo1a7FcwSEdl44LjUq91mM9oGor/XbDbiys3W93+bHp5igHDrfR3ddE4AfkMuEoQ6lgMz68yMileTwvIJk20bTav2Bf6+56KyKEabgIYVmLknpBitx1IkVufRIZ2E/hJ6fx8nms0VGSr7kVNR7fkveq543c0FXU51mLNSdNkjGdC2NZKrbH6EyBmw62VoUwBBTLDikpdBuSeq7HeiH029WJJ00AbMvD92qb2wWIxnR6+ps4eLQdwwgDJlzHx3E8ZibzXDwzQ3ahFHaS13FQbWWEcLnoUCzYeA3U3ZW1KKkXpMhdJ1Lk1idCCIx9feR+8D3wXJzFBVK33Lol71XvG/mytZi1ZK0E0N0ax3F9xmYK5EsOi3mL4wNN1YNqru9jOwGJmHRcaDTqvR7rCSEEhqmRSJpouoLjeLiOV/PcrqYptHWGowzp5mh4mKxoQwD5bIXRywuMXJrHcTziSRPd2Fh3t5Czlrq7oq67u7IWJfWCFLnrRIrc+kVvbcWamMCevIozOUlk8BBGR8emv08jbOTxqE7RcnG9a9ZiB7qTzCyWmctWmM2UAdjfnQLCmd6K4yKAqCkdFxqJRqjHekTTVWJxk0hEw3V8bNutfulbK0IIUk1R9h9uY9/+ZhRFUMhV8LwAx/GYnSpw8cwMC7NFVE3ZwOyuCMcjijalgo3vhd3dervyImtRUi9IkbtOpMitb6KHj5D57nfA87DGRkndcSdikw9VNcpGnohdby12eF+aoas5CmWHkekCLUmTzpYYEP5cxbKDqSvVmV1J/dMo9VivqGo4txtPGFVxGvhB9SrIWjEjOl29aQ6dCLu7juNRzNsAFPIW48OLXD4/i1VxicUNzEjtXyar3V3bI7/U3VVVBa1OHFJkLUrqBSly14kUufWNEolAEFA+dxYvn0OJxogeOrS579EgG/mytdhiwUZZ6vioqsKRvjTPXVnAdnwujmfZ35UknQhnFRVFkCvZJKIaqlofH5ySF6dR6rHeEWJpbjdhoCgitCBz/Gp62VpRljx3BwZbGRhsRTdUivkw9cxzfeZnigydm2VmMo9QBMlUpOZ525Xd3WLeolS0CfwA3dhZGzJZi5J6QYrcdSJFbv0TPThI7okf4pdLVEaukHr9nSimuWmv30gbuSIE8edZi5m6yoGuFE+vsBY7NtBUHVNQFEG2aJOKG1VxLKlfGqkeG4HQgkwjnjAxTA3HWV90MIBhanR0h7O7LW1xPC/0xoVw9ODqaIahs7OUSzbRqE5kHTPxihoKW8f2KOQquI6Hbmo7clBN1qKkXpAid51IkVv/CEVB7+gg/+SPCBwHt5AnefMrN+31G20jX7YWyxXt6gdfIqbT0RzluSsLOJ7P5as5bjrYsuqyZ74krcUagUarx0ZiVXSw52NbHoLaLMhYenwyHaHvQAsHj7RjRDRKBRt7KZ1tca7E5QtzTI5lCQJIpiI1X0lZ9t0NhbSFa3sY2yx2ZS1K6gUpcteJFLmNgdHVRfnSRZzZWeyJcWInb0Jvbt6U127EjdzQVRQBhco1a7G2dARTVxi6mqNkuVydL3LqYEvVNN/3AyzHIxkzdnj1khejEeux0VBUhUjUIJ4wCQJCcboOCzIID7y1dSYYPN5Oe1eSIAiqEcKVssPUeJZLZ2co5CxMUyMa12s+DKcoYpXYDS3Itn78SNaipF6QInedSJHbOJgHD5F97FHwfeyrEyRf9/pN6Uo26kYeMa+3Futtj1OsuEzOl8gUbIplh8P70tWDarbtEwRhqISkPmnUemxEwuhgLYwO1pYtyHwUtfZ9RQhBPGnSO9DM4LF2onGDcsnBqrgEfkB2oczwpXnGhxfxvYBEqragiVViN2/h2C66rtY8Y1wLshYl9YIUuetEitzGQUsk8MolKkNDuIsL6K1tRPoHNvy6jbyRP99aTAjBYG+Kidkii3mLyfkSpq7S15EAwp+1ZLlomoIpHRfqkkaux0ZlVXRwVMN1PBzLRyi1jzJAmMzW0h7n4NE2uvvSABSyFXw/wLZcpq/muHhmhtxiGU1XiSfXPka0PMbgewGFnIXjuGi6uiUHS2UtSuoFKXLXiRS5jUX00BGy33+cwLKoDF8hfefdKNrGupKNvpEnYjrZog2E1mKKEBzZl+bCeIZSxeXy1RxdLVHa0lFgyXGhaBOLaOjScaHuaPR6bHSWLchiCQN/yYLMW+cogxCCaMygp6+JQ8c7SKRMLMulXHQggFxmRdCE69cUNCGEQFEVAh8KuQq27aLryqaKXVmLknpBitx1IkVuYyE0DS2VpvDUTwgqFQLbIX7qpg29ZqNv5MvWYpn8NccFTVM41Jvm2SsLOK7PhbEsh3pT1XlcVRFkC1bouNAA8aJ7iUavx93CcnRwImmi6yqe5+HaHlC7KwOEc8BNrTEOvGDQRJ6LZ2dYmCuiqrUFTShqGB1cyFvYlc0Tu7IWJfWCFLnrRIrcxsPYt4/Ss8/gZhaxxkZJvOoWtGRy3a+3GzZyRRHEIhqLeQt1SbRGTY2+jgTPDIXWYhfHs5zc34K51CkSAnJFh3RCOi7UE7uhHncbmq4udXdNBOA6Hq4TrGt2F14iaCJ3LWjCtjxSTVH0NY4WKcpqsattUOzKWpTUC1LkrhMpchsPIQTm/v1kH38MPA9ndprUba9d9+vtlo1cUxUMTSG/wlosHTdoSZqcHclgOz7DU3luOtiCuuTFGQQBJcslFZeOC/XCbqnH3YgQAsMMPXcj0TA+2HE8CGpPVIPrgyY0XaGwKmiiwNDZGcpFm2RTFGONEd3LYreYs7ErDqqmritFTdaipF6QInedSJHbmGjpJpz5eayxUZyZGYz+Acyu7nW91m7ayE1dRQDFFdZiHc1hzO/IVJ5C2WEmU+HE/ubqQTXH9XE9n3i0duN6yeazm+pxN1OND06aKKpY6u6uL2QCloMmUtWgCdf1KOQsggAW50tcOjdDPmeRTEWIrPHfqqIKAqBYsLHKtYtdWYuSekGK3HUiRW7jEj18hOxjjxK4LtbwMOm77kGswztyt23kUVPDcX3sFdZiA50JFvIWM4tl5nMVbNdnsDc89b3suKAqgoghrcV2mt1Wj7ud5US1WMJcOqzm47r+un13l4Mm+g+2sG9/C67rk1sshwfVFstcPj/L4nyJeMIgtsYrMMvrKBUsKiUHRVXQ1jACIWtRUi/sGpG7sLDApz/9ab74xS/y2GOPkc1mOX78+A0fOzU1xV//9V/zhS98ge9973sAHDx4sKb3kyK3cVEMAwyT0rPP4BeLCFUldvRY7a+zCzfyeESjaLl4K6zFDvemuTKVI1d0GJ8tkozpdLfGgfAgWqHkEDFU9Bq8OyWbz26sx73C8mG1WMJANxRc18dx/HWlqgGYEY3e/iYGDrVCEJBZLIcztzmL4YvzzE7lw1CLNVqQLQdIlIsW5ZKDqooXFbuyFiX1wq4RuX/2Z39Gd3c3H/7wh3nlK1/J17/+dTzPu068Oo7DJz7xCW677TZ+67d+i6NHj/KNb3yDY8eOkUgk1vx+UuQ2NpH9B8iffhK/UMAaGSF5++tQo9GaXmM3buTLjgurrMUUwZG+Js4OL1KxPS6N59jXkaA5aQLh7yFbsElEtS3x3JSsjd1Yj3sNIULxGIsbxBMGQQCO4+F7/rqSygxDo2tfmgNH2lBUQXahjO8HlAo2o5cXmBrPYpgayfTaHBmW11AqOlRK9guKXVmLknphV4jc4eFhHn74YX7nd36HaDRKPB5HVVUee+wx7r777lWPffLJJxkbG+P9738/qqrS1NTEXXfdVZPABSlyGx0hBGbvPnI//D6B6+JmFkm++paaXmO3buQ3shYzNJWDPSmeGVrA9XzOj2Y42t9EPBLO+CmKIFO0ScWktdhOsVvrca9STVVLmhimhrc0SrR8Xy1oukpHd4rBY+3oukp2sYzn+lTKDuPDi4xfWUDTFFJNkTUdhAv/jYuq2FUUscrJQdaipF7YFSL36aefZnJykre85S3V24Ig4OGHH+bNb34z2grT/+9+97vEYjGeffZZ7r//fn70ox8Ri8Xo7e2t6T2lyG189LY2rPEx7MlJ7MmrRI8eQ29rW/Pzd/NGvmwttlLoxiM6PW1xnrkcWosNTeQ4dbAFY2lMQSCtxXaS3VyPex1VCw+rJZImCHBdH9f1qiNFa34dVaGtM8GhYx1Eojq5TAXH8bAtj6tjWYaH5hEidG5Yy5fVZbFbLjqUijZCCRPgZC1K6oXNErk7euqkWCwSi8VW3RaPhzODhUIB0zSrt2cyGS5evMh73/te3vOe93D69Gk+85nP0N3dTV9f35rfU1GE7FjtArrf+14uPfsMgW0z+6XPc+Bjf7zmy4LLl+Z36yX6hGbQ25FgaqGEtvQzHu5r4udeu5///oNhFvMWX350iPe97Vj1fj8ImJov0teZlEJ3m9nt9SgJaWqO0dQMjuNSzFlUyi5BAKpWi9hVOXqqk8Mn2hkZWuDc01PkMhXKRYefPTnGuacnOXKyg0PHO9ZkP6aq4RfdYs6iXLRJN0cJmgJZi5IdZ7NqsGGOVgdBwMDAALfcEl6avv3223n88cf5yU9+UpPIbWmJyw/x3UBznMo7/0fGvvgA1ugo1o++R8/b76vpJVKp2mZ5G4nm5jixeITZxVL1YNkbbhkgX3b57k/HGZ0u8M8/GuWX7z1W/ffg+QFFJ6Cvs7YRIMnmsJvrUfI8OsLPtFLRppCrYFkeqlpbd/dlr4xz0837GBma52c/HmN2uoBVcXnmJ1c598w0x1/Wzambe9fsyADg2T5XRzNE4zrJdARdbxiJIJHckB2t4GQySaFQWHVboVAIZwufl2iVSqUolUqrbmttbSWXy9X0ngsLRdnJ3SXE33gv2rf+BXdhntEvPIDx8lejLl0JeDFUVSGVipLLlfE8fxtWujOoAJ5Pplipdrnvenk3k3MFzo9m+Mm5GZJRnXteeW3kJ5fzKRUrVa9dydazV+pRcmOMqIZqKBTyFSolB9+rrbvb2hnnnrcfZWYyz5l/m2RmMo9jezx9epxnn5rg4JE2jt3URTxpvuRrKYpCPG4yN1tgciKLbijV5Df5uSnZTnZFJ3dgYICFhQWKxWJ1TGF4eJju7m4MY/W3z+7ubh5//PFVt83Pz3Pq1Kma3tP3AzlrtFsQKu3/4ZeZ/L//Ei+fZ/JLX6LrV39tzU/3lvwtdzOtKZOy5VbnAAF+/o4D3P/QOaYWynz3qQkSUY1XHmmvPmchW0EE0JyK7NSy9yR7oR4lL0w8ESGeiFAuhd1dz/VRa7D3a+tMcue9SeZni5x/epKrY1l8L+DS2VmGzs3Sd7CFo6e6SDe/2BWDsP6CpUQ31w3IZipkFsroZugeEYnq8mqopGHY0cGbvr4+9u/fz1e/+lUqlQpTU1N8+9vf5q677gLgox/9KENDQwDcdtttFAoFHnroIRzH4cknn2R0dJRbb711J38EyQ6TePnNRI+Fvsq5H3yPytjoDq+ovhBC0NseRxBG+gIYusq733i4Gu374BMjnB/LVJ+jaQrzOYt8yd6RNUske5lozKC9K0VzWwJFAdf1anp+a3uc177xEG/+dyfoH2xBCAgCGB1a4JF/OsMPvzPEwmxxza+nKAJVU/C9gOxCmZnJHItzRWzbrfVHk0i2nR33yT116hRPPvkkX/ziFzl9+jR33HEHb37zmwH40pe+xKtf/Wra29uJRCIcOnSIRx55hK985SuMjY3x67/+6wwMDNT0ftJdYXchhCB68BCZ734HfB97coL06+540efstRPEQgjiUY3FwjXHBdNQGexN8ezlBVwv4Pxohv3dSdJLwldRBLmiQ8zQ0GuIBZXUzl6rR8na0DSFWNwkEtVxHBfH9hFi7TZkkahO70AzA4OtBEEoUIMA8tkKVy7OMTtdIBrTia9wVVEUgWnq2HZ4KO75KEsRxr4fUMyHh9U8z0fTVTnOINlUNstdQTz66KN7alc9efJVO70EyRYw88XPk/n2twDo+o+/TerW217wsZqm0NwcZ3GxuKcuD5dtl/GZwirROjZT4LPfPI/rBURNlV972zHam65dznS9gP6OBMYaIkEl62Ov1qOkNjzPJ58th8llirImX9yVVEoOF89MM3R+Fte5VmfNbTGO3dRNT38aTVNIJqPk82U8b23SIAgCPM9H19Wl+V1pRSjZOJqm8LOf/XjDr7PjndztRnZydyfRQ4fIfu9xAtumMnyZ9F33INQbC7O92jnTVQVDU8gVHdSlD8h03KCjOcaZ4QUcN+DiWJYT+5sxjfB3pyiCbNEmFTdQ5AfXlrBX61FSG2GEsEE8YeL7Ac5St3WtglLTVTp7Uhw82o62HCzh+VRKYbDExMgimq7Q3pHEcbwbdnJvRJiuGH5xtiyXfK6CY7sIEY45SMErWQ+7IgxiJ5Aid3ciNB01maL4bz/FL5cJfI/4iZM3fOxeFhXmUke2VHarlxfb0hGSMZ0LY1ksx+Py1RynDrSgrej4ZmVYxJaxl+tRUjthoppOPBEGTNiWh+8Fax4XUDWF9q4kg8c7MCM6uUwZ1/GxKi4TIxnOPzeNXXGJJYw1ee0+f22KohD4UC7alIo2ruOiqor03pXUhBS560SK3N2L2ddH8emf4WUzWKMjJF9z2w0txfa6qIiZGrbjYbletTvb3RpHCBieylOsuIzNFjh1oKU6gxcEAcWyQyouhe5ms9frUbI+hBAYpkYiaaKoCo7t4rn+mkNxFEXQ2h7n0LF24kmTfLaCbXk4jsfsdIFLZ2eYmymgqgqJpFnzeMTy3uG5PsW8Tblk4/sBuiG7u5KXRorcdSJF7u5FCIE5MEDu8cfA87BnZ284mytFBcSjOoWyix8E1Q+c/s4ExYrL5HyJbNFmLlvh+EBzNYLU9X1sxycRW7u5vOSlkfUo2Si6oRJPmOiGhmO7OI63ZrErFEFTa4zBo+20tscIAkE+WwagmLcZH17k8oU5rIpLLG5gRtbR3V0KunBsj3zWwrYcIByhkIJXciOkyF0nUuTubvSmZpy5WayxMZzpKSIHD2J0dK56jBQV4QdPMmaQLdpAUBWyh3rTTC+Wmc9WmMtWKFkuh3rT4QeVEFi2j+f7xCP6Tv8IuwZZj5LNourIENFwHK8mRwYhBOnmKCde1kPvQBOarlDIW7iOj+f6zM8UGTo3y8xkHkURJFKRmh0VlgVvEIBVdijkLRw7FOSadHGRrECK3HUiRe7uJ3LoMJnHHgXXpTI8HB5CW9HVkKIiJBS6OtmCXf0QFEJwtK+J0ek82aLN1bkSqiIY6AoTCBVFUK64KApEDBn5uRnIepRsNqq6lFQWN/BcLzwIxkvHBi9biAUEtHUmOXy8g5b2OJ7rU8hVACgVbSZGM1w+P0u55BBdCoioFaEIFOWaHVmpaOO5HpqmoMj53T2PFLnrRIrc3Y9imii6Qem5Z/ALBYRhEjt85Nr9UlRUURRBPKKTKdjVroyqCI72N3FxPEOp4jI8lScVN+hujVWfUyg5GLoircU2AVmPkq1i2ZEhtkZHhuf75AohSKYi9B1o4cCRdkxTpVgIu6+eF7AwV+Ty+VmmJnIIAYmUuS6BqqjhnK7r+hRyFpWyje/J+d29jBS560SK3L1BZP9+8j9+Er9YwBoeJvX6O1DMMLtdiorVqKpCLKKRWREWoWsKR/uaODO8gOX4XBzP0N0aozUdRv2GYRE2UVOGRWwUWY+SrWaVIwMv7MjwYmEQuq7S1pnk0PEO2joT+F5APmdBAOWSw9WxLJfOzVAqOkRiOtHYOrq7QiyJ5Gvzu5blEPjh3LEUvHuHHRO5H/nIRyiXy7S1tRGNvlgGdn0iRe7eQCgKRm8v+R/+gMB1cLMZkq98NSBFxY3QVAXTUMit6OiGqWjpairauRumotkkYzrqGg+5SK5H1qNku1h2ZIgnDFTtekeGl0o8W36NRNJk3/5mBo+2EYnolApWKJz9gMX5ElcuzDE5lgUgkYqsyz5seX6XIPTfLeQrWJaLUMLZYyl4dzc7JnIrlQqnT5/m61//OpcvX0bXdTo6OtZ8knOnkSJ372C0tVMZHcGZmsKemCB68hR6S4sUFS+AoalomkK+6FSFbjyi09eR4Nkry/G/ixztayK2dPBMUQTZvE0qIcMi1ousR8l2I4RY7chguThL87AvJXJXomkqrR0JBo+109GTJAgC8rkKQQCVssPkeJZLZ2co5i3MaNjdXY84rfrvBlAuOtWRCVVVUOWVpF3JjoncI0eOcPfdd/Oyl72MXC7HI488wiOPPEI+n6e1tZVEIrHhRW0lUuTuLaKDh8l+91HwPazxUdJ33BUeypCi4oaYuooiIF9ekYqWMOlojnJmeBHHDbgwluXkgeZqsAQCciXpobtepMiV7CSaphBLhI4MnucjhILjrE3kLiOEIJ4w6R1oZvBYO9G4QbnkYFVcAj8gs1Bm+OIcV0czBEFAImWuW5wqzzuwVi7ZOI6HqgoZOLGL2PGZ3HQ6zYkTJ3jjG99Ic3MzDz74II888ghDQ0N0dXXR1NS04cVtBVLk7i3UWAzfdalcOI+XyaA1NRM7eECKihchYmoQQKmyMhUt+oKpaEIsfeBYLql1dmr2MlLkSuqB5dCH9o4kpYKFZYUCtdYQCFVTaGmPc/BoG1370kA4uxv4AVbFZWoix8WzM+RzFYyIRmwDX46XD6ytDJzwPB9NV2u2N5PUFzsucj3P46c//Slf+cpX+Jd/+RdaW1u57777ME2TL37xi7S2ttLb27vhBW42UuTuPaKDg+R++AP8SpnK8GWa776HWDImRcWLEIto2I6P7XjVD7nu1jA9bmQpFW38ealonhc+XoZF1IYUuZJ6QVEEsZhJICAaM1AUgWO7uDUkqS0jhCAWN+jpb+LQsQ7iCYNK2aFSdggCyC6WGbk0z/jwIr4XkEhF1u2VuzJwwnU8CtkKlYpD4AdoupzfbUR2TOROTU3x8MMPc//993P69GkGBgZ497vfzTvf+U4OHDjA8ePH6evr44EHHuBNb3rThhe42UiRu/cQqorW2krh9JMEloVfqdB+6y1SVLwEiZhOyfZwXb/6ITHQmaBYfuFUNMv2CYJQJEvWhhS5knphZS0GAeiGRjxhYkY03BrDJVaiqgrNbXEOHm2nu68JIQT5XAXfD7Atl+mrOS6emSG3WF6aFV5/d/eaQ0PoIlHIWdgVmbDWaGyWyK35k+hjH/sYnZ2dvPWtb+X2228nHo9f95hTp06Rz+c3vDiJZLNIvPJVRI8cpXzhPIvffZTiz78DEs07vay6p6c1xvhMAcfzqx3bt93WT6HicH40w9mRRb755ChvvbUfIQSqJljIV9BUQXrJrkgikTQ2hqHR0pbA933yWYtyyQGCdc3ANrfGaL69nyIx+qwAACAASURBVJe9urcaGbwwWyTwA8aHFxkfXiQa1+k/0EL/YCvp5vW7OF2b34V8pkJ2sYIZUZfiieVo1V5gXQfP3vWud3Hw4EEM44UvS953330bXNrWIDu5exMhBJEDg2QfexR8n/L4BKnbXyc7Zy+BEIJk3CBXsgmCa/G/R/uaGJnKk1tORVMVBjrDVDRVEeRLDqYMi1gTspMrqRdeqhaFEESiOvGkgaoKHMfDdfzQ6qvW91IVmlpjHDjSRu9AM4qy1N31AlwnjBG+fH6WiZEMnusTSxjoG9hPlhPWAj90aCgVLRxLOjTUKzs2rhCJRPibv/kbDMOgq6sLgG9/+9s8+OCDnDp16kWFbz0gRe7eRUsmcfN5rCuXsaZnMLp7MHrqb2683liO/80U7Or/q4rg2MpUtMk86bhB11IqmrrkoRuLaGjyxPOLIkWupF5Yay2GFmRLowxRDc/x1xwdfCMiUZ2ufWkOH++gqSWG5/kU8xYAVmVpnOG5GeamCwRAPGluyElh+arUykhh1/FQNUU6NNQJOyZyP//5z5PNZnn9619ftQuLx+M888wzDA0N8YpXvGLDi9pKpMjd20QHD5H73mMEtk3pwnlSt70WJRLZ6WXVPYoQJKL6daloR/qaOLuUinbhBqlomYIlwyJeAilyJfXCempRVRWiMYNYwliKDr5xmtpa3z/VFKX/YAuDS4fVbMtbGo+AYsHm6miGS2emyWXKqKpCPGluaOxglUNDzqo6NCx3fuVIw86wYyL3H/7hH/i93/s9WlpaqrclEglOnTrFl7/8Zd7ylrdseFFbiRS5extF1zE72sn/+McEloU1MUbyttfKjWwNqIpCPKqRyV8TuhFD5WBPuhoWcW40w4HuJKkVqWjZgk06vrEPot2MFLmSemEjtXgtOjhMU3MdD9f11h0UpWkKLW1xDhxpo/9gK4apUi452JZHEEAuU2HsygJD52YpFW0MU1t32MTy+pcFr+t4FPMWxYJNpeLi2F4436tK0btdbJbIrbn6HMdB16/PpBZCYNv2hhckkWw16dfcStsdrweg9NxzLH7z4R1eUeNg6hq9bQkc99oHYEdzlHe/8RCaKnA9ny/8y0XmMuXq/ULA6EwevxZ3eYlE0pAsW4e1dSZp60igaQqe5xFs4AtcImVy4hU93PvzJ3nD249x6Hg75pKDi225DJ2b5dEHz/HNf3yOM/92lULO2vDPoOkqqqos+fs6zM8UmJrIMTtdILtYWrJCk3tavVNzJ/fy5ctcvnyZwcHB6vxtJpPhgQceIJVKceutt27BMjcP2cmVKIqg+7W3MP3o4/jlEuWLF4jd9DL0Og0wqTd0TcHUFbJFe1UqWntTlDMj16eiLc++lSy32uGVXEN2ciX1wmbX4rVRBpMgAHsDowwQis9o3Ajnd0900tIehyCgkLfC17c8ZqcKXDo7w9REDt/3iSfMdfvvrnxfRVWq6/a8gHLRppivUC45OLZLsPTzyk7v5rBZnVzx6KOP1lTJc3Nz/MVf/AXz8/NEIhGCIKBSqdDe3s7v/u7v0txc37ZMJ0++aqeXINlhNE2huTnOxOmnGf74fwHfR+/qZuCjf4RS5wcn64lswWI2G9qFLfOT87M8+MQIEHZ4f+2tR8MENcD3AmIRvXo4TRKyXI+Li0Vc19/p5Uj2MNtRi+WSTbGw5GygbY4odGyPidEMo0PzzEyuti8VArr2pek/2EJPX9OWOSl4XugRrqkKmqFgRnQiUW3d4xp7HU1T+NnPfrzh16m5kxuLxbjzzjvp7++nt7eXo0ePcs899/CLv/iLxGL1/+ElO7mS5W6FFw19H8vnz+EXCrjZLIlX3LzTy2sYIoZGAJQqTrXD0dP2IqloiqBiewRAzJRhEcvITq6kXtiOWtR1lVjcJBLT8V0f2/aA2gMmVqKqCk0tMQYOtXLgcBvRmIFVcaiUXQAKOYuJkQyXzs5QyFlourKhOOEbsezJiwDfD7DKDvm8RbloY9suvhegasq6u9h7jR2N9VUUha6uLgYHBzl48CCdnZ0N06KXIleyciM3Bw9TOvsc7sIC1ugIek8vprQVWzMxU8P1fCqWV928BzoTFMrODVPRFEVQLDtoiiBiSKELUuRK6oftrEVVVYjEDOIJEzZhlGEZ3VBp7Uhw8Gg7vQPN6IZKqWjhOj6+H5BZKDMytMDwxTkqZYdIVCcSvf6c0UYRikBVlOq4lmW5FHIVyiUby3LwPB9VlaL3hdjRcYWvfvWrXL16Fcdxrrv/4x//+IYXtZXIcQXJ8y/JOYuLjPznP8AvlVASCfZ/7L+gNdX32E29MTVfpGS51Q3b9wO+/OgQ58cyANxyrL2aigbguD49bTHiETkeIscVJPXCTtdipWxTzFtYtoe2ifOtQRAwO1Vg9PI848OLuM7qny3dHKV/sIW+Ay3EtuncQOAHeJ6PoipouoJhaETjOpomA3RgB8cVPvnJTzIzM8Px48fp7++np6dn1Z/jx49veFFbiezkSp7frVCjUbT2Dgqnf0xg21RGhkm99vUNc3WiHohHdUqWi+v511LR+lenommqQv+KVDQZFhEiO7mSemGna1FbGmWIxQ0IwHE8PDdAKBsbZxBCEE+a9PQ3cfhEJ00tMXzPp1CwIQgDJ2au5rl4ZobZ6QKBHxCJ6htKWFvLmpYty4Kln7WQsygVLayyi+f6KAp7Npxiszq5NV8vHBkZ4eMf/zjJZHLDby6R1AupV99C8bWvJ//D71M+f56FB79B68+9Y6eX1TAIIehtizM6HVqFCSHQNYV3v/EQ9z90jtlMhe/8dIJEVOcVh9uA8IDG+GyBgc4kuuxeSCSSJVRVIZmOkExHcGyXYsHGtlw8L9iwU4KqKezb38y+/c1YFZfx4UVGL88zP1MEYHYyz+zS4bXm1hhd+9J096Vpbo1taeNj2bYMwith5ZJNIV9BUcLbZad3fdQscpPJJKZpbsVaJJIdpfNXfpXKpQs4MzMsfOOfiJ04QfTg4E4vq2EQQtDXkWRkOk+wJHSjpsZ/ePMRPvPgWXIlh//+w2FiEY0jfaFdm6YqjM4U6O9ISKErkUiuQzc0mlpCqVIpO5SKFrblIQjTyjaCGdEYPNbO4LF2CnmLscsLjA7Nk1/y2V2cL7E4X+LszyaJRLVQ8O5L09mTqgrSrUIIURW0vrckenMWiirQdAXT1IjGjT3b6V0rNY8rmKbJU089xbFjxxrycq4cV5C80CU5oapEDx8l+/3HwfMonz9H6vV3omjygNRaEUKQiutkCnZ1f7hhKlrPilQ0IcgUbJLRvRn/u9OXiCWSZeq9FjVdJRoziCdNFFXguR6O7SPExsYZAAxTo70ryeCxdvoPthBPmmFHtRiGXLmuT2ahzPjwIheem2ZuuoBjexgRDWMb3GLC8QZxbbzB8lYdZNtt7g07dvDsU5/6FENDQwRBQFtb23WF9fu///sbXtRWIg+eSV7qcMXCww8x9/99CYDkbbfT/YHf2u4lNjy24zE6nV91aXF0Os/nvnUB1wuImhrvv+8YbelI9X7P8+nfg6MLO33YRyJZphFr0fd9inmbStnGdf1ND2RwbI/pqzkmxzJMjuewLfe6xyTTEbr7wi5va0diR4Sm7wf4no+qKeiGihnRiET1hvXp3bGDZ88++ywdHR10dHSQSCSu+/OKV7xiw4vaSmQnV/JS3YrI4CHKFy/gzs1hj4+jd3Ri7uvbgZU2LqqqEItoZApWdcNfnYrmc2EsU01Fg/DvJZO3SMb2Vke33rtnkr1DI9aiEAIzohFPmESiOoEf4Dh+eHBrEy7lq6pCqilK70AzR0520tWbIhLVcWwPqxIKXttymZ8pMnJpnktnZ8gulPA9n0jM2PAM8VpZeZDN9wOsiks+V6FSdLBtlyBg08I3toMd6+Q2OrKTK1lLt8LN5xj+w4/gFwoosRgD//mP0VvbtnmljU+xYjM5V1q10a9MRetsjvK+FalosPc6uo3YPZPsTnZTLdqWG9qRLXVet2J2tVS0mRzLMjWeZXoyh+89T04JaG2P072vie6+NKmmyI6JTN/z8f3w71g3FcyojmnqdTvesGOdXICpqSkeffRRnnjiiWrndmhoiJaWlg0vaKuRnVzJWroVimli9PSS/9cfETgOlctDpF53R8N8C64XDE1F0xTyxdWpaEEQMDJdoFhxuTKV4/hAM/qSEN5rHd1G7J5Jdie7qRZVTanO76qqguf5OEv+uJu1j+uGSktbnP6DLRw+2UlrewLdUKhUnKoXb7noMDOZ5/L5WUYuzVPIh4faYjFjWwWmUMKZXsTyQTaHQr5CpeTg2C4g6qrTu2OJZ2fPnuVP//RPyeVyXLx4kbe//e3Mzc3xJ3/yJ+zbt4+urq4NL2orkSJXstaN3Ojsws3lsIav4C4ugh8Qq3Mf6HrE1FUUBfIlB3U5Fa0rSanicnW+RL7kcPlqjuMDTdXu7bLQTUT1XX96eDcJC0ljsxtrUQiBbqjE4gbxhIEAXMfDdXyEIjZN1CmKWJrNbeLwiQ56B5qIxg0816dcCoOzHMdjca7E2OUFLp6ZYWG2iOt4oSevsb1XrsIY4nBv9b3wgF0xX6FccnCdMMFy+aDbTrBjIvfTn/40b3rTm3j/+9/PQw89xH333UcsFqOjo4OHHnqIO++8c8OL2kqkyJXUspHHjp+g8NOf4BXylIcuEj16HL21dZtWunuIGBoEUKqEqWhCCA7tS1O2XK7OlSiUHS5NhB1dY+WMbmH3C93dKCwkjclur0UhBIYZzu/G4ga+HywFTmzO/O7K94lEddo7kxw40sbgsXbSzVEURVAuhr/bwA8o5Cwmx7NcPDPD1dEMpaKNqqlEY/q2i8uVotd1fYoFO4xDtj0UVUHdptnilevZDJFb86onJia46667rrv9Va96FZOTkxtekERSTyi6TvcHP4TQdfB9pj7913jl8k4vqyFpTUdIxvTq3JoQgrfe2s9tJzsBmFks83cPnydfsqvPUVWFsZk8tuPtyJolEsnuRNUU0s1ROntStHYk0HQF3w8PrG02ZkRnYLCV2+4+yDve83LuvPcIh092kkxdyxzILJQ59/QUjz54jm986WmefPwKw5fmqxZm20no0augKAqO47MwW2D6ao7sYgm3wfbims3dYrEYtm2jPc87NJPJoOv6pi1MIqkXzJ5e2v79u5n9/Gdx5+eZ/rv/l57f/tBOL6sh6WyJMTFXxLKvdXTf/Op9qIrgB89MMZet8HcPn+dX7z1a9dFdFrp9Hclql1cikUg2C8MMvW6DIFgKnLBxbBchNt93VlEEHd1JOrqTvPyWfRRyFSbHs0yOZauRwlbFZfTyAqOXF4DQoqyzJ0lHd4r2ruS2jzaoS2NkVsWlVLDRdIVI1CCeNOreoqzmcYUrV65w7tw5jh07xre+9S3uu+8+pqen+exnP0tPTw+vfvWrt2alm4QcV5Cs55JcZP8BKsNXcGamsa9eRW1pIdI/sMUr3Z0kozrFsoPnh6loQggOdCcRQjAyladseZwbXeRoX1PVdWE3jy7s9kvEksZhr9eiEAJdD+d3YwkTIcBzfRzXQ2Fr5lMNU6O1PcHAoVYOH++gpS2GpitYlls9vGZbLgtzJcauLHLh2SmmJnKUijZCgWhUR2zTAbZlmzIQOLZHPmthWQ6BHx7C28zfz45ZiC0uLvLnf/7nzM7OEgQBpmliWRa9vb186EMfqnuHBWkhJlmvTY5XKDD80Y/g5XIokQh9f/hHmJ2dW7jS3YsfBIyuiP9d5vtPT/Kdn04AkI4bvPfeI7SkVgdG7LaO7m6ybZI0NrIWb4zn+ZQKWxc4cSOCIKCQt5i5mmP6ap7ZyTzODUYFVE2hvStBZ3eKjp7UjtiU+Z6PH4AZCb8gmJGNzxRvloXYunxyPc/jmWeeYXp6Gl3X6erq4vjx43VjPfFiSJEr2chGXjx7hon/878BYA7sp/8PPoqo88s19YrvBwxP5a6L5HziuSke+fE4AMmYznvvPboqGc31fPp3kdCVwkJSL8hafGkcx6NUsKiUXXzPR9umfcj3AzLzJaav5piZzDE3UyS4UZhRVKNjSfB2dCeJLY19bRee6yMUMAyNeNJcd+TxjvrkKopCV1cXhw4d4sCBA7S3tzeEwAU5riDZ2CU5o70dr1KhMnQJL5shsG3iJ09t0Up3N0IIkjGDbMGu/j9AX0eCqKlxaSKL7ficGV7gUG+aeDSc+VcUweIuGl3Y65eIJfWDrMWXRlUVIlGdRNLEjGj4vo/rePhesKW+t0IIonGD9q4k+w+1ceREB21dCcyojuf61fQ11/XJLpa5Oprh4pkZxq4sks9WCPyAyDbsmctnLXw/oFSwKBZsPNcLD7LV8N6bNa5Qs8T+yEc+8qKC9uMf//iGFiSR1Dvt73wXpbPPYY+Nsfith4mduon48RM7vayGRFMVBrqSjE4XVo0uvOZ4B6oiePCJEYoVl79/+Dy/cu8Rulpi1eeNzuR3VUdXIpE0FisPrFmV8MCaVfFQBJtqSXYjNF2lqzdNV28agErZYXYyz/RkjumrOcrF0Js3n62Qz1YYOjeLENDcFqdzqcvb2h7f0nXWw4G1mju52WyW3t5eenp66OnpoaurC0VRmJ+f55577uHQoUNbs9JNQnZyJRvtVghFIXbiJNnvPQ6eR+nsGVKvuwPF2N7LQrsFRQjScYNcycb3rwndnrY46bjB+bEMjufz3JUFDnSnSMbC3/Nu6ejK7pmkXpC1uD6EEGi6SjRmkEiaKKrAcz0cx0eweQlrL4amq6Sbo/T0h2EU/YMtpNKhN2+ldO3vs1xymJsuMHJpngtnZpifKVApu2i6ihnRtmStL3RgjSBc943ec8cOnr0QP/3pTzl//jzvec97NuPltgw5kyvZrLmz7A++x/RnPg1A/OU30/vh/3mzlrgn8YOA8ZkCruevuuz3zOV5vva9KwRBmJ72y28+zL6ORPX+Rp/RlXOQknpB1uLm4vvhgbVyycZ1/B2LzQ38gMX5EtOTOWau5pifKd7wS4wZ0apd3o6e1JbP8/p+gO8HNzywtqMzuTeis7OT+++/n3vvvXczXm7LkJ1cyWZ1KyL9A1QmxnEmr+JMT6Ekk0QPHNzEle4thBCk4gZFy8X1PJSlza6zOUZ7U4RzIxncpY5uf2eCdCI0Um/0jq7snknqBVmLm8uqhLWEge8FuK6H5/lV+8TtWkc0btDeGc7zHl6a541EddwV87ze8jzvWJjCNn01j+8FxBMm2hYkngkhUBRB4EO56FAqWjiWh6oq6Ia6MzO5L8To6ChBIP9RSPYWXb/2G4xcHsJdXGTuy18idvQ4Zo/8IrVehBDsa4tzdb6EZbkoavghcGJ/C6oi+PJ3L2O7Pv/wyEXe/cZDHOhOAXJGVyKR1DeqGiasQRTHdikWLGzLw/OCLRGQL8aLzfPOXM1TWkpZm58pMD9T4N+eHKO7N0X/YCvd+9JbEvG7/JquGyas5bMqdsXHiGzsvWoeV/jEJz5x3W22bTM1NcXNN9/MBz7wgQ0taKuR4wqSzb4kV7p0kfFP/G8QBBi9++j/w4+haJv2/XHPMjVfpFhxUdVr3Y6L41ke+M4lPD9AUwW/9IZDDC5t1NCYowvyErGkXpC1uP1Uyg7loo1lhd3Unb4aFQQBhZzFxGiG0aF5cpnKqvs1XWHf/mb6D7bQ3pncsiAKVRVcGjpDPLmxvbzmcYVLly6RSCRW/Wlvb+c1r3kN73jHO1DV+v5wkeMKks2+JKe3tBL4PuUL5/HyOfxymfhNL9uEle5tEjED1/MpW151Rrc1FWFfe4Izw4u4XsCZ4UW6WmK0LvnoNuLogrxELKkXZC1uP8sH1uJJE1VV8LzQkowtSlh7KYQQmBGNts4Eg8c66OlvQtNVSoVwrtj3AzILZUaGFhi+OEel5GBGtU0/tKYogoXFWQxzmzu5jY7s5Eq2olsR+D5jf/JfqVy5DELQ85/+FxJS6G4Kc9kymby16pLe8FSeL3z7Io4bHlJ7110HOTbQXL0/7OgmMPT676jL7pmkXpC1WB/4fkClbFMpO7iOj+fu3KG1ZQI/YHa6wOjlecaHF6uRw8ukmiL0H2yl/2ALscTGD6xtVie3ZpH7xBNPrPmxt99+e80L2mqkyJVs1UbuLMwz/NE/IKhUUFMpBv7o42jJ5Ka9/l5mPldhIVdBXyF0R6fzfP7bF7EdHyHgnXce5OSBa7HijSJ0pbCQ1AuyFusT1/UoFx1sy8VxPAI/2FHR67k+k+NZRi8vMDmevS55ra0zQf9gC/sGmtedeLZjIveDH/zgmg+YfepTn1rXorYSKXIlW7mR5/71R0z9P2Hdx06eovd3/teGSQOsdzKFCrMZC1279vucmC3wD49cpGJ7CAH/7vUHeNlga/V+1/Xp76xvoSuFhaRekLVY/wRBgGN7lEt2eHDN9UCIHRvPsi2X8eFFRi8vMDddWHWfogi6+9L0H2yha1+6pjXumMg9d+4cjzzyCG9729vYt28fQRAwMTHBww8/zD333MORI0eqj9V1fUOL2wqkyJVs9UY++bd/Tf5H4RWPtl96Dy1vrm9bvUYiW7CYyZRXdXQn54t87lsXKFseAO943X5uPtxWvd91ffo6E5h1KnSlsJDUC7IWGw/fD7Ash0rJwbV9XNdDUZUtjRh+IYp5i9ErC4wOLZDPrj6wphtq9cBaW2fiJZs/O3bw7JOf/CQf+MAH6O3tRdM0dF2npaWFw4cP85nPfIY3vOENqKpatwfQ5MEzyVYfroifvInckz/CL5UoXzhP/OU3o6XTL/1EyUsSMTQMTSFftKubeDJmcGhfmrMjiziuz4WxDPGIRk9bHAj/vjN5i3hUQ6vDw2jysI+kXpC12HgIIdBXHF6LJQyEEnZ8PTfYVk9ew9Ro70wyeKx96cCaEh5Yc318LyAzX2Lk0jzDl+awyg6RqE4keuNm6GYdPKv52dPT08Tj8etuj8fjzM/Pb2gxEsluQDFNun/7Q6AoBI7D5N/8Fb7j7PSydg3JmEF3W2xVp6mzOcb73nqUxNKG+c8/GuVfz0xX79c0hfGZIpbjbvt6JRKJZLtQVYVEMkJLW4LOnhRtHWHog1AErutvS4deCEFza4yX39LH2//9TdzxlsMMDLai6aHkLBcdzj87zSP/dIZH/ukM55+dqnrzbjY1d3KffPJJpqenOXDgAIYRnqArlUp87Wtfo1KpcNddd23BMjcP2cmVbEe3Qm9qBkWlfO4MfqGAl8+RePnNW/JeexFDU4kaGtmiVe3oxiM6R/qaODe6iO34DE3k0DWFvqUIYEURZAt23XV0ZfdMUi/IWtx9qKqCGdGJxQ0SSRPDVMM4XS9YckgItszrFkLBm0ia9A40cehEJ+nmKL4fUMxbAFgVl5mreS6emWF2ukAQBCSSJpqu7IyF2JkzZ/jbv/1bSqUSkUgEIQSVSgXDMPjgBz/IsWPHNrSgrUbO5Eq2a+4s8H3G/o//ncrFCwB0f+g/kbz5lVv2fnuRiu0yMVtcFRixmLf4+4fPk13qDNx9cw93vvzal1vPC9jXEa+bGV05BympF2Qt7i1CqzIHq+Lg2F5oVaYqWyp6l7EqLuPDC4xeXmB+prjqPkUR9A400TFgbf/BMwgTzp555hkWFxcJgoDm5mZOnjxJNBrd0GK2AylyJdu5kbuZDMMf/Qh+qYSSSDDwR/8VPd20pe+517Adj7GZ/KqTu5mCxWe/eYHFpW7BHS/v5u5X9FTn0upJ6EphIakXZC3ubTzPr6avuY5H4LMlEb7Pp5BbPrA2TyFnVW9/1d2x7T94BqCqKp2dnaTTaW666SZ6enrq0knhRshxBcl2XpJTIhH07m4KT/4rgW1jjQyTeu3rpK3YJqKqCsmYTrYQdm6FEEQMjeMDzVwcz1C2PEanC7hewIHuJEKIuhpdkJeIJfWCrMW9jaIIDFMjFjeIJ0x0I0xgc+ytTWAzTI32rvDAWndfGlVTsMoObT3K9h88s22bz3zmM3z4wx/mYx/7GBDO5P7lX/4lpVJpQ4uRSHYjyVe8ktQd4ax6+fw5Fh56cIdXtPvQNZX+ziRBQNXHOxU3eN9bj9HeFEb+/vDZKb715Fj1flUV8jCaRCKR3AAhBJGoQUtbgq7eNImkiRDguN6asxLW854tbXFe8Zo+fu6XNicxtGaR+5WvfIXx8XF+4zd+Y5Wq932fr371q5uyKIlkt9Hxnl9G7+wCYOHrX6M8PLyzC9qFaKrCQFcSENVNOBHT+dW3HqWzORyl+tezMzz0o9FVQndsukCxsjUneyUSiaTREUIQT5q0dSbp7E4RieoEQXhwbasE72ZRs8h96qmn+M3f/E1e9aprs62xWIz3ve99PPXUU5u6OIlkt6AYBt0f/BCoKoHrMvU3f4VnWS/9RElNqIrCQGcSRYjq5dZ4ROe99x6luzUGwOnzs3zjhyPV+zVN4epciUyh8oKvK5FIJJJwPCzVFKWjO0VbZ7zq1uDV6Qx3zSK3UqnQ2dl53e3JZBJLfmhLJC9IZF8fbe/6JQCcmRlmP/f3O7yi3YmiCPo6k+iqUhWysYjGe99yhN6lgIinLs7x9R8MV+/XNYW5TIWZRTlyJZFIJGtBNzSaWuJ0dCdpao2haqEXbz3Nc9csctvb2zl//vx1t//kJz+hpaVlUxYlkexWmt/0ZqInTgKQe+IH5J744Q6vaHeiCMG+jgSGruL5YYchYmr8yluOVH1znx6a5x8fv1y9X9MU8iWH8dkCfp1fgpNIJJJ6IZzf1Zfmd1Ph/K6ytfO7a6VmdwUhBJ/73OcoFApcuXIFwzB49NFH+eY3v8k73vEO9u/fvyUL3Syku4JkJ08QCyGIn7qJ3A+/T2DbFM88S/JVt6AmEtu6jr2AEIJkTMdyfBzHRygCTVU4ub+Z8dkimYLNbKbCzGKZo31NqErouuB6PtmiTTKmb0v+GohK3QAAIABJREFUuzzRLqkXZC1KNooQyw4NJrG4AQE4jofnBgiFNTs0bFasb80id2BggGQyyenTpykWi1y5cgVFUfiFX/gFbr/99g0tZjuQIley0xu5YppE9h8Iu7iuS+nsGVJ33IlQN+YHKLmeUOgaWI6PZXsoikBVFU7sb+bqXInFvMV8tsLliSyH9qUxDXVpEw7I5C1ika23GNvpepRIlpG1KNlMFEVgRjTiSZNIVMP3fTzXx/OCl2wgbJbIrTkMolAokGjgrpMMg5DUi+H53Ne/xsLXvwZA6vbX0fUb/3HH1rIXmFkskSs6aFq4ubquzz9+7wpnRxYBSER1fukNg/S2X9vfXNensyVGMmZs2brqpR4lElmLkq0mCAKsikupaGFVPBQByg0aCaoquDR0ZsNhEDVL5I985CM7PmMhkewGWn/ufyB67DgQzudmv//4Dq9od9PRHKM5aVY/vDVN4V13H+TOl3cDUCg7/N3D53n28nz1OZqmMLVQZj4nnRckEolkozx/fjeZjiCUsKEQbMHVg5pF7pEjRzh9+vSmL0Qi2WsIRaHntz+Emk4DMPP5z2FNjO/wqnY3rekIrakIzpLQFUJw9829/MJdB9FUBdcL+OrjV/jOTyeqX+Z1TbCYs5iaL8ov+BKJRLJJCCGIJUzaOpJ0dCeJxg0gCCOFN2mvrTm4vaWlhQceeIBvfvObtLe3oz5vjvADH/jApixMItkLqIkE3R/8nxj/b39CYNtc/av/i/6P/jGqae700nYtzamwczCXsaqjCycPtNCcNPnSdy6RLzl8/+lJZjNlfv6OAxi6iqYJipbD2HSefR3JbTmQJpFIJHsFVVVIpiMk0xEc28UquyibcBxiTS/x7LPPVv/7ypUrdHV1EY1GKRQKZLPZVX8kEkltxA4dpvXnfwEAZ3qa6fs/vcMr2v00JSJ0tESrHV2AnrY4H/i54/QseemeH83wmX8+9/+zd99hUpVn48e/p0wvO9sru0tZOkoRMTY0FiyoWIg9YuwFjTHmzZv4Q32NvnlTSIy9xq6oUVEQNYqiWBGU3mFZ2N53ej2/P2Yd3IBKny3357q4dM/OnLlneTh7z3Pu535o8yX7f2uqStwwqKztIBKNpyVuIYTo7UxmHU+2HZtj7xdj79JM7kMPPcTMmTMxm83U1tZy33337fULCyG2yzrpFIJr1xBYsRzfoi9pGzwEz7HHpTusXs1tN6MqUNscxNQ5o+uym7nkpCHM+bSS5ZtaqG8N8tic1fzs2IGU5rtQFAVFg6p6L4U5dhzW/bcgTQghxN7Zpe4Kd955J36/n8zMTCorK7+3F66iKPzmN7/Z1zHuU9JdQXTXFcTxgJ8tt91KrLUVxWSi33/firW0LN1h9XrBcIzqJh+aqqR6OBqGwSfL65i/pBpItrOZ/JMyRlfkpJ4XjSXI9VjxOK179frddTyKvkfGougudF1l6dJFe32eXSpXuOqqqxg3bhwFBQUA5Ofn7/RPXl7eXgckRF+l2R0UXncDaBpGNErNA/cRDwbTHVavZ7PolBe4URQl1RtUURSOPKiQc386EJOe3B74jU8qeXfRVtkKWAgheohdKlfIy8tj6tSpALS1tTFt2rT9GZMQfZatvD+5U8+j8cXniDU1Uvf4IxRdd8Mu7xIj9oyuqZTlu6hrCeAPxlIL0oaUZvKLUyy8+P4G2v0RPl9ZT1NbkLMmDsBq1tF1FV8gSiTmoyjHgSp/T0II0W3s9tq1G2+8cX/EIYTo5DnueBxjxgLg/+Zr2t57N80R9Q2KolCY7SDLbelyqzY/y87lpw2jND+5ScSG6g6emLuGls7euaqmEInG2VLnJRaXW7xCCNFd7N/9KoUQu01RFAovuwI9J1n/2fjKS4Q2b0pzVH1HlttKYY6dWHz7cgWH1cTFJw5mTGdNblN7iMfmrGZzbQdAZ0sxgy11HYQisXSELYQQ4j9IkitEN6RabckyBV2HeJyaB+8j5venO6w+w2E1U5bvBINUDa6mqUw+vIxJh/ZDUSAUifPsu+tYtKYBSH440TSVbQ0+vIFIOsMXQggBaNOmTbs9nQG0tLTw+OOP8+KLL7JgwQLa29sZNmzYDz6ntbWV3/72t8TjcQYPHrxbr5eXV7Q34YpeQFUVbDYzoVA0lcB0R3pGBprbjX/pNySCQcLbtuKa8BOpzz1ANFXF7TQTjMSJRhOond0XSnKdFOc6WLe1nVjcYMO2dvzBKAOK3aiKgqoqdPijYIDd+uPLHnrKeBS9n4xF0V2oqkJ9fc3en2cfxLJXHnzwQTIzM7n77ru56aab+Oabb3jvvfd+8DmzZs1C3RdbYQjRzXmOPgbXoRMACKxYTstbc9McUd+iKgrFOQ48TgvR2PZf+oOKM7js1KFkuZI70321tpHn/r2eYDhZqmDSFVq9YWplK2AhhEibtGaKlZWVVFdXc9ZZZ2G1WsnNzeX4449n4cKF3/uc5cuXU1dXx0EHHXQAIxUiffIv+QWm/HwAmme/SmD9ujRH1PdkZ1gpyLJ1WViW47Fx2eRh9C90AVBZ6+WxOatpbEu2fdN1hWA4xtZ6r8yKCSFEGqQ1ya2qqiI7OxubzZY6VlpaSl1dHeFweIfHR6NRXnzxRS644AK5ZSv6DNVioei6G1FMZkgkqH3ofmI+b7rD6nNcdjOleU4ScSM1O2uz6FxwQgXjhyZ7hLd6wzwxdw3rtyW3OFdVRbYCFkKINNmlPrn7i9/vx263dznmcCT3jff5fFgsli7fmzNnDoMGDWLw4MF8+umne/Saqqp0roQWfZWmqV3+2xPopSUUTptGzaOPEG9vp+7hByn7zX/Jh70DTNfNDOpnorrRRzgaR9PU5IK0I8rJz7bz1qdbCEfjvPj+ek4c34+fjCxAUZLjrLrZT9FOtgLuieNR9E4yFkV3sa/GYFqT3N1RU1PDJ598wm233bZX58nKckhiIABwu20//qBuJHPyJGKb1tPw/gcEVq/C+85cys4/N91h9UnZ2U5qm3y0+8LomgbAcePLKCvI4J9zVxIIxXjny620+qJM/WkFup68YHtDcex2layMHcdeTxuPoveSsSh6i7QmuS6XC5/P1+WYz+dDURRcLleX4y+88AKnnXbaDsd3V0uLX2Zy+zhNU3G7bXR0BIn3sOb9WedeSPvqdYRrqtk262XUsgE4hw1Pd1h9klVTCGsKDa3+VBKb57FwxWnDef7f62lsC/Llqjrqmn2ce1wFTpsJgA1bQrgdZvKzknexevJ4FL2LjEXRXfSKmdyysjJaWlrw+/2pMoXKykoKCwsxm7ff0mtpaWH9+vXU1tbyxhtvABAOh1EUhaVLl/L73/9+l18zkTBkEYgAIB5PdNnZqkdQdQqvu4Et/zMDIxym+oH7Kb3jD5jcGemOrE9yWE0UZitUN/lRlWSv3AyHmV+cMpRXP9rE+m3tVNX7eGT2Ss49bhAFWXYUBdq9YYLhGEU5Dr690vXI8Sh6JRmLordIa5/cjIwMVq5cybZt2xgyZAhNTU28+OKLHHfccZSXlzNjxgxKS0spKiriqKOO4uijj2bixIlMnDiRpqYmhg0bxgUXXLBD7e4PkT65oqf3gtScTkx5+fgWL8KIRAht3Ij78COlDCdNdE0lw2HGG4gSTyRQFQVdUxlRnkU0nmBbg59wNM6yjc3kZljJ8dhQVIVYPEG7P0KG04zDbumx41H0Hj392ih6j17TJ/eqq66ira2NW265hZkzZ3L44YczceJEABoaGlIzth6Pp8sfs9mM1WrF7Xan+R0IceC5xx9KxjE/BSC0YT1Nr/0rzRH1bZqqUprvwmExp9qMqarCCYf044wjy9FUhWgswUsfbOTjZbUYhpHaCriytoNAKJreNyCEEL2Q8sEHH/Spj2sjRoxLdwgizXRdJTPTQWurv0ffkjNiMaru+h/CW6tAUSi64Saco6R/dLq1+UI0toUw6dvnELY2+Hhp/gb8oeRmESP7Z3HaEeWY9GR3BpvNjK4YeBy7fldKiH2tt1wbRc+n6ypLly7a6/OkfSZXCLFnFF2n6PobUG02MAzqHnuYaGtrusPq8zxOKyU5TmKxRKqfbr88J5dPHkZBVnLV+orNLTw1bw3eQAQAk67R5g1T1eAjnpDkQggh9gVJcoXowUzZOeRfdgUACb+fmvv/gRGXTQfSzWbVKS90oypqqrYxw2lh2slDGVaWCUBNc4DH5qymujHZYUbTVOLxOJW1XnzBSNpiF0KI3kKSXCF6ONfosXhOmARAuHIzja/MSnNEApIL0vrlO7GadeKxZKJrNmmcc8wAjj64EABvIMoTc1ezaFUdkOzOoGkKdS1BGloDqZlgIYQQu0+SXCF6gdyzp2LpPwCAtn+/S8fXi9MckQBQFYWiHAcetyVV46goCseMKebsiQPQNYVY3OD5d9fyyocbCUWSNbu6puALRtlS55XtgIUQYg9JkitEL6DoOkXXTke1J/tNNzzxGJHmpjRHJb6V7bZSmG3vsphnRP8spp08lExXcrHZ8o3NPDx7FVX1XiDZnQEFttR7afOF0xK3EEL0ZJLkCtFLmDIzKbjyagASwSC19/0DIxZLc1TiWw6bmdJ8F0aCVBlCUY6Dq6eMZPywfADa/RGeenstH3xdnVqAZtJVmtqC1DT5SUj5ghBC7DJJcoXoRZwjR5F5ymQAwlurqH/huTRHJL7LbNIoK3Rh0jXi8WTCajVrXDBpKFOPHYjFpGEY8PHSWp58ay0tHSEg2U4nHI1RWdtBMCwfXIQQYldIkitEL5Mz5SysFYMB6FjwAR2LvkxzROK7VEWhJNeJ22EiFt8+MztyQDZXnzGc0nwnANVNfh55YxVLNzRhGAaKoqCqCtsafTS3h9IVvhBC9BiS5ArRyyiqStHV16G5XADUP/UEkYb6NEcl/lOux05+po1ofHudbobTws8nDeHYscWoikIklmD2wkpeXbApNYNr0lXafNJTVwghfowkuUL0QnpGBgVXXQuKghEKUXP/P0hEZevY7sZlN1Oa7yRhGMQ7++mqqsJRBxVy6SlDyOpclLayspWH31hFZV1yUZqmKdJTVwghfoQkuUL0Uo6hw8g+40wAItXVNDz7dJojEjtjNekMKvHgtHYtXyjOdXLl6cMZXZEDQIc/wtNvr2X+km3EE4lUT93a5oD01BVCiJ2QJFeIXizrlMnYhw0HoOOTj2n/7NM0RyR2RlUVCrLtFGbZiMe3bwdsNmmcfkQ55xwzAKtZA2Dhsjr++dYamjsXpZl0VXrqCiHETkiSK0QvpqgqhVdeg5aRAUDDM08Srq1Jc1Ti+zhsZvoXZmAx6cS+U6s7vDyLq84YQVlBss66pinAI2+s4uv1yUVp0lNXCCF2JEmuEL2c5nJRdM31oKoYkQg19/2DRETqOLsrVU3ukpbnsRGLbZ/VzXCYufjEwRw3LrkoLRpL8OYnlbzyYddFaameugkpXxBC9G2S5ArRB9gGVZBz1jkAROvrqHvqiTRHJH6M22GhvNCNpqqpnrqqqnDEqEJ+cepQst3JRWmrt7Ty0OyVbK7tAL7TU7dOeuoKIfo2SXKF6CMyJ52MfdTBAPi++Jy2jz5Mb0DiR+maSmm+C4/LQjS2fWa2KMfBFacNZ+zg5KI0byDKM++s472vthGPJ6SnrhBCIEmuEH2GoigUXn4lelYWAI0vPEdo29Y0RyV2RbbbSlm+AwxSvXHNJo3Jh5fzs2MHYrMkF6V9uqKOJ95aQ1P79kVp3/bU/W6NrxBC9AWS5ArRh2gOB0XXTgdNw4hGqbn3HuI+X7rDErvAbNIpK3DhspmJxbYnrEPLMrnq9BH0L0wuSqttDvDom6tYsq4RwzBSPXW31ElPXSFE3yJJrhB9jLW8P7nnXgBArLmJbff8VTaK6CEURSEv005xjpNEwkgtLnM7zFx04mBOOKQEVU0uSpvz6RZe+mAjgVBUeuoKIfokSXKF6IM8x/4U99HHABDevJnaRx6UxKcHsVl1ygvd2Cw60c5ZXUVR+MnIAi47dRg5GVYA1la18dDsVWyqSS5Kk566Qoi+RJJcIfogRVHIv+jn2EeMBMD/9RKaXp6V5qjE7lAVhcJsB/lZduJxI/UhpTDbzhWnDWPckFwAfMEoz767jncXbSUWT0hPXSFEnyFJrhB9lKKqFF07HXNxCQCt775N6wfz0xyV2F1uu5nyQhe6phHv7MBg0jVO/UkZ5/50EHaLDsDnK+t5Yu5qGtuCnY+RnrpCiN5Nklwh+jDVYqHkpl+jZXgAaHzhWXzLlqY5KrG7NFWlX56T7AxLl0VpQ0o9XHXGcAYUuQGoawny6Jur+WpNA4ZhdOmpGwhJXbYQoneRJFeIPk73eCi+6dcoFgskEtQ+/AChqqp0hyX2gMdlpTTfhYJConMDCZfdzIUnVHDi+H5oqkIsnuCtz6uYNX8D/s5FaaqqUN0UoLZZZnWFEL2HJLlCCKwlJcnWYqqKEQ5T/fe/EmtrTXdYYg+YTRql+U5cDlOXRWmHjcjnssnDyPUkF6Wt29rOw7NXsbG6HQCTrhCKxNhc2443IK3GhBA9nyS5QggAHCNGkn/xJQDEO9rZNvPPJEKyW1ZPpCgKuR47JXlODGN7q7GCLDuXTx7O+KF5QHJR2nP/Xs87X1YRjSU6W42p1LUEqG70pTaeEEKInkiSXCFESsZRE8k8ZTIAkZoaqu//B0ZcWk31VDazTlmBG/t3Wo2ZdJWTDyvlvOMGYbcmF6V9saqBh2evZHPt9lZjkViczbVe2qUDgxCih5IkVwjRRc6ZZ+McfygAwdWrqH/6n9JDtwdTFYWCbAdF2XZi8UTq73JwPw9XnzGCQSUZALR4wzzzzjre/KSSYDiGoijomkJjW0i2BRZC9EiS5AohulAUhcLLrsQ6cBAAHZ8spOWtOWmOSuwth83MgMIMTLqW6sDgtJk4/7hBTDmqP7bOVmNfr2/iwddXsrqytbMDQ3Jb4Mq6Dlo7pHxFCNFzSJIrhNiBousU33ATptxk7Wbza/+i48sv0hyV2FuqqlCS6yTXYyMWS87qKorCQQOzufbMEYwakAUka3Vf/nAjL32wkQ5/pHNWV6XFG6aqXnZLE0L0DJLkCiF2SnM4KPnVLagOJwD1TzxKYMP6NEcl9oUMp4WyAheaqhLvbDXmsJo48+gBXHB8BRkOM5DcFvjB11eyeG0jhmGgaQoJw2BLvZfm9pCUsQghujVJcoUQ38uUm0vxjTeh6CaMWIyaf/ydcH19usMS+4BJ1yjNd+FxWlKL0gAGlWRwzZQRTBiWnMUPR+PM/WwLT729lqb2UOdzVdp8IbbUeQlFYmmJXwghfowkuUKIH2QbMJCCK64CIBHwU/23PxP3+dIcldhXsjOslOY7UVBSs7pmk8akCaX84tSh5HlsAFTV+3h49ko+XlpDPJ5A01RQYGuDj4bWgMzqCiG6HUlyhRA/yjXuEHKmngtArKmJbffMJBGVbWB7C4tJp6zARabL0qUDQ0mukytOG8YxY4rQVIV4wuCDr2t4dM5qqhuTH3RMuoovGKWyroNgSGZ1hRDdhyS5QohdknniSWRMPBaA8OZN1D76EIZsFtCrZLmtlBe4u3Rg0DSVow8u4qrTh9MvL1mf3dAa5PG5a3jnyyoi0TiqqqAoCtua/NQ1+0nIrK4QohuQJFcIsUsURSHvwouxjxwFgH/JYhr/9VKaoxL7mq6plOQ6ycuyE48nUrul5XhsTDt5CKccVorZlPzV8cWqBh58fSUbtm3fGjgQjrG5tkO2BhZCpJ0kuUKIXaaoKkXXXI+5pB8Abe+8TduH89Mcldgf3HYz/QszuuyWpigKhwzN49opIxnSzwNAuz/C8++t57WPNhEIRVFVBU1VqGsJUNPkl62BhRBpI0muEGK3qBYLJTfdjJ6ZCUDDc8/gW74szVGJ/UFVk7ulleQ4MRKkEla3w8zPfjqQc44ZgKNza+Dlm1p44LWVLN/YjGEYmHSVcDRGZa2XDr9sDSyEOPAkyRVC7DY9w0PxL3+NYrWCYVD74P2EtlalOyyxn9isOuWFLjwOa5dZ3eHlWVx75kjGVOQAEAjHeO3jzTz/3nrafGEURUHTFBpag2yVrYGFEAeYJLm9RF1dLUcdNZ558/bf9qunnz6Ju+++Y7+dX/QsluJiiq6dDqqKEQlT/be/EmtrTXdYYj9RFIXsDCtl+S5URSEWS9bq2iw6px1RzsWTBpPpsgCwsbqDB19fyRer6kkkDHRdJRaPU1nbQZtXtgYWQhwYkuT2UEuWfMXUqacf0NdUlAP6cqIHcAwfQf7PLwUg3tHOtpl/JhEKpjkqsT+ZTclNJHI8VmJxI9VurH+hm6vPGMHhIwtQFIjGErzz5VaeeGsN9a2B5NbAukpzu2wNLIQ4MCTJ7aGWL18KSNYp0i/jyKPIOvU0ACI1NVTffy9GXBKY3s7jtNC/0IXFtH1hmklXOf6QEi6fPJzCbDsANU1+Hn1jNfOXVBOLJdB02RpYCHFg6OkOoLebOvV0Dj/8SPLzC3j55RfxejsYO3Y8M2bcybx5c5g167nUsVtvvR2Hw0ksFuPJJx9jwYL51NRUk5Hh4cQTT+byy69G13XuvvuOVFnC0UcfyqWXXsHJJ08GIJFI8NBD9zFnzmwCgQBjxozjd7+bQXZ2Tiqm559/mjlzZlNbW4PNZmfs2HFcc80NFBeXpB4ze/arPPvskzQ3N1Ne3p/rr//lgf3BiR4le8pZRBob8X35OcHVq6h/5knyL/kFikz/92qaqlKU48AfjNDQGsQguVitMNvOZacO4/NV9Xz4dQ2xeIKFy2pZXdnK5CPKKMt3YdJV2n1hvIEIBdl2rGb5dSSE2Le0adOm3Z7uIA6kvLyiA/p6L7/8AjU11WRmZnHzzb9l1KiDeOaZf7J06dfEYlFuueV3jBp1ME899TgWi4XRo8fypz/dxRtvvMbll1/NddfdyMCBg3jyyUeprt7GkUdOZNy48VRWbiYUCvHCC68yZsw4QqFQ52vVMGLEKK6//pccfPAYZs16lqamJo4+OtnE/7HHHuKpp57gkkt+wQ033MwRRxzFO+/M4403XuX0089C13UWL17EjBn/zQknnMTvfncbBx00mkceuZ/6+gb69x/AUUcdc0B/hvuaqirYbGZCoWiqB6jYO4qi4Dx4NIG1a4i1NBOuqkIxmbBXDE53aN1ebxiPZpNGhjO5W1ogHEPr3ByiX56TEf0zaWwL0uaLEAzHWLqhGV8wSmm+E5NJAwVavWHi8QQ2iy4fjNKoN4xF0TuoqkJ9fc3en2cfxCJ+RCwW48Ybf02/fqUcc8xx9O8/gE2bNnLzzb+ltLSMiROPpX//Aaxbt5ampibmzZvDhRdewuTJZ1BUVMyxxx7PJZdczrx5c2hqasJud2A2m1FVjczMTKxWa+q1ysvLueCCiykuLuHoo49h7NhDWLVqRSqOl19+gdNOO4Ozzz6X4uISDjpoNP/93zOor6/jo48+BGDu3DfIycnlppt+Q2lpGaNHj+Wmm35DSGotxQ9QdJ3i62/ElJcPQPOrr9Cx6Ms0RyUOFFVRyMu00y/PiYJCPJ5MkrLcVi46cTCnH1GO1awBsHhtIw++vpK1VcmFit9uDby5toOWDilhEELsG5LkHgCDBlV0mZ1wudz061eKxWLpcszv97FmzSoMw2D8+AldzjFu3HgSiQTr16/5wdcaMWJUl689nkwCgQAAW7ZUEggEOOig0V0eM3jwEMxmM+vWJc+9efNGKioGd4l58OChXeIVYmc0h4OSX/0a1Znc/rX+8UcIbFif5qjEgWQ165QVuMh0JWd2DcNAURRGV+Rw7ZkjGVGe7K/sDUSZNX8jL3+wEW8gktxEQlNo9YXYXNshvXWFEHtNiqAOAKvV1uVrRVGw2XY8ZhgGgYAfwzC46abr6LqwLPmLorm56Qdfy2Kxdvn62/MC+P0+ABwO507isRMI+AEIBAI7xLez9yHEzphycim58Vds/dP/YkSj1Pzjb5TeejvmvLx0hyYOoCy3FbfDTG1zgHA0hq6pOG0mzj5mICO3tjHvsy10BKKs3tLKppoOjhtXzNjBuWhqcu6lsTVEizdMboYVh82c5ncjhOiJJMntZlwuFwC33fYH+vcfuMP3Mzt3mdoTTmfy3N8mu99KJteB1PetVhuhUGinjxFiV1j7D6Dgyqupvf8+EoEA1TP/TOmtt6E5nT/+ZNFr6JpKvzwnHYEIja0B1M5a3SH9PJTnu5i/ZBuL1jQSjsZ56/MqvljVwLFjixhWlommJz/k1zQHsJrC5GbaZHGaEGK3SLlCNzN06HBUVaWurpbi4pLUn+zsHFRVxW53fOfRu1e3VlpahsPh5Jtvvu5yfPXqlUSjEYYPHwEk63rXrFndpS5u5coVRKORPX5fou9xjRlHzrnnARBtamTbPTNJyBjqk9x2M/0LM7CadaKdm0hYzBonH1bGtJOHkJeZvEvU3BHilQ838dic1Wyq6QCS9bpxw2Brg4/qRh/RmLSnE0LsGklyu5nMzCwmTz6DJ554lLffnktNTTUrV67g97//DddffyXhcLJOzeVy09zczNKl31BTU71L59Z1nfPOu5C5c2fz2muvUFNTzeLFi7j77v+hvLw/Rx45EYBJk06ltbWFe++dydatVSxZ8hX33jsTh8PxI68gRFdZJ0wi49jjAAhv3kTdow9jJGRr174o2VrMQUmOAyMB8c5xUJrv4srThjPlqP54nMmyhNrmAM++u46n31lLdWPyzpNJV4nE4lTWealr9qeeL4QQ30fu/ex3yk5b4vzQsV/96r/Izc3jn/98lIaGeux2OxMmHM799z+WWvw1ZcrZLFr0OTfddC1nnnkOU6ee/72td757fNq0y7FYrLz00vP84x9/xel0cdhhh3PNNdPR9eRwOPzwI5k+/Ve8+OKzvP76q5SXlzN9+q/461//KO19xG6IKa8xAAAgAElEQVTLO/9Cok2NBJYvw7dkMY3/epm8qeemOyyRJjarTnmhi6b2IG2+KCZdQVUVDhqYzfDyTJasa+LjpTX4QzEqa708PncNQ8s8HDummFyPDZOuEIzE2FzTQYbTTHaGDVWuS0KInVA++OCDPtWrZcSIcekOQaSZrqtkZjpobfUTi8ls0IGQCIfZ+se7CG+tAiDv4kvwTDw2zVF1D315PEaicepaAkSjiVQN7rfHP19Vz6cr6ohEkz8TRYGDB+UwcXQRGY7kjO+3vVyzXBYynBb5EL6X+vJYFN2LrqssXbpor88jm0GIPkcanh94iq7jHDMG76IvSIRC+JcvwzJgIObOnrp9WV8ej5qmkuG0oKrgD8aA5J0nTVMpK3AxdnAOCSNZvpAwoK4lwFdrGghF4hRm2zGbNBRFIRCK0e4Po2kqFpOW5nfVc/XlsSi6l321GYQkuaLPkQt5eqhWK/aRo/B+9ilGLIbv6yU4DxqNnpGR7tDSSsZjsreup3PHtGA4hqIkk12TrjGwOIODB+UQicapb00mu9sa/Xy1tpGEYVCYbUfXVRRFweuP4g1EMesqJl2S3d0lY1F0F5Lk7iFJcoVcyNNHd7mx9h9Ax5efQzSK75sluA4Zj2a3pzu0tJHxmKQoCg6biQynmWjMIBiOoXYmu1azxpBSD8PLM/EHYzS1h4gnDCrrvHy9vgldU8jPSia7AG2+CIFQDJtZRdNkffWukrEougtJcveQJLlCLuTpZcrNRc/Kxv/NEoxwmI5PFmLu1w9zft8sXZDx2JWqKDhtJjIcZiLRBKFIPJXsOqwmRvTPYlCxm1ZfmDZfhGgswYbqDpZvasZm0cn12NA1FcMwaOkIE47GsVl0VFXqdX+MjEXRXUiSu4ckyRVyIU8/a2kpitlMYNVKjFgU7xefYcRi2IYM7XOLh2Q87pyqKrjsZtx2E+HOZFfrTFTdDjMHD8qhX56TxrYgvmCUUCTOmqo21mxpw2U3k+22oGkqsXiClo4wsVgCu0Xvc+Nrd8hYFN2FJLl7SJJcIRfy7sE2qAJLeX/8y5dhRKME168juHYNjlEHo3a2yusLZDz+ME1VcdnNuGwmgpE44ej2ZDfTZWHs4BzyMm3UtwQIhuP4QzFWbm5hU00HWW4rHpcFTVWIxuK0eMMYBtgsmiS7OyFjUXQXkuTuIUlyhVzIuw9zfgHOQw8juG4t8fZ2Ys3NdHz2CbYBAzFlZ6c7vANCxuOu0TQVt8OMw6oTDMcJR+JoWrIPea7HxiFD8nA7zNQ2B4hEE3QEoizd0Ex1o49cjw2X3YyqKgQjUVp9EVRFkW2C/4OMRdFdSJK7hyTJFXIh7140u52MI44i7vMSrqxM1ul++gmK2YR14KBeP+Mm43H36JpKhsOM3aoTDMeIxBJoajLZLcx2cMiQPGxmjdpmP7G4QYs3zOJ1jTS3h8jPsuGwmlAVBX8wRrs/gklXMEvbMUDGoug+JMndQ5LkCrmQdz+KquI8aDSmgkL8K5ZDLEZg1UrCWypxjDoI1WROd4j7jYzHPWPSkz12bWaNQChOLJZAVRU0VaFfnpNxQ3JRFSXZYzdh0NAW5Ks1jfiCUQqy7VgtOooC7b4IvmAUi1nD1Mc7MchYFN3Fvkpy+/a/6D7mnXfeYurUM9IdhhDfy33oBEpn3IGpoBAA/7KlbLljBqGqLWmOTHRXdquJsgIXBdnJNnSxWDI5s5p1jh1bzPSzRjF+aB6qqpAwDL5a28i9/1rB+4u3EQrHMJlUDAy21vvY2uAjFIml8+0IIfYh2dZX9DmydWX3l4hEqH/qCbxffJ48oOvknX8hGUcf0+vKF2Q87lsd/jDNHSESCdC07WOl1Rvmw6+rWb6pJXXMatY4YlQBhw7LS20eEY0lsJp1cj3WPlezK2NRdBeyre8eknIFIbfkuj9F03CNOwTN4yGwcgXEYviXLSXa0IBj5CgUvfckHzIe9y1L5+5pqprc7jeRMJI/Y4vOsLJMhpZ66PBHkm3F4gaba70s3dCMWdfIz9reY7fVGyYQimE2qX2mjEHGougu9lW5gszk/oBAKEZti38/RrOjwiwHduvu/QKvqanmL3/5X5YvX4bH4+G88y7k7LPP5aijxjN9+k0899zT/Oxn55OVlc1DD93L7NnvYBgG9933d9577x0CgQAlJSVcc80NHHroYcybN4ennnqciy6axuOPP4zP5+PEE0/i5pt/i6qqPPHEI6xZsxqbzcoXX3zG229/uH9+GPuJzFb0LKGtVdTcdw+x5mYATAWFFF9/A+bOkoaeTsbj/mMYBm2+MC3eMAp02RCiqt7L+4ur2drgSx3zOM0ceVAhBw/MTu2UFokmsFl0cjxWbL18ZlfGougu9tVMbu/+F7sXAqEYv3nwUwLhA1ufZbfo/Omaw3cr0f39729h7Njx/PGPM9mypZLp06+ktLQcgI8/XsBTT72Ix+Nh3rw5QPIi/+9/v8OSJYt45pmXcLlczJs3h7vuuo1XX30LgMbGBtasWcWsWa9TV1fD9OlX07//AM455zwAVq1awRVXXMPtt9+9T9+/EP/J2q+Ustv/QN1jD+Nf+g3Rulq2/M9t5E/7Be5DD0t3eKIbUxSFTJeVDKeF1o4wbf7tyW5pvotpJw9h/bZ25i+ppqE1SJsvwpxPt/DR0lqOHFXA6IoczCaVeCLB1npfn0l2hegt+sY9mF5s/fq1bNq0kUsvvQKz2UxFxWDuuuvP5OUlt0g97rgT8Hg8OzzP7/ehaToWixlFUTjllNOYPfsdNK2zLi0a5corr8VsNlNaWs7xx0/i008Xpp6vaSpnnHFWr6uPFN2TZrNRdP2NZE89F1QVIxKh7pGHqH/2aRLRaLrDE92cqihkZ1jpX+jGZTcRixskEgaKojC4n4erTh/OOccMIM9jA6DDH+Gtz6u491/L+XJ1PdFYokuyu7XeS1AWqAnR7cnH0e9htyZnVLt7uUJ19TbsdgdOpzN1bNy48an/z88v2OnzjjvuRN5+ey5TppzCoYdO4PDDj+K4405E76x1dLlcuN0ZqccXFBSyaNHnqa+/TaKFOFAURSF70snYBgyk9sH7iXe00/7hfEKbN1F07fWYsnPSHaLo5lRFIddjJ9tt0NQepCMQSfXYHV6exbCyTNZWtfHR0hrqWoJ4A1He/mIrC5fVcfjIfMYNycVs0ogbyW4MNrNGTqZNZnaF6KbkX+YPsFt1BhZl/PgD00hRVAzj+2unNG3nf8Vut5uHH/4nK1Ys55NPPuLxxx/m9ddf4f77HwMgHu96TsMwuszaft95hdjf7BWDKb/jD9Q8dD/BtWsIb6lkyx0zKLziahyjDkp3eKIHUFWFvEw72RlWmtqCdASi6J27pw0ty2RIqYd129r5+JsaapoD+IJR3l20jU+W1/GTkQUcsrNk12PDZpHrohDdiZQr9HBFRcUEAgFaWppTxxYuXMA33yz5wedFIhHC4RAjR47iqquu4+mnZ7FhwwY2bFgHQCDgp6OjPfX4+vpacnPz9s+bEGI3aS4XJTf/hszJpwOQCASovmcmTa+9gpGQBTNi12iqSn6Wg/6FbiwmnWgskfpAP6Sfh8smD+P84ysoznEA4A/FeO+rbdzzynIWLqslHIknyxgMg22NnWUMISljEKK7kCS3h6uoGExFxRAeffRBgsEgmzZt4I9/vJNIJPKDz7vnnr9w55230d7eBsCaNasAI1XeoOsmnnjiUcLhMJs3b+K9997hyCOP3t9vR4hdpqgquVPOoviXN6M6kklIy9w5bPvL/xFrb/+RZwuxna6pFOUkk12ruWuyW1GSwS9OHcqFJ1bQLy9ZFhYMx5i/pJp7XlnGR0trkptK6J3JbpOPKkl2hegW5N5KL/B///c37rxzBqeffiIeTxaXXnoFhx562A8uCrv66un85S93c955ZxGPxykp6cftt99NRkZykZrL5WLgwEGcd96Z+HxeJk06hTPOOPtAvSUhdplj5CjKbv8DNff/g3DlZoLr1rLljv9H4dXXYR88JN3hiR5E11QKsx3E4gma20N4g9trdgcWZTCg0E1lnZePltaypc5LKBLnw69r+GxFPROG5zFheD42i06iM9m1mDRyM2zYdrMtpBBi35A+uWIH8+bN4aGH7mP27LfTHcp+Ib0geycjFqPhpRdpn/9e8oCqknPWOWROOrlbdwGR8dh9xRPJZLfDH0FVlS59drfUefloaQ2ba72pY2aTyqHD8jhseD52qwlI7qBmMWnkZFhTx7orGYuiu9hXfXKlXEEI0Ssouk7+BRdReM11KBYLJBI0vfISNffdQzxwYLukiN5BU1XyMu0MKMrAZTcR72w9BlBW4OLiSUO49JShDCx2A8mNIxYuq+OeV5bz3lfb8AejmHSVhGFQ3eSnqt5LICQt74Q4UCTJFUL0Kq5x4ym77U7MRcUA+Jd+w5Y7ZhDaUpnewESPparJ1mP9i9xkOCwkEgbxzgWO/fKcXHjCYC47dSgVJcluPNFYgk9XJJPddxdtxReQZFeIdJByBdHnyC25viERiVD/7NN4OzcxUXSd3PMvIuPoid2qfEHGY8+TMAzavGFafWEwjNQWwAC1zX4+WlrL2qq21DFdUxg7OJfDRxbgdpiBZCJs1jVyPd2njEHGougu9lW5gjZt2rTb9/osPUheXlG6QxBppqoKNpuZUCiauvUoeh9F03CNGYuenU1gxQqMWAz/sm+INjTgGDkKRe8ei4FkPPY8iqJgs+hkOi2oikIwHCORSP5duuxmRvbPYkiph0AoRlN7iIQB1U1+Fq1pwBeMkuexpRLbNl8EXyCKWVcx6Vpa35eMRdFdqKpCfX3NXp8n7TO5LS0tPP/882zatAmr1cohhxzCWWedtdPHLliwgPfff5/29nZyc3M57bTTOPjgg3fr9WQmV8hsRd8T3raVmvv+QbSpEQBTYSHF107HXJj+D70yHns+wzBo90do9YZIxEHTt98paGgN8vGyWlZubkkdU1WF0YOyOXJUIR6XBdg+s+txmXHbzWm52yBjUXQXvWYmd+bMmRQWFjJ9+nTGjh3LG2+8QTweZ8CAAV0et2TJEl566SWuuuoqzjvvPHRd58knn2TChAnY7fZdfj2ZyRUyW9H36O4M3EccRaSujmhdLQmfj/ZPF2LKzcVSXJLW2GQ89nyKomA162S6rOiaQjASJxYzUFUFh83E8PJMRpRnEorEaWwLYhhQ2xxg0ZpG2vwRcj1WnLbkzK4vGKXNFyEajWPW1S6lEPubjEXRXeyrmdy0JrmVlZW8/fbb/PKXv8Rms+FwONA0jQULFnDMMcd0eWxVVRUVFRWMHj0aRVEoLS1l/vz5lJSUUFxcvMuvKUmukAt536SaTLjGH4pmdxBYvQpiUXyLvyLW3oatYjCqKT11kTIeexeLWcfjtGDSVYLhGNFoAk1TsFtNDCvLZOSALCLROA2tyWS3riXAojUNtHrD5HhsOG0mVEUhGkvQ6o3gD0YxDDCbtf0+uytjUXQX+yrJTWtRWlVVFdnZ2dhsttSx0tJS6urqCIfDWCyW1PEJEyZ0eW4gECAUCuHxeA5YvEKInk1RFDJPOBHrwIHU3H8v8fY22hd8iG/xYnLOPgf3EUehqNJ0Ruw9l92My27GH4zQ1B4mEotj0lWy3VbOOLI/Rx9cxMJltSzd0EzCMFi2sZllG5spL3QxtiKHoaWZqY4Mzd4gTR0h7BadTLcFm7l71JML0d2l9V+K3+/fodTA0bk9p8/n65Lk/qdnnnmGAQMGUFFRsVuv+Z8NvUXf8+3tvwN5G1B0L67BFQy86y5qHnsM3zdfE/d5qX/qn7R/OJ+Ciy7GXjH4gMUi47F3y3BZyXBZCYSiNLWHCEVimHSNHI+NKUcP4JgxxXy8rJav1zUSTxhU1nqprPViM1dx0KAcxg7OpSA7+XsybhjUNgUwm1TcDjMep2Wf/j6TsSi6i301Bnvcx8F4PM6TTz5JXV0dv/rVr3b7+VlZjm7VPqgn2bRpE6eccgrz588H4KSTTuLNN9+krKwszZHtGbfb9uMPEr1XpoPcO26l9etv2PTwY4Rqawlt2ULlXX8g5+gjKb/k51hysg9YODIee7dMoLgQgqEodS0BguEYZl3D7bJxYZGHU48cwJcr6/hiZR0tHSGCkThfrKrni1X19Mt3MWFEAWOH5OF2JX9txxIGDR1hHDYTWRm2VE3vviBjUfQWaU1yXS4XPp+vyzGfz4eiKLhcrh0eH41Guf/++4lGo/z6179OzfrujpYWv8zk7qGOjiCKotDeHqCgoJAFCz4DoLXVz+LFi3A4nAwdOizNUf44TVNxu210dASJx2UFcZ9XXkH/P9xN87/fpen110iEQjR9tJDmz78kZ/LpZJ90EqrZvN9eXsZj3+Ox6dg0aGwLEQjH0DUFVVE4bHgehw7LpbK2gyVrG1lV2Uo8YbC13svWei+zF2xkeP9Mxg3JozTfiaIoBIMRahs60DUVt91MptuCtoclNzIWRXfRK2Zyy8rKaGlpwe/3pxLWyspKCgsLMe/kl8qjjz6KyWRi+vTpaNqe9RNMJAwpqN9D3170YjFjh/Yyzz33LIcffiSDBg1JR2h7JB5PSJsc0UnBc/wkXBMOp+HlWXg/+wQjEqHx1VdoXfAhueeej3PM2P16F0jGY9+iqSoFWXYi0TiN7UH8oRgmTUFRFMryXZTluzhpQozlm5pZsq6JhtYg0XiCpRuaWbqhmWy3hdEVORw8MAen3UQiYdDSEaKxLYjdopPhNOO07dmHMxmLordIa5Lbr18/ysvLefXVV5k6dSptbW289957nHjiiQDMmDGDSy65hIEDB/LFF19QW1vLjBkz9jjB3V3BWJA6f+MBea1vFThysem7fqvoqKPG84c//IlZs55j/fq1FBUVc+ut/0NFZ03h0qXf8MAD97B58yYcDgennHIaV1xxTer5//rXLF577RXq6mopKirmyiuv5cgjJwLQ2trKH/5wG8uXL6WgoIDzz7849by6ulqmTj2d5557hQceuIfPPlvIokWf8+GH7/P3vz/As88+yeuv/4v29jby8vK55JLLOPHEk/fRT0mI/UNzuSj8xeVkHn8CDc88RWjzJmLNTdQ+cC+2ocPIO//CtLccE72L2aRRnOMkGounZnYVxUBTVWwWnUOH5TN+aB41zQG+WdfE8s3NRKIJmjvCvL+4mvlLqhncz8OYihwGFWdg0lWi8QR1zUEUNYjLZiLLbUWXOlvRB6W9Jveqq67imWee4ZZbbsFmszFx4kQmTkwmWQ0NDYTDYQA+/fRTmpubuemmm7o8/7DDDuOiiy7a53EFY0H+36d/JBgL7vNz/xCbbuPOw3+7W4nuCy88w6233kFubh6/+90tPProA/zpT3+npaWZm2++nuuvv4nJk89g8+aN/PrXN5Cbm8uUKeewYMF8nnzycWbOvJeBAytYuPAjZsz4HS+++Cp5efncc89fiEYjvPbaXILBEHfc8fsur/vtrNYf/ziTqVNP5+KLL+X0089kxYplvPLKLB599Clyc/NYtOhzfv/7/+LQQ38i3TBEj2AtLaPf7/4f3i+/oPGlF4i3txNcs5otd8wgY+Kx5JxxJprTme4wRS9i0jWKchwkDIMOX4SOQIRQJI5JT87uFuc4KM5xcML4ElZvaeXr9U1U1fswDFhb1cbaqjZcdhMHD8phTEUOmZ2bTPhDUdr9EaxmjQxHsuODrEsRfUXak1yPx8P06dN3+r2HHnoo9f//mdyK7U466RRKSvoBcOSRR/PCC88A8N5771BQUMSUKWcDUFExhEmTTuX99//NlCnnMHfuG0yefAYVFckSg6OPPoZRow7mvffe4YILfs7ChQu4884/4nA4cTicnHPOuSxd+nXqdQ2ja9nHt197vV5UVU2VnIwffxjvvrtg//4QhNjHFEXBPeEwnKPH0Dz3TdrefQcjFqX9g/fxfvk5OVPOJmPiMdJyTOxTqqLgcVnwuCxEonFavWF8oShGAnRdwWzSOHhQDgcPyqGpPcQ365tYuqEJfyiGNxBl4bJaFi6rpbzQxZiKHIZ1tiKLJwwa20I0todwWpMbV5hN6d1GWIj9Le1Jbnf17Yxqdy9XACgo2L7BhdVqTc1+19bWUl5e3uWxJSX9+OCD9wCort7GokVf8NJLzwOQzFENBgwYSEdHO+FwuMu5+/Ur3aV4DjnkUCoqBnPOOadxyCGHMmHC4Zx00qlYrdbdel9CdAeqxULuWefgmXgsDS88i/+br0n4/TQ89zRtH84n74KLsA8Zmu4wRS9kNmnkZ9nJM4zkjKwvQiAcQ+tshZmTYeX4Q0o4dmwR67e28/X6JjZUt2MYpFqRzTNXMWpANmMG51CQlWxFFgjHaPd7sZo13A4zbocZVWZ3RS8kSe4PsOk2+mfsWmKXTur3zCRFo5HveUbyYmaxWLj66us599wLd3hEU1MTkGzZ9q1dXbBnMpn4v//7Gxs3bmDhwgW8+upLvPjiczzxxDPY7bvfEUOI7sCUnU3x9TfiX7OaxueeJlJbS6R6G9v+/Eec48aT+7NzMWXnpDtM0QspioLTllxIFk8kaPNG8AYiROMJTLqKpqoMLctkaFkmHf4ISzc08fX6Jtp8yZKHRWsaWLSmgcJsO2Mqchg5IAurWU9uNNEepKk9udFEfpa0DhO9i9xn68WKikrYsqWyy7EtWzantkEuKiph48YNXb5fX18HJMtIdF2noaE+9b3Nmzfu0uvGYjECAT8DBw7ikksu45//TM4UL1r05Z6+FSG6DcfQYZTdcRe5F1yE2rmZjW/xIipv/W+aZr9GovNOihD7g6aqZGdYKS90U5LnxKxrxOIG8USyG4LbYeaog4uYfvYoLp40mJH9s9A622bWNgd46/MqZs5axusfb2ZLnRdVVdA1hUgszpZ6L+u3ttLQGiASjaXzbQqxT0iS24v99KcnUFNTzZtvvk48HmfVqhXMmzeXU045DYAzzjiL999/l88+W0g8HmfJkq/4+c/PZdWqFei6zrhx43n55Rfw+33U1dXy2muvfO9rWSwWqqu34ff7eOGFZ/n1r2+ksbEBgMrKzfh8HRTLqnTRSyiqSuZPj6f///6ZjInHgqJgRKO0vDmbylt/i/fLL3aoWRdiX7OZdYpyHAwocpPtsqEqCtFoAsMwUBSF/oVuzpo4gF+dezAnTehHfmZypjYWT7BsYzNPvb2WB15bwSfLa/EFoph0DQUFXzBKZZ2PytoO6lsChCKS8IqeScoVergfWiVbUFDAXXf9mUcffZD77vsbOTm5XHnltalWXuPHT+C6637JzJl/prW1mcLCIm655XcMHz4SgN/+dgZ33XUbU6acQkFBAZdffjUrVizb6WufdtoUHnvsIb766gseeeQp6uvruPTSCwmHw+TnF3DNNTcwaNDubcEsRHenORzkX3wJnp8eT/2zTxFav45Yayu1jzyI7YP3yT3/QqylPXNHQNFzfHexWjSWoKUj1GWx2ndbkdU2B/h6fRMrNrUQjsa7tCIb0s/DYaOKKM62YTYl58AC4Sgd/giarmIza2TYzdisunRoED2C8sEHH/Sp6YYRI8alOwSRZrqukpnpoLXVLw3PxT5jGAa+JYtpfPF5Yq0tyYOKQsbRE8mZcjbaTnZxBBmPYv8wvmex2reisTirKre3IvsuXVMYWJTB0DIPg/t5sFm2z4fFYgkUVcFm1nA5zDitJkl4xT6n6ypLly7a6/NIkiv6HEkqxP6UiEZomfcWrfPewuhc/KnabGSfcSaeY36Kone9gSbjUexvO1us9l3ftiJbtrEZXzDa5XuKAmUFLoaWZjK01IPbsX0XtXjMwFDAZtZw2k247NKlQewbkuTuIUlyhSQV4kCItrbSOOt5fF9tv1CbC4vIPe8CHCNGpo7JeBQHUjASo7UjnNxZDQPtOzuhKYpCiz/K4lV1rN7SSqt3x0WURTn2VMKb49nejSEeT5AwOhNemwmXw4wmPaTFHpIkdw9JkiskqRAHUmD9OhqefZpI9bbUMcfoMeT+7HzMeXkyHkVaJAyDDn+EDn+EcCSOrivouobbZaPDGyQWi9PQGmRNVRtrtrRS37rj7p85GVaGlnkYWppJYbY9VbaQSBjE4wksZh2H1USG0yzbCovdIknuHpIkV0hSIQ40I5GgfeHHNP3rZRL+zvpHTSdr0knknX462YXZMh5F2kRjCVq9IYKRGHaHlVAwQjzedSy2esOs2dLKmqo2tjb4djiH22FmaKmHIaUeyvJdqfrfZMJrYDap2K06Hqd1h3IJIf6TJLl7SJJcIUmuSJd4IEDT7Ndo/+B96OxrqmVkUH7BeZjGjCehSsMbkT6apmC2WqiqacUbiBKPJdB1ZYeFZb5AlLVb21hT1crmWu8OGwXZLDqD+2UwtDSTAUXuVFJrGAbRWAKzrmGz6HicZixmGfNiR5Lk7iFJcoUkuSLdInW11D/3DMHVq1LHNLebzONPJOOYY9FkZ0CRBv95bQxFYrT7IgTDMSKxOCZd3SHhDUVibNjWzpqqNtZvayf6H9dUk64yqDjZqaGiJANrZ1JrGAaxuIGuqdgsye2F7RbTAXuvonuTJHcPSZIrJMkV3YVv6Tc0vTKLSG1t6phiteKZeAye4ydhysxMY3Sir/mha2M0lqDNFyIQihGOJdD/oyXZt4/ZVNvB2i2trN3aTjDcdRMJVVXoX+BiaFkmQ/p5cNq3J7XRaAJNS/b0ddpNOKwm6dTQh0mSu4ckyRWS5IruRNMU2LSWyudnEdy48bvfwP2Tw8madDLmwqL0BSj6jF29NsbiCTr8EfyhKKFIHFVlh04KiYRBVb03uXCtqo0Of2SH85TkOVKdGrLc1i7nB7CYNOwWE26HWep4+xhJcveQJLlCklzRnXx3PHrXraf5zdkElm/fWRBFwTF6DFknnYJt4KD0BSp6vT25NtYSNLgAACAASURBVCYSBt5gBF8gSjASRzFA07vOwBqGQW1zgDVVbaytaqWxLbTDefIybQwtTXZqyM+ypcoivlvHazFruOwm7DLL2+tJkruHJMn9YU1NTfzmN79k69YtPP/8v8jNzUt3SPucJLmiO9nZeIzU1dI85028i76AeDz1WNvgIWSedAqOUQfJLlNin9vba+O3u6x5A1GC4RjxuIHJtOMMbFN7KNWpoabJv8P3XXYTg4ozGFSSwYBCNxazlvpePGZgYGAxJ2d5pT1Z77Svklxt2rRpt+/1WXqQvDy57fdD5sx5ncWLF/Haa/Nwudx7da65c9+goKAAi8X64w8+gFRVwWYzEwpFd1gVLMSBtrPxqDlduMaO4/+3d+/hUdX3vsffa62535KQGyThFlAgXL2hgEB3RdRSsWhBaa2nbmvt9tpa3dbdU3u2R1u7rW5PS4XW7d2q1WrtU7Cl2wqKVdGNiBQBISEk5EpuM5n7zFrr/DHJkEDAAIEJk+/refIkWbNmzW9wufLJN9/fb+XMnY9pGMTq9oGuk2xtpXPj+wQ/2oTqcGAbMQJFFtwXA+R4r42KomCzanhdNvK8DlwOC4ZhkEyaxJMGqprax+WwMKrYy5mnF3LGaQXkee3ohoG/q6UhnjBobAvzaXU77/2jiT0NAULRBPauO6tpmopppia9tQZidIbjRBNJVBQsfUyOE6ceVVVoaqo/7uPI2h2il2AwSGFhEVbr8c1y1XWdX/7yP5k6dRo+X84AjU6IocWSm0vRVV8jf/FXaH/zDfxv/Dd6sJN43T4aH/8NLX94hbyFF5Ezdz6q3Z7p4QrRi9NuwWlPxYx4IklH90oNiQNLk/ncNs6ZVMQ5k4qIxFIrNeyu81NZFyAcS2KYJnubguxtCvK3TXWHrfJG4zrBcBgwcdg0XI5UL69UeYc2aVc4Aj0cJt7Y8Pk7DiDb8BFoLle/929sbGDp0sXcd9/P+K//WkV9fR0VFVO4996fkpc3jE2bPuSxx1ZSVVWJx+Nh8eIlfPOb3wLgiSd+w44d23E6HWzc+B5Lly7nmWeewDRNrFYrzz//Ck6ni0ceeZBNmz4kGo1w5pnn8P3v30VBQSEAO3fu4D//8z+orNxFYWER1133HS644EIuvvgLhMNhLBYr11xzbfo1BwNpVxCDydGcj0YiQeDdd2j78xqSLS3p7arbTe4XF5D3xQVoXu+JHrLIUifr2pjUDfzB1MS1WEJH62OlBsMwaWgNsbsuwO59fur6aGtQFYWRRW7Gl+UwvjSHojxnr7uuJXUTmyW1RJnXacPpsEiV9xQhPbnHqL8hVw+H2fODOzDC4RM8ot5Ul4uxD/y830G3O+SeccZZ/PjH92G3O/i3f7sDr9fLd797J1//+lLuuOMHLFx4CVVVldxxx63ceOOtLFhwEU888RteffVlrr/+X1i8eAmKovDEE7/hgw/eZ9WqJwC4667vYbXauPvuH6EoKg899FPa29t5+OEVxGJRrrxyCcuXX80VV1zJ5s2b+MEPbufJJ3+LzWZn6dLFPP/8K4wcOepE/pMdNQm5YjA5lvPRNAyCH22ibc2fiNXWpLcrVis5c+eRt/BirF2/iArRX5m4NuqGQWcoQTCaIBpLgkKf1ddwNEFlXaBXlfdgR+rlTSYNUJRUlddukSrvIDdQIVfaFbLEFVcsIz+/AIBly77GPffcTUXFnykvH8fChZcAUF4+jsWLl7B27essWHARAJqmctlll/d5zPb2Nt599x1++9vf43Z7APj2t2/iq1+9lPb2Nj75ZAvJZIJly76Goiicc8653HvvA9jtDkwz9btT92chxMBRVBXv2efgOetswjt30PanPxLZuQMzkaDjzb/RsX4d3nNmMuziL2EfZL9kCtGTpqrkeu3keu0YpkkwHCcYSRBNGOi6gUVTuvp4rUwdl8/UcfmHrfJ2hhNs3tXC5l0th63yJnWDjmCMVn8Um0XFYdfwum04bVLlzUYScg9D66qoDvZ2hW49q6XDh48gkYizb18t27dv44IL5qQfM00YPXp0+vuiouLDHrO+PtX0fe21X+v1fIvFQlNTE/X1dRQVFfe6MMyZMxdIVZiFECeWoii4J07CPXESsdoaWlf/ieBHm8Aw6Nz4Pp0b38c1ZWpq+bEJE+WHuBjUVEXB57bjc6f6y2PxJIFwnEhMJ5bQUZVUYUZVFUoLPZQWepg/oyRV5a1PBd7P7eUtzWFsiReHzYIJROI6neEQiqJgt2m4HRa8LqnyZgsJuUeguVw4y8dlehj9ousH/rTUXT01DINZs+bwwAMPH/Z5mnb4U8But6MoCq+99he8ffT5bdny0RFn4MoPVCFOHvvIUZT8y00kWvbT9uc1BN79O2YiQfgfWwn/Yyv2seUMu/hLeM44U1ZkEKcEu81CYddtgA3DJBg5QpW3PJ+p5fmYpkl9y7FXeds7Y+z3R7FrKg67Ba/bKlXeU5iE3CxRX7+P0047HYDGxnocDgennz6RF198rtd+bW2teL2+fq2eMGLECBRFYffuzzjjjFQvczKZpKOjg4KCAkpKSmlsrCeZTGKxpE6lv/xlDePHn47H45FWBSEywFpQSPE3vknBV66g7b/X4l/3N4xIhNieKhpWrsBaXEzeRZfgmzUH9ThXURHiZFHVQ6u8/lCcaLx3lVdRBrLKm6QzHJde3lOY/JfKEn/4w+9pb28jEPDz0ksvMHv2+Vx44UUEAn6efvpxYrEYdXX7+N73buLll1/s1zHdbg8XXLCQlSt/yf79zcRiUVatWsHtt98EwHnnzcHhcPLMM08Qj8fZvHkTDz30AJqmYe9azqi2tobwSZ68J4QAzeul8PKvUv7zRyi8cjlabi4AiaYmmp95ij133UHbn9egy/+f4hRkt1koynMxqtjLuJIcCnOd2CwqhpG6Q1p3kaW7yrtkXjnfv2o61y2ayPwZJZQWuNPH6q7yvry+kp+/sIWn/ryDt7fUU9scRFUVLNqBXt499QGqGwI0toUIRxJSzBnkpJKbJS666Evceut30kuIfe97d+Hz5fDAAw+zYsUjPPPME+Tm5nHxxYtYvvzqfh/3u9+9k0ceeZBvfGMZqqoxZcrUdPuD1WrlkUce5f77f8zzzz9DcfFw7r77x4wdWw7A/Plf5Ec/+gGXXXY5t932/RPyvoUQR6ba7eRdeBG5/3QBgQ820vb6ahKNDegBPy2vvEzbmtXkzP8COfPmYysenunhCnHUBrrKW9MUpKYpyPrN9ditGmOGexlb4qN8hJf8HAcoh67L67Sn1uW1WqR2OJjIEmKnuMbGBpYtu4znnnuZUaNGf/4ThCwhJgaVk30+mqZJaOsW2lb/iWhVZa/HHOPG45t9Pt5zzkFzuQ9zBJGtsvHa2KuXN66jG2a6l7cn0zSpbw2ze5+fqvoAdftDGH1UaX0ua1fg9TF2hA+Py5p+ne51ee02Da/ListhRZVe3mMiS4iJNPlziRCivxRFwTNtBp5pM4hU7qZ1zZ8Ib90KpkG0cjfRyt3sf+E5PGeciW/O+bgqpshENXHKOlyVNxJLpm413LPKW+CmtMDN/BklxBI6exs72VMfoKohwP6OKACBcIItu1vZsrsVgKJcJ2NLvJSX+Bhd7AUFYgmdUGsCALtNw2W34nNbsVq0vgcpThgJuVlAZn0KIY6Fc9x4ym79Hkl/B/53/07gnQ0kmhoxk0k6P/yAzg8/QMvJxXfeLHyzz8deWprpIQtxXOw2C0U9VmzojMQJ9VHltVs1Th+Zy+kjU73sneE4exo6qaoPsKchQGc4FWKbOyI0d0TY+GkzqqJQVuRm7Agf5SU+Sgvc6IZJIByjNRDBatFw2DQ8LituqfKeFNKuIIacbPyTnDh1Dabz0TRNYjV78b+9ns4PPzjkjo/2MWPxzZ6Db+Z5aB5PhkYpTpTBdC5mQjSeJNCjl1dBwWI5NIiapkmLP8qehgBV9Z1UNwaIJw7997JZVcYM91Fe4mXsCB8FOY70UmWmCXarhtOu4XPZsNuk5tiT3Nb3GEnIFUP9Qi4Gl8F6PprJJMEtH+Pf8BbhT7eB0WNsmoZn2gx8c87HPWUqikV+QGeDwXouZoJhmkSjSTojCaLxVGvD4UKvbhjUt4TTVd59zX3383pd1lQvb4mPsSO8eF02TDPVy6tpKg6risdpxeO0oapDu8orIfcYScgVciEXg8mpcD4mOwN0vvcu/nc2EK+v6/WY5vXiPfc8fLPPxyGTX09pp8K5mClHE3rjCZ29TV2tDfWdNHdE+jxmYa4jHXpHD/dit2rouoFhgs2iYrN2tTc4h14/r4TcYyQhV8iFXAwmp9r5GNtXS8fbb9H5wfsYwWCvx2xlI8mZPQfvubOw5ORkaITiWJ1q52ImHRx6E7oBZt+htzMcp7qhk6qGAFX1B/p5e1IVhdJCN+VdVd6SAjcWTU2v2qCqSmrlBmvqTmxuhzWrb0ohIfcYScgVciEXg8mpej6auk5o21b8b60n9I+toOsHHlRV3FOm4pt9Pu7pM+TOaqeIU/VcHAz6G3pN06TVH6WqIbVyQ3VjJ7GEfsjxVFWhOM/JiHwXJQVuRuS7KMp1omkqumGg66Bp3cFXw+mw4LJb0LJkJRQJucdIQq6QC7kYTLLhfNRDIQIb3yew4S1itTW9HlNdbrznnotv1vk4xo6V1WAGsWw4FweL/oZewzCpawl1TWILsG9/CMPoO5Zp3cG3wE1JvosR+W4K8xxoqkqyq83BoqmpVgdLqr/XYbOckv29EnKPkYRcIRdyMZhk2/kYb6in450NdL7/Lrrf3+sx2/AR+GbPwTtrDta8vAyNUBxOtp2Lg0nP0BtL6MQTOvTR0xtP6NQ0B2loCdHQGqa+NUwgFD/scTVVoXiYi5ICFyX5qYpvYa4TRYGknop3Vk3FalVxWC24HRZsNm3QL18mIfcYDdWQ+8QTv2Hjxvf49a+fzPRQMk4u5GIwydbz0TQMQts/JfD2W4Q++Rgz0aMPUVFwVUzGN3sOnhlnotrtmRuoSMvWc3Ew6m/oBQhFEtS3hmloDdHQEqa+NdRnX283i6ZSPMxJSb6bkoJUxTe1fBkkkyYoYNNUbDYNu7V7Yps6qP7KInc8EwC89dY6xo8/jdLSss/ddzCdwEKI7KaoKp7JU/BMnoIeidD54Ub8G94mtqcKTJPwtn8Q3vYPVKcTz9nn4Dt3Fs7xp8lyZGJIUBUFl9OKy9l1W+A+Qm+q/UDB7bRyWlkOp5UdmMwZDCeob01VextaQ9S3hAlGUsE3qRvU7Q9Rtz+U3t9q6Rl8UxXffJ+DSCxJiz+KqqT2sdu0VMW3K/ie6uRqcop7/PFV3HTTd/sVcoUQIhM0p5PceV8gd94XiDc3E/j7BgLvvkOyvR0jEiGw4W0CG95GdTpxTZ6KZ9p0XFOnYvH6Mj10IU6Kg0OvaZokkgahaOpubPGETkI3MbruyuZxWTnddeCObJBaxaG+NUxDSyj9ORRNApBIGuxrDrGvuXfwHX5Qq0N+joNwNElzRxhVVbFqSir8Wi04HakAfCr1+ErIPYJYNElHW/jzdxxAucNc2B39+8/yzW9+jT17qrj77u+zcOElXHDBhaxa9Stqa2vweDwsWrSY6667oc/nbtr0IY89tpKqqko8Hg+LFy/hm9/8FpBqbdi1aydTp07nd7/7LfF4gosvXsRtt31/wN6nEGJoshUVUbDkCvIvW0Jk12f4336L4OZNmPE4RiRC8H8+IPg/H4Ci4BhbjnvadDzTZ2ArGyl/jRJDhqIo2KwaNmvv9XEPBN8k8YRBQjfQdRNNBa/LxgSXjQldwdc0TTrDCerT/b2pdodw7EDwrW0OUtt8YClAmzUVfEfkuynOc1KU56Qw10EsodPeaWKaJppFw9q1soPDnlrVwaINrnaHbhJyDyMWTfLcyveJd50MJ4vNbuHqfzmvX0H3qaeeZ+7cc/jZzx5m6tQZLF58Ebfeejtf/vJlVFVVcsMN1zJp0mRmzz6/1/Oam5u4++47uOOOH7Bw4SVUVVVyxx23UlY2kgULLgJg69YtVFRM4ZVX1rBly2a++90bueiiS5g4seKEvG8hxNCiqCquCRNxTZiIEY8T3rGd4EebCP3jE/SODjBNolWVRKsqaX3tVSx5w3BPm4Z76nRckyqkj1cMSVaLSq7HDhw4/5O6QTiaIBLTiSd1EslU8FVU8Llt+Nw2Jo5OTfQ0TZNAKJ7u8a1vCdPQGibSlXXiCYOapiA1Tb3XwB7mtacCb56T4jwnhblO8n0OQtEkzYaJQmqCm8WaWtnBbbdit2sZX9JMQm4WME1wOBy89trrOJ0uAMrLxzF+/Hh27Pj0kJD7xhtrKS8fx8KFl6T3Xbx4CWvXvp4OuZqm8Y1vXAvAWWedQ25uHtXVeyTkCiEGnGqz4Zk2Hc+06ZimSby+juDHmwlu/ojY3mowTZLtbfjfWo//rfUoViuuiZNwT5uOe9p0rPkFmX4LQmSMRVPxue343Ae2JXWDSDxJJJokntCJ6yZJ3UAlFXxzPHYm9Qi+/mA83eNb3xKisS2SDr4AbZ0x2jpj7KjpSG/TVIWCHAdFXRXfojwnRblOvC4r/mAc00yt5WvRVGzW1Hq+LocV20mc5CYh9zDsjlRFdTC3KxzsjTf+yksvvUBTUwO6bqDrSWbMOHQ1ifr6OrZv38YFF8xJbzNNGD36wC05i4tH9HqOw+EgFosd07iEEKK/FEXBXlqGvbSM/EWXogeDBLd+QnDzJiLbP8WIRDATCUJbPyG09RP47bPYSstSbQ3TZuAYNw4lSxbEF+JYWTQVr9OG12lLb9MNg1hMJxhNkEgaqQ/dQAFyPDZyvXYqxgwDUsE3FEnS3BGhuT1Mc0eU5vYw+zuiJLpW3tANk6b2CE3tvW9bbLdqFOY5KM51Udgj/DpsGi0dUVC6ljWzpD6cDgtOm+WE3MFNQu4R2B0WiktOjYkPmzZ9yEMPPcC///tPmDv3C2iaxk03Xd/nvna7nVmz5vDAAw8f9niq/JAQQgwCmsdDzqzZ5MyajanrRCp3E/x4M6Etm0k0NQEQr9tHvG4f7X9eg+p2454yDff06bgnT0Vzuz/nFYQYGjRVxeVU05PbIHUzimgiSTiSJJbUSXT1+WKC22mh3OWjvEcOMk2T9s4Y+ztS4XZ/e4Tmjggt/ihm14K0sYR+yCQ3AI/T2qvi293vGwjHMYxUZdiipXqRXQ4LiaRx3Cs8SMjNEp9+uo3Ro8fwhS9cAEAsFmPv3j1MmzbjkH1LSsp4++23em1ra2vF6/VhldtvCiEGKUXTcJ0+AdfpE2DZVSRa9hPc8jHBzR8R2bUL9CRGKETnxvfo3PgeqCrO8afhnjod9/Tp2EaUDMrJMUJkiqoquOxWXPYewdc0icd1wrEksUSqxzeppz4UBfK8dob5HEwYdeCGLkndoNUf7ar8Hvjw97iRRTCSIBhJUFUf6DWGYV57r4pvUZ6Tglwn/rBBgU9C7pBms9mora2hoKCA5uZmmpubsFgs/PrXv6KgoIj9+5sPec6FF17EY489ytNPP85VV11NS8t+/u3f7uCiixbxta99IwPvQgghjp61oJC8Cy4k74ILMWIxwts/Jbj5I0Jbt6AHAmAYRD7bSeSznbS88hLWgsLU5LVpM3BOmIBqtX3+iwgxxKiKgsNuwWHvHRG7q76R6IEJbgndQO+aeFaU56R4mKvXc2JxPR18u6u/ze199/vuPKjf9xvzeh/rWEjIPcV95StX8Oij/4+zzprJeefN5uqrl5GXl8eNN97GuefO5oEH/i+rVq3AZjtwMff5cvjpTx9ixYpHeOaZJ8jNzePiixexfPnVR3glqX4IIQYv1W7HM+MMPDPOwDRNYrU1hD7eTPDjzcRqagCTRMt+Ot78Gx1v/g3FZsNVMbmrl3c6lly5zbAQR9JX1Re6en3jenp1h3hCJ2mYGLqJpiqUFboZWeRJ79/fft+BILf1FUOO3LpSDCZyPp54yUCA0NYtBDd/RHj7p5h9TKK1jxqNc8JEnOPG4xw/fkiGXjkXxUBK6ka67aG78pvUTXTDRFVSKy/0bB/q2e/bGohR5mkn33t8tVip5AohhMhqFp+PnDlzyZkzFzOZJLLrM4JbNhP6+GMSLfsBiNXsJVazl47/Xpt6TkFBKvCOG49j/GnYS8tQNO1ILyOE6MGiqVgOmugGqfAbi+uEYwniSYNk0ui6m5uBz21jmM+BpqnsqWw//jEc9xGEEEKIU4RiseCaVIFrUgVc9XXiTY0Et3xMaOsnxPZUYUSjACRbWuhsaaFz4/up59kdOMvLcXRVeh3l49BcsnKDEEerO/y6+wi/3Wv7moBVO/42SQm5Qgghhixb8XCGLbyYYQsvxjQM4o0NRHbvIrJzJ5HKXSRbWgAwY1HC2z8lvP3T1BMVBduIklTgHTce5/jTsBYVy+oNQhyjnmv7WiwqLfXH/5cTCblCCCEEqVsN20tKsZeUkjvvCwDonZ1EKncT2fUZkV2fEavZi5lMQted2eL1dfi7lmTUPF4c47taHMaNxzFmLKpNVnAQIlMk5AohhBCHoXm96VUbAMxkkmhNDZHdnxH5bCfRykr0ztS6n3qwk9DHmwl9vLnryRqO0aNxjDttSE9oEyJTJOQKIYQQ/aRYLDjLy3GWl8PCizFNk2RbW6rFYddOIrt2Ea+vB9MAXSdaVUW0qurAhLb8fJzjTktVfGVCmxAnlIRcIYQQ4hgpioI1Px9rfj6+c88DwIhGiVbvIbLrM8Kf7ew9oa21lc7WVjo/6J7QZscxtjzV2zt2HPaykViGDZPeXiEGgIRcIYQQYgCpDgeuiZNwTZxEPvSe0PbZZ0Qrd5HYn1q6zIzFiOzYTmTH9gPPdzqxlZRiLyvDXlqGrTT1WfN4DvOKQoi+SMgVQgghTqCjmtAGGJEI0crdRCt39zqOlpuLvbQ7+JZiLx2JraREJrcJcRgScrPYRx/9D/fd92PcbjfPPvtSpocjhBCiS18T2uKNDcTq9hGtqSFeW0Osvg69oyP9HL2jg3BHB+Ft/zhwIEXBWlTUq+JrLytLLWemqif7bQkxqEjIzWIvv/wCU6ZM4957f5rpoQghhDgCxWLBXjYSe9lIfOfOSm/XIxHi9XXE9tUSq6khtq+WeEM9Rjic2sE0STQ1kWhqgo82HTie1YptREkq/JaVYS8txVY6EkturvT7iiFDQm4WC4VCTJ5cnulhCCGEOEaa05m+vXA30zTR/X5idfsOhN+6fSQaGzGTidQ+iUT6VsU9qS53KvB29ft2tz7I3dtENpKQewSGHiURbTmpr2l1FKBqjn7vv3bt6/zsZ/fT/Yu5aZokEgkURUFRFLZs2czbb6/joYd+ydKli3n44RWsXPkLamtrGD/+NH78458wfPjwE/RuhBBCDDRFUbDk5mLJzcU9eUp6u2kYJPY3E6urI1ZbQ6y2hnhdHYmW/WCaABjhULoPuCfLsGE4ysroGDMKwzcMraAQa2ER1vx8FItEBXFqUtatW2dmehAn0+TJZ/VrP0OPUrftF5h69ASPqDdFc1A6+dajCro9rVq1gg8/3Mivf/0k3/veTUyZMo0bbriJxsYGli5dzOzZ53PXXf8bq9XGLbfcwLRp07n99rsG+F0MbhaLSl6em/b2EMmkkenhiCFOzkdxohmJOPGGBuJ1+4jV1BCtrSFeX48e8H/+k1U1tURaUTHWwiJsRUWp8FtUjLWwUCa9iRPCYlHZsuXD4z/OAIxFDBIbN77Ha6+9wuOPP4vlML95L1mylGHD8gGYOfM8du7c3ud+QgghsoNqteEYNRrHqNEwa056ux4KpVoe6vYRq60hUbePxP79JAOBA082DBL796eXPDuYJS+vK/QWdYXg4vT3mst1ot+aEEckIfcw1K6K6mBvV+jW2trC/ff/H+644weUlpYddr8RI0rSXzscDmKx2DGNUwghxKlNc7txnT4B1+kTgAN/VWhtaCXS0ER8fzOJpkbiTU0kmhpTAdjfkW59AEi2t5Nsbyfy2c5Djq96PL0qv7YeYVjz+WQCnDjhJOQegao5sLsPHxgHC9M0uffee5gzZx4LFlx0xH3loiKEEOJIVIcD+8iR2EeOPOQxM5kk0dJCvLmJRHMz8aZGEk1NxJubSLa3ga6n9zWCQaLBINGqqkOOo9gd2IoK020Q1qKidAi25ORKH7AYEHIWZYGnn36c9vZWHnzwkSPuJwFXCCHE8VAsFmzDh2PrY8KyaRgk29tS4be5uwrcSLy5mWRLC2YifmDfWJRYbS2x2to+XkRB8+WkWiHyhmHJy8WSNwxLXl7X59Q21Sr9wOLIJOSe4rZs+ZgXX3yOVauexPY5EwBMc0jNMRRCCHESKaqKNb8Aa34BrkkVvR4zTRM9ECDR3Exif6oCnG6DaG05sO5vamd0fwe6v4NY9Z7Dvp7q8WBNB988LLl5B4XhPDSn80S9XXEKkJB7iluz5o9EIhGuu+5qINUqpSjwv/7XdYdUbqWSK4QQIhMURcGSk4MlJwfnaacd8rgeDpFo3k+ipZlEWxvJro9EWyvJjnb0QACM3quPGMEgsWCw72pwF9XhOCj4HqgKW7uqwqrbLT8fs5QsISaGHFmySQwmcj6KwWIwn4umYaB3dnZNdGtLtUX0DMLt7eh+f/pmGEdDsVq7qsBdQTg3B83rQ/N60bw+LF4vms+H5vGi2u0n4N2Jg8kSYkIIIYQYEhRVTVeCGTOmz31M08QIhUh2pFZ8SLT3CMFtqWCc7PBjxnqvf28mEiT2p9ooPnccdjua14ulRwhOffZi8R26TfqGM0tCrhBCCCFOeYqioHk8aB4P9rJDV4boZkQjqYpwR0eqGtzeRrKtNR2G9UAAPRw+pD0CwIzFSMZiJFv6t7yo6nAcCL1d1WBL12fN5z2kYiyrSgws+dcUQgghxJChOpzYRjix9Vg3/mCmYWCEV02wswAADlhJREFUw+jBTpKBAHpnJ3pngGRnJ7rfn/ra709tD3amJs71MbnbiEYxotF+VYkBVKczFYbdblSXu8dnF5rLg+p2obncqO4ej7lcKDab9BX3QUKuEEIIIUQPiqqmq8K24SM+d3/TMFKtEl1hOPXRFZADAZIBf6pCHAigh4IY4QjQRyiORDAiEY62s1ixWFLBtzsAu1zpIKy5DgRltdf3qY9srh5n7zsTQgghhDgJFFVN9+HC4SvE3UxdRw+F0mFYDwRIBju7grAfPRhMfYRCGOFwKvxGo/QVjCF1kw7d70f3+49+7DbbQZXjrmqxw4HqdKY+Oxyojh5fH7RdsdsHZSVZQq4QQgghxEmkaBoWnw+Lz9fv55iGgRGJoIdDGKFwV0U43PV9KB2K9VAqIBuhEHokFZDNWOzwx43HScbj0N5+HG9IQbXbU+HX7kBxONCcTpTDBWR732G5+2tQj30sPUjIFUIIIYQY5BRVTbcYUHh0zzV1PR2I9VAYIxzs+hxKBeNgMBWau78OhzFjUYxYDCMW63W75r5fwEz3Hw8ExW6HG7993MeRkCuEEEIIkcUUTevRTnH0zGQyFWK72iZSH5EDnyNR9Ggk3VNs9Pq6a/9YFDMW79daxmYsBqEQuN3HNN5uGQ+5bW1tPP/881RVVeFwODj77LO5/PLL+9z3zTffZP369QQCAUpLS7nyyisZNWrUSR6xEEIIIcTQoVgs6Yl4x8vU9R5B+dCwbESjkIhR73Id92tlPOSuXLmSMWPG8JOf/ITOzk5++ctf4vP5WLBgQa/9tmzZwurVq7n11lspLS3lzTffZMWKFdx3333YbLLYshBCCCHEYKdo2oG2i8OwWFTqB+COZwPT2XuMqqurqaur4/LLL8fhcFBYWMiCBQt45513Dtl3w4YNzJ49mzFjxmC1Wlm4cCGKovDJJ59kYORCCCGEEGIwy2jIrampIT8/H6fTmd42atQoGhsbiR00E7CmpqZXa4KiKJSVlVFdXX2yhiuEEEIIIU4RGW1XCIVCuA7quXB3la+DwSB2u/1z9w0Gg0f1mqqqoKqDby03cfJomtrrsxCZJOejGCzkXBSDxUCdgxnvyT0aZh+3zDtaW7f+zwCMRAghhBBCDGYZ/XXN6/UeUokNBoMoioL3oGUuPB4PoVCo17ZQKHTIfkIIIYQQQmQ05I4ePZq2trZe4bW6upoRI0YcsmLC6NGj2bt3b/p7wzCoqalh7NixJ228QgghhBDi1JDRkDty5EjGjBnDq6++SjQapbGxkTfeeIP58+cDcM8991BZWQnA/Pnzef/999mzZw/xeJzXX38dq9XK1KlTM/kWhBBCCCHEIJTxntwbbriBZ599ljvvvBOn08n8+fPTIbe5uTm9ysLkyZNZsmQJv/nNb+js7GTMmDHcfPPNWK3WTA5fCCGEEEIMQsq6deuOfzaXEEIIIYQQg4isEyKEEEIIIbKOhFwhhBBCCJF1JOQKIYQQQoisIyFXCCGEEEJkHQm5QgghhBAi60jIFUIIIYQQWSfj6+QKcTJ95zvfwWLpfdrPnTuXK6+8MkMjEkPJtm3beOqpp5gwYQLf+ta3ej22Y8cO/vCHP9DY2MiwYcO45JJLmDlzZoZGKrLd4c7Fzz77jIcffviQ6+Q///M/c+aZZ57sYYohoK2tjd/97nfs2rULTdOYPHkyV155JU6n87ivixJyxZBz7733MmzYsEwPQwwxa9eu5d1336WoqOiQx/x+P48++ijLly/nnHPOYdeuXTz66KMMHz6cUaNGZWC0Ipsd6VwEyM/P5/777z/JoxJD1a9+9StGjx7NAw88QDgcZuXKlfz+979n8eLFx31dlHYFIYQ4CWw2G3fffTeFhYWHPPbBBx9QXFzMrFmzsFgsTJo0ienTp/POO+9kYKQi2x3pXBTiZIpEIowePZolS5Zgs9nIzc3lvPPOY9euXQNyXZRKrhhyXn31VSorK4lGo5x11lksXboUu92e6WGJLPdP//RPh31s7969h1QmRo4cyaZNm070sMQQdKRzEVLBY+XKlezevRur1cqCBQtYsGDBSRqdGEqcTifXXHNNr23t7e3k5uYOyHVRKrliSCkvL2fSpEncd9993HXXXezZs4cXXngh08MSQ1woFMLlcvXa5na7CQaDGRqRGKocDgdlZWVceOGF/Md//AfXXHMNq1ev5t1338300MQQUF1dzfr16/nSl740INdFCbliSPnXf/1X5syZg6ZpDB8+nCVLlvDBBx+g63qmhyaEEBk3atQobr/9dsaPH4+maVRUVDBv3jwJueKE2717N7/4xS9YsmQJEydOHJBjSsgVQ1pBQQGGYRAIBDI9FDGEeTweQqFQr22hUAiv15uhEQlxQH5+Pn6/P9PDEFlsy5YtrFixgiuvvDLdTjMQ10UJuWLIqK2t5fe//32vbfX19VgsFnJzczM0KiFg9OjR7N27t9e26upqxo4dm6ERiaFq06ZNvPXWW722NTQ0UFBQkKERiWxXWVnJ008/zQ033MC5556b3j4Q10UJuWLI8Hq9bNiwgbVr15JMJmlqauJPf/oT8+bNQ1GUTA9PDGHnnnsura2t/P3vfyeRSLB161a2bdvGvHnzMj00McRYLBZeeeUVtm/fjq7rfPrpp7z33nvMnz8/00MTWcgwDJ599lkuv/xyJk2a1OuxgbguKuvWrTMHetBCDFa7d+/m1Vdfpa6uDqvVyqxZs7jssssOWfhciIF28803A6T7vzVNA2DFihVA6tx88cUXaWxsJD8/nyVLljBjxozMDFZktc87F9955x3++te/0t7ejs/nY9GiRcyePTszgxVZbffu3fz85z/v82fwvffeS1tb23FdFyXkCiGEEEKIrCPtCkIIIYQQIutIyBVCCCGEEFlHQq4QQgghhMg6EnKFEEIIIUTWkZArhBBCCCGyjoRcIYQQQgiRdSTkCiGEEEKIrCMhVwghhBBCZB0JuUIIIYQQIutIyBVCiCGsra2Nm2++me3bt2d6KEIIMaDktr5CCDHErFu3jpkzZ+J2uzM9FCGEOGGkkiuEEENIOBzmpZdeIhgMZnooQghxQkklVwghjkFtbS3PPfccdXV15Ofnc/nll/PKK68wc+ZMvvzlL7N582bWrl1LQ0MDFouFKVOmsHTpUjweDwDf+c53uPbaa9m2bRtbt25F0zRmzpzJsmXL0q/Rn2MsXbqUDRs2YLVa+eEPf0ggEODll19m27ZtJJNJ8vPzueSSS5g5cyZ1dXX85Cc/Qdd1LBYLZ599Npdeeik//OEPufXWW6moqMAwDP7yl7+wceNGWltb8fl8nHfeeVx66aUoisJ7773Hyy+/zE033cSLL75IU1MTw4YNY9myZVRUVGTkv4UQQvTFkukBCCHEqeixxx6jqKiIBx98kHg8zlNPPYXf7wdgx44dPP7441x77bWceeaZ+P1+nnrqKVauXMmdd96ZPsaaNWv4+te/zrXXXsuWLVtYtWoVFRUVTJkyhe3bt/frGBs2bOD666+ntLQUgGeffZZQKMT999+Pw+Fgw4YNPPnkk4waNYrS0lJuu+02Hn74YX70ox9RXFxMa2trr/e1Zs0aNmzYwI033sioUaOoqqriV7/6FZqmsWjRIgCi0Shvvvkmt9xyCy6XiyeeeIInn3ySBx988ET/swshRL9Ju4IQQhyl6upqmpubufTSS3E6neTk5PDVr36VWCwGpHpep06dyllnnYWiKOTm5vKVr3yFyspKWlpa0seZNm0aEyZMQFEUZsyYgc1mo66uDoD169f36xgVFRXpgAvw7W9/m9tuuw2n04miKMyaNQvTNNmzZ0+/3tv69ev54he/yJgxY1BVlfHjxzNr1izee++99D6GYbBo0SJ8Pl+6ItzZ2UlnZ+dx/bsKIcRAkkquEEIcpba2NgAKCwvT20pLS7Hb7QA0NTXR3NzMzTff3Ot5mqbR2tpKQUHBIc8HsNvtJBKJ4zpGQ0MDf/zjH6murk6HbiB93COJRCKEQiFKSkp6bS8pKWHdunW9tvV83e733Z/XEEKIk0VCrhBCHCXTTE1lsFh6X0JVNfXHMavVyty5c1m+fPkRj6MoymEf6+8xNE1Lfx2NRnnkkUeYNGkS99xzDzk5ORiGwY033njEY3Q7XEg1DOOoxi6EEIOBtCsIIcRRys3NBWD//v3pbfX19UQiEQCKi4upqanp9Zx4PJ7u2e2PYzlGQ0MD4XCYCy+8kJycHACqqqr6/Zperxen08m+fft6ba+rq6OoqKjfxxFCiMFAQq4QQhylsWPHkpOTw+rVq4lGo/j9fl599dX0n+0XLFhAdXU1b7zxBvF4nGAwyLPPPssjjzzS79c4lmPk5+ejaRq7du3CMAwqKyv561//isvlSrdY2Gw2IBWIu0N5N0VRmDt3LuvWraO6uhrDMNi5cyfvv/8+8+bNO9p/JiGEyChpVxBCiKOkqirXXXcdL7zwAnfeeSfFxcUsW7aMvXv3oqoqY8aM4frrr+f111/ntddew2KxUFFRwS233NLrOAf/yb/n98dyDJ/Px/Lly1m9ejWrV69m7NixXH311WzYsIG//e1vqKrKokWLmDhxIo899hgVFRVcddVVvY532WWXoSgKjz/+OIFAgPz8fK644goJuUKIU46skyuEEMfANE0Mw0j3xCaTSW655RauueYaZs2aleHRCSGEkHYFIYQ4Bvfddx+PPfYYkUiEeDzOa6+9hs1mkxsiCCHEICGVXCGEOAaNjY289NJL6fVnS0pKWLJkCePHj8/wyIQQQoCEXCGEEEIIkYWkXUEIIYQQQmQdCblCCCGEECLrSMgVQgghhBBZR0KuEEIIIYTIOhJyhRBCCCFE1pGQK4QQQgghso6EXCGEEEIIkXUk5AohhBBCiKzz/wGw7BLNx68pnQ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33452432"/>
              </p:ext>
            </p:extLst>
          </p:nvPr>
        </p:nvGraphicFramePr>
        <p:xfrm>
          <a:off x="440266" y="1583277"/>
          <a:ext cx="8229600" cy="4461935"/>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1613863">
                <a:tc rowSpan="8">
                  <a:txBody>
                    <a:bodyPr/>
                    <a:lstStyle/>
                    <a:p>
                      <a:pPr marL="0" marR="0" algn="ctr">
                        <a:spcBef>
                          <a:spcPts val="0"/>
                        </a:spcBef>
                        <a:spcAft>
                          <a:spcPts val="0"/>
                        </a:spcAft>
                      </a:pPr>
                      <a:r>
                        <a:rPr lang="en-US" sz="2000" dirty="0">
                          <a:solidFill>
                            <a:srgbClr val="FFFF00"/>
                          </a:solidFill>
                          <a:effectLst/>
                        </a:rPr>
                        <a:t>Recessives</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(all recessive loci, horned)</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rowSpan="4">
                  <a:txBody>
                    <a:bodyPr/>
                    <a:lstStyle/>
                    <a:p>
                      <a:pPr marL="0" marR="0" algn="ctr">
                        <a:spcBef>
                          <a:spcPts val="0"/>
                        </a:spcBef>
                        <a:spcAft>
                          <a:spcPts val="0"/>
                        </a:spcAft>
                      </a:pPr>
                      <a:r>
                        <a:rPr lang="en-US" sz="2000" dirty="0">
                          <a:solidFill>
                            <a:srgbClr val="FFFF00"/>
                          </a:solidFill>
                          <a:effectLst/>
                        </a:rPr>
                        <a:t>Proportion of bulls edited</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(0%, 1%, 5%, 10%)</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rowSpan="2">
                  <a:txBody>
                    <a:bodyPr/>
                    <a:lstStyle/>
                    <a:p>
                      <a:pPr marL="0" marR="0" algn="ctr">
                        <a:spcBef>
                          <a:spcPts val="0"/>
                        </a:spcBef>
                        <a:spcAft>
                          <a:spcPts val="0"/>
                        </a:spcAft>
                      </a:pPr>
                      <a:r>
                        <a:rPr lang="en-US" sz="2000" dirty="0">
                          <a:solidFill>
                            <a:srgbClr val="FFFF00"/>
                          </a:solidFill>
                          <a:effectLst/>
                        </a:rPr>
                        <a:t>Proportion of dams edited</a:t>
                      </a:r>
                    </a:p>
                    <a:p>
                      <a:pPr marL="0" marR="0" algn="ctr">
                        <a:spcBef>
                          <a:spcPts val="0"/>
                        </a:spcBef>
                        <a:spcAft>
                          <a:spcPts val="0"/>
                        </a:spcAft>
                      </a:pPr>
                      <a:r>
                        <a:rPr lang="en-US" sz="2000" dirty="0">
                          <a:solidFill>
                            <a:srgbClr val="FFFF00"/>
                          </a:solidFill>
                          <a:effectLst/>
                        </a:rPr>
                        <a:t> </a:t>
                      </a:r>
                    </a:p>
                    <a:p>
                      <a:pPr marL="0" marR="0" algn="ctr">
                        <a:spcBef>
                          <a:spcPts val="0"/>
                        </a:spcBef>
                        <a:spcAft>
                          <a:spcPts val="0"/>
                        </a:spcAft>
                      </a:pPr>
                      <a:r>
                        <a:rPr lang="en-US" sz="2000" dirty="0">
                          <a:effectLst/>
                        </a:rPr>
                        <a:t>(0%, 1%)</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c>
                  <a:txBody>
                    <a:bodyPr/>
                    <a:lstStyle/>
                    <a:p>
                      <a:pPr marL="0" marR="0" algn="ctr">
                        <a:spcBef>
                          <a:spcPts val="0"/>
                        </a:spcBef>
                        <a:spcAft>
                          <a:spcPts val="0"/>
                        </a:spcAft>
                      </a:pPr>
                      <a:r>
                        <a:rPr lang="en-US" sz="2000" dirty="0">
                          <a:solidFill>
                            <a:srgbClr val="FFFF00"/>
                          </a:solidFill>
                          <a:effectLst/>
                        </a:rPr>
                        <a:t>Editing </a:t>
                      </a:r>
                      <a:r>
                        <a:rPr lang="en-US" sz="2000" dirty="0" smtClean="0">
                          <a:solidFill>
                            <a:srgbClr val="FFFF00"/>
                          </a:solidFill>
                          <a:effectLst/>
                        </a:rPr>
                        <a:t>technology</a:t>
                      </a:r>
                      <a:endParaRPr lang="en-US" sz="2000" dirty="0">
                        <a:solidFill>
                          <a:srgbClr val="FFFF00"/>
                        </a:solidFill>
                        <a:effectLst/>
                      </a:endParaRP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(CRISPR, TALEN, Perfect, ZFN)</a:t>
                      </a:r>
                      <a:endParaRPr lang="en-US" sz="2000" dirty="0">
                        <a:effectLst/>
                        <a:latin typeface="Times New Roman" charset="0"/>
                        <a:ea typeface="Times New Roman" charset="0"/>
                      </a:endParaRPr>
                    </a:p>
                  </a:txBody>
                  <a:tcPr marL="68580" marR="68580" marT="0" marB="0" anchor="ctr">
                    <a:solidFill>
                      <a:schemeClr val="accent1">
                        <a:lumMod val="75000"/>
                      </a:schemeClr>
                    </a:solidFill>
                  </a:tcPr>
                </a:tc>
              </a:tr>
              <a:tr h="4272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R w="12700" cap="flat" cmpd="sng" algn="ctr">
                      <a:solidFill>
                        <a:schemeClr val="tx1"/>
                      </a:solidFill>
                      <a:prstDash val="solid"/>
                      <a:round/>
                      <a:headEnd type="none" w="med" len="med"/>
                      <a:tailEnd type="none" w="med" len="med"/>
                    </a:lnR>
                    <a:lnB w="12700" cmpd="sng">
                      <a:noFill/>
                    </a:lnB>
                    <a:noFill/>
                  </a:tcPr>
                </a:tc>
              </a:tr>
              <a:tr h="403465">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R w="12700" cmpd="sng">
                      <a:noFill/>
                    </a:lnR>
                    <a:lnB w="12700" cmpd="sng">
                      <a:noFill/>
                    </a:lnB>
                    <a:noFill/>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effectLst/>
                        </a:rPr>
                        <a:t> </a:t>
                      </a:r>
                      <a:endParaRPr lang="en-US" sz="2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rowSpan="4">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34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rPr>
                        <a:t> </a:t>
                      </a:r>
                      <a:endParaRPr lang="en-US" sz="1000" dirty="0">
                        <a:effectLst/>
                        <a:latin typeface="Times New Roman" charset="0"/>
                        <a:ea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7635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Recessives by scenario</a:t>
            </a:r>
            <a:endParaRPr lang="en-US" dirty="0"/>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
        <p:nvSpPr>
          <p:cNvPr id="5" name="AutoShape 4" descr="data:image/png;base64,iVBORw0KGgoAAAANSUhEUgAAArkAAAH/CAYAAABTt8VYAAAABHNCSVQICAgIfAhkiAAAAAlwSFlzAAAPYQAAD2EBqD+naQAAIABJREFUeJzsvVmQZVta3/dba49nyjmz5rluVd2xCRqjplt008hCYSkcgGWCFyuMCR77zWE7sBUgyzYCwWO/mBfj8IsDSwoLYSwIuu91d0tMxvS93XeoujXPVTmeeU9rLT/sfcY8WUPWdDJr/Sqy8uzh7Omss/K///tb3yfef/99g8VisVgsFovFso+Qr/oALBaLxWKxWCyW540VuRaLxWKxWCyWfYcVuRaLxWKxWCyWfYcVuRaLxWKxWCyWfYcVuRaLxWKxWCyWfYcVuRaLxWKxWCyWfYcVuRaLxWKxWCyWfYcVuRaLxWKxWCyWfYcVuRaLxWKxWCyWfYcVuRaLxWKxWCyWfYf7qg8A4OOPP+b3fu/3OH/+PL/yK7/yyHW//e1v88EHH9BoNDhy5Ai/+Iu/yPHjx1/SkVosFovFYrFY9gKv3Mn94z/+Y37/93+flZWVx6774Ycf8od/+If88i//Mr/927/Ne++9xze/+U2SJHkJR2qxWCwWi8Vi2Su8cpHr+z6/+qu/yvLy8mPX/e53v8uXv/xlTp48ied5/MzP/AxCCD766KOXcKQWi8VisVgslr3CKxe5X//61wnD8InWvXnz5khoghCCo0ePcv369Rd0dBaLxWKxWCyWvcgrF7lPQ7vdplwuj8yrVCq0Wq1XdEQWi8VisVgslmlkKgaePQ3GmGd6/9e+9jWEEM/paCwWi8VisVgsz5sPPvjgmbexp0RutVql3W6PzGu32xw+fPiJt7Gx0UZKK3JfZxxHMjNTotHoopR+1Ydjec2x7dEyLdi2aJkWHOf5BBrsKZF74sQJbty4wZe+9CUAtNbcvHmTr3zlK0+8Da0NWj+bG2zZHyilyTLbkVumA9seLdOCbYuW/cLUx+T++q//OleuXAHyUIM///M/59q1ayRJwh/90R/heR7vvvvuKz5Ki8VisVgsFss08cqd3G984xsAKKUA+P73vw/AN7/5TQAePHhAHMcAvP322/z8z/88v/u7v0uz2eTkyZN84xvfwPO8J97f9//iVvFq4OaO+LoTTN5JccA7hgabse0aMEMbFQiCkkulGlCq+JQrPuWKh+e/8o/CYrFYLBaLZd8g3n///dfq2f13/k3zVR/CRFxXEpY9wpJHqexRKvuUqx7lSkClFlCp+pSrAZWaj+s6r/pw9zSuK5mfr7C52baP5CyvHNseLdOCbYuWacF1JR9++FfPvp3ncCx7ipPHbwNgELnLakThs+aD0frTRozMo1jHmMF7EQJG1i/WFT1DN19/eFtKC7pdhzj2MWYQLZJlmlYjptWIH3sOnucQlFzC0qgoDsse5YpHuRDE1VqA5zkIKZBS2KwSFovFYrFYXhteO5H79ptXX/UhALkIVnikyifJfOI0II59osin2wnotAM6LY9ux6cnkHukqSJN1RMJYteX+KHT/wlKLpWaz9GzsywuVfEDD4lECoEUEiEkkt5rK4otFovFYtmP9EIxzVicphkJu+ytAxjD+BJjDBiDxuT/ets0xXRvTdN7rYswzuH9jOwFY8BxBR0VUXaerFjYTrx2IndaEAJcUlw3peS2IQRq29fTxtDR0M4Encyhm7hEiUccBcTdkKRbIm1X0J0K0mz/OLNEkyWaTiMdmf/JXz+gOX+fjeVbtGfWx3V0fozk7q9EIArRK/vz8unh1/1lQiKGhHL/NQJZvEcUwnogqot9FOtuWw/Zny/7xyL7+xvetxx5z9D8YpnrSqqrId1uhtH5eUo5fHyyOHeQOEjBxPPN3zc4tvFzFULgFPscvj69c86/5JrMKJRWKKNRRqGNRhuNMhptFFprNIN5g3VM//XwPN17jc7f29seppjO92UwCASudHCEiyMlrnCKaQdHujjCwZUujpDF73y5K9x8PekW7/GGpgc3S4NrJpDSKZpZ77PNr32P0e5zCGO2z2N0Xq+j7W2n14H2r5vWGKPRGJRWGGNQ5L/za6MxulhuinWLa6SLdfJOWw+mGczXQ8v66xQdfr5usV5vXm/aaKQQBKFLFKU75AHvPxrKO47B3NF1noDx9/T2JgT5Zy4kUjg4UuIIiSMcpJC4Mv+dT/fahyx+O8W67sh7xNAe88Me/rQHbQABeQsZfLKDtmD6H/Lwldl+nXZoO8PzHzH4Ynxr41d5cNnFDsuH5vfPdeh8xeh0r38YLO5/M5jEuAiZuM5T5pCftL6rJDLSNOMOSpmJx9b/ZKUs5vcYuzZidHr83MZNFDF2LZ/keB/Hk1y3Hd871p8MBF7Rjw6JusF3O5/fF3TG9LdgzOCIBlvKf+tivYHIK9YfuhSD0x+Ix/yamZHlI98dhtr2tn50XNjmv3uXv9839JaNfCzFDNNr7jt/1iPt/DGf8TCOkMQmpsyzidzXLib3gb9O0m2SqQTT7iI6XWS3i+jEyCjFiRJknOLGCjfJ8GKFl2QEqcLRpv8pCpGHJQz10kPT5B/64BMfTEvBpTfLPDhRoioFVSHy31JSFYJwlzl8lTG0NLQVdDJJN3Xpxh5x7BNHIXE3JG2XISrjJaNV45KgzcbyLbaWbpP5ya72b7H0kMi+AOoLo0JAy0JIOdLJb0akLDp03ReA438wti3vC03TF48jYrS/3mvVtU0VvZu9vmgubjIdmU8Plg3WAYY+N1OEhhXTQ6/7DtGwUzQ2b3hbo+8Z3ub27Yyew/azmrhsxxuPyXO2zx0Xf70rOHQ1h0T2iJAQE8TjhPkDcTEyNfq/yP+uuY7s3/wPmxXjZsfwzfyk18NGw+Tlo2bAsEkweI/sL+sbFb3ljE6LIYNj27p9s2Ew/3GiefiaDwtHrQf90eAmd3DT2zca+tPDpoWeME9NXD7hiHY4vh2O/wlufLetMzxpGNyMT+iHe8se119PXK//3Rvv9wf7A8PfLf848+7sY8/jUbx2Tu5Pv/EzOy4zWmNUhklTdJJg0gSTadAKoxSqG6FbDXSnQ9bpoKMI3e2gOoMf3emgu/lvomhiGoZT9xP+7Zmv0PFDFmcl/9GXagTzHgmKSCeILELqGHSC0AlSx/mPSpC9aUa/BI4QzDow6wC+AdLipzOynjaCRHt0ugGteplOu0Q3CllpHqa7ego1q3EOd/CWMpzAQXoCUzhJeuiPgx764zAsNvRIo372hm56nUjPJevvc+CymeHXxTLLdnqOd6+TF0L0O2S1Y8f69PQc5JTsuWzvdWDgx+wPDPlTBmUUeT+0j9lPH9xrxODp3rgozh3q0SdkA1FqeYmUH7/K43jtRO6jEFIipA+ej1OuTFzHGANKobMMkyT5j8owKhfCKIXJVF/kmThGxxGmG5FubrDxB/8nrtH8vfY1/hU/ytoq/Ms/0fynP3WUr7x7EM91MEahVQY6RZsMYzIwGmMUxijQCq1TjOqgVYTOuqisg1YddNbJXxe/MWrk+KUwhE5CWE1YqG7PNKGUpNsNiOslHL9MuVbDL1fxSrN4pVmMW0IKByMERjgg3MKldqAvfJ/scUz/mjL+KGbo9cgjmNHYoP7r8Vf9x0IGZQwUollpgxEGKQyVakCz1SXNBk5g/l7d374eOoeeABx1jwau4ajo19uXj7hGuu8oOWLYXRC5yzXS6Q6HYExwNBh1RvJ18g4cI/rTPcdk5LGb6F3c3kOvYSdie+iE6odV9H700HTuSGR69LWesN7wdrTRE0IbxsM/xkJPhsJUhkNqxsNYJq07vo1xp4rhsJIxtwlGQ3gYOb7x5XLgmvUeVQ//Nr1HdgLXc5iphTSaESrTj3QJd3KfxIjbNPx2se1blX/0ow5OcZs4cJT05M9/kvs0Mq31SNtRRu/YlvrTWvW/X71r1HMiR64bg2s2mDcU+rJt3lhYzPjnUDikg893zMZi8uROTwge9eRgp1CJ7e8wo9/R8e0OPTKfFL4xsnQkzGN0vtl2DHlfK2Q+qj1O0v4j+UGozqB/6IfmmEets7PTOTBF9Ejf+TLZ2TF9dQw/AXkUk9rNo5ezzXB73DaA0b55qA8e7htHQw1H+9Tt603uy7e/Jw8hRG07pKfGitynRAgBrovjuhDuHCvSc4V1kmKSGJ2mhEoTXf6czicfc271M/7Oj3yNb33epBNn/G9/cpGbD5v8x18+yXwtxHEdIGBSsrA8/lChdYbRCcZkheOZC2BjFD3BiU7RqotW3YH4TVvFTxOVNmHIFXYcTbXapUoX2MjbfRvSduHHCBfHreL4NRyviuNWkV4Vx63h+jNIt4QQDggH0fuRPlL25u0uHONxTAqgHw+e7025jmBurszmVocsU7kgHYux6r2/6I6HRO+Q8O7HWzE0f/AnZfzP0UBID9YYjnHp/cGFSb+LqUmPG/uxjaNCDei7Ev3OA5HfzA29P38Et8Mfq965D53r8HkPP+gdvpEZfB6961jsZ8J2evSEyMj59s957KqIUUkyaFdDD3MnXM/BVkdXF+wQXzgWa9Y7mH4E6bD4Hd7+WLzl8CfWF1zFOp4rmZursCXapENpmybFGfeX9dvS2B+uSd+D4enxm8thKWWGP9tBe37U59zbZ+9Gtb+2gf5tohn9jvRj/nrNvziYETe7dwM2KvlH/g5Pih0cPsXJXY3Y9llOCh0YaS/jjWWn94jxOWN7nnhAYofXZux3MbWDUNnJJBheZsa2OXjLYNpxBLVaSLPZJcsMQoxe35HPDNO/QUaIsTMZ//6MTk9iXCT3HVSGH+P3+qh8vur120M3UKb/vtFwgZ23O7ZeMTBqOKRmOORm+MfZ9trpGxO9cK3x9bavP1huB3sPcFzJtc8/e+btWJH7gui5wtLzoTJwhZd/4Re58d//GmQZP934iAP/4c/wr75zlShRfPA3d7m71uEffu00pw7N4O5QuzmPB3ZxpAs7BGX3RK/RKVqnoIeEcM8RLjosrWI6zU3ibh2VtOi2GyRRE9fpUApjpBx2EjJUuoVKt3Y4bz8Xv14t/3ErSLeC4+aiWLhh4bL1RK+LdDyE9BHC3fWXfOLAjR025ToS3/XxnRRpituI1z318Cs6f2PMa9+xu44k6LfH6XKWnifDcbNA//W4LN92o9Gf3C5KxbjcFOPy8/HiyjKglyd3w2mRZrmN9qgBWMBQyNjQZ/oIg2DSiPrxG6refgc3xaM3x2b4hnkHF7jnJQy7+eNPZF4kjzJeRq8gfYGe39xNOq7encrQd2DiTdr4Ddrk78OkZc/KxKJZkz6XJ1jPAFrLie9/WqzIfckEx45Tee8LtD/6kNZf/jlf/bmfZ2XhHf73P73E/Y0ul25t8T//wcf8J189wzun5pmpBLvajygegyO9R7vBKkbrlJlgDqMVcRQRtiPSVNHpwJWrXe7f2cCVHUqliHIpolSKmZtNKJcjHBkx7DYYnZDFG2TxxuTjcoLC9Z3FDeZw/DlcfxbpVpA4GOkUx+7mNwrCQ8gAKV2EfN2V6P7Dio/Xh+FQBMt00wvxySde7bE8Kb2nUEA/BKL3lEoV4wQGTrEeEdADkT4Q6jz2SdDgydrw/xOzhvTCoIaF9tDTNUT+iJ5texv569r/32jdP0+Gj5ntQrp3ozG8/ni43/BTtfH9TX6Csf3mUYz+N5QvBfqhQmNn+KgMI64raTj3eVasyH0FLP7sz9P+6ENMmrLxb/6Ad//Rf878z77Dv/zOVT66ss5GI+Z//bef8fe/dJwvnl/h0GIZRz46RudpGXaDh6VjUIbavCFNYppbDSq1Lm++u8D9u22ufd7i8yujuXlLZTj9hsPRYwrf7SLoIEUHdBuVtdDZ6MA3o2IyFZPFazAcEiycXPj687jBXPF7HulWhh5jFg6w7IVCuEjpIRy/mH6+18hisVgsewMpZF+Fjdgh+9Eb2Y/nNIbr5iEfz7yd53AslqckPHGS8ltv0/nkY5p//u9Z+tmf49iBOf6zv3uO95fu8Cd/dYs00/zr713n3nqHn/7iUQ4tlKmV/ZdyfEII/CBk8UCI1oZ2M8YJEg6fNHTbMdcurXLjygZRV9HtwMcfKj7+EA4cmuXE2UMcOBQihcT3JEEocZ0YnTX7McAqbZLFW2RpHXqPZ40aOMA7it/5vgh2vBoISZblMVj5unIQByxckA5SBkjpFcv2iCVhsVgsFovlmXF+6Zd+6Z+86oN4maysHH7VhwCAd+Agje9+J8/UkKZU3/sC5dDjyHKZA/Nlrt1rEqeKO2ttbtxvsjJXwhiohN5LFWtC5InqK1Ufx5EIKVhcqXLunUPML5ZHKq+1W4o7NyNuXOmSZoJKxQOj6XYNmhJeuEipdpzSzGnK829RWfgCpZkz+OVDuP4C0i0BoHXC8MALrbpkySZJ5y5R8yqdrU9ob3xE1LxO2n2ASpsYneYjQaWHwIDJMCpBZy2ypCeu2yjVAR3jOYpuN8YUJZetALa8KqQUlEo+UZSi9bPHoFksu8W2Rcu0IKXgwYO7z7wdK3JfEd78Ap1LF8nW1kju3WX2az+F9ANC32VpNuTkgRoPNjtstRIa7YRPrm9yYCF3VgNP4nsv93mFEALPd6hUA4LQRWWKsORz4swip95YwvUc2s2YLNWozLC+GnPlYpONdfBLc1Rn5oljlyjWqEznFcakQUgP158jqBwmrJ0aiN/aBPGrnlz8Jp37qLSOMSlCOkgnKGKgDEJoPA+6nTpp1OgLYK26aB1jdIahSItixa/lBWOFhWVasG3RMi1YkbtLpkXkAvgrB2h877tF3l1F9Z138/mew2zV59hyFQPcetgiyTQfXVkn9F2qJY8005RLL9fV7eE4klLZp1zxUUXKo+WDNd546wDzS2WyTNNq9tzdhNvXN7l2aZ00g+pMDT+s0o1c0jQEWcYLS4ii0psucgJLJ8ALF/DLhwbid3FY/M4j3RAQTyd+uw9QyRaQopUD0s8FtwDQYDK0ilBpEz3k/moV5VkqjBW/lueLFRaWacG2Rcu08LxE7mtX1vftt7/4qg9hhFu/9Rt0P7+ECENO/9bv4FSq/WVpprj1oMWl21v86+9dJ07zlC5vn5znH/zECXzP4eBCmXLovarDB/KRme1WTKeVoJTBdSWddsL1y+tcv7RGpz1aKnj5YJXT55Y5cmIOIQWZ0vi+Q7niUyr7gM6zPqgod1V1ijEqTwMjt4eRG6NRSZ0s2SKLN8mSzTzmN6kznAN4EtIp4YVLeOEybriEFy7huJPLrPQyUhjEIP5XOgjhIR0fKQObAcLy1PTSNm1utsmy/ZtCzDL92LZomRZcV/Lhh3/1zNuxTu4rxltepvHvvwdZhtGaytvv9Jc5UjJT9fE9hwvH57hxv0U7yljdirh0e4vTh2dJMoNSmlK4+xyzz0o+UM2lUgvwPElWiPGVQzXeeHOFxeVK7u42IgA6rYQ7N7a4emmNNFXMzpXwPIe4m9JqxmSJxvUC/KCC41Vw/Rkcr4ZwBunU+tXfjAYhcdwSbjBfOL+nh5zf0/jlw2PObzy0nQyVNki694iaV+hs/oBO/SJJ9z4qbWCMQkofId0iv6/sO7l57K/G6ASddciSBlnaRGVtdBahdQxaFfkMrftrmYx1zyzTgm2LlmnBOrm7ZNqcXICbv/E/EF29giyVOfVbv4NTHnUStTHcXWvTaif80V/c5IfX8hy0vif5ub99inPH5hACDi5UKAXTkTAjSxXNekQcp3klFynodlJuXF7j2qU12q0hd1fA4WNznLmwzMqhGkIIVKYQUlIqe1RqAc6EwhjGDDu+6Yjj+6jqalKC73XZWrtN0lkljVZJ4w3GSyAP43hV3GC5cH3zH+k8PodxrwBHnh/ULcSyg5BF/l/Hs6nPXnOse2aZFmxbtEwL1sndJdPm5AJ4S8s0/uzfYbIUgMpbb48sF0JQK3soDScP1qiUXK7dbZIpw8fXN8mU4dShGeqtBKU15Vfo6vaQvbjdaoAxkCQKxxGsHJrh7JsrLCxXSJNBZoZmPeLmlQ1uXdvAaMPMfAnXc8hSRasREUf5tXG9gXgVQiClh+OWxhzfEArhmIvMrF+PUhQ1sSvVWYyYxS8fpTx3gcrCFwirJ3PxWoQraDUodGF0gkq28jjfxmXaGx/RbVwm7T5EpS0wGuEEeR7fIXrV3XL3F/K4X5XH/WYtVNrISyyrLqYXnmGwcb+vEdY9s0wLti1apgXr5O6SaXRyjTHc/J/+KfH1a8hKhVO/+Ts4pdLEddfrERvNiHvrbf7FB1dpdXPxd/JQjX/41dOEQV5j++BimdCfDlcX8nPsdlLarTwDg+vmIrTdjLl6cZVrn6+RxAMn1XEEx08vcvrCMvOLPdGZ12sJitAI/wld69zxTdGqi9EpUmZUKx6tZoQ2O7uoRiuyZIM0Wsvd3miNLN5kvJ78MI4/N+T2LuMFixPjiB91rL28v3nhCxcpHJAeUobW+d2HWPfMMi3YtmiZFqyTu0um0ckVQuDOL9D8iz/DpClISeXNtyauWw5dXCmQUvAjZ5e4s9am3k7YaiV8fG2D4wdqzFR8tpoxxkAp2Pmx/ctkPAVZliqSRBGELgeOzHL2zRVqsyFRN6XbSTEGtjY6XLu0xv07DaQjmJkt4biyX6Ci005QmcbzHaTc+Rxz99bFcUMcr4IfzjIzt0ScyrzUozEYPer25u+TOG4FL1wmrJ6gPPcmlYX3CKrHcYMFpFPK67KrqL8voyKyeIOkfZtu/RLtjQ+JmtdIozV01sZginRmk4Xq5LhfhVHxROfXZnzY+1j3zDIt2LZomRZsCrFdMo0iF8BbWaH1/b9BNep53tyv/x2kO9kBDH2X0JPEqeILZxdJUs2d1TZxqvnwyjrlwOXIcoUoVjQ7KeXAnRjT+qoYTUGmSGKFIwVzi2VOnVvi0LE5jDE06xHGQLeTcvfmFlcvrpHEGdVaQFikT8syRauehzMYA57/eFGfd+QBcWIQsoTrVXG8mSLMoahlrrPCUR0tFCGEzIVyaYWwdpLy/FuUF94lqBwrhG+AQWOGBrdpFZHF68TtW3TrF3Ph27pBGq0WoQ4KUQxu2wkrfvcvVlhYpgXbFi3TghW5u2RaRa4QAmdujtZf/gUmSZCuS/n8hR3X9z2HcujSaCecOzbH0mzI5Tt1lDJ8frtOvZVw9ugsUgo2ipy15SkZlNZDSkFY8qkMxe0abShXfA4fzweihSWPdismiRVKadYftrn86UM21zp4vkN1ZjAoLY4zmo2YNMlwHInjThb2kzrygds7EL3SKYGgEL1FNocJ1dGEcHC8aiF8T1GZf5vy/Dv4lSN4wTzS8fNsEHow2E6rLlm8nju+jc9pb3xEp36JpHuXLNnKRbKQCBk8UqRa8bv3scLCMi3YtmiZFmxM7i6ZxpjcHsYYbvyTf0xy5w5OrcbJ3/wdnODRI/jTTHHrYQshYK0e8fvfvsx6MZjr4EKJX/j6WeZrAUoZPFdyaLGM505nLldjDN12ksftZqYft2uM4eG9Jlc+W+Xura2RkNhKzef0+WVOnl0iCAciPksV0pGEJW9ECMPu4s6MMWiVFHG9cb8AhXhEFodxtIqK+N61Ir53HZU2H/keITzcYB43WMALF3GDhdwxlrvLjTwe8yuki5A+0ikjHd8K31eAjYO0TAu2LVqmBRuTu0um1cmFws2dnaP1V3+Zu7mBT/nc+Ue+x5GS2UpAs5MQ+i4/cnaJ9XrEWj2i1c346Mo6K/MlluZKGGCjEeMICKfM1YVe3K5LpRrgeQ5ZmpGmCseRVGsBx04tcPLsEo4radYjVKZJE8XDu00uf/KQViOmVPYoVXykI3cMZ3Ac+dRuxWhcb+H0umVAAAZtsh2d3v42pIvrz+CXD1KaOU1l/h3K8+/koQ5FEQohZJHHt3dcGp21yeK1Itwhj/PtNi6TdO6hkjpaJ4VgfbxIHXd+wWB0is5aZGkDlXX7oRZPI+Atu8e6Z5ZpwbZFy7RgndxdMs1OLoDRmuu/9t+R3r+HMzvLqX/220jff/z7jOHOWpskUQgJf/bxA77117fzsVTAV79wiK/9yOFc+CnNfDVkcTZ8wWfz7KRJRrMREUd5CrKe6NJKc/vGFlc+W2X9YWvkPfOLZc5cWObYqYWRkAWtDVobyhWPI0cXiOLkuboVquf0qhitE9AaIeVTZ0MwRqPSBmm0QRavk8UbpPEGOms/8n1C+rnjGyzgBot44QKuP/9U2R36x6AVBoMQLsLxkDLIRfgutmV5NNY9s0wLti1apgXr5O6SaXZyoXBzqzVaf/3/YuIYGYaU3jj3RO+bqfjEqSZONCcO1jh+oMrlO3XSTHPjQYu7a23OHp0l8BzaUYqEqSkesROjg9Ry5xbyPLyz8yVOvbHE4eNzADTqEUYbom7K3Vt1rny2ShxlVGs+fuAWbmwuktNYsbHeIY7T/Jq7zx6jKqWD44RDOXsrGCHAFBXatALBE7mt0gnxgnmCyhFKM2epLLxLef4t/MpRvGARxy0BIq+q1nN9jUJnLdJolbh9sz/Irdu8Stq9T5Y0MDotClJ4j4n17bm9gNH54LmkQZY10b3Y3hFH2LJbrHtmmRZsW7RMC9bJ3SXT7uRC4eb+418lffgAd26ek//snyO9J4/B7OXS9VxJvZ3wL96/wp213AWcq/r8wtfPcmixTKYMy7Mhs9XHV+6aFowxtBp5+jBjzEisbZooblxZ58pnqzTr0cj7Dhye4cyFZQ4dncX1JLVaiWazi1KGLNN5FTTfpVTxCV5QMQ2jM1TWQasYo5O8Epp4eqd3ZJtGkyX1geNbuL9adR/5PuGEeMECXriMXzqIVzqAdB7/xGCwXzMIz5Ae0vGKuN7Qit6nxLpnlmnBtkXLtGCd3F0y7U4uFG5upULr//trdBQhK1VKZ84+8ft7uXSbnZRy6PLemUW6ScbdtQ5RovjoyhqHlyoszYa0OimuKwm86RyMNo4QgiB0qVR9HEeSJhkq00gpcRzJwnKFMxeWWT5Yy+NxG7nYbTdjbl3b5MbldZTSLC5V0MZgTH7HKIRA68HAtyTJQORFcEm4AAAgAElEQVRftOcl2oSQSCcYOL1uFVEMIDPkItho/URu7/D1cNwSXrCQu76zZ6ksvEdp7k2CyhG8YAHp9vL5DtKaYTJU2iTtPiBqXqG98RFR6wZZvIUxGcIJHjm4bSS2t8jooNMWKm32hXweruHY4hWPwbpnlmnBtkXLtGCd3F2yF5xcKNzc//a/IV1bxV1Y4ORv/PMd8+buRDtKuLfewS3czg8vr/F//dkNsiLTwj/6e+c4ulwlyzSHFstUSk/u5E0TcZTRakYkUbYt7KDbTrh6aY1rl9aIiupwANIRHDo6y7FTCxw6Ojsx3ZjKcsHp+Q6lsk+p/OhH/M8DozN0FqF1jNYpRqdgzK5ie7dvW5ElW2TxOmm8QRatk0QPwaiJ6ztePkjOKx3ELx3MSyY/xfn3Mjn0B8U5Pq5bsXG9Y1j3zDIt2LZomRask7tL9oKTC0VcZqlE+/t/g+52cWo1SqfPPNU2fDfPpbvVihECDi5WOLpS5eNrG2TK8NnNTc4dm6NW9qm3E8q+i7dDbtlpxnUl5UouQrNUkyZZ4TTmVdZWDtU4+9YKs/Ml4iij00owBpr1iNvXN7n8aZ6ZwXEllcogQ4EsKssZA3E3pdmISOIMMDjui8k8kLu9Po5bxvWquP4sjlcBkTvtvepsT+v49rbtuGW8cJGgcpTS7Lm8glvlOK4/ixBOXr2tEL1Gx3kRi9YNOlsf061fzAtYZN3iOEtPmMNXABqjErK0QZY0BnG9yNc+i4N1zyzTgm2LlmnBOrm7ZK84uQBGKa796n9FtrGBu7TEyf/xN5/azYXRXLpCCD67scn/8cEVjIGZssd/8fcvMFsNyJTm6HKV0N/bTpvWmmY9JuomwGCwWY9WI+LO9S0uf/aQbicdWRaWPI6dmuf46QXmFssTxZfWBqM1nu8SlFzKleCRZYVfBHl8bxet40L0ZoB+DjG+hizZJO3cJ+nmPzrrTFxXSB+/dCB3essH8cIlhHjysBdjDBgNGJBeP2dvnkrtxcRFTyPWPbNMC7YtWqYF6+Tukr3i5AL5I+ogpP3h99GdDu7sHOGpU0+9neFculobludLzJQ9Lt2qE6eay7cbvH1qntB32WolVEvTVQb4aRFCEJY8KsWAuiRWaGX6QrRU9jh9boUTZxdYOlBDSGg382uTZZqN1TbXLq1x+9oGSaIolfPsDMPbl1LmVdpiRasRE0cZWmlc7+VkG+jH9xaOr+PVcLwKQjh5fK/Rj6zStvN2ixjf0jJh7RTl+XcozZzDC5eQTogx2aBksVGotEHSuVvk7/0BcfsOKm2A0Ui39EjROxrXC5i8HHJepa1Z5OyNMFoVbu/ebZOPwrpnlmnBtkXLtGDL+u6SvSRyAYIjR6l/77uYKCJ5cI/Zr30dIZ/+j70QgtmKTzdRZKnm8HIF1xFcu9ekG2fcuNfk7dML+K5kqxVTK3s4u9jPNCGEwA9cqrUAx5UkiSLLdD7QLvBI06xfQviNt1aYXyxjjKHdjPsCdvV+k8ufPuT+7QZKacpVH3dokF4/LZnJ05I1GzFRdyB4X5bDmwtGZ0j41nC8mSLUYVA5Lhe+micVvnk6swAvXCSsnqAy/zaluQv4pRWkW8YU6cVyTJ7CrHufqHE5H8zWvpmXKdYZ0gn6A+0edx4jA9p66cvSBkpFGB0Xccr7Q/haYWGZFmxbtEwLVuTukr0mcoWUSM+j/YOP0O027sIC4YmTu9uWEMyUi1y6qeL4gSpJprm92qbZTbm71ubtUwu4jmSrmTBT8V/6Y/gXhec5VKoBQeCSZRpHCJI06xfLkFIwM1fi2KkFzlxYpjobkmWaTisBoNtJuX+nweefPGD9YZ6OrVIbLRc8koc3yTM7RN0UlWlcz3np17InGB0nxHErfeEr3fKQ8NVFqIN5YsEoZV5qOKgcozz3JuX5d/DLh3DcKkCRviy/sDrrkEYPiZpXaW/+gG7zClm8gVEJ0vGRzuPT1wkh+gPvBsK3Q5Y0UGmriO/du1XarLCwTAu2LVqmBStyd8leE7kA/tFj1L/3HUwck9y/z+xP7c7N7VEte7mjqzRnjsxQbyc82Oiy1UpYq0e8eWIeKaHRSpmpeMg9JhoehePmJYIXl6q0WwlxrDDajAhQx5XML5Y5eXaRU+eWKJV94jjrZ2doN2Pu3tzi8icPqG92kY6gUvURQ9vIHdD8M8rSvLRw1E3JUo3jylcWDpIL8XHhW0MIDzAD0WueXPQK6eD6MwSVw5Rnz1GZf4+gchTHnwEhc9Fr8vg+o4YGs21+TKd+kTR6iErzG4c8z+7j9ztamliPliZO20MD28TUC18rLCzTgm2LlmnBitxdshdFrnAchOPS+eEP0O0W3vIK4fHjz7TNWsmj1UkwwLljc9zf6LLeiFirR7S6KeeOzYGAejtldijjwH5ASkGlEoCAUsXD9SVZpkkT3R+c18PzHBZXqpw+v8zRkwv4gUu3k5AmCmOgsRVx69omVy6u0m7FeL5LqTKaamxE8GaKdiMm6qRkmcJ1ZX/ZqyI/Pn8ozKGGcPw8RtZo0OrpRK+QOF4Vv3ywqNb2HmH1JG4wj5ReXgzDZAAYnZIlWySdO0Vc70fE7Ztk8QZax/kANPn49jcS3ysgF74JKmui00aRuzdC66yIE56eSm1WWFimBdsWLdOCFbm7ZC+KXIDg2DHq3/kAkySkD+4z81Nff6Y/0kKIPHVYK0EIuHB8npsPmtTbeW5dbeD04RnA0OzkoQvTIgqeleGO3JhcyJYrPpWanw8+S1VeYGJMfAahm6cje3OFg0dmcF1Ju5WgMo1Shs31Dtcvr3Pj8jpRlBGWPMLSaAxqX/AKyDJNq5FngTDavLRBa48jd3u9CaLXFKI3A6OfQvQKHLeMX1ohrJ2mPP8upZmzuOFSHq6wLa63k5cmbl3PU5dtfUrSuY9KmxijkW7wRFkc9srANissLNOCbYuWacGK3F2yV0WucBwQks4nP0S1mngrBwiPHXu2bQpBreyx1YxxXcmFE3Ncvl2nHWXcfNAi8ByOrVTR2tDupvtG6O7UkefV1DwqtYAgdFGZJklUf9nweuWKz8Gjs7zx1gEWlysAtJoxRhvSVLH+sMXVi6vcubFFmirKFR/PHxVmA4dX9Aet5Xl4mRrBC5NE7wzCCQrRa6BXsOIpRK90wv5gtvL8W0Vc7+EiX6+L1gn03F6TodI6SecuUeNz2hsfEjWvkcbraBXlAvUJywk/0cA2VQxse0nC1woLy7Rg26JlWrB5cnfJXsqTO46OY67+1/8lut3CP3qU47/2T5HPIQNCnGbcetDCdSWtTsr/8n9/xmYzH8jzcz95ivfOLKK1IfBdDu+QO3Yv8TS5II0xtFsx3XaSD1hzdhafWaa5d3OLm1c3uH+n3h/U1mPpQJXjpxc4enJ+JCXZOErlxxQELpVa8Mh1pwFjTB4KoDpoleailzxW91m2qdImafSQtPuQJHpIFq3TG9A2jpAeXriMV1rBC1fwwxWkGz7D/lUu4IVESg8hPaQTPnHM8NNgc5NapgXbFi3Tgs2Tu0v2qpMLIFwXjKHz6SeoRgP/8GGCI0efebuuIyn5LvVWTBi4nDs2xyfXN0kyzcVbWxxaLLM0VyIrsjLUynuz/G+Pp3EremnIKtWAsOShlSZLFXpssFpvu7PzJY6fXuDMhRUq1YA0UXTbeYaGTjvh3u06lz55yOZaGykF1VowMmCttx0pRe6gN2M67QSVKbxXkKHhSRh1equF05u3keGBbE+br1c6AV6wQFA9RnnuQlGd7ShuMIeQPqZX9hjA6FwUd+8TNa/Q3vyIbuNyUaGt03ePn3z/wwPbDJgMnbaLgW29jA5Jse6zDWyz7pllWrBt0TIt2HCFXbKXRS5AcOw4Wx98G5OmpKurzH71p56Ls+q5EteVNNoplZLL6cMz/PBqr/zvFicOVpmrBSSpJs001dKj851OM7vtyB1HEpZ8KtU8dZjKFEmqkGK7eHNdycJShVNvLHHizCJhySXqpsRRBgZajZjb1ze5emmNOMrz9QbhdsdWFs5xHr8bTV387iQGorc0JHpDEAZDUZb4KXL1DrZbDGgrHaA0c5rKwruUZs/jlw7k6ct6mRwKtzcvS7xB0r5Ft/5ZMajtNlm8hdEpQvpI58lv2F5URgcrLCzTgm2LlmnBitxdstdFrnBddJbRvfgZql7HP3qU4PCR57LtwHOQQDvK42+PH6jyw2sDoXv2yCy1ik8UK5TWVMK9KXSftSMXQuD5DuVKQLni53G4yeTBagB+4LJ0oMaZCyscPj6H6zl0WglZqlGZZv1hmyufrbJ6v5W7uzPbywQPx+/2qqxNY/zuJHLR646IXumUQDAkehW7yXggHb/I2Xs0T1+28AXC6gm8YAHhBEXJ46JCGwadtYu8vdfobP6QTv0iSfchOmuBMU8VjrBTRgedtVBpHZW1+xkd8nObfH5WWFimBdsWLdOCFbm7ZK+LXIDwxAm23v82JstI19aY/cmvPTeRUwpcMqWJEsV8LeDAQpmPr+dC9+LNLS6cmKdScunGGQYoT3m86CSeZ0cuZT5YrVrEzmaZIkt3LqUbljwOHJ7hjTdXWFyu9B1agE4r4c6NLa5eXCWKUsqVYKK72ys6YQxE3ZR2MyZNFI4jcdzprwA2UfT2ClSYXjxsVqz7dOfTy+SQlyU+SWX+bcrzb+GXDuH4MwjhoFUMJh9QaHSK6qUwawynMNtE6wQhvCdKYTa8/+0ZHZI8m0Pa7KcyM1oVBTnynMlWWFimAStyLdOCFbm7ZD+IXOF6qCQhunQRtbVFcOIEwcFDz237lZJHlCjSTLM0V2K+FvDZzS2STPP57Tpvn1wgDFza3RRHQujvLaH7ojpy15WUyj7laoAgLwKRpQYh2SaShBBUZ0KOnVrg1LllgsDpi1WlDBurubv78F6zcHfDifG4k+N39dTG705ipECFV8H1Z8YKVOw+xAFASBfXnyUoH6Y0+waVhfco1U7jhstIJ3yCFGafkXQfoNIWYIpMDk8+qG6S8NUqKoRvC6M6OE5GtxuBkbs6R4vleWBFrmVasCJ3l+wHkQsQHj/O1vvfhiwjW1tj5m9/9bn+YayWPFrdFG0MBxfKBJ7DlbsNokRx9W6Dd04vEHgOzU6GK8WeErovuiMfHazmorUuikdsH6wGeZ7epQN5/t2lA1XUsLvbTrhzc4srn60SddMidndymMggfleNxe9Od8WvSQghhwpUDIc45APBtOmFOGy/gXj8tgXSLY2mMFt4B798BNefKVKYDbm9JkMleQqzbuNz2hsfEbVukMYbGBUjpIuQwVPGF/eEb36T4vuSqNMijesjju/jQh0slueJFbmWacGK3F2yX0Su9Hx0FBF9folsc5Pw1Gn8Awef2/aFENQqebEIMBxbqaK05uaDFu0o49bDFm+fWsBzJc1Oiu9KAm/3KaNeJi+zI+8PVqvlg9V64QxiwmA1IfJsC8dOLXD6/DJ+6NJu5dXV9JC7++BuAykEtR3c3b0cv7sTgxCHIbfXrYJw8rheY0BlwJMXqRjdvoPr1/DLh/IqbfPvUZo5ixcu47jlfpq0Hlp1yaK1vDzx1id0tj4hHS5Y4YRPnEJNSkEQeEVOZvHYUAet9ka5Ysvew4pcy7RgRe4u2S8iFyA8dpytb38LlCJdX2fmKz/5XP/o9YtFtBKkEJw8WKPVTbm33qHeTni42eWtk/O4jqTZTgh8ie9Ov9B9FR35+GA1rfKiEVpNdnddz2HpQJWzby6zfLCKUoZmIwYD3XbK3Z6720koVfxtldWG97uX43cfRe72BjhuJS9S4RdFKijcXp1htAaxS7e3KFgRVI9TnnuT8sK7BJWjOP4cQnoYlfRjhzEKlTZIOveIGpefqmBFX+TGWS7Wx45jW4xvb3BbMjy4Le1fEyt8LbvFilzLtGBF7i7ZTyJX+j6q3Sa6cplsY4PwzFn8lQPPdx9SUA09NlsJjhScPTLL6lbEWj1ivRFRbyecPzaH40garYRS4OJNuXh61R25lIKw5FGp+jiuLGJ3NdKZ7MpWagFHT85z5vwSQejSaSUkceHurnW4enGV+3caCAHV2cnubm+/4/G7Rms8390Xwmg4dZnjVXH9WRyvghGiGNCmc1H6FNXZRrfv4Hg1/PJBSjNn8vLEs+fwwhUcN696p7OIXgozrSKyeJ24dZPO1qd0Nj8m6dwjS+tgVOH2uo8UuTudpxASIbdndRjN4xsX68uXUrnNsvd51X2jxdLDitxdsp9ELkB4/ETu5mpFtrnJzJe/8twFi1MUi9hqJbiO4PzxOW6vtthqJTzY6JJmmjNHZpFSUG/FlEMXd0IqrWlhWjryvrtbDQhKLlmqSBON2MF5dF2HpZUqZy4ss3ywhtaaViPGGOh2Uu7eqnP504d0OymlsrejuwuD+N00UbSaMUpp/GD/Pf4WQg4NaKvlA9ocv1+S+JkGtE0sWPEuQfUYrj8/oWBF7vam3ftEjSu0Nz6i27xCGq2hs04exiL9XQrw4XRmeR7f4QIWWdpEq24Ra/zyShZb9hbT0jdaLFbk7pL9JnJlEKCaDaJrV8nW1yidO4+/vPzc9+O5Et+VNNspriu5cGKea3cbNLspt1fbuI7g+IEaUgq2mjHVkoczpUJ3GjtyxykyM/RDGTKMNtuqocGou3v6/DJhyaPTTkjiDK0Nm2sdrl5c497tOgJBbSaYmL+3ty0pi2ITzYgs03j+3snM8LRMqs4m3TL9EAeTFem9nj7EId/+zgUrZM/tVQO316iYNFqnvXWdztZngzCHaBWVtYGny9076XhGK7cptOr0ha9SXYyKQPdimW1mh9eZaewbLa8nVuTukv0mcgGCvpurybY2mf3yV17MfjwHAbS7Kb7ncP7EHJdu1unGGdfuNZkpexxarORCtxVTK3s4cvqE7jR35INQhny0fppmRSjD5OvoupLFwt1dOVzDaEOzHuUxuJ2Ue7fqXP7sIZ12Qlj2KZUfFbsri8wOMSpVeIG7b8Vuj376suEBbSMhDmrXWRx6jBSsmDtflCc+jhvMI6WPMRmmKBEMvTCHDZL2bbr1S33hm0SrqKwFRiOc4KnSmI2e80D4ir7w7RahDsUAt6wX52tsuMNrxDT3jZbXCytyd8l+FLkyDMm2toivXyNbW6V04U28xaUXsq/hYhGB73D+2CyfXt8kTvMcugfmSyzNlRAC6q2EmaqPnDJnaC905MNpyPzAJU0VaaIQcrLTJoSgUg04cmKeMxeWCcse3XZCHBXu7nqHa5fWuHerDuSxu5Oc9p6zq1QudrNE5Tl3p9SVfxGMhjjM4HhVBG6RxUGDVrnQfAZ31fEq+KUVwtopZpbe4+CJH0O4B3C8OaQT5PHD/UptY8K3kQvfbvMKafdhnr/X6DyN2RNmdNh+TGMD3EbifJu569tPa5aCsdkd9iN7oW+0vB5YkbtL9qPIhTxv7ua3vgVGk21tMfMTX35h+6qUPOJUkWSKUuBx5sgsH1/bIM3y8r/HV6rM10IQUG+nzFaevGLUy2CvdeSuKylXchdWZbpINbWzs+i4ksXlKqfPL3Pg8AzGGJqNqJ9h4d7tPHa300qKXL7b3d1xsZskGZ4npzYE5UUymrO3F9cbMFyoAmPY7aP+3L0voU0ZLzxAWDtdVGp7G798FC+YL4SvGhG+RsVkyWZRre3zXPg2esK3iTEK+byE75Dra1SCyproophFLnxtyMN+YK/1jZb9ixW5u2S/ilwZlkg314lv3CBdW6X01tt4C4svbH/Vkke7m6GNoVLyOHGwxg+v5eV/P725yZkjM9TKPmBodBJmpkjo7tWOXDqSsOxTqQZgIEl2TkEGuUgpV/2+u1uq+HQKd9dow9Z6npmh3YyZWyzjTyjo0cu5awy0mjFJlOG+pmK3x6S4XuHkN3X91GVPMZhtp+wKeaW2Gn7pAGHtVCF83yGoHMUNFpBOiEFj1JDw1QPhG/WF72XS7n2ypBC+ToCQuy/eMnmQWxHykOwU8mBd373AXu0bLfsPK3J3yX4VuQDBsRNsfftP89jcRoOZv/UTL2xf48UiZisBhxfLfHx9k0zlju75Y3OUQw9jDK329Ajdvd6RCyEIQpdqLcBxJWmycwqyHo4rWViucPr8MgePzICBRhG7W9/scvWzVZI4Y36xgrtDCjgpc7HbbiTEUYrjOjuu+zoxKFQxSF0mnBII+URxvU+TQkzIIo3ZsPBdeIegcgw3XBgqUzwufLdIOneLHL4f0W18TtJ5UDi+GdLxn0n49s4tT2s2KeShMRLyYHSGQWDz+k4Xe71vtOwfrMjdJftZ5DqlEsnqKsmtm6QPH1J+5128+YUXtj8hBDMVj81mgpSChZmQxZmQT29skmaaS7e2eOvkPKHvorShHWfMlL1X/kdtP3XknpenIAtLLlmahzLslIIMCne34nP4+Bwn31gkSzX1jQ7GwMZqm6sXVzEG5hfLO8bh9sR0pxXT7aQ4jsDdI9XuXhZSOqNxvcPV2XSRr7cY1PW0eXLHyfP3VosY35NFmeJ3CarHcYPFvByyMWPCN0GNCd9O/SJJ9z4qqaN1ghAeQj7b93WnkAetIlTaRCcNVDac19fG+r5K9lPfaNnbWJG7S/azyIU8Nnfr238KxqCaDWZ+/EsvdH9SCKqlvFiElIKV+RKV0OXz23XiVHHlbp13Ti3gew6ZUnQTzUzZf6HH9Nhj3ocdeS8FWaXqo4pqajulIOvheQ6Hj81x7NQCUTelWY/Q2rB6v8n1y2s4rsPcQnlHwSGLzBmddkrUyT9/z4rdiYxUZ+vl6xUeudA1+B5EUYwxzyeedZLwrSy81xe+jlsCRksVG52ikjpJ9x5R8yqdzR/S2fqUpH2HLNkcVG6TwTMf42hBizzkwegUnbVRaQOVdYswDCt6Xyb7sW+07E2syN0l+13kOuUyyf17JHdu527ue+/hzc2/2H06klLgstWKcaTg8FKeD/TG/SadKOPmgyZvn1rAcx2yVBOniuorFLr7uSMXYlBNTUpBmmSoTPcF6SSC0OXYqQUOHpml1YzotBKyTHP/dp1b1zYIQpeZucklaYEiJljQbad02glC5mWJrTDZmTzWOR/M5oczzMwtkaQumiJ1GRpU7vY+r4Fcg6wOy4TVE5Tn3uwLXy9cQroVhBCF41t8L0yGSpuk3QfEret0tj6hs/lD4vYtsmgDpboARS7f5yR8hRw4vml7EOOrikIWcn9U6JtG9nPfaNlbWJG7S/a7yAUIjg25ua0WM//B33rh+xwUi8gdvRMHqnRjxd21No1Oyr2NDm+fnMdxJHGqyZSm8oiKXC+S16Ejz6up5SnIPL9IQZaqQkhMFgilis+JM4ssLleob3aJo4wkVty5scX923UqtYBqLdhxn7JIbxZ1UzpFrLbnW7H7OPL2GBAnGiGCPMTBq+H4vQFt+fXrx/buskLbJHrC1wuXCavHi6ptXyCsncIPV3C8IsxCx8V+yWN+szZptErcukG3/hntjY+ImjdIo1V02sZg8gFuz5hfdyStWa+QRdJApW20jjBaI4Rr8/g+J16HvtGyN7Aid5e8DiLXqVSI790luXuH9MEDKj/yo7izsy98v4HnICW0OimOIzl7ZIaNRszDrS6bzZjNZsyFE3NIKejGCqU1lfDlC93XrSPvpSArV3xUlufbhclxu0IIqjMhp88vUZsJ2NrokCaKqJty88oG6w/bzMyVdiwqAQOxm0QZ7VYCxordR7FTexwMaBvO2VukL9smfM1zE3pCCBy3hBcuElSOUZ49R2XhC5RmzuKXD+bZJISH0UkRWwx56EOHLF4nbt+iW79YFLG4StJ9gEpbRUqzZxvgNojvpRhgFxVFLFpoFaNNhrSid9e8bn2jZXqxIneXvA4iFyA4eoyt97+Vu7ntFrUf+/GXst98kJkmihTSEZw7Nsvd9TabzVzsRonizJEZHEfQjTKMgXL4bKO6n5bXtSPP87H6VGoBBkjinVOQCSGYXShz5vwyQcljc72DyjTtZsy1S2s06xFzC2X8YOfPrle4IokV7VaM0eAHVuyO8zTtcZC+rDQmfHvhPwbdz+bwfIWvdMKictsRSrNnKc+/S3n2An75cJFRwsdotb1620hKs15mh/uotI7RGUJ6SLm7m91BiEMR16tisqRBljUHhSuERO4yV/DrxuvaN1qmDytyd8nrInKdapX41q08PvfBAyo/+kXcmZmXsu9K6JGkijhTOI7kwvE5rt9v0uik3Flr5+EMB2tIKehEKQYoP0IsPW9e945cCEEQ5CnIpBRE3QzBDs6uFP3UY1IKNtc7GG1obEVc+ewhcZQxv1h+ZHaFXohEkihazRilDH5g4yp7PGt7HBW+1UGVNuFRhPgWhSQUPCLzxq726/i4/ix++RClmTNUFt6hPP8WfvkI3o65fHuZHe4RNa/Q2fxBPsCtcz+v3iYE0intSqAP0pj1BrMlqLRBlvREb4YdzLYzr3vfaJkerMjdJa+LyAXwjhyh/sG3cze326H2xR97afuulDzasUIpjetKLpyY5/PbW3SijOv3m5RDlyNLFaQUtLspkrxk8MvAduQDPN+lUvNRShPHasfCEo4jWTlU49QbSyil2droYgxsrnW4cnEVrQzzi+VHFonoVVHLUkWzEaMybZ1dXkx7HK3S1hO+FYRwGVRqe/7CF3pFLGbGcvn2UpotFZkdGBngZkyGSusknbt065dob/6AuH0HldTB6Hxg2y7CHPIbLKcQzCYXvVmzGMzWLVxnK3p72L7RMi1YkbtLXieR687MEN24TvrgPsmD+1S/+GO4tdpL2bcQglrZo9FJMMbguQ7nj83x6Y1N4lRx+XadpdmQlfkSjhS0uimOzMMdXjS2Ix+ll5GhVPKIo5Qs0zuKXddzOHR0luOnFoijlMZWhNGGtQctrl1aQzqSuYXSju/v7U9Kgco0rUaEUvq1drOQHc4AACAASURBVHZfVnvcSfjm+XvplyjOQx2eb2neQUqzocwOi+8RVk/ilZZx3ArGDKc0M+isRdp9QNS8Ugxsu0Yab2B0gpQeQj59cZntGRwydNpCpfVB2rLXOIOD7Rst04IVubvkdRK5AP7hw9T/n/dBa3TUpfajX3xp++4J3a1mgpCCwHd44+gsH1/fIM00F29tcXipwsJMiCMFzU6GK8ULF7q2I5+MdCTlaoDrSqJuHi+90x96P3A5enKeQ8fm6LQS2s0YpTQP7jS4eXWDIHCZmS89UijkYleSpZpWM3+c/ToOUHuV7XGQv3dQoli65bxaGwwc3+eY0WF4345bxguXCKrHKc+9SXn+HfzyoSKPsERnXSDP6qBVRBav5anMNj+mW79EGq2isg5COLtOY/b/s/dmsZFl+Znf75y7xh7BLRdmMpO519bV1Zu61arullqacY8XyNIM7Bc9CH7QgyFAGkN+EDzCAIYM+EWPAmxZkG3ZDVkwxnIL8LSt7q5epqSalrqhqq6q3CpXZiaTTDL25e7XD/dGkMyFGQwuweX8gERlZZJxD5mHN774x3e+75nYskGCw9phNlhfY3x4UfdGxX5BidwROWoiVy+V6N2+hb+8jL/0mMLnv4CWz+/Z9aUQ5FOhK6Uga+vMnyjw4Z3qoP737PECpZyZTHS7ProusXaxVEDdyDfHMDRyeZMoivGcYNMGtUzW4Mz5SaaO5WnWHZyej++FPLxf59H9Orl8ctDt5WJ37YCalBLDPDoHhfbTfkz+LdK2Nj2NMntG+EYQBRDvXIbv4PpSQzeLWNmTZEoXyU18Cjs3h26WEdIgDp1BokMc+cmhts4Deo1rdGsfJr7eoEVMjDayr3e9oI2Iw8TXG/otwtBJ4tQOqcVhP+1FxdFGidwROWoiF8A4cZLmD7+fTHNdh/xbn9nT62tSkrF1Gi0XKQWFrMmpmTwf3k6F7r0aF0+VyWUMpBQ0Ox7mLgpddSN/OUIILNsgkzPx3IDAf7GFASBXsJi/NEWpkqFe7eK5Ia4TcP92lZWlFsVShkxu8wKQ/gE1p+vT6/rouoauH/4oqP2+H18kfDdm+KZVxTs88RVCpAUWx8gUz5GtvEGmeAHdnkJqFnEcrB1qiyNCv5kcaGvepFN9Pymt8OpJioNmjZTisN7Xu1ZS0U6iy4IOUegQR+E67+/BZb/vRcXRQYncETmSIrdcpnfzJv7KE7ylxxS+8EW0XG5v16BJTEPSTOtfy3mLY5UsH99dm+heOVMhY+mJdaHjYRoScxeErrqRD4+UgmzORDckrhNsWhUshKBYznDu8jSZrEFttUMQRHTbHndurtCo9ShPZLFeEhnXF9OdlofnBZimhtzkQNtB5yDux2czfNOqYs1OJ77xhvKKnY4yM+xJ7PyZ5FBb+RWMzDGkntzToqA7+Pgo6OI7y2lN8c/oNW8RuKtJRbE0Rq4o3lhSkeb1bogu80gsDgdr2nsQ96LicKJE7ogcRZELYBw/TvNHP4QwJPI88p9+a8/XYKZlEa2ujyYFUyWbct7k+v06XhDxyYMGr85PpB8naHR8bFNi6jsrdNWNfOvohkY2bxJDEjm2iYVBCEFlKokd0wxJbaVDFMW0Gg63rz+h1/WpTGYxXvICRmqCKIpptzxCP8S0D+dhoMOyHzctr2AXyyukgW6VsXKnyJYvJ1XFuVk0swhCIwp7g7a2OHKTwor2fbr1j+nVr+L1llJhLJD65j7yzb72jdFlPlHQP9CWVhJHEULu72nvYdmLioOPErkjcmRFbmWC7rVrBKsreI8fU/jiz6Nls3u+DtvUIYauEyCl4PhEFtOQ3H7UpOeF3H7U5PX5CXRdoklBs+2RMXWMHXzbWt3IR6Ofr5vLm/heiOcFSPnifxepSaaPFZi/NE0cx9RXu8Qx1Fe73L72hCCIktixTf5tB0kMYUSr6UJ8+AolDvN+fH55RT4tr0i+1rXyip2JMkuqigtpdu+FxNebP4thTSCkSRR5xJEPpNFlXgOv+5Be4zrd6s/wuouEQSfJ69W3kdf7TCVxb92BtrWiiv10oO0w70XFwUKJ3BE5qiIXwJiZofnujyAMiQOf/Kc+PZZ1ZG0dzw/xggghBKdn8oRRxP2lNh0nYOFJm9fmJ9CkSCe6Lhlr54SuupFvDyEEmayJZes4vYAo3Nyvq+uS47Ml5s5P4LshjVqSsbu63ObOzRWkJqhM5oY7nOaFdNoeUiQZv4eBo7YfhZCp8M2ulVfo+XUZvjt7sC2pKc5iZKaT3N6JN8iULmHYSWZvHEfJtBeAiNBvDfJ6u9UP8bqPCIM2MHpJRX8dGw60RV5ymK2f2duPLxNyR77uUThqe1Gxf1Eid0SOtMidnKTz8UcE1Sr+4yUKX/oyWiYzlrUkZREBYZgI3bPHC7R7PourXRodj6Vql1fPVpCpuGm0XbK2jr4D3kx1I98ZNE2Sy1sgwH1JCgOAaerMnikze6ZCr+PRbibtZ0sPmzy4UyVXsMgPkcSwdjjNOxSH09R+fDrDt3+wzUoPtsVEUbCjMWZSMzGsiXXRZa9hZI6j6dnkesHToneRXjMpqfC6i0kzGyC17A6I3qfjy1pEfpPQ76QH23qp3SFMvx+7J4DVXlTsF5TIHZGjLHIB9MlpWn/3LnGQxPDkXn9jLOt4uixCCMGF2RJP6g4rDYdq06XecrkyVx5M8eptj1xm+0JX3ch3FtPSyeYtgiDEcze3MADYGYO5cxNMnyjQrPVwej6eG7Jwu0r1SYfyRBY7s/kp+GRyLOi2XVwnwDC1TdvW9jNqPz7Lmr+3X1VcSmPMkp7igbeXnfH2Ji1tpdTXe4XsxOuY2eNoeg7ieN1htjgRvb1Fes2biejtPCLwWwAjx5atfd0y9fbK5EUjceInjgOisJdOfpsEfisRwIGTZPlGHsRiIJxHRe1FxX5BidwROeoi15iaovOzDwjrdbzHixTe/iqauXm0027xdFmEEILLc2UernSotVyWaz1cL+T8bHFN6LZc8hljW4JG3ch3nqQ1zcTOGDiOT7hJa1qfXD6JHcsXLKorHQI/otNyuXPjCa4TMDGVe+mUVkpJHEO75RB4IdYBPJym9uNwCJHGmK339u6axUFLRe8s2fJlshNvJCUVA9HbI/EUx4RBG7/3OIktq32Q1BH7LYhBG9HT+/w1rZv8CpEe5UsEcBx6REGLwG+lvt8OUdglDF2i0AMiks/Y/Huj9qJiv6BE7ogcdZErhECvTND6939H7PsIIcm9+urY1iOFIJcxqLeTaDEpBVfmytxebNHq+jxc6aBJwZnjSR1xMtF1KWQNtJdMDF94TXUj3zX6FgappZFjm7SmQfJ35Yks5y5NIaSgutIhjqC20uXOjRU0KahMZl8YW9ZHSkkYRrRbDlEUH6iaYLUfR+PFFgcYWByiCMROid7iOtH7Omb2JJqRZ83eELNWR5yK3uoHuN0HhF4LiNODbDsfi7hRAMs0vjixQMSRRxRsboOI08fQNKn2omJfoETuiBx1kQvJAbT2T39C2GriLy1SfPuryDFNcyERRhlLp9FOyiI0TXJlrsKNhTpdN+Du4xY5W+fkVJKD2bcuFDKjCV0lKnYfw0xa08IwxnVf7teVmmTmRIEz5ydxej7NukMUxiw9arJwt0Y2b5IvDtOcJgnSw2kQH4iaYLUfd4bnWhyM3bE4DERv9iTZ0mVyE29g5vqil/QgW1/0dlLR+0kiejsPCP0muyl6N65VDG2DiII2mnDpdZoEgbsu43g8B+EURxclckdEidz0FXuxSPsffkzseQjLInv5yljXZOgSQ5e0OslE19All+fKXL1Xw/VDbj5oMFWymakkB+WkENRbHsWc+dK3xZ9GiYq9IbEwGGSyBp4bEvjhS/26hqlx6myFmZNFGrUeTjf1696psfqkPZRft384zXUCeh0PTRfou1gTvV3Uftw9nm9xMNhpi4MQEt0opKL3ErnKG0lWr1EAAeFg0ksqepfWid6FRPTGEVKzEXJvU0PWT4GllJiWjut6RKGfxJ75TSK/lVogemnDW/9dmv0Tf6Y4XOyUyBXvvPPOWO+q1WqVb37zm9y+fRvbtvnc5z7Hr/3arz3zcXEc89d//de89957dDodpqam+MY3vsHnPve5LV3vtdc+u1NLP9DEUcTdf/X7+EuP0Upl5v+7/x5pWeNeFvW2w0rdGXgxVxsOf/Zvrw1ydf/zr1/gwmwJSPZEHMOZ44UtTXR1XVKp5KjVkkYuxd7g9DyadYc4ZqgXJnEcc/92lQ9/8pBeN8k1RcC5S9O89tYJLHu4itYwCNENjVIlsy9jx9R+HB9xHCcHt8JuUuAQ+kC0401lcRTiO0/weot43UW83hKk2cBPI6SFZuTRjEL6a+PvR6kmHhZNkxSKGVrNHmH44r2Y1DhH/QUjhJ4WXRhIzUJKEyH37wtLxf5H1yXvv//3236csU9y/+iP/ogTJ07w27/923zmM5/hW9/6FmEYcu7cuQ0f94Mf/IB33nmH3/3d3+XXf/3XmZiY4E/+5E/49Kc/TbFYHPp6apKbIIRAy+Vo//QnxK6DyGTIXrw07mVhmzphFOE4YVIpa+vMnyjw4Z21+t+zxwuUcubgSajR9inmDOSQT0pqcjYeBq1pMbiuP5i4voin/bq1vl93tcud6/183eH8ugDtlovvhZiWvuXp/26i9uP4eNrioBkFpJYBkU56Q5+dsTdINCOfFFSULiatbNlTSSsbIvX0pqIxLY4IvTq+s4zXeYDTukWvfpVO9X269Y9xWnfwug/xnZXEZhA66Tr1bacrWJaB5wbE8Yv34rOH4BL7Q+L/ba8dgAu6SQJEtD4CTU1/FS/nUNgV7t69y7e//W1+53d+h0wmQy6XQ9M0fvCDH/C1r31tw8f+8Ic/pFQq8fbbbyOE4NixY3z/+9/n9OnTzM7ODn1NJXLXME/O0vy7d4m6XfylJUpf+yWENv5X3znbwPVDvCBECkEha3JqOrcmdO/VuHiqTC5jpDfLmEbH3yB8N0OJivEhhMCydTK5pDXNd0Ok9hKR2vfrXpjEdQIatR5RtDW/LiRiNwoj2k2XKIz2zeE0tR/3D+tFr27k0cwCQprERMRRSBwHg4/b3nX6ovf4mujNncKwZ9CtCpqeQ0gjEY7pNfvEcZAeJKvj95ZwOws4zVt06x/Tqf4j3fq1VAQ/SkVwKzlgRoyQxqYieFiR++Kv66kDcEA/ASLx/jbTw29tZX1QbMpOidyxvnd3//59JicnyawrJJibm+Px48e4rou17u3zN954g29+85ssLCxw8uRJPvzwQ3zf5+LFi+NY+qFASMnkf/gfs/S//BlBdZX6D77PxC//yriXBcDxiSwPltsEUVoWcaLIP//aOf7ynVs4Xsj/9v/d4Df/2RUqaXlAHMfcX24xd6ww9ERXMT40TTIxlUtFa5coil8aC5fNmXzhK/OcvzLN+z9+QHWlQ7vp8rffvcXMiQJvfuE0pcrm5SZCCHRd4PYCet0m+YJF7iUFFIqjSyJGs2hGUoEeR2GaTOAm08l4Z6wNQkjMzDHMzLFn/i6OAkK/vdaO5rcI02lp6LeJQ2fDx0dhlyjs4jvLz72W1HPPtUFoRgEpC9v6OjajL3zXvrDkIGAUOhDHxMQD64OUBlLPJh5l9bOp2AZjFbmdTodsNrvhz3K55AR9u93eIHLfeustFhYW+MM//EMATNPkN3/zN6lUKlu6Zj+mSpEw8fbbrH7rrwhqNRrf+xumfuWXkftgmgtw5mSRe4vNQbzNq/OT/GoQ8X/98A7tns///jc3+C/+o1fJpweRojhmcaXD6eObC92+mDqo5QGHCT1vksubtFsOrbqL1F4+JZs5UeCX/5Mr3LtV5YO/f0Cv67O82OI73/qYc5enef0zJ196OI10etzreriOT75oJ+1tY0Dtx4OExDDLg/8LA49oIHq9JIl2pw+OaSa6MQFMPPevo8gn9Fqp6G1t+H3gtYkjd+PHB5308NvzHk2wYpfQzAq6WcGwJ9CtCXSzuGN5v8/yvMf1if1VAh+kNJGaidRzSG24d+sUB5+duh/uv1MYL+C9997jvffe4/d///c5efIkV69e5U//9E+ZmJjgzJkzQz/OxERO/ZA8xdy/+HVu/4//E/7yMt5P/j0n/un+mOYClEtZPnlQHxws+8pn5ogQ/N8/vE216fLNv7nJf/nP3yRjJVs5imIavYCzJ0ovfTFTLI6n0ljxLJVKjuhUTHWlTbfjD1XV+8ZbWa68foKf/eQB7//DA8Ig4ta1J9y/XeWtn5vjtU+fHPpGGYYRvbZHqZIdm9hV+/EgkgOSQUscR4SBi++1iQOXKPKTyeSuH8DKAC8+lxIGLr7bfOGvpCyiT4zn1MGpA3cGfyqEhpmpYGUnsTKTWNlJzMwUhlXYk+fTOI4hagKg6RaabqObeaS2e4fwFIeDsYrcQqFAu93e8GftdjtpwipsfNvknXfe4Stf+Qpzc3NAYl+4fPky77333pZEbrXaUZPcpzA//yW0v/hLwmaTB3/1LczP/ty+meYClDM695Zagzrfz1ycotro8aP3F3n4pM3/8G8+4Df+g8sYqTCKophWy+H0TP65N2BNkxSLGZovOUGs2Hs0Q2JnNWrVHmEQob3Erwtw8bUZZs+W+eDvH3DvVhXfC/nxj+7w8fuP+PQXTnEyrYYehnq9h6YJimUbO7M32dFqPx42skCWOA4JvS5R0COKPOI4TA+GjeP5Jw96HkM/iZFb+9M4jokjl8BrE6ZeWaImvfYTfKc28APHcYjbXcHtrmx4VCENdKuCYU1gWBV0awLDriC1zC5+nT5x3CKOFxFCS5IcdBtdz6lEh0PEoZjknjlzhmq1SqfTGdgU7t69y4kTJzCfKieIoogo2vgEEAQbDfnDEEWxOtzxNEKj/E++wer/+X/gPXpE/W//juKXfn7cqxogheB4OcuDlQ6Gntw4v/bpk3R6Pj+9scK9pRZ/+b2b/ItfPD+Y+DpuwL3HLWanXjy5D8NIRTbtQ4RM/LrdThI5JgUvTVCwbIPPvz3PuSszvP/jBapPEr/uv/vOLaZPFHjz86coT2Q3fYw+YRizstRG1zUK5QyWvTe3SbUfDxsCZA5p5pAk3tqgb23oHwTb4aiy0TDRzInk17oIsSAIE8uDWyPwqsl/3RqBV6ef+RtHPn5vGb+30f8rNBvDrKBb6a/091LbyXdJNOKY5AWE7+DG1eRFhGaiaZm0aENZgI46Y01XKJVKfPTRRzx48IDLly+zsrLCX/zFX/D1r3+ds2fP8gd/8AfMzc0xMTFBs9nk3Xff5cqVK+Tzea5evcq3v/1tfvVXf5XJycmhr6nSFZ6PfXqO+g/eIfZ9/JUnlL7y1X1w813D0CWmLml2fDSZRE9dmC3xpO6w0nBYbbo02h6X06mdEAI/DOl5EYVBCkOCOs1+MDBMjVzBJAwjXDcc6h2YbM7k7MVJCiWb6pMOgR/RbXvcvrFCr+szMZUbqhiiHzvWaXt4ToBhyF3zzKr9eDQQQg6KKTSjuDGqLPIh3n5U2XbZmK4AUrPQrTJm9gR2YZ5s5VVyk29iF85jZo6jW+VEuKYT4QFxQBi08Z0nuJ0Fes0bdKof0G1cx+0+JHBWB1XIUpo7ENHWT3UgjWDrDiLM4tAjKfvYH2kqiuE4FOkKAL/1W7/Fn//5n/N7v/d7ZDIZvvrVr/LVr34VgOXlZVw3+cH5xje+QRRF/PEf/zHtdpvJyUl+4zd+g0uXxp/tehiQlkX5V/4p1b/6N7gL92n95B8ofv4L417WBgpZkyCIWG0mZRFSCv7Tr8zjfCfgzmKLD26tkjE1/skXTic5wFLiegGPq11OTOZefgHFvkMIkfpkQ+q1HoEXoOmbi1QhBHPnJjg5V+bGh4+5/uESYRBx58YKC3eqvPLmCS68MjOUaNV1SRTFrCy3MS2dYjmDsY/b0xQHAyFE6i1NJptxHBGFDlHQHdQPx1FSQQwxApkmD4xfpAmhYVgVDGvjoe/kAFwdvz/xTSfAUdBd+5iggxd08DoP1j8imlFIp74TGNYEZuYEUre3tcbkW5XaMZxucoBZM5ODbHoOKY198f1U7C5jbzzba1Tj2YsJez3u/N6/JHJ62PPnOP37/2pf3gSWa11aXX/g1/T8kP/1/73Bo5UOAL/41knefnNtYh+FMVlb53gqdFXD1MGl1/Vo1nvA8Ckp3Y7Hhz99yP1b1cGf5Qomn/rc1vy6AIEfYmUMimUb/SVie1jUflS8iKRZLEza2CIfonAgggcZunHasfB0RNcIDNt4thWi0E0FbyJ8fTexPjyd+vA0hj2NmTuFlTuNYU/t2JQ7acoMAYHULIRmpX7esc/8FOs4NI1ne42yK7wYaRiEjoNz8wZBvYY9P4957Pi4l/UMuYxBzwsJgiRDV9MkV+Yq3Fio03UD7j5ukbN1Tk4lolZIgetHeH5EPmuot4cPMIahkctbSWua8/LWNEhsD7NnKhyfLdGo9+h1fXwv5MHdGitLLcqVLHZ2uFPaUksLJVoeoR9i7EB7mtqPiheR7G8NKY3E6qBn0IwcupFHNwtoRhHdKCC0bFIeITQQMnHMpmJurYI3Jnnb/sX7dbtlEM/9GqSOZuQx7Gms/GmypUvkJj5FtvwKVm4Ww5pEM3IIIVNrQSKuo6CL33tMr3Gdbv1jAqdKHAVoevq1jrqedYUVEBGHXmptaBOFLnEcIeT2muMU2+dQNJ6NAyVyN8eeO0P9e9+FMCSoVil++Rf25TS3kDFodz2iOEYIgaFLLs+VuXqvhuuH3HzQYKpkM5OWA0gpcL2QIIwo5EwlKg4w61vTPDfA96OhhGYm9esWSzbVlY1+3WbdoVQZ7pBZ0oolCMOITtMlCCJMa/QDRErkKkalL9ik1JGalYhgPTsQwbpZSsseckhpgtBS8SaIidNorjAVwRFCSix7Z0Xui9YtpYFuFjEzx7DzZ8iWr5CbeBO7MI+m5yGOCYPk3TnikMCr4bbv0an9DKdznzDoJC8A9Oy2nqOEEAjZt4IktpHAaxL6nbTwI05F7/57HjzMKJE7Ikrkbo40TcJ2G+f2LYLqKvaFi5gzM+Ne1jOItO632fGISYSuZWpcPFXio7tV/CDi+kKdk1M5JoqJt0tKQc8NiYmZrOSUqDjgSCnI5kxMU8d1fKIwfmkKQ+LxzXDu8jSaJqmudIijmGbd4db1J3TbHqVKBtPagtgNIlpNhyiMR6oKViJXsZsMpsGaiabbaHo2nQYX0M0imllEN/IIzUbTdWzbxHU8wihI39bfuwNxiVc5k9YdXyJbeR3DnkZII60A9oH1U94bdGsfE7irxFGQtKRtY8rbX4M6xDZ+lMgdESVyX4515gz1734HooigUaf0818e95KeixCCfNag3nIHk7ysrTN/osCHd6oEYcy1+3Xmjxco5pJIOikFjhdiGDqaQImKQ4CuS7Lpv6/rBAjx8tY0KQXTxwvMX5giiiLq1R5xDPVqj1vXn+D2fMoTwx0yS8SuJPBD2i2XOGZLk10lchXjZG0abGAYGQrFMn5oIfWk7lcIA9KtHA38wHsjfIXU0K1yMumtvI5dmEc3CkBE6HeBeMOUt1v7GU77PmHQ3pEpL6zVESfn2EIiP80UDnrEkQfIfRIFd7hQIndElMh9OdKyCOp13Lt3CFaekHnlVYwtxLTtJVIKchl9g9AtZE1OTecGQvfqvRoXT5XJpVWvuibxI3C9AFudlD8UCCEwLZ1s3iTwQzwvGMSAbYZuaBw/VeLM+UkCP6JR6xLHUFvpcuvaE3wvpDyZHaqBrT/Z9byQTtuFOPEDDyO4lchV7Aee3otCyHQCnEUz8snk18gjNIu+8l1/EO5lnt/tMJjyZo4lU96J19Ipr0kU9tamvOHzprw+Us9se8qbrKMveuPkQGDQJvCbSTpGFICQSFVKsW2UyB0RJXKHw56bo/bd70AcEzQbFL/4pXEv6YXomsQyJc22NxC65YLFsUqGj+/WBhPdK2cqZNKDQlnbpFrvIUSMbapTtYcFIQR21sSydZxeQBQM59c1TI2Tc2VOn5vAc0OatWSyu/qkw+3rTwjDmMpkdqjYsf5hOM8N6bQ9IN5U7CqRq9gvDLMX+1PfwSE4s4hmFBLhm05340Hyw8sPu42KEP0p7xzZyutkCufQjAIQE/odnj/lvUfod5KvYUemvOsPscXEkZcUaPitRPTGAVKoQ2yjoETuiCiROxzSzuCvrOAu3Md/skz2U29ilCsv/8QxYeoaui5pdf2BqJkqZSjlTK4v1PGCiE8eNHh1fgLb1LEsAz8IaXU8dF1iqYnuoULTJLm8ldhTej6Cl1sYACxL59SZCrNnKjg9n1bDSXJyl9rcvv4EYihPZJBbELuuE9DreAgpMMxn95kSuYr9wqh7sX+QTNPtVPgWUuGbSfPNICaCKEgPue2s8BVCIAdT3otkJ17HyMykU14ntRVAFPaSKW/zBt3aRwTuClEU7OCUty96k0NsKrlhdJTIHRElcofHOn06SVqIY8JWm+IXfm7cS9oUy9CIgW5vTegen8xiGpLbj5r0vJA7i03eOD9JLmvheol/s9XxsAyJqYTuocMwdbJ5iyCI8NzhLAwAdsbg9PwEx0+V6LY9Oi2XKIxZXmxx5+YKUgrKlexQU2KZNvQ5XZ9eN3m3Yb3XV4lcxX5hJ/diInz1NeFrFNaa3mR/4hsTD9Iddk74CqGhm/0p72vplLcI9BMb+lPe+lNT3p3z8ibr2Cy5wVHJDZugRO6IKJE7PFo2h7u4iPfwAf7yEvnPfBa9WBz3sjYla+kEYYTrhYOT9qdn8gRhxMJym3YvYGGpzWdemSEIQuI4RkpBs+OTMXWMIbyXioOFEAI7Y2BnDFzHJxjSwgCQyZqcOT/J9IkCnZZLt+MRBhFLD5vcu7WKbkhKleGeEJNrCrodHyctM9EN4euCWAAAIABJREFUTYlcxb5ht/fiQPhqNpq+Tvjq2XVWhyTWrP/xO3LN9VPeSjrl1SziZ6a8S+mU90O83mNCvw2A1DI7Mn3dmNwQPZXc4KKSG9ZQIndElMjdGtbsKervpNPcbofCZz8/7iW9lFzGoLuuLAJg/kSBds9ncbVLo+OxuNLhypny4HOkFDTaLllbRx/irWjFwUPTJNm8ha5LnJ5PHA//JJrLW5y5MMnkTJ5Ww8Hp+QR+xOJCg/u3q5iWRqmc2YLYhV7Hw+n5GKZOvmArkasYO+N4wZUIX+0p4VtAIInjODnMFUc79hb/hilv+TUyhfOpl5d1U96I0G/idR/Ra96gU/sZbuchod+COEbqGYTY/jt/KrnhxSiROyJK5G4NLZ/HebCAv7iIv7RE/vNfQM/nx72sl1LIGLS6HnFaFiGE4MJsiSd1h5WGw5Naj3rb5fLptVrXROh65DPGUAeMFAeTfmtaFMV4Q0aOQRpZV7SYvzRFeSJLs97DdQJ8L+TR/ToP79WwMwaFkj2k2E32WLfjEYUxvh+ofacYK/vlXQUhkspdzcil3l4zqTGOQuIogCGaDoe+jm4/NeU9lkyWiYmCXvqRMVHQxu89xml+Qqf6AW5ngcBrEMdhMundgVrgp5MbwqBF6LfXHWIzjoyfV4ncEVEid+tYJ2dpfP97EEVETo/CW58d95JeihCCYtak3nYH/y+E4PJcmYcrHWotl6VqD8cLOT9b3CB06x2PQsZAG9K/qTh4JK1pBnbWwPNCfC8c6jBZ/3OLZZtzl6cplGwatR6eG+I6AQ/u1nj8oEE2Z5IrWEM9Eeu6xDR0atVekrMbbZ7GoFDsFvtF5K5n7VBbFt0spAI0jS5LY8N21stbwsqdIlu+QnbiDczsCTQjGexEYY+kHjktpHCWcVq36VQ/wGnfJXBrRJGP1KwdLKXoH2JzCfxmInqj/vPa4bU2KJE7Ikrkbh29WKR35zb+8hL+48cUvvjzaNnsuJf1UoQQ5DMGtfZahq6UglfnJ7i/1KbR9ni4ktRGnj2x5jUWQKPtUcybyEN6A1EkSJkUSdhZI60IDoc+nLa+PS2bM2lUe/h+iNPzuX+7yvJii3zBIpe3XrIGgWUZBEEAgOeFtJsOgReiG5qa7ir2jP0ocp9GSA1Nt9GNfGozkMRxtOO2BuiL3iJW9iTZ0iVylU9h5U6hmUVAppPeCEg9vc4T3PYdurWf0Wt+kmT0hi5Cmsmv7dYP90VvHBH5XUKvSRgeTmuDErkjokTuaJjHT9D44feTaa7nkX/z0+Ne0lBoUpK1derrhK6ha3zutRN8eGuFjhNwb6mNbWqcmk5erQshQECj41PKbe/GpDgYaFoqdm0dzw23LHYrk1nOXZnGzhjUq12CIKLX8bj3ySory20KRZtM2sr2NH2R63nBwCcspSQMIzpNF9dN0kJ0lf6h2GUOgshdz/NsDXEcEUcBcRTumK1h7XoSzcintcMXyE18Cjt/Bt0sIaROFDoQJ4fm4sglcFeT9Ib6R/QaN/CdFaLQSSaw2nC2ps3WIuTT1oYWUegeCmuDErkjokTuaOjlMt0b1wlWVvAeL1L4hbfRbHvcyxqKfllEo+2hyaSVqpCzmD+e59q9Go4Xcuthk3Le5PhEMqFObj4xza5HUQndI8MzYteLkNrw9bwT0znOXZnBMDTq1S5hGNNpedy5uUJttUuxbGNnjGc+b73I7ZM8gUuIodfx6bQ9ZWVQ7CoHTeSuZ6OtoTjw1Said2dtDeuvqenZxNNbPE+u8inswjkMayLJ6I3cwbXjyE+KKToLdOtX6dav4veWiIJe2iw3uujdWEqx3trQObDWBiVyR0SJ3NExpmdovvsjCEMIQ3JvfGrcSxoaU9fQpaDV9ZPyB8uAOObCbImP79bwgogbC3WOVTJMlTNAcuOIophOz1dC94jRF7tWRscfQexOHctz7vI0miaorXaJoph20+X29RVaDYdSJYNl64OPf57IffoxhRCplcEl9BMrw7A+YoViGA6yyH2axNaQ2RNbw+CaafWwYU9jF+aTJrbiRQx7EqlZxJFPnIpO4oDQa+B1H9BrXHs2tkwfPbZsY1RZSOR3CP1Gmtrgg9D2ffWwErkjokTu6BiTk3Q++pCgVsV7vEjxK19Dms9/C3Y/Ypt6MhXzAjK2iesFWIbG+dkSH96pDup/T8/kqRQSH6UQgjCK6XkhhYyhhO4RY4PYdQL8LWTsappk+niB+UvTANRXu8QxNOsOt64/odv2KE0kYvdlIrdPMq0ShGFEu+niKSuDYgc5TCJ3PXtta3j6uoY9iZ0/Q67yGpnyZQx7Gk3PEEdhYnGAZ2PLqj/D6y4msWZCbKug4pnUhkH18P5tYVMid0SUyN0e+tQUrb97lzg9JJN79bUxr2hrZG2dMIyJpcD3kzKIXMbgzLHCQOhevVfj3IkCxdRDKYQgCCJcP6SQPTiiXrFz9DN2TVPHcwOCYHjPrq5Ljp0sMn9xiiiKqFd7xDHUqz1uXXuC0/OZPlYgJn6pyO3TtzLE660McYyprAyKbXBYRe56nrY1CD155243bQ3rkdLEsCaw8nNkK6+SrbyaxpbleDq2LPRbieht3KBb7U96O2kr23C53E/zdGrDoIUt6OyrQgolckdEidztYUxN0fngfcJGHW/xEaWv/RLS2H7n915SyBmEQKfrDf6smDOZncrx0WCiW+PiqTK51D8phMDzI/wgIp85WF+vYufQ9Y1iN9yK2DU0jp8qMXd+gsAPadQSsVtd6fLRPz6kUethZw0y2a29YzCwMrghLWVlUGyDoyByn0Y+Y2sQia0hDojjnWteexFC6uhm+dnYMj2XpCgMRO+6SW/jOt3ah+s8vVrayrYN0QsDa0PgNwlDJ7FWxPE6v+/eoUTuiCiRuz2EEOjlMq0fv0fs+whdI3vllXEva0tomuTYZJ4nqx3CaK0VrVKwmC5nuHqvhh/EXF+oc2WuQsZa8046bkgYReRsJXSPMn2xa5g6nrM1sWuaOifnypw+N4HnhjRryZNYs+5w9+Yqjx800HRJoWQPbY0AZWVQbJ+jKHLXs97WoJtFND2PEHr6LktaRhFHJNPO3RG+g9iy3Gwqel/HzBxH6lli1onegb3hYerp/RjfWSYKtyt616wNxCFR2CPwmonwDXpEYS/xNSPXTYR3HiVyR0SJ3O1jHDtG+6c/IWw18R4vUv7aLyH07be97BVSCrJZE0MKai0XiAc/qNPlDKWcyfWFOp4fcfNBg1fPVrBSoSCloOcExEDWOjhfs2J36Itd3ZB4bkjgD18qYVk6p85UOHtxEsvSqa52iKIYp+fz6H6dOzdWCPyIYsneklBdb2Xodnx6ncTKoFIZFC/jqIvcp0lSD8zE2mAU0IwiUsuQnuhKCil2edr7TEFF5bVBK1ucilAA4jA5yNZJD7LVr+L3lolCBylHjywTQiRRZQPhGxGHXhJX1k9wCB2iyBusdye+F0rkjogSudtHCIFWLND+h78ndl2EZZO9dGncyxqa/o3cdX3yGZ16y0Osm5gdn8xiGZJbj5o4XsjtR01em5/A0OXg8zs9H02mh9kURx49rQo2zFTsbuGAmp0xOH9phrnzE1gZg3bLxXNDwiBiZanNzavLtBsOmZxJZoue8PVWhnbLJVBWBsUmKJG7Ocm7JTqabq9Ne408QhgkojdODrPt4rR3o73hlcTTa88gNZs4CtYdZAsIvTpeGlnWq19by+mVJkIO18j43DWsiyxLHiLxM0dBm8BvEvitpKQidCEKEUJjq98PJXJHRIncncE8foLWj98j6nTwlxYp/eLXEdrBeFt0/Y2cGPJZg3rL3SBKTs3kiaKY+0ttOk7A/aUWr81PDNqnNClo9+PI1NvBipSB2DVkekAtfqnYHTSehSGVyRznr0wzMZ3DcwI6LRdiaNR63LmxwtKjJnpqZdjKE4ayMiiGQYncrbNx2ptPpr16lqQ7M60fjoPBx+749aWObpWx8qeTg2zlVzAy00jNJooC4lT0xnGwLqf3Y3qN66no9Xa4kS2xMKzZHdKDbX6LMOimU98AYrHp1FeJ3BFRIndnEEKg5XK0f/oTIsdBy+fJnL8w7mUNxdM3ck1KchmdetvbIEjOHi/QcwMerXRpdn0erXZ59WxlQ0Vwq+NhGRJTiQXFOvpiV9dlekDtxWL3eY1nhaLNmfOTnDpbSWLHGg5xFNPr+Dy8V+fuzRWiMKJQyqDrwz9xKiuDYjOUyN0+yQtK7alpbyGd9rLr014hDXSrgpWfI1d5lUz5CoY9lU56vUFO71o5xf20ke0mvrtKFHlIzURqm9eRD72eDXYHBnaHKGgT+k1Cv73O7rB2yE2J3BFRInfnME/O0vzbd4l6Xbylx5S+9kuIIQ/fjJPn3ch1TZKxdBrr6n+FEFyYLVFruSzXetRaLisNh1fOVAY3JikFzY5HxtQHdgaFoo+Ril1tE7G7WRmEZRucOF3i/OVpLNug1XTwvZDAj1hebPHJ1WU6bZds3nymSe1lPGNlCCIMU9vSYTfF4UKJ3N3hhdNekTQaDry9aZLBTiKlgWFNYOfnkpze0mUMq19O4RGnXto48gjcalJDXPuIbuNGGlnWIIr8JFZM7kxW/NNTX4ggDgbJDoHfIg57rKwsg9ieJVCJXMXICCEQtkXn/X8k6nbRKxXss/PjXtZLedGN3NCT+t/muomuEIJLp0s8Xu1SbSYit9X1uXS6tEHoNtouWVtHV15HxXNYL3ZdJyAK4w3vCLysDELTJZMzeS5cmaE8kcV1fLptb5C3e/v6Ck8etzAMnUJxa167gZUhSKwMgRdiKN/ukUSJ3L1hMO3Vnpr2aiYQE0Oa5BCy09NeqZnryileJ1O6iG5NJjXE4UbRG3p1vO4iTusW3dqH9OpXcTsPCdwqUegiEAhtdG/v06wXvlLC6uoyiO1NlJXIVWwLa/YUjX/3Q2LHwVtaovS1X9z309zNbuSmrqHrklZnTehKIbgyV+H+UotGx+NxtYsfRJw7WXxK6HrkM8bAt6tQPI1haOQKFlJLJrtRGKOlNdPDNp4VyzZnL0xxcq5MFMWJlSGGbtvjwd0a926tEkdQKNloW7UyrPftegG6IdV+PkIokTs+NpRUpJm9a97eeNdyeweNbIWzZCuvkSleRLcmkLoNCKLIAZK9EMcBod/Cd5Zx23fp1q/SqX6A276f+HuDDnEcIzVr2xNpKQWrqytK5G4VJXJ3FiElQtfp/uwDok4bY3oGe25u3MvalJfdyC1DQ0podX20VOhqUvDKmQq3HzVp93wePOmga5K5Y4UNj1vveBQyBto+F/qK8WKYa2LXdwN0Q0sb+IZ/DDtjcHKuzLnL05imRqvhEPgRvhey9KjJJ9ee4HR9cnkLyx7+Lb/1vt1O08NVh9SODErk7h+e6+3V8yC0dbm9wY5aHNZqiKew82fIlq+Qm3gTuzCPac+k3mIt8c+mgjtpaesSuCu4nQV6jet0qu/jtG7j9ZYI/RZxFCCliZDD34d2SuSKd95550jt5Nde++y4l3DoiHyPO//1f0XYamGenGXuX/+3QwfjjwNdl1QqOWq1DkEQvfDjVpsOtZazwYLQcXz+5//nOqvN5MTqP/viHJ+7MjP4++RQAZw5UVBCVzEUmiawTIOHCzWcXjI9HYUoinl4r8YnV5dZXe5s+LtjJ4tceHWG47PFkaZAQRCh64Jcwd5yI5vi4DDsvVGxP4jjpJY3CnpEkZ/WEsc7llX74uvGhEGbwFnFd1cJ3FV8Z5Uo6Gz6eVLPYVgT6PZU8l9rKo1ge3atmia5fuMasSw855GGR01yFdumHx3W/fijVOiexJo9NeZVvZhhpxVZSycIIxw3HFgXTF3j8lyZa/dquH7IzQcNJosWM5UskL6NJKDR8SnlthfJojgaaJqkWMogdYFpJRNd34sQYmtvSwohKFUyzF+c4vipEmEY0Ww4EEOn5bJwu8rCnSoAhbK9JRtCsv8FTi/xAqMSGQ4lapJ7sHjW4rCxrCKKA+IohC3eS4a6rmYl0WXZk2SK58lNvEG28ipmdhbDmkBqNgBR6A4+L458Qr+J33uM07pDt/4R3dpHuJ0FAnd10OYmNRsppZrkjoKa5O4Okety+/f+JVG3g3XmDHP/zb/et0+AW51WPF7t0HUCpLb29aw2HP7s315L/lwI/rOvn+fiqfLg7+M4aVGbO1ZA7tPvg2J/8Lz9GEURrYaL0/MgZuRDYE7X59b1J9y+/gTXCdauaUjOXpziwisz5AtbfxJJBFBMJmuSL26tflixf1GT3MNHHAUEQSdJUgh94jhI0w32xn4URwGBW8N306mvs0rgVgfZwc9FSAyrQi14TU1yt4qa5O4OQteJw5DetauEjQb23BnMEyfGvaznstVpRT5r0vWSFqu+cM/aOvMninx0p0oQRly7V2PueIFyPhEMQgiiKKbT8ymqia5iE563H4UQ2BmDXD45uez7AWEQbdkGpBsaMycKXHhlhkLJptfxcHrJdapPOnxydZnaahfL1snlh9+nyZOkIPBCWk2XMAgxTF2J3QOOmuQePoSQSYqDnkM3C+syexNfL6mvd9ca2oREM3Kpz3eObPkyuYlPkSmcx8gcQzeLCKETR/464RsTBT08eUYdPNsqSuTuHtbpORrvfJc4CPCrq5Te/sq4l/RcRrmRFzIGnZ5PGMWDG0EhazB3LM+Hd2oEYcy1e3XOz5YoZJO8UiEEYRTT80IKGeVjVDyfzfajEALT0tPKYD2xMvjhQGRu5RrliSzzl6Y4Nlsk8CNajcRX3m663L9VZXGhjm5oW2pT2xA/1lirDVaJDAcTJXIPP4nVoJ/ZW0AzigjNTgva4qQlbRdriQdr0G0MawIrN0umdJFs5Q2y5SuY2ZPoVhlNz9L1i0rkbhUlcncPaRiEjoNz8wZBrYp9/gLmzMzLP3GPGeVGLoSgkDNpdr2BFQGglLc4Ppnh4zu1ZKJ7v8bl02Wy6Wl2IQRBEOH5IfmsuWtfk+LgMux+1HVJNmeSzZmEQYjvbT1OSAhBNmdy6myFsxenkJqk1egRhjFOL+DhvTr3PlkFISiV7aFtEskTZxI/1mm6eG6ArsstRZgpxo8SuUeP5IWqjqZn0Iw8ullCaJm1ogqSae+eCF9popslzOwJcuXzKkJsFJTI3V3s03PUv/cdCEOCWpXSl39h3Et6hlFv5EIIilmTRrtfP5j8sE8WbSaKNlfv1fCDiOsLdV45W8E2tcHnuX5EEEbktthKpTj8bHU/SimwMya51EvrueGGcolhMUwtSV14ZYZM1qTVSNrUfD9k6WGTW9efEPghxXJm6PiwDfFjbRe36yM1FT92UFAiVwFsLKpIp71Sy4DcO+GrcnJHRInc3UWaJmGng3PrE4LVFTJXXsGYnBr3sjawnRu5EIJC1qDR9jb8YM9UMuQzBjcfNHD9kE8eNHhtvoKpa4Nr9tyQMIrI2UroKtbYzosu09LJFyx0Q+L7IcGIVoaJqRwXrkxTqmTotF2crk8Uxqwstfnk6jK9jke+ZGNZW8m5TKa43Y5Pr+MhROIRVrad/YsSuYrnMZj2Pk/4pj/PfeG7U/5eJXJHRInc3cfqT3OjiKBep/ilnx/3kjaw3Ru5lIJ8xqDWcjdMz05O5dCk4M5ii54bcHexxWvzlUHOrpSCXnrCPbMFsaA43OyEsNANjWzOws4YhH6E7wVJ5eYWrQzFchJBNnOigOsEtJsucQy11S63rj6hUesNLBPDImWyDhU/tv9RIlcxLGs2h43CN/H3bl/4KpE7Ikrk7j7Ssggaddy7d/CfLJN9402MSmXcyxqwEzdyTUqytk79KaF7eiaPH0Y8WO7Q7vksLLd5bX5i0JwmpaDdS5rUbFMJXcXOCgtNk2SyJtm8RRTF+F5IFG3NyiCEIJe3mDs3weyZSpK3W0/ydlsNh7s3V1lebGHaOvni8L31fbHruSHtlksYxpiWErv7CSVyFdthJ4WvErkjokTu3mCdOp1Mc+OYsNmk+HNfHPeSBuzUjVzXJBlTp972BiJWCMG5E0VaXZ/H1S6NjsdStcurZyuDvFxNCtpdH12XWMqreOTZDWEhhMCyDXJ5E00TiZUhCLccQWZnDGbnysxfmERIQaPWI4piuh2PhTs1HtytoemSYnn4rNx+IkPgh7RbDoEfYlgqfmw/oESuYqcZWviGAbAmfJXIHRElcvcGLZPBX1nBXbiPv7xE7jOfQy8Wx70sYGdv5IYusQxJo7NR6F48VWKl4fCk7lBtutRaLlfmyoNXrVIKWh2PjKljqBPoR5rdFBZCCAwziSCzbJ1gxDa1/iG181dmMC2NZt0h8CM8N2BxocHdm6tEcUyxbA+dqJA8kUnCMKLddPG9AE1TiQzjRIlcxV7wXOFrbhS+QsSsrq6C2F4qkRK5il0jmeZ+N5nmtloUPv+FcS8J2PkbuWloGLqk2fE3CN3Lp8s8XOlQa7ks13p03YALs6UNQrfZ8ShkDbQtTtgUh4e9EhYDK0POJAojvBEiyDRNMjWT58KVaXIFi3bLxXUCgiBiebHFretP8NyQQtnGMLeQyCAFcQTdtksvjelTvt29R4lcxbh4WviadpHHyyvbflwlchW7hpbL4T1exHv4AG95ifznv4Ce315F306wGzdyy9CQMPDb9q9zZa7M3cctml2fRytd4hjmT6xNtKUUNNs+pS20TSkOF3stLJIIMiOJIBPge2HSpraFAgchBeXJLOcuTzMxlaPX9eh2PKIoZjVtUuu0PPLF5DDc8GuTwJpvNwhCdF0budZYsTWUyFXsF6QULC092vbjKJGr2FWs2Vnq3/sexBFRt0fhM58d95J27UaesXSIoesEA3+hpkmunKlw62GDjhNwf6mNaUhOz+TXfWZMpxdQzKpWtKPIuITFoE2tYGGYGoEf4HshQg5/CloIQaFkc/biFMdmS/heMGhSa9R63L7+hOqTDnbWJLvF2uBBk1rTxXV9QKAbUv2M7CJK5Cr2C0rkjogSuXuLli/gPljAW1zEf7xI/ks/j57NjnVNu3kjz9o6QRjheOFA6Bq65MpchWv36zheyO1HTYo5kxOTyfdBiOTJ3A8i8qos4sixH4TFIIIsuy6CbIt5u9mcyen5CU6fmyCOYhq1HnEM7ZbLvVurPH7QwLR0CsUt1gZrSQC90/XpdT2CIMIwNXVQbRfYD3tRoQAlckdGidy9xzx+ksYP3oEoInYd8p9+a6zr2e0beS5j4PohXhAOEhVMQ+Py6TIf36vh+RE3H9SZqWSYLmeA5O1fxwsQqAzdo8Z+EhZrEWQmYRjj+wFxvDXfrmXpnDhdZv7SFJouadb7tcE+D+7WuH97FSmTTN6tCNV+BFkQhLQbLl56UE1XB9V2jP20FxVHGyVyR0SJ3L1HL5Xo3b6Nv7yE93iR4pffRrPtsa1nL27k+YxB1w0JwmggEGxL58JsiY/uVPGDmOv368wdK1DOW4N1tXs+tiExVbTYkWE/CgshUt9ufs23u9XqYN3QmDlR4PyVaeysQbNfG+yFPH7Q5Pb1FcIwSmqDtyBUk+muSKqDW+qg2k6yH/ei4miiRO6IKJE7Hsxjx2j86AcQhsS+T/5Tb45tLXtxI+/X/7a7HlEcD558c7bB2RNFPrpdJQhjbizUuXKmQjad3mpp4kI+Y6CpwzZHgv0sLNb7dnVD4ntJdfBWDoJJTTIxneP8lRmKJZtOy8XpBYRhxJPHbW5dXcbp+RSKNuYW38WQmhwUTLSaLoEXohua+tkZkf28FxVHCyVyR0SJ3PGgVyp0b1wjWFnBe7xI6e2vIq3thTyPyl7dyIUQFHImzU4yaeoL3WLWZKaS4aO7yUT39sMGb5ybHOTlSimotz1KeXNgd1AcXg6KsNANjWzews7o+H6I70YIObyVQQhBqZJh/tIUU8fyuL2ATiutDV7p8snVZWorXSxbJ7fFtJHBQbUwSkW0jxDqoNpWOSh7UXH4USJ3RJTIHR/m9AzNd38EQUAcxeRef30s69jLG3l/oltve4P/B5gs2dimxq2HTXpuyMOVDm/MTwzeDhYCWl2fUk5Fix12Dpqw2ODbDSL8LebtCiHIFyzOnJ/k5FyZwI9o1nsAtJsu929VeXC3BkChbG9pKtsvmABwej7dtkcYhOqg2pActL2oOLwokTsiSuSOD2Nyks5HHxLUqniLj8h/+ctj8ebueS6pEOQzBvWOt2EyOzuVo+cGPFrp0mh7tHo+l06XBqfaoyjG9UMK2e01vij2NwdVWGzI2wU8d+u+XTtjMHumwtmL/UNqDmGYNKk9ftjk1rVlnF5ArmhhbdXKMDioFtFqOnhuEu2nK7/7Czmoe1Fx+FAid0SUyB0vxvQ0zb99lzjwCRsNCp/93J6vYRw3ck1K8nYy0V2b1grOnywNWtEeV7sYumTuWGHw964XEcdJNJnicHLQhUXft5svWGi6xHNDgiDaktg1TI2ZE0UuvDJDvmDR7fo4veT7UV3pcOtqkrdrpNfZqpVBk5I4hm7Ho9v2iCN1UO15HPS9qDg8KJE7IkrkjhdjaprenTRpYfERmStXMCan9nQN47qRa5oka+vU2+4GoXv5dJmbC0lZxJ3F1oZoMSkFHSfA1CWWmkAdSg6TsDAMjVzewrJ1Aj/E85IYvWHFpEyb1OYvTXFstkjgR4NyiXbLZeF2lYU7VeIYiqWtWRn6jy+EwPdC2q0k7UHXpTqolnKY9qLiYKNE7ogokTt+7PMXktzcMMR7+JDCl99GyL17khnnjVzXJJYpabTX6n91TXLhVIkPb1fxg4gbCw3OzxYHNgVNClodj6yto6sn40PHYRQWA99uziQMQjx3677dbM7k1NkK8xen0A2NVsMhDCI8N2TpYZNbV5fpdf2BqN4Kfe9uFMW0mx5Oz0OQHK47ytPdw7gXFQcTJXJHRInc8aPlckS9Hs6tTwjqdfSY256GAAAgAElEQVRyGfvs/J5df9w3clPXMHVJq7NmXbBNnbmZPD+7vZpGizV4dX4C29QGa260XYo5Ux2gOWSMez/uJolv10zydmPwvJAo2ppvN7EyFLjwygyFkk2v6+F0k+9VbaXLrWtPWF3uYJga+eLWrAwAUhOAwO35tFsuQRCi69qWYtIOC4d5LyoOFkrkjogSufuDzIWLNN79EbHr4ty7m0SKGXtTabsfbuSWoSEltLv+4Am/mDOZKNpcvVfDCyLuLjZ54/zkYHorBDQ7PqUtxisp9jf7YT/uNkKIQTSYpkl8LyAMokESwjBIKShPZDl3aZpjsyXCMLUypKUQC3dq3L9dJY5jCiUbbYtNaEKmMWRBRLvp4jo+HLEYsqOwFxUHAyVyR0SJ3P2B0HX0coX2T/+B2HWJHGfPCiL2y43cNnWCMMLxwoHQnalkEALuPm7RcQKWaz1eOzsxSFyI45iuG1DMqcSFw8J+2Y97gRACw0x8u4apDxrQhBzetwskVoYzFc5dnEI3JK2GQ5DGmS09avLJtSf0Oh65goVlb+3Fc9Kotj6GzCXwIwzj8MeQHaW9qNjfKJE7Ikrk7h/M2Vm6H31IUKvhPVgg9+m30IulXb/ufrqR5zIGPS85jd5/kp87lqfe9liq9ag2XVw/5MJs8n0RQuAHEUEYkcv8/+y9eZCkV3nu+TvfmnvWvnZVdXf13i1AgJAEaGMTCDN3jLk2XBtjbK5tguGOx+MIR+AwF/texsMdj+3wTBjsMYNsMIsYMOYiSyCMkFiERYOMlt6ru9auvSr3zG+fP76q7Cp1S6qsNbPq/CI6Qsr1VPXbJ598v/c8z/Z0viVbSz3V43aiaQqxuEE0pod+u46LoDaxq+kq7V1LowxNUcolh3LJIfADFufDUYa56UI4ylCjKwNcO6gWdncrWJYD7N7u7l6tRUn9IUXuOpEit34QQmDuP0D28e+C72NPT5O6/bVb/uFRbxt5IqqTK11LRRNCcGhfmpHpPNmizcRskXhEo6ctDoTrL1kumiKIGNJarNGpt3rcbhRVIRIziCVMfD/AWcfcrlCupal17bs2yhAEUCzYjF1ZZGRoHt8PQleGWkcZlru7we4OmdjrtSipH6TIXSdS5NYXWjqNs7iINTqCOzeL0dOL2du7pe9Zbxv5ylS0ZYGvKIIjfWnOjmSo2B6XJrL0tsdpSYXhGaoiKJQcooZWjQOWNCb1Vo87RTi3q6+a23VrnNsFiMYMegeaOXCkDd1QyecquE44yjBzNc+lszOUijbxhElkHVdDVoZMFHIV7MpShLDW+N1dWYuSekGK3HUiRW79ET18hOzj3yVwnPAQ2l33INSt84Stx41cEeI6D11dUxnsTa9yXDjS11QdU1AUQa5ok4zpqNtowSbZXOqxHneSlXO7pqnhurX77cLqUYZUU4RK2aFcdAgCyMyXuHx+ltmpPLqukkhFahaoyzZkQQDlokO5ZOO6fkN3d2UtSuoFKXLXiRS59YdiGIhIhNIzT+OXSgRA/PiJrXu/Ot3INVXB1BWyRbvqoRtbGlN49vICrudzaSLLqQMtGPo1a7FcwSEdl44LjUq91mM9oGor/XbDbiys3W93+bHp5igHDrfR3ddE4AfkMuEoQ6lgMz68yMileTwvIJk20bTav2Bf6+56KyKEabgIYVmLknpBitx1IkVufRIZ2E/hJ6fx8nms0VGSr7kVNR7fkveq543c0FXU51mLNSdNkjGdC2NZKrbH6EyBmw62VoUwBBTLDikpdBuSeq7HeiH029WJJ00AbMvD92qb2wWIxnR6+ps4eLQdwwgDJlzHx3E8ZibzXDwzQ3ahFHaS13FQbWWEcLnoUCzYeA3U3ZW1KKkXpMhdJ1Lk1idCCIx9feR+8D3wXJzFBVK33Lol71XvG/mytZi1ZK0E0N0ax3F9xmYK5EsOi3mL4wNN1YNqru9jOwGJmHRcaDTqvR7rCSEEhqmRSJpouoLjeLiOV/PcrqYptHWGowzp5mh4mKxoQwD5bIXRywuMXJrHcTziSRPd2Fh3t5Czlrq7oq67u7IWJfWCFLnrRIrc+kVvbcWamMCevIozOUlk8BBGR8emv08jbOTxqE7RcnG9a9ZiB7qTzCyWmctWmM2UAdjfnQLCmd6K4yKAqCkdFxqJRqjHekTTVWJxk0hEw3V8bNutfulbK0IIUk1R9h9uY9/+ZhRFUMhV8LwAx/GYnSpw8cwMC7NFVE3ZwOyuCMcjijalgo3vhd3dervyImtRUi9IkbtOpMitb6KHj5D57nfA87DGRkndcSdikw9VNcpGnohdby12eF+aoas5CmWHkekCLUmTzpYYEP5cxbKDqSvVmV1J/dMo9VivqGo4txtPGFVxGvhB9SrIWjEjOl29aQ6dCLu7juNRzNsAFPIW48OLXD4/i1VxicUNzEjtXyar3V3bI7/U3VVVBa1OHFJkLUrqBSly14kUufWNEolAEFA+dxYvn0OJxogeOrS579EgG/mytdhiwUZZ6vioqsKRvjTPXVnAdnwujmfZ35UknQhnFRVFkCvZJKIaqlofH5ySF6dR6rHeEWJpbjdhoCgitCBz/Gp62VpRljx3BwZbGRhsRTdUivkw9cxzfeZnigydm2VmMo9QBMlUpOZ525Xd3WLeolS0CfwA3dhZGzJZi5J6QYrcdSJFbv0TPThI7okf4pdLVEaukHr9nSimuWmv30gbuSIE8edZi5m6yoGuFE+vsBY7NtBUHVNQFEG2aJOKG1VxLKlfGqkeG4HQgkwjnjAxTA3HWV90MIBhanR0h7O7LW1xPC/0xoVw9ODqaIahs7OUSzbRqE5kHTPxihoKW8f2KOQquI6Hbmo7clBN1qKkXpAid51IkVv/CEVB7+gg/+SPCBwHt5AnefMrN+31G20jX7YWyxXt6gdfIqbT0RzluSsLOJ7P5as5bjrYsuqyZ74krcUagUarx0ZiVXSw52NbHoLaLMhYenwyHaHvQAsHj7RjRDRKBRt7KZ1tca7E5QtzTI5lCQJIpiI1X0lZ9t0NhbSFa3sY2yx2ZS1K6gUpcteJFLmNgdHVRfnSRZzZWeyJcWInb0Jvbt6U127EjdzQVRQBhco1a7G2dARTVxi6mqNkuVydL3LqYEvVNN/3AyzHIxkzdnj1khejEeux0VBUhUjUIJ4wCQJCcboOCzIID7y1dSYYPN5Oe1eSIAiqEcKVssPUeJZLZ2co5CxMUyMa12s+DKcoYpXYDS3Itn78SNaipF6QInedSJHbOJgHD5F97FHwfeyrEyRf9/pN6Uo26kYeMa+3Futtj1OsuEzOl8gUbIplh8P70tWDarbtEwRhqISkPmnUemxEwuhgLYwO1pYtyHwUtfZ9RQhBPGnSO9DM4LF2onGDcsnBqrgEfkB2oczwpXnGhxfxvYBEqragiVViN2/h2C66rtY8Y1wLshYl9YIUuetEitzGQUsk8MolKkNDuIsL6K1tRPoHNvy6jbyRP99aTAjBYG+Kidkii3mLyfkSpq7S15EAwp+1ZLlomoIpHRfqkkaux0ZlVXRwVMN1PBzLRyi1jzJAmMzW0h7n4NE2uvvSABSyFXw/wLZcpq/muHhmhtxiGU1XiSfXPka0PMbgewGFnIXjuGi6uiUHS2UtSuoFKXLXiRS5jUX00BGy33+cwLKoDF8hfefdKNrGupKNvpEnYjrZog2E1mKKEBzZl+bCeIZSxeXy1RxdLVHa0lFgyXGhaBOLaOjScaHuaPR6bHSWLchiCQN/yYLMW+cogxCCaMygp6+JQ8c7SKRMLMulXHQggFxmRdCE69cUNCGEQFEVAh8KuQq27aLryqaKXVmLknpBitx1IkVuYyE0DS2VpvDUTwgqFQLbIX7qpg29ZqNv5MvWYpn8NccFTVM41Jvm2SsLOK7PhbEsh3pT1XlcVRFkC1bouNAA8aJ7iUavx93CcnRwImmi6yqe5+HaHlC7KwOEc8BNrTEOvGDQRJ6LZ2dYmCuiqrUFTShqGB1cyFvYlc0Tu7IWJfWCFLnrRIrcxsPYt4/Ss8/gZhaxxkZJvOoWtGRy3a+3GzZyRRHEIhqLeQt1SbRGTY2+jgTPDIXWYhfHs5zc34K51CkSAnJFh3RCOi7UE7uhHncbmq4udXdNBOA6Hq4TrGt2F14iaCJ3LWjCtjxSTVH0NY4WKcpqsattUOzKWpTUC1LkrhMpchsPIQTm/v1kH38MPA9ndprUba9d9+vtlo1cUxUMTSG/wlosHTdoSZqcHclgOz7DU3luOtiCuuTFGQQBJcslFZeOC/XCbqnH3YgQAsMMPXcj0TA+2HE8CGpPVIPrgyY0XaGwKmiiwNDZGcpFm2RTFGONEd3LYreYs7ErDqqmritFTdaipF6QInedSJHbmGjpJpz5eayxUZyZGYz+Acyu7nW91m7ayE1dRQDFFdZiHc1hzO/IVJ5C2WEmU+HE/ubqQTXH9XE9n3i0duN6yeazm+pxN1OND06aKKpY6u6uL2QCloMmUtWgCdf1KOQsggAW50tcOjdDPmeRTEWIrPHfqqIKAqBYsLHKtYtdWYuSekGK3HUiRW7jEj18hOxjjxK4LtbwMOm77kGswztyt23kUVPDcX3sFdZiA50JFvIWM4tl5nMVbNdnsDc89b3suKAqgoghrcV2mt1Wj7ud5US1WMJcOqzm47r+un13l4Mm+g+2sG9/C67rk1sshwfVFstcPj/L4nyJeMIgtsYrMMvrKBUsKiUHRVXQ1jACIWtRUi/sGpG7sLDApz/9ab74xS/y2GOPkc1mOX78+A0fOzU1xV//9V/zhS98ge9973sAHDx4sKb3kyK3cVEMAwyT0rPP4BeLCFUldvRY7a+zCzfyeESjaLl4K6zFDvemuTKVI1d0GJ8tkozpdLfGgfAgWqHkEDFU9Bq8OyWbz26sx73C8mG1WMJANxRc18dx/HWlqgGYEY3e/iYGDrVCEJBZLIcztzmL4YvzzE7lw1CLNVqQLQdIlIsW5ZKDqooXFbuyFiX1wq4RuX/2Z39Gd3c3H/7wh3nlK1/J17/+dTzPu068Oo7DJz7xCW677TZ+67d+i6NHj/KNb3yDY8eOkUgk1vx+UuQ2NpH9B8iffhK/UMAaGSF5++tQo9GaXmM3buTLjgurrMUUwZG+Js4OL1KxPS6N59jXkaA5aQLh7yFbsElEtS3x3JSsjd1Yj3sNIULxGIsbxBMGQQCO4+F7/rqSygxDo2tfmgNH2lBUQXahjO8HlAo2o5cXmBrPYpgayfTaHBmW11AqOlRK9guKXVmLknphV4jc4eFhHn74YX7nd36HaDRKPB5HVVUee+wx7r777lWPffLJJxkbG+P9738/qqrS1NTEXXfdVZPABSlyGx0hBGbvPnI//D6B6+JmFkm++paaXmO3buQ3shYzNJWDPSmeGVrA9XzOj2Y42t9EPBLO+CmKIFO0ScWktdhOsVvrca9STVVLmhimhrc0SrR8Xy1oukpHd4rBY+3oukp2sYzn+lTKDuPDi4xfWUDTFFJNkTUdhAv/jYuq2FUUscrJQdaipF7YFSL36aefZnJykre85S3V24Ig4OGHH+bNb34z2grT/+9+97vEYjGeffZZ7r//fn70ox8Ri8Xo7e2t6T2lyG189LY2rPEx7MlJ7MmrRI8eQ29rW/Pzd/NGvmwttlLoxiM6PW1xnrkcWosNTeQ4dbAFY2lMQSCtxXaS3VyPex1VCw+rJZImCHBdH9f1qiNFa34dVaGtM8GhYx1Eojq5TAXH8bAtj6tjWYaH5hEidG5Yy5fVZbFbLjqUijZCCRPgZC1K6oXNErk7euqkWCwSi8VW3RaPhzODhUIB0zSrt2cyGS5evMh73/te3vOe93D69Gk+85nP0N3dTV9f35rfU1GE7FjtArrf+14uPfsMgW0z+6XPc+Bjf7zmy4LLl+Z36yX6hGbQ25FgaqGEtvQzHu5r4udeu5///oNhFvMWX350iPe97Vj1fj8ImJov0teZlEJ3m9nt9SgJaWqO0dQMjuNSzFlUyi5BAKpWi9hVOXqqk8Mn2hkZWuDc01PkMhXKRYefPTnGuacnOXKyg0PHO9ZkP6aq4RfdYs6iXLRJN0cJmgJZi5IdZ7NqsGGOVgdBwMDAALfcEl6avv3223n88cf5yU9+UpPIbWmJyw/x3UBznMo7/0fGvvgA1ugo1o++R8/b76vpJVKp2mZ5G4nm5jixeITZxVL1YNkbbhkgX3b57k/HGZ0u8M8/GuWX7z1W/ffg+QFFJ6Cvs7YRIMnmsJvrUfI8OsLPtFLRppCrYFkeqlpbd/dlr4xz0837GBma52c/HmN2uoBVcXnmJ1c598w0x1/Wzambe9fsyADg2T5XRzNE4zrJdARdbxiJIJHckB2t4GQySaFQWHVboVAIZwufl2iVSqUolUqrbmttbSWXy9X0ngsLRdnJ3SXE33gv2rf+BXdhntEvPIDx8lejLl0JeDFUVSGVipLLlfE8fxtWujOoAJ5Pplipdrnvenk3k3MFzo9m+Mm5GZJRnXteeW3kJ5fzKRUrVa9dydazV+pRcmOMqIZqKBTyFSolB9+rrbvb2hnnnrcfZWYyz5l/m2RmMo9jezx9epxnn5rg4JE2jt3URTxpvuRrKYpCPG4yN1tgciKLbijV5Df5uSnZTnZFJ3dgYICFhQWKxWJ1TGF4eJju7m4MY/W3z+7ubh5//PFVt83Pz3Pq1Kma3tP3AzlrtFsQKu3/4ZeZ/L//Ei+fZ/JLX6LrV39tzU/3lvwtdzOtKZOy5VbnAAF+/o4D3P/QOaYWynz3qQkSUY1XHmmvPmchW0EE0JyK7NSy9yR7oR4lL0w8ESGeiFAuhd1dz/VRa7D3a+tMcue9SeZni5x/epKrY1l8L+DS2VmGzs3Sd7CFo6e6SDe/2BWDsP6CpUQ31w3IZipkFsroZugeEYnq8mqopGHY0cGbvr4+9u/fz1e/+lUqlQpTU1N8+9vf5q677gLgox/9KENDQwDcdtttFAoFHnroIRzH4cknn2R0dJRbb711J38EyQ6TePnNRI+Fvsq5H3yPytjoDq+ovhBC0NseRxBG+gIYusq733i4Gu374BMjnB/LVJ+jaQrzOYt8yd6RNUske5lozKC9K0VzWwJFAdf1anp+a3uc177xEG/+dyfoH2xBCAgCGB1a4JF/OsMPvzPEwmxxza+nKAJVU/C9gOxCmZnJHItzRWzbrfVHk0i2nR33yT116hRPPvkkX/ziFzl9+jR33HEHb37zmwH40pe+xKtf/Wra29uJRCIcOnSIRx55hK985SuMjY3x67/+6wwMDNT0ftJdYXchhCB68BCZ734HfB97coL06+540efstRPEQgjiUY3FwjXHBdNQGexN8ezlBVwv4Pxohv3dSdJLwldRBLmiQ8zQ0GuIBZXUzl6rR8na0DSFWNwkEtVxHBfH9hFi7TZkkahO70AzA4OtBEEoUIMA8tkKVy7OMTtdIBrTia9wVVEUgWnq2HZ4KO75KEsRxr4fUMyHh9U8z0fTVTnOINlUNstdQTz66KN7alc9efJVO70EyRYw88XPk/n2twDo+o+/TerW217wsZqm0NwcZ3GxuKcuD5dtl/GZwirROjZT4LPfPI/rBURNlV972zHam65dznS9gP6OBMYaIkEl62Ov1qOkNjzPJ58th8llirImX9yVVEoOF89MM3R+Fte5VmfNbTGO3dRNT38aTVNIJqPk82U8b23SIAgCPM9H19Wl+V1pRSjZOJqm8LOf/XjDr7PjndztRnZydyfRQ4fIfu9xAtumMnyZ9F33INQbC7O92jnTVQVDU8gVHdSlD8h03KCjOcaZ4QUcN+DiWJYT+5sxjfB3pyiCbNEmFTdQ5AfXlrBX61FSG2GEsEE8YeL7Ac5St3WtglLTVTp7Uhw82o62HCzh+VRKYbDExMgimq7Q3pHEcbwbdnJvRJiuGH5xtiyXfK6CY7sIEY45SMErWQ+7IgxiJ5Aid3ciNB01maL4bz/FL5cJfI/4iZM3fOxeFhXmUke2VHarlxfb0hGSMZ0LY1ksx+Py1RynDrSgrej4ZmVYxJaxl+tRUjthoppOPBEGTNiWh+8Fax4XUDWF9q4kg8c7MCM6uUwZ1/GxKi4TIxnOPzeNXXGJJYw1ee0+f22KohD4UC7alIo2ruOiqor03pXUhBS560SK3N2L2ddH8emf4WUzWKMjJF9z2w0txfa6qIiZGrbjYbletTvb3RpHCBieylOsuIzNFjh1oKU6gxcEAcWyQyouhe5ms9frUbI+hBAYpkYiaaKoCo7t4rn+mkNxFEXQ2h7n0LF24kmTfLaCbXk4jsfsdIFLZ2eYmymgqgqJpFnzeMTy3uG5PsW8Tblk4/sBuiG7u5KXRorcdSJF7u5FCIE5MEDu8cfA87BnZ284mytFBcSjOoWyix8E1Q+c/s4ExYrL5HyJbNFmLlvh+EBzNYLU9X1sxycRW7u5vOSlkfUo2Si6oRJPmOiGhmO7OI63ZrErFEFTa4zBo+20tscIAkE+WwagmLcZH17k8oU5rIpLLG5gRtbR3V0KunBsj3zWwrYcIByhkIJXciOkyF0nUuTubvSmZpy5WayxMZzpKSIHD2J0dK56jBQV4QdPMmaQLdpAUBWyh3rTTC+Wmc9WmMtWKFkuh3rT4QeVEFi2j+f7xCP6Tv8IuwZZj5LNourIENFwHK8mRwYhBOnmKCde1kPvQBOarlDIW7iOj+f6zM8UGTo3y8xkHkURJFKRmh0VlgVvEIBVdijkLRw7FOSadHGRrECK3HUiRe7uJ3LoMJnHHgXXpTI8HB5CW9HVkKIiJBS6OtmCXf0QFEJwtK+J0ek82aLN1bkSqiIY6AoTCBVFUK64KApEDBn5uRnIepRsNqq6lFQWN/BcLzwIxkvHBi9biAUEtHUmOXy8g5b2OJ7rU8hVACgVbSZGM1w+P0u55BBdCoioFaEIFOWaHVmpaOO5HpqmoMj53T2PFLnrRIrc3Y9imii6Qem5Z/ALBYRhEjt85Nr9UlRUURRBPKKTKdjVroyqCI72N3FxPEOp4jI8lScVN+hujVWfUyg5GLoircU2AVmPkq1i2ZEhtkZHhuf75AohSKYi9B1o4cCRdkxTpVgIu6+eF7AwV+Ty+VmmJnIIAYmUuS6BqqjhnK7r+hRyFpWyje/J+d29jBS560SK3L1BZP9+8j9+Er9YwBoeJvX6O1DMMLtdiorVqKpCLKKRWREWoWsKR/uaODO8gOX4XBzP0N0aozUdRv2GYRE2UVOGRWwUWY+SrWaVIwMv7MjwYmEQuq7S1pnk0PEO2joT+F5APmdBAOWSw9WxLJfOzVAqOkRiOtHYOrq7QiyJ5Gvzu5blEPjh3LEUvHuHHRO5H/nIRyiXy7S1tRGNvlgGdn0iRe7eQCgKRm8v+R/+gMB1cLMZkq98NSBFxY3QVAXTUMit6OiGqWjpairauRumotkkYzrqGg+5SK5H1qNku1h2ZIgnDFTtekeGl0o8W36NRNJk3/5mBo+2EYnolApWKJz9gMX5ElcuzDE5lgUgkYqsyz5seX6XIPTfLeQrWJaLUMLZYyl4dzc7JnIrlQqnT5/m61//OpcvX0bXdTo6OtZ8knOnkSJ372C0tVMZHcGZmsKemCB68hR6S4sUFS+AoalomkK+6FSFbjyi09eR4Nkry/G/ixztayK2dPBMUQTZvE0qIcMi1ousR8l2I4RY7chguThL87AvJXJXomkqrR0JBo+109GTJAgC8rkKQQCVssPkeJZLZ2co5i3MaNjdXY84rfrvBlAuOtWRCVVVUOWVpF3JjoncI0eOcPfdd/Oyl72MXC7HI488wiOPPEI+n6e1tZVEIrHhRW0lUuTuLaKDh8l+91HwPazxUdJ33BUeypCi4oaYuooiIF9ekYqWMOlojnJmeBHHDbgwluXkgeZqsAQCciXpobtepMiV7CSaphBLhI4MnucjhILjrE3kLiOEIJ4w6R1oZvBYO9G4QbnkYFVcAj8gs1Bm+OIcV0czBEFAImWuW5wqzzuwVi7ZOI6HqgoZOLGL2PGZ3HQ6zYkTJ3jjG99Ic3MzDz74II888ghDQ0N0dXXR1NS04cVtBVLk7i3UWAzfdalcOI+XyaA1NRM7eECKihchYmoQQKmyMhUt+oKpaEIsfeBYLql1dmr2MlLkSuqB5dCH9o4kpYKFZYUCtdYQCFVTaGmPc/BoG1370kA4uxv4AVbFZWoix8WzM+RzFYyIRmwDX46XD6ytDJzwPB9NV2u2N5PUFzsucj3P46c//Slf+cpX+Jd/+RdaW1u57777ME2TL37xi7S2ttLb27vhBW42UuTuPaKDg+R++AP8SpnK8GWa776HWDImRcWLEIto2I6P7XjVD7nu1jA9bmQpFW38ealonhc+XoZF1IYUuZJ6QVEEsZhJICAaM1AUgWO7uDUkqS0jhCAWN+jpb+LQsQ7iCYNK2aFSdggCyC6WGbk0z/jwIr4XkEhF1u2VuzJwwnU8CtkKlYpD4AdoupzfbUR2TOROTU3x8MMPc//993P69GkGBgZ497vfzTvf+U4OHDjA8ePH6evr44EHHuBNb3rThhe42UiRu/cQqorW2krh9JMEloVfqdB+6y1SVLwEiZhOyfZwXb/6ITHQmaBYfuFUNMv2CYJQJEvWhhS5knphZS0GAeiGRjxhYkY03BrDJVaiqgrNbXEOHm2nu68JIQT5XAXfD7Atl+mrOS6emSG3WF6aFV5/d/eaQ0PoIlHIWdgVmbDWaGyWyK35k+hjH/sYnZ2dvPWtb+X2228nHo9f95hTp06Rz+c3vDiJZLNIvPJVRI8cpXzhPIvffZTiz78DEs07vay6p6c1xvhMAcfzqx3bt93WT6HicH40w9mRRb755ChvvbUfIQSqJljIV9BUQXrJrkgikTQ2hqHR0pbA933yWYtyyQGCdc3ANrfGaL69nyIx+qwAACAASURBVJe9urcaGbwwWyTwA8aHFxkfXiQa1+k/0EL/YCvp5vW7OF2b34V8pkJ2sYIZUZfiieVo1V5gXQfP3vWud3Hw4EEM44UvS953330bXNrWIDu5exMhBJEDg2QfexR8n/L4BKnbXyc7Zy+BEIJk3CBXsgmCa/G/R/uaGJnKk1tORVMVBjrDVDRVEeRLDqYMi1gTspMrqRdeqhaFEESiOvGkgaoKHMfDdfzQ6qvW91IVmlpjHDjSRu9AM4qy1N31AlwnjBG+fH6WiZEMnusTSxjoG9hPlhPWAj90aCgVLRxLOjTUKzs2rhCJRPibv/kbDMOgq6sLgG9/+9s8+OCDnDp16kWFbz0gRe7eRUsmcfN5rCuXsaZnMLp7MHrqb2683liO/80U7Or/q4rg2MpUtMk86bhB11IqmrrkoRuLaGjyxPOLIkWupF5Yay2GFmRLowxRDc/x1xwdfCMiUZ2ufWkOH++gqSWG5/kU8xYAVmVpnOG5GeamCwRAPGluyElh+arUykhh1/FQNUU6NNQJOyZyP//5z5PNZnn9619ftQuLx+M888wzDA0N8YpXvGLDi9pKpMjd20QHD5H73mMEtk3pwnlSt70WJRLZ6WXVPYoQJKL6daloR/qaOLuUinbhBqlomYIlwyJeAilyJfXCempRVRWiMYNYwliKDr5xmtpa3z/VFKX/YAuDS4fVbMtbGo+AYsHm6miGS2emyWXKqKpCPGluaOxglUNDzqo6NCx3fuVIw86wYyL3H/7hH/i93/s9WlpaqrclEglOnTrFl7/8Zd7ylrdseFFbiRS5extF1zE72sn/+McEloU1MUbyttfKjWwNqIpCPKqRyV8TuhFD5WBPuhoWcW40w4HuJKkVqWjZgk06vrEPot2MFLmSemEjtXgtOjhMU3MdD9f11h0UpWkKLW1xDhxpo/9gK4apUi452JZHEEAuU2HsygJD52YpFW0MU1t32MTy+pcFr+t4FPMWxYJNpeLi2F4436tK0btdbJbIrbn6HMdB16/PpBZCYNv2hhckkWw16dfcStsdrweg9NxzLH7z4R1eUeNg6hq9bQkc99oHYEdzlHe/8RCaKnA9ny/8y0XmMuXq/ULA6EwevxZ3eYlE0pAsW4e1dSZp60igaQqe5xFs4AtcImVy4hU93PvzJ3nD249x6Hg75pKDi225DJ2b5dEHz/HNf3yOM/92lULO2vDPoOkqqqos+fs6zM8UmJrIMTtdILtYWrJCk3tavVNzJ/fy5ctcvnyZwcHB6vxtJpPhgQceIJVKceutt27BMjcP2cmVKIqg+7W3MP3o4/jlEuWLF4jd9DL0Og0wqTd0TcHUFbJFe1UqWntTlDMj16eiLc++lSy32uGVXEN2ciX1wmbX4rVRBpMgAHsDowwQis9o3Ajnd0900tIehyCgkLfC17c8ZqcKXDo7w9REDt/3iSfMdfvvrnxfRVWq6/a8gHLRppivUC45OLZLsPTzyk7v5rBZnVzx6KOP1lTJc3Nz/MVf/AXz8/NEIhGCIKBSqdDe3s7v/u7v0txc37ZMJ0++aqeXINlhNE2huTnOxOmnGf74fwHfR+/qZuCjf4RS5wcn64lswWI2G9qFLfOT87M8+MQIEHZ4f+2tR8MENcD3AmIRvXo4TRKyXI+Li0Vc19/p5Uj2MNtRi+WSTbGw5GygbY4odGyPidEMo0PzzEyuti8VArr2pek/2EJPX9OWOSl4XugRrqkKmqFgRnQiUW3d4xp7HU1T+NnPfrzh16m5kxuLxbjzzjvp7++nt7eXo0ePcs899/CLv/iLxGL1/+ElO7mS5W6FFw19H8vnz+EXCrjZLIlX3LzTy2sYIoZGAJQqTrXD0dP2IqloiqBiewRAzJRhEcvITq6kXtiOWtR1lVjcJBLT8V0f2/aA2gMmVqKqCk0tMQYOtXLgcBvRmIFVcaiUXQAKOYuJkQyXzs5QyFlourKhOOEbsezJiwDfD7DKDvm8RbloY9suvhegasq6u9h7jR2N9VUUha6uLgYHBzl48CCdnZ0N06KXIleyciM3Bw9TOvsc7sIC1ugIek8vprQVWzMxU8P1fCqWV928BzoTFMrODVPRFEVQLDtoiiBiSKELUuRK6oftrEVVVYjEDOIJEzZhlGEZ3VBp7Uhw8Gg7vQPN6IZKqWjhOj6+H5BZKDMytMDwxTkqZYdIVCcSvf6c0UYRikBVlOq4lmW5FHIVyiUby3LwPB9VlaL3hdjRcYWvfvWrXL16Fcdxrrv/4x//+IYXtZXIcQXJ8y/JOYuLjPznP8AvlVASCfZ/7L+gNdX32E29MTVfpGS51Q3b9wO+/OgQ58cyANxyrL2aigbguD49bTHiETkeIscVJPXCTtdipWxTzFtYtoe2ifOtQRAwO1Vg9PI848OLuM7qny3dHKV/sIW+Ay3EtuncQOAHeJ6PoipouoJhaETjOpomA3RgB8cVPvnJTzIzM8Px48fp7++np6dn1Z/jx49veFFbiezkSp7frVCjUbT2Dgqnf0xg21RGhkm99vUNc3WiHohHdUqWi+v511LR+lenommqQv+KVDQZFhEiO7mSemGna1FbGmWIxQ0IwHE8PDdAKBsbZxBCEE+a9PQ3cfhEJ00tMXzPp1CwIQgDJ2au5rl4ZobZ6QKBHxCJ6htKWFvLmpYty4Kln7WQsygVLayyi+f6KAp7Npxiszq5NV8vHBkZ4eMf/zjJZHLDby6R1AupV99C8bWvJ//D71M+f56FB79B68+9Y6eX1TAIIehtizM6HVqFCSHQNYV3v/EQ9z90jtlMhe/8dIJEVOcVh9uA8IDG+GyBgc4kuuxeSCSSJVRVIZmOkExHcGyXYsHGtlw8L9iwU4KqKezb38y+/c1YFZfx4UVGL88zP1MEYHYyz+zS4bXm1hhd+9J096Vpbo1taeNj2bYMwith5ZJNIV9BUcLbZad3fdQscpPJJKZpbsVaJJIdpfNXfpXKpQs4MzMsfOOfiJ04QfTg4E4vq2EQQtDXkWRkOk+wJHSjpsZ/ePMRPvPgWXIlh//+w2FiEY0jfaFdm6YqjM4U6O9ISKErkUiuQzc0mlpCqVIpO5SKFrblIQjTyjaCGdEYPNbO4LF2CnmLscsLjA7Nk1/y2V2cL7E4X+LszyaJRLVQ8O5L09mTqgrSrUIIURW0vrckenMWiirQdAXT1IjGjT3b6V0rNY8rmKbJU089xbFjxxrycq4cV5C80CU5oapEDx8l+/3HwfMonz9H6vV3omjygNRaEUKQiutkCnZ1f7hhKlrPilQ0IcgUbJLRvRn/u9OXiCWSZeq9FjVdJRoziCdNFFXguR6O7SPExsYZAAxTo70ryeCxdvoPthBPmmFHtRiGXLmuT2ahzPjwIheem2ZuuoBjexgRDWMb3GLC8QZxbbzB8lYdZNtt7g07dvDsU5/6FENDQwRBQFtb23WF9fu///sbXtRWIg+eSV7qcMXCww8x9/99CYDkbbfT/YHf2u4lNjy24zE6nV91aXF0Os/nvnUB1wuImhrvv+8YbelI9X7P8+nfg6MLO33YRyJZphFr0fd9inmbStnGdf1ND2RwbI/pqzkmxzJMjuewLfe6xyTTEbr7wi5va0diR4Sm7wf4no+qKeiGihnRiET1hvXp3bGDZ88++ywdHR10dHSQSCSu+/OKV7xiw4vaSmQnV/JS3YrI4CHKFy/gzs1hj4+jd3Ri7uvbgZU2LqqqEItoZApWdcNfnYrmc2EsU01Fg/DvJZO3SMb2Vke33rtnkr1DI9aiEAIzohFPmESiOoEf4Dh+eHBrEy7lq6pCqilK70AzR0520tWbIhLVcWwPqxIKXttymZ8pMnJpnktnZ8gulPA9n0jM2PAM8VpZeZDN9wOsiks+V6FSdLBtlyBg08I3toMd6+Q2OrKTK1lLt8LN5xj+w4/gFwoosRgD//mP0VvbtnmljU+xYjM5V1q10a9MRetsjvK+FalosPc6uo3YPZPsTnZTLdqWG9qRLXVet2J2tVS0mRzLMjWeZXoyh+89T04JaG2P072vie6+NKmmyI6JTN/z8f3w71g3FcyojmnqdTvesGOdXICpqSkeffRRnnjiiWrndmhoiJaWlg0vaKuRnVzJWroVimli9PSS/9cfETgOlctDpF53R8N8C64XDE1F0xTyxdWpaEEQMDJdoFhxuTKV4/hAM/qSEN5rHd1G7J5Jdie7qRZVTanO76qqguf5OEv+uJu1j+uGSktbnP6DLRw+2UlrewLdUKhUnKoXb7noMDOZ5/L5WUYuzVPIh4faYjFjWwWmUMKZXsTyQTaHQr5CpeTg2C4g6qrTu2OJZ2fPnuVP//RPyeVyXLx4kbe//e3Mzc3xJ3/yJ+zbt4+urq4NL2orkSJXstaN3Ojsws3lsIav4C4ugh8Qq3Mf6HrE1FUUBfIlB3U5Fa0rSanicnW+RL7kcPlqjuMDTdXu7bLQTUT1XX96eDcJC0ljsxtrUQiBbqjE4gbxhIEAXMfDdXyEIjZN1CmKWJrNbeLwiQ56B5qIxg0816dcCoOzHMdjca7E2OUFLp6ZYWG2iOt4oSevsb1XrsIY4nBv9b3wgF0xX6FccnCdMMFy+aDbTrBjIvfTn/40b3rTm3j/+9/PQw89xH333UcsFqOjo4OHHnqIO++8c8OL2kqkyJXUspHHjp+g8NOf4BXylIcuEj16HL21dZtWunuIGBoEUKqEqWhCCA7tS1O2XK7OlSiUHS5NhB1dY+WMbmH3C93dKCwkjclur0UhBIYZzu/G4ga+HywFTmzO/O7K94lEddo7kxw40sbgsXbSzVEURVAuhr/bwA8o5Cwmx7NcPDPD1dEMpaKNqqlEY/q2i8uVotd1fYoFO4xDtj0UVUHdptnilevZDJFb86onJia46667rrv9Va96FZOTkxtekERSTyi6TvcHP4TQdfB9pj7913jl8k4vqyFpTUdIxvTq3JoQgrfe2s9tJzsBmFks83cPnydfsqvPUVWFsZk8tuPtyJolEsnuRNUU0s1ROntStHYk0HQF3w8PrG02ZkRnYLCV2+4+yDve83LuvPcIh092kkxdyxzILJQ59/QUjz54jm986WmefPwKw5fmqxZm20no0augKAqO47MwW2D6ao7sYgm3wfbims3dYrEYtm2jPc87NJPJoOv6pi1MIqkXzJ5e2v79u5n9/Gdx5+eZ/rv/l57f/tBOL6sh6WyJMTFXxLKvdXTf/Op9qIrgB89MMZet8HcPn+dX7z1a9dFdFrp9Hclql1cikUg2C8MMvW6DIFgKnLBxbBchNt93VlEEHd1JOrqTvPyWfRRyFSbHs0yOZauRwlbFZfTyAqOXF4DQoqyzJ0lHd4r2ruS2jzaoS2NkVsWlVLDRdIVI1CCeNOreoqzmcYUrV65w7tw5jh07xre+9S3uu+8+pqen+exnP0tPTw+vfvWrt2alm4QcV5Cs55JcZP8BKsNXcGamsa9eRW1pIdI/sMUr3Z0kozrFsoPnh6loQggOdCcRQjAyladseZwbXeRoX1PVdWE3jy7s9kvEksZhr9eiEAJdD+d3YwkTIcBzfRzXQ2Fr5lMNU6O1PcHAoVYOH++gpS2GpitYlls9vGZbLgtzJcauLHLh2SmmJnKUijZCgWhUR2zTAbZlmzIQOLZHPmthWQ6BHx7C28zfz45ZiC0uLvLnf/7nzM7OEgQBpmliWRa9vb186EMfqnuHBWkhJlmvTY5XKDD80Y/g5XIokQh9f/hHmJ2dW7jS3YsfBIyuiP9d5vtPT/Kdn04AkI4bvPfeI7SkVgdG7LaO7m6ybZI0NrIWb4zn+ZQKWxc4cSOCIKCQt5i5mmP6ap7ZyTzODUYFVE2hvStBZ3eKjp7UjtiU+Z6PH4AZCb8gmJGNzxRvloXYunxyPc/jmWeeYXp6Gl3X6erq4vjx43VjPfFiSJEr2chGXjx7hon/878BYA7sp/8PPoqo88s19YrvBwxP5a6L5HziuSke+fE4AMmYznvvPboqGc31fPp3kdCVwkJSL8hafGkcx6NUsKiUXXzPR9umfcj3AzLzJaav5piZzDE3UyS4UZhRVKNjSfB2dCeJLY19bRee6yMUMAyNeNJcd+TxjvrkKopCV1cXhw4d4sCBA7S3tzeEwAU5riDZ2CU5o70dr1KhMnQJL5shsG3iJ09t0Up3N0IIkjGDbMGu/j9AX0eCqKlxaSKL7ficGV7gUG+aeDSc+VcUweIuGl3Y65eIJfWDrMWXRlUVIlGdRNLEjGj4vo/rePhesKW+t0IIonGD9q4k+w+1ceREB21dCcyojuf61fQ11/XJLpa5Oprh4pkZxq4sks9WCPyAyDbsmctnLXw/oFSwKBZsPNcLD7LV8N6bNa5Qs8T+yEc+8qKC9uMf//iGFiSR1Dvt73wXpbPPYY+Nsfith4mduon48RM7vayGRFMVBrqSjE4XVo0uvOZ4B6oiePCJEYoVl79/+Dy/cu8Rulpi1eeNzuR3VUdXIpE0FisPrFmV8MCaVfFQBJtqSXYjNF2lqzdNV28agErZYXYyz/RkjumrOcrF0Js3n62Qz1YYOjeLENDcFqdzqcvb2h7f0nXWw4G1mju52WyW3t5eenp66OnpoaurC0VRmJ+f55577uHQoUNbs9JNQnZyJRvtVghFIXbiJNnvPQ6eR+nsGVKvuwPF2N7LQrsFRQjScYNcycb3rwndnrY46bjB+bEMjufz3JUFDnSnSMbC3/Nu6ejK7pmkXpC1uD6EEGi6SjRmkEiaKKrAcz0cx0eweQlrL4amq6Sbo/T0h2EU/YMtpNKhN2+ldO3vs1xymJsuMHJpngtnZpifKVApu2i6ihnRtmStL3RgjSBc943ec8cOnr0QP/3pTzl//jzvec97NuPltgw5kyvZrLmz7A++x/RnPg1A/OU30/vh/3mzlrgn8YOA8ZkCruevuuz3zOV5vva9KwRBmJ72y28+zL6ORPX+Rp/RlXOQknpB1uLm4vvhgbVyycZ1/B2LzQ38gMX5EtOTOWau5pifKd7wS4wZ0apd3o6e1JbP8/p+gO8HNzywtqMzuTeis7OT+++/n3vvvXczXm7LkJ1cyWZ1KyL9A1QmxnEmr+JMT6Ekk0QPHNzEle4thBCk4gZFy8X1PJSlza6zOUZ7U4RzIxncpY5uf2eCdCI0Um/0jq7snknqBVmLm8uqhLWEge8FuK6H5/lV+8TtWkc0btDeGc7zHl6a541EddwV87ze8jzvWJjCNn01j+8FxBMm2hYkngkhUBRB4EO56FAqWjiWh6oq6Ia6MzO5L8To6ChBIP9RSPYWXb/2G4xcHsJdXGTuy18idvQ4Zo/8IrVehBDsa4tzdb6EZbkoavghcGJ/C6oi+PJ3L2O7Pv/wyEXe/cZDHOhOAXJGVyKR1DeqGiasQRTHdikWLGzLw/OCLRGQL8aLzfPOXM1TWkpZm58pMD9T4N+eHKO7N0X/YCvd+9JbEvG7/JquGyas5bMqdsXHiGzsvWoeV/jEJz5x3W22bTM1NcXNN9/MBz7wgQ0taKuR4wqSzb4kV7p0kfFP/G8QBBi9++j/w4+haJv2/XHPMjVfpFhxUdVr3Y6L41ke+M4lPD9AUwW/9IZDDC5t1NCYowvyErGkXpC1uP1Uyg7loo1lhd3Unb4aFQQBhZzFxGiG0aF5cpnKqvs1XWHf/mb6D7bQ3pncsiAKVRVcGjpDPLmxvbzmcYVLly6RSCRW/Wlvb+c1r3kN73jHO1DV+v5wkeMKks2+JKe3tBL4PuUL5/HyOfxymfhNL9uEle5tEjED1/MpW151Rrc1FWFfe4Izw4u4XsCZ4UW6WmK0LvnoNuLogrxELKkXZC1uP8sH1uJJE1VV8LzQkowtSlh7KYQQmBGNts4Eg8c66OlvQtNVSoVwrtj3AzILZUaGFhi+OEel5GBGtU0/tKYogoXFWQxzmzu5jY7s5Eq2olsR+D5jf/JfqVy5DELQ85/+FxJS6G4Kc9kymby16pLe8FSeL3z7Io4bHlJ7110HOTbQXL0/7OgmMPT676jL7pmkXpC1WB/4fkClbFMpO7iOj+fu3KG1ZQI/YHa6wOjlecaHF6uRw8ukmiL0H2yl/2ALscTGD6xtVie3ZpH7xBNPrPmxt99+e80L2mqkyJVs1UbuLMwz/NE/IKhUUFMpBv7o42jJ5Ka9/l5mPldhIVdBXyF0R6fzfP7bF7EdHyHgnXce5OSBa7HijSJ0pbCQ1AuyFusT1/UoFx1sy8VxPAI/2FHR67k+k+NZRi8vMDmevS55ra0zQf9gC/sGmtedeLZjIveDH/zgmg+YfepTn1rXorYSKXIlW7mR5/71R0z9P2Hdx06eovd3/teGSQOsdzKFCrMZC1279vucmC3wD49cpGJ7CAH/7vUHeNlga/V+1/Xp76xvoSuFhaRekLVY/wRBgGN7lEt2eHDN9UCIHRvPsi2X8eFFRi8vMDddWHWfogi6+9L0H2yha1+6pjXumMg9d+4cjzzyCG9729vYt28fQRAwMTHBww8/zD333MORI0eqj9V1fUOL2wqkyJVs9UY++bd/Tf5H4RWPtl96Dy1vrm9bvUYiW7CYyZRXdXQn54t87lsXKFseAO943X5uPtxWvd91ffo6E5h1KnSlsJDUC7IWGw/fD7Ash0rJwbV9XNdDUZUtjRh+IYp5i9ErC4wOLZDPrj6wphtq9cBaW2fiJZs/O3bw7JOf/CQf+MAH6O3tRdM0dF2npaWFw4cP85nPfIY3vOENqKpatwfQ5MEzyVYfroifvInckz/CL5UoXzhP/OU3o6XTL/1EyUsSMTQMTSFftKubeDJmcGhfmrMjiziuz4WxDPGIRk9bHAj/vjN5i3hUQ6vDw2jysI+kXpC12HgIIdBXHF6LJQyEEnZ8PTfYVk9ew9Ro70wyeKx96cCaEh5Yc318LyAzX2Lk0jzDl+awyg6RqE4keuNm6GYdPKv52dPT08Tj8etuj8fjzM/Pb2gxEsluQDFNun/7Q6AoBI7D5N/8Fb7j7PSydg3JmEF3W2xVp6mzOcb73nqUxNKG+c8/GuVfz0xX79c0hfGZIpbjbvt6JRKJZLtQVYVEMkJLW4LOnhRtHWHog1AErutvS4deCEFza4yX39LH2//9TdzxlsMMDLai6aHkLBcdzj87zSP/dIZH/ukM55+dqnrzbjY1d3KffPJJpqenOXDgAIYRnqArlUp87Wtfo1KpcNddd23BMjcP2cmVbEe3Qm9qBkWlfO4MfqGAl8+RePnNW/JeexFDU4kaGtmiVe3oxiM6R/qaODe6iO34DE3k0DWFvqUIYEURZAt23XV0ZfdMUi/IWtx9qKqCGdGJxQ0SSRPDVMM4XS9YckgItszrFkLBm0ia9A40cehEJ+nmKL4fUMxbAFgVl5mreS6emWF2ukAQBCSSJpqu7IyF2JkzZ/jbv/1bSqUSkUgEIQSVSgXDMPjgBz/IsWPHNrSgrUbO5Eq2a+4s8H3G/o//ncrFCwB0f+g/kbz5lVv2fnuRiu0yMVtcFRixmLf4+4fPk13qDNx9cw93vvzal1vPC9jXEa+bGV05BympF2Qt7i1CqzIHq+Lg2F5oVaYqWyp6l7EqLuPDC4xeXmB+prjqPkUR9A400TFgbf/BMwgTzp555hkWFxcJgoDm5mZOnjxJNBrd0GK2AylyJdu5kbuZDMMf/Qh+qYSSSDDwR/8VPd20pe+517Adj7GZ/KqTu5mCxWe/eYHFpW7BHS/v5u5X9FTn0upJ6EphIakXZC3ubTzPr6avuY5H4LMlEb7Pp5BbPrA2TyFnVW9/1d2x7T94BqCqKp2dnaTTaW666SZ6enrq0knhRshxBcl2XpJTIhH07m4KT/4rgW1jjQyTeu3rpK3YJqKqCsmYTrYQdm6FEEQMjeMDzVwcz1C2PEanC7hewIHuJEKIuhpdkJeIJfWCrMW9jaIIDFMjFjeIJ0x0I0xgc+ytTWAzTI32rvDAWndfGlVTsMoObT3K9h88s22bz3zmM3z4wx/mYx/7GBDO5P7lX/4lpVJpQ4uRSHYjyVe8ktQd4ax6+fw5Fh56cIdXtPvQNZX+ziRBQNXHOxU3eN9bj9HeFEb+/vDZKb715Fj1flUV8jCaRCKR3AAhBJGoQUtbgq7eNImkiRDguN6asxLW854tbXFe8Zo+fu6XNicxtGaR+5WvfIXx8XF+4zd+Y5Wq932fr371q5uyKIlkt9Hxnl9G7+wCYOHrX6M8PLyzC9qFaKrCQFcSENVNOBHT+dW3HqWzORyl+tezMzz0o9FVQndsukCxsjUneyUSiaTREUIQT5q0dSbp7E4RieoEQXhwbasE72ZRs8h96qmn+M3f/E1e9aprs62xWIz3ve99PPXUU5u6OIlkt6AYBt0f/BCoKoHrMvU3f4VnWS/9RElNqIrCQGcSRYjq5dZ4ROe99x6luzUGwOnzs3zjhyPV+zVN4epciUyh8oKvK5FIJJJwPCzVFKWjO0VbZ7zq1uDV6Qx3zSK3UqnQ2dl53e3JZBJLfmhLJC9IZF8fbe/6JQCcmRlmP/f3O7yi3YmiCPo6k+iqUhWysYjGe99yhN6lgIinLs7x9R8MV+/XNYW5TIWZRTlyJZFIJGtBNzSaWuJ0dCdpao2haqEXbz3Nc9csctvb2zl//vx1t//kJz+hpaVlUxYlkexWmt/0ZqInTgKQe+IH5J744Q6vaHeiCMG+jgSGruL5YYchYmr8yluOVH1znx6a5x8fv1y9X9MU8iWH8dkCfp1fgpNIJJJ6IZzf1Zfmd1Ph/K6ytfO7a6VmdwUhBJ/73OcoFApcuXIFwzB49NFH+eY3v8k73vEO9u/fvyUL3Syku4JkJ08QCyGIn7qJ3A+/T2DbFM88S/JVt6AmEtu6jr2AEIJkTMdyfBzHRygCTVU4ub+Z8dkimYLNbKbCzGKZo31NqErouuB6PtmiTTKmb0v+GohK3QAAIABJREFUuzzRLqkXZC1KNooQyw4NJrG4AQE4jofnBgiFNTs0bFasb80id2BggGQyyenTpykWi1y5cgVFUfiFX/gFbr/99g0tZjuQIley0xu5YppE9h8Iu7iuS+nsGVJ33IlQN+YHKLmeUOgaWI6PZXsoikBVFU7sb+bqXInFvMV8tsLliSyH9qUxDXVpEw7I5C1ika23GNvpepRIlpG1KNlMFEVgRjTiSZNIVMP3fTzXx/OCl2wgbJbIrTkMolAokGjgrpMMg5DUi+H53Ne/xsLXvwZA6vbX0fUb/3HH1rIXmFkskSs6aFq4ubquzz9+7wpnRxYBSER1fukNg/S2X9vfXNensyVGMmZs2brqpR4lElmLkq0mCAKsikupaGFVPBQByg0aCaoquDR0ZsNhEDVL5I985CM7PmMhkewGWn/ufyB67DgQzudmv//4Dq9od9PRHKM5aVY/vDVN4V13H+TOl3cDUCg7/N3D53n28nz1OZqmMLVQZj4nnRckEolkozx/fjeZjiCUsKEQbMHVg5pF7pEjRzh9+vSmL0Qi2WsIRaHntz+Emk4DMPP5z2FNjO/wqnY3rekIrakIzpLQFUJw9829/MJdB9FUBdcL+OrjV/jOTyeqX+Z1TbCYs5iaL8ov+BKJRLJJCCGIJUzaOpJ0dCeJxg0gCCOFN2mvrTm4vaWlhQceeIBvfvObtLe3oz5vjvADH/jApixMItkLqIkE3R/8nxj/b39CYNtc/av/i/6P/jGqae700nYtzamwczCXsaqjCycPtNCcNPnSdy6RLzl8/+lJZjNlfv6OAxi6iqYJipbD2HSefR3JbTmQJpFIJHsFVVVIpiMk0xEc28UquyibcBxiTS/x7LPPVv/7ypUrdHV1EY1GKRQKZLPZVX8kEkltxA4dpvXnfwEAZ3qa6fs/vcMr2v00JSJ0tESrHV2AnrY4H/i54/QseemeH83wmX8+9/+zd99hUpVn48e/p0wvO9sru0tZOkoRMTY0FiyoWIg9YuwFjTHmzZv4Q32NvnlTSIy9xq6oUVEQNYqiWBGU3mFZ2N53ej2/P2Yd3IBKny3357q4dM/OnLlneTh7z3Pu535o8yX7f2uqStwwqKztIBKNpyVuIYTo7UxmHU+2HZtj7xdj79JM7kMPPcTMmTMxm83U1tZy33337fULCyG2yzrpFIJr1xBYsRzfoi9pGzwEz7HHpTusXs1tN6MqUNscxNQ5o+uym7nkpCHM+bSS5ZtaqG8N8tic1fzs2IGU5rtQFAVFg6p6L4U5dhzW/bcgTQghxN7Zpe4Kd955J36/n8zMTCorK7+3F66iKPzmN7/Z1zHuU9JdQXTXFcTxgJ8tt91KrLUVxWSi33/firW0LN1h9XrBcIzqJh+aqqR6OBqGwSfL65i/pBpItrOZ/JMyRlfkpJ4XjSXI9VjxOK179frddTyKvkfGougudF1l6dJFe32eXSpXuOqqqxg3bhwFBQUA5Ofn7/RPXl7eXgckRF+l2R0UXncDaBpGNErNA/cRDwbTHVavZ7PolBe4URQl1RtUURSOPKiQc386EJOe3B74jU8qeXfRVtkKWAgheohdKlfIy8tj6tSpALS1tTFt2rT9GZMQfZatvD+5U8+j8cXniDU1Uvf4IxRdd8Mu7xIj9oyuqZTlu6hrCeAPxlIL0oaUZvKLUyy8+P4G2v0RPl9ZT1NbkLMmDsBq1tF1FV8gSiTmoyjHgSp/T0II0W3s9tq1G2+8cX/EIYTo5DnueBxjxgLg/+Zr2t57N80R9Q2KolCY7SDLbelyqzY/y87lpw2jND+5ScSG6g6emLuGls7euaqmEInG2VLnJRaXW7xCCNFd7N/9KoUQu01RFAovuwI9J1n/2fjKS4Q2b0pzVH1HlttKYY6dWHz7cgWH1cTFJw5mTGdNblN7iMfmrGZzbQdAZ0sxgy11HYQisXSELYQQ4j9IkitEN6RabckyBV2HeJyaB+8j5venO6w+w2E1U5bvBINUDa6mqUw+vIxJh/ZDUSAUifPsu+tYtKYBSH440TSVbQ0+vIFIOsMXQggBaNOmTbs9nQG0tLTw+OOP8+KLL7JgwQLa29sZNmzYDz6ntbWV3/72t8TjcQYPHrxbr5eXV7Q34YpeQFUVbDYzoVA0lcB0R3pGBprbjX/pNySCQcLbtuKa8BOpzz1ANFXF7TQTjMSJRhOond0XSnKdFOc6WLe1nVjcYMO2dvzBKAOK3aiKgqoqdPijYIDd+uPLHnrKeBS9n4xF0V2oqkJ9fc3en2cfxLJXHnzwQTIzM7n77ru56aab+Oabb3jvvfd+8DmzZs1C3RdbYQjRzXmOPgbXoRMACKxYTstbc9McUd+iKgrFOQ48TgvR2PZf+oOKM7js1KFkuZI70321tpHn/r2eYDhZqmDSFVq9YWplK2AhhEibtGaKlZWVVFdXc9ZZZ2G1WsnNzeX4449n4cKF3/uc5cuXU1dXx0EHHXQAIxUiffIv+QWm/HwAmme/SmD9ujRH1PdkZ1gpyLJ1WViW47Fx2eRh9C90AVBZ6+WxOatpbEu2fdN1hWA4xtZ6r8yKCSFEGqQ1ya2qqiI7OxubzZY6VlpaSl1dHeFweIfHR6NRXnzxRS644AK5ZSv6DNVioei6G1FMZkgkqH3ofmI+b7rD6nNcdjOleU4ScSM1O2uz6FxwQgXjhyZ7hLd6wzwxdw3rtyW3OFdVRbYCFkKINNmlPrn7i9/vx263dznmcCT3jff5fFgsli7fmzNnDoMGDWLw4MF8+umne/Saqqp0roQWfZWmqV3+2xPopSUUTptGzaOPEG9vp+7hByn7zX/Jh70DTNfNDOpnorrRRzgaR9PU5IK0I8rJz7bz1qdbCEfjvPj+ek4c34+fjCxAUZLjrLrZT9FOtgLuieNR9E4yFkV3sa/GYFqT3N1RU1PDJ598wm233bZX58nKckhiIABwu20//qBuJHPyJGKb1tPw/gcEVq/C+85cys4/N91h9UnZ2U5qm3y0+8LomgbAcePLKCvI4J9zVxIIxXjny620+qJM/WkFup68YHtDcex2layMHcdeTxuPoveSsSh6i7QmuS6XC5/P1+WYz+dDURRcLleX4y+88AKnnXbaDsd3V0uLX2Zy+zhNU3G7bXR0BIn3sOb9WedeSPvqdYRrqtk262XUsgE4hw1Pd1h9klVTCGsKDa3+VBKb57FwxWnDef7f62lsC/Llqjrqmn2ce1wFTpsJgA1bQrgdZvKzknexevJ4FL2LjEXRXfSKmdyysjJaWlrw+/2pMoXKykoKCwsxm7ff0mtpaWH9+vXU1tbyxhtvABAOh1EUhaVLl/L73/9+l18zkTBkEYgAIB5PdNnZqkdQdQqvu4Et/zMDIxym+oH7Kb3jD5jcGemOrE9yWE0UZitUN/lRlWSv3AyHmV+cMpRXP9rE+m3tVNX7eGT2Ss49bhAFWXYUBdq9YYLhGEU5Dr690vXI8Sh6JRmLordIa5/cjIwMVq5cybZt2xgyZAhNTU28+OKLHHfccZSXlzNjxgxKS0spKiriqKOO4uijj2bixIlMnDiRpqYmhg0bxgUXXLBD7e4PkT65oqf3gtScTkx5+fgWL8KIRAht3Ij78COlDCdNdE0lw2HGG4gSTyRQFQVdUxlRnkU0nmBbg59wNM6yjc3kZljJ8dhQVIVYPEG7P0KG04zDbumx41H0Hj392ih6j17TJ/eqq66ira2NW265hZkzZ3L44YczceJEABoaGlIzth6Pp8sfs9mM1WrF7Xan+R0IceC5xx9KxjE/BSC0YT1Nr/0rzRH1bZqqUprvwmExp9qMqarCCYf044wjy9FUhWgswUsfbOTjZbUYhpHaCriytoNAKJreNyCEEL2Q8sEHH/Spj2sjRoxLdwgizXRdJTPTQWurv0ffkjNiMaru+h/CW6tAUSi64Saco6R/dLq1+UI0toUw6dvnELY2+Hhp/gb8oeRmESP7Z3HaEeWY9GR3BpvNjK4YeBy7fldKiH2tt1wbRc+n6ypLly7a6/OkfSZXCLFnFF2n6PobUG02MAzqHnuYaGtrusPq8zxOKyU5TmKxRKqfbr88J5dPHkZBVnLV+orNLTw1bw3eQAQAk67R5g1T1eAjnpDkQggh9gVJcoXowUzZOeRfdgUACb+fmvv/gRGXTQfSzWbVKS90oypqqrYxw2lh2slDGVaWCUBNc4DH5qymujHZYUbTVOLxOJW1XnzBSNpiF0KI3kKSXCF6ONfosXhOmARAuHIzja/MSnNEApIL0vrlO7GadeKxZKJrNmmcc8wAjj64EABvIMoTc1ezaFUdkOzOoGkKdS1BGloDqZlgIYQQu0+SXCF6gdyzp2LpPwCAtn+/S8fXi9MckQBQFYWiHAcetyVV46goCseMKebsiQPQNYVY3OD5d9fyyocbCUWSNbu6puALRtlS55XtgIUQYg9JkitEL6DoOkXXTke1J/tNNzzxGJHmpjRHJb6V7bZSmG3vsphnRP8spp08lExXcrHZ8o3NPDx7FVX1XiDZnQEFttR7afOF0xK3EEL0ZJLkCtFLmDIzKbjyagASwSC19/0DIxZLc1TiWw6bmdJ8F0aCVBlCUY6Dq6eMZPywfADa/RGeenstH3xdnVqAZtJVmtqC1DT5SUj5ghBC7DJJcoXoRZwjR5F5ymQAwlurqH/huTRHJL7LbNIoK3Rh0jXi8WTCajVrXDBpKFOPHYjFpGEY8PHSWp58ay0tHSEg2U4nHI1RWdtBMCwfXIQQYldIkitEL5Mz5SysFYMB6FjwAR2LvkxzROK7VEWhJNeJ22EiFt8+MztyQDZXnzGc0nwnANVNfh55YxVLNzRhGAaKoqCqCtsafTS3h9IVvhBC9BiS5ArRyyiqStHV16G5XADUP/UEkYb6NEcl/lOux05+po1ofHudbobTws8nDeHYscWoikIklmD2wkpeXbApNYNr0lXafNJTVwghfowkuUL0QnpGBgVXXQuKghEKUXP/P0hEZevY7sZlN1Oa7yRhGMQ7++mqqsJRBxVy6SlDyOpclLayspWH31hFZV1yUZqmKdJTVwghfoQkuUL0Uo6hw8g+40wAItXVNDz7dJojEjtjNekMKvHgtHYtXyjOdXLl6cMZXZEDQIc/wtNvr2X+km3EE4lUT93a5oD01BVCiJ2QJFeIXizrlMnYhw0HoOOTj2n/7NM0RyR2RlUVCrLtFGbZiMe3bwdsNmmcfkQ55xwzAKtZA2Dhsjr++dYamjsXpZl0VXrqCiHETkiSK0QvpqgqhVdeg5aRAUDDM08Srq1Jc1Ti+zhsZvoXZmAx6cS+U6s7vDyLq84YQVlBss66pinAI2+s4uv1yUVp0lNXCCF2JEmuEL2c5nJRdM31oKoYkQg19/2DRETqOLsrVU3ukpbnsRGLbZ/VzXCYufjEwRw3LrkoLRpL8OYnlbzyYddFaameugkpXxBC9G2S5ArRB9gGVZBz1jkAROvrqHvqiTRHJH6M22GhvNCNpqqpnrqqqnDEqEJ+cepQst3JRWmrt7Ty0OyVbK7tAL7TU7dOeuoKIfo2SXKF6CMyJ52MfdTBAPi++Jy2jz5Mb0DiR+maSmm+C4/LQjS2fWa2KMfBFacNZ+zg5KI0byDKM++s472vthGPJ6SnrhBCIEmuEH2GoigUXn4lelYWAI0vPEdo29Y0RyV2RbbbSlm+AwxSvXHNJo3Jh5fzs2MHYrMkF6V9uqKOJ95aQ1P79kVp3/bU/W6NrxBC9AWS5ArRh2gOB0XXTgdNw4hGqbn3HuI+X7rDErvAbNIpK3DhspmJxbYnrEPLMrnq9BH0L0wuSqttDvDom6tYsq4RwzBSPXW31ElPXSFE3yJJrhB9jLW8P7nnXgBArLmJbff8VTaK6CEURSEv005xjpNEwkgtLnM7zFx04mBOOKQEVU0uSpvz6RZe+mAjgVBUeuoKIfokSXKF6IM8x/4U99HHABDevJnaRx6UxKcHsVl1ygvd2Cw60c5ZXUVR+MnIAi47dRg5GVYA1la18dDsVWyqSS5Kk566Qoi+RJJcIfogRVHIv+jn2EeMBMD/9RKaXp6V5qjE7lAVhcJsB/lZduJxI/UhpTDbzhWnDWPckFwAfMEoz767jncXbSUWT0hPXSFEnyFJrhB9lKKqFF07HXNxCQCt775N6wfz0xyV2F1uu5nyQhe6phHv7MBg0jVO/UkZ5/50EHaLDsDnK+t5Yu5qGtuCnY+RnrpCiN5Nklwh+jDVYqHkpl+jZXgAaHzhWXzLlqY5KrG7NFWlX56T7AxLl0VpQ0o9XHXGcAYUuQGoawny6Jur+WpNA4ZhdOmpGwhJXbYQoneRJFeIPk73eCi+6dcoFgskEtQ+/AChqqp0hyX2gMdlpTTfhYJConMDCZfdzIUnVHDi+H5oqkIsnuCtz6uYNX8D/s5FaaqqUN0UoLZZZnWFEL2HJLlCCKwlJcnWYqqKEQ5T/fe/EmtrTXdYYg+YTRql+U5cDlOXRWmHjcjnssnDyPUkF6Wt29rOw7NXsbG6HQCTrhCKxNhc2443IK3GhBA9nyS5QggAHCNGkn/xJQDEO9rZNvPPJEKyW1ZPpCgKuR47JXlODGN7q7GCLDuXTx7O+KF5QHJR2nP/Xs87X1YRjSU6W42p1LUEqG70pTaeEEKInkiSXCFESsZRE8k8ZTIAkZoaqu//B0ZcWk31VDazTlmBG/t3Wo2ZdJWTDyvlvOMGYbcmF6V9saqBh2evZHPt9lZjkViczbVe2qUDgxCih5IkVwjRRc6ZZ+McfygAwdWrqH/6n9JDtwdTFYWCbAdF2XZi8UTq73JwPw9XnzGCQSUZALR4wzzzzjre/KSSYDiGoijomkJjW0i2BRZC9EiS5AohulAUhcLLrsQ6cBAAHZ8spOWtOWmOSuwth83MgMIMTLqW6sDgtJk4/7hBTDmqP7bOVmNfr2/iwddXsrqytbMDQ3Jb4Mq6Dlo7pHxFCNFzSJIrhNiBousU33ATptxk7Wbza/+i48sv0hyV2FuqqlCS6yTXYyMWS87qKorCQQOzufbMEYwakAUka3Vf/nAjL32wkQ5/pHNWV6XFG6aqXnZLE0L0DJLkCiF2SnM4KPnVLagOJwD1TzxKYMP6NEcl9oUMp4WyAheaqhLvbDXmsJo48+gBXHB8BRkOM5DcFvjB11eyeG0jhmGgaQoJw2BLvZfm9pCUsQghujVJcoUQ38uUm0vxjTeh6CaMWIyaf/ydcH19usMS+4BJ1yjNd+FxWlKL0gAGlWRwzZQRTBiWnMUPR+PM/WwLT729lqb2UOdzVdp8IbbUeQlFYmmJXwghfowkuUKIH2QbMJCCK64CIBHwU/23PxP3+dIcldhXsjOslOY7UVBSs7pmk8akCaX84tSh5HlsAFTV+3h49ko+XlpDPJ5A01RQYGuDj4bWgMzqCiG6HUlyhRA/yjXuEHKmngtArKmJbffMJBGVbWB7C4tJp6zARabL0qUDQ0mukytOG8YxY4rQVIV4wuCDr2t4dM5qqhuTH3RMuoovGKWyroNgSGZ1hRDdhyS5QohdknniSWRMPBaA8OZN1D76EIZsFtCrZLmtlBe4u3Rg0DSVow8u4qrTh9MvL1mf3dAa5PG5a3jnyyoi0TiqqqAoCtua/NQ1+0nIrK4QohuQJFcIsUsURSHvwouxjxwFgH/JYhr/9VKaoxL7mq6plOQ6ycuyE48nUrul5XhsTDt5CKccVorZlPzV8cWqBh58fSUbtm3fGjgQjrG5tkO2BhZCpJ0kuUKIXaaoKkXXXI+5pB8Abe+8TduH89Mcldgf3HYz/QszuuyWpigKhwzN49opIxnSzwNAuz/C8++t57WPNhEIRVFVBU1VqGsJUNPkl62BhRBpI0muEGK3qBYLJTfdjJ6ZCUDDc8/gW74szVGJ/UFVk7ulleQ4MRKkEla3w8zPfjqQc44ZgKNza+Dlm1p44LWVLN/YjGEYmHSVcDRGZa2XDr9sDSyEOPAkyRVC7DY9w0PxL3+NYrWCYVD74P2EtlalOyyxn9isOuWFLjwOa5dZ3eHlWVx75kjGVOQAEAjHeO3jzTz/3nrafGEURUHTFBpag2yVrYGFEAeYJLm9RF1dLUcdNZ558/bf9qunnz6Ju+++Y7+dX/QsluJiiq6dDqqKEQlT/be/EmtrTXdYYj9RFIXsDCtl+S5URSEWS9bq2iw6px1RzsWTBpPpsgCwsbqDB19fyRer6kkkDHRdJRaPU1nbQZtXtgYWQhwYkuT2UEuWfMXUqacf0NdUlAP6cqIHcAwfQf7PLwUg3tHOtpl/JhEKpjkqsT+ZTclNJHI8VmJxI9VurH+hm6vPGMHhIwtQFIjGErzz5VaeeGsN9a2B5NbAukpzu2wNLIQ4MCTJ7aGWL18KSNYp0i/jyKPIOvU0ACI1NVTffy9GXBKY3s7jtNC/0IXFtH1hmklXOf6QEi6fPJzCbDsANU1+Hn1jNfOXVBOLJdB02RpYCHFg6OkOoLebOvV0Dj/8SPLzC3j55RfxejsYO3Y8M2bcybx5c5g167nUsVtvvR2Hw0ksFuPJJx9jwYL51NRUk5Hh4cQTT+byy69G13XuvvuOVFnC0UcfyqWXXsHJJ08GIJFI8NBD9zFnzmwCgQBjxozjd7+bQXZ2Tiqm559/mjlzZlNbW4PNZmfs2HFcc80NFBeXpB4ze/arPPvskzQ3N1Ne3p/rr//lgf3BiR4le8pZRBob8X35OcHVq6h/5knyL/kFikz/92qaqlKU48AfjNDQGsQguVitMNvOZacO4/NV9Xz4dQ2xeIKFy2pZXdnK5CPKKMt3YdJV2n1hvIEIBdl2rGb5dSSE2Le0adOm3Z7uIA6kvLyiA/p6L7/8AjU11WRmZnHzzb9l1KiDeOaZf7J06dfEYlFuueV3jBp1ME899TgWi4XRo8fypz/dxRtvvMbll1/NddfdyMCBg3jyyUeprt7GkUdOZNy48VRWbiYUCvHCC68yZsw4QqFQ52vVMGLEKK6//pccfPAYZs16lqamJo4+OtnE/7HHHuKpp57gkkt+wQ033MwRRxzFO+/M4403XuX0089C13UWL17EjBn/zQknnMTvfncbBx00mkceuZ/6+gb69x/AUUcdc0B/hvuaqirYbGZCoWiqB6jYO4qi4Dx4NIG1a4i1NBOuqkIxmbBXDE53aN1ebxiPZpNGhjO5W1ogHEPr3ByiX56TEf0zaWwL0uaLEAzHWLqhGV8wSmm+E5NJAwVavWHi8QQ2iy4fjNKoN4xF0TuoqkJ9fc3en2cfxCJ+RCwW48Ybf02/fqUcc8xx9O8/gE2bNnLzzb+ltLSMiROPpX//Aaxbt5ampibmzZvDhRdewuTJZ1BUVMyxxx7PJZdczrx5c2hqasJud2A2m1FVjczMTKxWa+q1ysvLueCCiykuLuHoo49h7NhDWLVqRSqOl19+gdNOO4Ozzz6X4uISDjpoNP/93zOor6/jo48+BGDu3DfIycnlppt+Q2lpGaNHj+Wmm35DSGotxQ9QdJ3i62/ElJcPQPOrr9Cx6Ms0RyUOFFVRyMu00y/PiYJCPJ5MkrLcVi46cTCnH1GO1awBsHhtIw++vpK1VcmFit9uDby5toOWDilhEELsG5LkHgCDBlV0mZ1wudz061eKxWLpcszv97FmzSoMw2D8+AldzjFu3HgSiQTr16/5wdcaMWJUl689nkwCgQAAW7ZUEggEOOig0V0eM3jwEMxmM+vWJc+9efNGKioGd4l58OChXeIVYmc0h4OSX/0a1Znc/rX+8UcIbFif5qjEgWQ165QVuMh0JWd2DcNAURRGV+Rw7ZkjGVGe7K/sDUSZNX8jL3+wEW8gktxEQlNo9YXYXNshvXWFEHtNiqAOAKvV1uVrRVGw2XY8ZhgGgYAfwzC46abr6LqwLPmLorm56Qdfy2Kxdvn62/MC+P0+ABwO507isRMI+AEIBAI7xLez9yHEzphycim58Vds/dP/YkSj1Pzjb5TeejvmvLx0hyYOoCy3FbfDTG1zgHA0hq6pOG0mzj5mICO3tjHvsy10BKKs3tLKppoOjhtXzNjBuWhqcu6lsTVEizdMboYVh82c5ncjhOiJJMntZlwuFwC33fYH+vcfuMP3Mzt3mdoTTmfy3N8mu99KJteB1PetVhuhUGinjxFiV1j7D6Dgyqupvf8+EoEA1TP/TOmtt6E5nT/+ZNFr6JpKvzwnHYEIja0B1M5a3SH9PJTnu5i/ZBuL1jQSjsZ56/MqvljVwLFjixhWlommJz/k1zQHsJrC5GbaZHGaEGK3SLlCNzN06HBUVaWurpbi4pLUn+zsHFRVxW53fOfRu1e3VlpahsPh5Jtvvu5yfPXqlUSjEYYPHwEk63rXrFndpS5u5coVRKORPX5fou9xjRlHzrnnARBtamTbPTNJyBjqk9x2M/0LM7CadaKdm0hYzBonH1bGtJOHkJeZvEvU3BHilQ838dic1Wyq6QCS9bpxw2Brg4/qRh/RmLSnE0LsGklyu5nMzCwmTz6DJ554lLffnktNTTUrV67g97//DddffyXhcLJOzeVy09zczNKl31BTU71L59Z1nfPOu5C5c2fz2muvUFNTzeLFi7j77v+hvLw/Rx45EYBJk06ltbWFe++dydatVSxZ8hX33jsTh8PxI68gRFdZJ0wi49jjAAhv3kTdow9jJGRr174o2VrMQUmOAyMB8c5xUJrv4srThjPlqP54nMmyhNrmAM++u46n31lLdWPyzpNJV4nE4lTWealr9qeeL4QQ30fu/ex3yk5b4vzQsV/96r/Izc3jn/98lIaGeux2OxMmHM799z+WWvw1ZcrZLFr0OTfddC1nnnkOU6ee/72td757fNq0y7FYrLz00vP84x9/xel0cdhhh3PNNdPR9eRwOPzwI5k+/Ve8+OKzvP76q5SXlzN9+q/461//KO19xG6IKa8xAAAgAElEQVTLO/9Cok2NBJYvw7dkMY3/epm8qeemOyyRJjarTnmhi6b2IG2+KCZdQVUVDhqYzfDyTJasa+LjpTX4QzEqa708PncNQ8s8HDummFyPDZOuEIzE2FzTQYbTTHaGDVWuS0KInVA++OCDPtWrZcSIcekOQaSZrqtkZjpobfUTi8ls0IGQCIfZ+se7CG+tAiDv4kvwTDw2zVF1D315PEaicepaAkSjiVQN7rfHP19Vz6cr6ohEkz8TRYGDB+UwcXQRGY7kjO+3vVyzXBYynBb5EL6X+vJYFN2LrqssXbpor88jm0GIPkcanh94iq7jHDMG76IvSIRC+JcvwzJgIObOnrp9WV8ej5qmkuG0oKrgD8aA5J0nTVMpK3AxdnAOCSNZvpAwoK4lwFdrGghF4hRm2zGbNBRFIRCK0e4Po2kqFpOW5nfVc/XlsSi6l321GYQkuaLPkQt5eqhWK/aRo/B+9ilGLIbv6yU4DxqNnpGR7tDSSsZjsreup3PHtGA4hqIkk12TrjGwOIODB+UQicapb00mu9sa/Xy1tpGEYVCYbUfXVRRFweuP4g1EMesqJl2S3d0lY1F0F5Lk7iFJcoVcyNNHd7mx9h9Ax5efQzSK75sluA4Zj2a3pzu0tJHxmKQoCg6biQynmWjMIBiOoXYmu1azxpBSD8PLM/EHYzS1h4gnDCrrvHy9vgldU8jPSia7AG2+CIFQDJtZRdNkffWukrEougtJcveQJLlCLuTpZcrNRc/Kxv/NEoxwmI5PFmLu1w9zft8sXZDx2JWqKDhtJjIcZiLRBKFIPJXsOqwmRvTPYlCxm1ZfmDZfhGgswYbqDpZvasZm0cn12NA1FcMwaOkIE47GsVl0VFXqdX+MjEXRXUiSu4ckyRVyIU8/a2kpitlMYNVKjFgU7xefYcRi2IYM7XOLh2Q87pyqKrjsZtx2E+HOZFfrTFTdDjMHD8qhX56TxrYgvmCUUCTOmqo21mxpw2U3k+22oGkqsXiClo4wsVgCu0Xvc+Nrd8hYFN2FJLl7SJJcIRfy7sE2qAJLeX/8y5dhRKME168juHYNjlEHo3a2yusLZDz+ME1VcdnNuGwmgpE44ej2ZDfTZWHs4BzyMm3UtwQIhuP4QzFWbm5hU00HWW4rHpcFTVWIxuK0eMMYBtgsmiS7OyFjUXQXkuTuIUlyhVzIuw9zfgHOQw8juG4t8fZ2Ys3NdHz2CbYBAzFlZ6c7vANCxuOu0TQVt8OMw6oTDMcJR+JoWrIPea7HxiFD8nA7zNQ2B4hEE3QEoizd0Ex1o49cjw2X3YyqKgQjUVp9EVRFkW2C/4OMRdFdSJK7hyTJFXIh7140u52MI44i7vMSrqxM1ul++gmK2YR14KBeP+Mm43H36JpKhsOM3aoTDMeIxBJoajLZLcx2cMiQPGxmjdpmP7G4QYs3zOJ1jTS3h8jPsuGwmlAVBX8wRrs/gklXMEvbMUDGoug+JMndQ5LkCrmQdz+KquI8aDSmgkL8K5ZDLEZg1UrCWypxjDoI1WROd4j7jYzHPWPSkz12bWaNQChOLJZAVRU0VaFfnpNxQ3JRFSXZYzdh0NAW5Ks1jfiCUQqy7VgtOooC7b4IvmAUi1nD1Mc7MchYFN3Fvkpy+/a/6D7mnXfeYurUM9IdhhDfy33oBEpn3IGpoBAA/7KlbLljBqGqLWmOTHRXdquJsgIXBdnJNnSxWDI5s5p1jh1bzPSzRjF+aB6qqpAwDL5a28i9/1rB+4u3EQrHMJlUDAy21vvY2uAjFIml8+0IIfYh2dZX9DmydWX3l4hEqH/qCbxffJ48oOvknX8hGUcf0+vKF2Q87lsd/jDNHSESCdC07WOl1Rvmw6+rWb6pJXXMatY4YlQBhw7LS20eEY0lsJp1cj3WPlezK2NRdBeyre8eknIFIbfkuj9F03CNOwTN4yGwcgXEYviXLSXa0IBj5CgUvfckHzIe9y1L5+5pqprc7jeRMJI/Y4vOsLJMhpZ66PBHkm3F4gaba70s3dCMWdfIz9reY7fVGyYQimE2qX2mjEHGougu9lW5gszk/oBAKEZti38/RrOjwiwHduvu/QKvqanmL3/5X5YvX4bH4+G88y7k7LPP5aijxjN9+k0899zT/Oxn55OVlc1DD93L7NnvYBgG9933d9577x0CgQAlJSVcc80NHHroYcybN4ennnqciy6axuOPP4zP5+PEE0/i5pt/i6qqPPHEI6xZsxqbzcoXX3zG229/uH9+GPuJzFb0LKGtVdTcdw+x5mYATAWFFF9/A+bOkoaeTsbj/mMYBm2+MC3eMAp02RCiqt7L+4ur2drgSx3zOM0ceVAhBw/MTu2UFokmsFl0cjxWbL18ZlfGougu9tVMbu/+F7sXAqEYv3nwUwLhA1ufZbfo/Omaw3cr0f39729h7Njx/PGPM9mypZLp06+ktLQcgI8/XsBTT72Ix+Nh3rw5QPIi/+9/v8OSJYt45pmXcLlczJs3h7vuuo1XX30LgMbGBtasWcWsWa9TV1fD9OlX07//AM455zwAVq1awRVXXMPtt9+9T9+/EP/J2q+Ustv/QN1jD+Nf+g3Rulq2/M9t5E/7Be5DD0t3eKIbUxSFTJeVDKeF1o4wbf7tyW5pvotpJw9h/bZ25i+ppqE1SJsvwpxPt/DR0lqOHFXA6IoczCaVeCLB1npfn0l2hegt+sY9mF5s/fq1bNq0kUsvvQKz2UxFxWDuuuvP5OUlt0g97rgT8Hg8OzzP7/ehaToWixlFUTjllNOYPfsdNK2zLi0a5corr8VsNlNaWs7xx0/i008Xpp6vaSpnnHFWr6uPFN2TZrNRdP2NZE89F1QVIxKh7pGHqH/2aRLRaLrDE92cqihkZ1jpX+jGZTcRixskEgaKojC4n4erTh/OOccMIM9jA6DDH+Gtz6u491/L+XJ1PdFYokuyu7XeS1AWqAnR7cnH0e9htyZnVLt7uUJ19TbsdgdOpzN1bNy48an/z88v2OnzjjvuRN5+ey5TppzCoYdO4PDDj+K4405E76x1dLlcuN0ZqccXFBSyaNHnqa+/TaKFOFAURSF70snYBgyk9sH7iXe00/7hfEKbN1F07fWYsnPSHaLo5lRFIddjJ9tt0NQepCMQSfXYHV6exbCyTNZWtfHR0hrqWoJ4A1He/mIrC5fVcfjIfMYNycVs0ogbyW4MNrNGTqZNZnaF6KbkX+YPsFt1BhZl/PgD00hRVAzj+2unNG3nf8Vut5uHH/4nK1Ys55NPPuLxxx/m9ddf4f77HwMgHu96TsMwuszaft95hdjf7BWDKb/jD9Q8dD/BtWsIb6lkyx0zKLziahyjDkp3eKIHUFWFvEw72RlWmtqCdASi6J27pw0ty2RIqYd129r5+JsaapoD+IJR3l20jU+W1/GTkQUcsrNk12PDZpHrohDdiZQr9HBFRcUEAgFaWppTxxYuXMA33yz5wedFIhHC4RAjR47iqquu4+mnZ7FhwwY2bFgHQCDgp6OjPfX4+vpacnPz9s+bEGI3aS4XJTf/hszJpwOQCASovmcmTa+9gpGQBTNi12iqSn6Wg/6FbiwmnWgskfpAP6Sfh8smD+P84ysoznEA4A/FeO+rbdzzynIWLqslHIknyxgMg22NnWUMISljEKK7kCS3h6uoGExFxRAeffRBgsEgmzZt4I9/vJNIJPKDz7vnnr9w55230d7eBsCaNasAI1XeoOsmnnjiUcLhMJs3b+K9997hyCOP3t9vR4hdpqgquVPOoviXN6M6kklIy9w5bPvL/xFrb/+RZwuxna6pFOUkk12ruWuyW1GSwS9OHcqFJ1bQLy9ZFhYMx5i/pJp7XlnGR0trkptK6J3JbpOPKkl2hegW5N5KL/B///c37rxzBqeffiIeTxaXXnoFhx562A8uCrv66un85S93c955ZxGPxykp6cftt99NRkZykZrL5WLgwEGcd96Z+HxeJk06hTPOOPtAvSUhdplj5CjKbv8DNff/g3DlZoLr1rLljv9H4dXXYR88JN3hiR5E11QKsx3E4gma20N4g9trdgcWZTCg0E1lnZePltaypc5LKBLnw69r+GxFPROG5zFheD42i06iM9m1mDRyM2zYdrMtpBBi35A+uWIH8+bN4aGH7mP27LfTHcp+Ib0geycjFqPhpRdpn/9e8oCqknPWOWROOrlbdwGR8dh9xRPJZLfDH0FVlS59drfUefloaQ2ba72pY2aTyqHD8jhseD52qwlI7qBmMWnkZFhTx7orGYuiu9hXfXKlXEEI0Ssouk7+BRdReM11KBYLJBI0vfISNffdQzxwYLukiN5BU1XyMu0MKMrAZTcR72w9BlBW4OLiSUO49JShDCx2A8mNIxYuq+OeV5bz3lfb8AejmHSVhGFQ3eSnqt5LICQt74Q4UCTJFUL0Kq5x4ym77U7MRcUA+Jd+w5Y7ZhDaUpnewESPparJ1mP9i9xkOCwkEgbxzgWO/fKcXHjCYC47dSgVJcluPNFYgk9XJJPddxdtxReQZFeIdJByBdHnyC25viERiVD/7NN4OzcxUXSd3PMvIuPoid2qfEHGY8+TMAzavGFafWEwjNQWwAC1zX4+WlrL2qq21DFdUxg7OJfDRxbgdpiBZCJs1jVyPd2njEHGougu9lW5gjZt2rTb9/osPUheXlG6QxBppqoKNpuZUCiauvUoeh9F03CNGYuenU1gxQqMWAz/sm+INjTgGDkKRe8ei4FkPPY8iqJgs+hkOi2oikIwHCORSP5duuxmRvbPYkiph0AoRlN7iIQB1U1+Fq1pwBeMkuexpRLbNl8EXyCKWVcx6Vpa35eMRdFdqKpCfX3NXp8n7TO5LS0tPP/882zatAmr1cohhxzCWWedtdPHLliwgPfff5/29nZyc3M57bTTOPjgg3fr9WQmV8hsRd8T3raVmvv+QbSpEQBTYSHF107HXJj+D70yHns+wzBo90do9YZIxEHTt98paGgN8vGyWlZubkkdU1WF0YOyOXJUIR6XBdg+s+txmXHbzWm52yBjUXQXvWYmd+bMmRQWFjJ9+nTGjh3LG2+8QTweZ8CAAV0et2TJEl566SWuuuoqzjvvPHRd58knn2TChAnY7fZdfj2ZyRUyW9H36O4M3EccRaSujmhdLQmfj/ZPF2LKzcVSXJLW2GQ89nyKomA162S6rOiaQjASJxYzUFUFh83E8PJMRpRnEorEaWwLYhhQ2xxg0ZpG2vwRcj1WnLbkzK4vGKXNFyEajWPW1S6lEPubjEXRXeyrmdy0JrmVlZW8/fbb/PKXv8Rms+FwONA0jQULFnDMMcd0eWxVVRUVFRWMHj0aRVEoLS1l/vz5lJSUUFxcvMuvKUmukAt536SaTLjGH4pmdxBYvQpiUXyLvyLW3oatYjCqKT11kTIeexeLWcfjtGDSVYLhGNFoAk1TsFtNDCvLZOSALCLROA2tyWS3riXAojUNtHrD5HhsOG0mVEUhGkvQ6o3gD0YxDDCbtf0+uytjUXQX+yrJTWtRWlVVFdnZ2dhsttSx0tJS6urqCIfDWCyW1PEJEyZ0eW4gECAUCuHxeA5YvEKInk1RFDJPOBHrwIHU3H8v8fY22hd8iG/xYnLOPgf3EUehqNJ0Ruw9l92My27GH4zQ1B4mEotj0lWy3VbOOLI/Rx9cxMJltSzd0EzCMFi2sZllG5spL3QxtiKHoaWZqY4Mzd4gTR0h7BadTLcFm7l71JML0d2l9V+K3+/fodTA0bk9p8/n65Lk/qdnnnmGAQMGUFFRsVuv+Z8NvUXf8+3tvwN5G1B0L67BFQy86y5qHnsM3zdfE/d5qX/qn7R/OJ+Ciy7GXjH4gMUi47F3y3BZyXBZCYSiNLWHCEVimHSNHI+NKUcP4JgxxXy8rJav1zUSTxhU1nqprPViM1dx0KAcxg7OpSA7+XsybhjUNgUwm1TcDjMep2Wf/j6TsSi6i301Bnvcx8F4PM6TTz5JXV0dv/rVr3b7+VlZjm7VPqgn2bRpE6eccgrz588H4KSTTuLNN9+krKwszZHtGbfb9uMPEr1XpoPcO26l9etv2PTwY4Rqawlt2ULlXX8g5+gjKb/k51hysg9YODIee7dMoLgQgqEodS0BguEYZl3D7bJxYZGHU48cwJcr6/hiZR0tHSGCkThfrKrni1X19Mt3MWFEAWOH5OF2JX9txxIGDR1hHDYTWRm2VE3vviBjUfQWaU1yXS4XPp+vyzGfz4eiKLhcrh0eH41Guf/++4lGo/z6179OzfrujpYWv8zk7qGOjiCKotDeHqCgoJAFCz4DoLXVz+LFi3A4nAwdOizNUf44TVNxu210dASJx2UFcZ9XXkH/P9xN87/fpen110iEQjR9tJDmz78kZ/LpZJ90EqrZvN9eXsZj3+Ox6dg0aGwLEQjH0DUFVVE4bHgehw7LpbK2gyVrG1lV2Uo8YbC13svWei+zF2xkeP9Mxg3JozTfiaIoBIMRahs60DUVt91MptuCtoclNzIWRXfRK2Zyy8rKaGlpwe/3pxLWyspKCgsLMe/kl8qjjz6KyWRi+vTpaNqe9RNMJAwpqN9D3170YjFjh/Yyzz33LIcffiSDBg1JR2h7JB5PSJsc0UnBc/wkXBMOp+HlWXg/+wQjEqHx1VdoXfAhueeej3PM2P16F0jGY9+iqSoFWXYi0TiN7UH8oRgmTUFRFMryXZTluzhpQozlm5pZsq6JhtYg0XiCpRuaWbqhmWy3hdEVORw8MAen3UQiYdDSEaKxLYjdopPhNOO07dmHMxmLordIa5Lbr18/ysvLefXVV5k6dSptbW289957nHjiiQDMmDGDSy65hIEDB/LFF19QW1vLjBkz9jjB3V3BWJA6f+MBea1vFThysem7fqvoqKPG84c//IlZs55j/fq1FBUVc+ut/0NFZ03h0qXf8MAD97B58yYcDgennHIaV1xxTer5//rXLF577RXq6mopKirmyiuv5cgjJwLQ2trKH/5wG8uXL6WgoIDzz7849by6ulqmTj2d5557hQceuIfPPlvIokWf8+GH7/P3vz/As88+yeuv/4v29jby8vK55JLLOPHEk/fRT0mI/UNzuSj8xeVkHn8CDc88RWjzJmLNTdQ+cC+2ocPIO//CtLccE72L2aRRnOMkGounZnYVxUBTVWwWnUOH5TN+aB41zQG+WdfE8s3NRKIJmjvCvL+4mvlLqhncz8OYihwGFWdg0lWi8QR1zUEUNYjLZiLLbUWXOlvRB6W9Jveqq67imWee4ZZbbsFmszFx4kQmTkwmWQ0NDYTDYQA+/fRTmpubuemmm7o8/7DDDuOiiy7a53EFY0H+36d/JBgL7vNz/xCbbuPOw3+7W4nuCy88w6233kFubh6/+90tPProA/zpT3+npaWZm2++nuuvv4nJk89g8+aN/PrXN5Cbm8uUKeewYMF8nnzycWbOvJeBAytYuPAjZsz4HS+++Cp5efncc89fiEYjvPbaXILBEHfc8fsur/vtrNYf/ziTqVNP5+KLL+X0089kxYplvPLKLB599Clyc/NYtOhzfv/7/+LQQ38i3TBEj2AtLaPf7/4f3i+/oPGlF4i3txNcs5otd8wgY+Kx5JxxJprTme4wRS9i0jWKchwkDIMOX4SOQIRQJI5JT87uFuc4KM5xcML4ElZvaeXr9U1U1fswDFhb1cbaqjZcdhMHD8phTEUOmZ2bTPhDUdr9EaxmjQxHsuODrEsRfUXak1yPx8P06dN3+r2HHnoo9f//mdyK7U466RRKSvoBcOSRR/PCC88A8N5771BQUMSUKWcDUFExhEmTTuX99//NlCnnMHfuG0yefAYVFckSg6OPPoZRow7mvffe4YILfs7ChQu4884/4nA4cTicnHPOuSxd+nXqdQ2ja9nHt197vV5UVU2VnIwffxjvvrtg//4QhNjHFEXBPeEwnKPH0Dz3TdrefQcjFqX9g/fxfvk5OVPOJmPiMdJyTOxTqqLgcVnwuCxEonFavWF8oShGAnRdwWzSOHhQDgcPyqGpPcQ365tYuqEJfyiGNxBl4bJaFi6rpbzQxZiKHIZ1tiKLJwwa20I0todwWpMbV5hN6d1GWIj9Le1Jbnf17Yxqdy9XACgo2L7BhdVqTc1+19bWUl5e3uWxJSX9+OCD9wCort7GokVf8NJLzwOQzFENBgwYSEdHO+FwuMu5+/Ur3aV4DjnkUCoqBnPOOadxyCGHMmHC4Zx00qlYrdbdel9CdAeqxULuWefgmXgsDS88i/+br0n4/TQ89zRtH84n74KLsA8Zmu4wRS9kNmnkZ9nJM4zkjKwvQiAcQ+tshZmTYeX4Q0o4dmwR67e28/X6JjZUt2MYpFqRzTNXMWpANmMG51CQlWxFFgjHaPd7sZo13A4zbocZVWZ3RS8kSe4PsOk2+mfsWmKXTur3zCRFo5HveUbyYmaxWLj66us599wLd3hEU1MTkGzZ9q1dXbBnMpn4v//7Gxs3bmDhwgW8+upLvPjiczzxxDPY7bvfEUOI7sCUnU3x9TfiX7OaxueeJlJbS6R6G9v+/Eec48aT+7NzMWXnpDtM0QspioLTllxIFk8kaPNG8AYiROMJTLqKpqoMLctkaFkmHf4ISzc08fX6Jtp8yZKHRWsaWLSmgcJsO2Mqchg5IAurWU9uNNEepKk9udFEfpa0DhO9i9xn68WKikrYsqWyy7EtWzantkEuKiph48YNXb5fX18HJMtIdF2noaE+9b3Nmzfu0uvGYjECAT8DBw7ikksu45//TM4UL1r05Z6+FSG6DcfQYZTdcRe5F1yE2rmZjW/xIipv/W+aZr9GovNOihD7g6aqZGdYKS90U5LnxKxrxOIG8USyG4LbYeaog4uYfvYoLp40mJH9s9A622bWNgd46/MqZs5axusfb2ZLnRdVVdA1hUgszpZ6L+u3ttLQGiASjaXzbQqxT0iS24v99KcnUFNTzZtvvk48HmfVqhXMmzeXU045DYAzzjiL999/l88+W0g8HmfJkq/4+c/PZdWqFei6zrhx43n55Rfw+33U1dXy2muvfO9rWSwWqqu34ff7eOGFZ/n1r2+ksbEBgMrKzfh8HRTLqnTRSyiqSuZPj6f///6ZjInHgqJgRKO0vDmbylt/i/fLL3aoWRdiX7OZdYpyHAwocpPtsqEqCtFoAsMwUBSF/oVuzpo4gF+dezAnTehHfmZypjYWT7BsYzNPvb2WB15bwSfLa/EFoph0DQUFXzBKZZ2PytoO6lsChCKS8IqeScoVergfWiVbUFDAXXf9mUcffZD77vsbOTm5XHnltalWXuPHT+C6637JzJl/prW1mcLCIm655XcMHz4SgN/+dgZ33XUbU6acQkFBAZdffjUrVizb6WufdtoUHnvsIb766gseeeQp6uvruPTSCwmHw+TnF3DNNTcwaNDubcEsRHenORzkX3wJnp8eT/2zTxFav45Yayu1jzyI7YP3yT3/QqylPXNHQNFzfHexWjSWoKUj1GWx2ndbkdU2B/h6fRMrNrUQjsa7tCIb0s/DYaOKKM62YTYl58AC4Sgd/giarmIza2TYzdisunRoED2C8sEHH/Sp6YYRI8alOwSRZrqukpnpoLXVLw3PxT5jGAa+JYtpfPF5Yq0tyYOKQsbRE8mZcjbaTnZxBBmPYv8wvmex2reisTirKre3IvsuXVMYWJTB0DIPg/t5sFm2z4fFYgkUVcFm1nA5zDitJkl4xT6n6ypLly7a6/NIkiv6HEkqxP6UiEZomfcWrfPewuhc/KnabGSfcSaeY36Kone9gSbjUexvO1us9l3ftiJbtrEZXzDa5XuKAmUFLoaWZjK01IPbsX0XtXjMwFDAZtZw2k247NKlQewbkuTuIUlyhSQV4kCItrbSOOt5fF9tv1CbC4vIPe8CHCNGpo7JeBQHUjASo7UjnNxZDQPtOzuhKYpCiz/K4lV1rN7SSqt3x0WURTn2VMKb49nejSEeT5AwOhNemwmXw4wmPaTFHpIkdw9JkiskqRAHUmD9OhqefZpI9bbUMcfoMeT+7HzMeXkyHkVaJAyDDn+EDn+EcCSOrivouobbZaPDGyQWi9PQGmRNVRtrtrRS37rj7p85GVaGlnkYWppJYbY9VbaQSBjE4wksZh2H1USG0yzbCovdIknuHpIkV0hSIQ40I5GgfeHHNP3rZRL+zvpHTSdr0knknX462YXZMh5F2kRjCVq9IYKRGHaHlVAwQjzedSy2esOs2dLKmqo2tjb4djiH22FmaKmHIaUeyvJdqfrfZMJrYDap2K06Hqd1h3IJIf6TJLl7SJJcIUmuSJd4IEDT7Ndo/+B96OxrqmVkUH7BeZjGjCehSsMbkT6apmC2WqiqacUbiBKPJdB1ZYeFZb5AlLVb21hT1crmWu8OGwXZLDqD+2UwtDSTAUXuVFJrGAbRWAKzrmGz6HicZixmGfNiR5Lk7iFJcoUkuSLdInW11D/3DMHVq1LHNLebzONPJOOYY9FkZ0CRBv95bQxFYrT7IgTDMSKxOCZd3SHhDUVibNjWzpqqNtZvayf6H9dUk64yqDjZqaGiJANrZ1JrGAaxuIGuqdgsye2F7RbTAXuvonuTJHcPSZIrJMkV3YVv6Tc0vTKLSG1t6phiteKZeAye4ydhysxMY3Sir/mha2M0lqDNFyIQihGOJdD/oyXZt4/ZVNvB2i2trN3aTjDcdRMJVVXoX+BiaFkmQ/p5cNq3J7XRaAJNS/b0ddpNOKwm6dTQh0mSu4ckyRWS5IruRNMU2LSWyudnEdy48bvfwP2Tw8madDLmwqL0BSj6jF29NsbiCTr8EfyhKKFIHFVlh04KiYRBVb03uXCtqo0Of2SH85TkOVKdGrLc1i7nB7CYNOwWE26HWep4+xhJcveQJLlCklzRnXx3PHrXraf5zdkElm/fWRBFwTF6DFknnYJt4KD0BSp6vT25NtYSNLgAACAASURBVCYSBt5gBF8gSjASRzFA07vOwBqGQW1zgDVVbaytaqWxLbTDefIybQwtTXZqyM+ypcoivlvHazFruOwm7DLL2+tJkruHJMn9YU1NTfzmN79k69YtPP/8v8jNzUt3SPucJLmiO9nZeIzU1dI85028i76AeDz1WNvgIWSedAqOUQfJLlNin9vba+O3u6x5A1GC4RjxuIHJtOMMbFN7KNWpoabJv8P3XXYTg4ozGFSSwYBCNxazlvpePGZgYGAxJ2d5pT1Z77Svklxt2rRpt+/1WXqQvDy57fdD5sx5ncWLF/Haa/Nwudx7da65c9+goKAAi8X64w8+gFRVwWYzEwpFd1gVLMSBtrPxqDlduMaO4/+3d+/hUdX3vsffa62535KQGyThFlAgXL2hgEB3RdRSsWhBaa2nbmvt9tpa3dbdU3u2R1u7rW5PS4XW7d2q1WrtU7Cl2wqKVdGNiBQBISEk5EpuM5n7zFrr/DHJkEDAAIEJk+/refIkWbNmzW9wufLJN9/fb+XMnY9pGMTq9oGuk2xtpXPj+wQ/2oTqcGAbMQJFFtwXA+R4r42KomCzanhdNvK8DlwOC4ZhkEyaxJMGqprax+WwMKrYy5mnF3LGaQXkee3ohoG/q6UhnjBobAvzaXU77/2jiT0NAULRBPauO6tpmopppia9tQZidIbjRBNJVBQsfUyOE6ceVVVoaqo/7uPI2h2il2AwSGFhEVbr8c1y1XWdX/7yP5k6dRo+X84AjU6IocWSm0vRVV8jf/FXaH/zDfxv/Dd6sJN43T4aH/8NLX94hbyFF5Ezdz6q3Z7p4QrRi9NuwWlPxYx4IklH90oNiQNLk/ncNs6ZVMQ5k4qIxFIrNeyu81NZFyAcS2KYJnubguxtCvK3TXWHrfJG4zrBcBgwcdg0XI5UL69UeYc2aVc4Aj0cJt7Y8Pk7DiDb8BFoLle/929sbGDp0sXcd9/P+K//WkV9fR0VFVO4996fkpc3jE2bPuSxx1ZSVVWJx+Nh8eIlfPOb3wLgiSd+w44d23E6HWzc+B5Lly7nmWeewDRNrFYrzz//Ck6ni0ceeZBNmz4kGo1w5pnn8P3v30VBQSEAO3fu4D//8z+orNxFYWER1133HS644EIuvvgLhMNhLBYr11xzbfo1BwNpVxCDydGcj0YiQeDdd2j78xqSLS3p7arbTe4XF5D3xQVoXu+JHrLIUifr2pjUDfzB1MS1WEJH62OlBsMwaWgNsbsuwO59fur6aGtQFYWRRW7Gl+UwvjSHojxnr7uuJXUTmyW1RJnXacPpsEiV9xQhPbnHqL8hVw+H2fODOzDC4RM8ot5Ul4uxD/y830G3O+SeccZZ/PjH92G3O/i3f7sDr9fLd797J1//+lLuuOMHLFx4CVVVldxxx63ceOOtLFhwEU888RteffVlrr/+X1i8eAmKovDEE7/hgw/eZ9WqJwC4667vYbXauPvuH6EoKg899FPa29t5+OEVxGJRrrxyCcuXX80VV1zJ5s2b+MEPbufJJ3+LzWZn6dLFPP/8K4wcOepE/pMdNQm5YjA5lvPRNAyCH22ibc2fiNXWpLcrVis5c+eRt/BirF2/iArRX5m4NuqGQWcoQTCaIBpLgkKf1ddwNEFlXaBXlfdgR+rlTSYNUJRUlddukSrvIDdQIVfaFbLEFVcsIz+/AIBly77GPffcTUXFnykvH8fChZcAUF4+jsWLl7B27essWHARAJqmctlll/d5zPb2Nt599x1++9vf43Z7APj2t2/iq1+9lPb2Nj75ZAvJZIJly76Goiicc8653HvvA9jtDkwz9btT92chxMBRVBXv2efgOetswjt30PanPxLZuQMzkaDjzb/RsX4d3nNmMuziL2EfZL9kCtGTpqrkeu3keu0YpkkwHCcYSRBNGOi6gUVTuvp4rUwdl8/UcfmHrfJ2hhNs3tXC5l0th63yJnWDjmCMVn8Um0XFYdfwum04bVLlzUYScg9D66qoDvZ2hW49q6XDh48gkYizb18t27dv44IL5qQfM00YPXp0+vuiouLDHrO+PtX0fe21X+v1fIvFQlNTE/X1dRQVFfe6MMyZMxdIVZiFECeWoii4J07CPXESsdoaWlf/ieBHm8Aw6Nz4Pp0b38c1ZWpq+bEJE+WHuBjUVEXB57bjc6f6y2PxJIFwnEhMJ5bQUZVUYUZVFUoLPZQWepg/oyRV5a1PBd7P7eUtzWFsiReHzYIJROI6neEQiqJgt2m4HRa8LqnyZgsJuUeguVw4y8dlehj9ousH/rTUXT01DINZs+bwwAMPH/Z5mnb4U8But6MoCq+99he8ffT5bdny0RFn4MoPVCFOHvvIUZT8y00kWvbT9uc1BN79O2YiQfgfWwn/Yyv2seUMu/hLeM44U1ZkEKcEu81CYddtgA3DJBg5QpW3PJ+p5fmYpkl9y7FXeds7Y+z3R7FrKg67Ba/bKlXeU5iE3CxRX7+P0047HYDGxnocDgennz6RF198rtd+bW2teL2+fq2eMGLECBRFYffuzzjjjFQvczKZpKOjg4KCAkpKSmlsrCeZTGKxpE6lv/xlDePHn47H45FWBSEywFpQSPE3vknBV66g7b/X4l/3N4xIhNieKhpWrsBaXEzeRZfgmzUH9ThXURHiZFHVQ6u8/lCcaLx3lVdRBrLKm6QzHJde3lOY/JfKEn/4w+9pb28jEPDz0ksvMHv2+Vx44UUEAn6efvpxYrEYdXX7+N73buLll1/s1zHdbg8XXLCQlSt/yf79zcRiUVatWsHtt98EwHnnzcHhcPLMM08Qj8fZvHkTDz30AJqmYe9azqi2tobwSZ68J4QAzeul8PKvUv7zRyi8cjlabi4AiaYmmp95ij133UHbn9egy/+f4hRkt1koynMxqtjLuJIcCnOd2CwqhpG6Q1p3kaW7yrtkXjnfv2o61y2ayPwZJZQWuNPH6q7yvry+kp+/sIWn/ryDt7fUU9scRFUVLNqBXt499QGqGwI0toUIRxJSzBnkpJKbJS666Evceut30kuIfe97d+Hz5fDAAw+zYsUjPPPME+Tm5nHxxYtYvvzqfh/3u9+9k0ceeZBvfGMZqqoxZcrUdPuD1WrlkUce5f77f8zzzz9DcfFw7r77x4wdWw7A/Plf5Ec/+gGXXXY5t932/RPyvoUQR6ba7eRdeBG5/3QBgQ820vb6ahKNDegBPy2vvEzbmtXkzP8COfPmYysenunhCnHUBrrKW9MUpKYpyPrN9ditGmOGexlb4qN8hJf8HAcoh67L67Sn1uW1WqR2OJjIEmKnuMbGBpYtu4znnnuZUaNGf/4ThCwhJgaVk30+mqZJaOsW2lb/iWhVZa/HHOPG45t9Pt5zzkFzuQ9zBJGtsvHa2KuXN66jG2a6l7cn0zSpbw2ze5+fqvoAdftDGH1UaX0ua1fg9TF2hA+Py5p+ne51ee02Da/ListhRZVe3mMiS4iJNPlziRCivxRFwTNtBp5pM4hU7qZ1zZ8Ib90KpkG0cjfRyt3sf+E5PGeciW/O+bgqpshENXHKOlyVNxJLpm413LPKW+CmtMDN/BklxBI6exs72VMfoKohwP6OKACBcIItu1vZsrsVgKJcJ2NLvJSX+Bhd7AUFYgmdUGsCALtNw2W34nNbsVq0vgcpThgJuVlAZn0KIY6Fc9x4ym79Hkl/B/53/07gnQ0kmhoxk0k6P/yAzg8/QMvJxXfeLHyzz8deWprpIQtxXOw2C0U9VmzojMQJ9VHltVs1Th+Zy+kjU73sneE4exo6qaoPsKchQGc4FWKbOyI0d0TY+GkzqqJQVuRm7Agf5SU+Sgvc6IZJIByjNRDBatFw2DQ8LituqfKeFNKuIIacbPyTnDh1Dabz0TRNYjV78b+9ns4PPzjkjo/2MWPxzZ6Db+Z5aB5PhkYpTpTBdC5mQjSeJNCjl1dBwWI5NIiapkmLP8qehgBV9Z1UNwaIJw7997JZVcYM91Fe4mXsCB8FOY70UmWmCXarhtOu4XPZsNuk5tiT3Nb3GEnIFUP9Qi4Gl8F6PprJJMEtH+Pf8BbhT7eB0WNsmoZn2gx8c87HPWUqikV+QGeDwXouZoJhmkSjSTojCaLxVGvD4UKvbhjUt4TTVd59zX3383pd1lQvb4mPsSO8eF02TDPVy6tpKg6risdpxeO0oapDu8orIfcYScgVciEXg8mpcD4mOwN0vvcu/nc2EK+v6/WY5vXiPfc8fLPPxyGTX09pp8K5mClHE3rjCZ29TV2tDfWdNHdE+jxmYa4jHXpHD/dit2rouoFhgs2iYrN2tTc4h14/r4TcYyQhV8iFXAwmp9r5GNtXS8fbb9H5wfsYwWCvx2xlI8mZPQfvubOw5ORkaITiWJ1q52ImHRx6E7oBZt+htzMcp7qhk6qGAFX1B/p5e1IVhdJCN+VdVd6SAjcWTU2v2qCqSmrlBmvqTmxuhzWrb0ohIfcYScgVciEXg8mpej6auk5o21b8b60n9I+toOsHHlRV3FOm4pt9Pu7pM+TOaqeIU/VcHAz6G3pN06TVH6WqIbVyQ3VjJ7GEfsjxVFWhOM/JiHwXJQVuRuS7KMp1omkqumGg66Bp3cFXw+mw4LJb0LJkJRQJucdIQq6QC7kYTLLhfNRDIQIb3yew4S1itTW9HlNdbrznnotv1vk4xo6V1WAGsWw4FweL/oZewzCpawl1TWILsG9/CMPoO5Zp3cG3wE1JvosR+W4K8xxoqkqyq83BoqmpVgdLqr/XYbOckv29EnKPkYRcIRdyMZhk2/kYb6in450NdL7/Lrrf3+sx2/AR+GbPwTtrDta8vAyNUBxOtp2Lg0nP0BtL6MQTOvTR0xtP6NQ0B2loCdHQGqa+NUwgFD/scTVVoXiYi5ICFyX5qYpvYa4TRYGknop3Vk3FalVxWC24HRZsNm3QL18mIfcYDdWQ+8QTv2Hjxvf49a+fzPRQMk4u5GIwydbz0TQMQts/JfD2W4Q++Rgz0aMPUVFwVUzGN3sOnhlnotrtmRuoSMvWc3Ew6m/oBQhFEtS3hmloDdHQEqa+NdRnX283i6ZSPMxJSb6bkoJUxTe1fBkkkyYoYNNUbDYNu7V7Yps6qP7KInc8EwC89dY6xo8/jdLSss/ddzCdwEKI7KaoKp7JU/BMnoIeidD54Ub8G94mtqcKTJPwtn8Q3vYPVKcTz9nn4Dt3Fs7xp8lyZGJIUBUFl9OKy9l1W+A+Qm+q/UDB7bRyWlkOp5UdmMwZDCeob01VextaQ9S3hAlGUsE3qRvU7Q9Rtz+U3t9q6Rl8UxXffJ+DSCxJiz+KqqT2sdu0VMW3K/ie6uRqcop7/PFV3HTTd/sVcoUQIhM0p5PceV8gd94XiDc3E/j7BgLvvkOyvR0jEiGw4W0CG95GdTpxTZ6KZ9p0XFOnYvH6Mj10IU6Kg0OvaZokkgahaOpubPGETkI3MbruyuZxWTnddeCObJBaxaG+NUxDSyj9ORRNApBIGuxrDrGvuXfwHX5Qq0N+joNwNElzRxhVVbFqSir8Wi04HakAfCr1+ErIPYJYNElHW/jzdxxAucNc2B39+8/yzW9+jT17qrj77u+zcOElXHDBhaxa9Stqa2vweDwsWrSY6667oc/nbtr0IY89tpKqqko8Hg+LFy/hm9/8FpBqbdi1aydTp07nd7/7LfF4gosvXsRtt31/wN6nEGJoshUVUbDkCvIvW0Jk12f4336L4OZNmPE4RiRC8H8+IPg/H4Ci4BhbjnvadDzTZ2ArGyl/jRJDhqIo2KwaNmvv9XEPBN8k8YRBQjfQdRNNBa/LxgSXjQldwdc0TTrDCerT/b2pdodw7EDwrW0OUtt8YClAmzUVfEfkuynOc1KU56Qw10EsodPeaWKaJppFw9q1soPDnlrVwaINrnaHbhJyDyMWTfLcyveJd50MJ4vNbuHqfzmvX0H3qaeeZ+7cc/jZzx5m6tQZLF58Ebfeejtf/vJlVFVVcsMN1zJp0mRmzz6/1/Oam5u4++47uOOOH7Bw4SVUVVVyxx23UlY2kgULLgJg69YtVFRM4ZVX1rBly2a++90bueiiS5g4seKEvG8hxNCiqCquCRNxTZiIEY8T3rGd4EebCP3jE/SODjBNolWVRKsqaX3tVSx5w3BPm4Z76nRckyqkj1cMSVaLSq7HDhw4/5O6QTiaIBLTiSd1EslU8FVU8Llt+Nw2Jo5OTfQ0TZNAKJ7u8a1vCdPQGibSlXXiCYOapiA1Tb3XwB7mtacCb56T4jwnhblO8n0OQtEkzYaJQmqCm8WaWtnBbbdit2sZX9JMQm4WME1wOBy89trrOJ0uAMrLxzF+/Hh27Pj0kJD7xhtrKS8fx8KFl6T3Xbx4CWvXvp4OuZqm8Y1vXAvAWWedQ25uHtXVeyTkCiEGnGqz4Zk2Hc+06ZimSby+juDHmwlu/ojY3mowTZLtbfjfWo//rfUoViuuiZNwT5uOe9p0rPkFmX4LQmSMRVPxue343Ae2JXWDSDxJJJokntCJ6yZJ3UAlFXxzPHYm9Qi+/mA83eNb3xKisS2SDr4AbZ0x2jpj7KjpSG/TVIWCHAdFXRXfojwnRblOvC4r/mAc00yt5WvRVGzW1Hq+LocV20mc5CYh9zDsjlRFdTC3KxzsjTf+yksvvUBTUwO6bqDrSWbMOHQ1ifr6OrZv38YFF8xJbzNNGD36wC05i4tH9HqOw+EgFosd07iEEKK/FEXBXlqGvbSM/EWXogeDBLd+QnDzJiLbP8WIRDATCUJbPyG09RP47bPYSstSbQ3TZuAYNw4lSxbEF+JYWTQVr9OG12lLb9MNg1hMJxhNkEgaqQ/dQAFyPDZyvXYqxgwDUsE3FEnS3BGhuT1Mc0eU5vYw+zuiJLpW3tANk6b2CE3tvW9bbLdqFOY5KM51Udgj/DpsGi0dUVC6ljWzpD6cDgtOm+WE3MFNQu4R2B0WiktOjYkPmzZ9yEMPPcC///tPmDv3C2iaxk03Xd/nvna7nVmz5vDAAw8f9niq/JAQQgwCmsdDzqzZ5MyajanrRCp3E/x4M6Etm0k0NQEQr9tHvG4f7X9eg+p2454yDff06bgnT0Vzuz/nFYQYGjRVxeVU05PbIHUzimgiSTiSJJbUSXT1+WKC22mh3OWjvEcOMk2T9s4Y+ztS4XZ/e4Tmjggt/ihm14K0sYR+yCQ3AI/T2qvi293vGwjHMYxUZdiipXqRXQ4LiaRx3Cs8SMjNEp9+uo3Ro8fwhS9cAEAsFmPv3j1MmzbjkH1LSsp4++23em1ra2vF6/VhldtvCiEGKUXTcJ0+AdfpE2DZVSRa9hPc8jHBzR8R2bUL9CRGKETnxvfo3PgeqCrO8afhnjod9/Tp2EaUDMrJMUJkiqoquOxWXPYewdc0icd1wrEksUSqxzeppz4UBfK8dob5HEwYdeCGLkndoNUf7ar8Hvjw97iRRTCSIBhJUFUf6DWGYV57r4pvUZ6Tglwn/rBBgU9C7pBms9mora2hoKCA5uZmmpubsFgs/PrXv6KgoIj9+5sPec6FF17EY489ytNPP85VV11NS8t+/u3f7uCiixbxta99IwPvQgghjp61oJC8Cy4k74ILMWIxwts/Jbj5I0Jbt6AHAmAYRD7bSeSznbS88hLWgsLU5LVpM3BOmIBqtX3+iwgxxKiKgsNuwWHvHRG7q76R6IEJbgndQO+aeFaU56R4mKvXc2JxPR18u6u/ze199/vuPKjf9xvzeh/rWEjIPcV95StX8Oij/4+zzprJeefN5uqrl5GXl8eNN97GuefO5oEH/i+rVq3AZjtwMff5cvjpTx9ixYpHeOaZJ8jNzePiixexfPnVR3glqX4IIQYv1W7HM+MMPDPOwDRNYrU1hD7eTPDjzcRqagCTRMt+Ot78Gx1v/g3FZsNVMbmrl3c6lly5zbAQR9JX1Re6en3jenp1h3hCJ2mYGLqJpiqUFboZWeRJ79/fft+BILf1FUOO3LpSDCZyPp54yUCA0NYtBDd/RHj7p5h9TKK1jxqNc8JEnOPG4xw/fkiGXjkXxUBK6ka67aG78pvUTXTDRFVSKy/0bB/q2e/bGohR5mkn33t8tVip5AohhMhqFp+PnDlzyZkzFzOZJLLrM4JbNhP6+GMSLfsBiNXsJVazl47/Xpt6TkFBKvCOG49j/GnYS8tQNO1ILyOE6MGiqVgOmugGqfAbi+uEYwniSYNk0ui6m5uBz21jmM+BpqnsqWw//jEc9xGEEEKIU4RiseCaVIFrUgVc9XXiTY0Et3xMaOsnxPZUYUSjACRbWuhsaaFz4/up59kdOMvLcXRVeh3l49BcsnKDEEerO/y6+wi/3Wv7moBVO/42SQm5Qgghhixb8XCGLbyYYQsvxjQM4o0NRHbvIrJzJ5HKXSRbWgAwY1HC2z8lvP3T1BMVBduIklTgHTce5/jTsBYVy+oNQhyjnmv7WiwqLfXH/5cTCblCCCEEqVsN20tKsZeUkjvvCwDonZ1EKncT2fUZkV2fEavZi5lMQted2eL1dfi7lmTUPF4c47taHMaNxzFmLKpNVnAQIlMk5AohhBCHoXm96VUbAMxkkmhNDZHdnxH5bCfRykr0ztS6n3qwk9DHmwl9vLnryRqO0aNxjDttSE9oEyJTJOQKIYQQ/aRYLDjLy3GWl8PCizFNk2RbW6rFYddOIrt2Ea+vB9MAXSdaVUW0qurAhLb8fJzjTktVfGVCmxAnlIRcIYQQ4hgpioI1Px9rfj6+c88DwIhGiVbvIbLrM8Kf7ew9oa21lc7WVjo/6J7QZscxtjzV2zt2HPaykViGDZPeXiEGgIRcIYQQYgCpDgeuiZNwTZxEPvSe0PbZZ0Qrd5HYn1q6zIzFiOzYTmTH9gPPdzqxlZRiLyvDXlqGrTT1WfN4DvOKQoi+SMgVQgghTqCjmtAGGJEI0crdRCt39zqOlpuLvbQ7+JZiLx2JraREJrcJcRgScrPYRx/9D/fd92PcbjfPPvtSpocjhBCiS18T2uKNDcTq9hGtqSFeW0Osvg69oyP9HL2jg3BHB+Ft/zhwIEXBWlTUq+JrLytLLWemqif7bQkxqEjIzWIvv/wCU6ZM4957f5rpoQghhDgCxWLBXjYSe9lIfOfOSm/XIxHi9XXE9tUSq6khtq+WeEM9Rjic2sE0STQ1kWhqgo82HTie1YptREkq/JaVYS8txVY6EkturvT7iiFDQm4WC4VCTJ5cnulhCCGEOEaa05m+vXA30zTR/X5idfsOhN+6fSQaGzGTidQ+iUT6VsU9qS53KvB29ft2tz7I3dtENpKQewSGHiURbTmpr2l1FKBqjn7vv3bt6/zsZ/fT/Yu5aZokEgkURUFRFLZs2czbb6/joYd+ydKli3n44RWsXPkLamtrGD/+NH78458wfPjwE/RuhBBCDDRFUbDk5mLJzcU9eUp6u2kYJPY3E6urI1ZbQ6y2hnhdHYmW/WCaABjhULoPuCfLsGE4ysroGDMKwzcMraAQa2ER1vx8FItEBXFqUtatW2dmehAn0+TJZ/VrP0OPUrftF5h69ASPqDdFc1A6+dajCro9rVq1gg8/3Mivf/0k3/veTUyZMo0bbriJxsYGli5dzOzZ53PXXf8bq9XGLbfcwLRp07n99rsG+F0MbhaLSl6em/b2EMmkkenhiCFOzkdxohmJOPGGBuJ1+4jV1BCtrSFeX48e8H/+k1U1tURaUTHWwiJsRUWp8FtUjLWwUCa9iRPCYlHZsuXD4z/OAIxFDBIbN77Ha6+9wuOPP4vlML95L1mylGHD8gGYOfM8du7c3ud+QgghsoNqteEYNRrHqNEwa056ux4KpVoe6vYRq60hUbePxP79JAOBA082DBL796eXPDuYJS+vK/QWdYXg4vT3mst1ot+aEEckIfcw1K6K6mBvV+jW2trC/ff/H+644weUlpYddr8RI0rSXzscDmKx2DGNUwghxKlNc7txnT4B1+kTgAN/VWhtaCXS0ER8fzOJpkbiTU0kmhpTAdjfkW59AEi2t5Nsbyfy2c5Djq96PL0qv7YeYVjz+WQCnDjhJOQegao5sLsPHxgHC9M0uffee5gzZx4LFlx0xH3loiKEEOJIVIcD+8iR2EeOPOQxM5kk0dJCvLmJRHMz8aZGEk1NxJubSLa3ga6n9zWCQaLBINGqqkOOo9gd2IoK020Q1qKidAi25ORKH7AYEHIWZYGnn36c9vZWHnzwkSPuJwFXCCHE8VAsFmzDh2PrY8KyaRgk29tS4be5uwrcSLy5mWRLC2YifmDfWJRYbS2x2to+XkRB8+WkWiHyhmHJy8WSNwxLXl7X59Q21Sr9wOLIJOSe4rZs+ZgXX3yOVauexPY5EwBMc0jNMRRCCHESKaqKNb8Aa34BrkkVvR4zTRM9ECDR3Exif6oCnG6DaG05sO5vamd0fwe6v4NY9Z7Dvp7q8WBNB988LLl5B4XhPDSn80S9XXEKkJB7iluz5o9EIhGuu+5qINUqpSjwv/7XdYdUbqWSK4QQIhMURcGSk4MlJwfnaacd8rgeDpFo3k+ipZlEWxvJro9EWyvJjnb0QACM3quPGMEgsWCw72pwF9XhOCj4HqgKW7uqwqrbLT8fs5QsISaGHFmySQwmcj6KwWIwn4umYaB3dnZNdGtLtUX0DMLt7eh+f/pmGEdDsVq7qsBdQTg3B83rQ/N60bw+LF4vms+H5vGi2u0n4N2Jg8kSYkIIIYQYEhRVTVeCGTOmz31M08QIhUh2pFZ8SLT3CMFtqWCc7PBjxnqvf28mEiT2p9ooPnccdjua14ulRwhOffZi8R26TfqGM0tCrhBCCCFOeYqioHk8aB4P9rJDV4boZkQjqYpwR0eqGtzeRrKtNR2G9UAAPRw+pD0CwIzFSMZiJFv6t7yo6nAcCL1d1WBL12fN5z2kYiyrSgws+dcUQgghxJChOpzYRjix9Vg3/mCmYWCEV02wswAADlhJREFUw+jBTpKBAHpnJ3pngGRnJ7rfn/ra709tD3amJs71MbnbiEYxotF+VYkBVKczFYbdblSXu8dnF5rLg+p2obncqO4ej7lcKDab9BX3QUKuEEIIIUQPiqqmq8K24SM+d3/TMFKtEl1hOPXRFZADAZIBf6pCHAigh4IY4QjQRyiORDAiEY62s1ixWFLBtzsAu1zpIKy5DgRltdf3qY9srh5n7zsTQgghhDgJFFVN9+HC4SvE3UxdRw+F0mFYDwRIBju7grAfPRhMfYRCGOFwKvxGo/QVjCF1kw7d70f3+49+7DbbQZXjrmqxw4HqdKY+Oxyojh5fH7RdsdsHZSVZQq4QQgghxEmkaBoWnw+Lz9fv55iGgRGJoIdDGKFwV0U43PV9KB2K9VAqIBuhEHokFZDNWOzwx43HScbj0N5+HG9IQbXbU+HX7kBxONCcTpTDBWR732G5+2tQj30sPUjIFUIIIYQY5BRVTbcYUHh0zzV1PR2I9VAYIxzs+hxKBeNgMBWau78OhzFjUYxYDCMW63W75r5fwEz3Hw8ExW6HG7993MeRkCuEEEIIkcUUTevRTnH0zGQyFWK72iZSH5EDnyNR9Ggk3VNs9Pq6a/9YFDMW79daxmYsBqEQuN3HNN5uGQ+5bW1tPP/881RVVeFwODj77LO5/PLL+9z3zTffZP369QQCAUpLS7nyyisZNWrUSR6xEEIIIcTQoVgs6Yl4x8vU9R5B+dCwbESjkIhR73Id92tlPOSuXLmSMWPG8JOf/ITOzk5++ctf4vP5WLBgQa/9tmzZwurVq7n11lspLS3lzTffZMWKFdx3333YbLLYshBCCCHEYKdo2oG2i8OwWFTqB+COZwPT2XuMqqurqaur4/LLL8fhcFBYWMiCBQt45513Dtl3w4YNzJ49mzFjxmC1Wlm4cCGKovDJJ59kYORCCCGEEGIwy2jIrampIT8/H6fTmd42atQoGhsbiR00E7CmpqZXa4KiKJSVlVFdXX2yhiuEEEIIIU4RGW1XCIVCuA7quXB3la+DwSB2u/1z9w0Gg0f1mqqqoKqDby03cfJomtrrsxCZJOejGCzkXBSDxUCdgxnvyT0aZh+3zDtaW7f+zwCMRAghhBBCDGYZ/XXN6/UeUokNBoMoioL3oGUuPB4PoVCo17ZQKHTIfkIIIYQQQmQ05I4ePZq2trZe4bW6upoRI0YcsmLC6NGj2bt3b/p7wzCoqalh7NixJ228QgghhBDi1JDRkDty5EjGjBnDq6++SjQapbGxkTfeeIP58+cDcM8991BZWQnA/Pnzef/999mzZw/xeJzXX38dq9XK1KlTM/kWhBBCCCHEIJTxntwbbriBZ599ljvvvBOn08n8+fPTIbe5uTm9ysLkyZNZsmQJv/nNb+js7GTMmDHcfPPNWK3WTA5fCCGEEEIMQsq6deuOfzaXEEIIIYQQg4isEyKEEEIIIbKOhFwhhBBCCJF1JOQKIYQQQoisIyFXCCGEEEJkHQm5QgghhBAi60jIFUIIIYQQWSfj6+QKcTJ95zvfwWLpfdrPnTuXK6+8MkMjEkPJtm3beOqpp5gwYQLf+ta3ej22Y8cO/vCHP9DY2MiwYcO45JJLmDlzZoZGKrLd4c7Fzz77jIcffviQ6+Q///M/c+aZZ57sYYohoK2tjd/97nfs2rULTdOYPHkyV155JU6n87ivixJyxZBz7733MmzYsEwPQwwxa9eu5d1336WoqOiQx/x+P48++ijLly/nnHPOYdeuXTz66KMMHz6cUaNGZWC0Ipsd6VwEyM/P5/777z/JoxJD1a9+9StGjx7NAw88QDgcZuXKlfz+979n8eLFx31dlHYFIYQ4CWw2G3fffTeFhYWHPPbBBx9QXFzMrFmzsFgsTJo0ienTp/POO+9kYKQi2x3pXBTiZIpEIowePZolS5Zgs9nIzc3lvPPOY9euXQNyXZRKrhhyXn31VSorK4lGo5x11lksXboUu92e6WGJLPdP//RPh31s7969h1QmRo4cyaZNm070sMQQdKRzEVLBY+XKlezevRur1cqCBQtYsGDBSRqdGEqcTifXXHNNr23t7e3k5uYOyHVRKrliSCkvL2fSpEncd9993HXXXezZs4cXXngh08MSQ1woFMLlcvXa5na7CQaDGRqRGKocDgdlZWVceOGF/Md//AfXXHMNq1ev5t1338300MQQUF1dzfr16/nSl740INdFCbliSPnXf/1X5syZg6ZpDB8+nCVLlvDBBx+g63qmhyaEEBk3atQobr/9dsaPH4+maVRUVDBv3jwJueKE2717N7/4xS9YsmQJEydOHJBjSsgVQ1pBQQGGYRAIBDI9FDGEeTweQqFQr22hUAiv15uhEQlxQH5+Pn6/P9PDEFlsy5YtrFixgiuvvDLdTjMQ10UJuWLIqK2t5fe//32vbfX19VgsFnJzczM0KiFg9OjR7N27t9e26upqxo4dm6ERiaFq06ZNvPXWW722NTQ0UFBQkKERiWxXWVnJ008/zQ033MC5556b3j4Q10UJuWLI8Hq9bNiwgbVr15JMJmlqauJPf/oT8+bNQ1GUTA9PDGHnnnsura2t/P3vfyeRSLB161a2bdvGvHnzMj00McRYLBZeeeUVtm/fjq7rfPrpp7z33nvMnz8/00MTWcgwDJ599lkuv/xyJk2a1OuxgbguKuvWrTMHetBCDFa7d+/m1Vdfpa6uDqvVyqxZs7jssssOWfhciIF28803A6T7vzVNA2DFihVA6tx88cUXaWxsJD8/nyVLljBjxozMDFZktc87F9955x3++te/0t7ejs/nY9GiRcyePTszgxVZbffu3fz85z/v82fwvffeS1tb23FdFyXkCiGEEEKIrCPtCkIIIYQQIutIyBVCCCGEEFlHQq4QQgghhMg6EnKFEEIIIUTWkZArhBBCCCGyjoRcIYQQQgiRdSTkCiGEEEKIrCMhVwghhBBCZB0JuUIIIYQQIutIyBVCiCGsra2Nm2++me3bt2d6KEIIMaDktr5CCDHErFu3jpkzZ+J2uzM9FCGEOGGkkiuEEENIOBzmpZdeIhgMZnooQghxQkklVwghjkFtbS3PPfccdXV15Ofnc/nll/PKK68wc+ZMvvzlL7N582bWrl1LQ0MDFouFKVOmsHTpUjweDwDf+c53uPbaa9m2bRtbt25F0zRmzpzJsmXL0q/Rn2MsXbqUDRs2YLVa+eEPf0ggEODll19m27ZtJJNJ8vPzueSSS5g5cyZ1dXX85Cc/Qdd1LBYLZ599Npdeeik//OEPufXWW6moqMAwDP7yl7+wceNGWltb8fl8nHfeeVx66aUoisJ7773Hyy+/zE033cSLL75IU1MTw4YNY9myZVRUVGTkv4UQQvTFkukBCCHEqeixxx6jqKiIBx98kHg8zlNPPYXf7wdgx44dPP7441x77bWceeaZ+P1+nnrqKVauXMmdd96ZPsaaNWv4+te/zrXXXsuWLVtYtWoVFRUVTJkyhe3bt/frGBs2bOD666+ntLQUgGeffZZQKMT999+Pw+Fgw4YNPPnkk4waNYrS0lJuu+02Hn74YX70ox9RXFxMa2trr/e1Zs0aNmzYwI033sioUaOoqqriV7/6FZqmsWjRIgCi0Shvvvkmt9xyCy6XiyeeeIInn3ySBx988ET/swshRL9Ju4IQQhyl6upqmpubufTSS3E6neTk5PDVr36VWCwGpHpep06dyllnnYWiKOTm5vKVr3yFyspKWlpa0seZNm0aEyZMQFEUZsyYgc1mo66uDoD169f36xgVFRXpgAvw7W9/m9tuuw2n04miKMyaNQvTNNmzZ0+/3tv69ev54he/yJgxY1BVlfHjxzNr1izee++99D6GYbBo0SJ8Pl+6ItzZ2UlnZ+dx/bsKIcRAkkquEEIcpba2NgAKCwvT20pLS7Hb7QA0NTXR3NzMzTff3Ot5mqbR2tpKQUHBIc8HsNvtJBKJ4zpGQ0MDf/zjH6murk6HbiB93COJRCKEQiFKSkp6bS8pKWHdunW9tvV83e733Z/XEEKIk0VCrhBCHCXTTE1lsFh6X0JVNfXHMavVyty5c1m+fPkRj6MoymEf6+8xNE1Lfx2NRnnkkUeYNGkS99xzDzk5ORiGwY033njEY3Q7XEg1DOOoxi6EEIOBtCsIIcRRys3NBWD//v3pbfX19UQiEQCKi4upqanp9Zx4PJ7u2e2PYzlGQ0MD4XCYCy+8kJycHACqqqr6/Zperxen08m+fft6ba+rq6OoqKjfxxFCiMFAQq4QQhylsWPHkpOTw+rVq4lGo/j9fl599dX0n+0XLFhAdXU1b7zxBvF4nGAwyLPPPssjjzzS79c4lmPk5+ejaRq7du3CMAwqKyv561//isvlSrdY2Gw2IBWIu0N5N0VRmDt3LuvWraO6uhrDMNi5cyfvv/8+8+bNO9p/JiGEyChpVxBCiKOkqirXXXcdL7zwAnfeeSfFxcUsW7aMvXv3oqoqY8aM4frrr+f111/ntddew2KxUFFRwS233NLrOAf/yb/n98dyDJ/Px/Lly1m9ejWrV69m7NixXH311WzYsIG//e1vqKrKokWLmDhxIo899hgVFRVcddVVvY532WWXoSgKjz/+OIFAgPz8fK644goJuUKIU46skyuEEMfANE0Mw0j3xCaTSW655RauueYaZs2aleHRCSGEkHYFIYQ4Bvfddx+PPfYYkUiEeDzOa6+9hs1mkxsiCCHEICGVXCGEOAaNjY289NJL6fVnS0pKWLJkCePHj8/wyIQQQoCEXCGEEEIIkYWkXUEIIYQQQmQdCblCCCGEECLrSMgVQgghhBBZR0KuEEIIIYTIOhJyhRBCCCFE1pGQK4QQQgghso6EXCGEEEIIkXUk5AohhBBCiKzz/wGw7BLNx68pnQAAAABJRU5ErkJgg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98909343"/>
              </p:ext>
            </p:extLst>
          </p:nvPr>
        </p:nvGraphicFramePr>
        <p:xfrm>
          <a:off x="304799" y="1261529"/>
          <a:ext cx="8627534" cy="4597404"/>
        </p:xfrm>
        <a:graphic>
          <a:graphicData uri="http://schemas.openxmlformats.org/drawingml/2006/table">
            <a:tbl>
              <a:tblPr firstRow="1" firstCol="1" bandRow="1">
                <a:tableStyleId>{B301B821-A1FF-4177-AEE7-76D212191A09}</a:tableStyleId>
              </a:tblPr>
              <a:tblGrid>
                <a:gridCol w="2040468"/>
                <a:gridCol w="823874"/>
                <a:gridCol w="1463229"/>
                <a:gridCol w="1485661"/>
                <a:gridCol w="1894607"/>
                <a:gridCol w="919695"/>
              </a:tblGrid>
              <a:tr h="328386">
                <a:tc>
                  <a:txBody>
                    <a:bodyPr/>
                    <a:lstStyle/>
                    <a:p>
                      <a:pPr marL="0" marR="0">
                        <a:spcBef>
                          <a:spcPts val="0"/>
                        </a:spcBef>
                        <a:spcAft>
                          <a:spcPts val="0"/>
                        </a:spcAft>
                      </a:pPr>
                      <a:r>
                        <a:rPr lang="en-US" sz="2000" dirty="0">
                          <a:effectLst/>
                        </a:rPr>
                        <a:t>Scenario</a:t>
                      </a:r>
                      <a:r>
                        <a:rPr lang="en-US" sz="2000" baseline="30000" dirty="0">
                          <a:effectLst/>
                        </a:rPr>
                        <a:t>1</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N</a:t>
                      </a:r>
                      <a:r>
                        <a:rPr lang="en-US" sz="2000" baseline="30000" dirty="0">
                          <a:effectLst/>
                        </a:rPr>
                        <a:t>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Frequency</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Value ($)</a:t>
                      </a:r>
                      <a:r>
                        <a:rPr lang="en-US" sz="2000" baseline="30000" dirty="0">
                          <a:effectLst/>
                        </a:rPr>
                        <a:t>3</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Name</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Lethal</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All recessive loci</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0.0276</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150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err="1">
                          <a:effectLst/>
                        </a:rPr>
                        <a:t>Brachyspina</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0.0192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HH1</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0.0166</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HH2</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 </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0.0295</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HH3</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0.0037</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HH4</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0.0222</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HH5</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0.0025</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150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BLAD</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0.0137</a:t>
                      </a:r>
                      <a:endParaRPr lang="en-US" sz="2000" dirty="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70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CVM</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Yes</a:t>
                      </a:r>
                      <a:endParaRPr lang="en-US" sz="2000" dirty="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0.0001</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DUMPS</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0.0007</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150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err="1">
                          <a:effectLst/>
                        </a:rPr>
                        <a:t>Mulefoot</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Yes</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0.9929</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40</a:t>
                      </a:r>
                      <a:endParaRPr lang="en-US" sz="200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Horned</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No</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 </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0.0542</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-20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Red coat color</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a:effectLst/>
                        </a:rPr>
                        <a:t>No</a:t>
                      </a:r>
                      <a:endParaRPr lang="en-US" sz="2000">
                        <a:effectLst/>
                        <a:latin typeface="Times New Roman" charset="0"/>
                        <a:ea typeface="Times New Roman" charset="0"/>
                      </a:endParaRPr>
                    </a:p>
                  </a:txBody>
                  <a:tcPr marL="53975" marR="53975" marT="0" marB="0"/>
                </a:tc>
              </a:tr>
              <a:tr h="328386">
                <a:tc>
                  <a:txBody>
                    <a:bodyPr/>
                    <a:lstStyle/>
                    <a:p>
                      <a:pPr marL="0" marR="0">
                        <a:spcBef>
                          <a:spcPts val="0"/>
                        </a:spcBef>
                        <a:spcAft>
                          <a:spcPts val="0"/>
                        </a:spcAft>
                      </a:pPr>
                      <a:r>
                        <a:rPr lang="en-US" sz="2000">
                          <a:effectLst/>
                        </a:rPr>
                        <a:t>Horned locus</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1</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a:effectLst/>
                        </a:rPr>
                        <a:t>0.9929</a:t>
                      </a:r>
                      <a:endParaRPr lang="en-US" sz="2000">
                        <a:effectLst/>
                        <a:latin typeface="Times New Roman" charset="0"/>
                        <a:ea typeface="Times New Roman" charset="0"/>
                      </a:endParaRPr>
                    </a:p>
                  </a:txBody>
                  <a:tcPr marL="53975" marR="53975" marT="0" marB="0"/>
                </a:tc>
                <a:tc>
                  <a:txBody>
                    <a:bodyPr/>
                    <a:lstStyle/>
                    <a:p>
                      <a:pPr marL="0" marR="0" algn="r">
                        <a:spcBef>
                          <a:spcPts val="0"/>
                        </a:spcBef>
                        <a:spcAft>
                          <a:spcPts val="0"/>
                        </a:spcAft>
                      </a:pPr>
                      <a:r>
                        <a:rPr lang="en-US" sz="2000" dirty="0">
                          <a:effectLst/>
                        </a:rPr>
                        <a:t>40</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Horned</a:t>
                      </a:r>
                      <a:endParaRPr lang="en-US" sz="2000" dirty="0">
                        <a:effectLst/>
                        <a:latin typeface="Times New Roman" charset="0"/>
                        <a:ea typeface="Times New Roman" charset="0"/>
                      </a:endParaRPr>
                    </a:p>
                  </a:txBody>
                  <a:tcPr marL="53975" marR="53975" marT="0" marB="0"/>
                </a:tc>
                <a:tc>
                  <a:txBody>
                    <a:bodyPr/>
                    <a:lstStyle/>
                    <a:p>
                      <a:pPr marL="0" marR="0">
                        <a:spcBef>
                          <a:spcPts val="0"/>
                        </a:spcBef>
                        <a:spcAft>
                          <a:spcPts val="0"/>
                        </a:spcAft>
                      </a:pPr>
                      <a:r>
                        <a:rPr lang="en-US" sz="2000" dirty="0">
                          <a:effectLst/>
                        </a:rPr>
                        <a:t>No</a:t>
                      </a:r>
                      <a:endParaRPr lang="en-US" sz="2000" dirty="0">
                        <a:effectLst/>
                        <a:latin typeface="Times New Roman" charset="0"/>
                        <a:ea typeface="Times New Roman" charset="0"/>
                      </a:endParaRPr>
                    </a:p>
                  </a:txBody>
                  <a:tcPr marL="53975" marR="53975" marT="0" marB="0"/>
                </a:tc>
              </a:tr>
            </a:tbl>
          </a:graphicData>
        </a:graphic>
      </p:graphicFrame>
      <p:sp>
        <p:nvSpPr>
          <p:cNvPr id="10" name="TextBox 9"/>
          <p:cNvSpPr txBox="1"/>
          <p:nvPr/>
        </p:nvSpPr>
        <p:spPr>
          <a:xfrm>
            <a:off x="203202" y="5841992"/>
            <a:ext cx="8703730" cy="738664"/>
          </a:xfrm>
          <a:prstGeom prst="rect">
            <a:avLst/>
          </a:prstGeom>
          <a:noFill/>
        </p:spPr>
        <p:txBody>
          <a:bodyPr wrap="square" rtlCol="0">
            <a:spAutoFit/>
          </a:bodyPr>
          <a:lstStyle/>
          <a:p>
            <a:r>
              <a:rPr lang="en-US" sz="1400" b="1" baseline="30000" dirty="0">
                <a:solidFill>
                  <a:srgbClr val="D9D7AC"/>
                </a:solidFill>
              </a:rPr>
              <a:t>1</a:t>
            </a:r>
            <a:r>
              <a:rPr lang="en-US" sz="1400" b="1" dirty="0">
                <a:solidFill>
                  <a:srgbClr val="D9D7AC"/>
                </a:solidFill>
              </a:rPr>
              <a:t>Specific scenario simulated for each trait or group of traits.</a:t>
            </a:r>
          </a:p>
          <a:p>
            <a:r>
              <a:rPr lang="en-US" sz="1400" b="1" baseline="30000" dirty="0">
                <a:solidFill>
                  <a:srgbClr val="D9D7AC"/>
                </a:solidFill>
              </a:rPr>
              <a:t>2</a:t>
            </a:r>
            <a:r>
              <a:rPr lang="en-US" sz="1400" b="1" dirty="0">
                <a:solidFill>
                  <a:srgbClr val="D9D7AC"/>
                </a:solidFill>
              </a:rPr>
              <a:t>Number of recessive loci in the scenario.</a:t>
            </a:r>
          </a:p>
          <a:p>
            <a:r>
              <a:rPr lang="en-US" sz="1400" b="1" baseline="30000" dirty="0">
                <a:solidFill>
                  <a:srgbClr val="D9D7AC"/>
                </a:solidFill>
              </a:rPr>
              <a:t>3</a:t>
            </a:r>
            <a:r>
              <a:rPr lang="en-US" sz="1400" b="1" dirty="0">
                <a:solidFill>
                  <a:srgbClr val="D9D7AC"/>
                </a:solidFill>
              </a:rPr>
              <a:t>Positive values are undesirable and negative values are desirable</a:t>
            </a:r>
            <a:r>
              <a:rPr lang="en-US" sz="1400" b="1" dirty="0" smtClean="0">
                <a:solidFill>
                  <a:srgbClr val="D9D7AC"/>
                </a:solidFill>
              </a:rPr>
              <a:t>.</a:t>
            </a:r>
            <a:endParaRPr lang="en-US" sz="1400" b="1" dirty="0">
              <a:solidFill>
                <a:srgbClr val="D9D7AC"/>
              </a:solidFill>
            </a:endParaRPr>
          </a:p>
        </p:txBody>
      </p:sp>
    </p:spTree>
    <p:extLst>
      <p:ext uri="{BB962C8B-B14F-4D97-AF65-F5344CB8AC3E}">
        <p14:creationId xmlns:p14="http://schemas.microsoft.com/office/powerpoint/2010/main" val="1812624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editing algorithm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 </a:t>
            </a:r>
            <a:r>
              <a:rPr lang="en-US" dirty="0"/>
              <a:t>editing occurs when an embryo is </a:t>
            </a:r>
            <a:r>
              <a:rPr lang="en-US" dirty="0" smtClean="0"/>
              <a:t>created:</a:t>
            </a:r>
          </a:p>
          <a:p>
            <a:pPr lvl="1"/>
            <a:r>
              <a:rPr lang="en-US" dirty="0" smtClean="0"/>
              <a:t>For each recessive edited:</a:t>
            </a:r>
          </a:p>
          <a:p>
            <a:pPr lvl="2"/>
            <a:r>
              <a:rPr lang="en-US" dirty="0" smtClean="0"/>
              <a:t>A uniform random </a:t>
            </a:r>
            <a:r>
              <a:rPr lang="en-US" dirty="0"/>
              <a:t>variate </a:t>
            </a:r>
            <a:r>
              <a:rPr lang="en-US" dirty="0" smtClean="0"/>
              <a:t>is </a:t>
            </a:r>
            <a:r>
              <a:rPr lang="en-US" dirty="0"/>
              <a:t>drawn and </a:t>
            </a:r>
            <a:r>
              <a:rPr lang="en-US" dirty="0" smtClean="0"/>
              <a:t>checked for success</a:t>
            </a:r>
          </a:p>
          <a:p>
            <a:pPr lvl="2"/>
            <a:r>
              <a:rPr lang="en-US" dirty="0" smtClean="0"/>
              <a:t>Failure means that the genotype was not changed</a:t>
            </a:r>
          </a:p>
          <a:p>
            <a:pPr lvl="1"/>
            <a:r>
              <a:rPr lang="en-US" dirty="0" smtClean="0"/>
              <a:t>A uniform </a:t>
            </a:r>
            <a:r>
              <a:rPr lang="en-US" dirty="0" smtClean="0"/>
              <a:t>variate </a:t>
            </a:r>
            <a:r>
              <a:rPr lang="en-US" dirty="0" smtClean="0"/>
              <a:t>is drawn to determine if </a:t>
            </a:r>
            <a:r>
              <a:rPr lang="en-US" dirty="0" smtClean="0"/>
              <a:t>a </a:t>
            </a:r>
            <a:r>
              <a:rPr lang="en-US" dirty="0" smtClean="0"/>
              <a:t>live </a:t>
            </a:r>
            <a:r>
              <a:rPr lang="en-US" dirty="0" smtClean="0"/>
              <a:t>birth occurs</a:t>
            </a:r>
            <a:endParaRPr lang="en-US" dirty="0" smtClean="0"/>
          </a:p>
          <a:p>
            <a:r>
              <a:rPr lang="en-US" dirty="0" smtClean="0"/>
              <a:t>Pr</a:t>
            </a:r>
            <a:r>
              <a:rPr lang="en-US" dirty="0" smtClean="0"/>
              <a:t>oduction of many embryos </a:t>
            </a:r>
            <a:r>
              <a:rPr lang="en-US" dirty="0" smtClean="0"/>
              <a:t>to </a:t>
            </a:r>
            <a:r>
              <a:rPr lang="en-US" dirty="0"/>
              <a:t>guarantee </a:t>
            </a:r>
            <a:r>
              <a:rPr lang="en-US" dirty="0" smtClean="0"/>
              <a:t>some </a:t>
            </a:r>
            <a:r>
              <a:rPr lang="en-US" dirty="0"/>
              <a:t>survive </a:t>
            </a:r>
            <a:r>
              <a:rPr lang="en-US" dirty="0" smtClean="0"/>
              <a:t>is </a:t>
            </a:r>
            <a:r>
              <a:rPr lang="en-US" dirty="0"/>
              <a:t>simulated by setting the embryonic death rate to </a:t>
            </a:r>
            <a:r>
              <a:rPr lang="en-US" dirty="0" smtClean="0"/>
              <a:t>0.</a:t>
            </a:r>
          </a:p>
          <a:p>
            <a:r>
              <a:rPr lang="en-US" dirty="0" smtClean="0"/>
              <a:t>Transfer of only edited embryos to recipients is simulated by setting the editing failure rate to 0.</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110656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normAutofit fontScale="90000"/>
          </a:bodyPr>
          <a:lstStyle/>
          <a:p>
            <a:r>
              <a:rPr lang="en-US" dirty="0" smtClean="0"/>
              <a:t>Properties of gene editing strategies</a:t>
            </a:r>
            <a:endParaRPr lang="en-US" dirty="0"/>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1329786"/>
              </p:ext>
            </p:extLst>
          </p:nvPr>
        </p:nvGraphicFramePr>
        <p:xfrm>
          <a:off x="372537" y="2243660"/>
          <a:ext cx="8382000" cy="1833980"/>
        </p:xfrm>
        <a:graphic>
          <a:graphicData uri="http://schemas.openxmlformats.org/drawingml/2006/table">
            <a:tbl>
              <a:tblPr firstRow="1" firstCol="1" bandRow="1">
                <a:tableStyleId>{B301B821-A1FF-4177-AEE7-76D212191A09}</a:tableStyleId>
              </a:tblPr>
              <a:tblGrid>
                <a:gridCol w="1498597"/>
                <a:gridCol w="2138395"/>
                <a:gridCol w="2322225"/>
                <a:gridCol w="2422783"/>
              </a:tblGrid>
              <a:tr h="358410">
                <a:tc>
                  <a:txBody>
                    <a:bodyPr/>
                    <a:lstStyle/>
                    <a:p>
                      <a:pPr marL="0" marR="0">
                        <a:spcBef>
                          <a:spcPts val="0"/>
                        </a:spcBef>
                        <a:spcAft>
                          <a:spcPts val="0"/>
                        </a:spcAft>
                      </a:pPr>
                      <a:r>
                        <a:rPr lang="en-US" sz="2000" dirty="0">
                          <a:effectLst/>
                        </a:rPr>
                        <a:t>Technology</a:t>
                      </a:r>
                      <a:r>
                        <a:rPr lang="en-US" sz="2000" baseline="30000" dirty="0">
                          <a:effectLst/>
                        </a:rPr>
                        <a:t>1</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Editing failure rate</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Embryonic death rate</a:t>
                      </a:r>
                      <a:endParaRPr lang="en-US" sz="2000" dirty="0">
                        <a:effectLst/>
                        <a:latin typeface="Times New Roman" charset="0"/>
                        <a:ea typeface="Times New Roman" charset="0"/>
                      </a:endParaRPr>
                    </a:p>
                  </a:txBody>
                  <a:tcPr marL="68580" marR="68580" marT="0" marB="0" anchor="b"/>
                </a:tc>
                <a:tc>
                  <a:txBody>
                    <a:bodyPr/>
                    <a:lstStyle/>
                    <a:p>
                      <a:pPr marL="0" marR="0" algn="r">
                        <a:spcBef>
                          <a:spcPts val="0"/>
                        </a:spcBef>
                        <a:spcAft>
                          <a:spcPts val="0"/>
                        </a:spcAft>
                      </a:pPr>
                      <a:r>
                        <a:rPr lang="en-US" sz="2000" dirty="0">
                          <a:effectLst/>
                        </a:rPr>
                        <a:t>Probability of success</a:t>
                      </a:r>
                      <a:r>
                        <a:rPr lang="en-US" sz="2000" baseline="30000" dirty="0">
                          <a:effectLst/>
                        </a:rPr>
                        <a:t>2</a:t>
                      </a:r>
                      <a:endParaRPr lang="en-US" sz="2000" dirty="0">
                        <a:effectLst/>
                        <a:latin typeface="Times New Roman" charset="0"/>
                        <a:ea typeface="Times New Roman" charset="0"/>
                      </a:endParaRPr>
                    </a:p>
                  </a:txBody>
                  <a:tcPr marL="68580" marR="68580" marT="0" marB="0" anchor="b"/>
                </a:tc>
              </a:tr>
              <a:tr h="306095">
                <a:tc>
                  <a:txBody>
                    <a:bodyPr/>
                    <a:lstStyle/>
                    <a:p>
                      <a:pPr marL="0" marR="0">
                        <a:spcBef>
                          <a:spcPts val="0"/>
                        </a:spcBef>
                        <a:spcAft>
                          <a:spcPts val="0"/>
                        </a:spcAft>
                      </a:pPr>
                      <a:r>
                        <a:rPr lang="en-US" sz="2000" dirty="0">
                          <a:effectLst/>
                        </a:rPr>
                        <a:t>CRISPR</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0.37</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0.79</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0.71</a:t>
                      </a:r>
                      <a:endParaRPr lang="en-US" sz="200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TALEN</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0.79</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0.88</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0.30</a:t>
                      </a:r>
                      <a:endParaRPr lang="en-US" sz="200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Perfect</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a:effectLst/>
                        </a:rPr>
                        <a:t>0.00</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0.00</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1.00</a:t>
                      </a:r>
                      <a:endParaRPr lang="en-US" sz="2000" dirty="0">
                        <a:effectLst/>
                        <a:latin typeface="Times New Roman" charset="0"/>
                        <a:ea typeface="Times New Roman" charset="0"/>
                      </a:endParaRPr>
                    </a:p>
                  </a:txBody>
                  <a:tcPr marL="68580" marR="68580" marT="0" marB="0"/>
                </a:tc>
              </a:tr>
              <a:tr h="306095">
                <a:tc>
                  <a:txBody>
                    <a:bodyPr/>
                    <a:lstStyle/>
                    <a:p>
                      <a:pPr marL="0" marR="0">
                        <a:spcBef>
                          <a:spcPts val="0"/>
                        </a:spcBef>
                        <a:spcAft>
                          <a:spcPts val="0"/>
                        </a:spcAft>
                      </a:pPr>
                      <a:r>
                        <a:rPr lang="en-US" sz="2000">
                          <a:effectLst/>
                        </a:rPr>
                        <a:t>ZFN</a:t>
                      </a:r>
                      <a:endParaRPr lang="en-US" sz="200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0.89</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0.92</a:t>
                      </a:r>
                      <a:endParaRPr lang="en-US" sz="2000" dirty="0">
                        <a:effectLst/>
                        <a:latin typeface="Times New Roman" charset="0"/>
                        <a:ea typeface="Times New Roman" charset="0"/>
                      </a:endParaRPr>
                    </a:p>
                  </a:txBody>
                  <a:tcPr marL="68580" marR="68580" marT="0" marB="0"/>
                </a:tc>
                <a:tc>
                  <a:txBody>
                    <a:bodyPr/>
                    <a:lstStyle/>
                    <a:p>
                      <a:pPr marL="0" marR="0" algn="r">
                        <a:spcBef>
                          <a:spcPts val="0"/>
                        </a:spcBef>
                        <a:spcAft>
                          <a:spcPts val="0"/>
                        </a:spcAft>
                      </a:pPr>
                      <a:r>
                        <a:rPr lang="en-US" sz="2000" dirty="0">
                          <a:effectLst/>
                        </a:rPr>
                        <a:t>0.18</a:t>
                      </a:r>
                      <a:endParaRPr lang="en-US" sz="2000" dirty="0">
                        <a:effectLst/>
                        <a:latin typeface="Times New Roman" charset="0"/>
                        <a:ea typeface="Times New Roman" charset="0"/>
                      </a:endParaRPr>
                    </a:p>
                  </a:txBody>
                  <a:tcPr marL="68580" marR="68580" marT="0" marB="0"/>
                </a:tc>
              </a:tr>
            </a:tbl>
          </a:graphicData>
        </a:graphic>
      </p:graphicFrame>
      <p:sp>
        <p:nvSpPr>
          <p:cNvPr id="5" name="TextBox 4"/>
          <p:cNvSpPr txBox="1"/>
          <p:nvPr/>
        </p:nvSpPr>
        <p:spPr>
          <a:xfrm>
            <a:off x="406398" y="4123262"/>
            <a:ext cx="8348139" cy="1200329"/>
          </a:xfrm>
          <a:prstGeom prst="rect">
            <a:avLst/>
          </a:prstGeom>
          <a:noFill/>
        </p:spPr>
        <p:txBody>
          <a:bodyPr wrap="square" rtlCol="0">
            <a:spAutoFit/>
          </a:bodyPr>
          <a:lstStyle/>
          <a:p>
            <a:r>
              <a:rPr lang="en-US" b="1" baseline="30000" dirty="0">
                <a:solidFill>
                  <a:srgbClr val="D9D7AC"/>
                </a:solidFill>
              </a:rPr>
              <a:t>1</a:t>
            </a:r>
            <a:r>
              <a:rPr lang="en-US" b="1" dirty="0">
                <a:solidFill>
                  <a:srgbClr val="D9D7AC"/>
                </a:solidFill>
              </a:rPr>
              <a:t>CRISPR = clustered regularly interspaced short palindromic repeats, TALEN = transcription activator-like effector nuclease, Perfect = hypothetical technology with a perfect success rate, ZFN = zinc finger nuclease.</a:t>
            </a:r>
          </a:p>
          <a:p>
            <a:r>
              <a:rPr lang="en-US" b="1" baseline="30000" dirty="0">
                <a:solidFill>
                  <a:srgbClr val="D9D7AC"/>
                </a:solidFill>
              </a:rPr>
              <a:t>2</a:t>
            </a:r>
            <a:r>
              <a:rPr lang="en-US" b="1" dirty="0">
                <a:solidFill>
                  <a:srgbClr val="D9D7AC"/>
                </a:solidFill>
              </a:rPr>
              <a:t>Calculated as 1 – (editing failure rate </a:t>
            </a:r>
            <a:r>
              <a:rPr lang="en-US" b="1" dirty="0" smtClean="0">
                <a:solidFill>
                  <a:srgbClr val="D9D7AC"/>
                </a:solidFill>
              </a:rPr>
              <a:t>* embryonic </a:t>
            </a:r>
            <a:r>
              <a:rPr lang="en-US" b="1" dirty="0">
                <a:solidFill>
                  <a:srgbClr val="D9D7AC"/>
                </a:solidFill>
              </a:rPr>
              <a:t>death rate</a:t>
            </a:r>
            <a:r>
              <a:rPr lang="en-US" b="1" dirty="0" smtClean="0">
                <a:solidFill>
                  <a:srgbClr val="D9D7AC"/>
                </a:solidFill>
              </a:rPr>
              <a:t>).</a:t>
            </a:r>
            <a:endParaRPr lang="en-US" b="1" dirty="0">
              <a:solidFill>
                <a:srgbClr val="D9D7AC"/>
              </a:solidFill>
            </a:endParaRPr>
          </a:p>
        </p:txBody>
      </p:sp>
    </p:spTree>
    <p:extLst>
      <p:ext uri="{BB962C8B-B14F-4D97-AF65-F5344CB8AC3E}">
        <p14:creationId xmlns:p14="http://schemas.microsoft.com/office/powerpoint/2010/main" val="2120009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a:t>
            </a:r>
            <a:endParaRPr lang="en-US" dirty="0"/>
          </a:p>
        </p:txBody>
      </p:sp>
      <p:sp>
        <p:nvSpPr>
          <p:cNvPr id="9" name="Content Placeholder 8"/>
          <p:cNvSpPr>
            <a:spLocks noGrp="1"/>
          </p:cNvSpPr>
          <p:nvPr>
            <p:ph idx="1"/>
          </p:nvPr>
        </p:nvSpPr>
        <p:spPr/>
        <p:txBody>
          <a:bodyPr>
            <a:normAutofit fontScale="85000" lnSpcReduction="10000"/>
          </a:bodyPr>
          <a:lstStyle/>
          <a:p>
            <a:r>
              <a:rPr lang="en-US" dirty="0"/>
              <a:t>High-density </a:t>
            </a:r>
            <a:r>
              <a:rPr lang="en-US" dirty="0" smtClean="0"/>
              <a:t>SNP </a:t>
            </a:r>
            <a:r>
              <a:rPr lang="en-US" dirty="0"/>
              <a:t>genotypes have </a:t>
            </a:r>
            <a:r>
              <a:rPr lang="en-US" dirty="0" smtClean="0"/>
              <a:t>been </a:t>
            </a:r>
            <a:r>
              <a:rPr lang="en-US" dirty="0"/>
              <a:t>used to identify </a:t>
            </a:r>
            <a:r>
              <a:rPr lang="en-US" dirty="0" smtClean="0"/>
              <a:t>many new recessives </a:t>
            </a:r>
            <a:r>
              <a:rPr lang="en-US" dirty="0"/>
              <a:t>that </a:t>
            </a:r>
            <a:r>
              <a:rPr lang="en-US" dirty="0" smtClean="0"/>
              <a:t>affect </a:t>
            </a:r>
            <a:r>
              <a:rPr lang="en-US" dirty="0"/>
              <a:t>fertility in dairy cattle, as well as to track conditions such as </a:t>
            </a:r>
            <a:r>
              <a:rPr lang="en-US" dirty="0" smtClean="0"/>
              <a:t>polled </a:t>
            </a:r>
            <a:r>
              <a:rPr lang="en-US" dirty="0" smtClean="0">
                <a:solidFill>
                  <a:srgbClr val="D9D7AC"/>
                </a:solidFill>
              </a:rPr>
              <a:t>(Cole et </a:t>
            </a:r>
            <a:r>
              <a:rPr lang="en-US" dirty="0">
                <a:solidFill>
                  <a:srgbClr val="D9D7AC"/>
                </a:solidFill>
              </a:rPr>
              <a:t>al., </a:t>
            </a:r>
            <a:r>
              <a:rPr lang="en-US" dirty="0" smtClean="0">
                <a:solidFill>
                  <a:srgbClr val="D9D7AC"/>
                </a:solidFill>
              </a:rPr>
              <a:t>2016)</a:t>
            </a:r>
            <a:r>
              <a:rPr lang="en-US" dirty="0" smtClean="0"/>
              <a:t>.</a:t>
            </a:r>
          </a:p>
          <a:p>
            <a:r>
              <a:rPr lang="en-US" dirty="0" smtClean="0"/>
              <a:t>Sequential </a:t>
            </a:r>
            <a:r>
              <a:rPr lang="en-US" dirty="0"/>
              <a:t>mate allocation </a:t>
            </a:r>
            <a:r>
              <a:rPr lang="en-US" dirty="0" smtClean="0"/>
              <a:t>accounting </a:t>
            </a:r>
            <a:r>
              <a:rPr lang="en-US" dirty="0"/>
              <a:t>for increases in genomic inbreeding and the economic impact of affected </a:t>
            </a:r>
            <a:r>
              <a:rPr lang="en-US" dirty="0" err="1"/>
              <a:t>matings</a:t>
            </a:r>
            <a:r>
              <a:rPr lang="en-US" dirty="0"/>
              <a:t> </a:t>
            </a:r>
            <a:r>
              <a:rPr lang="en-US" dirty="0" smtClean="0"/>
              <a:t>results </a:t>
            </a:r>
            <a:r>
              <a:rPr lang="en-US" dirty="0"/>
              <a:t>in faster allele frequency changes than </a:t>
            </a:r>
            <a:r>
              <a:rPr lang="en-US" dirty="0" smtClean="0"/>
              <a:t>other approaches </a:t>
            </a:r>
            <a:r>
              <a:rPr lang="en-US" dirty="0" smtClean="0">
                <a:solidFill>
                  <a:srgbClr val="D9D7AC"/>
                </a:solidFill>
              </a:rPr>
              <a:t>(Cole, 2015)</a:t>
            </a:r>
            <a:r>
              <a:rPr lang="en-US" dirty="0" smtClean="0"/>
              <a:t>.</a:t>
            </a:r>
          </a:p>
          <a:p>
            <a:r>
              <a:rPr lang="en-US" dirty="0" smtClean="0"/>
              <a:t>Effects </a:t>
            </a:r>
            <a:r>
              <a:rPr lang="en-US" dirty="0"/>
              <a:t>of gene editing on selection programs </a:t>
            </a:r>
            <a:r>
              <a:rPr lang="en-US" dirty="0" smtClean="0"/>
              <a:t>should </a:t>
            </a:r>
            <a:r>
              <a:rPr lang="en-US" dirty="0"/>
              <a:t>be considered because </a:t>
            </a:r>
            <a:r>
              <a:rPr lang="en-US" dirty="0" smtClean="0"/>
              <a:t>it may dramatically </a:t>
            </a:r>
            <a:r>
              <a:rPr lang="en-US" dirty="0"/>
              <a:t>change rates of allele frequency change. </a:t>
            </a:r>
            <a:endParaRPr lang="en-US" dirty="0" smtClean="0">
              <a:solidFill>
                <a:schemeClr val="bg1">
                  <a:lumMod val="75000"/>
                </a:schemeClr>
              </a:solidFill>
            </a:endParaRPr>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62065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Embryos to be edited</a:t>
            </a:r>
            <a:endParaRPr lang="en-US" dirty="0"/>
          </a:p>
        </p:txBody>
      </p:sp>
      <p:sp>
        <p:nvSpPr>
          <p:cNvPr id="3" name="Content Placeholder 2"/>
          <p:cNvSpPr>
            <a:spLocks noGrp="1"/>
          </p:cNvSpPr>
          <p:nvPr>
            <p:ph idx="1"/>
          </p:nvPr>
        </p:nvSpPr>
        <p:spPr/>
        <p:txBody>
          <a:bodyPr/>
          <a:lstStyle/>
          <a:p>
            <a:r>
              <a:rPr lang="en-US" dirty="0" smtClean="0"/>
              <a:t>In simulation, only one embryo is edited</a:t>
            </a:r>
          </a:p>
          <a:p>
            <a:r>
              <a:rPr lang="en-US" dirty="0" smtClean="0"/>
              <a:t>In practice, many embryos would be produced to ensure a live birth</a:t>
            </a:r>
          </a:p>
          <a:p>
            <a:r>
              <a:rPr lang="en-US" dirty="0" smtClean="0"/>
              <a:t>Reliable estimates of costs are currently unavailable</a:t>
            </a:r>
          </a:p>
          <a:p>
            <a:r>
              <a:rPr lang="en-US" dirty="0" smtClean="0"/>
              <a:t>More efficient editing and ET procedures require fewer embryos</a:t>
            </a:r>
          </a:p>
          <a:p>
            <a:endParaRPr lang="en-US" dirty="0" smtClean="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28838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efficiency means higher costs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107145"/>
              </p:ext>
            </p:extLst>
          </p:nvPr>
        </p:nvGraphicFramePr>
        <p:xfrm>
          <a:off x="457200" y="2422004"/>
          <a:ext cx="8229600" cy="1584960"/>
        </p:xfrm>
        <a:graphic>
          <a:graphicData uri="http://schemas.openxmlformats.org/drawingml/2006/table">
            <a:tbl>
              <a:tblPr firstRow="1" bandRow="1">
                <a:tableStyleId>{B301B821-A1FF-4177-AEE7-76D212191A09}</a:tableStyleId>
              </a:tblPr>
              <a:tblGrid>
                <a:gridCol w="1645920"/>
                <a:gridCol w="1645920"/>
                <a:gridCol w="1645920"/>
                <a:gridCol w="1645920"/>
                <a:gridCol w="1645920"/>
              </a:tblGrid>
              <a:tr h="370840">
                <a:tc>
                  <a:txBody>
                    <a:bodyPr/>
                    <a:lstStyle/>
                    <a:p>
                      <a:endParaRPr lang="en-US" sz="2000" dirty="0"/>
                    </a:p>
                  </a:txBody>
                  <a:tcPr/>
                </a:tc>
                <a:tc>
                  <a:txBody>
                    <a:bodyPr/>
                    <a:lstStyle/>
                    <a:p>
                      <a:pPr algn="r"/>
                      <a:r>
                        <a:rPr lang="en-US" sz="2000" dirty="0" smtClean="0"/>
                        <a:t>Edit</a:t>
                      </a:r>
                      <a:r>
                        <a:rPr lang="en-US" sz="2000" baseline="30000" dirty="0" smtClean="0"/>
                        <a:t>1</a:t>
                      </a:r>
                      <a:endParaRPr lang="en-US" sz="2000" baseline="30000" dirty="0"/>
                    </a:p>
                  </a:txBody>
                  <a:tcPr/>
                </a:tc>
                <a:tc>
                  <a:txBody>
                    <a:bodyPr/>
                    <a:lstStyle/>
                    <a:p>
                      <a:pPr algn="r"/>
                      <a:r>
                        <a:rPr lang="en-US" sz="2000" dirty="0" smtClean="0"/>
                        <a:t>ET</a:t>
                      </a:r>
                      <a:endParaRPr lang="en-US" sz="2000" dirty="0"/>
                    </a:p>
                  </a:txBody>
                  <a:tcPr/>
                </a:tc>
                <a:tc>
                  <a:txBody>
                    <a:bodyPr/>
                    <a:lstStyle/>
                    <a:p>
                      <a:pPr algn="r"/>
                      <a:r>
                        <a:rPr lang="en-US" sz="2000" dirty="0" smtClean="0"/>
                        <a:t>Total</a:t>
                      </a:r>
                      <a:endParaRPr lang="en-US" sz="2000" dirty="0"/>
                    </a:p>
                  </a:txBody>
                  <a:tcPr/>
                </a:tc>
                <a:tc>
                  <a:txBody>
                    <a:bodyPr/>
                    <a:lstStyle/>
                    <a:p>
                      <a:pPr algn="r"/>
                      <a:r>
                        <a:rPr lang="en-US" sz="2000" dirty="0" smtClean="0"/>
                        <a:t>No</a:t>
                      </a:r>
                      <a:r>
                        <a:rPr lang="en-US" sz="2000" baseline="0" dirty="0" smtClean="0"/>
                        <a:t> sexing</a:t>
                      </a:r>
                      <a:endParaRPr lang="en-US" sz="2000" dirty="0"/>
                    </a:p>
                  </a:txBody>
                  <a:tcPr/>
                </a:tc>
              </a:tr>
              <a:tr h="370840">
                <a:tc>
                  <a:txBody>
                    <a:bodyPr/>
                    <a:lstStyle/>
                    <a:p>
                      <a:r>
                        <a:rPr lang="en-US" sz="2000" dirty="0" smtClean="0"/>
                        <a:t>CRISPR</a:t>
                      </a:r>
                      <a:endParaRPr lang="en-US" sz="2000" dirty="0"/>
                    </a:p>
                  </a:txBody>
                  <a:tcPr/>
                </a:tc>
                <a:tc>
                  <a:txBody>
                    <a:bodyPr/>
                    <a:lstStyle/>
                    <a:p>
                      <a:pPr algn="r"/>
                      <a:r>
                        <a:rPr lang="en-US" sz="2000" dirty="0" smtClean="0"/>
                        <a:t>5</a:t>
                      </a:r>
                      <a:endParaRPr lang="en-US" sz="2000" dirty="0"/>
                    </a:p>
                  </a:txBody>
                  <a:tcPr/>
                </a:tc>
                <a:tc>
                  <a:txBody>
                    <a:bodyPr/>
                    <a:lstStyle/>
                    <a:p>
                      <a:pPr algn="r"/>
                      <a:r>
                        <a:rPr lang="en-US" sz="2000" dirty="0" smtClean="0"/>
                        <a:t>20</a:t>
                      </a:r>
                      <a:endParaRPr lang="en-US" sz="2000" dirty="0"/>
                    </a:p>
                  </a:txBody>
                  <a:tcPr/>
                </a:tc>
                <a:tc>
                  <a:txBody>
                    <a:bodyPr/>
                    <a:lstStyle/>
                    <a:p>
                      <a:pPr algn="r"/>
                      <a:r>
                        <a:rPr lang="en-US" sz="2000" dirty="0" smtClean="0"/>
                        <a:t>100</a:t>
                      </a:r>
                      <a:endParaRPr lang="en-US" sz="2000" dirty="0"/>
                    </a:p>
                  </a:txBody>
                  <a:tcPr/>
                </a:tc>
                <a:tc>
                  <a:txBody>
                    <a:bodyPr/>
                    <a:lstStyle/>
                    <a:p>
                      <a:pPr algn="r"/>
                      <a:r>
                        <a:rPr lang="en-US" sz="2000" dirty="0" smtClean="0"/>
                        <a:t>200</a:t>
                      </a:r>
                      <a:endParaRPr lang="en-US" sz="2000" dirty="0"/>
                    </a:p>
                  </a:txBody>
                  <a:tcPr/>
                </a:tc>
              </a:tr>
              <a:tr h="370840">
                <a:tc>
                  <a:txBody>
                    <a:bodyPr/>
                    <a:lstStyle/>
                    <a:p>
                      <a:r>
                        <a:rPr lang="en-US" sz="2000" dirty="0" smtClean="0"/>
                        <a:t>TALEN</a:t>
                      </a:r>
                      <a:endParaRPr lang="en-US" sz="2000" dirty="0"/>
                    </a:p>
                  </a:txBody>
                  <a:tcPr/>
                </a:tc>
                <a:tc>
                  <a:txBody>
                    <a:bodyPr/>
                    <a:lstStyle/>
                    <a:p>
                      <a:pPr algn="r"/>
                      <a:r>
                        <a:rPr lang="en-US" sz="2000" dirty="0" smtClean="0"/>
                        <a:t>20</a:t>
                      </a:r>
                      <a:endParaRPr lang="en-US" sz="2000" dirty="0"/>
                    </a:p>
                  </a:txBody>
                  <a:tcPr/>
                </a:tc>
                <a:tc>
                  <a:txBody>
                    <a:bodyPr/>
                    <a:lstStyle/>
                    <a:p>
                      <a:pPr algn="r"/>
                      <a:r>
                        <a:rPr lang="en-US" sz="2000" dirty="0" smtClean="0"/>
                        <a:t>37</a:t>
                      </a:r>
                      <a:endParaRPr lang="en-US" sz="2000" dirty="0"/>
                    </a:p>
                  </a:txBody>
                  <a:tcPr/>
                </a:tc>
                <a:tc>
                  <a:txBody>
                    <a:bodyPr/>
                    <a:lstStyle/>
                    <a:p>
                      <a:pPr algn="r"/>
                      <a:r>
                        <a:rPr lang="en-US" sz="2000" dirty="0" smtClean="0"/>
                        <a:t>740</a:t>
                      </a:r>
                      <a:endParaRPr lang="en-US" sz="2000" dirty="0"/>
                    </a:p>
                  </a:txBody>
                  <a:tcPr/>
                </a:tc>
                <a:tc>
                  <a:txBody>
                    <a:bodyPr/>
                    <a:lstStyle/>
                    <a:p>
                      <a:pPr algn="r"/>
                      <a:r>
                        <a:rPr lang="en-US" sz="2000" dirty="0" smtClean="0"/>
                        <a:t>1,480</a:t>
                      </a:r>
                      <a:endParaRPr lang="en-US" sz="2000" dirty="0"/>
                    </a:p>
                  </a:txBody>
                  <a:tcPr/>
                </a:tc>
              </a:tr>
              <a:tr h="370840">
                <a:tc>
                  <a:txBody>
                    <a:bodyPr/>
                    <a:lstStyle/>
                    <a:p>
                      <a:r>
                        <a:rPr lang="en-US" sz="2000" dirty="0" smtClean="0"/>
                        <a:t>ZFN</a:t>
                      </a:r>
                      <a:endParaRPr lang="en-US" sz="2000" dirty="0"/>
                    </a:p>
                  </a:txBody>
                  <a:tcPr/>
                </a:tc>
                <a:tc>
                  <a:txBody>
                    <a:bodyPr/>
                    <a:lstStyle/>
                    <a:p>
                      <a:pPr algn="r"/>
                      <a:r>
                        <a:rPr lang="en-US" sz="2000" dirty="0" smtClean="0"/>
                        <a:t>40</a:t>
                      </a:r>
                      <a:endParaRPr lang="en-US" sz="2000" dirty="0"/>
                    </a:p>
                  </a:txBody>
                  <a:tcPr/>
                </a:tc>
                <a:tc>
                  <a:txBody>
                    <a:bodyPr/>
                    <a:lstStyle/>
                    <a:p>
                      <a:pPr algn="r"/>
                      <a:r>
                        <a:rPr lang="en-US" sz="2000" dirty="0" smtClean="0"/>
                        <a:t>56</a:t>
                      </a:r>
                      <a:endParaRPr lang="en-US" sz="2000" dirty="0"/>
                    </a:p>
                  </a:txBody>
                  <a:tcPr/>
                </a:tc>
                <a:tc>
                  <a:txBody>
                    <a:bodyPr/>
                    <a:lstStyle/>
                    <a:p>
                      <a:pPr algn="r"/>
                      <a:r>
                        <a:rPr lang="en-US" sz="2000" dirty="0" smtClean="0"/>
                        <a:t>2,240</a:t>
                      </a:r>
                      <a:endParaRPr lang="en-US" sz="2000" dirty="0"/>
                    </a:p>
                  </a:txBody>
                  <a:tcPr/>
                </a:tc>
                <a:tc>
                  <a:txBody>
                    <a:bodyPr/>
                    <a:lstStyle/>
                    <a:p>
                      <a:pPr algn="r"/>
                      <a:r>
                        <a:rPr lang="en-US" sz="2000" dirty="0" smtClean="0"/>
                        <a:t>4,480</a:t>
                      </a:r>
                      <a:endParaRPr lang="en-US" sz="2000" dirty="0"/>
                    </a:p>
                  </a:txBody>
                  <a:tcPr/>
                </a:tc>
              </a:tr>
            </a:tbl>
          </a:graphicData>
        </a:graphic>
      </p:graphicFrame>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
        <p:nvSpPr>
          <p:cNvPr id="6" name="TextBox 5"/>
          <p:cNvSpPr txBox="1"/>
          <p:nvPr/>
        </p:nvSpPr>
        <p:spPr>
          <a:xfrm>
            <a:off x="387752" y="3993266"/>
            <a:ext cx="8229600" cy="646331"/>
          </a:xfrm>
          <a:prstGeom prst="rect">
            <a:avLst/>
          </a:prstGeom>
          <a:noFill/>
        </p:spPr>
        <p:txBody>
          <a:bodyPr wrap="square" rtlCol="0">
            <a:spAutoFit/>
          </a:bodyPr>
          <a:lstStyle/>
          <a:p>
            <a:r>
              <a:rPr lang="en-US" b="1" baseline="30000" dirty="0" smtClean="0">
                <a:solidFill>
                  <a:schemeClr val="bg1"/>
                </a:solidFill>
              </a:rPr>
              <a:t>1</a:t>
            </a:r>
            <a:r>
              <a:rPr lang="en-US" b="1" dirty="0" smtClean="0">
                <a:solidFill>
                  <a:schemeClr val="bg1"/>
                </a:solidFill>
              </a:rPr>
              <a:t>Number of embryos to edit to have a 99% chance of obtaining desired result, modeled using a geometric distribution.</a:t>
            </a:r>
            <a:endParaRPr lang="en-US" b="1" dirty="0">
              <a:solidFill>
                <a:schemeClr val="bg1"/>
              </a:solidFill>
            </a:endParaRPr>
          </a:p>
        </p:txBody>
      </p:sp>
    </p:spTree>
    <p:extLst>
      <p:ext uri="{BB962C8B-B14F-4D97-AF65-F5344CB8AC3E}">
        <p14:creationId xmlns:p14="http://schemas.microsoft.com/office/powerpoint/2010/main" val="187755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dirty="0" smtClean="0"/>
              <a:t>Multiple Recessives</a:t>
            </a:r>
            <a:endParaRPr lang="en-US" dirty="0"/>
          </a:p>
        </p:txBody>
      </p:sp>
    </p:spTree>
    <p:extLst>
      <p:ext uri="{BB962C8B-B14F-4D97-AF65-F5344CB8AC3E}">
        <p14:creationId xmlns:p14="http://schemas.microsoft.com/office/powerpoint/2010/main" val="307010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frequency change</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33" y="1270583"/>
            <a:ext cx="7315200" cy="5029200"/>
          </a:xfrm>
          <a:prstGeom prst="rect">
            <a:avLst/>
          </a:prstGeom>
          <a:ln w="19050">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17" y="1423403"/>
            <a:ext cx="7315200" cy="5029200"/>
          </a:xfrm>
          <a:prstGeom prst="rect">
            <a:avLst/>
          </a:prstGeom>
          <a:ln w="19050">
            <a:solidFill>
              <a:schemeClr val="tx1"/>
            </a:solidFill>
          </a:ln>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04709" y="1573358"/>
            <a:ext cx="7290517" cy="5012231"/>
          </a:xfrm>
          <a:ln w="19050">
            <a:solidFill>
              <a:schemeClr val="tx1"/>
            </a:solidFill>
          </a:ln>
        </p:spPr>
      </p:pic>
    </p:spTree>
    <p:extLst>
      <p:ext uri="{BB962C8B-B14F-4D97-AF65-F5344CB8AC3E}">
        <p14:creationId xmlns:p14="http://schemas.microsoft.com/office/powerpoint/2010/main" val="182160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9"/>
                                        </p:tgtEl>
                                        <p:attrNameLst>
                                          <p:attrName>style.opacity</p:attrName>
                                        </p:attrNameLst>
                                      </p:cBhvr>
                                      <p:to>
                                        <p:strVal val="0.5"/>
                                      </p:to>
                                    </p:set>
                                    <p:animEffect filter="image" prLst="opacity: 0.5">
                                      <p:cBhvr rctx="IE">
                                        <p:cTn id="16"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Inbreeding</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818" y="1299258"/>
            <a:ext cx="6583218" cy="4525963"/>
          </a:xfrm>
          <a:ln w="19050">
            <a:solidFill>
              <a:schemeClr val="tx1"/>
            </a:solid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685" y="1426303"/>
            <a:ext cx="7315200" cy="5029200"/>
          </a:xfrm>
          <a:prstGeom prst="rect">
            <a:avLst/>
          </a:prstGeom>
          <a:ln w="19050">
            <a:solidFill>
              <a:schemeClr val="tx1"/>
            </a:solidFill>
          </a:ln>
        </p:spPr>
      </p:pic>
    </p:spTree>
    <p:extLst>
      <p:ext uri="{BB962C8B-B14F-4D97-AF65-F5344CB8AC3E}">
        <p14:creationId xmlns:p14="http://schemas.microsoft.com/office/powerpoint/2010/main" val="206521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5"/>
                                        </p:tgtEl>
                                        <p:attrNameLst>
                                          <p:attrName>style.opacity</p:attrName>
                                        </p:attrNameLst>
                                      </p:cBhvr>
                                      <p:to>
                                        <p:strVal val="0.5"/>
                                      </p:to>
                                    </p:set>
                                    <p:animEffect filter="image" prLst="opacity: 0.5">
                                      <p:cBhvr rctx="IE">
                                        <p:cTn id="9"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genetic gain</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33" name="Content Placeholder 3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416" y="1273999"/>
            <a:ext cx="6583218" cy="4525963"/>
          </a:xfrm>
          <a:ln w="19050">
            <a:solidFill>
              <a:schemeClr val="tx1"/>
            </a:solidFill>
          </a:ln>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91" y="1516279"/>
            <a:ext cx="6582845" cy="4525706"/>
          </a:xfrm>
          <a:prstGeom prst="rect">
            <a:avLst/>
          </a:prstGeom>
          <a:ln w="19050">
            <a:solidFill>
              <a:schemeClr val="tx1"/>
            </a:solidFill>
          </a:ln>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765" y="1764886"/>
            <a:ext cx="6583218" cy="4525962"/>
          </a:xfrm>
          <a:prstGeom prst="rect">
            <a:avLst/>
          </a:prstGeom>
          <a:ln w="19050">
            <a:solidFill>
              <a:schemeClr val="tx1"/>
            </a:solidFill>
          </a:ln>
        </p:spPr>
      </p:pic>
    </p:spTree>
    <p:extLst>
      <p:ext uri="{BB962C8B-B14F-4D97-AF65-F5344CB8AC3E}">
        <p14:creationId xmlns:p14="http://schemas.microsoft.com/office/powerpoint/2010/main" val="3998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33"/>
                                        </p:tgtEl>
                                        <p:attrNameLst>
                                          <p:attrName>style.opacity</p:attrName>
                                        </p:attrNameLst>
                                      </p:cBhvr>
                                      <p:to>
                                        <p:strVal val="0.5"/>
                                      </p:to>
                                    </p:set>
                                    <p:animEffect filter="image" prLst="opacity: 0.5">
                                      <p:cBhvr rctx="IE">
                                        <p:cTn id="9" dur="indefinite"/>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Embryonic deaths by generation</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2290" name="Picture 2" descr="ttps://static-content.springer.com/image/art%3A10.1186%2Fs12711-015-0174-9/MediaObjects/12711_2015_174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10" y="1194594"/>
            <a:ext cx="5848350" cy="43624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6499" y="1362803"/>
            <a:ext cx="6790266" cy="5092700"/>
          </a:xfrm>
          <a:ln w="190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22" y="1240894"/>
            <a:ext cx="7026943" cy="5270208"/>
          </a:xfrm>
          <a:prstGeom prst="rect">
            <a:avLst/>
          </a:prstGeom>
          <a:ln w="19050">
            <a:solidFill>
              <a:schemeClr val="tx1"/>
            </a:solidFill>
          </a:ln>
        </p:spPr>
      </p:pic>
    </p:spTree>
    <p:extLst>
      <p:ext uri="{BB962C8B-B14F-4D97-AF65-F5344CB8AC3E}">
        <p14:creationId xmlns:p14="http://schemas.microsoft.com/office/powerpoint/2010/main" val="404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smtClean="0"/>
              <a:t>Horned</a:t>
            </a:r>
            <a:endParaRPr lang="en-US"/>
          </a:p>
        </p:txBody>
      </p:sp>
    </p:spTree>
    <p:extLst>
      <p:ext uri="{BB962C8B-B14F-4D97-AF65-F5344CB8AC3E}">
        <p14:creationId xmlns:p14="http://schemas.microsoft.com/office/powerpoint/2010/main" val="1860662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edit for polled?</a:t>
            </a:r>
          </a:p>
        </p:txBody>
      </p:sp>
      <p:sp>
        <p:nvSpPr>
          <p:cNvPr id="3" name="Content Placeholder 2"/>
          <p:cNvSpPr>
            <a:spLocks noGrp="1"/>
          </p:cNvSpPr>
          <p:nvPr>
            <p:ph idx="1"/>
          </p:nvPr>
        </p:nvSpPr>
        <p:spPr/>
        <p:txBody>
          <a:bodyPr/>
          <a:lstStyle/>
          <a:p>
            <a:r>
              <a:rPr lang="en-US" dirty="0"/>
              <a:t>Increasing polled frequency slow without a sudden, substantial increase in </a:t>
            </a:r>
            <a:r>
              <a:rPr lang="en-US" dirty="0" smtClean="0"/>
              <a:t>value</a:t>
            </a:r>
            <a:endParaRPr lang="en-US" dirty="0"/>
          </a:p>
          <a:p>
            <a:r>
              <a:rPr lang="en-US" dirty="0"/>
              <a:t>Adding polled to selection indices a </a:t>
            </a:r>
            <a:r>
              <a:rPr lang="en-US" dirty="0" smtClean="0">
                <a:solidFill>
                  <a:srgbClr val="FFFF00"/>
                </a:solidFill>
              </a:rPr>
              <a:t>long-term </a:t>
            </a:r>
            <a:r>
              <a:rPr lang="en-US" dirty="0">
                <a:solidFill>
                  <a:srgbClr val="FFFF00"/>
                </a:solidFill>
              </a:rPr>
              <a:t>(slow) </a:t>
            </a:r>
            <a:r>
              <a:rPr lang="en-US" dirty="0"/>
              <a:t>solution</a:t>
            </a:r>
          </a:p>
          <a:p>
            <a:r>
              <a:rPr lang="en-US" dirty="0"/>
              <a:t>Gene editing to produce high-genetic merit polled bulls </a:t>
            </a:r>
            <a:r>
              <a:rPr lang="en-US" dirty="0" smtClean="0"/>
              <a:t>may be a </a:t>
            </a:r>
            <a:r>
              <a:rPr lang="en-US" dirty="0" smtClean="0">
                <a:solidFill>
                  <a:srgbClr val="FFFF00"/>
                </a:solidFill>
              </a:rPr>
              <a:t>short-term </a:t>
            </a:r>
            <a:r>
              <a:rPr lang="en-US" dirty="0">
                <a:solidFill>
                  <a:srgbClr val="FFFF00"/>
                </a:solidFill>
              </a:rPr>
              <a:t>(fast)</a:t>
            </a:r>
            <a:r>
              <a:rPr lang="en-US" dirty="0"/>
              <a:t> </a:t>
            </a:r>
            <a:r>
              <a:rPr lang="en-US" dirty="0" smtClean="0"/>
              <a:t>solution</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969276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Adding polled </a:t>
            </a:r>
            <a:r>
              <a:rPr lang="en-US" dirty="0"/>
              <a:t>to </a:t>
            </a:r>
            <a:r>
              <a:rPr lang="en-US" dirty="0" smtClean="0"/>
              <a:t>Net Merit</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73FB79"/>
                </a:solidFill>
              </a:rPr>
              <a:t>$22.52 </a:t>
            </a:r>
            <a:r>
              <a:rPr lang="en-US" dirty="0" smtClean="0"/>
              <a:t>= </a:t>
            </a:r>
            <a:r>
              <a:rPr lang="en-US" dirty="0" smtClean="0">
                <a:solidFill>
                  <a:srgbClr val="73FB79"/>
                </a:solidFill>
              </a:rPr>
              <a:t>$</a:t>
            </a:r>
            <a:r>
              <a:rPr lang="en-US" dirty="0">
                <a:solidFill>
                  <a:srgbClr val="73FB79"/>
                </a:solidFill>
              </a:rPr>
              <a:t>11.79 </a:t>
            </a:r>
            <a:r>
              <a:rPr lang="en-US" dirty="0" smtClean="0"/>
              <a:t>+ </a:t>
            </a:r>
            <a:r>
              <a:rPr lang="en-US" dirty="0">
                <a:solidFill>
                  <a:srgbClr val="73FB79"/>
                </a:solidFill>
              </a:rPr>
              <a:t>$10.73</a:t>
            </a:r>
            <a:r>
              <a:rPr lang="en-US" dirty="0"/>
              <a:t> for costs of dehorning and polled genetics, respectively </a:t>
            </a:r>
            <a:r>
              <a:rPr lang="en-US" dirty="0">
                <a:solidFill>
                  <a:srgbClr val="D9D7AC"/>
                </a:solidFill>
              </a:rPr>
              <a:t>(</a:t>
            </a:r>
            <a:r>
              <a:rPr lang="en-US" dirty="0" err="1">
                <a:solidFill>
                  <a:srgbClr val="D9D7AC"/>
                </a:solidFill>
              </a:rPr>
              <a:t>Widmar</a:t>
            </a:r>
            <a:r>
              <a:rPr lang="en-US" dirty="0">
                <a:solidFill>
                  <a:srgbClr val="D9D7AC"/>
                </a:solidFill>
              </a:rPr>
              <a:t> et al., 2013)</a:t>
            </a:r>
          </a:p>
          <a:p>
            <a:r>
              <a:rPr lang="en-US" dirty="0"/>
              <a:t>Haplotype count multiplied by </a:t>
            </a:r>
            <a:r>
              <a:rPr lang="en-US" dirty="0">
                <a:solidFill>
                  <a:srgbClr val="73FB79"/>
                </a:solidFill>
              </a:rPr>
              <a:t>$11.26</a:t>
            </a:r>
            <a:r>
              <a:rPr lang="en-US" dirty="0"/>
              <a:t> for </a:t>
            </a:r>
            <a:r>
              <a:rPr lang="en-US" dirty="0">
                <a:solidFill>
                  <a:srgbClr val="FFFF00"/>
                </a:solidFill>
              </a:rPr>
              <a:t>genotyped</a:t>
            </a:r>
            <a:r>
              <a:rPr lang="en-US" dirty="0"/>
              <a:t> animals</a:t>
            </a:r>
          </a:p>
          <a:p>
            <a:r>
              <a:rPr lang="en-US" dirty="0"/>
              <a:t>Gene content multiplied by </a:t>
            </a:r>
            <a:r>
              <a:rPr lang="en-US" dirty="0">
                <a:solidFill>
                  <a:srgbClr val="73FB79"/>
                </a:solidFill>
              </a:rPr>
              <a:t>$11.26</a:t>
            </a:r>
            <a:r>
              <a:rPr lang="en-US" dirty="0"/>
              <a:t> for </a:t>
            </a:r>
            <a:r>
              <a:rPr lang="en-US" dirty="0">
                <a:solidFill>
                  <a:srgbClr val="FFFF00"/>
                </a:solidFill>
              </a:rPr>
              <a:t>non-genotyped</a:t>
            </a:r>
            <a:r>
              <a:rPr lang="en-US" dirty="0"/>
              <a:t> animals</a:t>
            </a:r>
          </a:p>
          <a:p>
            <a:r>
              <a:rPr lang="en-US" dirty="0"/>
              <a:t>Rank correlations with 2014 NM$ compared for bulls and </a:t>
            </a:r>
            <a:r>
              <a:rPr lang="en-US" dirty="0" smtClean="0"/>
              <a:t>cows</a:t>
            </a:r>
            <a:endParaRPr lang="en-US" dirty="0"/>
          </a:p>
        </p:txBody>
      </p:sp>
    </p:spTree>
    <p:extLst>
      <p:ext uri="{BB962C8B-B14F-4D97-AF65-F5344CB8AC3E}">
        <p14:creationId xmlns:p14="http://schemas.microsoft.com/office/powerpoint/2010/main" val="143010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cost of genetic load</a:t>
            </a:r>
            <a:endParaRPr lang="en-US" dirty="0"/>
          </a:p>
        </p:txBody>
      </p:sp>
      <p:sp>
        <p:nvSpPr>
          <p:cNvPr id="3" name="Content Placeholder 2"/>
          <p:cNvSpPr>
            <a:spLocks noGrp="1"/>
          </p:cNvSpPr>
          <p:nvPr>
            <p:ph idx="1"/>
          </p:nvPr>
        </p:nvSpPr>
        <p:spPr/>
        <p:txBody>
          <a:bodyPr/>
          <a:lstStyle/>
          <a:p>
            <a:r>
              <a:rPr lang="en-US" dirty="0" smtClean="0">
                <a:solidFill>
                  <a:srgbClr val="D9D7AC"/>
                </a:solidFill>
              </a:rPr>
              <a:t>Cole et al. (2016) </a:t>
            </a:r>
            <a:r>
              <a:rPr lang="en-US" dirty="0"/>
              <a:t>estimated losses of at least </a:t>
            </a:r>
            <a:r>
              <a:rPr lang="en-US" dirty="0">
                <a:solidFill>
                  <a:srgbClr val="73FB79"/>
                </a:solidFill>
              </a:rPr>
              <a:t>$</a:t>
            </a:r>
            <a:r>
              <a:rPr lang="en-US" dirty="0" smtClean="0">
                <a:solidFill>
                  <a:srgbClr val="73FB79"/>
                </a:solidFill>
              </a:rPr>
              <a:t>10,743,308</a:t>
            </a:r>
            <a:r>
              <a:rPr lang="en-US" dirty="0" smtClean="0">
                <a:solidFill>
                  <a:srgbClr val="92D050"/>
                </a:solidFill>
              </a:rPr>
              <a:t> </a:t>
            </a:r>
            <a:r>
              <a:rPr lang="en-US" dirty="0" smtClean="0"/>
              <a:t>due to known recessives.</a:t>
            </a:r>
          </a:p>
          <a:p>
            <a:r>
              <a:rPr lang="en-US" dirty="0"/>
              <a:t>Average losses </a:t>
            </a:r>
            <a:r>
              <a:rPr lang="en-US" dirty="0" smtClean="0"/>
              <a:t>were </a:t>
            </a:r>
            <a:r>
              <a:rPr lang="en-US" dirty="0">
                <a:solidFill>
                  <a:srgbClr val="73FB79"/>
                </a:solidFill>
              </a:rPr>
              <a:t>$5.77</a:t>
            </a:r>
            <a:r>
              <a:rPr lang="en-US" dirty="0"/>
              <a:t>, </a:t>
            </a:r>
            <a:r>
              <a:rPr lang="en-US" dirty="0">
                <a:solidFill>
                  <a:srgbClr val="73FB79"/>
                </a:solidFill>
              </a:rPr>
              <a:t>$3.65</a:t>
            </a:r>
            <a:r>
              <a:rPr lang="en-US" dirty="0"/>
              <a:t>, </a:t>
            </a:r>
            <a:r>
              <a:rPr lang="en-US" dirty="0">
                <a:solidFill>
                  <a:srgbClr val="73FB79"/>
                </a:solidFill>
              </a:rPr>
              <a:t>$0.94</a:t>
            </a:r>
            <a:r>
              <a:rPr lang="en-US" dirty="0"/>
              <a:t>, and </a:t>
            </a:r>
            <a:r>
              <a:rPr lang="en-US" dirty="0">
                <a:solidFill>
                  <a:srgbClr val="73FB79"/>
                </a:solidFill>
              </a:rPr>
              <a:t>$2.96 </a:t>
            </a:r>
            <a:r>
              <a:rPr lang="en-US" dirty="0"/>
              <a:t>in Ayrshire</a:t>
            </a:r>
            <a:r>
              <a:rPr lang="en-US" dirty="0" smtClean="0"/>
              <a:t>, Brown </a:t>
            </a:r>
            <a:r>
              <a:rPr lang="en-US" dirty="0"/>
              <a:t>Swiss, Holstein, and Jersey, </a:t>
            </a:r>
            <a:r>
              <a:rPr lang="en-US" dirty="0" smtClean="0"/>
              <a:t>respectively.</a:t>
            </a:r>
          </a:p>
          <a:p>
            <a:r>
              <a:rPr lang="en-US" dirty="0" smtClean="0"/>
              <a:t>This is the economic </a:t>
            </a:r>
            <a:r>
              <a:rPr lang="en-US" dirty="0"/>
              <a:t>impact of genetic load as it </a:t>
            </a:r>
            <a:r>
              <a:rPr lang="en-US" dirty="0" smtClean="0"/>
              <a:t>affects fertility </a:t>
            </a:r>
            <a:r>
              <a:rPr lang="en-US" dirty="0"/>
              <a:t>and perinatal </a:t>
            </a:r>
            <a:r>
              <a:rPr lang="en-US" dirty="0" smtClean="0"/>
              <a:t>mortality.</a:t>
            </a:r>
          </a:p>
          <a:p>
            <a:r>
              <a:rPr lang="en-US" dirty="0" smtClean="0"/>
              <a:t>Actual losses are likely to be higher.</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03116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4781628"/>
              </p:ext>
            </p:extLst>
          </p:nvPr>
        </p:nvGraphicFramePr>
        <p:xfrm>
          <a:off x="266699" y="1409700"/>
          <a:ext cx="8597902" cy="4602480"/>
        </p:xfrm>
        <a:graphic>
          <a:graphicData uri="http://schemas.openxmlformats.org/drawingml/2006/table">
            <a:tbl>
              <a:tblPr firstRow="1" bandRow="1">
                <a:tableStyleId>{5940675A-B579-460E-94D1-54222C63F5DA}</a:tableStyleId>
              </a:tblPr>
              <a:tblGrid>
                <a:gridCol w="2857501"/>
                <a:gridCol w="1663700"/>
                <a:gridCol w="2006600"/>
                <a:gridCol w="208280"/>
                <a:gridCol w="1861821"/>
              </a:tblGrid>
              <a:tr h="711200">
                <a:tc>
                  <a:txBody>
                    <a:bodyPr/>
                    <a:lstStyle/>
                    <a:p>
                      <a:pPr algn="l"/>
                      <a:endParaRPr lang="en-US" sz="2400" dirty="0">
                        <a:solidFill>
                          <a:srgbClr val="FFFFFF"/>
                        </a:solidFill>
                        <a:latin typeface="Trebuchet MS"/>
                        <a:cs typeface="Trebuchet MS"/>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400" dirty="0" smtClean="0">
                          <a:solidFill>
                            <a:schemeClr val="bg1"/>
                          </a:solidFill>
                          <a:latin typeface="Trebuchet MS"/>
                          <a:cs typeface="Trebuchet MS"/>
                        </a:rPr>
                        <a:t>Polled</a:t>
                      </a:r>
                      <a:endParaRPr lang="en-US" sz="2400" dirty="0">
                        <a:solidFill>
                          <a:schemeClr val="bg1"/>
                        </a:solidFill>
                        <a:latin typeface="Trebuchet MS"/>
                        <a:cs typeface="Trebuchet MS"/>
                      </a:endParaRPr>
                    </a:p>
                  </a:txBody>
                  <a:tcPr anchor="b">
                    <a:lnL w="12700" cmpd="sng">
                      <a:noFill/>
                    </a:lnL>
                    <a:lnR w="12700" cmpd="sng">
                      <a:noFill/>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dirty="0">
                        <a:solidFill>
                          <a:srgbClr val="FF0000"/>
                        </a:solidFill>
                        <a:latin typeface="Trebuchet MS"/>
                        <a:cs typeface="Trebuchet MS"/>
                      </a:endParaRPr>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chemeClr val="bg1"/>
                        </a:solidFill>
                        <a:latin typeface="Trebuchet MS"/>
                        <a:cs typeface="Trebuchet MS"/>
                      </a:endParaRPr>
                    </a:p>
                  </a:txBody>
                  <a:tcPr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chemeClr val="bg1"/>
                          </a:solidFill>
                          <a:latin typeface="Trebuchet MS"/>
                          <a:cs typeface="Trebuchet MS"/>
                        </a:rPr>
                        <a:t>Horned</a:t>
                      </a:r>
                      <a:endParaRPr lang="en-US" sz="2400" dirty="0">
                        <a:solidFill>
                          <a:schemeClr val="bg1"/>
                        </a:solidFill>
                        <a:latin typeface="Trebuchet MS"/>
                        <a:cs typeface="Trebuchet MS"/>
                      </a:endParaRPr>
                    </a:p>
                  </a:txBody>
                  <a:tcPr anchor="b">
                    <a:lnL w="12700" cmpd="sng">
                      <a:noFill/>
                    </a:lnL>
                    <a:lnR w="12700" cmpd="sng">
                      <a:noFill/>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Genotype</a:t>
                      </a:r>
                      <a:endParaRPr lang="en-US" sz="2400" dirty="0">
                        <a:solidFill>
                          <a:srgbClr val="FFFFFF"/>
                        </a:solidFill>
                        <a:latin typeface="Trebuchet MS"/>
                        <a:cs typeface="Trebuchet MS"/>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smtClean="0">
                          <a:solidFill>
                            <a:srgbClr val="FFFF00"/>
                          </a:solidFill>
                          <a:latin typeface="Trebuchet MS"/>
                          <a:cs typeface="Trebuchet MS"/>
                        </a:rPr>
                        <a:t>PP</a:t>
                      </a:r>
                      <a:endParaRPr lang="en-US" sz="2400" dirty="0">
                        <a:solidFill>
                          <a:srgbClr val="FFFF00"/>
                        </a:solidFill>
                        <a:latin typeface="Trebuchet MS"/>
                        <a:cs typeface="Trebuchet MS"/>
                      </a:endParaRPr>
                    </a:p>
                  </a:txBody>
                  <a:tcPr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err="1" smtClean="0">
                          <a:solidFill>
                            <a:srgbClr val="FFFF00"/>
                          </a:solidFill>
                          <a:latin typeface="Trebuchet MS"/>
                          <a:cs typeface="Trebuchet MS"/>
                        </a:rPr>
                        <a:t>Pp</a:t>
                      </a:r>
                      <a:endParaRPr lang="en-US" sz="2400" dirty="0">
                        <a:solidFill>
                          <a:srgbClr val="FFFF00"/>
                        </a:solidFill>
                        <a:latin typeface="Trebuchet MS"/>
                        <a:cs typeface="Trebuchet MS"/>
                      </a:endParaRPr>
                    </a:p>
                  </a:txBody>
                  <a:tcPr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dirty="0">
                        <a:solidFill>
                          <a:srgbClr val="FFFF00"/>
                        </a:solidFill>
                        <a:latin typeface="Trebuchet MS"/>
                        <a:cs typeface="Trebuchet MS"/>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err="1" smtClean="0">
                          <a:solidFill>
                            <a:srgbClr val="FFFF00"/>
                          </a:solidFill>
                          <a:latin typeface="Trebuchet MS"/>
                          <a:cs typeface="Trebuchet MS"/>
                        </a:rPr>
                        <a:t>pp</a:t>
                      </a:r>
                      <a:endParaRPr lang="en-US" sz="2400" dirty="0">
                        <a:solidFill>
                          <a:srgbClr val="FFFF00"/>
                        </a:solidFill>
                        <a:latin typeface="Trebuchet MS"/>
                        <a:cs typeface="Trebuchet MS"/>
                      </a:endParaRPr>
                    </a:p>
                  </a:txBody>
                  <a:tcPr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Copies of polled haplotype</a:t>
                      </a:r>
                      <a:endParaRPr lang="en-US" sz="2400" dirty="0">
                        <a:solidFill>
                          <a:srgbClr val="FFFFFF"/>
                        </a:solidFill>
                        <a:latin typeface="Trebuchet MS"/>
                        <a:cs typeface="Trebuchet MS"/>
                      </a:endParaRPr>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2</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 polled offspring</a:t>
                      </a:r>
                      <a:endParaRPr lang="en-US" sz="2400" dirty="0">
                        <a:solidFill>
                          <a:srgbClr val="FFFFFF"/>
                        </a:solidFill>
                        <a:latin typeface="Trebuchet MS"/>
                        <a:cs typeface="Trebuchet MS"/>
                      </a:endParaRPr>
                    </a:p>
                  </a:txBody>
                  <a:tcP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100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50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a:t>
                      </a:r>
                      <a:endParaRPr lang="en-US" sz="2400" dirty="0">
                        <a:solidFill>
                          <a:srgbClr val="00FF00"/>
                        </a:solidFill>
                        <a:latin typeface="Trebuchet MS"/>
                        <a:cs typeface="Trebuchet MS"/>
                      </a:endParaRPr>
                    </a:p>
                  </a:txBody>
                  <a:tcPr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Average value of</a:t>
                      </a:r>
                      <a:r>
                        <a:rPr lang="en-US" sz="2400" baseline="0" dirty="0" smtClean="0">
                          <a:solidFill>
                            <a:srgbClr val="FFFFFF"/>
                          </a:solidFill>
                          <a:latin typeface="Trebuchet MS"/>
                          <a:cs typeface="Trebuchet MS"/>
                        </a:rPr>
                        <a:t> offspring</a:t>
                      </a:r>
                      <a:endParaRPr lang="en-US" sz="2400" dirty="0">
                        <a:solidFill>
                          <a:srgbClr val="FFFFFF"/>
                        </a:solidFill>
                        <a:latin typeface="Trebuchet MS"/>
                        <a:cs typeface="Trebuchet M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2 </a:t>
                      </a:r>
                      <a:r>
                        <a:rPr lang="en-US" sz="2400" dirty="0" smtClean="0">
                          <a:solidFill>
                            <a:srgbClr val="FFFFFF"/>
                          </a:solidFill>
                          <a:latin typeface="Trebuchet MS"/>
                          <a:cs typeface="Trebuchet MS"/>
                        </a:rPr>
                        <a:t>x </a:t>
                      </a:r>
                      <a:r>
                        <a:rPr lang="en-US" sz="2400" dirty="0" smtClean="0">
                          <a:solidFill>
                            <a:srgbClr val="00FF00"/>
                          </a:solidFill>
                          <a:latin typeface="Trebuchet MS"/>
                          <a:cs typeface="Trebuchet MS"/>
                        </a:rPr>
                        <a:t>$11.26</a:t>
                      </a:r>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 </a:t>
                      </a:r>
                      <a:r>
                        <a:rPr lang="en-US" sz="2400" dirty="0" smtClean="0">
                          <a:solidFill>
                            <a:srgbClr val="FFFFFF"/>
                          </a:solidFill>
                          <a:latin typeface="Trebuchet MS"/>
                          <a:cs typeface="Trebuchet MS"/>
                        </a:rPr>
                        <a:t>x </a:t>
                      </a:r>
                      <a:r>
                        <a:rPr lang="en-US" sz="2400" dirty="0" smtClean="0">
                          <a:solidFill>
                            <a:srgbClr val="00FF00"/>
                          </a:solidFill>
                          <a:latin typeface="Trebuchet MS"/>
                          <a:cs typeface="Trebuchet MS"/>
                        </a:rPr>
                        <a:t>$11.26</a:t>
                      </a:r>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 </a:t>
                      </a:r>
                      <a:r>
                        <a:rPr lang="en-US" sz="2400" dirty="0" smtClean="0">
                          <a:solidFill>
                            <a:srgbClr val="FFFFFF"/>
                          </a:solidFill>
                          <a:latin typeface="Trebuchet MS"/>
                          <a:cs typeface="Trebuchet MS"/>
                        </a:rPr>
                        <a:t>x </a:t>
                      </a:r>
                      <a:r>
                        <a:rPr lang="en-US" sz="2400" dirty="0" smtClean="0">
                          <a:solidFill>
                            <a:srgbClr val="00FF00"/>
                          </a:solidFill>
                          <a:latin typeface="Trebuchet MS"/>
                          <a:cs typeface="Trebuchet MS"/>
                        </a:rPr>
                        <a:t>$11.26</a:t>
                      </a:r>
                      <a:endParaRPr lang="en-US" sz="2400" dirty="0">
                        <a:solidFill>
                          <a:srgbClr val="FFFFFF"/>
                        </a:solidFill>
                        <a:latin typeface="Trebuchet MS"/>
                        <a:cs typeface="Trebuchet M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11200">
                <a:tc>
                  <a:txBody>
                    <a:bodyPr/>
                    <a:lstStyle/>
                    <a:p>
                      <a:pPr algn="l"/>
                      <a:r>
                        <a:rPr lang="en-US" sz="2400" dirty="0" smtClean="0">
                          <a:solidFill>
                            <a:srgbClr val="FFFFFF"/>
                          </a:solidFill>
                          <a:latin typeface="Trebuchet MS"/>
                          <a:cs typeface="Trebuchet MS"/>
                        </a:rPr>
                        <a:t>Total gain from polled</a:t>
                      </a:r>
                      <a:endParaRPr lang="en-US" sz="2400" dirty="0">
                        <a:solidFill>
                          <a:srgbClr val="FFFFFF"/>
                        </a:solidFill>
                        <a:latin typeface="Trebuchet MS"/>
                        <a:cs typeface="Trebuchet MS"/>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$22.52</a:t>
                      </a:r>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$11.26</a:t>
                      </a:r>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solidFill>
                            <a:srgbClr val="00FF00"/>
                          </a:solidFill>
                          <a:latin typeface="Trebuchet MS"/>
                          <a:cs typeface="Trebuchet MS"/>
                        </a:rPr>
                        <a:t>$0.00</a:t>
                      </a:r>
                      <a:endParaRPr lang="en-US" sz="2400" dirty="0">
                        <a:solidFill>
                          <a:srgbClr val="00FF00"/>
                        </a:solidFill>
                        <a:latin typeface="Trebuchet MS"/>
                        <a:cs typeface="Trebuchet MS"/>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normAutofit fontScale="90000"/>
          </a:bodyPr>
          <a:lstStyle/>
          <a:p>
            <a:r>
              <a:rPr lang="en-US" dirty="0" smtClean="0"/>
              <a:t>Economic value of polled animals</a:t>
            </a:r>
            <a:endParaRPr lang="en-US" dirty="0"/>
          </a:p>
        </p:txBody>
      </p:sp>
    </p:spTree>
    <p:extLst>
      <p:ext uri="{BB962C8B-B14F-4D97-AF65-F5344CB8AC3E}">
        <p14:creationId xmlns:p14="http://schemas.microsoft.com/office/powerpoint/2010/main" val="179313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 </a:t>
            </a:r>
            <a:r>
              <a:rPr lang="en-US" smtClean="0"/>
              <a:t>frequency change</a:t>
            </a:r>
            <a:endParaRPr lang="en-US"/>
          </a:p>
        </p:txBody>
      </p:sp>
      <p:sp>
        <p:nvSpPr>
          <p:cNvPr id="3" name="Footer Placeholder 2"/>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084"/>
            <a:ext cx="7315200" cy="5029200"/>
          </a:xfrm>
          <a:prstGeom prst="rect">
            <a:avLst/>
          </a:prstGeom>
          <a:ln w="19050">
            <a:solidFill>
              <a:schemeClr val="tx1"/>
            </a:solidFill>
          </a:ln>
        </p:spPr>
      </p:pic>
      <p:sp>
        <p:nvSpPr>
          <p:cNvPr id="8" name="AutoShape 3" descr="data:image/png;base64,iVBORw0KGgoAAAANSUhEUgAAArkAAAILCAYAAADsXITKAAAABHNCSVQICAgIfAhkiAAAAAlwSFlzAAAPYQAAD2EBqD+naQAAIABJREFUeJzsnXl8FdXd/99nZu6W5GZfCTuBsLpbd3EHRdu6QN31sT5199Xa9tcWxb2bdXlaUautj/hQREVBRaogi4IgoFZEEMKWEGQJ2W+Su87y+2PuTO7NRsAgQebNi9x7ZzlzZubMzGc+53vOEUuWLDFwcHBwcHBwcHBw+B4hHeoMODg4ODg4ODg4OPQ0jsh1cHBwcHBwcHD43uGIXAcHBwcHBwcHh+8djsh1cHBwcHBwcHD43uGIXAcHBwcHBwcHh+8djsh1cHBwcHBwcHD43uGIXAcHBwcHBwcHh+8djsh1cHBwcHBwcHD43uGIXAcHBwcHBwcHh+8d8o033vjgoc6Ew775+uuvef3113n99dd5++23+fjjj9m2bRsZGRlkZ2fby02ePJlvvvmGY4455hDmtmd44oknWLZsGaeffvoBp1FbW8s999xDTk4O/fr168HcfXf86U9/YvXq1ZxyyinfKp1bb72VWCzGiBEj2LRpE/feey+DBw8mLy+vW+sfyDqdMW3aNF566SVWr17NWWed9a3SOtLYs2cPU6ZMIT8/n6KiIgB0XWf27Nn87W9/s89xW9asWcOLL77I66+/zuLFi6mqqqK0tBRFUQAIBAI8++yzvPrqq3z55ZeUlpaSmpqalMZHH33Eyy+/zBlnnIEk9YxHsq+y8Mknn/D73/+eE088kbS0tG+1rcmTJ1NeXs5xxx1n3xvS09MZMGDAt0r3YLF+/Xruv/9+hg0bRk5OTpfLLly4kCeeeILdu3dz3HHHJc2rqqpi6tSpzJo1i7KyMkaPHo3b7U5aZvbs2SxYsICTTz65R/Iei8V47rnn+Ne//sXWrVv5wQ9+0CPpHm7EYjHuuOMOAIYNG9aj99GuttWvXz8eeughWlpaKC0t7dHtHE44Tu5hwNtvv83TTz9Nfn4+d911F4888gjXX389kUjEFoLfR2677TbuuuuuQ50Nhx6moqKClStXct555/GLX/ziUGfnsCISifDss89yyimn2EKmrq6Oxx9/nHXr1nW6XllZGc8//zyjRo3iwQcf5Oabb2bz5s384x//sJd5++23icViTJ48maysLF577bWkNBobG3n77be59tprkWW5R/bHKQvfnpaWFp555hkWLlzYTrhazJw5k6ysLCZPnkw0GmXu3LlJ83fu3MnSpUu55ppreixfa9euZd26dUyaNIkbb7yxx9I93BkyZAiPPfaYLTxVVeWOO+6grq6uR7fj8/m45ZZbmD9/Pl9++WWPpn044YjcXs66det47733uPLKK5k4cSIDBgwgOzubESNGcNddd3HssccyZ84cQqHQoc5qj5OSkkJKSsqhzoZDD9PS0gJAaWkp6enphzg3hxfz58+nubmZH/7wh/a0xYsXk5OTw+9+97tO15s3bx6DBg3ixz/+Mbm5uQwfPpwrr7yS9evXU15eDsCGDRs444wzKCgo4Mwzz2Tjxo3oum6nMWvWLE444QSGDBnSY/vjlIVvz+rVq4lGo9x33334fL528zVNY9OmTZx99tkUFBRw6qmnsn79+qRlZsyYwYUXXkhubm6P5cs6tyNHjvzWDvz3CVmWSU9Pt18UKyoq0DTtoGyrX79+nHrqqbz22msHbRu9HeVQZ8ChaxYsWEBBQQFjx47tcP61116LEKLdzW3VqlW8++671NXVkZ+fz7XXXpv0cFq4cCEff/wx1dXVeDweBgwYwBVXXEFxcTFgVk0/+eST3HPPPSxbtox169YhSRJjxozh6quvth2DhoYGZsyYQVlZGW63m1NOOYXi4mKmTZvGH/7wBzuUYt26dcyfP5+dO3eiaRolJSVMnDiRwsLCTvf9iSeeQFVVfvOb3wBmdfsVV1xBKBTi448/JhwOM2DAAK677rp9Vvvous6cOXNYvnw54XCYYcOGccMNN5CRkWEvM3/+fJYvX05tbS0ej4fS0lIuu+wyO+25c+eyePFibrjhBl555RVKSkr42c9+xuTJkznmmGMoKChgwYIFNDU1UVRUxFVXXcXAgQPt9LtzDNasWcOcOXOoqakhLy+PSy65pMv9Skz7vffeY8eOHQAUFBRw0UUXceyxx3ZrfYDy8nLmzp3Ljh07iEQi9O/fn0svvbRLUbO/68ydO5d58+YB8OSTT5KTk8Pvf/97br31Vn784x+zZcsWNm7cyOTJk+nTpw9VVVXMmTOHiooKmpub6dOnDxdffDFHHXWUneauXbuYMWMG27dvJzU1ldNOOw0hBPPmzePvf/870L4sQWsZv/vuuxk5cmS39qe714Wqqrz77rusWrWK5uZmCgoKGDduHCeeeCJvvPEGS5cu5fHHH09y3rZt28Zjjz3GXXfdxahRo9odu3A4zKJFizj//PPxer329LFjx3ZZ/mOxGJs3b04SxoAdqrBu3ToGDRpEY2MjWVlZAOTk5KCqKs3NzaSnp7N+/Xo2b97MQw891Ol22qKqKnPnzuXTTz+lsbGRlJQURo0axeWXX47f7++0LHRGXV0dr732Glu2bEFRFE4++WQmTpyIEILa2lruvfderr76as4880x7nWnTprF+/Xr+8pe/dCu/c+bM4YsvviAQCODz+Rg1ahQTJ05sF7aRyKpVq1i4cCG7d+9GURSKi4v50Y9+xLBhwwDsvFnu+eeff46maQwbNoxrr70Wv98PmOd3xowZrF27FkmSGD16dFI574yjjjqKs846CyFEh/Obm5vRdT3p3DY0NNjzly5dSiQS4fzzz9/ntixCoRCzZ89m7dq1NDc34/f7OfbYY7n00ktxu91MmzaNlStXAmaIyLBhw7jnnns6TKu8vJzZs2ezfft2vF4vI0aM4PLLL7dfeva1rccee4zMzEx+9rOf2Wk+9thjlJeX89RTT9nXyvLly3nllVd48sknqa6uZs6cOWzfvp1wOExubi5jx47l7LPP7nK/Fy5cyMqVK9m7dy8ej4djjjmGyy67LOn5O2/ePD766COCwSADBgxg4sSJSWkk3ncaGxt5+eWXOzxOPbEtgAsvvJClS5eyfPnypGvjSMFxcnsxuq6zbds2Ro8e3ekyKSkp7QRueXk5X3/9Nbfddhu/+tWv0DSN//3f/7Xnr1y5kjfeeINzzjmHRx99lF/+8pdIksTTTz9NLBZLSmvWrFmMGDGCe++9l0svvZSVK1eyZMkSe/7zzz9PRUUFP/vZz/jVr35FKBSyH1wWmzZt4plnniEzM5P/9//+H7/85S9RVZXHH3/cftvvLh9//DGxWIx77rmHO+64g2+++YZXX311n+stXryY1NRUfvOb33DzzTezadMmZs+ebc9/5513mDt3LmeffTYPPvggt99+O3v37uWpp54iGo3ay2maxocffsidd97J1VdfbU//+uuvKS8v58477+See+4hGAwybdq0/ToGVVVVvPDCC/Tp04f77ruPG2+8kaVLl1JTU9PlvlVXV/Pcc89RVFTElClTuP/++xk1ahQvvPCCLXr3RVVVFU899RSGYXD33Xfz29/+lqysLP76179SVVXVY+uMGzeOn/70p4D50pLoPi5fvpyhQ4fy8MMPU1BQQEtLC48//ji1tbX893//N/fddx8lJSU899xzbNq0CTDPxzPPPENLSwu/+MUv+MUvfkFzczMff/xxt/b7QPdnX9fFzJkzWb58OVdddRUPPPAAJ5xwAi+++CLr1q3jjDPOIBqN8vnnnyel+emnn5Kdnd2hwAWzjEUikXbCZ18veNXV1RiG0W45WZbJzs5mz549ABiGYQsl69MwDGKxGDNnzmTSpElJ4npfTJ8+naVLl/KjH/2Ihx56iBtvvJFNmzYxdepUoOuy0BGzZs3i1FNPZcqUKUyYMIHFixfzwQcf7DMfnYm/tsybN4/PP/+cG2+8kUceeYRbbrmFHTt2JN0727J582ZeeukljjrqKB5++GF+97vfUVBQwDPPPENjY2O79HNzc/nNb37DjTfeyLp165LCBmbOnMnatWu5/vrrmTx5MiUlJbz11lv7zHdOTk6X+2gYBkDSubWmBQIB3nrrLa699tr9irGeOnUqX331FVdffTUPPfQQEydOZNWqVbz00ksAXHnllVx66aWAKd5uvfXWDtOx7rH5+fn87ne/47bbbqOyspJnn32229saOXIkW7ZssZePRCJs376drKyspOmbNm1iyJAheDwepk6dis/n41e/+hUPP/ww5513Hm+88Ua7azKRefPm8cYbb3DiiSdy//3381//9V+sX7/efpEG8x42d+5cxo4dywMPPMD48eOZOXNmp2mecMIJHR6nntxWVlYW/fv354svvug0H99nHJHbi2lubkZV1X02OGhLOBzm+uuvp0+fPgwaNIjTTjuN2tpa+6Z79NFHc//993PmmWeSlZVFcXExZ599Ng0NDezatSspreHDh3PqqaeSm5vL6aefTk5ODhUVFYB5gyovL+fiiy9m9OjRFBYWcu2117YT3e+//z65ubn89Kc/pbCwkP79+/PTn/6UcDi83/HEHo+Hyy67jIKCAoYNG8YxxxxjV7d2RWFhIRdccAF5eXkcc8wxlJaW2utpmsaiRYs47bTTOPvss8nLy6OkpIQbbriBuro61qxZY6cTjUY577zz6N+/f1IVXCgU4rrrrqOoqIiBAwdy8skns2fPHsLhcLePwSeffIIQghtuuMFO5+abb97ni0BWVhb3338/kyZNIi8vj9zcXCZMmIBhGGzcuLFbx3XhwoVIksQtt9xCv3796NOnD9dffz0ej4eFCxf22Dput9sOQUlJSUk6hikpKYwbN47s7GxkWWbZsmU0Nzdzyy23MGTIEAoLC5k0aRLFxcW89957gBlrWltba7uthYWFXH311QcU5rI/+9PVdREIBFixYgUXXnghRx11FLm5uYwfP55zzjmHxsZGCgoKKC0tZcWKFXZ6hmHwn//8h1NPPbXT/G3evBmPx0P//v33a7+sUKaOBKrX67Xnp6enEwgEAKivr0eWZfx+P++++y6FhYUcf/zxvP/++0yZMoUpU6Ywf/78TrfZ0NDAqlWruOiiizjppJPIzc1l1KhRXHHFFWzfvp2tW7d2WRY64uSTT+aEE04gLy+Pc889l+HDh7N69er9OhZdUVlZSXFxMcOGDSMrK4uSkhLuuusuLr/88k7XGTBgAA888AATJkwgOzubgoICLrjgAiKRCFu3bk1atqioiPPPP5+8vDyOPvpohgwZYt+DotEon332GWeddRbHH388eXl5jB07tltO7r7w+/0IIexz29DQQGZmJgCvv/46J554IgMGDGDWrFlMnjyZBx980HZhO2Lbtm1s3bqVSZMmcfTRR5Obm8vxxx/PhRdeyBdffEF9fT1er9d+DqSlpXV6PS5atAi3280111xDUVERgwYN4pprrqGwsJDm5ma2bt26z22NHDmSQCBgv4hu3rzZDumzXobBvFeMGjWKpqYmGhoaOPbYYyksLCQ7O5vTTz+d3/72twwdOrTDfGqaxgcffMApp5zCuHHjyM3NZeTIkUyaNImysjK2bdsGwIoVKxg4cCATJkwgLy+PMWPGMH78+E6PpcvlanecDsa2hg4dyubNmzvNx/cZJ1zhe0j//v2TGoYkVodlZGTgdrv56quvmDZtGnV1dUSjUTv2rq2gGjRoUNJvv99vL1NdXQ3QrmXymDFjqKystH9XVFS0a+2bnp5OUVFR0nLdoW1+0tLSCAaD+72e3+/nm2++AczW6pFIhJKSkqRl+vXrh6IoVFZWJrUM7khktD3m1gM7GAzi9Xq7dQx2795Nfn5+khjx+/3k5+d3uW+KorBz505eeeUVW1hbTk1zc3OX61pUVFQwaNCgpG27XC5KSko6PUcHsk5XtC1HFRUVtmhPpLS0lFWrVgHmMQOSwkIASkpK7HndZX/2p6vrorKyEsMw2i0zadIk+/uZZ57JP//5T2pqasjNzWXTpk0EAoEuRW5jY+NBjVsdMWIEq1at4rjjjmPlypUMGzaMPXv2sGzZMu677z6++uorFixYwJQpU9B1nYcffpj+/ft32JPD9u3bAdpdU1bYR2Vl5X7H9rZdvm/fvnz44Yf7lUZXHH300bzyyis8//zzHH/88ZSWlpKZmWkLwo5wu91s3bqV6dOnU11dTSQSsee1vfY6KjO1tbWAWYugaVq7e8vgwYOTaggOBFmWGTp0KCtXrmTAgAGsWrWKkSNH8vXXX9shKEuXLmXt2rVMmTKFvXv38qc//YlBgwZRUFDQLj3rZa6zc7tjxw47NGJfbN++nf79+ye5yCUlJXba1ktMV9saPXo0Pp+PzZs3U1BQQFlZGUOHDmXo0KF2+aiqqqKhoYFRo0bh9/sZPHgwM2bMYMeOHYwcOZIhQ4Z02fuOdV9tW9atxmOVlZUMHjyYXbt2tetFYn/L+cHYVkZGBqqqEgwGj7h2Lo7I7cWkpaXhdrs7rfrtjLYtbNtWZb3xxhssWbKEiy++mKOPPhqv10t5eXmH1XJdVU9aD/W2y7R1ZEKhEJ988kk710VV1U5bA3eGx+NJ+t3dqsiOtmMJQcvJautACyHwer22G2vR0U1iX/nqzjEIh8Pt0oGuzwHAF198wQsvvMAJJ5zAD3/4Q1sITZkypcv1EgmHw+zcuZO77747abqmafZLUk+s0xVtj384HKa6urpd+rquo2kamqbZ56btuvtTrZ64ve7uT1fpW+Wpo3Npccwxx5CWlsYnn3zCJZdcwmeffcaIESOSugNsSzAY7LBh0b6wymtHjVNDoZD9EnXJJZfw1FNPceedd5KRkcFdd93FjBkzuOiii8jOzmbx4sUMHTrUFjClpaVs2LChQ5Hb2Xmxfre9prpD27hYt9uNqqpJjeO+DVbN1kcffcT//d//EYvFKC0t5Sc/+YndVVtbFi5cyBtvvMHYsWOZNGkSqamp1NfX8+STT7Zbtqt7hCWO2y5zIOW4IyZOnMjTTz/NsmXLKCgo4Oqrr+Zvf/sbV155JV6vl7KyMsaMGYPP52PAgAH06dOHjRs3dihy93XN7c+5DQaDXZb57mxLkiSGDx/O5s2bOf3009m4cSPnnnsuJSUlTJ8+nWg0SllZGenp6fTt2xeAn//85yxatIjPP/+c999/H5/Px2mnncall17aYc8h1rUzffp0/vWvf7Wbb7nkHd3D9/ccHoxtWfcAR+Q69CokSWLo0KGsXbuWn/zkJx3GTAWDQbuas7sxVatWreLEE0/k4osvtqd1p8q/LVb/mokxq9DewUhNTWXUqFFccskltrBsm8ahpDMRYBgG4XD4gIRFW7pzDDweD01NTe3WDQaDXQqm1atXk5mZyc0332xPaxsPuC9SUlLIysri+uuvb5e/zsrVgayzv3nKy8vj7rvvbpe+tQ3ruIRCoaQXmbbufmIcokWi62Ztryf2xxLEXdUwyLLMaaedxurVq5kwYQJffPHFPrtvSklJsZ2//SEvLw9JkuyaF4tYLEZdXZ3dL2p2djaPPPIITU1N+P1+li1bRjQa5ZxzzrH3J/Eh6vV6Ow2l6eyasn4fyIO2rXiKRCK4XC4kSer0ZbftOd4XY8aMYcyYMWiaxoYNG5gzZw5Tp07ttEHcqlWrGDx4MFdddZU9zRIh+4NVdtveS3uq15x+/frx2GOP2ef2rbfeoqioyG6YGgwGk4R8V+fWuh+GQiFcLle7vO7PufX7/V1eJ93d1siRI3nvvfcIBoN88803lJaWkpWVRXp6Olu2bGHTpk1241Iwj/eFF17IhRdeSCAQYNWqVbz99tt4PJ4OG/ta27n88ss7jJm35rvd7nbnsDs1jQd7W9b0I03gghOT2+u54IILqK+vb9eYy2LmzJnMmjVrv0SNpmnt3NZPPvkEoEMx0RmWA9RWICfGsIJZTbdr1y5yc3PJy8uz/2ualtS7waGioKDAru5KpKKiAlVV21UzHgjdOQaFhYXs3bs36cHW0NCwz4Znqqq2c7kS4z27m7+qqiqysrKS8mcYRqdV5Aeyzv7mqa6uDq/Xm5S+JEl2nKHVM0XbcIK259Ln87V7+WobM9lT+9OnTx+EEEnxgGA6M2+//bb9+4wzzqCmpoZ///vfCCE4+uiju0w3IyPjgASUoiiMGDGCtWvXJk1ft24dmqa1i/v0+/0EAgHefvttrrvuOlvgp6SkJG0/EAh02uvAgAEDOjwG1nk5kMEXysrKkn5XVlbSp08foFUMJb4k6rpuh03sC8Mw7BhPMF9CRo8ezSWXXEJtbW2n4qGre+n+kJ+fjyRJ7e6lPR1H6ff72bVrF0uXLk0S5ikpKUnHrqtza90P2+Zty5YtCCH2K2a8uLiYioqKpAbP27Zt4y9/+Qs1NTXd3tbIkSOpq6tjxYoVZGdn27UNJSUllJWVsXnzZlswNjQ08Nlnn9lppaenc/755zNy5MhOG+oWFhbi8/morq5Oujfk5OSgaZp9rIqKig74HFrP3oOxrcbGRhRFcUSuQ++jtLSUSy65hHnz5jFt2jS2bt1KXV0dZWVlPP3006xZs4abbrqp2zFQYMZ5ffHFF5SXl7N7926mTZtmt7zeunVrt92Dvn37UlhYyPz589m4cSN79uxhxowZ7aoPx40bZ8eM7ty5k7179/L+++/z0EMPddmB/XeFLMucd955LF++nI8++oiamho2btzIyy+/TFFR0T7FR3fozjE46aST0DSNGTNmsHv3bsrLy3nxxRf3KbCs+KzPPvuMmpoaPvjgAyoqKsjOzqaysrJbwujcc88lHA7zz3/+k+3bt1NTU8OyZct49NFHO+2p4EDW2R9OPfVUUlNTef7559m6dSu1tbV89tln/PGPf+Tdd98FzOsjIyOD2bNns3XrVnbv3s306dPb9RIyaNAgampq+Pjjj6mpqeGTTz5pV/Z6an/S09M55ZRTWLBgAWvWrKG2tpYPPviAFStWMHjwYHu5nJwcRo4cyb///W9OPvnkfbrFQ4cOJRKJtBP0zc3NBAIB+0U3Go0SCAQIBAJ235gXX3wxO3bs4M0336SmpoaysjJmzZrF8ccf32Es4qxZs/jBD36QJFisKuGysjK+/vprtmzZ0mlPENYxeP/99/n000+pqanhyy+/ZNasWQwfPrxdDHV3WL16Nf/5z3+orq5m/vz5bN682Y5h9vl85Ofns3LlSioqKti1axfTp0/vdk2REIL58+fzj3/8gy1btlBfX09lZSVLly6luLi4U3EwePBgysrK2LBhA3v37rV7bLEEa3dj4r1eL0cffTQff/wxX3zxBdXV1SxZsoQNGzbsc92Wlhb7/Ou6TiwWs89/2+sAzD5xL7744qRnxvDhw1mzZg3bt29n1apV1NTUMHz48A63N3DgQEpLS5k1axZfffUVNTU1rFy5kvfee49TTz11v14IzznnHHRd56WXXqKqqory8nJmzpyJpmnk5uZ2e1s5OTnk5+ezaNGipNG9hg4dyqeffkogELDDaoLBIC+++CJz5sxh9+7d1NfXs2bNGrZs2WJ3+9YWSZIYN24cH330EYsXL2bv3r3s2LGDl19+mT/96U/2tXfSSSexfft23n//faqrq/nyyy9ZtGhRl8fAKltr165l586dB2VbmzZt6rRR3fedQ19X7LBPJkyYQElJCYsWLeK5554jHA6TmZnJsGHDuPfee5P6WRVC7DNO9eqrr2b69Ok89dRTpKamMnbsWMaPH09TUxMLFixAkqROL/a23HbbbfzrX/9i6tSppKWlceaZZ3LmmWfy2muv2Q+YkpIS7r77bubOncuf//xndF2nb9++3HLLLftsPdx2Xzrat+7G5Xa13oQJE3C73SxatIjXX38dn8/H6NGjueyyy5JitDrb/r7y0J1jUFxczE033cQ777zDo48+Sm5uLj/84Q9ZsWJFhw8ri3PPPZeqqipeeeUVwOw386abbmLZsmW88847vPjii/ZoUp3lMy8vj1/+8pe89dZbPPnkk6iqSkFBARMnTuSMM87osXW6om3eUlNT+fWvf83s2bN55plniEQiZGdnc9555zFu3DjAbBh2xx13MHPmTLs8n3HGGZx44oksWLDATuucc85h9+7dzJ49G13XGTlyJFdddVVS/6k9uT/XXHMNaWlpvPrqq7S0tJCfn8/NN9/MmDFjkpY74YQT+Prrr7s1dPXIkSPxeDx8+eWXSeLzD3/4Q9JoSUuWLLEbK91zzz0MGzaMQYMGceedd/LWW2+xZMkSUlJSkrovSmTDhg1s2bKFBx98MGn66NGjGTduHP/4xz8QQnDJJZd0OVzoNddcg9/vZ86cOTQ2NpKWlsaxxx7Lj3/8433ua0dcddVVvPvuu2zbtg2328348eOT+g+/6aabmDFjBk888QRpaWmce+65pKenJzmrXV2rt99+O2+++SYvvPACLS0t+P1+uy/bzvjRj35EIBDg+eefx+VycdJJJ9n9JS9duhQhBBMmTOjW/l177bXMmDGDadOmIYRg9OjRXHnllXaXa53x97//PcnBa2hosEe4uuGGG5KGA7e6YGzbH+zpp5/Ozp07+Z//+R+8Xi/XX399h/G4FrfddhuzZ89m+vTptLS0kJmZyTnnnJMUAtcdCgsL+fnPf87s2bP5/e9/j9frZeTIkUk9WnR3WyNHjuTDDz9MenaVlJRQV1fHwIEDbce9T58+3HHHHfz73//mo48+Qtd1cnJyGDduHOedd16neR0/fjxer5cPP/yQN998E5fLxdChQ/n1r39t18adddZZNDY2smjRIt599127H/c//vGPnZa7MWPGMGTIEN544w2Ki4uZPHlyj26rvr6eHTt2JHV5eSQhlixZ0v36aQeHNkSjUVRVTXI6XnvtNVasWMFf//rXQ5gzhyOZOXPmMH/+/KR+JXsjzzzzDEIIbr/99m4t/8477/DRRx/ZgsDBwcGhK1555RXWrVvHI4880mPDcR9O9Aond/369UybNo3S0tKZIrI8AAAgAElEQVSkxjMdsXjxYj788EMCgQDFxcX85Cc/2e9+Ix16jr/+9a8EAgGuu+46cnNz2bp1K8uXLz8gJ8/B4UhAVVUaGxtZunQpGzZs4N577+32uhdccAGfffYZ77zzTlKXZA4ODg5t2bFjBytWrOC///u/j0iBC71A5M6fP58VK1bssy9QgC+//JJ3332Xu+++m+LiYhYvXszUqVN59NFH97srKoee4dZbb+XNN9/kxRdfJBgMkpWVxfnnn8+FF154qLPmcIRzoGEsB5uKigqeeOIJCgoKuO222zrtnqojvF4vt99+O3/+858pKSlp1/eyg4ODA5g9ULzwwguMHz++R9qVHK4c8nCFJUuWcMopp/Dqq6+iqmqXTu7UqVMpLCzkiiuuAMzWiL/97W+ZOHEiJ5xwwneVZQcHBwcHBwcHh17OIe9d4eyzz+52bFllZWVSaIIQgr59+9ojsDg4ODg4ODg4ODhALxC5+0NLS0u7rlxSU1O73U2Lg4ODg4ODg4PDkcEhj8ndX/ZnsIKOGDt2bK+N1XNwcHBwcHBwcIAPP/zwW6dxWInctLS0dkMNtrS02KPedIe6uhYkyRG5RzKyLJGe7iMQCKFpPTPuvYPDgeKUR4feglMWHXoLstwzgQaHlcgdMGAA27dvt8da13WdyspKTjvttG6noesGuu50DewAmqajqs6N3KF34JRHh96CUxYdvi/0epH7wAMPcP311zNkyBDGjh3LP//5T37wgx9QXFzMggULcLlc7UYRcnBwcHBwcHBw6Bwr/FM3zBcaA8OeZn/S+mm0rpj0uzWM1JymGwYYBrqhYcTnW8tb3wEMXUe3plv/DB0DkGVBQG0hXUn9Vvt4yEXunXfeCWCPsb5mzRoAeyjDqqoqIpEIAKNGjeLSSy/lhRdeoKmpiYEDB3LnnXficrm6vb2ZL6wCIRAA8agFEf9hheoKBIgOpguRtI61nDUvaTkr3fi2EtNye2TcXgWvz4XX58KX4saX6iIl1U1qqge395CfFgcHBwcHh15BojCyfxuJ4qtVQJkCDFs6AaaQ0kw5pdtiykCPp2OgoxvxeYYenwY6uvlXj6dkmMslbgHru705A8sDT5Bz8W2SnOdW1ZiwVnyKboBI2gJJTZIMc7/sH8TFZdt9tzeacPwS5ifOFiI+VVhpisTkEa1fkzMCGPFl7SAD0fpFJP60Zlo6yV4iGVmRqFUbvrXIPeT95H7XLJ3bdKiz0G2EACEJJEkgyxKyIuFyySguCbdHwe2W8fhceLwKHq8Ln0/Bl+rGl+IiJc1DSpobt9sRzG1RFImsrFTq61ucKjmHQ45THh06ojNhlyzq9ASxExdmumYKuDZiTjPM6RqGLdZ0DDA0NAwMHWRZJ83vJdAURlU1MFrdvQRZFP9ullVLROm2ykvy+Oz8JQs8Wt1AaxuJ6xmJgq71mtANwzaT9CThJczlRKIos9ISCEssCglhyzFr7VaJZRtc8X+JSCI5RtRpwH5wkWRB1Y4dDPQWf6t0jjgFlJISQlVdxGIybd8tIPnaONQYBhiaga4ZqLFv9/BLFMxut8zo44s59uT+SNJh1Yucg4PDd4QtqAzDrs7U41WJhmF6XMQ/DUNDMwwMXUOzXDFDR9d1dHS0uDum0/oZT8AWaLqhI2wfqGO/qG3nOkY3b9b7u5wlvFrzYbRJw2jVUImSzkjelpHwp72TZ+9V6xqGjmHEBVscS9iZaQtE4rq2qDPASKhBjH8RdspS/K9dXYmU0IOoEKaok2RBUPIQDEfRtYP/IBR2TaloO6NXo+s6MUNF1dv8NzRUXUXTNVRDQ9M1tMRPQ0PVdXRDQzP0+DTdvFYMLf6pt15nbV5yILGMJocIdLac+T3+10j4DklLJLrK7ebZE9peSYllt6P5HSy3H1yUcfoBrJXMESdyzz7j0w6mSiAkhJBByAjhAqEgJDdCciGEFyF7EMILkgchpZj/ZR9CTsMQKQjJHBfasO9N8YKiJRc4TdMJh1RCLVFCoRjhYIxIWCUS1ohFVWJRFTWmo8Z0NM38bzWW0/X4W+8BNJxrK5hXL63gs4+3039wFmMvHEZKavcG5HBw+DYkulO6bntNtnBKFBdWFaMW96Q03RRImqHZ1YpJbpRhii3dSJQdOqbZZVU/tq3GMxKq/DoTUW2vt25efx08bDpCCEFqo4+WliCa0Xle2ibTUbodP/bar5yYdlKMnPVoTaoOjv+N12VazplARxcSUnwtYQjsiC4rJCzulFniynLDjkQXrFXQmb86WeiQYobdHXgmdF2Piz2VmK6i6hqqocbFXffFnxU+YGCFFOj2C5c9LeG3PZ8OHO/E8p0US2oJu4RpRvK85OvC4XDkiBO5HaPH36BV4MCM3JhhEDWsT4OYAVFo/W4YxOK/DSEBEpJQkNJduLK8uBUfqe50/J4sMn155KYVIMupYCimOFUNNNVAi4KumQ/7aFQlGtYIBWOEwzEiQZVoRCUSUYnFNFMoq2YrWV3T0XQDXdOJRsz4Z103qNhSR8XTK8nM8XHmBcMoHpDVUwc1iURXyPouCcl2EI7Eh15b2lZPtheBBhhGklDTDB10wxaCVtWkbj8oMIP/7erLuJMWF4SGYcWdGQnpt4pCc3nsB0v8m5XhVvFoN1ZoXUdPlJW6lee2D5i4YBI6BlZAmOlKWTHtQJIjZVcwtnGjDlcBJckCDRWNb9/zS1K1a4dzOvh5eB2uI5L24tH8H9MtARkXk3E30RKPya6haruGWoJjmOweGiDMF0o94V6dKBqThOAhPi7fV9pevyLhb5sP2l7A9rKize8O1kl00RPntVYGtJ9qtznq4HfbF9zk8I/4NKudUjwuNzE1Sw8gBD3V0+sRF5O7sO4N3ELE/4NHCNxgT/MI2s8/hA9NzTDQAM0gHgJvyZt4MRECScjIkoIkZBAKhqSAkDGQMYSCgYJmyOi6G92QCUW8bFmbQlO13k7RKx5BwQg3fY72xfupa/MGbCTokA6EkLmsbr8VE59v/TRo/0xtbfAn2RMkYV0Grd+lhAtXanOhtK4v4vMsV6lVFEnxtGVFJj3NS3NzGDX+wtC6j637YVcYWfua4DImVjha+2k5gq3B/9Zxaj0+yUsacee/VbTaYhbLLUuumhR2mglCEDCEQEoQggklpF2MmX0jsY+/o3IOJZIsSE310NIS+U6qiA8VVuhCVI91WMVrX39GmwY4kHAvSZRW+6imNew/bV+vEu57iamZ8ay6ocdDLvS42DNfIVurlA1bELYKxNZQDGt6ousIye6j7R4m3FMc5/DAaC/irHtewpQOxFRrgyiRLNSs0A0hmc8SISELCQnJnCbJSEIgCxnZmicUZCGhCBlZks15kowiFJT4b0Uyn9OKUHBJMoqkoEiKma4TNtgOJyb3AFm3Zaj93QpGt+vgEj8Bq2WjEDpuycAj6bhlA4+s45GtaYY5TTJwSzoe2Widbn9i/3bvZ1mWhUCGTtwWSxzpoMe6nWaWDIXHGEQMiYamVKp2FVC7N5tw2IsagZ1rInzzVQhvkU7RCTJenwtZkuyLMfGitORnsjMk799OdpPEh1Nite7+ImmCmBKmJfLdiIr2cWcJheDgHCqH7wmWMNR1HRUNXW+N5bMcOc3Q0PV4WIdhmMvE19HQ7OpeMy5WT6oOThRpHcUHWr+NBCFnpacnOnwdOH2OUOv9JDpuVo9BQkhJrpoQEpJlqNAq/KSE/3LSd9meJieJvvhv0Vb8KbYgdMWFoNzBs8bB4UA44kTur5cvBUznC0kCScFQZJAVDMWF7nJjKG40lxvd7UVT3KguD6rLi+r2ElW8xNxeoq4Uoi4PEcmHpgsiMZ0WzTBDAox4iIChoWlmX3G6rqHrBs3BGI0tGi5ZxyXpKLKGxx2lT34D/fs0IstRNF2NP0TMMAowq2sFpjySBCgIXImfQuAClITvUhcOnSQEPmHgy2imKKMZRmwlFJNobMigsTGdxkY/DVV+Ns+LUJe/mbr8SjRXtNvHOckptP6K1ulS/K1XkWQUyYVbcuGW3XhkN17Fi0/24FN8pCg+Ul0ppCgpzs3uCMISdaoWa43tsxzApOrZ1k/N0FF1rRvVs1qSwEsUY9aLVIJ/TmJoBe2Xth3DZEmX8LvD+R2l53A4kxiF3LbK1q6iTaiVSgzVspxDs2bOFHe2cJRkWzBKtlsoIQslwTGUk0SjS1LauIau+L2260f+kVKr8F1gvaBCvO7OfjEEq54OMM00Q0IIo/UlQ0jx6vrvqpat6+20+t4dL58oNdo9pUXi1/ahida9te10RZLxSp4u89UdjjiRayEMAzQNNA2RYIJ+K2NNkkCSEJKMUGSEy2X+d7uRPB4kjw/Z70f+8Xhe/rSesh0N5gluSWVnfRaflkF+locJZ+ZTUCAR1aJEtRgxI0ZUjaAbGmAg6YKIEaYu2kxLpIlmNURIDRHSIkS0KJF4rJZhaEgYKICcIIjTJUGRIlMoSxQqMp544fK5dHx59RTm1du7FAx6aAj4aWgYyk4jyua0PTSl7LsbtmQpEP+bcM/UDI0YMdD27xBb4QuSkB2R3MPY1cl2uVOJ6XGRqamoeoxYvGpZTWhUosdFp91aWNdsMWmLSwzbDUxsVOK4fr2f5Fi7tsLM+i7Fr8u4MMO8Rts6fbKUXMVrCTNrvrm91r+tH4lRfcnz28YGJsxNzL29D8nzsZ1LwBSSccdREbJ5n5HiQhLZcRcPIoltEOzGoAk9CFh/E58n9m9hYFfMItnzrbAFwy4uVmha+3Jg92mPeT+ShBwXnCAjx51sq7wIhFUWrBeUhOuB+EuKGZIQL0uSjEvIKLJizpckZCS7sd++XkCONBRF4suq8LdO54iLyU2d9RZ6JIyhaqDGMDQNQ9NA1zF03byo9NZL6WAgvF6GTv074ajK/80v4/OyamJt+sdM87m45NQBnH9if3taVI0S1iI0RZtpiQUTxEiUqB6zY0EVIeOSkgfIUHWVQLSJpmgzYTWCbqjoWgS0MH4jRJYeIV2opAkDnzA6dYENA1pCHho1qHOF2YvEHkNCRUKPR4XaNymj9dOKNbVuX62tatu7aQcTWyRLcrLD1qFT1zqtzSJdLJu41qG9tEQXvywOdR6/a5L8tbhTkhiv1+6vSFwrOca5XZodNMjotHFGQjqSECiyjK4brY6eVU0sROtDVEhJ32Wr2tgSlJKIPzQThaUlNM15siTbMYat1cqmeHNLLkfAHYFYXcQZGAgJfCkuWoIRNNW6Lye8cMQfjVYRSXYe4y87CIRE3K222knERaAhISSQrfYTUtzZFjIyIMmKWSbj6RB/cQKrHYYVNhHfrmQ1PbXaqCS2RWi9SpMaqLYp39Y8p9z3LhRF4ssvO+oNa/844kTuqFHHA6BrGqgqhq5hqBqGGkOPxdCjMYxYBGIamhpDD7agBZrQQ83oLSG0YAt6OIwRDqFHouiRCEYsihGNYWgqqBq6poKug2bGsmGJ5wRyr7qG7HPPB0DVdd5euo0la3YRDKtJy7kUiROH53H9BaX7HNghqkYJqmFaYs00x4LEtFinIliOuxI2uobQQgg1iNCCeGL1uGJNyFoYSVeRJZ1OdK+5a0KgCRcxOYWokk7UlY0huTEkF4biA+ECqWufXNd1gmqIFjVIMBYkpIYJaWEiaoSwHjH3RYvarYsPhUh26B6WmEuM62t14ZPj+awGHe2rZyXbsW9bPetKiPVzxatiW6tnlVYH5TBwR5wq4iMbq8eZrqq2rVcnQ8QbnGK+gAkhx7+bLysC4tdYq6Nou+xx11C2rk3JnCcLCVmWkYSC16WQk+mnORAG3WpkJdnCMvG6dRqsOhxMHJF7gFgit6fRLTdYU83hA1UVPRqFaBRdjWFEY6gN9ex5/lkApJRUSv72TFIaqq6z7MudzPukkrpAJGmeEFDSJ50bxg+nT17aAeXREsHN0WazhXM8VthsAaxh6KCLeFdjehQjFkRoLejRIKFAC65gC3ozKJJKur+F1NTOqxLMF34JXXITk3xEZD+q4sdQ3Bi44uI3BSQ3narn/aTbIjkeq5n84pHg1nXUbYpV75U4Lanqs71D1/GyCR5gYkfuCXQQ6NEGq8qtk+ntphodLQYYtpMnS4nxfkprKIhQkGUZl3DZsX4uyRUXkmaYiCUqHSfkwDjSRG5y13hWIzbsGp8OsS+azq6JhCu400apVmV0ZymYk4WU0HsJ2A2ysBtkSUk9vpgvb2bSUty5BLOaW7J7d7Fe6FrjcpNb8ZvV14lhWLKQUGRXQvhHq7iUhXxQRKYz+p5Db6GnRG7vtzkOEyRZBlkGl6vL5RoWf0B482b0YAuBVStJP+lke54iSZx9bD/OPLqYLzfX8NbycnbubYlX9cPmnQHue3E1+ZlefnTGQH4wohB5P4SFW3HjVtxketP3e/90XSMarqN69x4aa+rYvEWltlojLbWFjPQmMjOayMhowuc1G6eZt3EdSQ+j6GF8aj1GBAwho0teonIqYTmVqPCgCglDKOZAG65UFDmltT5sP5AkiTR3Kmnurse6PtJEhYODRWLVdOfdWVkvZgaGYcXjYjuBrWEUki3wWgcRkG1xJyUIPTt2V5jdLylWl0vxlyMFGVluHYWyo3Cpzqd0Lva66muzteFP8kJyQvW1E77h4HB44zi53zGR3TvZPuVeAOSMDIY88ddOl9V0nS07Gnh7+XY272xAayPI0nwuzhhTyPiT+uH/DkcsMwyD6r0B6nbvZteOOiq3RQmFzIejxxMhM72J7OxG8vPqSE0J7cOoFQjZi+TKwHBnE5P8xNBRBcSQiSGjSW5iSOgS6AgUBIpwHfDDxxG5Dt3BSHAE248Khv291RhPjuW3u0C2lhHW97i8MuN8zPLocxMMRdE0HUt+WYLSanQlSfY3Uzy2dQ7Bdv3suEXLMbTDRcwqaKVNTK4sxQVnPEzEjvWVzPXkfYQaOXw/cJxch96CE65wgBxqkQtQ8dD9RHdUAlD8i1+ROmp0l8truk75rgYW/WcXa7fUEoomd0ngUiRGD8rm4lP6068wHeU7dB4a64Ls3R2gtqaZ8rK9NNS17WZMJz8vyNBhe8nwNyIIgaF2mJaNUJBdftzePBRfHxQlBUMYaIaEJrmI6BBBISwkdAwzRtdQiWlmrK45ao8Ze6wIpV21niNyey+JTqMe7z4vebCRVpcRw2wrLQmzOthqpNJaBSziTmJyA5ik1tB24xZIHETD+i5bjVeElb4lQOPzLSlp9zLQKjDN9ePrSXJrgxhbxJpbc7lksjJTCTSE0DTDiXl0OGQ4Iteht+CI3AOkN4jc0LYt7PjDowAoubkM/tPj3VpP03Uq9wRYtaGa1RuqaGhOFpSSgAGFfi44sS8jBmSR/h26u82BMFW7AzQ1hqncWsfubxrbCUiXC/r2h0FDIC21EYkatGg9uhqi694sBJLsQ/Fk4vYVIXsLkOKSR5JdCMmLpHiQXVlISgoqBlEtQkvMjM9VtRhRXUU1osQ0HV1oeHwyweYweof3cUFn0YGm7OhgnrDmiCQHsHWdhBDcjtK1qoUle9w3LKGV7MgdGuFjic/WUZ3MIYPtRjFx0UlcVJLYwt92Hltb/ltCU7akpuUYWo1gaI0JtuITZVm2YxtlS2RKsn1sDlccYeHQW3DKokNvwYnJPYzxDS7BVVBIrGoPak0NoW3b8A0evM/1ZEliUJ9M+hemc9KIPNZvb2Dluj3sqg0CZs9n5bubeP6dDeRnejn96CJGDcymX74fRT647m5aupe0dC+hYITMLB9DSnOp2t1ExZZaIiHTuY3FoHwrVGyD3Hw/JcMyyMr2kJHvQxgtRFu+IRauRos1YRiJI7gZ6FqQaDBINLjLnBR3e13eXDyp/ZB1P2qo1uzfUHYhSx4yZS853nQUtx9JctupKYqEP91DbX0TqpowrG9nO9fF6Gp6l+K884Y0Rjxd3R59Kj6kaOJIVPF+a7X4EKGJw4ZaLbKxvse3Zg8hGt+yHndBW3uUTBylysy/bMcdtnZEbwlQs4rc7NlAkZV493Tx3gtkV2v/p06rawcHBweHXobj5B4iWtZ9xc7/eQIAd1ERAx/5436nYTm723YFWL2xmm27Amh68ulMT3FxXGkeRw3OYWCRn8y078bdjUZjVO0M0NgQpqU5wtavq2msD7VbLiVV0HeAwYD+kJLpxZ/mQ5IEuq4SC+0mGtyDegBuryulCElS0LVoPHxBRpa9SLIHtzeD3IIimpo0x61wOOQ47plDb8Epiw69BcfJPcxJHT0GJSsbtb6O6O7dRHfvxl1UtF9pJDq7g/tmULm7iXXldayvqCccj9sNBGN8+MUuPllXxYgBmRw/LIc+eWkMKso8GLtl43a76Dcohz6azp6djfjTvcSiKuVlNVTtakKPi/Fgi8Gmr2FLmSA332DIsAhZWQbp6eDyFuBJ7WenqUabuu/21tLO7UVS0FWVcHOAOm0XwaCKgQySC0m4EJILSXYj5FQUlxchuR1X0sHBwcHB4TBFvvHGGx881Jn4LsnP73Oos2AjZ2bQ/PlnAITKt5F55lkHlI4kBFlpXvoXpJGf7WNAvp8sv5u6pjCRmPk2rukGe+pCrN1ax+6aEHmZHnIzfD21K53nTRKkZ/jIzktFSJCa5qV4YCYpaW5amiKo8fwZBrQ0a3yzPcaubyRC4QxkVwqyDIrLwNCiCEnBnVKI1z8AX8YwvOnDUNzpgMAwNAy9bYM2HUMLo0bqiDSXE2osI9JciRqpR5IkDOFBSC4EOhgqhh5BjTWhhauJhqqIBXcRDVcTC9eghutQowE0tcUc7CPeUMlqgOTgcKBIksDncxMOx+yXPweHQ4FTFh16C5IkqKra9a3TccIVDjFbfn4nenMzAIMeexJXdva3TlPXdbbvbeKbqhbqAiFWbdjLnrrkUIHCbB93XjaGPrkHNrDEgWIYBrXVLdRWNxOLqMRiOls37KVmbwtGm5uqLEvkFqYxZEQeuXkpZOVoCC2ApoUwtIg5vKTiTlonye1VmzD0GPtEyEiSG0nxISlpKO4MFE82siujXTdluq6DoWHERycSQkYIF0JSEJKCJLkRshdZSUWSPeZ0xw126AKnitiht+CURYfegtO7wgHS20Ruw5JF7J0xHQBf6XD6/fq3PZa2YRhU7g2wo6qFYCjGZ5uq2borYLejGj0om5suGk6m/7vrhSGR5qYINVUBmgMRhICqnQG2b60nHGovTNP8HvoPyaHvoExy8/34M9yo0Ua0SJ0petUwINqJXl3X47G9u7oZ29sWyRSvshdJSUVx+ZHdWbg8Oe22BdYQnaophI14q3/JhRAKkuRCkhSQfSiKD6GkIEkuRwQf4TjCwqG34JRFh96CI3IPkN4mcgE233krRtgcInfw355BSel6xK79JVHs7qkJ8u/Vlfa8c4/rw+VnDcHr7nqktoOJpunUVDXRUB8y3d2ozpYNe6nd29yuYwNZkcgvTKNkZB65+X5yC/0oioyua3HRW4+mBTsVvQC62oyh7iXUXIcaa0bXwhhalHj3/fuHUJBkN5KcguxKQ3Zn4vJkIylpHQ5WYYpgDeI9JpjurxfZlYLizkR2+50QiCMMR1g49BacsujQW+gpkevE5PYGdI3Qxo0ARHbtThrqtycQQpCZ5qVffhppqQrhiMrOGrPbse17mkjzuRhYlN7hUJrfBZIkSPN7yc1PIyXNg2HoZGanMGBINi63TEtzFC1+wzV0g+ZAhMqt9ezcXk9zYwhNN/B4FHypflzebNy+Aly+QiQlFXQd3VAx1DCGroGQUVxe0jOLkNwFeNIG4ksvISWzFG/6MDypfVHcmUiKDyG5wO73trN3QR1Dj6FrQbRoA7HQHiLN5YQDZYQaNxFu2kYkuJNYeC9arAkwzLAI2XR1TUGro2thopFqosHdxCK1qNFmNEMFocRDIhy39/uKEwfp0FtwyqJDb6GnYnKd3hV6AVkXXULdvHcxYjGCa9egR8JInp4PIRBCMKAggxsvGkFVfYiKPc3oBrz1cQU56V6OH17Q49vcX9L8HtL8eba7q7gVivplEImobPm6mvqaFtvdbWqM8NV/drNhbRX5fdIpGZlPbl4quYV+ZFnG7c0CbxZA3OltQovUgRFGUyNoWgTDkMwQAuJj1bv9KG4/MKBd3nQ9Gm+AVo8aDaCrQdMF1mN07ALrGHoELRpBizYAiResQEguFHcmrpQ+eFL7Itt9+RroajNatIEo2xHChaT4kF2ppturpDhur4ODg4ODwz5wnNxegBACraWZ8LatAETr6/Afd/DCKhRZYsSATFZv2EskpqNqBhV7mumf7yc349DE57alrbuLYZCVY7q7siLT0hxBi4+opusGTY1htm+p5ZvKBpoDIXTNwOWVcLtNASuEhKx4cXmz8KUVkJ0/EFVPBeEGBBjmEAq6ppqiVdcw7OFgiachI7vScHnz8KT2xesfhC9jaKsLnFKE7EpHUrwIodA6clon1X6Ghq62EAvtIRwwXd9YuAYDHdmVluD2CnvZaLCKWLgKNVyPFmsGw4jH9Tqi93DFcc8cegtOWXToLTi9KxwgvTEmF0BXVbbccQtoGkgyJc8+j6QcXKN9fXkNf33jK9S4WBzRP5MrzxtGv/zvtseF7mLH7taFiMVUQsEYWzdUU18bbBdN4HLJ5Bf7KRmRT25+GrkFrTGy+4o703UVXQ2hxpow1BCGEUPXoui6CrpmDs8rKUiS3O2862o4HobQgBZrMrsiU4NgaJ2uIyQ3ijsLT2pfXCnF7WJ8DcPA0GMYBgjFjSz5kFxpKO4sZMXjhDgcJjhxkA69BacsOvQWnJjcA6Q3OrkAQpKI1dQQ2VEJhoEaCpE25qiDus38rBTcisT6inoAahrD6JpB/8I0fJ7eF8mS7O66EQZk5aYyYEg2kiQINkeT3d0G093dWdlAS1MEXdNxe2Q8XleXboUQEpLsQXGbMbJ6ZX4AACAASURBVL4uby7ulALcKYW4fXnIngw7XhfAMHQMLWaKYEMHIdoJTCEpKO503L58PKl98fkHk5JRiietP0Io8X5+YySpdcu9De0mHCgznd5IreneKn4kSUJIMpIkmzkxVLRoADVkur2xSD2aGkQYAiE7bm9vxXHPHHoLTll06C04Tu4B0ludXAA9HGbLXbeBYSAUhSHPvtBhC/2eRNV0Xn5vI8vX7QFACPjR6QM5/4R++DyHrseF7pLk7kZVgi0xtm7YS0Nd+yGEXW6ZwuJ0ho/JZ1BJPi6vjN5DZoVhGOh6FC3agq61oKsRDD2KbkTNQSoMAyHMONyuHFZVbSHaVEk0tAdNbTJFcycIyYPiycKTWozL197pNfNlNrwTCITkQZK9yK50ZHcGsuyM6NYbcNwzh96CUxYdeguOk3uA9FYnF0AoCuFvdhDbvRt0HYRESunwg7pNSRKUFKez+ZtG6psiAGzbHSAr1UPf/DQkqXeLoHbuLpCdl0r/ITkIINgSRbfcXc0g0BBm26ZaKrbU0tQcJhbVUBQJj/fbCXohBJKkILt8KO6MeC8PeXhSCnGnFKJ4cpCUVLORmwEYBrquYmhqkvMrSW5cvjy8/kGkZJTiTu2HJBQMXe3E6W0mGrSc3nJikTrMrtPSTFEtBJKQzR4aMDD0qNkLRLiKWLgaNdKArpnhHsKJ7T0kOO6ZQ2/BKYsOvQXHyT1AerOTC6A2NbHtF3cBIDwehj7z/Hey3Z17m3ni9TU0NEcByEn38JNzh3L8sLzDzu1r6+42N0XYtrGGxvr27q7bI1NQnM7gYblkZPnIL0zH9R2FahiGgaaGUSM1aNEmNC2IgC7dXjXWTKR5O7FQldnwrIu+fU2nN9uM6fUVdVorYBg6uq7GnWY3khyP7XWlIyteR/geZBz3zKG34JRFh96C4+QeIL3ZyQWQPB6Cmzeh1lSDpiGlpOIbPOSgbzc91U1+lo8vNteg6wahiEagJUq230NeVspB335P0tbdlYQgOy+VfkNyMHTDdHfjLoWmGQTqw2zfUseeXQFamiJEIiq6ruP1uQ6qky2EQJJdKO4M3L483CmFSJIvLjqj6Ho0vlyryJRkN25fvun0ZpbiTumLkKR9OL27TKe3uYJY2HJ6U20hbbrQlttL3O1tRA3tJRauJhauR1ObzdhjZKff3h7Gcc8cegtOWXToLfSUk+uI3F6Ib9gwGhZ+AEB421ayL5zwnWy3IMuHIsGG7Q0A1AbCpkBM95CZ5vlO8tDTuD0KmTmp5OSngQGp6R76DsqkuG8WgcYQkbBqLxsJqVTtamJHeT2N9SFikRjBliiyIuH2KAdd2AkhkF0+XN5sPCmFyJ5cs1GaHsPQI+i6hhBSUj7ai95ihJA6acimoqtNRIM7E0RvLYahxcMbJDsfQpIRSYNVRFAjde3DHHQnzOHb4ggLh96CUxYdeguOyD1ADgeRK6ek0rJuLWp9PUYshlJYiLe470HfrhCC/8/em8RIltxnnj+ztz/f3WPJfavMquJSzUUU1SJVXERRlEYzgCBhMIO5CZjDHEaAhLnpoJuuwgBzFDgYHQZDNdDdAilRJanVxRJFic2lW5RIFiurcouIzIzVPXx9u9kcnseWS0WkV2aER8T7AQWQmb5YZBgsvjD//t93cb5MbxCzsDoAYHF1QMWzmK17+B/Qt3qUSCkoV/Pb3XLVwS/ZVOoeF641QcNosHO7q8a3uwu3O6wtD4iChNEoJgwSbNfENA8eHfbB1mxi2hVsbxbLO4tpVbatBSqLQGeIR2LMpOFge/O7RO85hJB565tKeVz0DrZzeoPee8Sjh2TpEGnkQ2pbbAnf/MZXABkqHRHH68SjZeJonSzqkWVJ7jGWL/6XgpNCISwKpoViLxZMC4XInZDjIHIBnKvX6H7rTQCCd2/S/MqvH8r7mobBxdkS91Z7bPTyQbQ7y31mKi7zTQ/bOhyB9yLxPJsLl5r4FQuVKryyzYXLNVpzJUajhCjYdbsb5re7S3fzGLIoTvMq4UTh+i/WzrCb3NrgYDkNbG8Oy50FaYPKUFmM3hKXjwjLLdHrVa6NRe9ZEMbY3vCI6EWhs5A0ahMN7hJ03yEaLJBGG6DV2OIg965J7ESYaZWgkj5JsEq8q7BCqaKe+P0ohEXBtFDsxYJpoRC5E3JcRK5ZrdH/wffJ+n10FOFcu449N3co7+17FmeaPj+92yaIMpTSLK0PqZcdzs2Upj5xYT+2DvI4TilVHGbmyvmwmciTGa7cmAGt9yYzqDyZYelOh/WVAUppBt2QQT9ESIHjHu7NpZAGplXGclvY3jyGU89b21RKloXjvF75BNHr5qK3Oha9pQtIaQMardPHIsu0TsiS/jir9yZh7xbxaBmVjhCGizR2bCx5mkOe3bvb5pBFndzmEBQ2hydRCIuCaaHYiwXTQiFyJ+S4iFwA++JFev/wbQCCd9+h8eWvHNp7N6su9ZLDv97eIFOaMM7oj2I8x+TcTOlY38g9epALIfB8m+ZMmVrdJYlTSmWbS9eazMyXGA1jwsdud3vcX9gkHCZoNJ2NEeEoxrYNLPtwizTyW14b09kZYBPSRassH2DLYnikongLadhY7gxu+TJe7WXc6suYdhWQ6G2Lw24UKgtIow2iwZ38tne4QBp1AL0dXbZ7bfvaHJIh6PzW+Tjvq0kphEXBtFDsxYJp4XmJ3OmrtSrYxr/+MubMLOn6GunGBqPbt/APIWlhi0++MsvaZsB/+PZttIb37veYq63jOyYfvdY6tHUcJq5nc/mlme0YMikFr/38eUxDcvfdvD0tjvIq3jRRLN7tsHi3Q6XmcvXlGTbbIY5jUGt4tObLh+bf3Y0QEttrYXv59yhNQ9JogyzuodMRCo18SkyZlBKndB6ndH77z9K4TzxcIgnXyJI+Wie7nqFz0ZqOiEdL+ftLC8OqYrmz2KWLmFbpsfUZwt7+/yrpE8QdxACkUcKwa5hOE9M8nsOOBQUFBQXTQXGTO+VYs3P0v/ddAIKbN2l86VcO7b2lFJxpeozClHsr+SDa0tqQZsXBcySNirvPK0wnB7mt2I4hm6/gehZhmOKVHK7caDEzVyYIEsJgR+zF0a7b3SDBsgw21ob0uwGIw7cz7P1atiqFZ7H8M5hmGTVOX1BpBFo/0dqw/XzDGRdUbN32Xse0KiAEWmW5zWE3euu2d52of5uge3N827vJo/FlsOPtFcIAMrK4O64lbue1xMLctynuOFPcnhVMC8VeLJgWipvcU0L5Yx/HqNXIul2SlWXCh/dxz57f/4nPiWrJ4Us/d5H1zYCf3ttEA3/9/UXKvknJNZlrlA9tLUdFte5RrXskScryUg+lNK996gKGhHvvtVm619m+3c1Sxf17m9y/t0m56nD15RnCIGV5qUupZDNztkKpdHQ3lEJITKeG6dQAUFlKEnfJkk1UGqCycN9CCilNnPJFnPLF7T9L4y7RcIkkXCdL+rBH+CpUOiROh8SjxXwd0s5ve7053MqVsS94/PqGtf28LN4kDdYR0kSaPobTwHYaCFkcXQUFBQUF709xk3sMMCpVhv/tvwIQ3nqP+ue/eKjvXyvZVEs2tx70GIYpSufRYo2Kw0zNxbGOl+CY9LbCMGRuQ5grYUhJFCZ4ZZtrL88yO/+k292M1XEyQxQm+GWbzY0RnY0RSZTg+jaGcbSDV0JKTMvHcprY3hy2fwbDqoLQ6Gzs6VUJT/P0bpEPtOWC1R/f9hpWCRCgM7TO9j5BZ6hsRBquEfbeJRzcJUv6SLOCNHYE73ZmrxBolZBFnXFywyYqC0FYxz6urLg9K5gWir1YMC0Ug2cTchxFrnvxEp2/+1t0kpB1u1R+6XUM73BbyFo1l5Jj8Pa9TdJMEyWK/ijBsQ3OzeSi77jwQQ9yIQR+2aY1V6ZctQlHCRo4e6HGlRstDEMyGsRk41pMrTX9bsTC7Q4bqwMcx8AwDdYe9gmGMaXy0YvdLbaiyky7ng+xeWcw7Uaex6sVSiXjQTY9thc87XUkpl3HKV3Aq17Hr7+K5c3n5RZajUXvriQHnZLFXaLBbYLee6TRBkI6Y6G8szYht2wN+e1wHle2gUoHoCXSsI+d4C2ERcG0UOzFgmmhELkTchxFLgCGyegnPwYgvHuH2i997lDfXgrB3LgR7Z2F3LawOYhxbIlScHbGRx4TcfE8D3LbNmm0SjRny6SJIgxSqlWHKzdmmDtbJgwSwtHO7W4SZ6w+7LN4u00cpZRrLhtrw1zsVpypEbtb7FQPV7HcGRz/DJY7i5BO3qqm85xeVAr75OAaprdTVFF7Gbd6DSltVBahxxXGOWN7w3CRoPsOcbCC1hrDqj3i5d2KKwOVxSTxOkmwkseU6RSEjTwGtoZCWBRMC8VeLJgWCpE7IcdV5DpXr9H5mzcgy0jbHWpf/BLSOVxvp2kYNMoOmVLcedgH4P7aiPmWR5ZqzrQO93Z5Ul7EQS6loFJzmZkvYzuSMIzRCs5eqnPlegvLlIyGMen27S70exELt9sIAX7FZn15QBjE+OXpE7u7yTN6S9sZvZY3j7TK45vePBs3T2B4+jAbgBAGltvCrVzdji7Lb4ojdpdU6CwkCVcIe+8QDRdRWYhpVff4cneG1/J83izaGl7bIEuDvIhiSofXCmFRMC0Ue7FgWihE7oQcV5ErhEAnCcHNdwAI7y9R+7efOfR1lDwL3zHpDWNWOgEAtx/0uDSff6zcrE5/4sKLPMiFELjjzN1K3SWOUqIwpdrwufJSi/lzFcIgJRjt3FxutgOW7m7i+RaOZ7H2sE8Y5je78hjYQISQGKY7bmObxfbPYlqNXHCqDKVjVJZsP/bJryEw7Spu+RJ+7RVsbz7P+c1C2OXn1SohjdqE/fcI+7dJ4x6G6SPNvftuO5sXUFlAEq6RBKsk8QCtFIbhTE0RRSEsCqaFYi8WTAuFyJ2Q4ypyAdyXX6H9V38JSpGurVH71V9Dmof/cWyz6mKZBktrAwZBgtZwb6XPmZaL75iUfXv/FzlCDusgtyyDetOnNVcGpQmCBCHg/KU6l683icKEwbg6WSvN+sqAh4td6g1v7NntEYUppYp9LMTuFtvlFHYVy5vB8c9iuTO5HxeFVml+W6tV7vV9AtL0cErn8Go3cMtXQIixrWFXRq/OyJJeXkHce5ckXEcI46mFFELIfHgt7hAHK6RRhyyLEEc8vFYIi4JpodiLBdNCIXIn5DiLXCEEabdLdPcOAPHqKtVP/fyRrGW24WIbkneXuiSZIk4Vm4OEsmfRqjg4h9z69Swc9kEupaBc3cncDYKEKEqZP1fl4tUGg25IMPbtZqni4VKP9ZUBM3MVNJq15R5xlOKXj5fY3Y2QJqZdyS0O/tjiYHqgFEon+Y3tU+wNQprY3hxe9SXc6stIw0GpGJ1Fux41LqUYPSDs3SQePUCrFMOu7bmx3Ra80hg/Z/fw2hC0OPThtUJYFEwLxV4smBYKkTshx1nkAvivfii/zdWaZGWZ+n/33x+J8DGkpFlxcGyDny1uojX0hjG2KVEq9+eaU+orPcqD3HEtmjMlGi2fKEqJwowLlxvMna2w2R6RxPlH83GUsXS3Q38zZPZMhTRVrK30SKIUv+wg5fR5S5+F3OLgY7nN3NfrzKC30hvScPsxjz9PYDmNPKqs/iqm08hLLbKI3WkNWkUk4Rph7ybR4B5ZOkJa5T15vFvvsTO8Fu0aXuuOh9esFz68VgiLgmmh2IsF00IhcifkuItcYRjEKyvES4ugNVmvR/ljHz+StTi2iesYmBJuP8gH0R5sjDg74zEMU87NlKYycWEaDvI8c9enWnMZ9PPWscsvtajVPTobo+34sWCUsHArT2KYna8QRxlry32SOBt7dqfv33cShDSxnBq2N4flzQECpRJ0FqFRT40rM6wyTukifu1lbP8CkI2tEDtlFFqnZHGHqH+bsH+LJOogDBfD3DsouXd4LSOLNknCFdKonQ+vSeuFDK9Nw34sKIBiLxZMD4XInZDjLnIhv83tvPFNAKL7S9R//TeO7GPsWslBIIiTjIcbIwBuP+xz/XyV4SjlTKu0zyscPtN0kJuWQXOmhGVL+r0Qx7O5cr2F45h0NkZona+v341YuNVGSkFrtkQUpqyv9EmTXOxOY2rApAhh7NQQb2XrZglZFoJKn9p2Jg0b2z+LV72OW72GEMbj8WRaodIB8XCBoHuTJFzJn2tWH/s33BpeA50Pr41WicM1sriP1iBN97n8u0/Tfiw43RR7sWBaKETuhJwEkSsti+DuHZKVFVAKnaWUPvyRI1tPq+ailGZtM6A3zAfR7jzoc/VslThTzNSmK3FhGg9yz7dpzZZIU8WgH1Jrelx+qYnKNL3NPMVCa+isj1i608ErWVRrHsEoF7tZqvDLx68IYT+EkJhWGcubwfLOIA1/bE8I0SoF8RQfrzCw3Bm86rU8nswq5+1te+LJxuI1WB7Hky2hsxDjkXiy/PX2Nq+l0QZxsJxn8qoE5OSZvNO4HwtOJ8VeLJgWCpE7ISdB5ML4Nvdv3gAgWlyg9Rv/w5GtRQrBTM3FkPktbpwqkkyx3guYq3mYhqRamp7EhWk9yIXIs3YbLZ/hICKKMubOVLh4rUkwjBkO8htJpTSrD/ssL3WpNz38ks1wmLC+OiBLsxMpdiH/9zEsb5zPewZpltEqRasYpaI8C/eJgldg2jXc8mX8+itY7ixabyU87I4ni0mjjXE82Z2nx5M90ryWJT2SYJkkapMlQ4QwEfLg34Np3Y8Fp49iLxZMC4XInZCTInKl6zL62dukGxuQZWjLwr/x8pGtxzINyp5FyTN4Z6Gblx2MEoQE05DUKzbelCQuTPtBbhiSRquE69kMekHeKHehxrlLNXqbIVGQ+03TRPFgscvG2pDZWR/bMXOxuzY4sTe7Wwgh8mxet4ntn8GwGtvtayqNQIin5uAapo9TOo9Xu4FTvgSwq8BizKPxZMGT48nytUikNMeZvBFxuEoSrJLFfTKdIffJ5J32/Vhweij2YsG0UIjcCTkpIhfAu/4ym//5PwEQ3btL89d/40jXU/IslBaUXYv37ncBWG4HnGl6jKKUM00P03jyANFhclwOcsc1acyU0Foz6EVYtsH5S3Vm5ktsboxIknw4LQpTFu90GPTyJAbTkGOxO0RlCr90csXuFtKwsJw6tj+P6c4AedXvlj3haSJTSgvbmx/Hk11/ejxZthNPFo3uo7MEw64+NhAnhMhLKIQEnZJF7XEm72Yekyadx2wNx2U/Fpx8ir1YMC0UIndCTpLINcpl+v/838i6XXSSIOt1vMtXjnRNrarDKM4wpWZpLR9Eu/Owx6sXa6x3I87PlI48EeA4HeRCCMoVl+ZsiWAYE4xi/JLDxatNyhWHzsYIleVfw2gQs3BrgyTJaM36GFIyHCRsrA5R+nSIXQApzfHg2hyWOwdC7Ayu6eypBRRCSCyneYB4spg0WifsvUs4uEsa9zHMEtJ4vGZ7Z3hNkSVDktEySbhBmvTRQiKNvML5uOzHgpPNcTobC042hcidkJMkcgHcq9fovvUtAMLbt2n+2q8f6XqEEMw1XMJY0R1GbA5iNPDe/R4fulJns59wpuUfqdg6jge5lJJ606dUselthqRxRrXucvmlFoYh2OwEjIMY6G2GLN5uY1oG9aaHlIJhP2ZjdYjWGq/0/GOwphUhJaZd2UlqMJzcx5sFaJU9dXANHoknK10ArfJIs13xZOiULOkSDe4Q9N4jDTdAWkjj8T2+bWsQY6EcruW3vHEPy4QkNdGcju9LwXRyHM/GgpNJIXIn5KSJXLNWp/df/gk1HKLjCOvceZxz5490TYaU1MsWhhTcW+kTJYo00yxvBFyeKxPGGTN178jWd5wPcts2mZkrIw1Bf1wJ3Gj5XH6pSRpn9Ht5kYLWsLE65P69DqWKTbniIqVg0I/YWB0iANc/PWIXtpIaSlhuK09qkFtJDTFKxU8dXIOteLIz43iy6whp5oJ3dzwZCpUOiUdL49a1h2idYli1x+wS+fCamZdRkKFVn8HmInHYGdsabKS0XuC/RkHB4xzns7HgZFGI3Ak5aSIXwL5wgf4/fgeA4PYtml/+yhGvCFzbxDQF9YrDOwubKA3DMCVVmmrJxpB5xu5RcBIOcr/k0JgpEYYJo2GMaRrMzJe5eKXOcBAzGubiK8s0K/f7rD7oUWt6eJ6FlLlA3lg7nWIXHk1qmMe0avngmkrywTWePrgmhMRyW7iVq3k8mV07YOvaEGlVntC6JnAcmzQFtCJLRnlaQ7hOGg9AGOPhtdP1PSo4fE7C2VhwMihE7oScSJE7M8vmt99ChyE6CHBeuo49N3fUy6JWcgijjGbN4d3FfBBtdTOgVXXJMj2uBT78xIWTcpBLKag1fMo1l0E3JIozLNvkzPkqZ85X6XYC4ij/aD2JM+7f22RzY0RrtoRlG0gxFrunzLP7KEIIpGFjOY1c8DozICQ6iw/g4xWYdgWnvNW6dm6c8hDujSfTKVm8mbeu9W6RRG2EdDCsEkIIbNskSTK03hpeM8eZvDu2hizuoVSGNLz3TWsoKJiUk3I2Fhx/CpE7ISdR5AJYM7MMvv89AMI7t2h86ctHvKKcVs2l24/wPJOFlQEAd5f7vHyxzuYgyqt/D3kQ7aQd5JZl0JwtY1qSfjdCaXAck/OX6zRaHp2NgHRcExwGCQu32wTDmOZsCdOUuWd3kLCxNiBLTm7O7kHJB9d2+3hdtEpRWYhSaW4xeKqtwcHxz+LVbjy9dY2t1rVFgu5N4mAZBCArwKM+3q1MXgk6I403iUcPSd4nraGgYFJO2tlYcHwpRO6EnFSR65w9R+c//yd0HKOGQ9x/8zHseuOol4UUglbNZRSmjKKU9thH+t79Lh++Wqc7SDh7yNW/J/Ug93yb1lyJJM4YDmKEFPi+zaVrTTzforM+2v56B/2IhdttslRRb3kYhkQKwWiUsL7SJ45S/LJz5EkYR03u4/W3CyhMqzoukkj2zeN9cutaglKPtq6FBP0HBN13iIb30SrFsB/38W69ppQGYiutYbhMEm2QJgMQJtI43b+gFHwwTurZWHD8KETuhJxUkQsgfZ/hj/4ZgOj2bepf+OUjXlGOZRq4jsS1TBZXB4RxRqY0D9dHXJoro7SiUTm86t+TfJALIajWPaoNl+EgJgoTDENSqbpcutZACOh2wlxjaeh2AhZutVFKUW96GFIipSQKU9aW+0Rhgl+2MYzi4/Hc1uDktgZ/HsubBUCpBJ2GaLLHcnN3PzdvXbuEX3sFy5tHqyfYGlRMGu34eFUaYFq1x2qG89eUSOPRtIa8hEIphTTcwtZQ8Eyc5LOx4HhRiNwJOcki1718hfbfvAFpStbr4X3q01iVylEvC4CyZxOnGWdqHm8vbKK0ZhimaK1xbZN6ycZzDudj19NwkJumQXOmhOOa9HsBmdppUrv8UpMoSBiMb9W1hs32XrErpcQwJHGcsb48IBjFeCUL0zz6Mo9pQUhjnMeb2xqkcHbZGpL3TWswTA+ndA6vdgO/ehXLMkji0Z54Mq1T0rizUzOc9DHM8pPzePfYGlLSqEMcPByXUESIwtZQcABOw9lYcDwoRO6EnGSRmyMI3v4pkLeg1V///BGvZ4dW1WWjF3K25fGzhXwQbaUTcLblMQpSzs2VMOSLv3k6TQe561k0Z0uoTNHvRQgpkFIye6bCpSt1glHCcJD7Rd9P7CbJWOwOI1zfLsTuIwghMcbxZLZ3BmlWQaUovdW69n4+Xota8wKmfxWncn3s4w33+nh1tjePN+ogDQ/D9J+8nj0lFAPiUZ7WkKVDhDARsrA1FDzOaTobC6abQuROyEkXue5L1+m88U1Qimxzk/JnX8f0n/yD8LARQjDX9FjfDPFdk8XVIQB3HvZ59XKNzUHM+ZnyC1/HaTvIhRCUq3lr2nAQEwW5hUEakvlz1WcSu2mqWV8eMOxFuJ6JdQTpGNOOEALDdLDcPK3BcmYBhdoqoUDvsTXsTlcAucfHK00vF7x7aobzwbVouEDQu0kSrCOEiTRLTxSueQmFgRCgsog4XCUJVsniAUrrcTxZYWsoOH1nY8H0UojcCTnpIlcIQRYGhO+9B0B8f4naZz57xKvawZCSWtkmShTdQUx3GKN1LnRfOlsjU4pm9cX6c0/rQS6lpNHycX2bXjcgSxXyWcWuEBiGJFOa9ZUBvV6AbZvYh2Q1OY7ktoba2NZwFikttErIsgidJUhp7IkQ236eEFhOHbdyZTuPV2URSoXsHVwbEY/u5wUUwQoaMKzqUwSvGAveLVtDmyRYzm0NKsnjyQ7h05SC6eS0no0F00chcifkpItcAO/lV2n/1V+C1qQbG1S/8EUM52iKF56Ea5sYBpQ9kzsPe8SpIkkVm8OIRsWm4ln47otrezrtB7njmszMV9DAYJBHjkkptsXuhSt1woOIXVOiFayvDeh1AizLwHmB37eTQF5CUcJyZ8a2hgpSZEgjIwpHaC2eKk5Nu7I9uGa6M2gV54NruwsospAkWCbs7Z/UALkAF9u2hh5x8GAcTxbng2tPyQcuOJmc9rOxYHooRO6EnAaRK6Qk3lgnXlgANPHKCtVP/8JRL2sPtZLDKEw52/T56cImWkN3GOM7Jgo41yq9sIn+4iDPKVWcPHIsyRiNI8fE+Kb2oGJXCIFpSNDQ3hjRbY8wTInrFWJ3P7ZsDY7fojV3hTgrobO8OW0/H69h+jilC7sKKNJ9khoWUOnoqUkN+XpkXkKBHvt4H5JEHbJ0lA+uGcX39KRTnI0F00IhcifkNIhcgNKHPpzf5gLJ2iq1X/lVpDVdP6Rm6x4b3ZBWzeHW/R4AS2tDLs+XGIQZ52ee7DH8oBQH+Q5CCKo1j+ZsmThKGQ2ig4vd22200tTGYnfrl5LNjSGd9RFCgncKK4Ofla39mCRgWHVs/wyGVQedjgVvzPsPrjk4hmWpJQAAIABJREFUfp7U4JYv5+lwWfhIUkPyhKSGCtKwn/iaewRvGoxrhjfI0iEIC+Mpzys43hRnY8G0UIjcCTktIleYJuHSIsnDh6A1SadD5ZM/d9TL2oMQgrmGR7cfowWstAMAbj3oc+N8jTRTzNS85/6+xUH+OFLm+bqNmRLRKGY0Sj6Q2BUCepsh7fUhWutTWxl8EJ60H7drhrcFb3YgwSukhe3N41Wv72pce1pSw1bF8D5JDds1w5ClIUm4QhKukSUDtDAxzOmxQhV8MIqzsWBaKETuhJwWkQvgf+SjdP7qmwAkK8s0fvUrCGO6BoQMQ1Kv2GgNy+0RwzBFac3S2pBzMz6eKyl7z/fWqDjIn45hSGpNn3rTYzRMCEcx0phU7ObP63cjNtYGqFThlexT36L2KPvtx72Ct3HgG95HG9ek4aBU9D5JDXk0mWGWkOaTf7ncEbwCrROSYIUoWCGLB2gEQjrFLzPHmOJsLJgWCpE7IadJ5ErLZnTzHdL1dVCKNAgov/axo17WY+SDaJJaxebmQpdMacI4I0oyHMtkvulhPcdc1uIg3x/DNGi0fCp1l9EwJgzTbTvCbrEbDBNGBxC7UgiGw5iNlQFJmuKXisrgLZ5lP0rDeoLg3T+LN09qaOxKaqiOn7c7qWEseAf3CHrvkcVdDKvyxPKJnbWbyK2khnCdOFgmTXqgNaJoXDt2FGdjwbRQiNwJOU0iF8B/9cNs/u1fAxA/eEDjV38NYUzfxHStZBNGKTM1l3cWNwFYH/t140Q9V39ucZAfHMsyaMyUKFUdRv2IOJpc7EqZ/xeMUlaX+yRxhl+2kac8smrS/bgjeOefWfCadjVPaqi/gunMoLMIlQXsFrxZ0ica3CHs3yJNBhhW9akeXthVQKGzcePaMmncBZUiTK8QvMeA4mwsmBYKkTshp03kGp7H4F9+RLa5CVmGFlB69cNHvawnMlPz6A5jSq7BveUBAHeX+1w5WyHNNHON51NqURzkz45tmzRny/glm0EvIoqzPFWBCcTu2PoQhinry33iUy52n8d+3C14TbuZpy2oGJW+v+AFMCwfp3wxjyZzmqg03HvDq1Xu4e3fJuzfJkuHGHYVKZ8+yLq7cS1NesTDccVwGiHNIppsWinOxoJpoRC5E3LaRC6Af+MVNt/8OwDipSXqX/7KVAa+bw2iDYKMYZjQ7uXewTsP+1yeL+NYBpXSB/fnFgf55NiOSWuujOOYDAchSaImv9ndLXZX+iRRRqly+mwMz3s/bgtebyx4eRbBW9q+4TWsKirbErxjdEYWbxL2bxEO7pKlAaZVf2osGew0roEiSwfEwUPSqE2WhgjDRb7PcwsOl+JsLJgWCpE7IadR5BqVCr3v/xfUYIBOEoTn4V+/cdTLeiKGlDQqNoYhWFjpE8YZaaZZ64bUyxYzdQ/b+mC3QMVB/sFxPYvWXAXTNhj0I9L0A4pdmYvdteU+aZLhl0+P2H2R+3Gv4G2hScaCNwaeXDyxRV4+cXns4S2TpY/UC+uUbBxLFg3uobII06nvqSx+lK1oMoAsHeXRZFGbLA0Q0npfO0TBi6c4GwumhULkTshpFLkAzuWr9P7h7wGIlxapf+nLU3mbC+DYJo4pqZQs3lnYRGkYBMl2NNX52RLyA/hzi4P8+eH5Nq25MkLCsB+hlN4Wp5Pe7AZByvopGlA7rP0oDXOiG97cw1vbHlqTpodKA7TaEbx6XBEc9t4lGi6gVYxhN97Xh7uTxQsqC4hHK8ThOioLi/KJI6I4GwumhULkTshpFblWs0n3O99GBQE6ijAaDbwrV496WU+lUrLJMk3Vs3j3fheAhxsj5psuWsF8c3J/bnGQP1+EEJTKeXsawKAfocdVwfCo2I0fE7uLt9sIKaiPv6dyPKQWDBPWVwakaYZ/gqPHjmI/5oK3vuuGdxxLpmKE2C+loY5buTqOJbPJsmBPDq9WCWm0kTetDZdAZ2PB+/Tv3+5oMpUFxMEySbRBlobIwtJwaBRnY8G0UIjcCTmtIhfAOnuO/nf/CYBocWGqb3MBWlWXYZgi0DzYGAG5P/fiXAnblNTKk4XQFwf5i0EIQani0Jwtkaaa0TBCI7Zv3d9P7LbXRyzeaWM7BpWaC7CTxjCMWV8doJQ6kaUSR70ftwWvP480q+gsRmUBOkvfd0AsF7xNvMo13Op1pLTI0kcFb0wSrhH23iEa3QetMaz6wQQvW5aGFdJoA5UmxdDaC+ao92JBwRYnRuS2222++tWv8rWvfY233nqLbrfLhz70occep7XmG9/4Bn/6p3/K17/+dX7wgx9QKpU4d+7ZROtpFrn23Dyb33oTHUXoMMScm8O9eOmol/VUhBDMNT3iRLPeDeiNErSGhdUBMzWXmZqDYz/7DU9xkL9YpBRUai7N2RJJnDEaxtvtabBX7I4GMaNhLoqU0qyvDLh/r4NXsimNf4nZEruDfszG2gCtNH755IjdadqPhmljuU1s7wzC9NDjpAWN3td6YLmtcfHEdYSQqGyEVsn2Y3LBu0rYe4d49BCNwLCq+wheuS1q86G1ZdKog8oSpOEVgvc5M017seB0c2JE7h//8R9z9uxZfvd3f5dPfvKTfP3rXyfLMq5du7bncW+99RZvvvkmv//7v89v//Zv02w2+ZM/+RM+/vGPU61WD/x+p1nkAlizcwy+/z0Awnv3qP/yr0z1be7WIJptwrv3+6SZIk4UwyDFtc3cn/uMH2MXB/nhIKXcrgqOg+SJYvfM+SrnLlbp9yLCIBdEWaZZfdBnealLuerg+fkwkiHzW+F+L2JjbQicjLrgadyPQggM08PyZrC8eQQGmQpRach+CQ254J3Bq76EW83PcZUGaJ1uP0ariCRYJuzdJA5W8sgxs7Lv6+YpDZosGRAHD0ijTXSWIk2/yOF9DkzjXiw4nZwIkXv37l3eeOMNfu/3fg/P8yiVShiGwVtvvcUXvvCFPY/9+7//e2q1Gq+//jpCCObn5/nWt77FxYsXOX/+/IHf87SLXOfsOTpv/h06jtFBgHnmDO6Fi0e9rPfFsU1cx6TsWbyz0EEDnUFEyTUwpORsq/RMr1cc5IeLYUhqDZ960ycYxQSjBLlL7JqWwbmLNebPVeh2QuIoF0Nponi41GP1YY9aw8NxzfHrjcVuN6K9PgSRD8AdV7E77ftRCIlpl7G9OSx3DnQ2jhbbP5JMCAPbm8OrXsctXwU0WRbAbsGbhcSjh4S9myTRBtL0Mcz399zvpDToPTm8aIUwiuKJSZn2vVhwenheIvdIT4KFhQVarRaet9OTfunSJZaXl4miaM9jX3vtNd555x0WFxfJsowf/ehHJEnCjRvTGYU1zcz+z//L9v9u/8f/gMqyI1zNwTjbKnP9fJ3Pf3znF5p//PEKdx/2uPNg8whXVnBQbMfkyvVZbnxoDtsxieMMrXd+kJbKDp9+/Qqf+uxl/PJOlNSwH/O9b9/l+9+5t21tALAsiRSClft9bv54Obcy6OIH84tEGhZu5RLl1r/Bq38Y06qidDaOJNvnuaZDqfkazQu/RuP8V3DKVxByd2SYJg3X6K/8AxsLf0F/7Yek6XD/15UmhmkDKdFwicHGPzPsvE0crKGUmvyLLSgoOPYc6cjqcDjE9/f+xl4qjSe0BwMcZ2ew6BOf+ASLi4v80R/9EQC2bfM7v/M7NBqNZ3rPLX/faab12c+y9v/9v6jBgHRjndE//5D6L/zbo17WvnzkWpMgSljbDPjxnTYa+OsfLFItO8zUfRpV90CvszvPteDwMSsuNz7sMhxEPFzsEoxiLHvHW9mY8fnsl15iY3XIT//5AWGQ3/r1OgH/9OZtmrMlXvvkOezxza4zrqleW+7TWRsyd7ZCc7Z8+F/YhBzX/WiaFfAraK1Joi7xaIUs7QO8bxsagLR9qrOfAD5BmgwZbf4s9+lueXh1SjxaJB4tIgwXt3wRv/7qvikLcls0pyTBIkmwhGH62N4MptM6ta16B+W47sWCk8fz2oPHJpflu9/9Lt/97nf5gz/4A86dO8fbb7/NV7/6VZrNJpcvXz7w6zSbpWP7sebz5Nr/+ju893/+XwBs/Md/z+Vf/eKx+AHwhU9fAdNgrRuw0g6IE8V/+uESzbrHF87Vn6koolr19n9QwQuj0Shx4WKTXmfIvTsd4jDdI3ZLVxwuXWly/16HH/3w/raNob025K2/fpdzF2t88tMXMR8ZPuxsBAz7Cecv1mnNHR+xe7z3Yxk4j1IZ4XCNcLhCEg+Rhol8n3KIHIda/TMAhMN1Ntd+TDhcBZ3fwuosJOi+S9B9F8upUWndoFy/doDzaueSRGXLqNEy0qnglc9gu41jcd4dFcd7LxYU7HCkIrdSqTAYDPb82WAwQAhBpVLZ8+dvvvkmn/vc57h0KU8DeO2113jllVf47ne/+0wit90envqbXAD74z+PLJVQwyHR8gr3/u7b1D/1qaNe1oF49UKFL//cBf7dt24RJ4qV9og3f7gImeLnPzy/7/MNQ1KtevR6AVlWfJw5DVy42qC9PmTlfpdMKUxzRxjVZ30+/2s3WLzT5t2frpGl+ffswWKXh0tdzl2s8erHzuwRLUmS8uN/uY9tG5w9X6P2AXKVXzQnbz9WEE4F00oIh8tkYZssi/JGs32FZYXK7C9Saimi0X2C7rtkcXf7b5OoS/vBD2g/+CGW28Kvv4LtzR18aWGXbnsNISSGVcHy5rHd2mRf5gnk5O3FguPKibjJvXz5Mu12m+FwuG1TuHv3LmfPnsW299Y7KqUe81elacqzopQuDPVjZv7H/4nV/+f/BmD13/0ZpY994ljccruWxUeuNvjK8AJ/8Y8LaODHt9vMVV3KJYsb5+sHep0sU6RpcZBPC9W6R6XmsrbcZ311gEBgGDv78fylBmcv1Lj3Xpu7722glEZruL/Q5cFil4tXm7z06sy2kDINico0d25t4CxuMn+hRrU2vTdUJ28/GtjeefDOkyUBcfCQLOmhsgTD3C/jWuD4F3D8CyiVEvbeIxosoLLR+O81SbhOd3kdhIntzePVPoRpH+DmXlhoIE1GxME7DKXENKsY3jy2U9n36aeBk7cXC04rR5quUKvV+MlPfsLS0hKvvPIK6+vrfO1rX+NLX/oSV65c4Q//8A+5dOkSzWaTXq/Hd77zHV599VXK5TJvv/02b7zxBr/5m79Jq9U68Hue9nSF3biXLtP5279BpwlqOMS5eg1n/sxRL+tAlD0b05AkiWJpPR9OubfSZ7bm0qp4+O7Tf38rJoinl72FEorRMAKxk8QghKDR8rn8UpMsVfS74fZzu528KlgIQbXu7okqg7xwotsJcBwD25meytjTsB+lYeWVwv4ZhFlBZyFZOgKd7Zt1uyeSrHwZrVNUOtq2M4AiS/pEg9uE/TuoLMR0Goh9bRIgpIEQEq0TknCFaLRMEm+SJX20VghpHeh1TgqnYS8WHA9ORIQYwEc/+lG+973v8bWvfY0f/OAHvP7663z5y18G4M/+7M/41Kc+xezsLC+99BJBEPDnf/7nfOMb3+Du3bv81m/9Fh/72Mee6f0KkbsX4XmM/vVHAET37lH/4peOxW0u5I1oUgrWNkdsDmI0cG95QKtmcW6mhPmUjzuKg3z62SqUaMyUiMYZu7tjx4QQtObKXLzWJI4SBv08jUVr6KyPWLrTwbINqrWdYUTDkKBhY21IbzPAdi1s5+jHEk7bfjRMB8ttYXlnkIad1wmnARr2jf4S0sL2z+LVXsb25lFpiEoDYPzvpjPSuEPYezevFGb/hrUtpDSR0kCg0ComjTaIh8sk4RpJtEmWjvI1yuMbV7cfp20vFkwvz0vkijfffPNU7eSPfOTnjnoJU8e7//v/hg7zG7Fzv/d/UP7oa0e8ooOTKsU//ssD/v3f36E/yiezL8z6/MZnrvLpV+ee+MPINCWNRolOZ1h8JHdMiKOU+/c6DPsxlv14Nmsap/z0X5ZZW97r8bcdg1c+Os/c2ccLY6IoxStZnL1Q325XOwqK/QhKpcSjcX3vgf27O0TD+wS9d8niJ8UJCkynMRbGk39SpZSCcfqDMB2k4SLNEqbdwDC9EyF8i71YMC2YpuRHP/r+B36dI7/JPWyKm9zHEbbD6Mf/Coxb0L74y8fmwJZCMFNzsS2Dny1sojX0RgkCTdW3mak/7sEsbiuOH4YpabRKlGsOo35EFGV7BhPkuCr4/KU6/V5IONrVnvawz8PFve1pkB+iWsHG6oDRIMKv2BjG4X80XezHrcKJKrY/j7TqoGLSA9oZAEy7ilu5glt9GSENVDrcUymssoB4uETQe5c02sSwqkjj2X6xEUIgpJn/B6BTsmRAEq4Qjx6SRB2yuIdWWW5zOIaVw8VeLJgWToxd4bApRO7jeNdeov3XfwVZhhr0cV9+BXt29qiXdWBsy6BasgDN7Qd5TueDjREV32K25lDy9g4xFgf58cWyTZqzZTzfZNCPSNIMY9eNn2lKzl6oceZ8ld5mQBSO29NSxfJSj9UHPaoNF8fd8eQahiRJFWvLA5I4o1RxDjWBpdiPezEMG8ttju0MFioLyA5QJwy5ELXc1ti/ewWts7F/d6vwRqPSAdHgDmH/NlkWYFqNiQXpVvNabnPQaJ2Qxh3i4TJxtEoabZKlA7QWY3/vdMeWFXuxYFooRO6EFCL3KRgmwU9/AkC4cI/GF3/5iBf0bJQ8G88x6Q5iVjoBAHeX+zRrLudmSli7IqmKg/z447gWrbkypikZ9CKyTO8RppZtcP5Sndn5MpvtEUmci5wkzniw0GVjdUCj6W/n8gohMAxJGKasrw5AaPzS4Xgvi/34ZIQQGFZpXCc8i9YJKgvQKjmQKBXSxPbP4NVuYPtnx1XEI3b7d7O4Q9h/l2i4CCgMq/aBhagQBtIwx6+jUFlEGq4RBw9JwnXSuEeWBoAcC9/p+dSs2IsF00IhciekELlPxr9+g/Yb38xvc/s9nFc/hN2aOeplPRPNqotrG9xb6TMIUpSGpbUhrarL+ZmdEpDiID85eL69Xfgw6EdozR6x67gmF640aDQ9OhvBts8wClOW7nbYbI9ozpQwzVzYSJE3Ig66EZsbQyzb2HPr+yIo9uP+CGlgOfVxOoOPzsLxsJo+kCiVhotTuoBfewXDqqHSAJXtJHNolZCEa4S9m4T9W8TBCiqLMEwfsU97275rH9scpDTzM0inZMmQNFwd2xzapHEXpRKktBD7tLq9SIq9WDAtFCJ3QgqR+3S01gQ/exuAaGGB+he+eMQrenZmGx6ebfD2vU3STBPGGb1hzEzNZbaRFwIUB/nJYk/sWJIxHESIXUkMkIvhS9ealCsOm+0RWZZ/38NRwsLtNqNBRHO2vC2QpSEAQWd9RK8b4pftPQUVz5NiPz4bhuliuTNYXl78kgvWiIPYGQBMu4JbuYxbfRlpWHlqgop3HqAVKgtIwzXC/i2C3k3i4X2yZICUDtI8WH34+5ELXyP/Dw06JY27xKNlknADpWKk4R+6r7fYiwXTQiFyJ6QQuU/HvX6Dztibm/W6eB/9KFajedTLeiakEMzWPUxD8LOFfNK63c9Fz3zTo+rbxUF+QsljxzwaMyXCUUwwSvbEjgGUKg6XX2rhuCab7dH293/Yj1m43UYrTa25MylvGBKlNGvLA6IgoTyOrXve6y7247PzpGG1LAvQWXowO4MQWE4Tr3oNt3wNISVojVIJsDtZQKNVRBp3iAZ3CbrvEA0XSKNNEDIXo8/BcrDl7xUCsmS4fcurVIo0/UPx8xZ7sWBaKETuhBQi9+kIIVBZRvjOzwAIFxaof/4LR7uoCbBMg1bFI4hTFlbySKmltQEV3+LCTAnXMYuD/ARjGJJ606fa8BgNYoIg3bYjbFGtuVy53kJKQbcdoDWgYbMdsHS3g+uZlKv5jZ0gb0+Lo4z1lT5ppihXnOfmpSyExQdne1jNnUcazq5hNXGg75OQBpY7i1u5jF97Gbd6DWl45AI32TW4lqNVQpb0iEdLhL13CPt3SMJ1lM4wrPJz8PXK7WG2LOmRjJbJ4i4aiXyBcWXFXiyYFgqROyGFyH1/vBsv03njm6AUWXcT72Mfx6ofrCZ3mvBdk5pv8bA9ot3LiwLuPuwzU3e5eKZCyXeKg/yEY5oGjZkSpYrNsB8RRtljBSH1Zt6eFoUJg/E+2bq5XV7qUq17uF7uyRRCIKVkOIhprw8xTLEnkmxSCmHx/MiH1XxsbxbLnQWdorLwwMNqO69jYDkNnPJFvNoN3OrLmHYNEGiVovUjlfI6Q6VDkmCZsHeToPceyWgZlQVI00d+AF+vEHK8dkUabhCHK2TxAIR9gHrkZ6PYiwXTQiFyJ6QQue+PEAIVx4Tv3gQgWrhH/XNfONpFTUij6lLzbX622CGMMzKlebgx4kyzxNXz9eIgPyXYTh475jgmg35Imqo9sWNCCGbPVLhwqU6vGxIGeb5qmigeLHbprA9pzZa3b4ONsQWi285rgl3PwrYnHxYqhMWLQUgDc3tYrfTMw2p7XksITLuCUzqHV30Jv/5q7gkWBuhsnMm7+3s39vVG67mvt3uTaLRElgwQ0sYwH8/vPujXJIREq4Q0XCUJ18iyAGl4yOcwsFbsxYJpoRC5E1KI3P3xXnmVzl/9ZX6bu7mJ/7FPHMvbXICZuovvmPzkThulYRimDIOYq+ereJZRHOSnCNezmJmrYEjBoB+j1N4kBsOUnLtYY3a+TGdjSJLkvswwSFm43SYYxszMl/b4ddG7yyScPQUVB6UQFi+evcNqApUFqPTgw2pPfk0P25vHrVzFr7+CU76EkDag0CrlcV9vTBZ3iAb3cl/vYIE0agMCaZaeaR3bg2tCkKUh8fAhSbyBypIP5N8t9mLBtFCI3AkpRO7+CCHIghHhrfcAiJYWqb/++SNe1WRIITjT8FBa8e5SD4CVToBlSM7P+NgvaGK+YHrxSw6t2RJKaYaDfKp+t8BwXJOLV5uUyjbt9Z3htEE/4t6tNmhotPztx2+VSayvDEiSjFL52cokCmFxeOTDahVsbx7Dbj7zsNr7IaWF5c7gli/j1V7GrV5Hmj65wE0f9/XqhCzpE4/uj329t0midQyzjHyGm14hRJ7LC2TJgHj0gDTuorVGGs/m3y32YsG0UIjcCSlE7sHwPvRh2rtuc0uf+nnMSvWolzURpmlwplGi3Q95sDEC4NZSl1rJ4fJc5VDbrQqmAyEE5apLc7ZEEqcMB/FjsWPlisOV6y0EsNkJ8k+jNXQ2Rizd6eCVLEoVZ/v1DEMSBnmZhJAazz9YmUQhLI4GaVhYbhPbO4MwXHQWjP27KQjjAw93CSGxnDpOacfXa7kNQKB1Nr7t3cXY1xsN7hH2b6OyENNpPdOt7FZCAyjSuJMPrCUDtDCQxv7DksVeLJgWCpE7IYXIPRhCCNLBgOj2LQDCpSXqv/T6Ea9qcjzXZLbhcut+j94oQWu4+7DHTN3lwmz5qJdXcERIKajWPRotn+EwJgiSx4bTGi2fi1ebREHCoL8znLb6sM/K/S71po/j5n7IrTKJ3mbE5sYIy9m/TKIQFkfL1rCa5c3mVcJWJRecKkNn8XMUvQLDKuP4O75e2z+LEAZaK7Te5evVGWncIezdJB49QEgb0362SwYh8hxedJo3roWrZPEIIR2k8eSByWIvFkwLhcidkELkHhz/1Q/lt7lak3XalD79C5jlylEva2LqZZdmxebHd9okqSJOFWudgLMtj5naZIMgBScDw5A0WiXKVYdBNyKOsz3+WikFc2crnL9Up7sZEAX5LVySKO4vbNLZGDEzW8LYGk4zckHUXh/S70XvWyZRCIvpQQiR+3edRl4n7M0jrTKoDKWzvHRCp8+tlUwa7o6vt/YKptNEJUNUFmw/RquIePSAoHeTLO5i2LWnitSnfl3bA2sxcbiSx52pOLczyKLyvGD6KETuhBQi9+AIKUl6PaK7dwCIlu5T++wvHfGqPhhzDY+ya/LjO220hu4wJk4zLs6WKD+HOKiC441tm7TmytjjJIYsUchdYtc0Jecu1mnNluhsjEi3h9Py5rQwiGnN7R1OU0qzvtwnDFLK1cf9uoWwmF6EkOOhteaO6DX83G6g07Ho1c+tmcywStttbEIIVDrcFVemyZI+Uf820eAeWmUYdvOZB9akNHYVTiznhRM6Qxo+hmEUe7FgKihE7oQUIvfZ8D/8EdrfzG9z0/YGpV/4Rczy8f14XwjBxTNltJC8s9AB4MH6CNcyuDRfxraKQbSCPImhNVtGCOj3ItB7kxhcz+Li1SZ+yaKzezitF7Fwq42UgnozH04T5GI3ilLWlgdorSiVd/yRhcg9PgghMSxvLHrnc3uDdNA6Raux6EUjxAc7R4QQWO4MXvU6tn8BlYWobMiWnUHrNI8n690kCVaRpodhlZ75a9kunIi7JKNl0qSHZRskiURTzCoUHB2FyJ2QQuQ+G0JKkvYG0cI9AOKHD6h95rNHvKoPhm0ZvHq1xa2lDqud/GPBu8t9WlWHC/Nl5AtqEyo4XgghKJXzJIanDqdVXS5dayCA7ngvaQ3t9RFLdzt4JZtSOR9Ok0JgGHl8WXt9iGkZuJ5ViNxjTC56fSy3he3PY3lzCGGPB8sSVBZvP25SpGHjlM7j117BsEpkyRCtou2/V1lAPFwk6L1Hlgyx7MYz2ym2/LsChcq6DDeXiMMN0niARiCkfSi1wgUFWxQid0IKkfvs+B99jfY3/yK/zd1Yp/RLn8P0jq+HVUpBs+HTqJj85HabUZiitGZhtc/Zhs+Z1rPdiBScbLaG0+otn9EwJgySPX5dIQSNmRIXrzUJRzHDfi5sVKZZfdBn9UGPWtPDcXLhsVUm0RmXSfi+TbXmFSL3BCCEgWmVxqL3DJY7h5AmWmVoFaPSGMTkote0a7iVq7jVa6AVWTrcFU2myJIuYf89ouESAIZVe2Y7g+PYpCmg82zfNFonDlZIog7Cb9L8AAAgAElEQVRZMhwL4oMlhxQUTEohciekELnPjpCSeG2NeHEBgPjBfWq/+JkjXtXkbN2cuaZBo2Lzo/fWyZQmjDM6/YgzLZ9m1T3qZRZMGVvDaaWqw6D3tOG0KucuVuluhkTheDgtzrh/b5Nue0RrrrT9nO0yibUBYZBgWmKP/7fg+COkgWmVd0SvNwtCglYoFaGyBBATNLAZ2N48Xu0GljePSgNUOtr+e61iknCFsHeTNGpjWAfL3hVCYNsmSZKh9U7pxJatQWURSbhKPHpIGm2i/n/23ixGtuws23zW2nPsmCMyT+aZpxpMlafyDPIA5TL87lvUEmq4MBfQN0hITUu/UItbhNSi1a2WWqBGILUQpiWrkX8MZcrGrrIBY5cNHstVdaY8U84xR+x5777YkdPJPEPmyTnXc2VnxolY59SXK9784v3eLxkBOkIaSvQqdhUlcneIErk7w33hxdWkhXh5CfeXPnlku7nrPx6eqNjoUvDW2J+73AvIsoxzk0UKj4l+UpxMTFOnMbE2nBZH6QaxqxsaZ85XaUwUaC2NiON8OM0bRdy+3iLwIxoTa8NpuqEhkdy/02bQDXBcA115w48lQmroZgnDbmAVpjHsJggxTm8ISdMYIba3hU3THaziOezys0jNIokH4zXDOdvJ3n1Q5G71fSH18aBdShr7hP4CsTdPFHRI0wCEkT9GiV7FU6BE7g5RIndnCE0jmJsjvHcXsoxofo7yxz5x0MfaEetFbpbBmYkCvWHI7YUBAHcWBxQdg/OnihhqI5riIawfThv0ArIthtPOX67jODqt5RHZ2IrQ7+bDaZoUVOoFhMyFRZJlxHHK0nyfQS/AcnQMc3eiqhSHEyF1dLOM4TSxCtNoZpU0DkhiD0i2NcAmhMCwajjlK9jFi6RpmNsZVtYLP0H27uNE7lavKcfxZLldYkDkzRH5iyRhlySJQRrjBRUKxZOjRO4OUSJ357gvjru5QLS4iPvJT6PbR+9j/QcHfQxd48xEgVuzfVrjsP+bs33qFYtzE0XVkVA8lJXhtPqESxwlDPqbh9NKlXw4LUszep2Nw2n3ZtoUiybVWoEoSiDLbQxJmrG8OKTf87BsA1OJ3RPByhY2wzmFQCdJRqRxkPtgt+OtlTpWYZpC5dltZe9uV+Ruet3xxjUhBGQJSdQl8uYI/UWSsE+SJUhp7lrkmuL4okTuDlEid+cIXSe4f4/w/v28m7swT/mjHz/oY22brabZXcdkulHgx9eX8aOEJM2YXRoxVS9wahwFpVA8DCkFpcqjh9PqE/lw2mgQMhrkw2lJkjF3r8fd223KVQvLyi0yK7FjaQpL8wP6PQ/TMjAtJXZPAkIIdLOI6ZxCGlWyJBh3ZbNt+3e3l70b4xSbxHG2I5G7+e+xJnqzNCIJOoSjOcJgiSQckGYpmmap5AbFJpTI3SFK5D4d7ovvW+vmLixS/vQvo1nWAZ9qezwssqletikVDX50fZk0g6EfM/QjTjcKVItH6++oOBg2bE7rBwRbDKedOl1m+myZbttbHU4Lg4R7M10WZntUas7qmmBBvoAiS2FpYUC/62FaGqal/OInBU0zx93dKSDLh8zSHXR3nyB7N/KX6C7+DL8/QxL1kbqL1Hbn7ts4xJYPxyVBi8CbIw5a46QIxh1lJXpPOkrk7hAlcp8Ooev4d+8Qzc7m3dylRcof+ehBH2tbPCqXdLrukmQp79zpArDQ9tA1wbnJIo7qoimeEMPUqU8UMW2dQd8jibMNfl1jPJxWazh0Wt7q5rQoTLh3u8PiXD8Xu+tqTtclWQbLi0O6bQ/D1LDUcOSJIe/uljELK91dnzT2yHbQ3X1c9m6WxSRhl2BwE6/3LpG3QJam244ke9zfZ0X0spLcEC4RefPEfntN9KqM3hOJErk7RIncp8d94b20X/0HgNyy8Msvo5lHZyXuo0SulIIzEy5LHY/7y3kkz8z8gGrR4vwpF02qy1bx5GwYTutvHk5zCiYXrjaYnCqxtDBYTWLIO7sdlhcGVOvOBk/uSvRYa2lEtzXCMCSWo8TuSSLv7jYwnFMA4+5uOBaM22N99q4QQBaNo81WyEgTbxxJ9jbBYIY47KPpBaS2ezMZQgik0MbDdmuiNxyNO71Rvi1Qid6TgRK5O0SJ3KdHGgbezC2i+bnVdb+lD33koI/1xDxuw5Rl6JxuFnj3bpfeKE9guDXXo1m2ONN01SCaYlusH06LooTRA5vThBTU6y7T5yu4JYtuyyMZi93Aj7l7q0NrcUi1UcAw10TMig2i1RrRaY3QdYmtxO6JQgi51t3VS7kFYYfdXSE0rMIpmtPvQXOuoBkVsjQmS0PI0tXHZVlMEnUJBrfweu8QjebJsgTNKO2q+FwRves7vXGwTLDq6e2TpjEIXaU3HEOUyN0hSuTuDoX3vpf2q/8IQDg/T+VXPos0jsYb7JOsUS27FhNVix9ebxHFKVGcstTxOFUvMFFVg2iK7SOloDweTvNGIf4oRkqBlALTyCfaC67J+ct13KJJpzUiSfL6zMVum/byiHrD2ZCjuyJ2260hneURmhK7JxJNt9a6uxmr3t3tCMCVdIU4TtGMElbxHE7lWeziBRCSNAk3ZPBu7PK+QzC4RRz20DQHqe9u8s6Wnt6wQ+TPr6U3pAkwXlGsmhFHGiVyd4gSubuDNEy8GzeIFuYhTYnabUovfeigj/VEPInIBWhWHBxT4ye32mQZdIcRYZRyuulSdo+OPUNxuNA0SbXuUqxYDPshURhj2+aG2KZiyeLClQZOwaDT8kjHYtf3Iu7cbNNtjag1C+j6ZrHbWc7FrpC5XUK92Z8s1nd3hV4iiz3SZET2BJvVHhYhJqSB6UzilC9jl59Ft2pkWZz7eB/W5e2+Q+jNjbu85V23GGwQvSvpDWGHyF8g8heJw15uuxC6Er1HECVyd4gSubtH4cU1b244N0vls68g9cPfQXpSkSuE4Myki+fH3JjtA3B/eYRjSs5Oulgqu1TxFBiGTn3CpeCaBH6MN4wQcuMbcalsc+FKA8vWc7E7rldvFHHnRptex6M+4W5IcFj5393WiHZrhBQCu6DE7klE0y0Mp5l3d9OENPFIk/Ch3d0nyckVQqAbRSz37LjLexHxkC5vlvhE/gJ+7x38wS3isIvUHLQnWDG8XR4UvYyH52J/ntBbzNcQpwEITW1kOwIokbtDlMjdPaRpMrr2LvHiIqQpca9H6QMvHfSxHsuTilwATUrONIvcbw1ZaOdh6jfn+lRLNucnSxuGiBSKnVBwTS5cahAlCf2eT5Jkm+qqXLG5eLWBYUi67XVid5ivCu53feoThU1iVyDotj3ay0OEEDhK7J5IhJDoVgWzMIXQ3Ly7G3tk4++tPW77yyCE1DGcidUur2HX1nl5k7UHZjFJ1CMYzKzr8sZ70uVdO5tc18VNSOMB0WiByJsnCjvjBRkSIdXPxWFDidwdokTu7uK+8F7aX829udH9o9HN3Y7IBXBsnemaw89mOoz8mDSDuwsDJmoOp5vuPpxYcZxZqUchBbWmixAw7Adk6WaxW6k5XLzaQNME3bZPNlYio2HI7esthv2ARrOAfFDsCkG/49NeGgICx1Vv6icVTbfH3d1JsnF3N0uiVTH4dBvPBNpql/eZcZdXI00f0+Xt3yQOe0h9b7q8a+cbi16ZryFO4xGRv0jozRMHbZJkhMgEQjNUgsMBo0TuDlEid3eRlsXo7Z8TLy9BmpIMhxTf/4GDPtYj2a7IBaiWbGolix9dXyJJM/wwoTMImKoVaFSO3mpjxeFhfT1mGatJDEmaMRwEgEA+IEir9QLnr9SQUtLreKuCZDgImbnewhuG1CfcDSJZanmiQ6/rs7w4BFKcgqnE7glFCImx2t11SGOfNPUwTIM4Sndn49lKl7d0mUL1eXSr/pAub7Kxyzu6T5oEaHoRsYfJCSsWh1zQpqSxR+iPs3qDcadX6KrTewAokbtDlMjdfdwXX6T9T68CEN6/T+1Xfw2hHd7d5DsRuQCTdQdDk7w10wag1QtAZJxpOLiOGkRT7Iyt6lFKQals05hwiaKU0TBECDa80QohqDUKnL9SRwC9rr8qTAb9gNvXl/G8kFpzo9jVtFw097shrcUhWZbiuErsnmQ03cF0mtjuJJYp8T2PJPJ3FEX2yNcx3HVd3ssIqZGlYS56V8nI0oA4WMLvX8PrXSPyF8mydGxt2Ls6FUKMPb0auegdEo0WCFcG2dJERZbtE0rk7hAlcncfadsM3/oZcWsZ0oTEG1F87/sP+lgPZaciVwrBmWaB3jDk9sIAgDsLA1zH5NyEi2kcXmGvOLw8ejmJpFyxqTcLBH7EaBgi12XswljsNl0uXKmTpRn99WK3l4td349oTGzMeNa0PL6s3w9ZXhwShQmFoql85icYTdep1CdJZQ3NmkAgSdOIJAkhixE7WDbxMITUMOwmdunSuMvbIEuTcWLDui7viq3Am8PvvT22NnTy7qrm7LHoXfP0bkhvCJZJohEikwhN/YK4FyiRu0OUyN0bCr/wAp3XvgpAeO8etc8d3m7uTkUugKFrTDcKzMwPaPXzNZi3Zvs0yhZnJoubPlZWKB7Hk9SjlJJKrUClnmfseqNoS7Fbn8jFbhKn9HsBjJ+u3w2YubZMFCbUmoWNYlfmnV3Pi1iY7eMNQyxLw1DpISeOjdYZgW6WMJ0JDOcUUnfIkpAk8XMPr9jdWK68y3sm7/KWryI1myyLSdMIWIspy60NfcLhnTybd3iXJB4gtQJSs3btPA/yYE5vmgSE4SKRN7cuucFQyQ27hBK5O0SJ3L1BcxwGP/0JSbsFSUIaBLgvvvegj7UlTyNyAYoFk8mazU9vtvDDhCTNuL80ZLLqMNVQg2iK7bGdetT1PGO3XLXxBiGBv7XYbUwWuXClThzmiQ0r9Do+M9dbxFFKrbGxCyaFQNMkcZyyND+g3xshBVgqa/fE8LBaFEKg6Q6G3cAqTCP0EmQxaRqSJiEgd7VGcr9wDbt4gULlWazieYTQyNLoAWvDylKINsHgJl7vHcLRHGkaoumlXe08bz7j+jXE6Ti5YZ7Qz7exJSsriPfwDMcZJXJ3iBK5e0fhPe+h87XXAAju3aX2q/9lPMV6uHhakQv5oohiweDH15dJMxj6MUM/4lTNoVZWg2iKJ2cn9agbGrWmi1u0GA5C/CBG1zb+rAkhaJ4qcu5ynSiMGfTyTx7IoNv2uH29RZqmVOsbxa4ANF2SpdBuebSXhsRxguMqK8Nx50lrUdMtDKuO6UxhWA2yLCFNY9I4/4Vqt5MJpDQwnIlVa4NhT5KR5X7eLF73yDy1IfYX8fvv4vevE/nL+XPopf21NgRtwtEcUdAiiYcItHFqg/oZehKUyN0hSuTuHVrBZfDjH5F02pAkZEmM+wsvHPSxNrEbIhfgdN0lzTLeudMFYKHjY+iSM40iBVt91Kt4Mp6mHk0rXyjhFHQG/YAoSjZk5a48/8SpEucu1wn9iMHYZpNl0Gl53L7RIssyKrXN/saV+LHRaJ2VwdYxlP/8WLKTWhRSx7CqmM4khnNqnY83GPt4d/8u1HQHqzCNU76ab2Azy2RZkseUbUhtyIfHQm8Wv/c2wWCGOOgiNQtN37v17ButDVlubQgWib15oqBDmoYgTLWJ7REokbtDlMjdWwrPPU/nn78GQHD3Tu7NPWTd3N0SuVIKppsFlrs+95dHAMzMD6i4Bucm3A0rVxWKh7Eb9WjZBo3JIoapMRyEJHG6qesqpWBiqsT5y3X8Uciwn3/sm2XQWfZWo8cqdWezUB5bGaIoYWl+wKDnITWBrVJFjhVPW4v5SuEVH+/UOh9vQJZEe5JKIIRAN8tY7rmxn/cyUjPzDOA0ZNWYzsra4R7B8DZe922C4T3SZIQ0XKTcu1peszbkUWVJ1Cfy54j8RZKwT5qlSGkduvfKg0SJ3B2iRO7eohWL9P/zP0i6XYhjMsB9/j0HfawN7JbIBbBNnelGgWt3u/RGec7pzFw+iHZ2oqh+S1c8lt2sR6dg0hiv+R0Ott6eJqVgcrrM2YtVvGHIaDD2OGYraQwt2ktDShUby9ooSoQQ6OusDK2lIUmSUlARZMeC3azF3MdbwLCbaz7eNCLNQtJ49328a6+rYVgN7NIFCpXnMN2zCARpGj2wkCL388ZBi6B/A6/3LtFofs+3sOVnlMjxgNqqtcFbsTaM8qE+ebJ/ppTI3SFK5O49heffs9bNvXP70HVzd/MiByi7Fo2yyY9vtIjilChOWer6TFQKnKrv3UdiiuPBbtejEIKCa9KYLJJlGaNBSJZtFruaJjl1Ohe7oR8zHIarTS/fi7k302HubhfT0imWNk+tr1gZhoOIxfk+/ijELhjqE4wjzG7X4no03cKwH/TxRnvm411BaiamcwqnfHk1qoxsaz9vmnjrtrDdIApaCKEjtMKeCc7N1gaf0F8gHs0RBR2SqE+WJnlk2gkaYlMid4cokbv3aMUi/f/4Pkmvl3dzNQ33uecP+lir7MVFPlF1sE2Nn91qk2XQG0YkScKpeoFKce9ibRRHn70SFkIIiiU7356WpIwGAdkW29M0TTI5XeLClTpSSga9YPUccZSyMNvnzo0WSZJsGlJbOb8mJWGYsDTXp9/10DQN2znc670Vm9lLkbueTT7eDNI0Jkl8yJI9FXN5VNnpVT+vZriQJeMtbBujytJ4QDi6uy6qbIjUXKS2x9YGqY3/DVLSJCAeD7GF/iJJ2M3/nYQ81nFlSuTuECVy9wfnmefofvOfAQhu3863oB2Sbu5eXORCCE43XYIg4cZsD4D7yyNsS+NM08W21CCaYmv2WlisbE+rNV3iMGY0ijZtT4O1DWoXrjYoly36vYAozId40jSj0/KYubbMoB9QrRfQ9c1pDpo2tjIsj2gvjUiTFMdVE+VHhf0SuevJfbzlNR+vZuQf4SfB2F6wN7aG/LUFulnBKp7DqTyLXbyEkCZZFpElD/h5V6PK9tvasK7TK8Q4J3iQL6UYzRMFLeKoT5qmyGPU7VUid4cokbs/6OUy/e9/j6TfhzhCmBaFZ5496GMBe3eR65pkuukw1xqx0PYAuDXXp1ayODdZRDskIl9xuNgvYSGlpFx1qNUdgmDr7WkrFIoW5y7WmDpdZjQI8EZrXsbhIOT2jRbLCwOKJWvLjm1uZYDBIGRpfoDvhRRcc9NAm+JwcRAidz1CCDTDXfPxGhXEqq0hGD9mDwWl1DHsBnbpIoXqc5jOFHksWUSWrffzPsTaIPfW2rB6zhVP79jikCUhSdDKu73eAknYy7u9HN1urxK5O0SJ3P3DvvoM3de/AUAwM0P1kHhz9/IiL9gGk1Wbd+50GPoxaZav/m1WHE433SN52Sj2lv0WFpo23p5Wc/C8EN+LHyp2DVNj+myF8+Os3WE/XF0ZHPgx9+90uX+7g6bn64cfRMp8dXAYJizO9un3fXRDYtnKynAYOWiR+yCaZmJYNUznFIYzuTGeLN2beLL1SN3GLEzjlK+sRZWlj7A2DNesDWk8ROp7a21YYa3bq+e/BGRJHp3mz69m9cZRnySNj8yCCiVyd4gSufuHXqnQ++6/kw4GZFGEcAsUrlw96GPt+UVeL9vUSiY/utEiSTL8MKE7CGhWbSaqahBNsZGDEha6rlGtu5TKNqNBiL/F9rT1Z5w4lft2TVOj38uTGwCS8Ya029dbhGFMpV7YNOSWT9pLsjRjeWlEZ3lElqY4BWVlOEwcNpG7HiG0B+LJ3NUNaHuxdW3z64+jyjZYG4zxGSIetDbEYXsttcGbJ0v33trw4Hml1FcH2vJub3u12xuHXdJ4RN7tPXw/h0rk7hAlcvcX58pVum98E4Bg5lbezT3gH6b9uMgn6wV0BG/dbgPQ6gdIBKfqDqWCyhZVrHHQwsIw8+1p5apD4Ef4XgRi84Aa5G+clZrDhSsNanWHfi8gDHLfbpZl47XBy/Q6HpWas+XSCF2TCGDQD1laGBD4IY5rKSvDIeCga/FJWb9m2CxMoZt1MrI8JiwJyEjH63b38AxSx7Cb4y1sz2E6p8gyniC14SZx2M6FpbZ5kHPPzrtlt3dE6C+sdXvDHkkajUXvwS6qUCJ3hyiRu7/o1Sq9f/830uGQLAwRpRKFS5cP9Ez7cZFLIZhuFBh4IbfnBwDcWRxQcnXONItYamOUYsxhERa6oVGtF6g1CiRRijeKtoweW8EpmJy9UOP02TLeKMIbhavf84YRd262WZzt47gmBXfzL3YrVoYgyK0Mg76P1AWWdTQ9hMeBw1KL20VqBoZVWU1rkMIgS6LVtAbE3nZ5AeSmLWzFh1obkqhPOLzzgLWhuC/WhvVs6vamIUnYIRzNE/kLJOHY4qDZ+9aBXkGJ3B2iRO7+Y1+6Qu9brwMQ3Lx54N3c/brITUNjqu5wZ6FPq5cPTdya7VOv5IsiHiYeFCeLwyYsNE1Sqjo0Jl1A4HkR8RbrglfQDY2pM2XOXa6TpSmDXp7LCxCGCXP3etybaSOAUtXeMtVB0yRpktEeWxnCIMIuqEG1/eaw1eJOEELmw2tOE7MwjdDLkMbjJRQBIPZcsG1ObbiIkPoTWhsWyNIEzSjtu7DcmOQgIYvHiyrmiYMOaRqANPdkc92DKJG7Q5TI3X+MWo3uv/0r6Sjv5spyBefSpQM7z35e5KWCyUTF5qe3WvhhQpJm3F8a0qw6nG64e/raiqPBYRUWQgjckkVjwsUwJN4oIgqSR/p2GxNFLj7TwHZ0Bj2fOM47WEmS0Voacft6C9+LqNUc5BYCdiWVwfdjFmd79LseQkhsR3V394PDWos7Jbc1WBj2eHjNnoDxlrE08cn2YXgNNlsbDOcU2SMXUszn1obedUJvnjQJ0HR3X866+ey56M3XEQ+IRvN5Xm88RKAhtL3ZzKZE7g5RIvdgsC5coPcv3wIgmLmZb0E7oDet/b7IGxWbomPwkxvLpBmM/BjPi2hWHRrlzRPpipPFYRcWQojxuuAibtHE92MCP8q7Pg/5GS5VbM5frtOYcBn0AwI/fyPPMuh3A2aut+gsjyhVbcwtMqTXZ+522yOWFweEfoTtGGi66u7uFYe9Fp8WIbUHMnkdsiwmTQPSPc7kXY/2oLXBKJJlyTibd521gZQ08Yj9Rfz+Nbzeu4TD+yTxCKk5SG1/Fw3l0WW5VzdLQsJgkdibIwr7pEmM1KxdS25QIneHKJF7MBiNBt1/+TapNyILAvRGE/v8hQM5y35f5GLsz03TlHfudgFY6PiYuqBZsdUg2gnnKAkL09KpNVwqNYcwjFfzcx9mvbEdgzPnq5w9X8X38mzeFXwv4t5Mh/l7XSzHwH3IZkBNk0ghCIKYxbkBva6HQGA7h28i/KhzlGrxackzeQsYdgOrMI1m1oBxJm/iA9meD6+tnGMrawNZOhbe60VvRpYGxEGLYHATr/sOwfAOSdRDSANN37/0HiEEUmj5v1GW5F5eb544aJPGHkjjqVIblMjdIUrkHhzmubP0//VfAPBv3qD62c8dSG7uQVzkmpRMNQu0ez73l0YAzMz1qRYtJqu22oh2gjmKwkLXNSq18ZBakuKPIpJHDKlpuuTU6TIXrtbHyQprq4OjKGXhfr46OPBjylV7Sy/u+u5ur+OxNJ8nM1iWjq4GOXeFo1iLu0U+vLZu1bAwVwfH8oiyvffywnprwwUKlWexy5eRmk1GRpbG+SDdKmvDYsHwNl73bYLBDHHQBgRS379s9jVbw9hyMVogDJZIomF+Fs3a1lmUyN0hSuQeHGZzgu633yD1PLIgOLAtaAd1kTumzmTN4eb9Lt1hRAbcnO1RLVucbhTQNfVGfRI5ysJC0ySlikN9Mn8z9UYRcZQi5ea1wTBeHdx0uXi1QbFk0u/5xFHeqUrTPILs9vUWi7N9TEvDLW3d3ZVSriYzLM0N6XVHZGSqu/uUHOVa3E2EkOiGuxpRZtjN/BtpTJKEkMX7ktiQn0XDsOrYxfM4lWfWkhsycj/vBk9v/rUk6hOO7uH33sbv3yTyl0izBM0o7o9QHw+wCSHI0pAoXCLy5oiDXt6dfoLhNSVyd4gSuQeLee7cWjf3+jXKn/kVNHN/P64/yIu8WrSoFk1+eqtNGKfEScbs0pBK0WK66W6ZTao43hwHYSGEwC3mQ2qmpeF7EeEjhtQA3JLFuUt1JqeLjIYhgbe2NjUMExZm+8xcX2Y0CClXrS27tatLJjLodQOW5gYEXohlq+7uTjgOtbgXCKmjm2UMZwKzMIXUy0BMmuY+2ixL9m2L2Kq9wT276uk17AYgyLI47/auZ7z9LPLmDmSYbYOtgYQk7BH588RBiyQe5WuHt7A1KJG7Q5TIPVjM5gT9//wPkm4XkoRofo7yRz+2r2c46It8suZQsDR+dqtDmmWMgoT+MKRUMJmq7/3ec8Xh4qDrcTcRQmA7JrWmS6FkEfoRQRCTf9S7dV2bls702QoXrtbRNMloEJKMUxmyLLc23LnZZu5uFyEExfLWH3tqUqBpgihMWJof0G2PSJMU2zFUXN8Tcpxqca9YTWywamu5vOMBtiyNSZNg/Lj922ymGe54kO0KherzmM4UQmj5MNsDkWUHPcwmpNzC1rBIEvVJswxNs8YDbkrk7gglcg8e94MfovNPrwIQzc/hvP+DGNXqvr3+QV/kQoixmGV1EK3Vzy9G19bV6t8TxkHX414ghMC0dKoNl1LFIY6Txy6XEEJQrRc4f7nO1OkyvhfhedHq+3McpSwvDJm5tky341EsW49MZiCDQS9geaHPaBhiWjqGqbq7j+I41uJek+fyFsbWhlMY9iQImWfz7nNqwwpStzGdU6uRZVbxPEIa2x5mk7q7p6J3o60hIglbq5m8WRqyvNSGp+yQK5Gr2Hc0yyJcXia8cxsA7523qXzmV/btEjgMF7muazSqNkGYMDPeiHZvaUjR1ikWTKoPmTRXHD8OQz3uJbqhUa46VBsFsgy8UayoT0YAACAASURBVEyaJMhHDJ0aZr5g4sKVOrZjMBoERNHaG7M3zJMZ7s20SZKUSm3r9aj5VjVJHOXd3U5rRBon2AXjka9/Ujnutbgf5DFlJQynuZraIEhJs4RsnM3LPq/MldLY2TDb4CZe7xqxvwRC29NBtjyScMXWkJLGQ/rdeTJZfKrnVSJXcSC47/8A7a/+IyQJ6WCAVqvhXLi4L699WC5y1zaoFi3afZ/5tgfAzbkB9ZJFtWTi2ipa7CRwWOpxr9E0SbFsU58oIDWJ50VEUYJ8RN6uEIJyxebcpTpnzleJohhvGK1uVEuSjM6yx613l2ktDXEKBs4WkXxCCHRdIoBhP2RxYcho4KPrEtMy9vKvfaQ4KbW4n0jNQLeqa9m8ejH3yWbxeAPb/kSVrWd7w2y54MwH2d4hHN0nTSM0s7KnlgwpJe1uF5TI3R5K5B4OhBDozSbDH3wfAP+dd6i+8jnEPiQMHKaLvFqyKDo6dxcG9EYRWQY3Z/vUyzYTVQdLDc8cew5TPe4HQggKrkW96WLbOr4XE4WP9u0C6LpkYqrExWcalMsWo2FEGKy9GQdezOzdHndutgj9mErV3nKrmpQCTQriKKW1NKK9PCKOVHcXTl4t7je5n9fGsOv5BjZnEiGMB6LK9tfasHKuB4fZdLO8zmO89ilKlga5n7f3Dv7gFknU3xNbgxCCjhK520eJ3MODffYcve/8G+lwSBZHRJ0OpQ++tOeve9gu8mbFxjE1rt3rEkR54sL9pSHlgsnppot2wt94jzuHrR73CyEElmNQaxRwSxZRlBD6MWmaPnKbGkChaHHmQpXzl+tkacpoGJEm+b/dShTZzPUWi3N9TFPfMopsxbsrgNEoYnGuz2gYYBdMdP1k/nJ5UmvxoBBCQzeKa1FlVh5Vlo2jyrJs//28+bkEulnGKp6jUHkWs3CaLEtJ02BjlzeLScLuntgalMjdIUrkHi6c976P7te/BkB47y7uxz6B7rp7+pqH7SIXQjDVKGAZgp/f7pKmGV6QMPBCHFPjdHP/Ar0V+89hq8f9RgiBaepUawWqjQK6LomihChMyOCRsXpSChoTRS5cadCYcPFGEb6/LoosyKPIbl9fZjgIKdfsLQWsHAveOEpZmh8w6PlYjnHiBtVOei0eNCtRZeY4qkzTyyAgzZJ8C1ua7Fs+73qkZq1bQ3x53H0OyNJw3aO2sDUkEZpZ2pEdQ4ncHaJE7uFCd4v4d28Tzc5CluFde4fqp395T1/zMF7kmpRMVB00IdYlLoRIKbAMnam6Slw4rhzGejwoNE1SKFrUGgVKFYssy/D9hCRJHtvdtR2D6XMVLj4qiuxGm7l7D48iW+nuJklKa2FAv+tjGBLLPhm+XVWLh4e1qLJ1fl5j7OdNE7IkOJAhNiE0DLuBXbo0tjVUyNJoa1tDsIjfexd/cIs47KNtw9agRO4OUSL38FH84Idov/oPkKYk3S7GmbNYp/fuv9NhvcgtQ6daNEnSlFtzeeLC/aURZcfAsTTqZfuAT6jYCw5rPR4kQggMQ8+3qU0UsGyTKIwJ/JSUh8eQrfzZ7UWR2ZuiyNZWCGe0lkZ0WiN0XWDZx3ujmqrFw8uqn3c1n3dliC3Nh9gSH7J035ZSrJxJN0sbbA15Du8WtoboQVuDROrFRw6dKpG7A5TIPXwIKREFh9GPfwzA6O23qH72c4g98qIe5ou8WDAp2ga9YbiauHBrrkejalF0DMpbTI4rjjaHuR4PA/mCCYNqw6XacNB0CIOYMEoQjxlWe/Iosg5pklKp2ZueTxsPr3WWR7RbHkKAUzieYlfV4tFhbYhtnejVnHwBRLYyMLa/yQ1SszBXbQ1XEVIfd5y3sjXcX2drCNHM8oazKpG7Q5TIPZw4l67QeeN1Mt8nC0PSMMB94b178lqH/SKvl20sU2dueUB3GJEBN+/3aZZt6mULZ4sAfMXR5bDX42FC0yRu0abWdHFLFmmS4PspaZIiBE8RRZbSXh4xc20ZzwupNd1N3eKVIbVe16e9PCBNUhx36+1rRxVVi0eXtaUUK8kNU0hhrm49y5Mb9nMTm9yGrWFpna2hh6a7aLqtRO5OUCL38OI8/x56r38TAP/WLUqf+gyavfsf0R+Fi3yyZmNokpuzPYIoJUnzxIVq0eRUzcE4odPfx5GjUI+HjZVhtXK1QL1ZwLQ0wiAhDGOyTDzSzvC4KLJBL2Dm2jKDnk+tWVjt5K6gSYFAMOyHLC8OSOIExz0e8WOqFo8Pueh115Ib7EmEXBdXFocg9kf0brY1nAHSvMv7EFvDqPsuoZhSIne7KJF7eDEqVYbvvE28tARZhn/rJpVf+uSuv85RuMilEJyqF7BMnXdud0jSDC9M6I9CbEPj9IT7yKlzxdHhKNTjYUZKgVMwqTVdKrV8QDMIYqLo8cNq66PIojBm0AtWvzcahNy+3qLTGlGtOxgPZFZLKZBCMBqGLM0PiMIExzWPtNhVtXh8EfKBuDJnIl8/PI4Gy9f9in0RvQ/aGqQ0SDfZGjJCcVqJ3O2iRO7hpvShD9N69R8gy4iXl7GffRazObGrr3FULnJdk9RLFqYueeduB4B2P0TX8m0wpxuFY/VR6UnlqNTjUUDTV7aquRSKJnGcEjxB9q6UgolTJS5crZOlGf2ez9jJgD+KuHOzzfLCgHLFxrL1TX9WSonnxSzPD/C8EMc1N3WAjwKqFk8Oq+uH7Ua+ftiqIxCQJutE797HlW2yNVg1sjQiS0NCTimRu12UyD3cCF0nzTL8t38OwOitt6h+9pVd/UE7She5Y+kUnfxN9dZcH8gTF+pFC03CRE1Fix11jlI9HhWEEJiWTqVWoD7housaQZgQBvEjxa4QgvqEy4UrdXRd0uv6q/9NAj/m3u0OC/d7uCVz0/pgKXKbRBgkLM0N8EYhdsE4UoslVC2eXKQ00M0yhtPEdKbQzRqClDSN8uQG9t7aIIRAN4pYxXO4teeUJ3cnKJF7+HGfe572P3+NLAzJfA80ncKzz+3a8x+1i7zsWliGZOTHzLVGANyc7XGq5mAakmpJRYsdZY5aPR41pBQUXJN606VcdchI8b2E5BHDaisxZBevNrBsnV7HIxlvVIvChNm7PWbvdLEdY9M2tZX4sThKWJofMOz7WJaOYR7+gVFViwrIa1hqBrpVHSc3TAIS0pgk8SCNEXJv61mlK+wQJXKPBtbly/T/5dsA+NevUfnsK0h9dwLZj+JF3qw6aFKw2BnRGYRkwPXZHqeqBUqOjuuoaLGjylGsx6OKbmiUyg6NSRfb0YmilMCLH5m9W67YXLjSoFi26HV84nEEWRynLMz2uTfTRjc0ypWNv2yuLpaIU5YXh/S7HoapYVmHd7GEqkXFVggxtjY4zXE+b2HVUpCmIXtha1Aid4cokXs0MBtNBj/+IUmnA2lKcPce5Y99fFee+6he5JM1B03Arfk+fpiQpBn3lobUSxaNioVlHP5OkWIzR7UejzJC5IsdqvUCtWYBKQWBHxMGCVJubWdwixbnL9WpNRx6XZ8oTABIkoyl+QF3brTIMjZl7a6I3TTJaC+N6LZH6LrEsvVD56lXtah4HHk+r7M6wCaN6nh4LSSNg/Fjnt7WoETuDlEi9+hQ/PBHaL/6jwBEC/M4H/ggRqX61M97VC9yKQXNqo1jarx9J09c8MOE3ijEMjWmmwW0IzzZfVI5qvV4XJCaxC1a1MfZu4EXEvjxQ8WuUzA5e7HGxFSRftcn8PMIpDTNaC+PuH2jRRwl1B4YDF0Ru2TQbeVb1KTM1xEfFrGralGxXTTNHK8ePoXhTCIyQZrGJIkPWbLjDWxK5O4QJXKPDtIwiQdDgps3gHwIrfbyK0//vEf4IjcNjZJrYJsa797pkAGdQYiuCTLgTNM9NG+YiifjKNfjcWJlWK3WcCmWLUIvJghWYpU2/0xZls6Z81VOny0zHIR4owiALINu23/kYgk5Tl7odjzay0OyNBfPB/2zq2pR8TTktoYypjMxtjU4ZElAmoSkyfbSGpTI3SFK5B4tCi+8SPu1r0Ickw6HiFIZ59Klp3rOo36Ru7aBrWtomuDm7DhxYXlEo2SRZoKphkpcOEoc9Xo8jhimTrVRoFRxCMMYz4sQQrLV+7NuaEyfrXD2YhVvGDEarmV9Pn6xhMwXS3SDfLFEkmBaGtoBJTKoWlTsFmu2hiZWYRphlBErtoYk4HGZvMdG5LZaLf7iL/6CL37xi7z++ut0u13e8573bPnYubk5/uzP/oy/+Zu/4Vvf+hYAly9f3tbrKZF7tBBCYE6fZvC9fwfAe/dtap/7NcRTfCx/HC7yaslCCoiihPvLeeLCrbk+0/UCkNGsOAd7QMUTcxzq8biiGxqVWoFqzSGKErxh9NAhNU2TnDpdzhdLBDGD/jYWS2h5/NhwGLI8P6TTGhGGMaal7WsEmapFxV6haRaGVcttDXYTgCyJSGIfsnSTreHYiNw//dM/ZXp6mt/7vd/jpZde4stf/jJJkmwSr1EU8Sd/8id8/OMf53d/93d57rnn+Pu//3uef/55isUn/0dQIvfoYU1P03vze6T9PsQx4dISpZc+tOPnOy4XebNikyFo9zza48SFG/d7nGm6WIak7FqPfQ7FwXNc6vE4o+ka5apDrVkgTTO8YUiWbi12pRRMTOWLJdJk+4slVrq93ihiab5Pp+UR+BGGqaMbeyt4VS0q9gMh9XW2hlNIzVrt8KZJjBASKY+ByL116xavvvoqv//7v4/jOLiui6ZpvP7663zmM5/Z8Njvfve73Llzhy984Qtomka1WuXTn/70tgQuKJF7VCl+4IN0vvZPAIT37uL+4i+hF9wdPddxuciFEJyqOWiaZGZ+sJq4cHdxQL1kUXUtHFslLhx2jks9ngSkJimNN6plZHijkCRNt1zlK4SgMV4soWmSfuchiyWKmxdLQL5cYkXw+l7M0nyfdmuEPwzRDIlhaLvu4VW1qNhvhJBoRgHTzpdQSKMIWUKWhnS7PbKjLHJ/9KMfMTs7y+c+97nVr2VZxquvvsorr7yCrq+9QX/zm9+kUCjwk5/8hL/6q7/iO9/5DoVCgTNnzmzrNZXIPZpojkOwsEB49w4A3s9/TvUzv7Kj5zpOF7kmJbWyRcHQeOfuWuJCfxTh2DqTVRvjCG1cOokcp3o8KUgpKJZysSulZDQKSeKHi92dLpZY/xyaLhFAGMYsLQ5pLw0ZDUKkDqa5O3FkqhYVB0le5zaGVcMpTTO30GVLI/w2ONA2z3A4pFDYOCTjunl3bjAYYFlrP/CdTod3332X3/qt3+I3fuM3ePPNN/nLv/xLpqenOXfu3BO/Zr5nXE2fH0XO/s7v8PYP3iQLQ8K7dxj84E2qH/3otp9npTtyFHfLb0W97PD+Z5sEccL/962bpFnuz23eamEaGp94YQpdPx5/1+PIcavHk4Vk6kyFU6fLtJaGLM33icIkF6RbvDmfu1Tj3KUaC7N93vnJ/Goig+9F/Pj79zBMjcnpEhefaVBwH7bgReCMf56DIOLujQBN71FwDaqNApVaYceCV9Wi4rCgafKpBS4csMjdDlmWceHCBT7ykY8A8IlPfII33niD73//+9sSufW6ilg6ylz5H3+Ha//H/wnAwv/zV1z47KeQ2s46leXy8RnOqtVchKYTZoL/9q08cu3Nny9yeqLI2/d6/OL7prfsMikOD8epHk8i9XqRK89M0loaMnevi+dFGA8Ru5euWFy60mRpoc8P37xHv+sDeWf33kyHezOdXPBOlbj6/CS1RyWmrHNtLc8PaS2OKBUtahNFGk13Na5sO6haVBwXDlTklkolBoPBhq8NBgOEEJRKpQ1fL5fLjEajDV9rNBr0er1tvWarNVSd3COM+dJHMZoTREuLxP0BP/+//m+m/4ff3NZzaJqkXHbo9TySJN2jk+4/UzWby1NFPvqeSb771gIA/+3bNzGkII0T3nulccAnVGzFca3Hk4rUBdPnKwx6PvP3e3ijGN14yGKJosnHP3OJftfnrR/O0et4q0NqUZhw73aHe7c7aJqg1ihw/kqDxuTjZxGWWzFz8z3IoOAalKsF6hPuYzu0qhYVh4Xd+jThQEXuhQsXaLVaDIfDVZvCrVu3mJ6exjQ3flQzPT3NG2+8seFry8vLvPjii9t6zTTNlNfoiHP69/8nZv6X/wpA++tfp/pr/x1GpbLt50mSlDg+Xhf5C5fqDEcRy12P6/f7ZBl8+V9u8eufvoxlCC6ffvqNcYq94TjW40nGcS0uPjPBcBCwMNvHGwRITW7ZZHGLFh/+pQukacrCbJ+7Mx16HZ9s/F6VJBlLC0OWFoYIKahUbc5cqDI5XXroJzQr2w8DP2H2Xo97tzvYBYNyxaI+UXxkNJmqRcVx4UAHzyqVCj/96U+5e/cuzz33HEtLS3zxi1/k5Zdf5uLFi/zRH/0R58+fp16vMzExwVe/+lUALl68yPe//33eeOMNfvM3f3OTr/dRqMGzo49eLOLN3CKan4Msw79+jconP/XEf/44D1dIIZioOUghuLM4wAsS0jTjzsKAU1Ubx9IpbjHJrTg4jnM9KvKhsFqjQKnqEPgRgReDYMvOrhCCYtnm9Lkql55pUqk6RGFCGMSrHV6yPG1hcW7AzLVlFub6kGUUy9ZDrXgr0WRZmjEYRCzO9ul1fMIgwrT11a6ZqkXFYUFKwfz8/ad+ngPPyX3xxRf57ne/yxe/+EXefPNNPvnJT/LKK/nq1r/927/lwx/+MBMTE9i2zdWrV3nttdf40pe+xJ07d/jt3/5tLly4sK3XUyL3eFD80Idp/eM/QJYSt1tYzz6L2Zx4oj973C9yXZNUXJOCqfPu3S5JmhFECd1hSNE2qJUtbPPI2PGPPce9HhU5uqFRrRco122iIMEbhQixtY1hhYJrMnW2wsVnmjQmXOI4JQjiDXUSBgnLC0NuvbvM/L0ucZRSqtgPteVJmSc1ZFmGN4qYn+vTXfbw/Qjb1imVHFWLigNnt0Su+MY3vnGiKvmFF3a+REBxuGj901dZ+n//BgCtUuXy//q/PdFQoa5LajWXdnt4rD+Su7vQ5z+vLfJ337rFyvvVS880ed/VBh9/4RSmroTuYeCk1KNiI2EYszTXp9P2EGzPgzgahsxcX2ZpfkAYJFs+xnb0fCnFlcampRNbkWYZaZJSrbpIQ1BtFLBt44nPpFDsJrou+eEPv/fUz3Pgndz9RnVyjw/Olat0Xv8GWRCQBT6ZFLjPPf/YP3dSOmdl1yJJMlzH4Pr9fEBztjWiWbHwwoTTTRepkkYOnJNSj4qNaJqkVHGoT7ikaTpeLLH1FrUHMUyNiVO5gD17PvfZB3684ZekOE7pdXxu32hx71ab4SDALVoY5tZeXCEEuqFhmjr9nsfiXH91vbDt6CpWTLGvHBu7wn6jRO7xwnnueXpvvA6Qe3NffgVpPLr7cJJExUTVwQ8TpMy4t5ink9yc63PhVJGRHzPd2NnWOMXucZLqUbEZKXMfbn3CBSGIxx7clOyxdgYATZc0JlzOX65z/nK+XS0MYqJwrcObJBmDXsDdW23u3GjR63jYjoHtbLwrhRSYhk68brGFN4pYmBvQ74yIowS7YKqEIsWeo0TuDlEi93hhVGsMf/4W8fIypCn+ndtUPv6Lj/wzJ01UTNYcwjBl4Ee0egEA1+71uDRVJooTmlWViXmQnLR6VGyNEAK3aFFruuP0A0kcp4RRQpqkTyR4pcyjxs5erHHxah3bNgiCmCiMVx+TphmjQcj9O11mri/TaXkYpqTgWqsiN4qS1UE3KQS6JskyGA4jFud69LseaQqWrSvBq9gTlMjdIUrkHj9KH/oIrVf/AbKMeGEB5wMfxKg8PCrrpIkKKQWNioWUgrtLQ7zx4MrthT7TDQdT1yi7W68TVew9J60eFY9HSkHBtag1XOpNF9sxiOOMKMwtCU8ieIUQlMdRYxeu1imVLcIHkhqyLO/Uzt/rc+vdJZbmh+i6xHJ0YPPzS7GS0gC9rs/ifJ9Bz0cIMO3dWS2sUIASuTtGidzjh9B10iTBf+dtAEY//Qm1z37uoY8/iaLCNDRcR8ct6Fy72yVOMoIopTOIKBdMqkUTx1KDaAfBSaxHxZMjpcB2DKr1AvWJIm7JJM0ywjAhDhMEuc3gUQghcEsWp89VuPRMk1rdyQWvn5BlazUX+DGzd7vceneZ1tIQ09QoFLf+BVgbx5KlaUan5bG8OGQ08JFSYlpK8CqeDiVyd4gSuccT9/n30P76a2RRRDoaIUolnEuXt3zsSRUVrm2gAdWSxdt3OmQZ9IYhuhRAxlS9gK6GS/adk1qPiu0jhMC0dMpVh8aES6lqg4QoTMeWBPFE9gGnYDJ1psLFZxpMnCqSJCmBvzGazPdi5u/3mbmWWxpsR8d5SMa2Nl5ykcQZraVhLniHIYaRC16FYrsokbtDlMg9vpgXLtL/t38FwHv7bSqv/CpS2zxJfJJFRbVkE4QxVdfg2r21xIXJmsXITzgzoRIX9puTXI+KnSOEwDA0SmWbxoRLpeYg9TXBm6ZPNrhm2TqT0yUuXG1w+nwFkcFwGK7W4oqlYfZuj9vXl+l2fNyi+dBYshXBG8cpywtDlpeG+KMIy9LQjYdvWVMo1qNE7g5RIvf4Yk5MMvjhf5J0O5AkRAsLlD78kU2PO+miYqJqM/QTdAn3lvLEhVuzfS5PlxgFKdONJ98gqHh6Tno9KnYHXddwizb1pku14WKaGnGcEUYxaZwh5NZb1tZjWjoXLjU4c7FK81SRKEzw/Xh1vXCW5Rm99253uHOjxbAfUCxtHUsmyJMfpBCEYczi/IBOa0joJ1i2jqarT40UD+fARO4f/uEf4nkezWYTxzl6U9lK5B5vii99iPY/vQpAOHsf9+OfQHeLGx5z0kWFEILJmk0QpfRGEe1+QAZcv9/j0lSJOEloVI7ez/ZR5aTXo2L30TSJ45rUGgXqTRfH0YmTjChIHjm4tj5dwTR1Tp0uc/Fqg8ZEgSCICfy1obU0zRj081iyu7fajIYhpbK1ZbdWCIGuSwQC34uYn+/Ta42I4hjLNlQGr2ITByZyfd/nzTff5Mtf/jI3btzAMAwmJydXM/UOO0rkHm+kZRH1ewS3bgLgvfUW1V9+eeNjlKhAk5Ja2cLQBDPzA/wwIUkz7i8NmaoXsE2N0kP8d4rdRdWjYi+RUmA5BtXaxsG1KEyIogSEWLUobRUhBmA7BlNn8qG1StUh8GMCP1r9fppk9LsBd262uTfTIfAjSlV7S/EqxpFkAKNhxOJcn15nRJIm2I7K4FXkHJjIffbZZ/nMZz7D+973Pnq9Hq+99hqvvfYa/X6fRqNBsVh8/JMcIErkHn8KL7437+YmCUm/jzE1jXXm7Or3lajIsQwdw9Cougbv3OmSpBlekOCHCbahUS/b2KYaGtlrVD0q9ov1g2v1CZdSxUIIQRimxOPBNdPUiOKNInc9Bddk+lxlNZYs8GPCYC2HN0nGm9aut5i90yWOEkpVZ0vxuhpJlsGgF7I036ff9cnIsFUk2YnmwD25lUqFX/iFX+Dll1+mVqvxla98hddee43r168zNTVFtfrwnNKDRInc448QAmNqmsGb3wVg9NbPqP7qf1m9MJWoWKNcMImTlHrR4u27HQCWewElxyCKE6abBbQj8inNUUXVo+IgyAfXdIorg2v1AqYhEFIy6AdkyaNXDK/Gkp3Pc3htx8D3IsJgbdNaHKd0Wh4z15aZv9clTTPKVXtL8SrlSgZvRq/tszTfZ9gPkFJiKcF74jhwkZskCT/4wQ/40pe+xNe//nUajQaf//znsSyLL37xizQaDc6cOfPUB9xtlMg9GVinT9P77r+TDgZkUUQ8GFB83/sBJSoepFlxGAQRrq1za64PwJ2FIecmXfqjiDNNV73B7CGqHhWHAU2XlCoO5y82cFwdBLmlIYxJMx4reMsVm7MX8k1rhqEReNGG1cJRlNJaGnHr3WUWZ/N7pli2trxbNG2cwZtktJeHLC+N8IYBhiEx1KdLJ4LdErniG9/4xrZu1bm5Ob797W/zne98B9/3eemll/jUpz7F1atXVx/zk5/8hL/+67/mj//4j5/6gLvNCy986KCPoNgnwqVFbv3X/zn/P1Jy+U//d/RiCV2X1Gou7faQOE4P9pCHhDhN+fcfz/G9dxb50fVlIA97/+9/+TKTNZf3X20e8AmPL6oeFYeFrWoxCCI6yyP63YDAi5C6RHtC32wcp9y50WL2bhdvFG1+gIByxebcpRqT06VHzvZkQBgkGKakVLaYmCqrDN5jjK5LfvjD7z3182y7k/sHf/AHDIdDXn75Zb7whS/wsY99jHq9vuExk5OT/N3f/R2f//znn/qAu43q5J4ctIJLMDtLeP8eZBmjt9+m+qlPq87ZFkghaFYtkgwWOx79UUSWwc3ZPhdPFcmyjFrZPuhjHktUPSoOC1vVoq5rFEs29XEWrxAQhbkP93Hb1qQU1BoFzl2qc/ZiFQH4XkSy7pe5wI9ZnBswc+3RW9YEufARQhAEMQuzfbrtEXEYYxeMIzP8rngyDnTw7Nd//de5fPkypvnw6evDKHBBidyThvuBD9J+9R8hTUk6bayrz2KfmlSiYgsMXaNga7imzvX7PaI4JYpTlns+9bKDY2kUHZW4sNsokas4LDyuFtcEb5FKzSEjIwwSwjB57OIJTZPUJ1zOX65z5nyVNEnx/Ygk2WLL2vVl+l2fYtnC3MKesBJJBvmiioXZPv2uR5pm2I6h7FXHgAMTubZt8+d//ueYpsnU1BQAX/va1/jKV77Ciy+++EjhexhQIvdkIaRElkqMfvRDgP+fvfsOk6q8Hjj+vXfu9JntMztbWLbSi1IVQVQUBXvBngR/GkvsLSoaNbEEjWKJSUwsUWPBhiUYxKioQUVBivSyDbb3Mr3c+/tjYBCpy+4yu8v7eR4fmZmde88ul9kz75z3HLxrK1ukwgAAIABJREFUV5M2bbpIKvbCajKgaRopCSY2bo2O/m33hqKN3WWJtEQjRr34iLAriSRX6Ck6ci0qig57gplUp42EJDOqphIMRggEw8j7SXgVRSYt3Ub/glRcWQlEwhH8vtAuU9a87iAVZS1UljcTDESiE932sGos7ejQoEJ7a4C66nbc7X6QwWgUG9Z6q7glua+//jqtra1MnDgx1i7MarWyevVqiouLOeKIIzodVHcSSe7hx5ybR+vi/6H6fGiBAKqmkXbkSJFU7EVygglfIEyK3cjmilYAapt9OJJMeANhMtOsouNCFxJJrtBTHOy1qOh12BN3tCUzo2kagUCEcDCCLO874dUbdDhcdnILU3G4bAQDYfzby6UAIhGN1uZoh4a66jZknYTVbthnhwY1otHa6KOx3oPXHUDRy6J+t5fpqiS3w7+p1q5dyzXXXEN6enrsvvT0dC6//HLWrl3b6YAEoTtk3nBT7M+NH80n7PPFMZqeb1heChlpViYMdcbu+3x5JW5vkOWb6lFVsUFKEIRdSZKExWogMyeZAUPTyRvowLJ9+EQwGEHbW/Pd7ewJJkaMyeb46QMZPjoLe+Ku+wA87UHWr6rhiwWbWPHdNlqb9/46rjfoUHQyAX+Y0k0NrP+xmm2lTfh9e9gAJ/RZHX5rEwqF0Ov1u90fbSgd7JKgBKGrmbL7YRk2HO+a1RAOs2H2o2TddFu8w+qxZFlm1AAHoVCE+tYAmyta0TT48OtyLji+gHVlTQzLFx0XBEHYsx0Jr8WaiqZp+DwBGus9uNuDRMIqer28zxVeZ4YdZ4Y91qGhalsLfl906ISmQVO9h6Z6D4peJj0jgfxBaXus34Vo2QKAxx2gZZ0Pg1FHQqKRNFcC+j2MIRb6jg6XK5SUlFBSUkJBQUGs/ralpYW33nqLhIQExo8f3w1hdh1RrnD4sh05iqaFC0DTCNTUYh4xEiWxZw4t6QkUnUyC1YBeJ1NR78YXiI7+3VbvIcdpR9Ug2b77LmihY0S5gtBTdNe1KEkSeoNCYrKFNGd0tHA4FCEQiBAJ7bukYUeHhpz8FDKzEwgFI/h8IbTt8amqRntrdMJaTWX0zfiOSW57ikNR5GiXB3+Y+qo2Wlt9qBEVk1kRHRp6kLj1yW1oaODJJ5+ksbERk8mEpmn4/X4cDge33HILycnJnQ6qO4k+uYe3xv/Mp3HeOwDoEhPJe3QOsk68k9+XrbXtbCpv5p3/lRAMRcsUCjITmDDcxdDcFJzJljhH2LuJPrlCT3Gor0VNiyaozQ0e3O4gaFqsTdj+NDV4KN3UQGuzb7cRxJIEiclmcovSSHVY93uscERDjaiYLQrJDitJyRaR8MZZ3PrkWiwWjj32WHJycsjKymLgwIEcf/zxnH/++VgsPf+XXV9dya2pqWbatBPIyMikqGhAt5zjjDNOprS0hEmTjuuW4x8KlqIBtHy5CC0QQAsECFRVkjC2Z3/6EG+JNiP+YBhnkjnacQFobg9gMepQ0XAkmjCIj/wOmljJFXqKQ30tSpKE0aQnKcWCI92G0aQQCkUI+MOo6r6nrJktBjL7RUcKGww6fN4godDOxNzvC1NT2cbW4iY87gAJiUaUvbxO7RwpDK3NPhrqPLhbfYRCEQwmBZ1OJLyHWlet5B7UdkNFUXp8F4W+bvnyZfzxj3/g7bc/PGTn7CudWHLvupviu+4ATcOz/Adal3xD4lET4h1WjzaofzLt/jBTRmfy32XRF54l6+pITTSxclMD44e5UMQvAkEQDpIkSSQmW0hMthCJqDTVe2hp8hDwh9HrdfsoZ5Dpl5dCv7wUgsEwpRsbqK1qJxSKjhSORFRqKtuoqWzDaFLIzEkkJz811mf353bU6IZDKo11Huqq2jAY9ZitCokpFmx2o1jl7UU6nOQ2NDQwb948qqqqCIV236X40EMPdUlgwr6tXr2K6AwYoaOMLhf9Ljqfba+/CUDdS//EOmw4is0e58h6LlmWGV3kIBgMc2RRKis2R0f/fvzdNs4/Pp8Vm+sZM9ApelIKgtBpOp2Mw2XH4bLj94doqG6nvS3a/lG/l+QUwGBQGDjcxcDhLtpafZRsbKCpwRur3412WmikdFMj9kQTuYUpODMS9hGHhE6nABped5DWZj+yLGGyKNgSTCSnWsXGtR6uw0nuyy+/TEtLC0OGDMFkEmM+92fGjDOYMGEi6eku3n57Lu3tbYwaNZZ7732ABQvm8+abr8Xuu+ee+7FabYTDYV566Xm+/PJzqqoqSUxMYurUaVxxxdUoisLDD/+eBQvmA3DsseO47LJfM23aaQCoqsqzzz7D/Pkf4PV6OfLI0cyadS+pqTt3wr/++ivMn/8B1dVVmM0WRo0azTXX3EBWVnbsaz74YB6vvvoSjY2N5Obmcd11N9GX5FxwPnWLvyWwdStaOMS22Q+T+8DDIknbB0WRGVmURkRTqW/xU1HvIaJqvL+4nPOOy2N9aTND8lP2fyBBEIQDZDLpyc5LQdM0Wpq8NNV78HmD6BQdun2UMyQkmjliXD9UVaW2qp2txU242wOxx9tb/az+oQpZribFYaVgUBo2+95zGkmSMBi2r/IGVRpqPdRVRld5TVaFlFQrFptBrPL2MB2uyZ07dy733nsvo0ePZvDgwbv919Md6prct99+g6qqSpKTU7j11jsZPnwE//rXP1m1agXhcIjbb5/F8OEjefnlFzAajRxxxCgeffQhPvzwPa644mquvfZGCgoKeeml56isrGDixMmMHj2WsrJS/H4/b7wxjyOPHI3f799+riqGDh3OddfdxMiRR/Lmm6/S0NDAscceD8Dzzz/Lyy+/yK9+9X/ccMOtHHPMJBYuXMCHH87jjDPOQVEUfvhhKffeexcnnXQKs2bdx4gRR/CPf/yF2to68vLye3VNLuysOzOOHk/jxx+DGkF1uwl7PNiGj4h3eD2aUa9gUHRYzQql1e0EwyrhiEpdsw9XqgVZitbwCgdO1OQKPUVPvhYlScJsMZCSZiU51UIkohEIhPc7cEKSJOwJJrJzk8nJTwFNw+cNxsYJaxp4PUEqy1uoLGsmGAiTmGhC3k/5lSxL6LavKoeCEZoavDTWuWlv8xMKhkUtbyfFrSbXbrdjNIpfYh0RDoe58cbbkCSJfv1yyMvLp6SkmCee+AtGo5GcnP7k5eWzadNGGhoaWLBgPjNnXsFpp50JQGZmFvX19fzlL09yxRXXkJaWhsFgQJZ1u3WzyM3N5eKLfwFAVlY2o0aNYd26NbE43n77DU4//UzOPfeC2Nfcdde9XHHFL/jqqy+YOvUUPvroQ9LSHNx882+RJImcnP7cfPNvufzyXxzCn1r3kw0GMm+8mcrHHgGg7fNPsY0ejW1gz3+zFk+ZaTY8vjCnHpXDu1+VEI5o1DT5WL6pAU0Di1khLbHnb0IVBKF30hsUMvsloWVruNv8NNa14/WEkST2mVgqikzhYCeFg5143UGKN9bTUOdG3Z7wBoMRtpY0s7WkGaNJIdVppV9eCrb9tErcbZW3zkttdTtGg1jljbcO/8SnTZvG/Pnz9zu5RNipsLBol3eZdnsC/frl7PJmwW5PwONxs2HDOjRNY+zPdvyPHj0WVVXZvHnDPs81dOjwXW4nJSXj9XoBKC8vw+v1MmLErpsGBwwYiMFgYNOm6LFLS4spKhqwS8wDBgzqk29urIMGk3DscbHb1X9+irAYarJfRf2ScCRbmHZUv1hl+JrSJrbVu1lT3ITXJ36GgiB0L0mSsCeayS1yMmBYOqlOK0gQDIT3m6NYbAaGj87i+GkDGTkmi4SkXUsVAv4wVVtb+e7L0tiEtbrqtgOa9qjoJIyGaC2vzxOibEsDG1dXU7KpjvrqNkKhcGe+baEDOrySu2bNGoqLi/nmm29IS0vb7SOCO+64o8uC6ytMJvMutyVJwmze/T5N0/B6PWiaxs03X8uuG8s0JEmisbFhn+cyGnf9h7rjuAAejxsAq9W2h3gseL0eALxe727x7en76Ctcv5yJd+1qwo2NaH4/VY8/Ss5d98Q7rB5vRGEqfn+IiSMy+N+P1QB8uaKKsybl8sPmBo4eKjouCIJwaCiKDmdGIs6MRHyeIPV1bbjbAqBKKPp9vw6lueykueyoqsq20maqK1rxuoOx/rs7uj001XtAAqvNQHpGAlm5SXudsraDBLGvCQdV6us81FS3YzQomK0KSakWbHaT2A/STTqc5JpMJoYOHdodsQhEy0EA7rvvQfLyCnZ7vDPDNmzbuwfsSHZ3iCbX3tjjJpMZv9+/x6/pq/rdcz+lt94EagR/8RbqF/wHx7Tp8Q6rR1Pk6Ea0YESjvsXHhu09dOd/s5ULTixg5ZYGRg9wiBdvQRAOKbPVQE5eGqqq0dzooaXRg88bRlHkffbelWWZ/gWp9C9IRVVVGuo8VJa30NrkIxLZvoKrgac9SEl7AyWbGjAYdaQ6omUN9sT9b8ZXdBKKTgdoeD0hWpsbkXUyJrOCPdFIUopNdGzoQh1OcmfOnNkNYQg7DBo0BFmWqampZuLEybH7/X4/zc1NWCw/nd7SsZKRnJz+WK02Vq5cwZQpU2P3r1+/llAoyJAh0Tcvubm5rFy5Ak3TYgnK2rVrCIX67kfQerud9MuvoPa5vwPQ/N472I48ErMrI86R9WxWs4EheUlomkZDq5+GVj+hiMqHi8s4a0IuG7c2M6i/6LggCMKhJ8sSqQ4bqQ4bAX+I+ho37jY/kXAEZR+9d6PPlXG67Dhd2xeH3AG2ljTRWBft3btDMBChuqKN6oo2ZJ1EQpKZzJxE0jPs+63B/fkqb0Otl5pKNwaDDrNFj8VuICHBhN6giMWCg3RQwyBqampYunQpjY2NsaS3uLiYgoLdVx6FjklOTuG0087kxRefw2azM2LEETQ3N/Pii/+grKyE119/F6PRiN2eQGNjI6tWrcThcBxQQbuiKFx44SW88sqL5OcXMH780VRXV/HEE38iNzcvllSffPKpLFr0GX/+8xzOPnsG9fV1/P3vf8Fq3f94xN4scfzRtC9Zgnf1KlBVqh6dTd5jT4jNAvvhTLLiTg8xdVw2874sxR+M0OYJ8dXqGiaNdGE1K/Rz7r0XpSAIQnczmvRk5yajaRptrT6a6tx4PaHYtLP9sdqMDB4RXfQIh1Uqy5upqWzD0x6IlTWoEY2WRi8tjV7WrajGYtXjzLTTLy9lv2UNADpZQrd9A5vfG8LdHqB6WyuKTkZvVDAYFKx2A/ZEM3r9gY0/Ptx1OMldv349zzzzDE6nk7q6OmbOnElDQwNz5szhyiuvZOTIkd0RZy+259Ym+7rvllvuwOFw8s9/PkddXS0Wi4Xx4yfwl788H9v8ddZZ57J06RJuvvk3nH32ecyYcdE+W6jsMHPmFRiNJt5663WefvpxbDY7Rx01gWuuuR5FiV4OEyZM5Prrb2Hu3Fd5//155Obmcv31t/D447P7/D+qzOtvpOTmG1A9biJtrVQ/+wxZv7kh3mH1ePlZSbh9YU6fkMO7X5aialBW044jyQyahM1kIDlB9NUWBCG+JEkiMclCYpKFcChCY107rS1+QoEIygEmjoqys6wBoLHOTUV5Cy2NXsLhnRvTvJ4QZZubKNvchN6gIznVQk5+ConJB7a/RdHJsX0NaljFFw7S3uqnqrwFRR9NfI1GBVuCEVuCCUURie/PSYsWLerQZ96zZ89m7NixTJkyheuuu45nnnkGgKVLl/LJJ59w9913d0ugXWXo0NHxDkGIM0WRSU620tzs2eUFaQd/TQ1bf3cXO96ep195NYnjjjrUYfY6qqqyZF0t22rbWbi0Inb/tPE5pCdbGDfYgcmoj2OEPdP+rkdBOFQO12tR0zQ8ngCNtW7cbUFkiVgP3I7yeYNsK2mmvtaN37f7VFiIllHYE01k9EskIzuhU58WakRHEGtqBEVR0Jt0mIx6rAkGrPbem/gqisyqVUs7fZwO/2QrKyuZPHnybvePHj2a6urqTgckCPFmcrlIPevc2O3aF58n7G6PY0S9gyzLjB7owJViYcxAR+z+hd9vxRcM8sOmBiIH0H5HEAThUJIkCZvNRP+CNAaPdOHITEAx6AhHVEKhSIdappotBgYMS+eYKQVMPmUAA4c5SUgyIf1kw5uqarQ2+9jwYw2L/rOJbz4vZvO6WvwH0XpRAvR6GYNRj6yTiIRU3O4AlWUtbPixio2rayjZWEfl1mbaWryEw5EOn6M363C5gsViIRgMxj7a3qGlpQW9XqzSCH1D6qmn4V6xjEBZGYTDbPvjQ+Q9NDveYfV4Rr3C8MI0VE2ivsVHea0bVYMPFpdz/gn5rCxuZHSRY/8HEgRBiANZlklz2khz2lBVlbYWH63NPryeIGpEQ6fbd4eGn1IUmezcFLJzo5tvmxs8bCtrprnRRzi0M9n0eUOxIRSKXiY51YIrO5E0p/WgVnklQG/QAdsHVIRUQsEALQ1eNDR0ioLJJGOyGLDZjJhtBhSlb3Z06HCSW1BQwFtvvcWFF14Yu6+2tpbXXnuNQYMGdWlwghBP/e68h+IbfoMWDBKqraHmtVdxXXJpvMPq8VLsJgqyElDVCM3ucto8IfzBCB8v2cb0o/qzcWsTA3NExwVBEHo2WZZJSrGSlGKNljS4g7Q2efC4gwQDEXSKjO4AE16A5DQryWnRDdx+f2h7WUM7Ps/OsoZwSKW+xk19TbTVp96gw55oItVpxZWVcEAb2PZEknYkvlGhoEog4KepzgOShk6nYDTpoomv3YDZ2jcS3w7X5DY3N/PEE09QX1+PpmkYjUYCgQBZWVlce+21pKT07F9eoiZX6EjdmXfzRioe+WPsduZv78I2YGB3h9gnrCttpLrRzZuLSglv7zE5uH8SYwY6GNgviUyHPc4R9gyHax2k0POIa/HAaJpGMBCmpclLe2uAoD8EMujkg6t/VVV1exuyVtpb/Kjq3tMynU7CYjOSnGoho18CNnvXbuhVVY1IWEWSwWhSSEmzkphiPeDV667SVTW5HU5yASKRCKtXr6a2tha9Xo/L5WLw4MG9orhZJLlCR1/Ia199hdYvPgdAMpnIm/M0isHQ3WH2epqmsXRDHTWNbj5YXB7r6nzsyAxy020cMcBJkq3vjYruKJFYCD2FuBYPTigYprXFR3uLH58vBCrolD13VjoQ7a1+qitaaW70xsok9kaSwGTWk5hsJj3DTspBljjsiUa0f6+s07AnmXGk2zGaDk1ZalyT3N5MJLnCwbyQl9x1O+H6egCMBYX0F2N/D0goHOHbNTWU1bbxxYroxlQJOGtSLglWA0cNdWHUH9zHb32FSCyEnkJci50Xiai4W/20tvjxuQNEVA1Zljq1Ehr0h6mubKWxzoO7LUAotO/NYwaDDluiCUe6FWfmwZc4/JSqQSgUwWJWSHZESzi6c3U3bknurFmz9vnu5KGHHup0UN1JJLnCwbyQhzweSm+5ASLRF5fU82aQesqp3Rlmn9HmCbB8cx3LNjSwrqwZiI62vPCEfMxGA+OGpKM7jAduiMRC6CnEtdi1VFXD5w3Q0uTF0x4iHIogSRI6XeeSQ1WN1u3WVbfT1uLD7w/vcwCqTidjsRlISYtuaLPZO/cJ2o4ODfZEM2npdsyWrl/d7aokt8Pp/ZgxY3ZJclVVpba2ltLSUk488cROByQIPZHeasX166uoefavADTOexfryCMxZWTGObKeL8FqZEB2Mpom0djqp7bZRzii8cHirZxzbC7LN9UzesCBTe0TBEHoLWRZwmozYbWZ0DQNvy9Ee6uP9rYAAV8YiHZr6GhZgyzLpGcmkJ65c5Jka7OP2sq2nSUOP6nrjURU2lv9tLf6KS9uipY4WPQkJZtxZtpJSetYicOODWled5Di5lpMZoXkVBvJaYe+dnd/uqxcYfny5WzcuJGLLrqoKw7XbcRKrtCZ1YqKZ57Cu3IFALqERDH2twM2b2uhos7NO18V4wtEVwL6OW2cODoLm8XAEYVpvaKuv6uJ1TOhpxDX4qETDIajiWezH58/iKZpyNKBtyfbH78/RE1FG431HtxtfsKhff99GozRLg5pThuuTDtKB0scwqEIGmBPNOFw2TFbOrdvpatWcnUzZ868v9NHAdLT03nppZc4+eSTu+Jw3cbpPHxX3hYu/A933XUb55/fs9+IdDdZljCbDfj9oX3uYt0T25hxtCz6HC0YRAsECFRsI2Hc+G6KtG9JTTTR4g7Qz2llXXkLmgZtniAakJxgpM0TJD3FEu8wD7nOXI+C0JXEtXjo6HQyFquBpFQLKalWTGYDmqYRCkaIqCqaRqcSXkXRkZRiIbNfIrmFqeTkp2CzGwCJSEQl8rM3MZGIhs8TorHOQ3lxE1tLmnC3+bElmHZpPbY3sk5Gp5MJBVUa6ty0NntRVRWzxXBQixeyLFFbW9Xh5/1clyW55eXlLFmyhFNOOaUrDtdtDuckt7Cw6LBPcKFzL+SSJGEZNZrWzz8DIFRTjZLuwpSd3R2h9jmOZDO1TT5cKWY2V7QBUNvkw6DXkWDW4/GGcRzgXPe+QiQWQk8hrsX4kGUp1iEhxWHBbNWjUyTCYZVwOIIa6XzSK8sStgQT6ZkJ5OSnkD8gjVSHBVmWiKjRpPeng900VcPTHqSirJmqrS2EQxHsSeb9xiBJ0QQeDdxtAepr2vF5QxiMygElyz+NtyuS3A7X5D7yyCO73RcMBqmpqeHII4/sdECC0NOZnOmkzriAxrfmAlD7z+exDhuGYrXFObKeT5FljixKY9kGjWOGpfP1mloAlq6vw6CT0LIQwyIEQThsybKMPcGMPSH6Zj8UDOPzhnC3BfB4AoSCEdA0ZLnzpQ2JyRYSk3d+eub3BamuaKex3r1Lv96AP0zp5kZKNzdiTzSRW5iCMyNhb4eNURR5+3FDlGysw2hSSEi2kOa0RRPhQ6DDSW56evpu9xkMBo455hgmTpzYJUH1FF5/mOomzyE9Z0aKFYupY38tVVWVPPbYH1m9+keSkpK48MJLOPfcC5g0aSzXX38zr732CueffxEpKak8++yf+eCDhWiaxjPPPMmnny7E6/WSnZ3NNdfcwLhxR7FgwXxefvkFLr10Ji+88HfcbjdTp57CrbfeiSzLvPjiP9iwYT1ms4nvvvuWjz/+ont+GD1Y6tRTcC/7nkBJSXTs78MPkPfQ7m8Ahd1ZzQaG5qWgahrBiMbS9XUAfL2mFr1eRtM09Dod+VmJcY5UEAQhvvQGBb1BISHJHC1nCEXwuoO42/14PSHCwTAgdbpNGYDJbCCvKJW8olQAaipbKS9uwt0WiH1Ne6uf1T9UIcvVpDqt5A907LdbgwQYDAqaCo21bhpq27HajDjS7Vg72elhfzqc5M6cObMbwuh5vP4wv/3bN3gD4UN6XotR4dFrJnQo0b377tsZNWoss2fPoby8jOuvv5KcnFwA/ve/L3n55bkkJSWxYMF8opcb/Pe/C1m+fCn/+tdb2O12FiyYz0MP3ce8ef8BoL6+jg0b1vHmm+9TU1PF9ddfTV5ePuedFx3nvG7dGn7962u4//6Hu/T77036/XYWxTdcixYMEKqtpeb1f+G6+BfxDqtXSEsyk+uyIcnRXrorNzcC8MWKak4aowNJQ9FJ5Lj2v1ogCIJwOJAkCYNBwZCikJRiidXwetoDuNsDeD3B6LQyKfpxf2c38rqyEnFlJRIOq5RtaaB6WyvB7ZuGVVWLjR82GHVkZCeSW5QWW73dmx2PB/xhSjfVYzApJKaYSXPau2V1t8NJ7rfffnvAX3v00Ud39PBCB23evJGSkmL+/Od/YDAYKCoawEMP/Ym0NAcAU6acRFJS0m7P83jc0VnVxmhR+PTppzN9+umxx0OhEFde+RsMBgM5ObmceOLJfPPN4liSq9PJnHnmOYfmm+yhZEUh69bfUvHHBwBo+/wzbKPHYRsoxv4eiLzMJNq9EY4sTCMYUmM9dD9dVsG0o3KAdmRZItspxv8KgiD8nCRJGIwKBqNCcpo1lvS62/20twbwe4NEIlqnk15FkSkc5KRwkBOvO8iWDfU01rtjk9iCgQjlxU2UFzdhsxvJKUghPdO+z85DEmAwKqBBU52Hhho3VpuBNFdCp/v47hJ7R5/wyiuvoGkHVpDem5Nciym6otrTyxUqKyuwWKzYbDvrQUePHhv7c3q6a4/PmzJlKh9//BFnnTWdcePGM2HCJKZMmYqiRM9tt9tJSNj5cbHLlcHSpUtit53O3ctWDkeWggIST5pK638/AaD66SfIm/MUilGMqz0Qw/KTWb65gXFDnITCKpsrWtGABd9t5bQJ/dlSoaFTZDJSrPEOVRAEoUfbkfSmGG2kpNnQNI2AP0x7mw9PWxC/L0xEjWxvVcZBJb0Wm4ERY7IAqKtpp2xzI+2t/tjj7vYA61ZWs/7HGlLSLBQMdGBPNO3zmDqdjE4HgUCEsk316A06UpxW1IiK3MnV3Q4nuTfeeCP//e9/mTZtGtnZ2WiaRmVlJR9//DHHH388AwYM6FRAPYnFpFCQ2bPrAiVJRtP23v9Op9vzX3FCQgJ///s/WbNmNV9//RUvvPB33n//Hf7yl+eBaPPon9I0bZd/EHs77uEo/YKL8a5aRaiuFi3gp/LxR+k/63fxDqtXkLdvRPthYz2TRrgIhVXKatrRNPjom3LOnJTHhrIm9LJEWtLh115MEAThYElStGuDyazHkR4tMfD7g3ja/LhbQ/gDIbSIiqST0R1EPa/TZcfpshMOq2wraaJyW8v2IRfR7gyNdR4a6zzoDTpcWQnkFqXuc8RwbHUXaK730FQXIS2jc0luh5/99ttvc+mll1JYWIjJZMJsNlNYWMgll1zCO++8g16vj/0ndL/MzCy8Xi9NTY2x+xYv/pKVK5fv83nBYJBAwM+wYcO56qpreeWVN9myZQtbtmwCwOv10NbWGvv62tpqHA5n93wTfUC/e+4FXbQ9SqCkmMaH4bcnAAAgAElEQVQF/4lzRL2HTpYZPdCBXtFxwqhMshzRVVtVgw8Xl+EPqawpaaK53b+fIwmCIAh7I8sSFosRhyuRvIFpDByWTv+iNJJTLSh6mbCqEtresqwjFEUmb0AaE6cUMuGEfFxZCbvU14aCEbaVNvO/T7bw7RclVJa3oKr7Poesk3dsIeqUDie5tbW1WK27f3RotVppbGzcwzOE7lRUNICiooE899zf8Pl8lJRsYfbsBwgGg/t83lNPPcYDD9xHa2sLABs2rAO0WHmDouh58cXnCAQClJaW8OmnC5k48dju/nZ6LcViJePq38RuN857h0BtTRwj6l2iia4TnSxzyrhsnNt75UZUjfe+KiGkqqwqbqDNE9jPkQRBEIQDIcsyVpsRV1Yi+QOdDBzqon9BKolpFnSKTDgc2e1T3f0xWwwMPTKT46YN4Ihx/UhMMe+SrHrdQTasruGLBZtYsWQrrc2+Lv6udtXhJDctLY133nkHt9sdu8/r9TJv3jwcDkeXBiccmEceeYKqqirOOGMqd9xxK5dd9mvGjTtqn/U2V199PTqdzIUXnsPUqZN5+uk53H//wyQmRjep2e12CgoKufDCs7nyyl8xadJxnHnmuYfqW+qV7EeOxjp6TPSGprLtkYcPuH5dAEUnM2awEwmJU4/KJmX75oNwROOdL0pQVY0Vmxrw+Pb9Bk4QBEHoOJ1OxmY3kZGVRMEgJ0VD0klxWpF10vZJbB37fZbqtDJmQn+OnzaAwsEOTJadn/BrGjQ1eFn2dTlfLtzE+h+rCfq7vpuVtGjRog5FvW7dOp5//nm8Xi8mkwlJkvD7/RgMBq655hoGDRrU5UF2paFDR8c7hB5vwYL5PPvsM3zwwcfxDqVbdOd8dlVVKb31JiLt0Wle1iNGkXXdDV16jr4uFI7w3bpaNC3Cu1+V0eYJAWDU67jg+HxkWWLc4HRMxr5REtWd16MgdIS4FoW9CfhDNDV4aG/1EwpE0CkHN4zC7w9RsrGe+mr3Hq8xs1VPdv9kcgqSqa4pJ83Vudf5Die5EK3nXL16Nc3NzWiaRnJyMkOHDsVs7vnjOEWSu38iye2cYEMDZXfdzo4ZielXXkPiuPFdfp6+zB8MsXR9PZqk8vbnJXi2v8O3GBVmHLc90R2SjlHf+zdAisRC6CnEtSjsj6Zp+H1Bmho8uNuChEMRdLqDS3ibGz2UbmqkpcnLzz/0lCQYPMbU6ST3oLatGQwGjjjiCEaOHMlJJ53EmDFjekWCKwiHgiEtDceFl8Ru177wHOGflPcI+2cy6BkzyAERiRnH5WPaPvPcGwgz76tSQGXZ+nrxi1gQBOEQkiQJs8VIVk4KA4am078wDYvdiKqqhEJqh0r0klOtjDo6h+OmDWDgMCcW667lDF2hw0luMBjkn//8J9dffz33338/EK3Jffrpp/F6vV0TlRBX06ad1mdXcQ+V5CknYiosit6IRMf+Ch1jNuoZPciBJkmcd1w+hu2Tctp9Id77XzmqFmbpxlrC+9mlKwiCIHQ9SZKiwx/yUhgwLIPsvCRMFj3hiEY4FDnghFeWZbJzUzj6+AImTS0kq38Sxg7MC9jnsTv6hHfffZeKigouv/zyXTY2qarKvHnzuiQoQegLsm+7A2n7UIhQXS01r/0rzhH1PlazgVFFaciSxHnHFaDf3pamxR3k399sIxQOs3xDHRGR6AqCIMSNLEskJlnoX5DGoOHpZPRLwmDUEQpFCHegQ4PBoDBouItjTy7qmrg6+oQVK1Zw5ZVXMnr0ztpWi8XCr371K1asWNElQQlCXyArClm33xm73bboM9ybN8Yxot7JbjEyqsiBopM5Z3JerGl5Q6ufhd9XEghFWLGlYb99FwVBEITuJ8syyWlW8gY4GTQig/QMe7QlWUjtUMLbJbF09Al+v5/09N1HutrtdgIB0cNSEH7KkptH0snTYrern5xDeD89jIXdJdiMjCxMxaDoOGtSLjv2OFQ3evlseSU+X4gfS5riG6QgCIKwC51OJtVpp2CQk8KhTlIdtu0tycIdHjpxMDqc5DocDjZu3H016ocffiAlJaVLghKEvsQ54wL0rgwAtECAysdmxzmi3inZbmJEQRpWk57TJ+ayo1pqa62b//1YTVt7gDUlDfENUhAEQdgjg0EhPTOBwsHpFA5JJyktOigiGIygdrAH74HSzZw58/6OPEGSJF599VXcbjelpaUYDAYWLVrEwoULOf3008nNze2WQLuK05kZ7xCEOJNlCbPZgN8f6rZ/WD+XcNQEmj9ZCJpKpLkZDAYshV1Tc3Q4sZgUrCaFVk+Qfg4rmyuio6eb2gMEQhFSEkz4A2HSknpPt5d4XI+CsCfiWhQOFUXRYUswk+KwYk80oWoqQX+EcDiCLEvIskR7ewsWm65T5+lwktu/f3/sdjvLli3D4/FQWlqKLMuce+65HH300Z0K5lAQSa4QjxdyWa/HkJOD+/slAPjWr8N+1NHorLZDcv6+xGrWYzbKeHxhXKlmiiujgzcaWv1oqobdYiAUiZCa0DsSXZFYCD2FuBaFQ02SJPQGHQmJZlKdVqx2I6FwhGAgQru7Gau9c0luh3s0uN1ujjnmGI455phOnVjofbZuLeOSS2bw9tv/BuDii8/llVfmkp3dL86R9Q72kUfQPu6oaKKraWz944MUzHl6n+OXhT1zpdhQI6BJGieMyuLz5ZUA/FjShF6R0dDQyTL5mYlxjlQQBEE4EJIkYbUZsdqM6HQS/vDWTh+zwzW5s2bN6lCzX6Fv2ZGQuVwuPv/861iCu3z5MjZu3BDP0HoF1xVXokuIJl5qezuVTz0R54h6r0yHjYKsRLIdViaNyIjd/8OmBjZVtFJe08a2urY4RigIgiAcDEmSUPSdW8WFg0hyBwwYwLJlyzp9YqFvmTv3NdavXxvvMHo8WZbJuec+duya8q75kab/fhLnqHqvHGcCuS47ua4EjhrijN2/ZG0t5bVuiivaqWoU0+YEQRAORx0uV0hJSeGtt95i4cKFOBwOdLpdM+0rrriiy4KLN1/YR42n/pCe02V1YFYOvJZw0qSxPPjgo7z55mts3ryRzMws7rnnDxQVDQBg1aqV/PWvT1FaWoLVamX69NP59a+viT3/3Xff5L333qGmpprMzCyuvPI3TJw4GYDm5mYefPA+Vq9ehcvl4qKLfhF7Xk1NNTNmnMFrr73DX//6FN9+u5ilS5fwxRef8eSTf+XVV1/i/fffpbW1BacznV/96nKmTp2GAPqUFNL/7wpqX3gOgIa33sA8eAjm7Ow4R9Y75WYkomoaSBrBsMryTdEOC1+tqkY/ekfpgkR6sjXOkQqCIAiH0gEluWvWrGHYsGEAlJaW4nK5gGh9bl/lC/v43Tez8YV9h/S8ZsXMAxPu7FCi+8Yb/+Kee36Pw+Fk1qzbee65v/Loo0/S1NTIrbdex3XX3cxpp51JaWkxt912Aw6Hg7POOo8vv/ycl156gTlz/kxBQRGLF3/FvffOYu7ceTid6Tz11GOEQkHee+8jfD4/v//93bucd0fpwuzZc5gx4wx+8YvLOOOMs1mz5kfeeedNnnvuZRwOJ0uXLuHuu+9g3LijSUpK6tKfV2+VePQxuFetxLNsKWgalY88TO4TT6MoXTPK8HCTn5mEGgEJCIVVVm/vmfvZD5WcMi6bdWWgl3WkJJriGqcgCIJw6BzQb9Rnn32WOXPmYDAYqK6u5plnnunuuIQOOOWU6bHa2IkTj+WNN6LjYz/9dCEuVyZnnXUuAEVFAzn55FP57LP/ctZZ5/HRRx9y2mlnUlQ0EIBjjz2O4cNH8umnC7n44l+yePGXPPDAbKxWG1arjfPOu4BVq3ZOtft5bfaO2+3t7ciyjMFgAGDs2KP45JMvu/eH0AtlXX0txbffQqS5CdXnpfKRh+l/973xDqvXKuyXRETTYonuhq0tACz8voJTj+7PqpIGjhiQRrJVJLqCIAiHgwNKctPT07n33ntJTk4mEonwyCOP7PHrJEnit7/9bZcGGC87VlR7erkCgMu1sy2ayWSKTZ6rrq7erW9xdnY/Fi36FIDKygqWLv2Ot956HYBojqqRn19AW1srgUBgl2P365dzQPGMGTOOoqIBnHfe6YwZM47x4ydwyimnYjKJ5OLn+t/3B0puvREiEQKlJdTPexvHOTPiHVavNTAnmXBEZfxgF6GwSnFVGxrw0ZJyzpqYy4+bGxk1IA27xRjvUAVBEIRudkBJ7lVXXcWXX36J1+ulrKxsj2N9+yKzYiYv8cASu3iS5T3vHwyF9jY+NlpmYDQaufrq67jggkt2+4qGhmhdYyQSid13oH0T9Xo9jzzyBMXFW1i8+EvmzXuLuXNf48UX/4XFIuoif0qx2ci8/kaqnpwDQPN/PsI8dAS2gQPjHFnvNTQvlTUljUwankEwrLKtzo2mwQdfl3POsXks31TP2EFOLCZDvEMVBEEQutEBJblOp5MZM6KrSy0tLcycObM7YxK6SGZm9i7lBQDl5aVkZWXFHi8u3rLL47W1NaSnu0hKSkJRFOrqaincPpmrtLT4gM4bDocJBgMUFBRSUFDIpZfO5JJLZrB06fdMnnx8F3xnfYtt2AgSTziJ1s//C0D1U4+T9/hTKObeMcygJxqal8KqLY1MGZXFx99vpabJh6pqvPdVKTOOy2fZhnrGDUnHZBA10IIgCH1Vh1uI3Xjjjd0Rh9ANTjjhJKqqKvn3v98nEomwbt0aFiz4iOnTTwfgzDPP4bPPPuHbbxcTiURYvnwZv/zlBaxbtwZFURg9eixvv/0GHo+bmppq3nvvnb2ey2g0UllZgcfj5o03XuW2226kvr4OgLKyUtzuNrKyRPeAvUm/+BL0mdE3H1owyLaHfh/niHo3SZIYWZiK3WLg5LHZpG7fcBZRNd79spRAKMzS9XUEw+E4RyoIgiB0lw4nuULPsq9pWS6Xi4ce+hPvv/8u06efwEMP3c+VV/4m1spr7NjxXHvtTcyZ8ydOPnkyTzzxKLffPoshQ6KdNO68M7oJ6qyzpnP77TdywQUX7/Xcp59+Fu+99zbXX38VF110Kfn5hVx22SWcdNKx3HffLK655obYirCwZ/3vuQ9p+2a9UE0N1S+9EOeIejdJkhhRmIrFbOTUo/uRZNv+s42ovPtVKaFwiKXr6wmH1ThHKgiCIHQHadGiRYfV+LKhQ0fHOwQhzhRFJjnZSnOzp8clON6yUioe3LmKm37NdSSOHhPHiHq/iKryw8Z6/IEg73xZhtsXAsBs1HH+cfkYDAqjBzowxKl9W0++HoXDi7gWhZ5CUWRWrVra6ePEfSW3qamJZ555hltuuYVZs2Yxb968/T6nubmZG2+8kfnz5x+CCAXh0LHk5pFyznmx27X/+BvBNjGatjN0sszoAQ4Mej3nTMrFbIwms75AhHe+KiUYDrNkbS2tnkCcIxUEQRC6UtyT3L/97W8kJyfz8MMPc/PNN7Ny5Uo+/fTTfT7nzTff3GtHAUHo7dKmn4Zp+8Q6IhG2/eG++AbUB+h0MmMGOTHqdZw3uT/G7TPRPb4w731VBhKs2FhHjRgBLAiC0GfENVMsKyujsrKSc845B5PJhMPh4MQTT2Tx4sV7fc7q1aupqalhxIgRhzBSQTi0sm+/E9kabbcWaWmm4s9Pxjmi3k/RyYwZko5B0XPecbnolejLX5snxNxPtxCMqKwvb2FLRUucIxUEQRC6QlyT3K1bt5Kamor5J62ScnJyqKmpiQ00+KlQKMTcuXO5+OKL97nhShB6O1mW6XfP/bD9OveuWknzF4viG1QfoNfpGDs4HYNez7mTdya6/mCEtxaV0NTup7Lew4rNDURUUZMoCILQm8W1SaTH48Fisexyn3X76pXb7cZo3HUq0fz58yksLGTAgAF88803B3VOWZaQZZEgH850OnmX//dUSkY6GZdfQfXzzwFQ/9q/sA8dgikjI86R9W6KInP0sHS+X1fHJVMHMO/LEto8QVRV46Nvt3LMcBeDcpJZtrFue4lD975M9pbrUej7xLUo9BRddQ32mk7oVVVVfP3119x3X+fqE1NSrGIVWAAgIaHnD1tIPv0UAmtX0/TtEtBUyh/8A+NefUnUpHeBqYkWvlpZzWWnDubfi0spqYpu8Pt6dQ2tnhAnju3HypImxg12kZLY/ddKb7gehcODuBaFviKuSa7dbsft3nWjh9vtRpIk7Hb7Lve/8cYbnH766bvd31FNTR6xknuY0+lkEhLMtLX5iER6/kfSzl9fTdvGTYSbmoh4PKz87Szy7v5dvMPqE4bk2Fm2voETx2SzbEM9yzfVA7CmpJHaJg9nTMpj0dJyBvRLItvZudeevelt16PQd4lrUegp+sRKbv/+/WlqasLj8cTKFMrKysjIyMBg2DlXvqmpic2bN1NdXc2HH34IQCAQQJIkVq1axd13333A51RVDVU9rFoDC3sRiai9phdkzu9+T8ltN0Ekgm/zZmrmvUvaGWfHO6xez6TXM3pgGj9srOeIwhSS7QY+X16JpkF9i5/XF27irGPzWF/eRJs7wICclG6LpTddj0LfJq5Foa/QzZw58/54nTwxMZG1a9dSUVHBwIEDaWhoYO7cuUyZMoXc3FzuvfdecnJyyMzMZNKkSRx77LFMnjyZyZMn09DQwODBg7n44ot3q93dF6czsxu/I6E3kGUJs9mA3x/qNW94ZKMRQ24e7u++BcC3cSPmocPQp3Rf0nW40Cs6MtMs1LcGsBgVCrIS2FLRhqpphCMa68uayXZYiajQ1O7HkWxG7sKSp954PQp9k7gWhZ5CliVqa6s6f5wuiKVTrrrqKlpaWrj99tuZM2cOEyZMYPLkyQDU1dXFVmyTkpJ2+c9gMGAymUhISIjzd9C3NDQ08H//dyknnTSJ+vq6eIcj/IR9+AgSjp8Su135+KOEg8E4RtR3KDodYwY6SE00YTHpuWhKAXaLHoCIqjH/261srmzB4w/x/dpa/IFQnCMWBEEQ9keM9RV28dZbr/Pmm68zd+576PX6Th3ro48+ZNKkySQkJHZRdF2jt4+uLL33bkJVlQDoMzLJe+DhOEfUt5RWtVJW24ZeJ/PJ0goq6j2xxwblJHHM8HTCYRiRn0pyoqnT5+vt16PQd4hrUegp+sxYX6FncbvdOBzOTie4kUiEP//5CVpamrsoMmGH/nf/Dml7zXqouoqaf70c54j6lrzMRIb2TyUUVjllfD9GFqTGHtuwtYV/f12OTgcrixvYVidGLguCIPRUYiV3HyJeL8Ga6m6MZncGVwa6n/UO3peammpmzDiDBx98hOeff5aqqkqGDBnGH/7wR5KTU/jhh6U899zfKCkpxmazccYZZzNz5hUAvPjiP9iwYT1ms4nvvvuWGTMu4pVXXkTTNPR6Pa+//i5ms4Unn/wTP/ywFL/fx6hRY7n11jtIS3MAsHHjBp544lGKizfjcDi5/PKrmTLlJE455Ti8Xi+KoueXv7wsds6eoC+sVvjKStn24O9jt13X3UjCEUfGMaK+p90bYOWmRmSdRml1O4uWV7HjxdJs1HH2pHwUnYQrxcLAnOSDbk3YF65HoW8Q16LQU3TVSm6v6ZN7qEW8XkrvvA3V6z2k55UtFvJmP9ahRBfg3Xff4skn/4rRaGLWrNt47LE/ctNNt3PXXbdx2213MnXqNEpKirntthvIzu7HiSeeDMC6dWv49a+v4f77H0aSJCRJ4vvvl/Dssy8CcMcdN6PXG3j99XeQJJnHH/8jDz/8e+bMeYZAwM8dd9zMRRddyjPP/IMVK37gzjtvoaioiJdeeoMZM87g5ZffoF+/nC7/OR3uzLl5pJ59Ho3vvQNAzd/+gulPczCIGvUuY7cYGT8sneWbGuifbuesSXn8+5sywhENXyDCm59vYfrROchIuP1hjihMQxFN9AVBEHoM8YrcR5x77vmkpqZhs9k4//yL+fbbb/jkkwXk5xcwdeo0APLzCzjjjLNZuPA/sefpdDJnnnnOHlehmpub+OabxVx55W+wWm1YLBauvPJali79jubmJpYs+ZZwOMT551+MoiiMHTueP/xhNkbjzjpFTTusPig4pFJPPQ1TYVH0RiRMxQP3xzWevsig6Bg7yEGi1UiC1cCFUwqxmXduSPv31+VsqW7FHwyxZG0NHp/YCCgIgtBTiJXcvdBtX1Ht6eUKO/x0tdTlyiAUClJRsY3169cyZcoxscc0LdqfeAenM32vx6yqirbvuOyyi3d5vqIo1NbWUlVVidOZvkuCfMwxk4BoGYXQ/bJvu4OSW25E9XoINzdR8ddnyP7NdfEOq0/RyTIjCtPYvK2Fino35x+fz8Lvt1HZEP2UZ/GPNTS2+pkwzMWyDXUMzU8hLbHj/4YFQRCEriWS3H3QWSyY8wviHcYB+el0mh2rp6qqcvTRxzB79py9Pk+n2/slYDQakSSJ99//eI+T5latWr7PXopifHL3kxWFnN/dT9ms34Km4V2+jOb/fUXypGPjHVqfU9QvCatJYWNFC9OO6s9362pZXdIEwPryFpraApx6dA6ri5vIzwzT3yVKRwRBEOJJlCv0EVVVFbE/19RUYTKZGDBgEMXFW3b5uqamRkKhA+vxmZGRgSRJbNmyKXZfOBymoaEBgMzMLGpqqgiHw7HHP/74I7Zs2QyIUoVDxeBw4PzV/8Vu1//rJYKix3G3yHTYOKLQQSisMn6Ik+OOzGTHW7naZh9zPysmomqUVrWxtqRB/BsQBEGII5Hk9hHvvfcOzc1NtLW18tZbbzBhwkROOulk2tpaefnlFwgEAlRWVnDzzdfy9ttzD+iYVquNKVOm8re//Zn6+joCAT/PPvsMt9xyLQBHHXUMJpOZV155kWAwyIoVP/D447PR6XSxKXTbtm3Fe4g37x2OkiZOwjpqTPSGqrL1wd+jqmJ3dHdIthsZN9gJGuRn2DlrUi6KLprqegNh3vx8C62eIA3tAZauryUcEX8PgiAI8SCS3D7i5JOnc8MNV3P22dMBuPnmO0hISGT27Dl89dUXTJ9+AjfccDUTJ07moosuPeDj3nTT7WRn9+MXvzifs88+la1by2LlD3q9nief/CvffruY6dNP4LHH/shdd91HXl4+yckpTJ58Ar/73Z0899zfuuV7FnaVcfVvUJKTAVA9HioeeyTOEfVdZqOe8UNcWIx6Ei1GLpxSiNUcLf2JqBoffF1GSWUboUiEJWtqcPsCcY5YEATh8CP65PZyNTXVnH/+mbz66tvk5PTf/xOEPt0LMtzeTsltN0EkAkDK2eeRduppcY6q79I0jY1bW6hu8qLXwcffbaOqcecnF0Nyk5kwzEUwHGFwTgrpKbtvSOvL16PQu4hrUegpxMQzIUbU/Qk7KHY7GdfeELvd9P67+MpL4xhR3yZJEoP6J5OfaScU1ph+dH+G5aXEHl9X1sz8b8pQZIl15c2UVIoJaYIgCIeKSHL7ANHFQPgp+4iRJBw/JXpD06h4dDbqTzYHCl2vf3oCw/NTCIbCHDXUybEjM2Ib0mqafLz5eTGaprK1tp3VJQ2iXloQBOEQEEluL+dyZfDVV9+LUgVhF65LfoE+MxMALRBgqxgU0e3SkiyMGZRORIXCrATOOGbnhjSPP8zcz7bQ6gnQ0h7g+w11hMKROEcsCILQt4kkVxD6qP5334ukNwAQrKyg9o3X4hxR32czGzhqaDoGvUJywvYNaabohrRwROPDr8sorW4jEomwZG01bR6xIU0QBKG7iCRXEPoo2Wgi+7d3xm63fvZf3OtWxzGiw4Nep2PsICfJdiM6JC44oQBXihkADfhiZTXfratHp9OxfGM91Y2e+AYsCILQR4kkVxD6MHNePqlnnxu7XfX0U4Td7jhGdHiQJInh+Wlkp9sIRTROm5DLkNzk2ONrSpv4z7flKIrE+rIm1hTXiw2kgiAIXUwkuYLQx6WeejqmwqLojXCYrQ/cF9+ADiMFWUkMykkiGFKZMMzFpBEZsceqGr28uagYDais8/Dd+jr8QbFBUBAEoauIJFcQDgPZt92BbIn2aA03NlL197/GOaLDR0aqjSOL0ghHVAbmJHLmMbno5O0b0nxhXvtkEy3uAKFQmCVra6huEuULgiAIXUEkuYJwGJAVhZy774Pt7ebcS7+n5Ztv4hzV4SPRZmT84HQkJFISjVxwQiEW484Naa9+vIEftzRi0OvYUNbEupJGIqLNmCAIQqeIJPcw8eKL/+Cqqy6LdxhCHBnS03H+6v9it+teep5gQ0McIzq8GA0K44akYzcZMOh0XDilgPRkc+zx79bX8e+vy9DJMo3tfr5bWyvGAQuCIHSCSHJ7uS+/XERlZcUBfa0YGiEkTZyE9chR0RuqytYH7hODIg4hnSwzsiiN9DQzkYjG6cfkMmqAI/Z4bbOP1z7dTFNbACRYtr6ebbViSpogCMLBEEluL/fCC89SUbEt3mEIvUjGNdehS0oCQPV4KL//d3GO6PAiSRID+yWTn5VAMBRh7GAnF00diF6JvhyHwioffF3GDxvrMBh0FFe2s2JzPeGIKF8QBEHoCCXeAfRkAX+YlibvIT1nUooFo+nA/lpmzryY0tIS7rrrVqZOncaUKSfx7LN/+X/27jtAqup8+Pj33rnTy872Cgtb6EhR1KCosYAlYonY62uiMcYaTTQxGjUm+ktEjSaSGI0VS6xJ7FijIiIqSF922b6zbWan93vfP2Z3YWVZEGFny/n8xczcO/tcONx59sxznkNDQz02m40TTljIxRdf2u+5q1at5KGHHqSmphqbzcbChadw4YU/AlKlDVVVm5g+fQbPPvsUsVicY489gauu+vleu04hfWRZpvSW29n6i2vR4nHirhYaFv+RMdden+7QRpUxeQ6sZj3rtnooyLJw/oKJ/Hd5La3uMABfVnVS3xbkhO+VEozEWL62hWll2WTaTekNXBAEYZgQSe5ORCMJnnzwU6p9+2sAACAASURBVGLRwf0q12BUOPeyg3cr0X300aXMmzeHu+5azPTpM1m4cAFXXnktP/jBSdTUVHPppRcxefJU5s49tM95bW2t3HjjdVx33Q3Mn38cNTXVXHfdlZSUjOHooxcA8PXXq5kyZRovvPAqq1d/ydVX/5QFC45j0qQp++S6hcGl2O2U/OpmGm67GTSN8Pp1tD75OPnnnp/u0EaVLLuZg6fq2dTkR0PjxLnjWL2lk5Ub2wDo9EZY+vZm5s8ZQ1GOlS+rOhiXb6esOCPNkQuCIAx9olxhBNA0MJlMvPzya5xwwkIAysrKqaioYOPG9Tscv2zZm5SVlTN//nG9xy5ceApvvvla7zE6nY7zzrsIRVHYf/85OJ2Z1NZuHZwLEgaFecwYCi+/svex9/136Xz7rTRGNDqZjQYOm1lCToaJaFxlRkU2pxw2HoM+dXtOJDVe+7SeT9e1YjLoaGwPsHJjK7F4Ms2RC4IgDG1iJncnjKbUjOpQLlf4pmXL3uK5556mtbWFZFIlmUwwc+b+OxzX3NzEhg3rOOqoQ3qf0zQoLS3tfZyfX9jnHJPJRDQqVnqPNPaZs4idfhadzz0NQOezSzEWFGCbvl+aIxtddDqZaWU5OCw+Njd4yXYYOfeYSt78rIGmjtQ9aO1WN43tAX4wt5RYPMGn61qZXOokN9OS5ugFQRCGJpHkDsBoUsgvcqQ7jN2yatVK7r77Tm699ffMm3cEOp2Oyy//cb/HGo1Gvve9Q7jzzsU7fT9ZFpP8o0X2/AXEW134PngPgOb772XsrbdjKixOc2SjT1GODafdyOqqDjRN47iDS1lf62b52lY0oCsQ4+llWzhq/2LG5ttZu9VNoS/ChDFO8X9WEAThG8RdcYRYv34dpaXjOOKIo9DpdESjUerq+i8vKCoqobq6us9zbncn8Xh8MEIVhqCC8y7A3FNvrao03H4riUAgvUGNUhajnoOmFpBlNxGLJ5kyLovTjijDZNABkFQ13lrZyEdrWjAadLR1RVixvpVwRPz/FQRB2J5Icoc5g8FAQ0M9OTk5tLW10dbWitvdyeLFd5GTk0d7e9sO5xxzzAL8fi+PPfYw0WiUpqZGrrnmcv71r2fScAXCUFF87XXo8/MB0GIxan9zo+ihmyayJDG1LJsJY5xE40kybAbOPrqC0nxb7zEb67t49t0txOJJVE1jxcZWmtv9aYxaEARhaBFJ7jB38sk/5K9/vY/33nuHgw+ey7nnns5ll13M3LnzOP/8/8eHH77PkiUP9DnH4cjgD3+4mw8/fJ/jjz+SK6/8CYceejhnnXXuAD9JbCQx0smyTOmtdyBbrQCofj/1t92c5qhGt6IcGwdNyUeSZDQNjpkzhsNmFPbszow/FOeZd6rY2uLHoOjY3Ohl9ZYOsSWwIAgCIL333ntauoMYTFOn7rgQSxhdFEUmM9OKxxMkkRDJwDcl/H62Xn8tWiL19bdl2nRKrhY9kveV3RmPqqaxsdZDW1cIg15HIBTjP5/UEYxsm2kvL3Jw+MxCNC01Ezy9PBuH1ThYlyGMAOLeKAwViiKzevXK7/w+YiZXEIQ+FLudMTfdQs90YWjt17QufTLNUY1usiQxZXxWd/lCAptFzxlHllO+3cLY6mYfz75bTTiaQJIlVm1qo7ZFbAksCMLoJZJcQRB2YCop6dtD991ldL7zThojEqCnfKEASZJRNfj+7GKOnF2E3F2+EIwkePa9ajY3dGE0KNS5/Hy+qY14QvTUFQRh9BFJriAI/bLPnEX26Wf2Pu58+gkC69amMSIBursvTMknx2EmFk9SVpTBmUdVYrfogVTP6w9Xt/D2ygZ0OojG4ixf20KHd3B7fguCIKSbSHIFQdip7PnH4jjsiN7HzfctJtLSlL6ABGBb+cKkMVnE4gksJh1nHFnBhDHbtvutaw3w9Dtb8AXjKIqOr2vcbG5wo2mjahmGIAijmEhyBUEYUMH5F2KeNDn1oKeHbjCY3qAEAApyLBzYXb6QSKocNqOI+XNK0HXXL4SjSZ5/v4b1tW6Meh2uzjCfrW8jEhU9dQVBGPlEkisIwi4VX3s9+rxtPXTrbrpB9NAdIrYvX4jGk4zNt3PW0RU4bQYANOCTta28vqIeWYaEmmDF+lZaOsUvKoIgjGwiyRUEYZdkWab0tm09dJN+P/W33ZLmqIQePeULk7vLF0wGHacdUc7U8Zm9xzS1B3nq7Src/hh6vY6N9W7W1XSgip66giCMUCLJFQRht8iKwrjf3YmkTy1wijU30Xjv3WmOStjeN8sXvje1gOMPHouiS5UvROMqL324ldXVnRj1Cm5/lE/XthIIRdMcuSAIwt4nklxBEHabYrcz5tff6KH79FNpjkrY3jfLF4pyrJx9zASyHds2hli5oY3/flKLpgEyrNzUTlWDR8zqCoIwoogkdwT74ovPOfXUEzjvvNPTHYowgphKSij82VW9j73vvI3nPdFDdyjpU76QSGJQJE45rIwZFdm9x7jcYZ5aVkW7J4xRr6PFHWL5WhetbtFqTBCEkUEkuSPYv/71NNOm7ccTTzyX7lCEEcY+YyY5Z5zV+7j9qScIrBc9dIeaghwLB03O7y1fmDMpjxMPKUWvS9364wmVVz6uZdWmNhSdjCRLrK/r5PONbYQjogODIAjDm0hyR7BgMEhxcUm6wxBGqKxjFuA44vu9j5vvXUzE1ZLGiIT+mHvKFzJSm0fkZ1o455hK8jLNvcd8WdXJs+9sodMbxqhXiMYTfLrexaZ6N0lRwiAIwjAlvffee6OqM/jUqfvv9rFqMkI80rEPo9mR3pSDrDPt9vFvvvkad911R0+JJJqmEY/HkSQJqfvJkpIx3H33/SxatJDFix/gwQf/TENDPRUVldxyy+8pKCjYF5cyZCmKTGamFY8nSCIhPsC/q4Y/3UV44wYAJIOBsj/di85iSXNUw8dgjkdXZ4iNDW4MigxIfFXVweeb2vscMzbfxpGzilEUmWRSBQkqip0UZlv3aWxC+ol7ozBUKIrM6tUrv/P7iCR3J9RkhKZ1f0ZLRvZxRH1JOhPFU6/8Vonu9pYseYCVK1fwt7/9k2uuuZxp0/bj0ksvx+VqYdGihcydeyi//OVN6PUGrrjiUvbbbwbXXvvLvXwVQ5u4ke9dqqpSd9ONxNtaAdDZ7Yz/4z3IipLmyIaHwR6P4Wicr7Z0Eo8nURQZjz/Css+b8AZjvcfIssSciblML0/V8MZiKlazwpRxTqxm487eWhjmxL1RGCr2VpIryhVGkBUrlvPyyy9w221/QNlJgnHKKYvIysrGbrdz4IEHU1dXO7hBCiNOvz10bxc9dIeq3vIFZ6p8IdNuYtH3y5m3X2FvqzFV1VixoY2n30ktTDMYZGKJJJ9taGNDnTs1wysIgjDEiamWnZC7Z1SHerlCj87ODu6447dcd90NA9bhFhYW9f7ZZDIRjYr+mMJ3JysK427/A1t/8XO0RJxYUxONf76XkiuvTndoQj9kSWLKuCyy7CY2NbjRKzITxzqpLHHw4eoWtjT5AAiGE7zycS0luVaO3L8Eo0GhoytMe1eY8iIHxbn2NF+JIAjCzokkdwCyzoTROvQXbmmaxm233cwhhxzG0UcvGPDYnjpdQdjbFIeDMTfdTP2tN4OmEVrzFa3PLCX/zLPTHZqwEwXZFjJsetZUdxKJJtHrZY6YVcysCbksW9mIJ5D6JbixPciTb25i9sRcZlbkAFDV4KOpPcSkUicOqyhhEARh6BHlCiPAY489jMfTyTXXXD/gcSLBFfY1U8mYvj10l72F5/130xiRsCtmo54DJ+dTWmAnkUiiqioZVgM/PKKMI2YVoXS3G1M1+HxjO0vfrsLVGcJgkIknk6za1M66rZ0kRAmDIAhDjEhyh7nVq7/imWee5Lbb7sRgMAx4rKaNqjWGQpqkeuhum71tf/JxghvWpzEiYVckSWJcoYODpxbgsBqJxpKARkVxBucvqGTCmIzeY0PRBP9dXsdrn9YRjScxGnR4/BE+/tpFY6svfRchCILwDaJcYZh79dVXCIfDXHzxuQBoWmrH1QsuuHiHmVsxkysMlqxj5hNrbcH3/nsANN3zJ8be/gdM+flpjkwYiEGvsF95Dh5/hE31XURjqRKGw2YUMbsyh7c+b8TtS5UwNHeEeOrtKmZWZLP/xDxkGapb/DR2hJg8NpMMuyhhEAQhvUQLMWHUEW1yBk/D3f9HuHsWV/TQ7d9QHY+aplHf6qfO5UOWJWQ59cXf1hYfH65uIb5drGaDju/PLqYoJ9VhIxJTyc0wMmlcJnqdLi3xC9/eUB2LwugjWogJgjDkFV9zHfru2VstFqP2phtQE4k0RyXsDkmSKC1IlTA4bSZi3SUM4wsdnDe/ksmlTnq+GwrHkrz2aT3//aSWSCyBySDjDUX55GsXtS0+USolCEJaiCRXEIR9RpZlSm/droeuz0f97b9Nb1DCt2LQK0wry2bmhBxkSSYWV5FlmUOmF3Lm0RXkZGxreehyh3nq7So+29AGGugVmbpWH5+uc+Hxh9N4FYIgjEYiyRUEYZ/q6aErdW9QEmtqpPH+e9MclfBtOW0mDpqST1mRnXgiSVJVsZr0nDxvPMccUIJBn/o40TRYU93JU29vobHNj17RoQFfVXWyeks7sXgyvRciCMKoIZJcQRD2uVQP3VtSqyKB0OqvaH326TRHJXxbkiQxNt/B3GmFZNnMvV0YSgvsnHtMJdPGZ/WWMETjSd74rJF/f7SVUCSB0aDDH46xfF0LW5u9ooRBEIR9TiS5giAMClPJGAovv7L3sfftN+n68P30BSTsMb2iY2pZFrMn5qDbroTh4Kn5nHV0JXmZ5t5j27oiPL2siuXrXN0lDDoa2gJ8uraFdm8ojVchCMJIp7vwwgt/m+4gBlNeXtGuDxJGNFmWMJsNRCJxVFXMJg0mY0EhkslMaN1aAIKrv8IwthRjQWGaI0uf4TweTQaF4lwrigydvggARr2OiWOd5DnNNLYHSSRT19TeFWHdVg9Om5EshwkkiZaOEB5/lEybEUURcy7pNpzHojCyyLJEa2vzd34fkeQKo464kaeXubyChNdLtK4WgMBnK4i2t2GfPTrb+w338ShJEhk2I8U5VkLhJL5QDEUn4bAamTY+E1WDNk9q0VlS1ahp9lHfGqAkz4rFpCeeSFLf6ieeVMmw6ntblQmDb7iPRWHk2FtJrribCIIw6PLPuwDLrNm9jwPLP6H6F9eS8PvTGJXwXfSWMEzoW8IwZ1Ie5xxTSUHWthKGDm+EZ9+p5uM1LWiahkGvw+UO8cnXLqoau0gkxeI0QRC+OzGTK4w6YrZiaHAceBAoesIbNwCghcN43n4LfWERxqLiNEc3eEbaeOyvhMGg6JgwxklBloXG9kBvCUOHN8LarR4cFgPZDhOyLOEPxWhoDRCNJcmwGcTM7iAaaWNRGL7ETK7wrb355mssWnRSusMQhF7Zx5/AmFtuQ+7ZBU1N4lryF5qW/AVVFTsuDVeSJDFm+y4M8QSgUZRj5ZxjJjC7Mge5uw1DPKHy7hdNvPB+De3eMDpZRlFkWrtCfLTGxeZ6j5jZFQRhj4htfYVRR2xdOfQkk0ma7/lT76wugC4jg9Lf/BbFmZnGyPa90TAevcEIm2q7CMWSvf10Y7EE73zRRFNH3w4L2Q4jh80sItuR2mRCVVUSSSjKtjC+yIFeEdsE7yujYSwKw8Pe2tZXlCsIo474Sm7okWWZjLmHIlmshNatAzS0aBTPsrdRsnMwjRmb7hD3mdEwHk0GhaJcK4oO3L4oGhp6RUdliZPiXCvNHUFi3UlVOJpkY10X9a0B8rPMWEx6dDqJQDhGvWtbGYNOlDHsdaNhLArDw94qVxAzuQMIRRK0uIP7MJodFWZZsZiUb3VOc3MTf/rTH/j66zU4nU7OPPMcfvjDM5g3bw5XXHENTz31OKeffhZZWdksWXI/r7zyJpqm8cAD97Js2ZuEQiFKSkq47LIrOfDAg3n99f/y2GMPc+65F/Lww38jEAgwf/6x/PznNyDLMo888nc2btyA2WxixYrlvPHG+/vmL2MfEbMVQ1usvZ3639+Gut0iNMuMmRRdfuWIrM8cbeMxnkiyud5LmzeIUa+D7u0j6lx+PlnrIhhJ9Dk+L9PM4TMKybAZgW0zuwVZFsqKHRjEzO5eM9rGojB07a2Z3G+XTY0ioUiCXzz4CaFoYtcH70UWo8L/XTb3WyW6v/719cyePYc771xMXV0tV1xxCWPHjgPgf//7gMceewan08nrr/+Xng+Ut99+ky++WMkTTzyH3W7n9df/yx133MKLL74GQHt7Gxs3rufZZ1/G5Wrmiit+wvjxZZx22pkArF+/lh//+DJ++9vf79XrFwRDbi5ld99H8wN/JrTmKyC1Q1rNtVcx9qabMeTkpjlC4bvo6cJQErSyqc5DKJoqYSgtsFNaYKem2cfyda2Eu++9bZ4w/3q/hoIsM4fPLMJuMWCQocMbwuUOkZ9lorzYKZJdQRB2MPKmRUaZqqpN1NRUc9FFP8ZgMFBZOYE77vgjeXn5ABx11DE4nc4dzgsGA+h0CkajAUmSOP74E3nllTfR6VIfFPF4nEsu+SkGg4GxY8dx9NEL+OSTj3rP1+lkTjrpVCRJ2uG9BeG7kmWZkiuvJu///Qi6Z2/VgJ/aG3+B5/130xydsDdkWI3MmZxPRbGDRFIlmUzNHJYVOTjnmEqOmFWI2bAtcXW5wzz7bjWvLa8jEI4hyzIGvUynN8LytS7W13YSS4gFaoIgbCNmcnfCYkrNqA71coWmpkYsFis2m633uf33n9P75/z8gn7PO+qo+bzxxqucfPLxHHjgQcydO4+jjpqPoqR+tt1ux+HI6D2+oKCQlSs/7X3ck0QLwr7knHsolqnTaLj9VpJdHtA02p98nMCqzym+6lpkRdzChjNJkijJs5OfZaGq0Uu7J4yiSEiSREWxk4piJ5vqu1i5sY1ILJXANneGeOadaopzrRw2oxCrSY8sg9sX4ZO1LeQ5zZQXZ2DUi7EhCKOduAsMwGJSKC/K2PWBaSRJMpq289opna7/f2KHw8Hf/vZP1q79mo8//pCHH/4bL7/8PH/5yz8AemdVemia1mfWdmfvKwh7myHDSfmf7qH57w8S+GwFAOEN66m59krG3vgbDIWjd0vgkUKv6JgyLotIUZzqRj/t3hB6RUaSJCaOdTJxrJMNtW5WbmonFk/dm5ragzy9bAtj8qzM268Ii0nB0J3stnWFycswU1acgckg7lWCMFqJcoVhrqiomFAohNvd2fvcRx99wFdffTHgebFYjGg0wrRp07n00st5/PFn2bJlC1u2bAYgFAri83l7j29tbSE3N2/fXIQg7IaiSy6j4KdXQHdJjRoKUXvzr3C//WaaIxP2FpNBz9SyLA6cnI/NrO/trwsweVwW5y+YyMFT89Er2z66GtqCLF1WxVsrG4jEEqkyBkWH2x/h0/Uu1m/tJBIb3LUVgiAMDSLJHeYqKydQWTmRhx56kHA4TE3NFu6883ZisdiA591335+4/fZb8Hq7ANi4cT2g9ZY3KIqeRx55iGg0ytatNSxb9iaHHnrYvr4cQRiQY/b+lC3+M0pu9+IzTaPj2aepv/MO1IRIZEYKi0nPjIpc5kzMx2zUE40l6Ul2p43P4oJjJ3LQ5Dz0um0fYfWtAZ56q4plnzfumOyuc7GuRiS7gjDaiCR3BLjrrntobm5m4cL5/PKXP+eii37MgQcePOCisJ/85Ap0OpkzzzyV+fMP589/Xsxvf/t7MjJSi9Tsdjvl5RWceeYpXHLJBcybdwQnnfTDwbokQdgpxWql7A9/xDHv8N7nIluqqL76Z0Tq69IYmbC32SwGZlXmMntiDga9QjS+LdmdXp7NeQsqOWBSLoouda/TgFqXn6fequLdVU3EepJdvQ5PIMKna118XdNBJBZP30UJgjBoRJ9cYQevv/5flix5gFdeeSPdoewTohfkyBHcsJ7m++5BS2xLWrJOPpWcHyxMY1TfjhiPu8/jC7OlyUsgnMC4XecFVVX5aksna6o7SSS3faRJEpQXOTh0eiFKd4mDqmnE4yrZThMTijMwGfWDfh1DlRiLwlCxt/rkiplcQRCGLevkKZTfdz/6wm07GbpffpG6392KuouSHWH4yXSYmTO5gOllWegkiVgslYjJsszsCbmcv2ACMyqy0cndM7sabGny8dibm/hwdTOJhIosSRgNOnzBGMvXtbKmpoNIVMzsCsJIJJJcQRCGNdloYvztvydjwXG9z0Vrt1J99RWEa7akMTJhX8lxWjhwSj4TxzmRoLfjgizLzJmUxwXHTmB6WRbydsnu5gYvj7+5iY/WtJBQ+0l2qzsIhEWyKwgjiShXEEYd8ZXcyBWqrqbp7rvQtpvFzTz+BHJPXZTGqAYmxuN3o2kazR0BalsCJJIqev22uRtVVVmxoY0NtR7U7T7pZAkmlWZy8JS83q2iU2UMScxGhTynmZI8Owb96NpFTYxFYajYW+UKugsvvPC33/ldhpG8vKJdHySMaLIsYTYbiETiqOqo+h1vxNNnZZF5zAICa9eQ9KZa4EWqqvCv+hzH9+YiDcHNI8R4/G4kScJhNVKSZ0MngycQI5nU0MmpTSXG5NmYXpFNNJbE7YugkVqg1t4VYXW1m2gsSVGOBVmWUXQyGuANxqh3+en0RZAkDatJPyp2dxRjURgqZFmitbX5O79P2mdy3W43S5cupaamBpPJxAEHHMCpp57a77EffPAB77zzDl6vl9zcXE488URmzJjxrX6emMkVxGzF6ND+33/jefnF3seSXk/R1ddinTg5jVHtSIzHvUtVNWpbfTS2BZHQ0G3XZiyRUPlknYuqRi/adp98Olli2vgs9p+Y0zuz2yPe/W+SZTdSkm/DaTWO2IRXjEVhqBgxM7mLFy+msLCQK664gtmzZ/Pvf/+bZDJJWVlZn+O++OILnnvuOS699FLOPPNMFEXh0Ucf5aCDDsJisez2zxMzuYKYrRgdrBMmYpk1G/+K5ZBIgKri/+RjksEg1un7pTu8XmI87l2SJJFpN1GcayGR1PD6o0Dq71mWJUoL7OxXlk0wksDT/ZqmQasnzFdbOml1h3BajVjNqa4LOllCJ0tE40ma20O0uAMEIwksRgW9MrLKGcRYFIaKvTWTm9aFZ7W1tTQ1NXHqqadiMpnIzc3l6KOP5qOPPtrh2Hg8zimnnEJZWRmyLHPIIYdgMpnYunVrGiIXBGE4MI8ZS/m9D2CqnND7XNc7b7P1phtJhIJpjEzY1xSdjsoSJ3OnF5LrtBCLJ1HV1OykosgcPrOI8xZMpLzIQc+8rKZBU0eIVz6u5cm3NrNifSux7hlNSZIwGGRAoqMrzGfrW1mxoYVal5d4IpmeixQEYUBpTXLr6+vJzs7GbDb3Pjd27FhcLhfRaLTPsQcddBCHHbZtx61QKEQkEsHpdA5avIIgDD+yojD2l78i54yzUo1TgbirhZprryKw5qs0Ryfsa3pFx6TSTOZOLyTLYSYWU9G6axUMisz3Zxdz3vxKJo91Ythuu+BILMnXNW4ef2MTL/9vK3Uuf+9rsixhMOhIJlM7rX281sUXm9tocwdRNTEDKghDRVpXYQSDwR1KDaxWKwCBQACj0bjTc5944gnKysqorKz8Vj+z5ysrYfTqqdHbvlZPGPnyjjuOjFkz2Xr7bajBICQSNP/5XhyHzqPo/128Qy3mYBHjcXAoisx+FTlEYgk2N3TR0RVGr9chS6mv6A+bVcxhs4ppbA/w+cY22txhetLVDm+Etz9vRK+TGV9k56Ap+VhM3eUM3f9usYTKxsYulGYvmXYTpQUO7JbhtWBNjEVhqNhbY3DoLTXehWQyyaOPPorL5eLaa6/91udnZVmH1U1nKKmpqeH444/n3XffBeDYY4/lP//5D6WlpWmObM84HOZdHySMLJkV5D35KBtuu4OuL1OzuL6P/kfg85WUXfpj8o88Im2hifE4eArzMwiE46yv6aDDG8akV3o/FyaWGplYmk0iofLZBhdfV3cS7O6fG0+qbG7wsrnBi9Nu5ICJeUwrz95xsZqqsbbOg9WkJz/bwrgCB2bT8NlZTYxFYaRIa5Jrt9sJBAJ9ngsEAkiShN1u3+H4eDzOX/7yF+LxONddd13vrO+34XYHxUzuHvL5wkiShNcboqCgkA8+WA6AxxNk1aqVWK02Jk0aWivX+6PTyTgcZny+MMmkWEE8GhVddS2mDz/A9eg/QVVRIxG23Hc/dUufoeTyKzCPGzdosYjxmD6VRQ4KMk1sruuiKxjDqJf7TILMKM9mRnk2bl+EFetbaWzbVo7Q5Y+y7PMG3l3VSEmelYOm5JPlMPV5/0AwSpcvzPot7djNegpyrBTlWNGl6VuDXRFjURgqRsRMbmlpKW63m2Aw2Juw1tbWUlhYiMFg2OH4hx56CL1ezxVXXIFOt2erWlVVE6tG91DPTS+R0HZoL/PUU08yd+6hVFRMTEdoeySZVEWbnFHMMXce1pn70/Tne4ls2QxAvL2drb+9GfPkKRRedjmK5dv/Ir2nxHhMD7NeYUZFDt5AlK0tXrr8cXQKfRLRDKuB+XPGoKoqmxq8fF3TiS+Ymt1VNY361gD1rQHMRoVJYzOYUZ6D0l3fKwGKTiYcS7K5rovNdR6c9lRf30y7CXkIfrMoxqIwUqQ1yR0zZgzjxo3jxRdfZNGiRXR1dbFs2TLmz58PwM0338wFF1xAeXk5K1asoKWlhZtvvnmPE9xvK5wI4wq2D8rP6lFgzcWs7P5XRfPmzeF3v/s/nn32KaqqNlFUVMxNN91GZfdq8tWrv+Kvf72PrVtrsFqtHH/8ifz4x5f1nv/CC8/y0kvP43K1UFRUzCWX/JRDDz0cAI/Hw+9+dwtff72agoICzjrrvN7zXK4WFi1ayFNPPc9f/3ofy5d/xMqVGaea+QAAIABJREFUn/L+++9w771/5cknH+Xll1/A6+0iLy+fCy64mPnzj0MQhhKdxcLYG35FuL6O5vvvJenxABDesJ6aq6/AedQx5Cw6I231usLgybAZmVmZRyyRpN7lp9UdIpZQMRq2fd7Isszk0kwml2YSiiRYubGN2hY/8e4JgHA0wZdVnXxV1UluppkDJuZSlLPtF6We3dgC4ThrqjvQ63RkO8yMybdiM+84sSMIwneT9prcSy+9lCeeeILrr78es9nM4YcfzuGHp5Kstra23i4Ln3zyCZ2dnVxzzTV9zj/44IM599xz93pc4USY33xyJ+FEeK+/90DMipnb597wrRLdp59+gptuupXc3Dx+9avreeihv/J//3cvbncnP//5z/jZz67hBz84ia1bq7nuuivJzc3l5JNP44MP3uXRRx9m8eL7KS+v5KOPPuTmm3/FM8+8SF5ePvfd9yfi8RgvvfQq4XCEW2/9dZ+f2/O13p13LmbRooWcd95FLFx4CmvXruH555/loYceIzc3j5UrP+XXv/4lBx74PdENQxiSzGNLKf/jPXg/+h9tS59IbQusqnS9/Sbe/31A/nkX4jjo4HSHKQwCg6KjosRJeXEG7d4wja0BvKEoep3c55cdi0nh8JlFHD4T6lx+vqzqoMMbAVI7qrV5wrz2aT0GRaasyMEBk3IxGVIfuZIkYdSn/tzpC+NyBzAZFQqyLBRlWzEa0v7RLAgjQtr/JzmdTq644op+X1uyZEnvn7+Z3ArbHHvs8ZSUjAHg0EMP4+mnnwBg2bI3KSgo4uSTfwhAZeVEFiw4gXfeeZuTTz6NV1/9Nz/4wUlUVqZKDA477AimT5/BsmVvcvbZ5/PRRx9w++13YrXasFptnHbaGaxe/WXvz9W+0Sqn57Hf70eW5d6SkzlzDuattz7Yt38JgrAXZBw6D/vcQ2h78jF8//sQNA0tEsH10BI6X3mRwp9egan7/5owskmSRJ7TQp7TQiSaoLbVT3tXmERCw2joO7NfWmCntMBOIqHyxeZ2Njd6icRSvXNjCZWN9V1srO/CaTMwsyKbsiJHb8IsyxJGg4KmQUNbgDqXP1W/m22lINsyZOt3BWE4SHuSO1T1zKgO9XIFgIKCbbu4mUym3tnvlpYWxn1jAU1JyRjee28ZAE1NjaxcuYLnnlsK0L3NpUZZWTk+n5doNNrnvceMGbtb8RxwwIFUVk7gtNNO5IADDuSgg+Zy7LEnYDKZdn2yIKSZLMsUnH8ROaedTtN99xCt3gJAvK2N+t/+BsvUaRRe+lN032KnRWF4MxkVJo3NZOIYJ67OEE0dAXyhnoVq25JQRZE5cEo+B07Jp90T5vNNbTR3hnq3EO4KxHj/qxb+t8bFmDwbcybnkWHdVqag6GTQQTShsqXRy5bGLjLsRoqzrWQ7zUOyflcQhjKR5A7ArJgZn7F7iV067axeMB6P7eSM1I3SaDTyk5/8jDPOOGeHIzo6OoBUy7Yeu7tgT6/Xc9dd91BdvYWPPvqAF198jmeeeYpHHnkCyyAu5BGE70KxWCm98SZCtVtpeeDPJLtS9bqhdWupvvpnZM4/luxTTxP1uqOIJEkU5lgpzLESisTY2uKn0xdBU7fV2/bIzTRz3MGlqKrKuq0e1td68He3IkuqGrUuP7UuP1azwpTSLKaXZfYZSz3vFwzHWVvXib5eR2aGkeJcGxkWg2iFKQi7QdydR7CiohLq6mr7PFdXt5Xi4uLe16u7Z6l6tLa6gFQZiaIotLW19r62dWv1bv3cRCJBKBSkvLyCCy64mH/+MzVTvHLlZ3t6KYKQNpZx4yn/0z3knXchkr571k1V8bzxGjVXXY5fjOtRyWIyMHV8NofuV0R5iQNFhmg0AfSdDJBlmenl2ZxxVAVnHFlOWaEDRbctQQ2GUwvY/vn6Jl5dXkdzR9/tpiVJwqgoyDoJjz/KV5vaWb7OxaZ6D8FIfDAuVRCGLZHkjmBHHnkMzc1N/Oc/L5NMJlm/fi2vv/4qxx9/IgAnnXQq77zzFsuXf0QymeSLLz7n/PPPYP36tSiKwv77z+Ff/3qaYDCAy9XCSy89v9OfZTQaaWpqJBgM8PTTT3LddVfR3t4GQG3tVgIBH8XFJYNy3YKwLzgPP4LyvyzBfuhhvdsDq+EwLX/7K1tvuoFoU1OaIxTSQZYkSnLtHDilkDlT8rGZDcQS/bfgslsMHLl/MRceN4nvzyoi075tV09Ng5bOEK99Ws9jb2zi/S+b8If6fhsnS6nthAHausJ8tr6VFetbqG3xEo0l9u2FCsIwJMoVhrmBvrIqKCjgjjv+yEMPPcgDD9xDTk4ul1zy095WXnPmHMTll1/N4sV/xOPppLCwiOuv/xVTpkwD4IYbbuaOO27h5JOPp6CggB/96CesXbum35994okn849/LOHzz1fw978/Rmuri4suOodoNEp+fgGXXXYlFRXfbgtmQRhqZFmm8ML/R+5pp9N032KiW2sAiLtc1N3yayz7zaDoksuQRf35qGQzG9ivPIdkUqWhzU+LO0Q4msRkkOkpE+tRXpxBeXEGkViCLzZ3sKXJSyyeSozjCZUtTT62NPmwmBQmjMlg5na9dwF0soTOoCOpQn1bgLrWADaTQmG2lXyxYE0QAJDee++9UbUzwtSp+6c7BCHNFEUmM9OKxxMUDc+F7yRUXU3LX+8n6e3a9qQsk3XcCWSddMpu1euK8Tiydfkj1Lr8eAJRFJ00YPLZ7gmzanM7zZ2hftdAZNmNTCvLoqLY0e/Y0jSNeFJFRiLDbqA420ZWxu5vOCHGojBUKIrM6tUrv/P7iCRXGHXEjVzY2zzvvUvHc0+jxbfVSMoWC/kXXox99sD3HDEeR4d4Mkl9q5/WzhDRhIpRv/NNjVRVpabFx9fVbjp90R1elyUozLYwqzKXguz+u3xomkY8oaLXyWQ6TBTnWnHsYsGaGIvCUCGS3D0kklxB3MiFfUFVVVyPPkJg+cewXQ9pfWERxT+9AkNhYb/nifE4+nR6w9S5/HQFYxgUacAZ/0RCZU11J5saughGdqy71Ssy4wrs7D8xZ6e7pqlqait2g1FHjsNESa4Ni0m/w3FiLApDhUhy95BIcgVxIxf2pYTPR9Of7yFau7XP89aZsyj88aXIxr71umI8jl7ReIK6lgBtXaFUEmoYeMv6QCjGqs0d1Lr8xPsZK1azwsQSJ/uVZ/ep391eMqmSSGpYTQr5WRYKs60YumeVxVgUhgqR5O4hkeQK4kYuDIbgli24HryfpNe77Umdjqzjf0DWiSf1zt6J8Shomka7O0R9ewBfKI5eGbh2F8DVGeLLqnZaOkP018I822FkenkWZYX91+9CaoGbpoHDqlCYZaMoz0pOtl2MRSHtRJK7h0SSK4ikQhhM7nffofO5Z9AS29XrWq3kX/Qj7DNnifEo9BGNJ2hoDdDeFSIUSWAy6vrsqvZNqprqxLC2xo3b30/9rixRlG1h/wm55Gb2v5umpqXKGRRFpqQwA7tBh8NqSO3AJghpIJLcPSSSXEEkFcJgUxOJVL3uiuV96nUNxSWMvfIq8ieVifEo7MAfjFDfGqQzEEVNaBgMAyediYTKV9UdbG7wEuqnfteg76nfzcXaT02uTidjMRvo8oVRAYdZT0GmmdxMi0h4hUElktw9JJJcQSS5QrokvF2pet26uj7PO2fNJOfs85Azs9MUmTCUqapKW1eY5o4gvmAUWZZ3mXT6gjG+2NxOXWug3/pdm1nPpLFOppVnoXSXM+h0MlaLkWAoSjKppmZ4kyogYTcr5DjNFGRZMOhFi31h3xJJ7h4SSa4gklwh3YKbN+F68C8k/b4+zxvGlpJ/9nmYKyrSFJkw1CUSKg3tPlo9EcLhOAaDPGA5A0BzR5Avqzpode9YvysB2Rkm9ivPpnKMs0+S+009Nbw2s0KOw0x+thmzcccZYUH4rkSSu4dEkiuIJFcYKtxvvUnnyy+gxfpu36pkZ5N72hnY5xyYpsiE4SAUiVPb4sPtjxJPqBh30Z1BVVU2N3pZW+OmKxDb4XWdLFGSZ2PSWCfFOZaBW5slVVRVw2JSyHIYKci2YjP138JMEL4tkeTuIZHkDqyjo4Nf/OJqGhrqWLr0BXJz89Id0l4nklxhKFEUmciKj6l7cilJv7/Pa7LVSuaC48g89vjd2j1NGL06vCEa24J0BWLIEjttIdYjllD5qqqDqkYv4eiO9buSlNphrbIkg0ljMwd8v562ZGajQqbdSFG2FZtFP+DGE4IwEJHk7iGR5A7sueeW8uyzS3nmmZfQ67/b11Cvvvpv5s07HIcjYy9Ft3eIJFcYSrYfj12rV9P25OMk2tv7HCPp9TgOOZTcRWfs0GdXELaXUFVaOgK0uEP4QwlMemmX5QzeYIxVm9ppaOu/fhfAbtZTWmBnenlWv4vWevRuPKFXcNoNFGZbyLAZd3trYUGAvZfkiupxoY9AIEBubt53TnCTyST3338P06fvN+SSXEEYqmxTp2P7wx+JNjfjeuSh3g0ltHgc7/vv4f3gfaz7zST/vPNRnJlpjlYYihRZZkyegzF5DiKxBHUtPjp9ESJxFdNOyhkyrAaOnF2MTicTiat8+nUL9W1+wtFk7zH+cJy1W92s3erGqNdRlGNhv7LsHdqSybLUvamFhtsXodUTwqCTybAZKcy2kGk3Icsi4RUGh5jJHUAyFCLmatmH0ezIUFCIztL/XuT9cblaWLRoIb/73V384x9LaG5uYsqUadx22x/IzMxi1aqVPPTQg9TUVGOz2Vi48BQuvPBHADzyyN/ZuHEDZrOJFSuWs2jRWTz++CNomoZer2fp0hcwmy3ce+8fWbVqJZFImNmz5/Dzn/+SnJxcADZt2sg99/wf1dVV5ObmcfHFP+Goo47h2GOPIBQKoSh6zj//ot6fORSImVxhKBloPCYCAVyP/oPQmjWg9n3NOL6M/HPPx1Q6bhCjFYYrdyBCY2uArkAUTQW9fsfZ3W92V4jEEqzb6qam2Y83uGMNL6TqePMyzUwa62R8oX2nZTWaphFLJNHpdGRY9RRkWshxmne56YUwOolyhT20u0luMhRi6w3XoYZC+ziivmSLhfF3/mm3E92eJHfWrP255ZbfYTSa+NWvrsNut3P11ddzzjmLuO66G5g//zhqaqq57ror+elPr+TooxfwyCN/58UX/8WPf3wZCxeegiRJPPLI3/nss09ZsuQRAH75y2vQ6w3ceONvkCSZu+/+Ax6Ph8WLHyAajXDGGadw1lnn8sMfnsGXX67ihhuu5Z//fAqDwciiRQtZuvQFxowZuy//yr41keQKQ8nujEc1kaDt2afxf/QhWjze9/y8PHJPPwv7zFmDEa4wzKmqSos7REtHcIfd1b6Z5H7zvKpGH5sauujwRlD72WZNApx2I+XFDqaMy8Kwkzrens0nkCUcFj35Tgt5WaIXr7CNKFcQ+vjhD08nOzsHgNNPP5ubb76RKVNep6ysnPnzjwOgrKychQtP4c03X+PooxcAqZvaSSed2u97ejxuPvnkI5566nmsVhsAl1xyOaeddiIej5s1a1aTSMQ5/fSzkSSJOXMO4rbb7sRoNKF1N7zXtFH1O5Qg7BOyolBwznkUnHMe7mVv4f7PK6jBIACJtjZaHriPVrud7BNOJOPIo8UiNWGnZFmmOMdGcY6NWCJBfWuAdk+IUDSBZYBaW1mWmTjWycSxTiDVlmzdVjctnSFi3b+caYDHH+Xzje18vrEdq0lhbJ6N6eXZOKzbOi9IkoRenyqdCEUSVDV6qWr0YrMo5DrN5DnNmERrMmEvEEnuTui6Z1SHerlCj+1nSwsKConHYzQ2NrBhwzqOOuqQ3tc0DUpLS3sf5+Xl7/Q9m5ubAbjoorP7nK8oCq2trTQ3N5GXl99nBe0hh8wDUjPMgiDsfVlHzyfr6Pn4V39F+9InSHR2AqD6/bQ/s5SOF58n4/AjyPnh6ciKuMULO2dQFCqKnVQUO/EHIzR2hImpKuFYHL088IK1ohwrRTlWILXxxNfVndS3BQhut9NaMJJgQ30XG+q7MCgyhdkWpo7P6j0PehLe1GdINK5S6/JT3ezDbFCwW1OzvE67UczyCntE3AEHoLNYMJeVpzuM3bL9V0s9s6eqqvK97x3CnXcu3ul5Ot3Oh4DRaESSJF5++Q3sdvsOr69e/UW/X1n1EO1jBGHfsc+YiX3GTCKNDbge+Qex+tQualosRtfbb9H1zjJss/cn75zzUfr5/ysI27NbTUzPsJCZaaWusZMGV4CuYIxAJI5elgdsIeawGjhkv0IOIdWabP1WN9XNPrr8UXo+IWIJlbrWAHWtAWRZIifDxMQxTipLHH2+eVB0MooOVE3D44/S4QmDJGExKmQ6DOQ7rVgtetGtQdgtIskdIZqbG6msnACAy9WMyWRiwoRJPPPMk32Oc7s7sdsdu9U9obCwEEmS2LJlM7NmpWqZE4kEXV1d5OTkUFRUjMvVTCKRQOmeMXrjjVepqJiAzWYTpQqCMAhMJWMYd/OtJLxduP75MKF1a1Nfuagqgc9XEvh8JaYJE8k/73yMhcXpDlcYBhxWExNLU+UF8USSVneQdm8EfyhOPKFhNsqkKnB3ZFBkZlbmMLMyB1VVqWnxs6m+izZPmKTaMwGj0eYJ0+YJ8781LWRYDZQV2Zk6PguTYVtaIksScndZQzyp0tIZpqE1gF7RYTUrZDlM5DnFrmvCzon5/xHipZeex+Nx4/N5ee65p5k791COOWYBPp+Xxx57mGg0SlNTI9dcczn/+tczu/WeVquNo46az4MP3k97exvRaIQlSx7g2msvB+Dggw/BZDLz+OOPEIvF+PLLVdx9953odDqMRiMADQ31hAZ58Z4gjEZKhpOSq39OxV/+huOwI2C7UoXI5k3U/ebX1P7mVwTXrU1fkMKwo1d0lOQ5mFWZx7z9ipg9MQen1YgMRKIJEurOF+/KskxFcQYnfK+Ui46fxImHlDK+0I5R37eVmTcY48uqTp58q4qn3t7Mu6uaaGwLoH7jvXWyhNGgIMsS4WiSOpefT9e1snydi3U1nbS6QyT62Y5YGL3ETO4IsWDB8Vx55U96W4hdc80vcTgyuPPOxTzwwL08/vgjOJ2ZHHvsCZx11rm7/b5XX3099977R84773RkWce0adN7yx/0ej333vtX7rjjFpYufZz8/AJuvPEWxo8vA+Dww4/kN7+5gZNOOpWrrvr5PrluQRD6kg0GCs6/kLxzz8fzxmu4X38VLRwGINbSTNM9f0KXkUH2wlNwHn5EeoMVhhVJksi0mci0pTYkicYTNHcEcfsiBMIJVFXDaNj5LG9+poX8/VNrTgLhGGtrPNS5/PjD2zqGhKNJalp81LT4kAC7VU9xtpVJpZlkZ/TdCKWntEHTNLqCUTq8YUDCYtKRYTOS6zSTYTWKvryjmGghNsy5XC2cfvpJPPnkvxg7tnTXJwiihZgwpAzGePSu/IyO554m6fH0eV4ymXB+/yiyTzpFLFITvtNYVFUVjz+KqzOELxgjHEtg0Mu71ekjkVDZUOdhS5MXjz/KzpZ6yLKE02agNN/GpNLMXe68Fk+q6HQyNqOObIeZ3EwzZqMi1osMA6KFmNBL1L4KgjCQjDkHkjHnQMI1NbQ+9jCxpiYAtEgEz+uv4nnrDSyTJpN14kIsFRPSHK0wHMmyTHaGmeyM1A5o4WiC5s4Abl+UYDgOGt07oe1IUWSml2czvTwbgHZPmA31Hlo6QgTC8d7Fa6qq4fZFcfuifFnViV4nk51hZHyhg8oxzj59eWVZwiinfl4krlLX5qemxYdRr2C36MjJMJPjtKAfYEGdMPyJJHcEEL+VCoKwO8xlZYy79Q5inZ20Pvow4Y0bUovUkklC69YSWrcWyWzGNnM22SedjKF7Z0NB+LbMRoXyIiflRZBUVTo9YVq7QviCCaLxgWd5czPNvdsFq6pKQ1uQqkYvrZ5Qn62G40kVlzuMyx1m+bpWTAYduU4zlSUOxhXY++3aABq+UBy3P8qmhi4sJmW70gaD2IFthBHlCsKoI8oVhKEkneNRjURoffpJAis/Q4vtuG2rzpmJ43tzyT7hRGSTqZ93EEaSwRqLwXCMpvYQXcEIwXAcWZL73Wa4P4mEypZmLzXNPjq6Ir0bUfTHalIozLYwcayTwmzrTo/rLW2QJWwmhUy7iawME1aTXvTnTROxre8eEkmuIJJcYSgZKuMxVLWZjhf+RaSmGvpZMW8oKsZ55NE4Djtc7Kg2QqVjLCaSKm2eEO1dYXyhOLF4EpNBHnAjiu1FYgk21nVR6/Lj8Ud725R9kyRBhtVAca6VyaWZOG3GAWNSVRVJkjEZdViNejKserIcJsxGvVjINghEkruHRJIrDJWkQhBg6I1HVVXxfbocz2v/Jd7fzoWyjKm8guwTTsQ6bfrgByjsM+kei5qm4Q/HcHWE8AajBCNJNG3gjg3f1BWIsrGui8b2AN5gjJ0tWdHJEpl2I6X5NiaOzcRi2nn1pqZpJJIaqgo6RcKs12E168mym3DaDRj1OlE2uJeJJHcPiSRXSPeNXBC2N5THoxqL4X7jNbwfvE/S27XD65LRiHXadLIXnoKxWGw0MdwNtbGYVFW8gVTHBn8oTigaR0La6QK2/rg6g2xq8NLcGSQYTuz0OL0ik+s0pRaxFWcMuMMbpHZkSyZVVDW1AYbZqMNuNZBpM5FhM4oFbd+RSHL3kEhyhaF2IxdGt+EyHhPeLjpeegH/55+jRcI7vK6z27HNOYjsE08S2wgPU0N9LCaTKp3+CO3uML5QjHAsiU6SdrueV1VVal0BtjR5afOEicSSOz1Wr8hkWA3kZZoZX2gnP9O8yzIdVdVSm2NoYNQrmIw6nFaDqO/dAyLJ3UMiyRWG+o1cGF2G43iMNNTT/vxzhDdthMSOs2P63DwyDv8+zqOPEf13h5HhNhbjySRtnjBub5hAKEE4nkCR5V3OwvaIJVS2NHZR0+yj0xclvotrNhl0ZNqNFGZZGF9kJ9O+68WYiaRKUlWRJRmTQYfFpJBpM+C0m7CY9MiizKFfIsndQyLJFYbbjVwY2Yb7ePR/+QWd/3mFWEM9OxRAShLG0nFkHXs89gPmpCdAYbcN97EYjSdodYfw+KMEQgki3a3KdrctWDASZ1NdF02dQbr8MaLxnc/0Qmoxm8WokOUwUZJrZXyhY8DaXthW36upGpIiY9HrsJn1ZNpNZNj0mAxiswoQSe4eG61J7iOP/J0VK5bzt7/9M92hpN1wv5ELI8tIGY9qIkHXe+/Q9c7bJDo6dnhdUvSYJ08m+8STMZeVpSFCYVdGyljsEY4mcHUG8ARiBCIJEvEkxm/RuUFVVZo7QtS5/LR2hfEF4ySSA/+96GQJm1lPrtPEmDwbpfn23avvVVXU5Lb6XpvFQKbdSIY1Vd872hJfseOZAMAHH7xHRUUlxcUluzx2tP0nEQRh8MiKQtYxC8g6ZgGJUBD3v1/Bt/wT1GAAAC0RJ/T1GkJfr0G2WLDN2p/sk05Bn5WV5siFkcpsVBhf5GR89+NAKIarM0RXKEowkiCR0DAZpJ0mvbIsU5JnoyTP1vtcIqFS2+qjvjVIhzdMIJxA3a5tWVLV8AZjeIMxtjT5ANDrZBxWPfmZZsYVOijI6lvfK0sSsk4H3evpInGVkCdMS0cQVUvVB5uNOqwmA06bgQyrAaNREaUOu0EkucPcww8v4fLLr96tJFcQBGEwKBYreWeeTd6ZZxNrbaXjpecJrlndu+GEGgrh+/h/+D7+H0pWFo65h5J13PHIRrHhhLDv2CwGKiwGIFU24A1Gae0M4QvHCISTsBvtyhRFpqLYSUWxs/e5YCTO1mYfTR0h3L4IoWiiT+VOPKnS6YvS6Yuyvi7VpcSo15FpN1CYbWFcoYNsR9+xL8sSsryti0Q0rhKOhWn1hFCTGjq9jFkvYzHrcVoMZDiMWAyih+83iXKFAUQjCbrcoX0YzY6cWRaMu6jp6XHhhWdTXV2FXq9n/vzjOOqoY1iy5C80NNRjs9k44YSFXHzxpUCqXOGzzz5lyZJHAFi1aiUPPfQgNTXV2Gw2Fi48hQsv/FHvsVVVm5g+fQbPPvsUsVicY489gauu+vm+uehBNtK+khOGt9E0HoObNtD58ktEqrf0u+GEzpmJdeo0nEcdjWlsaRoiHN1G01j8pqSq0uWP0uoO4Q/HCUeTqJqGQZH2aPOTTl+E2hYfLZ0hPLtZ32s2KmQ7jBTnWCktsGPvTsgHomkaSVUjmdSQZTAbFEwmBYdZT5bDjNWsDMutikW5wj4WjSR48sFPiUV33ldvXzAYFc697ODdSnQffXQp8+bN4a7/396dR8dV33cff987d3bNaJcX2ZJs3MdIxsZhMdhgkzYGSh0WOzUOLaWHpIQc1jYPlNI8pU95gNLScHgSg0l5CFDnFEoCIaeGExPApibshhowNniTF1mbNVpmn7lz5/ljbNlC3reRpc/rHA7mN3fu/K780+Wrr773+/unh5k6dTpXXHEpt932A775zSvZvHkTN954PY2NU5g168IB7+voaOfuu+/gjjv+hksuuYzNmzdxxx23MW7ceObOvRSATz9dQ1PTGbzwwsusWfMxf/mXN3HppZdx+ulNJ+S6RWT4C05uJHhXY2HDibd/R/fyV8i27t1wItfT3Z/hNdwevPX1hM+fRfjC2erSICeUyzSpLPVTWeoHCvW4iVS2fye2RLLwIBsYeNwHLnHYozLsG5CddRyHtkiS5tY+2rsL9b3Zfep783lIpGwSKZvtHXHe/bwDA/C4XYQCbipLvYypDDKuOojPs/d7wTAMLJeBtTvpazt5ovEMPdEUm1ujuEwDr8eFz2MS8hfqfMNB74hpZ6a7xjCQz4PP5+Oll17B7w8AMHHiaUyaNIn16z8fFOS+9tpyJk48jUsuuaz/2CuumM/y5a/0B7kul4s/+7NJTv74AAAfAUlEQVTrATj77HMpKyunuXmLglwROWamaVJ24WzKLpyNk07Rtfw3xN57l2xnR3+GN5/NkNq4gdTGDXT8/BmsispClnfuJdp4Qk440zQpCXgpCezd/td2HKKxDLt6U0STGRKpHJmsjWEUAslDnW9sVZCxVcG957MdtrZH2d4Ro7MnRSyZHbAtcR5IZ3Oke3Ps6k3xxbbewrkM8HkswkE3VaV+aqsDjKkI9j/gVgh8Xf2Br+PkSaRyRBMJtnVECxtquF34PIUAujzkIxxw43EPv5Bw+F3RceL1FTKqQ7lc4atee+1Vnn/+WdrbW8nlHHI5m+nTB5dn7NzZwrp1a/nGNy7oH8vnob5+768HR40aM+A9Pp+PdDp9VPMSETkQ0+uj+oqrqL7iKhzHIbn2M7rfeI3khi/Jp1L9x9mRLnpXvUnvqjcxPB68DRMIz7yA8MxZyvLKSWGZJuVhH+X7ZGizdo7uaJpdvUniqUKZQ9Z2cFvmIbOllmVyWm0pp9WW9o8lUjbNbX20RZJ096WJpbKD+vc6eUikbRJpm7ZIks+2RIBCZ4eA16K0xENNmZ/amiDVpb7+cguXaeAy936vpDI5Eimbls44+Ty4rULGN+h3U17iIVzixec5tR9w053hILw+i1Fjw8WexmFZvfoDfvSjB/mHf3iA2bO/jsvl4uabb9jvsV6vl5kzL+DBBx8+4PmOpgZJRORYmKZJcOo0glOnAYVd1rpf/y3RDz/A7uzs78Obz2RIffkFqS+/oOOZp7AqKwlOm0b53EvwjBpdzEuQEcZtuagpD1BTHugfS2VsdvUk6Y0VujgkMjnyjoNlHbpnb8Bn0dRQQVPD3jHHceiKpmnpiNPenaQnliaZtrFzAx+pyjl5osks0WSWHZ1xPtpQaOXndpkE/RZlJV5GV/gZX1NCaUkhQ22aBp59HnDL2A7pvhQdkSRO3sF0mXh2B78Br5vSoJtw0IvvFOnuoCB3mPj887XU1zfw9a9/A4B0Os3WrVuYNm36oGPHjh3Hf/3XmwPGIpEuQqEwbrf7pMxXRORQrNIyqhcspHrBQhzHIf7JGnpXvE5y08Z9srx57K5d9K54g94Vb2B4vfgmTCQ860JCM85TlldOOp/HYlxNiHE1he2tHcchmbbp6EkSjWd21/fmcPLgPUgLsz1M06S61E/17nrhPWzHob0rScuueCGojmdIpm2cr7QTyOYcemIZemIZmtuivPt5BwBet0mJ301F2MeYygDjqksI+AqbUbjdBlCYVz6fJ5nOEU/ZtHUl9hv8hgNuSvdkfodQhwd995/iPB4P27dvo6qqio6ODjo62rEsi5/+9FGqqmro7OwY9J6LL76UJ554jGeeeZJvf/tadu3q5G//9g4uvXQef/Inf1aEqxAROTjTNAlN/xqh6V8DIBuJ0P36b4l99GFh84k9Wd50muT6dSTXr6P9qf+Hu6qa4LQzKZt7CZ7q6mJegoxQpmkS9HuY4N/bLcF2HGLxDJ09SWLJLIl0jnSmUN/rcR/e5g+WaVJbHaS2OjhgPJOx2bErQeuuOF19KfoSWdLZ3KANCdNZh3S20Npsw45Cva9hsLtW10NFqJD5HVtVCH5Nw8A8QPDb2pUgn3cKmWG3hddtEvS5CfvdhEMe/EVqb6Yg9xR31VXf4rHH/i9nnz2D88+fxbXXXk15eTk33XQ75503iwcf/D88/vhiPJ6931zhcCn/+I8/YvHiR/i3f/sZZWXl/OEfzuOaa649yCcNnZ/MRETcFRXULFxEzcJFhSzvx6vpWbmC1OZN5Pc8P5DPk+3soOf139Lz+m8xfX68EydSeuFsSs6ZobIsKRrLNCkL+SgL7a3vtW2H7miKrr4U8bRNOp0jY+fIOflC8GgdOusL4PFYTBwbZuJXyi1jyQzbO+K0RxJE+tLEklkyX6n3zechmc6RTCfp6E6yfluhr2+h00MhcC0r8VJd5mNsVYDykBfTNPF8JfhNZXK7a4YTOI6DaewOfveUPQQKwa/Pc2JbnKlProw4I7kXpAw9Wo/HX2ZXJz2v/ZbYxx9hd3VReE79KwwDd00NwTO/Rtk3LsZTWXnS5znUaC0OPXsCxmgiTW80QzJjk8rkSNsOtp0jnzdwWwauY2gJ1h1Nsa0jTkekUO8bT2UH1fsejOUy8HstSoMeKsM+xlT6Gb1Pt4evcvKFvr6O4xQCZMvVH/yGdwe/oYCHzz5dfdTXtIeCXBlxdCOXoUTr8cRyHIfYB+/T+18rSW3Z3L/r2leZfj+eceMINE4hfN75I/IBNq3FU4udK/Ty7YkWsrLJbI5MOkf6KLK/X+U4Dl29aXZGEnR2F+p946ks2ayzvx8Z98s0DXxuFyUBNxUhLzXlfmqrgwR9+3/2Z9/g17IsopGt1Fcf23NCCnJlxNGNXIYSrceTK9PeTvdrrxJf8zF2JHLgA10u3BUV+CZMJDj9a5RMPwvTc+gdqE5lWovDRypj794UIl3I/mZzpLMOtm2Tz5vHlP2NJTPs3JWgvbuwm1s0kSGdyQ164O1ADMDtNinxuSkt8VBd5qd2n9IHAJfLpH3nZk4bfWzfcwpyZcTRjVyGEq3H4nFsm+j779G76k3S27bureU9ANMfwDNmDIHGJkIzzh92m1JoLQ5/X83+pmyHdMombRe2MTYOc0e3/Z7bdtjZFactkiw88La728PRlj6c0+AoyD1SCnJFN3IZSrQehw4nnSL20UdEP1pNassmcn19/Tuw7ZdpYpWX42uYSPDM6YTOPhvT6zvw8UOc1uLINjD7Wyh7SGUcsrYNeXBZJu6jyP7u6fPbuitBZ0+SntjhlT5cda5fQe6RUpArupHLUKL1OLSlW1roe+8dEms/I9PWeuhsr8+Pe/Ro/JNPJ3ze+fjq6g96/FCitSj7YzsO6XSOnliKaCJbKH3IFMofsrkcZt7AOsryh3gqS0tnnI7uJJFommgiSzpT6PWrIPcoKMgV3chlKNF6PLU4mQzxNf9NdPUHpDZvwu7pOXS2t7QMb309wWlnEjpnBq5A4MDHF5HWohyprJ0jmbLpjqeJJzKksg7pjEMma5PLF5qKWW4D8wjLHwwDOtuajznIVZ9cERGRw2R6PITOnUHo3Bn9Y5n2Nvree4f4Z5+R2dmyz25sgONgd0ewuyPE//tjOv7taQyvF8+o0fj/x2RCM2bgbZionr1ySnJbLtwlLsK7twneVzprE4tn+zszpLI5MlmHjJ3DcfK4TAO3tf+NL47X94MyuTLiKFshQ4nW4/Dj2DbxT9YQXf0hqU0bsLu7IZc78BsMA1dpGd5x4/GfdhqBKVOKEvhqLcrJUOj9a9Mbz9AbS+8ufciRyjrY2Rx5wON2EenYymljlMmVA/joow+5776/JxgMsnTp88WejojIiGBaFqGzziZ01t6kSmZXJ9H33yP+yRoyLS04ycTeN+Tz5Hq6SfR0k/jsE7p+/SsADJ8Pd3kFntpa/JN+j+DUM/GMGnWyL0fkuDIMA7/Xjd/rZnTFwC2JczmHRMomlrYhsf3YP0uZ3OHr7rv/J263h3vv/cdiT2VIUbZChhKtx5HJsW0Sn39G9MMPSG7YgB3pOni2dw/DwAwEcVdW4h1fh3/y6QSnTsMKhY55TlqLMlRYlsmaNR8c+3mOw1xkiIrH40yZMrHY0xARka8wLYuSadMpmTa9f8xOxEmuXUt83VpSzc3YuzpxkknI75OLyudx4jHS8RjpbVvp+92qwrjLhaukBHfNKHz1DfhPbyTY2HhKtzQTOVbK5J7ili9/hX/6p/vZU7edz+fJZrMYhtFfzD1u3Hh+9KOfsHDhFTz88GKWLPkx27dvY9Kk3+Pv//4BRo8eWdtXKlshQ4nWoxxKpquLxKefkPhyPent27AjkUO2MtvDcLtxhUvxjB6Nb8JEAmecgW/ipP3W+2otylBxvDK5CnIPwsmlyKZ2ncDZDOb2VWG6jv4n78cfX8wHH7zHT3/6FH/1VzdzxhnTuPHGm2lra2XhwiuYNetC7rrrf+F2e7j11huZNu1MfvCDu47jFQx9upHLUKL1KEfDcRwyLTuIf/YpqQ1fkt7ZQq63l3w2e1jvN7w+rPJyvLW1+E6bRHDqVILjx2stypCgcoUTzMmlaFn7Y/K51KEPPo4Ml4/aKbcdVaD73nvv8NJLL/Dkk0uxrP3/1c6fv5CKikoAZsw4ny++WHdM8xURkZPPNE184+vwja+Dy+b1jzu2TXLTBpKff05y4wYyba3kYrFB9b75dIpsWyvZtlZiqz9k1/PPFbo8+P2YJSGsigo8o0fjravHf9rv4R4zRm3O5JSjIHeY6Oraxf33/2/uuONvqK0dd8DjxowZ2/9nn89H+jB/5SUiIkOfaVkEJzcSnNw4YNxJpYh/Xqj3TTc3k+3swInHB9X75hIJcokE2Y52kusHJkEMy40ZDGCVluGuqcE7bhy+hon4Jp42ZDe4kJFNQe4BmLszqqdCuUI+n+fee+/hggvmMHfupQc9dn9Nl0VEZHgzfb5Bbc0A7N4eYp98QvKL9WR2bMPu7SGXSO6300PezpLr7SXX20t621ZiH+7z62TTxPT6cIVDWBWVeEaPwVvfQOC0SVijRikLLEWhIPcgTJcPb/DAWdGh4plnnqS7u4uHHnrkoMcpwBURkX1ZpWWUzZ5D2ew5A+rDMxmbzI7tpDZtJLltK9mdO7EjEXLxGPlMZvCJHAcnmcBJJsi2t5Nc9/mAlw23GzMYxCorw109Cu/48fgaJuCfeBqmTx0g5MRQkHuKW7Pmv3nuuZ/z+ONP4fEcfGeQfH5EPWMoIiJHyTRNfHX1+OrqKdvP63ZfH8mNG0hvbSa9YzvZjg7s3h6cVAqcwQ+t5bNZcj095Hp6SDc3E/vgvX0/DNPnwxUOF7LAlVW4R43GM3YMvrp6rLLyE3ehMqwpyD3Fvfzyr0kmk3z3u9cChfIqw4A///PvDsrcKpMrIiLHgxUO77f8AQoPv6V3Z4FT27aRbd1JNhLBicf23/3BcXASCZxEgmxbG8n9faDLVSiHCAZwhUuxystxV1cXyiLGjcdTOw7zAA9cy8ilFmIy4qhlkwwlWo8yVJystWj39pDcsIHU1i2kW1rIdnSQ6+s9YBb4sBkGhseD6fPjCpUUHpCrrMI9ahTesbV46+qwSveXl5ahRi3ERERE5JRjlZYROudcQuecO+g1x3HItreS3r6dTGsrmfZ27K5d2H29OLE4TiZ94O2P83ny6TS5dJpcbw+ZHTsOMAEL0+vFFQjuLpGowF1VjWfMWLzjxuEZW6us8DChv0UREREZEkzTxDumFu+Y2oMeZ8dihUB45w4ybW1kOzuwu7vJxaI4yWShLOJAz6HYNo5t48TjZDs7YNMBPsTlwnR7MLzeQv/gYBBXKIRVVoZVVoG7qhJ3VQ3u0aOxSkqO7cLlhFCQKyIiIqcUq6QEq7GRYGPjAY9xbJtsezvpHdvJtO4k09FRyAr39uIk4jjpg2SFAXI5nFwSUklyvT2HnpRpYlgWhsdbeJAuEMAVChVqiMvKcFdU4q6uxl1dg1VZqWzxSaCvsIiIiAw7pmXhra3FW3uIrHA0Snr7NjI7W8i0t2F3dWH39eEkEuSSCfLpNHnbPnS9sOOQz2TIZzI4sSj2oSZoGBguF8aebHEggFlSghUKFYLjUBgrXIqrvBx3eTlWZRVmIKCew0dAQa6IiIiMWFYohNU0hWDTlEMe62QyZDs7yXR2YO/qJBuJFMok+nrJxaLk4gny6RRONlvIEh+sdWc+T962CwF0MkGup/vwJmwYe7PGbjemx4vp9RYCYH8AVzCIK7w7SC4txSqvwF1eUcgeH6LV6HCjIFdERETkMJgez2Flh/dwHAcn2kemrb0QGEe6sCMR7L5ecn19OPEYuWSykAE+nGwxFALnXI58Lkc+ncYhdmQXYZiFDLJlYXjcmF4vhteHGQgUSixKSgqZ5GBobx1yOIQrVIpVWnpKBcoKckVEREROANM0MUvLsErLCEyefFjvcdIp7Eg32e4IdncEu7cQEOei0UK2OBHHSSZxUqlCcJzNks/lDr/9Wt4hbzvk7Wyh3viorswA08AwXWDtDpgtN6bbjeH1YHp9mL7d//j9mIFgoZtFSQmuUAmukjBWOIxZGsb0+U9YCYaCXBEREZEhwvT68IwZg2fMmCN+r+M4OPE4dqSLbCRCrqenP2uci8UK3ScSCZxUklwqXQiSc/ahSysGyYOTJ+84YGfZ886jC5h3M00M04TdWWa+951jORugIFdERERkWDBNEzMUwgqF8NU3HPH7HdvG7unGjkQKQXE0Si4eIxeP48TjOKnk7iA5hZNO4aQzu0stsoX64j0Z5SMKmPd8uLM7aLbJp9MQi8ExtmYrepAbiUT493//dzZv3ozP5+Occ85hwYIF+z32jTfeYOXKlfT19VFbW8uiRYuoq6s7yTMWERERGX5My8JTVY2nqvq4nM/JZHZnknvJRWPY0WihDjkWKwTLyQS5RLIQPKdS5DNpnN0lGMdD0YPcJUuW0NDQwAMPPEA0GuUnP/kJ4XCYuXPnDjhuzZo1LFu2jNtuu43a2lreeOMNFi9ezH333YfnFCqCFhERERkJTI+nEDAfYdB8vLb1LWqztebmZlpaWliwYAE+n4/q6mrmzp3LW2+9NejYVatWMWvWLBoaGnC73VxyySUYhsEnn3xShJmLiIiIyFBW1CB327ZtVFZW4vf7+8fq6upoa2sjnU4POnbf0gTDMBg3bhzNzc0na7oiIiIicoooarlCPB4nEAgMGAsGgwDEYjG8Xu8hj43Fjqw/nGkamKZxlDOW4cDlMgf8W6SYtB5lqNBalKHieK3BotfkHon80Tyt9xWffvrhcZiJiIiIiAxlRf1xLRQKDcrExmIxDMMgFAoNGC8pKSEejw8Yi8fjg44TERERESlqkFtfX08kEhkQvDY3NzNmzJhBHRPq6+vZunVr/387jsO2bduYMGHCSZuviIiIiJwaihrkjh8/noaGBl588UVSqRRtbW289tprXHTRRQDcc889bNq0CYCLLrqId999ly1btpDJZHjllVdwu91MnTq1mJcgIiIiIkNQ0Wtyb7zxRpYuXcqdd96J3+/noosu6g9yOzo6+rssTJkyhfnz5/Ov//qvRKNRGhoauOWWW3C73cWcvoiIiIgMQcaKFSuO/WkuEREREZEhRH1CRERERGTYUZArIiIiIsOOglwRERERGXYU5IqIiIjIsKMgV0RERESGHQW5IiIiIjLsFL1PrsjJ9P3vfx/LGrjsZ8+ezaJFi4o0IxlJ1q5dy9NPP83kyZP5i7/4iwGvrV+/nl/96le0tbVRUVHBZZddxowZM4o0UxnuDrQWv/zySx5++OFB98nvfOc7nHXWWSd7mjICRCIR/uM//oMNGzbgcrmYMmUKixYtwu/3H/N9UUGujDj33nsvFRUVxZ6GjDDLly/n7bffpqamZtBrvb29PPbYY1xzzTWce+65bNiwgccee4zRo0dTV1dXhNnKcHawtQhQWVnJ/ffff5JnJSPVo48+Sn19PQ8++CCJRIIlS5bwy1/+kiuuuOKY74sqVxAROQk8Hg9333031dXVg157//33GTVqFDNnzsSyLBobGznzzDN56623ijBTGe4OthZFTqZkMkl9fT3z58/H4/FQVlbG+eefz4YNG47LfVGZXBlxXnzxRTZt2kQqleLss89m4cKFeL3eYk9Lhrnf//3fP+BrW7duHZSZGD9+PKtXrz7R05IR6GBrEQqBx5IlS9i4cSNut5u5c+cyd+7ckzQ7GUn8fj/XXXfdgLHu7m7KysqOy31RmVwZUSZOnEhjYyP33Xcfd911F1u2bOHZZ58t9rRkhIvH4wQCgQFjwWCQWCxWpBnJSOXz+Rg3bhwXX3wx//zP/8x1113HsmXLePvtt4s9NRkBmpubWblyJX/0R390XO6LCnJlRPnrv/5rLrjgAlwuF6NHj2b+/Pm8//775HK5Yk9NRKTo6urq+MEPfsCkSZNwuVw0NTUxZ84cBblywm3cuJEf//jHzJ8/n9NPP/24nFNBroxoVVVVOI5DX19fsaciI1hJSQnxeHzAWDweJxQKFWlGIntVVlbS29tb7GnIMLZmzRoWL17MokWL+stpjsd9UUGujBjbt2/nl7/85YCxnTt3YlkWZWVlRZqVCNTX17N169YBY83NzUyYMKFIM5KRavXq1bz55psDxlpbW6mqqirSjGS427RpE8888ww33ngj5513Xv/48bgvKsiVESMUCrFq1SqWL1+Obdu0t7fzn//5n8yZMwfDMIo9PRnBzjvvPLq6uvjd735HNpvl008/Ze3atcyZM6fYU5MRxrIsXnjhBdatW0cul+Pzzz/nnXfe4aKLLir21GQYchyHpUuXsmDBAhobGwe8djzui8aKFSvyx3vSIkPVxo0befHFF2lpacHtdjNz5kyuvPLKQY3PRY63W265BaC//tvlcgGwePFioLA2n3vuOdra2qisrGT+/PlMnz69OJOVYe1Qa/Gtt97i1Vdfpbu7m3A4zLx585g1a1ZxJivD2saNG/mXf/mX/f4/+N577yUSiRzTfVFBroiIiIgMOypXEBEREZFhR0GuiIiIiAw7CnJFREREZNhRkCsiIiIiw46CXBEREREZdhTkioiIiMiwoyBXRERERIYdBbkiIiIiMuwoyBURERGRYUdBrojICBaJRLjllltYt25dsaciInJcaVtfEZERZsWKFcyYMYNgMFjsqYiInDDK5IqIjCCJRILnn3+eWCxW7KmIiJxQyuSKiByF7du38/Of/5yWlhYqKytZsGABL7zwAjNmzOCb3/wmH3/8McuXL6e1tRXLsjjjjDNYuHAhJSUlAHz/+9/n+uuvZ+3atXz66ae4XC5mzJjB1Vdf3f8Zh3OOhQsXsmrVKtxuNz/84Q/p6+vjF7/4BWvXrsW2bSorK7nsssuYMWMGLS0tPPDAA+RyOSzL4pxzzuHyyy/nhz/8IbfddhtNTU04jsNvfvMb3nvvPbq6ugiHw5x//vlcfvnlGIbBO++8wy9+8QtuvvlmnnvuOdrb26moqODqq6+mqampKH8XIiL7YxV7AiIip6InnniCmpoaHnroITKZDE8//TS9vb0ArF+/nieffJLrr7+es846i97eXp5++mmWLFnCnXfe2X+Ol19+mT/90z/l+uuvZ82aNTz++OM0NTVxxhlnsG7dusM6x6pVq7jhhhuora0FYOnSpcTjce6//358Ph+rVq3iqaeeoq6ujtraWm6//XYefvhh/u7v/o5Ro0bR1dU14LpefvllVq1axU033URdXR2bN2/m0UcfxeVyMW/ePABSqRRvvPEGt956K4FAgJ/97Gc89dRTPPTQQyf6yy4icthUriAicoSam5vp6Ojg8ssvx+/3U1payh//8R+TTqeBQs3r1KlTOfvsszEMg7KyMq666io2bdrErl27+s8zbdo0Jk+ejGEYTJ8+HY/HQ0tLCwArV648rHM0NTX1B7gA3/ve97j99tvx+/0YhsHMmTPJ5/Ns2bLlsK5t5cqV/MEf/AENDQ2YpsmkSZOYOXMm77zzTv8xjuMwb948wuFwf0Y4Go0SjUaP6esqInI8KZMrInKEIpEIANXV1f1jtbW1eL1eANrb2+no6OCWW24Z8D6Xy0VXVxdVVVWD3g/g9XrJZrPHdI7W1lZ+/etf09zc3B90A/3nPZhkMkk8Hmfs2LEDxseOHcuKFSsGjO37uXuu+3A+Q0TkZFGQKyJyhPL5wqMMljXwFmqahV+Oud1uZs+ezTXXXHPQ8xiGccDXDvccLper/8+pVIpHHnmExsZG7rnnHkpLS3Ech5tuuumg59jjQEGq4zhHNHcRkaFA5QoiIkeorKwMgM7Ozv6xnTt3kkwmARg1ahTbtm0b8J5MJtNfs3s4juYcra2tJBIJLr74YkpLSwHYvHnzYX9mKBTC7/ezY8eOAeMtLS3U1NQc9nlERIYCBbkiIkdowoQJlJaWsmzZMlKpFL29vbz44ov9v7afO3cuzc3NvPbaa2QyGWKxGEuXLuWRRx457M84mnNUVlbicrnYsGEDjuOwadMmXn31VQKBQH+JhcfjAQoB8Z6gfA/DMJg9ezYrVqygubkZx3H44osvePfdd5kzZ86RfplERIpK5QoiIkfINE2++93v8uyzz3LnnXcyatQorr76arZu3YppmjQ0NHDDDTfwyiuv8NJLL2FZFk1NTdx6660DzvPVX/nv+99Hc45wOMw111zDsmXLWLZsGRMmTODaa69l1apVvP7665imybx58zj99NN54oknaGpq4tvf/vaA81155ZUYhsGTTz5JX18flZWVfOtb31KQKyKnHPXJFRE5Cvl8Hsdx+mtibdvm1ltv5brrrmPmzJlFnp2IiKhcQUTkKNx333088cQTJJNJMpkML730Eh6PRxsiiIgMEcrkiogchba2Np5//vn+/rNjx45l/vz5TJo0qcgzExERUJArIiIiIsOQyhVEREREZNhRkCsiIiIiw46CXBEREREZdhTkioiIiMiwoyBXRERERIYdBbkiIiIiMuwoyBURERGRYUdBroiIiIgMO/8fqZT3x+MnsGg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546" y="1498384"/>
            <a:ext cx="7315200" cy="5029200"/>
          </a:xfrm>
          <a:prstGeom prst="rect">
            <a:avLst/>
          </a:prstGeom>
          <a:ln w="19050">
            <a:solidFill>
              <a:schemeClr val="tx1"/>
            </a:solidFill>
          </a:ln>
        </p:spPr>
      </p:pic>
    </p:spTree>
    <p:extLst>
      <p:ext uri="{BB962C8B-B14F-4D97-AF65-F5344CB8AC3E}">
        <p14:creationId xmlns:p14="http://schemas.microsoft.com/office/powerpoint/2010/main" val="48245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Inbreeding</a:t>
            </a:r>
            <a:endParaRPr lang="en-US" dirty="0"/>
          </a:p>
        </p:txBody>
      </p:sp>
      <p:sp>
        <p:nvSpPr>
          <p:cNvPr id="3" name="Footer Placeholder 2"/>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89" y="1292127"/>
            <a:ext cx="7315200" cy="5029200"/>
          </a:xfrm>
          <a:prstGeom prst="rect">
            <a:avLst/>
          </a:prstGeom>
          <a:ln w="1905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582" y="1417638"/>
            <a:ext cx="7315200" cy="5029200"/>
          </a:xfrm>
          <a:prstGeom prst="rect">
            <a:avLst/>
          </a:prstGeom>
          <a:ln w="19050">
            <a:solidFill>
              <a:schemeClr val="tx1"/>
            </a:solidFill>
          </a:ln>
        </p:spPr>
      </p:pic>
    </p:spTree>
    <p:extLst>
      <p:ext uri="{BB962C8B-B14F-4D97-AF65-F5344CB8AC3E}">
        <p14:creationId xmlns:p14="http://schemas.microsoft.com/office/powerpoint/2010/main" val="31654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genetic gain</a:t>
            </a:r>
            <a:endParaRPr lang="en-US" dirty="0"/>
          </a:p>
        </p:txBody>
      </p:sp>
      <p:sp>
        <p:nvSpPr>
          <p:cNvPr id="3" name="Footer Placeholder 2"/>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139" y="1287683"/>
            <a:ext cx="6583218" cy="4525963"/>
          </a:xfrm>
          <a:ln w="19050">
            <a:solidFill>
              <a:schemeClr val="tx1"/>
            </a:solid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063" y="1504708"/>
            <a:ext cx="6566003" cy="4514127"/>
          </a:xfrm>
          <a:prstGeom prst="rect">
            <a:avLst/>
          </a:prstGeom>
          <a:ln w="19050">
            <a:solidFill>
              <a:schemeClr val="tx1"/>
            </a:solid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582" y="1711207"/>
            <a:ext cx="6583218" cy="4525962"/>
          </a:xfrm>
          <a:prstGeom prst="rect">
            <a:avLst/>
          </a:prstGeom>
          <a:ln w="19050">
            <a:solidFill>
              <a:schemeClr val="tx1"/>
            </a:solidFill>
          </a:ln>
        </p:spPr>
      </p:pic>
    </p:spTree>
    <p:extLst>
      <p:ext uri="{BB962C8B-B14F-4D97-AF65-F5344CB8AC3E}">
        <p14:creationId xmlns:p14="http://schemas.microsoft.com/office/powerpoint/2010/main" val="7552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7"/>
                                        </p:tgtEl>
                                        <p:attrNameLst>
                                          <p:attrName>style.opacity</p:attrName>
                                        </p:attrNameLst>
                                      </p:cBhvr>
                                      <p:to>
                                        <p:strVal val="0.5"/>
                                      </p:to>
                                    </p:set>
                                    <p:animEffect filter="image" prLst="opacity: 0.5">
                                      <p:cBhvr rctx="IE">
                                        <p:cTn id="9" dur="indefinite"/>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18"/>
                                        </p:tgtEl>
                                        <p:attrNameLst>
                                          <p:attrName>style.opacity</p:attrName>
                                        </p:attrNameLst>
                                      </p:cBhvr>
                                      <p:to>
                                        <p:strVal val="0.5"/>
                                      </p:to>
                                    </p:set>
                                    <p:animEffect filter="image" prLst="opacity: 0.5">
                                      <p:cBhvr rctx="IE">
                                        <p:cTn id="16"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r>
              <a:rPr lang="en-US" dirty="0" smtClean="0"/>
              <a:t>Proportion of bulls edited had only a small effect on allele frequencies</a:t>
            </a:r>
          </a:p>
          <a:p>
            <a:r>
              <a:rPr lang="en-US" dirty="0" smtClean="0"/>
              <a:t>Editing elite cows had little effect on allele frequencies</a:t>
            </a:r>
          </a:p>
          <a:p>
            <a:r>
              <a:rPr lang="en-US" dirty="0" smtClean="0"/>
              <a:t>The more efficient the editing technology used the lower the rate of inbreeding</a:t>
            </a:r>
          </a:p>
          <a:p>
            <a:r>
              <a:rPr lang="en-US" dirty="0" smtClean="0"/>
              <a:t>Cumulative genetic gain is higher when no editing is used</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904783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When animals are edited, fewer embryos die because of lethal recessives</a:t>
            </a:r>
          </a:p>
          <a:p>
            <a:r>
              <a:rPr lang="en-US" dirty="0" smtClean="0"/>
              <a:t>Gene editing is a useful tool for increasing the frequency of the polled locus</a:t>
            </a:r>
          </a:p>
          <a:p>
            <a:r>
              <a:rPr lang="en-US" dirty="0" smtClean="0"/>
              <a:t>As gene editing technologies improve they should be used to eliminate harmful alleles from the population</a:t>
            </a:r>
            <a:endParaRPr lang="is-IS" dirty="0" smtClean="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467882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Acknowledgments</a:t>
            </a:r>
            <a:endParaRPr lang="en-US" dirty="0"/>
          </a:p>
        </p:txBody>
      </p:sp>
      <p:sp>
        <p:nvSpPr>
          <p:cNvPr id="9" name="Content Placeholder 8"/>
          <p:cNvSpPr>
            <a:spLocks noGrp="1"/>
          </p:cNvSpPr>
          <p:nvPr>
            <p:ph idx="1"/>
          </p:nvPr>
        </p:nvSpPr>
        <p:spPr/>
        <p:txBody>
          <a:bodyPr>
            <a:normAutofit fontScale="92500"/>
          </a:bodyPr>
          <a:lstStyle/>
          <a:p>
            <a:r>
              <a:rPr lang="en-US" dirty="0" smtClean="0"/>
              <a:t>USDA-ARS project 8042-31000-101-00, “Improving Genetic Predictions in Dairy Animals Using Phenotypic and Genomic Information”</a:t>
            </a:r>
          </a:p>
          <a:p>
            <a:r>
              <a:rPr lang="en-US" dirty="0" smtClean="0"/>
              <a:t>Mention </a:t>
            </a:r>
            <a:r>
              <a:rPr lang="en-US" dirty="0"/>
              <a:t>of trade names or commercial products in this article is solely for the purpose of providing specific information and does not imply recommendation or endorsement by the US Department of Agriculture. The USDA is an equal opportunity provider and employer.</a:t>
            </a:r>
          </a:p>
        </p:txBody>
      </p:sp>
      <p:sp>
        <p:nvSpPr>
          <p:cNvPr id="2" name="Footer Placeholder 1"/>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86005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Picture 2" descr="http://i.telegraph.co.uk/multimedia/archive/02961/monty_python_spani_2961214k.jpg"/>
          <p:cNvPicPr>
            <a:picLocks noChangeAspect="1" noChangeArrowheads="1"/>
          </p:cNvPicPr>
          <p:nvPr/>
        </p:nvPicPr>
        <p:blipFill>
          <a:blip r:embed="rId2" cstate="print"/>
          <a:srcRect t="6716" r="839" b="3358"/>
          <a:stretch>
            <a:fillRect/>
          </a:stretch>
        </p:blipFill>
        <p:spPr bwMode="auto">
          <a:xfrm>
            <a:off x="330508" y="1408743"/>
            <a:ext cx="8488496" cy="4808862"/>
          </a:xfrm>
          <a:prstGeom prst="rect">
            <a:avLst/>
          </a:prstGeom>
          <a:noFill/>
        </p:spPr>
      </p:pic>
      <p:sp>
        <p:nvSpPr>
          <p:cNvPr id="3" name="Footer Placeholder 2"/>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485212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solidFill>
                  <a:srgbClr val="D9D7AC"/>
                </a:solidFill>
              </a:rPr>
              <a:t>Cole, J.B.</a:t>
            </a:r>
            <a:r>
              <a:rPr lang="en-US" dirty="0"/>
              <a:t> 2015. A simple strategy for managing many recessive disorders in a dairy cattle breeding program. Genet. Sel. </a:t>
            </a:r>
            <a:r>
              <a:rPr lang="en-US" dirty="0" err="1"/>
              <a:t>Evol</a:t>
            </a:r>
            <a:r>
              <a:rPr lang="en-US" dirty="0"/>
              <a:t>. 47:94</a:t>
            </a:r>
            <a:r>
              <a:rPr lang="en-US" dirty="0" smtClean="0"/>
              <a:t>.</a:t>
            </a:r>
          </a:p>
          <a:p>
            <a:r>
              <a:rPr lang="en-US" dirty="0">
                <a:solidFill>
                  <a:srgbClr val="D9D7AC"/>
                </a:solidFill>
              </a:rPr>
              <a:t>Cole, J.B</a:t>
            </a:r>
            <a:r>
              <a:rPr lang="en-US" dirty="0" smtClean="0">
                <a:solidFill>
                  <a:srgbClr val="D9D7AC"/>
                </a:solidFill>
              </a:rPr>
              <a:t>., D.J. Null, and P.M. </a:t>
            </a:r>
            <a:r>
              <a:rPr lang="en-US" dirty="0" err="1" smtClean="0">
                <a:solidFill>
                  <a:srgbClr val="D9D7AC"/>
                </a:solidFill>
              </a:rPr>
              <a:t>VanRaden</a:t>
            </a:r>
            <a:r>
              <a:rPr lang="en-US" dirty="0" smtClean="0">
                <a:solidFill>
                  <a:srgbClr val="D9D7AC"/>
                </a:solidFill>
              </a:rPr>
              <a:t>. </a:t>
            </a:r>
            <a:r>
              <a:rPr lang="en-US" dirty="0" smtClean="0"/>
              <a:t>2016. Phenotypic </a:t>
            </a:r>
            <a:r>
              <a:rPr lang="en-US" dirty="0"/>
              <a:t>and genetic effects of recessive haplotypes on yield, longevity, and </a:t>
            </a:r>
            <a:r>
              <a:rPr lang="en-US" dirty="0" smtClean="0"/>
              <a:t>fertility. J. Dairy Sci. </a:t>
            </a:r>
            <a:r>
              <a:rPr lang="en-US" dirty="0" err="1" smtClean="0"/>
              <a:t>doi</a:t>
            </a:r>
            <a:r>
              <a:rPr lang="en-US" dirty="0" smtClean="0"/>
              <a:t>: </a:t>
            </a:r>
            <a:r>
              <a:rPr lang="en-US" dirty="0">
                <a:hlinkClick r:id="rId2"/>
              </a:rPr>
              <a:t>http://</a:t>
            </a:r>
            <a:r>
              <a:rPr lang="en-US" dirty="0" smtClean="0">
                <a:hlinkClick r:id="rId2"/>
              </a:rPr>
              <a:t>dx.doi.org/10.3168/jds.2015-10777</a:t>
            </a:r>
            <a:r>
              <a:rPr lang="en-US" dirty="0" smtClean="0"/>
              <a:t>.</a:t>
            </a:r>
            <a:endParaRPr lang="en-US" dirty="0"/>
          </a:p>
          <a:p>
            <a:r>
              <a:rPr lang="en-US" dirty="0" err="1" smtClean="0">
                <a:solidFill>
                  <a:srgbClr val="D9D7AC"/>
                </a:solidFill>
              </a:rPr>
              <a:t>Gaj</a:t>
            </a:r>
            <a:r>
              <a:rPr lang="en-US" dirty="0" smtClean="0">
                <a:solidFill>
                  <a:srgbClr val="D9D7AC"/>
                </a:solidFill>
              </a:rPr>
              <a:t>, T., C.A. </a:t>
            </a:r>
            <a:r>
              <a:rPr lang="en-US" dirty="0" err="1" smtClean="0">
                <a:solidFill>
                  <a:srgbClr val="D9D7AC"/>
                </a:solidFill>
              </a:rPr>
              <a:t>Gersbach</a:t>
            </a:r>
            <a:r>
              <a:rPr lang="en-US" dirty="0" smtClean="0">
                <a:solidFill>
                  <a:srgbClr val="D9D7AC"/>
                </a:solidFill>
              </a:rPr>
              <a:t>, </a:t>
            </a:r>
            <a:r>
              <a:rPr lang="en-US" dirty="0">
                <a:solidFill>
                  <a:srgbClr val="D9D7AC"/>
                </a:solidFill>
              </a:rPr>
              <a:t>and </a:t>
            </a:r>
            <a:r>
              <a:rPr lang="en-US" dirty="0" smtClean="0">
                <a:solidFill>
                  <a:srgbClr val="D9D7AC"/>
                </a:solidFill>
              </a:rPr>
              <a:t>C.F</a:t>
            </a:r>
            <a:r>
              <a:rPr lang="en-US" dirty="0">
                <a:solidFill>
                  <a:srgbClr val="D9D7AC"/>
                </a:solidFill>
              </a:rPr>
              <a:t>. </a:t>
            </a:r>
            <a:r>
              <a:rPr lang="en-US" dirty="0" err="1">
                <a:solidFill>
                  <a:srgbClr val="D9D7AC"/>
                </a:solidFill>
              </a:rPr>
              <a:t>Barbas</a:t>
            </a:r>
            <a:r>
              <a:rPr lang="en-US" dirty="0">
                <a:solidFill>
                  <a:srgbClr val="D9D7AC"/>
                </a:solidFill>
              </a:rPr>
              <a:t> </a:t>
            </a:r>
            <a:r>
              <a:rPr lang="en-US" dirty="0" smtClean="0">
                <a:solidFill>
                  <a:srgbClr val="D9D7AC"/>
                </a:solidFill>
              </a:rPr>
              <a:t>III.</a:t>
            </a:r>
            <a:r>
              <a:rPr lang="en-US" dirty="0" smtClean="0"/>
              <a:t> </a:t>
            </a:r>
            <a:r>
              <a:rPr lang="en-US" dirty="0"/>
              <a:t>2013. ZFN, TALEN, and </a:t>
            </a:r>
            <a:r>
              <a:rPr lang="en-US" dirty="0" smtClean="0"/>
              <a:t>CRISPR/</a:t>
            </a:r>
            <a:r>
              <a:rPr lang="en-US" dirty="0" err="1" smtClean="0"/>
              <a:t>Cas</a:t>
            </a:r>
            <a:r>
              <a:rPr lang="en-US" dirty="0" smtClean="0"/>
              <a:t>-based methods </a:t>
            </a:r>
            <a:r>
              <a:rPr lang="en-US" dirty="0"/>
              <a:t>for genome </a:t>
            </a:r>
            <a:r>
              <a:rPr lang="en-US" dirty="0" smtClean="0"/>
              <a:t>engineering. Trends </a:t>
            </a:r>
            <a:r>
              <a:rPr lang="en-US" dirty="0" err="1" smtClean="0"/>
              <a:t>Biotechnol</a:t>
            </a:r>
            <a:r>
              <a:rPr lang="en-US" dirty="0" smtClean="0"/>
              <a:t>. 31:398–405</a:t>
            </a:r>
            <a:r>
              <a:rPr lang="en-US" dirty="0" smtClean="0"/>
              <a:t>.</a:t>
            </a:r>
          </a:p>
          <a:p>
            <a:r>
              <a:rPr lang="en-US" dirty="0">
                <a:solidFill>
                  <a:srgbClr val="D9D7AC"/>
                </a:solidFill>
              </a:rPr>
              <a:t>Li, Y., J.H.J. van der </a:t>
            </a:r>
            <a:r>
              <a:rPr lang="en-US" dirty="0" err="1">
                <a:solidFill>
                  <a:srgbClr val="D9D7AC"/>
                </a:solidFill>
              </a:rPr>
              <a:t>Werf</a:t>
            </a:r>
            <a:r>
              <a:rPr lang="en-US" dirty="0">
                <a:solidFill>
                  <a:srgbClr val="D9D7AC"/>
                </a:solidFill>
              </a:rPr>
              <a:t>, and B.P. </a:t>
            </a:r>
            <a:r>
              <a:rPr lang="en-US" dirty="0" err="1">
                <a:solidFill>
                  <a:srgbClr val="D9D7AC"/>
                </a:solidFill>
              </a:rPr>
              <a:t>Kinghorn</a:t>
            </a:r>
            <a:r>
              <a:rPr lang="en-US" dirty="0">
                <a:solidFill>
                  <a:srgbClr val="D9D7AC"/>
                </a:solidFill>
              </a:rPr>
              <a:t>. </a:t>
            </a:r>
            <a:r>
              <a:rPr lang="en-US" dirty="0"/>
              <a:t>2006. </a:t>
            </a:r>
            <a:r>
              <a:rPr lang="en-US" dirty="0" err="1"/>
              <a:t>Optimisation</a:t>
            </a:r>
            <a:r>
              <a:rPr lang="en-US" dirty="0"/>
              <a:t> of crossing system using mate selection. Genet. Sel. </a:t>
            </a:r>
            <a:r>
              <a:rPr lang="en-US" dirty="0" err="1"/>
              <a:t>Evol</a:t>
            </a:r>
            <a:r>
              <a:rPr lang="en-US" dirty="0"/>
              <a:t>. 38:147–65</a:t>
            </a:r>
            <a:r>
              <a:rPr lang="en-US" dirty="0" smtClean="0"/>
              <a:t>.</a:t>
            </a:r>
          </a:p>
          <a:p>
            <a:r>
              <a:rPr lang="en-US" dirty="0">
                <a:solidFill>
                  <a:srgbClr val="D9D7AC"/>
                </a:solidFill>
              </a:rPr>
              <a:t>Li, Y., J.H.J. van der </a:t>
            </a:r>
            <a:r>
              <a:rPr lang="en-US" dirty="0" err="1">
                <a:solidFill>
                  <a:srgbClr val="D9D7AC"/>
                </a:solidFill>
              </a:rPr>
              <a:t>Werf</a:t>
            </a:r>
            <a:r>
              <a:rPr lang="en-US" dirty="0">
                <a:solidFill>
                  <a:srgbClr val="D9D7AC"/>
                </a:solidFill>
              </a:rPr>
              <a:t>, and B.P. </a:t>
            </a:r>
            <a:r>
              <a:rPr lang="en-US" dirty="0" err="1">
                <a:solidFill>
                  <a:srgbClr val="D9D7AC"/>
                </a:solidFill>
              </a:rPr>
              <a:t>Kinghorn</a:t>
            </a:r>
            <a:r>
              <a:rPr lang="en-US" dirty="0">
                <a:solidFill>
                  <a:srgbClr val="D9D7AC"/>
                </a:solidFill>
              </a:rPr>
              <a:t>.</a:t>
            </a:r>
            <a:r>
              <a:rPr lang="en-US" dirty="0"/>
              <a:t> 2008. Optimal utilization of non-additive quantitative trait locus in animal breeding programs. J. Anim. Breed. Genet. 125:342–50</a:t>
            </a:r>
            <a:r>
              <a:rPr lang="en-US" dirty="0" smtClean="0"/>
              <a:t>.</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3579944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D9D7AC"/>
                </a:solidFill>
              </a:rPr>
              <a:t>Pryce</a:t>
            </a:r>
            <a:r>
              <a:rPr lang="en-US" dirty="0">
                <a:solidFill>
                  <a:srgbClr val="D9D7AC"/>
                </a:solidFill>
              </a:rPr>
              <a:t>, J.E., B.J. Hayes, and M.E. Goddard.</a:t>
            </a:r>
            <a:r>
              <a:rPr lang="en-US" dirty="0"/>
              <a:t> 2012. Novel strategies to minimize progeny inbreeding while maximizing genetic gain using genomic information. J. Dairy Sci. 95:377–388.</a:t>
            </a:r>
            <a:endParaRPr lang="en-US" dirty="0" smtClean="0"/>
          </a:p>
          <a:p>
            <a:r>
              <a:rPr lang="en-US" dirty="0" smtClean="0">
                <a:solidFill>
                  <a:srgbClr val="D9D7AC"/>
                </a:solidFill>
              </a:rPr>
              <a:t>Shepherd, R.K., and B.P. </a:t>
            </a:r>
            <a:r>
              <a:rPr lang="en-US" dirty="0" err="1" smtClean="0">
                <a:solidFill>
                  <a:srgbClr val="D9D7AC"/>
                </a:solidFill>
              </a:rPr>
              <a:t>Kinghorn</a:t>
            </a:r>
            <a:r>
              <a:rPr lang="en-US" dirty="0" smtClean="0">
                <a:solidFill>
                  <a:srgbClr val="D9D7AC"/>
                </a:solidFill>
              </a:rPr>
              <a:t>. </a:t>
            </a:r>
            <a:r>
              <a:rPr lang="en-US" dirty="0" smtClean="0"/>
              <a:t>2001. </a:t>
            </a:r>
            <a:r>
              <a:rPr lang="en-US" dirty="0"/>
              <a:t>Designing algorithms for mate selection </a:t>
            </a:r>
            <a:r>
              <a:rPr lang="en-US" dirty="0" smtClean="0"/>
              <a:t>when major </a:t>
            </a:r>
            <a:r>
              <a:rPr lang="en-US" dirty="0"/>
              <a:t>genes or QTL are important. </a:t>
            </a:r>
            <a:r>
              <a:rPr lang="en-US" dirty="0" smtClean="0"/>
              <a:t>Proc. Assoc. </a:t>
            </a:r>
            <a:r>
              <a:rPr lang="en-US" dirty="0" err="1" smtClean="0"/>
              <a:t>Advmt</a:t>
            </a:r>
            <a:r>
              <a:rPr lang="en-US" dirty="0" smtClean="0"/>
              <a:t>. Anim. Breed. </a:t>
            </a:r>
            <a:r>
              <a:rPr lang="en-US" dirty="0"/>
              <a:t>Genet</a:t>
            </a:r>
            <a:r>
              <a:rPr lang="en-US" dirty="0" smtClean="0"/>
              <a:t>. 14:377–80</a:t>
            </a:r>
            <a:r>
              <a:rPr lang="en-US" dirty="0"/>
              <a:t>.</a:t>
            </a:r>
          </a:p>
          <a:p>
            <a:r>
              <a:rPr lang="en-US" dirty="0" smtClean="0">
                <a:solidFill>
                  <a:srgbClr val="D9D7AC"/>
                </a:solidFill>
              </a:rPr>
              <a:t>Van </a:t>
            </a:r>
            <a:r>
              <a:rPr lang="en-US" dirty="0" err="1">
                <a:solidFill>
                  <a:srgbClr val="D9D7AC"/>
                </a:solidFill>
              </a:rPr>
              <a:t>Eenennaam</a:t>
            </a:r>
            <a:r>
              <a:rPr lang="en-US" dirty="0">
                <a:solidFill>
                  <a:srgbClr val="D9D7AC"/>
                </a:solidFill>
              </a:rPr>
              <a:t> </a:t>
            </a:r>
            <a:r>
              <a:rPr lang="en-US" dirty="0" smtClean="0">
                <a:solidFill>
                  <a:srgbClr val="D9D7AC"/>
                </a:solidFill>
              </a:rPr>
              <a:t>A.L., and B.P. </a:t>
            </a:r>
            <a:r>
              <a:rPr lang="en-US" dirty="0" err="1" smtClean="0">
                <a:solidFill>
                  <a:srgbClr val="D9D7AC"/>
                </a:solidFill>
              </a:rPr>
              <a:t>Kinghorn</a:t>
            </a:r>
            <a:r>
              <a:rPr lang="en-US" dirty="0" smtClean="0">
                <a:solidFill>
                  <a:srgbClr val="D9D7AC"/>
                </a:solidFill>
              </a:rPr>
              <a:t>. </a:t>
            </a:r>
            <a:r>
              <a:rPr lang="en-US" dirty="0" smtClean="0"/>
              <a:t>2014. Use </a:t>
            </a:r>
            <a:r>
              <a:rPr lang="en-US" dirty="0"/>
              <a:t>of mate selection software to </a:t>
            </a:r>
            <a:r>
              <a:rPr lang="en-US" dirty="0" smtClean="0"/>
              <a:t>manage lethal </a:t>
            </a:r>
            <a:r>
              <a:rPr lang="en-US" dirty="0"/>
              <a:t>recessive conditions in livestock populations. In: </a:t>
            </a:r>
            <a:r>
              <a:rPr lang="en-US" dirty="0" smtClean="0"/>
              <a:t>Proceedings of </a:t>
            </a:r>
            <a:r>
              <a:rPr lang="en-US" dirty="0"/>
              <a:t>the 10th W</a:t>
            </a:r>
            <a:r>
              <a:rPr lang="en-US" dirty="0" smtClean="0"/>
              <a:t>CGALP: 17–22 </a:t>
            </a:r>
            <a:r>
              <a:rPr lang="en-US" dirty="0"/>
              <a:t>August 2014; Vancouver.</a:t>
            </a:r>
            <a:r>
              <a:rPr lang="en-US" dirty="0">
                <a:solidFill>
                  <a:srgbClr val="D9D7AC"/>
                </a:solidFill>
              </a:rPr>
              <a:t> </a:t>
            </a:r>
            <a:r>
              <a:rPr lang="en-US" dirty="0">
                <a:solidFill>
                  <a:srgbClr val="D9D7AC"/>
                </a:solidFill>
                <a:hlinkClick r:id="rId2"/>
              </a:rPr>
              <a:t>https://</a:t>
            </a:r>
            <a:r>
              <a:rPr lang="en-US" dirty="0" smtClean="0">
                <a:solidFill>
                  <a:srgbClr val="D9D7AC"/>
                </a:solidFill>
                <a:hlinkClick r:id="rId2"/>
              </a:rPr>
              <a:t>asas.org/docs/default-source/wcgalp-posters/408_paper_9819_manuscript_1027_0.pdf?sfvrsn=2</a:t>
            </a:r>
            <a:r>
              <a:rPr lang="en-US" dirty="0" smtClean="0"/>
              <a:t>. Accessed </a:t>
            </a:r>
            <a:r>
              <a:rPr lang="en-US" dirty="0"/>
              <a:t>27 Feb 2015</a:t>
            </a:r>
            <a:r>
              <a:rPr lang="en-US" dirty="0" smtClean="0"/>
              <a:t>.</a:t>
            </a:r>
          </a:p>
          <a:p>
            <a:r>
              <a:rPr lang="en-US" dirty="0" err="1" smtClean="0">
                <a:solidFill>
                  <a:srgbClr val="D9D7AC"/>
                </a:solidFill>
              </a:rPr>
              <a:t>Widmar</a:t>
            </a:r>
            <a:r>
              <a:rPr lang="en-US" dirty="0">
                <a:solidFill>
                  <a:srgbClr val="D9D7AC"/>
                </a:solidFill>
              </a:rPr>
              <a:t>, </a:t>
            </a:r>
            <a:r>
              <a:rPr lang="en-US" dirty="0" smtClean="0">
                <a:solidFill>
                  <a:srgbClr val="D9D7AC"/>
                </a:solidFill>
              </a:rPr>
              <a:t>N.J.O., </a:t>
            </a:r>
            <a:r>
              <a:rPr lang="en-US" dirty="0">
                <a:solidFill>
                  <a:srgbClr val="D9D7AC"/>
                </a:solidFill>
              </a:rPr>
              <a:t>M.M. Schutz, and J.B. Cole. </a:t>
            </a:r>
            <a:r>
              <a:rPr lang="en-US" dirty="0"/>
              <a:t>2013. Breeding for polled dairy cows versus dehorning: Preliminary cost assessments &amp; discussion. </a:t>
            </a:r>
            <a:r>
              <a:rPr lang="en-US" dirty="0" err="1" smtClean="0"/>
              <a:t>J.Dairy</a:t>
            </a:r>
            <a:r>
              <a:rPr lang="en-US" dirty="0" smtClean="0"/>
              <a:t> Sci. </a:t>
            </a:r>
            <a:r>
              <a:rPr lang="en-US" dirty="0"/>
              <a:t>96(Suppl. 2):602 (</a:t>
            </a:r>
            <a:r>
              <a:rPr lang="en-US" dirty="0" err="1"/>
              <a:t>abstr</a:t>
            </a:r>
            <a:r>
              <a:rPr lang="en-US" dirty="0"/>
              <a:t>. TH373).</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970363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using marker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D9D7AC"/>
                </a:solidFill>
              </a:rPr>
              <a:t>Shepherd and </a:t>
            </a:r>
            <a:r>
              <a:rPr lang="en-US" dirty="0" err="1">
                <a:solidFill>
                  <a:srgbClr val="D9D7AC"/>
                </a:solidFill>
              </a:rPr>
              <a:t>Kinghorn</a:t>
            </a:r>
            <a:r>
              <a:rPr lang="en-US" dirty="0">
                <a:solidFill>
                  <a:srgbClr val="D9D7AC"/>
                </a:solidFill>
              </a:rPr>
              <a:t> </a:t>
            </a:r>
            <a:r>
              <a:rPr lang="en-US" dirty="0" smtClean="0">
                <a:solidFill>
                  <a:srgbClr val="D9D7AC"/>
                </a:solidFill>
              </a:rPr>
              <a:t>(2001)</a:t>
            </a:r>
            <a:r>
              <a:rPr lang="en-US" dirty="0" smtClean="0"/>
              <a:t> described a look-ahead mate </a:t>
            </a:r>
            <a:r>
              <a:rPr lang="en-US" dirty="0"/>
              <a:t>selection </a:t>
            </a:r>
            <a:r>
              <a:rPr lang="en-US" dirty="0" smtClean="0"/>
              <a:t>scheme using markers.</a:t>
            </a:r>
            <a:endParaRPr lang="en-US" dirty="0"/>
          </a:p>
          <a:p>
            <a:r>
              <a:rPr lang="en-US" dirty="0" smtClean="0">
                <a:solidFill>
                  <a:srgbClr val="D9D7AC"/>
                </a:solidFill>
              </a:rPr>
              <a:t>Li et al. (2006, 2008)</a:t>
            </a:r>
            <a:r>
              <a:rPr lang="en-US" dirty="0" smtClean="0"/>
              <a:t> argued </a:t>
            </a:r>
            <a:r>
              <a:rPr lang="en-US" dirty="0"/>
              <a:t>that QTL genotypes </a:t>
            </a:r>
            <a:r>
              <a:rPr lang="en-US" dirty="0" smtClean="0"/>
              <a:t>provide </a:t>
            </a:r>
            <a:r>
              <a:rPr lang="en-US" dirty="0"/>
              <a:t>more benefit when used in mate selection </a:t>
            </a:r>
            <a:r>
              <a:rPr lang="en-US" dirty="0" smtClean="0"/>
              <a:t>rather than </a:t>
            </a:r>
            <a:r>
              <a:rPr lang="en-US" dirty="0"/>
              <a:t>in index </a:t>
            </a:r>
            <a:r>
              <a:rPr lang="en-US" dirty="0" smtClean="0"/>
              <a:t>selection.</a:t>
            </a:r>
            <a:endParaRPr lang="en-US" dirty="0"/>
          </a:p>
          <a:p>
            <a:r>
              <a:rPr lang="en-US" dirty="0" smtClean="0">
                <a:solidFill>
                  <a:srgbClr val="D9D7AC"/>
                </a:solidFill>
              </a:rPr>
              <a:t>Van </a:t>
            </a:r>
            <a:r>
              <a:rPr lang="en-US" dirty="0" err="1" smtClean="0">
                <a:solidFill>
                  <a:srgbClr val="D9D7AC"/>
                </a:solidFill>
              </a:rPr>
              <a:t>Eenennaam</a:t>
            </a:r>
            <a:r>
              <a:rPr lang="en-US" dirty="0" smtClean="0">
                <a:solidFill>
                  <a:srgbClr val="D9D7AC"/>
                </a:solidFill>
              </a:rPr>
              <a:t> and </a:t>
            </a:r>
            <a:r>
              <a:rPr lang="en-US" dirty="0" err="1" smtClean="0">
                <a:solidFill>
                  <a:srgbClr val="D9D7AC"/>
                </a:solidFill>
              </a:rPr>
              <a:t>Kinghorn</a:t>
            </a:r>
            <a:r>
              <a:rPr lang="en-US" dirty="0" smtClean="0">
                <a:solidFill>
                  <a:srgbClr val="D9D7AC"/>
                </a:solidFill>
              </a:rPr>
              <a:t> (2014)</a:t>
            </a:r>
            <a:r>
              <a:rPr lang="en-US" dirty="0" smtClean="0"/>
              <a:t> proposed selection against </a:t>
            </a:r>
            <a:r>
              <a:rPr lang="en-US" dirty="0"/>
              <a:t>the total number of </a:t>
            </a:r>
            <a:r>
              <a:rPr lang="en-US" dirty="0" smtClean="0"/>
              <a:t>lethal alleles </a:t>
            </a:r>
            <a:r>
              <a:rPr lang="en-US" dirty="0"/>
              <a:t>and recessive lethal genotypes</a:t>
            </a:r>
            <a:r>
              <a:rPr lang="en-US" dirty="0" smtClean="0"/>
              <a:t>.</a:t>
            </a:r>
          </a:p>
          <a:p>
            <a:r>
              <a:rPr lang="en-US" dirty="0" smtClean="0">
                <a:solidFill>
                  <a:srgbClr val="D9D7AC"/>
                </a:solidFill>
              </a:rPr>
              <a:t>Cole (2015) </a:t>
            </a:r>
            <a:r>
              <a:rPr lang="en-US" dirty="0" smtClean="0"/>
              <a:t>suggested that parent averages can be adjusted to account for genetic load in sequential mate allocation schemes.</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1656141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may not be fast enough!</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0242" name="Picture 2" descr="ttps://static-content.springer.com/image/art%3A10.1186%2Fs12711-015-0174-9/MediaObjects/12711_2015_174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6" y="1417638"/>
            <a:ext cx="6858000" cy="51522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7362456" y="5695000"/>
            <a:ext cx="1669752" cy="307777"/>
          </a:xfrm>
          <a:prstGeom prst="rect">
            <a:avLst/>
          </a:prstGeom>
        </p:spPr>
        <p:txBody>
          <a:bodyPr wrap="none">
            <a:spAutoFit/>
          </a:bodyPr>
          <a:lstStyle/>
          <a:p>
            <a:r>
              <a:rPr lang="en-US" sz="1400" b="1" dirty="0" smtClean="0">
                <a:solidFill>
                  <a:schemeClr val="bg1"/>
                </a:solidFill>
              </a:rPr>
              <a:t>Source: </a:t>
            </a:r>
            <a:r>
              <a:rPr lang="en-US" sz="1400" b="1" dirty="0" smtClean="0">
                <a:solidFill>
                  <a:srgbClr val="D9D7AC"/>
                </a:solidFill>
              </a:rPr>
              <a:t>Cole (2015</a:t>
            </a:r>
            <a:r>
              <a:rPr lang="en-US" sz="1400" b="1" dirty="0">
                <a:solidFill>
                  <a:srgbClr val="D9D7AC"/>
                </a:solidFill>
              </a:rPr>
              <a:t>)</a:t>
            </a:r>
            <a:r>
              <a:rPr lang="en-US" sz="1400" b="1" dirty="0">
                <a:solidFill>
                  <a:schemeClr val="bg1"/>
                </a:solidFill>
              </a:rPr>
              <a:t>.</a:t>
            </a:r>
          </a:p>
        </p:txBody>
      </p:sp>
    </p:spTree>
    <p:extLst>
      <p:ext uri="{BB962C8B-B14F-4D97-AF65-F5344CB8AC3E}">
        <p14:creationId xmlns:p14="http://schemas.microsoft.com/office/powerpoint/2010/main" val="17408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editing in livestock</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pic>
        <p:nvPicPr>
          <p:cNvPr id="13314" name="Picture 2" descr="creen Shot 2016-05-10 at 4.15.23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300" y="1277641"/>
            <a:ext cx="2857500" cy="202882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333" t="11018" r="11852" b="11358"/>
          <a:stretch/>
        </p:blipFill>
        <p:spPr>
          <a:xfrm>
            <a:off x="203200" y="1862539"/>
            <a:ext cx="5469467" cy="3992562"/>
          </a:xfrm>
          <a:prstGeom prst="rect">
            <a:avLst/>
          </a:prstGeom>
          <a:ln w="25400">
            <a:solidFill>
              <a:schemeClr val="tx1"/>
            </a:solidFill>
          </a:ln>
        </p:spPr>
      </p:pic>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19484" t="10288" r="19275" b="29288"/>
          <a:stretch/>
        </p:blipFill>
        <p:spPr>
          <a:xfrm>
            <a:off x="3996267" y="3720770"/>
            <a:ext cx="4927601" cy="2734733"/>
          </a:xfrm>
          <a:ln w="25400">
            <a:solidFill>
              <a:schemeClr val="tx1"/>
            </a:solidFill>
          </a:ln>
        </p:spPr>
      </p:pic>
    </p:spTree>
    <p:extLst>
      <p:ext uri="{BB962C8B-B14F-4D97-AF65-F5344CB8AC3E}">
        <p14:creationId xmlns:p14="http://schemas.microsoft.com/office/powerpoint/2010/main" val="69622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pPr marL="0" indent="0">
              <a:buNone/>
            </a:pPr>
            <a:r>
              <a:rPr lang="en-US" dirty="0" smtClean="0"/>
              <a:t>Determine </a:t>
            </a:r>
            <a:r>
              <a:rPr lang="en-US" dirty="0"/>
              <a:t>rates of </a:t>
            </a:r>
            <a:r>
              <a:rPr lang="en-US" dirty="0">
                <a:solidFill>
                  <a:srgbClr val="FFFF00"/>
                </a:solidFill>
              </a:rPr>
              <a:t>allele frequency change </a:t>
            </a:r>
            <a:r>
              <a:rPr lang="en-US" dirty="0"/>
              <a:t>and quantify differences in </a:t>
            </a:r>
            <a:r>
              <a:rPr lang="en-US" dirty="0">
                <a:solidFill>
                  <a:srgbClr val="FFFF00"/>
                </a:solidFill>
              </a:rPr>
              <a:t>cumulative genetic ga</a:t>
            </a:r>
            <a:r>
              <a:rPr lang="en-US" dirty="0"/>
              <a:t>in for several genome editing technologies while considering </a:t>
            </a:r>
            <a:r>
              <a:rPr lang="en-US" dirty="0">
                <a:solidFill>
                  <a:srgbClr val="FFFF00"/>
                </a:solidFill>
              </a:rPr>
              <a:t>varying numbers of recessives </a:t>
            </a:r>
            <a:r>
              <a:rPr lang="en-US" dirty="0"/>
              <a:t>and </a:t>
            </a:r>
            <a:r>
              <a:rPr lang="en-US" dirty="0">
                <a:solidFill>
                  <a:srgbClr val="FFFF00"/>
                </a:solidFill>
              </a:rPr>
              <a:t>different proportions of bulls and cows </a:t>
            </a:r>
            <a:r>
              <a:rPr lang="en-US" dirty="0"/>
              <a:t>to be edited.  </a:t>
            </a:r>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2113131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43"/>
            <a:ext cx="8229600" cy="1143000"/>
          </a:xfrm>
        </p:spPr>
        <p:txBody>
          <a:bodyPr/>
          <a:lstStyle/>
          <a:p>
            <a:r>
              <a:rPr lang="en-US" dirty="0" smtClean="0"/>
              <a:t>Materials and Methods</a:t>
            </a:r>
            <a:endParaRPr lang="en-US" dirty="0"/>
          </a:p>
        </p:txBody>
      </p:sp>
    </p:spTree>
    <p:extLst>
      <p:ext uri="{BB962C8B-B14F-4D97-AF65-F5344CB8AC3E}">
        <p14:creationId xmlns:p14="http://schemas.microsoft.com/office/powerpoint/2010/main" val="37796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20000"/>
            <a:extLst>
              <a:ext uri="{28A0092B-C50C-407E-A947-70E740481C1C}">
                <a14:useLocalDpi xmlns:a14="http://schemas.microsoft.com/office/drawing/2010/main" val="0"/>
              </a:ext>
            </a:extLst>
          </a:blip>
          <a:srcRect l="13798" t="20568" r="13038"/>
          <a:stretch/>
        </p:blipFill>
        <p:spPr>
          <a:xfrm>
            <a:off x="1261641" y="1434453"/>
            <a:ext cx="6690168" cy="4539522"/>
          </a:xfrm>
          <a:prstGeom prst="rect">
            <a:avLst/>
          </a:prstGeom>
        </p:spPr>
      </p:pic>
      <p:sp>
        <p:nvSpPr>
          <p:cNvPr id="2" name="Title 1"/>
          <p:cNvSpPr>
            <a:spLocks noGrp="1"/>
          </p:cNvSpPr>
          <p:nvPr>
            <p:ph type="title"/>
          </p:nvPr>
        </p:nvSpPr>
        <p:spPr/>
        <p:txBody>
          <a:bodyPr/>
          <a:lstStyle/>
          <a:p>
            <a:r>
              <a:rPr lang="en-US" dirty="0" smtClean="0"/>
              <a:t>Simulation program</a:t>
            </a:r>
            <a:endParaRPr lang="en-US" dirty="0"/>
          </a:p>
        </p:txBody>
      </p:sp>
      <p:sp>
        <p:nvSpPr>
          <p:cNvPr id="3" name="Content Placeholder 2"/>
          <p:cNvSpPr>
            <a:spLocks noGrp="1"/>
          </p:cNvSpPr>
          <p:nvPr>
            <p:ph idx="1"/>
          </p:nvPr>
        </p:nvSpPr>
        <p:spPr/>
        <p:txBody>
          <a:bodyPr>
            <a:normAutofit lnSpcReduction="10000"/>
          </a:bodyPr>
          <a:lstStyle/>
          <a:p>
            <a:r>
              <a:rPr lang="en-US" dirty="0" smtClean="0"/>
              <a:t>The multiple-recessives program of </a:t>
            </a:r>
            <a:r>
              <a:rPr lang="en-US" dirty="0" smtClean="0">
                <a:solidFill>
                  <a:srgbClr val="D9D7AC"/>
                </a:solidFill>
              </a:rPr>
              <a:t>Cole (2015)</a:t>
            </a:r>
            <a:r>
              <a:rPr lang="en-US" dirty="0" smtClean="0"/>
              <a:t> was modified to accommodate gene editing</a:t>
            </a:r>
          </a:p>
          <a:p>
            <a:pPr lvl="1"/>
            <a:r>
              <a:rPr lang="en-US" dirty="0" smtClean="0"/>
              <a:t>Code will be deposited on GitHub at time of manuscript submission under a CC0 1.0 license</a:t>
            </a:r>
          </a:p>
          <a:p>
            <a:r>
              <a:rPr lang="en-US" dirty="0" smtClean="0"/>
              <a:t>Any number or combination of recessives may be edited</a:t>
            </a:r>
          </a:p>
          <a:p>
            <a:r>
              <a:rPr lang="en-US" dirty="0" smtClean="0"/>
              <a:t>Written in Python 2.7 with </a:t>
            </a:r>
            <a:r>
              <a:rPr lang="en-US" dirty="0" err="1" smtClean="0"/>
              <a:t>Jupyter</a:t>
            </a:r>
            <a:r>
              <a:rPr lang="en-US" dirty="0" smtClean="0"/>
              <a:t> notebooks for analysis</a:t>
            </a:r>
            <a:endParaRPr lang="en-US" dirty="0"/>
          </a:p>
        </p:txBody>
      </p:sp>
      <p:sp>
        <p:nvSpPr>
          <p:cNvPr id="4" name="Footer Placeholder 3"/>
          <p:cNvSpPr>
            <a:spLocks noGrp="1"/>
          </p:cNvSpPr>
          <p:nvPr>
            <p:ph type="ftr" sz="quarter" idx="3"/>
          </p:nvPr>
        </p:nvSpPr>
        <p:spPr/>
        <p:txBody>
          <a:bodyPr/>
          <a:lstStyle/>
          <a:p>
            <a:r>
              <a:rPr lang="en-US" smtClean="0"/>
              <a:t>Department of Animal Biosciences, University of Guelph, Ontario, 9 August 2016</a:t>
            </a:r>
            <a:endParaRPr lang="en-US" dirty="0"/>
          </a:p>
        </p:txBody>
      </p:sp>
    </p:spTree>
    <p:extLst>
      <p:ext uri="{BB962C8B-B14F-4D97-AF65-F5344CB8AC3E}">
        <p14:creationId xmlns:p14="http://schemas.microsoft.com/office/powerpoint/2010/main" val="727300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10549</TotalTime>
  <Words>2159</Words>
  <Application>Microsoft Macintosh PowerPoint</Application>
  <PresentationFormat>On-screen Show (4:3)</PresentationFormat>
  <Paragraphs>415</Paragraphs>
  <Slides>39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Gill Sans SemiBold</vt:lpstr>
      <vt:lpstr>Helvetica Light</vt:lpstr>
      <vt:lpstr>Times New Roman</vt:lpstr>
      <vt:lpstr>Trebuchet MS</vt:lpstr>
      <vt:lpstr>Arial</vt:lpstr>
      <vt:lpstr>Office Theme</vt:lpstr>
      <vt:lpstr>Managing many recessive disorders in a dairy cattle breeding program using gene editing</vt:lpstr>
      <vt:lpstr>Introduction</vt:lpstr>
      <vt:lpstr>Estimated cost of genetic load</vt:lpstr>
      <vt:lpstr>Selection using marker information</vt:lpstr>
      <vt:lpstr>Selection may not be fast enough!</vt:lpstr>
      <vt:lpstr>Gene editing in livestock</vt:lpstr>
      <vt:lpstr>Objective</vt:lpstr>
      <vt:lpstr>Materials and Methods</vt:lpstr>
      <vt:lpstr>Simulation program</vt:lpstr>
      <vt:lpstr>Jupyter notebook (example)</vt:lpstr>
      <vt:lpstr>Program flow</vt:lpstr>
      <vt:lpstr>Parameters used</vt:lpstr>
      <vt:lpstr>Recessives in US Holsteins</vt:lpstr>
      <vt:lpstr>Sequential mate allocation</vt:lpstr>
      <vt:lpstr>Mate allocation (cont’d)</vt:lpstr>
      <vt:lpstr>Scenarios simulated</vt:lpstr>
      <vt:lpstr>Recessives by scenario</vt:lpstr>
      <vt:lpstr>Gene editing algorithm</vt:lpstr>
      <vt:lpstr>Properties of gene editing strategies</vt:lpstr>
      <vt:lpstr>Embryos to be edited</vt:lpstr>
      <vt:lpstr>Low efficiency means higher costs</vt:lpstr>
      <vt:lpstr>Multiple Recessives</vt:lpstr>
      <vt:lpstr>Allele frequency change</vt:lpstr>
      <vt:lpstr>Inbreeding</vt:lpstr>
      <vt:lpstr>Cumulative genetic gain</vt:lpstr>
      <vt:lpstr>Embryonic deaths by generation</vt:lpstr>
      <vt:lpstr>Horned</vt:lpstr>
      <vt:lpstr>Why edit for polled?</vt:lpstr>
      <vt:lpstr>Adding polled to Net Merit</vt:lpstr>
      <vt:lpstr>Economic value of polled animals</vt:lpstr>
      <vt:lpstr>Allele frequency change</vt:lpstr>
      <vt:lpstr>Inbreeding</vt:lpstr>
      <vt:lpstr>Cumulative genetic gain</vt:lpstr>
      <vt:lpstr>Key findings</vt:lpstr>
      <vt:lpstr>Conclusions</vt:lpstr>
      <vt:lpstr>Acknowledgments</vt:lpstr>
      <vt:lpstr>Questions?</vt:lpstr>
      <vt:lpstr>References</vt:lpstr>
      <vt:lpstr>References (cont’d)</vt:lpstr>
    </vt:vector>
  </TitlesOfParts>
  <Company>Animal Improvement Programs Laboratory, ARS, USDA</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Cole</dc:creator>
  <cp:lastModifiedBy>John Cole</cp:lastModifiedBy>
  <cp:revision>238</cp:revision>
  <dcterms:created xsi:type="dcterms:W3CDTF">2015-07-17T21:43:40Z</dcterms:created>
  <dcterms:modified xsi:type="dcterms:W3CDTF">2016-08-08T13:35:13Z</dcterms:modified>
</cp:coreProperties>
</file>