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3" r:id="rId1"/>
  </p:sldMasterIdLst>
  <p:notesMasterIdLst>
    <p:notesMasterId r:id="rId18"/>
  </p:notesMasterIdLst>
  <p:handoutMasterIdLst>
    <p:handoutMasterId r:id="rId19"/>
  </p:handoutMasterIdLst>
  <p:sldIdLst>
    <p:sldId id="256" r:id="rId2"/>
    <p:sldId id="407" r:id="rId3"/>
    <p:sldId id="420" r:id="rId4"/>
    <p:sldId id="426" r:id="rId5"/>
    <p:sldId id="408" r:id="rId6"/>
    <p:sldId id="425" r:id="rId7"/>
    <p:sldId id="413" r:id="rId8"/>
    <p:sldId id="424" r:id="rId9"/>
    <p:sldId id="423" r:id="rId10"/>
    <p:sldId id="421" r:id="rId11"/>
    <p:sldId id="416" r:id="rId12"/>
    <p:sldId id="417" r:id="rId13"/>
    <p:sldId id="418" r:id="rId14"/>
    <p:sldId id="419" r:id="rId15"/>
    <p:sldId id="386" r:id="rId16"/>
    <p:sldId id="427" r:id="rId17"/>
  </p:sldIdLst>
  <p:sldSz cx="9144000" cy="6858000" type="screen4x3"/>
  <p:notesSz cx="6881813" cy="92964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Monotype Sorts" pitchFamily="2" charset="2"/>
      <p:regular r:id="rId24"/>
    </p:embeddedFont>
    <p:embeddedFont>
      <p:font typeface="Humnst777 BT" pitchFamily="34" charset="0"/>
      <p:regular r:id="rId25"/>
      <p:bold r:id="rId26"/>
      <p:italic r:id="rId27"/>
      <p:boldItalic r:id="rId28"/>
    </p:embeddedFont>
    <p:embeddedFont>
      <p:font typeface="SymbolProp BT" pitchFamily="18" charset="2"/>
      <p:regular r:id="rId29"/>
    </p:embeddedFont>
    <p:embeddedFont>
      <p:font typeface="Arial Unicode MS" pitchFamily="34" charset="-128"/>
      <p:regular r:id="rId3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FFFF00"/>
    <a:srgbClr val="00FF00"/>
    <a:srgbClr val="FFF000"/>
    <a:srgbClr val="00FFFF"/>
    <a:srgbClr val="969696"/>
    <a:srgbClr val="B2B2B2"/>
    <a:srgbClr val="FF6565"/>
    <a:srgbClr val="FF6178"/>
    <a:srgbClr val="FF6699"/>
    <a:srgbClr val="99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>
      <p:cViewPr>
        <p:scale>
          <a:sx n="50" d="100"/>
          <a:sy n="50" d="100"/>
        </p:scale>
        <p:origin x="-1452" y="-272"/>
      </p:cViewPr>
      <p:guideLst>
        <p:guide orient="horz" pos="1680"/>
        <p:guide pos="1200"/>
        <p:guide pos="39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191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t" anchorCtr="0" compatLnSpc="1">
            <a:prstTxWarp prst="textNoShape">
              <a:avLst/>
            </a:prstTxWarp>
          </a:bodyPr>
          <a:lstStyle>
            <a:lvl1pPr defTabSz="928688">
              <a:defRPr/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902" y="0"/>
            <a:ext cx="298191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t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216"/>
            <a:ext cx="298191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b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902" y="8832216"/>
            <a:ext cx="298191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b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fld id="{59329266-5292-4C10-83D1-A41825AC0FC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191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t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902" y="0"/>
            <a:ext cx="298191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t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91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992" y="4416109"/>
            <a:ext cx="5045830" cy="418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216"/>
            <a:ext cx="298191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b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902" y="8832216"/>
            <a:ext cx="298191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b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fld id="{6D8F8786-532C-45D6-A934-7CD601DD53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3AFE92-F3AD-43D7-9CDC-79C3FBC5CD8E}" type="slidenum">
              <a:rPr lang="en-US"/>
              <a:pPr/>
              <a:t>9</a:t>
            </a:fld>
            <a:endParaRPr lang="en-US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312417" y="9545383"/>
            <a:ext cx="3303955" cy="499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507" algn="l"/>
                <a:tab pos="911016" algn="l"/>
                <a:tab pos="1366524" algn="l"/>
                <a:tab pos="1822031" algn="l"/>
                <a:tab pos="2277540" algn="l"/>
                <a:tab pos="2733047" algn="l"/>
                <a:tab pos="3188556" algn="l"/>
                <a:tab pos="3644064" algn="l"/>
                <a:tab pos="4099571" algn="l"/>
                <a:tab pos="4555079" algn="l"/>
                <a:tab pos="5010587" algn="l"/>
                <a:tab pos="5466095" algn="l"/>
                <a:tab pos="5921603" algn="l"/>
                <a:tab pos="6377110" algn="l"/>
                <a:tab pos="6832619" algn="l"/>
                <a:tab pos="7288127" algn="l"/>
                <a:tab pos="7743634" algn="l"/>
                <a:tab pos="8199142" algn="l"/>
                <a:tab pos="8654651" algn="l"/>
                <a:tab pos="9110158" algn="l"/>
              </a:tabLst>
            </a:pPr>
            <a:fld id="{E7D30B2E-4F6E-482C-8D69-40A9D77DC140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507" algn="l"/>
                  <a:tab pos="911016" algn="l"/>
                  <a:tab pos="1366524" algn="l"/>
                  <a:tab pos="1822031" algn="l"/>
                  <a:tab pos="2277540" algn="l"/>
                  <a:tab pos="2733047" algn="l"/>
                  <a:tab pos="3188556" algn="l"/>
                  <a:tab pos="3644064" algn="l"/>
                  <a:tab pos="4099571" algn="l"/>
                  <a:tab pos="4555079" algn="l"/>
                  <a:tab pos="5010587" algn="l"/>
                  <a:tab pos="5466095" algn="l"/>
                  <a:tab pos="5921603" algn="l"/>
                  <a:tab pos="6377110" algn="l"/>
                  <a:tab pos="6832619" algn="l"/>
                  <a:tab pos="7288127" algn="l"/>
                  <a:tab pos="7743634" algn="l"/>
                  <a:tab pos="8199142" algn="l"/>
                  <a:tab pos="8654651" algn="l"/>
                  <a:tab pos="9110158" algn="l"/>
                </a:tabLst>
              </a:pPr>
              <a:t>9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12416" y="9545385"/>
            <a:ext cx="3305512" cy="50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507" algn="l"/>
                <a:tab pos="911016" algn="l"/>
                <a:tab pos="1366524" algn="l"/>
                <a:tab pos="1822031" algn="l"/>
                <a:tab pos="2277540" algn="l"/>
                <a:tab pos="2733047" algn="l"/>
                <a:tab pos="3188556" algn="l"/>
                <a:tab pos="3644064" algn="l"/>
                <a:tab pos="4099571" algn="l"/>
                <a:tab pos="4555079" algn="l"/>
                <a:tab pos="5010587" algn="l"/>
                <a:tab pos="5466095" algn="l"/>
                <a:tab pos="5921603" algn="l"/>
                <a:tab pos="6377110" algn="l"/>
                <a:tab pos="6832619" algn="l"/>
                <a:tab pos="7288127" algn="l"/>
                <a:tab pos="7743634" algn="l"/>
                <a:tab pos="8199142" algn="l"/>
                <a:tab pos="8654651" algn="l"/>
                <a:tab pos="9110158" algn="l"/>
              </a:tabLst>
            </a:pPr>
            <a:fld id="{F9F8C57C-3639-4C42-A70F-6C223FEFE3F9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507" algn="l"/>
                  <a:tab pos="911016" algn="l"/>
                  <a:tab pos="1366524" algn="l"/>
                  <a:tab pos="1822031" algn="l"/>
                  <a:tab pos="2277540" algn="l"/>
                  <a:tab pos="2733047" algn="l"/>
                  <a:tab pos="3188556" algn="l"/>
                  <a:tab pos="3644064" algn="l"/>
                  <a:tab pos="4099571" algn="l"/>
                  <a:tab pos="4555079" algn="l"/>
                  <a:tab pos="5010587" algn="l"/>
                  <a:tab pos="5466095" algn="l"/>
                  <a:tab pos="5921603" algn="l"/>
                  <a:tab pos="6377110" algn="l"/>
                  <a:tab pos="6832619" algn="l"/>
                  <a:tab pos="7288127" algn="l"/>
                  <a:tab pos="7743634" algn="l"/>
                  <a:tab pos="8199142" algn="l"/>
                  <a:tab pos="8654651" algn="l"/>
                  <a:tab pos="9110158" algn="l"/>
                </a:tabLst>
              </a:pPr>
              <a:t>9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76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62574" y="4771899"/>
            <a:ext cx="6094341" cy="452133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rgbClr val="00003C"/>
            </a:gs>
            <a:gs pos="100000">
              <a:srgbClr val="14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685800" y="3656013"/>
            <a:ext cx="7239000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3400"/>
              </a:lnSpc>
              <a:spcAft>
                <a:spcPts val="600"/>
              </a:spcAft>
              <a:defRPr/>
            </a:pPr>
            <a:r>
              <a:rPr lang="en-US" sz="3200" b="1" dirty="0" smtClean="0">
                <a:solidFill>
                  <a:srgbClr val="FFF000"/>
                </a:solidFill>
                <a:latin typeface="Calibri" pitchFamily="34" charset="0"/>
              </a:rPr>
              <a:t>Paul VanRaden</a:t>
            </a:r>
            <a:r>
              <a:rPr lang="en-US" sz="3200" b="1" baseline="30000" dirty="0" smtClean="0">
                <a:solidFill>
                  <a:srgbClr val="FFF000"/>
                </a:solidFill>
                <a:latin typeface="Calibri" pitchFamily="34" charset="0"/>
              </a:rPr>
              <a:t>1</a:t>
            </a:r>
            <a:r>
              <a:rPr lang="en-US" sz="3200" b="1" dirty="0" smtClean="0">
                <a:solidFill>
                  <a:srgbClr val="FFF000"/>
                </a:solidFill>
                <a:latin typeface="Calibri" pitchFamily="34" charset="0"/>
              </a:rPr>
              <a:t>, Jan Wright</a:t>
            </a:r>
            <a:r>
              <a:rPr lang="en-US" sz="3200" b="1" baseline="30000" dirty="0" smtClean="0">
                <a:solidFill>
                  <a:srgbClr val="FFF000"/>
                </a:solidFill>
                <a:latin typeface="Calibri" pitchFamily="34" charset="0"/>
              </a:rPr>
              <a:t>1</a:t>
            </a:r>
            <a:r>
              <a:rPr lang="en-US" sz="3200" b="1" dirty="0" smtClean="0">
                <a:solidFill>
                  <a:srgbClr val="FFF000"/>
                </a:solidFill>
                <a:latin typeface="Calibri" pitchFamily="34" charset="0"/>
              </a:rPr>
              <a:t>, Mel Tooker</a:t>
            </a:r>
            <a:r>
              <a:rPr lang="en-US" sz="3200" b="1" baseline="30000" dirty="0" smtClean="0">
                <a:solidFill>
                  <a:srgbClr val="FFF000"/>
                </a:solidFill>
                <a:latin typeface="Calibri" pitchFamily="34" charset="0"/>
              </a:rPr>
              <a:t>1</a:t>
            </a:r>
            <a:r>
              <a:rPr lang="en-US" sz="3200" b="1" dirty="0" smtClean="0">
                <a:solidFill>
                  <a:srgbClr val="FFF000"/>
                </a:solidFill>
                <a:latin typeface="Calibri" pitchFamily="34" charset="0"/>
              </a:rPr>
              <a:t>,</a:t>
            </a:r>
            <a:r>
              <a:rPr lang="en-US" sz="3200" b="1" baseline="0" dirty="0" smtClean="0">
                <a:solidFill>
                  <a:srgbClr val="FFF000"/>
                </a:solidFill>
                <a:latin typeface="Calibri" pitchFamily="34" charset="0"/>
              </a:rPr>
              <a:t> and Duane Norman</a:t>
            </a:r>
            <a:r>
              <a:rPr lang="en-US" sz="3200" b="1" baseline="30000" dirty="0" smtClean="0">
                <a:solidFill>
                  <a:srgbClr val="FFF000"/>
                </a:solidFill>
                <a:latin typeface="Calibri" pitchFamily="34" charset="0"/>
              </a:rPr>
              <a:t>2</a:t>
            </a:r>
            <a:endParaRPr lang="en-US" sz="3200" b="1" dirty="0">
              <a:solidFill>
                <a:srgbClr val="FFF000"/>
              </a:solidFill>
              <a:latin typeface="Calibri" pitchFamily="34" charset="0"/>
            </a:endParaRPr>
          </a:p>
          <a:p>
            <a:pPr>
              <a:lnSpc>
                <a:spcPts val="3000"/>
              </a:lnSpc>
              <a:defRPr/>
            </a:pPr>
            <a:r>
              <a:rPr lang="en-US" sz="2800" b="1" baseline="30000" dirty="0" smtClean="0">
                <a:solidFill>
                  <a:srgbClr val="FFF000"/>
                </a:solidFill>
                <a:latin typeface="Calibri" pitchFamily="34" charset="0"/>
              </a:rPr>
              <a:t>1</a:t>
            </a:r>
            <a:r>
              <a:rPr lang="en-US" sz="2800" b="1" dirty="0" smtClean="0">
                <a:latin typeface="Calibri" pitchFamily="34" charset="0"/>
              </a:rPr>
              <a:t>Animal Genomics and Improvement Laboratory</a:t>
            </a:r>
            <a:endParaRPr lang="en-US" sz="2800" b="1" dirty="0">
              <a:latin typeface="Calibri" pitchFamily="34" charset="0"/>
            </a:endParaRPr>
          </a:p>
          <a:p>
            <a:pPr>
              <a:lnSpc>
                <a:spcPts val="3000"/>
              </a:lnSpc>
              <a:defRPr/>
            </a:pPr>
            <a:r>
              <a:rPr lang="en-US" sz="2800" b="1" dirty="0" smtClean="0">
                <a:latin typeface="Calibri" pitchFamily="34" charset="0"/>
              </a:rPr>
              <a:t>USDA-ARS,</a:t>
            </a:r>
            <a:r>
              <a:rPr lang="en-US" sz="2800" b="1" baseline="0" dirty="0" smtClean="0">
                <a:latin typeface="Calibri" pitchFamily="34" charset="0"/>
              </a:rPr>
              <a:t> </a:t>
            </a:r>
            <a:r>
              <a:rPr lang="en-US" sz="2800" b="1" dirty="0" smtClean="0">
                <a:latin typeface="Calibri" pitchFamily="34" charset="0"/>
              </a:rPr>
              <a:t>Beltsville</a:t>
            </a:r>
            <a:r>
              <a:rPr lang="en-US" sz="2800" b="1" dirty="0">
                <a:latin typeface="Calibri" pitchFamily="34" charset="0"/>
              </a:rPr>
              <a:t>, </a:t>
            </a:r>
            <a:r>
              <a:rPr lang="en-US" sz="2800" b="1" dirty="0" smtClean="0">
                <a:latin typeface="Calibri" pitchFamily="34" charset="0"/>
              </a:rPr>
              <a:t>MD</a:t>
            </a:r>
          </a:p>
          <a:p>
            <a:pPr>
              <a:lnSpc>
                <a:spcPts val="3000"/>
              </a:lnSpc>
              <a:defRPr/>
            </a:pPr>
            <a:r>
              <a:rPr lang="en-US" sz="2800" b="1" baseline="30000" dirty="0" smtClean="0">
                <a:solidFill>
                  <a:srgbClr val="FFF000"/>
                </a:solidFill>
                <a:latin typeface="Calibri" pitchFamily="34" charset="0"/>
              </a:rPr>
              <a:t>2</a:t>
            </a:r>
            <a:r>
              <a:rPr lang="en-US" sz="2800" b="1" dirty="0" smtClean="0">
                <a:latin typeface="Calibri" pitchFamily="34" charset="0"/>
              </a:rPr>
              <a:t>Council on Dairy Cattle Breeding, Bowie, MD</a:t>
            </a:r>
            <a:endParaRPr lang="en-US" sz="2800" b="1" dirty="0">
              <a:latin typeface="Calibri" pitchFamily="34" charset="0"/>
            </a:endParaRPr>
          </a:p>
          <a:p>
            <a:pPr>
              <a:defRPr/>
            </a:pPr>
            <a:r>
              <a:rPr lang="en-US" sz="2800" b="1" dirty="0" smtClean="0">
                <a:solidFill>
                  <a:srgbClr val="FFF000"/>
                </a:solidFill>
                <a:latin typeface="Calibri" pitchFamily="34" charset="0"/>
              </a:rPr>
              <a:t>paul.vanraden@ars.usda.gov</a:t>
            </a:r>
            <a:endParaRPr lang="en-US" sz="2800" b="1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ltGray">
          <a:xfrm>
            <a:off x="8280400" y="6564313"/>
            <a:ext cx="558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kumimoji="1" lang="en-US" sz="1000" b="1" dirty="0">
              <a:latin typeface="Humnst777 BT" pitchFamily="34" charset="0"/>
            </a:endParaRPr>
          </a:p>
        </p:txBody>
      </p:sp>
      <p:sp>
        <p:nvSpPr>
          <p:cNvPr id="11" name="Text Box 50"/>
          <p:cNvSpPr txBox="1">
            <a:spLocks noChangeArrowheads="1"/>
          </p:cNvSpPr>
          <p:nvPr/>
        </p:nvSpPr>
        <p:spPr bwMode="ltGray">
          <a:xfrm>
            <a:off x="7741260" y="6583680"/>
            <a:ext cx="64716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b="1" dirty="0" smtClean="0">
                <a:latin typeface="Calibri" pitchFamily="34" charset="0"/>
              </a:rPr>
              <a:t>VanRaden</a:t>
            </a:r>
            <a:endParaRPr kumimoji="1" lang="en-US" b="1" dirty="0">
              <a:latin typeface="Calibri" pitchFamily="34" charset="0"/>
            </a:endParaRPr>
          </a:p>
        </p:txBody>
      </p:sp>
      <p:sp>
        <p:nvSpPr>
          <p:cNvPr id="12" name="Text Box 51"/>
          <p:cNvSpPr txBox="1">
            <a:spLocks noChangeArrowheads="1"/>
          </p:cNvSpPr>
          <p:nvPr/>
        </p:nvSpPr>
        <p:spPr bwMode="ltGray">
          <a:xfrm>
            <a:off x="227013" y="6583680"/>
            <a:ext cx="564113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latin typeface="Calibri" pitchFamily="34" charset="0"/>
              </a:rPr>
              <a:t>Interbull annual meeting, Puerto </a:t>
            </a:r>
            <a:r>
              <a:rPr lang="en-US" b="1" dirty="0" err="1" smtClean="0">
                <a:latin typeface="Calibri" pitchFamily="34" charset="0"/>
              </a:rPr>
              <a:t>Varas</a:t>
            </a:r>
            <a:r>
              <a:rPr lang="en-US" b="1" dirty="0" smtClean="0">
                <a:latin typeface="Calibri" pitchFamily="34" charset="0"/>
              </a:rPr>
              <a:t>, Chile; Oct. 25, 2016 </a:t>
            </a:r>
            <a:r>
              <a:rPr kumimoji="1" lang="en-US" b="1" dirty="0" smtClean="0">
                <a:latin typeface="Calibri" pitchFamily="34" charset="0"/>
              </a:rPr>
              <a:t>(</a:t>
            </a:r>
            <a:fld id="{FC8ABD28-F4D0-4264-9A80-E8A931BA0A41}" type="slidenum">
              <a:rPr kumimoji="1" lang="en-US" b="1" smtClean="0">
                <a:latin typeface="Calibri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b="1" dirty="0" smtClean="0">
                <a:latin typeface="Calibri" pitchFamily="34" charset="0"/>
              </a:rPr>
              <a:t>)</a:t>
            </a:r>
            <a:endParaRPr kumimoji="1" lang="en-US" b="1" dirty="0">
              <a:latin typeface="Calibri" pitchFamily="34" charset="0"/>
            </a:endParaRPr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5613"/>
            <a:ext cx="7769225" cy="1661993"/>
          </a:xfrm>
        </p:spPr>
        <p:txBody>
          <a:bodyPr/>
          <a:lstStyle>
            <a:lvl1pPr>
              <a:defRPr sz="5400" b="1">
                <a:solidFill>
                  <a:srgbClr val="FFF000"/>
                </a:solidFill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6" name="Picture 15" descr="USDA logo-sm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20129" y="6375608"/>
            <a:ext cx="516367" cy="36576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 bwMode="auto">
          <a:xfrm>
            <a:off x="0" y="3246120"/>
            <a:ext cx="9144000" cy="0"/>
          </a:xfrm>
          <a:prstGeom prst="line">
            <a:avLst/>
          </a:prstGeom>
          <a:ln w="82550">
            <a:gradFill flip="none" rotWithShape="1">
              <a:gsLst>
                <a:gs pos="20000">
                  <a:srgbClr val="009900"/>
                </a:gs>
                <a:gs pos="50000">
                  <a:srgbClr val="00003C"/>
                </a:gs>
                <a:gs pos="85000">
                  <a:schemeClr val="tx1"/>
                </a:gs>
              </a:gsLst>
              <a:lin ang="5400000" scaled="1"/>
              <a:tileRect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2062103"/>
          </a:xfrm>
        </p:spPr>
        <p:txBody>
          <a:bodyPr/>
          <a:lstStyle>
            <a:lvl1pPr marL="287338" indent="-287338">
              <a:spcAft>
                <a:spcPts val="3000"/>
              </a:spcAft>
              <a:defRPr/>
            </a:lvl1pPr>
            <a:lvl2pPr marL="628650" indent="-228600">
              <a:spcAft>
                <a:spcPts val="3000"/>
              </a:spcAft>
              <a:defRPr/>
            </a:lvl2pPr>
            <a:lvl3pPr marL="1081088" indent="-454025">
              <a:spcAft>
                <a:spcPts val="3000"/>
              </a:spcAft>
              <a:buFont typeface="Humnst777 BT" pitchFamily="34" charset="0"/>
              <a:buChar char="−"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33488"/>
            <a:ext cx="4037012" cy="2339102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33488"/>
            <a:ext cx="4037013" cy="2339102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33488"/>
            <a:ext cx="8226425" cy="192405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C"/>
            </a:gs>
            <a:gs pos="100000">
              <a:srgbClr val="14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82563"/>
            <a:ext cx="82264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233488"/>
            <a:ext cx="82264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Text Box 50"/>
          <p:cNvSpPr txBox="1">
            <a:spLocks noChangeArrowheads="1"/>
          </p:cNvSpPr>
          <p:nvPr/>
        </p:nvSpPr>
        <p:spPr bwMode="ltGray">
          <a:xfrm>
            <a:off x="7741260" y="6583680"/>
            <a:ext cx="64716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b="1" dirty="0" smtClean="0">
                <a:latin typeface="Calibri" pitchFamily="34" charset="0"/>
              </a:rPr>
              <a:t>VanRaden</a:t>
            </a:r>
            <a:endParaRPr kumimoji="1" lang="en-US" b="1" dirty="0">
              <a:latin typeface="Calibri" pitchFamily="34" charset="0"/>
            </a:endParaRPr>
          </a:p>
        </p:txBody>
      </p:sp>
      <p:pic>
        <p:nvPicPr>
          <p:cNvPr id="16" name="Picture 15" descr="USDA logo-small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20129" y="6375608"/>
            <a:ext cx="516367" cy="36576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>
            <a:off x="0" y="914400"/>
            <a:ext cx="9144000" cy="0"/>
          </a:xfrm>
          <a:prstGeom prst="line">
            <a:avLst/>
          </a:prstGeom>
          <a:ln w="82550">
            <a:gradFill flip="none" rotWithShape="1">
              <a:gsLst>
                <a:gs pos="20000">
                  <a:srgbClr val="009900"/>
                </a:gs>
                <a:gs pos="50000">
                  <a:srgbClr val="00003C"/>
                </a:gs>
                <a:gs pos="85000">
                  <a:schemeClr val="tx1"/>
                </a:gs>
              </a:gsLst>
              <a:lin ang="5400000" scaled="1"/>
              <a:tileRect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51"/>
          <p:cNvSpPr txBox="1">
            <a:spLocks noChangeArrowheads="1"/>
          </p:cNvSpPr>
          <p:nvPr userDrawn="1"/>
        </p:nvSpPr>
        <p:spPr bwMode="ltGray">
          <a:xfrm>
            <a:off x="227013" y="6583680"/>
            <a:ext cx="564113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latin typeface="Calibri" pitchFamily="34" charset="0"/>
              </a:rPr>
              <a:t>Interbull annual meeting, Puerto </a:t>
            </a:r>
            <a:r>
              <a:rPr lang="en-US" b="1" dirty="0" err="1" smtClean="0">
                <a:latin typeface="Calibri" pitchFamily="34" charset="0"/>
              </a:rPr>
              <a:t>Varas</a:t>
            </a:r>
            <a:r>
              <a:rPr lang="en-US" b="1" dirty="0" smtClean="0">
                <a:latin typeface="Calibri" pitchFamily="34" charset="0"/>
              </a:rPr>
              <a:t>, Chile; Oct. 25, 2016 </a:t>
            </a:r>
            <a:r>
              <a:rPr kumimoji="1" lang="en-US" b="1" dirty="0" smtClean="0">
                <a:latin typeface="Calibri" pitchFamily="34" charset="0"/>
              </a:rPr>
              <a:t>(</a:t>
            </a:r>
            <a:fld id="{FC8ABD28-F4D0-4264-9A80-E8A931BA0A41}" type="slidenum">
              <a:rPr kumimoji="1" lang="en-US" b="1" smtClean="0">
                <a:latin typeface="Calibri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b="1" dirty="0" smtClean="0">
                <a:latin typeface="Calibri" pitchFamily="34" charset="0"/>
              </a:rPr>
              <a:t>)</a:t>
            </a:r>
            <a:endParaRPr kumimoji="1" lang="en-US" b="1" dirty="0">
              <a:latin typeface="Calibri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52" r:id="rId8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9pPr>
    </p:titleStyle>
    <p:bodyStyle>
      <a:lvl1pPr marL="282575" indent="-282575" algn="l" rtl="0" eaLnBrk="1" fontAlgn="base" hangingPunct="1">
        <a:spcBef>
          <a:spcPct val="0"/>
        </a:spcBef>
        <a:spcAft>
          <a:spcPts val="2400"/>
        </a:spcAft>
        <a:buClr>
          <a:srgbClr val="009900"/>
        </a:buClr>
        <a:buSzPct val="67000"/>
        <a:buFont typeface="Monotype Sorts" pitchFamily="2" charset="2"/>
        <a:buChar char="l"/>
        <a:defRPr sz="28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31825" indent="-225425" algn="l" rtl="0" eaLnBrk="1" fontAlgn="base" hangingPunct="1">
        <a:spcBef>
          <a:spcPct val="0"/>
        </a:spcBef>
        <a:spcAft>
          <a:spcPts val="2400"/>
        </a:spcAft>
        <a:buClr>
          <a:srgbClr val="009900"/>
        </a:buClr>
        <a:buSzPct val="80000"/>
        <a:buFont typeface="Monotype Sorts" pitchFamily="2" charset="2"/>
        <a:buChar char="w"/>
        <a:defRPr sz="2800" b="1">
          <a:solidFill>
            <a:schemeClr val="tx1"/>
          </a:solidFill>
          <a:latin typeface="Calibri" pitchFamily="34" charset="0"/>
        </a:defRPr>
      </a:lvl2pPr>
      <a:lvl3pPr marL="1025525" indent="-341313" algn="l" rtl="0" eaLnBrk="1" fontAlgn="base" hangingPunct="1">
        <a:spcBef>
          <a:spcPct val="0"/>
        </a:spcBef>
        <a:spcAft>
          <a:spcPts val="2400"/>
        </a:spcAft>
        <a:buClr>
          <a:schemeClr val="tx1"/>
        </a:buClr>
        <a:buSzPct val="130000"/>
        <a:buFont typeface="Calibri" pitchFamily="34" charset="0"/>
        <a:buChar char="–"/>
        <a:defRPr sz="2800" b="1">
          <a:solidFill>
            <a:schemeClr val="tx1"/>
          </a:solidFill>
          <a:latin typeface="Calibri" pitchFamily="34" charset="0"/>
        </a:defRPr>
      </a:lvl3pPr>
      <a:lvl4pPr marL="16637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google.com/url?sa=i&amp;rct=j&amp;q=&amp;esrc=s&amp;source=images&amp;cd=&amp;cad=rja&amp;uact=8&amp;ved=0ahUKEwi3xtC299XPAhWGWx4KHZUFAQ0QjRwIBw&amp;url=https://www.sdstate.edu/veterinary-and-biomedical-sciences/whats-doc-case-reports&amp;psig=AFQjCNHr2nPuby0a-O-lzon0vBVMP_z5OQ&amp;ust=1476384558095356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Value of selecting for cow and calf livability</a:t>
            </a:r>
            <a:endParaRPr lang="en-US" dirty="0"/>
          </a:p>
        </p:txBody>
      </p:sp>
      <p:pic>
        <p:nvPicPr>
          <p:cNvPr id="3" name="Picture 2" descr="http://deadcowbyjim.com/Dead_Cow_By_Jim/Contact_Us_files/Dead%20Cow%20alone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1014" y="1850014"/>
            <a:ext cx="1562986" cy="1402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3C"/>
            </a:gs>
            <a:gs pos="100000">
              <a:srgbClr val="14236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Heifer livability (HL) data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832092"/>
          </a:xfrm>
        </p:spPr>
        <p:txBody>
          <a:bodyPr/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en-US" dirty="0" smtClean="0"/>
              <a:t>Extract  data from </a:t>
            </a:r>
            <a:r>
              <a:rPr lang="en-US" dirty="0" smtClean="0">
                <a:solidFill>
                  <a:srgbClr val="00FF00"/>
                </a:solidFill>
              </a:rPr>
              <a:t>CDCB</a:t>
            </a:r>
            <a:r>
              <a:rPr lang="en-US" dirty="0" smtClean="0"/>
              <a:t> database</a:t>
            </a:r>
          </a:p>
          <a:p>
            <a:pPr lvl="1">
              <a:lnSpc>
                <a:spcPts val="32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FFF000"/>
                </a:solidFill>
              </a:rPr>
              <a:t>10,976,884</a:t>
            </a:r>
            <a:r>
              <a:rPr lang="en-US" dirty="0" smtClean="0"/>
              <a:t> heifer births</a:t>
            </a:r>
          </a:p>
          <a:p>
            <a:pPr lvl="1">
              <a:lnSpc>
                <a:spcPts val="32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FFF000"/>
                </a:solidFill>
              </a:rPr>
              <a:t>495,282</a:t>
            </a:r>
            <a:r>
              <a:rPr lang="en-US" dirty="0" smtClean="0"/>
              <a:t> with “left herd” codes (6 = died)</a:t>
            </a:r>
          </a:p>
          <a:p>
            <a:pPr lvl="1">
              <a:lnSpc>
                <a:spcPts val="32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FFF000"/>
                </a:solidFill>
              </a:rPr>
              <a:t>2,061,454 </a:t>
            </a:r>
            <a:r>
              <a:rPr lang="en-US" dirty="0" smtClean="0"/>
              <a:t>with no calving or breeding to confirm that they lived</a:t>
            </a:r>
          </a:p>
          <a:p>
            <a:pPr lvl="1">
              <a:lnSpc>
                <a:spcPts val="32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FFF000"/>
                </a:solidFill>
              </a:rPr>
              <a:t>6,343,337</a:t>
            </a:r>
            <a:r>
              <a:rPr lang="en-US" dirty="0" smtClean="0"/>
              <a:t> calves born </a:t>
            </a:r>
            <a:r>
              <a:rPr lang="en-US" dirty="0" smtClean="0">
                <a:solidFill>
                  <a:srgbClr val="00FF00"/>
                </a:solidFill>
              </a:rPr>
              <a:t>2001–13</a:t>
            </a:r>
          </a:p>
          <a:p>
            <a:pPr lvl="1">
              <a:lnSpc>
                <a:spcPts val="3200"/>
              </a:lnSpc>
              <a:spcAft>
                <a:spcPts val="4800"/>
              </a:spcAft>
            </a:pPr>
            <a:r>
              <a:rPr lang="en-US" dirty="0" smtClean="0">
                <a:solidFill>
                  <a:srgbClr val="FFF000"/>
                </a:solidFill>
              </a:rPr>
              <a:t>2,826,352</a:t>
            </a:r>
            <a:r>
              <a:rPr lang="en-US" dirty="0" smtClean="0"/>
              <a:t> in herds where </a:t>
            </a:r>
            <a:r>
              <a:rPr lang="en-US" dirty="0" smtClean="0">
                <a:solidFill>
                  <a:srgbClr val="00FF00"/>
                </a:solidFill>
              </a:rPr>
              <a:t>2–25%</a:t>
            </a:r>
            <a:r>
              <a:rPr lang="en-US" dirty="0" smtClean="0"/>
              <a:t> died</a:t>
            </a:r>
          </a:p>
          <a:p>
            <a:pPr>
              <a:lnSpc>
                <a:spcPts val="3200"/>
              </a:lnSpc>
            </a:pPr>
            <a:r>
              <a:rPr lang="en-US" dirty="0" smtClean="0">
                <a:solidFill>
                  <a:srgbClr val="00FF00"/>
                </a:solidFill>
              </a:rPr>
              <a:t>&gt;99%</a:t>
            </a:r>
            <a:r>
              <a:rPr lang="en-US" dirty="0" smtClean="0">
                <a:solidFill>
                  <a:srgbClr val="FFF000"/>
                </a:solidFill>
              </a:rPr>
              <a:t> </a:t>
            </a:r>
            <a:r>
              <a:rPr lang="en-US" dirty="0" smtClean="0"/>
              <a:t>of data used from one source </a:t>
            </a:r>
            <a:r>
              <a:rPr lang="en-US" dirty="0" smtClean="0">
                <a:solidFill>
                  <a:srgbClr val="00FF00"/>
                </a:solidFill>
              </a:rPr>
              <a:t>(DRMS)</a:t>
            </a:r>
            <a:endParaRPr lang="en-US" dirty="0">
              <a:solidFill>
                <a:srgbClr val="00FF00"/>
              </a:solidFill>
            </a:endParaRPr>
          </a:p>
        </p:txBody>
      </p:sp>
      <p:pic>
        <p:nvPicPr>
          <p:cNvPr id="7170" name="Picture 2" descr="Image result for dead holstein calf pictur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5953" y="0"/>
            <a:ext cx="1648047" cy="943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Heifer livability edits</a:t>
            </a:r>
            <a:endParaRPr lang="en-US" sz="3200" i="1" dirty="0">
              <a:solidFill>
                <a:srgbClr val="FFF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975721"/>
          </a:xfrm>
        </p:spPr>
        <p:txBody>
          <a:bodyPr/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en-US" dirty="0" smtClean="0"/>
              <a:t>Heifers </a:t>
            </a:r>
            <a:r>
              <a:rPr lang="en-US" dirty="0" smtClean="0">
                <a:solidFill>
                  <a:srgbClr val="FFF000"/>
                </a:solidFill>
                <a:sym typeface="SymbolProp BT"/>
              </a:rPr>
              <a:t></a:t>
            </a:r>
            <a:r>
              <a:rPr lang="en-US" dirty="0" smtClean="0">
                <a:solidFill>
                  <a:srgbClr val="FFF000"/>
                </a:solidFill>
              </a:rPr>
              <a:t>2 days</a:t>
            </a:r>
            <a:r>
              <a:rPr lang="en-US" dirty="0" smtClean="0"/>
              <a:t> not used for HL, used in stillbirth</a:t>
            </a:r>
          </a:p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en-US" dirty="0" smtClean="0"/>
              <a:t>Heifers </a:t>
            </a:r>
            <a:r>
              <a:rPr lang="en-US" dirty="0" smtClean="0">
                <a:solidFill>
                  <a:srgbClr val="FFF000"/>
                </a:solidFill>
              </a:rPr>
              <a:t>&gt; 18 months</a:t>
            </a:r>
            <a:r>
              <a:rPr lang="en-US" dirty="0" smtClean="0"/>
              <a:t> old set to </a:t>
            </a:r>
            <a:r>
              <a:rPr lang="en-US" dirty="0" smtClean="0">
                <a:solidFill>
                  <a:srgbClr val="00FF00"/>
                </a:solidFill>
              </a:rPr>
              <a:t>18 months</a:t>
            </a:r>
          </a:p>
          <a:p>
            <a:pPr>
              <a:lnSpc>
                <a:spcPts val="3200"/>
              </a:lnSpc>
              <a:spcAft>
                <a:spcPts val="3600"/>
              </a:spcAft>
            </a:pPr>
            <a:r>
              <a:rPr lang="en-US" dirty="0" smtClean="0"/>
              <a:t>Heifers that have a calf are considered alive, also if sold for infertility (code 4), or sold for any other reason (code 5)</a:t>
            </a:r>
          </a:p>
          <a:p>
            <a:pPr>
              <a:lnSpc>
                <a:spcPts val="3200"/>
              </a:lnSpc>
              <a:spcAft>
                <a:spcPts val="3600"/>
              </a:spcAft>
            </a:pPr>
            <a:r>
              <a:rPr lang="en-US" dirty="0" smtClean="0"/>
              <a:t>Sold to another dairy (code 2) are not used</a:t>
            </a:r>
          </a:p>
          <a:p>
            <a:pPr>
              <a:lnSpc>
                <a:spcPts val="3200"/>
              </a:lnSpc>
              <a:spcAft>
                <a:spcPts val="3600"/>
              </a:spcAft>
            </a:pPr>
            <a:r>
              <a:rPr lang="en-US" dirty="0" smtClean="0"/>
              <a:t>Bull calf deaths are not reported</a:t>
            </a:r>
          </a:p>
          <a:p>
            <a:pPr>
              <a:lnSpc>
                <a:spcPts val="3200"/>
              </a:lnSpc>
              <a:spcAft>
                <a:spcPts val="4800"/>
              </a:spcAft>
            </a:pPr>
            <a:r>
              <a:rPr lang="en-US" dirty="0" smtClean="0"/>
              <a:t>After edits, livability scored as </a:t>
            </a:r>
            <a:r>
              <a:rPr lang="en-US" dirty="0" smtClean="0">
                <a:solidFill>
                  <a:srgbClr val="00FF00"/>
                </a:solidFill>
              </a:rPr>
              <a:t>100 or 0</a:t>
            </a:r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Heifer livability results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308872"/>
          </a:xfrm>
        </p:spPr>
        <p:txBody>
          <a:bodyPr/>
          <a:lstStyle/>
          <a:p>
            <a:pPr>
              <a:lnSpc>
                <a:spcPts val="3200"/>
              </a:lnSpc>
              <a:spcAft>
                <a:spcPts val="4800"/>
              </a:spcAft>
            </a:pPr>
            <a:r>
              <a:rPr lang="en-US" dirty="0" smtClean="0">
                <a:solidFill>
                  <a:srgbClr val="00FF00"/>
                </a:solidFill>
              </a:rPr>
              <a:t>23%</a:t>
            </a:r>
            <a:r>
              <a:rPr lang="en-US" dirty="0" smtClean="0"/>
              <a:t> of reported calf deaths during first 2 months</a:t>
            </a:r>
          </a:p>
          <a:p>
            <a:pPr>
              <a:lnSpc>
                <a:spcPts val="3200"/>
              </a:lnSpc>
              <a:spcAft>
                <a:spcPts val="4800"/>
              </a:spcAft>
            </a:pPr>
            <a:r>
              <a:rPr lang="en-US" dirty="0" smtClean="0">
                <a:solidFill>
                  <a:srgbClr val="00FF00"/>
                </a:solidFill>
              </a:rPr>
              <a:t>33%</a:t>
            </a:r>
            <a:r>
              <a:rPr lang="en-US" dirty="0" smtClean="0"/>
              <a:t> during month 18 and later but not used because many were near fresh date</a:t>
            </a:r>
          </a:p>
          <a:p>
            <a:pPr>
              <a:lnSpc>
                <a:spcPts val="3200"/>
              </a:lnSpc>
              <a:spcAft>
                <a:spcPts val="4800"/>
              </a:spcAft>
            </a:pPr>
            <a:r>
              <a:rPr lang="en-US" dirty="0" smtClean="0"/>
              <a:t>Edited calf livability averaged </a:t>
            </a:r>
            <a:r>
              <a:rPr lang="en-US" dirty="0" smtClean="0">
                <a:solidFill>
                  <a:srgbClr val="00FF00"/>
                </a:solidFill>
              </a:rPr>
              <a:t>95%</a:t>
            </a:r>
          </a:p>
          <a:p>
            <a:pPr>
              <a:lnSpc>
                <a:spcPts val="3200"/>
              </a:lnSpc>
              <a:spcAft>
                <a:spcPts val="4800"/>
              </a:spcAft>
            </a:pPr>
            <a:r>
              <a:rPr lang="en-US" dirty="0" smtClean="0">
                <a:solidFill>
                  <a:srgbClr val="00FF00"/>
                </a:solidFill>
              </a:rPr>
              <a:t>0.4%</a:t>
            </a:r>
            <a:r>
              <a:rPr lang="en-US" dirty="0" smtClean="0"/>
              <a:t> heritability estimated by sire model REML </a:t>
            </a:r>
            <a:r>
              <a:rPr lang="en-US" dirty="0" smtClean="0">
                <a:solidFill>
                  <a:schemeClr val="accent5">
                    <a:lumMod val="90000"/>
                  </a:schemeClr>
                </a:solidFill>
              </a:rPr>
              <a:t>(VanRaden, 1986 programs)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r>
              <a:rPr lang="en-US" dirty="0" smtClean="0"/>
              <a:t>HCD haplotype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719241"/>
          </a:xfrm>
        </p:spPr>
        <p:txBody>
          <a:bodyPr/>
          <a:lstStyle/>
          <a:p>
            <a:pPr>
              <a:lnSpc>
                <a:spcPts val="3200"/>
              </a:lnSpc>
              <a:spcAft>
                <a:spcPts val="4800"/>
              </a:spcAft>
            </a:pPr>
            <a:r>
              <a:rPr lang="en-US" dirty="0" smtClean="0"/>
              <a:t>Holstein haplotype for cholesterol deficiency (</a:t>
            </a:r>
            <a:r>
              <a:rPr lang="en-US" dirty="0" smtClean="0">
                <a:solidFill>
                  <a:srgbClr val="FFF000"/>
                </a:solidFill>
              </a:rPr>
              <a:t>HCD</a:t>
            </a:r>
            <a:r>
              <a:rPr lang="en-US" dirty="0" smtClean="0"/>
              <a:t>)</a:t>
            </a:r>
          </a:p>
          <a:p>
            <a:pPr lvl="1">
              <a:lnSpc>
                <a:spcPts val="3200"/>
              </a:lnSpc>
              <a:spcAft>
                <a:spcPts val="4800"/>
              </a:spcAft>
            </a:pPr>
            <a:r>
              <a:rPr lang="en-US" dirty="0" smtClean="0"/>
              <a:t>Discovered by German researchers in 2015</a:t>
            </a:r>
          </a:p>
          <a:p>
            <a:pPr lvl="1">
              <a:lnSpc>
                <a:spcPts val="3200"/>
              </a:lnSpc>
              <a:spcAft>
                <a:spcPts val="4800"/>
              </a:spcAft>
            </a:pPr>
            <a:r>
              <a:rPr lang="en-US" dirty="0" smtClean="0"/>
              <a:t>Heterozygous animals have reduced cholesterol, but </a:t>
            </a:r>
            <a:r>
              <a:rPr lang="en-US" dirty="0" err="1" smtClean="0"/>
              <a:t>homozygotes</a:t>
            </a:r>
            <a:r>
              <a:rPr lang="en-US" dirty="0" smtClean="0"/>
              <a:t> have no cholesterol and survive only a few months</a:t>
            </a:r>
          </a:p>
          <a:p>
            <a:pPr>
              <a:lnSpc>
                <a:spcPts val="3200"/>
              </a:lnSpc>
              <a:spcAft>
                <a:spcPts val="4800"/>
              </a:spcAft>
            </a:pPr>
            <a:r>
              <a:rPr lang="en-US" dirty="0" smtClean="0"/>
              <a:t>Causative mutation discovered in 2016, lab test results now sent by Holstein USA to CDCB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Heifer livability and HCD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667945"/>
          </a:xfrm>
        </p:spPr>
        <p:txBody>
          <a:bodyPr/>
          <a:lstStyle/>
          <a:p>
            <a:pPr>
              <a:lnSpc>
                <a:spcPts val="3200"/>
              </a:lnSpc>
              <a:spcAft>
                <a:spcPts val="3600"/>
              </a:spcAft>
            </a:pPr>
            <a:r>
              <a:rPr lang="en-US" dirty="0" smtClean="0"/>
              <a:t>For reported heifer livability data:</a:t>
            </a:r>
          </a:p>
          <a:p>
            <a:pPr lvl="1">
              <a:lnSpc>
                <a:spcPts val="32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00FF00"/>
                </a:solidFill>
              </a:rPr>
              <a:t>4%</a:t>
            </a:r>
            <a:r>
              <a:rPr lang="en-US" dirty="0" smtClean="0"/>
              <a:t> more death loss from carrier 3,421 sire </a:t>
            </a:r>
            <a:r>
              <a:rPr lang="en-US" dirty="0" smtClean="0">
                <a:sym typeface="SymbolProp BT"/>
              </a:rPr>
              <a:t></a:t>
            </a:r>
            <a:r>
              <a:rPr lang="en-US" dirty="0" smtClean="0"/>
              <a:t> carrier MGS </a:t>
            </a:r>
            <a:r>
              <a:rPr lang="en-US" dirty="0" err="1" smtClean="0"/>
              <a:t>matings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(significant, P &lt; 0.0001)</a:t>
            </a:r>
          </a:p>
          <a:p>
            <a:pPr lvl="1">
              <a:lnSpc>
                <a:spcPts val="3200"/>
              </a:lnSpc>
            </a:pPr>
            <a:r>
              <a:rPr lang="en-US" dirty="0" smtClean="0">
                <a:solidFill>
                  <a:srgbClr val="00FF00"/>
                </a:solidFill>
              </a:rPr>
              <a:t>12%</a:t>
            </a:r>
            <a:r>
              <a:rPr lang="en-US" dirty="0" smtClean="0"/>
              <a:t> expected if carrier </a:t>
            </a:r>
            <a:r>
              <a:rPr lang="en-US" dirty="0" smtClean="0">
                <a:sym typeface="SymbolProp BT"/>
              </a:rPr>
              <a:t> </a:t>
            </a:r>
            <a:r>
              <a:rPr lang="en-US" dirty="0" smtClean="0"/>
              <a:t>carrier </a:t>
            </a:r>
            <a:r>
              <a:rPr lang="en-US" dirty="0" err="1" smtClean="0"/>
              <a:t>matings</a:t>
            </a:r>
            <a:r>
              <a:rPr lang="en-US" dirty="0" smtClean="0"/>
              <a:t> are lethal</a:t>
            </a:r>
          </a:p>
          <a:p>
            <a:pPr lvl="1">
              <a:lnSpc>
                <a:spcPts val="3200"/>
              </a:lnSpc>
            </a:pPr>
            <a:r>
              <a:rPr lang="en-US" dirty="0" smtClean="0"/>
              <a:t>Could be under-reporting of death loss, or homozygous </a:t>
            </a:r>
            <a:r>
              <a:rPr lang="en-US" dirty="0" smtClean="0">
                <a:solidFill>
                  <a:srgbClr val="FFFF00"/>
                </a:solidFill>
              </a:rPr>
              <a:t>HCD</a:t>
            </a:r>
            <a:r>
              <a:rPr lang="en-US" dirty="0" smtClean="0"/>
              <a:t> sick calves are sold before they die</a:t>
            </a:r>
          </a:p>
          <a:p>
            <a:pPr>
              <a:lnSpc>
                <a:spcPts val="3200"/>
              </a:lnSpc>
              <a:spcAft>
                <a:spcPts val="3600"/>
              </a:spcAft>
            </a:pPr>
            <a:r>
              <a:rPr lang="en-US" dirty="0" smtClean="0"/>
              <a:t>Genomic PTAs not attempted yet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3949799"/>
          </a:xfrm>
        </p:spPr>
        <p:txBody>
          <a:bodyPr/>
          <a:lstStyle/>
          <a:p>
            <a:pPr>
              <a:lnSpc>
                <a:spcPts val="3200"/>
              </a:lnSpc>
              <a:spcAft>
                <a:spcPts val="4200"/>
              </a:spcAft>
            </a:pPr>
            <a:r>
              <a:rPr lang="en-US" dirty="0" smtClean="0"/>
              <a:t>Cow and heifer livability have low heritability but much data</a:t>
            </a:r>
          </a:p>
          <a:p>
            <a:pPr>
              <a:lnSpc>
                <a:spcPts val="3200"/>
              </a:lnSpc>
              <a:spcAft>
                <a:spcPts val="4200"/>
              </a:spcAft>
            </a:pPr>
            <a:r>
              <a:rPr lang="en-US" dirty="0" smtClean="0"/>
              <a:t>Economic value of CL is high (</a:t>
            </a:r>
            <a:r>
              <a:rPr lang="en-US" dirty="0" smtClean="0">
                <a:solidFill>
                  <a:srgbClr val="00FF00"/>
                </a:solidFill>
              </a:rPr>
              <a:t>$1200</a:t>
            </a:r>
            <a:r>
              <a:rPr lang="en-US" dirty="0" smtClean="0"/>
              <a:t>) and should receive </a:t>
            </a:r>
            <a:r>
              <a:rPr lang="en-US" dirty="0" smtClean="0">
                <a:solidFill>
                  <a:srgbClr val="00FF00"/>
                </a:solidFill>
              </a:rPr>
              <a:t>7%</a:t>
            </a:r>
            <a:r>
              <a:rPr lang="en-US" dirty="0" smtClean="0"/>
              <a:t> of emphasis in net merit, </a:t>
            </a:r>
            <a:r>
              <a:rPr lang="en-US" smtClean="0"/>
              <a:t>but would remove </a:t>
            </a:r>
            <a:r>
              <a:rPr lang="en-US" dirty="0" smtClean="0">
                <a:solidFill>
                  <a:srgbClr val="00FF00"/>
                </a:solidFill>
              </a:rPr>
              <a:t>6%</a:t>
            </a:r>
            <a:r>
              <a:rPr lang="en-US" dirty="0" smtClean="0"/>
              <a:t> of emphasis from PL (19% vs. 13%)</a:t>
            </a:r>
          </a:p>
          <a:p>
            <a:pPr>
              <a:lnSpc>
                <a:spcPts val="3200"/>
              </a:lnSpc>
              <a:spcAft>
                <a:spcPts val="4200"/>
              </a:spcAft>
            </a:pPr>
            <a:r>
              <a:rPr lang="en-US" dirty="0" smtClean="0"/>
              <a:t>Database for HL is not national yet, but calf losses from </a:t>
            </a:r>
            <a:r>
              <a:rPr lang="en-US" dirty="0" smtClean="0">
                <a:solidFill>
                  <a:srgbClr val="FFFF00"/>
                </a:solidFill>
              </a:rPr>
              <a:t>HCD</a:t>
            </a:r>
            <a:r>
              <a:rPr lang="en-US" dirty="0" smtClean="0"/>
              <a:t> carrier </a:t>
            </a:r>
            <a:r>
              <a:rPr lang="en-US" dirty="0" err="1" smtClean="0"/>
              <a:t>matings</a:t>
            </a:r>
            <a:r>
              <a:rPr lang="en-US" dirty="0" smtClean="0"/>
              <a:t> were confirmed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1677382"/>
          </a:xfrm>
        </p:spPr>
        <p:txBody>
          <a:bodyPr/>
          <a:lstStyle/>
          <a:p>
            <a:r>
              <a:rPr lang="en-US" dirty="0" smtClean="0"/>
              <a:t>Data provided by CDCB</a:t>
            </a:r>
          </a:p>
          <a:p>
            <a:r>
              <a:rPr lang="en-US" dirty="0" smtClean="0"/>
              <a:t>Heifer death codes provided by Dairy Records Management Systems, NC and IA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Cow livability (CL) data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95520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/>
              <a:t>Reasons for disposal have been reported and stored in DHI records since </a:t>
            </a:r>
            <a:r>
              <a:rPr lang="en-US" dirty="0" smtClean="0">
                <a:solidFill>
                  <a:srgbClr val="00FF00"/>
                </a:solidFill>
              </a:rPr>
              <a:t>1970</a:t>
            </a:r>
          </a:p>
          <a:p>
            <a:pPr lvl="1">
              <a:spcAft>
                <a:spcPts val="1800"/>
              </a:spcAft>
            </a:pPr>
            <a:r>
              <a:rPr lang="en-US" dirty="0" smtClean="0">
                <a:solidFill>
                  <a:srgbClr val="FFF000"/>
                </a:solidFill>
              </a:rPr>
              <a:t>92 million</a:t>
            </a:r>
            <a:r>
              <a:rPr lang="en-US" dirty="0" smtClean="0"/>
              <a:t> records on </a:t>
            </a:r>
            <a:r>
              <a:rPr lang="en-US" dirty="0" smtClean="0">
                <a:solidFill>
                  <a:srgbClr val="FFF000"/>
                </a:solidFill>
              </a:rPr>
              <a:t>32 million</a:t>
            </a:r>
            <a:r>
              <a:rPr lang="en-US" dirty="0" smtClean="0"/>
              <a:t> cows</a:t>
            </a:r>
          </a:p>
          <a:p>
            <a:pPr lvl="1">
              <a:spcAft>
                <a:spcPts val="4800"/>
              </a:spcAft>
            </a:pPr>
            <a:r>
              <a:rPr lang="en-US" dirty="0" smtClean="0"/>
              <a:t>About </a:t>
            </a:r>
            <a:r>
              <a:rPr lang="en-US" dirty="0" smtClean="0">
                <a:solidFill>
                  <a:srgbClr val="FFF000"/>
                </a:solidFill>
              </a:rPr>
              <a:t>17%</a:t>
            </a:r>
            <a:r>
              <a:rPr lang="en-US" dirty="0" smtClean="0">
                <a:solidFill>
                  <a:srgbClr val="00FF00"/>
                </a:solidFill>
              </a:rPr>
              <a:t> </a:t>
            </a:r>
            <a:r>
              <a:rPr lang="en-US" dirty="0" smtClean="0"/>
              <a:t>of cows die instead of being sold across all lactations, averaging </a:t>
            </a:r>
            <a:r>
              <a:rPr lang="en-US" dirty="0" smtClean="0">
                <a:solidFill>
                  <a:srgbClr val="FFF000"/>
                </a:solidFill>
              </a:rPr>
              <a:t>6% </a:t>
            </a:r>
            <a:r>
              <a:rPr lang="en-US" dirty="0" smtClean="0"/>
              <a:t>per lactation, higher for older and lower for younger cows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The lost beef income from cows that die in the U.S.  = 17% of 9.2 million cows × $1200/cow ÷ 2.8 lactations = </a:t>
            </a:r>
            <a:r>
              <a:rPr lang="en-US" dirty="0" smtClean="0">
                <a:solidFill>
                  <a:srgbClr val="00FF00"/>
                </a:solidFill>
              </a:rPr>
              <a:t>$670 million </a:t>
            </a:r>
            <a:r>
              <a:rPr lang="en-US" dirty="0" smtClean="0"/>
              <a:t>per year.</a:t>
            </a:r>
          </a:p>
        </p:txBody>
      </p:sp>
      <p:pic>
        <p:nvPicPr>
          <p:cNvPr id="1026" name="Picture 2" descr="M:\PAUL\GRAPHICS\dead-c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056" y="0"/>
            <a:ext cx="1679944" cy="943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Cow livability evaluation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01232"/>
          </a:xfrm>
        </p:spPr>
        <p:txBody>
          <a:bodyPr/>
          <a:lstStyle/>
          <a:p>
            <a:pPr>
              <a:lnSpc>
                <a:spcPts val="2700"/>
              </a:lnSpc>
              <a:spcAft>
                <a:spcPts val="1200"/>
              </a:spcAft>
            </a:pPr>
            <a:r>
              <a:rPr lang="en-US" sz="2600" dirty="0" smtClean="0"/>
              <a:t>Methods</a:t>
            </a:r>
          </a:p>
          <a:p>
            <a:pPr lvl="1">
              <a:lnSpc>
                <a:spcPts val="2700"/>
              </a:lnSpc>
              <a:spcAft>
                <a:spcPts val="1800"/>
              </a:spcAft>
            </a:pPr>
            <a:r>
              <a:rPr lang="en-US" sz="2600" dirty="0" err="1" smtClean="0"/>
              <a:t>Multibreed</a:t>
            </a:r>
            <a:r>
              <a:rPr lang="en-US" sz="2600" dirty="0" smtClean="0"/>
              <a:t> model including heterosis and inbreeding</a:t>
            </a:r>
          </a:p>
          <a:p>
            <a:pPr lvl="1">
              <a:lnSpc>
                <a:spcPts val="2700"/>
              </a:lnSpc>
              <a:spcAft>
                <a:spcPts val="1200"/>
              </a:spcAft>
            </a:pPr>
            <a:r>
              <a:rPr lang="en-US" sz="2600" dirty="0" err="1" smtClean="0"/>
              <a:t>Multitrait</a:t>
            </a:r>
            <a:r>
              <a:rPr lang="en-US" sz="2600" dirty="0" smtClean="0"/>
              <a:t> model with productive life </a:t>
            </a:r>
            <a:r>
              <a:rPr lang="en-US" sz="2600" dirty="0" smtClean="0">
                <a:solidFill>
                  <a:srgbClr val="00FF00"/>
                </a:solidFill>
              </a:rPr>
              <a:t>(PL)</a:t>
            </a:r>
            <a:r>
              <a:rPr lang="en-US" sz="2600" dirty="0" smtClean="0"/>
              <a:t> by lactation using similar edits and same software as other traits</a:t>
            </a:r>
          </a:p>
          <a:p>
            <a:pPr lvl="2">
              <a:lnSpc>
                <a:spcPts val="2700"/>
              </a:lnSpc>
              <a:spcAft>
                <a:spcPts val="2400"/>
              </a:spcAft>
            </a:pPr>
            <a:r>
              <a:rPr lang="en-US" sz="2600" dirty="0" smtClean="0"/>
              <a:t>Lactation PL not reported, only lifetime PL</a:t>
            </a:r>
          </a:p>
          <a:p>
            <a:pPr lvl="1">
              <a:lnSpc>
                <a:spcPts val="2700"/>
              </a:lnSpc>
              <a:spcAft>
                <a:spcPts val="1800"/>
              </a:spcAft>
            </a:pPr>
            <a:r>
              <a:rPr lang="en-US" sz="2600" dirty="0" smtClean="0"/>
              <a:t>Pre-adjustment for unequal herd-year-parity variance</a:t>
            </a:r>
          </a:p>
          <a:p>
            <a:pPr>
              <a:lnSpc>
                <a:spcPts val="2700"/>
              </a:lnSpc>
              <a:spcAft>
                <a:spcPts val="2400"/>
              </a:spcAft>
            </a:pPr>
            <a:r>
              <a:rPr lang="en-US" sz="2600" dirty="0" smtClean="0"/>
              <a:t>Heritability of </a:t>
            </a:r>
            <a:r>
              <a:rPr lang="en-US" sz="2600" dirty="0" smtClean="0">
                <a:solidFill>
                  <a:srgbClr val="00FF00"/>
                </a:solidFill>
              </a:rPr>
              <a:t>1.3%</a:t>
            </a:r>
            <a:r>
              <a:rPr lang="en-US" sz="2600" dirty="0" smtClean="0"/>
              <a:t> </a:t>
            </a:r>
            <a:r>
              <a:rPr lang="en-US" sz="2600" dirty="0" smtClean="0">
                <a:solidFill>
                  <a:srgbClr val="FFF000"/>
                </a:solidFill>
              </a:rPr>
              <a:t>(Miller et al., JDS, 2008) </a:t>
            </a:r>
            <a:r>
              <a:rPr lang="en-US" sz="2600" dirty="0" err="1" smtClean="0"/>
              <a:t>reestimated</a:t>
            </a:r>
            <a:r>
              <a:rPr lang="en-US" sz="2600" dirty="0" smtClean="0"/>
              <a:t> to only </a:t>
            </a:r>
            <a:r>
              <a:rPr lang="en-US" sz="2600" dirty="0" smtClean="0">
                <a:solidFill>
                  <a:srgbClr val="00FF00"/>
                </a:solidFill>
              </a:rPr>
              <a:t>0.6%</a:t>
            </a:r>
            <a:r>
              <a:rPr lang="en-US" sz="2600" dirty="0" smtClean="0"/>
              <a:t> with more data</a:t>
            </a:r>
          </a:p>
          <a:p>
            <a:pPr>
              <a:lnSpc>
                <a:spcPts val="2700"/>
              </a:lnSpc>
              <a:spcAft>
                <a:spcPts val="2400"/>
              </a:spcAft>
            </a:pPr>
            <a:r>
              <a:rPr lang="en-US" sz="2600" dirty="0" smtClean="0"/>
              <a:t>Genetic correlation with lactation PL of </a:t>
            </a:r>
            <a:r>
              <a:rPr lang="en-US" sz="2600" dirty="0" smtClean="0">
                <a:solidFill>
                  <a:srgbClr val="00FF00"/>
                </a:solidFill>
              </a:rPr>
              <a:t>0.50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 reliability and PTA 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6001643"/>
          </a:xfrm>
        </p:spPr>
        <p:txBody>
          <a:bodyPr/>
          <a:lstStyle/>
          <a:p>
            <a:r>
              <a:rPr lang="en-US" dirty="0" smtClean="0"/>
              <a:t>Genomic </a:t>
            </a:r>
            <a:r>
              <a:rPr lang="en-US" dirty="0" smtClean="0"/>
              <a:t>predictions for CL have good reliability in spite of low heritability. Reliability for young genomic tested HOL bulls without daughters averaged </a:t>
            </a:r>
            <a:r>
              <a:rPr lang="en-US" dirty="0" smtClean="0">
                <a:solidFill>
                  <a:srgbClr val="FFFF00"/>
                </a:solidFill>
              </a:rPr>
              <a:t>56%</a:t>
            </a:r>
            <a:r>
              <a:rPr lang="en-US" dirty="0" smtClean="0"/>
              <a:t> compared to </a:t>
            </a:r>
            <a:r>
              <a:rPr lang="en-US" dirty="0" smtClean="0">
                <a:solidFill>
                  <a:srgbClr val="FFFF00"/>
                </a:solidFill>
              </a:rPr>
              <a:t>30%</a:t>
            </a:r>
            <a:r>
              <a:rPr lang="en-US" dirty="0" smtClean="0"/>
              <a:t> for parent average.</a:t>
            </a:r>
          </a:p>
          <a:p>
            <a:pPr>
              <a:spcAft>
                <a:spcPts val="3600"/>
              </a:spcAft>
            </a:pPr>
            <a:r>
              <a:rPr lang="en-US" dirty="0" smtClean="0"/>
              <a:t>If Bull A has a PTA of </a:t>
            </a:r>
            <a:r>
              <a:rPr lang="en-US" dirty="0" smtClean="0">
                <a:solidFill>
                  <a:srgbClr val="00FF00"/>
                </a:solidFill>
              </a:rPr>
              <a:t>+2.0</a:t>
            </a:r>
            <a:r>
              <a:rPr lang="en-US" dirty="0" smtClean="0"/>
              <a:t>, then 83% + 2.0% = </a:t>
            </a:r>
            <a:r>
              <a:rPr lang="en-US" dirty="0" smtClean="0">
                <a:solidFill>
                  <a:srgbClr val="00FF00"/>
                </a:solidFill>
              </a:rPr>
              <a:t>85%</a:t>
            </a:r>
            <a:r>
              <a:rPr lang="en-US" dirty="0" smtClean="0"/>
              <a:t>    of his daughters will remain alive to be sold for beef.</a:t>
            </a:r>
          </a:p>
          <a:p>
            <a:pPr>
              <a:spcAft>
                <a:spcPts val="3600"/>
              </a:spcAft>
            </a:pPr>
            <a:r>
              <a:rPr lang="en-US" dirty="0" smtClean="0"/>
              <a:t>If Bull B has a PTA of </a:t>
            </a:r>
            <a:r>
              <a:rPr lang="en-US" dirty="0" smtClean="0">
                <a:solidFill>
                  <a:srgbClr val="00FF00"/>
                </a:solidFill>
                <a:latin typeface="Calibri"/>
              </a:rPr>
              <a:t>–</a:t>
            </a:r>
            <a:r>
              <a:rPr lang="en-US" dirty="0" smtClean="0">
                <a:solidFill>
                  <a:srgbClr val="00FF00"/>
                </a:solidFill>
              </a:rPr>
              <a:t>3.0</a:t>
            </a:r>
            <a:r>
              <a:rPr lang="en-US" dirty="0" smtClean="0"/>
              <a:t>%, then 83% </a:t>
            </a:r>
            <a:r>
              <a:rPr lang="en-US" dirty="0" smtClean="0">
                <a:latin typeface="Calibri"/>
              </a:rPr>
              <a:t>– </a:t>
            </a:r>
            <a:r>
              <a:rPr lang="en-US" dirty="0" smtClean="0"/>
              <a:t>3.0% = </a:t>
            </a:r>
            <a:r>
              <a:rPr lang="en-US" dirty="0" smtClean="0">
                <a:solidFill>
                  <a:srgbClr val="00FF00"/>
                </a:solidFill>
              </a:rPr>
              <a:t>80%</a:t>
            </a:r>
            <a:r>
              <a:rPr lang="en-US" dirty="0" smtClean="0"/>
              <a:t> of his daughters remaining alive to be sold for beef.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1600438"/>
          </a:xfrm>
        </p:spPr>
        <p:txBody>
          <a:bodyPr/>
          <a:lstStyle/>
          <a:p>
            <a:r>
              <a:rPr lang="en-US" sz="3400" dirty="0" smtClean="0"/>
              <a:t>PTA correlations of livability with other traits</a:t>
            </a:r>
            <a:br>
              <a:rPr lang="en-US" sz="3400" dirty="0" smtClean="0"/>
            </a:br>
            <a:r>
              <a:rPr lang="en-US" sz="2000" dirty="0" smtClean="0"/>
              <a:t> 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2500" dirty="0" smtClean="0">
                <a:solidFill>
                  <a:srgbClr val="00FFFF"/>
                </a:solidFill>
              </a:rPr>
              <a:t>Bull minimums: </a:t>
            </a:r>
            <a:br>
              <a:rPr lang="en-US" sz="2500" dirty="0" smtClean="0">
                <a:solidFill>
                  <a:srgbClr val="00FFFF"/>
                </a:solidFill>
              </a:rPr>
            </a:br>
            <a:r>
              <a:rPr lang="en-US" sz="2500" dirty="0" smtClean="0">
                <a:solidFill>
                  <a:srgbClr val="00FFFF"/>
                </a:solidFill>
              </a:rPr>
              <a:t>1990 birth year,</a:t>
            </a:r>
            <a:r>
              <a:rPr lang="en-US" sz="2500" dirty="0" smtClean="0">
                <a:solidFill>
                  <a:srgbClr val="00FFFF"/>
                </a:solidFill>
                <a:sym typeface="SymbolProp BT"/>
              </a:rPr>
              <a:t> 50 daughters, 0.50 reliability for PTA livability</a:t>
            </a:r>
            <a:endParaRPr lang="en-US" sz="2500" dirty="0">
              <a:solidFill>
                <a:srgbClr val="00FFFF"/>
              </a:solidFill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</p:nvPr>
        </p:nvGraphicFramePr>
        <p:xfrm>
          <a:off x="1102253" y="2036374"/>
          <a:ext cx="6939494" cy="406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6347"/>
                <a:gridCol w="2387600"/>
                <a:gridCol w="1615547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Trait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Holstein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Jersey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Milk</a:t>
                      </a:r>
                      <a:endParaRPr lang="en-US" sz="28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0.09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137160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800" b="1" spc="200" baseline="0" dirty="0" smtClean="0">
                          <a:latin typeface="Calibri"/>
                        </a:rPr>
                        <a:t>–</a:t>
                      </a:r>
                      <a:r>
                        <a:rPr lang="en-US" sz="2800" b="1" dirty="0" smtClean="0">
                          <a:latin typeface="Calibri" pitchFamily="34" charset="0"/>
                        </a:rPr>
                        <a:t>0.08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50292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Fat</a:t>
                      </a:r>
                      <a:endParaRPr lang="en-US" sz="28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0.21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137160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0.01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50292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Protein</a:t>
                      </a:r>
                      <a:endParaRPr lang="en-US" sz="28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0.16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137160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800" b="1" spc="200" baseline="0" dirty="0" smtClean="0">
                          <a:latin typeface="Calibri"/>
                        </a:rPr>
                        <a:t>–</a:t>
                      </a:r>
                      <a:r>
                        <a:rPr lang="en-US" sz="2800" b="1" dirty="0" smtClean="0">
                          <a:latin typeface="Calibri" pitchFamily="34" charset="0"/>
                        </a:rPr>
                        <a:t>0.01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50292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Productive Life</a:t>
                      </a:r>
                      <a:endParaRPr lang="en-US" sz="28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0.70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137160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0.54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50292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SCS</a:t>
                      </a:r>
                      <a:endParaRPr lang="en-US" sz="28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800" b="1" spc="200" baseline="0" dirty="0" smtClean="0">
                          <a:latin typeface="Calibri"/>
                        </a:rPr>
                        <a:t>–</a:t>
                      </a:r>
                      <a:r>
                        <a:rPr lang="en-US" sz="2800" b="1" dirty="0" smtClean="0">
                          <a:latin typeface="Calibri"/>
                        </a:rPr>
                        <a:t>0.28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137160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800" b="1" spc="200" baseline="0" dirty="0" smtClean="0">
                          <a:latin typeface="Calibri"/>
                        </a:rPr>
                        <a:t>–</a:t>
                      </a:r>
                      <a:r>
                        <a:rPr lang="en-US" sz="2800" b="1" spc="0" baseline="0" dirty="0" smtClean="0">
                          <a:latin typeface="Calibri"/>
                        </a:rPr>
                        <a:t>0.07</a:t>
                      </a:r>
                      <a:endParaRPr lang="en-US" sz="2800" b="1" spc="0" baseline="0" dirty="0">
                        <a:latin typeface="Calibri" pitchFamily="34" charset="0"/>
                      </a:endParaRPr>
                    </a:p>
                  </a:txBody>
                  <a:tcPr marL="0" marR="50292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err="1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Dtr</a:t>
                      </a:r>
                      <a:r>
                        <a:rPr lang="en-US" sz="28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 Pregnancy Rate</a:t>
                      </a:r>
                      <a:endParaRPr lang="en-US" sz="28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0.40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137160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0.54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50292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Cow Concept. Rate</a:t>
                      </a:r>
                      <a:endParaRPr lang="en-US" sz="28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0.40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137160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0.33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50292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Heifer Conc.</a:t>
                      </a:r>
                      <a:r>
                        <a:rPr lang="en-US" sz="2800" b="1" baseline="0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28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Rate</a:t>
                      </a:r>
                      <a:endParaRPr lang="en-US" sz="28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0.28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137160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0.32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50292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Bulls (no.)</a:t>
                      </a:r>
                      <a:endParaRPr lang="en-US" sz="28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45,840</a:t>
                      </a:r>
                      <a:endParaRPr lang="en-US" sz="28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3,893</a:t>
                      </a:r>
                      <a:endParaRPr lang="en-US" sz="28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CL, PL, and health traits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5613" y="1371600"/>
          <a:ext cx="8226426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04006"/>
                <a:gridCol w="1807534"/>
                <a:gridCol w="1541721"/>
                <a:gridCol w="147316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Trait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Estimated genetic correlations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CL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PL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Diff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Displaced </a:t>
                      </a:r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</a:rPr>
                        <a:t>abomasum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-0.66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-0.62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0.04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Ketosis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-0.64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-0.60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0.04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Lameness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-0.46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-0.31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0.15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Mastitis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-0.23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-0.25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-0.02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</a:rPr>
                        <a:t>Metritis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-0.21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-0.15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0.06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Retained placenta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-0.30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-0.33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-0.03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2112" y="5433238"/>
            <a:ext cx="6713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Health trait PTAs for 5,265 bulls from Parker-Gaddis et al.</a:t>
            </a:r>
          </a:p>
          <a:p>
            <a:r>
              <a:rPr lang="en-US" sz="2000" dirty="0" smtClean="0"/>
              <a:t>Correlations estimated by Kristen using </a:t>
            </a:r>
            <a:r>
              <a:rPr lang="en-US" sz="2000" dirty="0" err="1" smtClean="0"/>
              <a:t>Calo</a:t>
            </a:r>
            <a:r>
              <a:rPr lang="en-US" sz="2000" dirty="0" smtClean="0"/>
              <a:t> method</a:t>
            </a:r>
            <a:endParaRPr 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trend for cow livability - HOL</a:t>
            </a:r>
            <a:endParaRPr lang="en-US" dirty="0"/>
          </a:p>
        </p:txBody>
      </p:sp>
      <p:pic>
        <p:nvPicPr>
          <p:cNvPr id="12292" name="Picture 4" descr="https://www.cdcb.us/ARSWeb/dynamic/trend/1608/h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1600200"/>
            <a:ext cx="6477000" cy="36195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917394" y="5291047"/>
            <a:ext cx="101412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b="1" dirty="0" smtClean="0">
                <a:latin typeface="Calibri" pitchFamily="34" charset="0"/>
              </a:rPr>
              <a:t>Source:</a:t>
            </a:r>
          </a:p>
          <a:p>
            <a:pPr>
              <a:lnSpc>
                <a:spcPts val="2000"/>
              </a:lnSpc>
            </a:pPr>
            <a:r>
              <a:rPr lang="en-US" sz="2000" b="1" dirty="0" smtClean="0">
                <a:solidFill>
                  <a:srgbClr val="FFF000"/>
                </a:solidFill>
                <a:latin typeface="Calibri" pitchFamily="34" charset="0"/>
              </a:rPr>
              <a:t>CDCB</a:t>
            </a:r>
            <a:endParaRPr lang="en-US" sz="2000" b="1" dirty="0">
              <a:solidFill>
                <a:srgbClr val="FFF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r>
              <a:rPr lang="en-US" dirty="0" smtClean="0"/>
              <a:t>Genetic trend for CL – All breeds</a:t>
            </a:r>
            <a:endParaRPr lang="en-US" dirty="0"/>
          </a:p>
        </p:txBody>
      </p:sp>
      <p:pic>
        <p:nvPicPr>
          <p:cNvPr id="3" name="Chart 1" descr="image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744" y="1313168"/>
            <a:ext cx="6679027" cy="480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5624780"/>
              </p:ext>
            </p:extLst>
          </p:nvPr>
        </p:nvGraphicFramePr>
        <p:xfrm>
          <a:off x="577056" y="1150249"/>
          <a:ext cx="8177894" cy="5054600"/>
        </p:xfrm>
        <a:graphic>
          <a:graphicData uri="http://schemas.openxmlformats.org/drawingml/2006/table">
            <a:tbl>
              <a:tblPr/>
              <a:tblGrid>
                <a:gridCol w="2097134"/>
                <a:gridCol w="868680"/>
                <a:gridCol w="868680"/>
                <a:gridCol w="868680"/>
                <a:gridCol w="868680"/>
                <a:gridCol w="868680"/>
                <a:gridCol w="868680"/>
                <a:gridCol w="868680"/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6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Trait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6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Relative emphasis in USDA index (%)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PD$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1971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MFP$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1976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1994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2000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2003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2014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20??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Milk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52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27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6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  5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  0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Fat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48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46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25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22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22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Protein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27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36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18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Longevity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19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SCS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 Unicode MS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6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9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9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–7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 Unicode MS" charset="0"/>
                      </a:endParaRP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Udder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  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  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8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Feet/legs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  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Body size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5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6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 Unicode MS" charset="0"/>
                      </a:endParaRP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Pregnancy rate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Calving traits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5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5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Conception rate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Cow livability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64" name="Text Box 120"/>
          <p:cNvSpPr txBox="1">
            <a:spLocks noChangeArrowheads="1"/>
          </p:cNvSpPr>
          <p:nvPr/>
        </p:nvSpPr>
        <p:spPr bwMode="auto">
          <a:xfrm>
            <a:off x="457200" y="182880"/>
            <a:ext cx="862647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800" b="1" dirty="0" smtClean="0">
                <a:latin typeface="Calibri" pitchFamily="34" charset="0"/>
              </a:rPr>
              <a:t>Proposal to include CL in net merit</a:t>
            </a:r>
            <a:endParaRPr lang="en-GB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366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ul-2016">
  <a:themeElements>
    <a:clrScheme name="Custom 17">
      <a:dk1>
        <a:srgbClr val="6871B2"/>
      </a:dk1>
      <a:lt1>
        <a:srgbClr val="FFFFFF"/>
      </a:lt1>
      <a:dk2>
        <a:srgbClr val="000099"/>
      </a:dk2>
      <a:lt2>
        <a:srgbClr val="FFFFFF"/>
      </a:lt2>
      <a:accent1>
        <a:srgbClr val="66CCFF"/>
      </a:accent1>
      <a:accent2>
        <a:srgbClr val="0000CC"/>
      </a:accent2>
      <a:accent3>
        <a:srgbClr val="AAAACA"/>
      </a:accent3>
      <a:accent4>
        <a:srgbClr val="DADADA"/>
      </a:accent4>
      <a:accent5>
        <a:srgbClr val="B8E2FF"/>
      </a:accent5>
      <a:accent6>
        <a:srgbClr val="0000B9"/>
      </a:accent6>
      <a:hlink>
        <a:srgbClr val="00FFFF"/>
      </a:hlink>
      <a:folHlink>
        <a:srgbClr val="CCFFFF"/>
      </a:folHlink>
    </a:clrScheme>
    <a:fontScheme name="smh08">
      <a:majorFont>
        <a:latin typeface="Humnst777 BT"/>
        <a:ea typeface=""/>
        <a:cs typeface=""/>
      </a:majorFont>
      <a:minorFont>
        <a:latin typeface="Humnst777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mh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8">
        <a:dk1>
          <a:srgbClr val="FFFFFF"/>
        </a:dk1>
        <a:lt1>
          <a:srgbClr val="FFFFFF"/>
        </a:lt1>
        <a:dk2>
          <a:srgbClr val="FFFFFF"/>
        </a:dk2>
        <a:lt2>
          <a:srgbClr val="6871B2"/>
        </a:lt2>
        <a:accent1>
          <a:srgbClr val="66CCFF"/>
        </a:accent1>
        <a:accent2>
          <a:srgbClr val="0000CC"/>
        </a:accent2>
        <a:accent3>
          <a:srgbClr val="FFFFFF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9">
        <a:dk1>
          <a:srgbClr val="6871B2"/>
        </a:dk1>
        <a:lt1>
          <a:srgbClr val="FFFFFF"/>
        </a:lt1>
        <a:dk2>
          <a:srgbClr val="000099"/>
        </a:dk2>
        <a:lt2>
          <a:srgbClr val="FFFFFF"/>
        </a:lt2>
        <a:accent1>
          <a:srgbClr val="66CCFF"/>
        </a:accent1>
        <a:accent2>
          <a:srgbClr val="0000CC"/>
        </a:accent2>
        <a:accent3>
          <a:srgbClr val="AAAACA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10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1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2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4D4D4D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000000"/>
        </a:accent6>
        <a:hlink>
          <a:srgbClr val="000000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4D4D4D"/>
      </a:accent1>
      <a:accent2>
        <a:srgbClr val="000000"/>
      </a:accent2>
      <a:accent3>
        <a:srgbClr val="FFFFFF"/>
      </a:accent3>
      <a:accent4>
        <a:srgbClr val="000000"/>
      </a:accent4>
      <a:accent5>
        <a:srgbClr val="B2B2B2"/>
      </a:accent5>
      <a:accent6>
        <a:srgbClr val="000000"/>
      </a:accent6>
      <a:hlink>
        <a:srgbClr val="0000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Paul-2016</Template>
  <TotalTime>67108</TotalTime>
  <Words>941</Words>
  <Application>Microsoft Office PowerPoint</Application>
  <PresentationFormat>On-screen Show (4:3)</PresentationFormat>
  <Paragraphs>239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Monotype Sorts</vt:lpstr>
      <vt:lpstr>Humnst777 BT</vt:lpstr>
      <vt:lpstr>SymbolProp BT</vt:lpstr>
      <vt:lpstr>Arial Unicode MS</vt:lpstr>
      <vt:lpstr>Times New Roman</vt:lpstr>
      <vt:lpstr>Paul-2016</vt:lpstr>
      <vt:lpstr>Value of selecting for cow and calf livability</vt:lpstr>
      <vt:lpstr>Cow livability (CL) data</vt:lpstr>
      <vt:lpstr>Cow livability evaluation</vt:lpstr>
      <vt:lpstr>CL reliability and PTA interpretation</vt:lpstr>
      <vt:lpstr>PTA correlations of livability with other traits   Bull minimums:  1990 birth year, 50 daughters, 0.50 reliability for PTA livability</vt:lpstr>
      <vt:lpstr>CL, PL, and health traits</vt:lpstr>
      <vt:lpstr>Genetic trend for cow livability - HOL</vt:lpstr>
      <vt:lpstr>Genetic trend for CL – All breeds</vt:lpstr>
      <vt:lpstr>Slide 9</vt:lpstr>
      <vt:lpstr>Heifer livability (HL) data</vt:lpstr>
      <vt:lpstr>Heifer livability edits</vt:lpstr>
      <vt:lpstr>Heifer livability results</vt:lpstr>
      <vt:lpstr>HCD haplotype</vt:lpstr>
      <vt:lpstr>Heifer livability and HCD</vt:lpstr>
      <vt:lpstr>Conclusions</vt:lpstr>
      <vt:lpstr>Acknowledgements</vt:lpstr>
    </vt:vector>
  </TitlesOfParts>
  <Manager>ahs</Manager>
  <Company>AIPL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Genomic Prediction Results</dc:title>
  <dc:subject>International Dairy Sire Proofs</dc:subject>
  <dc:creator>Admin</dc:creator>
  <cp:keywords>Dairy, International, Sire evaluations</cp:keywords>
  <cp:lastModifiedBy>paul vanraden</cp:lastModifiedBy>
  <cp:revision>1816</cp:revision>
  <cp:lastPrinted>2001-08-24T14:44:42Z</cp:lastPrinted>
  <dcterms:created xsi:type="dcterms:W3CDTF">2002-07-16T13:01:30Z</dcterms:created>
  <dcterms:modified xsi:type="dcterms:W3CDTF">2016-10-28T16:55:52Z</dcterms:modified>
  <cp:category>Interbull</cp:category>
</cp:coreProperties>
</file>