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43891200"/>
  <p:notesSz cx="9305925" cy="7019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 baseline="300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 baseline="300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 baseline="300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 baseline="300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 baseline="300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 baseline="300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 baseline="300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 baseline="300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 baseline="300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68" userDrawn="1">
          <p15:clr>
            <a:srgbClr val="A4A3A4"/>
          </p15:clr>
        </p15:guide>
        <p15:guide id="2" orient="horz" pos="4288" userDrawn="1">
          <p15:clr>
            <a:srgbClr val="A4A3A4"/>
          </p15:clr>
        </p15:guide>
        <p15:guide id="3" orient="horz" pos="5696" userDrawn="1">
          <p15:clr>
            <a:srgbClr val="A4A3A4"/>
          </p15:clr>
        </p15:guide>
        <p15:guide id="4" orient="horz" pos="22912" userDrawn="1">
          <p15:clr>
            <a:srgbClr val="A4A3A4"/>
          </p15:clr>
        </p15:guide>
        <p15:guide id="5" orient="horz" pos="26368" userDrawn="1">
          <p15:clr>
            <a:srgbClr val="A4A3A4"/>
          </p15:clr>
        </p15:guide>
        <p15:guide id="6" pos="10245" userDrawn="1">
          <p15:clr>
            <a:srgbClr val="A4A3A4"/>
          </p15:clr>
        </p15:guide>
        <p15:guide id="7" pos="370" userDrawn="1">
          <p15:clr>
            <a:srgbClr val="A4A3A4"/>
          </p15:clr>
        </p15:guide>
        <p15:guide id="8" pos="5431" userDrawn="1">
          <p15:clr>
            <a:srgbClr val="A4A3A4"/>
          </p15:clr>
        </p15:guide>
        <p15:guide id="9" pos="5184" userDrawn="1">
          <p15:clr>
            <a:srgbClr val="A4A3A4"/>
          </p15:clr>
        </p15:guide>
        <p15:guide id="10" pos="10491" userDrawn="1">
          <p15:clr>
            <a:srgbClr val="A4A3A4"/>
          </p15:clr>
        </p15:guide>
        <p15:guide id="11" pos="15552" userDrawn="1">
          <p15:clr>
            <a:srgbClr val="A4A3A4"/>
          </p15:clr>
        </p15:guide>
        <p15:guide id="12" pos="15336" userDrawn="1">
          <p15:clr>
            <a:srgbClr val="A4A3A4"/>
          </p15:clr>
        </p15:guide>
        <p15:guide id="13" pos="203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1">
          <p15:clr>
            <a:srgbClr val="A4A3A4"/>
          </p15:clr>
        </p15:guide>
        <p15:guide id="2" pos="293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n.Connor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0000"/>
    <a:srgbClr val="0000FF"/>
    <a:srgbClr val="339933"/>
    <a:srgbClr val="008000"/>
    <a:srgbClr val="00FFFF"/>
    <a:srgbClr val="9900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7346" autoAdjust="0"/>
    <p:restoredTop sz="99076" autoAdjust="0"/>
  </p:normalViewPr>
  <p:slideViewPr>
    <p:cSldViewPr>
      <p:cViewPr>
        <p:scale>
          <a:sx n="30" d="100"/>
          <a:sy n="30" d="100"/>
        </p:scale>
        <p:origin x="3352" y="144"/>
      </p:cViewPr>
      <p:guideLst>
        <p:guide orient="horz" pos="13568"/>
        <p:guide orient="horz" pos="4288"/>
        <p:guide orient="horz" pos="5696"/>
        <p:guide orient="horz" pos="22912"/>
        <p:guide orient="horz" pos="26368"/>
        <p:guide pos="10245"/>
        <p:guide pos="370"/>
        <p:guide pos="5431"/>
        <p:guide pos="5184"/>
        <p:guide pos="10491"/>
        <p:guide pos="15552"/>
        <p:guide pos="15336"/>
        <p:guide pos="20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5" d="100"/>
          <a:sy n="115" d="100"/>
        </p:scale>
        <p:origin x="-2406" y="-96"/>
      </p:cViewPr>
      <p:guideLst>
        <p:guide orient="horz" pos="2211"/>
        <p:guide pos="29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commentAuthors" Target="commentAuthor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0765" cy="3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42" tIns="46670" rIns="93342" bIns="46670" numCol="1" anchor="t" anchorCtr="0" compatLnSpc="1">
            <a:prstTxWarp prst="textNoShape">
              <a:avLst/>
            </a:prstTxWarp>
          </a:bodyPr>
          <a:lstStyle>
            <a:lvl1pPr defTabSz="932695"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5162" y="0"/>
            <a:ext cx="4030764" cy="3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42" tIns="46670" rIns="93342" bIns="46670" numCol="1" anchor="t" anchorCtr="0" compatLnSpc="1">
            <a:prstTxWarp prst="textNoShape">
              <a:avLst/>
            </a:prstTxWarp>
          </a:bodyPr>
          <a:lstStyle>
            <a:lvl1pPr algn="r" defTabSz="932695"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7974"/>
            <a:ext cx="4030765" cy="3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42" tIns="46670" rIns="93342" bIns="46670" numCol="1" anchor="b" anchorCtr="0" compatLnSpc="1">
            <a:prstTxWarp prst="textNoShape">
              <a:avLst/>
            </a:prstTxWarp>
          </a:bodyPr>
          <a:lstStyle>
            <a:lvl1pPr defTabSz="932695">
              <a:defRPr sz="1200" baseline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5162" y="6667974"/>
            <a:ext cx="4030764" cy="35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42" tIns="46670" rIns="93342" bIns="46670" numCol="1" anchor="b" anchorCtr="0" compatLnSpc="1">
            <a:prstTxWarp prst="textNoShape">
              <a:avLst/>
            </a:prstTxWarp>
          </a:bodyPr>
          <a:lstStyle>
            <a:lvl1pPr algn="r" defTabSz="932695">
              <a:defRPr sz="1200" baseline="0"/>
            </a:lvl1pPr>
          </a:lstStyle>
          <a:p>
            <a:pPr>
              <a:defRPr/>
            </a:pPr>
            <a:fld id="{A00384DA-4D28-459F-B46C-3C3C776639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250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0500" y="0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6B6B5-638C-47C4-94D1-ED6DCC3725C1}" type="datetimeFigureOut">
              <a:rPr lang="en-US" smtClean="0"/>
              <a:pPr/>
              <a:t>9/7/16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65538" y="527050"/>
            <a:ext cx="1974850" cy="2632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3750"/>
            <a:ext cx="7445375" cy="315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67500"/>
            <a:ext cx="4032250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0500" y="6667500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E283D-B3FB-43C0-848D-88573A9EA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2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E283D-B3FB-43C0-848D-88573A9EA5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352" y="24870833"/>
            <a:ext cx="23043696" cy="112183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293934" indent="0" algn="ctr">
              <a:buNone/>
              <a:defRPr/>
            </a:lvl2pPr>
            <a:lvl3pPr marL="587868" indent="0" algn="ctr">
              <a:buNone/>
              <a:defRPr/>
            </a:lvl3pPr>
            <a:lvl4pPr marL="881802" indent="0" algn="ctr">
              <a:buNone/>
              <a:defRPr/>
            </a:lvl4pPr>
            <a:lvl5pPr marL="1175736" indent="0" algn="ctr">
              <a:buNone/>
              <a:defRPr/>
            </a:lvl5pPr>
            <a:lvl6pPr marL="1469669" indent="0" algn="ctr">
              <a:buNone/>
              <a:defRPr/>
            </a:lvl6pPr>
            <a:lvl7pPr marL="1763603" indent="0" algn="ctr">
              <a:buNone/>
              <a:defRPr/>
            </a:lvl7pPr>
            <a:lvl8pPr marL="2057537" indent="0" algn="ctr">
              <a:buNone/>
              <a:defRPr/>
            </a:lvl8pPr>
            <a:lvl9pPr marL="235147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125" y="1756833"/>
            <a:ext cx="29626152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125" y="10240434"/>
            <a:ext cx="29626152" cy="289665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248" y="1756834"/>
            <a:ext cx="7406028" cy="3745018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126" y="1756834"/>
            <a:ext cx="22122152" cy="374501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125" y="1756833"/>
            <a:ext cx="29626152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125" y="10240434"/>
            <a:ext cx="29626152" cy="28966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4586"/>
            <a:ext cx="27981048" cy="8716433"/>
          </a:xfrm>
          <a:prstGeom prst="rect">
            <a:avLst/>
          </a:prstGeom>
        </p:spPr>
        <p:txBody>
          <a:bodyPr anchor="t"/>
          <a:lstStyle>
            <a:lvl1pPr algn="l">
              <a:defRPr sz="257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3384"/>
            <a:ext cx="27981048" cy="960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86"/>
            </a:lvl1pPr>
            <a:lvl2pPr marL="293934" indent="0">
              <a:buNone/>
              <a:defRPr sz="1157"/>
            </a:lvl2pPr>
            <a:lvl3pPr marL="587868" indent="0">
              <a:buNone/>
              <a:defRPr sz="1029"/>
            </a:lvl3pPr>
            <a:lvl4pPr marL="881802" indent="0">
              <a:buNone/>
              <a:defRPr sz="900"/>
            </a:lvl4pPr>
            <a:lvl5pPr marL="1175736" indent="0">
              <a:buNone/>
              <a:defRPr sz="900"/>
            </a:lvl5pPr>
            <a:lvl6pPr marL="1469669" indent="0">
              <a:buNone/>
              <a:defRPr sz="900"/>
            </a:lvl6pPr>
            <a:lvl7pPr marL="1763603" indent="0">
              <a:buNone/>
              <a:defRPr sz="900"/>
            </a:lvl7pPr>
            <a:lvl8pPr marL="2057537" indent="0">
              <a:buNone/>
              <a:defRPr sz="900"/>
            </a:lvl8pPr>
            <a:lvl9pPr marL="23514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125" y="1756833"/>
            <a:ext cx="29626152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124" y="10240434"/>
            <a:ext cx="14764090" cy="2896658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43"/>
            </a:lvl2pPr>
            <a:lvl3pPr>
              <a:defRPr sz="1286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08186" y="10240434"/>
            <a:ext cx="14764091" cy="2896658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43"/>
            </a:lvl2pPr>
            <a:lvl3pPr>
              <a:defRPr sz="1286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125" y="1756833"/>
            <a:ext cx="29626152" cy="7315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124" y="9825569"/>
            <a:ext cx="14544675" cy="40936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43" b="1"/>
            </a:lvl1pPr>
            <a:lvl2pPr marL="293934" indent="0">
              <a:buNone/>
              <a:defRPr sz="1286" b="1"/>
            </a:lvl2pPr>
            <a:lvl3pPr marL="587868" indent="0">
              <a:buNone/>
              <a:defRPr sz="1157" b="1"/>
            </a:lvl3pPr>
            <a:lvl4pPr marL="881802" indent="0">
              <a:buNone/>
              <a:defRPr sz="1029" b="1"/>
            </a:lvl4pPr>
            <a:lvl5pPr marL="1175736" indent="0">
              <a:buNone/>
              <a:defRPr sz="1029" b="1"/>
            </a:lvl5pPr>
            <a:lvl6pPr marL="1469669" indent="0">
              <a:buNone/>
              <a:defRPr sz="1029" b="1"/>
            </a:lvl6pPr>
            <a:lvl7pPr marL="1763603" indent="0">
              <a:buNone/>
              <a:defRPr sz="1029" b="1"/>
            </a:lvl7pPr>
            <a:lvl8pPr marL="2057537" indent="0">
              <a:buNone/>
              <a:defRPr sz="1029" b="1"/>
            </a:lvl8pPr>
            <a:lvl9pPr marL="2351471" indent="0">
              <a:buNone/>
              <a:defRPr sz="102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124" y="13919201"/>
            <a:ext cx="14544675" cy="25287817"/>
          </a:xfrm>
          <a:prstGeom prst="rect">
            <a:avLst/>
          </a:prstGeom>
        </p:spPr>
        <p:txBody>
          <a:bodyPr/>
          <a:lstStyle>
            <a:lvl1pPr>
              <a:defRPr sz="1543"/>
            </a:lvl1pPr>
            <a:lvl2pPr>
              <a:defRPr sz="1286"/>
            </a:lvl2pPr>
            <a:lvl3pPr>
              <a:defRPr sz="1157"/>
            </a:lvl3pPr>
            <a:lvl4pPr>
              <a:defRPr sz="1029"/>
            </a:lvl4pPr>
            <a:lvl5pPr>
              <a:defRPr sz="1029"/>
            </a:lvl5pPr>
            <a:lvl6pPr>
              <a:defRPr sz="1029"/>
            </a:lvl6pPr>
            <a:lvl7pPr>
              <a:defRPr sz="1029"/>
            </a:lvl7pPr>
            <a:lvl8pPr>
              <a:defRPr sz="1029"/>
            </a:lvl8pPr>
            <a:lvl9pPr>
              <a:defRPr sz="10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498" y="9825569"/>
            <a:ext cx="14549778" cy="40936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43" b="1"/>
            </a:lvl1pPr>
            <a:lvl2pPr marL="293934" indent="0">
              <a:buNone/>
              <a:defRPr sz="1286" b="1"/>
            </a:lvl2pPr>
            <a:lvl3pPr marL="587868" indent="0">
              <a:buNone/>
              <a:defRPr sz="1157" b="1"/>
            </a:lvl3pPr>
            <a:lvl4pPr marL="881802" indent="0">
              <a:buNone/>
              <a:defRPr sz="1029" b="1"/>
            </a:lvl4pPr>
            <a:lvl5pPr marL="1175736" indent="0">
              <a:buNone/>
              <a:defRPr sz="1029" b="1"/>
            </a:lvl5pPr>
            <a:lvl6pPr marL="1469669" indent="0">
              <a:buNone/>
              <a:defRPr sz="1029" b="1"/>
            </a:lvl6pPr>
            <a:lvl7pPr marL="1763603" indent="0">
              <a:buNone/>
              <a:defRPr sz="1029" b="1"/>
            </a:lvl7pPr>
            <a:lvl8pPr marL="2057537" indent="0">
              <a:buNone/>
              <a:defRPr sz="1029" b="1"/>
            </a:lvl8pPr>
            <a:lvl9pPr marL="2351471" indent="0">
              <a:buNone/>
              <a:defRPr sz="102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498" y="13919201"/>
            <a:ext cx="14549778" cy="25287817"/>
          </a:xfrm>
          <a:prstGeom prst="rect">
            <a:avLst/>
          </a:prstGeom>
        </p:spPr>
        <p:txBody>
          <a:bodyPr/>
          <a:lstStyle>
            <a:lvl1pPr>
              <a:defRPr sz="1543"/>
            </a:lvl1pPr>
            <a:lvl2pPr>
              <a:defRPr sz="1286"/>
            </a:lvl2pPr>
            <a:lvl3pPr>
              <a:defRPr sz="1157"/>
            </a:lvl3pPr>
            <a:lvl4pPr>
              <a:defRPr sz="1029"/>
            </a:lvl4pPr>
            <a:lvl5pPr>
              <a:defRPr sz="1029"/>
            </a:lvl5pPr>
            <a:lvl6pPr>
              <a:defRPr sz="1029"/>
            </a:lvl6pPr>
            <a:lvl7pPr>
              <a:defRPr sz="1029"/>
            </a:lvl7pPr>
            <a:lvl8pPr>
              <a:defRPr sz="1029"/>
            </a:lvl8pPr>
            <a:lvl9pPr>
              <a:defRPr sz="10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125" y="1756833"/>
            <a:ext cx="29626152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124" y="1748368"/>
            <a:ext cx="10829925" cy="7435850"/>
          </a:xfrm>
          <a:prstGeom prst="rect">
            <a:avLst/>
          </a:prstGeom>
        </p:spPr>
        <p:txBody>
          <a:bodyPr anchor="b"/>
          <a:lstStyle>
            <a:lvl1pPr algn="l">
              <a:defRPr sz="128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976" y="1748368"/>
            <a:ext cx="18402300" cy="37458650"/>
          </a:xfrm>
          <a:prstGeom prst="rect">
            <a:avLst/>
          </a:prstGeom>
        </p:spPr>
        <p:txBody>
          <a:bodyPr/>
          <a:lstStyle>
            <a:lvl1pPr>
              <a:defRPr sz="2057"/>
            </a:lvl1pPr>
            <a:lvl2pPr>
              <a:defRPr sz="1800"/>
            </a:lvl2pPr>
            <a:lvl3pPr>
              <a:defRPr sz="1543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124" y="9184217"/>
            <a:ext cx="10829925" cy="3002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93934" indent="0">
              <a:buNone/>
              <a:defRPr sz="771"/>
            </a:lvl2pPr>
            <a:lvl3pPr marL="587868" indent="0">
              <a:buNone/>
              <a:defRPr sz="643"/>
            </a:lvl3pPr>
            <a:lvl4pPr marL="881802" indent="0">
              <a:buNone/>
              <a:defRPr sz="579"/>
            </a:lvl4pPr>
            <a:lvl5pPr marL="1175736" indent="0">
              <a:buNone/>
              <a:defRPr sz="579"/>
            </a:lvl5pPr>
            <a:lvl6pPr marL="1469669" indent="0">
              <a:buNone/>
              <a:defRPr sz="579"/>
            </a:lvl6pPr>
            <a:lvl7pPr marL="1763603" indent="0">
              <a:buNone/>
              <a:defRPr sz="579"/>
            </a:lvl7pPr>
            <a:lvl8pPr marL="2057537" indent="0">
              <a:buNone/>
              <a:defRPr sz="579"/>
            </a:lvl8pPr>
            <a:lvl9pPr marL="2351471" indent="0">
              <a:buNone/>
              <a:defRPr sz="57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828" y="30723419"/>
            <a:ext cx="19751448" cy="3627967"/>
          </a:xfrm>
          <a:prstGeom prst="rect">
            <a:avLst/>
          </a:prstGeom>
        </p:spPr>
        <p:txBody>
          <a:bodyPr anchor="b"/>
          <a:lstStyle>
            <a:lvl1pPr algn="l">
              <a:defRPr sz="128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828" y="3922185"/>
            <a:ext cx="19751448" cy="26333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57"/>
            </a:lvl1pPr>
            <a:lvl2pPr marL="293934" indent="0">
              <a:buNone/>
              <a:defRPr sz="1800"/>
            </a:lvl2pPr>
            <a:lvl3pPr marL="587868" indent="0">
              <a:buNone/>
              <a:defRPr sz="1543"/>
            </a:lvl3pPr>
            <a:lvl4pPr marL="881802" indent="0">
              <a:buNone/>
              <a:defRPr sz="1286"/>
            </a:lvl4pPr>
            <a:lvl5pPr marL="1175736" indent="0">
              <a:buNone/>
              <a:defRPr sz="1286"/>
            </a:lvl5pPr>
            <a:lvl6pPr marL="1469669" indent="0">
              <a:buNone/>
              <a:defRPr sz="1286"/>
            </a:lvl6pPr>
            <a:lvl7pPr marL="1763603" indent="0">
              <a:buNone/>
              <a:defRPr sz="1286"/>
            </a:lvl7pPr>
            <a:lvl8pPr marL="2057537" indent="0">
              <a:buNone/>
              <a:defRPr sz="1286"/>
            </a:lvl8pPr>
            <a:lvl9pPr marL="2351471" indent="0">
              <a:buNone/>
              <a:defRPr sz="1286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828" y="34351385"/>
            <a:ext cx="19751448" cy="5149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93934" indent="0">
              <a:buNone/>
              <a:defRPr sz="771"/>
            </a:lvl2pPr>
            <a:lvl3pPr marL="587868" indent="0">
              <a:buNone/>
              <a:defRPr sz="643"/>
            </a:lvl3pPr>
            <a:lvl4pPr marL="881802" indent="0">
              <a:buNone/>
              <a:defRPr sz="579"/>
            </a:lvl4pPr>
            <a:lvl5pPr marL="1175736" indent="0">
              <a:buNone/>
              <a:defRPr sz="579"/>
            </a:lvl5pPr>
            <a:lvl6pPr marL="1469669" indent="0">
              <a:buNone/>
              <a:defRPr sz="579"/>
            </a:lvl6pPr>
            <a:lvl7pPr marL="1763603" indent="0">
              <a:buNone/>
              <a:defRPr sz="579"/>
            </a:lvl7pPr>
            <a:lvl8pPr marL="2057537" indent="0">
              <a:buNone/>
              <a:defRPr sz="579"/>
            </a:lvl8pPr>
            <a:lvl9pPr marL="2351471" indent="0">
              <a:buNone/>
              <a:defRPr sz="57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87829" y="5573486"/>
            <a:ext cx="31732538" cy="0"/>
          </a:xfrm>
          <a:prstGeom prst="line">
            <a:avLst/>
          </a:prstGeom>
          <a:noFill/>
          <a:ln w="190500" cmpd="thickThin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057" baseline="0" dirty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352800" y="609600"/>
            <a:ext cx="26822400" cy="461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spcAft>
                <a:spcPts val="1000"/>
              </a:spcAft>
              <a:defRPr/>
            </a:pPr>
            <a:r>
              <a:rPr lang="en-US" sz="9600" b="1" dirty="0" smtClean="0"/>
              <a:t>Management of Many Recessive Disorders in a Dairy Cattle Population Using Gene Editing and Sequential Mate Allocation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8000" b="1" i="0" u="none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John </a:t>
            </a:r>
            <a:r>
              <a:rPr lang="en-US" sz="8000" b="1" i="0" u="none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B. Cole</a:t>
            </a:r>
            <a:endParaRPr lang="en-US" sz="8000" b="1" i="0" u="none" baseline="50000" dirty="0" smtClean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60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Animal </a:t>
            </a:r>
            <a:r>
              <a:rPr lang="en-US" sz="60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Genomics and Improvement Laboratory</a:t>
            </a:r>
            <a:br>
              <a:rPr lang="en-US" sz="60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</a:br>
            <a:r>
              <a:rPr lang="en-US" sz="60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Agricultural </a:t>
            </a:r>
            <a:r>
              <a:rPr lang="en-US" sz="60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Research Service, USDA, Beltsville, MD</a:t>
            </a:r>
            <a:endParaRPr lang="en-US" sz="6000" b="1" baseline="0" dirty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USDA_W-B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3967" y="1427744"/>
            <a:ext cx="5486400" cy="37519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026" name="Picture 2" descr="ttps://www.ars.usda.gov/ARSUserFiles/oc/graphics/photos/oct99/k8587-14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1427744"/>
            <a:ext cx="6286036" cy="375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90388" rtl="0" eaLnBrk="0" fontAlgn="base" hangingPunct="0">
        <a:spcBef>
          <a:spcPct val="0"/>
        </a:spcBef>
        <a:spcAft>
          <a:spcPct val="0"/>
        </a:spcAft>
        <a:defRPr sz="14851">
          <a:solidFill>
            <a:schemeClr val="tx2"/>
          </a:solidFill>
          <a:latin typeface="+mj-lt"/>
          <a:ea typeface="+mj-ea"/>
          <a:cs typeface="+mj-cs"/>
        </a:defRPr>
      </a:lvl1pPr>
      <a:lvl2pPr algn="ctr" defTabSz="3090388" rtl="0" eaLnBrk="0" fontAlgn="base" hangingPunct="0">
        <a:spcBef>
          <a:spcPct val="0"/>
        </a:spcBef>
        <a:spcAft>
          <a:spcPct val="0"/>
        </a:spcAft>
        <a:defRPr sz="14851">
          <a:solidFill>
            <a:schemeClr val="tx2"/>
          </a:solidFill>
          <a:latin typeface="Trebuchet MS" pitchFamily="34" charset="0"/>
        </a:defRPr>
      </a:lvl2pPr>
      <a:lvl3pPr algn="ctr" defTabSz="3090388" rtl="0" eaLnBrk="0" fontAlgn="base" hangingPunct="0">
        <a:spcBef>
          <a:spcPct val="0"/>
        </a:spcBef>
        <a:spcAft>
          <a:spcPct val="0"/>
        </a:spcAft>
        <a:defRPr sz="14851">
          <a:solidFill>
            <a:schemeClr val="tx2"/>
          </a:solidFill>
          <a:latin typeface="Trebuchet MS" pitchFamily="34" charset="0"/>
        </a:defRPr>
      </a:lvl3pPr>
      <a:lvl4pPr algn="ctr" defTabSz="3090388" rtl="0" eaLnBrk="0" fontAlgn="base" hangingPunct="0">
        <a:spcBef>
          <a:spcPct val="0"/>
        </a:spcBef>
        <a:spcAft>
          <a:spcPct val="0"/>
        </a:spcAft>
        <a:defRPr sz="14851">
          <a:solidFill>
            <a:schemeClr val="tx2"/>
          </a:solidFill>
          <a:latin typeface="Trebuchet MS" pitchFamily="34" charset="0"/>
        </a:defRPr>
      </a:lvl4pPr>
      <a:lvl5pPr algn="ctr" defTabSz="3090388" rtl="0" eaLnBrk="0" fontAlgn="base" hangingPunct="0">
        <a:spcBef>
          <a:spcPct val="0"/>
        </a:spcBef>
        <a:spcAft>
          <a:spcPct val="0"/>
        </a:spcAft>
        <a:defRPr sz="14851">
          <a:solidFill>
            <a:schemeClr val="tx2"/>
          </a:solidFill>
          <a:latin typeface="Trebuchet MS" pitchFamily="34" charset="0"/>
        </a:defRPr>
      </a:lvl5pPr>
      <a:lvl6pPr marL="293934" algn="ctr" defTabSz="3090388" rtl="0" fontAlgn="base">
        <a:spcBef>
          <a:spcPct val="0"/>
        </a:spcBef>
        <a:spcAft>
          <a:spcPct val="0"/>
        </a:spcAft>
        <a:defRPr sz="14851">
          <a:solidFill>
            <a:schemeClr val="tx2"/>
          </a:solidFill>
          <a:latin typeface="Trebuchet MS" pitchFamily="34" charset="0"/>
        </a:defRPr>
      </a:lvl6pPr>
      <a:lvl7pPr marL="587868" algn="ctr" defTabSz="3090388" rtl="0" fontAlgn="base">
        <a:spcBef>
          <a:spcPct val="0"/>
        </a:spcBef>
        <a:spcAft>
          <a:spcPct val="0"/>
        </a:spcAft>
        <a:defRPr sz="14851">
          <a:solidFill>
            <a:schemeClr val="tx2"/>
          </a:solidFill>
          <a:latin typeface="Trebuchet MS" pitchFamily="34" charset="0"/>
        </a:defRPr>
      </a:lvl7pPr>
      <a:lvl8pPr marL="881802" algn="ctr" defTabSz="3090388" rtl="0" fontAlgn="base">
        <a:spcBef>
          <a:spcPct val="0"/>
        </a:spcBef>
        <a:spcAft>
          <a:spcPct val="0"/>
        </a:spcAft>
        <a:defRPr sz="14851">
          <a:solidFill>
            <a:schemeClr val="tx2"/>
          </a:solidFill>
          <a:latin typeface="Trebuchet MS" pitchFamily="34" charset="0"/>
        </a:defRPr>
      </a:lvl8pPr>
      <a:lvl9pPr marL="1175736" algn="ctr" defTabSz="3090388" rtl="0" fontAlgn="base">
        <a:spcBef>
          <a:spcPct val="0"/>
        </a:spcBef>
        <a:spcAft>
          <a:spcPct val="0"/>
        </a:spcAft>
        <a:defRPr sz="14851">
          <a:solidFill>
            <a:schemeClr val="tx2"/>
          </a:solidFill>
          <a:latin typeface="Trebuchet MS" pitchFamily="34" charset="0"/>
        </a:defRPr>
      </a:lvl9pPr>
    </p:titleStyle>
    <p:bodyStyle>
      <a:lvl1pPr marL="1158386" indent="-1158386" algn="l" defTabSz="3090388" rtl="0" eaLnBrk="0" fontAlgn="base" hangingPunct="0">
        <a:spcBef>
          <a:spcPct val="20000"/>
        </a:spcBef>
        <a:spcAft>
          <a:spcPct val="0"/>
        </a:spcAft>
        <a:buChar char="•"/>
        <a:defRPr sz="10801">
          <a:solidFill>
            <a:schemeClr val="tx1"/>
          </a:solidFill>
          <a:latin typeface="+mn-lt"/>
          <a:ea typeface="+mn-ea"/>
          <a:cs typeface="+mn-cs"/>
        </a:defRPr>
      </a:lvl1pPr>
      <a:lvl2pPr marL="2509665" indent="-963450" algn="l" defTabSz="3090388" rtl="0" eaLnBrk="0" fontAlgn="base" hangingPunct="0">
        <a:spcBef>
          <a:spcPct val="20000"/>
        </a:spcBef>
        <a:spcAft>
          <a:spcPct val="0"/>
        </a:spcAft>
        <a:buChar char="–"/>
        <a:defRPr sz="9451">
          <a:solidFill>
            <a:schemeClr val="tx1"/>
          </a:solidFill>
          <a:latin typeface="+mn-lt"/>
        </a:defRPr>
      </a:lvl2pPr>
      <a:lvl3pPr marL="3861965" indent="-771576" algn="l" defTabSz="3090388" rtl="0" eaLnBrk="0" fontAlgn="base" hangingPunct="0">
        <a:spcBef>
          <a:spcPct val="20000"/>
        </a:spcBef>
        <a:spcAft>
          <a:spcPct val="0"/>
        </a:spcAft>
        <a:buChar char="•"/>
        <a:defRPr sz="8165">
          <a:solidFill>
            <a:schemeClr val="tx1"/>
          </a:solidFill>
          <a:latin typeface="+mn-lt"/>
        </a:defRPr>
      </a:lvl3pPr>
      <a:lvl4pPr marL="5408180" indent="-771576" algn="l" defTabSz="3090388" rtl="0" eaLnBrk="0" fontAlgn="base" hangingPunct="0">
        <a:spcBef>
          <a:spcPct val="20000"/>
        </a:spcBef>
        <a:spcAft>
          <a:spcPct val="0"/>
        </a:spcAft>
        <a:buChar char="–"/>
        <a:defRPr sz="6686">
          <a:solidFill>
            <a:schemeClr val="tx1"/>
          </a:solidFill>
          <a:latin typeface="+mn-lt"/>
        </a:defRPr>
      </a:lvl4pPr>
      <a:lvl5pPr marL="6954394" indent="-773618" algn="l" defTabSz="3090388" rtl="0" eaLnBrk="0" fontAlgn="base" hangingPunct="0">
        <a:spcBef>
          <a:spcPct val="20000"/>
        </a:spcBef>
        <a:spcAft>
          <a:spcPct val="0"/>
        </a:spcAft>
        <a:buChar char="»"/>
        <a:defRPr sz="6686">
          <a:solidFill>
            <a:schemeClr val="tx1"/>
          </a:solidFill>
          <a:latin typeface="+mn-lt"/>
        </a:defRPr>
      </a:lvl5pPr>
      <a:lvl6pPr marL="7248328" indent="-773618" algn="l" defTabSz="3090388" rtl="0" fontAlgn="base">
        <a:spcBef>
          <a:spcPct val="20000"/>
        </a:spcBef>
        <a:spcAft>
          <a:spcPct val="0"/>
        </a:spcAft>
        <a:buChar char="»"/>
        <a:defRPr sz="6686">
          <a:solidFill>
            <a:schemeClr val="tx1"/>
          </a:solidFill>
          <a:latin typeface="+mn-lt"/>
        </a:defRPr>
      </a:lvl6pPr>
      <a:lvl7pPr marL="7542262" indent="-773618" algn="l" defTabSz="3090388" rtl="0" fontAlgn="base">
        <a:spcBef>
          <a:spcPct val="20000"/>
        </a:spcBef>
        <a:spcAft>
          <a:spcPct val="0"/>
        </a:spcAft>
        <a:buChar char="»"/>
        <a:defRPr sz="6686">
          <a:solidFill>
            <a:schemeClr val="tx1"/>
          </a:solidFill>
          <a:latin typeface="+mn-lt"/>
        </a:defRPr>
      </a:lvl7pPr>
      <a:lvl8pPr marL="7836196" indent="-773618" algn="l" defTabSz="3090388" rtl="0" fontAlgn="base">
        <a:spcBef>
          <a:spcPct val="20000"/>
        </a:spcBef>
        <a:spcAft>
          <a:spcPct val="0"/>
        </a:spcAft>
        <a:buChar char="»"/>
        <a:defRPr sz="6686">
          <a:solidFill>
            <a:schemeClr val="tx1"/>
          </a:solidFill>
          <a:latin typeface="+mn-lt"/>
        </a:defRPr>
      </a:lvl8pPr>
      <a:lvl9pPr marL="8130129" indent="-773618" algn="l" defTabSz="3090388" rtl="0" fontAlgn="base">
        <a:spcBef>
          <a:spcPct val="20000"/>
        </a:spcBef>
        <a:spcAft>
          <a:spcPct val="0"/>
        </a:spcAft>
        <a:buChar char="»"/>
        <a:defRPr sz="668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87868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1pPr>
      <a:lvl2pPr marL="293934" algn="l" defTabSz="587868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2pPr>
      <a:lvl3pPr marL="587868" algn="l" defTabSz="587868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3pPr>
      <a:lvl4pPr marL="881802" algn="l" defTabSz="587868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4pPr>
      <a:lvl5pPr marL="1175736" algn="l" defTabSz="587868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5pPr>
      <a:lvl6pPr marL="1469669" algn="l" defTabSz="587868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6pPr>
      <a:lvl7pPr marL="1763603" algn="l" defTabSz="587868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7pPr>
      <a:lvl8pPr marL="2057537" algn="l" defTabSz="587868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8pPr>
      <a:lvl9pPr marL="2351471" algn="l" defTabSz="587868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088570" y="5791200"/>
            <a:ext cx="9198429" cy="14904565"/>
            <a:chOff x="533399" y="5791200"/>
            <a:chExt cx="9198429" cy="14904565"/>
          </a:xfrm>
        </p:grpSpPr>
        <p:sp>
          <p:nvSpPr>
            <p:cNvPr id="2050" name="Text Box 8"/>
            <p:cNvSpPr txBox="1">
              <a:spLocks noChangeArrowheads="1"/>
            </p:cNvSpPr>
            <p:nvPr/>
          </p:nvSpPr>
          <p:spPr bwMode="auto">
            <a:xfrm>
              <a:off x="587828" y="5791200"/>
              <a:ext cx="91440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600" b="1" baseline="0" dirty="0">
                  <a:solidFill>
                    <a:schemeClr val="accent2"/>
                  </a:solidFill>
                  <a:latin typeface="Arial" charset="0"/>
                </a:rPr>
                <a:t>Introduction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33399" y="6920199"/>
              <a:ext cx="9144000" cy="1377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buFont typeface="Arial" charset="0"/>
                <a:buChar char="•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r>
                <a:rPr lang="en-US" sz="4000" b="1" baseline="0" dirty="0">
                  <a:latin typeface="+mn-lt"/>
                </a:rPr>
                <a:t>High-density SNP genotypes have been used to identify many new recessives that affect fertility in dairy cattle, as well as to track conditions such as polled (</a:t>
              </a:r>
              <a:r>
                <a:rPr lang="en-US" sz="4000" b="1" baseline="0" dirty="0">
                  <a:solidFill>
                    <a:srgbClr val="92D050"/>
                  </a:solidFill>
                  <a:latin typeface="+mn-lt"/>
                </a:rPr>
                <a:t>Cole et al., 2016</a:t>
              </a:r>
              <a:r>
                <a:rPr lang="en-US" sz="4000" b="1" baseline="0" dirty="0" smtClean="0">
                  <a:latin typeface="+mn-lt"/>
                </a:rPr>
                <a:t>).</a:t>
              </a:r>
            </a:p>
            <a:p>
              <a:pPr marL="685800" indent="-685800"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buFont typeface="Arial" charset="0"/>
                <a:buChar char="•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r>
                <a:rPr lang="en-US" sz="4000" b="1" baseline="0" dirty="0" smtClean="0">
                  <a:latin typeface="+mn-lt"/>
                  <a:cs typeface="Arial" pitchFamily="34" charset="0"/>
                </a:rPr>
                <a:t>Sequential </a:t>
              </a:r>
              <a:r>
                <a:rPr lang="en-US" sz="4000" b="1" baseline="0" dirty="0">
                  <a:latin typeface="+mn-lt"/>
                  <a:cs typeface="Arial" pitchFamily="34" charset="0"/>
                </a:rPr>
                <a:t>mate allocation accounting for increases in genomic inbreeding and the economic impact of affected </a:t>
              </a:r>
              <a:r>
                <a:rPr lang="en-US" sz="4000" b="1" baseline="0" dirty="0" err="1">
                  <a:latin typeface="+mn-lt"/>
                  <a:cs typeface="Arial" pitchFamily="34" charset="0"/>
                </a:rPr>
                <a:t>matings</a:t>
              </a:r>
              <a:r>
                <a:rPr lang="en-US" sz="4000" b="1" baseline="0" dirty="0">
                  <a:latin typeface="+mn-lt"/>
                  <a:cs typeface="Arial" pitchFamily="34" charset="0"/>
                </a:rPr>
                <a:t> results in faster allele frequency changes than other approaches (</a:t>
              </a:r>
              <a:r>
                <a:rPr lang="en-US" sz="4000" b="1" baseline="0" dirty="0">
                  <a:solidFill>
                    <a:srgbClr val="92D050"/>
                  </a:solidFill>
                  <a:latin typeface="+mn-lt"/>
                  <a:cs typeface="Arial" pitchFamily="34" charset="0"/>
                </a:rPr>
                <a:t>Cole, 2015</a:t>
              </a:r>
              <a:r>
                <a:rPr lang="en-US" sz="4000" b="1" baseline="0" dirty="0">
                  <a:latin typeface="+mn-lt"/>
                  <a:cs typeface="Arial" pitchFamily="34" charset="0"/>
                </a:rPr>
                <a:t>).</a:t>
              </a:r>
            </a:p>
            <a:p>
              <a:pPr marL="685800" indent="-685800"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buFont typeface="Arial" charset="0"/>
                <a:buChar char="•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r>
                <a:rPr lang="en-US" sz="4000" b="1" baseline="0" dirty="0">
                  <a:latin typeface="+mn-lt"/>
                  <a:cs typeface="Arial" pitchFamily="34" charset="0"/>
                </a:rPr>
                <a:t>Effects of gene editing on selection programs should be considered because it may dramatically change rates of allele frequency change. </a:t>
              </a:r>
            </a:p>
            <a:p>
              <a:pPr marL="685800" indent="-685800"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buFont typeface="Arial" charset="0"/>
                <a:buChar char="•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endParaRPr lang="en-US" sz="4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11582400" y="5780314"/>
            <a:ext cx="9524999" cy="13519570"/>
            <a:chOff x="152400" y="5791200"/>
            <a:chExt cx="9524999" cy="13519570"/>
          </a:xfrm>
        </p:grpSpPr>
        <p:sp>
          <p:nvSpPr>
            <p:cNvPr id="167" name="Text Box 8"/>
            <p:cNvSpPr txBox="1">
              <a:spLocks noChangeArrowheads="1"/>
            </p:cNvSpPr>
            <p:nvPr/>
          </p:nvSpPr>
          <p:spPr bwMode="auto">
            <a:xfrm>
              <a:off x="152400" y="5791200"/>
              <a:ext cx="9427028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600" b="1" baseline="0" smtClean="0">
                  <a:solidFill>
                    <a:schemeClr val="accent2"/>
                  </a:solidFill>
                  <a:latin typeface="Arial" charset="0"/>
                </a:rPr>
                <a:t>Gene editing algorithm</a:t>
              </a:r>
              <a:endParaRPr lang="en-US" sz="6600" b="1" baseline="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33399" y="6920199"/>
              <a:ext cx="9144000" cy="12390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buFont typeface="Arial" charset="0"/>
                <a:buChar char="•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r>
                <a:rPr lang="en-US" sz="4000" b="1" baseline="0" dirty="0" smtClean="0">
                  <a:latin typeface="+mn-lt"/>
                </a:rPr>
                <a:t>Editing </a:t>
              </a:r>
              <a:r>
                <a:rPr lang="en-US" sz="4000" b="1" baseline="0" dirty="0">
                  <a:latin typeface="+mn-lt"/>
                </a:rPr>
                <a:t>occurs when </a:t>
              </a:r>
              <a:r>
                <a:rPr lang="en-US" sz="4000" b="1" baseline="0" dirty="0" smtClean="0">
                  <a:latin typeface="+mn-lt"/>
                </a:rPr>
                <a:t>an embryo is created</a:t>
              </a:r>
              <a:r>
                <a:rPr lang="en-US" sz="4000" b="1" baseline="0" dirty="0">
                  <a:latin typeface="+mn-lt"/>
                </a:rPr>
                <a:t>:</a:t>
              </a:r>
            </a:p>
            <a:p>
              <a:pPr marL="1143000" lvl="1" indent="-685800"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buFont typeface="Arial" charset="0"/>
                <a:buChar char="•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r>
                <a:rPr lang="en-US" sz="4000" b="1" baseline="0" dirty="0">
                  <a:latin typeface="+mn-lt"/>
                </a:rPr>
                <a:t>For each recessive edited:</a:t>
              </a:r>
            </a:p>
            <a:p>
              <a:pPr marL="1600200" lvl="2" indent="-685800"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buFont typeface="Arial" charset="0"/>
                <a:buChar char="•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r>
                <a:rPr lang="en-US" sz="4000" b="1" baseline="0" dirty="0" smtClean="0">
                  <a:latin typeface="+mn-lt"/>
                </a:rPr>
                <a:t>A random </a:t>
              </a:r>
              <a:r>
                <a:rPr lang="en-US" sz="4000" b="1" baseline="0" dirty="0">
                  <a:latin typeface="+mn-lt"/>
                </a:rPr>
                <a:t>variate is drawn and checked for success</a:t>
              </a:r>
            </a:p>
            <a:p>
              <a:pPr marL="1600200" lvl="2" indent="-685800"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buFont typeface="Arial" charset="0"/>
                <a:buChar char="•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r>
                <a:rPr lang="en-US" sz="4000" b="1" baseline="0" dirty="0">
                  <a:solidFill>
                    <a:srgbClr val="FF0000"/>
                  </a:solidFill>
                  <a:latin typeface="+mn-lt"/>
                </a:rPr>
                <a:t>Failure</a:t>
              </a:r>
              <a:r>
                <a:rPr lang="en-US" sz="4000" b="1" baseline="0" dirty="0">
                  <a:latin typeface="+mn-lt"/>
                </a:rPr>
                <a:t> means that the genotype was not changed</a:t>
              </a:r>
            </a:p>
            <a:p>
              <a:pPr marL="1143000" lvl="1" indent="-685800"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buFont typeface="Arial" charset="0"/>
                <a:buChar char="•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r>
                <a:rPr lang="en-US" sz="4000" b="1" baseline="0" dirty="0">
                  <a:latin typeface="+mn-lt"/>
                </a:rPr>
                <a:t>A </a:t>
              </a:r>
              <a:r>
                <a:rPr lang="en-US" sz="4000" b="1" baseline="0" dirty="0" smtClean="0">
                  <a:latin typeface="+mn-lt"/>
                </a:rPr>
                <a:t>uniform random </a:t>
              </a:r>
              <a:r>
                <a:rPr lang="en-US" sz="4000" b="1" baseline="0" dirty="0">
                  <a:latin typeface="+mn-lt"/>
                </a:rPr>
                <a:t>variate is drawn to determine if </a:t>
              </a:r>
              <a:r>
                <a:rPr lang="en-US" sz="4000" b="1" baseline="0" dirty="0" smtClean="0">
                  <a:latin typeface="+mn-lt"/>
                </a:rPr>
                <a:t>the </a:t>
              </a:r>
              <a:r>
                <a:rPr lang="en-US" sz="4000" b="1" baseline="0" dirty="0">
                  <a:latin typeface="+mn-lt"/>
                </a:rPr>
                <a:t>embryo produces a live birth</a:t>
              </a:r>
            </a:p>
            <a:p>
              <a:pPr marL="685800" indent="-685800"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buFont typeface="Arial" charset="0"/>
                <a:buChar char="•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r>
                <a:rPr lang="en-US" sz="4000" b="1" baseline="0" dirty="0">
                  <a:latin typeface="+mn-lt"/>
                </a:rPr>
                <a:t>A scenario </a:t>
              </a:r>
              <a:r>
                <a:rPr lang="en-US" sz="4000" b="1" baseline="0" dirty="0" smtClean="0">
                  <a:latin typeface="+mn-lt"/>
                </a:rPr>
                <a:t>where </a:t>
              </a:r>
              <a:r>
                <a:rPr lang="en-US" sz="4000" b="1" baseline="0" dirty="0">
                  <a:latin typeface="+mn-lt"/>
                </a:rPr>
                <a:t>many embryos are produced to guarantee </a:t>
              </a:r>
              <a:r>
                <a:rPr lang="en-US" sz="4000" b="1" baseline="0" dirty="0" smtClean="0">
                  <a:latin typeface="+mn-lt"/>
                </a:rPr>
                <a:t>some </a:t>
              </a:r>
              <a:r>
                <a:rPr lang="en-US" sz="4000" b="1" baseline="0" dirty="0">
                  <a:latin typeface="+mn-lt"/>
                </a:rPr>
                <a:t>survive is simulated by setting the </a:t>
              </a:r>
              <a:r>
                <a:rPr lang="en-US" sz="4000" b="1" baseline="0" dirty="0">
                  <a:solidFill>
                    <a:srgbClr val="FF0000"/>
                  </a:solidFill>
                  <a:latin typeface="+mn-lt"/>
                </a:rPr>
                <a:t>embryonic death rate to 0</a:t>
              </a:r>
              <a:r>
                <a:rPr lang="en-US" sz="4000" b="1" baseline="0" dirty="0">
                  <a:latin typeface="+mn-lt"/>
                </a:rPr>
                <a:t>.</a:t>
              </a:r>
            </a:p>
            <a:p>
              <a:pPr marL="685800" indent="-685800"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buFont typeface="Arial" charset="0"/>
                <a:buChar char="•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r>
                <a:rPr lang="en-US" sz="4000" b="1" baseline="0" dirty="0">
                  <a:latin typeface="+mn-lt"/>
                </a:rPr>
                <a:t>The </a:t>
              </a:r>
              <a:r>
                <a:rPr lang="en-US" sz="4000" b="1" baseline="0" dirty="0">
                  <a:solidFill>
                    <a:srgbClr val="FF0000"/>
                  </a:solidFill>
                  <a:latin typeface="+mn-lt"/>
                </a:rPr>
                <a:t>editing failure rate can be set to 0 </a:t>
              </a:r>
              <a:r>
                <a:rPr lang="en-US" sz="4000" b="1" baseline="0" dirty="0">
                  <a:latin typeface="+mn-lt"/>
                </a:rPr>
                <a:t>to represent a scenario in which only </a:t>
              </a:r>
              <a:r>
                <a:rPr lang="en-US" sz="4000" b="1" baseline="0" dirty="0" smtClean="0">
                  <a:latin typeface="+mn-lt"/>
                </a:rPr>
                <a:t>edited </a:t>
              </a:r>
              <a:r>
                <a:rPr lang="en-US" sz="4000" b="1" baseline="0" dirty="0">
                  <a:latin typeface="+mn-lt"/>
                </a:rPr>
                <a:t>embryos are transferred to recipients</a:t>
              </a:r>
              <a:r>
                <a:rPr lang="en-US" sz="4000" b="1" baseline="0" dirty="0" smtClean="0">
                  <a:latin typeface="+mn-lt"/>
                </a:rPr>
                <a:t>.</a:t>
              </a:r>
              <a:r>
                <a:rPr lang="en-US" sz="4000" b="1" baseline="0" dirty="0" smtClean="0">
                  <a:latin typeface="+mn-lt"/>
                  <a:cs typeface="Arial" pitchFamily="34" charset="0"/>
                </a:rPr>
                <a:t> </a:t>
              </a:r>
              <a:endParaRPr lang="en-US" sz="4000" b="1" baseline="0" dirty="0">
                <a:latin typeface="+mn-lt"/>
                <a:cs typeface="Arial" pitchFamily="34" charset="0"/>
              </a:endParaRPr>
            </a:p>
            <a:p>
              <a:pPr marL="685800" indent="-685800"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buFont typeface="Arial" charset="0"/>
                <a:buChar char="•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endParaRPr lang="en-US" sz="4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827342" y="34975800"/>
            <a:ext cx="9198429" cy="8178287"/>
            <a:chOff x="23360742" y="35255713"/>
            <a:chExt cx="9198429" cy="8178287"/>
          </a:xfrm>
        </p:grpSpPr>
        <p:sp>
          <p:nvSpPr>
            <p:cNvPr id="172" name="Text Box 8"/>
            <p:cNvSpPr txBox="1">
              <a:spLocks noChangeArrowheads="1"/>
            </p:cNvSpPr>
            <p:nvPr/>
          </p:nvSpPr>
          <p:spPr bwMode="auto">
            <a:xfrm>
              <a:off x="23415171" y="35255713"/>
              <a:ext cx="91440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600" b="1" baseline="0" dirty="0" smtClean="0">
                  <a:solidFill>
                    <a:schemeClr val="accent2"/>
                  </a:solidFill>
                  <a:latin typeface="Arial" charset="0"/>
                </a:rPr>
                <a:t>References</a:t>
              </a:r>
              <a:endParaRPr lang="en-US" sz="6600" b="1" baseline="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23360742" y="36455166"/>
              <a:ext cx="9144000" cy="6978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buFont typeface="Arial" charset="0"/>
                <a:buChar char="•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r>
                <a:rPr lang="en-US" sz="4000" b="1" baseline="0" dirty="0">
                  <a:latin typeface="+mn-lt"/>
                </a:rPr>
                <a:t>Cole, J.B. 2015. A simple strategy for managing many recessive disorders in a dairy cattle breeding program. Genet. Sel. </a:t>
              </a:r>
              <a:r>
                <a:rPr lang="en-US" sz="4000" b="1" baseline="0" dirty="0" err="1">
                  <a:latin typeface="+mn-lt"/>
                </a:rPr>
                <a:t>Evol</a:t>
              </a:r>
              <a:r>
                <a:rPr lang="en-US" sz="4000" b="1" baseline="0" dirty="0">
                  <a:latin typeface="+mn-lt"/>
                </a:rPr>
                <a:t>. 47:94.</a:t>
              </a:r>
            </a:p>
            <a:p>
              <a:pPr marL="685800" indent="-685800"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buFont typeface="Arial" charset="0"/>
                <a:buChar char="•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r>
                <a:rPr lang="en-US" sz="4000" b="1" baseline="0" dirty="0">
                  <a:latin typeface="+mn-lt"/>
                </a:rPr>
                <a:t>Cole, J.B., D.J. Null, and P.M. </a:t>
              </a:r>
              <a:r>
                <a:rPr lang="en-US" sz="4000" b="1" baseline="0" dirty="0" err="1">
                  <a:latin typeface="+mn-lt"/>
                </a:rPr>
                <a:t>VanRaden</a:t>
              </a:r>
              <a:r>
                <a:rPr lang="en-US" sz="4000" b="1" baseline="0" dirty="0">
                  <a:latin typeface="+mn-lt"/>
                </a:rPr>
                <a:t>. 2016. Phenotypic and genetic effects of recessive haplotypes on yield, longevity, and fertility. J. Dairy Sci. </a:t>
              </a:r>
              <a:r>
                <a:rPr lang="is-IS" sz="4000" b="1" baseline="0" dirty="0" smtClean="0">
                  <a:latin typeface="+mn-lt"/>
                </a:rPr>
                <a:t>99:7274–7288</a:t>
              </a:r>
              <a:r>
                <a:rPr lang="en-US" sz="4000" b="1" baseline="0" dirty="0" smtClean="0">
                  <a:latin typeface="+mn-lt"/>
                  <a:cs typeface="Arial" pitchFamily="34" charset="0"/>
                </a:rPr>
                <a:t>.</a:t>
              </a:r>
              <a:endParaRPr lang="en-US" sz="4000" b="1" baseline="0" dirty="0">
                <a:latin typeface="+mn-lt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1088571" y="18211800"/>
            <a:ext cx="9198429" cy="8864450"/>
            <a:chOff x="533399" y="5791200"/>
            <a:chExt cx="9198429" cy="8864450"/>
          </a:xfrm>
        </p:grpSpPr>
        <p:sp>
          <p:nvSpPr>
            <p:cNvPr id="175" name="Text Box 8"/>
            <p:cNvSpPr txBox="1">
              <a:spLocks noChangeArrowheads="1"/>
            </p:cNvSpPr>
            <p:nvPr/>
          </p:nvSpPr>
          <p:spPr bwMode="auto">
            <a:xfrm>
              <a:off x="587828" y="5791200"/>
              <a:ext cx="91440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600" b="1" baseline="0" dirty="0" smtClean="0">
                  <a:solidFill>
                    <a:schemeClr val="accent2"/>
                  </a:solidFill>
                  <a:latin typeface="Arial" charset="0"/>
                </a:rPr>
                <a:t>Genetic load</a:t>
              </a:r>
              <a:endParaRPr lang="en-US" sz="6600" b="1" baseline="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533399" y="6920199"/>
              <a:ext cx="9144000" cy="7735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buFont typeface="Arial" charset="0"/>
                <a:buChar char="•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r>
                <a:rPr lang="en-US" sz="4000" b="1" baseline="0" dirty="0">
                  <a:latin typeface="+mn-lt"/>
                </a:rPr>
                <a:t>Cole et al. (</a:t>
              </a:r>
              <a:r>
                <a:rPr lang="en-US" sz="4000" b="1" baseline="0" dirty="0">
                  <a:solidFill>
                    <a:srgbClr val="92D050"/>
                  </a:solidFill>
                  <a:latin typeface="+mn-lt"/>
                </a:rPr>
                <a:t>2016</a:t>
              </a:r>
              <a:r>
                <a:rPr lang="en-US" sz="4000" b="1" baseline="0" dirty="0">
                  <a:latin typeface="+mn-lt"/>
                </a:rPr>
                <a:t>) estimated losses of </a:t>
              </a:r>
              <a:r>
                <a:rPr lang="en-US" sz="4000" b="1" baseline="0" dirty="0" smtClean="0">
                  <a:latin typeface="+mn-lt"/>
                </a:rPr>
                <a:t>at least $10,743,308 due to </a:t>
              </a:r>
              <a:r>
                <a:rPr lang="en-US" sz="4000" b="1" baseline="0" dirty="0">
                  <a:latin typeface="+mn-lt"/>
                </a:rPr>
                <a:t>known recessives.</a:t>
              </a:r>
            </a:p>
            <a:p>
              <a:pPr marL="685800" indent="-685800"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buFont typeface="Arial" charset="0"/>
                <a:buChar char="•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r>
                <a:rPr lang="en-US" sz="4000" b="1" baseline="0" dirty="0" smtClean="0">
                  <a:latin typeface="+mn-lt"/>
                </a:rPr>
                <a:t>Losses were </a:t>
              </a:r>
              <a:r>
                <a:rPr lang="en-US" sz="4000" b="1" baseline="0" dirty="0" smtClean="0">
                  <a:solidFill>
                    <a:srgbClr val="FF0000"/>
                  </a:solidFill>
                  <a:latin typeface="+mn-lt"/>
                </a:rPr>
                <a:t>$5.77</a:t>
              </a:r>
              <a:r>
                <a:rPr lang="en-US" sz="4000" b="1" baseline="0" dirty="0">
                  <a:latin typeface="+mn-lt"/>
                </a:rPr>
                <a:t>, </a:t>
              </a:r>
              <a:r>
                <a:rPr lang="en-US" sz="4000" b="1" baseline="0" dirty="0">
                  <a:solidFill>
                    <a:srgbClr val="FF0000"/>
                  </a:solidFill>
                  <a:latin typeface="+mn-lt"/>
                </a:rPr>
                <a:t>$3.65</a:t>
              </a:r>
              <a:r>
                <a:rPr lang="en-US" sz="4000" b="1" baseline="0" dirty="0">
                  <a:latin typeface="+mn-lt"/>
                </a:rPr>
                <a:t>, </a:t>
              </a:r>
              <a:r>
                <a:rPr lang="en-US" sz="4000" b="1" baseline="0" dirty="0">
                  <a:solidFill>
                    <a:srgbClr val="FF0000"/>
                  </a:solidFill>
                  <a:latin typeface="+mn-lt"/>
                </a:rPr>
                <a:t>$0.94</a:t>
              </a:r>
              <a:r>
                <a:rPr lang="en-US" sz="4000" b="1" baseline="0" dirty="0">
                  <a:latin typeface="+mn-lt"/>
                </a:rPr>
                <a:t>, and </a:t>
              </a:r>
              <a:r>
                <a:rPr lang="en-US" sz="4000" b="1" baseline="0" dirty="0">
                  <a:solidFill>
                    <a:srgbClr val="FF0000"/>
                  </a:solidFill>
                  <a:latin typeface="+mn-lt"/>
                </a:rPr>
                <a:t>$2.96</a:t>
              </a:r>
              <a:r>
                <a:rPr lang="en-US" sz="4000" b="1" baseline="0" dirty="0">
                  <a:latin typeface="+mn-lt"/>
                </a:rPr>
                <a:t> </a:t>
              </a:r>
              <a:r>
                <a:rPr lang="en-US" sz="4000" b="1" baseline="0" dirty="0" smtClean="0">
                  <a:latin typeface="+mn-lt"/>
                </a:rPr>
                <a:t>per animal in </a:t>
              </a:r>
              <a:r>
                <a:rPr lang="en-US" sz="4000" b="1" baseline="0" dirty="0">
                  <a:latin typeface="+mn-lt"/>
                </a:rPr>
                <a:t>Ayrshire, Brown Swiss, Holstein, and </a:t>
              </a:r>
              <a:r>
                <a:rPr lang="en-US" sz="4000" b="1" baseline="0" dirty="0" smtClean="0">
                  <a:latin typeface="+mn-lt"/>
                </a:rPr>
                <a:t>Jersey.</a:t>
              </a:r>
              <a:endParaRPr lang="en-US" sz="4000" b="1" baseline="0" dirty="0">
                <a:latin typeface="+mn-lt"/>
              </a:endParaRPr>
            </a:p>
            <a:p>
              <a:pPr marL="685800" indent="-685800"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buFont typeface="Arial" charset="0"/>
                <a:buChar char="•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r>
                <a:rPr lang="en-US" sz="4000" b="1" baseline="0" dirty="0">
                  <a:latin typeface="+mn-lt"/>
                </a:rPr>
                <a:t>This is the economic impact of genetic load as it affects fertility and perinatal mortality.</a:t>
              </a:r>
            </a:p>
            <a:p>
              <a:pPr marL="685800" indent="-685800"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buFont typeface="Arial" charset="0"/>
                <a:buChar char="•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r>
                <a:rPr lang="en-US" sz="4000" b="1" baseline="0" dirty="0">
                  <a:latin typeface="+mn-lt"/>
                </a:rPr>
                <a:t>Actual losses are likely to be higher</a:t>
              </a:r>
              <a:r>
                <a:rPr lang="en-US" sz="4000" b="1" baseline="0" dirty="0" smtClean="0">
                  <a:latin typeface="+mn-lt"/>
                </a:rPr>
                <a:t>.</a:t>
              </a:r>
              <a:endParaRPr lang="en-US" sz="4000" b="1" baseline="0" dirty="0">
                <a:latin typeface="+mn-lt"/>
                <a:cs typeface="Arial" pitchFamily="34" charset="0"/>
              </a:endParaRPr>
            </a:p>
            <a:p>
              <a:pPr marL="685800" indent="-685800"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buFont typeface="Arial" charset="0"/>
                <a:buChar char="•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endParaRPr lang="en-US" sz="4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088571" y="26517600"/>
            <a:ext cx="9198429" cy="5530204"/>
            <a:chOff x="533399" y="5791200"/>
            <a:chExt cx="9198429" cy="5530204"/>
          </a:xfrm>
        </p:grpSpPr>
        <p:sp>
          <p:nvSpPr>
            <p:cNvPr id="178" name="Text Box 8"/>
            <p:cNvSpPr txBox="1">
              <a:spLocks noChangeArrowheads="1"/>
            </p:cNvSpPr>
            <p:nvPr/>
          </p:nvSpPr>
          <p:spPr bwMode="auto">
            <a:xfrm>
              <a:off x="587828" y="5791200"/>
              <a:ext cx="91440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600" b="1" baseline="0" dirty="0" smtClean="0">
                  <a:solidFill>
                    <a:schemeClr val="accent2"/>
                  </a:solidFill>
                  <a:latin typeface="Arial" charset="0"/>
                </a:rPr>
                <a:t>Objective</a:t>
              </a:r>
              <a:endParaRPr lang="en-US" sz="6600" b="1" baseline="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533399" y="6920199"/>
              <a:ext cx="9144000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buFont typeface="Arial" charset="0"/>
                <a:buChar char="•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r>
                <a:rPr lang="en-US" sz="4000" baseline="0" dirty="0">
                  <a:latin typeface="+mn-lt"/>
                </a:rPr>
                <a:t>Determine rates of </a:t>
              </a:r>
              <a:r>
                <a:rPr lang="en-US" sz="4000" baseline="0" dirty="0">
                  <a:solidFill>
                    <a:srgbClr val="FF0000"/>
                  </a:solidFill>
                  <a:latin typeface="+mn-lt"/>
                </a:rPr>
                <a:t>allele frequency change</a:t>
              </a:r>
              <a:r>
                <a:rPr lang="en-US" sz="4000" baseline="0" dirty="0">
                  <a:solidFill>
                    <a:srgbClr val="FFFF00"/>
                  </a:solidFill>
                  <a:latin typeface="+mn-lt"/>
                </a:rPr>
                <a:t> </a:t>
              </a:r>
              <a:r>
                <a:rPr lang="en-US" sz="4000" baseline="0" dirty="0">
                  <a:latin typeface="+mn-lt"/>
                </a:rPr>
                <a:t>and quantify differences in </a:t>
              </a:r>
              <a:r>
                <a:rPr lang="en-US" sz="4000" baseline="0" dirty="0">
                  <a:solidFill>
                    <a:srgbClr val="FF0000"/>
                  </a:solidFill>
                  <a:latin typeface="+mn-lt"/>
                </a:rPr>
                <a:t>cumulative genetic gain</a:t>
              </a:r>
              <a:r>
                <a:rPr lang="en-US" sz="4000" baseline="0" dirty="0">
                  <a:latin typeface="+mn-lt"/>
                </a:rPr>
                <a:t> for several genome editing technologies while considering </a:t>
              </a:r>
              <a:r>
                <a:rPr lang="en-US" sz="4000" baseline="0" dirty="0">
                  <a:solidFill>
                    <a:srgbClr val="FF0000"/>
                  </a:solidFill>
                  <a:latin typeface="+mn-lt"/>
                </a:rPr>
                <a:t>varying numbers of recessives</a:t>
              </a:r>
              <a:r>
                <a:rPr lang="en-US" sz="4000" baseline="0" dirty="0">
                  <a:solidFill>
                    <a:srgbClr val="FFFF00"/>
                  </a:solidFill>
                  <a:latin typeface="+mn-lt"/>
                </a:rPr>
                <a:t> </a:t>
              </a:r>
              <a:r>
                <a:rPr lang="en-US" sz="4000" baseline="0" dirty="0">
                  <a:latin typeface="+mn-lt"/>
                </a:rPr>
                <a:t>and </a:t>
              </a:r>
              <a:r>
                <a:rPr lang="en-US" sz="4000" baseline="0" dirty="0">
                  <a:solidFill>
                    <a:srgbClr val="FF0000"/>
                  </a:solidFill>
                  <a:latin typeface="+mn-lt"/>
                </a:rPr>
                <a:t>different proportions of bulls and cows</a:t>
              </a:r>
              <a:r>
                <a:rPr lang="en-US" sz="4000" baseline="0" dirty="0">
                  <a:solidFill>
                    <a:srgbClr val="FFFF00"/>
                  </a:solidFill>
                  <a:latin typeface="+mn-lt"/>
                </a:rPr>
                <a:t> </a:t>
              </a:r>
              <a:r>
                <a:rPr lang="en-US" sz="4000" baseline="0" dirty="0">
                  <a:latin typeface="+mn-lt"/>
                </a:rPr>
                <a:t>to be edited.</a:t>
              </a:r>
              <a:endParaRPr lang="en-US" sz="4000" b="1" baseline="0" dirty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012371" y="32036396"/>
            <a:ext cx="9219748" cy="1836885"/>
            <a:chOff x="533399" y="5791200"/>
            <a:chExt cx="9144000" cy="1836885"/>
          </a:xfrm>
        </p:grpSpPr>
        <p:sp>
          <p:nvSpPr>
            <p:cNvPr id="181" name="Text Box 8"/>
            <p:cNvSpPr txBox="1">
              <a:spLocks noChangeArrowheads="1"/>
            </p:cNvSpPr>
            <p:nvPr/>
          </p:nvSpPr>
          <p:spPr bwMode="auto">
            <a:xfrm>
              <a:off x="792958" y="5791200"/>
              <a:ext cx="8712149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600" b="1" baseline="0" dirty="0" smtClean="0">
                  <a:solidFill>
                    <a:schemeClr val="accent2"/>
                  </a:solidFill>
                  <a:latin typeface="Arial" charset="0"/>
                </a:rPr>
                <a:t>Recessives</a:t>
              </a:r>
              <a:endParaRPr lang="en-US" sz="6600" b="1" baseline="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533399" y="6920199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endParaRPr lang="en-US" sz="4000" b="1" baseline="0" dirty="0">
                <a:latin typeface="+mn-lt"/>
                <a:cs typeface="Arial" pitchFamily="34" charset="0"/>
              </a:endParaRPr>
            </a:p>
          </p:txBody>
        </p:sp>
      </p:grpSp>
      <p:graphicFrame>
        <p:nvGraphicFramePr>
          <p:cNvPr id="183" name="Table 1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048116"/>
              </p:ext>
            </p:extLst>
          </p:nvPr>
        </p:nvGraphicFramePr>
        <p:xfrm>
          <a:off x="1388531" y="33447431"/>
          <a:ext cx="8822269" cy="891517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049869"/>
                <a:gridCol w="2819400"/>
                <a:gridCol w="1676400"/>
                <a:gridCol w="838200"/>
                <a:gridCol w="2438400"/>
              </a:tblGrid>
              <a:tr h="111229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Hap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Functional</a:t>
                      </a:r>
                      <a:r>
                        <a:rPr lang="en-US" sz="3200" dirty="0" smtClean="0">
                          <a:effectLst/>
                        </a:rPr>
                        <a:t>/</a:t>
                      </a:r>
                      <a:br>
                        <a:rPr lang="en-US" sz="3200" dirty="0" smtClean="0">
                          <a:effectLst/>
                        </a:rPr>
                      </a:br>
                      <a:r>
                        <a:rPr lang="en-US" sz="3200" dirty="0" smtClean="0">
                          <a:effectLst/>
                        </a:rPr>
                        <a:t>gene </a:t>
                      </a:r>
                      <a:r>
                        <a:rPr lang="en-US" sz="3200" dirty="0" smtClean="0">
                          <a:effectLst/>
                        </a:rPr>
                        <a:t>name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effectLst/>
                        </a:rPr>
                        <a:t>Freq</a:t>
                      </a:r>
                      <a:r>
                        <a:rPr lang="en-US" sz="3200" dirty="0" smtClean="0">
                          <a:effectLst/>
                        </a:rPr>
                        <a:t> (%)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BTA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Location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 anchor="b"/>
                </a:tc>
              </a:tr>
              <a:tr h="3337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>
                          <a:effectLst/>
                        </a:rPr>
                        <a:t>HCD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>
                          <a:effectLst/>
                        </a:rPr>
                        <a:t>Cholesterol </a:t>
                      </a:r>
                      <a:r>
                        <a:rPr lang="en-US" sz="3200" dirty="0" smtClean="0">
                          <a:effectLst/>
                        </a:rPr>
                        <a:t>deficiency/</a:t>
                      </a:r>
                      <a:br>
                        <a:rPr lang="en-US" sz="3200" dirty="0" smtClean="0">
                          <a:effectLst/>
                        </a:rPr>
                      </a:br>
                      <a:r>
                        <a:rPr lang="en-US" sz="3200" i="1" dirty="0" smtClean="0">
                          <a:effectLst/>
                        </a:rPr>
                        <a:t>APOB</a:t>
                      </a:r>
                      <a:endParaRPr lang="en-US" sz="3200" i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>
                          <a:effectLst/>
                        </a:rPr>
                        <a:t>2.5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>
                          <a:effectLst/>
                        </a:rPr>
                        <a:t>11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77,953,380–78,040,118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</a:tr>
              <a:tr h="3337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>
                          <a:effectLst/>
                        </a:rPr>
                        <a:t>HH0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 err="1">
                          <a:effectLst/>
                        </a:rPr>
                        <a:t>Brachyspina</a:t>
                      </a:r>
                      <a:r>
                        <a:rPr lang="en-US" sz="3200" dirty="0" smtClean="0">
                          <a:effectLst/>
                        </a:rPr>
                        <a:t>/</a:t>
                      </a:r>
                      <a:br>
                        <a:rPr lang="en-US" sz="3200" dirty="0" smtClean="0">
                          <a:effectLst/>
                        </a:rPr>
                      </a:br>
                      <a:r>
                        <a:rPr lang="en-US" sz="3200" i="1" dirty="0" smtClean="0">
                          <a:effectLst/>
                        </a:rPr>
                        <a:t>FANCI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>
                          <a:effectLst/>
                        </a:rPr>
                        <a:t>2.76 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>
                          <a:effectLst/>
                        </a:rPr>
                        <a:t>21 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21,184,869–21,188,198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</a:tr>
              <a:tr h="3337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>
                          <a:effectLst/>
                        </a:rPr>
                        <a:t>HH1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i="1" dirty="0">
                          <a:effectLst/>
                        </a:rPr>
                        <a:t>APAF1</a:t>
                      </a:r>
                      <a:endParaRPr lang="en-US" sz="3200" i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>
                          <a:effectLst/>
                        </a:rPr>
                        <a:t>1.92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>
                          <a:effectLst/>
                        </a:rPr>
                        <a:t>5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>
                          <a:effectLst/>
                        </a:rPr>
                        <a:t>63,150,400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</a:tr>
              <a:tr h="3337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>
                          <a:effectLst/>
                        </a:rPr>
                        <a:t>HH2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>
                          <a:effectLst/>
                        </a:rPr>
                        <a:t>—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>
                          <a:effectLst/>
                        </a:rPr>
                        <a:t>1.66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>
                          <a:effectLst/>
                        </a:rPr>
                        <a:t>1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94,860,836–96,553,339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</a:tr>
              <a:tr h="3337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>
                          <a:effectLst/>
                        </a:rPr>
                        <a:t>HH3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i="1" dirty="0">
                          <a:effectLst/>
                        </a:rPr>
                        <a:t>SMC2</a:t>
                      </a:r>
                      <a:endParaRPr lang="en-US" sz="3200" i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>
                          <a:effectLst/>
                        </a:rPr>
                        <a:t>2.95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>
                          <a:effectLst/>
                        </a:rPr>
                        <a:t>8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>
                          <a:effectLst/>
                        </a:rPr>
                        <a:t>95,410,507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</a:tr>
              <a:tr h="3337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>
                          <a:effectLst/>
                        </a:rPr>
                        <a:t>HH4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i="1" dirty="0">
                          <a:effectLst/>
                        </a:rPr>
                        <a:t>GART</a:t>
                      </a:r>
                      <a:endParaRPr lang="en-US" sz="3200" i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>
                          <a:effectLst/>
                        </a:rPr>
                        <a:t>0.37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>
                          <a:effectLst/>
                        </a:rPr>
                        <a:t>1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>
                          <a:effectLst/>
                        </a:rPr>
                        <a:t>1,277,227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</a:tr>
              <a:tr h="3337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>
                          <a:effectLst/>
                        </a:rPr>
                        <a:t>HH5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i="1" dirty="0"/>
                        <a:t>TFB1M</a:t>
                      </a: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>
                          <a:effectLst/>
                        </a:rPr>
                        <a:t>2.22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>
                          <a:effectLst/>
                        </a:rPr>
                        <a:t>9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92,350,052–93,910,957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</a:tr>
              <a:tr h="3337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>
                          <a:effectLst/>
                        </a:rPr>
                        <a:t>HHB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>
                          <a:effectLst/>
                        </a:rPr>
                        <a:t>BLAD/</a:t>
                      </a:r>
                      <a:r>
                        <a:rPr lang="en-US" sz="3200" i="1" dirty="0">
                          <a:effectLst/>
                        </a:rPr>
                        <a:t>ITGB2</a:t>
                      </a:r>
                      <a:endParaRPr lang="en-US" sz="3200" i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>
                          <a:effectLst/>
                        </a:rPr>
                        <a:t>0.25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>
                          <a:effectLst/>
                        </a:rPr>
                        <a:t>1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>
                          <a:effectLst/>
                        </a:rPr>
                        <a:t>145,119,004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</a:tr>
              <a:tr h="3337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>
                          <a:effectLst/>
                        </a:rPr>
                        <a:t>HHC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>
                          <a:effectLst/>
                        </a:rPr>
                        <a:t>CVM/</a:t>
                      </a:r>
                      <a:r>
                        <a:rPr lang="en-US" sz="3200" i="1" dirty="0">
                          <a:effectLst/>
                        </a:rPr>
                        <a:t>SLC35A3</a:t>
                      </a:r>
                      <a:endParaRPr lang="en-US" sz="3200" i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>
                          <a:effectLst/>
                        </a:rPr>
                        <a:t>1.37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>
                          <a:effectLst/>
                        </a:rPr>
                        <a:t>3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>
                          <a:effectLst/>
                        </a:rPr>
                        <a:t>43,412,427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</a:tr>
              <a:tr h="33372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HHM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 err="1">
                          <a:effectLst/>
                        </a:rPr>
                        <a:t>Mulefoot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r>
                        <a:rPr lang="en-US" sz="3200" i="1" dirty="0">
                          <a:effectLst/>
                        </a:rPr>
                        <a:t>LRP4</a:t>
                      </a:r>
                      <a:endParaRPr lang="en-US" sz="3200" i="1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>
                          <a:effectLst/>
                        </a:rPr>
                        <a:t>0.07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>
                          <a:effectLst/>
                        </a:rPr>
                        <a:t>15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77,663,790–77,701,209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27375" marR="27375" marT="0" marB="0"/>
                </a:tc>
              </a:tr>
            </a:tbl>
          </a:graphicData>
        </a:graphic>
      </p:graphicFrame>
      <p:grpSp>
        <p:nvGrpSpPr>
          <p:cNvPr id="187" name="Group 186"/>
          <p:cNvGrpSpPr/>
          <p:nvPr/>
        </p:nvGrpSpPr>
        <p:grpSpPr>
          <a:xfrm>
            <a:off x="11887200" y="18821400"/>
            <a:ext cx="9219748" cy="1836885"/>
            <a:chOff x="533399" y="5791200"/>
            <a:chExt cx="9144000" cy="1836885"/>
          </a:xfrm>
        </p:grpSpPr>
        <p:sp>
          <p:nvSpPr>
            <p:cNvPr id="188" name="Text Box 8"/>
            <p:cNvSpPr txBox="1">
              <a:spLocks noChangeArrowheads="1"/>
            </p:cNvSpPr>
            <p:nvPr/>
          </p:nvSpPr>
          <p:spPr bwMode="auto">
            <a:xfrm>
              <a:off x="608973" y="5791200"/>
              <a:ext cx="8703754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600" b="1" baseline="0" dirty="0" smtClean="0">
                  <a:solidFill>
                    <a:schemeClr val="accent2"/>
                  </a:solidFill>
                  <a:latin typeface="Arial" charset="0"/>
                </a:rPr>
                <a:t>Editing tools</a:t>
              </a:r>
              <a:endParaRPr lang="en-US" sz="6600" b="1" baseline="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533399" y="6920199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endParaRPr lang="en-US" sz="4000" b="1" baseline="0" dirty="0">
                <a:latin typeface="+mn-lt"/>
                <a:cs typeface="Arial" pitchFamily="34" charset="0"/>
              </a:endParaRPr>
            </a:p>
          </p:txBody>
        </p:sp>
      </p:grpSp>
      <p:graphicFrame>
        <p:nvGraphicFramePr>
          <p:cNvPr id="191" name="Table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42114"/>
              </p:ext>
            </p:extLst>
          </p:nvPr>
        </p:nvGraphicFramePr>
        <p:xfrm>
          <a:off x="11963400" y="20190121"/>
          <a:ext cx="8831186" cy="34137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578906"/>
                <a:gridCol w="2252990"/>
                <a:gridCol w="2446671"/>
                <a:gridCol w="2552619"/>
              </a:tblGrid>
              <a:tr h="3584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Technology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Editing failure rate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Embryonic death rate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Probability of </a:t>
                      </a:r>
                      <a:r>
                        <a:rPr lang="en-US" sz="3200" dirty="0" smtClean="0">
                          <a:effectLst/>
                        </a:rPr>
                        <a:t>success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060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CRISPR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0.37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0.79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0.71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  <a:tr h="3060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TALEN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0.79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0.88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0.30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  <a:tr h="3060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Perfect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0.00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0.00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1.00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  <a:tr h="3060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ZFN</a:t>
                      </a:r>
                      <a:endParaRPr lang="en-US" sz="3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0.89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0.92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0.18</a:t>
                      </a:r>
                      <a:endParaRPr lang="en-US" sz="3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92" name="Group 191"/>
          <p:cNvGrpSpPr/>
          <p:nvPr/>
        </p:nvGrpSpPr>
        <p:grpSpPr>
          <a:xfrm>
            <a:off x="11887652" y="23926800"/>
            <a:ext cx="9219748" cy="1836885"/>
            <a:chOff x="533399" y="5791200"/>
            <a:chExt cx="9144000" cy="1836885"/>
          </a:xfrm>
        </p:grpSpPr>
        <p:sp>
          <p:nvSpPr>
            <p:cNvPr id="193" name="Text Box 8"/>
            <p:cNvSpPr txBox="1">
              <a:spLocks noChangeArrowheads="1"/>
            </p:cNvSpPr>
            <p:nvPr/>
          </p:nvSpPr>
          <p:spPr bwMode="auto">
            <a:xfrm>
              <a:off x="746923" y="5791200"/>
              <a:ext cx="8703754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600" b="1" baseline="0" dirty="0" smtClean="0">
                  <a:solidFill>
                    <a:schemeClr val="accent2"/>
                  </a:solidFill>
                  <a:latin typeface="Arial" charset="0"/>
                </a:rPr>
                <a:t>Other parameters</a:t>
              </a:r>
              <a:endParaRPr lang="en-US" sz="6600" b="1" baseline="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33399" y="6920199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endParaRPr lang="en-US" sz="4000" b="1" baseline="0" dirty="0">
                <a:latin typeface="+mn-lt"/>
                <a:cs typeface="Arial" pitchFamily="34" charset="0"/>
              </a:endParaRPr>
            </a:p>
          </p:txBody>
        </p:sp>
      </p:grpSp>
      <p:sp>
        <p:nvSpPr>
          <p:cNvPr id="198" name="Text Box 8"/>
          <p:cNvSpPr txBox="1">
            <a:spLocks noChangeArrowheads="1"/>
          </p:cNvSpPr>
          <p:nvPr/>
        </p:nvSpPr>
        <p:spPr bwMode="auto">
          <a:xfrm>
            <a:off x="11710156" y="31318200"/>
            <a:ext cx="924484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baseline="0" dirty="0" smtClean="0">
                <a:solidFill>
                  <a:schemeClr val="accent2"/>
                </a:solidFill>
                <a:latin typeface="Arial" charset="0"/>
              </a:rPr>
              <a:t>Embryonic death rates</a:t>
            </a:r>
            <a:endParaRPr lang="en-US" sz="6600" b="1" baseline="0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200" name="Picture 1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0" y="37947600"/>
            <a:ext cx="6395638" cy="47967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01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32689800"/>
            <a:ext cx="6790266" cy="50927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03" name="Text Box 8"/>
          <p:cNvSpPr txBox="1">
            <a:spLocks noChangeArrowheads="1"/>
          </p:cNvSpPr>
          <p:nvPr/>
        </p:nvSpPr>
        <p:spPr bwMode="auto">
          <a:xfrm>
            <a:off x="22642198" y="5780314"/>
            <a:ext cx="924484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baseline="0" dirty="0" smtClean="0">
                <a:solidFill>
                  <a:schemeClr val="accent2"/>
                </a:solidFill>
                <a:latin typeface="Arial" charset="0"/>
              </a:rPr>
              <a:t>Allele frequencies</a:t>
            </a:r>
            <a:endParaRPr lang="en-US" sz="6600" b="1" baseline="0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206" name="Picture 20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0" y="12115800"/>
            <a:ext cx="7315200" cy="5029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09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0" y="7029405"/>
            <a:ext cx="7290517" cy="50122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2" name="Text Box 8"/>
          <p:cNvSpPr txBox="1">
            <a:spLocks noChangeArrowheads="1"/>
          </p:cNvSpPr>
          <p:nvPr/>
        </p:nvSpPr>
        <p:spPr bwMode="auto">
          <a:xfrm>
            <a:off x="22631400" y="17373600"/>
            <a:ext cx="924484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baseline="0" dirty="0" smtClean="0">
                <a:solidFill>
                  <a:schemeClr val="accent2"/>
                </a:solidFill>
                <a:latin typeface="Arial" charset="0"/>
              </a:rPr>
              <a:t>Inbreeding rates</a:t>
            </a:r>
            <a:endParaRPr lang="en-US" sz="6600" b="1" baseline="0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213" name="Content Placeholder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0" y="18677393"/>
            <a:ext cx="7315200" cy="50292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317" y="23807858"/>
            <a:ext cx="7315200" cy="5029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30" name="Group 29"/>
          <p:cNvGrpSpPr/>
          <p:nvPr/>
        </p:nvGrpSpPr>
        <p:grpSpPr>
          <a:xfrm>
            <a:off x="22631400" y="28914804"/>
            <a:ext cx="9372600" cy="5817779"/>
            <a:chOff x="23164800" y="28914804"/>
            <a:chExt cx="9372600" cy="5817779"/>
          </a:xfrm>
        </p:grpSpPr>
        <p:sp>
          <p:nvSpPr>
            <p:cNvPr id="215" name="Text Box 8"/>
            <p:cNvSpPr txBox="1">
              <a:spLocks noChangeArrowheads="1"/>
            </p:cNvSpPr>
            <p:nvPr/>
          </p:nvSpPr>
          <p:spPr bwMode="auto">
            <a:xfrm>
              <a:off x="23164800" y="28914804"/>
              <a:ext cx="9244844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600" b="1" baseline="0" dirty="0" smtClean="0">
                  <a:solidFill>
                    <a:schemeClr val="accent2"/>
                  </a:solidFill>
                  <a:latin typeface="Arial" charset="0"/>
                </a:rPr>
                <a:t>Key findings</a:t>
              </a:r>
              <a:endParaRPr lang="en-US" sz="6600" b="1" baseline="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23393400" y="30100546"/>
              <a:ext cx="9144000" cy="4632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buFont typeface="Arial" charset="0"/>
                <a:buChar char="•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r>
                <a:rPr lang="en-US" sz="4000" b="1" baseline="0" dirty="0" smtClean="0">
                  <a:latin typeface="+mn-lt"/>
                </a:rPr>
                <a:t>Proportion </a:t>
              </a:r>
              <a:r>
                <a:rPr lang="en-US" sz="4000" b="1" baseline="0" dirty="0">
                  <a:latin typeface="+mn-lt"/>
                </a:rPr>
                <a:t>of bulls edited had only a small effect on allele frequencies</a:t>
              </a:r>
            </a:p>
            <a:p>
              <a:pPr marL="685800" indent="-685800"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buFont typeface="Arial" charset="0"/>
                <a:buChar char="•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r>
                <a:rPr lang="en-US" sz="4000" b="1" baseline="0" dirty="0">
                  <a:latin typeface="+mn-lt"/>
                </a:rPr>
                <a:t>Editing </a:t>
              </a:r>
              <a:r>
                <a:rPr lang="en-US" sz="4000" b="1" baseline="0" dirty="0" smtClean="0">
                  <a:latin typeface="+mn-lt"/>
                </a:rPr>
                <a:t>cows </a:t>
              </a:r>
              <a:r>
                <a:rPr lang="en-US" sz="4000" b="1" baseline="0" dirty="0">
                  <a:latin typeface="+mn-lt"/>
                </a:rPr>
                <a:t>had little effect on allele frequencies</a:t>
              </a:r>
            </a:p>
            <a:p>
              <a:pPr marL="685800" indent="-685800" defTabSz="293934" eaLnBrk="0" hangingPunct="0">
                <a:spcBef>
                  <a:spcPts val="900"/>
                </a:spcBef>
                <a:buClr>
                  <a:srgbClr val="339933"/>
                </a:buClr>
                <a:buSzPct val="130000"/>
                <a:buFont typeface="Arial" charset="0"/>
                <a:buChar char="•"/>
                <a:tabLst>
                  <a:tab pos="291893" algn="l"/>
                  <a:tab pos="685846" algn="l"/>
                  <a:tab pos="879760" algn="l"/>
                  <a:tab pos="1173694" algn="l"/>
                  <a:tab pos="1467628" algn="l"/>
                  <a:tab pos="1761562" algn="l"/>
                  <a:tab pos="2055496" algn="l"/>
                  <a:tab pos="2349430" algn="l"/>
                  <a:tab pos="2643364" algn="l"/>
                  <a:tab pos="2937298" algn="l"/>
                  <a:tab pos="3231231" algn="l"/>
                  <a:tab pos="3525165" algn="l"/>
                  <a:tab pos="3919118" algn="l"/>
                  <a:tab pos="4113033" algn="l"/>
                  <a:tab pos="4406967" algn="l"/>
                  <a:tab pos="4700901" algn="l"/>
                  <a:tab pos="4994835" algn="l"/>
                  <a:tab pos="5288769" algn="l"/>
                  <a:tab pos="5582703" algn="l"/>
                  <a:tab pos="5876636" algn="l"/>
                </a:tabLst>
              </a:pPr>
              <a:r>
                <a:rPr lang="en-US" sz="4000" b="1" baseline="0" dirty="0" smtClean="0">
                  <a:latin typeface="+mn-lt"/>
                </a:rPr>
                <a:t>More </a:t>
              </a:r>
              <a:r>
                <a:rPr lang="en-US" sz="4000" b="1" baseline="0" dirty="0">
                  <a:latin typeface="+mn-lt"/>
                </a:rPr>
                <a:t>efficient </a:t>
              </a:r>
              <a:r>
                <a:rPr lang="en-US" sz="4000" b="1" baseline="0" dirty="0" smtClean="0">
                  <a:latin typeface="+mn-lt"/>
                </a:rPr>
                <a:t>editing results in lower rates </a:t>
              </a:r>
              <a:r>
                <a:rPr lang="en-US" sz="4000" b="1" baseline="0" dirty="0">
                  <a:latin typeface="+mn-lt"/>
                </a:rPr>
                <a:t>of </a:t>
              </a:r>
              <a:r>
                <a:rPr lang="en-US" sz="4000" b="1" baseline="0" dirty="0" smtClean="0">
                  <a:latin typeface="+mn-lt"/>
                </a:rPr>
                <a:t>inbreeding</a:t>
              </a:r>
              <a:endParaRPr lang="en-US" sz="4000" b="1" baseline="0" dirty="0">
                <a:latin typeface="+mn-lt"/>
              </a:endParaRPr>
            </a:p>
          </p:txBody>
        </p:sp>
      </p:grpSp>
      <p:graphicFrame>
        <p:nvGraphicFramePr>
          <p:cNvPr id="21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778830"/>
              </p:ext>
            </p:extLst>
          </p:nvPr>
        </p:nvGraphicFramePr>
        <p:xfrm>
          <a:off x="11277600" y="25450800"/>
          <a:ext cx="10474567" cy="51206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71800"/>
                <a:gridCol w="1676402"/>
                <a:gridCol w="228600"/>
                <a:gridCol w="2438401"/>
                <a:gridCol w="3159364"/>
              </a:tblGrid>
              <a:tr h="49233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Parameter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Value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Parameter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Value</a:t>
                      </a:r>
                      <a:endParaRPr lang="en-US" sz="3200" dirty="0"/>
                    </a:p>
                  </a:txBody>
                  <a:tcPr/>
                </a:tc>
              </a:tr>
              <a:tr h="49233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Base bulls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350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Generations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20</a:t>
                      </a:r>
                      <a:endParaRPr lang="en-US" sz="3200" dirty="0"/>
                    </a:p>
                  </a:txBody>
                  <a:tcPr/>
                </a:tc>
              </a:tr>
              <a:tr h="49233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Base cows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35,000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Max </a:t>
                      </a:r>
                      <a:r>
                        <a:rPr lang="en-US" sz="3200" dirty="0" err="1" smtClean="0"/>
                        <a:t>matings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5,000</a:t>
                      </a:r>
                      <a:endParaRPr lang="en-US" sz="3200" dirty="0"/>
                    </a:p>
                  </a:txBody>
                  <a:tcPr/>
                </a:tc>
              </a:tr>
              <a:tr h="49233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Bulls/herd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50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Debug flag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True</a:t>
                      </a:r>
                      <a:endParaRPr lang="en-US" sz="3200" dirty="0"/>
                    </a:p>
                  </a:txBody>
                  <a:tcPr/>
                </a:tc>
              </a:tr>
              <a:tr h="49233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Base herds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History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‘end’</a:t>
                      </a:r>
                      <a:endParaRPr lang="en-US" sz="3200" dirty="0"/>
                    </a:p>
                  </a:txBody>
                  <a:tcPr/>
                </a:tc>
              </a:tr>
              <a:tr h="49233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Max bulls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500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RNG seed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time + PID</a:t>
                      </a:r>
                      <a:endParaRPr lang="en-US" sz="3200" dirty="0"/>
                    </a:p>
                  </a:txBody>
                  <a:tcPr/>
                </a:tc>
              </a:tr>
              <a:tr h="49233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Max</a:t>
                      </a:r>
                      <a:r>
                        <a:rPr lang="en-US" sz="3200" baseline="0" dirty="0" smtClean="0"/>
                        <a:t> cows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100,000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Proportion edited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1 </a:t>
                      </a:r>
                      <a:r>
                        <a:rPr lang="en-US" sz="3200" dirty="0" smtClean="0"/>
                        <a:t>%, 10 % (bulls)</a:t>
                      </a:r>
                      <a:br>
                        <a:rPr lang="en-US" sz="3200" dirty="0" smtClean="0"/>
                      </a:br>
                      <a:r>
                        <a:rPr lang="en-US" sz="3200" dirty="0" smtClean="0"/>
                        <a:t>0 %, 1 % (cows)</a:t>
                      </a:r>
                      <a:endParaRPr lang="en-US" sz="3200" dirty="0"/>
                    </a:p>
                  </a:txBody>
                  <a:tcPr/>
                </a:tc>
              </a:tr>
              <a:tr h="492337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Trunc</a:t>
                      </a:r>
                      <a:r>
                        <a:rPr lang="en-US" sz="3200" dirty="0" smtClean="0"/>
                        <a:t> point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0.10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Edit type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‘C’, ‘P’,</a:t>
                      </a:r>
                      <a:r>
                        <a:rPr lang="en-US" sz="3200" baseline="0" dirty="0" smtClean="0"/>
                        <a:t> ‘T’, </a:t>
                      </a:r>
                      <a:r>
                        <a:rPr lang="en-US" sz="3200" dirty="0" smtClean="0"/>
                        <a:t>'Z'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iplposter">
  <a:themeElements>
    <a:clrScheme name="aiplpo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iplpost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iplpo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plpo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po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po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po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po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po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16870</TotalTime>
  <Words>547</Words>
  <Application>Microsoft Macintosh PowerPoint</Application>
  <PresentationFormat>Custom</PresentationFormat>
  <Paragraphs>140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Times New Roman</vt:lpstr>
      <vt:lpstr>Trebuchet MS</vt:lpstr>
      <vt:lpstr>Arial</vt:lpstr>
      <vt:lpstr>aiplposter</vt:lpstr>
      <vt:lpstr>PowerPoint Presentation</vt:lpstr>
    </vt:vector>
  </TitlesOfParts>
  <Company>AIPL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 Sanders</dc:creator>
  <cp:lastModifiedBy>John B. Cole</cp:lastModifiedBy>
  <cp:revision>451</cp:revision>
  <dcterms:created xsi:type="dcterms:W3CDTF">2006-02-01T16:37:44Z</dcterms:created>
  <dcterms:modified xsi:type="dcterms:W3CDTF">2016-09-08T20:23:23Z</dcterms:modified>
</cp:coreProperties>
</file>