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27"/>
  </p:notesMasterIdLst>
  <p:handoutMasterIdLst>
    <p:handoutMasterId r:id="rId28"/>
  </p:handoutMasterIdLst>
  <p:sldIdLst>
    <p:sldId id="526" r:id="rId3"/>
    <p:sldId id="551" r:id="rId4"/>
    <p:sldId id="572" r:id="rId5"/>
    <p:sldId id="564" r:id="rId6"/>
    <p:sldId id="576" r:id="rId7"/>
    <p:sldId id="573" r:id="rId8"/>
    <p:sldId id="566" r:id="rId9"/>
    <p:sldId id="505" r:id="rId10"/>
    <p:sldId id="506" r:id="rId11"/>
    <p:sldId id="523" r:id="rId12"/>
    <p:sldId id="524" r:id="rId13"/>
    <p:sldId id="513" r:id="rId14"/>
    <p:sldId id="533" r:id="rId15"/>
    <p:sldId id="535" r:id="rId16"/>
    <p:sldId id="580" r:id="rId17"/>
    <p:sldId id="589" r:id="rId18"/>
    <p:sldId id="582" r:id="rId19"/>
    <p:sldId id="583" r:id="rId20"/>
    <p:sldId id="584" r:id="rId21"/>
    <p:sldId id="588" r:id="rId22"/>
    <p:sldId id="585" r:id="rId23"/>
    <p:sldId id="586" r:id="rId24"/>
    <p:sldId id="574" r:id="rId25"/>
    <p:sldId id="493" r:id="rId26"/>
  </p:sldIdLst>
  <p:sldSz cx="9144000" cy="6858000" type="screen4x3"/>
  <p:notesSz cx="7019925" cy="9305925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Arial" charset="0"/>
        <a:ea typeface="+mn-ea"/>
        <a:cs typeface="DejaVu Sans" pitchFamily="34" charset="0"/>
      </a:defRPr>
    </a:lvl1pPr>
    <a:lvl2pPr marL="742950" indent="-28575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Arial" charset="0"/>
        <a:ea typeface="+mn-ea"/>
        <a:cs typeface="DejaVu Sans" pitchFamily="34" charset="0"/>
      </a:defRPr>
    </a:lvl2pPr>
    <a:lvl3pPr marL="11430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Arial" charset="0"/>
        <a:ea typeface="+mn-ea"/>
        <a:cs typeface="DejaVu Sans" pitchFamily="34" charset="0"/>
      </a:defRPr>
    </a:lvl3pPr>
    <a:lvl4pPr marL="16002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Arial" charset="0"/>
        <a:ea typeface="+mn-ea"/>
        <a:cs typeface="DejaVu Sans" pitchFamily="34" charset="0"/>
      </a:defRPr>
    </a:lvl4pPr>
    <a:lvl5pPr marL="20574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Arial" charset="0"/>
        <a:ea typeface="+mn-ea"/>
        <a:cs typeface="DejaVu Sans" pitchFamily="34" charset="0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Arial" charset="0"/>
        <a:ea typeface="+mn-ea"/>
        <a:cs typeface="DejaVu Sans" pitchFamily="34" charset="0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Arial" charset="0"/>
        <a:ea typeface="+mn-ea"/>
        <a:cs typeface="DejaVu Sans" pitchFamily="34" charset="0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Arial" charset="0"/>
        <a:ea typeface="+mn-ea"/>
        <a:cs typeface="DejaVu Sans" pitchFamily="34" charset="0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Arial" charset="0"/>
        <a:ea typeface="+mn-ea"/>
        <a:cs typeface="DejaVu Sans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3">
          <p15:clr>
            <a:srgbClr val="A4A3A4"/>
          </p15:clr>
        </p15:guide>
        <p15:guide id="2" pos="221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hn B. Cole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FF00"/>
    <a:srgbClr val="FFFF00"/>
    <a:srgbClr val="009900"/>
    <a:srgbClr val="FF0000"/>
    <a:srgbClr val="66CCFF"/>
    <a:srgbClr val="6699FF"/>
    <a:srgbClr val="33CC33"/>
    <a:srgbClr val="66FF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04" autoAdjust="0"/>
    <p:restoredTop sz="94613" autoAdjust="0"/>
  </p:normalViewPr>
  <p:slideViewPr>
    <p:cSldViewPr>
      <p:cViewPr varScale="1">
        <p:scale>
          <a:sx n="122" d="100"/>
          <a:sy n="122" d="100"/>
        </p:scale>
        <p:origin x="-1242" y="-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116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3"/>
        <p:guide pos="2211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cole:Documents:AIPL:Health:Genetic%20Improvement%20of%20Lowly%20Heritable%20Traits%20-%20Figure%20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cole:Documents:AIPL:Genomics:March%202015%20Genotype%20Coun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8"/>
  <c:chart>
    <c:plotArea>
      <c:layout>
        <c:manualLayout>
          <c:layoutTarget val="inner"/>
          <c:xMode val="edge"/>
          <c:yMode val="edge"/>
          <c:x val="0.20061561690827298"/>
          <c:y val="3.889789303079421E-2"/>
          <c:w val="0.62763852373793894"/>
          <c:h val="0.87569979198305214"/>
        </c:manualLayout>
      </c:layout>
      <c:barChart>
        <c:barDir val="bar"/>
        <c:grouping val="percentStacked"/>
        <c:ser>
          <c:idx val="0"/>
          <c:order val="0"/>
          <c:tx>
            <c:strRef>
              <c:f>Indices!$B$46</c:f>
              <c:strCache>
                <c:ptCount val="1"/>
                <c:pt idx="0">
                  <c:v>Protein (kg)</c:v>
                </c:pt>
              </c:strCache>
            </c:strRef>
          </c:tx>
          <c:spPr>
            <a:solidFill>
              <a:srgbClr val="FF0000"/>
            </a:solidFill>
            <a:ln w="6350">
              <a:solidFill>
                <a:srgbClr val="FF0000"/>
              </a:solidFill>
            </a:ln>
            <a:effectLst/>
          </c:spPr>
          <c:cat>
            <c:strRef>
              <c:f>Indices!$A$47:$A$64</c:f>
              <c:strCache>
                <c:ptCount val="18"/>
                <c:pt idx="0">
                  <c:v>Australia - APR</c:v>
                </c:pt>
                <c:pt idx="1">
                  <c:v>Belgium (Walloon) - V€G</c:v>
                </c:pt>
                <c:pt idx="2">
                  <c:v>Canada - LPI</c:v>
                </c:pt>
                <c:pt idx="3">
                  <c:v>France - ISU</c:v>
                </c:pt>
                <c:pt idx="4">
                  <c:v>Germany - RZG</c:v>
                </c:pt>
                <c:pt idx="5">
                  <c:v>Great Britain - PLI</c:v>
                </c:pt>
                <c:pt idx="6">
                  <c:v>Ireland - EBI</c:v>
                </c:pt>
                <c:pt idx="7">
                  <c:v>Israel - PD11</c:v>
                </c:pt>
                <c:pt idx="8">
                  <c:v>Italy - PFT</c:v>
                </c:pt>
                <c:pt idx="9">
                  <c:v>Japan - NTP</c:v>
                </c:pt>
                <c:pt idx="10">
                  <c:v>Netherlands - NVI</c:v>
                </c:pt>
                <c:pt idx="11">
                  <c:v>New Zealand - BW</c:v>
                </c:pt>
                <c:pt idx="12">
                  <c:v>Nordic Countries - TMI</c:v>
                </c:pt>
                <c:pt idx="13">
                  <c:v>South Africa - BVI</c:v>
                </c:pt>
                <c:pt idx="14">
                  <c:v>Spain - ICO</c:v>
                </c:pt>
                <c:pt idx="15">
                  <c:v>Switzerland - ISEL</c:v>
                </c:pt>
                <c:pt idx="16">
                  <c:v>United States - NM$</c:v>
                </c:pt>
                <c:pt idx="17">
                  <c:v>United States - TPI</c:v>
                </c:pt>
              </c:strCache>
            </c:strRef>
          </c:cat>
          <c:val>
            <c:numRef>
              <c:f>Indices!$B$47:$B$64</c:f>
              <c:numCache>
                <c:formatCode>0%</c:formatCode>
                <c:ptCount val="18"/>
                <c:pt idx="0">
                  <c:v>0.28000000000000003</c:v>
                </c:pt>
                <c:pt idx="1">
                  <c:v>0.29000000000000004</c:v>
                </c:pt>
                <c:pt idx="2">
                  <c:v>0.31000000000000005</c:v>
                </c:pt>
                <c:pt idx="3">
                  <c:v>0.4</c:v>
                </c:pt>
                <c:pt idx="4">
                  <c:v>0.36000000000000004</c:v>
                </c:pt>
                <c:pt idx="5">
                  <c:v>0.22000000000000003</c:v>
                </c:pt>
                <c:pt idx="6">
                  <c:v>0.21000000000000002</c:v>
                </c:pt>
                <c:pt idx="7">
                  <c:v>0.42000000000000004</c:v>
                </c:pt>
                <c:pt idx="8">
                  <c:v>0.39000000000000007</c:v>
                </c:pt>
                <c:pt idx="9">
                  <c:v>0.53</c:v>
                </c:pt>
                <c:pt idx="10">
                  <c:v>0.14000000000000001</c:v>
                </c:pt>
                <c:pt idx="11">
                  <c:v>0.4</c:v>
                </c:pt>
                <c:pt idx="12">
                  <c:v>0.21000000000000002</c:v>
                </c:pt>
                <c:pt idx="13">
                  <c:v>0.26</c:v>
                </c:pt>
                <c:pt idx="14">
                  <c:v>0.30000000000000004</c:v>
                </c:pt>
                <c:pt idx="15">
                  <c:v>0.34000000000000008</c:v>
                </c:pt>
                <c:pt idx="16">
                  <c:v>0.16000000000000003</c:v>
                </c:pt>
                <c:pt idx="17">
                  <c:v>0.27</c:v>
                </c:pt>
              </c:numCache>
            </c:numRef>
          </c:val>
        </c:ser>
        <c:ser>
          <c:idx val="1"/>
          <c:order val="1"/>
          <c:tx>
            <c:strRef>
              <c:f>Indices!$C$46</c:f>
              <c:strCache>
                <c:ptCount val="1"/>
                <c:pt idx="0">
                  <c:v>Fat (kg)</c:v>
                </c:pt>
              </c:strCache>
            </c:strRef>
          </c:tx>
          <c:spPr>
            <a:solidFill>
              <a:srgbClr val="FFFF00"/>
            </a:solidFill>
            <a:ln w="6350">
              <a:solidFill>
                <a:srgbClr val="FFFF00"/>
              </a:solidFill>
            </a:ln>
            <a:effectLst/>
          </c:spPr>
          <c:cat>
            <c:strRef>
              <c:f>Indices!$A$47:$A$64</c:f>
              <c:strCache>
                <c:ptCount val="18"/>
                <c:pt idx="0">
                  <c:v>Australia - APR</c:v>
                </c:pt>
                <c:pt idx="1">
                  <c:v>Belgium (Walloon) - V€G</c:v>
                </c:pt>
                <c:pt idx="2">
                  <c:v>Canada - LPI</c:v>
                </c:pt>
                <c:pt idx="3">
                  <c:v>France - ISU</c:v>
                </c:pt>
                <c:pt idx="4">
                  <c:v>Germany - RZG</c:v>
                </c:pt>
                <c:pt idx="5">
                  <c:v>Great Britain - PLI</c:v>
                </c:pt>
                <c:pt idx="6">
                  <c:v>Ireland - EBI</c:v>
                </c:pt>
                <c:pt idx="7">
                  <c:v>Israel - PD11</c:v>
                </c:pt>
                <c:pt idx="8">
                  <c:v>Italy - PFT</c:v>
                </c:pt>
                <c:pt idx="9">
                  <c:v>Japan - NTP</c:v>
                </c:pt>
                <c:pt idx="10">
                  <c:v>Netherlands - NVI</c:v>
                </c:pt>
                <c:pt idx="11">
                  <c:v>New Zealand - BW</c:v>
                </c:pt>
                <c:pt idx="12">
                  <c:v>Nordic Countries - TMI</c:v>
                </c:pt>
                <c:pt idx="13">
                  <c:v>South Africa - BVI</c:v>
                </c:pt>
                <c:pt idx="14">
                  <c:v>Spain - ICO</c:v>
                </c:pt>
                <c:pt idx="15">
                  <c:v>Switzerland - ISEL</c:v>
                </c:pt>
                <c:pt idx="16">
                  <c:v>United States - NM$</c:v>
                </c:pt>
                <c:pt idx="17">
                  <c:v>United States - TPI</c:v>
                </c:pt>
              </c:strCache>
            </c:strRef>
          </c:cat>
          <c:val>
            <c:numRef>
              <c:f>Indices!$C$47:$C$64</c:f>
              <c:numCache>
                <c:formatCode>0%</c:formatCode>
                <c:ptCount val="18"/>
                <c:pt idx="0">
                  <c:v>7.0000000000000007E-2</c:v>
                </c:pt>
                <c:pt idx="1">
                  <c:v>9.0000000000000024E-2</c:v>
                </c:pt>
                <c:pt idx="2">
                  <c:v>0.2</c:v>
                </c:pt>
                <c:pt idx="3">
                  <c:v>0.1</c:v>
                </c:pt>
                <c:pt idx="4">
                  <c:v>9.0000000000000024E-2</c:v>
                </c:pt>
                <c:pt idx="5">
                  <c:v>0.12000000000000001</c:v>
                </c:pt>
                <c:pt idx="6">
                  <c:v>4.0000000000000008E-2</c:v>
                </c:pt>
                <c:pt idx="7">
                  <c:v>0.15000000000000002</c:v>
                </c:pt>
                <c:pt idx="8">
                  <c:v>2.0000000000000004E-2</c:v>
                </c:pt>
                <c:pt idx="9">
                  <c:v>0.19000000000000003</c:v>
                </c:pt>
                <c:pt idx="10">
                  <c:v>9.0000000000000024E-2</c:v>
                </c:pt>
                <c:pt idx="11">
                  <c:v>0.12000000000000001</c:v>
                </c:pt>
                <c:pt idx="12">
                  <c:v>5.000000000000001E-2</c:v>
                </c:pt>
                <c:pt idx="13">
                  <c:v>0.26</c:v>
                </c:pt>
                <c:pt idx="14">
                  <c:v>5.000000000000001E-2</c:v>
                </c:pt>
                <c:pt idx="15">
                  <c:v>0.11000000000000001</c:v>
                </c:pt>
                <c:pt idx="16">
                  <c:v>0.19000000000000003</c:v>
                </c:pt>
                <c:pt idx="17">
                  <c:v>0.16000000000000003</c:v>
                </c:pt>
              </c:numCache>
            </c:numRef>
          </c:val>
        </c:ser>
        <c:ser>
          <c:idx val="2"/>
          <c:order val="2"/>
          <c:tx>
            <c:strRef>
              <c:f>Indices!$D$46</c:f>
              <c:strCache>
                <c:ptCount val="1"/>
                <c:pt idx="0">
                  <c:v>Milk (kg)</c:v>
                </c:pt>
              </c:strCache>
            </c:strRef>
          </c:tx>
          <c:spPr>
            <a:solidFill>
              <a:srgbClr val="00FF00"/>
            </a:solidFill>
            <a:ln w="6350">
              <a:solidFill>
                <a:srgbClr val="00FF00"/>
              </a:solidFill>
            </a:ln>
            <a:effectLst/>
          </c:spPr>
          <c:cat>
            <c:strRef>
              <c:f>Indices!$A$47:$A$64</c:f>
              <c:strCache>
                <c:ptCount val="18"/>
                <c:pt idx="0">
                  <c:v>Australia - APR</c:v>
                </c:pt>
                <c:pt idx="1">
                  <c:v>Belgium (Walloon) - V€G</c:v>
                </c:pt>
                <c:pt idx="2">
                  <c:v>Canada - LPI</c:v>
                </c:pt>
                <c:pt idx="3">
                  <c:v>France - ISU</c:v>
                </c:pt>
                <c:pt idx="4">
                  <c:v>Germany - RZG</c:v>
                </c:pt>
                <c:pt idx="5">
                  <c:v>Great Britain - PLI</c:v>
                </c:pt>
                <c:pt idx="6">
                  <c:v>Ireland - EBI</c:v>
                </c:pt>
                <c:pt idx="7">
                  <c:v>Israel - PD11</c:v>
                </c:pt>
                <c:pt idx="8">
                  <c:v>Italy - PFT</c:v>
                </c:pt>
                <c:pt idx="9">
                  <c:v>Japan - NTP</c:v>
                </c:pt>
                <c:pt idx="10">
                  <c:v>Netherlands - NVI</c:v>
                </c:pt>
                <c:pt idx="11">
                  <c:v>New Zealand - BW</c:v>
                </c:pt>
                <c:pt idx="12">
                  <c:v>Nordic Countries - TMI</c:v>
                </c:pt>
                <c:pt idx="13">
                  <c:v>South Africa - BVI</c:v>
                </c:pt>
                <c:pt idx="14">
                  <c:v>Spain - ICO</c:v>
                </c:pt>
                <c:pt idx="15">
                  <c:v>Switzerland - ISEL</c:v>
                </c:pt>
                <c:pt idx="16">
                  <c:v>United States - NM$</c:v>
                </c:pt>
                <c:pt idx="17">
                  <c:v>United States - TPI</c:v>
                </c:pt>
              </c:strCache>
            </c:strRef>
          </c:cat>
          <c:val>
            <c:numRef>
              <c:f>Indices!$D$47:$D$64</c:f>
              <c:numCache>
                <c:formatCode>0%</c:formatCode>
                <c:ptCount val="18"/>
                <c:pt idx="0">
                  <c:v>0.12000000000000001</c:v>
                </c:pt>
                <c:pt idx="1">
                  <c:v>0.1</c:v>
                </c:pt>
                <c:pt idx="5">
                  <c:v>0.11000000000000001</c:v>
                </c:pt>
                <c:pt idx="6">
                  <c:v>0.1</c:v>
                </c:pt>
                <c:pt idx="8">
                  <c:v>8.0000000000000016E-2</c:v>
                </c:pt>
                <c:pt idx="10">
                  <c:v>3.0000000000000006E-2</c:v>
                </c:pt>
                <c:pt idx="11">
                  <c:v>0.15000000000000002</c:v>
                </c:pt>
                <c:pt idx="12">
                  <c:v>5.000000000000001E-2</c:v>
                </c:pt>
                <c:pt idx="14">
                  <c:v>0.22000000000000003</c:v>
                </c:pt>
              </c:numCache>
            </c:numRef>
          </c:val>
        </c:ser>
        <c:ser>
          <c:idx val="3"/>
          <c:order val="3"/>
          <c:tx>
            <c:strRef>
              <c:f>Indices!$E$46</c:f>
              <c:strCache>
                <c:ptCount val="1"/>
                <c:pt idx="0">
                  <c:v>Type</c:v>
                </c:pt>
              </c:strCache>
            </c:strRef>
          </c:tx>
          <c:spPr>
            <a:solidFill>
              <a:srgbClr val="CC00FF"/>
            </a:solidFill>
            <a:ln w="6350">
              <a:solidFill>
                <a:srgbClr val="CC00FF"/>
              </a:solidFill>
            </a:ln>
            <a:effectLst/>
          </c:spPr>
          <c:cat>
            <c:strRef>
              <c:f>Indices!$A$47:$A$64</c:f>
              <c:strCache>
                <c:ptCount val="18"/>
                <c:pt idx="0">
                  <c:v>Australia - APR</c:v>
                </c:pt>
                <c:pt idx="1">
                  <c:v>Belgium (Walloon) - V€G</c:v>
                </c:pt>
                <c:pt idx="2">
                  <c:v>Canada - LPI</c:v>
                </c:pt>
                <c:pt idx="3">
                  <c:v>France - ISU</c:v>
                </c:pt>
                <c:pt idx="4">
                  <c:v>Germany - RZG</c:v>
                </c:pt>
                <c:pt idx="5">
                  <c:v>Great Britain - PLI</c:v>
                </c:pt>
                <c:pt idx="6">
                  <c:v>Ireland - EBI</c:v>
                </c:pt>
                <c:pt idx="7">
                  <c:v>Israel - PD11</c:v>
                </c:pt>
                <c:pt idx="8">
                  <c:v>Italy - PFT</c:v>
                </c:pt>
                <c:pt idx="9">
                  <c:v>Japan - NTP</c:v>
                </c:pt>
                <c:pt idx="10">
                  <c:v>Netherlands - NVI</c:v>
                </c:pt>
                <c:pt idx="11">
                  <c:v>New Zealand - BW</c:v>
                </c:pt>
                <c:pt idx="12">
                  <c:v>Nordic Countries - TMI</c:v>
                </c:pt>
                <c:pt idx="13">
                  <c:v>South Africa - BVI</c:v>
                </c:pt>
                <c:pt idx="14">
                  <c:v>Spain - ICO</c:v>
                </c:pt>
                <c:pt idx="15">
                  <c:v>Switzerland - ISEL</c:v>
                </c:pt>
                <c:pt idx="16">
                  <c:v>United States - NM$</c:v>
                </c:pt>
                <c:pt idx="17">
                  <c:v>United States - TPI</c:v>
                </c:pt>
              </c:strCache>
            </c:strRef>
          </c:cat>
          <c:val>
            <c:numRef>
              <c:f>Indices!$E$47:$E$64</c:f>
              <c:numCache>
                <c:formatCode>0%</c:formatCode>
                <c:ptCount val="18"/>
                <c:pt idx="1">
                  <c:v>0.24000000000000002</c:v>
                </c:pt>
                <c:pt idx="2">
                  <c:v>0.27</c:v>
                </c:pt>
                <c:pt idx="3">
                  <c:v>0.13</c:v>
                </c:pt>
                <c:pt idx="4">
                  <c:v>0.15000000000000002</c:v>
                </c:pt>
                <c:pt idx="5">
                  <c:v>4.0000000000000008E-2</c:v>
                </c:pt>
                <c:pt idx="8">
                  <c:v>0.23</c:v>
                </c:pt>
                <c:pt idx="9">
                  <c:v>0.24000000000000002</c:v>
                </c:pt>
                <c:pt idx="10">
                  <c:v>0.28000000000000003</c:v>
                </c:pt>
                <c:pt idx="12">
                  <c:v>0.11000000000000001</c:v>
                </c:pt>
                <c:pt idx="13">
                  <c:v>0.45</c:v>
                </c:pt>
                <c:pt idx="14">
                  <c:v>0.29000000000000004</c:v>
                </c:pt>
                <c:pt idx="15">
                  <c:v>0.2</c:v>
                </c:pt>
                <c:pt idx="16">
                  <c:v>0.17</c:v>
                </c:pt>
                <c:pt idx="17">
                  <c:v>0.29000000000000004</c:v>
                </c:pt>
              </c:numCache>
            </c:numRef>
          </c:val>
        </c:ser>
        <c:ser>
          <c:idx val="4"/>
          <c:order val="4"/>
          <c:tx>
            <c:strRef>
              <c:f>Indices!$F$46</c:f>
              <c:strCache>
                <c:ptCount val="1"/>
                <c:pt idx="0">
                  <c:v>Longevity</c:v>
                </c:pt>
              </c:strCache>
            </c:strRef>
          </c:tx>
          <c:spPr>
            <a:solidFill>
              <a:srgbClr val="3366FF"/>
            </a:solidFill>
            <a:ln w="6350">
              <a:solidFill>
                <a:srgbClr val="3366FF"/>
              </a:solidFill>
            </a:ln>
            <a:effectLst/>
          </c:spPr>
          <c:cat>
            <c:strRef>
              <c:f>Indices!$A$47:$A$64</c:f>
              <c:strCache>
                <c:ptCount val="18"/>
                <c:pt idx="0">
                  <c:v>Australia - APR</c:v>
                </c:pt>
                <c:pt idx="1">
                  <c:v>Belgium (Walloon) - V€G</c:v>
                </c:pt>
                <c:pt idx="2">
                  <c:v>Canada - LPI</c:v>
                </c:pt>
                <c:pt idx="3">
                  <c:v>France - ISU</c:v>
                </c:pt>
                <c:pt idx="4">
                  <c:v>Germany - RZG</c:v>
                </c:pt>
                <c:pt idx="5">
                  <c:v>Great Britain - PLI</c:v>
                </c:pt>
                <c:pt idx="6">
                  <c:v>Ireland - EBI</c:v>
                </c:pt>
                <c:pt idx="7">
                  <c:v>Israel - PD11</c:v>
                </c:pt>
                <c:pt idx="8">
                  <c:v>Italy - PFT</c:v>
                </c:pt>
                <c:pt idx="9">
                  <c:v>Japan - NTP</c:v>
                </c:pt>
                <c:pt idx="10">
                  <c:v>Netherlands - NVI</c:v>
                </c:pt>
                <c:pt idx="11">
                  <c:v>New Zealand - BW</c:v>
                </c:pt>
                <c:pt idx="12">
                  <c:v>Nordic Countries - TMI</c:v>
                </c:pt>
                <c:pt idx="13">
                  <c:v>South Africa - BVI</c:v>
                </c:pt>
                <c:pt idx="14">
                  <c:v>Spain - ICO</c:v>
                </c:pt>
                <c:pt idx="15">
                  <c:v>Switzerland - ISEL</c:v>
                </c:pt>
                <c:pt idx="16">
                  <c:v>United States - NM$</c:v>
                </c:pt>
                <c:pt idx="17">
                  <c:v>United States - TPI</c:v>
                </c:pt>
              </c:strCache>
            </c:strRef>
          </c:cat>
          <c:val>
            <c:numRef>
              <c:f>Indices!$F$47:$F$64</c:f>
              <c:numCache>
                <c:formatCode>0%</c:formatCode>
                <c:ptCount val="18"/>
                <c:pt idx="0">
                  <c:v>0.17</c:v>
                </c:pt>
                <c:pt idx="1">
                  <c:v>0.23</c:v>
                </c:pt>
                <c:pt idx="2">
                  <c:v>7.0000000000000007E-2</c:v>
                </c:pt>
                <c:pt idx="3">
                  <c:v>0.13</c:v>
                </c:pt>
                <c:pt idx="4">
                  <c:v>0.2</c:v>
                </c:pt>
                <c:pt idx="5">
                  <c:v>0.21000000000000002</c:v>
                </c:pt>
                <c:pt idx="6">
                  <c:v>8.0000000000000016E-2</c:v>
                </c:pt>
                <c:pt idx="7">
                  <c:v>8.0000000000000016E-2</c:v>
                </c:pt>
                <c:pt idx="8">
                  <c:v>8.0000000000000016E-2</c:v>
                </c:pt>
                <c:pt idx="10">
                  <c:v>0.11000000000000001</c:v>
                </c:pt>
                <c:pt idx="11">
                  <c:v>6.0000000000000012E-2</c:v>
                </c:pt>
                <c:pt idx="12">
                  <c:v>5.000000000000001E-2</c:v>
                </c:pt>
                <c:pt idx="14">
                  <c:v>8.0000000000000016E-2</c:v>
                </c:pt>
                <c:pt idx="15">
                  <c:v>0.1</c:v>
                </c:pt>
                <c:pt idx="16">
                  <c:v>0.22000000000000003</c:v>
                </c:pt>
                <c:pt idx="17">
                  <c:v>9.0000000000000024E-2</c:v>
                </c:pt>
              </c:numCache>
            </c:numRef>
          </c:val>
        </c:ser>
        <c:ser>
          <c:idx val="5"/>
          <c:order val="5"/>
          <c:tx>
            <c:strRef>
              <c:f>Indices!$G$46</c:f>
              <c:strCache>
                <c:ptCount val="1"/>
                <c:pt idx="0">
                  <c:v>Udder Health</c:v>
                </c:pt>
              </c:strCache>
            </c:strRef>
          </c:tx>
          <c:spPr>
            <a:solidFill>
              <a:schemeClr val="bg1"/>
            </a:solidFill>
            <a:ln w="6350">
              <a:solidFill>
                <a:schemeClr val="bg1"/>
              </a:solidFill>
            </a:ln>
            <a:effectLst/>
          </c:spPr>
          <c:cat>
            <c:strRef>
              <c:f>Indices!$A$47:$A$64</c:f>
              <c:strCache>
                <c:ptCount val="18"/>
                <c:pt idx="0">
                  <c:v>Australia - APR</c:v>
                </c:pt>
                <c:pt idx="1">
                  <c:v>Belgium (Walloon) - V€G</c:v>
                </c:pt>
                <c:pt idx="2">
                  <c:v>Canada - LPI</c:v>
                </c:pt>
                <c:pt idx="3">
                  <c:v>France - ISU</c:v>
                </c:pt>
                <c:pt idx="4">
                  <c:v>Germany - RZG</c:v>
                </c:pt>
                <c:pt idx="5">
                  <c:v>Great Britain - PLI</c:v>
                </c:pt>
                <c:pt idx="6">
                  <c:v>Ireland - EBI</c:v>
                </c:pt>
                <c:pt idx="7">
                  <c:v>Israel - PD11</c:v>
                </c:pt>
                <c:pt idx="8">
                  <c:v>Italy - PFT</c:v>
                </c:pt>
                <c:pt idx="9">
                  <c:v>Japan - NTP</c:v>
                </c:pt>
                <c:pt idx="10">
                  <c:v>Netherlands - NVI</c:v>
                </c:pt>
                <c:pt idx="11">
                  <c:v>New Zealand - BW</c:v>
                </c:pt>
                <c:pt idx="12">
                  <c:v>Nordic Countries - TMI</c:v>
                </c:pt>
                <c:pt idx="13">
                  <c:v>South Africa - BVI</c:v>
                </c:pt>
                <c:pt idx="14">
                  <c:v>Spain - ICO</c:v>
                </c:pt>
                <c:pt idx="15">
                  <c:v>Switzerland - ISEL</c:v>
                </c:pt>
                <c:pt idx="16">
                  <c:v>United States - NM$</c:v>
                </c:pt>
                <c:pt idx="17">
                  <c:v>United States - TPI</c:v>
                </c:pt>
              </c:strCache>
            </c:strRef>
          </c:cat>
          <c:val>
            <c:numRef>
              <c:f>Indices!$G$47:$G$64</c:f>
              <c:numCache>
                <c:formatCode>0%</c:formatCode>
                <c:ptCount val="18"/>
                <c:pt idx="0">
                  <c:v>8.0000000000000016E-2</c:v>
                </c:pt>
                <c:pt idx="1">
                  <c:v>5.000000000000001E-2</c:v>
                </c:pt>
                <c:pt idx="2">
                  <c:v>5.000000000000001E-2</c:v>
                </c:pt>
                <c:pt idx="3">
                  <c:v>0.13</c:v>
                </c:pt>
                <c:pt idx="4">
                  <c:v>7.0000000000000007E-2</c:v>
                </c:pt>
                <c:pt idx="5">
                  <c:v>0.11000000000000001</c:v>
                </c:pt>
                <c:pt idx="6">
                  <c:v>3.0000000000000006E-2</c:v>
                </c:pt>
                <c:pt idx="7">
                  <c:v>0.13</c:v>
                </c:pt>
                <c:pt idx="8">
                  <c:v>0.1</c:v>
                </c:pt>
                <c:pt idx="9">
                  <c:v>4.0000000000000008E-2</c:v>
                </c:pt>
                <c:pt idx="10">
                  <c:v>0.14000000000000001</c:v>
                </c:pt>
                <c:pt idx="11">
                  <c:v>7.0000000000000007E-2</c:v>
                </c:pt>
                <c:pt idx="12">
                  <c:v>0.17</c:v>
                </c:pt>
                <c:pt idx="13">
                  <c:v>3.0000000000000006E-2</c:v>
                </c:pt>
                <c:pt idx="14">
                  <c:v>3.0000000000000006E-2</c:v>
                </c:pt>
                <c:pt idx="15">
                  <c:v>8.0000000000000016E-2</c:v>
                </c:pt>
                <c:pt idx="16">
                  <c:v>0.1</c:v>
                </c:pt>
                <c:pt idx="17">
                  <c:v>5.000000000000001E-2</c:v>
                </c:pt>
              </c:numCache>
            </c:numRef>
          </c:val>
        </c:ser>
        <c:ser>
          <c:idx val="6"/>
          <c:order val="6"/>
          <c:tx>
            <c:strRef>
              <c:f>Indices!$H$46</c:f>
              <c:strCache>
                <c:ptCount val="1"/>
                <c:pt idx="0">
                  <c:v>Fertility</c:v>
                </c:pt>
              </c:strCache>
            </c:strRef>
          </c:tx>
          <c:spPr>
            <a:solidFill>
              <a:srgbClr val="FF8C00"/>
            </a:solidFill>
            <a:ln w="6350">
              <a:solidFill>
                <a:srgbClr val="FF8C00"/>
              </a:solidFill>
            </a:ln>
            <a:effectLst/>
          </c:spPr>
          <c:cat>
            <c:strRef>
              <c:f>Indices!$A$47:$A$64</c:f>
              <c:strCache>
                <c:ptCount val="18"/>
                <c:pt idx="0">
                  <c:v>Australia - APR</c:v>
                </c:pt>
                <c:pt idx="1">
                  <c:v>Belgium (Walloon) - V€G</c:v>
                </c:pt>
                <c:pt idx="2">
                  <c:v>Canada - LPI</c:v>
                </c:pt>
                <c:pt idx="3">
                  <c:v>France - ISU</c:v>
                </c:pt>
                <c:pt idx="4">
                  <c:v>Germany - RZG</c:v>
                </c:pt>
                <c:pt idx="5">
                  <c:v>Great Britain - PLI</c:v>
                </c:pt>
                <c:pt idx="6">
                  <c:v>Ireland - EBI</c:v>
                </c:pt>
                <c:pt idx="7">
                  <c:v>Israel - PD11</c:v>
                </c:pt>
                <c:pt idx="8">
                  <c:v>Italy - PFT</c:v>
                </c:pt>
                <c:pt idx="9">
                  <c:v>Japan - NTP</c:v>
                </c:pt>
                <c:pt idx="10">
                  <c:v>Netherlands - NVI</c:v>
                </c:pt>
                <c:pt idx="11">
                  <c:v>New Zealand - BW</c:v>
                </c:pt>
                <c:pt idx="12">
                  <c:v>Nordic Countries - TMI</c:v>
                </c:pt>
                <c:pt idx="13">
                  <c:v>South Africa - BVI</c:v>
                </c:pt>
                <c:pt idx="14">
                  <c:v>Spain - ICO</c:v>
                </c:pt>
                <c:pt idx="15">
                  <c:v>Switzerland - ISEL</c:v>
                </c:pt>
                <c:pt idx="16">
                  <c:v>United States - NM$</c:v>
                </c:pt>
                <c:pt idx="17">
                  <c:v>United States - TPI</c:v>
                </c:pt>
              </c:strCache>
            </c:strRef>
          </c:cat>
          <c:val>
            <c:numRef>
              <c:f>Indices!$H$47:$H$64</c:f>
              <c:numCache>
                <c:formatCode>General</c:formatCode>
                <c:ptCount val="18"/>
                <c:pt idx="0" formatCode="0%">
                  <c:v>0.19000000000000003</c:v>
                </c:pt>
                <c:pt idx="2" formatCode="0%">
                  <c:v>0.1</c:v>
                </c:pt>
                <c:pt idx="3" formatCode="0%">
                  <c:v>0.13</c:v>
                </c:pt>
                <c:pt idx="4" formatCode="0%">
                  <c:v>0.1</c:v>
                </c:pt>
                <c:pt idx="5" formatCode="0%">
                  <c:v>0.19000000000000003</c:v>
                </c:pt>
                <c:pt idx="6" formatCode="0%">
                  <c:v>0.25</c:v>
                </c:pt>
                <c:pt idx="7" formatCode="0%">
                  <c:v>0.16000000000000003</c:v>
                </c:pt>
                <c:pt idx="8" formatCode="0%">
                  <c:v>0.1</c:v>
                </c:pt>
                <c:pt idx="10" formatCode="0%">
                  <c:v>0.14000000000000001</c:v>
                </c:pt>
                <c:pt idx="11" formatCode="0%">
                  <c:v>8.0000000000000016E-2</c:v>
                </c:pt>
                <c:pt idx="12" formatCode="0%">
                  <c:v>0.13</c:v>
                </c:pt>
                <c:pt idx="14" formatCode="0%">
                  <c:v>3.0000000000000006E-2</c:v>
                </c:pt>
                <c:pt idx="15" formatCode="0%">
                  <c:v>0.15000000000000002</c:v>
                </c:pt>
                <c:pt idx="16" formatCode="0%">
                  <c:v>0.11000000000000001</c:v>
                </c:pt>
                <c:pt idx="17" formatCode="0%">
                  <c:v>0.11000000000000001</c:v>
                </c:pt>
              </c:numCache>
            </c:numRef>
          </c:val>
        </c:ser>
        <c:ser>
          <c:idx val="7"/>
          <c:order val="7"/>
          <c:tx>
            <c:strRef>
              <c:f>Indices!$I$46</c:f>
              <c:strCache>
                <c:ptCount val="1"/>
                <c:pt idx="0">
                  <c:v>Others</c:v>
                </c:pt>
              </c:strCache>
            </c:strRef>
          </c:tx>
          <c:spPr>
            <a:solidFill>
              <a:srgbClr val="A52A2A"/>
            </a:solidFill>
            <a:ln w="6350">
              <a:solidFill>
                <a:srgbClr val="A52A2A"/>
              </a:solidFill>
            </a:ln>
            <a:effectLst/>
          </c:spPr>
          <c:cat>
            <c:strRef>
              <c:f>Indices!$A$47:$A$64</c:f>
              <c:strCache>
                <c:ptCount val="18"/>
                <c:pt idx="0">
                  <c:v>Australia - APR</c:v>
                </c:pt>
                <c:pt idx="1">
                  <c:v>Belgium (Walloon) - V€G</c:v>
                </c:pt>
                <c:pt idx="2">
                  <c:v>Canada - LPI</c:v>
                </c:pt>
                <c:pt idx="3">
                  <c:v>France - ISU</c:v>
                </c:pt>
                <c:pt idx="4">
                  <c:v>Germany - RZG</c:v>
                </c:pt>
                <c:pt idx="5">
                  <c:v>Great Britain - PLI</c:v>
                </c:pt>
                <c:pt idx="6">
                  <c:v>Ireland - EBI</c:v>
                </c:pt>
                <c:pt idx="7">
                  <c:v>Israel - PD11</c:v>
                </c:pt>
                <c:pt idx="8">
                  <c:v>Italy - PFT</c:v>
                </c:pt>
                <c:pt idx="9">
                  <c:v>Japan - NTP</c:v>
                </c:pt>
                <c:pt idx="10">
                  <c:v>Netherlands - NVI</c:v>
                </c:pt>
                <c:pt idx="11">
                  <c:v>New Zealand - BW</c:v>
                </c:pt>
                <c:pt idx="12">
                  <c:v>Nordic Countries - TMI</c:v>
                </c:pt>
                <c:pt idx="13">
                  <c:v>South Africa - BVI</c:v>
                </c:pt>
                <c:pt idx="14">
                  <c:v>Spain - ICO</c:v>
                </c:pt>
                <c:pt idx="15">
                  <c:v>Switzerland - ISEL</c:v>
                </c:pt>
                <c:pt idx="16">
                  <c:v>United States - NM$</c:v>
                </c:pt>
                <c:pt idx="17">
                  <c:v>United States - TPI</c:v>
                </c:pt>
              </c:strCache>
            </c:strRef>
          </c:cat>
          <c:val>
            <c:numRef>
              <c:f>Indices!$I$47:$I$64</c:f>
              <c:numCache>
                <c:formatCode>General</c:formatCode>
                <c:ptCount val="18"/>
                <c:pt idx="0" formatCode="0%">
                  <c:v>0.1</c:v>
                </c:pt>
                <c:pt idx="4" formatCode="0%">
                  <c:v>3.0000000000000006E-2</c:v>
                </c:pt>
                <c:pt idx="6" formatCode="0%">
                  <c:v>0.29000000000000004</c:v>
                </c:pt>
                <c:pt idx="7" formatCode="0%">
                  <c:v>6.0000000000000012E-2</c:v>
                </c:pt>
                <c:pt idx="10" formatCode="0%">
                  <c:v>5.000000000000001E-2</c:v>
                </c:pt>
                <c:pt idx="11" formatCode="0%">
                  <c:v>0.13</c:v>
                </c:pt>
                <c:pt idx="12" formatCode="0%">
                  <c:v>0.19000000000000003</c:v>
                </c:pt>
                <c:pt idx="15" formatCode="0%">
                  <c:v>2.0000000000000004E-2</c:v>
                </c:pt>
                <c:pt idx="16" formatCode="0%">
                  <c:v>5.000000000000001E-2</c:v>
                </c:pt>
                <c:pt idx="17" formatCode="0%">
                  <c:v>3.0000000000000006E-2</c:v>
                </c:pt>
              </c:numCache>
            </c:numRef>
          </c:val>
        </c:ser>
        <c:dLbls/>
        <c:overlap val="100"/>
        <c:axId val="64383232"/>
        <c:axId val="64405504"/>
      </c:barChart>
      <c:catAx>
        <c:axId val="64383232"/>
        <c:scaling>
          <c:orientation val="maxMin"/>
        </c:scaling>
        <c:axPos val="l"/>
        <c:numFmt formatCode="General" sourceLinked="0"/>
        <c:majorTickMark val="none"/>
        <c:tickLblPos val="nextTo"/>
        <c:spPr>
          <a:ln w="25400">
            <a:solidFill>
              <a:schemeClr val="bg1"/>
            </a:solidFill>
            <a:miter lim="800000"/>
          </a:ln>
        </c:spPr>
        <c:txPr>
          <a:bodyPr/>
          <a:lstStyle/>
          <a:p>
            <a:pPr>
              <a:defRPr sz="900">
                <a:solidFill>
                  <a:schemeClr val="bg1"/>
                </a:solidFill>
              </a:defRPr>
            </a:pPr>
            <a:endParaRPr lang="en-US"/>
          </a:p>
        </c:txPr>
        <c:crossAx val="64405504"/>
        <c:crosses val="autoZero"/>
        <c:auto val="1"/>
        <c:lblAlgn val="ctr"/>
        <c:lblOffset val="100"/>
      </c:catAx>
      <c:valAx>
        <c:axId val="64405504"/>
        <c:scaling>
          <c:orientation val="minMax"/>
        </c:scaling>
        <c:axPos val="b"/>
        <c:majorGridlines>
          <c:spPr>
            <a:ln>
              <a:noFill/>
            </a:ln>
          </c:spPr>
        </c:majorGridlines>
        <c:numFmt formatCode="0%" sourceLinked="1"/>
        <c:tickLblPos val="nextTo"/>
        <c:spPr>
          <a:ln w="25400">
            <a:solidFill>
              <a:schemeClr val="bg1"/>
            </a:solidFill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64383232"/>
        <c:crosses val="max"/>
        <c:crossBetween val="between"/>
      </c:valAx>
    </c:plotArea>
    <c:legend>
      <c:legendPos val="r"/>
      <c:layout/>
      <c:txPr>
        <a:bodyPr/>
        <a:lstStyle/>
        <a:p>
          <a:pPr>
            <a:defRPr sz="800">
              <a:solidFill>
                <a:schemeClr val="bg1"/>
              </a:solidFill>
            </a:defRPr>
          </a:pPr>
          <a:endParaRPr lang="en-US"/>
        </a:p>
      </c:txPr>
    </c:legend>
    <c:plotVisOnly val="1"/>
    <c:dispBlanksAs val="gap"/>
  </c:chart>
  <c:spPr>
    <a:ln>
      <a:noFill/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0.13104382663310798"/>
          <c:y val="2.1390374331550811E-2"/>
          <c:w val="0.85429341676865211"/>
          <c:h val="0.86231715019579802"/>
        </c:manualLayout>
      </c:layout>
      <c:barChart>
        <c:barDir val="col"/>
        <c:grouping val="stacked"/>
        <c:ser>
          <c:idx val="0"/>
          <c:order val="0"/>
          <c:tx>
            <c:strRef>
              <c:f>Sheet1!$B$7</c:f>
              <c:strCache>
                <c:ptCount val="1"/>
                <c:pt idx="0">
                  <c:v>50k, Old, Male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</c:spPr>
          <c:cat>
            <c:numRef>
              <c:f>Sheet1!$A$9:$A$75</c:f>
              <c:numCache>
                <c:formatCode>General</c:formatCode>
                <c:ptCount val="67"/>
                <c:pt idx="0">
                  <c:v>904</c:v>
                </c:pt>
                <c:pt idx="1">
                  <c:v>906</c:v>
                </c:pt>
                <c:pt idx="2">
                  <c:v>908</c:v>
                </c:pt>
                <c:pt idx="3">
                  <c:v>910</c:v>
                </c:pt>
                <c:pt idx="4">
                  <c:v>1001</c:v>
                </c:pt>
                <c:pt idx="5">
                  <c:v>1002</c:v>
                </c:pt>
                <c:pt idx="6">
                  <c:v>1004</c:v>
                </c:pt>
                <c:pt idx="7">
                  <c:v>1005</c:v>
                </c:pt>
                <c:pt idx="8">
                  <c:v>1006</c:v>
                </c:pt>
                <c:pt idx="9">
                  <c:v>1007</c:v>
                </c:pt>
                <c:pt idx="10">
                  <c:v>1008</c:v>
                </c:pt>
                <c:pt idx="11">
                  <c:v>1009</c:v>
                </c:pt>
                <c:pt idx="12">
                  <c:v>1010</c:v>
                </c:pt>
                <c:pt idx="13">
                  <c:v>1011</c:v>
                </c:pt>
                <c:pt idx="14">
                  <c:v>1012</c:v>
                </c:pt>
                <c:pt idx="15">
                  <c:v>1101</c:v>
                </c:pt>
                <c:pt idx="16">
                  <c:v>1102</c:v>
                </c:pt>
                <c:pt idx="17">
                  <c:v>1103</c:v>
                </c:pt>
                <c:pt idx="18">
                  <c:v>1104</c:v>
                </c:pt>
                <c:pt idx="19">
                  <c:v>1105</c:v>
                </c:pt>
                <c:pt idx="20">
                  <c:v>1106</c:v>
                </c:pt>
                <c:pt idx="21">
                  <c:v>1107</c:v>
                </c:pt>
                <c:pt idx="22">
                  <c:v>1108</c:v>
                </c:pt>
                <c:pt idx="23">
                  <c:v>1109</c:v>
                </c:pt>
                <c:pt idx="24">
                  <c:v>1110</c:v>
                </c:pt>
                <c:pt idx="25">
                  <c:v>1111</c:v>
                </c:pt>
                <c:pt idx="26">
                  <c:v>1112</c:v>
                </c:pt>
                <c:pt idx="27">
                  <c:v>1201</c:v>
                </c:pt>
                <c:pt idx="28">
                  <c:v>1202</c:v>
                </c:pt>
                <c:pt idx="29">
                  <c:v>1203</c:v>
                </c:pt>
                <c:pt idx="30">
                  <c:v>1204</c:v>
                </c:pt>
                <c:pt idx="31">
                  <c:v>1205</c:v>
                </c:pt>
                <c:pt idx="32">
                  <c:v>1206</c:v>
                </c:pt>
                <c:pt idx="33">
                  <c:v>1207</c:v>
                </c:pt>
                <c:pt idx="34">
                  <c:v>1208</c:v>
                </c:pt>
                <c:pt idx="35">
                  <c:v>1209</c:v>
                </c:pt>
                <c:pt idx="36">
                  <c:v>1210</c:v>
                </c:pt>
                <c:pt idx="37">
                  <c:v>1211</c:v>
                </c:pt>
                <c:pt idx="38">
                  <c:v>1212</c:v>
                </c:pt>
                <c:pt idx="39">
                  <c:v>1301</c:v>
                </c:pt>
                <c:pt idx="40">
                  <c:v>1302</c:v>
                </c:pt>
                <c:pt idx="41">
                  <c:v>1303</c:v>
                </c:pt>
                <c:pt idx="42">
                  <c:v>1304</c:v>
                </c:pt>
                <c:pt idx="43">
                  <c:v>1305</c:v>
                </c:pt>
                <c:pt idx="44">
                  <c:v>1306</c:v>
                </c:pt>
                <c:pt idx="45">
                  <c:v>1307</c:v>
                </c:pt>
                <c:pt idx="46">
                  <c:v>1308</c:v>
                </c:pt>
                <c:pt idx="47">
                  <c:v>1309</c:v>
                </c:pt>
                <c:pt idx="48">
                  <c:v>1310</c:v>
                </c:pt>
                <c:pt idx="49">
                  <c:v>1311</c:v>
                </c:pt>
                <c:pt idx="50">
                  <c:v>1312</c:v>
                </c:pt>
                <c:pt idx="51">
                  <c:v>1401</c:v>
                </c:pt>
                <c:pt idx="52">
                  <c:v>1402</c:v>
                </c:pt>
                <c:pt idx="53">
                  <c:v>1403</c:v>
                </c:pt>
                <c:pt idx="54">
                  <c:v>1404</c:v>
                </c:pt>
                <c:pt idx="55">
                  <c:v>1405</c:v>
                </c:pt>
                <c:pt idx="56">
                  <c:v>1406</c:v>
                </c:pt>
                <c:pt idx="57">
                  <c:v>1407</c:v>
                </c:pt>
                <c:pt idx="58">
                  <c:v>1408</c:v>
                </c:pt>
                <c:pt idx="59">
                  <c:v>1409</c:v>
                </c:pt>
                <c:pt idx="60">
                  <c:v>1410</c:v>
                </c:pt>
                <c:pt idx="61">
                  <c:v>1411</c:v>
                </c:pt>
                <c:pt idx="62">
                  <c:v>1412</c:v>
                </c:pt>
                <c:pt idx="63">
                  <c:v>1501</c:v>
                </c:pt>
                <c:pt idx="64">
                  <c:v>1502</c:v>
                </c:pt>
                <c:pt idx="65">
                  <c:v>1503</c:v>
                </c:pt>
              </c:numCache>
            </c:numRef>
          </c:cat>
          <c:val>
            <c:numRef>
              <c:f>Sheet1!$B$9:$B$75</c:f>
              <c:numCache>
                <c:formatCode>General</c:formatCode>
                <c:ptCount val="67"/>
                <c:pt idx="0">
                  <c:v>7600</c:v>
                </c:pt>
                <c:pt idx="1">
                  <c:v>7883</c:v>
                </c:pt>
                <c:pt idx="2">
                  <c:v>8512</c:v>
                </c:pt>
                <c:pt idx="3">
                  <c:v>8568</c:v>
                </c:pt>
                <c:pt idx="4">
                  <c:v>8974</c:v>
                </c:pt>
                <c:pt idx="5">
                  <c:v>9378</c:v>
                </c:pt>
                <c:pt idx="6">
                  <c:v>9770</c:v>
                </c:pt>
                <c:pt idx="7">
                  <c:v>9958</c:v>
                </c:pt>
                <c:pt idx="8">
                  <c:v>9958</c:v>
                </c:pt>
                <c:pt idx="9">
                  <c:v>9963</c:v>
                </c:pt>
                <c:pt idx="10">
                  <c:v>10430</c:v>
                </c:pt>
                <c:pt idx="11">
                  <c:v>10611</c:v>
                </c:pt>
                <c:pt idx="12">
                  <c:v>10616</c:v>
                </c:pt>
                <c:pt idx="13">
                  <c:v>10618</c:v>
                </c:pt>
                <c:pt idx="14">
                  <c:v>11292</c:v>
                </c:pt>
                <c:pt idx="15">
                  <c:v>11193</c:v>
                </c:pt>
                <c:pt idx="16">
                  <c:v>11195</c:v>
                </c:pt>
                <c:pt idx="17">
                  <c:v>11712</c:v>
                </c:pt>
                <c:pt idx="18">
                  <c:v>12150</c:v>
                </c:pt>
                <c:pt idx="19">
                  <c:v>12427</c:v>
                </c:pt>
                <c:pt idx="20">
                  <c:v>15376</c:v>
                </c:pt>
                <c:pt idx="21">
                  <c:v>15383</c:v>
                </c:pt>
                <c:pt idx="22">
                  <c:v>16516</c:v>
                </c:pt>
                <c:pt idx="23">
                  <c:v>16807</c:v>
                </c:pt>
                <c:pt idx="24">
                  <c:v>16827</c:v>
                </c:pt>
                <c:pt idx="25">
                  <c:v>16829</c:v>
                </c:pt>
                <c:pt idx="26">
                  <c:v>17279</c:v>
                </c:pt>
                <c:pt idx="27">
                  <c:v>17672</c:v>
                </c:pt>
                <c:pt idx="28">
                  <c:v>17702</c:v>
                </c:pt>
                <c:pt idx="29">
                  <c:v>17722</c:v>
                </c:pt>
                <c:pt idx="30">
                  <c:v>18167</c:v>
                </c:pt>
                <c:pt idx="31">
                  <c:v>18494</c:v>
                </c:pt>
                <c:pt idx="32">
                  <c:v>18516</c:v>
                </c:pt>
                <c:pt idx="33">
                  <c:v>18518</c:v>
                </c:pt>
                <c:pt idx="34">
                  <c:v>19001</c:v>
                </c:pt>
                <c:pt idx="35">
                  <c:v>19370</c:v>
                </c:pt>
                <c:pt idx="36">
                  <c:v>19372</c:v>
                </c:pt>
                <c:pt idx="37">
                  <c:v>19373</c:v>
                </c:pt>
                <c:pt idx="38">
                  <c:v>19776</c:v>
                </c:pt>
                <c:pt idx="39">
                  <c:v>20038</c:v>
                </c:pt>
                <c:pt idx="40">
                  <c:v>20803</c:v>
                </c:pt>
                <c:pt idx="41">
                  <c:v>20805</c:v>
                </c:pt>
                <c:pt idx="42">
                  <c:v>21904</c:v>
                </c:pt>
                <c:pt idx="43">
                  <c:v>22915</c:v>
                </c:pt>
                <c:pt idx="44">
                  <c:v>22925</c:v>
                </c:pt>
                <c:pt idx="45">
                  <c:v>22925</c:v>
                </c:pt>
                <c:pt idx="46">
                  <c:v>23645</c:v>
                </c:pt>
                <c:pt idx="47">
                  <c:v>23648</c:v>
                </c:pt>
                <c:pt idx="48">
                  <c:v>23651</c:v>
                </c:pt>
                <c:pt idx="49">
                  <c:v>23657</c:v>
                </c:pt>
                <c:pt idx="50">
                  <c:v>24528</c:v>
                </c:pt>
                <c:pt idx="51">
                  <c:v>24566</c:v>
                </c:pt>
                <c:pt idx="52">
                  <c:v>24590</c:v>
                </c:pt>
                <c:pt idx="53">
                  <c:v>24596</c:v>
                </c:pt>
                <c:pt idx="54">
                  <c:v>25275</c:v>
                </c:pt>
                <c:pt idx="55">
                  <c:v>25276</c:v>
                </c:pt>
                <c:pt idx="56">
                  <c:v>25271</c:v>
                </c:pt>
                <c:pt idx="57">
                  <c:v>25270</c:v>
                </c:pt>
                <c:pt idx="58">
                  <c:v>26036</c:v>
                </c:pt>
                <c:pt idx="59">
                  <c:v>26037</c:v>
                </c:pt>
                <c:pt idx="60">
                  <c:v>26036</c:v>
                </c:pt>
                <c:pt idx="61">
                  <c:v>26038</c:v>
                </c:pt>
                <c:pt idx="62">
                  <c:v>26696</c:v>
                </c:pt>
                <c:pt idx="63">
                  <c:v>26705</c:v>
                </c:pt>
                <c:pt idx="64">
                  <c:v>26694</c:v>
                </c:pt>
                <c:pt idx="65">
                  <c:v>26693</c:v>
                </c:pt>
              </c:numCache>
            </c:numRef>
          </c:val>
        </c:ser>
        <c:ser>
          <c:idx val="1"/>
          <c:order val="1"/>
          <c:tx>
            <c:strRef>
              <c:f>Sheet1!$C$7</c:f>
              <c:strCache>
                <c:ptCount val="1"/>
                <c:pt idx="0">
                  <c:v>50k, Old, Female</c:v>
                </c:pt>
              </c:strCache>
            </c:strRef>
          </c:tx>
          <c:spPr>
            <a:solidFill>
              <a:srgbClr val="FF6600"/>
            </a:solidFill>
            <a:ln>
              <a:noFill/>
            </a:ln>
          </c:spPr>
          <c:cat>
            <c:numRef>
              <c:f>Sheet1!$A$9:$A$75</c:f>
              <c:numCache>
                <c:formatCode>General</c:formatCode>
                <c:ptCount val="67"/>
                <c:pt idx="0">
                  <c:v>904</c:v>
                </c:pt>
                <c:pt idx="1">
                  <c:v>906</c:v>
                </c:pt>
                <c:pt idx="2">
                  <c:v>908</c:v>
                </c:pt>
                <c:pt idx="3">
                  <c:v>910</c:v>
                </c:pt>
                <c:pt idx="4">
                  <c:v>1001</c:v>
                </c:pt>
                <c:pt idx="5">
                  <c:v>1002</c:v>
                </c:pt>
                <c:pt idx="6">
                  <c:v>1004</c:v>
                </c:pt>
                <c:pt idx="7">
                  <c:v>1005</c:v>
                </c:pt>
                <c:pt idx="8">
                  <c:v>1006</c:v>
                </c:pt>
                <c:pt idx="9">
                  <c:v>1007</c:v>
                </c:pt>
                <c:pt idx="10">
                  <c:v>1008</c:v>
                </c:pt>
                <c:pt idx="11">
                  <c:v>1009</c:v>
                </c:pt>
                <c:pt idx="12">
                  <c:v>1010</c:v>
                </c:pt>
                <c:pt idx="13">
                  <c:v>1011</c:v>
                </c:pt>
                <c:pt idx="14">
                  <c:v>1012</c:v>
                </c:pt>
                <c:pt idx="15">
                  <c:v>1101</c:v>
                </c:pt>
                <c:pt idx="16">
                  <c:v>1102</c:v>
                </c:pt>
                <c:pt idx="17">
                  <c:v>1103</c:v>
                </c:pt>
                <c:pt idx="18">
                  <c:v>1104</c:v>
                </c:pt>
                <c:pt idx="19">
                  <c:v>1105</c:v>
                </c:pt>
                <c:pt idx="20">
                  <c:v>1106</c:v>
                </c:pt>
                <c:pt idx="21">
                  <c:v>1107</c:v>
                </c:pt>
                <c:pt idx="22">
                  <c:v>1108</c:v>
                </c:pt>
                <c:pt idx="23">
                  <c:v>1109</c:v>
                </c:pt>
                <c:pt idx="24">
                  <c:v>1110</c:v>
                </c:pt>
                <c:pt idx="25">
                  <c:v>1111</c:v>
                </c:pt>
                <c:pt idx="26">
                  <c:v>1112</c:v>
                </c:pt>
                <c:pt idx="27">
                  <c:v>1201</c:v>
                </c:pt>
                <c:pt idx="28">
                  <c:v>1202</c:v>
                </c:pt>
                <c:pt idx="29">
                  <c:v>1203</c:v>
                </c:pt>
                <c:pt idx="30">
                  <c:v>1204</c:v>
                </c:pt>
                <c:pt idx="31">
                  <c:v>1205</c:v>
                </c:pt>
                <c:pt idx="32">
                  <c:v>1206</c:v>
                </c:pt>
                <c:pt idx="33">
                  <c:v>1207</c:v>
                </c:pt>
                <c:pt idx="34">
                  <c:v>1208</c:v>
                </c:pt>
                <c:pt idx="35">
                  <c:v>1209</c:v>
                </c:pt>
                <c:pt idx="36">
                  <c:v>1210</c:v>
                </c:pt>
                <c:pt idx="37">
                  <c:v>1211</c:v>
                </c:pt>
                <c:pt idx="38">
                  <c:v>1212</c:v>
                </c:pt>
                <c:pt idx="39">
                  <c:v>1301</c:v>
                </c:pt>
                <c:pt idx="40">
                  <c:v>1302</c:v>
                </c:pt>
                <c:pt idx="41">
                  <c:v>1303</c:v>
                </c:pt>
                <c:pt idx="42">
                  <c:v>1304</c:v>
                </c:pt>
                <c:pt idx="43">
                  <c:v>1305</c:v>
                </c:pt>
                <c:pt idx="44">
                  <c:v>1306</c:v>
                </c:pt>
                <c:pt idx="45">
                  <c:v>1307</c:v>
                </c:pt>
                <c:pt idx="46">
                  <c:v>1308</c:v>
                </c:pt>
                <c:pt idx="47">
                  <c:v>1309</c:v>
                </c:pt>
                <c:pt idx="48">
                  <c:v>1310</c:v>
                </c:pt>
                <c:pt idx="49">
                  <c:v>1311</c:v>
                </c:pt>
                <c:pt idx="50">
                  <c:v>1312</c:v>
                </c:pt>
                <c:pt idx="51">
                  <c:v>1401</c:v>
                </c:pt>
                <c:pt idx="52">
                  <c:v>1402</c:v>
                </c:pt>
                <c:pt idx="53">
                  <c:v>1403</c:v>
                </c:pt>
                <c:pt idx="54">
                  <c:v>1404</c:v>
                </c:pt>
                <c:pt idx="55">
                  <c:v>1405</c:v>
                </c:pt>
                <c:pt idx="56">
                  <c:v>1406</c:v>
                </c:pt>
                <c:pt idx="57">
                  <c:v>1407</c:v>
                </c:pt>
                <c:pt idx="58">
                  <c:v>1408</c:v>
                </c:pt>
                <c:pt idx="59">
                  <c:v>1409</c:v>
                </c:pt>
                <c:pt idx="60">
                  <c:v>1410</c:v>
                </c:pt>
                <c:pt idx="61">
                  <c:v>1411</c:v>
                </c:pt>
                <c:pt idx="62">
                  <c:v>1412</c:v>
                </c:pt>
                <c:pt idx="63">
                  <c:v>1501</c:v>
                </c:pt>
                <c:pt idx="64">
                  <c:v>1502</c:v>
                </c:pt>
                <c:pt idx="65">
                  <c:v>1503</c:v>
                </c:pt>
              </c:numCache>
            </c:numRef>
          </c:cat>
          <c:val>
            <c:numRef>
              <c:f>Sheet1!$C$9:$C$75</c:f>
              <c:numCache>
                <c:formatCode>General</c:formatCode>
                <c:ptCount val="67"/>
                <c:pt idx="0">
                  <c:v>2711</c:v>
                </c:pt>
                <c:pt idx="1">
                  <c:v>3049</c:v>
                </c:pt>
                <c:pt idx="2">
                  <c:v>3728</c:v>
                </c:pt>
                <c:pt idx="3">
                  <c:v>3965</c:v>
                </c:pt>
                <c:pt idx="4">
                  <c:v>4348</c:v>
                </c:pt>
                <c:pt idx="5">
                  <c:v>5086</c:v>
                </c:pt>
                <c:pt idx="6">
                  <c:v>5944</c:v>
                </c:pt>
                <c:pt idx="7">
                  <c:v>5985</c:v>
                </c:pt>
                <c:pt idx="8">
                  <c:v>6118</c:v>
                </c:pt>
                <c:pt idx="9">
                  <c:v>6151</c:v>
                </c:pt>
                <c:pt idx="10">
                  <c:v>7343</c:v>
                </c:pt>
                <c:pt idx="11">
                  <c:v>7404</c:v>
                </c:pt>
                <c:pt idx="12">
                  <c:v>7519</c:v>
                </c:pt>
                <c:pt idx="13">
                  <c:v>7545</c:v>
                </c:pt>
                <c:pt idx="14">
                  <c:v>9144</c:v>
                </c:pt>
                <c:pt idx="15">
                  <c:v>9216</c:v>
                </c:pt>
                <c:pt idx="16">
                  <c:v>9240</c:v>
                </c:pt>
                <c:pt idx="17">
                  <c:v>9292</c:v>
                </c:pt>
                <c:pt idx="18">
                  <c:v>6699</c:v>
                </c:pt>
                <c:pt idx="19">
                  <c:v>6787</c:v>
                </c:pt>
                <c:pt idx="20">
                  <c:v>6721</c:v>
                </c:pt>
                <c:pt idx="21">
                  <c:v>6704</c:v>
                </c:pt>
                <c:pt idx="22">
                  <c:v>8030</c:v>
                </c:pt>
                <c:pt idx="23">
                  <c:v>7965</c:v>
                </c:pt>
                <c:pt idx="24">
                  <c:v>7950</c:v>
                </c:pt>
                <c:pt idx="25">
                  <c:v>7976</c:v>
                </c:pt>
                <c:pt idx="26">
                  <c:v>9119</c:v>
                </c:pt>
                <c:pt idx="27">
                  <c:v>9059</c:v>
                </c:pt>
                <c:pt idx="28">
                  <c:v>9069</c:v>
                </c:pt>
                <c:pt idx="29">
                  <c:v>9915</c:v>
                </c:pt>
                <c:pt idx="30">
                  <c:v>11082</c:v>
                </c:pt>
                <c:pt idx="31">
                  <c:v>12139</c:v>
                </c:pt>
                <c:pt idx="32">
                  <c:v>12378</c:v>
                </c:pt>
                <c:pt idx="33">
                  <c:v>12397</c:v>
                </c:pt>
                <c:pt idx="34">
                  <c:v>13640</c:v>
                </c:pt>
                <c:pt idx="35">
                  <c:v>13645</c:v>
                </c:pt>
                <c:pt idx="36">
                  <c:v>13694</c:v>
                </c:pt>
                <c:pt idx="37">
                  <c:v>13704</c:v>
                </c:pt>
                <c:pt idx="38">
                  <c:v>14936</c:v>
                </c:pt>
                <c:pt idx="39">
                  <c:v>14746</c:v>
                </c:pt>
                <c:pt idx="40">
                  <c:v>14742</c:v>
                </c:pt>
                <c:pt idx="41">
                  <c:v>14743</c:v>
                </c:pt>
                <c:pt idx="42">
                  <c:v>16062</c:v>
                </c:pt>
                <c:pt idx="43">
                  <c:v>16085</c:v>
                </c:pt>
                <c:pt idx="44">
                  <c:v>16114</c:v>
                </c:pt>
                <c:pt idx="45">
                  <c:v>16119</c:v>
                </c:pt>
                <c:pt idx="46">
                  <c:v>18159</c:v>
                </c:pt>
                <c:pt idx="47">
                  <c:v>18507</c:v>
                </c:pt>
                <c:pt idx="48">
                  <c:v>18563</c:v>
                </c:pt>
                <c:pt idx="49">
                  <c:v>18655</c:v>
                </c:pt>
                <c:pt idx="50">
                  <c:v>20122</c:v>
                </c:pt>
                <c:pt idx="51">
                  <c:v>20404</c:v>
                </c:pt>
                <c:pt idx="52">
                  <c:v>20613</c:v>
                </c:pt>
                <c:pt idx="53">
                  <c:v>20618</c:v>
                </c:pt>
                <c:pt idx="54">
                  <c:v>22092</c:v>
                </c:pt>
                <c:pt idx="55">
                  <c:v>22094</c:v>
                </c:pt>
                <c:pt idx="56">
                  <c:v>22092</c:v>
                </c:pt>
                <c:pt idx="57">
                  <c:v>22096</c:v>
                </c:pt>
                <c:pt idx="58">
                  <c:v>23668</c:v>
                </c:pt>
                <c:pt idx="59">
                  <c:v>23667</c:v>
                </c:pt>
                <c:pt idx="60">
                  <c:v>23767</c:v>
                </c:pt>
                <c:pt idx="61">
                  <c:v>23888</c:v>
                </c:pt>
                <c:pt idx="62">
                  <c:v>25434</c:v>
                </c:pt>
                <c:pt idx="63">
                  <c:v>26041</c:v>
                </c:pt>
                <c:pt idx="64">
                  <c:v>26124</c:v>
                </c:pt>
                <c:pt idx="65">
                  <c:v>26197</c:v>
                </c:pt>
              </c:numCache>
            </c:numRef>
          </c:val>
        </c:ser>
        <c:ser>
          <c:idx val="2"/>
          <c:order val="2"/>
          <c:tx>
            <c:strRef>
              <c:f>Sheet1!$D$7</c:f>
              <c:strCache>
                <c:ptCount val="1"/>
                <c:pt idx="0">
                  <c:v>50k, Young, Male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</c:spPr>
          <c:cat>
            <c:numRef>
              <c:f>Sheet1!$A$9:$A$75</c:f>
              <c:numCache>
                <c:formatCode>General</c:formatCode>
                <c:ptCount val="67"/>
                <c:pt idx="0">
                  <c:v>904</c:v>
                </c:pt>
                <c:pt idx="1">
                  <c:v>906</c:v>
                </c:pt>
                <c:pt idx="2">
                  <c:v>908</c:v>
                </c:pt>
                <c:pt idx="3">
                  <c:v>910</c:v>
                </c:pt>
                <c:pt idx="4">
                  <c:v>1001</c:v>
                </c:pt>
                <c:pt idx="5">
                  <c:v>1002</c:v>
                </c:pt>
                <c:pt idx="6">
                  <c:v>1004</c:v>
                </c:pt>
                <c:pt idx="7">
                  <c:v>1005</c:v>
                </c:pt>
                <c:pt idx="8">
                  <c:v>1006</c:v>
                </c:pt>
                <c:pt idx="9">
                  <c:v>1007</c:v>
                </c:pt>
                <c:pt idx="10">
                  <c:v>1008</c:v>
                </c:pt>
                <c:pt idx="11">
                  <c:v>1009</c:v>
                </c:pt>
                <c:pt idx="12">
                  <c:v>1010</c:v>
                </c:pt>
                <c:pt idx="13">
                  <c:v>1011</c:v>
                </c:pt>
                <c:pt idx="14">
                  <c:v>1012</c:v>
                </c:pt>
                <c:pt idx="15">
                  <c:v>1101</c:v>
                </c:pt>
                <c:pt idx="16">
                  <c:v>1102</c:v>
                </c:pt>
                <c:pt idx="17">
                  <c:v>1103</c:v>
                </c:pt>
                <c:pt idx="18">
                  <c:v>1104</c:v>
                </c:pt>
                <c:pt idx="19">
                  <c:v>1105</c:v>
                </c:pt>
                <c:pt idx="20">
                  <c:v>1106</c:v>
                </c:pt>
                <c:pt idx="21">
                  <c:v>1107</c:v>
                </c:pt>
                <c:pt idx="22">
                  <c:v>1108</c:v>
                </c:pt>
                <c:pt idx="23">
                  <c:v>1109</c:v>
                </c:pt>
                <c:pt idx="24">
                  <c:v>1110</c:v>
                </c:pt>
                <c:pt idx="25">
                  <c:v>1111</c:v>
                </c:pt>
                <c:pt idx="26">
                  <c:v>1112</c:v>
                </c:pt>
                <c:pt idx="27">
                  <c:v>1201</c:v>
                </c:pt>
                <c:pt idx="28">
                  <c:v>1202</c:v>
                </c:pt>
                <c:pt idx="29">
                  <c:v>1203</c:v>
                </c:pt>
                <c:pt idx="30">
                  <c:v>1204</c:v>
                </c:pt>
                <c:pt idx="31">
                  <c:v>1205</c:v>
                </c:pt>
                <c:pt idx="32">
                  <c:v>1206</c:v>
                </c:pt>
                <c:pt idx="33">
                  <c:v>1207</c:v>
                </c:pt>
                <c:pt idx="34">
                  <c:v>1208</c:v>
                </c:pt>
                <c:pt idx="35">
                  <c:v>1209</c:v>
                </c:pt>
                <c:pt idx="36">
                  <c:v>1210</c:v>
                </c:pt>
                <c:pt idx="37">
                  <c:v>1211</c:v>
                </c:pt>
                <c:pt idx="38">
                  <c:v>1212</c:v>
                </c:pt>
                <c:pt idx="39">
                  <c:v>1301</c:v>
                </c:pt>
                <c:pt idx="40">
                  <c:v>1302</c:v>
                </c:pt>
                <c:pt idx="41">
                  <c:v>1303</c:v>
                </c:pt>
                <c:pt idx="42">
                  <c:v>1304</c:v>
                </c:pt>
                <c:pt idx="43">
                  <c:v>1305</c:v>
                </c:pt>
                <c:pt idx="44">
                  <c:v>1306</c:v>
                </c:pt>
                <c:pt idx="45">
                  <c:v>1307</c:v>
                </c:pt>
                <c:pt idx="46">
                  <c:v>1308</c:v>
                </c:pt>
                <c:pt idx="47">
                  <c:v>1309</c:v>
                </c:pt>
                <c:pt idx="48">
                  <c:v>1310</c:v>
                </c:pt>
                <c:pt idx="49">
                  <c:v>1311</c:v>
                </c:pt>
                <c:pt idx="50">
                  <c:v>1312</c:v>
                </c:pt>
                <c:pt idx="51">
                  <c:v>1401</c:v>
                </c:pt>
                <c:pt idx="52">
                  <c:v>1402</c:v>
                </c:pt>
                <c:pt idx="53">
                  <c:v>1403</c:v>
                </c:pt>
                <c:pt idx="54">
                  <c:v>1404</c:v>
                </c:pt>
                <c:pt idx="55">
                  <c:v>1405</c:v>
                </c:pt>
                <c:pt idx="56">
                  <c:v>1406</c:v>
                </c:pt>
                <c:pt idx="57">
                  <c:v>1407</c:v>
                </c:pt>
                <c:pt idx="58">
                  <c:v>1408</c:v>
                </c:pt>
                <c:pt idx="59">
                  <c:v>1409</c:v>
                </c:pt>
                <c:pt idx="60">
                  <c:v>1410</c:v>
                </c:pt>
                <c:pt idx="61">
                  <c:v>1411</c:v>
                </c:pt>
                <c:pt idx="62">
                  <c:v>1412</c:v>
                </c:pt>
                <c:pt idx="63">
                  <c:v>1501</c:v>
                </c:pt>
                <c:pt idx="64">
                  <c:v>1502</c:v>
                </c:pt>
                <c:pt idx="65">
                  <c:v>1503</c:v>
                </c:pt>
              </c:numCache>
            </c:numRef>
          </c:cat>
          <c:val>
            <c:numRef>
              <c:f>Sheet1!$D$9:$D$75</c:f>
              <c:numCache>
                <c:formatCode>General</c:formatCode>
                <c:ptCount val="67"/>
                <c:pt idx="0">
                  <c:v>9685</c:v>
                </c:pt>
                <c:pt idx="1">
                  <c:v>11459</c:v>
                </c:pt>
                <c:pt idx="2">
                  <c:v>12137</c:v>
                </c:pt>
                <c:pt idx="3">
                  <c:v>13288</c:v>
                </c:pt>
                <c:pt idx="4">
                  <c:v>14061</c:v>
                </c:pt>
                <c:pt idx="5">
                  <c:v>15328</c:v>
                </c:pt>
                <c:pt idx="6">
                  <c:v>16007</c:v>
                </c:pt>
                <c:pt idx="7">
                  <c:v>16594</c:v>
                </c:pt>
                <c:pt idx="8">
                  <c:v>17507</c:v>
                </c:pt>
                <c:pt idx="9">
                  <c:v>18187</c:v>
                </c:pt>
                <c:pt idx="10">
                  <c:v>18652</c:v>
                </c:pt>
                <c:pt idx="11">
                  <c:v>19200</c:v>
                </c:pt>
                <c:pt idx="12">
                  <c:v>19720</c:v>
                </c:pt>
                <c:pt idx="13">
                  <c:v>20132</c:v>
                </c:pt>
                <c:pt idx="14">
                  <c:v>20266</c:v>
                </c:pt>
                <c:pt idx="15">
                  <c:v>21306</c:v>
                </c:pt>
                <c:pt idx="16">
                  <c:v>21921</c:v>
                </c:pt>
                <c:pt idx="17">
                  <c:v>22834</c:v>
                </c:pt>
                <c:pt idx="18">
                  <c:v>23171</c:v>
                </c:pt>
                <c:pt idx="19">
                  <c:v>24080</c:v>
                </c:pt>
                <c:pt idx="20">
                  <c:v>25552</c:v>
                </c:pt>
                <c:pt idx="21">
                  <c:v>26445</c:v>
                </c:pt>
                <c:pt idx="22">
                  <c:v>26956</c:v>
                </c:pt>
                <c:pt idx="23">
                  <c:v>28067</c:v>
                </c:pt>
                <c:pt idx="24">
                  <c:v>29746</c:v>
                </c:pt>
                <c:pt idx="25">
                  <c:v>30835</c:v>
                </c:pt>
                <c:pt idx="26">
                  <c:v>31673</c:v>
                </c:pt>
                <c:pt idx="27">
                  <c:v>32989</c:v>
                </c:pt>
                <c:pt idx="28">
                  <c:v>34000</c:v>
                </c:pt>
                <c:pt idx="29">
                  <c:v>35911</c:v>
                </c:pt>
                <c:pt idx="30">
                  <c:v>36691</c:v>
                </c:pt>
                <c:pt idx="31">
                  <c:v>37889</c:v>
                </c:pt>
                <c:pt idx="32">
                  <c:v>38971</c:v>
                </c:pt>
                <c:pt idx="33">
                  <c:v>40020</c:v>
                </c:pt>
                <c:pt idx="34">
                  <c:v>40498</c:v>
                </c:pt>
                <c:pt idx="35">
                  <c:v>40838</c:v>
                </c:pt>
                <c:pt idx="36">
                  <c:v>41751</c:v>
                </c:pt>
                <c:pt idx="37">
                  <c:v>42947</c:v>
                </c:pt>
                <c:pt idx="38">
                  <c:v>43110</c:v>
                </c:pt>
                <c:pt idx="39">
                  <c:v>43891</c:v>
                </c:pt>
                <c:pt idx="40">
                  <c:v>44667</c:v>
                </c:pt>
                <c:pt idx="41">
                  <c:v>45351</c:v>
                </c:pt>
                <c:pt idx="42">
                  <c:v>45537</c:v>
                </c:pt>
                <c:pt idx="43">
                  <c:v>45768</c:v>
                </c:pt>
                <c:pt idx="44">
                  <c:v>46696</c:v>
                </c:pt>
                <c:pt idx="45">
                  <c:v>47060</c:v>
                </c:pt>
                <c:pt idx="46">
                  <c:v>47409</c:v>
                </c:pt>
                <c:pt idx="47">
                  <c:v>47729</c:v>
                </c:pt>
                <c:pt idx="48">
                  <c:v>49352</c:v>
                </c:pt>
                <c:pt idx="49">
                  <c:v>49627</c:v>
                </c:pt>
                <c:pt idx="50">
                  <c:v>49252</c:v>
                </c:pt>
                <c:pt idx="51">
                  <c:v>50166</c:v>
                </c:pt>
                <c:pt idx="52">
                  <c:v>50557</c:v>
                </c:pt>
                <c:pt idx="53">
                  <c:v>50964</c:v>
                </c:pt>
                <c:pt idx="54">
                  <c:v>50550</c:v>
                </c:pt>
                <c:pt idx="55">
                  <c:v>51122</c:v>
                </c:pt>
                <c:pt idx="56">
                  <c:v>51724</c:v>
                </c:pt>
                <c:pt idx="57">
                  <c:v>52230</c:v>
                </c:pt>
                <c:pt idx="58">
                  <c:v>51918</c:v>
                </c:pt>
                <c:pt idx="59">
                  <c:v>52320</c:v>
                </c:pt>
                <c:pt idx="60">
                  <c:v>53110</c:v>
                </c:pt>
                <c:pt idx="61">
                  <c:v>53485</c:v>
                </c:pt>
                <c:pt idx="62">
                  <c:v>53334</c:v>
                </c:pt>
                <c:pt idx="63">
                  <c:v>54174</c:v>
                </c:pt>
                <c:pt idx="64">
                  <c:v>54694</c:v>
                </c:pt>
                <c:pt idx="65">
                  <c:v>55118</c:v>
                </c:pt>
              </c:numCache>
            </c:numRef>
          </c:val>
        </c:ser>
        <c:ser>
          <c:idx val="3"/>
          <c:order val="3"/>
          <c:tx>
            <c:strRef>
              <c:f>Sheet1!$E$7</c:f>
              <c:strCache>
                <c:ptCount val="1"/>
                <c:pt idx="0">
                  <c:v>50k, Young, Female</c:v>
                </c:pt>
              </c:strCache>
            </c:strRef>
          </c:tx>
          <c:spPr>
            <a:solidFill>
              <a:srgbClr val="00FF00"/>
            </a:solidFill>
            <a:ln>
              <a:noFill/>
            </a:ln>
          </c:spPr>
          <c:cat>
            <c:numRef>
              <c:f>Sheet1!$A$9:$A$75</c:f>
              <c:numCache>
                <c:formatCode>General</c:formatCode>
                <c:ptCount val="67"/>
                <c:pt idx="0">
                  <c:v>904</c:v>
                </c:pt>
                <c:pt idx="1">
                  <c:v>906</c:v>
                </c:pt>
                <c:pt idx="2">
                  <c:v>908</c:v>
                </c:pt>
                <c:pt idx="3">
                  <c:v>910</c:v>
                </c:pt>
                <c:pt idx="4">
                  <c:v>1001</c:v>
                </c:pt>
                <c:pt idx="5">
                  <c:v>1002</c:v>
                </c:pt>
                <c:pt idx="6">
                  <c:v>1004</c:v>
                </c:pt>
                <c:pt idx="7">
                  <c:v>1005</c:v>
                </c:pt>
                <c:pt idx="8">
                  <c:v>1006</c:v>
                </c:pt>
                <c:pt idx="9">
                  <c:v>1007</c:v>
                </c:pt>
                <c:pt idx="10">
                  <c:v>1008</c:v>
                </c:pt>
                <c:pt idx="11">
                  <c:v>1009</c:v>
                </c:pt>
                <c:pt idx="12">
                  <c:v>1010</c:v>
                </c:pt>
                <c:pt idx="13">
                  <c:v>1011</c:v>
                </c:pt>
                <c:pt idx="14">
                  <c:v>1012</c:v>
                </c:pt>
                <c:pt idx="15">
                  <c:v>1101</c:v>
                </c:pt>
                <c:pt idx="16">
                  <c:v>1102</c:v>
                </c:pt>
                <c:pt idx="17">
                  <c:v>1103</c:v>
                </c:pt>
                <c:pt idx="18">
                  <c:v>1104</c:v>
                </c:pt>
                <c:pt idx="19">
                  <c:v>1105</c:v>
                </c:pt>
                <c:pt idx="20">
                  <c:v>1106</c:v>
                </c:pt>
                <c:pt idx="21">
                  <c:v>1107</c:v>
                </c:pt>
                <c:pt idx="22">
                  <c:v>1108</c:v>
                </c:pt>
                <c:pt idx="23">
                  <c:v>1109</c:v>
                </c:pt>
                <c:pt idx="24">
                  <c:v>1110</c:v>
                </c:pt>
                <c:pt idx="25">
                  <c:v>1111</c:v>
                </c:pt>
                <c:pt idx="26">
                  <c:v>1112</c:v>
                </c:pt>
                <c:pt idx="27">
                  <c:v>1201</c:v>
                </c:pt>
                <c:pt idx="28">
                  <c:v>1202</c:v>
                </c:pt>
                <c:pt idx="29">
                  <c:v>1203</c:v>
                </c:pt>
                <c:pt idx="30">
                  <c:v>1204</c:v>
                </c:pt>
                <c:pt idx="31">
                  <c:v>1205</c:v>
                </c:pt>
                <c:pt idx="32">
                  <c:v>1206</c:v>
                </c:pt>
                <c:pt idx="33">
                  <c:v>1207</c:v>
                </c:pt>
                <c:pt idx="34">
                  <c:v>1208</c:v>
                </c:pt>
                <c:pt idx="35">
                  <c:v>1209</c:v>
                </c:pt>
                <c:pt idx="36">
                  <c:v>1210</c:v>
                </c:pt>
                <c:pt idx="37">
                  <c:v>1211</c:v>
                </c:pt>
                <c:pt idx="38">
                  <c:v>1212</c:v>
                </c:pt>
                <c:pt idx="39">
                  <c:v>1301</c:v>
                </c:pt>
                <c:pt idx="40">
                  <c:v>1302</c:v>
                </c:pt>
                <c:pt idx="41">
                  <c:v>1303</c:v>
                </c:pt>
                <c:pt idx="42">
                  <c:v>1304</c:v>
                </c:pt>
                <c:pt idx="43">
                  <c:v>1305</c:v>
                </c:pt>
                <c:pt idx="44">
                  <c:v>1306</c:v>
                </c:pt>
                <c:pt idx="45">
                  <c:v>1307</c:v>
                </c:pt>
                <c:pt idx="46">
                  <c:v>1308</c:v>
                </c:pt>
                <c:pt idx="47">
                  <c:v>1309</c:v>
                </c:pt>
                <c:pt idx="48">
                  <c:v>1310</c:v>
                </c:pt>
                <c:pt idx="49">
                  <c:v>1311</c:v>
                </c:pt>
                <c:pt idx="50">
                  <c:v>1312</c:v>
                </c:pt>
                <c:pt idx="51">
                  <c:v>1401</c:v>
                </c:pt>
                <c:pt idx="52">
                  <c:v>1402</c:v>
                </c:pt>
                <c:pt idx="53">
                  <c:v>1403</c:v>
                </c:pt>
                <c:pt idx="54">
                  <c:v>1404</c:v>
                </c:pt>
                <c:pt idx="55">
                  <c:v>1405</c:v>
                </c:pt>
                <c:pt idx="56">
                  <c:v>1406</c:v>
                </c:pt>
                <c:pt idx="57">
                  <c:v>1407</c:v>
                </c:pt>
                <c:pt idx="58">
                  <c:v>1408</c:v>
                </c:pt>
                <c:pt idx="59">
                  <c:v>1409</c:v>
                </c:pt>
                <c:pt idx="60">
                  <c:v>1410</c:v>
                </c:pt>
                <c:pt idx="61">
                  <c:v>1411</c:v>
                </c:pt>
                <c:pt idx="62">
                  <c:v>1412</c:v>
                </c:pt>
                <c:pt idx="63">
                  <c:v>1501</c:v>
                </c:pt>
                <c:pt idx="64">
                  <c:v>1502</c:v>
                </c:pt>
                <c:pt idx="65">
                  <c:v>1503</c:v>
                </c:pt>
              </c:numCache>
            </c:numRef>
          </c:cat>
          <c:val>
            <c:numRef>
              <c:f>Sheet1!$E$9:$E$75</c:f>
              <c:numCache>
                <c:formatCode>General</c:formatCode>
                <c:ptCount val="67"/>
                <c:pt idx="0">
                  <c:v>1937</c:v>
                </c:pt>
                <c:pt idx="1">
                  <c:v>2974</c:v>
                </c:pt>
                <c:pt idx="2">
                  <c:v>3670</c:v>
                </c:pt>
                <c:pt idx="3">
                  <c:v>4797</c:v>
                </c:pt>
                <c:pt idx="4">
                  <c:v>6031</c:v>
                </c:pt>
                <c:pt idx="5">
                  <c:v>7620</c:v>
                </c:pt>
                <c:pt idx="6">
                  <c:v>8630</c:v>
                </c:pt>
                <c:pt idx="7">
                  <c:v>9772</c:v>
                </c:pt>
                <c:pt idx="8">
                  <c:v>10713</c:v>
                </c:pt>
                <c:pt idx="9">
                  <c:v>11309</c:v>
                </c:pt>
                <c:pt idx="10">
                  <c:v>11021</c:v>
                </c:pt>
                <c:pt idx="11">
                  <c:v>11716</c:v>
                </c:pt>
                <c:pt idx="12">
                  <c:v>12178</c:v>
                </c:pt>
                <c:pt idx="13">
                  <c:v>12556</c:v>
                </c:pt>
                <c:pt idx="14">
                  <c:v>11794</c:v>
                </c:pt>
                <c:pt idx="15">
                  <c:v>12260</c:v>
                </c:pt>
                <c:pt idx="16">
                  <c:v>12668</c:v>
                </c:pt>
                <c:pt idx="17">
                  <c:v>13261</c:v>
                </c:pt>
                <c:pt idx="18">
                  <c:v>16433</c:v>
                </c:pt>
                <c:pt idx="19">
                  <c:v>17544</c:v>
                </c:pt>
                <c:pt idx="20">
                  <c:v>18594</c:v>
                </c:pt>
                <c:pt idx="21">
                  <c:v>19414</c:v>
                </c:pt>
                <c:pt idx="22">
                  <c:v>19165</c:v>
                </c:pt>
                <c:pt idx="23">
                  <c:v>20233</c:v>
                </c:pt>
                <c:pt idx="24">
                  <c:v>21053</c:v>
                </c:pt>
                <c:pt idx="25">
                  <c:v>21908</c:v>
                </c:pt>
                <c:pt idx="26">
                  <c:v>21595</c:v>
                </c:pt>
                <c:pt idx="27">
                  <c:v>22544</c:v>
                </c:pt>
                <c:pt idx="28">
                  <c:v>23596</c:v>
                </c:pt>
                <c:pt idx="29">
                  <c:v>23949</c:v>
                </c:pt>
                <c:pt idx="30">
                  <c:v>23408</c:v>
                </c:pt>
                <c:pt idx="31">
                  <c:v>25302</c:v>
                </c:pt>
                <c:pt idx="32">
                  <c:v>26125</c:v>
                </c:pt>
                <c:pt idx="33">
                  <c:v>26791</c:v>
                </c:pt>
                <c:pt idx="34">
                  <c:v>26408</c:v>
                </c:pt>
                <c:pt idx="35">
                  <c:v>28457</c:v>
                </c:pt>
                <c:pt idx="36">
                  <c:v>29025</c:v>
                </c:pt>
                <c:pt idx="37">
                  <c:v>30683</c:v>
                </c:pt>
                <c:pt idx="38">
                  <c:v>30205</c:v>
                </c:pt>
                <c:pt idx="39">
                  <c:v>31606</c:v>
                </c:pt>
                <c:pt idx="40">
                  <c:v>32436</c:v>
                </c:pt>
                <c:pt idx="41">
                  <c:v>33415</c:v>
                </c:pt>
                <c:pt idx="42">
                  <c:v>32892</c:v>
                </c:pt>
                <c:pt idx="43">
                  <c:v>33638</c:v>
                </c:pt>
                <c:pt idx="44">
                  <c:v>34534</c:v>
                </c:pt>
                <c:pt idx="45">
                  <c:v>35044</c:v>
                </c:pt>
                <c:pt idx="46">
                  <c:v>35207</c:v>
                </c:pt>
                <c:pt idx="47">
                  <c:v>35900</c:v>
                </c:pt>
                <c:pt idx="48">
                  <c:v>37865</c:v>
                </c:pt>
                <c:pt idx="49">
                  <c:v>38501</c:v>
                </c:pt>
                <c:pt idx="50">
                  <c:v>37353</c:v>
                </c:pt>
                <c:pt idx="51">
                  <c:v>37974</c:v>
                </c:pt>
                <c:pt idx="52">
                  <c:v>38391</c:v>
                </c:pt>
                <c:pt idx="53">
                  <c:v>38817</c:v>
                </c:pt>
                <c:pt idx="54">
                  <c:v>37593</c:v>
                </c:pt>
                <c:pt idx="55">
                  <c:v>38182</c:v>
                </c:pt>
                <c:pt idx="56">
                  <c:v>38526</c:v>
                </c:pt>
                <c:pt idx="57">
                  <c:v>38806</c:v>
                </c:pt>
                <c:pt idx="58">
                  <c:v>37716</c:v>
                </c:pt>
                <c:pt idx="59">
                  <c:v>38048</c:v>
                </c:pt>
                <c:pt idx="60">
                  <c:v>38520</c:v>
                </c:pt>
                <c:pt idx="61">
                  <c:v>38804</c:v>
                </c:pt>
                <c:pt idx="62">
                  <c:v>38253</c:v>
                </c:pt>
                <c:pt idx="63">
                  <c:v>38779</c:v>
                </c:pt>
                <c:pt idx="64">
                  <c:v>38896</c:v>
                </c:pt>
                <c:pt idx="65">
                  <c:v>39434</c:v>
                </c:pt>
              </c:numCache>
            </c:numRef>
          </c:val>
        </c:ser>
        <c:ser>
          <c:idx val="4"/>
          <c:order val="4"/>
          <c:tx>
            <c:strRef>
              <c:f>Sheet1!$F$7</c:f>
              <c:strCache>
                <c:ptCount val="1"/>
                <c:pt idx="0">
                  <c:v>&lt;50k, Old, Male</c:v>
                </c:pt>
              </c:strCache>
            </c:strRef>
          </c:tx>
          <c:spPr>
            <a:solidFill>
              <a:srgbClr val="66CCFF"/>
            </a:solidFill>
            <a:ln>
              <a:noFill/>
            </a:ln>
          </c:spPr>
          <c:cat>
            <c:numRef>
              <c:f>Sheet1!$A$9:$A$75</c:f>
              <c:numCache>
                <c:formatCode>General</c:formatCode>
                <c:ptCount val="67"/>
                <c:pt idx="0">
                  <c:v>904</c:v>
                </c:pt>
                <c:pt idx="1">
                  <c:v>906</c:v>
                </c:pt>
                <c:pt idx="2">
                  <c:v>908</c:v>
                </c:pt>
                <c:pt idx="3">
                  <c:v>910</c:v>
                </c:pt>
                <c:pt idx="4">
                  <c:v>1001</c:v>
                </c:pt>
                <c:pt idx="5">
                  <c:v>1002</c:v>
                </c:pt>
                <c:pt idx="6">
                  <c:v>1004</c:v>
                </c:pt>
                <c:pt idx="7">
                  <c:v>1005</c:v>
                </c:pt>
                <c:pt idx="8">
                  <c:v>1006</c:v>
                </c:pt>
                <c:pt idx="9">
                  <c:v>1007</c:v>
                </c:pt>
                <c:pt idx="10">
                  <c:v>1008</c:v>
                </c:pt>
                <c:pt idx="11">
                  <c:v>1009</c:v>
                </c:pt>
                <c:pt idx="12">
                  <c:v>1010</c:v>
                </c:pt>
                <c:pt idx="13">
                  <c:v>1011</c:v>
                </c:pt>
                <c:pt idx="14">
                  <c:v>1012</c:v>
                </c:pt>
                <c:pt idx="15">
                  <c:v>1101</c:v>
                </c:pt>
                <c:pt idx="16">
                  <c:v>1102</c:v>
                </c:pt>
                <c:pt idx="17">
                  <c:v>1103</c:v>
                </c:pt>
                <c:pt idx="18">
                  <c:v>1104</c:v>
                </c:pt>
                <c:pt idx="19">
                  <c:v>1105</c:v>
                </c:pt>
                <c:pt idx="20">
                  <c:v>1106</c:v>
                </c:pt>
                <c:pt idx="21">
                  <c:v>1107</c:v>
                </c:pt>
                <c:pt idx="22">
                  <c:v>1108</c:v>
                </c:pt>
                <c:pt idx="23">
                  <c:v>1109</c:v>
                </c:pt>
                <c:pt idx="24">
                  <c:v>1110</c:v>
                </c:pt>
                <c:pt idx="25">
                  <c:v>1111</c:v>
                </c:pt>
                <c:pt idx="26">
                  <c:v>1112</c:v>
                </c:pt>
                <c:pt idx="27">
                  <c:v>1201</c:v>
                </c:pt>
                <c:pt idx="28">
                  <c:v>1202</c:v>
                </c:pt>
                <c:pt idx="29">
                  <c:v>1203</c:v>
                </c:pt>
                <c:pt idx="30">
                  <c:v>1204</c:v>
                </c:pt>
                <c:pt idx="31">
                  <c:v>1205</c:v>
                </c:pt>
                <c:pt idx="32">
                  <c:v>1206</c:v>
                </c:pt>
                <c:pt idx="33">
                  <c:v>1207</c:v>
                </c:pt>
                <c:pt idx="34">
                  <c:v>1208</c:v>
                </c:pt>
                <c:pt idx="35">
                  <c:v>1209</c:v>
                </c:pt>
                <c:pt idx="36">
                  <c:v>1210</c:v>
                </c:pt>
                <c:pt idx="37">
                  <c:v>1211</c:v>
                </c:pt>
                <c:pt idx="38">
                  <c:v>1212</c:v>
                </c:pt>
                <c:pt idx="39">
                  <c:v>1301</c:v>
                </c:pt>
                <c:pt idx="40">
                  <c:v>1302</c:v>
                </c:pt>
                <c:pt idx="41">
                  <c:v>1303</c:v>
                </c:pt>
                <c:pt idx="42">
                  <c:v>1304</c:v>
                </c:pt>
                <c:pt idx="43">
                  <c:v>1305</c:v>
                </c:pt>
                <c:pt idx="44">
                  <c:v>1306</c:v>
                </c:pt>
                <c:pt idx="45">
                  <c:v>1307</c:v>
                </c:pt>
                <c:pt idx="46">
                  <c:v>1308</c:v>
                </c:pt>
                <c:pt idx="47">
                  <c:v>1309</c:v>
                </c:pt>
                <c:pt idx="48">
                  <c:v>1310</c:v>
                </c:pt>
                <c:pt idx="49">
                  <c:v>1311</c:v>
                </c:pt>
                <c:pt idx="50">
                  <c:v>1312</c:v>
                </c:pt>
                <c:pt idx="51">
                  <c:v>1401</c:v>
                </c:pt>
                <c:pt idx="52">
                  <c:v>1402</c:v>
                </c:pt>
                <c:pt idx="53">
                  <c:v>1403</c:v>
                </c:pt>
                <c:pt idx="54">
                  <c:v>1404</c:v>
                </c:pt>
                <c:pt idx="55">
                  <c:v>1405</c:v>
                </c:pt>
                <c:pt idx="56">
                  <c:v>1406</c:v>
                </c:pt>
                <c:pt idx="57">
                  <c:v>1407</c:v>
                </c:pt>
                <c:pt idx="58">
                  <c:v>1408</c:v>
                </c:pt>
                <c:pt idx="59">
                  <c:v>1409</c:v>
                </c:pt>
                <c:pt idx="60">
                  <c:v>1410</c:v>
                </c:pt>
                <c:pt idx="61">
                  <c:v>1411</c:v>
                </c:pt>
                <c:pt idx="62">
                  <c:v>1412</c:v>
                </c:pt>
                <c:pt idx="63">
                  <c:v>1501</c:v>
                </c:pt>
                <c:pt idx="64">
                  <c:v>1502</c:v>
                </c:pt>
                <c:pt idx="65">
                  <c:v>1503</c:v>
                </c:pt>
              </c:numCache>
            </c:numRef>
          </c:cat>
          <c:val>
            <c:numRef>
              <c:f>Sheet1!$F$9:$F$75</c:f>
              <c:numCache>
                <c:formatCode>General</c:formatCode>
                <c:ptCount val="6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2</c:v>
                </c:pt>
                <c:pt idx="19">
                  <c:v>2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5</c:v>
                </c:pt>
                <c:pt idx="24">
                  <c:v>5</c:v>
                </c:pt>
                <c:pt idx="25">
                  <c:v>5</c:v>
                </c:pt>
                <c:pt idx="26">
                  <c:v>9</c:v>
                </c:pt>
                <c:pt idx="27">
                  <c:v>9</c:v>
                </c:pt>
                <c:pt idx="28">
                  <c:v>8</c:v>
                </c:pt>
                <c:pt idx="29">
                  <c:v>8</c:v>
                </c:pt>
                <c:pt idx="30">
                  <c:v>14</c:v>
                </c:pt>
                <c:pt idx="31">
                  <c:v>14</c:v>
                </c:pt>
                <c:pt idx="32">
                  <c:v>14</c:v>
                </c:pt>
                <c:pt idx="33">
                  <c:v>14</c:v>
                </c:pt>
                <c:pt idx="34">
                  <c:v>14</c:v>
                </c:pt>
                <c:pt idx="35">
                  <c:v>14</c:v>
                </c:pt>
                <c:pt idx="36">
                  <c:v>14</c:v>
                </c:pt>
                <c:pt idx="37">
                  <c:v>14</c:v>
                </c:pt>
                <c:pt idx="38">
                  <c:v>16</c:v>
                </c:pt>
                <c:pt idx="39">
                  <c:v>16</c:v>
                </c:pt>
                <c:pt idx="40">
                  <c:v>16</c:v>
                </c:pt>
                <c:pt idx="41">
                  <c:v>17</c:v>
                </c:pt>
                <c:pt idx="42">
                  <c:v>19</c:v>
                </c:pt>
                <c:pt idx="43">
                  <c:v>19</c:v>
                </c:pt>
                <c:pt idx="44">
                  <c:v>19</c:v>
                </c:pt>
                <c:pt idx="45">
                  <c:v>20</c:v>
                </c:pt>
                <c:pt idx="46">
                  <c:v>20</c:v>
                </c:pt>
                <c:pt idx="47">
                  <c:v>20</c:v>
                </c:pt>
                <c:pt idx="48">
                  <c:v>19</c:v>
                </c:pt>
                <c:pt idx="49">
                  <c:v>19</c:v>
                </c:pt>
                <c:pt idx="50">
                  <c:v>19</c:v>
                </c:pt>
                <c:pt idx="51">
                  <c:v>19</c:v>
                </c:pt>
                <c:pt idx="52">
                  <c:v>19</c:v>
                </c:pt>
                <c:pt idx="53">
                  <c:v>19</c:v>
                </c:pt>
                <c:pt idx="54">
                  <c:v>23</c:v>
                </c:pt>
                <c:pt idx="55">
                  <c:v>24</c:v>
                </c:pt>
                <c:pt idx="56">
                  <c:v>24</c:v>
                </c:pt>
                <c:pt idx="57">
                  <c:v>24</c:v>
                </c:pt>
                <c:pt idx="58">
                  <c:v>36</c:v>
                </c:pt>
                <c:pt idx="59">
                  <c:v>37</c:v>
                </c:pt>
                <c:pt idx="60">
                  <c:v>37</c:v>
                </c:pt>
                <c:pt idx="61">
                  <c:v>37</c:v>
                </c:pt>
                <c:pt idx="62">
                  <c:v>53</c:v>
                </c:pt>
                <c:pt idx="63">
                  <c:v>54</c:v>
                </c:pt>
                <c:pt idx="64">
                  <c:v>54</c:v>
                </c:pt>
                <c:pt idx="65">
                  <c:v>55</c:v>
                </c:pt>
              </c:numCache>
            </c:numRef>
          </c:val>
        </c:ser>
        <c:ser>
          <c:idx val="5"/>
          <c:order val="5"/>
          <c:tx>
            <c:strRef>
              <c:f>Sheet1!$G$7</c:f>
              <c:strCache>
                <c:ptCount val="1"/>
                <c:pt idx="0">
                  <c:v>&lt;50k, Old, Female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c:spPr>
          <c:cat>
            <c:numRef>
              <c:f>Sheet1!$A$9:$A$75</c:f>
              <c:numCache>
                <c:formatCode>General</c:formatCode>
                <c:ptCount val="67"/>
                <c:pt idx="0">
                  <c:v>904</c:v>
                </c:pt>
                <c:pt idx="1">
                  <c:v>906</c:v>
                </c:pt>
                <c:pt idx="2">
                  <c:v>908</c:v>
                </c:pt>
                <c:pt idx="3">
                  <c:v>910</c:v>
                </c:pt>
                <c:pt idx="4">
                  <c:v>1001</c:v>
                </c:pt>
                <c:pt idx="5">
                  <c:v>1002</c:v>
                </c:pt>
                <c:pt idx="6">
                  <c:v>1004</c:v>
                </c:pt>
                <c:pt idx="7">
                  <c:v>1005</c:v>
                </c:pt>
                <c:pt idx="8">
                  <c:v>1006</c:v>
                </c:pt>
                <c:pt idx="9">
                  <c:v>1007</c:v>
                </c:pt>
                <c:pt idx="10">
                  <c:v>1008</c:v>
                </c:pt>
                <c:pt idx="11">
                  <c:v>1009</c:v>
                </c:pt>
                <c:pt idx="12">
                  <c:v>1010</c:v>
                </c:pt>
                <c:pt idx="13">
                  <c:v>1011</c:v>
                </c:pt>
                <c:pt idx="14">
                  <c:v>1012</c:v>
                </c:pt>
                <c:pt idx="15">
                  <c:v>1101</c:v>
                </c:pt>
                <c:pt idx="16">
                  <c:v>1102</c:v>
                </c:pt>
                <c:pt idx="17">
                  <c:v>1103</c:v>
                </c:pt>
                <c:pt idx="18">
                  <c:v>1104</c:v>
                </c:pt>
                <c:pt idx="19">
                  <c:v>1105</c:v>
                </c:pt>
                <c:pt idx="20">
                  <c:v>1106</c:v>
                </c:pt>
                <c:pt idx="21">
                  <c:v>1107</c:v>
                </c:pt>
                <c:pt idx="22">
                  <c:v>1108</c:v>
                </c:pt>
                <c:pt idx="23">
                  <c:v>1109</c:v>
                </c:pt>
                <c:pt idx="24">
                  <c:v>1110</c:v>
                </c:pt>
                <c:pt idx="25">
                  <c:v>1111</c:v>
                </c:pt>
                <c:pt idx="26">
                  <c:v>1112</c:v>
                </c:pt>
                <c:pt idx="27">
                  <c:v>1201</c:v>
                </c:pt>
                <c:pt idx="28">
                  <c:v>1202</c:v>
                </c:pt>
                <c:pt idx="29">
                  <c:v>1203</c:v>
                </c:pt>
                <c:pt idx="30">
                  <c:v>1204</c:v>
                </c:pt>
                <c:pt idx="31">
                  <c:v>1205</c:v>
                </c:pt>
                <c:pt idx="32">
                  <c:v>1206</c:v>
                </c:pt>
                <c:pt idx="33">
                  <c:v>1207</c:v>
                </c:pt>
                <c:pt idx="34">
                  <c:v>1208</c:v>
                </c:pt>
                <c:pt idx="35">
                  <c:v>1209</c:v>
                </c:pt>
                <c:pt idx="36">
                  <c:v>1210</c:v>
                </c:pt>
                <c:pt idx="37">
                  <c:v>1211</c:v>
                </c:pt>
                <c:pt idx="38">
                  <c:v>1212</c:v>
                </c:pt>
                <c:pt idx="39">
                  <c:v>1301</c:v>
                </c:pt>
                <c:pt idx="40">
                  <c:v>1302</c:v>
                </c:pt>
                <c:pt idx="41">
                  <c:v>1303</c:v>
                </c:pt>
                <c:pt idx="42">
                  <c:v>1304</c:v>
                </c:pt>
                <c:pt idx="43">
                  <c:v>1305</c:v>
                </c:pt>
                <c:pt idx="44">
                  <c:v>1306</c:v>
                </c:pt>
                <c:pt idx="45">
                  <c:v>1307</c:v>
                </c:pt>
                <c:pt idx="46">
                  <c:v>1308</c:v>
                </c:pt>
                <c:pt idx="47">
                  <c:v>1309</c:v>
                </c:pt>
                <c:pt idx="48">
                  <c:v>1310</c:v>
                </c:pt>
                <c:pt idx="49">
                  <c:v>1311</c:v>
                </c:pt>
                <c:pt idx="50">
                  <c:v>1312</c:v>
                </c:pt>
                <c:pt idx="51">
                  <c:v>1401</c:v>
                </c:pt>
                <c:pt idx="52">
                  <c:v>1402</c:v>
                </c:pt>
                <c:pt idx="53">
                  <c:v>1403</c:v>
                </c:pt>
                <c:pt idx="54">
                  <c:v>1404</c:v>
                </c:pt>
                <c:pt idx="55">
                  <c:v>1405</c:v>
                </c:pt>
                <c:pt idx="56">
                  <c:v>1406</c:v>
                </c:pt>
                <c:pt idx="57">
                  <c:v>1407</c:v>
                </c:pt>
                <c:pt idx="58">
                  <c:v>1408</c:v>
                </c:pt>
                <c:pt idx="59">
                  <c:v>1409</c:v>
                </c:pt>
                <c:pt idx="60">
                  <c:v>1410</c:v>
                </c:pt>
                <c:pt idx="61">
                  <c:v>1411</c:v>
                </c:pt>
                <c:pt idx="62">
                  <c:v>1412</c:v>
                </c:pt>
                <c:pt idx="63">
                  <c:v>1501</c:v>
                </c:pt>
                <c:pt idx="64">
                  <c:v>1502</c:v>
                </c:pt>
                <c:pt idx="65">
                  <c:v>1503</c:v>
                </c:pt>
              </c:numCache>
            </c:numRef>
          </c:cat>
          <c:val>
            <c:numRef>
              <c:f>Sheet1!$G$9:$G$75</c:f>
              <c:numCache>
                <c:formatCode>General</c:formatCode>
                <c:ptCount val="6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59</c:v>
                </c:pt>
                <c:pt idx="12">
                  <c:v>211</c:v>
                </c:pt>
                <c:pt idx="13">
                  <c:v>512</c:v>
                </c:pt>
                <c:pt idx="14">
                  <c:v>1509</c:v>
                </c:pt>
                <c:pt idx="15">
                  <c:v>2084</c:v>
                </c:pt>
                <c:pt idx="16">
                  <c:v>2345</c:v>
                </c:pt>
                <c:pt idx="17">
                  <c:v>2627</c:v>
                </c:pt>
                <c:pt idx="18">
                  <c:v>2692</c:v>
                </c:pt>
                <c:pt idx="19">
                  <c:v>2605</c:v>
                </c:pt>
                <c:pt idx="20">
                  <c:v>2762</c:v>
                </c:pt>
                <c:pt idx="21">
                  <c:v>2839</c:v>
                </c:pt>
                <c:pt idx="22">
                  <c:v>3594</c:v>
                </c:pt>
                <c:pt idx="23">
                  <c:v>3648</c:v>
                </c:pt>
                <c:pt idx="24">
                  <c:v>3745</c:v>
                </c:pt>
                <c:pt idx="25">
                  <c:v>3828</c:v>
                </c:pt>
                <c:pt idx="26">
                  <c:v>5133</c:v>
                </c:pt>
                <c:pt idx="27">
                  <c:v>5277</c:v>
                </c:pt>
                <c:pt idx="28">
                  <c:v>5465</c:v>
                </c:pt>
                <c:pt idx="29">
                  <c:v>5622</c:v>
                </c:pt>
                <c:pt idx="30">
                  <c:v>7642</c:v>
                </c:pt>
                <c:pt idx="31">
                  <c:v>8216</c:v>
                </c:pt>
                <c:pt idx="32">
                  <c:v>8359</c:v>
                </c:pt>
                <c:pt idx="33">
                  <c:v>8525</c:v>
                </c:pt>
                <c:pt idx="34">
                  <c:v>11395</c:v>
                </c:pt>
                <c:pt idx="35">
                  <c:v>11572</c:v>
                </c:pt>
                <c:pt idx="36">
                  <c:v>11729</c:v>
                </c:pt>
                <c:pt idx="37">
                  <c:v>11932</c:v>
                </c:pt>
                <c:pt idx="38">
                  <c:v>16125</c:v>
                </c:pt>
                <c:pt idx="39">
                  <c:v>16329</c:v>
                </c:pt>
                <c:pt idx="40">
                  <c:v>16459</c:v>
                </c:pt>
                <c:pt idx="41">
                  <c:v>16599</c:v>
                </c:pt>
                <c:pt idx="42">
                  <c:v>21980</c:v>
                </c:pt>
                <c:pt idx="43">
                  <c:v>22024</c:v>
                </c:pt>
                <c:pt idx="44">
                  <c:v>22048</c:v>
                </c:pt>
                <c:pt idx="45">
                  <c:v>22557</c:v>
                </c:pt>
                <c:pt idx="46">
                  <c:v>29429</c:v>
                </c:pt>
                <c:pt idx="47">
                  <c:v>29656</c:v>
                </c:pt>
                <c:pt idx="48">
                  <c:v>29748</c:v>
                </c:pt>
                <c:pt idx="49">
                  <c:v>29866</c:v>
                </c:pt>
                <c:pt idx="50">
                  <c:v>37642</c:v>
                </c:pt>
                <c:pt idx="51">
                  <c:v>37781</c:v>
                </c:pt>
                <c:pt idx="52">
                  <c:v>37926</c:v>
                </c:pt>
                <c:pt idx="53">
                  <c:v>38041</c:v>
                </c:pt>
                <c:pt idx="54">
                  <c:v>48378</c:v>
                </c:pt>
                <c:pt idx="55">
                  <c:v>48552</c:v>
                </c:pt>
                <c:pt idx="56">
                  <c:v>48694</c:v>
                </c:pt>
                <c:pt idx="57">
                  <c:v>48850</c:v>
                </c:pt>
                <c:pt idx="58">
                  <c:v>63885</c:v>
                </c:pt>
                <c:pt idx="59">
                  <c:v>63981</c:v>
                </c:pt>
                <c:pt idx="60">
                  <c:v>64102</c:v>
                </c:pt>
                <c:pt idx="61">
                  <c:v>64152</c:v>
                </c:pt>
                <c:pt idx="62">
                  <c:v>84280</c:v>
                </c:pt>
                <c:pt idx="63">
                  <c:v>85063</c:v>
                </c:pt>
                <c:pt idx="64">
                  <c:v>85561</c:v>
                </c:pt>
                <c:pt idx="65">
                  <c:v>86347</c:v>
                </c:pt>
              </c:numCache>
            </c:numRef>
          </c:val>
        </c:ser>
        <c:ser>
          <c:idx val="6"/>
          <c:order val="6"/>
          <c:tx>
            <c:strRef>
              <c:f>Sheet1!$H$7</c:f>
              <c:strCache>
                <c:ptCount val="1"/>
                <c:pt idx="0">
                  <c:v>&lt;50k, Young, Male</c:v>
                </c:pt>
              </c:strCache>
            </c:strRef>
          </c:tx>
          <c:spPr>
            <a:solidFill>
              <a:srgbClr val="660066"/>
            </a:solidFill>
            <a:ln>
              <a:noFill/>
            </a:ln>
          </c:spPr>
          <c:cat>
            <c:numRef>
              <c:f>Sheet1!$A$9:$A$75</c:f>
              <c:numCache>
                <c:formatCode>General</c:formatCode>
                <c:ptCount val="67"/>
                <c:pt idx="0">
                  <c:v>904</c:v>
                </c:pt>
                <c:pt idx="1">
                  <c:v>906</c:v>
                </c:pt>
                <c:pt idx="2">
                  <c:v>908</c:v>
                </c:pt>
                <c:pt idx="3">
                  <c:v>910</c:v>
                </c:pt>
                <c:pt idx="4">
                  <c:v>1001</c:v>
                </c:pt>
                <c:pt idx="5">
                  <c:v>1002</c:v>
                </c:pt>
                <c:pt idx="6">
                  <c:v>1004</c:v>
                </c:pt>
                <c:pt idx="7">
                  <c:v>1005</c:v>
                </c:pt>
                <c:pt idx="8">
                  <c:v>1006</c:v>
                </c:pt>
                <c:pt idx="9">
                  <c:v>1007</c:v>
                </c:pt>
                <c:pt idx="10">
                  <c:v>1008</c:v>
                </c:pt>
                <c:pt idx="11">
                  <c:v>1009</c:v>
                </c:pt>
                <c:pt idx="12">
                  <c:v>1010</c:v>
                </c:pt>
                <c:pt idx="13">
                  <c:v>1011</c:v>
                </c:pt>
                <c:pt idx="14">
                  <c:v>1012</c:v>
                </c:pt>
                <c:pt idx="15">
                  <c:v>1101</c:v>
                </c:pt>
                <c:pt idx="16">
                  <c:v>1102</c:v>
                </c:pt>
                <c:pt idx="17">
                  <c:v>1103</c:v>
                </c:pt>
                <c:pt idx="18">
                  <c:v>1104</c:v>
                </c:pt>
                <c:pt idx="19">
                  <c:v>1105</c:v>
                </c:pt>
                <c:pt idx="20">
                  <c:v>1106</c:v>
                </c:pt>
                <c:pt idx="21">
                  <c:v>1107</c:v>
                </c:pt>
                <c:pt idx="22">
                  <c:v>1108</c:v>
                </c:pt>
                <c:pt idx="23">
                  <c:v>1109</c:v>
                </c:pt>
                <c:pt idx="24">
                  <c:v>1110</c:v>
                </c:pt>
                <c:pt idx="25">
                  <c:v>1111</c:v>
                </c:pt>
                <c:pt idx="26">
                  <c:v>1112</c:v>
                </c:pt>
                <c:pt idx="27">
                  <c:v>1201</c:v>
                </c:pt>
                <c:pt idx="28">
                  <c:v>1202</c:v>
                </c:pt>
                <c:pt idx="29">
                  <c:v>1203</c:v>
                </c:pt>
                <c:pt idx="30">
                  <c:v>1204</c:v>
                </c:pt>
                <c:pt idx="31">
                  <c:v>1205</c:v>
                </c:pt>
                <c:pt idx="32">
                  <c:v>1206</c:v>
                </c:pt>
                <c:pt idx="33">
                  <c:v>1207</c:v>
                </c:pt>
                <c:pt idx="34">
                  <c:v>1208</c:v>
                </c:pt>
                <c:pt idx="35">
                  <c:v>1209</c:v>
                </c:pt>
                <c:pt idx="36">
                  <c:v>1210</c:v>
                </c:pt>
                <c:pt idx="37">
                  <c:v>1211</c:v>
                </c:pt>
                <c:pt idx="38">
                  <c:v>1212</c:v>
                </c:pt>
                <c:pt idx="39">
                  <c:v>1301</c:v>
                </c:pt>
                <c:pt idx="40">
                  <c:v>1302</c:v>
                </c:pt>
                <c:pt idx="41">
                  <c:v>1303</c:v>
                </c:pt>
                <c:pt idx="42">
                  <c:v>1304</c:v>
                </c:pt>
                <c:pt idx="43">
                  <c:v>1305</c:v>
                </c:pt>
                <c:pt idx="44">
                  <c:v>1306</c:v>
                </c:pt>
                <c:pt idx="45">
                  <c:v>1307</c:v>
                </c:pt>
                <c:pt idx="46">
                  <c:v>1308</c:v>
                </c:pt>
                <c:pt idx="47">
                  <c:v>1309</c:v>
                </c:pt>
                <c:pt idx="48">
                  <c:v>1310</c:v>
                </c:pt>
                <c:pt idx="49">
                  <c:v>1311</c:v>
                </c:pt>
                <c:pt idx="50">
                  <c:v>1312</c:v>
                </c:pt>
                <c:pt idx="51">
                  <c:v>1401</c:v>
                </c:pt>
                <c:pt idx="52">
                  <c:v>1402</c:v>
                </c:pt>
                <c:pt idx="53">
                  <c:v>1403</c:v>
                </c:pt>
                <c:pt idx="54">
                  <c:v>1404</c:v>
                </c:pt>
                <c:pt idx="55">
                  <c:v>1405</c:v>
                </c:pt>
                <c:pt idx="56">
                  <c:v>1406</c:v>
                </c:pt>
                <c:pt idx="57">
                  <c:v>1407</c:v>
                </c:pt>
                <c:pt idx="58">
                  <c:v>1408</c:v>
                </c:pt>
                <c:pt idx="59">
                  <c:v>1409</c:v>
                </c:pt>
                <c:pt idx="60">
                  <c:v>1410</c:v>
                </c:pt>
                <c:pt idx="61">
                  <c:v>1411</c:v>
                </c:pt>
                <c:pt idx="62">
                  <c:v>1412</c:v>
                </c:pt>
                <c:pt idx="63">
                  <c:v>1501</c:v>
                </c:pt>
                <c:pt idx="64">
                  <c:v>1502</c:v>
                </c:pt>
                <c:pt idx="65">
                  <c:v>1503</c:v>
                </c:pt>
              </c:numCache>
            </c:numRef>
          </c:cat>
          <c:val>
            <c:numRef>
              <c:f>Sheet1!$H$9:$H$75</c:f>
              <c:numCache>
                <c:formatCode>General</c:formatCode>
                <c:ptCount val="6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189</c:v>
                </c:pt>
                <c:pt idx="12">
                  <c:v>464</c:v>
                </c:pt>
                <c:pt idx="13">
                  <c:v>706</c:v>
                </c:pt>
                <c:pt idx="14">
                  <c:v>895</c:v>
                </c:pt>
                <c:pt idx="15">
                  <c:v>1261</c:v>
                </c:pt>
                <c:pt idx="16">
                  <c:v>1409</c:v>
                </c:pt>
                <c:pt idx="17">
                  <c:v>1671</c:v>
                </c:pt>
                <c:pt idx="18">
                  <c:v>2033</c:v>
                </c:pt>
                <c:pt idx="19">
                  <c:v>2059</c:v>
                </c:pt>
                <c:pt idx="20">
                  <c:v>1956</c:v>
                </c:pt>
                <c:pt idx="21">
                  <c:v>2011</c:v>
                </c:pt>
                <c:pt idx="22">
                  <c:v>2134</c:v>
                </c:pt>
                <c:pt idx="23">
                  <c:v>2118</c:v>
                </c:pt>
                <c:pt idx="24">
                  <c:v>2119</c:v>
                </c:pt>
                <c:pt idx="25">
                  <c:v>2140</c:v>
                </c:pt>
                <c:pt idx="26">
                  <c:v>2188</c:v>
                </c:pt>
                <c:pt idx="27">
                  <c:v>2415</c:v>
                </c:pt>
                <c:pt idx="28">
                  <c:v>2597</c:v>
                </c:pt>
                <c:pt idx="29">
                  <c:v>2787</c:v>
                </c:pt>
                <c:pt idx="30">
                  <c:v>2998</c:v>
                </c:pt>
                <c:pt idx="31">
                  <c:v>3308</c:v>
                </c:pt>
                <c:pt idx="32">
                  <c:v>4047</c:v>
                </c:pt>
                <c:pt idx="33">
                  <c:v>4573</c:v>
                </c:pt>
                <c:pt idx="34">
                  <c:v>5178</c:v>
                </c:pt>
                <c:pt idx="35">
                  <c:v>6335</c:v>
                </c:pt>
                <c:pt idx="36">
                  <c:v>6805</c:v>
                </c:pt>
                <c:pt idx="37">
                  <c:v>7687</c:v>
                </c:pt>
                <c:pt idx="38">
                  <c:v>8874</c:v>
                </c:pt>
                <c:pt idx="39">
                  <c:v>10103</c:v>
                </c:pt>
                <c:pt idx="40">
                  <c:v>11101</c:v>
                </c:pt>
                <c:pt idx="41">
                  <c:v>12594</c:v>
                </c:pt>
                <c:pt idx="42">
                  <c:v>14026</c:v>
                </c:pt>
                <c:pt idx="43">
                  <c:v>14011</c:v>
                </c:pt>
                <c:pt idx="44">
                  <c:v>14102</c:v>
                </c:pt>
                <c:pt idx="45">
                  <c:v>18151</c:v>
                </c:pt>
                <c:pt idx="46">
                  <c:v>19273</c:v>
                </c:pt>
                <c:pt idx="47">
                  <c:v>20962</c:v>
                </c:pt>
                <c:pt idx="48">
                  <c:v>21165</c:v>
                </c:pt>
                <c:pt idx="49">
                  <c:v>23189</c:v>
                </c:pt>
                <c:pt idx="50">
                  <c:v>24378</c:v>
                </c:pt>
                <c:pt idx="51">
                  <c:v>27605</c:v>
                </c:pt>
                <c:pt idx="52">
                  <c:v>29412</c:v>
                </c:pt>
                <c:pt idx="53">
                  <c:v>31329</c:v>
                </c:pt>
                <c:pt idx="54">
                  <c:v>32777</c:v>
                </c:pt>
                <c:pt idx="55">
                  <c:v>35639</c:v>
                </c:pt>
                <c:pt idx="56">
                  <c:v>37205</c:v>
                </c:pt>
                <c:pt idx="57">
                  <c:v>38888</c:v>
                </c:pt>
                <c:pt idx="58">
                  <c:v>40850</c:v>
                </c:pt>
                <c:pt idx="59">
                  <c:v>42660</c:v>
                </c:pt>
                <c:pt idx="60">
                  <c:v>44672</c:v>
                </c:pt>
                <c:pt idx="61">
                  <c:v>46502</c:v>
                </c:pt>
                <c:pt idx="62">
                  <c:v>48377</c:v>
                </c:pt>
                <c:pt idx="63">
                  <c:v>50603</c:v>
                </c:pt>
                <c:pt idx="64">
                  <c:v>52359</c:v>
                </c:pt>
                <c:pt idx="65">
                  <c:v>54514</c:v>
                </c:pt>
              </c:numCache>
            </c:numRef>
          </c:val>
        </c:ser>
        <c:ser>
          <c:idx val="7"/>
          <c:order val="7"/>
          <c:tx>
            <c:strRef>
              <c:f>Sheet1!$I$7</c:f>
              <c:strCache>
                <c:ptCount val="1"/>
                <c:pt idx="0">
                  <c:v>&lt;50k, Young, Female</c:v>
                </c:pt>
              </c:strCache>
            </c:strRef>
          </c:tx>
          <c:spPr>
            <a:ln>
              <a:noFill/>
            </a:ln>
          </c:spPr>
          <c:cat>
            <c:numRef>
              <c:f>Sheet1!$A$9:$A$75</c:f>
              <c:numCache>
                <c:formatCode>General</c:formatCode>
                <c:ptCount val="67"/>
                <c:pt idx="0">
                  <c:v>904</c:v>
                </c:pt>
                <c:pt idx="1">
                  <c:v>906</c:v>
                </c:pt>
                <c:pt idx="2">
                  <c:v>908</c:v>
                </c:pt>
                <c:pt idx="3">
                  <c:v>910</c:v>
                </c:pt>
                <c:pt idx="4">
                  <c:v>1001</c:v>
                </c:pt>
                <c:pt idx="5">
                  <c:v>1002</c:v>
                </c:pt>
                <c:pt idx="6">
                  <c:v>1004</c:v>
                </c:pt>
                <c:pt idx="7">
                  <c:v>1005</c:v>
                </c:pt>
                <c:pt idx="8">
                  <c:v>1006</c:v>
                </c:pt>
                <c:pt idx="9">
                  <c:v>1007</c:v>
                </c:pt>
                <c:pt idx="10">
                  <c:v>1008</c:v>
                </c:pt>
                <c:pt idx="11">
                  <c:v>1009</c:v>
                </c:pt>
                <c:pt idx="12">
                  <c:v>1010</c:v>
                </c:pt>
                <c:pt idx="13">
                  <c:v>1011</c:v>
                </c:pt>
                <c:pt idx="14">
                  <c:v>1012</c:v>
                </c:pt>
                <c:pt idx="15">
                  <c:v>1101</c:v>
                </c:pt>
                <c:pt idx="16">
                  <c:v>1102</c:v>
                </c:pt>
                <c:pt idx="17">
                  <c:v>1103</c:v>
                </c:pt>
                <c:pt idx="18">
                  <c:v>1104</c:v>
                </c:pt>
                <c:pt idx="19">
                  <c:v>1105</c:v>
                </c:pt>
                <c:pt idx="20">
                  <c:v>1106</c:v>
                </c:pt>
                <c:pt idx="21">
                  <c:v>1107</c:v>
                </c:pt>
                <c:pt idx="22">
                  <c:v>1108</c:v>
                </c:pt>
                <c:pt idx="23">
                  <c:v>1109</c:v>
                </c:pt>
                <c:pt idx="24">
                  <c:v>1110</c:v>
                </c:pt>
                <c:pt idx="25">
                  <c:v>1111</c:v>
                </c:pt>
                <c:pt idx="26">
                  <c:v>1112</c:v>
                </c:pt>
                <c:pt idx="27">
                  <c:v>1201</c:v>
                </c:pt>
                <c:pt idx="28">
                  <c:v>1202</c:v>
                </c:pt>
                <c:pt idx="29">
                  <c:v>1203</c:v>
                </c:pt>
                <c:pt idx="30">
                  <c:v>1204</c:v>
                </c:pt>
                <c:pt idx="31">
                  <c:v>1205</c:v>
                </c:pt>
                <c:pt idx="32">
                  <c:v>1206</c:v>
                </c:pt>
                <c:pt idx="33">
                  <c:v>1207</c:v>
                </c:pt>
                <c:pt idx="34">
                  <c:v>1208</c:v>
                </c:pt>
                <c:pt idx="35">
                  <c:v>1209</c:v>
                </c:pt>
                <c:pt idx="36">
                  <c:v>1210</c:v>
                </c:pt>
                <c:pt idx="37">
                  <c:v>1211</c:v>
                </c:pt>
                <c:pt idx="38">
                  <c:v>1212</c:v>
                </c:pt>
                <c:pt idx="39">
                  <c:v>1301</c:v>
                </c:pt>
                <c:pt idx="40">
                  <c:v>1302</c:v>
                </c:pt>
                <c:pt idx="41">
                  <c:v>1303</c:v>
                </c:pt>
                <c:pt idx="42">
                  <c:v>1304</c:v>
                </c:pt>
                <c:pt idx="43">
                  <c:v>1305</c:v>
                </c:pt>
                <c:pt idx="44">
                  <c:v>1306</c:v>
                </c:pt>
                <c:pt idx="45">
                  <c:v>1307</c:v>
                </c:pt>
                <c:pt idx="46">
                  <c:v>1308</c:v>
                </c:pt>
                <c:pt idx="47">
                  <c:v>1309</c:v>
                </c:pt>
                <c:pt idx="48">
                  <c:v>1310</c:v>
                </c:pt>
                <c:pt idx="49">
                  <c:v>1311</c:v>
                </c:pt>
                <c:pt idx="50">
                  <c:v>1312</c:v>
                </c:pt>
                <c:pt idx="51">
                  <c:v>1401</c:v>
                </c:pt>
                <c:pt idx="52">
                  <c:v>1402</c:v>
                </c:pt>
                <c:pt idx="53">
                  <c:v>1403</c:v>
                </c:pt>
                <c:pt idx="54">
                  <c:v>1404</c:v>
                </c:pt>
                <c:pt idx="55">
                  <c:v>1405</c:v>
                </c:pt>
                <c:pt idx="56">
                  <c:v>1406</c:v>
                </c:pt>
                <c:pt idx="57">
                  <c:v>1407</c:v>
                </c:pt>
                <c:pt idx="58">
                  <c:v>1408</c:v>
                </c:pt>
                <c:pt idx="59">
                  <c:v>1409</c:v>
                </c:pt>
                <c:pt idx="60">
                  <c:v>1410</c:v>
                </c:pt>
                <c:pt idx="61">
                  <c:v>1411</c:v>
                </c:pt>
                <c:pt idx="62">
                  <c:v>1412</c:v>
                </c:pt>
                <c:pt idx="63">
                  <c:v>1501</c:v>
                </c:pt>
                <c:pt idx="64">
                  <c:v>1502</c:v>
                </c:pt>
                <c:pt idx="65">
                  <c:v>1503</c:v>
                </c:pt>
              </c:numCache>
            </c:numRef>
          </c:cat>
          <c:val>
            <c:numRef>
              <c:f>Sheet1!$I$9:$I$75</c:f>
              <c:numCache>
                <c:formatCode>General</c:formatCode>
                <c:ptCount val="6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1617</c:v>
                </c:pt>
                <c:pt idx="12">
                  <c:v>3110</c:v>
                </c:pt>
                <c:pt idx="13">
                  <c:v>4539</c:v>
                </c:pt>
                <c:pt idx="14">
                  <c:v>6542</c:v>
                </c:pt>
                <c:pt idx="15">
                  <c:v>10739</c:v>
                </c:pt>
                <c:pt idx="16">
                  <c:v>13602</c:v>
                </c:pt>
                <c:pt idx="17">
                  <c:v>16668</c:v>
                </c:pt>
                <c:pt idx="18">
                  <c:v>19614</c:v>
                </c:pt>
                <c:pt idx="19">
                  <c:v>23452</c:v>
                </c:pt>
                <c:pt idx="20">
                  <c:v>27038</c:v>
                </c:pt>
                <c:pt idx="21">
                  <c:v>30765</c:v>
                </c:pt>
                <c:pt idx="22">
                  <c:v>32888</c:v>
                </c:pt>
                <c:pt idx="23">
                  <c:v>36326</c:v>
                </c:pt>
                <c:pt idx="24">
                  <c:v>39992</c:v>
                </c:pt>
                <c:pt idx="25">
                  <c:v>43422</c:v>
                </c:pt>
                <c:pt idx="26">
                  <c:v>46456</c:v>
                </c:pt>
                <c:pt idx="27">
                  <c:v>51528</c:v>
                </c:pt>
                <c:pt idx="28">
                  <c:v>57249</c:v>
                </c:pt>
                <c:pt idx="29">
                  <c:v>62588</c:v>
                </c:pt>
                <c:pt idx="30">
                  <c:v>66387</c:v>
                </c:pt>
                <c:pt idx="31">
                  <c:v>73463</c:v>
                </c:pt>
                <c:pt idx="32">
                  <c:v>82505</c:v>
                </c:pt>
                <c:pt idx="33">
                  <c:v>88436</c:v>
                </c:pt>
                <c:pt idx="34">
                  <c:v>93834</c:v>
                </c:pt>
                <c:pt idx="35">
                  <c:v>100922</c:v>
                </c:pt>
                <c:pt idx="36">
                  <c:v>107512</c:v>
                </c:pt>
                <c:pt idx="37">
                  <c:v>116203</c:v>
                </c:pt>
                <c:pt idx="38">
                  <c:v>121953</c:v>
                </c:pt>
                <c:pt idx="39">
                  <c:v>131731</c:v>
                </c:pt>
                <c:pt idx="40">
                  <c:v>139444</c:v>
                </c:pt>
                <c:pt idx="41">
                  <c:v>151722</c:v>
                </c:pt>
                <c:pt idx="42">
                  <c:v>158622</c:v>
                </c:pt>
                <c:pt idx="43">
                  <c:v>168004</c:v>
                </c:pt>
                <c:pt idx="44">
                  <c:v>177660</c:v>
                </c:pt>
                <c:pt idx="45">
                  <c:v>197483</c:v>
                </c:pt>
                <c:pt idx="46">
                  <c:v>201704</c:v>
                </c:pt>
                <c:pt idx="47">
                  <c:v>214736</c:v>
                </c:pt>
                <c:pt idx="48">
                  <c:v>223834</c:v>
                </c:pt>
                <c:pt idx="49">
                  <c:v>236202</c:v>
                </c:pt>
                <c:pt idx="50">
                  <c:v>239905</c:v>
                </c:pt>
                <c:pt idx="51">
                  <c:v>254120</c:v>
                </c:pt>
                <c:pt idx="52">
                  <c:v>264158</c:v>
                </c:pt>
                <c:pt idx="53">
                  <c:v>276960</c:v>
                </c:pt>
                <c:pt idx="54">
                  <c:v>278052</c:v>
                </c:pt>
                <c:pt idx="55">
                  <c:v>294875</c:v>
                </c:pt>
                <c:pt idx="56">
                  <c:v>309784</c:v>
                </c:pt>
                <c:pt idx="57">
                  <c:v>323344</c:v>
                </c:pt>
                <c:pt idx="58">
                  <c:v>323065</c:v>
                </c:pt>
                <c:pt idx="59">
                  <c:v>345130</c:v>
                </c:pt>
                <c:pt idx="60">
                  <c:v>363352</c:v>
                </c:pt>
                <c:pt idx="61">
                  <c:v>380220</c:v>
                </c:pt>
                <c:pt idx="62">
                  <c:v>385940</c:v>
                </c:pt>
                <c:pt idx="63">
                  <c:v>403379</c:v>
                </c:pt>
                <c:pt idx="64">
                  <c:v>422803</c:v>
                </c:pt>
                <c:pt idx="65">
                  <c:v>445719</c:v>
                </c:pt>
              </c:numCache>
            </c:numRef>
          </c:val>
        </c:ser>
        <c:ser>
          <c:idx val="8"/>
          <c:order val="8"/>
          <c:tx>
            <c:strRef>
              <c:f>Sheet1!$J$7</c:f>
              <c:strCache>
                <c:ptCount val="1"/>
                <c:pt idx="0">
                  <c:v>Imputed, Old</c:v>
                </c:pt>
              </c:strCache>
            </c:strRef>
          </c:tx>
          <c:spPr>
            <a:ln>
              <a:noFill/>
            </a:ln>
          </c:spPr>
          <c:cat>
            <c:numRef>
              <c:f>Sheet1!$A$9:$A$75</c:f>
              <c:numCache>
                <c:formatCode>General</c:formatCode>
                <c:ptCount val="67"/>
                <c:pt idx="0">
                  <c:v>904</c:v>
                </c:pt>
                <c:pt idx="1">
                  <c:v>906</c:v>
                </c:pt>
                <c:pt idx="2">
                  <c:v>908</c:v>
                </c:pt>
                <c:pt idx="3">
                  <c:v>910</c:v>
                </c:pt>
                <c:pt idx="4">
                  <c:v>1001</c:v>
                </c:pt>
                <c:pt idx="5">
                  <c:v>1002</c:v>
                </c:pt>
                <c:pt idx="6">
                  <c:v>1004</c:v>
                </c:pt>
                <c:pt idx="7">
                  <c:v>1005</c:v>
                </c:pt>
                <c:pt idx="8">
                  <c:v>1006</c:v>
                </c:pt>
                <c:pt idx="9">
                  <c:v>1007</c:v>
                </c:pt>
                <c:pt idx="10">
                  <c:v>1008</c:v>
                </c:pt>
                <c:pt idx="11">
                  <c:v>1009</c:v>
                </c:pt>
                <c:pt idx="12">
                  <c:v>1010</c:v>
                </c:pt>
                <c:pt idx="13">
                  <c:v>1011</c:v>
                </c:pt>
                <c:pt idx="14">
                  <c:v>1012</c:v>
                </c:pt>
                <c:pt idx="15">
                  <c:v>1101</c:v>
                </c:pt>
                <c:pt idx="16">
                  <c:v>1102</c:v>
                </c:pt>
                <c:pt idx="17">
                  <c:v>1103</c:v>
                </c:pt>
                <c:pt idx="18">
                  <c:v>1104</c:v>
                </c:pt>
                <c:pt idx="19">
                  <c:v>1105</c:v>
                </c:pt>
                <c:pt idx="20">
                  <c:v>1106</c:v>
                </c:pt>
                <c:pt idx="21">
                  <c:v>1107</c:v>
                </c:pt>
                <c:pt idx="22">
                  <c:v>1108</c:v>
                </c:pt>
                <c:pt idx="23">
                  <c:v>1109</c:v>
                </c:pt>
                <c:pt idx="24">
                  <c:v>1110</c:v>
                </c:pt>
                <c:pt idx="25">
                  <c:v>1111</c:v>
                </c:pt>
                <c:pt idx="26">
                  <c:v>1112</c:v>
                </c:pt>
                <c:pt idx="27">
                  <c:v>1201</c:v>
                </c:pt>
                <c:pt idx="28">
                  <c:v>1202</c:v>
                </c:pt>
                <c:pt idx="29">
                  <c:v>1203</c:v>
                </c:pt>
                <c:pt idx="30">
                  <c:v>1204</c:v>
                </c:pt>
                <c:pt idx="31">
                  <c:v>1205</c:v>
                </c:pt>
                <c:pt idx="32">
                  <c:v>1206</c:v>
                </c:pt>
                <c:pt idx="33">
                  <c:v>1207</c:v>
                </c:pt>
                <c:pt idx="34">
                  <c:v>1208</c:v>
                </c:pt>
                <c:pt idx="35">
                  <c:v>1209</c:v>
                </c:pt>
                <c:pt idx="36">
                  <c:v>1210</c:v>
                </c:pt>
                <c:pt idx="37">
                  <c:v>1211</c:v>
                </c:pt>
                <c:pt idx="38">
                  <c:v>1212</c:v>
                </c:pt>
                <c:pt idx="39">
                  <c:v>1301</c:v>
                </c:pt>
                <c:pt idx="40">
                  <c:v>1302</c:v>
                </c:pt>
                <c:pt idx="41">
                  <c:v>1303</c:v>
                </c:pt>
                <c:pt idx="42">
                  <c:v>1304</c:v>
                </c:pt>
                <c:pt idx="43">
                  <c:v>1305</c:v>
                </c:pt>
                <c:pt idx="44">
                  <c:v>1306</c:v>
                </c:pt>
                <c:pt idx="45">
                  <c:v>1307</c:v>
                </c:pt>
                <c:pt idx="46">
                  <c:v>1308</c:v>
                </c:pt>
                <c:pt idx="47">
                  <c:v>1309</c:v>
                </c:pt>
                <c:pt idx="48">
                  <c:v>1310</c:v>
                </c:pt>
                <c:pt idx="49">
                  <c:v>1311</c:v>
                </c:pt>
                <c:pt idx="50">
                  <c:v>1312</c:v>
                </c:pt>
                <c:pt idx="51">
                  <c:v>1401</c:v>
                </c:pt>
                <c:pt idx="52">
                  <c:v>1402</c:v>
                </c:pt>
                <c:pt idx="53">
                  <c:v>1403</c:v>
                </c:pt>
                <c:pt idx="54">
                  <c:v>1404</c:v>
                </c:pt>
                <c:pt idx="55">
                  <c:v>1405</c:v>
                </c:pt>
                <c:pt idx="56">
                  <c:v>1406</c:v>
                </c:pt>
                <c:pt idx="57">
                  <c:v>1407</c:v>
                </c:pt>
                <c:pt idx="58">
                  <c:v>1408</c:v>
                </c:pt>
                <c:pt idx="59">
                  <c:v>1409</c:v>
                </c:pt>
                <c:pt idx="60">
                  <c:v>1410</c:v>
                </c:pt>
                <c:pt idx="61">
                  <c:v>1411</c:v>
                </c:pt>
                <c:pt idx="62">
                  <c:v>1412</c:v>
                </c:pt>
                <c:pt idx="63">
                  <c:v>1501</c:v>
                </c:pt>
                <c:pt idx="64">
                  <c:v>1502</c:v>
                </c:pt>
                <c:pt idx="65">
                  <c:v>1503</c:v>
                </c:pt>
              </c:numCache>
            </c:numRef>
          </c:cat>
          <c:val>
            <c:numRef>
              <c:f>Sheet1!$J$9:$J$75</c:f>
              <c:numCache>
                <c:formatCode>General</c:formatCode>
                <c:ptCount val="6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1471</c:v>
                </c:pt>
                <c:pt idx="7">
                  <c:v>1955</c:v>
                </c:pt>
                <c:pt idx="8">
                  <c:v>2004</c:v>
                </c:pt>
                <c:pt idx="9">
                  <c:v>2035</c:v>
                </c:pt>
                <c:pt idx="10">
                  <c:v>2029</c:v>
                </c:pt>
                <c:pt idx="11">
                  <c:v>1990</c:v>
                </c:pt>
                <c:pt idx="12">
                  <c:v>2057</c:v>
                </c:pt>
                <c:pt idx="13">
                  <c:v>2118</c:v>
                </c:pt>
                <c:pt idx="14">
                  <c:v>2172</c:v>
                </c:pt>
                <c:pt idx="15">
                  <c:v>2282</c:v>
                </c:pt>
                <c:pt idx="16">
                  <c:v>2350</c:v>
                </c:pt>
                <c:pt idx="17">
                  <c:v>2463</c:v>
                </c:pt>
                <c:pt idx="18">
                  <c:v>2342</c:v>
                </c:pt>
                <c:pt idx="19">
                  <c:v>2442</c:v>
                </c:pt>
                <c:pt idx="20">
                  <c:v>2615</c:v>
                </c:pt>
                <c:pt idx="21">
                  <c:v>2676</c:v>
                </c:pt>
                <c:pt idx="22">
                  <c:v>2756</c:v>
                </c:pt>
                <c:pt idx="23">
                  <c:v>2802</c:v>
                </c:pt>
                <c:pt idx="24">
                  <c:v>2878</c:v>
                </c:pt>
                <c:pt idx="25">
                  <c:v>2912</c:v>
                </c:pt>
                <c:pt idx="26">
                  <c:v>2984</c:v>
                </c:pt>
                <c:pt idx="27">
                  <c:v>3082</c:v>
                </c:pt>
                <c:pt idx="28">
                  <c:v>3145</c:v>
                </c:pt>
                <c:pt idx="29">
                  <c:v>2347</c:v>
                </c:pt>
                <c:pt idx="30">
                  <c:v>2394</c:v>
                </c:pt>
                <c:pt idx="31">
                  <c:v>2445</c:v>
                </c:pt>
                <c:pt idx="32">
                  <c:v>2474</c:v>
                </c:pt>
                <c:pt idx="33">
                  <c:v>2489</c:v>
                </c:pt>
                <c:pt idx="34">
                  <c:v>2511</c:v>
                </c:pt>
                <c:pt idx="35">
                  <c:v>2544</c:v>
                </c:pt>
                <c:pt idx="36">
                  <c:v>2530</c:v>
                </c:pt>
                <c:pt idx="37">
                  <c:v>2544</c:v>
                </c:pt>
                <c:pt idx="38">
                  <c:v>2824</c:v>
                </c:pt>
                <c:pt idx="39">
                  <c:v>2594</c:v>
                </c:pt>
                <c:pt idx="40">
                  <c:v>2648</c:v>
                </c:pt>
                <c:pt idx="41">
                  <c:v>2666</c:v>
                </c:pt>
                <c:pt idx="42">
                  <c:v>2713</c:v>
                </c:pt>
                <c:pt idx="43">
                  <c:v>2754</c:v>
                </c:pt>
                <c:pt idx="44">
                  <c:v>2760</c:v>
                </c:pt>
                <c:pt idx="45">
                  <c:v>2771</c:v>
                </c:pt>
                <c:pt idx="46">
                  <c:v>2797</c:v>
                </c:pt>
                <c:pt idx="47">
                  <c:v>2802</c:v>
                </c:pt>
                <c:pt idx="48">
                  <c:v>2845</c:v>
                </c:pt>
                <c:pt idx="49">
                  <c:v>2855</c:v>
                </c:pt>
                <c:pt idx="50">
                  <c:v>2894</c:v>
                </c:pt>
                <c:pt idx="51">
                  <c:v>2911</c:v>
                </c:pt>
                <c:pt idx="52">
                  <c:v>2926</c:v>
                </c:pt>
                <c:pt idx="53">
                  <c:v>2934</c:v>
                </c:pt>
                <c:pt idx="54">
                  <c:v>2953</c:v>
                </c:pt>
                <c:pt idx="55">
                  <c:v>2983</c:v>
                </c:pt>
                <c:pt idx="56">
                  <c:v>3068</c:v>
                </c:pt>
                <c:pt idx="57">
                  <c:v>3088</c:v>
                </c:pt>
                <c:pt idx="58">
                  <c:v>3099</c:v>
                </c:pt>
                <c:pt idx="59">
                  <c:v>3116</c:v>
                </c:pt>
                <c:pt idx="60">
                  <c:v>3118</c:v>
                </c:pt>
                <c:pt idx="61">
                  <c:v>3138</c:v>
                </c:pt>
                <c:pt idx="62">
                  <c:v>3181</c:v>
                </c:pt>
                <c:pt idx="63">
                  <c:v>3205</c:v>
                </c:pt>
                <c:pt idx="64">
                  <c:v>3221</c:v>
                </c:pt>
                <c:pt idx="65">
                  <c:v>3240</c:v>
                </c:pt>
              </c:numCache>
            </c:numRef>
          </c:val>
        </c:ser>
        <c:ser>
          <c:idx val="9"/>
          <c:order val="9"/>
          <c:tx>
            <c:strRef>
              <c:f>Sheet1!$K$7</c:f>
              <c:strCache>
                <c:ptCount val="1"/>
                <c:pt idx="0">
                  <c:v>Imputed, Young</c:v>
                </c:pt>
              </c:strCache>
            </c:strRef>
          </c:tx>
          <c:spPr>
            <a:solidFill>
              <a:srgbClr val="009900"/>
            </a:solidFill>
            <a:ln>
              <a:noFill/>
            </a:ln>
          </c:spPr>
          <c:cat>
            <c:numRef>
              <c:f>Sheet1!$A$9:$A$75</c:f>
              <c:numCache>
                <c:formatCode>General</c:formatCode>
                <c:ptCount val="67"/>
                <c:pt idx="0">
                  <c:v>904</c:v>
                </c:pt>
                <c:pt idx="1">
                  <c:v>906</c:v>
                </c:pt>
                <c:pt idx="2">
                  <c:v>908</c:v>
                </c:pt>
                <c:pt idx="3">
                  <c:v>910</c:v>
                </c:pt>
                <c:pt idx="4">
                  <c:v>1001</c:v>
                </c:pt>
                <c:pt idx="5">
                  <c:v>1002</c:v>
                </c:pt>
                <c:pt idx="6">
                  <c:v>1004</c:v>
                </c:pt>
                <c:pt idx="7">
                  <c:v>1005</c:v>
                </c:pt>
                <c:pt idx="8">
                  <c:v>1006</c:v>
                </c:pt>
                <c:pt idx="9">
                  <c:v>1007</c:v>
                </c:pt>
                <c:pt idx="10">
                  <c:v>1008</c:v>
                </c:pt>
                <c:pt idx="11">
                  <c:v>1009</c:v>
                </c:pt>
                <c:pt idx="12">
                  <c:v>1010</c:v>
                </c:pt>
                <c:pt idx="13">
                  <c:v>1011</c:v>
                </c:pt>
                <c:pt idx="14">
                  <c:v>1012</c:v>
                </c:pt>
                <c:pt idx="15">
                  <c:v>1101</c:v>
                </c:pt>
                <c:pt idx="16">
                  <c:v>1102</c:v>
                </c:pt>
                <c:pt idx="17">
                  <c:v>1103</c:v>
                </c:pt>
                <c:pt idx="18">
                  <c:v>1104</c:v>
                </c:pt>
                <c:pt idx="19">
                  <c:v>1105</c:v>
                </c:pt>
                <c:pt idx="20">
                  <c:v>1106</c:v>
                </c:pt>
                <c:pt idx="21">
                  <c:v>1107</c:v>
                </c:pt>
                <c:pt idx="22">
                  <c:v>1108</c:v>
                </c:pt>
                <c:pt idx="23">
                  <c:v>1109</c:v>
                </c:pt>
                <c:pt idx="24">
                  <c:v>1110</c:v>
                </c:pt>
                <c:pt idx="25">
                  <c:v>1111</c:v>
                </c:pt>
                <c:pt idx="26">
                  <c:v>1112</c:v>
                </c:pt>
                <c:pt idx="27">
                  <c:v>1201</c:v>
                </c:pt>
                <c:pt idx="28">
                  <c:v>1202</c:v>
                </c:pt>
                <c:pt idx="29">
                  <c:v>1203</c:v>
                </c:pt>
                <c:pt idx="30">
                  <c:v>1204</c:v>
                </c:pt>
                <c:pt idx="31">
                  <c:v>1205</c:v>
                </c:pt>
                <c:pt idx="32">
                  <c:v>1206</c:v>
                </c:pt>
                <c:pt idx="33">
                  <c:v>1207</c:v>
                </c:pt>
                <c:pt idx="34">
                  <c:v>1208</c:v>
                </c:pt>
                <c:pt idx="35">
                  <c:v>1209</c:v>
                </c:pt>
                <c:pt idx="36">
                  <c:v>1210</c:v>
                </c:pt>
                <c:pt idx="37">
                  <c:v>1211</c:v>
                </c:pt>
                <c:pt idx="38">
                  <c:v>1212</c:v>
                </c:pt>
                <c:pt idx="39">
                  <c:v>1301</c:v>
                </c:pt>
                <c:pt idx="40">
                  <c:v>1302</c:v>
                </c:pt>
                <c:pt idx="41">
                  <c:v>1303</c:v>
                </c:pt>
                <c:pt idx="42">
                  <c:v>1304</c:v>
                </c:pt>
                <c:pt idx="43">
                  <c:v>1305</c:v>
                </c:pt>
                <c:pt idx="44">
                  <c:v>1306</c:v>
                </c:pt>
                <c:pt idx="45">
                  <c:v>1307</c:v>
                </c:pt>
                <c:pt idx="46">
                  <c:v>1308</c:v>
                </c:pt>
                <c:pt idx="47">
                  <c:v>1309</c:v>
                </c:pt>
                <c:pt idx="48">
                  <c:v>1310</c:v>
                </c:pt>
                <c:pt idx="49">
                  <c:v>1311</c:v>
                </c:pt>
                <c:pt idx="50">
                  <c:v>1312</c:v>
                </c:pt>
                <c:pt idx="51">
                  <c:v>1401</c:v>
                </c:pt>
                <c:pt idx="52">
                  <c:v>1402</c:v>
                </c:pt>
                <c:pt idx="53">
                  <c:v>1403</c:v>
                </c:pt>
                <c:pt idx="54">
                  <c:v>1404</c:v>
                </c:pt>
                <c:pt idx="55">
                  <c:v>1405</c:v>
                </c:pt>
                <c:pt idx="56">
                  <c:v>1406</c:v>
                </c:pt>
                <c:pt idx="57">
                  <c:v>1407</c:v>
                </c:pt>
                <c:pt idx="58">
                  <c:v>1408</c:v>
                </c:pt>
                <c:pt idx="59">
                  <c:v>1409</c:v>
                </c:pt>
                <c:pt idx="60">
                  <c:v>1410</c:v>
                </c:pt>
                <c:pt idx="61">
                  <c:v>1411</c:v>
                </c:pt>
                <c:pt idx="62">
                  <c:v>1412</c:v>
                </c:pt>
                <c:pt idx="63">
                  <c:v>1501</c:v>
                </c:pt>
                <c:pt idx="64">
                  <c:v>1502</c:v>
                </c:pt>
                <c:pt idx="65">
                  <c:v>1503</c:v>
                </c:pt>
              </c:numCache>
            </c:numRef>
          </c:cat>
          <c:val>
            <c:numRef>
              <c:f>Sheet1!$K$9:$K$75</c:f>
              <c:numCache>
                <c:formatCode>General</c:formatCode>
                <c:ptCount val="6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886</c:v>
                </c:pt>
                <c:pt idx="30">
                  <c:v>911</c:v>
                </c:pt>
                <c:pt idx="31">
                  <c:v>963</c:v>
                </c:pt>
                <c:pt idx="32">
                  <c:v>979</c:v>
                </c:pt>
                <c:pt idx="33">
                  <c:v>1005</c:v>
                </c:pt>
                <c:pt idx="34">
                  <c:v>1019</c:v>
                </c:pt>
                <c:pt idx="35">
                  <c:v>1091</c:v>
                </c:pt>
                <c:pt idx="36">
                  <c:v>1050</c:v>
                </c:pt>
                <c:pt idx="37">
                  <c:v>1085</c:v>
                </c:pt>
                <c:pt idx="38">
                  <c:v>859</c:v>
                </c:pt>
                <c:pt idx="39">
                  <c:v>1155</c:v>
                </c:pt>
                <c:pt idx="40">
                  <c:v>1169</c:v>
                </c:pt>
                <c:pt idx="41">
                  <c:v>1193</c:v>
                </c:pt>
                <c:pt idx="42">
                  <c:v>1183</c:v>
                </c:pt>
                <c:pt idx="43">
                  <c:v>1197</c:v>
                </c:pt>
                <c:pt idx="44">
                  <c:v>1215</c:v>
                </c:pt>
                <c:pt idx="45">
                  <c:v>1230</c:v>
                </c:pt>
                <c:pt idx="46">
                  <c:v>1241</c:v>
                </c:pt>
                <c:pt idx="47">
                  <c:v>1248</c:v>
                </c:pt>
                <c:pt idx="48">
                  <c:v>1270</c:v>
                </c:pt>
                <c:pt idx="49">
                  <c:v>1290</c:v>
                </c:pt>
                <c:pt idx="50">
                  <c:v>1327</c:v>
                </c:pt>
                <c:pt idx="51">
                  <c:v>1356</c:v>
                </c:pt>
                <c:pt idx="52">
                  <c:v>1368</c:v>
                </c:pt>
                <c:pt idx="53">
                  <c:v>1402</c:v>
                </c:pt>
                <c:pt idx="54">
                  <c:v>1377</c:v>
                </c:pt>
                <c:pt idx="55">
                  <c:v>1394</c:v>
                </c:pt>
                <c:pt idx="56">
                  <c:v>1453</c:v>
                </c:pt>
                <c:pt idx="57">
                  <c:v>1457</c:v>
                </c:pt>
                <c:pt idx="58">
                  <c:v>1457</c:v>
                </c:pt>
                <c:pt idx="59">
                  <c:v>1473</c:v>
                </c:pt>
                <c:pt idx="60">
                  <c:v>1481</c:v>
                </c:pt>
                <c:pt idx="61">
                  <c:v>1488</c:v>
                </c:pt>
                <c:pt idx="62">
                  <c:v>1473</c:v>
                </c:pt>
                <c:pt idx="63">
                  <c:v>1491</c:v>
                </c:pt>
                <c:pt idx="64">
                  <c:v>1499</c:v>
                </c:pt>
                <c:pt idx="65">
                  <c:v>1512</c:v>
                </c:pt>
              </c:numCache>
            </c:numRef>
          </c:val>
        </c:ser>
        <c:dLbls/>
        <c:gapWidth val="50"/>
        <c:overlap val="100"/>
        <c:axId val="64561920"/>
        <c:axId val="64563840"/>
      </c:barChart>
      <c:catAx>
        <c:axId val="6456192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spcBef>
                    <a:spcPts val="3000"/>
                  </a:spcBef>
                  <a:defRPr sz="1600">
                    <a:solidFill>
                      <a:srgbClr val="FFFF00"/>
                    </a:solidFill>
                    <a:latin typeface="Trebuchet MS"/>
                  </a:defRPr>
                </a:pPr>
                <a:r>
                  <a:rPr lang="en-US" sz="1600">
                    <a:solidFill>
                      <a:srgbClr val="FFFF00"/>
                    </a:solidFill>
                    <a:latin typeface="Trebuchet MS"/>
                  </a:rPr>
                  <a:t/>
                </a:r>
                <a:br>
                  <a:rPr lang="en-US" sz="1600">
                    <a:solidFill>
                      <a:srgbClr val="FFFF00"/>
                    </a:solidFill>
                    <a:latin typeface="Trebuchet MS"/>
                  </a:rPr>
                </a:br>
                <a:r>
                  <a:rPr lang="en-US" sz="1600">
                    <a:solidFill>
                      <a:srgbClr val="FFFF00"/>
                    </a:solidFill>
                    <a:latin typeface="Trebuchet MS"/>
                  </a:rPr>
                  <a:t>Run</a:t>
                </a:r>
                <a:r>
                  <a:rPr lang="en-US" sz="1600" baseline="0">
                    <a:solidFill>
                      <a:srgbClr val="FFFF00"/>
                    </a:solidFill>
                    <a:latin typeface="Trebuchet MS"/>
                  </a:rPr>
                  <a:t> Date</a:t>
                </a:r>
                <a:endParaRPr lang="en-US" sz="1600">
                  <a:solidFill>
                    <a:srgbClr val="FFFF00"/>
                  </a:solidFill>
                  <a:latin typeface="Trebuchet MS"/>
                </a:endParaRPr>
              </a:p>
            </c:rich>
          </c:tx>
          <c:layout>
            <c:manualLayout>
              <c:xMode val="edge"/>
              <c:yMode val="edge"/>
              <c:x val="0.465753957378093"/>
              <c:y val="0.92566549472626791"/>
            </c:manualLayout>
          </c:layout>
        </c:title>
        <c:numFmt formatCode="General" sourceLinked="1"/>
        <c:tickLblPos val="nextTo"/>
        <c:spPr>
          <a:ln w="25400">
            <a:solidFill>
              <a:srgbClr val="FFFFFF"/>
            </a:solidFill>
          </a:ln>
        </c:spPr>
        <c:txPr>
          <a:bodyPr rot="-2700000"/>
          <a:lstStyle/>
          <a:p>
            <a:pPr>
              <a:defRPr sz="800" baseline="0">
                <a:solidFill>
                  <a:srgbClr val="FFFFFF"/>
                </a:solidFill>
                <a:latin typeface="Trebuchet MS"/>
              </a:defRPr>
            </a:pPr>
            <a:endParaRPr lang="en-US"/>
          </a:p>
        </c:txPr>
        <c:crossAx val="64563840"/>
        <c:crosses val="autoZero"/>
        <c:auto val="1"/>
        <c:lblAlgn val="ctr"/>
        <c:lblOffset val="100"/>
      </c:catAx>
      <c:valAx>
        <c:axId val="64563840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 sz="1600">
                    <a:solidFill>
                      <a:srgbClr val="FFFF00"/>
                    </a:solidFill>
                    <a:latin typeface="Trebuchet MS"/>
                  </a:defRPr>
                </a:pPr>
                <a:r>
                  <a:rPr lang="en-US" sz="1600">
                    <a:solidFill>
                      <a:srgbClr val="FFFF00"/>
                    </a:solidFill>
                    <a:latin typeface="Trebuchet MS"/>
                  </a:rPr>
                  <a:t>Number</a:t>
                </a:r>
                <a:r>
                  <a:rPr lang="en-US" sz="1600" baseline="0">
                    <a:solidFill>
                      <a:srgbClr val="FFFF00"/>
                    </a:solidFill>
                    <a:latin typeface="Trebuchet MS"/>
                  </a:rPr>
                  <a:t> of Genotypes</a:t>
                </a:r>
                <a:endParaRPr lang="en-US" sz="1600">
                  <a:solidFill>
                    <a:srgbClr val="FFFF00"/>
                  </a:solidFill>
                  <a:latin typeface="Trebuchet MS"/>
                </a:endParaRPr>
              </a:p>
            </c:rich>
          </c:tx>
          <c:layout/>
        </c:title>
        <c:numFmt formatCode="General" sourceLinked="1"/>
        <c:tickLblPos val="nextTo"/>
        <c:spPr>
          <a:ln w="25400">
            <a:solidFill>
              <a:srgbClr val="FFFFFF"/>
            </a:solidFill>
          </a:ln>
        </c:spPr>
        <c:txPr>
          <a:bodyPr/>
          <a:lstStyle/>
          <a:p>
            <a:pPr>
              <a:defRPr sz="800" baseline="0">
                <a:solidFill>
                  <a:srgbClr val="FFFFFF"/>
                </a:solidFill>
                <a:latin typeface="Trebuchet MS"/>
              </a:defRPr>
            </a:pPr>
            <a:endParaRPr lang="en-US"/>
          </a:p>
        </c:txPr>
        <c:crossAx val="64561920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0.14787623435747305"/>
          <c:y val="2.177574136745981E-2"/>
          <c:w val="0.27366077376840908"/>
          <c:h val="0.3542243019860421"/>
        </c:manualLayout>
      </c:layout>
      <c:overlay val="1"/>
      <c:spPr>
        <a:ln>
          <a:noFill/>
        </a:ln>
      </c:spPr>
      <c:txPr>
        <a:bodyPr/>
        <a:lstStyle/>
        <a:p>
          <a:pPr>
            <a:defRPr sz="1000" baseline="0">
              <a:ln>
                <a:noFill/>
              </a:ln>
              <a:solidFill>
                <a:srgbClr val="FFFFFF"/>
              </a:solidFill>
              <a:latin typeface="Trebuchet MS"/>
            </a:defRPr>
          </a:pPr>
          <a:endParaRPr lang="en-US"/>
        </a:p>
      </c:txPr>
    </c:legend>
    <c:plotVisOnly val="1"/>
    <c:dispBlanksAs val="gap"/>
  </c:chart>
  <c:spPr>
    <a:ln>
      <a:noFill/>
    </a:ln>
  </c:sp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688" y="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9A5F72-0212-4148-A069-CE40A7065147}" type="datetimeFigureOut">
              <a:rPr lang="en-US" smtClean="0"/>
              <a:pPr/>
              <a:t>3/16/2016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920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688" y="883920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B68B69-FDCB-B14A-B1D2-CFE5E2FE20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741398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7019925" cy="93059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0" y="0"/>
            <a:ext cx="7019925" cy="93059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038475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874" tIns="46937" rIns="93874" bIns="46937" numCol="1" anchor="t" anchorCtr="0" compatLnSpc="1">
            <a:prstTxWarp prst="textNoShape">
              <a:avLst/>
            </a:prstTxWarp>
          </a:bodyPr>
          <a:lstStyle>
            <a:lvl1pPr defTabSz="461963">
              <a:buClrTx/>
              <a:buFontTx/>
              <a:buNone/>
              <a:tabLst>
                <a:tab pos="731838" algn="l"/>
                <a:tab pos="1463675" algn="l"/>
                <a:tab pos="2195513" algn="l"/>
                <a:tab pos="2927350" algn="l"/>
              </a:tabLst>
              <a:defRPr sz="1200">
                <a:solidFill>
                  <a:srgbClr val="FFFF00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978275" y="0"/>
            <a:ext cx="3038475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874" tIns="46937" rIns="93874" bIns="46937" numCol="1" anchor="t" anchorCtr="0" compatLnSpc="1">
            <a:prstTxWarp prst="textNoShape">
              <a:avLst/>
            </a:prstTxWarp>
          </a:bodyPr>
          <a:lstStyle>
            <a:lvl1pPr algn="r" defTabSz="461963">
              <a:buClrTx/>
              <a:buFontTx/>
              <a:buNone/>
              <a:tabLst>
                <a:tab pos="731838" algn="l"/>
                <a:tab pos="1463675" algn="l"/>
                <a:tab pos="2195513" algn="l"/>
                <a:tab pos="2927350" algn="l"/>
              </a:tabLst>
              <a:defRPr sz="1200">
                <a:solidFill>
                  <a:srgbClr val="FFFF00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5863" y="700088"/>
            <a:ext cx="4646612" cy="34845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8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936625" y="4421188"/>
            <a:ext cx="5143500" cy="4183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874" tIns="46937" rIns="93874" bIns="46937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0" y="8843963"/>
            <a:ext cx="3038475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874" tIns="46937" rIns="93874" bIns="46937" numCol="1" anchor="b" anchorCtr="0" compatLnSpc="1">
            <a:prstTxWarp prst="textNoShape">
              <a:avLst/>
            </a:prstTxWarp>
          </a:bodyPr>
          <a:lstStyle>
            <a:lvl1pPr defTabSz="461963">
              <a:buClrTx/>
              <a:buFontTx/>
              <a:buNone/>
              <a:tabLst>
                <a:tab pos="731838" algn="l"/>
                <a:tab pos="1463675" algn="l"/>
                <a:tab pos="2195513" algn="l"/>
                <a:tab pos="2927350" algn="l"/>
              </a:tabLst>
              <a:defRPr sz="1200">
                <a:solidFill>
                  <a:srgbClr val="FFFF00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3978275" y="8843963"/>
            <a:ext cx="3038475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874" tIns="46937" rIns="93874" bIns="46937" numCol="1" anchor="b" anchorCtr="0" compatLnSpc="1">
            <a:prstTxWarp prst="textNoShape">
              <a:avLst/>
            </a:prstTxWarp>
          </a:bodyPr>
          <a:lstStyle>
            <a:lvl1pPr algn="r" defTabSz="461963">
              <a:buClrTx/>
              <a:buFontTx/>
              <a:buNone/>
              <a:tabLst>
                <a:tab pos="731838" algn="l"/>
                <a:tab pos="1463675" algn="l"/>
                <a:tab pos="2195513" algn="l"/>
                <a:tab pos="2927350" algn="l"/>
              </a:tabLst>
              <a:defRPr sz="1200">
                <a:solidFill>
                  <a:srgbClr val="FFFF00"/>
                </a:solidFill>
                <a:latin typeface="Times New Roman" pitchFamily="18" charset="0"/>
              </a:defRPr>
            </a:lvl1pPr>
          </a:lstStyle>
          <a:p>
            <a:fld id="{8436D4C5-DB42-4D41-BAC1-6E344C8F1D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487317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6B82D78-72CA-4280-BF88-9B494D290322}" type="slidenum">
              <a:rPr lang="en-US"/>
              <a:pPr/>
              <a:t>8</a:t>
            </a:fld>
            <a:endParaRPr lang="en-US"/>
          </a:p>
        </p:txBody>
      </p:sp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70262" cy="500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457153" algn="l"/>
                <a:tab pos="914308" algn="l"/>
                <a:tab pos="1371461" algn="l"/>
                <a:tab pos="1828614" algn="l"/>
                <a:tab pos="2285769" algn="l"/>
                <a:tab pos="2742922" algn="l"/>
                <a:tab pos="3200076" algn="l"/>
                <a:tab pos="3657230" algn="l"/>
                <a:tab pos="4114383" algn="l"/>
                <a:tab pos="4571537" algn="l"/>
                <a:tab pos="5028690" algn="l"/>
                <a:tab pos="5485844" algn="l"/>
                <a:tab pos="5942998" algn="l"/>
                <a:tab pos="6400151" algn="l"/>
                <a:tab pos="6857305" algn="l"/>
                <a:tab pos="7314459" algn="l"/>
                <a:tab pos="7771612" algn="l"/>
                <a:tab pos="8228766" algn="l"/>
                <a:tab pos="8685920" algn="l"/>
                <a:tab pos="9143073" algn="l"/>
              </a:tabLst>
            </a:pPr>
            <a:fld id="{6018535E-751A-41F6-88D1-9C22E6D1F4CD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457153" algn="l"/>
                  <a:tab pos="914308" algn="l"/>
                  <a:tab pos="1371461" algn="l"/>
                  <a:tab pos="1828614" algn="l"/>
                  <a:tab pos="2285769" algn="l"/>
                  <a:tab pos="2742922" algn="l"/>
                  <a:tab pos="3200076" algn="l"/>
                  <a:tab pos="3657230" algn="l"/>
                  <a:tab pos="4114383" algn="l"/>
                  <a:tab pos="4571537" algn="l"/>
                  <a:tab pos="5028690" algn="l"/>
                  <a:tab pos="5485844" algn="l"/>
                  <a:tab pos="5942998" algn="l"/>
                  <a:tab pos="6400151" algn="l"/>
                  <a:tab pos="6857305" algn="l"/>
                  <a:tab pos="7314459" algn="l"/>
                  <a:tab pos="7771612" algn="l"/>
                  <a:tab pos="8228766" algn="l"/>
                  <a:tab pos="8685920" algn="l"/>
                  <a:tab pos="9143073" algn="l"/>
                </a:tabLst>
              </a:pPr>
              <a:t>8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4398963" y="9555164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457153" algn="l"/>
                <a:tab pos="914308" algn="l"/>
                <a:tab pos="1371461" algn="l"/>
                <a:tab pos="1828614" algn="l"/>
                <a:tab pos="2285769" algn="l"/>
                <a:tab pos="2742922" algn="l"/>
                <a:tab pos="3200076" algn="l"/>
                <a:tab pos="3657230" algn="l"/>
                <a:tab pos="4114383" algn="l"/>
                <a:tab pos="4571537" algn="l"/>
                <a:tab pos="5028690" algn="l"/>
                <a:tab pos="5485844" algn="l"/>
                <a:tab pos="5942998" algn="l"/>
                <a:tab pos="6400151" algn="l"/>
                <a:tab pos="6857305" algn="l"/>
                <a:tab pos="7314459" algn="l"/>
                <a:tab pos="7771612" algn="l"/>
                <a:tab pos="8228766" algn="l"/>
                <a:tab pos="8685920" algn="l"/>
                <a:tab pos="9143073" algn="l"/>
              </a:tabLst>
            </a:pPr>
            <a:fld id="{9E55A56F-54AE-4FBD-A708-A85679E2043A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457153" algn="l"/>
                  <a:tab pos="914308" algn="l"/>
                  <a:tab pos="1371461" algn="l"/>
                  <a:tab pos="1828614" algn="l"/>
                  <a:tab pos="2285769" algn="l"/>
                  <a:tab pos="2742922" algn="l"/>
                  <a:tab pos="3200076" algn="l"/>
                  <a:tab pos="3657230" algn="l"/>
                  <a:tab pos="4114383" algn="l"/>
                  <a:tab pos="4571537" algn="l"/>
                  <a:tab pos="5028690" algn="l"/>
                  <a:tab pos="5485844" algn="l"/>
                  <a:tab pos="5942998" algn="l"/>
                  <a:tab pos="6400151" algn="l"/>
                  <a:tab pos="6857305" algn="l"/>
                  <a:tab pos="7314459" algn="l"/>
                  <a:tab pos="7771612" algn="l"/>
                  <a:tab pos="8228766" algn="l"/>
                  <a:tab pos="8685920" algn="l"/>
                  <a:tab pos="9143073" algn="l"/>
                </a:tabLst>
              </a:pPr>
              <a:t>8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3555" name="Rectangle 3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4275" y="706438"/>
            <a:ext cx="4652963" cy="34893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4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5063" cy="452278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699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6B82D78-72CA-4280-BF88-9B494D290322}" type="slidenum">
              <a:rPr lang="en-US"/>
              <a:pPr/>
              <a:t>16</a:t>
            </a:fld>
            <a:endParaRPr lang="en-US"/>
          </a:p>
        </p:txBody>
      </p:sp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70262" cy="500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457153" algn="l"/>
                <a:tab pos="914308" algn="l"/>
                <a:tab pos="1371461" algn="l"/>
                <a:tab pos="1828614" algn="l"/>
                <a:tab pos="2285769" algn="l"/>
                <a:tab pos="2742922" algn="l"/>
                <a:tab pos="3200076" algn="l"/>
                <a:tab pos="3657230" algn="l"/>
                <a:tab pos="4114383" algn="l"/>
                <a:tab pos="4571537" algn="l"/>
                <a:tab pos="5028690" algn="l"/>
                <a:tab pos="5485844" algn="l"/>
                <a:tab pos="5942998" algn="l"/>
                <a:tab pos="6400151" algn="l"/>
                <a:tab pos="6857305" algn="l"/>
                <a:tab pos="7314459" algn="l"/>
                <a:tab pos="7771612" algn="l"/>
                <a:tab pos="8228766" algn="l"/>
                <a:tab pos="8685920" algn="l"/>
                <a:tab pos="9143073" algn="l"/>
              </a:tabLst>
            </a:pPr>
            <a:fld id="{6018535E-751A-41F6-88D1-9C22E6D1F4CD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457153" algn="l"/>
                  <a:tab pos="914308" algn="l"/>
                  <a:tab pos="1371461" algn="l"/>
                  <a:tab pos="1828614" algn="l"/>
                  <a:tab pos="2285769" algn="l"/>
                  <a:tab pos="2742922" algn="l"/>
                  <a:tab pos="3200076" algn="l"/>
                  <a:tab pos="3657230" algn="l"/>
                  <a:tab pos="4114383" algn="l"/>
                  <a:tab pos="4571537" algn="l"/>
                  <a:tab pos="5028690" algn="l"/>
                  <a:tab pos="5485844" algn="l"/>
                  <a:tab pos="5942998" algn="l"/>
                  <a:tab pos="6400151" algn="l"/>
                  <a:tab pos="6857305" algn="l"/>
                  <a:tab pos="7314459" algn="l"/>
                  <a:tab pos="7771612" algn="l"/>
                  <a:tab pos="8228766" algn="l"/>
                  <a:tab pos="8685920" algn="l"/>
                  <a:tab pos="9143073" algn="l"/>
                </a:tabLst>
              </a:pPr>
              <a:t>16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4398963" y="9555164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457153" algn="l"/>
                <a:tab pos="914308" algn="l"/>
                <a:tab pos="1371461" algn="l"/>
                <a:tab pos="1828614" algn="l"/>
                <a:tab pos="2285769" algn="l"/>
                <a:tab pos="2742922" algn="l"/>
                <a:tab pos="3200076" algn="l"/>
                <a:tab pos="3657230" algn="l"/>
                <a:tab pos="4114383" algn="l"/>
                <a:tab pos="4571537" algn="l"/>
                <a:tab pos="5028690" algn="l"/>
                <a:tab pos="5485844" algn="l"/>
                <a:tab pos="5942998" algn="l"/>
                <a:tab pos="6400151" algn="l"/>
                <a:tab pos="6857305" algn="l"/>
                <a:tab pos="7314459" algn="l"/>
                <a:tab pos="7771612" algn="l"/>
                <a:tab pos="8228766" algn="l"/>
                <a:tab pos="8685920" algn="l"/>
                <a:tab pos="9143073" algn="l"/>
              </a:tabLst>
            </a:pPr>
            <a:fld id="{9E55A56F-54AE-4FBD-A708-A85679E2043A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457153" algn="l"/>
                  <a:tab pos="914308" algn="l"/>
                  <a:tab pos="1371461" algn="l"/>
                  <a:tab pos="1828614" algn="l"/>
                  <a:tab pos="2285769" algn="l"/>
                  <a:tab pos="2742922" algn="l"/>
                  <a:tab pos="3200076" algn="l"/>
                  <a:tab pos="3657230" algn="l"/>
                  <a:tab pos="4114383" algn="l"/>
                  <a:tab pos="4571537" algn="l"/>
                  <a:tab pos="5028690" algn="l"/>
                  <a:tab pos="5485844" algn="l"/>
                  <a:tab pos="5942998" algn="l"/>
                  <a:tab pos="6400151" algn="l"/>
                  <a:tab pos="6857305" algn="l"/>
                  <a:tab pos="7314459" algn="l"/>
                  <a:tab pos="7771612" algn="l"/>
                  <a:tab pos="8228766" algn="l"/>
                  <a:tab pos="8685920" algn="l"/>
                  <a:tab pos="9143073" algn="l"/>
                </a:tabLst>
              </a:pPr>
              <a:t>16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3555" name="Rectangle 3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4275" y="706438"/>
            <a:ext cx="4652963" cy="34893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4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5063" cy="452278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61611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6B82D78-72CA-4280-BF88-9B494D290322}" type="slidenum">
              <a:rPr lang="en-US"/>
              <a:pPr/>
              <a:t>22</a:t>
            </a:fld>
            <a:endParaRPr lang="en-US"/>
          </a:p>
        </p:txBody>
      </p:sp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70262" cy="500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457153" algn="l"/>
                <a:tab pos="914308" algn="l"/>
                <a:tab pos="1371461" algn="l"/>
                <a:tab pos="1828614" algn="l"/>
                <a:tab pos="2285769" algn="l"/>
                <a:tab pos="2742922" algn="l"/>
                <a:tab pos="3200076" algn="l"/>
                <a:tab pos="3657230" algn="l"/>
                <a:tab pos="4114383" algn="l"/>
                <a:tab pos="4571537" algn="l"/>
                <a:tab pos="5028690" algn="l"/>
                <a:tab pos="5485844" algn="l"/>
                <a:tab pos="5942998" algn="l"/>
                <a:tab pos="6400151" algn="l"/>
                <a:tab pos="6857305" algn="l"/>
                <a:tab pos="7314459" algn="l"/>
                <a:tab pos="7771612" algn="l"/>
                <a:tab pos="8228766" algn="l"/>
                <a:tab pos="8685920" algn="l"/>
                <a:tab pos="9143073" algn="l"/>
              </a:tabLst>
            </a:pPr>
            <a:fld id="{6018535E-751A-41F6-88D1-9C22E6D1F4CD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457153" algn="l"/>
                  <a:tab pos="914308" algn="l"/>
                  <a:tab pos="1371461" algn="l"/>
                  <a:tab pos="1828614" algn="l"/>
                  <a:tab pos="2285769" algn="l"/>
                  <a:tab pos="2742922" algn="l"/>
                  <a:tab pos="3200076" algn="l"/>
                  <a:tab pos="3657230" algn="l"/>
                  <a:tab pos="4114383" algn="l"/>
                  <a:tab pos="4571537" algn="l"/>
                  <a:tab pos="5028690" algn="l"/>
                  <a:tab pos="5485844" algn="l"/>
                  <a:tab pos="5942998" algn="l"/>
                  <a:tab pos="6400151" algn="l"/>
                  <a:tab pos="6857305" algn="l"/>
                  <a:tab pos="7314459" algn="l"/>
                  <a:tab pos="7771612" algn="l"/>
                  <a:tab pos="8228766" algn="l"/>
                  <a:tab pos="8685920" algn="l"/>
                  <a:tab pos="9143073" algn="l"/>
                </a:tabLst>
              </a:pPr>
              <a:t>22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4398963" y="9555164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457153" algn="l"/>
                <a:tab pos="914308" algn="l"/>
                <a:tab pos="1371461" algn="l"/>
                <a:tab pos="1828614" algn="l"/>
                <a:tab pos="2285769" algn="l"/>
                <a:tab pos="2742922" algn="l"/>
                <a:tab pos="3200076" algn="l"/>
                <a:tab pos="3657230" algn="l"/>
                <a:tab pos="4114383" algn="l"/>
                <a:tab pos="4571537" algn="l"/>
                <a:tab pos="5028690" algn="l"/>
                <a:tab pos="5485844" algn="l"/>
                <a:tab pos="5942998" algn="l"/>
                <a:tab pos="6400151" algn="l"/>
                <a:tab pos="6857305" algn="l"/>
                <a:tab pos="7314459" algn="l"/>
                <a:tab pos="7771612" algn="l"/>
                <a:tab pos="8228766" algn="l"/>
                <a:tab pos="8685920" algn="l"/>
                <a:tab pos="9143073" algn="l"/>
              </a:tabLst>
            </a:pPr>
            <a:fld id="{9E55A56F-54AE-4FBD-A708-A85679E2043A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457153" algn="l"/>
                  <a:tab pos="914308" algn="l"/>
                  <a:tab pos="1371461" algn="l"/>
                  <a:tab pos="1828614" algn="l"/>
                  <a:tab pos="2285769" algn="l"/>
                  <a:tab pos="2742922" algn="l"/>
                  <a:tab pos="3200076" algn="l"/>
                  <a:tab pos="3657230" algn="l"/>
                  <a:tab pos="4114383" algn="l"/>
                  <a:tab pos="4571537" algn="l"/>
                  <a:tab pos="5028690" algn="l"/>
                  <a:tab pos="5485844" algn="l"/>
                  <a:tab pos="5942998" algn="l"/>
                  <a:tab pos="6400151" algn="l"/>
                  <a:tab pos="6857305" algn="l"/>
                  <a:tab pos="7314459" algn="l"/>
                  <a:tab pos="7771612" algn="l"/>
                  <a:tab pos="8228766" algn="l"/>
                  <a:tab pos="8685920" algn="l"/>
                  <a:tab pos="9143073" algn="l"/>
                </a:tabLst>
              </a:pPr>
              <a:t>22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3555" name="Rectangle 3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4275" y="706438"/>
            <a:ext cx="4652963" cy="34893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4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5063" cy="452278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90100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3927889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49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5613" y="1233488"/>
            <a:ext cx="8226425" cy="192405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xmlns="" val="947572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 userDrawn="1"/>
        </p:nvSpPr>
        <p:spPr bwMode="auto">
          <a:xfrm>
            <a:off x="381000" y="3200400"/>
            <a:ext cx="8382000" cy="23720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John B</a:t>
            </a: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. </a:t>
            </a: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Cole</a:t>
            </a: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/>
            </a:r>
            <a:b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</a:br>
            <a:endParaRPr lang="en-US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</a:endParaRP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000" b="1" dirty="0" smtClean="0">
                <a:solidFill>
                  <a:srgbClr val="66CCFF"/>
                </a:solidFill>
                <a:latin typeface="Trebuchet MS" pitchFamily="34" charset="0"/>
              </a:rPr>
              <a:t>Animal </a:t>
            </a:r>
            <a:r>
              <a:rPr lang="en-US" sz="2000" b="1" dirty="0">
                <a:solidFill>
                  <a:srgbClr val="66CCFF"/>
                </a:solidFill>
                <a:latin typeface="Trebuchet MS" pitchFamily="34" charset="0"/>
              </a:rPr>
              <a:t>Genomics </a:t>
            </a:r>
            <a:r>
              <a:rPr lang="en-US" sz="2000" b="1" dirty="0" smtClean="0">
                <a:solidFill>
                  <a:srgbClr val="66CCFF"/>
                </a:solidFill>
                <a:latin typeface="Trebuchet MS" pitchFamily="34" charset="0"/>
              </a:rPr>
              <a:t>and </a:t>
            </a:r>
            <a:r>
              <a:rPr lang="en-US" sz="2000" b="1" dirty="0">
                <a:solidFill>
                  <a:srgbClr val="66CCFF"/>
                </a:solidFill>
                <a:latin typeface="Trebuchet MS" pitchFamily="34" charset="0"/>
              </a:rPr>
              <a:t>Improvement </a:t>
            </a:r>
            <a:r>
              <a:rPr lang="en-US" sz="2000" b="1" dirty="0" smtClean="0">
                <a:solidFill>
                  <a:srgbClr val="66CCFF"/>
                </a:solidFill>
                <a:latin typeface="Trebuchet MS" pitchFamily="34" charset="0"/>
              </a:rPr>
              <a:t>Laboratory</a:t>
            </a:r>
            <a:endParaRPr lang="en-US" sz="2000" b="1" dirty="0">
              <a:solidFill>
                <a:srgbClr val="66CCFF"/>
              </a:solidFill>
              <a:latin typeface="Trebuchet MS" pitchFamily="34" charset="0"/>
            </a:endParaRP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000" b="1" dirty="0">
                <a:solidFill>
                  <a:srgbClr val="66CCFF"/>
                </a:solidFill>
                <a:latin typeface="Trebuchet MS" pitchFamily="34" charset="0"/>
              </a:rPr>
              <a:t>Agricultural Research Service, USDA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000" b="1" dirty="0" smtClean="0">
                <a:solidFill>
                  <a:srgbClr val="66CCFF"/>
                </a:solidFill>
                <a:latin typeface="Trebuchet MS" pitchFamily="34" charset="0"/>
              </a:rPr>
              <a:t>Beltsville</a:t>
            </a:r>
            <a:r>
              <a:rPr lang="en-US" sz="2000" b="1" dirty="0">
                <a:solidFill>
                  <a:srgbClr val="66CCFF"/>
                </a:solidFill>
                <a:latin typeface="Trebuchet MS" pitchFamily="34" charset="0"/>
              </a:rPr>
              <a:t>, </a:t>
            </a:r>
            <a:r>
              <a:rPr lang="en-US" sz="2000" b="1" dirty="0" smtClean="0">
                <a:solidFill>
                  <a:srgbClr val="66CCFF"/>
                </a:solidFill>
                <a:latin typeface="Trebuchet MS" pitchFamily="34" charset="0"/>
              </a:rPr>
              <a:t>MD</a:t>
            </a:r>
            <a:endParaRPr lang="en-US" sz="2000" b="1" dirty="0">
              <a:solidFill>
                <a:srgbClr val="66CCFF"/>
              </a:solidFill>
              <a:latin typeface="Trebuchet MS" pitchFamily="34" charset="0"/>
            </a:endParaRP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sz="2000" b="1" dirty="0">
              <a:solidFill>
                <a:srgbClr val="66CCFF"/>
              </a:solidFill>
              <a:latin typeface="Trebuchet MS" pitchFamily="34" charset="0"/>
            </a:endParaRP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000" b="1" dirty="0" err="1">
                <a:solidFill>
                  <a:srgbClr val="00FF00"/>
                </a:solidFill>
                <a:latin typeface="Trebuchet MS" pitchFamily="34" charset="0"/>
              </a:rPr>
              <a:t>john.cole@ars.usda.gov</a:t>
            </a:r>
            <a:endParaRPr lang="en-US" sz="2000" b="1" dirty="0">
              <a:solidFill>
                <a:srgbClr val="00FF00"/>
              </a:solidFill>
              <a:latin typeface="Trebuchet MS" pitchFamily="34" charset="0"/>
            </a:endParaRPr>
          </a:p>
        </p:txBody>
      </p:sp>
      <p:pic>
        <p:nvPicPr>
          <p:cNvPr id="5" name="Picture 4" descr="USDA_W-B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31040" y="6192040"/>
            <a:ext cx="829001" cy="56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35677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100000">
              <a:srgbClr val="27279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Text Box 1"/>
          <p:cNvSpPr txBox="1">
            <a:spLocks noChangeArrowheads="1"/>
          </p:cNvSpPr>
          <p:nvPr/>
        </p:nvSpPr>
        <p:spPr bwMode="auto">
          <a:xfrm>
            <a:off x="66675" y="6619875"/>
            <a:ext cx="7400925" cy="15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eaLnBrk="0" hangingPunct="0">
              <a:spcBef>
                <a:spcPts val="625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000" b="1" dirty="0" smtClean="0">
                <a:solidFill>
                  <a:srgbClr val="66CCFF"/>
                </a:solidFill>
              </a:rPr>
              <a:t>2016 National DHIA Annual Meeting, Orlando, FL, March 8, 2016 (‹#›)</a:t>
            </a:r>
          </a:p>
        </p:txBody>
      </p: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8759825" y="6615113"/>
            <a:ext cx="274638" cy="15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ctr" eaLnBrk="0" hangingPunct="0">
              <a:spcBef>
                <a:spcPts val="625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000" b="1">
                <a:solidFill>
                  <a:srgbClr val="66CCFF"/>
                </a:solidFill>
              </a:rPr>
              <a:t>Cole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98425"/>
            <a:ext cx="8836025" cy="641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title text format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312025" cy="411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outline text format</a:t>
            </a:r>
          </a:p>
          <a:p>
            <a:pPr lvl="1"/>
            <a:r>
              <a:rPr lang="en-GB" dirty="0" smtClean="0"/>
              <a:t>Second Outline Level</a:t>
            </a:r>
          </a:p>
          <a:p>
            <a:pPr lvl="2"/>
            <a:r>
              <a:rPr lang="en-GB" dirty="0" smtClean="0"/>
              <a:t>Third Outline Level</a:t>
            </a:r>
          </a:p>
          <a:p>
            <a:pPr lvl="3"/>
            <a:r>
              <a:rPr lang="en-GB" dirty="0" smtClean="0"/>
              <a:t>Fourth Outline Level</a:t>
            </a:r>
          </a:p>
          <a:p>
            <a:pPr lvl="4"/>
            <a:r>
              <a:rPr lang="en-GB" dirty="0" smtClean="0"/>
              <a:t>Fifth Outline Level</a:t>
            </a:r>
          </a:p>
          <a:p>
            <a:pPr lvl="4"/>
            <a:r>
              <a:rPr lang="en-GB" dirty="0" smtClean="0"/>
              <a:t>Sixth Outline Level</a:t>
            </a:r>
          </a:p>
          <a:p>
            <a:pPr lvl="4"/>
            <a:r>
              <a:rPr lang="en-GB" dirty="0" smtClean="0"/>
              <a:t>Seventh Outline Level</a:t>
            </a:r>
          </a:p>
          <a:p>
            <a:pPr lvl="4"/>
            <a:r>
              <a:rPr lang="en-GB" dirty="0" smtClean="0"/>
              <a:t>Eighth Outline Level</a:t>
            </a:r>
          </a:p>
          <a:p>
            <a:pPr lvl="4"/>
            <a:r>
              <a:rPr lang="en-GB" dirty="0" smtClean="0"/>
              <a:t>Ninth Outline Level</a:t>
            </a:r>
          </a:p>
        </p:txBody>
      </p:sp>
      <p:grpSp>
        <p:nvGrpSpPr>
          <p:cNvPr id="1029" name="Group 5"/>
          <p:cNvGrpSpPr>
            <a:grpSpLocks/>
          </p:cNvGrpSpPr>
          <p:nvPr/>
        </p:nvGrpSpPr>
        <p:grpSpPr bwMode="auto">
          <a:xfrm>
            <a:off x="0" y="833438"/>
            <a:ext cx="9142413" cy="79375"/>
            <a:chOff x="0" y="525"/>
            <a:chExt cx="5759" cy="50"/>
          </a:xfrm>
        </p:grpSpPr>
        <p:sp>
          <p:nvSpPr>
            <p:cNvPr id="1030" name="Rectangle 6"/>
            <p:cNvSpPr>
              <a:spLocks noChangeArrowheads="1"/>
            </p:cNvSpPr>
            <p:nvPr/>
          </p:nvSpPr>
          <p:spPr bwMode="auto">
            <a:xfrm>
              <a:off x="0" y="525"/>
              <a:ext cx="5760" cy="17"/>
            </a:xfrm>
            <a:prstGeom prst="rect">
              <a:avLst/>
            </a:prstGeom>
            <a:solidFill>
              <a:srgbClr val="2A7E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" name="Rectangle 7"/>
            <p:cNvSpPr>
              <a:spLocks noChangeArrowheads="1"/>
            </p:cNvSpPr>
            <p:nvPr/>
          </p:nvSpPr>
          <p:spPr bwMode="auto">
            <a:xfrm>
              <a:off x="0" y="559"/>
              <a:ext cx="5760" cy="17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" name="Rectangle 8"/>
            <p:cNvSpPr>
              <a:spLocks noChangeArrowheads="1"/>
            </p:cNvSpPr>
            <p:nvPr/>
          </p:nvSpPr>
          <p:spPr bwMode="auto">
            <a:xfrm>
              <a:off x="0" y="542"/>
              <a:ext cx="5760" cy="23"/>
            </a:xfrm>
            <a:prstGeom prst="rect">
              <a:avLst/>
            </a:prstGeom>
            <a:solidFill>
              <a:srgbClr val="0017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5" r:id="rId3"/>
    <p:sldLayoutId id="2147483656" r:id="rId4"/>
    <p:sldLayoutId id="2147483674" r:id="rId5"/>
    <p:sldLayoutId id="2147483676" r:id="rId6"/>
  </p:sldLayoutIdLst>
  <p:timing>
    <p:tnLst>
      <p:par>
        <p:cTn id="1" dur="indefinite" restart="never" nodeType="tmRoot"/>
      </p:par>
    </p:tnLst>
  </p:timing>
  <p:txStyles>
    <p:titleStyle>
      <a:lvl1pPr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0">
          <a:solidFill>
            <a:srgbClr val="FFFF00"/>
          </a:solidFill>
          <a:latin typeface="+mj-lt"/>
          <a:ea typeface="+mj-ea"/>
          <a:cs typeface="+mj-cs"/>
        </a:defRPr>
      </a:lvl1pPr>
      <a:lvl2pPr marL="742950" indent="-28575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00"/>
          </a:solidFill>
          <a:latin typeface="Trebuchet MS" pitchFamily="34" charset="0"/>
          <a:cs typeface="DejaVu Sans" pitchFamily="34" charset="0"/>
        </a:defRPr>
      </a:lvl2pPr>
      <a:lvl3pPr marL="11430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00"/>
          </a:solidFill>
          <a:latin typeface="Trebuchet MS" pitchFamily="34" charset="0"/>
          <a:cs typeface="DejaVu Sans" pitchFamily="34" charset="0"/>
        </a:defRPr>
      </a:lvl3pPr>
      <a:lvl4pPr marL="16002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00"/>
          </a:solidFill>
          <a:latin typeface="Trebuchet MS" pitchFamily="34" charset="0"/>
          <a:cs typeface="DejaVu Sans" pitchFamily="34" charset="0"/>
        </a:defRPr>
      </a:lvl4pPr>
      <a:lvl5pPr marL="20574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00"/>
          </a:solidFill>
          <a:latin typeface="Trebuchet MS" pitchFamily="34" charset="0"/>
          <a:cs typeface="DejaVu Sans" pitchFamily="34" charset="0"/>
        </a:defRPr>
      </a:lvl5pPr>
      <a:lvl6pPr marL="25146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00"/>
          </a:solidFill>
          <a:latin typeface="Trebuchet MS" pitchFamily="34" charset="0"/>
          <a:cs typeface="DejaVu Sans" pitchFamily="34" charset="0"/>
        </a:defRPr>
      </a:lvl6pPr>
      <a:lvl7pPr marL="29718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00"/>
          </a:solidFill>
          <a:latin typeface="Trebuchet MS" pitchFamily="34" charset="0"/>
          <a:cs typeface="DejaVu Sans" pitchFamily="34" charset="0"/>
        </a:defRPr>
      </a:lvl7pPr>
      <a:lvl8pPr marL="34290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00"/>
          </a:solidFill>
          <a:latin typeface="Trebuchet MS" pitchFamily="34" charset="0"/>
          <a:cs typeface="DejaVu Sans" pitchFamily="34" charset="0"/>
        </a:defRPr>
      </a:lvl8pPr>
      <a:lvl9pPr marL="38862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00"/>
          </a:solidFill>
          <a:latin typeface="Trebuchet MS" pitchFamily="34" charset="0"/>
          <a:cs typeface="DejaVu Sans" pitchFamily="34" charset="0"/>
        </a:defRPr>
      </a:lvl9pPr>
    </p:titleStyle>
    <p:bodyStyle>
      <a:lvl1pPr marL="342900" indent="-342900" algn="l" defTabSz="457200" rtl="0" fontAlgn="base">
        <a:spcBef>
          <a:spcPts val="1600"/>
        </a:spcBef>
        <a:spcAft>
          <a:spcPct val="0"/>
        </a:spcAft>
        <a:buClr>
          <a:srgbClr val="33CC33"/>
        </a:buClr>
        <a:buSzPct val="100000"/>
        <a:buChar char="•"/>
        <a:defRPr sz="3200" b="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700"/>
        </a:spcBef>
        <a:spcAft>
          <a:spcPct val="0"/>
        </a:spcAft>
        <a:buClr>
          <a:srgbClr val="33CC33"/>
        </a:buClr>
        <a:buSzPct val="100000"/>
        <a:buChar char="•"/>
        <a:defRPr sz="2800" b="0">
          <a:solidFill>
            <a:srgbClr val="FFFFFF"/>
          </a:solidFill>
          <a:latin typeface="+mn-lt"/>
          <a:cs typeface="+mn-cs"/>
        </a:defRPr>
      </a:lvl2pPr>
      <a:lvl3pPr marL="1143000" indent="-228600" algn="l" defTabSz="457200" rtl="0" fontAlgn="base">
        <a:spcBef>
          <a:spcPts val="150"/>
        </a:spcBef>
        <a:spcAft>
          <a:spcPct val="0"/>
        </a:spcAft>
        <a:buClr>
          <a:srgbClr val="33CC33"/>
        </a:buClr>
        <a:buSzPct val="100000"/>
        <a:buChar char="•"/>
        <a:defRPr sz="2400" b="0">
          <a:solidFill>
            <a:srgbClr val="66CCFF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defTabSz="457200" rtl="0" fontAlgn="base">
        <a:spcBef>
          <a:spcPts val="125"/>
        </a:spcBef>
        <a:spcAft>
          <a:spcPct val="0"/>
        </a:spcAft>
        <a:buClr>
          <a:srgbClr val="33CC33"/>
        </a:buClr>
        <a:buSzPct val="100000"/>
        <a:buChar char="•"/>
        <a:defRPr sz="2000" b="0">
          <a:solidFill>
            <a:srgbClr val="66CCFF"/>
          </a:solidFill>
          <a:latin typeface="+mn-lt"/>
          <a:cs typeface="+mn-cs"/>
        </a:defRPr>
      </a:lvl4pPr>
      <a:lvl5pPr marL="2057400" indent="-228600" algn="l" defTabSz="457200" rtl="0" fontAlgn="base">
        <a:spcBef>
          <a:spcPts val="1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0">
          <a:solidFill>
            <a:srgbClr val="66CCFF"/>
          </a:solidFill>
          <a:latin typeface="+mn-lt"/>
          <a:cs typeface="+mn-cs"/>
        </a:defRPr>
      </a:lvl5pPr>
      <a:lvl6pPr marL="2514600" indent="-228600" algn="l" defTabSz="457200" rtl="0" fontAlgn="base">
        <a:spcBef>
          <a:spcPts val="1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66CCFF"/>
          </a:solidFill>
          <a:latin typeface="+mn-lt"/>
          <a:cs typeface="+mn-cs"/>
        </a:defRPr>
      </a:lvl6pPr>
      <a:lvl7pPr marL="2971800" indent="-228600" algn="l" defTabSz="457200" rtl="0" fontAlgn="base">
        <a:spcBef>
          <a:spcPts val="1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66CCFF"/>
          </a:solidFill>
          <a:latin typeface="+mn-lt"/>
          <a:cs typeface="+mn-cs"/>
        </a:defRPr>
      </a:lvl7pPr>
      <a:lvl8pPr marL="3429000" indent="-228600" algn="l" defTabSz="457200" rtl="0" fontAlgn="base">
        <a:spcBef>
          <a:spcPts val="1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66CCFF"/>
          </a:solidFill>
          <a:latin typeface="+mn-lt"/>
          <a:cs typeface="+mn-cs"/>
        </a:defRPr>
      </a:lvl8pPr>
      <a:lvl9pPr marL="3886200" indent="-228600" algn="l" defTabSz="457200" rtl="0" fontAlgn="base">
        <a:spcBef>
          <a:spcPts val="1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66CCF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100000">
              <a:srgbClr val="27279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812800"/>
            <a:ext cx="7769225" cy="1189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title text format</a:t>
            </a:r>
          </a:p>
        </p:txBody>
      </p:sp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609600" y="3886200"/>
            <a:ext cx="7924800" cy="206428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John B. </a:t>
            </a:r>
            <a:r>
              <a:rPr lang="en-U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Cole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1" dirty="0" smtClean="0">
                <a:solidFill>
                  <a:srgbClr val="66CCFF"/>
                </a:solidFill>
                <a:latin typeface="Trebuchet MS" pitchFamily="34" charset="0"/>
              </a:rPr>
              <a:t>Animal Genomics</a:t>
            </a:r>
            <a:r>
              <a:rPr lang="en-US" sz="2000" b="1" baseline="0" dirty="0" smtClean="0">
                <a:solidFill>
                  <a:srgbClr val="66CCFF"/>
                </a:solidFill>
                <a:latin typeface="Trebuchet MS" pitchFamily="34" charset="0"/>
              </a:rPr>
              <a:t> and </a:t>
            </a:r>
            <a:r>
              <a:rPr lang="en-US" sz="2000" b="1" dirty="0" smtClean="0">
                <a:solidFill>
                  <a:srgbClr val="66CCFF"/>
                </a:solidFill>
                <a:latin typeface="Trebuchet MS" pitchFamily="34" charset="0"/>
              </a:rPr>
              <a:t>Improvement Laboratory</a:t>
            </a:r>
            <a:endParaRPr lang="en-US" sz="2000" b="1" dirty="0">
              <a:solidFill>
                <a:srgbClr val="66CCFF"/>
              </a:solidFill>
              <a:latin typeface="Trebuchet MS" pitchFamily="34" charset="0"/>
            </a:endParaRP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1" dirty="0">
                <a:solidFill>
                  <a:srgbClr val="66CCFF"/>
                </a:solidFill>
                <a:latin typeface="Trebuchet MS" pitchFamily="34" charset="0"/>
              </a:rPr>
              <a:t>Agricultural Research Service, USDA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1" dirty="0">
                <a:solidFill>
                  <a:srgbClr val="66CCFF"/>
                </a:solidFill>
                <a:latin typeface="Trebuchet MS" pitchFamily="34" charset="0"/>
              </a:rPr>
              <a:t>Beltsville, MD 20705-</a:t>
            </a:r>
            <a:r>
              <a:rPr lang="en-US" sz="2000" b="1" dirty="0" smtClean="0">
                <a:solidFill>
                  <a:srgbClr val="66CCFF"/>
                </a:solidFill>
                <a:latin typeface="Trebuchet MS" pitchFamily="34" charset="0"/>
              </a:rPr>
              <a:t>2350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000" b="1" dirty="0">
              <a:solidFill>
                <a:srgbClr val="66CCFF"/>
              </a:solidFill>
              <a:latin typeface="Trebuchet MS" pitchFamily="34" charset="0"/>
            </a:endParaRP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1" dirty="0" err="1">
                <a:solidFill>
                  <a:srgbClr val="00FF00"/>
                </a:solidFill>
                <a:latin typeface="Trebuchet MS" pitchFamily="34" charset="0"/>
              </a:rPr>
              <a:t>john.cole@ars.usda.gov</a:t>
            </a:r>
            <a:endParaRPr lang="en-US" sz="2000" b="1" dirty="0">
              <a:solidFill>
                <a:srgbClr val="00FF00"/>
              </a:solidFill>
              <a:latin typeface="Trebuchet MS" pitchFamily="34" charset="0"/>
            </a:endParaRPr>
          </a:p>
        </p:txBody>
      </p:sp>
      <p:grpSp>
        <p:nvGrpSpPr>
          <p:cNvPr id="2056" name="Group 8"/>
          <p:cNvGrpSpPr>
            <a:grpSpLocks/>
          </p:cNvGrpSpPr>
          <p:nvPr/>
        </p:nvGrpSpPr>
        <p:grpSpPr bwMode="auto">
          <a:xfrm>
            <a:off x="0" y="2970213"/>
            <a:ext cx="9142413" cy="79375"/>
            <a:chOff x="0" y="1871"/>
            <a:chExt cx="5759" cy="50"/>
          </a:xfrm>
        </p:grpSpPr>
        <p:sp>
          <p:nvSpPr>
            <p:cNvPr id="2057" name="Rectangle 9"/>
            <p:cNvSpPr>
              <a:spLocks noChangeArrowheads="1"/>
            </p:cNvSpPr>
            <p:nvPr/>
          </p:nvSpPr>
          <p:spPr bwMode="auto">
            <a:xfrm>
              <a:off x="0" y="1871"/>
              <a:ext cx="5760" cy="17"/>
            </a:xfrm>
            <a:prstGeom prst="rect">
              <a:avLst/>
            </a:prstGeom>
            <a:solidFill>
              <a:srgbClr val="2A7E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8" name="Rectangle 10"/>
            <p:cNvSpPr>
              <a:spLocks noChangeArrowheads="1"/>
            </p:cNvSpPr>
            <p:nvPr/>
          </p:nvSpPr>
          <p:spPr bwMode="auto">
            <a:xfrm>
              <a:off x="0" y="1905"/>
              <a:ext cx="5760" cy="17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9" name="Rectangle 11"/>
            <p:cNvSpPr>
              <a:spLocks noChangeArrowheads="1"/>
            </p:cNvSpPr>
            <p:nvPr/>
          </p:nvSpPr>
          <p:spPr bwMode="auto">
            <a:xfrm>
              <a:off x="0" y="1888"/>
              <a:ext cx="5760" cy="23"/>
            </a:xfrm>
            <a:prstGeom prst="rect">
              <a:avLst/>
            </a:prstGeom>
            <a:solidFill>
              <a:srgbClr val="0017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0" name="Picture 9" descr="USDA_W-B.jpg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31040" y="6192040"/>
            <a:ext cx="829001" cy="56692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iming>
    <p:tnLst>
      <p:par>
        <p:cTn id="1" dur="indefinite" restart="never" nodeType="tmRoot"/>
      </p:par>
    </p:tnLst>
  </p:timing>
  <p:txStyles>
    <p:titleStyle>
      <a:lvl1pPr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00"/>
          </a:solidFill>
          <a:latin typeface="+mj-lt"/>
          <a:ea typeface="+mj-ea"/>
          <a:cs typeface="+mj-cs"/>
        </a:defRPr>
      </a:lvl1pPr>
      <a:lvl2pPr marL="742950" indent="-28575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00"/>
          </a:solidFill>
          <a:latin typeface="Trebuchet MS" pitchFamily="34" charset="0"/>
          <a:cs typeface="DejaVu Sans" pitchFamily="34" charset="0"/>
        </a:defRPr>
      </a:lvl2pPr>
      <a:lvl3pPr marL="11430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00"/>
          </a:solidFill>
          <a:latin typeface="Trebuchet MS" pitchFamily="34" charset="0"/>
          <a:cs typeface="DejaVu Sans" pitchFamily="34" charset="0"/>
        </a:defRPr>
      </a:lvl3pPr>
      <a:lvl4pPr marL="16002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00"/>
          </a:solidFill>
          <a:latin typeface="Trebuchet MS" pitchFamily="34" charset="0"/>
          <a:cs typeface="DejaVu Sans" pitchFamily="34" charset="0"/>
        </a:defRPr>
      </a:lvl4pPr>
      <a:lvl5pPr marL="20574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00"/>
          </a:solidFill>
          <a:latin typeface="Trebuchet MS" pitchFamily="34" charset="0"/>
          <a:cs typeface="DejaVu Sans" pitchFamily="34" charset="0"/>
        </a:defRPr>
      </a:lvl5pPr>
      <a:lvl6pPr marL="25146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00"/>
          </a:solidFill>
          <a:latin typeface="Trebuchet MS" pitchFamily="34" charset="0"/>
          <a:cs typeface="DejaVu Sans" pitchFamily="34" charset="0"/>
        </a:defRPr>
      </a:lvl6pPr>
      <a:lvl7pPr marL="29718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00"/>
          </a:solidFill>
          <a:latin typeface="Trebuchet MS" pitchFamily="34" charset="0"/>
          <a:cs typeface="DejaVu Sans" pitchFamily="34" charset="0"/>
        </a:defRPr>
      </a:lvl7pPr>
      <a:lvl8pPr marL="34290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00"/>
          </a:solidFill>
          <a:latin typeface="Trebuchet MS" pitchFamily="34" charset="0"/>
          <a:cs typeface="DejaVu Sans" pitchFamily="34" charset="0"/>
        </a:defRPr>
      </a:lvl8pPr>
      <a:lvl9pPr marL="38862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00"/>
          </a:solidFill>
          <a:latin typeface="Trebuchet MS" pitchFamily="34" charset="0"/>
          <a:cs typeface="DejaVu Sans" pitchFamily="34" charset="0"/>
        </a:defRPr>
      </a:lvl9pPr>
    </p:titleStyle>
    <p:bodyStyle>
      <a:lvl1pPr marL="342900" indent="-342900" algn="l" defTabSz="457200" rtl="0" fontAlgn="base">
        <a:spcBef>
          <a:spcPts val="1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b="1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FFFFFF"/>
          </a:solidFill>
          <a:latin typeface="+mn-lt"/>
          <a:cs typeface="+mn-cs"/>
        </a:defRPr>
      </a:lvl2pPr>
      <a:lvl3pPr marL="1143000" indent="-228600" algn="l" defTabSz="457200" rtl="0" fontAlgn="base">
        <a:spcBef>
          <a:spcPts val="1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 b="1">
          <a:solidFill>
            <a:srgbClr val="66CCFF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defTabSz="457200" rtl="0" fontAlgn="base">
        <a:spcBef>
          <a:spcPts val="1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66CCFF"/>
          </a:solidFill>
          <a:latin typeface="+mn-lt"/>
          <a:cs typeface="+mn-cs"/>
        </a:defRPr>
      </a:lvl4pPr>
      <a:lvl5pPr marL="2057400" indent="-228600" algn="l" defTabSz="457200" rtl="0" fontAlgn="base">
        <a:spcBef>
          <a:spcPts val="1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66CCFF"/>
          </a:solidFill>
          <a:latin typeface="+mn-lt"/>
          <a:cs typeface="+mn-cs"/>
        </a:defRPr>
      </a:lvl5pPr>
      <a:lvl6pPr marL="2514600" indent="-228600" algn="l" defTabSz="457200" rtl="0" fontAlgn="base">
        <a:spcBef>
          <a:spcPts val="1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66CCFF"/>
          </a:solidFill>
          <a:latin typeface="+mn-lt"/>
          <a:cs typeface="+mn-cs"/>
        </a:defRPr>
      </a:lvl6pPr>
      <a:lvl7pPr marL="2971800" indent="-228600" algn="l" defTabSz="457200" rtl="0" fontAlgn="base">
        <a:spcBef>
          <a:spcPts val="1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66CCFF"/>
          </a:solidFill>
          <a:latin typeface="+mn-lt"/>
          <a:cs typeface="+mn-cs"/>
        </a:defRPr>
      </a:lvl7pPr>
      <a:lvl8pPr marL="3429000" indent="-228600" algn="l" defTabSz="457200" rtl="0" fontAlgn="base">
        <a:spcBef>
          <a:spcPts val="1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66CCFF"/>
          </a:solidFill>
          <a:latin typeface="+mn-lt"/>
          <a:cs typeface="+mn-cs"/>
        </a:defRPr>
      </a:lvl8pPr>
      <a:lvl9pPr marL="3886200" indent="-228600" algn="l" defTabSz="457200" rtl="0" fontAlgn="base">
        <a:spcBef>
          <a:spcPts val="1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66CCF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aipl.arsusda.gov/reference/recessive_haplotypes_ARR-G3.html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alphaModFix amt="2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57956" y="-152399"/>
            <a:ext cx="9278156" cy="7010400"/>
          </a:xfrm>
          <a:prstGeom prst="rect">
            <a:avLst/>
          </a:prstGeom>
        </p:spPr>
      </p:pic>
      <p:sp>
        <p:nvSpPr>
          <p:cNvPr id="5121" name="Rectangle 1"/>
          <p:cNvSpPr>
            <a:spLocks noGrp="1" noChangeArrowheads="1"/>
          </p:cNvSpPr>
          <p:nvPr>
            <p:ph type="ctrTitle" idx="4294967295"/>
          </p:nvPr>
        </p:nvSpPr>
        <p:spPr>
          <a:xfrm>
            <a:off x="381000" y="1302603"/>
            <a:ext cx="8382000" cy="830997"/>
          </a:xfrm>
        </p:spPr>
        <p:txBody>
          <a:bodyPr/>
          <a:lstStyle/>
          <a:p>
            <a:r>
              <a:rPr lang="en-US" sz="5400" dirty="0" smtClean="0">
                <a:latin typeface="Trebuchet MS" charset="0"/>
              </a:rPr>
              <a:t>What direction should US dairy research take </a:t>
            </a:r>
            <a:r>
              <a:rPr lang="en-US" sz="5400" dirty="0">
                <a:latin typeface="Trebuchet MS" charset="0"/>
              </a:rPr>
              <a:t>in the </a:t>
            </a:r>
            <a:r>
              <a:rPr lang="en-US" sz="5400" dirty="0" smtClean="0">
                <a:latin typeface="Trebuchet MS" charset="0"/>
              </a:rPr>
              <a:t>future?</a:t>
            </a:r>
            <a:endParaRPr lang="en-US" sz="54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27105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/>
          <p:nvPr>
            <p:extLst/>
          </p:nvPr>
        </p:nvGraphicFramePr>
        <p:xfrm>
          <a:off x="152399" y="1077186"/>
          <a:ext cx="8728529" cy="5535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Genotypes are abundant</a:t>
            </a:r>
          </a:p>
        </p:txBody>
      </p:sp>
    </p:spTree>
    <p:extLst>
      <p:ext uri="{BB962C8B-B14F-4D97-AF65-F5344CB8AC3E}">
        <p14:creationId xmlns:p14="http://schemas.microsoft.com/office/powerpoint/2010/main" xmlns="" val="1470950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Genotypes can be applied to many traits</a:t>
            </a:r>
            <a:endParaRPr lang="en-US" dirty="0"/>
          </a:p>
        </p:txBody>
      </p:sp>
      <p:sp>
        <p:nvSpPr>
          <p:cNvPr id="1002499" name="Rectangle 3"/>
          <p:cNvSpPr>
            <a:spLocks noGrp="1" noChangeArrowheads="1"/>
          </p:cNvSpPr>
          <p:nvPr>
            <p:ph idx="1"/>
          </p:nvPr>
        </p:nvSpPr>
        <p:spPr>
          <a:xfrm>
            <a:off x="455613" y="1265396"/>
            <a:ext cx="8226425" cy="4678204"/>
          </a:xfrm>
        </p:spPr>
        <p:txBody>
          <a:bodyPr/>
          <a:lstStyle/>
          <a:p>
            <a:pPr>
              <a:lnSpc>
                <a:spcPts val="3200"/>
              </a:lnSpc>
              <a:spcBef>
                <a:spcPts val="0"/>
              </a:spcBef>
              <a:spcAft>
                <a:spcPts val="2700"/>
              </a:spcAft>
            </a:pPr>
            <a:r>
              <a:rPr lang="en-AU" sz="2800" dirty="0" smtClean="0"/>
              <a:t>An animal’s genotype is good for all traits </a:t>
            </a:r>
            <a:endParaRPr lang="en-US" sz="2800" dirty="0" smtClean="0"/>
          </a:p>
          <a:p>
            <a:pPr>
              <a:lnSpc>
                <a:spcPts val="3200"/>
              </a:lnSpc>
              <a:spcBef>
                <a:spcPts val="0"/>
              </a:spcBef>
              <a:spcAft>
                <a:spcPts val="2700"/>
              </a:spcAft>
            </a:pPr>
            <a:r>
              <a:rPr lang="en-US" sz="2800" dirty="0" smtClean="0"/>
              <a:t>Traditional evaluations are required for accurate estimates of SNP effects</a:t>
            </a:r>
          </a:p>
          <a:p>
            <a:pPr>
              <a:lnSpc>
                <a:spcPts val="3200"/>
              </a:lnSpc>
              <a:spcBef>
                <a:spcPts val="0"/>
              </a:spcBef>
              <a:spcAft>
                <a:spcPts val="2700"/>
              </a:spcAft>
            </a:pPr>
            <a:r>
              <a:rPr lang="en-US" sz="2800" dirty="0" smtClean="0"/>
              <a:t>Traditional evaluations not currently available for heat tolerance or feed efficiency</a:t>
            </a:r>
          </a:p>
          <a:p>
            <a:pPr>
              <a:lnSpc>
                <a:spcPts val="3200"/>
              </a:lnSpc>
              <a:spcBef>
                <a:spcPts val="0"/>
              </a:spcBef>
              <a:spcAft>
                <a:spcPts val="2700"/>
              </a:spcAft>
            </a:pPr>
            <a:r>
              <a:rPr lang="en-US" sz="2800" dirty="0" smtClean="0"/>
              <a:t>Research populations could provide data for traits that are expensive to measure</a:t>
            </a:r>
          </a:p>
          <a:p>
            <a:pPr>
              <a:lnSpc>
                <a:spcPts val="3200"/>
              </a:lnSpc>
              <a:spcBef>
                <a:spcPts val="0"/>
              </a:spcBef>
              <a:spcAft>
                <a:spcPts val="2700"/>
              </a:spcAft>
            </a:pPr>
            <a:r>
              <a:rPr lang="en-US" sz="2800" dirty="0" smtClean="0"/>
              <a:t>Will resulting evaluations work in target population?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117923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22148613"/>
              </p:ext>
            </p:extLst>
          </p:nvPr>
        </p:nvGraphicFramePr>
        <p:xfrm>
          <a:off x="200529" y="1143000"/>
          <a:ext cx="8742944" cy="41961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90071"/>
                <a:gridCol w="1066800"/>
                <a:gridCol w="1905000"/>
                <a:gridCol w="2895600"/>
                <a:gridCol w="228600"/>
                <a:gridCol w="1856873"/>
              </a:tblGrid>
              <a:tr h="340452">
                <a:tc>
                  <a:txBody>
                    <a:bodyPr/>
                    <a:lstStyle/>
                    <a:p>
                      <a:r>
                        <a:rPr lang="en-US" sz="1800" b="1" baseline="0" dirty="0" smtClean="0">
                          <a:solidFill>
                            <a:srgbClr val="00FF00"/>
                          </a:solidFill>
                          <a:latin typeface="Trebuchet MS"/>
                          <a:cs typeface="Trebuchet MS"/>
                        </a:rPr>
                        <a:t>Name</a:t>
                      </a:r>
                      <a:endParaRPr lang="en-US" sz="1800" b="1" baseline="0" dirty="0">
                        <a:solidFill>
                          <a:srgbClr val="00FF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baseline="0" dirty="0" smtClean="0">
                          <a:solidFill>
                            <a:srgbClr val="00FF00"/>
                          </a:solidFill>
                          <a:latin typeface="Trebuchet MS"/>
                          <a:cs typeface="Trebuchet MS"/>
                        </a:rPr>
                        <a:t>Chrome</a:t>
                      </a:r>
                      <a:endParaRPr lang="en-US" sz="1800" b="1" baseline="0" dirty="0">
                        <a:solidFill>
                          <a:srgbClr val="00FF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baseline="0" dirty="0" smtClean="0">
                          <a:solidFill>
                            <a:srgbClr val="00FF00"/>
                          </a:solidFill>
                          <a:latin typeface="Trebuchet MS"/>
                          <a:cs typeface="Trebuchet MS"/>
                        </a:rPr>
                        <a:t>Location (Mbp)</a:t>
                      </a:r>
                      <a:endParaRPr lang="en-US" sz="1800" b="1" baseline="0" dirty="0">
                        <a:solidFill>
                          <a:srgbClr val="00FF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baseline="0" dirty="0" err="1" smtClean="0">
                          <a:solidFill>
                            <a:srgbClr val="00FF00"/>
                          </a:solidFill>
                          <a:latin typeface="Trebuchet MS"/>
                          <a:cs typeface="Trebuchet MS"/>
                        </a:rPr>
                        <a:t>Freq</a:t>
                      </a:r>
                      <a:r>
                        <a:rPr lang="en-US" sz="1800" b="1" baseline="0" dirty="0" smtClean="0">
                          <a:solidFill>
                            <a:srgbClr val="00FF00"/>
                          </a:solidFill>
                          <a:latin typeface="Trebuchet MS"/>
                          <a:cs typeface="Trebuchet MS"/>
                        </a:rPr>
                        <a:t> of minor haplotype</a:t>
                      </a:r>
                      <a:endParaRPr lang="en-US" sz="1800" b="1" baseline="0" dirty="0">
                        <a:solidFill>
                          <a:srgbClr val="00FF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baseline="0" dirty="0">
                        <a:solidFill>
                          <a:srgbClr val="00FF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baseline="0" dirty="0" smtClean="0">
                          <a:solidFill>
                            <a:srgbClr val="00FF00"/>
                          </a:solidFill>
                          <a:latin typeface="Trebuchet MS"/>
                          <a:cs typeface="Trebuchet MS"/>
                        </a:rPr>
                        <a:t>Gene Name</a:t>
                      </a:r>
                      <a:endParaRPr lang="en-US" sz="1800" b="1" baseline="0" dirty="0">
                        <a:solidFill>
                          <a:srgbClr val="00FF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HH1</a:t>
                      </a:r>
                      <a:endParaRPr lang="en-US" sz="1800" b="1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5</a:t>
                      </a:r>
                      <a:endParaRPr lang="en-US" sz="1800" b="1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63.15</a:t>
                      </a:r>
                      <a:endParaRPr lang="en-US" sz="1800" b="1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1.92</a:t>
                      </a:r>
                      <a:endParaRPr lang="en-US" sz="1800" b="1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i="1" dirty="0" smtClean="0">
                          <a:solidFill>
                            <a:srgbClr val="FFFF00"/>
                          </a:solidFill>
                          <a:latin typeface="Trebuchet MS"/>
                          <a:cs typeface="Trebuchet MS"/>
                        </a:rPr>
                        <a:t>APAF1</a:t>
                      </a:r>
                      <a:endParaRPr lang="en-US" sz="1800" b="1" i="1" dirty="0">
                        <a:solidFill>
                          <a:srgbClr val="FFFF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6255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HH2</a:t>
                      </a:r>
                      <a:endParaRPr lang="en-US" sz="1800" b="1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1</a:t>
                      </a:r>
                      <a:endParaRPr lang="en-US" sz="1800" b="1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94.8</a:t>
                      </a:r>
                      <a:r>
                        <a:rPr lang="en-US" sz="1800" b="1" baseline="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to </a:t>
                      </a:r>
                      <a:r>
                        <a:rPr lang="en-US" sz="18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96.6</a:t>
                      </a:r>
                      <a:endParaRPr lang="en-US" sz="1800" b="1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1.66</a:t>
                      </a:r>
                      <a:endParaRPr lang="en-US" sz="1800" b="1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unknown</a:t>
                      </a:r>
                      <a:endParaRPr lang="en-US" sz="1800" b="1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/>
                </a:tc>
              </a:tr>
              <a:tr h="364309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HH3</a:t>
                      </a:r>
                      <a:endParaRPr lang="en-US" sz="1800" b="1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8</a:t>
                      </a:r>
                      <a:endParaRPr lang="en-US" sz="1800" b="1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95.41</a:t>
                      </a:r>
                      <a:endParaRPr lang="en-US" sz="1800" b="1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2.95</a:t>
                      </a:r>
                      <a:endParaRPr lang="en-US" sz="1800" b="1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1" dirty="0" smtClean="0">
                          <a:solidFill>
                            <a:srgbClr val="FFFF00"/>
                          </a:solidFill>
                          <a:latin typeface="Trebuchet MS"/>
                          <a:cs typeface="Trebuchet MS"/>
                        </a:rPr>
                        <a:t>SMC2</a:t>
                      </a:r>
                      <a:endParaRPr lang="en-US" sz="1800" b="1" i="1" dirty="0">
                        <a:solidFill>
                          <a:srgbClr val="FFFF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/>
                </a:tc>
              </a:tr>
              <a:tr h="396332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HH4</a:t>
                      </a:r>
                      <a:endParaRPr lang="en-US" sz="1800" b="1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1</a:t>
                      </a:r>
                      <a:endParaRPr lang="en-US" sz="1800" b="1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1.27</a:t>
                      </a:r>
                      <a:endParaRPr lang="en-US" sz="1800" b="1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0.37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 smtClean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1" dirty="0" smtClean="0">
                          <a:solidFill>
                            <a:srgbClr val="FFFF00"/>
                          </a:solidFill>
                          <a:latin typeface="Trebuchet MS"/>
                          <a:cs typeface="Trebuchet MS"/>
                        </a:rPr>
                        <a:t>GART</a:t>
                      </a:r>
                      <a:endParaRPr lang="en-US" sz="1800" b="1" i="1" dirty="0">
                        <a:solidFill>
                          <a:srgbClr val="FFFF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HH5</a:t>
                      </a:r>
                      <a:endParaRPr lang="en-US" sz="1800" b="1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9</a:t>
                      </a:r>
                      <a:endParaRPr lang="en-US" sz="1800" b="1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92</a:t>
                      </a:r>
                      <a:r>
                        <a:rPr lang="en-US" sz="1800" b="1" baseline="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to </a:t>
                      </a:r>
                      <a:r>
                        <a:rPr lang="en-US" sz="18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94</a:t>
                      </a:r>
                      <a:endParaRPr lang="en-US" sz="1800" b="1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2.22</a:t>
                      </a:r>
                      <a:endParaRPr lang="en-US" sz="1800" b="1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unknown</a:t>
                      </a:r>
                      <a:endParaRPr lang="en-US" sz="1800" b="1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/>
                </a:tc>
              </a:tr>
              <a:tr h="342111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00FF00"/>
                          </a:solidFill>
                          <a:latin typeface="Trebuchet MS"/>
                          <a:cs typeface="Trebuchet MS"/>
                        </a:rPr>
                        <a:t>JH1</a:t>
                      </a:r>
                      <a:endParaRPr lang="en-US" sz="1800" b="1" dirty="0">
                        <a:solidFill>
                          <a:srgbClr val="00FF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15</a:t>
                      </a:r>
                      <a:endParaRPr lang="en-US" sz="1800" b="1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15.70</a:t>
                      </a:r>
                      <a:endParaRPr lang="en-US" sz="1800" b="1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12.10</a:t>
                      </a:r>
                      <a:endParaRPr lang="en-US" sz="1800" b="1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1" dirty="0" smtClean="0">
                          <a:solidFill>
                            <a:srgbClr val="FFFF00"/>
                          </a:solidFill>
                          <a:latin typeface="Trebuchet MS"/>
                          <a:cs typeface="Trebuchet MS"/>
                        </a:rPr>
                        <a:t>CWC15</a:t>
                      </a:r>
                      <a:endParaRPr lang="en-US" sz="1800" b="1" i="1" dirty="0">
                        <a:solidFill>
                          <a:srgbClr val="FFFF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/>
                </a:tc>
              </a:tr>
              <a:tr h="3421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FF00"/>
                          </a:solidFill>
                          <a:latin typeface="+mn-lt"/>
                          <a:cs typeface="Trebuchet MS"/>
                        </a:rPr>
                        <a:t>JH2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26</a:t>
                      </a:r>
                      <a:endParaRPr lang="en-US" sz="1800" b="1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8.81 to 9.41</a:t>
                      </a:r>
                      <a:endParaRPr lang="en-US" sz="1800" b="1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1.3</a:t>
                      </a:r>
                      <a:endParaRPr lang="en-US" sz="1800" b="1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FFFFFF"/>
                          </a:solidFill>
                          <a:latin typeface="+mn-lt"/>
                          <a:cs typeface="Trebuchet MS"/>
                        </a:rPr>
                        <a:t>unknown</a:t>
                      </a:r>
                    </a:p>
                  </a:txBody>
                  <a:tcPr/>
                </a:tc>
              </a:tr>
              <a:tr h="357351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6600"/>
                          </a:solidFill>
                          <a:latin typeface="Trebuchet MS"/>
                          <a:cs typeface="Trebuchet MS"/>
                        </a:rPr>
                        <a:t>BH1</a:t>
                      </a:r>
                      <a:endParaRPr lang="en-US" sz="1800" b="1" dirty="0">
                        <a:solidFill>
                          <a:srgbClr val="FF66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7</a:t>
                      </a:r>
                      <a:endParaRPr lang="en-US" sz="1800" b="1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42.8</a:t>
                      </a:r>
                      <a:r>
                        <a:rPr lang="en-US" sz="1800" b="1" baseline="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to </a:t>
                      </a:r>
                      <a:r>
                        <a:rPr lang="en-US" sz="18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47.0</a:t>
                      </a:r>
                      <a:endParaRPr lang="en-US" sz="1800" b="1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6.67</a:t>
                      </a:r>
                      <a:endParaRPr lang="en-US" sz="1800" b="1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unknown</a:t>
                      </a:r>
                      <a:endParaRPr lang="en-US" sz="1800" b="1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6600"/>
                          </a:solidFill>
                          <a:latin typeface="Trebuchet MS"/>
                          <a:cs typeface="Trebuchet MS"/>
                        </a:rPr>
                        <a:t>BH2</a:t>
                      </a:r>
                      <a:endParaRPr lang="en-US" sz="1800" b="1" dirty="0">
                        <a:solidFill>
                          <a:srgbClr val="FF66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19</a:t>
                      </a:r>
                      <a:endParaRPr lang="en-US" sz="1800" b="1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10.6</a:t>
                      </a:r>
                      <a:r>
                        <a:rPr lang="en-US" sz="1800" b="1" baseline="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to </a:t>
                      </a:r>
                      <a:r>
                        <a:rPr lang="en-US" sz="18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11.7</a:t>
                      </a:r>
                      <a:endParaRPr lang="en-US" sz="1800" b="1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7.78</a:t>
                      </a:r>
                      <a:endParaRPr lang="en-US" sz="1800" b="1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unknown</a:t>
                      </a:r>
                      <a:endParaRPr lang="en-US" sz="1800" b="1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/>
                </a:tc>
              </a:tr>
              <a:tr h="477185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FF00"/>
                          </a:solidFill>
                          <a:latin typeface="Trebuchet MS"/>
                          <a:cs typeface="Trebuchet MS"/>
                        </a:rPr>
                        <a:t>AH1</a:t>
                      </a:r>
                      <a:endParaRPr lang="en-US" sz="1800" b="1" dirty="0">
                        <a:solidFill>
                          <a:srgbClr val="FFFF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17</a:t>
                      </a:r>
                      <a:endParaRPr lang="en-US" sz="1800" b="1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65.92</a:t>
                      </a:r>
                      <a:endParaRPr lang="en-US" sz="1800" b="1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13.0</a:t>
                      </a:r>
                      <a:endParaRPr lang="en-US" sz="1800" b="1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i="1" dirty="0" smtClean="0">
                          <a:solidFill>
                            <a:srgbClr val="FFFF00"/>
                          </a:solidFill>
                          <a:latin typeface="Trebuchet MS"/>
                          <a:cs typeface="Trebuchet MS"/>
                        </a:rPr>
                        <a:t>UBE3B</a:t>
                      </a:r>
                      <a:endParaRPr lang="en-US" sz="1800" b="1" i="1" dirty="0">
                        <a:solidFill>
                          <a:srgbClr val="FFFF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120650"/>
            <a:ext cx="8836025" cy="641350"/>
          </a:xfrm>
        </p:spPr>
        <p:txBody>
          <a:bodyPr/>
          <a:lstStyle/>
          <a:p>
            <a:r>
              <a:rPr lang="en-US" dirty="0" smtClean="0"/>
              <a:t>Phenotypes may come from genotypes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52400" y="5334000"/>
            <a:ext cx="82365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FFFF"/>
                </a:solidFill>
              </a:rPr>
              <a:t>For a </a:t>
            </a:r>
            <a:r>
              <a:rPr lang="en-US" sz="1400" b="1" dirty="0">
                <a:solidFill>
                  <a:srgbClr val="FFFFFF"/>
                </a:solidFill>
              </a:rPr>
              <a:t>complete list, </a:t>
            </a:r>
            <a:r>
              <a:rPr lang="en-US" sz="1400" b="1" dirty="0" smtClean="0">
                <a:solidFill>
                  <a:srgbClr val="FFFFFF"/>
                </a:solidFill>
              </a:rPr>
              <a:t>see: </a:t>
            </a:r>
            <a:r>
              <a:rPr lang="en-US" sz="1400" b="1" dirty="0" smtClean="0">
                <a:solidFill>
                  <a:srgbClr val="FFFFFF"/>
                </a:solidFill>
                <a:hlinkClick r:id="rId2"/>
              </a:rPr>
              <a:t>http</a:t>
            </a:r>
            <a:r>
              <a:rPr lang="en-US" sz="1400" b="1" dirty="0">
                <a:solidFill>
                  <a:srgbClr val="FFFFFF"/>
                </a:solidFill>
                <a:hlinkClick r:id="rId2"/>
              </a:rPr>
              <a:t>://aipl.arsusda.gov/reference/recessive_haplotypes_ARR-G3.</a:t>
            </a:r>
            <a:r>
              <a:rPr lang="en-US" sz="1400" b="1" dirty="0" smtClean="0">
                <a:solidFill>
                  <a:srgbClr val="FFFFFF"/>
                </a:solidFill>
                <a:hlinkClick r:id="rId2"/>
              </a:rPr>
              <a:t>html</a:t>
            </a:r>
            <a:r>
              <a:rPr lang="en-US" sz="1400" b="1" dirty="0" smtClean="0">
                <a:solidFill>
                  <a:srgbClr val="FFFFFF"/>
                </a:solidFill>
              </a:rPr>
              <a:t>.</a:t>
            </a:r>
            <a:endParaRPr lang="en-US" sz="1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639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20650"/>
            <a:ext cx="8836025" cy="641350"/>
          </a:xfrm>
        </p:spPr>
        <p:txBody>
          <a:bodyPr/>
          <a:lstStyle/>
          <a:p>
            <a:r>
              <a:rPr lang="en-US" dirty="0" smtClean="0"/>
              <a:t>What do we do with new traits?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312025" cy="4111625"/>
          </a:xfrm>
        </p:spPr>
        <p:txBody>
          <a:bodyPr/>
          <a:lstStyle/>
          <a:p>
            <a:r>
              <a:rPr lang="en-US" dirty="0"/>
              <a:t>Put them into a </a:t>
            </a:r>
            <a:r>
              <a:rPr lang="en-US" dirty="0">
                <a:solidFill>
                  <a:srgbClr val="FFFF00"/>
                </a:solidFill>
              </a:rPr>
              <a:t>selection index</a:t>
            </a:r>
          </a:p>
          <a:p>
            <a:pPr lvl="1"/>
            <a:r>
              <a:rPr lang="en-US" dirty="0"/>
              <a:t>Correlated traits are helpful</a:t>
            </a:r>
          </a:p>
          <a:p>
            <a:r>
              <a:rPr lang="en-US" dirty="0"/>
              <a:t>Apply selection for a </a:t>
            </a:r>
            <a:r>
              <a:rPr lang="en-US" dirty="0">
                <a:solidFill>
                  <a:srgbClr val="FFFF00"/>
                </a:solidFill>
              </a:rPr>
              <a:t>long time</a:t>
            </a:r>
          </a:p>
          <a:p>
            <a:pPr lvl="1"/>
            <a:r>
              <a:rPr lang="en-US" dirty="0"/>
              <a:t>There are no shortcuts</a:t>
            </a:r>
          </a:p>
          <a:p>
            <a:r>
              <a:rPr lang="en-US" dirty="0" smtClean="0"/>
              <a:t>Collect many </a:t>
            </a:r>
            <a:r>
              <a:rPr lang="en-US" dirty="0" smtClean="0">
                <a:solidFill>
                  <a:srgbClr val="FFFF00"/>
                </a:solidFill>
              </a:rPr>
              <a:t>phenotypes</a:t>
            </a:r>
            <a:endParaRPr lang="en-US" dirty="0">
              <a:solidFill>
                <a:srgbClr val="FFFF00"/>
              </a:solidFill>
            </a:endParaRPr>
          </a:p>
          <a:p>
            <a:pPr lvl="1"/>
            <a:r>
              <a:rPr lang="en-US" dirty="0"/>
              <a:t>Repeated records of limited value</a:t>
            </a:r>
          </a:p>
          <a:p>
            <a:pPr lvl="1"/>
            <a:r>
              <a:rPr lang="en-US" dirty="0"/>
              <a:t>Genomics can increase </a:t>
            </a:r>
            <a:r>
              <a:rPr lang="en-US" dirty="0" smtClean="0"/>
              <a:t>accuracy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25714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20650"/>
            <a:ext cx="8836025" cy="641350"/>
          </a:xfrm>
        </p:spPr>
        <p:txBody>
          <a:bodyPr/>
          <a:lstStyle/>
          <a:p>
            <a:r>
              <a:rPr lang="en-US" dirty="0" smtClean="0"/>
              <a:t>Phenotypes from genotypes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19200"/>
            <a:ext cx="7312025" cy="4111625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Predict</a:t>
            </a:r>
            <a:r>
              <a:rPr lang="en-US" dirty="0" smtClean="0"/>
              <a:t> </a:t>
            </a:r>
            <a:r>
              <a:rPr lang="en-US" dirty="0"/>
              <a:t>from correlated traits or phenotypes from reference herds</a:t>
            </a:r>
          </a:p>
          <a:p>
            <a:r>
              <a:rPr lang="en-US" dirty="0"/>
              <a:t>Haplotypes can be used when causal variants are not known</a:t>
            </a:r>
          </a:p>
          <a:p>
            <a:r>
              <a:rPr lang="en-US" dirty="0"/>
              <a:t>Causal variants can be used in place of markers</a:t>
            </a:r>
          </a:p>
          <a:p>
            <a:r>
              <a:rPr lang="en-US" dirty="0"/>
              <a:t>Specific combining abilities can combine additive and dominance effects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41996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difficult things need to be said</a:t>
            </a:r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200400" y="1295400"/>
            <a:ext cx="5638800" cy="4111625"/>
          </a:xfrm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“I love everybody, but especially you” </a:t>
            </a:r>
            <a:r>
              <a:rPr lang="en-US" smtClean="0"/>
              <a:t>--  Lyle Lovett</a:t>
            </a:r>
            <a:endParaRPr lang="en-US" dirty="0"/>
          </a:p>
        </p:txBody>
      </p:sp>
      <p:pic>
        <p:nvPicPr>
          <p:cNvPr id="1026" name="Picture 2" descr="ttps://upload.wikimedia.org/wikipedia/commons/9/93/LyleLovet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8767" y="1524000"/>
            <a:ext cx="2546833" cy="383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033614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57200" y="1308430"/>
            <a:ext cx="8153400" cy="516857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273050" indent="-273050">
              <a:lnSpc>
                <a:spcPct val="100000"/>
              </a:lnSpc>
              <a:spcBef>
                <a:spcPts val="1588"/>
              </a:spcBef>
              <a:spcAft>
                <a:spcPts val="14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dirty="0" smtClean="0">
                <a:latin typeface="Trebuchet MS" charset="0"/>
              </a:rPr>
              <a:t>We need </a:t>
            </a:r>
            <a:r>
              <a:rPr lang="en-GB" sz="3200" dirty="0" smtClean="0">
                <a:solidFill>
                  <a:srgbClr val="FFFF00"/>
                </a:solidFill>
                <a:latin typeface="Trebuchet MS" charset="0"/>
              </a:rPr>
              <a:t>more frequent</a:t>
            </a:r>
            <a:r>
              <a:rPr lang="en-GB" sz="3200" dirty="0" smtClean="0">
                <a:solidFill>
                  <a:srgbClr val="FFFFFF"/>
                </a:solidFill>
                <a:latin typeface="Trebuchet MS" charset="0"/>
              </a:rPr>
              <a:t> sampling for modern management</a:t>
            </a:r>
          </a:p>
          <a:p>
            <a:pPr marL="1016000" lvl="1" indent="-273050">
              <a:spcBef>
                <a:spcPts val="800"/>
              </a:spcBef>
              <a:spcAft>
                <a:spcPts val="800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dirty="0" smtClean="0">
                <a:solidFill>
                  <a:srgbClr val="FFFFFF"/>
                </a:solidFill>
                <a:latin typeface="Trebuchet MS" charset="0"/>
              </a:rPr>
              <a:t>Samples do not need to be evenly spaced across the lactation</a:t>
            </a:r>
            <a:endParaRPr lang="en-GB" sz="3200" dirty="0">
              <a:solidFill>
                <a:srgbClr val="FFFFFF"/>
              </a:solidFill>
              <a:latin typeface="Trebuchet MS" charset="0"/>
            </a:endParaRPr>
          </a:p>
          <a:p>
            <a:pPr marL="273050" indent="-273050">
              <a:lnSpc>
                <a:spcPct val="100000"/>
              </a:lnSpc>
              <a:spcBef>
                <a:spcPts val="1588"/>
              </a:spcBef>
              <a:spcAft>
                <a:spcPts val="14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dirty="0" smtClean="0">
                <a:solidFill>
                  <a:srgbClr val="FFFFFF"/>
                </a:solidFill>
                <a:latin typeface="Trebuchet MS" charset="0"/>
              </a:rPr>
              <a:t>Some large farms do not see a </a:t>
            </a:r>
            <a:r>
              <a:rPr lang="en-GB" sz="3200" dirty="0" smtClean="0">
                <a:solidFill>
                  <a:srgbClr val="FFFF00"/>
                </a:solidFill>
                <a:latin typeface="Trebuchet MS" charset="0"/>
              </a:rPr>
              <a:t>value proposition</a:t>
            </a:r>
            <a:r>
              <a:rPr lang="en-GB" sz="3200" dirty="0" smtClean="0">
                <a:solidFill>
                  <a:srgbClr val="FFFFFF"/>
                </a:solidFill>
                <a:latin typeface="Trebuchet MS" charset="0"/>
              </a:rPr>
              <a:t> in milk recording</a:t>
            </a:r>
          </a:p>
          <a:p>
            <a:pPr marL="273050" indent="-273050">
              <a:lnSpc>
                <a:spcPct val="100000"/>
              </a:lnSpc>
              <a:spcBef>
                <a:spcPts val="1588"/>
              </a:spcBef>
              <a:spcAft>
                <a:spcPts val="14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dirty="0" smtClean="0">
                <a:solidFill>
                  <a:srgbClr val="FFFFFF"/>
                </a:solidFill>
                <a:latin typeface="Trebuchet MS" charset="0"/>
              </a:rPr>
              <a:t>On-farm data are growing, but </a:t>
            </a:r>
            <a:r>
              <a:rPr lang="en-GB" sz="3200" dirty="0" smtClean="0">
                <a:solidFill>
                  <a:srgbClr val="FFFF00"/>
                </a:solidFill>
                <a:latin typeface="Trebuchet MS" charset="0"/>
              </a:rPr>
              <a:t>not collected </a:t>
            </a:r>
            <a:r>
              <a:rPr lang="en-GB" sz="3200" dirty="0" smtClean="0">
                <a:solidFill>
                  <a:srgbClr val="FFFFFF"/>
                </a:solidFill>
                <a:latin typeface="Trebuchet MS" charset="0"/>
              </a:rPr>
              <a:t>in a central database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challenges are on the horizon</a:t>
            </a:r>
            <a:r>
              <a:rPr lang="en-US" smtClean="0"/>
              <a:t>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188209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were technology leaders</a:t>
            </a:r>
            <a:r>
              <a:rPr lang="is-IS" dirty="0" smtClean="0"/>
              <a:t>…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990600"/>
            <a:ext cx="3429000" cy="257175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0" y="3810000"/>
            <a:ext cx="2043684" cy="27432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" y="3657600"/>
            <a:ext cx="3657600" cy="27432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-27658" y="635240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smtClean="0">
                <a:solidFill>
                  <a:srgbClr val="FFFF00"/>
                </a:solidFill>
              </a:rPr>
              <a:t>Source:</a:t>
            </a:r>
            <a:r>
              <a:rPr lang="en-US" sz="1200" dirty="0" smtClean="0"/>
              <a:t> http</a:t>
            </a:r>
            <a:r>
              <a:rPr lang="en-US" sz="1200" dirty="0"/>
              <a:t>://</a:t>
            </a:r>
            <a:r>
              <a:rPr lang="en-US" sz="1200" dirty="0" err="1"/>
              <a:t>vet.tufts.edu</a:t>
            </a:r>
            <a:r>
              <a:rPr lang="en-US" sz="1200" dirty="0"/>
              <a:t>/</a:t>
            </a:r>
            <a:r>
              <a:rPr lang="en-US" sz="1200" dirty="0" err="1"/>
              <a:t>tas</a:t>
            </a:r>
            <a:r>
              <a:rPr lang="en-US" sz="1200" dirty="0"/>
              <a:t>/images/002.</a:t>
            </a:r>
            <a:r>
              <a:rPr lang="en-US" sz="1200" dirty="0" smtClean="0"/>
              <a:t>png.</a:t>
            </a:r>
            <a:endParaRPr lang="en-US" sz="1200" dirty="0"/>
          </a:p>
        </p:txBody>
      </p:sp>
      <p:pic>
        <p:nvPicPr>
          <p:cNvPr id="11" name="Picture 3" descr="193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8800" y="990601"/>
            <a:ext cx="3429000" cy="2511251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>
            <a:grpSpLocks noChangeAspect="1"/>
          </p:cNvGrpSpPr>
          <p:nvPr/>
        </p:nvGrpSpPr>
        <p:grpSpPr bwMode="auto">
          <a:xfrm>
            <a:off x="4114800" y="751840"/>
            <a:ext cx="914400" cy="3034492"/>
            <a:chOff x="7577470" y="3449799"/>
            <a:chExt cx="1377903" cy="4017906"/>
          </a:xfrm>
        </p:grpSpPr>
        <p:pic>
          <p:nvPicPr>
            <p:cNvPr id="13" name="Picture 12" descr="GGP-HD.pn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>
            <a:xfrm rot="780000">
              <a:off x="7577470" y="3449799"/>
              <a:ext cx="822960" cy="249973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228600">
                <a:srgbClr val="85CDBA">
                  <a:alpha val="40000"/>
                </a:srgbClr>
              </a:glow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  <p:pic>
          <p:nvPicPr>
            <p:cNvPr id="14" name="Picture 13" descr="GGP-HD.pn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>
            <a:xfrm rot="780000">
              <a:off x="7665047" y="3659194"/>
              <a:ext cx="1005840" cy="305522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228600">
                <a:srgbClr val="85CDBA">
                  <a:alpha val="40000"/>
                </a:srgbClr>
              </a:glow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  <p:pic>
          <p:nvPicPr>
            <p:cNvPr id="15" name="Picture 14" descr="GGP-HD.pn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>
            <a:xfrm rot="780000">
              <a:off x="7812373" y="3995857"/>
              <a:ext cx="1143000" cy="347184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228600">
                <a:srgbClr val="85CDBA">
                  <a:alpha val="40000"/>
                </a:srgbClr>
              </a:glow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29489" y="3810000"/>
            <a:ext cx="3200400" cy="2517311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sp>
        <p:nvSpPr>
          <p:cNvPr id="16" name="Rectangle 15"/>
          <p:cNvSpPr/>
          <p:nvPr/>
        </p:nvSpPr>
        <p:spPr>
          <a:xfrm>
            <a:off x="5831840" y="6264255"/>
            <a:ext cx="32359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FFFF00"/>
                </a:solidFill>
              </a:rPr>
              <a:t>Source: </a:t>
            </a:r>
            <a:r>
              <a:rPr lang="en-US" sz="1200" dirty="0" smtClean="0"/>
              <a:t>http/</a:t>
            </a:r>
            <a:r>
              <a:rPr lang="en-US" sz="1200" dirty="0"/>
              <a:t>/</a:t>
            </a:r>
            <a:r>
              <a:rPr lang="en-US" sz="1200" dirty="0" err="1"/>
              <a:t>www.shopbrownswiss.com</a:t>
            </a:r>
            <a:r>
              <a:rPr lang="en-US" sz="1200" dirty="0" smtClean="0"/>
              <a:t>/.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1020968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650" y="120650"/>
            <a:ext cx="8032750" cy="641350"/>
          </a:xfrm>
        </p:spPr>
        <p:txBody>
          <a:bodyPr/>
          <a:lstStyle/>
          <a:p>
            <a:r>
              <a:rPr lang="is-IS" dirty="0" smtClean="0"/>
              <a:t>…do we want to retake the lead?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8274" y="1143000"/>
            <a:ext cx="3931920" cy="31982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13560" y="3508903"/>
            <a:ext cx="5577840" cy="29680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24984" y="1137196"/>
            <a:ext cx="4014216" cy="3203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1602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have we fallen behind?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14400" y="1295400"/>
            <a:ext cx="7312025" cy="4111625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Research</a:t>
            </a:r>
            <a:r>
              <a:rPr lang="en-US" dirty="0" smtClean="0"/>
              <a:t> is being done on new traits</a:t>
            </a:r>
          </a:p>
          <a:p>
            <a:r>
              <a:rPr lang="en-US" dirty="0" smtClean="0"/>
              <a:t>Often </a:t>
            </a:r>
            <a:r>
              <a:rPr lang="en-US" dirty="0" smtClean="0">
                <a:solidFill>
                  <a:srgbClr val="FFFF00"/>
                </a:solidFill>
              </a:rPr>
              <a:t>not turned</a:t>
            </a:r>
            <a:r>
              <a:rPr lang="en-US" dirty="0" smtClean="0"/>
              <a:t> into new products</a:t>
            </a:r>
          </a:p>
          <a:p>
            <a:r>
              <a:rPr lang="en-US" dirty="0" smtClean="0"/>
              <a:t>It’s a collective action problem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Disagreement</a:t>
            </a:r>
            <a:r>
              <a:rPr lang="en-US" dirty="0" smtClean="0"/>
              <a:t> on objectives</a:t>
            </a:r>
          </a:p>
          <a:p>
            <a:pPr lvl="1"/>
            <a:r>
              <a:rPr lang="is-IS" dirty="0" smtClean="0">
                <a:solidFill>
                  <a:srgbClr val="FFFF00"/>
                </a:solidFill>
              </a:rPr>
              <a:t>Lack</a:t>
            </a:r>
            <a:r>
              <a:rPr lang="is-IS" dirty="0" smtClean="0"/>
              <a:t> of commercial incentives</a:t>
            </a:r>
          </a:p>
          <a:p>
            <a:pPr lvl="1"/>
            <a:r>
              <a:rPr lang="is-IS" dirty="0" smtClean="0">
                <a:solidFill>
                  <a:srgbClr val="FFFF00"/>
                </a:solidFill>
              </a:rPr>
              <a:t>Infrastructure</a:t>
            </a:r>
            <a:r>
              <a:rPr lang="is-IS" dirty="0" smtClean="0"/>
              <a:t> is not in place</a:t>
            </a:r>
          </a:p>
          <a:p>
            <a:r>
              <a:rPr lang="is-IS" dirty="0" smtClean="0"/>
              <a:t>This provides an opportunity for </a:t>
            </a:r>
            <a:r>
              <a:rPr lang="is-IS" dirty="0" smtClean="0">
                <a:solidFill>
                  <a:srgbClr val="FFFF00"/>
                </a:solidFill>
              </a:rPr>
              <a:t>new players</a:t>
            </a:r>
            <a:r>
              <a:rPr lang="is-IS" dirty="0" smtClean="0"/>
              <a:t> to enter the market</a:t>
            </a:r>
          </a:p>
        </p:txBody>
      </p:sp>
    </p:spTree>
    <p:extLst>
      <p:ext uri="{BB962C8B-B14F-4D97-AF65-F5344CB8AC3E}">
        <p14:creationId xmlns:p14="http://schemas.microsoft.com/office/powerpoint/2010/main" xmlns="" val="1769816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/>
        </p:nvSpPr>
        <p:spPr>
          <a:xfrm>
            <a:off x="5248729" y="6229290"/>
            <a:ext cx="3742213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r">
              <a:defRPr sz="1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r>
              <a:rPr sz="1000" b="1" dirty="0">
                <a:solidFill>
                  <a:schemeClr val="bg1"/>
                </a:solidFill>
              </a:rPr>
              <a:t>Source: Miglior et </a:t>
            </a:r>
            <a:r>
              <a:rPr lang="en-US" sz="1000" b="1" dirty="0" smtClean="0">
                <a:solidFill>
                  <a:schemeClr val="bg1"/>
                </a:solidFill>
              </a:rPr>
              <a:t>a</a:t>
            </a:r>
            <a:r>
              <a:rPr sz="1000" b="1" dirty="0" smtClean="0">
                <a:solidFill>
                  <a:schemeClr val="bg1"/>
                </a:solidFill>
              </a:rPr>
              <a:t>l.</a:t>
            </a:r>
            <a:r>
              <a:rPr lang="en-US" sz="1000" b="1" dirty="0" smtClean="0">
                <a:solidFill>
                  <a:schemeClr val="bg1"/>
                </a:solidFill>
              </a:rPr>
              <a:t> (</a:t>
            </a:r>
            <a:r>
              <a:rPr sz="1000" b="1" dirty="0" smtClean="0">
                <a:solidFill>
                  <a:schemeClr val="bg1"/>
                </a:solidFill>
              </a:rPr>
              <a:t>2012</a:t>
            </a:r>
            <a:r>
              <a:rPr lang="en-US" sz="1000" b="1" dirty="0" smtClean="0">
                <a:solidFill>
                  <a:schemeClr val="bg1"/>
                </a:solidFill>
              </a:rPr>
              <a:t>)</a:t>
            </a:r>
            <a:endParaRPr sz="1000" b="1" dirty="0">
              <a:solidFill>
                <a:schemeClr val="bg1"/>
              </a:solidFill>
            </a:endParaRPr>
          </a:p>
        </p:txBody>
      </p:sp>
      <p:sp>
        <p:nvSpPr>
          <p:cNvPr id="71" name="Shape 71"/>
          <p:cNvSpPr>
            <a:spLocks noGrp="1"/>
          </p:cNvSpPr>
          <p:nvPr>
            <p:ph type="title" idx="4294967295"/>
          </p:nvPr>
        </p:nvSpPr>
        <p:spPr>
          <a:xfrm>
            <a:off x="152400" y="98425"/>
            <a:ext cx="8836025" cy="64135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600" dirty="0" smtClean="0">
                <a:solidFill>
                  <a:srgbClr val="FFFF00"/>
                </a:solidFill>
              </a:rPr>
              <a:t>Selection indices include many traits</a:t>
            </a:r>
            <a:r>
              <a:rPr lang="is-IS" sz="3600" dirty="0" smtClean="0">
                <a:solidFill>
                  <a:srgbClr val="FFFF00"/>
                </a:solidFill>
              </a:rPr>
              <a:t>…</a:t>
            </a:r>
            <a:endParaRPr sz="3600" dirty="0">
              <a:solidFill>
                <a:srgbClr val="FFFF00"/>
              </a:solidFill>
            </a:endParaRPr>
          </a:p>
        </p:txBody>
      </p:sp>
      <p:graphicFrame>
        <p:nvGraphicFramePr>
          <p:cNvPr id="5" name="Chart 4"/>
          <p:cNvGraphicFramePr/>
          <p:nvPr>
            <p:extLst/>
          </p:nvPr>
        </p:nvGraphicFramePr>
        <p:xfrm>
          <a:off x="-71415" y="1188357"/>
          <a:ext cx="9062357" cy="5017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230117286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new players fit into the system?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14400" y="1298575"/>
            <a:ext cx="7312025" cy="4111625"/>
          </a:xfrm>
        </p:spPr>
        <p:txBody>
          <a:bodyPr/>
          <a:lstStyle/>
          <a:p>
            <a:r>
              <a:rPr lang="en-US" dirty="0" smtClean="0"/>
              <a:t>How do we deal with data collected </a:t>
            </a:r>
            <a:r>
              <a:rPr lang="en-US" dirty="0" smtClean="0">
                <a:solidFill>
                  <a:srgbClr val="FFFF00"/>
                </a:solidFill>
              </a:rPr>
              <a:t>outside</a:t>
            </a:r>
            <a:r>
              <a:rPr lang="en-US" dirty="0" smtClean="0"/>
              <a:t> of the DHIA system?</a:t>
            </a:r>
          </a:p>
          <a:p>
            <a:pPr lvl="1"/>
            <a:r>
              <a:rPr lang="en-US" dirty="0" smtClean="0"/>
              <a:t>QC guidelines</a:t>
            </a:r>
          </a:p>
          <a:p>
            <a:pPr lvl="1"/>
            <a:r>
              <a:rPr lang="en-US" dirty="0" smtClean="0"/>
              <a:t>Standards for data analysis</a:t>
            </a:r>
          </a:p>
          <a:p>
            <a:r>
              <a:rPr lang="en-US" dirty="0" smtClean="0"/>
              <a:t>Is lack of </a:t>
            </a:r>
            <a:r>
              <a:rPr lang="en-US" dirty="0" smtClean="0">
                <a:solidFill>
                  <a:srgbClr val="FFFF00"/>
                </a:solidFill>
              </a:rPr>
              <a:t>independent validation</a:t>
            </a:r>
            <a:r>
              <a:rPr lang="en-US" dirty="0" smtClean="0"/>
              <a:t> a problem?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How do we </a:t>
            </a:r>
            <a:r>
              <a:rPr lang="en-US" dirty="0" smtClean="0">
                <a:solidFill>
                  <a:srgbClr val="FFFF00"/>
                </a:solidFill>
              </a:rPr>
              <a:t>combine data</a:t>
            </a:r>
            <a:r>
              <a:rPr lang="en-US" dirty="0" smtClean="0"/>
              <a:t> from old and new data providers?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Unified national evaluations?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581101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There are no guarantees</a:t>
            </a:r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8575"/>
            <a:ext cx="7312025" cy="4111625"/>
          </a:xfrm>
        </p:spPr>
        <p:txBody>
          <a:bodyPr/>
          <a:lstStyle/>
          <a:p>
            <a:r>
              <a:rPr lang="en-US" dirty="0"/>
              <a:t>New technologies often require considerable </a:t>
            </a:r>
            <a:r>
              <a:rPr lang="en-US" dirty="0">
                <a:solidFill>
                  <a:srgbClr val="FFFF00"/>
                </a:solidFill>
              </a:rPr>
              <a:t>capital investment</a:t>
            </a:r>
          </a:p>
          <a:p>
            <a:r>
              <a:rPr lang="en-US" dirty="0"/>
              <a:t>They sometimes </a:t>
            </a:r>
            <a:r>
              <a:rPr lang="en-US" dirty="0">
                <a:solidFill>
                  <a:srgbClr val="FFFF00"/>
                </a:solidFill>
              </a:rPr>
              <a:t>fail to work</a:t>
            </a:r>
            <a:r>
              <a:rPr lang="en-US" dirty="0"/>
              <a:t> or </a:t>
            </a:r>
            <a:r>
              <a:rPr lang="en-US" dirty="0">
                <a:solidFill>
                  <a:srgbClr val="FFFF00"/>
                </a:solidFill>
              </a:rPr>
              <a:t>do not deliver</a:t>
            </a:r>
            <a:r>
              <a:rPr lang="en-US" dirty="0"/>
              <a:t> the promised gain</a:t>
            </a:r>
          </a:p>
          <a:p>
            <a:r>
              <a:rPr lang="en-US" dirty="0"/>
              <a:t>Data are most useful when </a:t>
            </a:r>
            <a:r>
              <a:rPr lang="en-US" dirty="0">
                <a:solidFill>
                  <a:srgbClr val="FFFF00"/>
                </a:solidFill>
              </a:rPr>
              <a:t>combined</a:t>
            </a:r>
            <a:r>
              <a:rPr lang="en-US" dirty="0"/>
              <a:t> with observations from many farms</a:t>
            </a:r>
          </a:p>
          <a:p>
            <a:r>
              <a:rPr lang="en-US" dirty="0"/>
              <a:t>This inevitably involves risk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596709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3124200"/>
            <a:ext cx="8686800" cy="3161497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>
                <a:latin typeface="Trebuchet MS" charset="0"/>
              </a:rPr>
              <a:t>Collaboration is </a:t>
            </a:r>
            <a:r>
              <a:rPr lang="is-IS" dirty="0" smtClean="0">
                <a:latin typeface="Trebuchet MS" charset="0"/>
              </a:rPr>
              <a:t>essential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6575" y="1298575"/>
            <a:ext cx="8074025" cy="4568825"/>
          </a:xfrm>
        </p:spPr>
        <p:txBody>
          <a:bodyPr/>
          <a:lstStyle/>
          <a:p>
            <a:r>
              <a:rPr lang="is-IS" dirty="0" smtClean="0"/>
              <a:t>When new traits are expensive, it takes a consortium to collect the data needed for genetic evaluation.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085956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312025" cy="4111625"/>
          </a:xfrm>
        </p:spPr>
        <p:txBody>
          <a:bodyPr/>
          <a:lstStyle/>
          <a:p>
            <a:r>
              <a:rPr lang="en-US" dirty="0"/>
              <a:t>Modern sensor technology </a:t>
            </a:r>
            <a:r>
              <a:rPr lang="en-US" dirty="0" smtClean="0"/>
              <a:t>produces </a:t>
            </a:r>
            <a:r>
              <a:rPr lang="en-US" dirty="0">
                <a:solidFill>
                  <a:srgbClr val="FFFF00"/>
                </a:solidFill>
              </a:rPr>
              <a:t>large amounts of </a:t>
            </a:r>
            <a:r>
              <a:rPr lang="en-US" dirty="0" smtClean="0">
                <a:solidFill>
                  <a:srgbClr val="FFFF00"/>
                </a:solidFill>
              </a:rPr>
              <a:t>data</a:t>
            </a:r>
            <a:endParaRPr lang="en-US" dirty="0"/>
          </a:p>
          <a:p>
            <a:r>
              <a:rPr lang="en-US" dirty="0"/>
              <a:t>Those data </a:t>
            </a:r>
            <a:r>
              <a:rPr lang="en-US" dirty="0" smtClean="0"/>
              <a:t>can be used </a:t>
            </a:r>
            <a:r>
              <a:rPr lang="en-US" dirty="0"/>
              <a:t>to improve </a:t>
            </a:r>
            <a:r>
              <a:rPr lang="en-US" dirty="0">
                <a:solidFill>
                  <a:srgbClr val="FFFF00"/>
                </a:solidFill>
              </a:rPr>
              <a:t>herd management and </a:t>
            </a:r>
            <a:r>
              <a:rPr lang="en-US" dirty="0" smtClean="0">
                <a:solidFill>
                  <a:srgbClr val="FFFF00"/>
                </a:solidFill>
              </a:rPr>
              <a:t>profitability</a:t>
            </a:r>
            <a:endParaRPr lang="en-US" dirty="0"/>
          </a:p>
          <a:p>
            <a:r>
              <a:rPr lang="en-US" dirty="0" smtClean="0"/>
              <a:t>The DHIA industry needs to </a:t>
            </a:r>
            <a:r>
              <a:rPr lang="en-US" dirty="0" smtClean="0">
                <a:solidFill>
                  <a:srgbClr val="FFFF00"/>
                </a:solidFill>
              </a:rPr>
              <a:t>rise to the challenge</a:t>
            </a:r>
            <a:r>
              <a:rPr lang="en-US" dirty="0" smtClean="0"/>
              <a:t> of turning new data into decisions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Why</a:t>
            </a:r>
            <a:r>
              <a:rPr lang="en-US" dirty="0" smtClean="0"/>
              <a:t> are we doing this?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988274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" y="142875"/>
            <a:ext cx="8226425" cy="585788"/>
          </a:xfrm>
        </p:spPr>
        <p:txBody>
          <a:bodyPr/>
          <a:lstStyle/>
          <a:p>
            <a:r>
              <a:rPr lang="en-US">
                <a:latin typeface="Trebuchet MS" charset="0"/>
                <a:sym typeface="Trebuchet MS" charset="0"/>
              </a:rPr>
              <a:t>Questions?</a:t>
            </a:r>
            <a:endParaRPr lang="en-US">
              <a:latin typeface="Trebuchet MS" charset="0"/>
            </a:endParaRPr>
          </a:p>
        </p:txBody>
      </p:sp>
      <p:pic>
        <p:nvPicPr>
          <p:cNvPr id="6" name="Picture 4" descr="Spanish_Inquisition_(Monty_Python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9150" y="984250"/>
            <a:ext cx="7543800" cy="5562600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0171144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79121" name="Group 145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xmlns="" val="1969059116"/>
              </p:ext>
            </p:extLst>
          </p:nvPr>
        </p:nvGraphicFramePr>
        <p:xfrm>
          <a:off x="228603" y="990600"/>
          <a:ext cx="8686797" cy="5318760"/>
        </p:xfrm>
        <a:graphic>
          <a:graphicData uri="http://schemas.openxmlformats.org/drawingml/2006/table">
            <a:tbl>
              <a:tblPr/>
              <a:tblGrid>
                <a:gridCol w="1032387"/>
                <a:gridCol w="638104"/>
                <a:gridCol w="1185051"/>
                <a:gridCol w="638104"/>
                <a:gridCol w="1078353"/>
                <a:gridCol w="744802"/>
                <a:gridCol w="1083998"/>
                <a:gridCol w="914400"/>
                <a:gridCol w="609598"/>
                <a:gridCol w="762000"/>
              </a:tblGrid>
              <a:tr h="27463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Trebuchet MS"/>
                          <a:cs typeface="Trebuchet MS"/>
                        </a:rPr>
                        <a:t>Trait</a:t>
                      </a:r>
                    </a:p>
                  </a:txBody>
                  <a:tcPr marL="0" marR="0" marT="0"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Trebuchet MS"/>
                          <a:cs typeface="Trebuchet MS"/>
                        </a:rPr>
                        <a:t>Relative emphasis on traits in index (%)</a:t>
                      </a:r>
                    </a:p>
                  </a:txBody>
                  <a:tcPr marL="0" marR="0" marT="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FF"/>
                        </a:solidFill>
                        <a:effectLst/>
                        <a:latin typeface="Humnst777 BT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FF"/>
                        </a:solidFill>
                        <a:effectLst/>
                        <a:latin typeface="Trebuchet MS"/>
                        <a:cs typeface="Trebuchet MS"/>
                      </a:endParaRPr>
                    </a:p>
                  </a:txBody>
                  <a:tcPr marL="0" marR="0" marT="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Trebuchet MS"/>
                          <a:cs typeface="Trebuchet MS"/>
                        </a:rPr>
                        <a:t>PD$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/>
                          <a:cs typeface="Trebuchet MS"/>
                        </a:rPr>
                        <a:t>1971</a:t>
                      </a: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Trebuchet MS"/>
                          <a:cs typeface="Trebuchet MS"/>
                        </a:rPr>
                        <a:t>MFP$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/>
                          <a:cs typeface="Trebuchet MS"/>
                        </a:rPr>
                        <a:t>1976</a:t>
                      </a: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Trebuchet MS"/>
                          <a:cs typeface="Trebuchet MS"/>
                        </a:rPr>
                        <a:t>CY$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/>
                          <a:cs typeface="Trebuchet MS"/>
                        </a:rPr>
                        <a:t>1984</a:t>
                      </a: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Trebuchet MS"/>
                          <a:cs typeface="Trebuchet MS"/>
                        </a:rPr>
                        <a:t>NM$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/>
                          <a:cs typeface="Trebuchet MS"/>
                        </a:rPr>
                        <a:t>1994</a:t>
                      </a: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Trebuchet MS"/>
                          <a:cs typeface="Trebuchet MS"/>
                        </a:rPr>
                        <a:t>NM$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/>
                          <a:cs typeface="Trebuchet MS"/>
                        </a:rPr>
                        <a:t>2000</a:t>
                      </a: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Trebuchet MS"/>
                          <a:cs typeface="Trebuchet MS"/>
                        </a:rPr>
                        <a:t>NM$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/>
                          <a:cs typeface="Trebuchet MS"/>
                        </a:rPr>
                        <a:t>2003</a:t>
                      </a: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Trebuchet MS"/>
                          <a:cs typeface="Trebuchet MS"/>
                        </a:rPr>
                        <a:t>NM$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/>
                          <a:cs typeface="Trebuchet MS"/>
                        </a:rPr>
                        <a:t>2006</a:t>
                      </a:r>
                    </a:p>
                  </a:txBody>
                  <a:tcPr marL="0" marR="274320" horzOverflow="overflow">
                    <a:lnL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Trebuchet MS"/>
                          <a:cs typeface="Trebuchet MS"/>
                        </a:rPr>
                        <a:t>NM$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/>
                          <a:cs typeface="Trebuchet MS"/>
                        </a:rPr>
                        <a:t>2010</a:t>
                      </a:r>
                    </a:p>
                  </a:txBody>
                  <a:tcPr marL="0" marR="0" horzOverflow="overflow">
                    <a:lnL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Trebuchet MS"/>
                          <a:cs typeface="Trebuchet MS"/>
                        </a:rPr>
                        <a:t>NM$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/>
                          <a:cs typeface="Trebuchet MS"/>
                        </a:rPr>
                        <a:t>2014</a:t>
                      </a:r>
                    </a:p>
                  </a:txBody>
                  <a:tcPr marL="0" marR="0" horzOverflow="overflow">
                    <a:lnL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Milk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52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27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–2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6</a:t>
                      </a:r>
                    </a:p>
                  </a:txBody>
                  <a:tcPr marL="0" marR="4114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5</a:t>
                      </a:r>
                    </a:p>
                  </a:txBody>
                  <a:tcPr marL="0" marR="15544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0</a:t>
                      </a:r>
                    </a:p>
                  </a:txBody>
                  <a:tcPr marL="0" marR="42976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0</a:t>
                      </a:r>
                    </a:p>
                  </a:txBody>
                  <a:tcPr marL="0" marR="429768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0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cs typeface="Trebuchet MS"/>
                        </a:rPr>
                        <a:t>-1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Fat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48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46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45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25</a:t>
                      </a:r>
                    </a:p>
                  </a:txBody>
                  <a:tcPr marL="0" marR="4114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21</a:t>
                      </a:r>
                    </a:p>
                  </a:txBody>
                  <a:tcPr marL="0" marR="15544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22</a:t>
                      </a:r>
                    </a:p>
                  </a:txBody>
                  <a:tcPr marL="0" marR="42976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23</a:t>
                      </a:r>
                    </a:p>
                  </a:txBody>
                  <a:tcPr marL="0" marR="429768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19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cs typeface="Trebuchet MS"/>
                        </a:rPr>
                        <a:t>22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Protein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27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53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43</a:t>
                      </a:r>
                    </a:p>
                  </a:txBody>
                  <a:tcPr marL="0" marR="4114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36</a:t>
                      </a:r>
                    </a:p>
                  </a:txBody>
                  <a:tcPr marL="0" marR="15544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33</a:t>
                      </a:r>
                    </a:p>
                  </a:txBody>
                  <a:tcPr marL="0" marR="42976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23</a:t>
                      </a:r>
                    </a:p>
                  </a:txBody>
                  <a:tcPr marL="0" marR="429768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16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cs typeface="Trebuchet MS"/>
                        </a:rPr>
                        <a:t>20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PL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20</a:t>
                      </a:r>
                    </a:p>
                  </a:txBody>
                  <a:tcPr marL="0" marR="4114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14</a:t>
                      </a:r>
                    </a:p>
                  </a:txBody>
                  <a:tcPr marL="0" marR="15544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11</a:t>
                      </a:r>
                    </a:p>
                  </a:txBody>
                  <a:tcPr marL="0" marR="42976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17</a:t>
                      </a:r>
                    </a:p>
                  </a:txBody>
                  <a:tcPr marL="0" marR="429768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22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cs typeface="Trebuchet MS"/>
                        </a:rPr>
                        <a:t>19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SCS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–6</a:t>
                      </a:r>
                    </a:p>
                  </a:txBody>
                  <a:tcPr marL="0" marR="4114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–9</a:t>
                      </a:r>
                    </a:p>
                  </a:txBody>
                  <a:tcPr marL="0" marR="15544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–9</a:t>
                      </a:r>
                    </a:p>
                  </a:txBody>
                  <a:tcPr marL="0" marR="42976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–9</a:t>
                      </a:r>
                    </a:p>
                  </a:txBody>
                  <a:tcPr marL="0" marR="429768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–10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cs typeface="Trebuchet MS"/>
                        </a:rPr>
                        <a:t>-7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UDC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7</a:t>
                      </a:r>
                    </a:p>
                  </a:txBody>
                  <a:tcPr marL="0" marR="15544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7</a:t>
                      </a:r>
                    </a:p>
                  </a:txBody>
                  <a:tcPr marL="0" marR="42976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6</a:t>
                      </a:r>
                    </a:p>
                  </a:txBody>
                  <a:tcPr marL="0" marR="429768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7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cs typeface="Trebuchet MS"/>
                        </a:rPr>
                        <a:t>8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FLC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4</a:t>
                      </a:r>
                    </a:p>
                  </a:txBody>
                  <a:tcPr marL="0" marR="15544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4</a:t>
                      </a:r>
                    </a:p>
                  </a:txBody>
                  <a:tcPr marL="0" marR="42976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3</a:t>
                      </a:r>
                    </a:p>
                  </a:txBody>
                  <a:tcPr marL="0" marR="429768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4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cs typeface="Trebuchet MS"/>
                        </a:rPr>
                        <a:t>3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BDC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–4</a:t>
                      </a:r>
                    </a:p>
                  </a:txBody>
                  <a:tcPr marL="0" marR="15544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–3</a:t>
                      </a:r>
                    </a:p>
                  </a:txBody>
                  <a:tcPr marL="0" marR="42976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–4</a:t>
                      </a:r>
                    </a:p>
                  </a:txBody>
                  <a:tcPr marL="0" marR="429768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–6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cs typeface="Trebuchet MS"/>
                        </a:rPr>
                        <a:t>-5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DPR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7</a:t>
                      </a:r>
                    </a:p>
                  </a:txBody>
                  <a:tcPr marL="0" marR="42976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9</a:t>
                      </a:r>
                    </a:p>
                  </a:txBody>
                  <a:tcPr marL="0" marR="429768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11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cs typeface="Trebuchet MS"/>
                        </a:rPr>
                        <a:t>7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HCR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/>
                        <a:cs typeface="Trebuchet MS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/>
                        <a:cs typeface="Trebuchet MS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/>
                        <a:cs typeface="Trebuchet MS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/>
                        <a:cs typeface="Trebuchet MS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    …</a:t>
                      </a:r>
                    </a:p>
                  </a:txBody>
                  <a:tcPr marL="0" marR="42976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  …</a:t>
                      </a:r>
                    </a:p>
                  </a:txBody>
                  <a:tcPr marL="0" marR="429768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   …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cs typeface="Trebuchet MS"/>
                        </a:rPr>
                        <a:t>2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CCR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/>
                        <a:cs typeface="Trebuchet MS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/>
                        <a:cs typeface="Trebuchet MS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/>
                        <a:cs typeface="Trebuchet MS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/>
                        <a:cs typeface="Trebuchet MS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/>
                        <a:cs typeface="Trebuchet MS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    …</a:t>
                      </a:r>
                    </a:p>
                  </a:txBody>
                  <a:tcPr marL="0" marR="42976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  …</a:t>
                      </a:r>
                    </a:p>
                  </a:txBody>
                  <a:tcPr marL="0" marR="429768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   …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cs typeface="Trebuchet MS"/>
                        </a:rPr>
                        <a:t>1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SCE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–2</a:t>
                      </a:r>
                    </a:p>
                  </a:txBody>
                  <a:tcPr marL="0" marR="42976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</a:p>
                  </a:txBody>
                  <a:tcPr marL="0" marR="27432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DCE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–2</a:t>
                      </a:r>
                    </a:p>
                  </a:txBody>
                  <a:tcPr marL="0" marR="42976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</a:p>
                  </a:txBody>
                  <a:tcPr marL="0" marR="27432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 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cs typeface="Trebuchet MS"/>
                        </a:rPr>
                        <a:t> 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CA$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6</a:t>
                      </a:r>
                    </a:p>
                  </a:txBody>
                  <a:tcPr marL="0" marR="429768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5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cs typeface="Trebuchet MS"/>
                        </a:rPr>
                        <a:t>5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21920" y="115967"/>
            <a:ext cx="8869680" cy="584775"/>
          </a:xfrm>
        </p:spPr>
        <p:txBody>
          <a:bodyPr/>
          <a:lstStyle/>
          <a:p>
            <a:r>
              <a:rPr lang="is-IS" dirty="0" smtClean="0"/>
              <a:t>…and w</a:t>
            </a:r>
            <a:r>
              <a:rPr lang="en-US" dirty="0" smtClean="0"/>
              <a:t>e keep adding new traits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6289306"/>
            <a:ext cx="792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schemeClr val="bg1">
                    <a:lumMod val="8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Source: AGIL, ARS, USDA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(http://</a:t>
            </a:r>
            <a:r>
              <a:rPr lang="en-US" sz="1400" b="1" dirty="0" err="1">
                <a:solidFill>
                  <a:schemeClr val="bg1">
                    <a:lumMod val="8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aipl.arsusda.gov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/reference/nmcalc-2014.htm).</a:t>
            </a:r>
          </a:p>
        </p:txBody>
      </p:sp>
    </p:spTree>
    <p:extLst>
      <p:ext uri="{BB962C8B-B14F-4D97-AF65-F5344CB8AC3E}">
        <p14:creationId xmlns:p14="http://schemas.microsoft.com/office/powerpoint/2010/main" xmlns="" val="10962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120650"/>
            <a:ext cx="8836025" cy="641350"/>
          </a:xfrm>
        </p:spPr>
        <p:txBody>
          <a:bodyPr/>
          <a:lstStyle/>
          <a:p>
            <a:r>
              <a:rPr lang="en-US" dirty="0"/>
              <a:t>Why do we need </a:t>
            </a:r>
            <a:r>
              <a:rPr lang="en-US"/>
              <a:t>new </a:t>
            </a:r>
            <a:r>
              <a:rPr lang="en-US" smtClean="0"/>
              <a:t>traits?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1371600"/>
            <a:ext cx="7921625" cy="4340225"/>
          </a:xfrm>
        </p:spPr>
        <p:txBody>
          <a:bodyPr/>
          <a:lstStyle/>
          <a:p>
            <a:r>
              <a:rPr lang="en-US" dirty="0"/>
              <a:t>Changes in production economics</a:t>
            </a:r>
          </a:p>
          <a:p>
            <a:r>
              <a:rPr lang="en-US" dirty="0"/>
              <a:t>Technology </a:t>
            </a:r>
            <a:r>
              <a:rPr lang="en-US" dirty="0" smtClean="0"/>
              <a:t>produces new </a:t>
            </a:r>
            <a:r>
              <a:rPr lang="en-US" dirty="0"/>
              <a:t>phenotypes</a:t>
            </a:r>
          </a:p>
          <a:p>
            <a:r>
              <a:rPr lang="en-US" dirty="0"/>
              <a:t>Better understanding of biology</a:t>
            </a:r>
          </a:p>
          <a:p>
            <a:r>
              <a:rPr lang="en-US" dirty="0"/>
              <a:t>Recent review by Egger-Danner et al</a:t>
            </a:r>
            <a:r>
              <a:rPr lang="en-US" dirty="0" smtClean="0"/>
              <a:t>.</a:t>
            </a:r>
            <a:endParaRPr lang="en-US" i="1" dirty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237" y="4191000"/>
            <a:ext cx="6657163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09461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20650"/>
            <a:ext cx="8836025" cy="641350"/>
          </a:xfrm>
        </p:spPr>
        <p:txBody>
          <a:bodyPr/>
          <a:lstStyle/>
          <a:p>
            <a:r>
              <a:rPr lang="en-US" dirty="0" smtClean="0"/>
              <a:t>Some recent </a:t>
            </a:r>
            <a:r>
              <a:rPr lang="en-US" dirty="0"/>
              <a:t>novel </a:t>
            </a:r>
            <a:r>
              <a:rPr lang="en-US" dirty="0" smtClean="0"/>
              <a:t>phenotypes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990600"/>
            <a:ext cx="7312025" cy="4111625"/>
          </a:xfrm>
        </p:spPr>
        <p:txBody>
          <a:bodyPr/>
          <a:lstStyle/>
          <a:p>
            <a:r>
              <a:rPr lang="en-US" sz="2800" dirty="0"/>
              <a:t>Claw health</a:t>
            </a:r>
            <a:r>
              <a:rPr lang="en-US" sz="2000" dirty="0"/>
              <a:t> </a:t>
            </a:r>
            <a:r>
              <a:rPr lang="en-US" sz="2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(Van der </a:t>
            </a:r>
            <a:r>
              <a:rPr lang="en-US" sz="20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Linde</a:t>
            </a:r>
            <a:r>
              <a:rPr lang="en-US" sz="2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et al., 2010)</a:t>
            </a:r>
          </a:p>
          <a:p>
            <a:r>
              <a:rPr lang="en-US" sz="2800" dirty="0"/>
              <a:t>Dairy </a:t>
            </a:r>
            <a:r>
              <a:rPr lang="en-US" sz="2800" dirty="0" smtClean="0"/>
              <a:t>cow health </a:t>
            </a:r>
            <a:r>
              <a:rPr lang="en-US" sz="2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(Parker Gaddis et al., 2013)</a:t>
            </a:r>
          </a:p>
          <a:p>
            <a:r>
              <a:rPr lang="en-US" sz="2800" dirty="0"/>
              <a:t>Embryonic development </a:t>
            </a:r>
            <a:r>
              <a:rPr lang="en-US" sz="2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(Cochran et al., 2013)</a:t>
            </a:r>
          </a:p>
          <a:p>
            <a:r>
              <a:rPr lang="en-US" sz="2800" dirty="0"/>
              <a:t>Immune response </a:t>
            </a:r>
            <a:r>
              <a:rPr lang="en-US" sz="2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(Thompson-Crispi et al., 2013)</a:t>
            </a:r>
          </a:p>
          <a:p>
            <a:r>
              <a:rPr lang="en-US" sz="2800" dirty="0"/>
              <a:t>Methane production </a:t>
            </a:r>
            <a:r>
              <a:rPr lang="en-US" sz="2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(de Haas et al., 2011)</a:t>
            </a:r>
          </a:p>
          <a:p>
            <a:r>
              <a:rPr lang="en-US" sz="2800" dirty="0"/>
              <a:t>Milk fatty </a:t>
            </a:r>
            <a:r>
              <a:rPr lang="en-US" sz="2800" dirty="0" smtClean="0"/>
              <a:t>acids </a:t>
            </a:r>
            <a:r>
              <a:rPr lang="en-US" sz="20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(</a:t>
            </a:r>
            <a:r>
              <a:rPr lang="en-US" sz="20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Soyeurt</a:t>
            </a:r>
            <a:r>
              <a:rPr lang="en-US" sz="2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et al., 2011)</a:t>
            </a:r>
          </a:p>
          <a:p>
            <a:r>
              <a:rPr lang="en-US" sz="2800" dirty="0"/>
              <a:t>Persistency of lactation </a:t>
            </a:r>
            <a:r>
              <a:rPr lang="en-US" sz="2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(Cole et al., 2009)</a:t>
            </a:r>
          </a:p>
          <a:p>
            <a:r>
              <a:rPr lang="en-US" sz="2800" dirty="0"/>
              <a:t>Rectal temperature </a:t>
            </a:r>
            <a:r>
              <a:rPr lang="en-US" sz="2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(</a:t>
            </a:r>
            <a:r>
              <a:rPr lang="en-US" sz="20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Dikmen</a:t>
            </a:r>
            <a:r>
              <a:rPr lang="en-US" sz="2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et al., 2013)</a:t>
            </a:r>
          </a:p>
          <a:p>
            <a:r>
              <a:rPr lang="en-US" sz="2800" dirty="0"/>
              <a:t>Residual feed intake</a:t>
            </a:r>
            <a:r>
              <a:rPr lang="en-US" sz="2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(Connor et al., 2013)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1443571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31373" y="5410200"/>
            <a:ext cx="670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low</a:t>
            </a:r>
            <a:endParaRPr lang="en-US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50773" y="5410200"/>
            <a:ext cx="7681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high</a:t>
            </a:r>
            <a:endParaRPr lang="en-US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 rot="16200000">
            <a:off x="1034179" y="4232781"/>
            <a:ext cx="670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low</a:t>
            </a:r>
            <a:endParaRPr lang="en-US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 rot="16200000">
            <a:off x="985287" y="2015059"/>
            <a:ext cx="7681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high</a:t>
            </a:r>
            <a:endParaRPr lang="en-US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-853291" y="2930530"/>
            <a:ext cx="33139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  <a:latin typeface="+mn-lt"/>
              </a:rPr>
              <a:t>Phenotypic correlation</a:t>
            </a:r>
          </a:p>
          <a:p>
            <a:pPr algn="ctr"/>
            <a:r>
              <a:rPr lang="en-US" dirty="0" smtClean="0">
                <a:solidFill>
                  <a:srgbClr val="FFFF00"/>
                </a:solidFill>
                <a:latin typeface="+mn-lt"/>
              </a:rPr>
              <a:t>with existing traits</a:t>
            </a:r>
            <a:endParaRPr lang="en-US" dirty="0">
              <a:solidFill>
                <a:srgbClr val="FFFF00"/>
              </a:solidFill>
              <a:latin typeface="+mn-lt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24113335"/>
              </p:ext>
            </p:extLst>
          </p:nvPr>
        </p:nvGraphicFramePr>
        <p:xfrm>
          <a:off x="1600200" y="990600"/>
          <a:ext cx="6096000" cy="449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2286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</a:tr>
              <a:tr h="22098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711924" y="1525110"/>
            <a:ext cx="2835482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+mn-lt"/>
              </a:rPr>
              <a:t>Novel phenotypes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+mn-lt"/>
              </a:rPr>
              <a:t>include some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+mn-lt"/>
              </a:rPr>
              <a:t>new information</a:t>
            </a:r>
            <a:endParaRPr lang="en-US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03043" y="3733800"/>
            <a:ext cx="2835482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+mn-lt"/>
              </a:rPr>
              <a:t>Novel phenotypes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+mn-lt"/>
              </a:rPr>
              <a:t>include much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+mn-lt"/>
              </a:rPr>
              <a:t>new information</a:t>
            </a:r>
            <a:endParaRPr lang="en-US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57875" y="3733800"/>
            <a:ext cx="2835482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+mn-lt"/>
              </a:rPr>
              <a:t>Novel phenotypes</a:t>
            </a:r>
          </a:p>
          <a:p>
            <a:pPr algn="ctr"/>
            <a:r>
              <a:rPr lang="en-US" b="1" dirty="0">
                <a:solidFill>
                  <a:schemeClr val="tx1"/>
                </a:solidFill>
                <a:latin typeface="+mn-lt"/>
              </a:rPr>
              <a:t>contain </a:t>
            </a:r>
            <a:r>
              <a:rPr lang="en-US" b="1" dirty="0" smtClean="0">
                <a:solidFill>
                  <a:schemeClr val="tx1"/>
                </a:solidFill>
                <a:latin typeface="+mn-lt"/>
              </a:rPr>
              <a:t>some</a:t>
            </a:r>
            <a:endParaRPr lang="en-US" b="1" dirty="0">
              <a:solidFill>
                <a:schemeClr val="tx1"/>
              </a:solidFill>
              <a:latin typeface="+mn-lt"/>
            </a:endParaRPr>
          </a:p>
          <a:p>
            <a:pPr algn="ctr"/>
            <a:r>
              <a:rPr lang="en-US" b="1" dirty="0">
                <a:solidFill>
                  <a:schemeClr val="tx1"/>
                </a:solidFill>
                <a:latin typeface="+mn-lt"/>
              </a:rPr>
              <a:t>new information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42162" y="1525110"/>
            <a:ext cx="2835482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+mn-lt"/>
              </a:rPr>
              <a:t>Novel phenotypes</a:t>
            </a:r>
          </a:p>
          <a:p>
            <a:pPr algn="ctr"/>
            <a:r>
              <a:rPr lang="en-US" b="1" dirty="0">
                <a:solidFill>
                  <a:schemeClr val="tx1"/>
                </a:solidFill>
                <a:latin typeface="+mn-lt"/>
              </a:rPr>
              <a:t>contain </a:t>
            </a:r>
            <a:r>
              <a:rPr lang="en-US" b="1" dirty="0" smtClean="0">
                <a:solidFill>
                  <a:schemeClr val="tx1"/>
                </a:solidFill>
                <a:latin typeface="+mn-lt"/>
              </a:rPr>
              <a:t>little</a:t>
            </a:r>
            <a:endParaRPr lang="en-US" b="1" dirty="0">
              <a:solidFill>
                <a:schemeClr val="tx1"/>
              </a:solidFill>
              <a:latin typeface="+mn-lt"/>
            </a:endParaRPr>
          </a:p>
          <a:p>
            <a:pPr algn="ctr"/>
            <a:r>
              <a:rPr lang="en-US" b="1" dirty="0">
                <a:solidFill>
                  <a:schemeClr val="tx1"/>
                </a:solidFill>
                <a:latin typeface="+mn-lt"/>
              </a:rPr>
              <a:t>new information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26587" y="5791200"/>
            <a:ext cx="36695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  <a:latin typeface="+mn-lt"/>
              </a:rPr>
              <a:t>Genetic correlation with </a:t>
            </a:r>
          </a:p>
          <a:p>
            <a:pPr algn="ctr"/>
            <a:r>
              <a:rPr lang="en-US" dirty="0" smtClean="0">
                <a:solidFill>
                  <a:srgbClr val="FFFF00"/>
                </a:solidFill>
                <a:latin typeface="+mn-lt"/>
              </a:rPr>
              <a:t>existing traits</a:t>
            </a:r>
            <a:endParaRPr lang="en-US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</a:t>
            </a:r>
            <a:r>
              <a:rPr lang="en-US" dirty="0" smtClean="0"/>
              <a:t>traits should </a:t>
            </a:r>
            <a:r>
              <a:rPr lang="en-US" dirty="0"/>
              <a:t>add </a:t>
            </a:r>
            <a:r>
              <a:rPr lang="en-US" dirty="0" smtClean="0"/>
              <a:t>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95271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" name="Table 163"/>
          <p:cNvGraphicFramePr/>
          <p:nvPr/>
        </p:nvGraphicFramePr>
        <p:xfrm>
          <a:off x="1600200" y="1143000"/>
          <a:ext cx="6096000" cy="4495800"/>
        </p:xfrm>
        <a:graphic>
          <a:graphicData uri="http://schemas.openxmlformats.org/drawingml/2006/table">
            <a:tbl>
              <a:tblPr firstRow="1" bandRow="1"/>
              <a:tblGrid>
                <a:gridCol w="3048000"/>
                <a:gridCol w="3048000"/>
              </a:tblGrid>
              <a:tr h="2286000">
                <a:tc>
                  <a:txBody>
                    <a:bodyPr/>
                    <a:lstStyle/>
                    <a:p>
                      <a:pPr lvl="0" algn="l" defTabSz="914400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endParaRPr dirty="0"/>
                    </a:p>
                  </a:txBody>
                  <a:tcPr marL="45720" marR="45720" horzOverflow="overflow">
                    <a:lnL w="38100">
                      <a:solidFill>
                        <a:srgbClr val="FFFFFF"/>
                      </a:solidFill>
                      <a:round/>
                    </a:lnL>
                    <a:lnR w="38100">
                      <a:solidFill>
                        <a:srgbClr val="FFFFFF"/>
                      </a:solidFill>
                      <a:round/>
                    </a:lnR>
                    <a:lnT w="38100">
                      <a:solidFill>
                        <a:srgbClr val="FFFFFF"/>
                      </a:solidFill>
                      <a:round/>
                    </a:lnT>
                    <a:lnB w="38100">
                      <a:solidFill>
                        <a:srgbClr val="FFFFFF"/>
                      </a:solidFill>
                      <a:round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914400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endParaRPr dirty="0"/>
                    </a:p>
                  </a:txBody>
                  <a:tcPr marL="45720" marR="45720" horzOverflow="overflow">
                    <a:lnL w="38100">
                      <a:solidFill>
                        <a:srgbClr val="FFFFFF"/>
                      </a:solidFill>
                      <a:round/>
                    </a:lnL>
                    <a:lnR w="38100">
                      <a:solidFill>
                        <a:srgbClr val="FFFFFF"/>
                      </a:solidFill>
                      <a:round/>
                    </a:lnR>
                    <a:lnT w="38100">
                      <a:solidFill>
                        <a:srgbClr val="FFFFFF"/>
                      </a:solidFill>
                      <a:round/>
                    </a:lnT>
                    <a:lnB w="38100">
                      <a:solidFill>
                        <a:srgbClr val="FFFFFF"/>
                      </a:solidFill>
                      <a:round/>
                    </a:lnB>
                    <a:solidFill>
                      <a:srgbClr val="FFFF00"/>
                    </a:solidFill>
                  </a:tcPr>
                </a:tc>
              </a:tr>
              <a:tr h="2209800">
                <a:tc>
                  <a:txBody>
                    <a:bodyPr/>
                    <a:lstStyle/>
                    <a:p>
                      <a:pPr lvl="0" algn="l" defTabSz="914400">
                        <a:defRPr sz="1800" b="0" i="0"/>
                      </a:pPr>
                      <a:endParaRPr dirty="0"/>
                    </a:p>
                  </a:txBody>
                  <a:tcPr marL="45720" marR="45720" horzOverflow="overflow">
                    <a:lnL w="38100">
                      <a:solidFill>
                        <a:srgbClr val="FFFFFF"/>
                      </a:solidFill>
                      <a:round/>
                    </a:lnL>
                    <a:lnR w="38100">
                      <a:solidFill>
                        <a:srgbClr val="FFFFFF"/>
                      </a:solidFill>
                      <a:round/>
                    </a:lnR>
                    <a:lnT w="38100">
                      <a:solidFill>
                        <a:srgbClr val="FFFFFF"/>
                      </a:solidFill>
                      <a:round/>
                    </a:lnT>
                    <a:lnB w="38100">
                      <a:solidFill>
                        <a:srgbClr val="FFFFFF"/>
                      </a:solidFill>
                      <a:round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914400">
                        <a:defRPr sz="1800" b="0" i="0"/>
                      </a:pPr>
                      <a:endParaRPr dirty="0"/>
                    </a:p>
                  </a:txBody>
                  <a:tcPr marL="45720" marR="45720" horzOverflow="overflow">
                    <a:lnL w="38100">
                      <a:solidFill>
                        <a:srgbClr val="FFFFFF"/>
                      </a:solidFill>
                      <a:round/>
                    </a:lnL>
                    <a:lnR w="38100">
                      <a:solidFill>
                        <a:srgbClr val="FFFFFF"/>
                      </a:solidFill>
                      <a:round/>
                    </a:lnR>
                    <a:lnT w="38100">
                      <a:solidFill>
                        <a:srgbClr val="FFFFFF"/>
                      </a:solidFill>
                      <a:round/>
                    </a:lnT>
                    <a:lnB w="38100">
                      <a:solidFill>
                        <a:srgbClr val="FFFFFF"/>
                      </a:solidFill>
                      <a:round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164" name="Shape 164"/>
          <p:cNvSpPr/>
          <p:nvPr/>
        </p:nvSpPr>
        <p:spPr>
          <a:xfrm>
            <a:off x="2731372" y="5710535"/>
            <a:ext cx="578041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FFFFFF"/>
                </a:solidFill>
                <a:latin typeface="+mn-lt"/>
              </a:rPr>
              <a:t>low</a:t>
            </a:r>
          </a:p>
        </p:txBody>
      </p:sp>
      <p:sp>
        <p:nvSpPr>
          <p:cNvPr id="165" name="Shape 165"/>
          <p:cNvSpPr/>
          <p:nvPr/>
        </p:nvSpPr>
        <p:spPr>
          <a:xfrm>
            <a:off x="5550773" y="5715000"/>
            <a:ext cx="671016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FFFFFF"/>
                </a:solidFill>
                <a:latin typeface="+mn-lt"/>
              </a:rPr>
              <a:t>high</a:t>
            </a:r>
          </a:p>
        </p:txBody>
      </p:sp>
      <p:sp>
        <p:nvSpPr>
          <p:cNvPr id="166" name="Shape 166"/>
          <p:cNvSpPr/>
          <p:nvPr/>
        </p:nvSpPr>
        <p:spPr>
          <a:xfrm>
            <a:off x="3044460" y="6143769"/>
            <a:ext cx="3033842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FFFF00"/>
                </a:solidFill>
                <a:latin typeface="+mn-lt"/>
              </a:rPr>
              <a:t>Cost of measurement</a:t>
            </a:r>
          </a:p>
        </p:txBody>
      </p:sp>
      <p:sp>
        <p:nvSpPr>
          <p:cNvPr id="167" name="Shape 167"/>
          <p:cNvSpPr/>
          <p:nvPr/>
        </p:nvSpPr>
        <p:spPr>
          <a:xfrm rot="16200000">
            <a:off x="991849" y="4453250"/>
            <a:ext cx="578041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FFFFFF"/>
                </a:solidFill>
                <a:latin typeface="+mn-lt"/>
              </a:rPr>
              <a:t>low</a:t>
            </a:r>
          </a:p>
        </p:txBody>
      </p:sp>
      <p:sp>
        <p:nvSpPr>
          <p:cNvPr id="168" name="Shape 168"/>
          <p:cNvSpPr/>
          <p:nvPr/>
        </p:nvSpPr>
        <p:spPr>
          <a:xfrm rot="16200000">
            <a:off x="945361" y="2244349"/>
            <a:ext cx="671016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FFFFFF"/>
                </a:solidFill>
                <a:latin typeface="+mn-lt"/>
              </a:rPr>
              <a:t>high</a:t>
            </a:r>
          </a:p>
        </p:txBody>
      </p:sp>
      <p:sp>
        <p:nvSpPr>
          <p:cNvPr id="169" name="Shape 169"/>
          <p:cNvSpPr/>
          <p:nvPr/>
        </p:nvSpPr>
        <p:spPr>
          <a:xfrm rot="16200000">
            <a:off x="-556227" y="3267596"/>
            <a:ext cx="2759792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FFFF00"/>
                </a:solidFill>
                <a:latin typeface="+mn-lt"/>
              </a:rPr>
              <a:t>Value of phenotype</a:t>
            </a:r>
          </a:p>
        </p:txBody>
      </p:sp>
      <p:sp>
        <p:nvSpPr>
          <p:cNvPr id="170" name="Shape 170"/>
          <p:cNvSpPr/>
          <p:nvPr/>
        </p:nvSpPr>
        <p:spPr>
          <a:xfrm>
            <a:off x="2209449" y="2133600"/>
            <a:ext cx="1674495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2400" dirty="0">
                <a:solidFill>
                  <a:schemeClr val="tx1"/>
                </a:solidFill>
                <a:latin typeface="+mn-lt"/>
              </a:rPr>
              <a:t>(milk yield)</a:t>
            </a:r>
          </a:p>
        </p:txBody>
      </p:sp>
      <p:sp>
        <p:nvSpPr>
          <p:cNvPr id="171" name="Shape 171"/>
          <p:cNvSpPr/>
          <p:nvPr/>
        </p:nvSpPr>
        <p:spPr>
          <a:xfrm>
            <a:off x="4970215" y="4191000"/>
            <a:ext cx="2402308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2400" dirty="0" smtClean="0">
                <a:solidFill>
                  <a:schemeClr val="tx1"/>
                </a:solidFill>
                <a:latin typeface="+mn-lt"/>
              </a:rPr>
              <a:t>(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greenhouse gas</a:t>
            </a:r>
            <a:br>
              <a:rPr lang="en-US" sz="2400" dirty="0" smtClean="0">
                <a:solidFill>
                  <a:schemeClr val="tx1"/>
                </a:solidFill>
                <a:latin typeface="+mn-lt"/>
              </a:rPr>
            </a:b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emissions</a:t>
            </a:r>
            <a:r>
              <a:rPr sz="2400" dirty="0" smtClean="0">
                <a:solidFill>
                  <a:schemeClr val="tx1"/>
                </a:solidFill>
                <a:latin typeface="+mn-lt"/>
              </a:rPr>
              <a:t>)</a:t>
            </a:r>
            <a:endParaRPr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2" name="Shape 172"/>
          <p:cNvSpPr/>
          <p:nvPr/>
        </p:nvSpPr>
        <p:spPr>
          <a:xfrm>
            <a:off x="5195148" y="2133600"/>
            <a:ext cx="1898916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2400" dirty="0">
                <a:solidFill>
                  <a:schemeClr val="tx1"/>
                </a:solidFill>
                <a:latin typeface="+mn-lt"/>
              </a:rPr>
              <a:t>(feed intake)</a:t>
            </a:r>
          </a:p>
        </p:txBody>
      </p:sp>
      <p:sp>
        <p:nvSpPr>
          <p:cNvPr id="173" name="Shape 173"/>
          <p:cNvSpPr/>
          <p:nvPr/>
        </p:nvSpPr>
        <p:spPr>
          <a:xfrm>
            <a:off x="2036714" y="4343400"/>
            <a:ext cx="2165014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2400" dirty="0">
                <a:solidFill>
                  <a:schemeClr val="tx1"/>
                </a:solidFill>
                <a:latin typeface="+mn-lt"/>
              </a:rPr>
              <a:t>(conformation)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traits should have </a:t>
            </a:r>
            <a:r>
              <a:rPr lang="en-US" dirty="0" smtClean="0"/>
              <a:t>value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6575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57200" y="1232230"/>
            <a:ext cx="8153400" cy="516857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273050" indent="-273050">
              <a:lnSpc>
                <a:spcPct val="100000"/>
              </a:lnSpc>
              <a:spcBef>
                <a:spcPts val="1588"/>
              </a:spcBef>
              <a:spcAft>
                <a:spcPts val="14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dirty="0" smtClean="0">
                <a:latin typeface="Trebuchet MS" charset="0"/>
              </a:rPr>
              <a:t>Low-dimensionality</a:t>
            </a:r>
          </a:p>
          <a:p>
            <a:pPr marL="1016000" lvl="1" indent="-273050">
              <a:spcBef>
                <a:spcPts val="0"/>
              </a:spcBef>
              <a:spcAft>
                <a:spcPts val="1200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2800" dirty="0" smtClean="0">
                <a:latin typeface="Trebuchet MS" charset="0"/>
              </a:rPr>
              <a:t>Usually </a:t>
            </a:r>
            <a:r>
              <a:rPr lang="en-GB" sz="2800" dirty="0" smtClean="0">
                <a:solidFill>
                  <a:srgbClr val="FFFF00"/>
                </a:solidFill>
                <a:latin typeface="Trebuchet MS" charset="0"/>
              </a:rPr>
              <a:t>few</a:t>
            </a:r>
            <a:r>
              <a:rPr lang="en-GB" sz="2800" dirty="0" smtClean="0">
                <a:latin typeface="Trebuchet MS" charset="0"/>
              </a:rPr>
              <a:t> observations per lactation</a:t>
            </a:r>
          </a:p>
          <a:p>
            <a:pPr marL="1016000" lvl="1" indent="-273050">
              <a:spcBef>
                <a:spcPts val="0"/>
              </a:spcBef>
              <a:spcAft>
                <a:spcPts val="1200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2800" dirty="0" smtClean="0">
                <a:latin typeface="Trebuchet MS" charset="0"/>
              </a:rPr>
              <a:t>Close </a:t>
            </a:r>
            <a:r>
              <a:rPr lang="en-GB" sz="2800" dirty="0" smtClean="0">
                <a:solidFill>
                  <a:srgbClr val="FFFF00"/>
                </a:solidFill>
                <a:latin typeface="Trebuchet MS" charset="0"/>
              </a:rPr>
              <a:t>correspondence</a:t>
            </a:r>
            <a:r>
              <a:rPr lang="en-GB" sz="2800" dirty="0" smtClean="0">
                <a:latin typeface="Trebuchet MS" charset="0"/>
              </a:rPr>
              <a:t> of phenotypes with values measured</a:t>
            </a:r>
          </a:p>
          <a:p>
            <a:pPr marL="1016000" lvl="1" indent="-273050">
              <a:spcBef>
                <a:spcPts val="0"/>
              </a:spcBef>
              <a:spcAft>
                <a:spcPts val="1200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2800" dirty="0" smtClean="0">
                <a:latin typeface="Trebuchet MS" charset="0"/>
              </a:rPr>
              <a:t>Easy </a:t>
            </a:r>
            <a:r>
              <a:rPr lang="en-GB" sz="2800" dirty="0" smtClean="0">
                <a:solidFill>
                  <a:srgbClr val="FFFF00"/>
                </a:solidFill>
                <a:latin typeface="Trebuchet MS" charset="0"/>
              </a:rPr>
              <a:t>transmission</a:t>
            </a:r>
            <a:r>
              <a:rPr lang="en-GB" sz="2800" dirty="0" smtClean="0">
                <a:latin typeface="Trebuchet MS" charset="0"/>
              </a:rPr>
              <a:t> and </a:t>
            </a:r>
            <a:r>
              <a:rPr lang="en-GB" sz="2800" dirty="0" smtClean="0">
                <a:solidFill>
                  <a:srgbClr val="FFFF00"/>
                </a:solidFill>
                <a:latin typeface="Trebuchet MS" charset="0"/>
              </a:rPr>
              <a:t>storage</a:t>
            </a:r>
          </a:p>
          <a:p>
            <a:pPr lvl="1" indent="0">
              <a:spcBef>
                <a:spcPts val="0"/>
              </a:spcBef>
              <a:spcAft>
                <a:spcPts val="1200"/>
              </a:spcAft>
              <a:buClr>
                <a:srgbClr val="00FF00"/>
              </a:buClr>
              <a:buSzPct val="45000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endParaRPr lang="en-GB" sz="2800" b="1" dirty="0">
              <a:latin typeface="Trebuchet MS" charset="0"/>
            </a:endParaRPr>
          </a:p>
          <a:p>
            <a:pPr lvl="1" indent="0">
              <a:spcBef>
                <a:spcPts val="0"/>
              </a:spcBef>
              <a:spcAft>
                <a:spcPts val="1200"/>
              </a:spcAft>
              <a:buClr>
                <a:srgbClr val="00FF00"/>
              </a:buClr>
              <a:buSzPct val="45000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endParaRPr lang="en-GB" sz="2800" b="1" dirty="0" smtClean="0">
              <a:latin typeface="Trebuchet MS" charset="0"/>
            </a:endParaRPr>
          </a:p>
        </p:txBody>
      </p:sp>
      <p:pic>
        <p:nvPicPr>
          <p:cNvPr id="4" name="Picture 3" descr="Screen Shot 2014-05-14 at 8.26.32 AM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621" r="20912" b="63846"/>
          <a:stretch/>
        </p:blipFill>
        <p:spPr>
          <a:xfrm>
            <a:off x="104634" y="4467369"/>
            <a:ext cx="8915400" cy="168244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current phenotypes look like?</a:t>
            </a:r>
          </a:p>
        </p:txBody>
      </p:sp>
    </p:spTree>
    <p:extLst>
      <p:ext uri="{BB962C8B-B14F-4D97-AF65-F5344CB8AC3E}">
        <p14:creationId xmlns:p14="http://schemas.microsoft.com/office/powerpoint/2010/main" xmlns="" val="29245536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new phenotypes look like?</a:t>
            </a:r>
            <a:endParaRPr lang="en-US" dirty="0"/>
          </a:p>
        </p:txBody>
      </p:sp>
      <p:pic>
        <p:nvPicPr>
          <p:cNvPr id="4" name="Picture 3" descr="Screen Shot 2014-05-13 at 9.28.46 AM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7800"/>
          <a:stretch/>
        </p:blipFill>
        <p:spPr>
          <a:xfrm>
            <a:off x="102843" y="4419600"/>
            <a:ext cx="8915400" cy="2116282"/>
          </a:xfrm>
          <a:prstGeom prst="rect">
            <a:avLst/>
          </a:prstGeom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533400" y="1232230"/>
            <a:ext cx="8153400" cy="516857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273050" indent="-273050">
              <a:spcBef>
                <a:spcPts val="0"/>
              </a:spcBef>
              <a:spcAft>
                <a:spcPts val="1200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dirty="0" smtClean="0">
                <a:latin typeface="Trebuchet MS" charset="0"/>
              </a:rPr>
              <a:t>High dimensionality</a:t>
            </a:r>
          </a:p>
          <a:p>
            <a:pPr marL="1016000" lvl="1" indent="-273050">
              <a:spcBef>
                <a:spcPts val="0"/>
              </a:spcBef>
              <a:spcAft>
                <a:spcPts val="1200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2800" dirty="0" smtClean="0">
                <a:latin typeface="Trebuchet MS" charset="0"/>
              </a:rPr>
              <a:t>Ex.: MIR produces </a:t>
            </a:r>
            <a:r>
              <a:rPr lang="en-GB" sz="2800" dirty="0" smtClean="0">
                <a:solidFill>
                  <a:srgbClr val="FFFF00"/>
                </a:solidFill>
                <a:latin typeface="Trebuchet MS" charset="0"/>
              </a:rPr>
              <a:t>1,060</a:t>
            </a:r>
            <a:r>
              <a:rPr lang="en-GB" sz="2800" dirty="0" smtClean="0">
                <a:latin typeface="Trebuchet MS" charset="0"/>
              </a:rPr>
              <a:t> points/obs.</a:t>
            </a:r>
          </a:p>
          <a:p>
            <a:pPr marL="1016000" lvl="1" indent="-273050">
              <a:spcBef>
                <a:spcPts val="0"/>
              </a:spcBef>
              <a:spcAft>
                <a:spcPts val="1200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2800" dirty="0" smtClean="0">
                <a:solidFill>
                  <a:srgbClr val="FFFF00"/>
                </a:solidFill>
                <a:latin typeface="Trebuchet MS" charset="0"/>
              </a:rPr>
              <a:t>Disconnect</a:t>
            </a:r>
            <a:r>
              <a:rPr lang="en-GB" sz="2800" dirty="0" smtClean="0">
                <a:latin typeface="Trebuchet MS" charset="0"/>
              </a:rPr>
              <a:t> between phenotype and measurement</a:t>
            </a:r>
          </a:p>
          <a:p>
            <a:pPr marL="1016000" lvl="1" indent="-273050">
              <a:spcBef>
                <a:spcPts val="0"/>
              </a:spcBef>
              <a:spcAft>
                <a:spcPts val="1200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2800" dirty="0" smtClean="0">
                <a:solidFill>
                  <a:srgbClr val="FFFF00"/>
                </a:solidFill>
                <a:latin typeface="Trebuchet MS" charset="0"/>
              </a:rPr>
              <a:t>More resources </a:t>
            </a:r>
            <a:r>
              <a:rPr lang="en-GB" sz="2800" dirty="0" smtClean="0">
                <a:latin typeface="Trebuchet MS" charset="0"/>
              </a:rPr>
              <a:t>needed for transmission, storage, and analysis</a:t>
            </a:r>
          </a:p>
        </p:txBody>
      </p:sp>
    </p:spTree>
    <p:extLst>
      <p:ext uri="{BB962C8B-B14F-4D97-AF65-F5344CB8AC3E}">
        <p14:creationId xmlns:p14="http://schemas.microsoft.com/office/powerpoint/2010/main" xmlns="" val="1141896550"/>
      </p:ext>
    </p:extLst>
  </p:cSld>
  <p:clrMapOvr>
    <a:masterClrMapping/>
  </p:clrMapOvr>
</p:sld>
</file>

<file path=ppt/theme/theme1.xml><?xml version="1.0" encoding="utf-8"?>
<a:theme xmlns:a="http://schemas.openxmlformats.org/drawingml/2006/main" name="AIPL Slide Master">
  <a:themeElements>
    <a:clrScheme name="AIPL Slide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IPL Slide Master">
      <a:majorFont>
        <a:latin typeface="Trebuchet MS"/>
        <a:ea typeface=""/>
        <a:cs typeface="DejaVu Sans"/>
      </a:majorFont>
      <a:minorFont>
        <a:latin typeface="Trebuchet MS"/>
        <a:ea typeface="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DejaVu San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DejaVu Sans" pitchFamily="34" charset="0"/>
          </a:defRPr>
        </a:defPPr>
      </a:lstStyle>
    </a:lnDef>
  </a:objectDefaults>
  <a:extraClrSchemeLst>
    <a:extraClrScheme>
      <a:clrScheme name="AIPL Slide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IPL Slide Master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IPL Slide Master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IPL Slide Master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IPL Slide Mast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IPL Slide Mast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IPL Slide Mast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rebuchet MS"/>
        <a:ea typeface=""/>
        <a:cs typeface="DejaVu Sans"/>
      </a:majorFont>
      <a:minorFont>
        <a:latin typeface="Trebuchet MS"/>
        <a:ea typeface="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DejaVu San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DejaVu Sans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50597</TotalTime>
  <Words>1029</Words>
  <Application>Microsoft Office PowerPoint</Application>
  <PresentationFormat>On-screen Show (4:3)</PresentationFormat>
  <Paragraphs>349</Paragraphs>
  <Slides>24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AIPL Slide Master</vt:lpstr>
      <vt:lpstr>Default Design</vt:lpstr>
      <vt:lpstr>What direction should US dairy research take in the future?</vt:lpstr>
      <vt:lpstr>Selection indices include many traits…</vt:lpstr>
      <vt:lpstr>…and we keep adding new traits</vt:lpstr>
      <vt:lpstr>Why do we need new traits?</vt:lpstr>
      <vt:lpstr>Some recent novel phenotypes</vt:lpstr>
      <vt:lpstr>New traits should add information</vt:lpstr>
      <vt:lpstr>New traits should have value</vt:lpstr>
      <vt:lpstr>What do current phenotypes look like?</vt:lpstr>
      <vt:lpstr>What do new phenotypes look like?</vt:lpstr>
      <vt:lpstr>Genotypes are abundant</vt:lpstr>
      <vt:lpstr>Genotypes can be applied to many traits</vt:lpstr>
      <vt:lpstr>Phenotypes may come from genotypes</vt:lpstr>
      <vt:lpstr>What do we do with new traits?</vt:lpstr>
      <vt:lpstr>Phenotypes from genotypes</vt:lpstr>
      <vt:lpstr>Some difficult things need to be said…</vt:lpstr>
      <vt:lpstr>What challenges are on the horizon?</vt:lpstr>
      <vt:lpstr>We were technology leaders…</vt:lpstr>
      <vt:lpstr>…do we want to retake the lead?</vt:lpstr>
      <vt:lpstr>Why have we fallen behind?</vt:lpstr>
      <vt:lpstr>How do new players fit into the system?</vt:lpstr>
      <vt:lpstr>There are no guarantees…</vt:lpstr>
      <vt:lpstr>Collaboration is essential</vt:lpstr>
      <vt:lpstr>Conclusions</vt:lpstr>
      <vt:lpstr>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Genomic Prediction Results</dc:title>
  <dc:subject>International Dairy Sire Proofs</dc:subject>
  <dc:creator>Admin</dc:creator>
  <cp:keywords>Dairy, International, Sire evaluations</cp:keywords>
  <cp:lastModifiedBy>dnull</cp:lastModifiedBy>
  <cp:revision>1035</cp:revision>
  <cp:lastPrinted>2001-08-24T14:44:42Z</cp:lastPrinted>
  <dcterms:created xsi:type="dcterms:W3CDTF">2002-07-16T13:01:30Z</dcterms:created>
  <dcterms:modified xsi:type="dcterms:W3CDTF">2016-03-16T17:29:25Z</dcterms:modified>
</cp:coreProperties>
</file>