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84" r:id="rId1"/>
  </p:sldMasterIdLst>
  <p:notesMasterIdLst>
    <p:notesMasterId r:id="rId71"/>
  </p:notesMasterIdLst>
  <p:sldIdLst>
    <p:sldId id="256" r:id="rId2"/>
    <p:sldId id="592" r:id="rId3"/>
    <p:sldId id="574" r:id="rId4"/>
    <p:sldId id="458" r:id="rId5"/>
    <p:sldId id="594" r:id="rId6"/>
    <p:sldId id="459" r:id="rId7"/>
    <p:sldId id="581" r:id="rId8"/>
    <p:sldId id="462" r:id="rId9"/>
    <p:sldId id="463" r:id="rId10"/>
    <p:sldId id="464" r:id="rId11"/>
    <p:sldId id="465" r:id="rId12"/>
    <p:sldId id="466" r:id="rId13"/>
    <p:sldId id="467" r:id="rId14"/>
    <p:sldId id="472" r:id="rId15"/>
    <p:sldId id="473" r:id="rId16"/>
    <p:sldId id="593" r:id="rId17"/>
    <p:sldId id="582" r:id="rId18"/>
    <p:sldId id="477" r:id="rId19"/>
    <p:sldId id="478" r:id="rId20"/>
    <p:sldId id="553" r:id="rId21"/>
    <p:sldId id="554" r:id="rId22"/>
    <p:sldId id="579" r:id="rId23"/>
    <p:sldId id="566" r:id="rId24"/>
    <p:sldId id="600" r:id="rId25"/>
    <p:sldId id="518" r:id="rId26"/>
    <p:sldId id="590" r:id="rId27"/>
    <p:sldId id="578" r:id="rId28"/>
    <p:sldId id="511" r:id="rId29"/>
    <p:sldId id="519" r:id="rId30"/>
    <p:sldId id="513" r:id="rId31"/>
    <p:sldId id="520" r:id="rId32"/>
    <p:sldId id="584" r:id="rId33"/>
    <p:sldId id="585" r:id="rId34"/>
    <p:sldId id="484" r:id="rId35"/>
    <p:sldId id="597" r:id="rId36"/>
    <p:sldId id="555" r:id="rId37"/>
    <p:sldId id="596" r:id="rId38"/>
    <p:sldId id="569" r:id="rId39"/>
    <p:sldId id="583" r:id="rId40"/>
    <p:sldId id="559" r:id="rId41"/>
    <p:sldId id="562" r:id="rId42"/>
    <p:sldId id="563" r:id="rId43"/>
    <p:sldId id="517" r:id="rId44"/>
    <p:sldId id="589" r:id="rId45"/>
    <p:sldId id="501" r:id="rId46"/>
    <p:sldId id="534" r:id="rId47"/>
    <p:sldId id="502" r:id="rId48"/>
    <p:sldId id="598" r:id="rId49"/>
    <p:sldId id="599" r:id="rId50"/>
    <p:sldId id="564" r:id="rId51"/>
    <p:sldId id="573" r:id="rId52"/>
    <p:sldId id="440" r:id="rId53"/>
    <p:sldId id="443" r:id="rId54"/>
    <p:sldId id="572" r:id="rId55"/>
    <p:sldId id="447" r:id="rId56"/>
    <p:sldId id="570" r:id="rId57"/>
    <p:sldId id="571" r:id="rId58"/>
    <p:sldId id="601" r:id="rId59"/>
    <p:sldId id="603" r:id="rId60"/>
    <p:sldId id="453" r:id="rId61"/>
    <p:sldId id="454" r:id="rId62"/>
    <p:sldId id="455" r:id="rId63"/>
    <p:sldId id="567" r:id="rId64"/>
    <p:sldId id="568" r:id="rId65"/>
    <p:sldId id="591" r:id="rId66"/>
    <p:sldId id="456" r:id="rId67"/>
    <p:sldId id="576" r:id="rId68"/>
    <p:sldId id="577" r:id="rId69"/>
    <p:sldId id="580" r:id="rId70"/>
  </p:sldIdLst>
  <p:sldSz cx="9144000" cy="6858000" type="screen4x3"/>
  <p:notesSz cx="6858000" cy="9144000"/>
  <p:defaultTextStyle>
    <a:defPPr>
      <a:defRPr lang="en-US"/>
    </a:defPPr>
    <a:lvl1pPr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1pPr>
    <a:lvl2pPr marL="228600" indent="2286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2pPr>
    <a:lvl3pPr marL="457200" indent="4572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3pPr>
    <a:lvl4pPr marL="685800" indent="6858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4pPr>
    <a:lvl5pPr marL="914400" indent="9144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FF00"/>
    <a:srgbClr val="FFFFFF"/>
    <a:srgbClr val="77ACD1"/>
    <a:srgbClr val="E6865E"/>
    <a:srgbClr val="FFFCBE"/>
    <a:srgbClr val="EFEEED"/>
    <a:srgbClr val="C6A669"/>
    <a:srgbClr val="C6A770"/>
    <a:srgbClr val="FFEBEB"/>
    <a:srgbClr val="E78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8966" autoAdjust="0"/>
  </p:normalViewPr>
  <p:slideViewPr>
    <p:cSldViewPr>
      <p:cViewPr varScale="1">
        <p:scale>
          <a:sx n="126" d="100"/>
          <a:sy n="126" d="100"/>
        </p:scale>
        <p:origin x="12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5" d="100"/>
        <a:sy n="135" d="100"/>
      </p:scale>
      <p:origin x="0" y="2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Genomics:March%202015%20Genotype%20Coun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9.133.52.241\data-m\GRW\GRAPHICS\AI%20bulls%20with%20G%20statu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M:\GRW\GRAPHICS\average%20net%20merit%20by%20date%20entered%20A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611111111111"/>
          <c:y val="0.0586854460093897"/>
          <c:w val="0.641666666666667"/>
          <c:h val="0.71361502347418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Cows (millions)</c:v>
                </c:pt>
              </c:strCache>
            </c:strRef>
          </c:tx>
          <c:spPr>
            <a:ln w="47567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23.671</c:v>
                </c:pt>
                <c:pt idx="1">
                  <c:v>25.033</c:v>
                </c:pt>
                <c:pt idx="2">
                  <c:v>21.94399999999997</c:v>
                </c:pt>
                <c:pt idx="3">
                  <c:v>21.044</c:v>
                </c:pt>
                <c:pt idx="4">
                  <c:v>17.56</c:v>
                </c:pt>
                <c:pt idx="5">
                  <c:v>14.95300000000002</c:v>
                </c:pt>
                <c:pt idx="6">
                  <c:v>12.0</c:v>
                </c:pt>
                <c:pt idx="7">
                  <c:v>11.143</c:v>
                </c:pt>
                <c:pt idx="8">
                  <c:v>10.81</c:v>
                </c:pt>
                <c:pt idx="9">
                  <c:v>11.016</c:v>
                </c:pt>
                <c:pt idx="10">
                  <c:v>10.127</c:v>
                </c:pt>
                <c:pt idx="11">
                  <c:v>9.458</c:v>
                </c:pt>
                <c:pt idx="12">
                  <c:v>9.206000000000001</c:v>
                </c:pt>
                <c:pt idx="13">
                  <c:v>9.043000000000001</c:v>
                </c:pt>
                <c:pt idx="14">
                  <c:v>9.117000000000001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1456240"/>
        <c:axId val="1171463936"/>
      </c:line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Milk yield (kg/cow)</c:v>
                </c:pt>
              </c:strCache>
            </c:strRef>
          </c:tx>
          <c:spPr>
            <a:ln w="47567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2097.0</c:v>
                </c:pt>
                <c:pt idx="1">
                  <c:v>2171.0</c:v>
                </c:pt>
                <c:pt idx="2">
                  <c:v>2410.0</c:v>
                </c:pt>
                <c:pt idx="3">
                  <c:v>2656.0</c:v>
                </c:pt>
                <c:pt idx="4">
                  <c:v>3183.0</c:v>
                </c:pt>
                <c:pt idx="5">
                  <c:v>3775.0</c:v>
                </c:pt>
                <c:pt idx="6">
                  <c:v>4669.0</c:v>
                </c:pt>
                <c:pt idx="7">
                  <c:v>4704.0</c:v>
                </c:pt>
                <c:pt idx="8">
                  <c:v>5404.0</c:v>
                </c:pt>
                <c:pt idx="9">
                  <c:v>5906.0</c:v>
                </c:pt>
                <c:pt idx="10">
                  <c:v>6657.0</c:v>
                </c:pt>
                <c:pt idx="11">
                  <c:v>7470.0</c:v>
                </c:pt>
                <c:pt idx="12">
                  <c:v>8273.0</c:v>
                </c:pt>
                <c:pt idx="13">
                  <c:v>9121.0</c:v>
                </c:pt>
                <c:pt idx="14">
                  <c:v>9613.0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Sheet1!$A$5</c:f>
              <c:strCache>
                <c:ptCount val="1"/>
              </c:strCache>
            </c:strRef>
          </c:tx>
          <c:spPr>
            <a:ln w="15856">
              <a:solidFill>
                <a:srgbClr val="FF00F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</c:numCache>
            </c:numRef>
          </c:val>
          <c:smooth val="0"/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Milk Production, Disposition, and Income Annual Summary</c:v>
                </c:pt>
              </c:strCache>
            </c:strRef>
          </c:tx>
          <c:spPr>
            <a:ln w="15856">
              <a:solidFill>
                <a:srgbClr val="00FFFF"/>
              </a:solidFill>
              <a:prstDash val="solid"/>
            </a:ln>
          </c:spPr>
          <c:marker>
            <c:symbol val="x"/>
            <c:size val="6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Sheet1!$B$6:$P$6</c:f>
              <c:numCache>
                <c:formatCode>General</c:formatCode>
                <c:ptCount val="15"/>
              </c:numCache>
            </c:numRef>
          </c:val>
          <c:smooth val="0"/>
        </c:ser>
        <c:ser>
          <c:idx val="2"/>
          <c:order val="4"/>
          <c:tx>
            <c:strRef>
              <c:f>Sheet1!$A$7</c:f>
              <c:strCache>
                <c:ptCount val="1"/>
                <c:pt idx="0">
                  <c:v>http://usda.mannlib.cornell.edu/MannUsda/viewDocumentInfo.do?documentID=1105</c:v>
                </c:pt>
              </c:strCache>
            </c:strRef>
          </c:tx>
          <c:spPr>
            <a:ln w="15856">
              <a:solidFill>
                <a:srgbClr val="00FF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Sheet1!$B$7:$P$7</c:f>
              <c:numCache>
                <c:formatCode>General</c:formatCode>
                <c:ptCount val="1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1471872"/>
        <c:axId val="1171475728"/>
      </c:lineChart>
      <c:catAx>
        <c:axId val="1171456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747" b="1" i="0" u="none" strike="noStrike" baseline="0">
                    <a:solidFill>
                      <a:schemeClr val="tx1"/>
                    </a:solidFill>
                    <a:latin typeface="Trebuchet MS"/>
                    <a:ea typeface="Calibri"/>
                    <a:cs typeface="Calibri"/>
                  </a:defRPr>
                </a:pPr>
                <a:r>
                  <a:rPr lang="en-US">
                    <a:latin typeface="Trebuchet MS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33333333333333"/>
              <c:y val="0.87323943661972"/>
            </c:manualLayout>
          </c:layout>
          <c:overlay val="0"/>
          <c:spPr>
            <a:noFill/>
            <a:ln w="3171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7567" cap="sq">
            <a:solidFill>
              <a:schemeClr val="tx1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 sz="2497" b="1" i="0" u="none" strike="noStrike" baseline="0">
                <a:solidFill>
                  <a:schemeClr val="tx1"/>
                </a:solidFill>
                <a:latin typeface="Trebuchet MS"/>
                <a:ea typeface="Calibri"/>
                <a:cs typeface="Calibri"/>
              </a:defRPr>
            </a:pPr>
            <a:endParaRPr lang="en-US"/>
          </a:p>
        </c:txPr>
        <c:crossAx val="1171463936"/>
        <c:crossesAt val="0.0"/>
        <c:auto val="1"/>
        <c:lblAlgn val="ctr"/>
        <c:lblOffset val="100"/>
        <c:tickLblSkip val="2"/>
        <c:tickMarkSkip val="2"/>
        <c:noMultiLvlLbl val="0"/>
      </c:catAx>
      <c:valAx>
        <c:axId val="1171463936"/>
        <c:scaling>
          <c:orientation val="minMax"/>
          <c:max val="3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2747" b="1" i="0" u="none" strike="noStrike" baseline="0">
                    <a:solidFill>
                      <a:srgbClr val="FFFF00"/>
                    </a:solidFill>
                    <a:latin typeface="Trebuchet MS"/>
                    <a:ea typeface="Calibri"/>
                    <a:cs typeface="Calibri"/>
                  </a:defRPr>
                </a:pPr>
                <a:r>
                  <a:rPr lang="en-US">
                    <a:latin typeface="Trebuchet MS"/>
                  </a:rPr>
                  <a:t>Cows (millions)</a:t>
                </a:r>
              </a:p>
            </c:rich>
          </c:tx>
          <c:layout>
            <c:manualLayout>
              <c:xMode val="edge"/>
              <c:yMode val="edge"/>
              <c:x val="0.0"/>
              <c:y val="0.187793427230047"/>
            </c:manualLayout>
          </c:layout>
          <c:overlay val="0"/>
          <c:spPr>
            <a:noFill/>
            <a:ln w="3171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7567" cap="sq">
            <a:solidFill>
              <a:srgbClr val="FFFF00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 sz="2497" b="1" i="0" u="none" strike="noStrike" baseline="0">
                <a:solidFill>
                  <a:srgbClr val="FFFF00"/>
                </a:solidFill>
                <a:latin typeface="Trebuchet MS"/>
                <a:ea typeface="Calibri"/>
                <a:cs typeface="Calibri"/>
              </a:defRPr>
            </a:pPr>
            <a:endParaRPr lang="en-US"/>
          </a:p>
        </c:txPr>
        <c:crossAx val="1171456240"/>
        <c:crosses val="autoZero"/>
        <c:crossBetween val="midCat"/>
        <c:majorUnit val="5.0"/>
      </c:valAx>
      <c:catAx>
        <c:axId val="11714718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71475728"/>
        <c:crossesAt val="0.0"/>
        <c:auto val="1"/>
        <c:lblAlgn val="ctr"/>
        <c:lblOffset val="100"/>
        <c:noMultiLvlLbl val="0"/>
      </c:catAx>
      <c:valAx>
        <c:axId val="1171475728"/>
        <c:scaling>
          <c:orientation val="minMax"/>
          <c:max val="10000.0"/>
          <c:min val="0.0"/>
        </c:scaling>
        <c:delete val="0"/>
        <c:axPos val="r"/>
        <c:title>
          <c:tx>
            <c:rich>
              <a:bodyPr rot="5400000" vert="horz"/>
              <a:lstStyle/>
              <a:p>
                <a:pPr algn="ctr">
                  <a:defRPr sz="2747" b="1" i="0" u="none" strike="noStrike" baseline="0">
                    <a:solidFill>
                      <a:srgbClr val="00FFFF"/>
                    </a:solidFill>
                    <a:latin typeface="Trebuchet MS"/>
                    <a:ea typeface="Calibri"/>
                    <a:cs typeface="Calibri"/>
                  </a:defRPr>
                </a:pPr>
                <a:r>
                  <a:rPr lang="en-US" baseline="0" dirty="0">
                    <a:solidFill>
                      <a:srgbClr val="00FFFF"/>
                    </a:solidFill>
                    <a:latin typeface="Trebuchet MS"/>
                  </a:rPr>
                  <a:t>Milk yield (kg/cow)</a:t>
                </a:r>
              </a:p>
            </c:rich>
          </c:tx>
          <c:layout>
            <c:manualLayout>
              <c:xMode val="edge"/>
              <c:yMode val="edge"/>
              <c:x val="0.937876140030351"/>
              <c:y val="0.121929704439119"/>
            </c:manualLayout>
          </c:layout>
          <c:overlay val="0"/>
          <c:spPr>
            <a:noFill/>
            <a:ln w="31711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47567" cap="sq">
            <a:solidFill>
              <a:srgbClr val="00FFFF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 sz="2497" b="1" i="0" u="none" strike="noStrike" baseline="0">
                <a:solidFill>
                  <a:srgbClr val="00FFFF"/>
                </a:solidFill>
                <a:latin typeface="Trebuchet MS"/>
                <a:ea typeface="Calibri"/>
                <a:cs typeface="Calibri"/>
              </a:defRPr>
            </a:pPr>
            <a:endParaRPr lang="en-US"/>
          </a:p>
        </c:txPr>
        <c:crossAx val="1171471872"/>
        <c:crosses val="max"/>
        <c:crossBetween val="midCat"/>
        <c:majorUnit val="2000.0"/>
      </c:valAx>
      <c:spPr>
        <a:noFill/>
        <a:ln w="317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47" b="1" i="0" u="none" strike="noStrike" baseline="0">
          <a:solidFill>
            <a:schemeClr val="tx1"/>
          </a:solidFill>
          <a:latin typeface="Humnst777 BT"/>
          <a:ea typeface="Humnst777 BT"/>
          <a:cs typeface="Humnst777 B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428458725897"/>
          <c:y val="0.0380399129607651"/>
          <c:w val="0.749195818730752"/>
          <c:h val="0.773146458129106"/>
        </c:manualLayout>
      </c:layout>
      <c:lineChart>
        <c:grouping val="standard"/>
        <c:varyColors val="0"/>
        <c:ser>
          <c:idx val="4"/>
          <c:order val="0"/>
          <c:tx>
            <c:strRef>
              <c:f>Data!$C$1</c:f>
              <c:strCache>
                <c:ptCount val="1"/>
                <c:pt idx="0">
                  <c:v>Cow BVM (kg)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Data!$C$2:$C$52</c:f>
              <c:numCache>
                <c:formatCode>#,##0.00</c:formatCode>
                <c:ptCount val="51"/>
                <c:pt idx="0">
                  <c:v>-3365.201346026432</c:v>
                </c:pt>
                <c:pt idx="1">
                  <c:v>-3342.068138229243</c:v>
                </c:pt>
                <c:pt idx="2">
                  <c:v>-3325.285222768536</c:v>
                </c:pt>
                <c:pt idx="3">
                  <c:v>-3278.565214864411</c:v>
                </c:pt>
                <c:pt idx="4">
                  <c:v>-3240.463460845511</c:v>
                </c:pt>
                <c:pt idx="5">
                  <c:v>-3193.743452941382</c:v>
                </c:pt>
                <c:pt idx="6">
                  <c:v>-3151.559368134742</c:v>
                </c:pt>
                <c:pt idx="7">
                  <c:v>-3118.900721832828</c:v>
                </c:pt>
                <c:pt idx="8">
                  <c:v>-3082.613337052926</c:v>
                </c:pt>
                <c:pt idx="9">
                  <c:v>-3022.73915216608</c:v>
                </c:pt>
                <c:pt idx="10">
                  <c:v>-2969.668851925464</c:v>
                </c:pt>
                <c:pt idx="11">
                  <c:v>-2905.71233625089</c:v>
                </c:pt>
                <c:pt idx="12">
                  <c:v>-2833.137566691076</c:v>
                </c:pt>
                <c:pt idx="13">
                  <c:v>-2763.284350989759</c:v>
                </c:pt>
                <c:pt idx="14">
                  <c:v>-2691.616766049447</c:v>
                </c:pt>
                <c:pt idx="15">
                  <c:v>-2629.021027304112</c:v>
                </c:pt>
                <c:pt idx="16">
                  <c:v>-2541.477711522594</c:v>
                </c:pt>
                <c:pt idx="17">
                  <c:v>-2448.037695714336</c:v>
                </c:pt>
                <c:pt idx="18">
                  <c:v>-2368.659041508294</c:v>
                </c:pt>
                <c:pt idx="19">
                  <c:v>-2282.476502656021</c:v>
                </c:pt>
                <c:pt idx="20">
                  <c:v>-2199.469109971987</c:v>
                </c:pt>
                <c:pt idx="21">
                  <c:v>-2110.111424951471</c:v>
                </c:pt>
                <c:pt idx="22">
                  <c:v>-2024.382478408945</c:v>
                </c:pt>
                <c:pt idx="23">
                  <c:v>-1934.117608768932</c:v>
                </c:pt>
                <c:pt idx="24">
                  <c:v>-1854.285362253141</c:v>
                </c:pt>
                <c:pt idx="25">
                  <c:v>-1766.742046471621</c:v>
                </c:pt>
                <c:pt idx="26">
                  <c:v>-1679.1987306901</c:v>
                </c:pt>
                <c:pt idx="27">
                  <c:v>-1600.273668793807</c:v>
                </c:pt>
                <c:pt idx="28">
                  <c:v>-1504.565691436808</c:v>
                </c:pt>
                <c:pt idx="29">
                  <c:v>-1401.600237123828</c:v>
                </c:pt>
                <c:pt idx="30">
                  <c:v>-1315.8712905813</c:v>
                </c:pt>
                <c:pt idx="31">
                  <c:v>-1217.89535167556</c:v>
                </c:pt>
                <c:pt idx="32">
                  <c:v>-1117.651451221071</c:v>
                </c:pt>
                <c:pt idx="33">
                  <c:v>-1023.757843103068</c:v>
                </c:pt>
                <c:pt idx="34">
                  <c:v>-929.8642349850624</c:v>
                </c:pt>
                <c:pt idx="35">
                  <c:v>-835.517034557312</c:v>
                </c:pt>
                <c:pt idx="36">
                  <c:v>-739.8090572003116</c:v>
                </c:pt>
                <c:pt idx="37">
                  <c:v>-645.4618567725579</c:v>
                </c:pt>
                <c:pt idx="38">
                  <c:v>-557.4649486812879</c:v>
                </c:pt>
                <c:pt idx="39">
                  <c:v>-477.1791098557497</c:v>
                </c:pt>
                <c:pt idx="40">
                  <c:v>-395.532494100964</c:v>
                </c:pt>
                <c:pt idx="41">
                  <c:v>-308.8963629389406</c:v>
                </c:pt>
                <c:pt idx="42">
                  <c:v>-215.4563471306857</c:v>
                </c:pt>
                <c:pt idx="43">
                  <c:v>-143.3351698806247</c:v>
                </c:pt>
                <c:pt idx="44">
                  <c:v>-73.4819541793076</c:v>
                </c:pt>
                <c:pt idx="45">
                  <c:v>0.0</c:v>
                </c:pt>
                <c:pt idx="46">
                  <c:v>82.10020806453463</c:v>
                </c:pt>
                <c:pt idx="47">
                  <c:v>152.8606083853496</c:v>
                </c:pt>
                <c:pt idx="48">
                  <c:v>196.8590624309842</c:v>
                </c:pt>
                <c:pt idx="49">
                  <c:v>246.3006241936046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Data!$E$1</c:f>
              <c:strCache>
                <c:ptCount val="1"/>
                <c:pt idx="0">
                  <c:v>Sire BVM (kg)</c:v>
                </c:pt>
              </c:strCache>
            </c:strRef>
          </c:tx>
          <c:spPr>
            <a:ln w="38100">
              <a:solidFill>
                <a:srgbClr val="00FFFF"/>
              </a:solidFill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Data!$E$2:$E$52</c:f>
              <c:numCache>
                <c:formatCode>#,##0.00</c:formatCode>
                <c:ptCount val="51"/>
                <c:pt idx="0">
                  <c:v>-3278.565214864411</c:v>
                </c:pt>
                <c:pt idx="1">
                  <c:v>-3261.78229940369</c:v>
                </c:pt>
                <c:pt idx="2">
                  <c:v>-3254.071230137977</c:v>
                </c:pt>
                <c:pt idx="3">
                  <c:v>-3192.382676012136</c:v>
                </c:pt>
                <c:pt idx="4">
                  <c:v>-3138.405191152027</c:v>
                </c:pt>
                <c:pt idx="5">
                  <c:v>-3079.891783194433</c:v>
                </c:pt>
                <c:pt idx="6">
                  <c:v>-3014.574490590601</c:v>
                </c:pt>
                <c:pt idx="7">
                  <c:v>-2984.63739814718</c:v>
                </c:pt>
                <c:pt idx="8">
                  <c:v>-2953.793121084261</c:v>
                </c:pt>
                <c:pt idx="9">
                  <c:v>-2869.424951470981</c:v>
                </c:pt>
                <c:pt idx="10">
                  <c:v>-2785.510374167452</c:v>
                </c:pt>
                <c:pt idx="11">
                  <c:v>-2681.637735234976</c:v>
                </c:pt>
                <c:pt idx="12">
                  <c:v>-2582.754611709729</c:v>
                </c:pt>
                <c:pt idx="13">
                  <c:v>-2488.861003591731</c:v>
                </c:pt>
                <c:pt idx="14">
                  <c:v>-2414.018272483175</c:v>
                </c:pt>
                <c:pt idx="15">
                  <c:v>-2344.165056781857</c:v>
                </c:pt>
                <c:pt idx="16">
                  <c:v>-2225.323871627669</c:v>
                </c:pt>
                <c:pt idx="17">
                  <c:v>-2108.297055712476</c:v>
                </c:pt>
                <c:pt idx="18">
                  <c:v>-2003.063639850751</c:v>
                </c:pt>
                <c:pt idx="19">
                  <c:v>-1896.92303936953</c:v>
                </c:pt>
                <c:pt idx="20">
                  <c:v>-1806.658169729516</c:v>
                </c:pt>
                <c:pt idx="21">
                  <c:v>-1710.49660006277</c:v>
                </c:pt>
                <c:pt idx="22">
                  <c:v>-1633.38590740547</c:v>
                </c:pt>
                <c:pt idx="23">
                  <c:v>-1543.121037765457</c:v>
                </c:pt>
                <c:pt idx="24">
                  <c:v>-1475.989375922633</c:v>
                </c:pt>
                <c:pt idx="25">
                  <c:v>-1394.796352477595</c:v>
                </c:pt>
                <c:pt idx="26">
                  <c:v>-1303.170705908335</c:v>
                </c:pt>
                <c:pt idx="27">
                  <c:v>-1231.503120968023</c:v>
                </c:pt>
                <c:pt idx="28">
                  <c:v>-1139.423882089015</c:v>
                </c:pt>
                <c:pt idx="29">
                  <c:v>-1025.118620032312</c:v>
                </c:pt>
                <c:pt idx="30">
                  <c:v>-948.9151119945124</c:v>
                </c:pt>
                <c:pt idx="31">
                  <c:v>-838.2385884158034</c:v>
                </c:pt>
                <c:pt idx="32">
                  <c:v>-733.0051725540795</c:v>
                </c:pt>
                <c:pt idx="33">
                  <c:v>-637.2971951970802</c:v>
                </c:pt>
                <c:pt idx="34">
                  <c:v>-537.0532947425928</c:v>
                </c:pt>
                <c:pt idx="35">
                  <c:v>-451.3243482000674</c:v>
                </c:pt>
                <c:pt idx="36">
                  <c:v>-342.4621938603527</c:v>
                </c:pt>
                <c:pt idx="37">
                  <c:v>-240.8575164766191</c:v>
                </c:pt>
                <c:pt idx="38">
                  <c:v>-154.6749776243443</c:v>
                </c:pt>
                <c:pt idx="39">
                  <c:v>-91.62564656925971</c:v>
                </c:pt>
                <c:pt idx="40">
                  <c:v>-15.4221385314596</c:v>
                </c:pt>
                <c:pt idx="41">
                  <c:v>73.02836186955835</c:v>
                </c:pt>
                <c:pt idx="42">
                  <c:v>161.9324545803258</c:v>
                </c:pt>
                <c:pt idx="43">
                  <c:v>221.3530471574204</c:v>
                </c:pt>
                <c:pt idx="44">
                  <c:v>263.5371319640589</c:v>
                </c:pt>
                <c:pt idx="45">
                  <c:v>333.8439399751252</c:v>
                </c:pt>
                <c:pt idx="46">
                  <c:v>417.3049249689066</c:v>
                </c:pt>
                <c:pt idx="47">
                  <c:v>474.003963687508</c:v>
                </c:pt>
                <c:pt idx="48">
                  <c:v>494.4156176262042</c:v>
                </c:pt>
                <c:pt idx="49">
                  <c:v>521.6311562111332</c:v>
                </c:pt>
              </c:numCache>
            </c:numRef>
          </c:val>
          <c:smooth val="0"/>
        </c:ser>
        <c:ser>
          <c:idx val="7"/>
          <c:order val="2"/>
          <c:tx>
            <c:strRef>
              <c:f>Data!$F$1</c:f>
              <c:strCache>
                <c:ptCount val="1"/>
                <c:pt idx="0">
                  <c:v>11,828.33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bevel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Data!$F$2:$F$52</c:f>
              <c:numCache>
                <c:formatCode>#,##0.00</c:formatCode>
                <c:ptCount val="5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2238352"/>
        <c:axId val="1182922816"/>
      </c:lineChart>
      <c:catAx>
        <c:axId val="1182238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4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1182922816"/>
        <c:crossesAt val="-10000.0"/>
        <c:auto val="0"/>
        <c:lblAlgn val="ctr"/>
        <c:lblOffset val="0"/>
        <c:tickLblSkip val="10"/>
        <c:tickMarkSkip val="10"/>
        <c:noMultiLvlLbl val="0"/>
      </c:catAx>
      <c:valAx>
        <c:axId val="1182922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Breeding value (kg)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16318540594707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1182238352"/>
        <c:crossesAt val="1.0"/>
        <c:crossBetween val="midCat"/>
        <c:majorUnit val="1000.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517090710482"/>
          <c:y val="0.0380400019442014"/>
          <c:w val="0.787731464202813"/>
          <c:h val="0.773146458129108"/>
        </c:manualLayout>
      </c:layout>
      <c:lineChart>
        <c:grouping val="standard"/>
        <c:varyColors val="0"/>
        <c:ser>
          <c:idx val="0"/>
          <c:order val="0"/>
          <c:tx>
            <c:strRef>
              <c:f>Data!$W$1</c:f>
              <c:strCache>
                <c:ptCount val="1"/>
                <c:pt idx="0">
                  <c:v>Cow BVDPR (%)</c:v>
                </c:pt>
              </c:strCache>
            </c:strRef>
          </c:tx>
          <c:spPr>
            <a:ln w="38100" cap="rnd">
              <a:solidFill>
                <a:srgbClr val="FFFF0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Data!$W$2:$W$52</c:f>
              <c:numCache>
                <c:formatCode>#,##0.00</c:formatCode>
                <c:ptCount val="51"/>
                <c:pt idx="0">
                  <c:v>7.09</c:v>
                </c:pt>
                <c:pt idx="1">
                  <c:v>6.98</c:v>
                </c:pt>
                <c:pt idx="2">
                  <c:v>6.84</c:v>
                </c:pt>
                <c:pt idx="3">
                  <c:v>6.78</c:v>
                </c:pt>
                <c:pt idx="4">
                  <c:v>6.76</c:v>
                </c:pt>
                <c:pt idx="5">
                  <c:v>6.64</c:v>
                </c:pt>
                <c:pt idx="6">
                  <c:v>6.470000000000002</c:v>
                </c:pt>
                <c:pt idx="7">
                  <c:v>6.31</c:v>
                </c:pt>
                <c:pt idx="8">
                  <c:v>6.23</c:v>
                </c:pt>
                <c:pt idx="9">
                  <c:v>6.05</c:v>
                </c:pt>
                <c:pt idx="10">
                  <c:v>5.930000000000002</c:v>
                </c:pt>
                <c:pt idx="11">
                  <c:v>5.8</c:v>
                </c:pt>
                <c:pt idx="12">
                  <c:v>5.6</c:v>
                </c:pt>
                <c:pt idx="13">
                  <c:v>5.48</c:v>
                </c:pt>
                <c:pt idx="14">
                  <c:v>5.39</c:v>
                </c:pt>
                <c:pt idx="15">
                  <c:v>5.29</c:v>
                </c:pt>
                <c:pt idx="16">
                  <c:v>5.01</c:v>
                </c:pt>
                <c:pt idx="17">
                  <c:v>4.859999999999998</c:v>
                </c:pt>
                <c:pt idx="18">
                  <c:v>4.68</c:v>
                </c:pt>
                <c:pt idx="19">
                  <c:v>4.430000000000002</c:v>
                </c:pt>
                <c:pt idx="20">
                  <c:v>4.18</c:v>
                </c:pt>
                <c:pt idx="21">
                  <c:v>3.92</c:v>
                </c:pt>
                <c:pt idx="22">
                  <c:v>3.7</c:v>
                </c:pt>
                <c:pt idx="23">
                  <c:v>3.51</c:v>
                </c:pt>
                <c:pt idx="24">
                  <c:v>3.25</c:v>
                </c:pt>
                <c:pt idx="25">
                  <c:v>2.97</c:v>
                </c:pt>
                <c:pt idx="26">
                  <c:v>2.72</c:v>
                </c:pt>
                <c:pt idx="27">
                  <c:v>2.49</c:v>
                </c:pt>
                <c:pt idx="28">
                  <c:v>2.23</c:v>
                </c:pt>
                <c:pt idx="29">
                  <c:v>1.89</c:v>
                </c:pt>
                <c:pt idx="30">
                  <c:v>1.64</c:v>
                </c:pt>
                <c:pt idx="31">
                  <c:v>1.45</c:v>
                </c:pt>
                <c:pt idx="32">
                  <c:v>1.23</c:v>
                </c:pt>
                <c:pt idx="33">
                  <c:v>0.91</c:v>
                </c:pt>
                <c:pt idx="34">
                  <c:v>0.630000000000001</c:v>
                </c:pt>
                <c:pt idx="35">
                  <c:v>0.5</c:v>
                </c:pt>
                <c:pt idx="36">
                  <c:v>0.41</c:v>
                </c:pt>
                <c:pt idx="37">
                  <c:v>0.37</c:v>
                </c:pt>
                <c:pt idx="38">
                  <c:v>0.22</c:v>
                </c:pt>
                <c:pt idx="39">
                  <c:v>0.15</c:v>
                </c:pt>
                <c:pt idx="40">
                  <c:v>-0.03</c:v>
                </c:pt>
                <c:pt idx="41">
                  <c:v>-0.18</c:v>
                </c:pt>
                <c:pt idx="42">
                  <c:v>-0.33</c:v>
                </c:pt>
                <c:pt idx="43">
                  <c:v>-0.21</c:v>
                </c:pt>
                <c:pt idx="44">
                  <c:v>-0.08</c:v>
                </c:pt>
                <c:pt idx="45">
                  <c:v>0.0</c:v>
                </c:pt>
                <c:pt idx="46">
                  <c:v>-0.08</c:v>
                </c:pt>
                <c:pt idx="47">
                  <c:v>-0.05</c:v>
                </c:pt>
                <c:pt idx="48">
                  <c:v>0.02</c:v>
                </c:pt>
                <c:pt idx="49">
                  <c:v>0.36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Data!$X$1</c:f>
              <c:strCache>
                <c:ptCount val="1"/>
                <c:pt idx="0">
                  <c:v>Sire BVDPR (%)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Data!$X$2:$X$52</c:f>
              <c:numCache>
                <c:formatCode>#,##0.00</c:formatCode>
                <c:ptCount val="51"/>
                <c:pt idx="0">
                  <c:v>6.659999999999996</c:v>
                </c:pt>
                <c:pt idx="1">
                  <c:v>6.470000000000002</c:v>
                </c:pt>
                <c:pt idx="2">
                  <c:v>6.33</c:v>
                </c:pt>
                <c:pt idx="3">
                  <c:v>6.21</c:v>
                </c:pt>
                <c:pt idx="4">
                  <c:v>6.23</c:v>
                </c:pt>
                <c:pt idx="5">
                  <c:v>6.01</c:v>
                </c:pt>
                <c:pt idx="6">
                  <c:v>5.75</c:v>
                </c:pt>
                <c:pt idx="7">
                  <c:v>5.52</c:v>
                </c:pt>
                <c:pt idx="8">
                  <c:v>5.45</c:v>
                </c:pt>
                <c:pt idx="9">
                  <c:v>5.159999999999997</c:v>
                </c:pt>
                <c:pt idx="10">
                  <c:v>4.99</c:v>
                </c:pt>
                <c:pt idx="11">
                  <c:v>4.85</c:v>
                </c:pt>
                <c:pt idx="12">
                  <c:v>4.63</c:v>
                </c:pt>
                <c:pt idx="13">
                  <c:v>4.5</c:v>
                </c:pt>
                <c:pt idx="14">
                  <c:v>4.46</c:v>
                </c:pt>
                <c:pt idx="15">
                  <c:v>4.41</c:v>
                </c:pt>
                <c:pt idx="16">
                  <c:v>4.06</c:v>
                </c:pt>
                <c:pt idx="17">
                  <c:v>3.77</c:v>
                </c:pt>
                <c:pt idx="18">
                  <c:v>3.57</c:v>
                </c:pt>
                <c:pt idx="19">
                  <c:v>3.28</c:v>
                </c:pt>
                <c:pt idx="20">
                  <c:v>2.98</c:v>
                </c:pt>
                <c:pt idx="21">
                  <c:v>2.68</c:v>
                </c:pt>
                <c:pt idx="22">
                  <c:v>2.48</c:v>
                </c:pt>
                <c:pt idx="23">
                  <c:v>2.329999999999999</c:v>
                </c:pt>
                <c:pt idx="24">
                  <c:v>2.07</c:v>
                </c:pt>
                <c:pt idx="25">
                  <c:v>1.72</c:v>
                </c:pt>
                <c:pt idx="26">
                  <c:v>1.51</c:v>
                </c:pt>
                <c:pt idx="27">
                  <c:v>1.3</c:v>
                </c:pt>
                <c:pt idx="28">
                  <c:v>1.02</c:v>
                </c:pt>
                <c:pt idx="29">
                  <c:v>0.600000000000001</c:v>
                </c:pt>
                <c:pt idx="30">
                  <c:v>0.32</c:v>
                </c:pt>
                <c:pt idx="31">
                  <c:v>0.19</c:v>
                </c:pt>
                <c:pt idx="32">
                  <c:v>-0.01</c:v>
                </c:pt>
                <c:pt idx="33">
                  <c:v>-0.37</c:v>
                </c:pt>
                <c:pt idx="34">
                  <c:v>-0.720000000000001</c:v>
                </c:pt>
                <c:pt idx="35">
                  <c:v>-0.820000000000001</c:v>
                </c:pt>
                <c:pt idx="36">
                  <c:v>-0.710000000000001</c:v>
                </c:pt>
                <c:pt idx="37">
                  <c:v>-0.57</c:v>
                </c:pt>
                <c:pt idx="38">
                  <c:v>-0.650000000000001</c:v>
                </c:pt>
                <c:pt idx="39">
                  <c:v>-0.660000000000001</c:v>
                </c:pt>
                <c:pt idx="40">
                  <c:v>-0.960000000000001</c:v>
                </c:pt>
                <c:pt idx="41">
                  <c:v>-1.180000000000001</c:v>
                </c:pt>
                <c:pt idx="42">
                  <c:v>-1.37</c:v>
                </c:pt>
                <c:pt idx="43">
                  <c:v>-1.05</c:v>
                </c:pt>
                <c:pt idx="44">
                  <c:v>-0.700000000000001</c:v>
                </c:pt>
                <c:pt idx="45">
                  <c:v>-0.46</c:v>
                </c:pt>
                <c:pt idx="46">
                  <c:v>-0.55</c:v>
                </c:pt>
                <c:pt idx="47">
                  <c:v>-0.53</c:v>
                </c:pt>
                <c:pt idx="48">
                  <c:v>-0.34</c:v>
                </c:pt>
                <c:pt idx="49">
                  <c:v>0.05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Data!$Y$1</c:f>
              <c:strCache>
                <c:ptCount val="1"/>
                <c:pt idx="0">
                  <c:v>22.57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Data!$Y$2:$Y$52</c:f>
              <c:numCache>
                <c:formatCode>#,##0.00</c:formatCode>
                <c:ptCount val="5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2592480"/>
        <c:axId val="1182600128"/>
      </c:lineChart>
      <c:catAx>
        <c:axId val="1182592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5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1182600128"/>
        <c:crossesAt val="-2.0"/>
        <c:auto val="0"/>
        <c:lblAlgn val="ctr"/>
        <c:lblOffset val="0"/>
        <c:tickLblSkip val="10"/>
        <c:tickMarkSkip val="10"/>
        <c:noMultiLvlLbl val="0"/>
      </c:catAx>
      <c:valAx>
        <c:axId val="1182600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Breeding value (%)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163185405947076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1182592480"/>
        <c:crossesAt val="1.0"/>
        <c:crossBetween val="midCat"/>
        <c:majorUnit val="2.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384142733603"/>
          <c:y val="0.0380400019442014"/>
          <c:w val="0.736864412179693"/>
          <c:h val="0.773146458129108"/>
        </c:manualLayout>
      </c:layout>
      <c:lineChart>
        <c:grouping val="standard"/>
        <c:varyColors val="0"/>
        <c:ser>
          <c:idx val="3"/>
          <c:order val="0"/>
          <c:tx>
            <c:strRef>
              <c:f>Data!$Z$1</c:f>
              <c:strCache>
                <c:ptCount val="1"/>
                <c:pt idx="0">
                  <c:v>PTASCE (%)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Data!$A$22:$A$52</c:f>
              <c:numCache>
                <c:formatCode>General</c:formatCode>
                <c:ptCount val="31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</c:numCache>
            </c:numRef>
          </c:cat>
          <c:val>
            <c:numRef>
              <c:f>Data!$Z$22:$Z$52</c:f>
              <c:numCache>
                <c:formatCode>#,##0.00</c:formatCode>
                <c:ptCount val="31"/>
                <c:pt idx="0">
                  <c:v>7.8</c:v>
                </c:pt>
                <c:pt idx="1">
                  <c:v>7.3</c:v>
                </c:pt>
                <c:pt idx="2">
                  <c:v>7.4</c:v>
                </c:pt>
                <c:pt idx="3">
                  <c:v>7.6</c:v>
                </c:pt>
                <c:pt idx="4">
                  <c:v>7.7</c:v>
                </c:pt>
                <c:pt idx="5">
                  <c:v>7.8</c:v>
                </c:pt>
                <c:pt idx="6">
                  <c:v>7.5</c:v>
                </c:pt>
                <c:pt idx="7">
                  <c:v>7.3</c:v>
                </c:pt>
                <c:pt idx="8">
                  <c:v>7.6</c:v>
                </c:pt>
                <c:pt idx="9">
                  <c:v>7.4</c:v>
                </c:pt>
                <c:pt idx="10">
                  <c:v>7.6</c:v>
                </c:pt>
                <c:pt idx="11">
                  <c:v>7.4</c:v>
                </c:pt>
                <c:pt idx="12">
                  <c:v>7.6</c:v>
                </c:pt>
                <c:pt idx="13">
                  <c:v>7.6</c:v>
                </c:pt>
                <c:pt idx="14">
                  <c:v>8.1</c:v>
                </c:pt>
                <c:pt idx="15">
                  <c:v>8.0</c:v>
                </c:pt>
                <c:pt idx="16">
                  <c:v>8.200000000000001</c:v>
                </c:pt>
                <c:pt idx="17">
                  <c:v>7.8</c:v>
                </c:pt>
                <c:pt idx="18">
                  <c:v>7.8</c:v>
                </c:pt>
                <c:pt idx="19">
                  <c:v>8.1</c:v>
                </c:pt>
                <c:pt idx="20">
                  <c:v>8.0</c:v>
                </c:pt>
                <c:pt idx="21">
                  <c:v>8.3</c:v>
                </c:pt>
                <c:pt idx="22">
                  <c:v>8.3</c:v>
                </c:pt>
                <c:pt idx="23">
                  <c:v>8.200000000000001</c:v>
                </c:pt>
                <c:pt idx="24">
                  <c:v>7.8</c:v>
                </c:pt>
                <c:pt idx="25">
                  <c:v>7.9</c:v>
                </c:pt>
                <c:pt idx="26">
                  <c:v>8.200000000000001</c:v>
                </c:pt>
                <c:pt idx="28" formatCode="General">
                  <c:v>0.0127272727272728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Data!$AA$1</c:f>
              <c:strCache>
                <c:ptCount val="1"/>
                <c:pt idx="0">
                  <c:v>Mean SCE (%)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ysDot"/>
              <a:round/>
            </a:ln>
          </c:spPr>
          <c:marker>
            <c:symbol val="none"/>
          </c:marker>
          <c:cat>
            <c:numRef>
              <c:f>Data!$A$22:$A$52</c:f>
              <c:numCache>
                <c:formatCode>General</c:formatCode>
                <c:ptCount val="31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</c:numCache>
            </c:numRef>
          </c:cat>
          <c:val>
            <c:numRef>
              <c:f>Data!$AA$22:$AA$52</c:f>
              <c:numCache>
                <c:formatCode>#,##0.00</c:formatCode>
                <c:ptCount val="31"/>
                <c:pt idx="0">
                  <c:v>7.9</c:v>
                </c:pt>
                <c:pt idx="1">
                  <c:v>7.9</c:v>
                </c:pt>
                <c:pt idx="2">
                  <c:v>7.9</c:v>
                </c:pt>
                <c:pt idx="3">
                  <c:v>7.9</c:v>
                </c:pt>
                <c:pt idx="4">
                  <c:v>7.9</c:v>
                </c:pt>
                <c:pt idx="5">
                  <c:v>7.9</c:v>
                </c:pt>
                <c:pt idx="6">
                  <c:v>7.9</c:v>
                </c:pt>
                <c:pt idx="7">
                  <c:v>7.9</c:v>
                </c:pt>
                <c:pt idx="8">
                  <c:v>7.9</c:v>
                </c:pt>
                <c:pt idx="9">
                  <c:v>7.9</c:v>
                </c:pt>
                <c:pt idx="10">
                  <c:v>7.9</c:v>
                </c:pt>
                <c:pt idx="11">
                  <c:v>7.9</c:v>
                </c:pt>
                <c:pt idx="12">
                  <c:v>7.9</c:v>
                </c:pt>
                <c:pt idx="13">
                  <c:v>7.9</c:v>
                </c:pt>
                <c:pt idx="14">
                  <c:v>7.9</c:v>
                </c:pt>
                <c:pt idx="15">
                  <c:v>7.9</c:v>
                </c:pt>
                <c:pt idx="16">
                  <c:v>7.9</c:v>
                </c:pt>
                <c:pt idx="17">
                  <c:v>7.9</c:v>
                </c:pt>
                <c:pt idx="18">
                  <c:v>7.9</c:v>
                </c:pt>
                <c:pt idx="19">
                  <c:v>7.9</c:v>
                </c:pt>
                <c:pt idx="20">
                  <c:v>7.9</c:v>
                </c:pt>
                <c:pt idx="21">
                  <c:v>7.9</c:v>
                </c:pt>
                <c:pt idx="22">
                  <c:v>7.9</c:v>
                </c:pt>
                <c:pt idx="23">
                  <c:v>7.9</c:v>
                </c:pt>
                <c:pt idx="24">
                  <c:v>7.9</c:v>
                </c:pt>
                <c:pt idx="25">
                  <c:v>7.9</c:v>
                </c:pt>
                <c:pt idx="26">
                  <c:v>7.9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Data!$AB$1</c:f>
              <c:strCache>
                <c:ptCount val="1"/>
                <c:pt idx="0">
                  <c:v>PTADCE (%)</c:v>
                </c:pt>
              </c:strCache>
            </c:strRef>
          </c:tx>
          <c:spPr>
            <a:ln w="38100" cap="rnd">
              <a:solidFill>
                <a:srgbClr val="FFFF0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Data!$A$22:$A$52</c:f>
              <c:numCache>
                <c:formatCode>General</c:formatCode>
                <c:ptCount val="31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</c:numCache>
            </c:numRef>
          </c:cat>
          <c:val>
            <c:numRef>
              <c:f>Data!$AB$22:$AB$52</c:f>
              <c:numCache>
                <c:formatCode>#,##0.00</c:formatCode>
                <c:ptCount val="31"/>
                <c:pt idx="0">
                  <c:v>9.6</c:v>
                </c:pt>
                <c:pt idx="1">
                  <c:v>9.6</c:v>
                </c:pt>
                <c:pt idx="2">
                  <c:v>9.5</c:v>
                </c:pt>
                <c:pt idx="3">
                  <c:v>9.4</c:v>
                </c:pt>
                <c:pt idx="4">
                  <c:v>9.8</c:v>
                </c:pt>
                <c:pt idx="5">
                  <c:v>9.9</c:v>
                </c:pt>
                <c:pt idx="6">
                  <c:v>9.5</c:v>
                </c:pt>
                <c:pt idx="7">
                  <c:v>10.0</c:v>
                </c:pt>
                <c:pt idx="8">
                  <c:v>10.1</c:v>
                </c:pt>
                <c:pt idx="9">
                  <c:v>9.700000000000001</c:v>
                </c:pt>
                <c:pt idx="10">
                  <c:v>9.700000000000001</c:v>
                </c:pt>
                <c:pt idx="11">
                  <c:v>9.8</c:v>
                </c:pt>
                <c:pt idx="12">
                  <c:v>9.6</c:v>
                </c:pt>
                <c:pt idx="13">
                  <c:v>9.700000000000001</c:v>
                </c:pt>
                <c:pt idx="14">
                  <c:v>9.700000000000001</c:v>
                </c:pt>
                <c:pt idx="15">
                  <c:v>9.6</c:v>
                </c:pt>
                <c:pt idx="16">
                  <c:v>9.6</c:v>
                </c:pt>
                <c:pt idx="17">
                  <c:v>9.200000000000001</c:v>
                </c:pt>
                <c:pt idx="18">
                  <c:v>9.1</c:v>
                </c:pt>
                <c:pt idx="19">
                  <c:v>9.1</c:v>
                </c:pt>
                <c:pt idx="20">
                  <c:v>8.5</c:v>
                </c:pt>
                <c:pt idx="21">
                  <c:v>8.700000000000001</c:v>
                </c:pt>
                <c:pt idx="22">
                  <c:v>8.3</c:v>
                </c:pt>
                <c:pt idx="23">
                  <c:v>8.200000000000001</c:v>
                </c:pt>
                <c:pt idx="24">
                  <c:v>8.0</c:v>
                </c:pt>
                <c:pt idx="25">
                  <c:v>7.5</c:v>
                </c:pt>
                <c:pt idx="26">
                  <c:v>7.2</c:v>
                </c:pt>
                <c:pt idx="28" formatCode="General">
                  <c:v>-0.184848484848485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Data!$AC$1</c:f>
              <c:strCache>
                <c:ptCount val="1"/>
                <c:pt idx="0">
                  <c:v>Mean DCE (%)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ysDot"/>
            </a:ln>
          </c:spPr>
          <c:marker>
            <c:symbol val="none"/>
          </c:marker>
          <c:cat>
            <c:numRef>
              <c:f>Data!$A$22:$A$52</c:f>
              <c:numCache>
                <c:formatCode>General</c:formatCode>
                <c:ptCount val="31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</c:numCache>
            </c:numRef>
          </c:cat>
          <c:val>
            <c:numRef>
              <c:f>Data!$AC$22:$AC$52</c:f>
              <c:numCache>
                <c:formatCode>#,##0.00</c:formatCode>
                <c:ptCount val="31"/>
                <c:pt idx="0">
                  <c:v>7.5</c:v>
                </c:pt>
                <c:pt idx="1">
                  <c:v>7.5</c:v>
                </c:pt>
                <c:pt idx="2">
                  <c:v>7.5</c:v>
                </c:pt>
                <c:pt idx="3">
                  <c:v>7.5</c:v>
                </c:pt>
                <c:pt idx="4">
                  <c:v>7.5</c:v>
                </c:pt>
                <c:pt idx="5">
                  <c:v>7.5</c:v>
                </c:pt>
                <c:pt idx="6">
                  <c:v>7.5</c:v>
                </c:pt>
                <c:pt idx="7">
                  <c:v>7.5</c:v>
                </c:pt>
                <c:pt idx="8">
                  <c:v>7.5</c:v>
                </c:pt>
                <c:pt idx="9">
                  <c:v>7.5</c:v>
                </c:pt>
                <c:pt idx="10">
                  <c:v>7.5</c:v>
                </c:pt>
                <c:pt idx="11">
                  <c:v>7.5</c:v>
                </c:pt>
                <c:pt idx="12">
                  <c:v>7.5</c:v>
                </c:pt>
                <c:pt idx="13">
                  <c:v>7.5</c:v>
                </c:pt>
                <c:pt idx="14">
                  <c:v>7.5</c:v>
                </c:pt>
                <c:pt idx="15">
                  <c:v>7.5</c:v>
                </c:pt>
                <c:pt idx="16">
                  <c:v>7.5</c:v>
                </c:pt>
                <c:pt idx="17">
                  <c:v>7.5</c:v>
                </c:pt>
                <c:pt idx="18">
                  <c:v>7.5</c:v>
                </c:pt>
                <c:pt idx="19">
                  <c:v>7.5</c:v>
                </c:pt>
                <c:pt idx="20">
                  <c:v>7.5</c:v>
                </c:pt>
                <c:pt idx="21">
                  <c:v>7.5</c:v>
                </c:pt>
                <c:pt idx="22">
                  <c:v>7.5</c:v>
                </c:pt>
                <c:pt idx="23">
                  <c:v>7.5</c:v>
                </c:pt>
                <c:pt idx="24">
                  <c:v>7.5</c:v>
                </c:pt>
                <c:pt idx="25">
                  <c:v>7.5</c:v>
                </c:pt>
                <c:pt idx="26">
                  <c:v>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2719776"/>
        <c:axId val="1182727568"/>
      </c:lineChart>
      <c:catAx>
        <c:axId val="1182719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aseline="0">
                    <a:latin typeface="Trebuchet MS"/>
                    <a:cs typeface="Trebuchet MS"/>
                  </a:defRPr>
                </a:pPr>
                <a:r>
                  <a:rPr lang="en-US" sz="2000" baseline="0">
                    <a:latin typeface="Trebuchet MS"/>
                    <a:cs typeface="Trebuchet MS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6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800" b="1" i="0" baseline="0">
                <a:latin typeface="Trebuchet MS"/>
              </a:defRPr>
            </a:pPr>
            <a:endParaRPr lang="en-US"/>
          </a:p>
        </c:txPr>
        <c:crossAx val="1182727568"/>
        <c:crossesAt val="6.0"/>
        <c:auto val="0"/>
        <c:lblAlgn val="ctr"/>
        <c:lblOffset val="0"/>
        <c:tickLblSkip val="5"/>
        <c:tickMarkSkip val="5"/>
        <c:noMultiLvlLbl val="0"/>
      </c:catAx>
      <c:valAx>
        <c:axId val="1182727568"/>
        <c:scaling>
          <c:orientation val="minMax"/>
          <c:max val="11.0"/>
          <c:min val="6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000" b="1" baseline="0" dirty="0">
                    <a:latin typeface="Trebuchet MS"/>
                    <a:cs typeface="Trebuchet MS"/>
                  </a:rPr>
                  <a:t>PTA</a:t>
                </a:r>
              </a:p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000" b="1" baseline="0" dirty="0">
                    <a:latin typeface="Trebuchet MS"/>
                    <a:cs typeface="Trebuchet MS"/>
                  </a:rPr>
                  <a:t>(% difficult births in heifers)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0578121056620759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800" b="1" i="0" baseline="0">
                <a:latin typeface="Trebuchet MS"/>
              </a:defRPr>
            </a:pPr>
            <a:endParaRPr lang="en-US"/>
          </a:p>
        </c:txPr>
        <c:crossAx val="1182719776"/>
        <c:crossesAt val="1.0"/>
        <c:crossBetween val="midCat"/>
        <c:majorUnit val="1.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043826633108"/>
          <c:y val="0.0213903743315508"/>
          <c:w val="0.854293416768652"/>
          <c:h val="0.8623171501957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50k, Old, Male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Sheet1!$B$9:$B$75</c:f>
              <c:numCache>
                <c:formatCode>General</c:formatCode>
                <c:ptCount val="67"/>
                <c:pt idx="0">
                  <c:v>7600.0</c:v>
                </c:pt>
                <c:pt idx="1">
                  <c:v>7883.0</c:v>
                </c:pt>
                <c:pt idx="2">
                  <c:v>8512.0</c:v>
                </c:pt>
                <c:pt idx="3">
                  <c:v>8568.0</c:v>
                </c:pt>
                <c:pt idx="4">
                  <c:v>8974.0</c:v>
                </c:pt>
                <c:pt idx="5">
                  <c:v>9378.0</c:v>
                </c:pt>
                <c:pt idx="6">
                  <c:v>9770.0</c:v>
                </c:pt>
                <c:pt idx="7">
                  <c:v>9958.0</c:v>
                </c:pt>
                <c:pt idx="8">
                  <c:v>9958.0</c:v>
                </c:pt>
                <c:pt idx="9">
                  <c:v>9963.0</c:v>
                </c:pt>
                <c:pt idx="10">
                  <c:v>10430.0</c:v>
                </c:pt>
                <c:pt idx="11">
                  <c:v>10611.0</c:v>
                </c:pt>
                <c:pt idx="12">
                  <c:v>10616.0</c:v>
                </c:pt>
                <c:pt idx="13">
                  <c:v>10618.0</c:v>
                </c:pt>
                <c:pt idx="14">
                  <c:v>11292.0</c:v>
                </c:pt>
                <c:pt idx="15">
                  <c:v>11193.0</c:v>
                </c:pt>
                <c:pt idx="16">
                  <c:v>11195.0</c:v>
                </c:pt>
                <c:pt idx="17">
                  <c:v>11712.0</c:v>
                </c:pt>
                <c:pt idx="18">
                  <c:v>12150.0</c:v>
                </c:pt>
                <c:pt idx="19">
                  <c:v>12427.0</c:v>
                </c:pt>
                <c:pt idx="20">
                  <c:v>15376.0</c:v>
                </c:pt>
                <c:pt idx="21">
                  <c:v>15383.0</c:v>
                </c:pt>
                <c:pt idx="22">
                  <c:v>16516.0</c:v>
                </c:pt>
                <c:pt idx="23">
                  <c:v>16807.0</c:v>
                </c:pt>
                <c:pt idx="24">
                  <c:v>16827.0</c:v>
                </c:pt>
                <c:pt idx="25">
                  <c:v>16829.0</c:v>
                </c:pt>
                <c:pt idx="26">
                  <c:v>17279.0</c:v>
                </c:pt>
                <c:pt idx="27">
                  <c:v>17672.0</c:v>
                </c:pt>
                <c:pt idx="28">
                  <c:v>17702.0</c:v>
                </c:pt>
                <c:pt idx="29">
                  <c:v>17722.0</c:v>
                </c:pt>
                <c:pt idx="30">
                  <c:v>18167.0</c:v>
                </c:pt>
                <c:pt idx="31">
                  <c:v>18494.0</c:v>
                </c:pt>
                <c:pt idx="32">
                  <c:v>18516.0</c:v>
                </c:pt>
                <c:pt idx="33">
                  <c:v>18518.0</c:v>
                </c:pt>
                <c:pt idx="34">
                  <c:v>19001.0</c:v>
                </c:pt>
                <c:pt idx="35">
                  <c:v>19370.0</c:v>
                </c:pt>
                <c:pt idx="36">
                  <c:v>19372.0</c:v>
                </c:pt>
                <c:pt idx="37">
                  <c:v>19373.0</c:v>
                </c:pt>
                <c:pt idx="38">
                  <c:v>19776.0</c:v>
                </c:pt>
                <c:pt idx="39">
                  <c:v>20038.0</c:v>
                </c:pt>
                <c:pt idx="40">
                  <c:v>20803.0</c:v>
                </c:pt>
                <c:pt idx="41">
                  <c:v>20805.0</c:v>
                </c:pt>
                <c:pt idx="42">
                  <c:v>21904.0</c:v>
                </c:pt>
                <c:pt idx="43">
                  <c:v>22915.0</c:v>
                </c:pt>
                <c:pt idx="44">
                  <c:v>22925.0</c:v>
                </c:pt>
                <c:pt idx="45">
                  <c:v>22925.0</c:v>
                </c:pt>
                <c:pt idx="46">
                  <c:v>23645.0</c:v>
                </c:pt>
                <c:pt idx="47">
                  <c:v>23648.0</c:v>
                </c:pt>
                <c:pt idx="48">
                  <c:v>23651.0</c:v>
                </c:pt>
                <c:pt idx="49">
                  <c:v>23657.0</c:v>
                </c:pt>
                <c:pt idx="50">
                  <c:v>24528.0</c:v>
                </c:pt>
                <c:pt idx="51">
                  <c:v>24566.0</c:v>
                </c:pt>
                <c:pt idx="52">
                  <c:v>24590.0</c:v>
                </c:pt>
                <c:pt idx="53">
                  <c:v>24596.0</c:v>
                </c:pt>
                <c:pt idx="54">
                  <c:v>25275.0</c:v>
                </c:pt>
                <c:pt idx="55">
                  <c:v>25276.0</c:v>
                </c:pt>
                <c:pt idx="56">
                  <c:v>25271.0</c:v>
                </c:pt>
                <c:pt idx="57">
                  <c:v>25270.0</c:v>
                </c:pt>
                <c:pt idx="58">
                  <c:v>26036.0</c:v>
                </c:pt>
                <c:pt idx="59">
                  <c:v>26037.0</c:v>
                </c:pt>
                <c:pt idx="60">
                  <c:v>26036.0</c:v>
                </c:pt>
                <c:pt idx="61">
                  <c:v>26038.0</c:v>
                </c:pt>
                <c:pt idx="62">
                  <c:v>26696.0</c:v>
                </c:pt>
                <c:pt idx="63">
                  <c:v>26705.0</c:v>
                </c:pt>
                <c:pt idx="64">
                  <c:v>26694.0</c:v>
                </c:pt>
                <c:pt idx="65">
                  <c:v>26693.0</c:v>
                </c:pt>
              </c:numCache>
            </c:numRef>
          </c:val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50k, Old, Female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Sheet1!$C$9:$C$75</c:f>
              <c:numCache>
                <c:formatCode>General</c:formatCode>
                <c:ptCount val="67"/>
                <c:pt idx="0">
                  <c:v>2711.0</c:v>
                </c:pt>
                <c:pt idx="1">
                  <c:v>3049.0</c:v>
                </c:pt>
                <c:pt idx="2">
                  <c:v>3728.0</c:v>
                </c:pt>
                <c:pt idx="3">
                  <c:v>3965.0</c:v>
                </c:pt>
                <c:pt idx="4">
                  <c:v>4348.0</c:v>
                </c:pt>
                <c:pt idx="5">
                  <c:v>5086.0</c:v>
                </c:pt>
                <c:pt idx="6">
                  <c:v>5944.0</c:v>
                </c:pt>
                <c:pt idx="7">
                  <c:v>5985.0</c:v>
                </c:pt>
                <c:pt idx="8">
                  <c:v>6118.0</c:v>
                </c:pt>
                <c:pt idx="9">
                  <c:v>6151.0</c:v>
                </c:pt>
                <c:pt idx="10">
                  <c:v>7343.0</c:v>
                </c:pt>
                <c:pt idx="11">
                  <c:v>7404.0</c:v>
                </c:pt>
                <c:pt idx="12">
                  <c:v>7519.0</c:v>
                </c:pt>
                <c:pt idx="13">
                  <c:v>7545.0</c:v>
                </c:pt>
                <c:pt idx="14">
                  <c:v>9144.0</c:v>
                </c:pt>
                <c:pt idx="15">
                  <c:v>9216.0</c:v>
                </c:pt>
                <c:pt idx="16">
                  <c:v>9240.0</c:v>
                </c:pt>
                <c:pt idx="17">
                  <c:v>9292.0</c:v>
                </c:pt>
                <c:pt idx="18">
                  <c:v>6699.0</c:v>
                </c:pt>
                <c:pt idx="19">
                  <c:v>6787.0</c:v>
                </c:pt>
                <c:pt idx="20">
                  <c:v>6721.0</c:v>
                </c:pt>
                <c:pt idx="21">
                  <c:v>6704.0</c:v>
                </c:pt>
                <c:pt idx="22">
                  <c:v>8030.0</c:v>
                </c:pt>
                <c:pt idx="23">
                  <c:v>7965.0</c:v>
                </c:pt>
                <c:pt idx="24">
                  <c:v>7950.0</c:v>
                </c:pt>
                <c:pt idx="25">
                  <c:v>7976.0</c:v>
                </c:pt>
                <c:pt idx="26">
                  <c:v>9119.0</c:v>
                </c:pt>
                <c:pt idx="27">
                  <c:v>9059.0</c:v>
                </c:pt>
                <c:pt idx="28">
                  <c:v>9069.0</c:v>
                </c:pt>
                <c:pt idx="29">
                  <c:v>9915.0</c:v>
                </c:pt>
                <c:pt idx="30">
                  <c:v>11082.0</c:v>
                </c:pt>
                <c:pt idx="31">
                  <c:v>12139.0</c:v>
                </c:pt>
                <c:pt idx="32">
                  <c:v>12378.0</c:v>
                </c:pt>
                <c:pt idx="33">
                  <c:v>12397.0</c:v>
                </c:pt>
                <c:pt idx="34">
                  <c:v>13640.0</c:v>
                </c:pt>
                <c:pt idx="35">
                  <c:v>13645.0</c:v>
                </c:pt>
                <c:pt idx="36">
                  <c:v>13694.0</c:v>
                </c:pt>
                <c:pt idx="37">
                  <c:v>13704.0</c:v>
                </c:pt>
                <c:pt idx="38">
                  <c:v>14936.0</c:v>
                </c:pt>
                <c:pt idx="39">
                  <c:v>14746.0</c:v>
                </c:pt>
                <c:pt idx="40">
                  <c:v>14742.0</c:v>
                </c:pt>
                <c:pt idx="41">
                  <c:v>14743.0</c:v>
                </c:pt>
                <c:pt idx="42">
                  <c:v>16062.0</c:v>
                </c:pt>
                <c:pt idx="43">
                  <c:v>16085.0</c:v>
                </c:pt>
                <c:pt idx="44">
                  <c:v>16114.0</c:v>
                </c:pt>
                <c:pt idx="45">
                  <c:v>16119.0</c:v>
                </c:pt>
                <c:pt idx="46">
                  <c:v>18159.0</c:v>
                </c:pt>
                <c:pt idx="47">
                  <c:v>18507.0</c:v>
                </c:pt>
                <c:pt idx="48">
                  <c:v>18563.0</c:v>
                </c:pt>
                <c:pt idx="49">
                  <c:v>18655.0</c:v>
                </c:pt>
                <c:pt idx="50">
                  <c:v>20122.0</c:v>
                </c:pt>
                <c:pt idx="51">
                  <c:v>20404.0</c:v>
                </c:pt>
                <c:pt idx="52">
                  <c:v>20613.0</c:v>
                </c:pt>
                <c:pt idx="53">
                  <c:v>20618.0</c:v>
                </c:pt>
                <c:pt idx="54">
                  <c:v>22092.0</c:v>
                </c:pt>
                <c:pt idx="55">
                  <c:v>22094.0</c:v>
                </c:pt>
                <c:pt idx="56">
                  <c:v>22092.0</c:v>
                </c:pt>
                <c:pt idx="57">
                  <c:v>22096.0</c:v>
                </c:pt>
                <c:pt idx="58">
                  <c:v>23668.0</c:v>
                </c:pt>
                <c:pt idx="59">
                  <c:v>23667.0</c:v>
                </c:pt>
                <c:pt idx="60">
                  <c:v>23767.0</c:v>
                </c:pt>
                <c:pt idx="61">
                  <c:v>23888.0</c:v>
                </c:pt>
                <c:pt idx="62">
                  <c:v>25434.0</c:v>
                </c:pt>
                <c:pt idx="63">
                  <c:v>26041.0</c:v>
                </c:pt>
                <c:pt idx="64">
                  <c:v>26124.0</c:v>
                </c:pt>
                <c:pt idx="65">
                  <c:v>26197.0</c:v>
                </c:pt>
              </c:numCache>
            </c:numRef>
          </c:val>
        </c:ser>
        <c:ser>
          <c:idx val="2"/>
          <c:order val="2"/>
          <c:tx>
            <c:strRef>
              <c:f>Sheet1!$D$7</c:f>
              <c:strCache>
                <c:ptCount val="1"/>
                <c:pt idx="0">
                  <c:v>50k, Young, Male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Sheet1!$D$9:$D$75</c:f>
              <c:numCache>
                <c:formatCode>General</c:formatCode>
                <c:ptCount val="67"/>
                <c:pt idx="0">
                  <c:v>9685.0</c:v>
                </c:pt>
                <c:pt idx="1">
                  <c:v>11459.0</c:v>
                </c:pt>
                <c:pt idx="2">
                  <c:v>12137.0</c:v>
                </c:pt>
                <c:pt idx="3">
                  <c:v>13288.0</c:v>
                </c:pt>
                <c:pt idx="4">
                  <c:v>14061.0</c:v>
                </c:pt>
                <c:pt idx="5">
                  <c:v>15328.0</c:v>
                </c:pt>
                <c:pt idx="6">
                  <c:v>16007.0</c:v>
                </c:pt>
                <c:pt idx="7">
                  <c:v>16594.0</c:v>
                </c:pt>
                <c:pt idx="8">
                  <c:v>17507.0</c:v>
                </c:pt>
                <c:pt idx="9">
                  <c:v>18187.0</c:v>
                </c:pt>
                <c:pt idx="10">
                  <c:v>18652.0</c:v>
                </c:pt>
                <c:pt idx="11">
                  <c:v>19200.0</c:v>
                </c:pt>
                <c:pt idx="12">
                  <c:v>19720.0</c:v>
                </c:pt>
                <c:pt idx="13">
                  <c:v>20132.0</c:v>
                </c:pt>
                <c:pt idx="14">
                  <c:v>20266.0</c:v>
                </c:pt>
                <c:pt idx="15">
                  <c:v>21306.0</c:v>
                </c:pt>
                <c:pt idx="16">
                  <c:v>21921.0</c:v>
                </c:pt>
                <c:pt idx="17">
                  <c:v>22834.0</c:v>
                </c:pt>
                <c:pt idx="18">
                  <c:v>23171.0</c:v>
                </c:pt>
                <c:pt idx="19">
                  <c:v>24080.0</c:v>
                </c:pt>
                <c:pt idx="20">
                  <c:v>25552.0</c:v>
                </c:pt>
                <c:pt idx="21">
                  <c:v>26445.0</c:v>
                </c:pt>
                <c:pt idx="22">
                  <c:v>26956.0</c:v>
                </c:pt>
                <c:pt idx="23">
                  <c:v>28067.0</c:v>
                </c:pt>
                <c:pt idx="24">
                  <c:v>29746.0</c:v>
                </c:pt>
                <c:pt idx="25">
                  <c:v>30835.0</c:v>
                </c:pt>
                <c:pt idx="26">
                  <c:v>31673.0</c:v>
                </c:pt>
                <c:pt idx="27">
                  <c:v>32989.0</c:v>
                </c:pt>
                <c:pt idx="28">
                  <c:v>34000.0</c:v>
                </c:pt>
                <c:pt idx="29">
                  <c:v>35911.0</c:v>
                </c:pt>
                <c:pt idx="30">
                  <c:v>36691.0</c:v>
                </c:pt>
                <c:pt idx="31">
                  <c:v>37889.0</c:v>
                </c:pt>
                <c:pt idx="32">
                  <c:v>38971.0</c:v>
                </c:pt>
                <c:pt idx="33">
                  <c:v>40020.0</c:v>
                </c:pt>
                <c:pt idx="34">
                  <c:v>40498.0</c:v>
                </c:pt>
                <c:pt idx="35">
                  <c:v>40838.0</c:v>
                </c:pt>
                <c:pt idx="36">
                  <c:v>41751.0</c:v>
                </c:pt>
                <c:pt idx="37">
                  <c:v>42947.0</c:v>
                </c:pt>
                <c:pt idx="38">
                  <c:v>43110.0</c:v>
                </c:pt>
                <c:pt idx="39">
                  <c:v>43891.0</c:v>
                </c:pt>
                <c:pt idx="40">
                  <c:v>44667.0</c:v>
                </c:pt>
                <c:pt idx="41">
                  <c:v>45351.0</c:v>
                </c:pt>
                <c:pt idx="42">
                  <c:v>45537.0</c:v>
                </c:pt>
                <c:pt idx="43">
                  <c:v>45768.0</c:v>
                </c:pt>
                <c:pt idx="44">
                  <c:v>46696.0</c:v>
                </c:pt>
                <c:pt idx="45">
                  <c:v>47060.0</c:v>
                </c:pt>
                <c:pt idx="46">
                  <c:v>47409.0</c:v>
                </c:pt>
                <c:pt idx="47">
                  <c:v>47729.0</c:v>
                </c:pt>
                <c:pt idx="48">
                  <c:v>49352.0</c:v>
                </c:pt>
                <c:pt idx="49">
                  <c:v>49627.0</c:v>
                </c:pt>
                <c:pt idx="50">
                  <c:v>49252.0</c:v>
                </c:pt>
                <c:pt idx="51">
                  <c:v>50166.0</c:v>
                </c:pt>
                <c:pt idx="52">
                  <c:v>50557.0</c:v>
                </c:pt>
                <c:pt idx="53">
                  <c:v>50964.0</c:v>
                </c:pt>
                <c:pt idx="54">
                  <c:v>50550.0</c:v>
                </c:pt>
                <c:pt idx="55">
                  <c:v>51122.0</c:v>
                </c:pt>
                <c:pt idx="56">
                  <c:v>51724.0</c:v>
                </c:pt>
                <c:pt idx="57">
                  <c:v>52230.0</c:v>
                </c:pt>
                <c:pt idx="58">
                  <c:v>51918.0</c:v>
                </c:pt>
                <c:pt idx="59">
                  <c:v>52320.0</c:v>
                </c:pt>
                <c:pt idx="60">
                  <c:v>53110.0</c:v>
                </c:pt>
                <c:pt idx="61">
                  <c:v>53485.0</c:v>
                </c:pt>
                <c:pt idx="62">
                  <c:v>53334.0</c:v>
                </c:pt>
                <c:pt idx="63">
                  <c:v>54174.0</c:v>
                </c:pt>
                <c:pt idx="64">
                  <c:v>54694.0</c:v>
                </c:pt>
                <c:pt idx="65">
                  <c:v>55118.0</c:v>
                </c:pt>
              </c:numCache>
            </c:numRef>
          </c:val>
        </c:ser>
        <c:ser>
          <c:idx val="3"/>
          <c:order val="3"/>
          <c:tx>
            <c:strRef>
              <c:f>Sheet1!$E$7</c:f>
              <c:strCache>
                <c:ptCount val="1"/>
                <c:pt idx="0">
                  <c:v>50k, Young, Female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Sheet1!$E$9:$E$75</c:f>
              <c:numCache>
                <c:formatCode>General</c:formatCode>
                <c:ptCount val="67"/>
                <c:pt idx="0">
                  <c:v>1937.0</c:v>
                </c:pt>
                <c:pt idx="1">
                  <c:v>2974.0</c:v>
                </c:pt>
                <c:pt idx="2">
                  <c:v>3670.0</c:v>
                </c:pt>
                <c:pt idx="3">
                  <c:v>4797.0</c:v>
                </c:pt>
                <c:pt idx="4">
                  <c:v>6031.0</c:v>
                </c:pt>
                <c:pt idx="5">
                  <c:v>7620.0</c:v>
                </c:pt>
                <c:pt idx="6">
                  <c:v>8630.0</c:v>
                </c:pt>
                <c:pt idx="7">
                  <c:v>9772.0</c:v>
                </c:pt>
                <c:pt idx="8">
                  <c:v>10713.0</c:v>
                </c:pt>
                <c:pt idx="9">
                  <c:v>11309.0</c:v>
                </c:pt>
                <c:pt idx="10">
                  <c:v>11021.0</c:v>
                </c:pt>
                <c:pt idx="11">
                  <c:v>11716.0</c:v>
                </c:pt>
                <c:pt idx="12">
                  <c:v>12178.0</c:v>
                </c:pt>
                <c:pt idx="13">
                  <c:v>12556.0</c:v>
                </c:pt>
                <c:pt idx="14">
                  <c:v>11794.0</c:v>
                </c:pt>
                <c:pt idx="15">
                  <c:v>12260.0</c:v>
                </c:pt>
                <c:pt idx="16">
                  <c:v>12668.0</c:v>
                </c:pt>
                <c:pt idx="17">
                  <c:v>13261.0</c:v>
                </c:pt>
                <c:pt idx="18">
                  <c:v>16433.0</c:v>
                </c:pt>
                <c:pt idx="19">
                  <c:v>17544.0</c:v>
                </c:pt>
                <c:pt idx="20">
                  <c:v>18594.0</c:v>
                </c:pt>
                <c:pt idx="21">
                  <c:v>19414.0</c:v>
                </c:pt>
                <c:pt idx="22">
                  <c:v>19165.0</c:v>
                </c:pt>
                <c:pt idx="23">
                  <c:v>20233.0</c:v>
                </c:pt>
                <c:pt idx="24">
                  <c:v>21053.0</c:v>
                </c:pt>
                <c:pt idx="25">
                  <c:v>21908.0</c:v>
                </c:pt>
                <c:pt idx="26">
                  <c:v>21595.0</c:v>
                </c:pt>
                <c:pt idx="27">
                  <c:v>22544.0</c:v>
                </c:pt>
                <c:pt idx="28">
                  <c:v>23596.0</c:v>
                </c:pt>
                <c:pt idx="29">
                  <c:v>23949.0</c:v>
                </c:pt>
                <c:pt idx="30">
                  <c:v>23408.0</c:v>
                </c:pt>
                <c:pt idx="31">
                  <c:v>25302.0</c:v>
                </c:pt>
                <c:pt idx="32">
                  <c:v>26125.0</c:v>
                </c:pt>
                <c:pt idx="33">
                  <c:v>26791.0</c:v>
                </c:pt>
                <c:pt idx="34">
                  <c:v>26408.0</c:v>
                </c:pt>
                <c:pt idx="35">
                  <c:v>28457.0</c:v>
                </c:pt>
                <c:pt idx="36">
                  <c:v>29025.0</c:v>
                </c:pt>
                <c:pt idx="37">
                  <c:v>30683.0</c:v>
                </c:pt>
                <c:pt idx="38">
                  <c:v>30205.0</c:v>
                </c:pt>
                <c:pt idx="39">
                  <c:v>31606.0</c:v>
                </c:pt>
                <c:pt idx="40">
                  <c:v>32436.0</c:v>
                </c:pt>
                <c:pt idx="41">
                  <c:v>33415.0</c:v>
                </c:pt>
                <c:pt idx="42">
                  <c:v>32892.0</c:v>
                </c:pt>
                <c:pt idx="43">
                  <c:v>33638.0</c:v>
                </c:pt>
                <c:pt idx="44">
                  <c:v>34534.0</c:v>
                </c:pt>
                <c:pt idx="45">
                  <c:v>35044.0</c:v>
                </c:pt>
                <c:pt idx="46">
                  <c:v>35207.0</c:v>
                </c:pt>
                <c:pt idx="47">
                  <c:v>35900.0</c:v>
                </c:pt>
                <c:pt idx="48">
                  <c:v>37865.0</c:v>
                </c:pt>
                <c:pt idx="49">
                  <c:v>38501.0</c:v>
                </c:pt>
                <c:pt idx="50">
                  <c:v>37353.0</c:v>
                </c:pt>
                <c:pt idx="51">
                  <c:v>37974.0</c:v>
                </c:pt>
                <c:pt idx="52">
                  <c:v>38391.0</c:v>
                </c:pt>
                <c:pt idx="53">
                  <c:v>38817.0</c:v>
                </c:pt>
                <c:pt idx="54">
                  <c:v>37593.0</c:v>
                </c:pt>
                <c:pt idx="55">
                  <c:v>38182.0</c:v>
                </c:pt>
                <c:pt idx="56">
                  <c:v>38526.0</c:v>
                </c:pt>
                <c:pt idx="57">
                  <c:v>38806.0</c:v>
                </c:pt>
                <c:pt idx="58">
                  <c:v>37716.0</c:v>
                </c:pt>
                <c:pt idx="59">
                  <c:v>38048.0</c:v>
                </c:pt>
                <c:pt idx="60">
                  <c:v>38520.0</c:v>
                </c:pt>
                <c:pt idx="61">
                  <c:v>38804.0</c:v>
                </c:pt>
                <c:pt idx="62">
                  <c:v>38253.0</c:v>
                </c:pt>
                <c:pt idx="63">
                  <c:v>38779.0</c:v>
                </c:pt>
                <c:pt idx="64">
                  <c:v>38896.0</c:v>
                </c:pt>
                <c:pt idx="65">
                  <c:v>39434.0</c:v>
                </c:pt>
              </c:numCache>
            </c:numRef>
          </c:val>
        </c:ser>
        <c:ser>
          <c:idx val="4"/>
          <c:order val="4"/>
          <c:tx>
            <c:strRef>
              <c:f>Sheet1!$F$7</c:f>
              <c:strCache>
                <c:ptCount val="1"/>
                <c:pt idx="0">
                  <c:v>&lt;50k, Old, Male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Sheet1!$F$9:$F$75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2.0</c:v>
                </c:pt>
                <c:pt idx="19">
                  <c:v>2.0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5.0</c:v>
                </c:pt>
                <c:pt idx="24">
                  <c:v>5.0</c:v>
                </c:pt>
                <c:pt idx="25">
                  <c:v>5.0</c:v>
                </c:pt>
                <c:pt idx="26">
                  <c:v>9.0</c:v>
                </c:pt>
                <c:pt idx="27">
                  <c:v>9.0</c:v>
                </c:pt>
                <c:pt idx="28">
                  <c:v>8.0</c:v>
                </c:pt>
                <c:pt idx="29">
                  <c:v>8.0</c:v>
                </c:pt>
                <c:pt idx="30">
                  <c:v>14.0</c:v>
                </c:pt>
                <c:pt idx="31">
                  <c:v>14.0</c:v>
                </c:pt>
                <c:pt idx="32">
                  <c:v>14.0</c:v>
                </c:pt>
                <c:pt idx="33">
                  <c:v>14.0</c:v>
                </c:pt>
                <c:pt idx="34">
                  <c:v>14.0</c:v>
                </c:pt>
                <c:pt idx="35">
                  <c:v>14.0</c:v>
                </c:pt>
                <c:pt idx="36">
                  <c:v>14.0</c:v>
                </c:pt>
                <c:pt idx="37">
                  <c:v>14.0</c:v>
                </c:pt>
                <c:pt idx="38">
                  <c:v>16.0</c:v>
                </c:pt>
                <c:pt idx="39">
                  <c:v>16.0</c:v>
                </c:pt>
                <c:pt idx="40">
                  <c:v>16.0</c:v>
                </c:pt>
                <c:pt idx="41">
                  <c:v>17.0</c:v>
                </c:pt>
                <c:pt idx="42">
                  <c:v>19.0</c:v>
                </c:pt>
                <c:pt idx="43">
                  <c:v>19.0</c:v>
                </c:pt>
                <c:pt idx="44">
                  <c:v>19.0</c:v>
                </c:pt>
                <c:pt idx="45">
                  <c:v>20.0</c:v>
                </c:pt>
                <c:pt idx="46">
                  <c:v>20.0</c:v>
                </c:pt>
                <c:pt idx="47">
                  <c:v>20.0</c:v>
                </c:pt>
                <c:pt idx="48">
                  <c:v>19.0</c:v>
                </c:pt>
                <c:pt idx="49">
                  <c:v>19.0</c:v>
                </c:pt>
                <c:pt idx="50">
                  <c:v>19.0</c:v>
                </c:pt>
                <c:pt idx="51">
                  <c:v>19.0</c:v>
                </c:pt>
                <c:pt idx="52">
                  <c:v>19.0</c:v>
                </c:pt>
                <c:pt idx="53">
                  <c:v>19.0</c:v>
                </c:pt>
                <c:pt idx="54">
                  <c:v>23.0</c:v>
                </c:pt>
                <c:pt idx="55">
                  <c:v>24.0</c:v>
                </c:pt>
                <c:pt idx="56">
                  <c:v>24.0</c:v>
                </c:pt>
                <c:pt idx="57">
                  <c:v>24.0</c:v>
                </c:pt>
                <c:pt idx="58">
                  <c:v>36.0</c:v>
                </c:pt>
                <c:pt idx="59">
                  <c:v>37.0</c:v>
                </c:pt>
                <c:pt idx="60">
                  <c:v>37.0</c:v>
                </c:pt>
                <c:pt idx="61">
                  <c:v>37.0</c:v>
                </c:pt>
                <c:pt idx="62">
                  <c:v>53.0</c:v>
                </c:pt>
                <c:pt idx="63">
                  <c:v>54.0</c:v>
                </c:pt>
                <c:pt idx="64">
                  <c:v>54.0</c:v>
                </c:pt>
                <c:pt idx="65">
                  <c:v>55.0</c:v>
                </c:pt>
              </c:numCache>
            </c:numRef>
          </c:val>
        </c:ser>
        <c:ser>
          <c:idx val="5"/>
          <c:order val="5"/>
          <c:tx>
            <c:strRef>
              <c:f>Sheet1!$G$7</c:f>
              <c:strCache>
                <c:ptCount val="1"/>
                <c:pt idx="0">
                  <c:v>&lt;50k, Old, Female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Sheet1!$G$9:$G$75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59.0</c:v>
                </c:pt>
                <c:pt idx="12">
                  <c:v>211.0</c:v>
                </c:pt>
                <c:pt idx="13">
                  <c:v>512.0</c:v>
                </c:pt>
                <c:pt idx="14">
                  <c:v>1509.0</c:v>
                </c:pt>
                <c:pt idx="15">
                  <c:v>2084.0</c:v>
                </c:pt>
                <c:pt idx="16">
                  <c:v>2345.0</c:v>
                </c:pt>
                <c:pt idx="17">
                  <c:v>2627.0</c:v>
                </c:pt>
                <c:pt idx="18">
                  <c:v>2692.0</c:v>
                </c:pt>
                <c:pt idx="19">
                  <c:v>2605.0</c:v>
                </c:pt>
                <c:pt idx="20">
                  <c:v>2762.0</c:v>
                </c:pt>
                <c:pt idx="21">
                  <c:v>2839.0</c:v>
                </c:pt>
                <c:pt idx="22">
                  <c:v>3594.0</c:v>
                </c:pt>
                <c:pt idx="23">
                  <c:v>3648.0</c:v>
                </c:pt>
                <c:pt idx="24">
                  <c:v>3745.0</c:v>
                </c:pt>
                <c:pt idx="25">
                  <c:v>3828.0</c:v>
                </c:pt>
                <c:pt idx="26">
                  <c:v>5133.0</c:v>
                </c:pt>
                <c:pt idx="27">
                  <c:v>5277.0</c:v>
                </c:pt>
                <c:pt idx="28">
                  <c:v>5465.0</c:v>
                </c:pt>
                <c:pt idx="29">
                  <c:v>5622.0</c:v>
                </c:pt>
                <c:pt idx="30">
                  <c:v>7642.0</c:v>
                </c:pt>
                <c:pt idx="31">
                  <c:v>8216.0</c:v>
                </c:pt>
                <c:pt idx="32">
                  <c:v>8359.0</c:v>
                </c:pt>
                <c:pt idx="33">
                  <c:v>8525.0</c:v>
                </c:pt>
                <c:pt idx="34">
                  <c:v>11395.0</c:v>
                </c:pt>
                <c:pt idx="35">
                  <c:v>11572.0</c:v>
                </c:pt>
                <c:pt idx="36">
                  <c:v>11729.0</c:v>
                </c:pt>
                <c:pt idx="37">
                  <c:v>11932.0</c:v>
                </c:pt>
                <c:pt idx="38">
                  <c:v>16125.0</c:v>
                </c:pt>
                <c:pt idx="39">
                  <c:v>16329.0</c:v>
                </c:pt>
                <c:pt idx="40">
                  <c:v>16459.0</c:v>
                </c:pt>
                <c:pt idx="41">
                  <c:v>16599.0</c:v>
                </c:pt>
                <c:pt idx="42">
                  <c:v>21980.0</c:v>
                </c:pt>
                <c:pt idx="43">
                  <c:v>22024.0</c:v>
                </c:pt>
                <c:pt idx="44">
                  <c:v>22048.0</c:v>
                </c:pt>
                <c:pt idx="45">
                  <c:v>22557.0</c:v>
                </c:pt>
                <c:pt idx="46">
                  <c:v>29429.0</c:v>
                </c:pt>
                <c:pt idx="47">
                  <c:v>29656.0</c:v>
                </c:pt>
                <c:pt idx="48">
                  <c:v>29748.0</c:v>
                </c:pt>
                <c:pt idx="49">
                  <c:v>29866.0</c:v>
                </c:pt>
                <c:pt idx="50">
                  <c:v>37642.0</c:v>
                </c:pt>
                <c:pt idx="51">
                  <c:v>37781.0</c:v>
                </c:pt>
                <c:pt idx="52">
                  <c:v>37926.0</c:v>
                </c:pt>
                <c:pt idx="53">
                  <c:v>38041.0</c:v>
                </c:pt>
                <c:pt idx="54">
                  <c:v>48378.0</c:v>
                </c:pt>
                <c:pt idx="55">
                  <c:v>48552.0</c:v>
                </c:pt>
                <c:pt idx="56">
                  <c:v>48694.0</c:v>
                </c:pt>
                <c:pt idx="57">
                  <c:v>48850.0</c:v>
                </c:pt>
                <c:pt idx="58">
                  <c:v>63885.0</c:v>
                </c:pt>
                <c:pt idx="59">
                  <c:v>63981.0</c:v>
                </c:pt>
                <c:pt idx="60">
                  <c:v>64102.0</c:v>
                </c:pt>
                <c:pt idx="61">
                  <c:v>64152.0</c:v>
                </c:pt>
                <c:pt idx="62">
                  <c:v>84280.0</c:v>
                </c:pt>
                <c:pt idx="63">
                  <c:v>85063.0</c:v>
                </c:pt>
                <c:pt idx="64">
                  <c:v>85561.0</c:v>
                </c:pt>
                <c:pt idx="65">
                  <c:v>86347.0</c:v>
                </c:pt>
              </c:numCache>
            </c:numRef>
          </c:val>
        </c:ser>
        <c:ser>
          <c:idx val="6"/>
          <c:order val="6"/>
          <c:tx>
            <c:strRef>
              <c:f>Sheet1!$H$7</c:f>
              <c:strCache>
                <c:ptCount val="1"/>
                <c:pt idx="0">
                  <c:v>&lt;50k, Young, Male</c:v>
                </c:pt>
              </c:strCache>
            </c:strRef>
          </c:tx>
          <c:spPr>
            <a:solidFill>
              <a:srgbClr val="660066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Sheet1!$H$9:$H$75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189.0</c:v>
                </c:pt>
                <c:pt idx="12">
                  <c:v>464.0</c:v>
                </c:pt>
                <c:pt idx="13">
                  <c:v>706.0</c:v>
                </c:pt>
                <c:pt idx="14">
                  <c:v>895.0</c:v>
                </c:pt>
                <c:pt idx="15">
                  <c:v>1261.0</c:v>
                </c:pt>
                <c:pt idx="16">
                  <c:v>1409.0</c:v>
                </c:pt>
                <c:pt idx="17">
                  <c:v>1671.0</c:v>
                </c:pt>
                <c:pt idx="18">
                  <c:v>2033.0</c:v>
                </c:pt>
                <c:pt idx="19">
                  <c:v>2059.0</c:v>
                </c:pt>
                <c:pt idx="20">
                  <c:v>1956.0</c:v>
                </c:pt>
                <c:pt idx="21">
                  <c:v>2011.0</c:v>
                </c:pt>
                <c:pt idx="22">
                  <c:v>2134.0</c:v>
                </c:pt>
                <c:pt idx="23">
                  <c:v>2118.0</c:v>
                </c:pt>
                <c:pt idx="24">
                  <c:v>2119.0</c:v>
                </c:pt>
                <c:pt idx="25">
                  <c:v>2140.0</c:v>
                </c:pt>
                <c:pt idx="26">
                  <c:v>2188.0</c:v>
                </c:pt>
                <c:pt idx="27">
                  <c:v>2415.0</c:v>
                </c:pt>
                <c:pt idx="28">
                  <c:v>2597.0</c:v>
                </c:pt>
                <c:pt idx="29">
                  <c:v>2787.0</c:v>
                </c:pt>
                <c:pt idx="30">
                  <c:v>2998.0</c:v>
                </c:pt>
                <c:pt idx="31">
                  <c:v>3308.0</c:v>
                </c:pt>
                <c:pt idx="32">
                  <c:v>4047.0</c:v>
                </c:pt>
                <c:pt idx="33">
                  <c:v>4573.0</c:v>
                </c:pt>
                <c:pt idx="34">
                  <c:v>5178.0</c:v>
                </c:pt>
                <c:pt idx="35">
                  <c:v>6335.0</c:v>
                </c:pt>
                <c:pt idx="36">
                  <c:v>6805.0</c:v>
                </c:pt>
                <c:pt idx="37">
                  <c:v>7687.0</c:v>
                </c:pt>
                <c:pt idx="38">
                  <c:v>8874.0</c:v>
                </c:pt>
                <c:pt idx="39">
                  <c:v>10103.0</c:v>
                </c:pt>
                <c:pt idx="40">
                  <c:v>11101.0</c:v>
                </c:pt>
                <c:pt idx="41">
                  <c:v>12594.0</c:v>
                </c:pt>
                <c:pt idx="42">
                  <c:v>14026.0</c:v>
                </c:pt>
                <c:pt idx="43">
                  <c:v>14011.0</c:v>
                </c:pt>
                <c:pt idx="44">
                  <c:v>14102.0</c:v>
                </c:pt>
                <c:pt idx="45">
                  <c:v>18151.0</c:v>
                </c:pt>
                <c:pt idx="46">
                  <c:v>19273.0</c:v>
                </c:pt>
                <c:pt idx="47">
                  <c:v>20962.0</c:v>
                </c:pt>
                <c:pt idx="48">
                  <c:v>21165.0</c:v>
                </c:pt>
                <c:pt idx="49">
                  <c:v>23189.0</c:v>
                </c:pt>
                <c:pt idx="50">
                  <c:v>24378.0</c:v>
                </c:pt>
                <c:pt idx="51">
                  <c:v>27605.0</c:v>
                </c:pt>
                <c:pt idx="52">
                  <c:v>29412.0</c:v>
                </c:pt>
                <c:pt idx="53">
                  <c:v>31329.0</c:v>
                </c:pt>
                <c:pt idx="54">
                  <c:v>32777.0</c:v>
                </c:pt>
                <c:pt idx="55">
                  <c:v>35639.0</c:v>
                </c:pt>
                <c:pt idx="56">
                  <c:v>37205.0</c:v>
                </c:pt>
                <c:pt idx="57">
                  <c:v>38888.0</c:v>
                </c:pt>
                <c:pt idx="58">
                  <c:v>40850.0</c:v>
                </c:pt>
                <c:pt idx="59">
                  <c:v>42660.0</c:v>
                </c:pt>
                <c:pt idx="60">
                  <c:v>44672.0</c:v>
                </c:pt>
                <c:pt idx="61">
                  <c:v>46502.0</c:v>
                </c:pt>
                <c:pt idx="62">
                  <c:v>48377.0</c:v>
                </c:pt>
                <c:pt idx="63">
                  <c:v>50603.0</c:v>
                </c:pt>
                <c:pt idx="64">
                  <c:v>52359.0</c:v>
                </c:pt>
                <c:pt idx="65">
                  <c:v>54514.0</c:v>
                </c:pt>
              </c:numCache>
            </c:numRef>
          </c:val>
        </c:ser>
        <c:ser>
          <c:idx val="7"/>
          <c:order val="7"/>
          <c:tx>
            <c:strRef>
              <c:f>Sheet1!$I$7</c:f>
              <c:strCache>
                <c:ptCount val="1"/>
                <c:pt idx="0">
                  <c:v>&lt;50k, Young, Female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Sheet1!$I$9:$I$75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1617.0</c:v>
                </c:pt>
                <c:pt idx="12">
                  <c:v>3110.0</c:v>
                </c:pt>
                <c:pt idx="13">
                  <c:v>4539.0</c:v>
                </c:pt>
                <c:pt idx="14">
                  <c:v>6542.0</c:v>
                </c:pt>
                <c:pt idx="15">
                  <c:v>10739.0</c:v>
                </c:pt>
                <c:pt idx="16">
                  <c:v>13602.0</c:v>
                </c:pt>
                <c:pt idx="17">
                  <c:v>16668.0</c:v>
                </c:pt>
                <c:pt idx="18">
                  <c:v>19614.0</c:v>
                </c:pt>
                <c:pt idx="19">
                  <c:v>23452.0</c:v>
                </c:pt>
                <c:pt idx="20">
                  <c:v>27038.0</c:v>
                </c:pt>
                <c:pt idx="21">
                  <c:v>30765.0</c:v>
                </c:pt>
                <c:pt idx="22">
                  <c:v>32888.0</c:v>
                </c:pt>
                <c:pt idx="23">
                  <c:v>36326.0</c:v>
                </c:pt>
                <c:pt idx="24">
                  <c:v>39992.0</c:v>
                </c:pt>
                <c:pt idx="25">
                  <c:v>43422.0</c:v>
                </c:pt>
                <c:pt idx="26">
                  <c:v>46456.0</c:v>
                </c:pt>
                <c:pt idx="27">
                  <c:v>51528.0</c:v>
                </c:pt>
                <c:pt idx="28">
                  <c:v>57249.0</c:v>
                </c:pt>
                <c:pt idx="29">
                  <c:v>62588.0</c:v>
                </c:pt>
                <c:pt idx="30">
                  <c:v>66387.0</c:v>
                </c:pt>
                <c:pt idx="31">
                  <c:v>73463.0</c:v>
                </c:pt>
                <c:pt idx="32">
                  <c:v>82505.0</c:v>
                </c:pt>
                <c:pt idx="33">
                  <c:v>88436.0</c:v>
                </c:pt>
                <c:pt idx="34">
                  <c:v>93834.0</c:v>
                </c:pt>
                <c:pt idx="35">
                  <c:v>100922.0</c:v>
                </c:pt>
                <c:pt idx="36">
                  <c:v>107512.0</c:v>
                </c:pt>
                <c:pt idx="37">
                  <c:v>116203.0</c:v>
                </c:pt>
                <c:pt idx="38">
                  <c:v>121953.0</c:v>
                </c:pt>
                <c:pt idx="39">
                  <c:v>131731.0</c:v>
                </c:pt>
                <c:pt idx="40">
                  <c:v>139444.0</c:v>
                </c:pt>
                <c:pt idx="41">
                  <c:v>151722.0</c:v>
                </c:pt>
                <c:pt idx="42">
                  <c:v>158622.0</c:v>
                </c:pt>
                <c:pt idx="43">
                  <c:v>168004.0</c:v>
                </c:pt>
                <c:pt idx="44">
                  <c:v>177660.0</c:v>
                </c:pt>
                <c:pt idx="45">
                  <c:v>197483.0</c:v>
                </c:pt>
                <c:pt idx="46">
                  <c:v>201704.0</c:v>
                </c:pt>
                <c:pt idx="47">
                  <c:v>214736.0</c:v>
                </c:pt>
                <c:pt idx="48">
                  <c:v>223834.0</c:v>
                </c:pt>
                <c:pt idx="49">
                  <c:v>236202.0</c:v>
                </c:pt>
                <c:pt idx="50">
                  <c:v>239905.0</c:v>
                </c:pt>
                <c:pt idx="51">
                  <c:v>254120.0</c:v>
                </c:pt>
                <c:pt idx="52">
                  <c:v>264158.0</c:v>
                </c:pt>
                <c:pt idx="53">
                  <c:v>276960.0</c:v>
                </c:pt>
                <c:pt idx="54">
                  <c:v>278052.0</c:v>
                </c:pt>
                <c:pt idx="55">
                  <c:v>294875.0</c:v>
                </c:pt>
                <c:pt idx="56">
                  <c:v>309784.0</c:v>
                </c:pt>
                <c:pt idx="57">
                  <c:v>323344.0</c:v>
                </c:pt>
                <c:pt idx="58">
                  <c:v>323065.0</c:v>
                </c:pt>
                <c:pt idx="59">
                  <c:v>345130.0</c:v>
                </c:pt>
                <c:pt idx="60">
                  <c:v>363352.0</c:v>
                </c:pt>
                <c:pt idx="61">
                  <c:v>380220.0</c:v>
                </c:pt>
                <c:pt idx="62">
                  <c:v>385940.0</c:v>
                </c:pt>
                <c:pt idx="63">
                  <c:v>403379.0</c:v>
                </c:pt>
                <c:pt idx="64">
                  <c:v>422803.0</c:v>
                </c:pt>
                <c:pt idx="65">
                  <c:v>445719.0</c:v>
                </c:pt>
              </c:numCache>
            </c:numRef>
          </c:val>
        </c:ser>
        <c:ser>
          <c:idx val="8"/>
          <c:order val="8"/>
          <c:tx>
            <c:strRef>
              <c:f>Sheet1!$J$7</c:f>
              <c:strCache>
                <c:ptCount val="1"/>
                <c:pt idx="0">
                  <c:v>Imputed, Old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Sheet1!$J$9:$J$75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1471.0</c:v>
                </c:pt>
                <c:pt idx="7">
                  <c:v>1955.0</c:v>
                </c:pt>
                <c:pt idx="8">
                  <c:v>2004.0</c:v>
                </c:pt>
                <c:pt idx="9">
                  <c:v>2035.0</c:v>
                </c:pt>
                <c:pt idx="10">
                  <c:v>2029.0</c:v>
                </c:pt>
                <c:pt idx="11">
                  <c:v>1990.0</c:v>
                </c:pt>
                <c:pt idx="12">
                  <c:v>2057.0</c:v>
                </c:pt>
                <c:pt idx="13">
                  <c:v>2118.0</c:v>
                </c:pt>
                <c:pt idx="14">
                  <c:v>2172.0</c:v>
                </c:pt>
                <c:pt idx="15">
                  <c:v>2282.0</c:v>
                </c:pt>
                <c:pt idx="16">
                  <c:v>2350.0</c:v>
                </c:pt>
                <c:pt idx="17">
                  <c:v>2463.0</c:v>
                </c:pt>
                <c:pt idx="18">
                  <c:v>2342.0</c:v>
                </c:pt>
                <c:pt idx="19">
                  <c:v>2442.0</c:v>
                </c:pt>
                <c:pt idx="20">
                  <c:v>2615.0</c:v>
                </c:pt>
                <c:pt idx="21">
                  <c:v>2676.0</c:v>
                </c:pt>
                <c:pt idx="22">
                  <c:v>2756.0</c:v>
                </c:pt>
                <c:pt idx="23">
                  <c:v>2802.0</c:v>
                </c:pt>
                <c:pt idx="24">
                  <c:v>2878.0</c:v>
                </c:pt>
                <c:pt idx="25">
                  <c:v>2912.0</c:v>
                </c:pt>
                <c:pt idx="26">
                  <c:v>2984.0</c:v>
                </c:pt>
                <c:pt idx="27">
                  <c:v>3082.0</c:v>
                </c:pt>
                <c:pt idx="28">
                  <c:v>3145.0</c:v>
                </c:pt>
                <c:pt idx="29">
                  <c:v>2347.0</c:v>
                </c:pt>
                <c:pt idx="30">
                  <c:v>2394.0</c:v>
                </c:pt>
                <c:pt idx="31">
                  <c:v>2445.0</c:v>
                </c:pt>
                <c:pt idx="32">
                  <c:v>2474.0</c:v>
                </c:pt>
                <c:pt idx="33">
                  <c:v>2489.0</c:v>
                </c:pt>
                <c:pt idx="34">
                  <c:v>2511.0</c:v>
                </c:pt>
                <c:pt idx="35">
                  <c:v>2544.0</c:v>
                </c:pt>
                <c:pt idx="36">
                  <c:v>2530.0</c:v>
                </c:pt>
                <c:pt idx="37">
                  <c:v>2544.0</c:v>
                </c:pt>
                <c:pt idx="38">
                  <c:v>2824.0</c:v>
                </c:pt>
                <c:pt idx="39">
                  <c:v>2594.0</c:v>
                </c:pt>
                <c:pt idx="40">
                  <c:v>2648.0</c:v>
                </c:pt>
                <c:pt idx="41">
                  <c:v>2666.0</c:v>
                </c:pt>
                <c:pt idx="42">
                  <c:v>2713.0</c:v>
                </c:pt>
                <c:pt idx="43">
                  <c:v>2754.0</c:v>
                </c:pt>
                <c:pt idx="44">
                  <c:v>2760.0</c:v>
                </c:pt>
                <c:pt idx="45">
                  <c:v>2771.0</c:v>
                </c:pt>
                <c:pt idx="46">
                  <c:v>2797.0</c:v>
                </c:pt>
                <c:pt idx="47">
                  <c:v>2802.0</c:v>
                </c:pt>
                <c:pt idx="48">
                  <c:v>2845.0</c:v>
                </c:pt>
                <c:pt idx="49">
                  <c:v>2855.0</c:v>
                </c:pt>
                <c:pt idx="50">
                  <c:v>2894.0</c:v>
                </c:pt>
                <c:pt idx="51">
                  <c:v>2911.0</c:v>
                </c:pt>
                <c:pt idx="52">
                  <c:v>2926.0</c:v>
                </c:pt>
                <c:pt idx="53">
                  <c:v>2934.0</c:v>
                </c:pt>
                <c:pt idx="54">
                  <c:v>2953.0</c:v>
                </c:pt>
                <c:pt idx="55">
                  <c:v>2983.0</c:v>
                </c:pt>
                <c:pt idx="56">
                  <c:v>3068.0</c:v>
                </c:pt>
                <c:pt idx="57">
                  <c:v>3088.0</c:v>
                </c:pt>
                <c:pt idx="58">
                  <c:v>3099.0</c:v>
                </c:pt>
                <c:pt idx="59">
                  <c:v>3116.0</c:v>
                </c:pt>
                <c:pt idx="60">
                  <c:v>3118.0</c:v>
                </c:pt>
                <c:pt idx="61">
                  <c:v>3138.0</c:v>
                </c:pt>
                <c:pt idx="62">
                  <c:v>3181.0</c:v>
                </c:pt>
                <c:pt idx="63">
                  <c:v>3205.0</c:v>
                </c:pt>
                <c:pt idx="64">
                  <c:v>3221.0</c:v>
                </c:pt>
                <c:pt idx="65">
                  <c:v>3240.0</c:v>
                </c:pt>
              </c:numCache>
            </c:numRef>
          </c:val>
        </c:ser>
        <c:ser>
          <c:idx val="9"/>
          <c:order val="9"/>
          <c:tx>
            <c:strRef>
              <c:f>Sheet1!$K$7</c:f>
              <c:strCache>
                <c:ptCount val="1"/>
                <c:pt idx="0">
                  <c:v>Imputed, Young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Sheet1!$K$9:$K$75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886.0</c:v>
                </c:pt>
                <c:pt idx="30">
                  <c:v>911.0</c:v>
                </c:pt>
                <c:pt idx="31">
                  <c:v>963.0</c:v>
                </c:pt>
                <c:pt idx="32">
                  <c:v>979.0</c:v>
                </c:pt>
                <c:pt idx="33">
                  <c:v>1005.0</c:v>
                </c:pt>
                <c:pt idx="34">
                  <c:v>1019.0</c:v>
                </c:pt>
                <c:pt idx="35">
                  <c:v>1091.0</c:v>
                </c:pt>
                <c:pt idx="36">
                  <c:v>1050.0</c:v>
                </c:pt>
                <c:pt idx="37">
                  <c:v>1085.0</c:v>
                </c:pt>
                <c:pt idx="38">
                  <c:v>859.0</c:v>
                </c:pt>
                <c:pt idx="39">
                  <c:v>1155.0</c:v>
                </c:pt>
                <c:pt idx="40">
                  <c:v>1169.0</c:v>
                </c:pt>
                <c:pt idx="41">
                  <c:v>1193.0</c:v>
                </c:pt>
                <c:pt idx="42">
                  <c:v>1183.0</c:v>
                </c:pt>
                <c:pt idx="43">
                  <c:v>1197.0</c:v>
                </c:pt>
                <c:pt idx="44">
                  <c:v>1215.0</c:v>
                </c:pt>
                <c:pt idx="45">
                  <c:v>1230.0</c:v>
                </c:pt>
                <c:pt idx="46">
                  <c:v>1241.0</c:v>
                </c:pt>
                <c:pt idx="47">
                  <c:v>1248.0</c:v>
                </c:pt>
                <c:pt idx="48">
                  <c:v>1270.0</c:v>
                </c:pt>
                <c:pt idx="49">
                  <c:v>1290.0</c:v>
                </c:pt>
                <c:pt idx="50">
                  <c:v>1327.0</c:v>
                </c:pt>
                <c:pt idx="51">
                  <c:v>1356.0</c:v>
                </c:pt>
                <c:pt idx="52">
                  <c:v>1368.0</c:v>
                </c:pt>
                <c:pt idx="53">
                  <c:v>1402.0</c:v>
                </c:pt>
                <c:pt idx="54">
                  <c:v>1377.0</c:v>
                </c:pt>
                <c:pt idx="55">
                  <c:v>1394.0</c:v>
                </c:pt>
                <c:pt idx="56">
                  <c:v>1453.0</c:v>
                </c:pt>
                <c:pt idx="57">
                  <c:v>1457.0</c:v>
                </c:pt>
                <c:pt idx="58">
                  <c:v>1457.0</c:v>
                </c:pt>
                <c:pt idx="59">
                  <c:v>1473.0</c:v>
                </c:pt>
                <c:pt idx="60">
                  <c:v>1481.0</c:v>
                </c:pt>
                <c:pt idx="61">
                  <c:v>1488.0</c:v>
                </c:pt>
                <c:pt idx="62">
                  <c:v>1473.0</c:v>
                </c:pt>
                <c:pt idx="63">
                  <c:v>1491.0</c:v>
                </c:pt>
                <c:pt idx="64">
                  <c:v>1499.0</c:v>
                </c:pt>
                <c:pt idx="65">
                  <c:v>1512.0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76247872"/>
        <c:axId val="1176251984"/>
      </c:barChart>
      <c:catAx>
        <c:axId val="1176247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spcBef>
                    <a:spcPts val="3000"/>
                  </a:spcBef>
                  <a:defRPr sz="1600">
                    <a:solidFill>
                      <a:srgbClr val="FFFF00"/>
                    </a:solidFill>
                    <a:latin typeface="Trebuchet MS"/>
                  </a:defRPr>
                </a:pPr>
                <a:r>
                  <a:rPr lang="en-US" sz="1600">
                    <a:solidFill>
                      <a:srgbClr val="FFFF00"/>
                    </a:solidFill>
                    <a:latin typeface="Trebuchet MS"/>
                  </a:rPr>
                  <a:t/>
                </a:r>
                <a:br>
                  <a:rPr lang="en-US" sz="1600">
                    <a:solidFill>
                      <a:srgbClr val="FFFF00"/>
                    </a:solidFill>
                    <a:latin typeface="Trebuchet MS"/>
                  </a:rPr>
                </a:br>
                <a:r>
                  <a:rPr lang="en-US" sz="1600">
                    <a:solidFill>
                      <a:srgbClr val="FFFF00"/>
                    </a:solidFill>
                    <a:latin typeface="Trebuchet MS"/>
                  </a:rPr>
                  <a:t>Run</a:t>
                </a:r>
                <a:r>
                  <a:rPr lang="en-US" sz="1600" baseline="0">
                    <a:solidFill>
                      <a:srgbClr val="FFFF00"/>
                    </a:solidFill>
                    <a:latin typeface="Trebuchet MS"/>
                  </a:rPr>
                  <a:t> Date</a:t>
                </a:r>
                <a:endParaRPr lang="en-US" sz="1600">
                  <a:solidFill>
                    <a:srgbClr val="FFFF00"/>
                  </a:solidFill>
                  <a:latin typeface="Trebuchet MS"/>
                </a:endParaRPr>
              </a:p>
            </c:rich>
          </c:tx>
          <c:layout>
            <c:manualLayout>
              <c:xMode val="edge"/>
              <c:yMode val="edge"/>
              <c:x val="0.465753957378093"/>
              <c:y val="0.9256654947262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 rot="-2700000"/>
          <a:lstStyle/>
          <a:p>
            <a:pPr>
              <a:defRPr sz="800"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1176251984"/>
        <c:crosses val="autoZero"/>
        <c:auto val="1"/>
        <c:lblAlgn val="ctr"/>
        <c:lblOffset val="100"/>
        <c:noMultiLvlLbl val="0"/>
      </c:catAx>
      <c:valAx>
        <c:axId val="11762519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rgbClr val="FFFF00"/>
                    </a:solidFill>
                    <a:latin typeface="Trebuchet MS"/>
                  </a:defRPr>
                </a:pPr>
                <a:r>
                  <a:rPr lang="en-US" sz="1600">
                    <a:solidFill>
                      <a:srgbClr val="FFFF00"/>
                    </a:solidFill>
                    <a:latin typeface="Trebuchet MS"/>
                  </a:rPr>
                  <a:t>Number</a:t>
                </a:r>
                <a:r>
                  <a:rPr lang="en-US" sz="1600" baseline="0">
                    <a:solidFill>
                      <a:srgbClr val="FFFF00"/>
                    </a:solidFill>
                    <a:latin typeface="Trebuchet MS"/>
                  </a:rPr>
                  <a:t> of Genotypes</a:t>
                </a:r>
                <a:endParaRPr lang="en-US" sz="1600">
                  <a:solidFill>
                    <a:srgbClr val="FFFF00"/>
                  </a:solidFill>
                  <a:latin typeface="Trebuchet MS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/>
          <a:lstStyle/>
          <a:p>
            <a:pPr>
              <a:defRPr sz="800"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117624787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47876234357473"/>
          <c:y val="0.0217757413674598"/>
          <c:w val="0.273660773768409"/>
          <c:h val="0.354224301986042"/>
        </c:manualLayout>
      </c:layout>
      <c:overlay val="1"/>
      <c:spPr>
        <a:ln>
          <a:noFill/>
        </a:ln>
      </c:spPr>
      <c:txPr>
        <a:bodyPr/>
        <a:lstStyle/>
        <a:p>
          <a:pPr>
            <a:defRPr sz="1000" baseline="0">
              <a:ln>
                <a:noFill/>
              </a:ln>
              <a:solidFill>
                <a:srgbClr val="FFFFFF"/>
              </a:solidFill>
              <a:latin typeface="Trebuchet M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844075259607"/>
          <c:y val="0.115756129600536"/>
          <c:w val="0.76383493850099"/>
          <c:h val="0.678304033414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Sire</c:v>
                </c:pt>
              </c:strCache>
            </c:strRef>
          </c:tx>
          <c:spPr>
            <a:solidFill>
              <a:srgbClr val="738FBC"/>
            </a:solidFill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1">
                  <c:v>85.0</c:v>
                </c:pt>
                <c:pt idx="2">
                  <c:v>89.0</c:v>
                </c:pt>
                <c:pt idx="3">
                  <c:v>83.0</c:v>
                </c:pt>
                <c:pt idx="4">
                  <c:v>64.0</c:v>
                </c:pt>
                <c:pt idx="5">
                  <c:v>53.0</c:v>
                </c:pt>
                <c:pt idx="6">
                  <c:v>36.0</c:v>
                </c:pt>
                <c:pt idx="7">
                  <c:v>35.0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Dam</c:v>
                </c:pt>
              </c:strCache>
            </c:strRef>
          </c:tx>
          <c:spPr>
            <a:solidFill>
              <a:srgbClr val="E78664"/>
            </a:solidFill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1">
                  <c:v>129.0</c:v>
                </c:pt>
                <c:pt idx="2">
                  <c:v>136.0</c:v>
                </c:pt>
                <c:pt idx="3">
                  <c:v>135.0</c:v>
                </c:pt>
                <c:pt idx="4">
                  <c:v>108.0</c:v>
                </c:pt>
                <c:pt idx="5">
                  <c:v>95.0</c:v>
                </c:pt>
                <c:pt idx="6">
                  <c:v>78.0</c:v>
                </c:pt>
                <c:pt idx="7">
                  <c:v>74.0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0"/>
        <c:axId val="1181222976"/>
        <c:axId val="1181392736"/>
      </c:barChart>
      <c:catAx>
        <c:axId val="1181222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 b="1">
                    <a:solidFill>
                      <a:srgbClr val="FFFFFF"/>
                    </a:solidFill>
                    <a:latin typeface="Trebuchet MS"/>
                    <a:cs typeface="Trebuchet MS"/>
                  </a:defRPr>
                </a:pPr>
                <a:r>
                  <a:rPr lang="en-US" sz="2800" b="1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Bull birth</a:t>
                </a:r>
                <a:r>
                  <a:rPr lang="en-US" sz="2800" b="1" baseline="0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year</a:t>
                </a:r>
                <a:endParaRPr lang="en-US" sz="2800" b="1" dirty="0">
                  <a:solidFill>
                    <a:srgbClr val="FFFFFF"/>
                  </a:solidFill>
                  <a:latin typeface="Trebuchet MS"/>
                  <a:cs typeface="Trebuchet MS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44450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 sz="2400" b="1"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1181392736"/>
        <c:crosses val="autoZero"/>
        <c:auto val="1"/>
        <c:lblAlgn val="ctr"/>
        <c:lblOffset val="100"/>
        <c:noMultiLvlLbl val="0"/>
      </c:catAx>
      <c:valAx>
        <c:axId val="1181392736"/>
        <c:scaling>
          <c:orientation val="minMax"/>
          <c:max val="14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 b="1">
                    <a:solidFill>
                      <a:srgbClr val="FFFFFF"/>
                    </a:solidFill>
                    <a:latin typeface="Trebuchet MS"/>
                  </a:defRPr>
                </a:pPr>
                <a:r>
                  <a:rPr lang="en-US" sz="2800" b="1" dirty="0" smtClean="0">
                    <a:solidFill>
                      <a:srgbClr val="FFFFFF"/>
                    </a:solidFill>
                    <a:latin typeface="Trebuchet MS"/>
                  </a:rPr>
                  <a:t>Parent age (mo)</a:t>
                </a:r>
                <a:endParaRPr lang="en-US" sz="2800" b="1" dirty="0">
                  <a:solidFill>
                    <a:srgbClr val="FFFFFF"/>
                  </a:solidFill>
                  <a:latin typeface="Trebuchet MS"/>
                </a:endParaRPr>
              </a:p>
            </c:rich>
          </c:tx>
          <c:layout>
            <c:manualLayout>
              <c:xMode val="edge"/>
              <c:yMode val="edge"/>
              <c:x val="0.0180720288608998"/>
              <c:y val="0.250624406137933"/>
            </c:manualLayout>
          </c:layout>
          <c:overlay val="0"/>
          <c:spPr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4450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 sz="2400" b="1"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11812229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725359091805"/>
          <c:y val="0.132931609963921"/>
          <c:w val="0.133530993742076"/>
          <c:h val="0.158336834025787"/>
        </c:manualLayout>
      </c:layout>
      <c:overlay val="0"/>
      <c:txPr>
        <a:bodyPr/>
        <a:lstStyle/>
        <a:p>
          <a:pPr>
            <a:defRPr sz="2800" b="1">
              <a:solidFill>
                <a:srgbClr val="FFFFFF"/>
              </a:solidFill>
              <a:latin typeface="Trebuchet M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30051542472"/>
          <c:y val="0.0441761150004124"/>
          <c:w val="0.824862822853665"/>
          <c:h val="0.7580759602369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20000"/>
                <a:lumOff val="80000"/>
              </a:schemeClr>
            </a:solidFill>
          </c:spPr>
          <c:invertIfNegative val="0"/>
          <c:cat>
            <c:strRef>
              <c:f>'%G'!$A$5:$A$12</c:f>
              <c:strCache>
                <c:ptCount val="7"/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2208</c:v>
                </c:pt>
                <c:pt idx="5">
                  <c:v>2009</c:v>
                </c:pt>
                <c:pt idx="6">
                  <c:v>2010</c:v>
                </c:pt>
              </c:strCache>
            </c:strRef>
          </c:cat>
          <c:val>
            <c:numRef>
              <c:f>'%G'!$B$5:$B$12</c:f>
              <c:numCache>
                <c:formatCode>General</c:formatCode>
                <c:ptCount val="8"/>
                <c:pt idx="1">
                  <c:v>34.29000000000001</c:v>
                </c:pt>
                <c:pt idx="2">
                  <c:v>29.27</c:v>
                </c:pt>
                <c:pt idx="3">
                  <c:v>46.77</c:v>
                </c:pt>
                <c:pt idx="4">
                  <c:v>61.26000000000001</c:v>
                </c:pt>
                <c:pt idx="5">
                  <c:v>69.67999999999998</c:v>
                </c:pt>
                <c:pt idx="6">
                  <c:v>75.45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81544592"/>
        <c:axId val="1181858144"/>
      </c:barChart>
      <c:catAx>
        <c:axId val="1181544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FF00"/>
                    </a:solidFill>
                    <a:latin typeface="Trebuchet MS"/>
                  </a:defRPr>
                </a:pPr>
                <a:r>
                  <a:rPr lang="en-US">
                    <a:solidFill>
                      <a:srgbClr val="FFFF00"/>
                    </a:solidFill>
                    <a:latin typeface="Trebuchet MS"/>
                  </a:rPr>
                  <a:t>Bull birth year</a:t>
                </a:r>
              </a:p>
            </c:rich>
          </c:tx>
          <c:layout>
            <c:manualLayout>
              <c:xMode val="edge"/>
              <c:yMode val="edge"/>
              <c:x val="0.442595762486211"/>
              <c:y val="0.91934935466708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4925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1181858144"/>
        <c:crossesAt val="-100.0"/>
        <c:auto val="1"/>
        <c:lblAlgn val="ctr"/>
        <c:lblOffset val="100"/>
        <c:noMultiLvlLbl val="0"/>
      </c:catAx>
      <c:valAx>
        <c:axId val="11818581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FF00"/>
                    </a:solidFill>
                    <a:latin typeface="Trebuchet MS"/>
                  </a:defRPr>
                </a:pPr>
                <a:r>
                  <a:rPr lang="en-US">
                    <a:solidFill>
                      <a:srgbClr val="FFFF00"/>
                    </a:solidFill>
                    <a:latin typeface="Trebuchet MS"/>
                  </a:rPr>
                  <a:t>Percentage with G status</a:t>
                </a:r>
              </a:p>
            </c:rich>
          </c:tx>
          <c:layout>
            <c:manualLayout>
              <c:xMode val="edge"/>
              <c:yMode val="edge"/>
              <c:x val="0.0015096618357488"/>
              <c:y val="0.1488187359204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4925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11815445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 b="1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228513282849"/>
          <c:y val="0.0307985431723227"/>
          <c:w val="0.824993742497686"/>
          <c:h val="0.809434620391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'Genetic merit'!$C$5</c:f>
              <c:strCache>
                <c:ptCount val="1"/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10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11"/>
            <c:invertIfNegative val="0"/>
            <c:bubble3D val="0"/>
            <c:spPr>
              <a:solidFill>
                <a:srgbClr val="77ACD1"/>
              </a:solidFill>
              <a:ln>
                <a:noFill/>
              </a:ln>
            </c:spPr>
          </c:dPt>
          <c:dPt>
            <c:idx val="12"/>
            <c:invertIfNegative val="0"/>
            <c:bubble3D val="0"/>
            <c:spPr>
              <a:solidFill>
                <a:srgbClr val="77ACD1"/>
              </a:solidFill>
              <a:ln w="12700"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rgbClr val="77ACD1"/>
              </a:solidFill>
              <a:ln>
                <a:noFill/>
              </a:ln>
            </c:spPr>
          </c:dPt>
          <c:dPt>
            <c:idx val="14"/>
            <c:invertIfNegative val="0"/>
            <c:bubble3D val="0"/>
            <c:spPr>
              <a:solidFill>
                <a:srgbClr val="77ACD1"/>
              </a:solidFill>
              <a:ln>
                <a:noFill/>
              </a:ln>
            </c:spPr>
          </c:dPt>
          <c:dPt>
            <c:idx val="15"/>
            <c:invertIfNegative val="0"/>
            <c:bubble3D val="0"/>
            <c:spPr>
              <a:solidFill>
                <a:srgbClr val="77ACD1"/>
              </a:solidFill>
              <a:ln>
                <a:noFill/>
              </a:ln>
            </c:spPr>
          </c:dPt>
          <c:cat>
            <c:strRef>
              <c:f>'Genetic merit'!$A$5:$A$21</c:f>
              <c:strCache>
                <c:ptCount val="16"/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'Genetic merit'!$C$5:$C$21</c:f>
              <c:numCache>
                <c:formatCode>0</c:formatCode>
                <c:ptCount val="17"/>
                <c:pt idx="1">
                  <c:v>-59.094898</c:v>
                </c:pt>
                <c:pt idx="2">
                  <c:v>-48.2418525</c:v>
                </c:pt>
                <c:pt idx="3">
                  <c:v>-12.0</c:v>
                </c:pt>
                <c:pt idx="4">
                  <c:v>7.644610499999985</c:v>
                </c:pt>
                <c:pt idx="5">
                  <c:v>20.0</c:v>
                </c:pt>
                <c:pt idx="6">
                  <c:v>74.0</c:v>
                </c:pt>
                <c:pt idx="7">
                  <c:v>132.0</c:v>
                </c:pt>
                <c:pt idx="8">
                  <c:v>161.0</c:v>
                </c:pt>
                <c:pt idx="9">
                  <c:v>193.0</c:v>
                </c:pt>
                <c:pt idx="10">
                  <c:v>280.0</c:v>
                </c:pt>
                <c:pt idx="11">
                  <c:v>333.0</c:v>
                </c:pt>
                <c:pt idx="12">
                  <c:v>422.0</c:v>
                </c:pt>
                <c:pt idx="13">
                  <c:v>502.0</c:v>
                </c:pt>
                <c:pt idx="14">
                  <c:v>611.0</c:v>
                </c:pt>
                <c:pt idx="15">
                  <c:v>708.0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75325664"/>
        <c:axId val="1175333760"/>
      </c:barChart>
      <c:catAx>
        <c:axId val="1175325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FFFF"/>
                    </a:solidFill>
                    <a:latin typeface="Trebuchet MS"/>
                  </a:defRPr>
                </a:pPr>
                <a:r>
                  <a:rPr lang="en-US" dirty="0">
                    <a:solidFill>
                      <a:srgbClr val="FFFFFF"/>
                    </a:solidFill>
                    <a:latin typeface="Trebuchet MS"/>
                  </a:rPr>
                  <a:t>Year </a:t>
                </a:r>
                <a:r>
                  <a:rPr lang="en-US" dirty="0" smtClean="0">
                    <a:solidFill>
                      <a:srgbClr val="FFFFFF"/>
                    </a:solidFill>
                    <a:latin typeface="Trebuchet MS"/>
                  </a:rPr>
                  <a:t>entered </a:t>
                </a:r>
                <a:r>
                  <a:rPr lang="en-US" dirty="0">
                    <a:solidFill>
                      <a:srgbClr val="FFFFFF"/>
                    </a:solidFill>
                    <a:latin typeface="Trebuchet MS"/>
                  </a:rPr>
                  <a:t>AI</a:t>
                </a:r>
              </a:p>
            </c:rich>
          </c:tx>
          <c:layout>
            <c:manualLayout>
              <c:xMode val="edge"/>
              <c:yMode val="edge"/>
              <c:x val="0.437917550792785"/>
              <c:y val="0.9219307453126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4925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1175333760"/>
        <c:crossesAt val="-100.0"/>
        <c:auto val="1"/>
        <c:lblAlgn val="ctr"/>
        <c:lblOffset val="20"/>
        <c:tickLblSkip val="1"/>
        <c:noMultiLvlLbl val="0"/>
      </c:catAx>
      <c:valAx>
        <c:axId val="11753337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Average </a:t>
                </a:r>
                <a:r>
                  <a:rPr lang="en-US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net merit </a:t>
                </a:r>
                <a:r>
                  <a:rPr lang="en-US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($)</a:t>
                </a:r>
              </a:p>
            </c:rich>
          </c:tx>
          <c:layout>
            <c:manualLayout>
              <c:xMode val="edge"/>
              <c:yMode val="edge"/>
              <c:x val="0.0103950103950104"/>
              <c:y val="0.21910143058056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34925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1175325664"/>
        <c:crosses val="autoZero"/>
        <c:crossBetween val="midCat"/>
      </c:valAx>
    </c:plotArea>
    <c:plotVisOnly val="1"/>
    <c:dispBlanksAs val="gap"/>
    <c:showDLblsOverMax val="0"/>
  </c:chart>
  <c:spPr>
    <a:noFill/>
    <a:ln w="12700" cap="sq">
      <a:noFill/>
      <a:miter lim="800000"/>
    </a:ln>
  </c:spPr>
  <c:txPr>
    <a:bodyPr/>
    <a:lstStyle/>
    <a:p>
      <a:pPr>
        <a:defRPr sz="2000" b="1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372C9-C751-C34B-AC5E-F343F33A15D7}" type="doc">
      <dgm:prSet loTypeId="urn:microsoft.com/office/officeart/2005/8/layout/orgChart1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CB0F17-BD43-A64C-B4F0-154089C64D14}">
      <dgm:prSet phldrT="[Text]" custT="1"/>
      <dgm:spPr>
        <a:solidFill>
          <a:srgbClr val="00563F"/>
        </a:solidFill>
      </dgm:spPr>
      <dgm:t>
        <a:bodyPr/>
        <a:lstStyle/>
        <a:p>
          <a:r>
            <a:rPr lang="en-US" sz="3800" b="1" dirty="0" smtClean="0">
              <a:latin typeface="Trebuchet MS"/>
              <a:cs typeface="Trebuchet MS"/>
            </a:rPr>
            <a:t>CDCB</a:t>
          </a:r>
          <a:endParaRPr lang="en-US" sz="3800" b="1" dirty="0">
            <a:latin typeface="Trebuchet MS"/>
            <a:cs typeface="Trebuchet MS"/>
          </a:endParaRPr>
        </a:p>
      </dgm:t>
    </dgm:pt>
    <dgm:pt modelId="{09E2719A-A93B-B840-9A72-E7DC14276F46}" type="parTrans" cxnId="{0F5DA17B-A4A5-3F49-A6C9-971A06C76A7B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AD0B4D8-CCC3-DB44-95E9-42B0570B2A4C}" type="sibTrans" cxnId="{0F5DA17B-A4A5-3F49-A6C9-971A06C76A7B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02E68B6B-813E-A34D-A8E3-44AF8AD891A7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>
              <a:latin typeface="Trebuchet MS"/>
              <a:cs typeface="Trebuchet MS"/>
            </a:rPr>
            <a:t>PDCA</a:t>
          </a:r>
          <a:endParaRPr lang="en-US" sz="3800" b="1" dirty="0">
            <a:latin typeface="Trebuchet MS"/>
            <a:cs typeface="Trebuchet MS"/>
          </a:endParaRPr>
        </a:p>
      </dgm:t>
    </dgm:pt>
    <dgm:pt modelId="{F9F3B137-8945-2944-A65D-E750635CE9FD}" type="parTrans" cxnId="{D0DA2EF7-4E44-FC46-A1C4-0E06BED433C6}">
      <dgm:prSet/>
      <dgm:spPr>
        <a:ln w="41275" cap="sq">
          <a:solidFill>
            <a:srgbClr val="FFFFF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A02F73A1-FD23-8744-948C-A679D0BC23C9}" type="sibTrans" cxnId="{D0DA2EF7-4E44-FC46-A1C4-0E06BED433C6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CE4F10CF-343E-4245-90A8-46A146B34815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>
              <a:latin typeface="Trebuchet MS"/>
              <a:cs typeface="Trebuchet MS"/>
            </a:rPr>
            <a:t>NAAB</a:t>
          </a:r>
          <a:endParaRPr lang="en-US" sz="3800" b="1" dirty="0">
            <a:latin typeface="Trebuchet MS"/>
            <a:cs typeface="Trebuchet MS"/>
          </a:endParaRPr>
        </a:p>
      </dgm:t>
    </dgm:pt>
    <dgm:pt modelId="{1A3E2DC0-D31C-DF4A-B07D-FFEE98828C03}" type="parTrans" cxnId="{7EEA30FD-37BA-6942-AF0F-744C12D913A2}">
      <dgm:prSet/>
      <dgm:spPr>
        <a:ln w="41275" cap="sq">
          <a:solidFill>
            <a:srgbClr val="FFFFF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A0D96907-E06A-D84D-B9C2-8BA4AF4B93DA}" type="sibTrans" cxnId="{7EEA30FD-37BA-6942-AF0F-744C12D913A2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DEC9F93D-D996-2C49-A938-B8C31DC1C350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>
              <a:latin typeface="Trebuchet MS"/>
              <a:cs typeface="Trebuchet MS"/>
            </a:rPr>
            <a:t>DRPC</a:t>
          </a:r>
          <a:endParaRPr lang="en-US" sz="3800" b="1" dirty="0">
            <a:latin typeface="Trebuchet MS"/>
            <a:cs typeface="Trebuchet MS"/>
          </a:endParaRPr>
        </a:p>
      </dgm:t>
    </dgm:pt>
    <dgm:pt modelId="{150298D0-AB82-D44F-B432-B76D9AF60820}" type="parTrans" cxnId="{050AC603-3102-3F4E-AAA4-CE6AECC537FE}">
      <dgm:prSet/>
      <dgm:spPr>
        <a:ln w="41275" cap="sq">
          <a:solidFill>
            <a:srgbClr val="FFFFF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F64EE291-98BF-C147-8535-B27C403C63BB}" type="sibTrans" cxnId="{050AC603-3102-3F4E-AAA4-CE6AECC537FE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554256E-1275-F847-9577-083955F29FDF}">
      <dgm:prSet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>
              <a:latin typeface="Trebuchet MS"/>
              <a:cs typeface="Trebuchet MS"/>
            </a:rPr>
            <a:t>DHIA</a:t>
          </a:r>
          <a:endParaRPr lang="en-US" sz="3800" b="1" dirty="0">
            <a:latin typeface="Trebuchet MS"/>
            <a:cs typeface="Trebuchet MS"/>
          </a:endParaRPr>
        </a:p>
      </dgm:t>
    </dgm:pt>
    <dgm:pt modelId="{501FAF7E-F1A8-DA48-920C-D07F009E38DD}" type="parTrans" cxnId="{5A89E7BA-848C-8D45-BE8A-04D4FFF7E943}">
      <dgm:prSet/>
      <dgm:spPr>
        <a:ln w="41275" cap="sq">
          <a:solidFill>
            <a:srgbClr val="FFFFFF"/>
          </a:solidFill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3255F6C-17B2-D64B-830C-3BC0519613A5}" type="sibTrans" cxnId="{5A89E7BA-848C-8D45-BE8A-04D4FFF7E943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CCA8A4F9-C9F6-534E-B5F3-612E889B1C0C}" type="pres">
      <dgm:prSet presAssocID="{E5E372C9-C751-C34B-AC5E-F343F33A15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067054-B4EE-A74A-A8FB-6F04D9B9C638}" type="pres">
      <dgm:prSet presAssocID="{0FCB0F17-BD43-A64C-B4F0-154089C64D1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C012184-6044-F64F-ABB3-CC74D49B1796}" type="pres">
      <dgm:prSet presAssocID="{0FCB0F17-BD43-A64C-B4F0-154089C64D14}" presName="rootComposite1" presStyleCnt="0"/>
      <dgm:spPr/>
      <dgm:t>
        <a:bodyPr/>
        <a:lstStyle/>
        <a:p>
          <a:endParaRPr lang="en-US"/>
        </a:p>
      </dgm:t>
    </dgm:pt>
    <dgm:pt modelId="{4B0CE49D-6B5A-9241-8EE3-C6095D893787}" type="pres">
      <dgm:prSet presAssocID="{0FCB0F17-BD43-A64C-B4F0-154089C64D1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049A88-3ABC-D744-940A-04B0DF3F7F76}" type="pres">
      <dgm:prSet presAssocID="{0FCB0F17-BD43-A64C-B4F0-154089C64D1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3E6C915-D84F-CF44-B017-DABBAC10CC06}" type="pres">
      <dgm:prSet presAssocID="{0FCB0F17-BD43-A64C-B4F0-154089C64D14}" presName="hierChild2" presStyleCnt="0"/>
      <dgm:spPr/>
      <dgm:t>
        <a:bodyPr/>
        <a:lstStyle/>
        <a:p>
          <a:endParaRPr lang="en-US"/>
        </a:p>
      </dgm:t>
    </dgm:pt>
    <dgm:pt modelId="{AF185B50-D0F3-2D4C-BDDB-B0B855E2A938}" type="pres">
      <dgm:prSet presAssocID="{F9F3B137-8945-2944-A65D-E750635CE9F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EBBCFB3-167A-914C-BD83-E9165C5685C4}" type="pres">
      <dgm:prSet presAssocID="{02E68B6B-813E-A34D-A8E3-44AF8AD891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15AECD1-0AEE-D243-9A08-DCDAC05745EB}" type="pres">
      <dgm:prSet presAssocID="{02E68B6B-813E-A34D-A8E3-44AF8AD891A7}" presName="rootComposite" presStyleCnt="0"/>
      <dgm:spPr/>
      <dgm:t>
        <a:bodyPr/>
        <a:lstStyle/>
        <a:p>
          <a:endParaRPr lang="en-US"/>
        </a:p>
      </dgm:t>
    </dgm:pt>
    <dgm:pt modelId="{202C136F-904C-2F4C-ABF8-E6B7F5485CEE}" type="pres">
      <dgm:prSet presAssocID="{02E68B6B-813E-A34D-A8E3-44AF8AD891A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BF40CC-D99E-FF4F-BE0D-41834B375462}" type="pres">
      <dgm:prSet presAssocID="{02E68B6B-813E-A34D-A8E3-44AF8AD891A7}" presName="rootConnector" presStyleLbl="node2" presStyleIdx="0" presStyleCnt="4"/>
      <dgm:spPr/>
      <dgm:t>
        <a:bodyPr/>
        <a:lstStyle/>
        <a:p>
          <a:endParaRPr lang="en-US"/>
        </a:p>
      </dgm:t>
    </dgm:pt>
    <dgm:pt modelId="{D98D3044-E001-8B4B-9C44-8F1D8C92FFC8}" type="pres">
      <dgm:prSet presAssocID="{02E68B6B-813E-A34D-A8E3-44AF8AD891A7}" presName="hierChild4" presStyleCnt="0"/>
      <dgm:spPr/>
      <dgm:t>
        <a:bodyPr/>
        <a:lstStyle/>
        <a:p>
          <a:endParaRPr lang="en-US"/>
        </a:p>
      </dgm:t>
    </dgm:pt>
    <dgm:pt modelId="{4FE1A550-E4AA-D442-9B4A-1C3D8F48B466}" type="pres">
      <dgm:prSet presAssocID="{02E68B6B-813E-A34D-A8E3-44AF8AD891A7}" presName="hierChild5" presStyleCnt="0"/>
      <dgm:spPr/>
      <dgm:t>
        <a:bodyPr/>
        <a:lstStyle/>
        <a:p>
          <a:endParaRPr lang="en-US"/>
        </a:p>
      </dgm:t>
    </dgm:pt>
    <dgm:pt modelId="{1DDA9E01-940E-0D4E-9915-51DC62205EAF}" type="pres">
      <dgm:prSet presAssocID="{1A3E2DC0-D31C-DF4A-B07D-FFEE98828C0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E51887E-6ACA-F342-B4E4-7F50AF07EFCA}" type="pres">
      <dgm:prSet presAssocID="{CE4F10CF-343E-4245-90A8-46A146B3481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37E7D96-3629-2F48-8896-A6C4089126DB}" type="pres">
      <dgm:prSet presAssocID="{CE4F10CF-343E-4245-90A8-46A146B34815}" presName="rootComposite" presStyleCnt="0"/>
      <dgm:spPr/>
      <dgm:t>
        <a:bodyPr/>
        <a:lstStyle/>
        <a:p>
          <a:endParaRPr lang="en-US"/>
        </a:p>
      </dgm:t>
    </dgm:pt>
    <dgm:pt modelId="{0311C99E-9CB9-ED44-9808-EDA985A269FA}" type="pres">
      <dgm:prSet presAssocID="{CE4F10CF-343E-4245-90A8-46A146B3481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E770C7-7D12-B641-AEBB-B7D18B788DFD}" type="pres">
      <dgm:prSet presAssocID="{CE4F10CF-343E-4245-90A8-46A146B34815}" presName="rootConnector" presStyleLbl="node2" presStyleIdx="1" presStyleCnt="4"/>
      <dgm:spPr/>
      <dgm:t>
        <a:bodyPr/>
        <a:lstStyle/>
        <a:p>
          <a:endParaRPr lang="en-US"/>
        </a:p>
      </dgm:t>
    </dgm:pt>
    <dgm:pt modelId="{6D515FFE-11DA-0844-B97C-4FC05798D01E}" type="pres">
      <dgm:prSet presAssocID="{CE4F10CF-343E-4245-90A8-46A146B34815}" presName="hierChild4" presStyleCnt="0"/>
      <dgm:spPr/>
      <dgm:t>
        <a:bodyPr/>
        <a:lstStyle/>
        <a:p>
          <a:endParaRPr lang="en-US"/>
        </a:p>
      </dgm:t>
    </dgm:pt>
    <dgm:pt modelId="{A54C3B3C-137A-F74E-9440-16A98DA562C9}" type="pres">
      <dgm:prSet presAssocID="{CE4F10CF-343E-4245-90A8-46A146B34815}" presName="hierChild5" presStyleCnt="0"/>
      <dgm:spPr/>
      <dgm:t>
        <a:bodyPr/>
        <a:lstStyle/>
        <a:p>
          <a:endParaRPr lang="en-US"/>
        </a:p>
      </dgm:t>
    </dgm:pt>
    <dgm:pt modelId="{71FDF91E-1811-7C49-BFEA-B90C4D1C5DE2}" type="pres">
      <dgm:prSet presAssocID="{150298D0-AB82-D44F-B432-B76D9AF6082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6BF64D3-8441-184F-B579-785005DAAA6D}" type="pres">
      <dgm:prSet presAssocID="{DEC9F93D-D996-2C49-A938-B8C31DC1C3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1BC1663-C857-6D42-B74D-72BA22F4E9B5}" type="pres">
      <dgm:prSet presAssocID="{DEC9F93D-D996-2C49-A938-B8C31DC1C350}" presName="rootComposite" presStyleCnt="0"/>
      <dgm:spPr/>
      <dgm:t>
        <a:bodyPr/>
        <a:lstStyle/>
        <a:p>
          <a:endParaRPr lang="en-US"/>
        </a:p>
      </dgm:t>
    </dgm:pt>
    <dgm:pt modelId="{7DA44A1F-CE33-8C44-A92E-8F4D074E993E}" type="pres">
      <dgm:prSet presAssocID="{DEC9F93D-D996-2C49-A938-B8C31DC1C35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F4B240-1142-5B4E-8E21-4750470A7383}" type="pres">
      <dgm:prSet presAssocID="{DEC9F93D-D996-2C49-A938-B8C31DC1C350}" presName="rootConnector" presStyleLbl="node2" presStyleIdx="2" presStyleCnt="4"/>
      <dgm:spPr/>
      <dgm:t>
        <a:bodyPr/>
        <a:lstStyle/>
        <a:p>
          <a:endParaRPr lang="en-US"/>
        </a:p>
      </dgm:t>
    </dgm:pt>
    <dgm:pt modelId="{7B8DE4AC-47B8-1742-8512-4A1C97F54747}" type="pres">
      <dgm:prSet presAssocID="{DEC9F93D-D996-2C49-A938-B8C31DC1C350}" presName="hierChild4" presStyleCnt="0"/>
      <dgm:spPr/>
      <dgm:t>
        <a:bodyPr/>
        <a:lstStyle/>
        <a:p>
          <a:endParaRPr lang="en-US"/>
        </a:p>
      </dgm:t>
    </dgm:pt>
    <dgm:pt modelId="{E87885B9-CD46-DF4B-861B-41851A0F965F}" type="pres">
      <dgm:prSet presAssocID="{DEC9F93D-D996-2C49-A938-B8C31DC1C350}" presName="hierChild5" presStyleCnt="0"/>
      <dgm:spPr/>
      <dgm:t>
        <a:bodyPr/>
        <a:lstStyle/>
        <a:p>
          <a:endParaRPr lang="en-US"/>
        </a:p>
      </dgm:t>
    </dgm:pt>
    <dgm:pt modelId="{0F55ED42-3813-1646-A230-FC1E4F7DE216}" type="pres">
      <dgm:prSet presAssocID="{501FAF7E-F1A8-DA48-920C-D07F009E38DD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B92D777-6434-3D42-A357-9F9A49B2FE38}" type="pres">
      <dgm:prSet presAssocID="{1554256E-1275-F847-9577-083955F29FD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529C3F2-7527-1542-81B6-F2F4C58BD84B}" type="pres">
      <dgm:prSet presAssocID="{1554256E-1275-F847-9577-083955F29FDF}" presName="rootComposite" presStyleCnt="0"/>
      <dgm:spPr/>
      <dgm:t>
        <a:bodyPr/>
        <a:lstStyle/>
        <a:p>
          <a:endParaRPr lang="en-US"/>
        </a:p>
      </dgm:t>
    </dgm:pt>
    <dgm:pt modelId="{6F6CAA7B-295A-C04A-8C74-87DA15BC6EE2}" type="pres">
      <dgm:prSet presAssocID="{1554256E-1275-F847-9577-083955F29FD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D11BD-CBE6-6C41-B46C-6F48E3B86530}" type="pres">
      <dgm:prSet presAssocID="{1554256E-1275-F847-9577-083955F29FDF}" presName="rootConnector" presStyleLbl="node2" presStyleIdx="3" presStyleCnt="4"/>
      <dgm:spPr/>
      <dgm:t>
        <a:bodyPr/>
        <a:lstStyle/>
        <a:p>
          <a:endParaRPr lang="en-US"/>
        </a:p>
      </dgm:t>
    </dgm:pt>
    <dgm:pt modelId="{FDFDC28C-AC32-9345-9ED1-569DFE5EF520}" type="pres">
      <dgm:prSet presAssocID="{1554256E-1275-F847-9577-083955F29FDF}" presName="hierChild4" presStyleCnt="0"/>
      <dgm:spPr/>
      <dgm:t>
        <a:bodyPr/>
        <a:lstStyle/>
        <a:p>
          <a:endParaRPr lang="en-US"/>
        </a:p>
      </dgm:t>
    </dgm:pt>
    <dgm:pt modelId="{9A502CC0-5023-7A4C-A993-5F3AB8493DF2}" type="pres">
      <dgm:prSet presAssocID="{1554256E-1275-F847-9577-083955F29FDF}" presName="hierChild5" presStyleCnt="0"/>
      <dgm:spPr/>
      <dgm:t>
        <a:bodyPr/>
        <a:lstStyle/>
        <a:p>
          <a:endParaRPr lang="en-US"/>
        </a:p>
      </dgm:t>
    </dgm:pt>
    <dgm:pt modelId="{D50D2FC0-E61E-BB44-8E20-D3B08E999682}" type="pres">
      <dgm:prSet presAssocID="{0FCB0F17-BD43-A64C-B4F0-154089C64D14}" presName="hierChild3" presStyleCnt="0"/>
      <dgm:spPr/>
      <dgm:t>
        <a:bodyPr/>
        <a:lstStyle/>
        <a:p>
          <a:endParaRPr lang="en-US"/>
        </a:p>
      </dgm:t>
    </dgm:pt>
  </dgm:ptLst>
  <dgm:cxnLst>
    <dgm:cxn modelId="{DB3C13D9-A5FF-AF44-AC34-BF0D04ED49F7}" type="presOf" srcId="{02E68B6B-813E-A34D-A8E3-44AF8AD891A7}" destId="{202C136F-904C-2F4C-ABF8-E6B7F5485CEE}" srcOrd="0" destOrd="0" presId="urn:microsoft.com/office/officeart/2005/8/layout/orgChart1"/>
    <dgm:cxn modelId="{3D2E0C48-E7AC-A04A-A731-FCF512E2DF25}" type="presOf" srcId="{1554256E-1275-F847-9577-083955F29FDF}" destId="{772D11BD-CBE6-6C41-B46C-6F48E3B86530}" srcOrd="1" destOrd="0" presId="urn:microsoft.com/office/officeart/2005/8/layout/orgChart1"/>
    <dgm:cxn modelId="{2854976B-D17F-024A-9FAC-91BCE455B372}" type="presOf" srcId="{501FAF7E-F1A8-DA48-920C-D07F009E38DD}" destId="{0F55ED42-3813-1646-A230-FC1E4F7DE216}" srcOrd="0" destOrd="0" presId="urn:microsoft.com/office/officeart/2005/8/layout/orgChart1"/>
    <dgm:cxn modelId="{F0D6890E-A3BF-2C4F-A01C-6A115B458903}" type="presOf" srcId="{F9F3B137-8945-2944-A65D-E750635CE9FD}" destId="{AF185B50-D0F3-2D4C-BDDB-B0B855E2A938}" srcOrd="0" destOrd="0" presId="urn:microsoft.com/office/officeart/2005/8/layout/orgChart1"/>
    <dgm:cxn modelId="{11CE7308-9870-584B-9C8C-D9A87AD41160}" type="presOf" srcId="{DEC9F93D-D996-2C49-A938-B8C31DC1C350}" destId="{7DA44A1F-CE33-8C44-A92E-8F4D074E993E}" srcOrd="0" destOrd="0" presId="urn:microsoft.com/office/officeart/2005/8/layout/orgChart1"/>
    <dgm:cxn modelId="{613DCF9B-679A-E146-A06D-59B6CD9C0C5C}" type="presOf" srcId="{0FCB0F17-BD43-A64C-B4F0-154089C64D14}" destId="{E2049A88-3ABC-D744-940A-04B0DF3F7F76}" srcOrd="1" destOrd="0" presId="urn:microsoft.com/office/officeart/2005/8/layout/orgChart1"/>
    <dgm:cxn modelId="{C6D69752-4C77-AC40-91C1-684D0444FAFA}" type="presOf" srcId="{E5E372C9-C751-C34B-AC5E-F343F33A15D7}" destId="{CCA8A4F9-C9F6-534E-B5F3-612E889B1C0C}" srcOrd="0" destOrd="0" presId="urn:microsoft.com/office/officeart/2005/8/layout/orgChart1"/>
    <dgm:cxn modelId="{0F5DA17B-A4A5-3F49-A6C9-971A06C76A7B}" srcId="{E5E372C9-C751-C34B-AC5E-F343F33A15D7}" destId="{0FCB0F17-BD43-A64C-B4F0-154089C64D14}" srcOrd="0" destOrd="0" parTransId="{09E2719A-A93B-B840-9A72-E7DC14276F46}" sibTransId="{1AD0B4D8-CCC3-DB44-95E9-42B0570B2A4C}"/>
    <dgm:cxn modelId="{7EEA30FD-37BA-6942-AF0F-744C12D913A2}" srcId="{0FCB0F17-BD43-A64C-B4F0-154089C64D14}" destId="{CE4F10CF-343E-4245-90A8-46A146B34815}" srcOrd="1" destOrd="0" parTransId="{1A3E2DC0-D31C-DF4A-B07D-FFEE98828C03}" sibTransId="{A0D96907-E06A-D84D-B9C2-8BA4AF4B93DA}"/>
    <dgm:cxn modelId="{050AC603-3102-3F4E-AAA4-CE6AECC537FE}" srcId="{0FCB0F17-BD43-A64C-B4F0-154089C64D14}" destId="{DEC9F93D-D996-2C49-A938-B8C31DC1C350}" srcOrd="2" destOrd="0" parTransId="{150298D0-AB82-D44F-B432-B76D9AF60820}" sibTransId="{F64EE291-98BF-C147-8535-B27C403C63BB}"/>
    <dgm:cxn modelId="{D0DA2EF7-4E44-FC46-A1C4-0E06BED433C6}" srcId="{0FCB0F17-BD43-A64C-B4F0-154089C64D14}" destId="{02E68B6B-813E-A34D-A8E3-44AF8AD891A7}" srcOrd="0" destOrd="0" parTransId="{F9F3B137-8945-2944-A65D-E750635CE9FD}" sibTransId="{A02F73A1-FD23-8744-948C-A679D0BC23C9}"/>
    <dgm:cxn modelId="{E29B0AA3-BE5F-7C43-A312-6455EC60ABB0}" type="presOf" srcId="{1554256E-1275-F847-9577-083955F29FDF}" destId="{6F6CAA7B-295A-C04A-8C74-87DA15BC6EE2}" srcOrd="0" destOrd="0" presId="urn:microsoft.com/office/officeart/2005/8/layout/orgChart1"/>
    <dgm:cxn modelId="{B80008AB-369A-5947-BEED-B4783FB12E44}" type="presOf" srcId="{150298D0-AB82-D44F-B432-B76D9AF60820}" destId="{71FDF91E-1811-7C49-BFEA-B90C4D1C5DE2}" srcOrd="0" destOrd="0" presId="urn:microsoft.com/office/officeart/2005/8/layout/orgChart1"/>
    <dgm:cxn modelId="{880A0096-9347-4545-855A-AE4A95BB8724}" type="presOf" srcId="{DEC9F93D-D996-2C49-A938-B8C31DC1C350}" destId="{BEF4B240-1142-5B4E-8E21-4750470A7383}" srcOrd="1" destOrd="0" presId="urn:microsoft.com/office/officeart/2005/8/layout/orgChart1"/>
    <dgm:cxn modelId="{AEF7295D-ABD9-4D48-967E-4683671B0733}" type="presOf" srcId="{02E68B6B-813E-A34D-A8E3-44AF8AD891A7}" destId="{76BF40CC-D99E-FF4F-BE0D-41834B375462}" srcOrd="1" destOrd="0" presId="urn:microsoft.com/office/officeart/2005/8/layout/orgChart1"/>
    <dgm:cxn modelId="{D3A1675A-DF25-4C46-BD0F-1FA4BC62203A}" type="presOf" srcId="{CE4F10CF-343E-4245-90A8-46A146B34815}" destId="{0311C99E-9CB9-ED44-9808-EDA985A269FA}" srcOrd="0" destOrd="0" presId="urn:microsoft.com/office/officeart/2005/8/layout/orgChart1"/>
    <dgm:cxn modelId="{5A89E7BA-848C-8D45-BE8A-04D4FFF7E943}" srcId="{0FCB0F17-BD43-A64C-B4F0-154089C64D14}" destId="{1554256E-1275-F847-9577-083955F29FDF}" srcOrd="3" destOrd="0" parTransId="{501FAF7E-F1A8-DA48-920C-D07F009E38DD}" sibTransId="{13255F6C-17B2-D64B-830C-3BC0519613A5}"/>
    <dgm:cxn modelId="{9A6AB2C5-9A8D-4740-8983-228ACBBA0B9D}" type="presOf" srcId="{CE4F10CF-343E-4245-90A8-46A146B34815}" destId="{73E770C7-7D12-B641-AEBB-B7D18B788DFD}" srcOrd="1" destOrd="0" presId="urn:microsoft.com/office/officeart/2005/8/layout/orgChart1"/>
    <dgm:cxn modelId="{23A9D31C-04C9-6648-A1CC-802A71CE355D}" type="presOf" srcId="{0FCB0F17-BD43-A64C-B4F0-154089C64D14}" destId="{4B0CE49D-6B5A-9241-8EE3-C6095D893787}" srcOrd="0" destOrd="0" presId="urn:microsoft.com/office/officeart/2005/8/layout/orgChart1"/>
    <dgm:cxn modelId="{CEA49C59-A011-BA4A-8E1C-2F2B4A6EB7AB}" type="presOf" srcId="{1A3E2DC0-D31C-DF4A-B07D-FFEE98828C03}" destId="{1DDA9E01-940E-0D4E-9915-51DC62205EAF}" srcOrd="0" destOrd="0" presId="urn:microsoft.com/office/officeart/2005/8/layout/orgChart1"/>
    <dgm:cxn modelId="{DB9BDB1A-2DD1-D04D-9DAD-B9B7FAAE6B76}" type="presParOf" srcId="{CCA8A4F9-C9F6-534E-B5F3-612E889B1C0C}" destId="{B8067054-B4EE-A74A-A8FB-6F04D9B9C638}" srcOrd="0" destOrd="0" presId="urn:microsoft.com/office/officeart/2005/8/layout/orgChart1"/>
    <dgm:cxn modelId="{CF4DAB16-4A75-AF45-ACA1-29E635C04550}" type="presParOf" srcId="{B8067054-B4EE-A74A-A8FB-6F04D9B9C638}" destId="{AC012184-6044-F64F-ABB3-CC74D49B1796}" srcOrd="0" destOrd="0" presId="urn:microsoft.com/office/officeart/2005/8/layout/orgChart1"/>
    <dgm:cxn modelId="{F5EEF0B3-BB32-BF42-8FDC-D2B1E1CBDE9D}" type="presParOf" srcId="{AC012184-6044-F64F-ABB3-CC74D49B1796}" destId="{4B0CE49D-6B5A-9241-8EE3-C6095D893787}" srcOrd="0" destOrd="0" presId="urn:microsoft.com/office/officeart/2005/8/layout/orgChart1"/>
    <dgm:cxn modelId="{8587E82B-A80A-BD4B-8952-3D3ED6E97682}" type="presParOf" srcId="{AC012184-6044-F64F-ABB3-CC74D49B1796}" destId="{E2049A88-3ABC-D744-940A-04B0DF3F7F76}" srcOrd="1" destOrd="0" presId="urn:microsoft.com/office/officeart/2005/8/layout/orgChart1"/>
    <dgm:cxn modelId="{8A6B15F4-C5B6-EA4D-9D84-86EA4ED4F477}" type="presParOf" srcId="{B8067054-B4EE-A74A-A8FB-6F04D9B9C638}" destId="{63E6C915-D84F-CF44-B017-DABBAC10CC06}" srcOrd="1" destOrd="0" presId="urn:microsoft.com/office/officeart/2005/8/layout/orgChart1"/>
    <dgm:cxn modelId="{F100C43B-4E9A-3047-B338-1A5CA055D373}" type="presParOf" srcId="{63E6C915-D84F-CF44-B017-DABBAC10CC06}" destId="{AF185B50-D0F3-2D4C-BDDB-B0B855E2A938}" srcOrd="0" destOrd="0" presId="urn:microsoft.com/office/officeart/2005/8/layout/orgChart1"/>
    <dgm:cxn modelId="{90D55859-61DF-0E48-BCB0-F5739EB34906}" type="presParOf" srcId="{63E6C915-D84F-CF44-B017-DABBAC10CC06}" destId="{CEBBCFB3-167A-914C-BD83-E9165C5685C4}" srcOrd="1" destOrd="0" presId="urn:microsoft.com/office/officeart/2005/8/layout/orgChart1"/>
    <dgm:cxn modelId="{D587FDDA-7D1D-6B47-8B42-22345799DB84}" type="presParOf" srcId="{CEBBCFB3-167A-914C-BD83-E9165C5685C4}" destId="{715AECD1-0AEE-D243-9A08-DCDAC05745EB}" srcOrd="0" destOrd="0" presId="urn:microsoft.com/office/officeart/2005/8/layout/orgChart1"/>
    <dgm:cxn modelId="{D6479780-37A2-C74D-AF03-CB3CB841538E}" type="presParOf" srcId="{715AECD1-0AEE-D243-9A08-DCDAC05745EB}" destId="{202C136F-904C-2F4C-ABF8-E6B7F5485CEE}" srcOrd="0" destOrd="0" presId="urn:microsoft.com/office/officeart/2005/8/layout/orgChart1"/>
    <dgm:cxn modelId="{FB9A9FE8-46C0-124E-8DC6-7E6FBA7039BB}" type="presParOf" srcId="{715AECD1-0AEE-D243-9A08-DCDAC05745EB}" destId="{76BF40CC-D99E-FF4F-BE0D-41834B375462}" srcOrd="1" destOrd="0" presId="urn:microsoft.com/office/officeart/2005/8/layout/orgChart1"/>
    <dgm:cxn modelId="{736A8372-C439-4546-8228-372780FFDC91}" type="presParOf" srcId="{CEBBCFB3-167A-914C-BD83-E9165C5685C4}" destId="{D98D3044-E001-8B4B-9C44-8F1D8C92FFC8}" srcOrd="1" destOrd="0" presId="urn:microsoft.com/office/officeart/2005/8/layout/orgChart1"/>
    <dgm:cxn modelId="{4A45F907-022F-B74A-96A4-D56916BAF6FB}" type="presParOf" srcId="{CEBBCFB3-167A-914C-BD83-E9165C5685C4}" destId="{4FE1A550-E4AA-D442-9B4A-1C3D8F48B466}" srcOrd="2" destOrd="0" presId="urn:microsoft.com/office/officeart/2005/8/layout/orgChart1"/>
    <dgm:cxn modelId="{82F5B2D9-A956-7145-A02D-9A40B65912DC}" type="presParOf" srcId="{63E6C915-D84F-CF44-B017-DABBAC10CC06}" destId="{1DDA9E01-940E-0D4E-9915-51DC62205EAF}" srcOrd="2" destOrd="0" presId="urn:microsoft.com/office/officeart/2005/8/layout/orgChart1"/>
    <dgm:cxn modelId="{B2D8C469-D6E2-E14D-BA49-7423500F5EE6}" type="presParOf" srcId="{63E6C915-D84F-CF44-B017-DABBAC10CC06}" destId="{CE51887E-6ACA-F342-B4E4-7F50AF07EFCA}" srcOrd="3" destOrd="0" presId="urn:microsoft.com/office/officeart/2005/8/layout/orgChart1"/>
    <dgm:cxn modelId="{814A4E5A-B24F-524E-A0EC-68DA5A2798F4}" type="presParOf" srcId="{CE51887E-6ACA-F342-B4E4-7F50AF07EFCA}" destId="{037E7D96-3629-2F48-8896-A6C4089126DB}" srcOrd="0" destOrd="0" presId="urn:microsoft.com/office/officeart/2005/8/layout/orgChart1"/>
    <dgm:cxn modelId="{D9B7037F-41BA-6149-BD54-2F86811CFD39}" type="presParOf" srcId="{037E7D96-3629-2F48-8896-A6C4089126DB}" destId="{0311C99E-9CB9-ED44-9808-EDA985A269FA}" srcOrd="0" destOrd="0" presId="urn:microsoft.com/office/officeart/2005/8/layout/orgChart1"/>
    <dgm:cxn modelId="{2843B0E0-4AB5-F745-AB3F-2C2771092A03}" type="presParOf" srcId="{037E7D96-3629-2F48-8896-A6C4089126DB}" destId="{73E770C7-7D12-B641-AEBB-B7D18B788DFD}" srcOrd="1" destOrd="0" presId="urn:microsoft.com/office/officeart/2005/8/layout/orgChart1"/>
    <dgm:cxn modelId="{7C7AA79F-4B01-8645-8310-CAEE3CB3F0DF}" type="presParOf" srcId="{CE51887E-6ACA-F342-B4E4-7F50AF07EFCA}" destId="{6D515FFE-11DA-0844-B97C-4FC05798D01E}" srcOrd="1" destOrd="0" presId="urn:microsoft.com/office/officeart/2005/8/layout/orgChart1"/>
    <dgm:cxn modelId="{21805A24-2FAA-DE41-A8CD-84552275985D}" type="presParOf" srcId="{CE51887E-6ACA-F342-B4E4-7F50AF07EFCA}" destId="{A54C3B3C-137A-F74E-9440-16A98DA562C9}" srcOrd="2" destOrd="0" presId="urn:microsoft.com/office/officeart/2005/8/layout/orgChart1"/>
    <dgm:cxn modelId="{A8002704-389F-AB48-8FDE-ACBD57668E49}" type="presParOf" srcId="{63E6C915-D84F-CF44-B017-DABBAC10CC06}" destId="{71FDF91E-1811-7C49-BFEA-B90C4D1C5DE2}" srcOrd="4" destOrd="0" presId="urn:microsoft.com/office/officeart/2005/8/layout/orgChart1"/>
    <dgm:cxn modelId="{2255EBA4-4906-6549-B031-B4A4076D6DB5}" type="presParOf" srcId="{63E6C915-D84F-CF44-B017-DABBAC10CC06}" destId="{86BF64D3-8441-184F-B579-785005DAAA6D}" srcOrd="5" destOrd="0" presId="urn:microsoft.com/office/officeart/2005/8/layout/orgChart1"/>
    <dgm:cxn modelId="{B5F33606-DB4D-7C49-9B7E-7BCB703A879B}" type="presParOf" srcId="{86BF64D3-8441-184F-B579-785005DAAA6D}" destId="{21BC1663-C857-6D42-B74D-72BA22F4E9B5}" srcOrd="0" destOrd="0" presId="urn:microsoft.com/office/officeart/2005/8/layout/orgChart1"/>
    <dgm:cxn modelId="{A5326308-040D-E144-9E48-9E2B70084255}" type="presParOf" srcId="{21BC1663-C857-6D42-B74D-72BA22F4E9B5}" destId="{7DA44A1F-CE33-8C44-A92E-8F4D074E993E}" srcOrd="0" destOrd="0" presId="urn:microsoft.com/office/officeart/2005/8/layout/orgChart1"/>
    <dgm:cxn modelId="{7E756BAC-0530-C74D-9F92-B045E69FAC5C}" type="presParOf" srcId="{21BC1663-C857-6D42-B74D-72BA22F4E9B5}" destId="{BEF4B240-1142-5B4E-8E21-4750470A7383}" srcOrd="1" destOrd="0" presId="urn:microsoft.com/office/officeart/2005/8/layout/orgChart1"/>
    <dgm:cxn modelId="{D6693102-1B76-814C-93F1-20BDF78AB45E}" type="presParOf" srcId="{86BF64D3-8441-184F-B579-785005DAAA6D}" destId="{7B8DE4AC-47B8-1742-8512-4A1C97F54747}" srcOrd="1" destOrd="0" presId="urn:microsoft.com/office/officeart/2005/8/layout/orgChart1"/>
    <dgm:cxn modelId="{83EDD0BB-8B34-AE4D-BC88-8549B5F3774A}" type="presParOf" srcId="{86BF64D3-8441-184F-B579-785005DAAA6D}" destId="{E87885B9-CD46-DF4B-861B-41851A0F965F}" srcOrd="2" destOrd="0" presId="urn:microsoft.com/office/officeart/2005/8/layout/orgChart1"/>
    <dgm:cxn modelId="{872A7DAB-4F48-9D49-B3E3-201F0339378F}" type="presParOf" srcId="{63E6C915-D84F-CF44-B017-DABBAC10CC06}" destId="{0F55ED42-3813-1646-A230-FC1E4F7DE216}" srcOrd="6" destOrd="0" presId="urn:microsoft.com/office/officeart/2005/8/layout/orgChart1"/>
    <dgm:cxn modelId="{03B44AB7-23E1-764B-881E-A74771F24E3F}" type="presParOf" srcId="{63E6C915-D84F-CF44-B017-DABBAC10CC06}" destId="{BB92D777-6434-3D42-A357-9F9A49B2FE38}" srcOrd="7" destOrd="0" presId="urn:microsoft.com/office/officeart/2005/8/layout/orgChart1"/>
    <dgm:cxn modelId="{331797F9-2184-1D40-B4DD-FADBC046767B}" type="presParOf" srcId="{BB92D777-6434-3D42-A357-9F9A49B2FE38}" destId="{8529C3F2-7527-1542-81B6-F2F4C58BD84B}" srcOrd="0" destOrd="0" presId="urn:microsoft.com/office/officeart/2005/8/layout/orgChart1"/>
    <dgm:cxn modelId="{E3C68807-9BDE-B74E-9082-D6A88BD69BF2}" type="presParOf" srcId="{8529C3F2-7527-1542-81B6-F2F4C58BD84B}" destId="{6F6CAA7B-295A-C04A-8C74-87DA15BC6EE2}" srcOrd="0" destOrd="0" presId="urn:microsoft.com/office/officeart/2005/8/layout/orgChart1"/>
    <dgm:cxn modelId="{BD376318-98A9-6F41-B37A-34262F33F251}" type="presParOf" srcId="{8529C3F2-7527-1542-81B6-F2F4C58BD84B}" destId="{772D11BD-CBE6-6C41-B46C-6F48E3B86530}" srcOrd="1" destOrd="0" presId="urn:microsoft.com/office/officeart/2005/8/layout/orgChart1"/>
    <dgm:cxn modelId="{21536523-FD26-0B4F-A66E-CCFB0ABB161E}" type="presParOf" srcId="{BB92D777-6434-3D42-A357-9F9A49B2FE38}" destId="{FDFDC28C-AC32-9345-9ED1-569DFE5EF520}" srcOrd="1" destOrd="0" presId="urn:microsoft.com/office/officeart/2005/8/layout/orgChart1"/>
    <dgm:cxn modelId="{C3266793-1438-144C-A071-2133AFB16BF7}" type="presParOf" srcId="{BB92D777-6434-3D42-A357-9F9A49B2FE38}" destId="{9A502CC0-5023-7A4C-A993-5F3AB8493DF2}" srcOrd="2" destOrd="0" presId="urn:microsoft.com/office/officeart/2005/8/layout/orgChart1"/>
    <dgm:cxn modelId="{4D30FDDE-4A61-D14C-BCB7-2E7AC031831D}" type="presParOf" srcId="{B8067054-B4EE-A74A-A8FB-6F04D9B9C638}" destId="{D50D2FC0-E61E-BB44-8E20-D3B08E9996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5ED42-3813-1646-A230-FC1E4F7DE216}">
      <dsp:nvSpPr>
        <dsp:cNvPr id="0" name=""/>
        <dsp:cNvSpPr/>
      </dsp:nvSpPr>
      <dsp:spPr>
        <a:xfrm>
          <a:off x="4002322" y="1217475"/>
          <a:ext cx="3134643" cy="3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43"/>
              </a:lnTo>
              <a:lnTo>
                <a:pt x="3134643" y="181343"/>
              </a:lnTo>
              <a:lnTo>
                <a:pt x="3134643" y="362686"/>
              </a:lnTo>
            </a:path>
          </a:pathLst>
        </a:custGeom>
        <a:noFill/>
        <a:ln w="41275" cap="sq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DF91E-1811-7C49-BFEA-B90C4D1C5DE2}">
      <dsp:nvSpPr>
        <dsp:cNvPr id="0" name=""/>
        <dsp:cNvSpPr/>
      </dsp:nvSpPr>
      <dsp:spPr>
        <a:xfrm>
          <a:off x="4002322" y="1217475"/>
          <a:ext cx="1044881" cy="3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43"/>
              </a:lnTo>
              <a:lnTo>
                <a:pt x="1044881" y="181343"/>
              </a:lnTo>
              <a:lnTo>
                <a:pt x="1044881" y="362686"/>
              </a:lnTo>
            </a:path>
          </a:pathLst>
        </a:custGeom>
        <a:noFill/>
        <a:ln w="41275" cap="sq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A9E01-940E-0D4E-9915-51DC62205EAF}">
      <dsp:nvSpPr>
        <dsp:cNvPr id="0" name=""/>
        <dsp:cNvSpPr/>
      </dsp:nvSpPr>
      <dsp:spPr>
        <a:xfrm>
          <a:off x="2957441" y="1217475"/>
          <a:ext cx="1044881" cy="362686"/>
        </a:xfrm>
        <a:custGeom>
          <a:avLst/>
          <a:gdLst/>
          <a:ahLst/>
          <a:cxnLst/>
          <a:rect l="0" t="0" r="0" b="0"/>
          <a:pathLst>
            <a:path>
              <a:moveTo>
                <a:pt x="1044881" y="0"/>
              </a:moveTo>
              <a:lnTo>
                <a:pt x="1044881" y="181343"/>
              </a:lnTo>
              <a:lnTo>
                <a:pt x="0" y="181343"/>
              </a:lnTo>
              <a:lnTo>
                <a:pt x="0" y="362686"/>
              </a:lnTo>
            </a:path>
          </a:pathLst>
        </a:custGeom>
        <a:noFill/>
        <a:ln w="41275" cap="sq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85B50-D0F3-2D4C-BDDB-B0B855E2A938}">
      <dsp:nvSpPr>
        <dsp:cNvPr id="0" name=""/>
        <dsp:cNvSpPr/>
      </dsp:nvSpPr>
      <dsp:spPr>
        <a:xfrm>
          <a:off x="867678" y="1217475"/>
          <a:ext cx="3134643" cy="362686"/>
        </a:xfrm>
        <a:custGeom>
          <a:avLst/>
          <a:gdLst/>
          <a:ahLst/>
          <a:cxnLst/>
          <a:rect l="0" t="0" r="0" b="0"/>
          <a:pathLst>
            <a:path>
              <a:moveTo>
                <a:pt x="3134643" y="0"/>
              </a:moveTo>
              <a:lnTo>
                <a:pt x="3134643" y="181343"/>
              </a:lnTo>
              <a:lnTo>
                <a:pt x="0" y="181343"/>
              </a:lnTo>
              <a:lnTo>
                <a:pt x="0" y="362686"/>
              </a:lnTo>
            </a:path>
          </a:pathLst>
        </a:custGeom>
        <a:noFill/>
        <a:ln w="41275" cap="sq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CE49D-6B5A-9241-8EE3-C6095D893787}">
      <dsp:nvSpPr>
        <dsp:cNvPr id="0" name=""/>
        <dsp:cNvSpPr/>
      </dsp:nvSpPr>
      <dsp:spPr>
        <a:xfrm>
          <a:off x="3138784" y="353937"/>
          <a:ext cx="1727076" cy="863538"/>
        </a:xfrm>
        <a:prstGeom prst="rect">
          <a:avLst/>
        </a:prstGeom>
        <a:solidFill>
          <a:srgbClr val="00563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Trebuchet MS"/>
              <a:cs typeface="Trebuchet MS"/>
            </a:rPr>
            <a:t>CDCB</a:t>
          </a:r>
          <a:endParaRPr lang="en-US" sz="3800" b="1" kern="1200" dirty="0">
            <a:latin typeface="Trebuchet MS"/>
            <a:cs typeface="Trebuchet MS"/>
          </a:endParaRPr>
        </a:p>
      </dsp:txBody>
      <dsp:txXfrm>
        <a:off x="3138784" y="353937"/>
        <a:ext cx="1727076" cy="863538"/>
      </dsp:txXfrm>
    </dsp:sp>
    <dsp:sp modelId="{202C136F-904C-2F4C-ABF8-E6B7F5485CEE}">
      <dsp:nvSpPr>
        <dsp:cNvPr id="0" name=""/>
        <dsp:cNvSpPr/>
      </dsp:nvSpPr>
      <dsp:spPr>
        <a:xfrm>
          <a:off x="4140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Trebuchet MS"/>
              <a:cs typeface="Trebuchet MS"/>
            </a:rPr>
            <a:t>PDCA</a:t>
          </a:r>
          <a:endParaRPr lang="en-US" sz="3800" b="1" kern="1200" dirty="0">
            <a:latin typeface="Trebuchet MS"/>
            <a:cs typeface="Trebuchet MS"/>
          </a:endParaRPr>
        </a:p>
      </dsp:txBody>
      <dsp:txXfrm>
        <a:off x="4140" y="1580162"/>
        <a:ext cx="1727076" cy="863538"/>
      </dsp:txXfrm>
    </dsp:sp>
    <dsp:sp modelId="{0311C99E-9CB9-ED44-9808-EDA985A269FA}">
      <dsp:nvSpPr>
        <dsp:cNvPr id="0" name=""/>
        <dsp:cNvSpPr/>
      </dsp:nvSpPr>
      <dsp:spPr>
        <a:xfrm>
          <a:off x="2093903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Trebuchet MS"/>
              <a:cs typeface="Trebuchet MS"/>
            </a:rPr>
            <a:t>NAAB</a:t>
          </a:r>
          <a:endParaRPr lang="en-US" sz="3800" b="1" kern="1200" dirty="0">
            <a:latin typeface="Trebuchet MS"/>
            <a:cs typeface="Trebuchet MS"/>
          </a:endParaRPr>
        </a:p>
      </dsp:txBody>
      <dsp:txXfrm>
        <a:off x="2093903" y="1580162"/>
        <a:ext cx="1727076" cy="863538"/>
      </dsp:txXfrm>
    </dsp:sp>
    <dsp:sp modelId="{7DA44A1F-CE33-8C44-A92E-8F4D074E993E}">
      <dsp:nvSpPr>
        <dsp:cNvPr id="0" name=""/>
        <dsp:cNvSpPr/>
      </dsp:nvSpPr>
      <dsp:spPr>
        <a:xfrm>
          <a:off x="4183665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Trebuchet MS"/>
              <a:cs typeface="Trebuchet MS"/>
            </a:rPr>
            <a:t>DRPC</a:t>
          </a:r>
          <a:endParaRPr lang="en-US" sz="3800" b="1" kern="1200" dirty="0">
            <a:latin typeface="Trebuchet MS"/>
            <a:cs typeface="Trebuchet MS"/>
          </a:endParaRPr>
        </a:p>
      </dsp:txBody>
      <dsp:txXfrm>
        <a:off x="4183665" y="1580162"/>
        <a:ext cx="1727076" cy="863538"/>
      </dsp:txXfrm>
    </dsp:sp>
    <dsp:sp modelId="{6F6CAA7B-295A-C04A-8C74-87DA15BC6EE2}">
      <dsp:nvSpPr>
        <dsp:cNvPr id="0" name=""/>
        <dsp:cNvSpPr/>
      </dsp:nvSpPr>
      <dsp:spPr>
        <a:xfrm>
          <a:off x="6273427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Trebuchet MS"/>
              <a:cs typeface="Trebuchet MS"/>
            </a:rPr>
            <a:t>DHIA</a:t>
          </a:r>
          <a:endParaRPr lang="en-US" sz="3800" b="1" kern="1200" dirty="0">
            <a:latin typeface="Trebuchet MS"/>
            <a:cs typeface="Trebuchet MS"/>
          </a:endParaRPr>
        </a:p>
      </dsp:txBody>
      <dsp:txXfrm>
        <a:off x="6273427" y="1580162"/>
        <a:ext cx="1727076" cy="863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3" Type="http://schemas.openxmlformats.org/officeDocument/2006/relationships/image" Target="../media/image1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0.46831</cdr:x>
      <cdr:y>0.49131</cdr:y>
    </cdr:from>
    <cdr:to>
      <cdr:x>0.56672</cdr:x>
      <cdr:y>0.6131</cdr:y>
    </cdr:to>
    <cdr:pic>
      <cdr:nvPicPr>
        <cdr:cNvPr id="2" name="Picture 1" descr="cow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858473" y="2410054"/>
          <a:ext cx="810768" cy="59740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Noteworthy Bold" charset="0"/>
              </a:rPr>
              <a:t>Second level</a:t>
            </a:r>
          </a:p>
          <a:p>
            <a:pPr lvl="2"/>
            <a:r>
              <a:rPr lang="en-US" noProof="0" smtClean="0">
                <a:sym typeface="Noteworthy Bold" charset="0"/>
              </a:rPr>
              <a:t>Third level</a:t>
            </a:r>
          </a:p>
          <a:p>
            <a:pPr lvl="3"/>
            <a:r>
              <a:rPr lang="en-US" noProof="0" smtClean="0">
                <a:sym typeface="Noteworthy Bold" charset="0"/>
              </a:rPr>
              <a:t>Fourth level</a:t>
            </a:r>
          </a:p>
          <a:p>
            <a:pPr lvl="4"/>
            <a:r>
              <a:rPr lang="en-US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871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ＭＳ Ｐゴシック" charset="0"/>
        <a:cs typeface="Noteworthy Bold" charset="0"/>
        <a:sym typeface="Noteworthy Bold" charset="0"/>
      </a:defRPr>
    </a:lvl1pPr>
    <a:lvl2pPr marL="228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4572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9144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xfrm>
            <a:off x="3899071" y="8831264"/>
            <a:ext cx="2982742" cy="465137"/>
          </a:xfrm>
          <a:prstGeom prst="rect">
            <a:avLst/>
          </a:prstGeom>
          <a:ln/>
        </p:spPr>
        <p:txBody>
          <a:bodyPr/>
          <a:lstStyle/>
          <a:p>
            <a:fld id="{5B3AFE92-F3AD-43D7-9CDC-79C3FBC5CD8E}" type="slidenum">
              <a:rPr lang="en-US"/>
              <a:pPr/>
              <a:t>17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312416" y="9545383"/>
            <a:ext cx="3303955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5507" algn="l"/>
                <a:tab pos="911016" algn="l"/>
                <a:tab pos="1366524" algn="l"/>
                <a:tab pos="1822031" algn="l"/>
                <a:tab pos="2277540" algn="l"/>
                <a:tab pos="2733047" algn="l"/>
                <a:tab pos="3188556" algn="l"/>
                <a:tab pos="3644064" algn="l"/>
                <a:tab pos="4099571" algn="l"/>
                <a:tab pos="4555079" algn="l"/>
                <a:tab pos="5010587" algn="l"/>
                <a:tab pos="5466095" algn="l"/>
                <a:tab pos="5921603" algn="l"/>
                <a:tab pos="6377110" algn="l"/>
                <a:tab pos="6832619" algn="l"/>
                <a:tab pos="7288127" algn="l"/>
                <a:tab pos="7743634" algn="l"/>
                <a:tab pos="8199142" algn="l"/>
                <a:tab pos="8654651" algn="l"/>
                <a:tab pos="9110158" algn="l"/>
              </a:tabLst>
            </a:pPr>
            <a:fld id="{E7D30B2E-4F6E-482C-8D69-40A9D77DC140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5507" algn="l"/>
                  <a:tab pos="911016" algn="l"/>
                  <a:tab pos="1366524" algn="l"/>
                  <a:tab pos="1822031" algn="l"/>
                  <a:tab pos="2277540" algn="l"/>
                  <a:tab pos="2733047" algn="l"/>
                  <a:tab pos="3188556" algn="l"/>
                  <a:tab pos="3644064" algn="l"/>
                  <a:tab pos="4099571" algn="l"/>
                  <a:tab pos="4555079" algn="l"/>
                  <a:tab pos="5010587" algn="l"/>
                  <a:tab pos="5466095" algn="l"/>
                  <a:tab pos="5921603" algn="l"/>
                  <a:tab pos="6377110" algn="l"/>
                  <a:tab pos="6832619" algn="l"/>
                  <a:tab pos="7288127" algn="l"/>
                  <a:tab pos="7743634" algn="l"/>
                  <a:tab pos="8199142" algn="l"/>
                  <a:tab pos="8654651" algn="l"/>
                  <a:tab pos="9110158" algn="l"/>
                </a:tabLst>
              </a:pPr>
              <a:t>17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312416" y="9545384"/>
            <a:ext cx="3305512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5507" algn="l"/>
                <a:tab pos="911016" algn="l"/>
                <a:tab pos="1366524" algn="l"/>
                <a:tab pos="1822031" algn="l"/>
                <a:tab pos="2277540" algn="l"/>
                <a:tab pos="2733047" algn="l"/>
                <a:tab pos="3188556" algn="l"/>
                <a:tab pos="3644064" algn="l"/>
                <a:tab pos="4099571" algn="l"/>
                <a:tab pos="4555079" algn="l"/>
                <a:tab pos="5010587" algn="l"/>
                <a:tab pos="5466095" algn="l"/>
                <a:tab pos="5921603" algn="l"/>
                <a:tab pos="6377110" algn="l"/>
                <a:tab pos="6832619" algn="l"/>
                <a:tab pos="7288127" algn="l"/>
                <a:tab pos="7743634" algn="l"/>
                <a:tab pos="8199142" algn="l"/>
                <a:tab pos="8654651" algn="l"/>
                <a:tab pos="9110158" algn="l"/>
              </a:tabLst>
            </a:pPr>
            <a:fld id="{F9F8C57C-3639-4C42-A70F-6C223FEFE3F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5507" algn="l"/>
                  <a:tab pos="911016" algn="l"/>
                  <a:tab pos="1366524" algn="l"/>
                  <a:tab pos="1822031" algn="l"/>
                  <a:tab pos="2277540" algn="l"/>
                  <a:tab pos="2733047" algn="l"/>
                  <a:tab pos="3188556" algn="l"/>
                  <a:tab pos="3644064" algn="l"/>
                  <a:tab pos="4099571" algn="l"/>
                  <a:tab pos="4555079" algn="l"/>
                  <a:tab pos="5010587" algn="l"/>
                  <a:tab pos="5466095" algn="l"/>
                  <a:tab pos="5921603" algn="l"/>
                  <a:tab pos="6377110" algn="l"/>
                  <a:tab pos="6832619" algn="l"/>
                  <a:tab pos="7288127" algn="l"/>
                  <a:tab pos="7743634" algn="l"/>
                  <a:tab pos="8199142" algn="l"/>
                  <a:tab pos="8654651" algn="l"/>
                  <a:tab pos="9110158" algn="l"/>
                </a:tabLst>
              </a:pPr>
              <a:t>17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62573" y="4771899"/>
            <a:ext cx="6094341" cy="4521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7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9071" y="8831264"/>
            <a:ext cx="2982742" cy="4651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450D09-F0C5-470A-A1E3-C8014C53FE7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56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5A7321C0-3F05-4FB4-BEEC-E95EC40C68CC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09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April</a:t>
            </a:r>
            <a:r>
              <a:rPr lang="en-US" baseline="0" dirty="0" smtClean="0"/>
              <a:t> 2016 CDCB used 60,671 </a:t>
            </a:r>
            <a:r>
              <a:rPr lang="en-US" baseline="0" dirty="0" err="1" smtClean="0"/>
              <a:t>snp</a:t>
            </a:r>
            <a:r>
              <a:rPr lang="en-US" baseline="0" dirty="0" smtClean="0"/>
              <a:t>.  Not an actual SNP chip, but 50K and lower chips imputed up to 60K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9071" y="8831264"/>
            <a:ext cx="2982742" cy="4651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32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B7ABA9-6B4D-0145-AE8F-4136903E06A6}" type="slidenum">
              <a:rPr lang="en-US">
                <a:solidFill>
                  <a:srgbClr val="FFFF00"/>
                </a:solidFill>
              </a:rPr>
              <a:pPr algn="r" eaLnBrk="1" hangingPunct="1"/>
              <a:t>50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861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7115A43-BCC9-EF44-A39C-5CFE4705EB75}" type="slidenum">
              <a:rPr lang="en-US">
                <a:solidFill>
                  <a:srgbClr val="FFFF00"/>
                </a:solidFill>
              </a:rPr>
              <a:pPr algn="r" eaLnBrk="1" hangingPunct="1"/>
              <a:t>53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9008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97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B7ABA9-6B4D-0145-AE8F-4136903E06A6}" type="slidenum">
              <a:rPr lang="en-US">
                <a:solidFill>
                  <a:srgbClr val="FFFF00"/>
                </a:solidFill>
              </a:rPr>
              <a:pPr algn="r" eaLnBrk="1" hangingPunct="1"/>
              <a:t>63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392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057" indent="-280406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A9B2BE-27F6-BB42-AEAF-A5755E08765A}" type="slidenum">
              <a:rPr lang="en-US">
                <a:solidFill>
                  <a:srgbClr val="FFFF00"/>
                </a:solidFill>
              </a:rPr>
              <a:pPr eaLnBrk="1" hangingPunct="1"/>
              <a:t>66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91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noFill/>
        </p:spPr>
        <p:txBody>
          <a:bodyPr lIns="89730" tIns="44865" rIns="89730" bIns="44865"/>
          <a:lstStyle/>
          <a:p>
            <a:fld id="{8E93BFB0-593D-46DF-8CF3-A3345C9E7DB7}" type="slidenum">
              <a:rPr lang="en-US"/>
              <a:pPr/>
              <a:t>18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60431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9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901011" y="8831136"/>
            <a:ext cx="2980805" cy="4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82" tIns="45291" rIns="90582" bIns="45291" anchor="b"/>
          <a:lstStyle/>
          <a:p>
            <a:pPr algn="r" defTabSz="904875"/>
            <a:fld id="{31E8B472-4BF1-4812-8EE2-44EB3D5AC9D7}" type="slidenum">
              <a:rPr lang="en-GB" sz="1200" b="0">
                <a:solidFill>
                  <a:schemeClr val="tx1"/>
                </a:solidFill>
                <a:latin typeface="Times" pitchFamily="18" charset="0"/>
                <a:cs typeface="Arial" charset="0"/>
              </a:rPr>
              <a:pPr algn="r" defTabSz="904875"/>
              <a:t>22</a:t>
            </a:fld>
            <a:endParaRPr lang="en-GB" sz="1200" b="0">
              <a:solidFill>
                <a:schemeClr val="tx1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>
              <a:spcBef>
                <a:spcPct val="15000"/>
              </a:spcBef>
            </a:pPr>
            <a:endParaRPr lang="en-US" sz="14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13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99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9071" y="8831264"/>
            <a:ext cx="2982742" cy="465137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99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5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00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9071" y="8831264"/>
            <a:ext cx="2982742" cy="465137"/>
          </a:xfrm>
          <a:prstGeom prst="rect">
            <a:avLst/>
          </a:prstGeom>
          <a:noFill/>
        </p:spPr>
        <p:txBody>
          <a:bodyPr/>
          <a:lstStyle/>
          <a:p>
            <a:fld id="{B15D5951-77C2-4E42-8292-A3A7DDF3B91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58708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381000" y="3200400"/>
            <a:ext cx="8382000" cy="2372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/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Animal 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Genomics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and 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Improvement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Laboratory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Beltsville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,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MD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20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  <p:pic>
        <p:nvPicPr>
          <p:cNvPr id="5" name="Picture 4" descr="USDA_W-B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1040" y="6192040"/>
            <a:ext cx="829001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5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226425" cy="584775"/>
          </a:xfrm>
        </p:spPr>
        <p:txBody>
          <a:bodyPr/>
          <a:lstStyle>
            <a:lvl1pPr>
              <a:defRPr sz="38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0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24DBB0CE-6156-A043-8A75-B0978E25C862}" type="datetimeFigureOut">
              <a:rPr lang="en-US"/>
              <a:pPr>
                <a:defRPr/>
              </a:pPr>
              <a:t>10/8/16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5B9A0FE3-60DE-E740-AA72-EEF4C1863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5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463" y="141288"/>
            <a:ext cx="8226425" cy="584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1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463" y="141288"/>
            <a:ext cx="8226425" cy="584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0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7670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44422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77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463" y="141288"/>
            <a:ext cx="8226425" cy="584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70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388" name="Text Box 51"/>
          <p:cNvSpPr txBox="1">
            <a:spLocks noChangeArrowheads="1"/>
          </p:cNvSpPr>
          <p:nvPr userDrawn="1"/>
        </p:nvSpPr>
        <p:spPr bwMode="ltGray">
          <a:xfrm>
            <a:off x="76200" y="6597650"/>
            <a:ext cx="7772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1" lang="en-US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Universidade</a:t>
            </a:r>
            <a:r>
              <a:rPr kumimoji="1" lang="en-US" baseline="0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 de </a:t>
            </a:r>
            <a:r>
              <a:rPr kumimoji="1" lang="en-US" baseline="0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Passo</a:t>
            </a:r>
            <a:r>
              <a:rPr kumimoji="1" lang="en-US" baseline="0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 Fundo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, RS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, </a:t>
            </a:r>
            <a:r>
              <a:rPr kumimoji="1" lang="en-US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Brasil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 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10</a:t>
            </a:r>
            <a:r>
              <a:rPr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 October </a:t>
            </a:r>
            <a:r>
              <a:rPr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2016 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(</a:t>
            </a:r>
            <a:fld id="{8BCCC0D4-35D2-3A4C-B256-846234EDB608}" type="slidenum">
              <a:rPr kumimoji="1" lang="en-US" smtClean="0">
                <a:solidFill>
                  <a:srgbClr val="B8E2FF"/>
                </a:solidFill>
                <a:latin typeface="Calibri" charset="0"/>
                <a:cs typeface="Calibri" charset="0"/>
              </a:rPr>
              <a:pPr>
                <a:spcBef>
                  <a:spcPct val="50000"/>
                </a:spcBef>
                <a:defRPr/>
              </a:pPr>
              <a:t>‹#›</a:t>
            </a:fld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16390" name="Text Box 51"/>
          <p:cNvSpPr txBox="1">
            <a:spLocks noChangeArrowheads="1"/>
          </p:cNvSpPr>
          <p:nvPr userDrawn="1"/>
        </p:nvSpPr>
        <p:spPr bwMode="ltGray">
          <a:xfrm>
            <a:off x="8016875" y="6592888"/>
            <a:ext cx="10287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Cole</a:t>
            </a:r>
          </a:p>
        </p:txBody>
      </p:sp>
      <p:grpSp>
        <p:nvGrpSpPr>
          <p:cNvPr id="1030" name="Group 5"/>
          <p:cNvGrpSpPr>
            <a:grpSpLocks/>
          </p:cNvGrpSpPr>
          <p:nvPr userDrawn="1"/>
        </p:nvGrpSpPr>
        <p:grpSpPr bwMode="auto">
          <a:xfrm>
            <a:off x="0" y="833438"/>
            <a:ext cx="9142413" cy="79375"/>
            <a:chOff x="0" y="525"/>
            <a:chExt cx="5759" cy="50"/>
          </a:xfrm>
        </p:grpSpPr>
        <p:sp>
          <p:nvSpPr>
            <p:cNvPr id="1031" name="Rectangle 6"/>
            <p:cNvSpPr>
              <a:spLocks noChangeArrowheads="1"/>
            </p:cNvSpPr>
            <p:nvPr/>
          </p:nvSpPr>
          <p:spPr bwMode="auto">
            <a:xfrm>
              <a:off x="0" y="525"/>
              <a:ext cx="5760" cy="17"/>
            </a:xfrm>
            <a:prstGeom prst="rect">
              <a:avLst/>
            </a:prstGeom>
            <a:solidFill>
              <a:srgbClr val="2A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7"/>
            <p:cNvSpPr>
              <a:spLocks noChangeArrowheads="1"/>
            </p:cNvSpPr>
            <p:nvPr/>
          </p:nvSpPr>
          <p:spPr bwMode="auto">
            <a:xfrm>
              <a:off x="0" y="559"/>
              <a:ext cx="5760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542"/>
              <a:ext cx="5760" cy="23"/>
            </a:xfrm>
            <a:prstGeom prst="rect">
              <a:avLst/>
            </a:prstGeom>
            <a:solidFill>
              <a:srgbClr val="001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48" r:id="rId2"/>
    <p:sldLayoutId id="2147483752" r:id="rId3"/>
    <p:sldLayoutId id="2147483749" r:id="rId4"/>
    <p:sldLayoutId id="2147483750" r:id="rId5"/>
    <p:sldLayoutId id="2147483753" r:id="rId6"/>
    <p:sldLayoutId id="2147483756" r:id="rId7"/>
    <p:sldLayoutId id="2147483770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/>
          <a:ea typeface="ＭＳ Ｐゴシック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charset="0"/>
        <a:buChar char="l"/>
        <a:defRPr sz="3200" b="1">
          <a:solidFill>
            <a:schemeClr val="tx1"/>
          </a:solidFill>
          <a:latin typeface="Trebuchet MS"/>
          <a:ea typeface="ＭＳ Ｐゴシック" charset="0"/>
          <a:cs typeface="Calibri" pitchFamily="34" charset="0"/>
        </a:defRPr>
      </a:lvl1pPr>
      <a:lvl2pPr marL="690563" indent="-284163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charset="0"/>
        <a:buChar char="w"/>
        <a:defRPr sz="3200" b="1">
          <a:solidFill>
            <a:schemeClr val="tx1"/>
          </a:solidFill>
          <a:latin typeface="Trebuchet MS"/>
          <a:ea typeface="ＭＳ Ｐゴシック" charset="0"/>
          <a:cs typeface="Calibri" pitchFamily="34" charset="0"/>
        </a:defRPr>
      </a:lvl2pPr>
      <a:lvl3pPr marL="1206500" indent="-515938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120000"/>
        <a:buFont typeface="Humnst777 BT" charset="0"/>
        <a:buChar char="−"/>
        <a:defRPr sz="3200" b="1">
          <a:solidFill>
            <a:schemeClr val="tx1"/>
          </a:solidFill>
          <a:latin typeface="Trebuchet MS"/>
          <a:ea typeface="ＭＳ Ｐゴシック" charset="0"/>
          <a:cs typeface="Calibri" pitchFamily="34" charset="0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hyperlink" Target="https://www.cdcb.us/CF-queries/?IDs=HO840M003132117165&amp;submit=Go&amp;DataSet=Official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357188"/>
            <a:ext cx="8382000" cy="2492990"/>
          </a:xfrm>
        </p:spPr>
        <p:txBody>
          <a:bodyPr/>
          <a:lstStyle/>
          <a:p>
            <a:r>
              <a:rPr lang="en-US" sz="5400" dirty="0" smtClean="0">
                <a:latin typeface="Trebuchet MS" charset="0"/>
              </a:rPr>
              <a:t>Genetic </a:t>
            </a:r>
            <a:r>
              <a:rPr lang="en-US" sz="5400" dirty="0" smtClean="0">
                <a:latin typeface="Trebuchet MS" charset="0"/>
              </a:rPr>
              <a:t>and genomic improvement of </a:t>
            </a:r>
            <a:r>
              <a:rPr lang="en-US" sz="5400" dirty="0" smtClean="0">
                <a:latin typeface="Trebuchet MS" charset="0"/>
              </a:rPr>
              <a:t>US dairy cattle</a:t>
            </a:r>
            <a:endParaRPr lang="en-US" sz="5400" dirty="0"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152400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T</a:t>
            </a:r>
            <a:r>
              <a:rPr lang="en-US" sz="3800" dirty="0" smtClean="0"/>
              <a:t>raits evaluated</a:t>
            </a:r>
          </a:p>
        </p:txBody>
      </p:sp>
      <p:graphicFrame>
        <p:nvGraphicFramePr>
          <p:cNvPr id="1198128" name="Group 4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71204509"/>
              </p:ext>
            </p:extLst>
          </p:nvPr>
        </p:nvGraphicFramePr>
        <p:xfrm>
          <a:off x="444981" y="1535857"/>
          <a:ext cx="8226425" cy="3640582"/>
        </p:xfrm>
        <a:graphic>
          <a:graphicData uri="http://schemas.openxmlformats.org/drawingml/2006/table">
            <a:tbl>
              <a:tblPr/>
              <a:tblGrid>
                <a:gridCol w="862824"/>
                <a:gridCol w="2987749"/>
                <a:gridCol w="861237"/>
                <a:gridCol w="3514615"/>
              </a:tblGrid>
              <a:tr h="19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1926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Milk &amp; fat yields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2000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Calving ease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3F8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F8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1978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Conformation (type)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2003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Daughter pregnancy rate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1978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Protein yield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Stillbirth rate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1994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Productive life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Bull conception rate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3F8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F8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5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1994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Somatic cell score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(mastitis)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Cow and heifer conception 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rates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2016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Cow livability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3" name="Text Box 47"/>
          <p:cNvSpPr txBox="1">
            <a:spLocks noChangeArrowheads="1"/>
          </p:cNvSpPr>
          <p:nvPr/>
        </p:nvSpPr>
        <p:spPr bwMode="auto">
          <a:xfrm>
            <a:off x="366899" y="5257800"/>
            <a:ext cx="820560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baseline="30000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b="1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Sire calving ease evaluated by Iowa State </a:t>
            </a:r>
            <a:r>
              <a:rPr lang="en-US" sz="2200" b="1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University (1978–99)</a:t>
            </a:r>
            <a:endParaRPr lang="en-US" sz="2200" b="1" dirty="0">
              <a:solidFill>
                <a:srgbClr val="A3F8FF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en-US" sz="2200" b="1" baseline="30000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b="1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Estimated relative </a:t>
            </a:r>
            <a:r>
              <a:rPr lang="en-US" sz="2200" b="1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conception rate </a:t>
            </a:r>
            <a:r>
              <a:rPr lang="en-US" sz="2200" b="1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evaluated by </a:t>
            </a:r>
            <a:r>
              <a:rPr lang="en-US" sz="2200" b="1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DRMS in Raleigh, NC  (1986–2005</a:t>
            </a:r>
            <a:r>
              <a:rPr lang="en-US" sz="2200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200" dirty="0">
              <a:solidFill>
                <a:srgbClr val="A3F8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methods for traits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990600"/>
            <a:ext cx="8226425" cy="5870838"/>
          </a:xfrm>
        </p:spPr>
        <p:txBody>
          <a:bodyPr/>
          <a:lstStyle/>
          <a:p>
            <a:pPr marL="287338" indent="-287338">
              <a:spcAft>
                <a:spcPts val="800"/>
              </a:spcAft>
            </a:pPr>
            <a:r>
              <a:rPr lang="en-US" sz="2800" dirty="0" smtClean="0"/>
              <a:t>Animal model (linear)</a:t>
            </a:r>
          </a:p>
          <a:p>
            <a:pPr marL="574675" lvl="1" indent="-287338">
              <a:spcBef>
                <a:spcPts val="300"/>
              </a:spcBef>
              <a:spcAft>
                <a:spcPts val="0"/>
              </a:spcAft>
            </a:pPr>
            <a:r>
              <a:rPr lang="en-US" sz="2400" dirty="0" smtClean="0"/>
              <a:t>Yield (milk, fat, protein)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 smtClean="0"/>
              <a:t>Type (AY, BS, GU, JE)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 smtClean="0"/>
              <a:t>Productive life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 smtClean="0"/>
              <a:t>Somatic cell </a:t>
            </a:r>
            <a:r>
              <a:rPr lang="en-US" sz="2400" dirty="0" smtClean="0"/>
              <a:t>score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 smtClean="0"/>
              <a:t>Cow livability</a:t>
            </a:r>
            <a:endParaRPr lang="en-US" sz="2400" dirty="0" smtClean="0"/>
          </a:p>
          <a:p>
            <a:pPr marL="574675" lvl="1" indent="-287338">
              <a:spcAft>
                <a:spcPts val="0"/>
              </a:spcAft>
            </a:pPr>
            <a:r>
              <a:rPr lang="en-US" sz="2400" dirty="0" smtClean="0"/>
              <a:t>Daughter pregnancy rate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 smtClean="0"/>
              <a:t>Heifer conception rate</a:t>
            </a:r>
          </a:p>
          <a:p>
            <a:pPr marL="574675" lvl="1" indent="-287338">
              <a:spcAft>
                <a:spcPts val="1200"/>
              </a:spcAft>
            </a:pPr>
            <a:r>
              <a:rPr lang="en-US" sz="2400" dirty="0" smtClean="0"/>
              <a:t>Cow conception </a:t>
            </a:r>
            <a:r>
              <a:rPr lang="en-US" sz="2400" dirty="0" smtClean="0"/>
              <a:t>rate</a:t>
            </a:r>
            <a:endParaRPr lang="en-US" sz="2400" dirty="0" smtClean="0"/>
          </a:p>
          <a:p>
            <a:pPr marL="223837" indent="-287338">
              <a:spcAft>
                <a:spcPts val="800"/>
              </a:spcAft>
            </a:pPr>
            <a:r>
              <a:rPr lang="en-US" sz="2800" dirty="0" smtClean="0"/>
              <a:t>Sire–maternal </a:t>
            </a:r>
            <a:r>
              <a:rPr lang="en-US" sz="2800" dirty="0"/>
              <a:t>grandsire model (threshold)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/>
              <a:t>Service sire calving ease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/>
              <a:t>Daughter calving ease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/>
              <a:t>Service sire stillbirth rate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/>
              <a:t>Daughter stillbirth </a:t>
            </a:r>
            <a:r>
              <a:rPr lang="en-US" sz="2400" dirty="0" smtClean="0"/>
              <a:t>rate</a:t>
            </a:r>
            <a:endParaRPr lang="en-US" sz="2400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200014" y="990600"/>
            <a:ext cx="17915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90513" indent="-290513" algn="ct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Heritability</a:t>
            </a:r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072401" y="5135940"/>
            <a:ext cx="919199" cy="1569660"/>
          </a:xfrm>
          <a:prstGeom prst="rect">
            <a:avLst/>
          </a:prstGeom>
          <a:noFill/>
          <a:ln w="4763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8.6%</a:t>
            </a:r>
          </a:p>
          <a:p>
            <a:pPr algn="r" eaLnBrk="0" hangingPunct="0"/>
            <a:r>
              <a:rPr lang="en-US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3.6%</a:t>
            </a:r>
          </a:p>
          <a:p>
            <a:pPr algn="r" eaLnBrk="0" hangingPunct="0"/>
            <a:r>
              <a:rPr lang="en-US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3.0%</a:t>
            </a:r>
          </a:p>
          <a:p>
            <a:pPr algn="r" eaLnBrk="0" hangingPunct="0"/>
            <a:r>
              <a:rPr lang="en-US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6.5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%</a:t>
            </a:r>
            <a:endParaRPr lang="en-US"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086600" y="1600200"/>
            <a:ext cx="175437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90513" indent="-290513" algn="r">
              <a:spcBef>
                <a:spcPts val="60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25 – 40%</a:t>
            </a:r>
          </a:p>
          <a:p>
            <a:pPr marL="290513" indent="-290513" algn="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7 – 54%</a:t>
            </a:r>
          </a:p>
          <a:p>
            <a:pPr marL="290513" indent="-290513" algn="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8.5%</a:t>
            </a:r>
          </a:p>
          <a:p>
            <a:pPr marL="290513" indent="-290513" algn="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12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%</a:t>
            </a:r>
          </a:p>
          <a:p>
            <a:pPr marL="290513" indent="-290513" algn="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1.3%</a:t>
            </a:r>
            <a:endParaRPr lang="en-US" sz="24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290513" indent="-290513" algn="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4%</a:t>
            </a:r>
          </a:p>
          <a:p>
            <a:pPr marL="290513" indent="-290513" algn="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1%</a:t>
            </a:r>
          </a:p>
          <a:p>
            <a:pPr marL="290513" indent="-290513" algn="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1.6%</a:t>
            </a:r>
            <a:endParaRPr lang="en-US" sz="2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Conformation (type) traits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3657600" cy="525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Strength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Body depth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Dairy form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Rump angle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Thurl</a:t>
            </a: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 width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Rear legs</a:t>
            </a:r>
            <a:r>
              <a:rPr kumimoji="0" lang="en-US" sz="29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 (side)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baseline="0" dirty="0" smtClean="0">
                <a:solidFill>
                  <a:srgbClr val="FFFFFF"/>
                </a:solidFill>
                <a:latin typeface="Trebuchet MS"/>
                <a:cs typeface="Trebuchet MS"/>
              </a:rPr>
              <a:t>Rear</a:t>
            </a: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 legs (rear)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Foot</a:t>
            </a:r>
            <a:r>
              <a:rPr kumimoji="0" lang="en-US" sz="29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 angle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baseline="0" dirty="0" smtClean="0">
                <a:solidFill>
                  <a:srgbClr val="FFFFFF"/>
                </a:solidFill>
                <a:latin typeface="Trebuchet MS"/>
                <a:cs typeface="Trebuchet MS"/>
              </a:rPr>
              <a:t>Feet and legs score</a:t>
            </a:r>
            <a:endParaRPr kumimoji="0" lang="en-US" sz="29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1143000"/>
            <a:ext cx="4057650" cy="428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Fore  udder attachment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Rear udder height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Rear udder width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Udder cleft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Udder depth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Front teat placement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Rear teat placement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Teat</a:t>
            </a:r>
            <a:r>
              <a:rPr kumimoji="0" lang="en-US" sz="29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 length</a:t>
            </a:r>
            <a:endParaRPr kumimoji="0" lang="en-US" sz="29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190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54" y="2438400"/>
            <a:ext cx="871728" cy="646176"/>
          </a:xfrm>
          <a:prstGeom prst="rect">
            <a:avLst/>
          </a:prstGeom>
        </p:spPr>
      </p:pic>
      <p:graphicFrame>
        <p:nvGraphicFramePr>
          <p:cNvPr id="50" name="Chart 49"/>
          <p:cNvGraphicFramePr/>
          <p:nvPr>
            <p:extLst>
              <p:ext uri="{D42A27DB-BD31-4B8C-83A1-F6EECF244321}">
                <p14:modId xmlns:p14="http://schemas.microsoft.com/office/powerpoint/2010/main" val="3138082834"/>
              </p:ext>
            </p:extLst>
          </p:nvPr>
        </p:nvGraphicFramePr>
        <p:xfrm>
          <a:off x="517334" y="1171346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Holstein milk (kg)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713689" y="1732575"/>
            <a:ext cx="4294187" cy="36933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Phenotypic base = 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11,828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kg</a:t>
            </a: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4503584" y="3697249"/>
            <a:ext cx="457200" cy="19367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Cows</a:t>
            </a:r>
            <a:endParaRPr lang="en-US" sz="1600" b="1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5340541" y="2558955"/>
            <a:ext cx="457200" cy="18256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Sires</a:t>
            </a:r>
            <a:endParaRPr lang="en-US" sz="16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717221" y="2033739"/>
            <a:ext cx="1310261" cy="1009879"/>
            <a:chOff x="6717221" y="2033739"/>
            <a:chExt cx="1310261" cy="1009879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V="1">
              <a:off x="6797381" y="2586418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7908246" y="2033739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 rot="19980000">
              <a:off x="6717221" y="2445339"/>
              <a:ext cx="1310261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79 kg/yr</a:t>
              </a:r>
              <a:endParaRPr lang="en-US" sz="2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9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77" y="3266301"/>
            <a:ext cx="871728" cy="646176"/>
          </a:xfrm>
          <a:prstGeom prst="rect">
            <a:avLst/>
          </a:prstGeom>
        </p:spPr>
      </p:pic>
      <p:pic>
        <p:nvPicPr>
          <p:cNvPr id="2" name="Picture 1" descr="c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728" y="1802523"/>
            <a:ext cx="810768" cy="597408"/>
          </a:xfrm>
          <a:prstGeom prst="rect">
            <a:avLst/>
          </a:prstGeom>
        </p:spPr>
      </p:pic>
      <p:graphicFrame>
        <p:nvGraphicFramePr>
          <p:cNvPr id="20" name="Chart 19"/>
          <p:cNvGraphicFramePr/>
          <p:nvPr/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474075" cy="584775"/>
          </a:xfrm>
        </p:spPr>
        <p:txBody>
          <a:bodyPr/>
          <a:lstStyle/>
          <a:p>
            <a:r>
              <a:rPr lang="en-US" dirty="0" smtClean="0"/>
              <a:t>Holstein daughter pregnancy rate (%)</a:t>
            </a:r>
            <a:endParaRPr lang="en-US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61996" y="4431745"/>
            <a:ext cx="4294187" cy="36933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Phenotypic base = 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22.6%</a:t>
            </a:r>
            <a:endParaRPr lang="en-US" sz="2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4238851" y="3374207"/>
            <a:ext cx="457200" cy="18256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Sires</a:t>
            </a:r>
            <a:endParaRPr lang="en-US" sz="16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3401892" y="1901497"/>
            <a:ext cx="457200" cy="19367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Cows</a:t>
            </a:r>
            <a:endParaRPr lang="en-US" sz="1600" b="1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67231" y="3523447"/>
            <a:ext cx="1310261" cy="975405"/>
            <a:chOff x="6618074" y="2333626"/>
            <a:chExt cx="1310261" cy="975405"/>
          </a:xfrm>
        </p:grpSpPr>
        <p:grpSp>
          <p:nvGrpSpPr>
            <p:cNvPr id="24" name="Group 23"/>
            <p:cNvGrpSpPr/>
            <p:nvPr/>
          </p:nvGrpSpPr>
          <p:grpSpPr>
            <a:xfrm flipV="1">
              <a:off x="6665174" y="2376267"/>
              <a:ext cx="1165953" cy="932764"/>
              <a:chOff x="6665174" y="1957625"/>
              <a:chExt cx="1165953" cy="932764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flipV="1">
                <a:off x="6665174" y="2433189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D7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7831127" y="1957625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D7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 rot="1260000">
              <a:off x="6618074" y="2333626"/>
              <a:ext cx="1310261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0.1%/yr</a:t>
              </a:r>
              <a:endParaRPr lang="en-US" sz="2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61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36" y="3063764"/>
            <a:ext cx="871728" cy="646176"/>
          </a:xfrm>
          <a:prstGeom prst="rect">
            <a:avLst/>
          </a:prstGeom>
        </p:spPr>
      </p:pic>
      <p:graphicFrame>
        <p:nvGraphicFramePr>
          <p:cNvPr id="41" name="Chart 40"/>
          <p:cNvGraphicFramePr/>
          <p:nvPr>
            <p:extLst>
              <p:ext uri="{D42A27DB-BD31-4B8C-83A1-F6EECF244321}">
                <p14:modId xmlns:p14="http://schemas.microsoft.com/office/powerpoint/2010/main" val="274177530"/>
              </p:ext>
            </p:extLst>
          </p:nvPr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6425" cy="584775"/>
          </a:xfrm>
        </p:spPr>
        <p:txBody>
          <a:bodyPr/>
          <a:lstStyle/>
          <a:p>
            <a:r>
              <a:rPr lang="en-US" dirty="0" smtClean="0"/>
              <a:t>Holstein calving ease (%)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599136" y="1800751"/>
            <a:ext cx="868680" cy="640830"/>
            <a:chOff x="3851275" y="3030008"/>
            <a:chExt cx="868680" cy="64083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1275" y="3030008"/>
              <a:ext cx="868680" cy="64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45"/>
            <p:cNvSpPr txBox="1">
              <a:spLocks noChangeArrowheads="1"/>
            </p:cNvSpPr>
            <p:nvPr/>
          </p:nvSpPr>
          <p:spPr bwMode="auto">
            <a:xfrm>
              <a:off x="3911599" y="3129064"/>
              <a:ext cx="643467" cy="215268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 smtClean="0">
                  <a:solidFill>
                    <a:srgbClr val="663300"/>
                  </a:solidFill>
                  <a:latin typeface="Trebuchet MS"/>
                  <a:cs typeface="Trebuchet MS"/>
                </a:rPr>
                <a:t>Daughter</a:t>
              </a:r>
              <a:endParaRPr lang="en-US" b="1" dirty="0">
                <a:solidFill>
                  <a:srgbClr val="6633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398697" y="3156437"/>
            <a:ext cx="2504736" cy="53476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1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00FFFF"/>
                </a:solidFill>
                <a:latin typeface="Trebuchet MS"/>
                <a:cs typeface="Trebuchet MS"/>
              </a:rPr>
              <a:t>Service-sire</a:t>
            </a:r>
          </a:p>
          <a:p>
            <a:pPr eaLnBrk="0" hangingPunct="0">
              <a:lnSpc>
                <a:spcPts val="21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00FFFF"/>
                </a:solidFill>
                <a:latin typeface="Trebuchet MS"/>
                <a:cs typeface="Trebuchet MS"/>
              </a:rPr>
              <a:t>phenotypic base </a:t>
            </a:r>
            <a:r>
              <a:rPr lang="en-US" sz="1600" b="1" dirty="0">
                <a:solidFill>
                  <a:srgbClr val="00FFFF"/>
                </a:solidFill>
                <a:latin typeface="Trebuchet MS"/>
                <a:cs typeface="Trebuchet MS"/>
              </a:rPr>
              <a:t>= </a:t>
            </a:r>
            <a:r>
              <a:rPr lang="en-US" sz="1600" b="1" dirty="0" smtClean="0">
                <a:solidFill>
                  <a:srgbClr val="00FFFF"/>
                </a:solidFill>
                <a:latin typeface="Trebuchet MS"/>
                <a:cs typeface="Trebuchet MS"/>
              </a:rPr>
              <a:t>7.9%</a:t>
            </a:r>
            <a:endParaRPr lang="en-US" sz="1600" b="1" dirty="0">
              <a:solidFill>
                <a:srgbClr val="00FFFF"/>
              </a:solidFill>
              <a:latin typeface="Trebuchet MS"/>
              <a:cs typeface="Trebuchet MS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620973" y="4168971"/>
            <a:ext cx="2552873" cy="539891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1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Daughter </a:t>
            </a:r>
          </a:p>
          <a:p>
            <a:pPr eaLnBrk="0" hangingPunct="0">
              <a:lnSpc>
                <a:spcPts val="21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phenotypic base </a:t>
            </a:r>
            <a:r>
              <a:rPr lang="en-US" sz="1600" b="1" dirty="0">
                <a:solidFill>
                  <a:srgbClr val="FFFF00"/>
                </a:solidFill>
                <a:latin typeface="Trebuchet MS"/>
                <a:cs typeface="Trebuchet MS"/>
              </a:rPr>
              <a:t>= </a:t>
            </a:r>
            <a:r>
              <a:rPr lang="en-US" sz="16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7.5%</a:t>
            </a:r>
            <a:endParaRPr lang="en-US" sz="1600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5381736" y="3186608"/>
            <a:ext cx="575520" cy="371529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1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3366"/>
                </a:solidFill>
                <a:latin typeface="Trebuchet MS"/>
                <a:cs typeface="Trebuchet MS"/>
              </a:rPr>
              <a:t>Service </a:t>
            </a:r>
          </a:p>
          <a:p>
            <a:pPr algn="ctr" eaLnBrk="0" hangingPunct="0">
              <a:lnSpc>
                <a:spcPts val="11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3366"/>
                </a:solidFill>
                <a:latin typeface="Trebuchet MS"/>
                <a:cs typeface="Trebuchet MS"/>
              </a:rPr>
              <a:t>sire</a:t>
            </a:r>
            <a:endParaRPr lang="en-US" b="1" dirty="0">
              <a:solidFill>
                <a:srgbClr val="003366"/>
              </a:solidFill>
              <a:latin typeface="Trebuchet MS"/>
              <a:cs typeface="Trebuchet M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286470" y="1952384"/>
            <a:ext cx="2000649" cy="1657772"/>
            <a:chOff x="6660317" y="1621889"/>
            <a:chExt cx="2000649" cy="1657772"/>
          </a:xfrm>
        </p:grpSpPr>
        <p:grpSp>
          <p:nvGrpSpPr>
            <p:cNvPr id="31" name="Group 23"/>
            <p:cNvGrpSpPr/>
            <p:nvPr/>
          </p:nvGrpSpPr>
          <p:grpSpPr>
            <a:xfrm flipV="1">
              <a:off x="6668223" y="1621889"/>
              <a:ext cx="1810512" cy="1657772"/>
              <a:chOff x="6668223" y="1986995"/>
              <a:chExt cx="1810512" cy="1657772"/>
            </a:xfrm>
          </p:grpSpPr>
          <p:cxnSp>
            <p:nvCxnSpPr>
              <p:cNvPr id="33" name="Straight Arrow Connector 32"/>
              <p:cNvCxnSpPr/>
              <p:nvPr/>
            </p:nvCxnSpPr>
            <p:spPr bwMode="auto">
              <a:xfrm flipV="1">
                <a:off x="6668223" y="3187567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D7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 flipV="1">
                <a:off x="8478735" y="1986995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D7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 rot="2100000">
              <a:off x="6660317" y="2124622"/>
              <a:ext cx="2000649" cy="307777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00"/>
                  </a:solidFill>
                  <a:latin typeface="Trebuchet MS"/>
                  <a:cs typeface="Trebuchet MS"/>
                </a:rPr>
                <a:t>0.18%/yr</a:t>
              </a:r>
              <a:endParaRPr lang="en-US" sz="2000" b="1" dirty="0">
                <a:solidFill>
                  <a:srgbClr val="FFFF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05879" y="3669795"/>
            <a:ext cx="2000649" cy="720222"/>
            <a:chOff x="6581564" y="2966560"/>
            <a:chExt cx="2000649" cy="720222"/>
          </a:xfrm>
        </p:grpSpPr>
        <p:grpSp>
          <p:nvGrpSpPr>
            <p:cNvPr id="36" name="Group 23"/>
            <p:cNvGrpSpPr/>
            <p:nvPr/>
          </p:nvGrpSpPr>
          <p:grpSpPr>
            <a:xfrm flipV="1">
              <a:off x="6670061" y="2966560"/>
              <a:ext cx="1810512" cy="609751"/>
              <a:chOff x="6670061" y="1690345"/>
              <a:chExt cx="1810512" cy="609751"/>
            </a:xfrm>
          </p:grpSpPr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6670061" y="1842896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CED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>
                <a:off x="8480573" y="1690345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CED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6581564" y="3379005"/>
              <a:ext cx="2000649" cy="307777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00FFFF"/>
                  </a:solidFill>
                  <a:latin typeface="Trebuchet MS"/>
                  <a:cs typeface="Trebuchet MS"/>
                </a:rPr>
                <a:t>0.01%/yr</a:t>
              </a:r>
              <a:endParaRPr lang="en-US" sz="2000" b="1" dirty="0">
                <a:solidFill>
                  <a:srgbClr val="00FFFF"/>
                </a:solidFill>
                <a:latin typeface="Trebuchet MS"/>
                <a:cs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5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selection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5"/>
          </a:xfrm>
        </p:spPr>
        <p:txBody>
          <a:bodyPr/>
          <a:lstStyle/>
          <a:p>
            <a:r>
              <a:rPr lang="en-US" dirty="0" smtClean="0"/>
              <a:t>Selection index is a tool for combining information about many traits into a single selection criterion.</a:t>
            </a:r>
          </a:p>
          <a:p>
            <a:r>
              <a:rPr lang="en-US" dirty="0" smtClean="0"/>
              <a:t>Net merit (</a:t>
            </a:r>
            <a:r>
              <a:rPr lang="en-US" dirty="0" smtClean="0">
                <a:solidFill>
                  <a:srgbClr val="FFFF00"/>
                </a:solidFill>
              </a:rPr>
              <a:t>NM$</a:t>
            </a:r>
            <a:r>
              <a:rPr lang="en-US" dirty="0" smtClean="0"/>
              <a:t>; </a:t>
            </a:r>
            <a:r>
              <a:rPr lang="en-US" dirty="0" err="1" smtClean="0"/>
              <a:t>VanRaden</a:t>
            </a:r>
            <a:r>
              <a:rPr lang="en-US" dirty="0" smtClean="0"/>
              <a:t> and Cole, 2014) is a measure of cow lifetime profitability.</a:t>
            </a:r>
          </a:p>
          <a:p>
            <a:r>
              <a:rPr lang="is-IS" dirty="0" smtClean="0"/>
              <a:t>It is revised periodically to incorporate new traits and reflect changing economic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7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Group 1"/>
          <p:cNvGraphicFramePr>
            <a:graphicFrameLocks noGrp="1"/>
          </p:cNvGraphicFramePr>
          <p:nvPr>
            <p:extLst/>
          </p:nvPr>
        </p:nvGraphicFramePr>
        <p:xfrm>
          <a:off x="577056" y="1150249"/>
          <a:ext cx="8177894" cy="5058855"/>
        </p:xfrm>
        <a:graphic>
          <a:graphicData uri="http://schemas.openxmlformats.org/drawingml/2006/table">
            <a:tbl>
              <a:tblPr/>
              <a:tblGrid>
                <a:gridCol w="2097134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Trait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Relative emphasis in USDA index (%)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PD$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1971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MFP$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1976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1994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2000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2003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2014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2016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Milk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  5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  0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–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1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–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1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Fat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25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21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Protein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43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36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33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20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20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Longevity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20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14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14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SCS (mastitis)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–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–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9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–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9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–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–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Udder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  7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  7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8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8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Feet/legs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  4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Body size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–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–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–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–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Pregnancy rate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Calving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Conception rate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Livability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>
          <a:xfrm>
            <a:off x="121920" y="115967"/>
            <a:ext cx="8226425" cy="584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Trebuchet MS"/>
                <a:ea typeface="ＭＳ Ｐゴシック" charset="0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Trebuchet MS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Trebuchet MS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Trebuchet MS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Trebuchet MS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9pPr>
          </a:lstStyle>
          <a:p>
            <a:pPr defTabSz="914400"/>
            <a:r>
              <a:rPr lang="en-US" kern="0" smtClean="0"/>
              <a:t>Index changes over time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95275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evaluation summary  </a:t>
            </a:r>
          </a:p>
        </p:txBody>
      </p:sp>
      <p:sp>
        <p:nvSpPr>
          <p:cNvPr id="12840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33488"/>
            <a:ext cx="8226425" cy="3154710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Evaluation procedures have improved</a:t>
            </a:r>
          </a:p>
          <a:p>
            <a:pPr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Fitness traits have been added</a:t>
            </a:r>
          </a:p>
          <a:p>
            <a:pPr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Effective selection has produced substantial annual genetic improvement</a:t>
            </a:r>
          </a:p>
          <a:p>
            <a:pPr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Indices enable selection for overall economic </a:t>
            </a:r>
            <a:r>
              <a:rPr lang="en-US" sz="2800" dirty="0" smtClean="0"/>
              <a:t>merit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787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Genomic evaluation system</a:t>
            </a:r>
            <a:endParaRPr lang="en-US" dirty="0" smtClean="0"/>
          </a:p>
        </p:txBody>
      </p:sp>
      <p:sp>
        <p:nvSpPr>
          <p:cNvPr id="1216515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33488"/>
            <a:ext cx="8226425" cy="4385816"/>
          </a:xfrm>
        </p:spPr>
        <p:txBody>
          <a:bodyPr/>
          <a:lstStyle/>
          <a:p>
            <a:pPr marL="404813" indent="-404813">
              <a:lnSpc>
                <a:spcPts val="3600"/>
              </a:lnSpc>
              <a:spcAft>
                <a:spcPts val="3000"/>
              </a:spcAft>
            </a:pPr>
            <a:r>
              <a:rPr lang="en-US" dirty="0" smtClean="0"/>
              <a:t>Provides timely evaluations of young bulls for purchasing decisions</a:t>
            </a:r>
          </a:p>
          <a:p>
            <a:pPr marL="404813" indent="-404813">
              <a:lnSpc>
                <a:spcPts val="3600"/>
              </a:lnSpc>
              <a:spcAft>
                <a:spcPts val="3000"/>
              </a:spcAft>
            </a:pPr>
            <a:r>
              <a:rPr lang="en-US" dirty="0" smtClean="0"/>
              <a:t>Increases accuracy of evaluations of bull dams</a:t>
            </a:r>
          </a:p>
          <a:p>
            <a:pPr marL="404813" indent="-404813">
              <a:lnSpc>
                <a:spcPts val="3600"/>
              </a:lnSpc>
              <a:spcAft>
                <a:spcPts val="3000"/>
              </a:spcAft>
            </a:pPr>
            <a:r>
              <a:rPr lang="en-US" dirty="0" smtClean="0"/>
              <a:t>Assists in selection of service sires, particularly for low-reliability traits</a:t>
            </a:r>
          </a:p>
          <a:p>
            <a:pPr marL="404813" indent="-404813">
              <a:lnSpc>
                <a:spcPts val="3600"/>
              </a:lnSpc>
              <a:spcAft>
                <a:spcPts val="3000"/>
              </a:spcAft>
            </a:pPr>
            <a:r>
              <a:rPr lang="en-US" dirty="0" smtClean="0"/>
              <a:t>High demand for semen from genomically evaluated 2-year-old bulls</a:t>
            </a:r>
          </a:p>
        </p:txBody>
      </p:sp>
    </p:spTree>
    <p:extLst>
      <p:ext uri="{BB962C8B-B14F-4D97-AF65-F5344CB8AC3E}">
        <p14:creationId xmlns:p14="http://schemas.microsoft.com/office/powerpoint/2010/main" val="30324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2462213"/>
          </a:xfrm>
        </p:spPr>
        <p:txBody>
          <a:bodyPr/>
          <a:lstStyle/>
          <a:p>
            <a:r>
              <a:rPr lang="en-US" dirty="0" smtClean="0"/>
              <a:t>Genetic improvement program</a:t>
            </a:r>
          </a:p>
          <a:p>
            <a:r>
              <a:rPr lang="en-US" dirty="0" smtClean="0"/>
              <a:t>Genomic improvement program</a:t>
            </a:r>
          </a:p>
          <a:p>
            <a:r>
              <a:rPr lang="en-US" dirty="0" smtClean="0"/>
              <a:t>Additional uses of DNA marker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265507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" y="141665"/>
            <a:ext cx="8226425" cy="584775"/>
          </a:xfrm>
        </p:spPr>
        <p:txBody>
          <a:bodyPr/>
          <a:lstStyle/>
          <a:p>
            <a:r>
              <a:rPr lang="en-US" dirty="0" smtClean="0"/>
              <a:t>Collaboration with industry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295400"/>
            <a:ext cx="8226425" cy="5052665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1800"/>
              </a:spcAft>
            </a:pPr>
            <a:r>
              <a:rPr lang="en-US" sz="3000" dirty="0" smtClean="0"/>
              <a:t>Council on Dairy Cattle Breeding</a:t>
            </a:r>
            <a:r>
              <a:rPr lang="en-US" sz="3000" dirty="0" smtClean="0">
                <a:solidFill>
                  <a:srgbClr val="00563F"/>
                </a:solidFill>
              </a:rPr>
              <a:t> </a:t>
            </a:r>
            <a:r>
              <a:rPr lang="en-US" sz="3000" dirty="0" smtClean="0">
                <a:solidFill>
                  <a:srgbClr val="FFFF00"/>
                </a:solidFill>
              </a:rPr>
              <a:t>(CDCB)</a:t>
            </a:r>
            <a:r>
              <a:rPr lang="en-US" sz="3000" dirty="0" smtClean="0"/>
              <a:t> responsible for receiving data and for computing and delivering US genetic evaluations for dairy cattle</a:t>
            </a:r>
          </a:p>
          <a:p>
            <a:pPr>
              <a:lnSpc>
                <a:spcPts val="3400"/>
              </a:lnSpc>
              <a:spcAft>
                <a:spcPts val="1800"/>
              </a:spcAft>
            </a:pPr>
            <a:r>
              <a:rPr lang="en-US" sz="3000" dirty="0" smtClean="0">
                <a:solidFill>
                  <a:srgbClr val="FFFF00"/>
                </a:solidFill>
              </a:rPr>
              <a:t>AIP</a:t>
            </a:r>
            <a:r>
              <a:rPr lang="en-US" sz="3000" dirty="0" smtClean="0">
                <a:solidFill>
                  <a:srgbClr val="00563F"/>
                </a:solidFill>
              </a:rPr>
              <a:t> </a:t>
            </a:r>
            <a:r>
              <a:rPr lang="en-US" sz="3000" dirty="0" smtClean="0"/>
              <a:t>responsible for research and development to improve the evaluation system</a:t>
            </a:r>
          </a:p>
          <a:p>
            <a:pPr>
              <a:lnSpc>
                <a:spcPts val="3400"/>
              </a:lnSpc>
              <a:spcAft>
                <a:spcPts val="1800"/>
              </a:spcAft>
            </a:pPr>
            <a:r>
              <a:rPr lang="en-US" sz="3000" dirty="0" smtClean="0"/>
              <a:t>CDCB (Bowie) and AIP (Beltsville) are located near one another</a:t>
            </a:r>
          </a:p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3000" dirty="0" smtClean="0">
                <a:solidFill>
                  <a:srgbClr val="FFFF00"/>
                </a:solidFill>
              </a:rPr>
              <a:t>Dr. </a:t>
            </a:r>
            <a:r>
              <a:rPr lang="en-US" sz="3000" dirty="0" err="1" smtClean="0">
                <a:solidFill>
                  <a:srgbClr val="FFFF00"/>
                </a:solidFill>
              </a:rPr>
              <a:t>Jo</a:t>
            </a:r>
            <a:r>
              <a:rPr lang="en-US" sz="3000" dirty="0" err="1" smtClean="0">
                <a:solidFill>
                  <a:srgbClr val="FFFF00"/>
                </a:solidFill>
                <a:latin typeface="Calibri"/>
              </a:rPr>
              <a:t>ão</a:t>
            </a:r>
            <a:r>
              <a:rPr lang="en-US" sz="3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Calibri"/>
              </a:rPr>
              <a:t>D</a:t>
            </a:r>
            <a:r>
              <a:rPr lang="en-US" sz="3000" dirty="0" err="1" smtClean="0">
                <a:solidFill>
                  <a:srgbClr val="FFFF00"/>
                </a:solidFill>
                <a:latin typeface="+mn-lt"/>
                <a:cs typeface="Times New Roman"/>
              </a:rPr>
              <a:t>ü</a:t>
            </a:r>
            <a:r>
              <a:rPr lang="en-US" sz="3000" dirty="0" err="1" smtClean="0">
                <a:solidFill>
                  <a:srgbClr val="FFFF00"/>
                </a:solidFill>
                <a:latin typeface="Calibri"/>
              </a:rPr>
              <a:t>rr</a:t>
            </a:r>
            <a:r>
              <a:rPr lang="en-US" sz="3000" dirty="0" smtClean="0">
                <a:latin typeface="Calibri"/>
              </a:rPr>
              <a:t> is CDCB’s CEO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25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on Dairy Cattle Breeding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61142" y="4191000"/>
            <a:ext cx="7474857" cy="212365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00"/>
                </a:solidFill>
                <a:cs typeface="Trebuchet MS"/>
              </a:rPr>
              <a:t>3</a:t>
            </a:r>
            <a:r>
              <a:rPr lang="en-US" dirty="0" smtClean="0">
                <a:cs typeface="Trebuchet MS"/>
              </a:rPr>
              <a:t> board members from each organization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cs typeface="Trebuchet MS"/>
              </a:rPr>
              <a:t>Total of </a:t>
            </a:r>
            <a:r>
              <a:rPr lang="en-US" dirty="0" smtClean="0">
                <a:solidFill>
                  <a:srgbClr val="FFFF00"/>
                </a:solidFill>
                <a:cs typeface="Trebuchet MS"/>
              </a:rPr>
              <a:t>12</a:t>
            </a:r>
            <a:r>
              <a:rPr lang="en-US" dirty="0" smtClean="0">
                <a:cs typeface="Trebuchet MS"/>
              </a:rPr>
              <a:t> voting members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00"/>
                </a:solidFill>
                <a:cs typeface="Trebuchet MS"/>
              </a:rPr>
              <a:t>2</a:t>
            </a:r>
            <a:r>
              <a:rPr lang="en-US" dirty="0" smtClean="0">
                <a:cs typeface="Trebuchet MS"/>
              </a:rPr>
              <a:t> nonvoting industry members</a:t>
            </a:r>
            <a:endParaRPr lang="en-US" dirty="0">
              <a:cs typeface="Trebuchet MS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569678" y="881744"/>
          <a:ext cx="8004645" cy="279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5423" y="3363677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Purebred Dairy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Cattle Association</a:t>
            </a:r>
            <a:endParaRPr lang="en-US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9289" y="3363677"/>
            <a:ext cx="216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National Association of Animal Breeders</a:t>
            </a:r>
            <a:endParaRPr lang="en-US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6420" y="3363677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Dairy Records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Processing Centers</a:t>
            </a:r>
            <a:endParaRPr lang="en-US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594" y="3363677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Dairy Herd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Information Association</a:t>
            </a:r>
            <a:endParaRPr lang="en-US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368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589548" y="0"/>
            <a:ext cx="9733548" cy="690262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15000"/>
              </a:spcBef>
            </a:pPr>
            <a:endParaRPr lang="en-US" dirty="0"/>
          </a:p>
        </p:txBody>
      </p:sp>
      <p:sp>
        <p:nvSpPr>
          <p:cNvPr id="2051" name="Freeform 321"/>
          <p:cNvSpPr>
            <a:spLocks/>
          </p:cNvSpPr>
          <p:nvPr/>
        </p:nvSpPr>
        <p:spPr bwMode="auto">
          <a:xfrm rot="730076">
            <a:off x="4227513" y="3382963"/>
            <a:ext cx="360362" cy="282575"/>
          </a:xfrm>
          <a:custGeom>
            <a:avLst/>
            <a:gdLst>
              <a:gd name="T0" fmla="*/ 2147483647 w 10000"/>
              <a:gd name="T1" fmla="*/ 2147483647 h 10009"/>
              <a:gd name="T2" fmla="*/ 2147483647 w 10000"/>
              <a:gd name="T3" fmla="*/ 2147483647 h 10009"/>
              <a:gd name="T4" fmla="*/ 2147483647 w 10000"/>
              <a:gd name="T5" fmla="*/ 2147483647 h 10009"/>
              <a:gd name="T6" fmla="*/ 2147483647 w 10000"/>
              <a:gd name="T7" fmla="*/ 2147483647 h 10009"/>
              <a:gd name="T8" fmla="*/ 2147483647 w 10000"/>
              <a:gd name="T9" fmla="*/ 2147483647 h 10009"/>
              <a:gd name="T10" fmla="*/ 2147483647 w 10000"/>
              <a:gd name="T11" fmla="*/ 2147483647 h 10009"/>
              <a:gd name="T12" fmla="*/ 2147483647 w 10000"/>
              <a:gd name="T13" fmla="*/ 2147483647 h 10009"/>
              <a:gd name="T14" fmla="*/ 2147483647 w 10000"/>
              <a:gd name="T15" fmla="*/ 2147483647 h 10009"/>
              <a:gd name="T16" fmla="*/ 2147483647 w 10000"/>
              <a:gd name="T17" fmla="*/ 2147483647 h 10009"/>
              <a:gd name="T18" fmla="*/ 2147483647 w 10000"/>
              <a:gd name="T19" fmla="*/ 2147483647 h 10009"/>
              <a:gd name="T20" fmla="*/ 0 w 10000"/>
              <a:gd name="T21" fmla="*/ 2147483647 h 10009"/>
              <a:gd name="T22" fmla="*/ 2147483647 w 10000"/>
              <a:gd name="T23" fmla="*/ 2147483647 h 10009"/>
              <a:gd name="T24" fmla="*/ 2147483647 w 10000"/>
              <a:gd name="T25" fmla="*/ 2147483647 h 10009"/>
              <a:gd name="T26" fmla="*/ 2147483647 w 10000"/>
              <a:gd name="T27" fmla="*/ 2147483647 h 10009"/>
              <a:gd name="T28" fmla="*/ 2147483647 w 10000"/>
              <a:gd name="T29" fmla="*/ 2147483647 h 10009"/>
              <a:gd name="T30" fmla="*/ 2147483647 w 10000"/>
              <a:gd name="T31" fmla="*/ 2147483647 h 10009"/>
              <a:gd name="T32" fmla="*/ 2147483647 w 10000"/>
              <a:gd name="T33" fmla="*/ 2147483647 h 10009"/>
              <a:gd name="T34" fmla="*/ 2147483647 w 10000"/>
              <a:gd name="T35" fmla="*/ 2147483647 h 10009"/>
              <a:gd name="T36" fmla="*/ 2147483647 w 10000"/>
              <a:gd name="T37" fmla="*/ 2147483647 h 10009"/>
              <a:gd name="T38" fmla="*/ 2147483647 w 10000"/>
              <a:gd name="T39" fmla="*/ 2147483647 h 10009"/>
              <a:gd name="T40" fmla="*/ 2147483647 w 10000"/>
              <a:gd name="T41" fmla="*/ 2147483647 h 10009"/>
              <a:gd name="T42" fmla="*/ 2147483647 w 10000"/>
              <a:gd name="T43" fmla="*/ 2147483647 h 10009"/>
              <a:gd name="T44" fmla="*/ 2147483647 w 10000"/>
              <a:gd name="T45" fmla="*/ 2147483647 h 10009"/>
              <a:gd name="T46" fmla="*/ 2147483647 w 10000"/>
              <a:gd name="T47" fmla="*/ 2147483647 h 10009"/>
              <a:gd name="T48" fmla="*/ 2147483647 w 10000"/>
              <a:gd name="T49" fmla="*/ 2147483647 h 10009"/>
              <a:gd name="T50" fmla="*/ 2147483647 w 10000"/>
              <a:gd name="T51" fmla="*/ 2147483647 h 10009"/>
              <a:gd name="T52" fmla="*/ 2147483647 w 10000"/>
              <a:gd name="T53" fmla="*/ 2147483647 h 10009"/>
              <a:gd name="T54" fmla="*/ 2147483647 w 10000"/>
              <a:gd name="T55" fmla="*/ 2147483647 h 10009"/>
              <a:gd name="T56" fmla="*/ 2147483647 w 10000"/>
              <a:gd name="T57" fmla="*/ 2147483647 h 10009"/>
              <a:gd name="T58" fmla="*/ 2147483647 w 10000"/>
              <a:gd name="T59" fmla="*/ 2147483647 h 10009"/>
              <a:gd name="T60" fmla="*/ 2147483647 w 10000"/>
              <a:gd name="T61" fmla="*/ 2147483647 h 10009"/>
              <a:gd name="T62" fmla="*/ 2147483647 w 10000"/>
              <a:gd name="T63" fmla="*/ 2147483647 h 10009"/>
              <a:gd name="T64" fmla="*/ 2147483647 w 10000"/>
              <a:gd name="T65" fmla="*/ 2147483647 h 10009"/>
              <a:gd name="T66" fmla="*/ 2147483647 w 10000"/>
              <a:gd name="T67" fmla="*/ 2147483647 h 10009"/>
              <a:gd name="T68" fmla="*/ 2147483647 w 10000"/>
              <a:gd name="T69" fmla="*/ 2147483647 h 10009"/>
              <a:gd name="T70" fmla="*/ 2147483647 w 10000"/>
              <a:gd name="T71" fmla="*/ 2147483647 h 10009"/>
              <a:gd name="T72" fmla="*/ 2147483647 w 10000"/>
              <a:gd name="T73" fmla="*/ 2147483647 h 10009"/>
              <a:gd name="T74" fmla="*/ 2147483647 w 10000"/>
              <a:gd name="T75" fmla="*/ 2147483647 h 10009"/>
              <a:gd name="T76" fmla="*/ 2147483647 w 10000"/>
              <a:gd name="T77" fmla="*/ 2147483647 h 10009"/>
              <a:gd name="T78" fmla="*/ 2147483647 w 10000"/>
              <a:gd name="T79" fmla="*/ 2147483647 h 10009"/>
              <a:gd name="T80" fmla="*/ 2147483647 w 10000"/>
              <a:gd name="T81" fmla="*/ 2147483647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000"/>
              <a:gd name="T124" fmla="*/ 0 h 10009"/>
              <a:gd name="T125" fmla="*/ 10000 w 10000"/>
              <a:gd name="T126" fmla="*/ 10009 h 1000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Freeform 322"/>
          <p:cNvSpPr>
            <a:spLocks/>
          </p:cNvSpPr>
          <p:nvPr/>
        </p:nvSpPr>
        <p:spPr bwMode="auto">
          <a:xfrm rot="926903">
            <a:off x="4237038" y="3402013"/>
            <a:ext cx="90487" cy="198437"/>
          </a:xfrm>
          <a:custGeom>
            <a:avLst/>
            <a:gdLst>
              <a:gd name="T0" fmla="*/ 2147483647 w 10000"/>
              <a:gd name="T1" fmla="*/ 2147483647 h 10437"/>
              <a:gd name="T2" fmla="*/ 2147483647 w 10000"/>
              <a:gd name="T3" fmla="*/ 2147483647 h 10437"/>
              <a:gd name="T4" fmla="*/ 2147483647 w 10000"/>
              <a:gd name="T5" fmla="*/ 2147483647 h 10437"/>
              <a:gd name="T6" fmla="*/ 2147483647 w 10000"/>
              <a:gd name="T7" fmla="*/ 2147483647 h 10437"/>
              <a:gd name="T8" fmla="*/ 2147483647 w 10000"/>
              <a:gd name="T9" fmla="*/ 2147483647 h 10437"/>
              <a:gd name="T10" fmla="*/ 2147483647 w 10000"/>
              <a:gd name="T11" fmla="*/ 2147483647 h 10437"/>
              <a:gd name="T12" fmla="*/ 2147483647 w 10000"/>
              <a:gd name="T13" fmla="*/ 2147483647 h 10437"/>
              <a:gd name="T14" fmla="*/ 2147483647 w 10000"/>
              <a:gd name="T15" fmla="*/ 2147483647 h 10437"/>
              <a:gd name="T16" fmla="*/ 2147483647 w 10000"/>
              <a:gd name="T17" fmla="*/ 2147483647 h 10437"/>
              <a:gd name="T18" fmla="*/ 2147483647 w 10000"/>
              <a:gd name="T19" fmla="*/ 2147483647 h 10437"/>
              <a:gd name="T20" fmla="*/ 2147483647 w 10000"/>
              <a:gd name="T21" fmla="*/ 2147483647 h 10437"/>
              <a:gd name="T22" fmla="*/ 2147483647 w 10000"/>
              <a:gd name="T23" fmla="*/ 0 h 10437"/>
              <a:gd name="T24" fmla="*/ 1652180784 w 10000"/>
              <a:gd name="T25" fmla="*/ 2147483647 h 10437"/>
              <a:gd name="T26" fmla="*/ 1101413994 w 10000"/>
              <a:gd name="T27" fmla="*/ 2147483647 h 10437"/>
              <a:gd name="T28" fmla="*/ 680164598 w 10000"/>
              <a:gd name="T29" fmla="*/ 2147483647 h 10437"/>
              <a:gd name="T30" fmla="*/ 1101413994 w 10000"/>
              <a:gd name="T31" fmla="*/ 2147483647 h 10437"/>
              <a:gd name="T32" fmla="*/ 1101413994 w 10000"/>
              <a:gd name="T33" fmla="*/ 2147483647 h 10437"/>
              <a:gd name="T34" fmla="*/ 126118596 w 10000"/>
              <a:gd name="T35" fmla="*/ 2147483647 h 10437"/>
              <a:gd name="T36" fmla="*/ 0 w 10000"/>
              <a:gd name="T37" fmla="*/ 2147483647 h 10437"/>
              <a:gd name="T38" fmla="*/ 357975264 w 10000"/>
              <a:gd name="T39" fmla="*/ 2147483647 h 10437"/>
              <a:gd name="T40" fmla="*/ 1101413994 w 10000"/>
              <a:gd name="T41" fmla="*/ 2147483647 h 10437"/>
              <a:gd name="T42" fmla="*/ 623990290 w 10000"/>
              <a:gd name="T43" fmla="*/ 2147483647 h 10437"/>
              <a:gd name="T44" fmla="*/ 2147483647 w 10000"/>
              <a:gd name="T45" fmla="*/ 2147483647 h 10437"/>
              <a:gd name="T46" fmla="*/ 2147483647 w 10000"/>
              <a:gd name="T47" fmla="*/ 2147483647 h 10437"/>
              <a:gd name="T48" fmla="*/ 2147483647 w 10000"/>
              <a:gd name="T49" fmla="*/ 2147483647 h 10437"/>
              <a:gd name="T50" fmla="*/ 2147483647 w 10000"/>
              <a:gd name="T51" fmla="*/ 2147483647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000"/>
              <a:gd name="T79" fmla="*/ 0 h 10437"/>
              <a:gd name="T80" fmla="*/ 10000 w 10000"/>
              <a:gd name="T81" fmla="*/ 10437 h 104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Freeform 341"/>
          <p:cNvSpPr>
            <a:spLocks/>
          </p:cNvSpPr>
          <p:nvPr/>
        </p:nvSpPr>
        <p:spPr bwMode="auto">
          <a:xfrm>
            <a:off x="4767263" y="3276600"/>
            <a:ext cx="190500" cy="84138"/>
          </a:xfrm>
          <a:custGeom>
            <a:avLst/>
            <a:gdLst>
              <a:gd name="T0" fmla="*/ 2147483647 w 10000"/>
              <a:gd name="T1" fmla="*/ 1938151593 h 10000"/>
              <a:gd name="T2" fmla="*/ 2147483647 w 10000"/>
              <a:gd name="T3" fmla="*/ 1291877233 h 10000"/>
              <a:gd name="T4" fmla="*/ 2147483647 w 10000"/>
              <a:gd name="T5" fmla="*/ 1291877233 h 10000"/>
              <a:gd name="T6" fmla="*/ 2147483647 w 10000"/>
              <a:gd name="T7" fmla="*/ 645938616 h 10000"/>
              <a:gd name="T8" fmla="*/ 2147483647 w 10000"/>
              <a:gd name="T9" fmla="*/ 322946961 h 10000"/>
              <a:gd name="T10" fmla="*/ 2147483647 w 10000"/>
              <a:gd name="T11" fmla="*/ 322946961 h 10000"/>
              <a:gd name="T12" fmla="*/ 2147483647 w 10000"/>
              <a:gd name="T13" fmla="*/ 0 h 10000"/>
              <a:gd name="T14" fmla="*/ 2147483647 w 10000"/>
              <a:gd name="T15" fmla="*/ 322946961 h 10000"/>
              <a:gd name="T16" fmla="*/ 2147483647 w 10000"/>
              <a:gd name="T17" fmla="*/ 322946961 h 10000"/>
              <a:gd name="T18" fmla="*/ 2147483647 w 10000"/>
              <a:gd name="T19" fmla="*/ 645938616 h 10000"/>
              <a:gd name="T20" fmla="*/ 2147483647 w 10000"/>
              <a:gd name="T21" fmla="*/ 968885174 h 10000"/>
              <a:gd name="T22" fmla="*/ 2147483647 w 10000"/>
              <a:gd name="T23" fmla="*/ 1614823790 h 10000"/>
              <a:gd name="T24" fmla="*/ 2147483647 w 10000"/>
              <a:gd name="T25" fmla="*/ 1938151593 h 10000"/>
              <a:gd name="T26" fmla="*/ 2147483647 w 10000"/>
              <a:gd name="T27" fmla="*/ 1938151593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0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1938151593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000"/>
              <a:gd name="T88" fmla="*/ 0 h 10000"/>
              <a:gd name="T89" fmla="*/ 10000 w 10000"/>
              <a:gd name="T90" fmla="*/ 10000 h 100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rgbClr val="7030A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Freeform 342"/>
          <p:cNvSpPr>
            <a:spLocks/>
          </p:cNvSpPr>
          <p:nvPr/>
        </p:nvSpPr>
        <p:spPr bwMode="auto">
          <a:xfrm rot="471028">
            <a:off x="4440238" y="3171825"/>
            <a:ext cx="304800" cy="293688"/>
          </a:xfrm>
          <a:custGeom>
            <a:avLst/>
            <a:gdLst>
              <a:gd name="T0" fmla="*/ 2147483647 w 10043"/>
              <a:gd name="T1" fmla="*/ 2147483647 h 10000"/>
              <a:gd name="T2" fmla="*/ 2147483647 w 10043"/>
              <a:gd name="T3" fmla="*/ 2147483647 h 10000"/>
              <a:gd name="T4" fmla="*/ 2147483647 w 10043"/>
              <a:gd name="T5" fmla="*/ 2147483647 h 10000"/>
              <a:gd name="T6" fmla="*/ 2147483647 w 10043"/>
              <a:gd name="T7" fmla="*/ 2147483647 h 10000"/>
              <a:gd name="T8" fmla="*/ 2147483647 w 10043"/>
              <a:gd name="T9" fmla="*/ 2147483647 h 10000"/>
              <a:gd name="T10" fmla="*/ 2147483647 w 10043"/>
              <a:gd name="T11" fmla="*/ 2147483647 h 10000"/>
              <a:gd name="T12" fmla="*/ 2147483647 w 10043"/>
              <a:gd name="T13" fmla="*/ 2147483647 h 10000"/>
              <a:gd name="T14" fmla="*/ 2147483647 w 10043"/>
              <a:gd name="T15" fmla="*/ 2147483647 h 10000"/>
              <a:gd name="T16" fmla="*/ 2147483647 w 10043"/>
              <a:gd name="T17" fmla="*/ 2147483647 h 10000"/>
              <a:gd name="T18" fmla="*/ 2147483647 w 10043"/>
              <a:gd name="T19" fmla="*/ 2147483647 h 10000"/>
              <a:gd name="T20" fmla="*/ 2147483647 w 10043"/>
              <a:gd name="T21" fmla="*/ 2147483647 h 10000"/>
              <a:gd name="T22" fmla="*/ 2147483647 w 10043"/>
              <a:gd name="T23" fmla="*/ 2147483647 h 10000"/>
              <a:gd name="T24" fmla="*/ 2147483647 w 10043"/>
              <a:gd name="T25" fmla="*/ 2147483647 h 10000"/>
              <a:gd name="T26" fmla="*/ 2147483647 w 10043"/>
              <a:gd name="T27" fmla="*/ 2147483647 h 10000"/>
              <a:gd name="T28" fmla="*/ 2147483647 w 10043"/>
              <a:gd name="T29" fmla="*/ 2147483647 h 10000"/>
              <a:gd name="T30" fmla="*/ 2147483647 w 10043"/>
              <a:gd name="T31" fmla="*/ 2147483647 h 10000"/>
              <a:gd name="T32" fmla="*/ 2147483647 w 10043"/>
              <a:gd name="T33" fmla="*/ 2147483647 h 10000"/>
              <a:gd name="T34" fmla="*/ 2147483647 w 10043"/>
              <a:gd name="T35" fmla="*/ 2147483647 h 10000"/>
              <a:gd name="T36" fmla="*/ 2147483647 w 10043"/>
              <a:gd name="T37" fmla="*/ 2147483647 h 10000"/>
              <a:gd name="T38" fmla="*/ 2147483647 w 10043"/>
              <a:gd name="T39" fmla="*/ 2147483647 h 10000"/>
              <a:gd name="T40" fmla="*/ 2147483647 w 10043"/>
              <a:gd name="T41" fmla="*/ 0 h 10000"/>
              <a:gd name="T42" fmla="*/ 2147483647 w 10043"/>
              <a:gd name="T43" fmla="*/ 2147483647 h 10000"/>
              <a:gd name="T44" fmla="*/ 2147483647 w 10043"/>
              <a:gd name="T45" fmla="*/ 2147483647 h 10000"/>
              <a:gd name="T46" fmla="*/ 2147483647 w 10043"/>
              <a:gd name="T47" fmla="*/ 2147483647 h 10000"/>
              <a:gd name="T48" fmla="*/ 2147483647 w 10043"/>
              <a:gd name="T49" fmla="*/ 2147483647 h 10000"/>
              <a:gd name="T50" fmla="*/ 2147483647 w 10043"/>
              <a:gd name="T51" fmla="*/ 2147483647 h 10000"/>
              <a:gd name="T52" fmla="*/ 2147483647 w 10043"/>
              <a:gd name="T53" fmla="*/ 2147483647 h 10000"/>
              <a:gd name="T54" fmla="*/ 2147483647 w 10043"/>
              <a:gd name="T55" fmla="*/ 2147483647 h 10000"/>
              <a:gd name="T56" fmla="*/ 2147483647 w 10043"/>
              <a:gd name="T57" fmla="*/ 2147483647 h 10000"/>
              <a:gd name="T58" fmla="*/ 2147483647 w 10043"/>
              <a:gd name="T59" fmla="*/ 2147483647 h 10000"/>
              <a:gd name="T60" fmla="*/ 2147483647 w 10043"/>
              <a:gd name="T61" fmla="*/ 2147483647 h 10000"/>
              <a:gd name="T62" fmla="*/ 2147483647 w 10043"/>
              <a:gd name="T63" fmla="*/ 2147483647 h 10000"/>
              <a:gd name="T64" fmla="*/ 2147483647 w 10043"/>
              <a:gd name="T65" fmla="*/ 2147483647 h 10000"/>
              <a:gd name="T66" fmla="*/ 2147483647 w 10043"/>
              <a:gd name="T67" fmla="*/ 2147483647 h 10000"/>
              <a:gd name="T68" fmla="*/ 2147483647 w 10043"/>
              <a:gd name="T69" fmla="*/ 2147483647 h 10000"/>
              <a:gd name="T70" fmla="*/ 2147483647 w 10043"/>
              <a:gd name="T71" fmla="*/ 2147483647 h 10000"/>
              <a:gd name="T72" fmla="*/ 2147483647 w 10043"/>
              <a:gd name="T73" fmla="*/ 2147483647 h 10000"/>
              <a:gd name="T74" fmla="*/ 2147483647 w 10043"/>
              <a:gd name="T75" fmla="*/ 2147483647 h 10000"/>
              <a:gd name="T76" fmla="*/ 2147483647 w 10043"/>
              <a:gd name="T77" fmla="*/ 2147483647 h 10000"/>
              <a:gd name="T78" fmla="*/ 2147483647 w 10043"/>
              <a:gd name="T79" fmla="*/ 2147483647 h 10000"/>
              <a:gd name="T80" fmla="*/ 2147483647 w 10043"/>
              <a:gd name="T81" fmla="*/ 2147483647 h 10000"/>
              <a:gd name="T82" fmla="*/ 2147483647 w 10043"/>
              <a:gd name="T83" fmla="*/ 2147483647 h 10000"/>
              <a:gd name="T84" fmla="*/ 2147483647 w 10043"/>
              <a:gd name="T85" fmla="*/ 2147483647 h 10000"/>
              <a:gd name="T86" fmla="*/ 2147483647 w 10043"/>
              <a:gd name="T87" fmla="*/ 2147483647 h 10000"/>
              <a:gd name="T88" fmla="*/ 2147483647 w 10043"/>
              <a:gd name="T89" fmla="*/ 2147483647 h 10000"/>
              <a:gd name="T90" fmla="*/ 2147483647 w 10043"/>
              <a:gd name="T91" fmla="*/ 2147483647 h 10000"/>
              <a:gd name="T92" fmla="*/ 2147483647 w 10043"/>
              <a:gd name="T93" fmla="*/ 2147483647 h 10000"/>
              <a:gd name="T94" fmla="*/ 2147483647 w 10043"/>
              <a:gd name="T95" fmla="*/ 2147483647 h 10000"/>
              <a:gd name="T96" fmla="*/ 2147483647 w 10043"/>
              <a:gd name="T97" fmla="*/ 2147483647 h 10000"/>
              <a:gd name="T98" fmla="*/ 2147483647 w 10043"/>
              <a:gd name="T99" fmla="*/ 2147483647 h 10000"/>
              <a:gd name="T100" fmla="*/ 2147483647 w 10043"/>
              <a:gd name="T101" fmla="*/ 2147483647 h 10000"/>
              <a:gd name="T102" fmla="*/ 2147483647 w 10043"/>
              <a:gd name="T103" fmla="*/ 2147483647 h 10000"/>
              <a:gd name="T104" fmla="*/ 2147483647 w 10043"/>
              <a:gd name="T105" fmla="*/ 2147483647 h 10000"/>
              <a:gd name="T106" fmla="*/ 2147483647 w 10043"/>
              <a:gd name="T107" fmla="*/ 2147483647 h 10000"/>
              <a:gd name="T108" fmla="*/ 2147483647 w 10043"/>
              <a:gd name="T109" fmla="*/ 2147483647 h 10000"/>
              <a:gd name="T110" fmla="*/ 2147483647 w 10043"/>
              <a:gd name="T111" fmla="*/ 2147483647 h 10000"/>
              <a:gd name="T112" fmla="*/ 2147483647 w 10043"/>
              <a:gd name="T113" fmla="*/ 2147483647 h 10000"/>
              <a:gd name="T114" fmla="*/ 2147483647 w 10043"/>
              <a:gd name="T115" fmla="*/ 2147483647 h 10000"/>
              <a:gd name="T116" fmla="*/ 2147483647 w 10043"/>
              <a:gd name="T117" fmla="*/ 2147483647 h 10000"/>
              <a:gd name="T118" fmla="*/ 2147483647 w 10043"/>
              <a:gd name="T119" fmla="*/ 2147483647 h 10000"/>
              <a:gd name="T120" fmla="*/ 2147483647 w 10043"/>
              <a:gd name="T121" fmla="*/ 2147483647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043"/>
              <a:gd name="T184" fmla="*/ 0 h 10000"/>
              <a:gd name="T185" fmla="*/ 10043 w 10043"/>
              <a:gd name="T186" fmla="*/ 10000 h 100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rgbClr val="7030A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Freeform 343"/>
          <p:cNvSpPr>
            <a:spLocks/>
          </p:cNvSpPr>
          <p:nvPr/>
        </p:nvSpPr>
        <p:spPr bwMode="auto">
          <a:xfrm>
            <a:off x="4699000" y="3348038"/>
            <a:ext cx="311150" cy="315912"/>
          </a:xfrm>
          <a:custGeom>
            <a:avLst/>
            <a:gdLst>
              <a:gd name="T0" fmla="*/ 2147483647 w 154"/>
              <a:gd name="T1" fmla="*/ 2147483647 h 154"/>
              <a:gd name="T2" fmla="*/ 2147483647 w 154"/>
              <a:gd name="T3" fmla="*/ 0 h 154"/>
              <a:gd name="T4" fmla="*/ 2147483647 w 154"/>
              <a:gd name="T5" fmla="*/ 0 h 154"/>
              <a:gd name="T6" fmla="*/ 2147483647 w 154"/>
              <a:gd name="T7" fmla="*/ 2147483647 h 154"/>
              <a:gd name="T8" fmla="*/ 2147483647 w 154"/>
              <a:gd name="T9" fmla="*/ 2147483647 h 154"/>
              <a:gd name="T10" fmla="*/ 2147483647 w 154"/>
              <a:gd name="T11" fmla="*/ 2147483647 h 154"/>
              <a:gd name="T12" fmla="*/ 2147483647 w 154"/>
              <a:gd name="T13" fmla="*/ 2147483647 h 154"/>
              <a:gd name="T14" fmla="*/ 2147483647 w 154"/>
              <a:gd name="T15" fmla="*/ 2147483647 h 154"/>
              <a:gd name="T16" fmla="*/ 2147483647 w 154"/>
              <a:gd name="T17" fmla="*/ 2147483647 h 154"/>
              <a:gd name="T18" fmla="*/ 2147483647 w 154"/>
              <a:gd name="T19" fmla="*/ 2147483647 h 154"/>
              <a:gd name="T20" fmla="*/ 2147483647 w 154"/>
              <a:gd name="T21" fmla="*/ 2147483647 h 154"/>
              <a:gd name="T22" fmla="*/ 0 w 154"/>
              <a:gd name="T23" fmla="*/ 2147483647 h 154"/>
              <a:gd name="T24" fmla="*/ 2147483647 w 154"/>
              <a:gd name="T25" fmla="*/ 2147483647 h 154"/>
              <a:gd name="T26" fmla="*/ 2147483647 w 154"/>
              <a:gd name="T27" fmla="*/ 2147483647 h 154"/>
              <a:gd name="T28" fmla="*/ 2147483647 w 154"/>
              <a:gd name="T29" fmla="*/ 2147483647 h 154"/>
              <a:gd name="T30" fmla="*/ 2147483647 w 154"/>
              <a:gd name="T31" fmla="*/ 2147483647 h 154"/>
              <a:gd name="T32" fmla="*/ 2147483647 w 154"/>
              <a:gd name="T33" fmla="*/ 2147483647 h 154"/>
              <a:gd name="T34" fmla="*/ 2147483647 w 154"/>
              <a:gd name="T35" fmla="*/ 2147483647 h 154"/>
              <a:gd name="T36" fmla="*/ 2147483647 w 154"/>
              <a:gd name="T37" fmla="*/ 2147483647 h 154"/>
              <a:gd name="T38" fmla="*/ 2147483647 w 154"/>
              <a:gd name="T39" fmla="*/ 2147483647 h 154"/>
              <a:gd name="T40" fmla="*/ 2147483647 w 154"/>
              <a:gd name="T41" fmla="*/ 2147483647 h 154"/>
              <a:gd name="T42" fmla="*/ 2147483647 w 154"/>
              <a:gd name="T43" fmla="*/ 2147483647 h 154"/>
              <a:gd name="T44" fmla="*/ 2147483647 w 154"/>
              <a:gd name="T45" fmla="*/ 2147483647 h 154"/>
              <a:gd name="T46" fmla="*/ 2147483647 w 154"/>
              <a:gd name="T47" fmla="*/ 2147483647 h 154"/>
              <a:gd name="T48" fmla="*/ 2147483647 w 154"/>
              <a:gd name="T49" fmla="*/ 2147483647 h 154"/>
              <a:gd name="T50" fmla="*/ 2147483647 w 154"/>
              <a:gd name="T51" fmla="*/ 2147483647 h 154"/>
              <a:gd name="T52" fmla="*/ 2147483647 w 154"/>
              <a:gd name="T53" fmla="*/ 2147483647 h 154"/>
              <a:gd name="T54" fmla="*/ 2147483647 w 154"/>
              <a:gd name="T55" fmla="*/ 2147483647 h 154"/>
              <a:gd name="T56" fmla="*/ 2147483647 w 154"/>
              <a:gd name="T57" fmla="*/ 2147483647 h 154"/>
              <a:gd name="T58" fmla="*/ 2147483647 w 154"/>
              <a:gd name="T59" fmla="*/ 2147483647 h 154"/>
              <a:gd name="T60" fmla="*/ 2147483647 w 154"/>
              <a:gd name="T61" fmla="*/ 2147483647 h 154"/>
              <a:gd name="T62" fmla="*/ 2147483647 w 154"/>
              <a:gd name="T63" fmla="*/ 2147483647 h 154"/>
              <a:gd name="T64" fmla="*/ 2147483647 w 154"/>
              <a:gd name="T65" fmla="*/ 2147483647 h 154"/>
              <a:gd name="T66" fmla="*/ 2147483647 w 154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4"/>
              <a:gd name="T103" fmla="*/ 0 h 154"/>
              <a:gd name="T104" fmla="*/ 154 w 154"/>
              <a:gd name="T105" fmla="*/ 154 h 1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Freeform 344"/>
          <p:cNvSpPr>
            <a:spLocks/>
          </p:cNvSpPr>
          <p:nvPr/>
        </p:nvSpPr>
        <p:spPr bwMode="auto">
          <a:xfrm>
            <a:off x="4691063" y="3040063"/>
            <a:ext cx="200025" cy="292100"/>
          </a:xfrm>
          <a:custGeom>
            <a:avLst/>
            <a:gdLst>
              <a:gd name="T0" fmla="*/ 2147483647 w 10045"/>
              <a:gd name="T1" fmla="*/ 2147483647 h 10019"/>
              <a:gd name="T2" fmla="*/ 2147483647 w 10045"/>
              <a:gd name="T3" fmla="*/ 2147483647 h 10019"/>
              <a:gd name="T4" fmla="*/ 2147483647 w 10045"/>
              <a:gd name="T5" fmla="*/ 2147483647 h 10019"/>
              <a:gd name="T6" fmla="*/ 2147483647 w 10045"/>
              <a:gd name="T7" fmla="*/ 2147483647 h 10019"/>
              <a:gd name="T8" fmla="*/ 2147483647 w 10045"/>
              <a:gd name="T9" fmla="*/ 2147483647 h 10019"/>
              <a:gd name="T10" fmla="*/ 2147483647 w 10045"/>
              <a:gd name="T11" fmla="*/ 2147483647 h 10019"/>
              <a:gd name="T12" fmla="*/ 2147483647 w 10045"/>
              <a:gd name="T13" fmla="*/ 2147483647 h 10019"/>
              <a:gd name="T14" fmla="*/ 2147483647 w 10045"/>
              <a:gd name="T15" fmla="*/ 2147483647 h 10019"/>
              <a:gd name="T16" fmla="*/ 2147483647 w 10045"/>
              <a:gd name="T17" fmla="*/ 2147483647 h 10019"/>
              <a:gd name="T18" fmla="*/ 0 w 10045"/>
              <a:gd name="T19" fmla="*/ 2147483647 h 10019"/>
              <a:gd name="T20" fmla="*/ 2147483647 w 10045"/>
              <a:gd name="T21" fmla="*/ 2147483647 h 10019"/>
              <a:gd name="T22" fmla="*/ 2147483647 w 10045"/>
              <a:gd name="T23" fmla="*/ 2147483647 h 10019"/>
              <a:gd name="T24" fmla="*/ 2147483647 w 10045"/>
              <a:gd name="T25" fmla="*/ 2147483647 h 10019"/>
              <a:gd name="T26" fmla="*/ 2147483647 w 10045"/>
              <a:gd name="T27" fmla="*/ 2147483647 h 10019"/>
              <a:gd name="T28" fmla="*/ 2147483647 w 10045"/>
              <a:gd name="T29" fmla="*/ 2147483647 h 10019"/>
              <a:gd name="T30" fmla="*/ 2147483647 w 10045"/>
              <a:gd name="T31" fmla="*/ 2147483647 h 10019"/>
              <a:gd name="T32" fmla="*/ 2147483647 w 10045"/>
              <a:gd name="T33" fmla="*/ 2147483647 h 10019"/>
              <a:gd name="T34" fmla="*/ 2147483647 w 10045"/>
              <a:gd name="T35" fmla="*/ 2147483647 h 10019"/>
              <a:gd name="T36" fmla="*/ 2147483647 w 10045"/>
              <a:gd name="T37" fmla="*/ 2147483647 h 10019"/>
              <a:gd name="T38" fmla="*/ 2147483647 w 10045"/>
              <a:gd name="T39" fmla="*/ 2147483647 h 10019"/>
              <a:gd name="T40" fmla="*/ 2147483647 w 10045"/>
              <a:gd name="T41" fmla="*/ 2147483647 h 10019"/>
              <a:gd name="T42" fmla="*/ 2147483647 w 10045"/>
              <a:gd name="T43" fmla="*/ 2147483647 h 10019"/>
              <a:gd name="T44" fmla="*/ 2147483647 w 10045"/>
              <a:gd name="T45" fmla="*/ 2147483647 h 10019"/>
              <a:gd name="T46" fmla="*/ 2147483647 w 10045"/>
              <a:gd name="T47" fmla="*/ 2147483647 h 10019"/>
              <a:gd name="T48" fmla="*/ 2147483647 w 10045"/>
              <a:gd name="T49" fmla="*/ 2147483647 h 10019"/>
              <a:gd name="T50" fmla="*/ 2147483647 w 10045"/>
              <a:gd name="T51" fmla="*/ 2147483647 h 10019"/>
              <a:gd name="T52" fmla="*/ 2147483647 w 10045"/>
              <a:gd name="T53" fmla="*/ 2147483647 h 10019"/>
              <a:gd name="T54" fmla="*/ 2147483647 w 10045"/>
              <a:gd name="T55" fmla="*/ 2147483647 h 10019"/>
              <a:gd name="T56" fmla="*/ 2147483647 w 10045"/>
              <a:gd name="T57" fmla="*/ 2147483647 h 10019"/>
              <a:gd name="T58" fmla="*/ 2147483647 w 10045"/>
              <a:gd name="T59" fmla="*/ 2147483647 h 10019"/>
              <a:gd name="T60" fmla="*/ 2147483647 w 10045"/>
              <a:gd name="T61" fmla="*/ 2147483647 h 10019"/>
              <a:gd name="T62" fmla="*/ 2147483647 w 10045"/>
              <a:gd name="T63" fmla="*/ 2147483647 h 10019"/>
              <a:gd name="T64" fmla="*/ 2147483647 w 10045"/>
              <a:gd name="T65" fmla="*/ 2147483647 h 10019"/>
              <a:gd name="T66" fmla="*/ 2147483647 w 10045"/>
              <a:gd name="T67" fmla="*/ 2147483647 h 10019"/>
              <a:gd name="T68" fmla="*/ 2147483647 w 10045"/>
              <a:gd name="T69" fmla="*/ 2147483647 h 10019"/>
              <a:gd name="T70" fmla="*/ 2147483647 w 10045"/>
              <a:gd name="T71" fmla="*/ 2147483647 h 10019"/>
              <a:gd name="T72" fmla="*/ 2147483647 w 10045"/>
              <a:gd name="T73" fmla="*/ 2147483647 h 10019"/>
              <a:gd name="T74" fmla="*/ 2147483647 w 10045"/>
              <a:gd name="T75" fmla="*/ 2147483647 h 10019"/>
              <a:gd name="T76" fmla="*/ 2147483647 w 10045"/>
              <a:gd name="T77" fmla="*/ 2147483647 h 10019"/>
              <a:gd name="T78" fmla="*/ 2147483647 w 10045"/>
              <a:gd name="T79" fmla="*/ 2147483647 h 10019"/>
              <a:gd name="T80" fmla="*/ 2147483647 w 10045"/>
              <a:gd name="T81" fmla="*/ 2147483647 h 10019"/>
              <a:gd name="T82" fmla="*/ 2147483647 w 10045"/>
              <a:gd name="T83" fmla="*/ 2147483647 h 10019"/>
              <a:gd name="T84" fmla="*/ 2147483647 w 10045"/>
              <a:gd name="T85" fmla="*/ 2147483647 h 10019"/>
              <a:gd name="T86" fmla="*/ 2147483647 w 10045"/>
              <a:gd name="T87" fmla="*/ 2147483647 h 10019"/>
              <a:gd name="T88" fmla="*/ 2147483647 w 10045"/>
              <a:gd name="T89" fmla="*/ 2147483647 h 10019"/>
              <a:gd name="T90" fmla="*/ 2147483647 w 10045"/>
              <a:gd name="T91" fmla="*/ 2147483647 h 10019"/>
              <a:gd name="T92" fmla="*/ 2147483647 w 10045"/>
              <a:gd name="T93" fmla="*/ 2147483647 h 10019"/>
              <a:gd name="T94" fmla="*/ 2147483647 w 10045"/>
              <a:gd name="T95" fmla="*/ 2147483647 h 10019"/>
              <a:gd name="T96" fmla="*/ 2147483647 w 10045"/>
              <a:gd name="T97" fmla="*/ 2147483647 h 10019"/>
              <a:gd name="T98" fmla="*/ 2147483647 w 10045"/>
              <a:gd name="T99" fmla="*/ 2147483647 h 10019"/>
              <a:gd name="T100" fmla="*/ 2147483647 w 10045"/>
              <a:gd name="T101" fmla="*/ 2147483647 h 10019"/>
              <a:gd name="T102" fmla="*/ 2147483647 w 10045"/>
              <a:gd name="T103" fmla="*/ 0 h 10019"/>
              <a:gd name="T104" fmla="*/ 2147483647 w 10045"/>
              <a:gd name="T105" fmla="*/ 2147483647 h 10019"/>
              <a:gd name="T106" fmla="*/ 2147483647 w 10045"/>
              <a:gd name="T107" fmla="*/ 2147483647 h 10019"/>
              <a:gd name="T108" fmla="*/ 2147483647 w 10045"/>
              <a:gd name="T109" fmla="*/ 2147483647 h 10019"/>
              <a:gd name="T110" fmla="*/ 2147483647 w 10045"/>
              <a:gd name="T111" fmla="*/ 2147483647 h 10019"/>
              <a:gd name="T112" fmla="*/ 2147483647 w 10045"/>
              <a:gd name="T113" fmla="*/ 2147483647 h 10019"/>
              <a:gd name="T114" fmla="*/ 2147483647 w 10045"/>
              <a:gd name="T115" fmla="*/ 2147483647 h 10019"/>
              <a:gd name="T116" fmla="*/ 2147483647 w 10045"/>
              <a:gd name="T117" fmla="*/ 2147483647 h 10019"/>
              <a:gd name="T118" fmla="*/ 2147483647 w 10045"/>
              <a:gd name="T119" fmla="*/ 2147483647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045"/>
              <a:gd name="T181" fmla="*/ 0 h 10019"/>
              <a:gd name="T182" fmla="*/ 10045 w 10045"/>
              <a:gd name="T183" fmla="*/ 10019 h 1001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Freeform 345"/>
          <p:cNvSpPr>
            <a:spLocks/>
          </p:cNvSpPr>
          <p:nvPr/>
        </p:nvSpPr>
        <p:spPr bwMode="auto">
          <a:xfrm>
            <a:off x="4665663" y="3100388"/>
            <a:ext cx="76200" cy="101600"/>
          </a:xfrm>
          <a:custGeom>
            <a:avLst/>
            <a:gdLst>
              <a:gd name="T0" fmla="*/ 2147483647 w 66"/>
              <a:gd name="T1" fmla="*/ 2147483647 h 90"/>
              <a:gd name="T2" fmla="*/ 2147483647 w 66"/>
              <a:gd name="T3" fmla="*/ 2147483647 h 90"/>
              <a:gd name="T4" fmla="*/ 2147483647 w 66"/>
              <a:gd name="T5" fmla="*/ 2147483647 h 90"/>
              <a:gd name="T6" fmla="*/ 2147483647 w 66"/>
              <a:gd name="T7" fmla="*/ 2147483647 h 90"/>
              <a:gd name="T8" fmla="*/ 2147483647 w 66"/>
              <a:gd name="T9" fmla="*/ 2147483647 h 90"/>
              <a:gd name="T10" fmla="*/ 2147483647 w 66"/>
              <a:gd name="T11" fmla="*/ 2147483647 h 90"/>
              <a:gd name="T12" fmla="*/ 2147483647 w 66"/>
              <a:gd name="T13" fmla="*/ 2147483647 h 90"/>
              <a:gd name="T14" fmla="*/ 2147483647 w 66"/>
              <a:gd name="T15" fmla="*/ 2147483647 h 90"/>
              <a:gd name="T16" fmla="*/ 2147483647 w 66"/>
              <a:gd name="T17" fmla="*/ 2147483647 h 90"/>
              <a:gd name="T18" fmla="*/ 2147483647 w 66"/>
              <a:gd name="T19" fmla="*/ 2147483647 h 90"/>
              <a:gd name="T20" fmla="*/ 2147483647 w 66"/>
              <a:gd name="T21" fmla="*/ 0 h 90"/>
              <a:gd name="T22" fmla="*/ 2147483647 w 66"/>
              <a:gd name="T23" fmla="*/ 2147483647 h 90"/>
              <a:gd name="T24" fmla="*/ 2147483647 w 66"/>
              <a:gd name="T25" fmla="*/ 2147483647 h 90"/>
              <a:gd name="T26" fmla="*/ 2147483647 w 66"/>
              <a:gd name="T27" fmla="*/ 2147483647 h 90"/>
              <a:gd name="T28" fmla="*/ 2147483647 w 66"/>
              <a:gd name="T29" fmla="*/ 2147483647 h 90"/>
              <a:gd name="T30" fmla="*/ 2147483647 w 66"/>
              <a:gd name="T31" fmla="*/ 2147483647 h 90"/>
              <a:gd name="T32" fmla="*/ 0 w 66"/>
              <a:gd name="T33" fmla="*/ 2147483647 h 90"/>
              <a:gd name="T34" fmla="*/ 2147483647 w 66"/>
              <a:gd name="T35" fmla="*/ 2147483647 h 90"/>
              <a:gd name="T36" fmla="*/ 2147483647 w 66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"/>
              <a:gd name="T58" fmla="*/ 0 h 90"/>
              <a:gd name="T59" fmla="*/ 66 w 66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Freeform 346"/>
          <p:cNvSpPr>
            <a:spLocks/>
          </p:cNvSpPr>
          <p:nvPr/>
        </p:nvSpPr>
        <p:spPr bwMode="auto">
          <a:xfrm rot="-633815">
            <a:off x="5046663" y="3533775"/>
            <a:ext cx="158750" cy="163513"/>
          </a:xfrm>
          <a:custGeom>
            <a:avLst/>
            <a:gdLst>
              <a:gd name="T0" fmla="*/ 2147483647 w 9874"/>
              <a:gd name="T1" fmla="*/ 2147483647 h 10000"/>
              <a:gd name="T2" fmla="*/ 2147483647 w 9874"/>
              <a:gd name="T3" fmla="*/ 2147483647 h 10000"/>
              <a:gd name="T4" fmla="*/ 2147483647 w 9874"/>
              <a:gd name="T5" fmla="*/ 2147483647 h 10000"/>
              <a:gd name="T6" fmla="*/ 2147483647 w 9874"/>
              <a:gd name="T7" fmla="*/ 0 h 10000"/>
              <a:gd name="T8" fmla="*/ 2147483647 w 9874"/>
              <a:gd name="T9" fmla="*/ 2147483647 h 10000"/>
              <a:gd name="T10" fmla="*/ 2147483647 w 9874"/>
              <a:gd name="T11" fmla="*/ 2147483647 h 10000"/>
              <a:gd name="T12" fmla="*/ 2147483647 w 9874"/>
              <a:gd name="T13" fmla="*/ 2147483647 h 10000"/>
              <a:gd name="T14" fmla="*/ 2147483647 w 9874"/>
              <a:gd name="T15" fmla="*/ 2147483647 h 10000"/>
              <a:gd name="T16" fmla="*/ 2147483647 w 9874"/>
              <a:gd name="T17" fmla="*/ 2147483647 h 10000"/>
              <a:gd name="T18" fmla="*/ 0 w 9874"/>
              <a:gd name="T19" fmla="*/ 2147483647 h 10000"/>
              <a:gd name="T20" fmla="*/ 2147483647 w 9874"/>
              <a:gd name="T21" fmla="*/ 2147483647 h 10000"/>
              <a:gd name="T22" fmla="*/ 2147483647 w 9874"/>
              <a:gd name="T23" fmla="*/ 2147483647 h 10000"/>
              <a:gd name="T24" fmla="*/ 2147483647 w 9874"/>
              <a:gd name="T25" fmla="*/ 2147483647 h 10000"/>
              <a:gd name="T26" fmla="*/ 2147483647 w 9874"/>
              <a:gd name="T27" fmla="*/ 2147483647 h 10000"/>
              <a:gd name="T28" fmla="*/ 2147483647 w 9874"/>
              <a:gd name="T29" fmla="*/ 2147483647 h 10000"/>
              <a:gd name="T30" fmla="*/ 2147483647 w 9874"/>
              <a:gd name="T31" fmla="*/ 2147483647 h 10000"/>
              <a:gd name="T32" fmla="*/ 2147483647 w 9874"/>
              <a:gd name="T33" fmla="*/ 2147483647 h 10000"/>
              <a:gd name="T34" fmla="*/ 2147483647 w 9874"/>
              <a:gd name="T35" fmla="*/ 2147483647 h 10000"/>
              <a:gd name="T36" fmla="*/ 2147483647 w 9874"/>
              <a:gd name="T37" fmla="*/ 2147483647 h 10000"/>
              <a:gd name="T38" fmla="*/ 2147483647 w 9874"/>
              <a:gd name="T39" fmla="*/ 2147483647 h 10000"/>
              <a:gd name="T40" fmla="*/ 2147483647 w 9874"/>
              <a:gd name="T41" fmla="*/ 2147483647 h 10000"/>
              <a:gd name="T42" fmla="*/ 2147483647 w 9874"/>
              <a:gd name="T43" fmla="*/ 2147483647 h 10000"/>
              <a:gd name="T44" fmla="*/ 2147483647 w 9874"/>
              <a:gd name="T45" fmla="*/ 2147483647 h 10000"/>
              <a:gd name="T46" fmla="*/ 2147483647 w 9874"/>
              <a:gd name="T47" fmla="*/ 2147483647 h 10000"/>
              <a:gd name="T48" fmla="*/ 2147483647 w 9874"/>
              <a:gd name="T49" fmla="*/ 2147483647 h 10000"/>
              <a:gd name="T50" fmla="*/ 2147483647 w 9874"/>
              <a:gd name="T51" fmla="*/ 2147483647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874"/>
              <a:gd name="T79" fmla="*/ 0 h 10000"/>
              <a:gd name="T80" fmla="*/ 9874 w 9874"/>
              <a:gd name="T81" fmla="*/ 10000 h 100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Freeform 351"/>
          <p:cNvSpPr>
            <a:spLocks/>
          </p:cNvSpPr>
          <p:nvPr/>
        </p:nvSpPr>
        <p:spPr bwMode="auto">
          <a:xfrm>
            <a:off x="5037138" y="3279775"/>
            <a:ext cx="204787" cy="16827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0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147736028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000"/>
              <a:gd name="T64" fmla="*/ 0 h 10000"/>
              <a:gd name="T65" fmla="*/ 10000 w 10000"/>
              <a:gd name="T66" fmla="*/ 10000 h 1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" name="Freeform 353"/>
          <p:cNvSpPr>
            <a:spLocks/>
          </p:cNvSpPr>
          <p:nvPr/>
        </p:nvSpPr>
        <p:spPr bwMode="auto">
          <a:xfrm>
            <a:off x="4830763" y="3201988"/>
            <a:ext cx="158750" cy="82550"/>
          </a:xfrm>
          <a:custGeom>
            <a:avLst/>
            <a:gdLst>
              <a:gd name="T0" fmla="*/ 2147483647 w 10569"/>
              <a:gd name="T1" fmla="*/ 1784265045 h 10092"/>
              <a:gd name="T2" fmla="*/ 2147483647 w 10569"/>
              <a:gd name="T3" fmla="*/ 1003709978 h 10092"/>
              <a:gd name="T4" fmla="*/ 2147483647 w 10569"/>
              <a:gd name="T5" fmla="*/ 502000523 h 10092"/>
              <a:gd name="T6" fmla="*/ 2147483647 w 10569"/>
              <a:gd name="T7" fmla="*/ 0 h 10092"/>
              <a:gd name="T8" fmla="*/ 2147483647 w 10569"/>
              <a:gd name="T9" fmla="*/ 250834442 h 10092"/>
              <a:gd name="T10" fmla="*/ 2147483647 w 10569"/>
              <a:gd name="T11" fmla="*/ 0 h 10092"/>
              <a:gd name="T12" fmla="*/ 2147483647 w 10569"/>
              <a:gd name="T13" fmla="*/ 250834442 h 10092"/>
              <a:gd name="T14" fmla="*/ 2147483647 w 10569"/>
              <a:gd name="T15" fmla="*/ 502000523 h 10092"/>
              <a:gd name="T16" fmla="*/ 2147483647 w 10569"/>
              <a:gd name="T17" fmla="*/ 752875340 h 10092"/>
              <a:gd name="T18" fmla="*/ 126895111 w 10569"/>
              <a:gd name="T19" fmla="*/ 1003709978 h 10092"/>
              <a:gd name="T20" fmla="*/ 2147483647 w 10569"/>
              <a:gd name="T21" fmla="*/ 1342794491 h 10092"/>
              <a:gd name="T22" fmla="*/ 2147483647 w 10569"/>
              <a:gd name="T23" fmla="*/ 1800525066 h 10092"/>
              <a:gd name="T24" fmla="*/ 2147483647 w 10569"/>
              <a:gd name="T25" fmla="*/ 2147483647 h 10092"/>
              <a:gd name="T26" fmla="*/ 2147483647 w 10569"/>
              <a:gd name="T27" fmla="*/ 2147483647 h 10092"/>
              <a:gd name="T28" fmla="*/ 2147483647 w 10569"/>
              <a:gd name="T29" fmla="*/ 2147483647 h 10092"/>
              <a:gd name="T30" fmla="*/ 2147483647 w 10569"/>
              <a:gd name="T31" fmla="*/ 2147483647 h 10092"/>
              <a:gd name="T32" fmla="*/ 2147483647 w 10569"/>
              <a:gd name="T33" fmla="*/ 2147483647 h 10092"/>
              <a:gd name="T34" fmla="*/ 2147483647 w 10569"/>
              <a:gd name="T35" fmla="*/ 2147483647 h 10092"/>
              <a:gd name="T36" fmla="*/ 2147483647 w 10569"/>
              <a:gd name="T37" fmla="*/ 2147483647 h 10092"/>
              <a:gd name="T38" fmla="*/ 2147483647 w 10569"/>
              <a:gd name="T39" fmla="*/ 2147483647 h 10092"/>
              <a:gd name="T40" fmla="*/ 2147483647 w 10569"/>
              <a:gd name="T41" fmla="*/ 2147483647 h 10092"/>
              <a:gd name="T42" fmla="*/ 2147483647 w 10569"/>
              <a:gd name="T43" fmla="*/ 2147483647 h 10092"/>
              <a:gd name="T44" fmla="*/ 2147483647 w 10569"/>
              <a:gd name="T45" fmla="*/ 2147483647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569"/>
              <a:gd name="T70" fmla="*/ 0 h 10092"/>
              <a:gd name="T71" fmla="*/ 10569 w 10569"/>
              <a:gd name="T72" fmla="*/ 10092 h 1009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rgbClr val="C0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" name="Freeform 354"/>
          <p:cNvSpPr>
            <a:spLocks/>
          </p:cNvSpPr>
          <p:nvPr/>
        </p:nvSpPr>
        <p:spPr bwMode="auto">
          <a:xfrm>
            <a:off x="4943475" y="3287713"/>
            <a:ext cx="138113" cy="95250"/>
          </a:xfrm>
          <a:custGeom>
            <a:avLst/>
            <a:gdLst>
              <a:gd name="T0" fmla="*/ 2147483647 w 9980"/>
              <a:gd name="T1" fmla="*/ 0 h 10000"/>
              <a:gd name="T2" fmla="*/ 2147483647 w 9980"/>
              <a:gd name="T3" fmla="*/ 1146308766 h 10000"/>
              <a:gd name="T4" fmla="*/ 2147483647 w 9980"/>
              <a:gd name="T5" fmla="*/ 1665488119 h 10000"/>
              <a:gd name="T6" fmla="*/ 2147483647 w 9980"/>
              <a:gd name="T7" fmla="*/ 2147483647 h 10000"/>
              <a:gd name="T8" fmla="*/ 2147483647 w 9980"/>
              <a:gd name="T9" fmla="*/ 1996025302 h 10000"/>
              <a:gd name="T10" fmla="*/ 2147483647 w 9980"/>
              <a:gd name="T11" fmla="*/ 1665488119 h 10000"/>
              <a:gd name="T12" fmla="*/ 2147483647 w 9980"/>
              <a:gd name="T13" fmla="*/ 2147483647 h 10000"/>
              <a:gd name="T14" fmla="*/ 579157901 w 9980"/>
              <a:gd name="T15" fmla="*/ 2147483647 h 10000"/>
              <a:gd name="T16" fmla="*/ 155334883 w 9980"/>
              <a:gd name="T17" fmla="*/ 2147483647 h 10000"/>
              <a:gd name="T18" fmla="*/ 2147483647 w 9980"/>
              <a:gd name="T19" fmla="*/ 2147483647 h 10000"/>
              <a:gd name="T20" fmla="*/ 2147483647 w 9980"/>
              <a:gd name="T21" fmla="*/ 2147483647 h 10000"/>
              <a:gd name="T22" fmla="*/ 2147483647 w 9980"/>
              <a:gd name="T23" fmla="*/ 2147483647 h 10000"/>
              <a:gd name="T24" fmla="*/ 2147483647 w 9980"/>
              <a:gd name="T25" fmla="*/ 2147483647 h 10000"/>
              <a:gd name="T26" fmla="*/ 2147483647 w 9980"/>
              <a:gd name="T27" fmla="*/ 2147483647 h 10000"/>
              <a:gd name="T28" fmla="*/ 2147483647 w 9980"/>
              <a:gd name="T29" fmla="*/ 2147483647 h 10000"/>
              <a:gd name="T30" fmla="*/ 2147483647 w 9980"/>
              <a:gd name="T31" fmla="*/ 2147483647 h 10000"/>
              <a:gd name="T32" fmla="*/ 2147483647 w 9980"/>
              <a:gd name="T33" fmla="*/ 2147483647 h 10000"/>
              <a:gd name="T34" fmla="*/ 2147483647 w 9980"/>
              <a:gd name="T35" fmla="*/ 1146308766 h 10000"/>
              <a:gd name="T36" fmla="*/ 2147483647 w 9980"/>
              <a:gd name="T37" fmla="*/ 94320590 h 10000"/>
              <a:gd name="T38" fmla="*/ 2147483647 w 9980"/>
              <a:gd name="T39" fmla="*/ 250572248 h 10000"/>
              <a:gd name="T40" fmla="*/ 2147483647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980"/>
              <a:gd name="T64" fmla="*/ 0 h 10000"/>
              <a:gd name="T65" fmla="*/ 9980 w 9980"/>
              <a:gd name="T66" fmla="*/ 10000 h 1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Freeform 355"/>
          <p:cNvSpPr>
            <a:spLocks/>
          </p:cNvSpPr>
          <p:nvPr/>
        </p:nvSpPr>
        <p:spPr bwMode="auto">
          <a:xfrm>
            <a:off x="4948238" y="3248025"/>
            <a:ext cx="133350" cy="69850"/>
          </a:xfrm>
          <a:custGeom>
            <a:avLst/>
            <a:gdLst>
              <a:gd name="T0" fmla="*/ 2147483647 w 10000"/>
              <a:gd name="T1" fmla="*/ 85299198 h 9595"/>
              <a:gd name="T2" fmla="*/ 2147483647 w 10000"/>
              <a:gd name="T3" fmla="*/ 13576771 h 9595"/>
              <a:gd name="T4" fmla="*/ 2147483647 w 10000"/>
              <a:gd name="T5" fmla="*/ 14455606 h 9595"/>
              <a:gd name="T6" fmla="*/ 2147483647 w 10000"/>
              <a:gd name="T7" fmla="*/ 85299198 h 9595"/>
              <a:gd name="T8" fmla="*/ 2147483647 w 10000"/>
              <a:gd name="T9" fmla="*/ 409818220 h 9595"/>
              <a:gd name="T10" fmla="*/ 0 w 10000"/>
              <a:gd name="T11" fmla="*/ 734500398 h 9595"/>
              <a:gd name="T12" fmla="*/ 2147483647 w 10000"/>
              <a:gd name="T13" fmla="*/ 1059017528 h 9595"/>
              <a:gd name="T14" fmla="*/ 2147483647 w 10000"/>
              <a:gd name="T15" fmla="*/ 1253991184 h 9595"/>
              <a:gd name="T16" fmla="*/ 2147483647 w 10000"/>
              <a:gd name="T17" fmla="*/ 1401364767 h 9595"/>
              <a:gd name="T18" fmla="*/ 2147483647 w 10000"/>
              <a:gd name="T19" fmla="*/ 1206534611 h 9595"/>
              <a:gd name="T20" fmla="*/ 2147483647 w 10000"/>
              <a:gd name="T21" fmla="*/ 1117738852 h 9595"/>
              <a:gd name="T22" fmla="*/ 2147483647 w 10000"/>
              <a:gd name="T23" fmla="*/ 800069189 h 9595"/>
              <a:gd name="T24" fmla="*/ 2147483647 w 10000"/>
              <a:gd name="T25" fmla="*/ 865641241 h 9595"/>
              <a:gd name="T26" fmla="*/ 2147483647 w 10000"/>
              <a:gd name="T27" fmla="*/ 726321829 h 9595"/>
              <a:gd name="T28" fmla="*/ 2147483647 w 10000"/>
              <a:gd name="T29" fmla="*/ 572221450 h 9595"/>
              <a:gd name="T30" fmla="*/ 2147483647 w 10000"/>
              <a:gd name="T31" fmla="*/ 314602467 h 9595"/>
              <a:gd name="T32" fmla="*/ 2147483647 w 10000"/>
              <a:gd name="T33" fmla="*/ 177307954 h 9595"/>
              <a:gd name="T34" fmla="*/ 2147483647 w 10000"/>
              <a:gd name="T35" fmla="*/ 85299198 h 9595"/>
              <a:gd name="T36" fmla="*/ 2147483647 w 10000"/>
              <a:gd name="T37" fmla="*/ 85299198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00"/>
              <a:gd name="T58" fmla="*/ 0 h 9595"/>
              <a:gd name="T59" fmla="*/ 10000 w 10000"/>
              <a:gd name="T60" fmla="*/ 9595 h 959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" name="Freeform 356"/>
          <p:cNvSpPr>
            <a:spLocks/>
          </p:cNvSpPr>
          <p:nvPr/>
        </p:nvSpPr>
        <p:spPr bwMode="auto">
          <a:xfrm>
            <a:off x="5097463" y="3429000"/>
            <a:ext cx="182562" cy="141288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0 w 10000"/>
              <a:gd name="T5" fmla="*/ 0 h 10000"/>
              <a:gd name="T6" fmla="*/ 0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0 h 10000"/>
              <a:gd name="T46" fmla="*/ 2147483647 w 10000"/>
              <a:gd name="T47" fmla="*/ 2147483647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000"/>
              <a:gd name="T73" fmla="*/ 0 h 10000"/>
              <a:gd name="T74" fmla="*/ 10000 w 10000"/>
              <a:gd name="T75" fmla="*/ 10000 h 100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" name="Freeform 361"/>
          <p:cNvSpPr>
            <a:spLocks/>
          </p:cNvSpPr>
          <p:nvPr/>
        </p:nvSpPr>
        <p:spPr bwMode="auto">
          <a:xfrm>
            <a:off x="4691063" y="3314700"/>
            <a:ext cx="114300" cy="65088"/>
          </a:xfrm>
          <a:custGeom>
            <a:avLst/>
            <a:gdLst>
              <a:gd name="T0" fmla="*/ 2147483647 w 10000"/>
              <a:gd name="T1" fmla="*/ 117523797 h 11466"/>
              <a:gd name="T2" fmla="*/ 2147483647 w 10000"/>
              <a:gd name="T3" fmla="*/ 75272015 h 11466"/>
              <a:gd name="T4" fmla="*/ 2147483647 w 10000"/>
              <a:gd name="T5" fmla="*/ 33020427 h 11466"/>
              <a:gd name="T6" fmla="*/ 2147483647 w 10000"/>
              <a:gd name="T7" fmla="*/ 65841445 h 11466"/>
              <a:gd name="T8" fmla="*/ 2147483647 w 10000"/>
              <a:gd name="T9" fmla="*/ 0 h 11466"/>
              <a:gd name="T10" fmla="*/ 2147483647 w 10000"/>
              <a:gd name="T11" fmla="*/ 63477161 h 11466"/>
              <a:gd name="T12" fmla="*/ 0 w 10000"/>
              <a:gd name="T13" fmla="*/ 202026998 h 11466"/>
              <a:gd name="T14" fmla="*/ 0 w 10000"/>
              <a:gd name="T15" fmla="*/ 286523977 h 11466"/>
              <a:gd name="T16" fmla="*/ 2147483647 w 10000"/>
              <a:gd name="T17" fmla="*/ 286523977 h 11466"/>
              <a:gd name="T18" fmla="*/ 2147483647 w 10000"/>
              <a:gd name="T19" fmla="*/ 387554960 h 11466"/>
              <a:gd name="T20" fmla="*/ 2147483647 w 10000"/>
              <a:gd name="T21" fmla="*/ 371027314 h 11466"/>
              <a:gd name="T22" fmla="*/ 2147483647 w 10000"/>
              <a:gd name="T23" fmla="*/ 305386116 h 11466"/>
              <a:gd name="T24" fmla="*/ 2147483647 w 10000"/>
              <a:gd name="T25" fmla="*/ 342940188 h 11466"/>
              <a:gd name="T26" fmla="*/ 2147483647 w 10000"/>
              <a:gd name="T27" fmla="*/ 286523977 h 11466"/>
              <a:gd name="T28" fmla="*/ 2147483647 w 10000"/>
              <a:gd name="T29" fmla="*/ 244272399 h 11466"/>
              <a:gd name="T30" fmla="*/ 2147483647 w 10000"/>
              <a:gd name="T31" fmla="*/ 244272399 h 11466"/>
              <a:gd name="T32" fmla="*/ 2147483647 w 10000"/>
              <a:gd name="T33" fmla="*/ 202026998 h 11466"/>
              <a:gd name="T34" fmla="*/ 2147483647 w 10000"/>
              <a:gd name="T35" fmla="*/ 117523797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00"/>
              <a:gd name="T55" fmla="*/ 0 h 11466"/>
              <a:gd name="T56" fmla="*/ 10000 w 10000"/>
              <a:gd name="T57" fmla="*/ 11466 h 1146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Freeform 363"/>
          <p:cNvSpPr>
            <a:spLocks/>
          </p:cNvSpPr>
          <p:nvPr/>
        </p:nvSpPr>
        <p:spPr bwMode="auto">
          <a:xfrm>
            <a:off x="4633913" y="3168650"/>
            <a:ext cx="71437" cy="74613"/>
          </a:xfrm>
          <a:custGeom>
            <a:avLst/>
            <a:gdLst>
              <a:gd name="T0" fmla="*/ 306118167 w 10056"/>
              <a:gd name="T1" fmla="*/ 789654260 h 10000"/>
              <a:gd name="T2" fmla="*/ 429904516 w 10056"/>
              <a:gd name="T3" fmla="*/ 1105629567 h 10000"/>
              <a:gd name="T4" fmla="*/ 677586445 w 10056"/>
              <a:gd name="T5" fmla="*/ 1263521596 h 10000"/>
              <a:gd name="T6" fmla="*/ 903376379 w 10056"/>
              <a:gd name="T7" fmla="*/ 1467712347 h 10000"/>
              <a:gd name="T8" fmla="*/ 1135951292 w 10056"/>
              <a:gd name="T9" fmla="*/ 1727539304 h 10000"/>
              <a:gd name="T10" fmla="*/ 1281374917 w 10056"/>
              <a:gd name="T11" fmla="*/ 1300499068 h 10000"/>
              <a:gd name="T12" fmla="*/ 1195147706 w 10056"/>
              <a:gd name="T13" fmla="*/ 984526149 h 10000"/>
              <a:gd name="T14" fmla="*/ 1288556577 w 10056"/>
              <a:gd name="T15" fmla="*/ 566991009 h 10000"/>
              <a:gd name="T16" fmla="*/ 1106983685 w 10056"/>
              <a:gd name="T17" fmla="*/ 409071164 h 10000"/>
              <a:gd name="T18" fmla="*/ 925159143 w 10056"/>
              <a:gd name="T19" fmla="*/ 315789670 h 10000"/>
              <a:gd name="T20" fmla="*/ 677586445 w 10056"/>
              <a:gd name="T21" fmla="*/ 157894715 h 10000"/>
              <a:gd name="T22" fmla="*/ 429904516 w 10056"/>
              <a:gd name="T23" fmla="*/ 157894715 h 10000"/>
              <a:gd name="T24" fmla="*/ 306118167 w 10056"/>
              <a:gd name="T25" fmla="*/ 0 h 10000"/>
              <a:gd name="T26" fmla="*/ 58563413 w 10056"/>
              <a:gd name="T27" fmla="*/ 157894715 h 10000"/>
              <a:gd name="T28" fmla="*/ 0 w 10056"/>
              <a:gd name="T29" fmla="*/ 167744105 h 10000"/>
              <a:gd name="T30" fmla="*/ 116604433 w 10056"/>
              <a:gd name="T31" fmla="*/ 594784758 h 10000"/>
              <a:gd name="T32" fmla="*/ 306118167 w 10056"/>
              <a:gd name="T33" fmla="*/ 789654260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56"/>
              <a:gd name="T52" fmla="*/ 0 h 10000"/>
              <a:gd name="T53" fmla="*/ 10056 w 10056"/>
              <a:gd name="T54" fmla="*/ 10000 h 1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Freeform 252"/>
          <p:cNvSpPr>
            <a:spLocks/>
          </p:cNvSpPr>
          <p:nvPr/>
        </p:nvSpPr>
        <p:spPr bwMode="auto">
          <a:xfrm rot="-466474">
            <a:off x="4865688" y="3344863"/>
            <a:ext cx="88900" cy="47625"/>
          </a:xfrm>
          <a:custGeom>
            <a:avLst/>
            <a:gdLst>
              <a:gd name="T0" fmla="*/ 0 w 1912593"/>
              <a:gd name="T1" fmla="*/ 0 h 1229193"/>
              <a:gd name="T2" fmla="*/ 0 w 1912593"/>
              <a:gd name="T3" fmla="*/ 0 h 1229193"/>
              <a:gd name="T4" fmla="*/ 0 w 1912593"/>
              <a:gd name="T5" fmla="*/ 0 h 1229193"/>
              <a:gd name="T6" fmla="*/ 0 w 1912593"/>
              <a:gd name="T7" fmla="*/ 0 h 1229193"/>
              <a:gd name="T8" fmla="*/ 0 w 1912593"/>
              <a:gd name="T9" fmla="*/ 0 h 1229193"/>
              <a:gd name="T10" fmla="*/ 0 w 1912593"/>
              <a:gd name="T11" fmla="*/ 0 h 1229193"/>
              <a:gd name="T12" fmla="*/ 0 w 1912593"/>
              <a:gd name="T13" fmla="*/ 0 h 1229193"/>
              <a:gd name="T14" fmla="*/ 0 w 1912593"/>
              <a:gd name="T15" fmla="*/ 0 h 1229193"/>
              <a:gd name="T16" fmla="*/ 0 w 1912593"/>
              <a:gd name="T17" fmla="*/ 0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12593"/>
              <a:gd name="T28" fmla="*/ 0 h 1229193"/>
              <a:gd name="T29" fmla="*/ 1912593 w 1912593"/>
              <a:gd name="T30" fmla="*/ 1229193 h 12291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Freeform 253"/>
          <p:cNvSpPr>
            <a:spLocks/>
          </p:cNvSpPr>
          <p:nvPr/>
        </p:nvSpPr>
        <p:spPr bwMode="auto">
          <a:xfrm>
            <a:off x="4870450" y="3354388"/>
            <a:ext cx="142875" cy="149225"/>
          </a:xfrm>
          <a:custGeom>
            <a:avLst/>
            <a:gdLst>
              <a:gd name="T0" fmla="*/ 0 w 3644175"/>
              <a:gd name="T1" fmla="*/ 0 h 3780713"/>
              <a:gd name="T2" fmla="*/ 0 w 3644175"/>
              <a:gd name="T3" fmla="*/ 0 h 3780713"/>
              <a:gd name="T4" fmla="*/ 0 w 3644175"/>
              <a:gd name="T5" fmla="*/ 0 h 3780713"/>
              <a:gd name="T6" fmla="*/ 0 w 3644175"/>
              <a:gd name="T7" fmla="*/ 0 h 3780713"/>
              <a:gd name="T8" fmla="*/ 0 w 3644175"/>
              <a:gd name="T9" fmla="*/ 0 h 3780713"/>
              <a:gd name="T10" fmla="*/ 0 w 3644175"/>
              <a:gd name="T11" fmla="*/ 0 h 3780713"/>
              <a:gd name="T12" fmla="*/ 0 w 3644175"/>
              <a:gd name="T13" fmla="*/ 0 h 3780713"/>
              <a:gd name="T14" fmla="*/ 0 w 3644175"/>
              <a:gd name="T15" fmla="*/ 0 h 3780713"/>
              <a:gd name="T16" fmla="*/ 0 w 3644175"/>
              <a:gd name="T17" fmla="*/ 0 h 3780713"/>
              <a:gd name="T18" fmla="*/ 0 w 3644175"/>
              <a:gd name="T19" fmla="*/ 0 h 3780713"/>
              <a:gd name="T20" fmla="*/ 0 w 3644175"/>
              <a:gd name="T21" fmla="*/ 0 h 3780713"/>
              <a:gd name="T22" fmla="*/ 0 w 3644175"/>
              <a:gd name="T23" fmla="*/ 0 h 3780713"/>
              <a:gd name="T24" fmla="*/ 0 w 3644175"/>
              <a:gd name="T25" fmla="*/ 0 h 3780713"/>
              <a:gd name="T26" fmla="*/ 0 w 3644175"/>
              <a:gd name="T27" fmla="*/ 0 h 3780713"/>
              <a:gd name="T28" fmla="*/ 0 w 3644175"/>
              <a:gd name="T29" fmla="*/ 0 h 3780713"/>
              <a:gd name="T30" fmla="*/ 0 w 3644175"/>
              <a:gd name="T31" fmla="*/ 0 h 3780713"/>
              <a:gd name="T32" fmla="*/ 0 w 3644175"/>
              <a:gd name="T33" fmla="*/ 0 h 3780713"/>
              <a:gd name="T34" fmla="*/ 0 w 3644175"/>
              <a:gd name="T35" fmla="*/ 0 h 3780713"/>
              <a:gd name="T36" fmla="*/ 0 w 3644175"/>
              <a:gd name="T37" fmla="*/ 0 h 3780713"/>
              <a:gd name="T38" fmla="*/ 0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644175"/>
              <a:gd name="T61" fmla="*/ 0 h 3780713"/>
              <a:gd name="T62" fmla="*/ 3644175 w 3644175"/>
              <a:gd name="T63" fmla="*/ 3780713 h 378071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Freeform 254"/>
          <p:cNvSpPr>
            <a:spLocks/>
          </p:cNvSpPr>
          <p:nvPr/>
        </p:nvSpPr>
        <p:spPr bwMode="auto">
          <a:xfrm>
            <a:off x="4929188" y="3406775"/>
            <a:ext cx="98425" cy="98425"/>
          </a:xfrm>
          <a:custGeom>
            <a:avLst/>
            <a:gdLst>
              <a:gd name="T0" fmla="*/ 0 w 2398426"/>
              <a:gd name="T1" fmla="*/ 0 h 2488994"/>
              <a:gd name="T2" fmla="*/ 0 w 2398426"/>
              <a:gd name="T3" fmla="*/ 0 h 2488994"/>
              <a:gd name="T4" fmla="*/ 0 w 2398426"/>
              <a:gd name="T5" fmla="*/ 0 h 2488994"/>
              <a:gd name="T6" fmla="*/ 0 w 2398426"/>
              <a:gd name="T7" fmla="*/ 0 h 2488994"/>
              <a:gd name="T8" fmla="*/ 0 w 2398426"/>
              <a:gd name="T9" fmla="*/ 0 h 2488994"/>
              <a:gd name="T10" fmla="*/ 0 w 2398426"/>
              <a:gd name="T11" fmla="*/ 0 h 2488994"/>
              <a:gd name="T12" fmla="*/ 0 w 2398426"/>
              <a:gd name="T13" fmla="*/ 0 h 2488994"/>
              <a:gd name="T14" fmla="*/ 0 w 2398426"/>
              <a:gd name="T15" fmla="*/ 0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98426"/>
              <a:gd name="T25" fmla="*/ 0 h 2488994"/>
              <a:gd name="T26" fmla="*/ 2398426 w 2398426"/>
              <a:gd name="T27" fmla="*/ 2488994 h 248899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Freeform 255"/>
          <p:cNvSpPr>
            <a:spLocks/>
          </p:cNvSpPr>
          <p:nvPr/>
        </p:nvSpPr>
        <p:spPr bwMode="auto">
          <a:xfrm rot="286500">
            <a:off x="5000625" y="3467100"/>
            <a:ext cx="44450" cy="58738"/>
          </a:xfrm>
          <a:custGeom>
            <a:avLst/>
            <a:gdLst>
              <a:gd name="T0" fmla="*/ 0 w 1259245"/>
              <a:gd name="T1" fmla="*/ 0 h 1506961"/>
              <a:gd name="T2" fmla="*/ 0 w 1259245"/>
              <a:gd name="T3" fmla="*/ 0 h 1506961"/>
              <a:gd name="T4" fmla="*/ 0 w 1259245"/>
              <a:gd name="T5" fmla="*/ 0 h 1506961"/>
              <a:gd name="T6" fmla="*/ 0 w 1259245"/>
              <a:gd name="T7" fmla="*/ 0 h 1506961"/>
              <a:gd name="T8" fmla="*/ 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59245"/>
              <a:gd name="T16" fmla="*/ 0 h 1506961"/>
              <a:gd name="T17" fmla="*/ 1259245 w 1259245"/>
              <a:gd name="T18" fmla="*/ 1506961 h 15069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Freeform 256"/>
          <p:cNvSpPr>
            <a:spLocks/>
          </p:cNvSpPr>
          <p:nvPr/>
        </p:nvSpPr>
        <p:spPr bwMode="auto">
          <a:xfrm>
            <a:off x="5002213" y="3365500"/>
            <a:ext cx="71437" cy="57150"/>
          </a:xfrm>
          <a:custGeom>
            <a:avLst/>
            <a:gdLst>
              <a:gd name="T0" fmla="*/ 0 w 1678899"/>
              <a:gd name="T1" fmla="*/ 0 h 1259174"/>
              <a:gd name="T2" fmla="*/ 0 w 1678899"/>
              <a:gd name="T3" fmla="*/ 0 h 1259174"/>
              <a:gd name="T4" fmla="*/ 0 w 1678899"/>
              <a:gd name="T5" fmla="*/ 0 h 1259174"/>
              <a:gd name="T6" fmla="*/ 0 w 1678899"/>
              <a:gd name="T7" fmla="*/ 0 h 1259174"/>
              <a:gd name="T8" fmla="*/ 0 w 1678899"/>
              <a:gd name="T9" fmla="*/ 0 h 1259174"/>
              <a:gd name="T10" fmla="*/ 0 w 1678899"/>
              <a:gd name="T11" fmla="*/ 0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78899"/>
              <a:gd name="T19" fmla="*/ 0 h 1259174"/>
              <a:gd name="T20" fmla="*/ 1678899 w 1678899"/>
              <a:gd name="T21" fmla="*/ 1259174 h 12591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Freeform 257"/>
          <p:cNvSpPr>
            <a:spLocks/>
          </p:cNvSpPr>
          <p:nvPr/>
        </p:nvSpPr>
        <p:spPr bwMode="auto">
          <a:xfrm>
            <a:off x="5014913" y="3417888"/>
            <a:ext cx="100012" cy="96837"/>
          </a:xfrm>
          <a:custGeom>
            <a:avLst/>
            <a:gdLst>
              <a:gd name="T0" fmla="*/ 0 w 2578308"/>
              <a:gd name="T1" fmla="*/ 0 h 2368446"/>
              <a:gd name="T2" fmla="*/ 0 w 2578308"/>
              <a:gd name="T3" fmla="*/ 0 h 2368446"/>
              <a:gd name="T4" fmla="*/ 0 w 2578308"/>
              <a:gd name="T5" fmla="*/ 0 h 2368446"/>
              <a:gd name="T6" fmla="*/ 0 w 2578308"/>
              <a:gd name="T7" fmla="*/ 0 h 2368446"/>
              <a:gd name="T8" fmla="*/ 0 w 2578308"/>
              <a:gd name="T9" fmla="*/ 0 h 2368446"/>
              <a:gd name="T10" fmla="*/ 0 w 2578308"/>
              <a:gd name="T11" fmla="*/ 0 h 2368446"/>
              <a:gd name="T12" fmla="*/ 0 w 2578308"/>
              <a:gd name="T13" fmla="*/ 0 h 2368446"/>
              <a:gd name="T14" fmla="*/ 0 w 2578308"/>
              <a:gd name="T15" fmla="*/ 0 h 2368446"/>
              <a:gd name="T16" fmla="*/ 0 w 2578308"/>
              <a:gd name="T17" fmla="*/ 0 h 2368446"/>
              <a:gd name="T18" fmla="*/ 0 w 2578308"/>
              <a:gd name="T19" fmla="*/ 0 h 2368446"/>
              <a:gd name="T20" fmla="*/ 0 w 2578308"/>
              <a:gd name="T21" fmla="*/ 0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78308"/>
              <a:gd name="T37" fmla="*/ 0 h 2368446"/>
              <a:gd name="T38" fmla="*/ 2578308 w 2578308"/>
              <a:gd name="T39" fmla="*/ 2368446 h 23684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Freeform 258"/>
          <p:cNvSpPr>
            <a:spLocks/>
          </p:cNvSpPr>
          <p:nvPr/>
        </p:nvSpPr>
        <p:spPr bwMode="auto">
          <a:xfrm>
            <a:off x="5041900" y="3478213"/>
            <a:ext cx="39688" cy="49212"/>
          </a:xfrm>
          <a:custGeom>
            <a:avLst/>
            <a:gdLst>
              <a:gd name="T0" fmla="*/ 0 w 1097536"/>
              <a:gd name="T1" fmla="*/ 0 h 1184223"/>
              <a:gd name="T2" fmla="*/ 0 w 1097536"/>
              <a:gd name="T3" fmla="*/ 0 h 1184223"/>
              <a:gd name="T4" fmla="*/ 0 w 1097536"/>
              <a:gd name="T5" fmla="*/ 0 h 1184223"/>
              <a:gd name="T6" fmla="*/ 0 w 1097536"/>
              <a:gd name="T7" fmla="*/ 0 h 1184223"/>
              <a:gd name="T8" fmla="*/ 0 w 1097536"/>
              <a:gd name="T9" fmla="*/ 0 h 1184223"/>
              <a:gd name="T10" fmla="*/ 0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97536"/>
              <a:gd name="T19" fmla="*/ 0 h 1184223"/>
              <a:gd name="T20" fmla="*/ 1097536 w 1097536"/>
              <a:gd name="T21" fmla="*/ 1184223 h 11842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Freeform 259"/>
          <p:cNvSpPr>
            <a:spLocks/>
          </p:cNvSpPr>
          <p:nvPr/>
        </p:nvSpPr>
        <p:spPr bwMode="auto">
          <a:xfrm>
            <a:off x="5059363" y="3505200"/>
            <a:ext cx="65087" cy="60325"/>
          </a:xfrm>
          <a:custGeom>
            <a:avLst/>
            <a:gdLst>
              <a:gd name="T0" fmla="*/ 0 w 1852882"/>
              <a:gd name="T1" fmla="*/ 0 h 1521018"/>
              <a:gd name="T2" fmla="*/ 0 w 1852882"/>
              <a:gd name="T3" fmla="*/ 0 h 1521018"/>
              <a:gd name="T4" fmla="*/ 0 w 1852882"/>
              <a:gd name="T5" fmla="*/ 0 h 1521018"/>
              <a:gd name="T6" fmla="*/ 0 w 1852882"/>
              <a:gd name="T7" fmla="*/ 0 h 1521018"/>
              <a:gd name="T8" fmla="*/ 0 w 1852882"/>
              <a:gd name="T9" fmla="*/ 0 h 1521018"/>
              <a:gd name="T10" fmla="*/ 0 w 1852882"/>
              <a:gd name="T11" fmla="*/ 0 h 1521018"/>
              <a:gd name="T12" fmla="*/ 0 w 1852882"/>
              <a:gd name="T13" fmla="*/ 0 h 1521018"/>
              <a:gd name="T14" fmla="*/ 0 w 1852882"/>
              <a:gd name="T15" fmla="*/ 0 h 1521018"/>
              <a:gd name="T16" fmla="*/ 0 w 1852882"/>
              <a:gd name="T17" fmla="*/ 0 h 1521018"/>
              <a:gd name="T18" fmla="*/ 0 w 1852882"/>
              <a:gd name="T19" fmla="*/ 0 h 1521018"/>
              <a:gd name="T20" fmla="*/ 0 w 1852882"/>
              <a:gd name="T21" fmla="*/ 0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52882"/>
              <a:gd name="T34" fmla="*/ 0 h 1521018"/>
              <a:gd name="T35" fmla="*/ 1852882 w 1852882"/>
              <a:gd name="T36" fmla="*/ 1521018 h 15210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" name="Freeform 260"/>
          <p:cNvSpPr>
            <a:spLocks/>
          </p:cNvSpPr>
          <p:nvPr/>
        </p:nvSpPr>
        <p:spPr bwMode="auto">
          <a:xfrm>
            <a:off x="5019675" y="3495675"/>
            <a:ext cx="53975" cy="109538"/>
          </a:xfrm>
          <a:custGeom>
            <a:avLst/>
            <a:gdLst>
              <a:gd name="T0" fmla="*/ 0 w 444747"/>
              <a:gd name="T1" fmla="*/ 1 h 900169"/>
              <a:gd name="T2" fmla="*/ 0 w 444747"/>
              <a:gd name="T3" fmla="*/ 1 h 900169"/>
              <a:gd name="T4" fmla="*/ 0 w 444747"/>
              <a:gd name="T5" fmla="*/ 2 h 900169"/>
              <a:gd name="T6" fmla="*/ 1 w 444747"/>
              <a:gd name="T7" fmla="*/ 3 h 900169"/>
              <a:gd name="T8" fmla="*/ 1 w 444747"/>
              <a:gd name="T9" fmla="*/ 3 h 900169"/>
              <a:gd name="T10" fmla="*/ 1 w 444747"/>
              <a:gd name="T11" fmla="*/ 2 h 900169"/>
              <a:gd name="T12" fmla="*/ 1 w 444747"/>
              <a:gd name="T13" fmla="*/ 2 h 900169"/>
              <a:gd name="T14" fmla="*/ 1 w 444747"/>
              <a:gd name="T15" fmla="*/ 2 h 900169"/>
              <a:gd name="T16" fmla="*/ 1 w 444747"/>
              <a:gd name="T17" fmla="*/ 2 h 900169"/>
              <a:gd name="T18" fmla="*/ 1 w 444747"/>
              <a:gd name="T19" fmla="*/ 1 h 900169"/>
              <a:gd name="T20" fmla="*/ 1 w 444747"/>
              <a:gd name="T21" fmla="*/ 0 h 900169"/>
              <a:gd name="T22" fmla="*/ 0 w 444747"/>
              <a:gd name="T23" fmla="*/ 1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4747"/>
              <a:gd name="T37" fmla="*/ 0 h 900169"/>
              <a:gd name="T38" fmla="*/ 444747 w 444747"/>
              <a:gd name="T39" fmla="*/ 900169 h 90016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" y="344488"/>
            <a:ext cx="7796212" cy="555625"/>
          </a:xfrm>
        </p:spPr>
        <p:txBody>
          <a:bodyPr/>
          <a:lstStyle/>
          <a:p>
            <a:pPr eaLnBrk="1" hangingPunct="1"/>
            <a:r>
              <a:rPr lang="en-GB" sz="3200" smtClean="0">
                <a:solidFill>
                  <a:schemeClr val="bg1"/>
                </a:solidFill>
              </a:rPr>
              <a:t>Genotype Contributors</a:t>
            </a:r>
            <a:endParaRPr lang="en-GB" sz="3200" dirty="0" smtClean="0">
              <a:solidFill>
                <a:schemeClr val="bg1"/>
              </a:solidFill>
            </a:endParaRPr>
          </a:p>
        </p:txBody>
      </p:sp>
      <p:sp>
        <p:nvSpPr>
          <p:cNvPr id="2077" name="Text Box 255"/>
          <p:cNvSpPr txBox="1">
            <a:spLocks noChangeArrowheads="1"/>
          </p:cNvSpPr>
          <p:nvPr/>
        </p:nvSpPr>
        <p:spPr bwMode="auto">
          <a:xfrm>
            <a:off x="280988" y="923132"/>
            <a:ext cx="19147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15000"/>
              </a:spcBef>
            </a:pPr>
            <a:r>
              <a:rPr lang="en-US" sz="2200" dirty="0" smtClean="0">
                <a:solidFill>
                  <a:srgbClr val="000000"/>
                </a:solidFill>
              </a:rPr>
              <a:t>by continent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078" name="Freeform 257"/>
          <p:cNvSpPr>
            <a:spLocks/>
          </p:cNvSpPr>
          <p:nvPr/>
        </p:nvSpPr>
        <p:spPr bwMode="auto">
          <a:xfrm>
            <a:off x="4252913" y="3009900"/>
            <a:ext cx="109537" cy="163513"/>
          </a:xfrm>
          <a:custGeom>
            <a:avLst/>
            <a:gdLst>
              <a:gd name="T0" fmla="*/ 2147483647 w 84"/>
              <a:gd name="T1" fmla="*/ 2147483647 h 126"/>
              <a:gd name="T2" fmla="*/ 0 w 84"/>
              <a:gd name="T3" fmla="*/ 2147483647 h 126"/>
              <a:gd name="T4" fmla="*/ 0 w 84"/>
              <a:gd name="T5" fmla="*/ 2147483647 h 126"/>
              <a:gd name="T6" fmla="*/ 2147483647 w 84"/>
              <a:gd name="T7" fmla="*/ 2147483647 h 126"/>
              <a:gd name="T8" fmla="*/ 2147483647 w 84"/>
              <a:gd name="T9" fmla="*/ 2147483647 h 126"/>
              <a:gd name="T10" fmla="*/ 2147483647 w 84"/>
              <a:gd name="T11" fmla="*/ 2147483647 h 126"/>
              <a:gd name="T12" fmla="*/ 2147483647 w 84"/>
              <a:gd name="T13" fmla="*/ 2147483647 h 126"/>
              <a:gd name="T14" fmla="*/ 2147483647 w 84"/>
              <a:gd name="T15" fmla="*/ 2147483647 h 126"/>
              <a:gd name="T16" fmla="*/ 2147483647 w 84"/>
              <a:gd name="T17" fmla="*/ 2147483647 h 126"/>
              <a:gd name="T18" fmla="*/ 2147483647 w 84"/>
              <a:gd name="T19" fmla="*/ 2147483647 h 126"/>
              <a:gd name="T20" fmla="*/ 2147483647 w 84"/>
              <a:gd name="T21" fmla="*/ 2147483647 h 126"/>
              <a:gd name="T22" fmla="*/ 2147483647 w 84"/>
              <a:gd name="T23" fmla="*/ 0 h 126"/>
              <a:gd name="T24" fmla="*/ 2147483647 w 84"/>
              <a:gd name="T25" fmla="*/ 2147483647 h 126"/>
              <a:gd name="T26" fmla="*/ 2147483647 w 84"/>
              <a:gd name="T27" fmla="*/ 2147483647 h 126"/>
              <a:gd name="T28" fmla="*/ 2147483647 w 84"/>
              <a:gd name="T29" fmla="*/ 2147483647 h 126"/>
              <a:gd name="T30" fmla="*/ 2147483647 w 84"/>
              <a:gd name="T31" fmla="*/ 2147483647 h 126"/>
              <a:gd name="T32" fmla="*/ 2147483647 w 84"/>
              <a:gd name="T33" fmla="*/ 2147483647 h 126"/>
              <a:gd name="T34" fmla="*/ 2147483647 w 84"/>
              <a:gd name="T35" fmla="*/ 2147483647 h 126"/>
              <a:gd name="T36" fmla="*/ 2147483647 w 84"/>
              <a:gd name="T37" fmla="*/ 2147483647 h 126"/>
              <a:gd name="T38" fmla="*/ 2147483647 w 84"/>
              <a:gd name="T39" fmla="*/ 2147483647 h 126"/>
              <a:gd name="T40" fmla="*/ 2147483647 w 84"/>
              <a:gd name="T41" fmla="*/ 2147483647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4"/>
              <a:gd name="T64" fmla="*/ 0 h 126"/>
              <a:gd name="T65" fmla="*/ 84 w 84"/>
              <a:gd name="T66" fmla="*/ 126 h 1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" name="Freeform 258"/>
          <p:cNvSpPr>
            <a:spLocks/>
          </p:cNvSpPr>
          <p:nvPr/>
        </p:nvSpPr>
        <p:spPr bwMode="auto">
          <a:xfrm>
            <a:off x="5830888" y="1674813"/>
            <a:ext cx="436562" cy="557212"/>
          </a:xfrm>
          <a:custGeom>
            <a:avLst/>
            <a:gdLst>
              <a:gd name="T0" fmla="*/ 2147483647 w 336"/>
              <a:gd name="T1" fmla="*/ 2147483647 h 427"/>
              <a:gd name="T2" fmla="*/ 2147483647 w 336"/>
              <a:gd name="T3" fmla="*/ 2147483647 h 427"/>
              <a:gd name="T4" fmla="*/ 2147483647 w 336"/>
              <a:gd name="T5" fmla="*/ 2147483647 h 427"/>
              <a:gd name="T6" fmla="*/ 2147483647 w 336"/>
              <a:gd name="T7" fmla="*/ 2147483647 h 427"/>
              <a:gd name="T8" fmla="*/ 2147483647 w 336"/>
              <a:gd name="T9" fmla="*/ 2147483647 h 427"/>
              <a:gd name="T10" fmla="*/ 2147483647 w 336"/>
              <a:gd name="T11" fmla="*/ 2147483647 h 427"/>
              <a:gd name="T12" fmla="*/ 2147483647 w 336"/>
              <a:gd name="T13" fmla="*/ 2147483647 h 427"/>
              <a:gd name="T14" fmla="*/ 2147483647 w 336"/>
              <a:gd name="T15" fmla="*/ 2147483647 h 427"/>
              <a:gd name="T16" fmla="*/ 2147483647 w 336"/>
              <a:gd name="T17" fmla="*/ 2147483647 h 427"/>
              <a:gd name="T18" fmla="*/ 2147483647 w 336"/>
              <a:gd name="T19" fmla="*/ 2147483647 h 427"/>
              <a:gd name="T20" fmla="*/ 2147483647 w 336"/>
              <a:gd name="T21" fmla="*/ 2147483647 h 427"/>
              <a:gd name="T22" fmla="*/ 2147483647 w 336"/>
              <a:gd name="T23" fmla="*/ 0 h 427"/>
              <a:gd name="T24" fmla="*/ 2147483647 w 336"/>
              <a:gd name="T25" fmla="*/ 2147483647 h 427"/>
              <a:gd name="T26" fmla="*/ 2147483647 w 336"/>
              <a:gd name="T27" fmla="*/ 2147483647 h 427"/>
              <a:gd name="T28" fmla="*/ 2147483647 w 336"/>
              <a:gd name="T29" fmla="*/ 2147483647 h 427"/>
              <a:gd name="T30" fmla="*/ 2147483647 w 336"/>
              <a:gd name="T31" fmla="*/ 2147483647 h 427"/>
              <a:gd name="T32" fmla="*/ 2147483647 w 336"/>
              <a:gd name="T33" fmla="*/ 2147483647 h 427"/>
              <a:gd name="T34" fmla="*/ 2147483647 w 336"/>
              <a:gd name="T35" fmla="*/ 2147483647 h 427"/>
              <a:gd name="T36" fmla="*/ 2147483647 w 336"/>
              <a:gd name="T37" fmla="*/ 2147483647 h 427"/>
              <a:gd name="T38" fmla="*/ 2147483647 w 336"/>
              <a:gd name="T39" fmla="*/ 2147483647 h 427"/>
              <a:gd name="T40" fmla="*/ 2147483647 w 336"/>
              <a:gd name="T41" fmla="*/ 2147483647 h 427"/>
              <a:gd name="T42" fmla="*/ 2147483647 w 336"/>
              <a:gd name="T43" fmla="*/ 2147483647 h 427"/>
              <a:gd name="T44" fmla="*/ 2147483647 w 336"/>
              <a:gd name="T45" fmla="*/ 2147483647 h 427"/>
              <a:gd name="T46" fmla="*/ 2147483647 w 336"/>
              <a:gd name="T47" fmla="*/ 2147483647 h 427"/>
              <a:gd name="T48" fmla="*/ 2147483647 w 336"/>
              <a:gd name="T49" fmla="*/ 2147483647 h 427"/>
              <a:gd name="T50" fmla="*/ 2147483647 w 336"/>
              <a:gd name="T51" fmla="*/ 2147483647 h 427"/>
              <a:gd name="T52" fmla="*/ 2147483647 w 336"/>
              <a:gd name="T53" fmla="*/ 2147483647 h 427"/>
              <a:gd name="T54" fmla="*/ 0 w 336"/>
              <a:gd name="T55" fmla="*/ 2147483647 h 427"/>
              <a:gd name="T56" fmla="*/ 2147483647 w 336"/>
              <a:gd name="T57" fmla="*/ 2147483647 h 427"/>
              <a:gd name="T58" fmla="*/ 2147483647 w 336"/>
              <a:gd name="T59" fmla="*/ 2147483647 h 427"/>
              <a:gd name="T60" fmla="*/ 2147483647 w 336"/>
              <a:gd name="T61" fmla="*/ 2147483647 h 427"/>
              <a:gd name="T62" fmla="*/ 2147483647 w 336"/>
              <a:gd name="T63" fmla="*/ 2147483647 h 427"/>
              <a:gd name="T64" fmla="*/ 2147483647 w 336"/>
              <a:gd name="T65" fmla="*/ 2147483647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6"/>
              <a:gd name="T100" fmla="*/ 0 h 427"/>
              <a:gd name="T101" fmla="*/ 336 w 336"/>
              <a:gd name="T102" fmla="*/ 427 h 4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" name="Freeform 259"/>
          <p:cNvSpPr>
            <a:spLocks/>
          </p:cNvSpPr>
          <p:nvPr/>
        </p:nvSpPr>
        <p:spPr bwMode="auto">
          <a:xfrm>
            <a:off x="5572125" y="4953000"/>
            <a:ext cx="166688" cy="346075"/>
          </a:xfrm>
          <a:custGeom>
            <a:avLst/>
            <a:gdLst>
              <a:gd name="T0" fmla="*/ 2147483647 w 126"/>
              <a:gd name="T1" fmla="*/ 2147483647 h 265"/>
              <a:gd name="T2" fmla="*/ 0 w 126"/>
              <a:gd name="T3" fmla="*/ 2147483647 h 265"/>
              <a:gd name="T4" fmla="*/ 2147483647 w 126"/>
              <a:gd name="T5" fmla="*/ 2147483647 h 265"/>
              <a:gd name="T6" fmla="*/ 2147483647 w 126"/>
              <a:gd name="T7" fmla="*/ 2147483647 h 265"/>
              <a:gd name="T8" fmla="*/ 2147483647 w 126"/>
              <a:gd name="T9" fmla="*/ 2147483647 h 265"/>
              <a:gd name="T10" fmla="*/ 2147483647 w 126"/>
              <a:gd name="T11" fmla="*/ 2147483647 h 265"/>
              <a:gd name="T12" fmla="*/ 2147483647 w 126"/>
              <a:gd name="T13" fmla="*/ 2147483647 h 265"/>
              <a:gd name="T14" fmla="*/ 2147483647 w 126"/>
              <a:gd name="T15" fmla="*/ 2147483647 h 265"/>
              <a:gd name="T16" fmla="*/ 2147483647 w 126"/>
              <a:gd name="T17" fmla="*/ 0 h 265"/>
              <a:gd name="T18" fmla="*/ 2147483647 w 126"/>
              <a:gd name="T19" fmla="*/ 2147483647 h 265"/>
              <a:gd name="T20" fmla="*/ 2147483647 w 126"/>
              <a:gd name="T21" fmla="*/ 2147483647 h 265"/>
              <a:gd name="T22" fmla="*/ 2147483647 w 126"/>
              <a:gd name="T23" fmla="*/ 2147483647 h 265"/>
              <a:gd name="T24" fmla="*/ 2147483647 w 126"/>
              <a:gd name="T25" fmla="*/ 2147483647 h 265"/>
              <a:gd name="T26" fmla="*/ 2147483647 w 126"/>
              <a:gd name="T27" fmla="*/ 2147483647 h 265"/>
              <a:gd name="T28" fmla="*/ 2147483647 w 126"/>
              <a:gd name="T29" fmla="*/ 2147483647 h 265"/>
              <a:gd name="T30" fmla="*/ 2147483647 w 126"/>
              <a:gd name="T31" fmla="*/ 2147483647 h 265"/>
              <a:gd name="T32" fmla="*/ 2147483647 w 126"/>
              <a:gd name="T33" fmla="*/ 214748364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6"/>
              <a:gd name="T52" fmla="*/ 0 h 265"/>
              <a:gd name="T53" fmla="*/ 126 w 126"/>
              <a:gd name="T54" fmla="*/ 265 h 2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" name="Freeform 266"/>
          <p:cNvSpPr>
            <a:spLocks/>
          </p:cNvSpPr>
          <p:nvPr/>
        </p:nvSpPr>
        <p:spPr bwMode="auto">
          <a:xfrm>
            <a:off x="8650288" y="5749925"/>
            <a:ext cx="179387" cy="204788"/>
          </a:xfrm>
          <a:custGeom>
            <a:avLst/>
            <a:gdLst>
              <a:gd name="T0" fmla="*/ 0 w 138"/>
              <a:gd name="T1" fmla="*/ 2147483647 h 157"/>
              <a:gd name="T2" fmla="*/ 2147483647 w 138"/>
              <a:gd name="T3" fmla="*/ 2147483647 h 157"/>
              <a:gd name="T4" fmla="*/ 2147483647 w 138"/>
              <a:gd name="T5" fmla="*/ 2147483647 h 157"/>
              <a:gd name="T6" fmla="*/ 2147483647 w 138"/>
              <a:gd name="T7" fmla="*/ 2147483647 h 157"/>
              <a:gd name="T8" fmla="*/ 2147483647 w 138"/>
              <a:gd name="T9" fmla="*/ 2147483647 h 157"/>
              <a:gd name="T10" fmla="*/ 2147483647 w 138"/>
              <a:gd name="T11" fmla="*/ 2147483647 h 157"/>
              <a:gd name="T12" fmla="*/ 2147483647 w 138"/>
              <a:gd name="T13" fmla="*/ 0 h 157"/>
              <a:gd name="T14" fmla="*/ 2147483647 w 138"/>
              <a:gd name="T15" fmla="*/ 2147483647 h 157"/>
              <a:gd name="T16" fmla="*/ 2147483647 w 138"/>
              <a:gd name="T17" fmla="*/ 2147483647 h 157"/>
              <a:gd name="T18" fmla="*/ 2147483647 w 138"/>
              <a:gd name="T19" fmla="*/ 2147483647 h 157"/>
              <a:gd name="T20" fmla="*/ 2147483647 w 138"/>
              <a:gd name="T21" fmla="*/ 2147483647 h 157"/>
              <a:gd name="T22" fmla="*/ 2147483647 w 138"/>
              <a:gd name="T23" fmla="*/ 2147483647 h 157"/>
              <a:gd name="T24" fmla="*/ 2147483647 w 138"/>
              <a:gd name="T25" fmla="*/ 2147483647 h 157"/>
              <a:gd name="T26" fmla="*/ 2147483647 w 138"/>
              <a:gd name="T27" fmla="*/ 2147483647 h 157"/>
              <a:gd name="T28" fmla="*/ 2147483647 w 138"/>
              <a:gd name="T29" fmla="*/ 2147483647 h 157"/>
              <a:gd name="T30" fmla="*/ 2147483647 w 138"/>
              <a:gd name="T31" fmla="*/ 2147483647 h 157"/>
              <a:gd name="T32" fmla="*/ 2147483647 w 138"/>
              <a:gd name="T33" fmla="*/ 2147483647 h 157"/>
              <a:gd name="T34" fmla="*/ 0 w 138"/>
              <a:gd name="T35" fmla="*/ 2147483647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"/>
              <a:gd name="T55" fmla="*/ 0 h 157"/>
              <a:gd name="T56" fmla="*/ 138 w 138"/>
              <a:gd name="T57" fmla="*/ 157 h 15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" name="Freeform 267"/>
          <p:cNvSpPr>
            <a:spLocks/>
          </p:cNvSpPr>
          <p:nvPr/>
        </p:nvSpPr>
        <p:spPr bwMode="auto">
          <a:xfrm>
            <a:off x="8805863" y="5565775"/>
            <a:ext cx="125412" cy="201613"/>
          </a:xfrm>
          <a:custGeom>
            <a:avLst/>
            <a:gdLst>
              <a:gd name="T0" fmla="*/ 2147483647 w 96"/>
              <a:gd name="T1" fmla="*/ 2147483647 h 156"/>
              <a:gd name="T2" fmla="*/ 2147483647 w 96"/>
              <a:gd name="T3" fmla="*/ 2147483647 h 156"/>
              <a:gd name="T4" fmla="*/ 2147483647 w 96"/>
              <a:gd name="T5" fmla="*/ 2147483647 h 156"/>
              <a:gd name="T6" fmla="*/ 0 w 96"/>
              <a:gd name="T7" fmla="*/ 0 h 156"/>
              <a:gd name="T8" fmla="*/ 2147483647 w 96"/>
              <a:gd name="T9" fmla="*/ 2147483647 h 156"/>
              <a:gd name="T10" fmla="*/ 2147483647 w 96"/>
              <a:gd name="T11" fmla="*/ 2147483647 h 156"/>
              <a:gd name="T12" fmla="*/ 2147483647 w 96"/>
              <a:gd name="T13" fmla="*/ 2147483647 h 156"/>
              <a:gd name="T14" fmla="*/ 2147483647 w 96"/>
              <a:gd name="T15" fmla="*/ 2147483647 h 156"/>
              <a:gd name="T16" fmla="*/ 2147483647 w 96"/>
              <a:gd name="T17" fmla="*/ 2147483647 h 156"/>
              <a:gd name="T18" fmla="*/ 2147483647 w 96"/>
              <a:gd name="T19" fmla="*/ 2147483647 h 156"/>
              <a:gd name="T20" fmla="*/ 2147483647 w 96"/>
              <a:gd name="T21" fmla="*/ 2147483647 h 156"/>
              <a:gd name="T22" fmla="*/ 2147483647 w 96"/>
              <a:gd name="T23" fmla="*/ 2147483647 h 156"/>
              <a:gd name="T24" fmla="*/ 2147483647 w 96"/>
              <a:gd name="T25" fmla="*/ 2147483647 h 156"/>
              <a:gd name="T26" fmla="*/ 2147483647 w 96"/>
              <a:gd name="T27" fmla="*/ 2147483647 h 156"/>
              <a:gd name="T28" fmla="*/ 2147483647 w 96"/>
              <a:gd name="T29" fmla="*/ 2147483647 h 156"/>
              <a:gd name="T30" fmla="*/ 2147483647 w 96"/>
              <a:gd name="T31" fmla="*/ 2147483647 h 156"/>
              <a:gd name="T32" fmla="*/ 2147483647 w 96"/>
              <a:gd name="T33" fmla="*/ 2147483647 h 156"/>
              <a:gd name="T34" fmla="*/ 2147483647 w 96"/>
              <a:gd name="T35" fmla="*/ 2147483647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"/>
              <a:gd name="T55" fmla="*/ 0 h 156"/>
              <a:gd name="T56" fmla="*/ 96 w 96"/>
              <a:gd name="T57" fmla="*/ 156 h 15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" name="Freeform 268"/>
          <p:cNvSpPr>
            <a:spLocks/>
          </p:cNvSpPr>
          <p:nvPr/>
        </p:nvSpPr>
        <p:spPr bwMode="auto">
          <a:xfrm>
            <a:off x="7323138" y="4938713"/>
            <a:ext cx="989012" cy="750887"/>
          </a:xfrm>
          <a:custGeom>
            <a:avLst/>
            <a:gdLst>
              <a:gd name="T0" fmla="*/ 2147483647 w 757"/>
              <a:gd name="T1" fmla="*/ 2147483647 h 577"/>
              <a:gd name="T2" fmla="*/ 2147483647 w 757"/>
              <a:gd name="T3" fmla="*/ 2147483647 h 577"/>
              <a:gd name="T4" fmla="*/ 0 w 757"/>
              <a:gd name="T5" fmla="*/ 2147483647 h 577"/>
              <a:gd name="T6" fmla="*/ 2147483647 w 757"/>
              <a:gd name="T7" fmla="*/ 2147483647 h 577"/>
              <a:gd name="T8" fmla="*/ 2147483647 w 757"/>
              <a:gd name="T9" fmla="*/ 2147483647 h 577"/>
              <a:gd name="T10" fmla="*/ 2147483647 w 757"/>
              <a:gd name="T11" fmla="*/ 2147483647 h 577"/>
              <a:gd name="T12" fmla="*/ 2147483647 w 757"/>
              <a:gd name="T13" fmla="*/ 2147483647 h 577"/>
              <a:gd name="T14" fmla="*/ 2147483647 w 757"/>
              <a:gd name="T15" fmla="*/ 2147483647 h 577"/>
              <a:gd name="T16" fmla="*/ 2147483647 w 757"/>
              <a:gd name="T17" fmla="*/ 2147483647 h 577"/>
              <a:gd name="T18" fmla="*/ 2147483647 w 757"/>
              <a:gd name="T19" fmla="*/ 2147483647 h 577"/>
              <a:gd name="T20" fmla="*/ 2147483647 w 757"/>
              <a:gd name="T21" fmla="*/ 0 h 577"/>
              <a:gd name="T22" fmla="*/ 2147483647 w 757"/>
              <a:gd name="T23" fmla="*/ 2147483647 h 577"/>
              <a:gd name="T24" fmla="*/ 2147483647 w 757"/>
              <a:gd name="T25" fmla="*/ 2147483647 h 577"/>
              <a:gd name="T26" fmla="*/ 2147483647 w 757"/>
              <a:gd name="T27" fmla="*/ 2147483647 h 577"/>
              <a:gd name="T28" fmla="*/ 2147483647 w 757"/>
              <a:gd name="T29" fmla="*/ 2147483647 h 577"/>
              <a:gd name="T30" fmla="*/ 2147483647 w 757"/>
              <a:gd name="T31" fmla="*/ 2147483647 h 577"/>
              <a:gd name="T32" fmla="*/ 2147483647 w 757"/>
              <a:gd name="T33" fmla="*/ 2147483647 h 577"/>
              <a:gd name="T34" fmla="*/ 2147483647 w 757"/>
              <a:gd name="T35" fmla="*/ 2147483647 h 577"/>
              <a:gd name="T36" fmla="*/ 2147483647 w 757"/>
              <a:gd name="T37" fmla="*/ 2147483647 h 577"/>
              <a:gd name="T38" fmla="*/ 2147483647 w 757"/>
              <a:gd name="T39" fmla="*/ 2147483647 h 577"/>
              <a:gd name="T40" fmla="*/ 2147483647 w 757"/>
              <a:gd name="T41" fmla="*/ 2147483647 h 577"/>
              <a:gd name="T42" fmla="*/ 2147483647 w 757"/>
              <a:gd name="T43" fmla="*/ 2147483647 h 577"/>
              <a:gd name="T44" fmla="*/ 2147483647 w 757"/>
              <a:gd name="T45" fmla="*/ 2147483647 h 577"/>
              <a:gd name="T46" fmla="*/ 2147483647 w 757"/>
              <a:gd name="T47" fmla="*/ 2147483647 h 577"/>
              <a:gd name="T48" fmla="*/ 2147483647 w 757"/>
              <a:gd name="T49" fmla="*/ 2147483647 h 577"/>
              <a:gd name="T50" fmla="*/ 2147483647 w 757"/>
              <a:gd name="T51" fmla="*/ 2147483647 h 577"/>
              <a:gd name="T52" fmla="*/ 2147483647 w 757"/>
              <a:gd name="T53" fmla="*/ 2147483647 h 577"/>
              <a:gd name="T54" fmla="*/ 2147483647 w 757"/>
              <a:gd name="T55" fmla="*/ 2147483647 h 577"/>
              <a:gd name="T56" fmla="*/ 2147483647 w 757"/>
              <a:gd name="T57" fmla="*/ 2147483647 h 577"/>
              <a:gd name="T58" fmla="*/ 2147483647 w 757"/>
              <a:gd name="T59" fmla="*/ 2147483647 h 577"/>
              <a:gd name="T60" fmla="*/ 2147483647 w 757"/>
              <a:gd name="T61" fmla="*/ 2147483647 h 577"/>
              <a:gd name="T62" fmla="*/ 2147483647 w 757"/>
              <a:gd name="T63" fmla="*/ 2147483647 h 577"/>
              <a:gd name="T64" fmla="*/ 2147483647 w 757"/>
              <a:gd name="T65" fmla="*/ 2147483647 h 577"/>
              <a:gd name="T66" fmla="*/ 2147483647 w 757"/>
              <a:gd name="T67" fmla="*/ 2147483647 h 577"/>
              <a:gd name="T68" fmla="*/ 2147483647 w 757"/>
              <a:gd name="T69" fmla="*/ 2147483647 h 577"/>
              <a:gd name="T70" fmla="*/ 2147483647 w 757"/>
              <a:gd name="T71" fmla="*/ 2147483647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7"/>
              <a:gd name="T109" fmla="*/ 0 h 577"/>
              <a:gd name="T110" fmla="*/ 757 w 757"/>
              <a:gd name="T111" fmla="*/ 577 h 57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rgbClr val="663300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4" name="Freeform 269"/>
          <p:cNvSpPr>
            <a:spLocks/>
          </p:cNvSpPr>
          <p:nvPr/>
        </p:nvSpPr>
        <p:spPr bwMode="auto">
          <a:xfrm>
            <a:off x="8099425" y="5734050"/>
            <a:ext cx="87313" cy="119063"/>
          </a:xfrm>
          <a:custGeom>
            <a:avLst/>
            <a:gdLst>
              <a:gd name="T0" fmla="*/ 0 w 66"/>
              <a:gd name="T1" fmla="*/ 2147483647 h 91"/>
              <a:gd name="T2" fmla="*/ 2147483647 w 66"/>
              <a:gd name="T3" fmla="*/ 2147483647 h 91"/>
              <a:gd name="T4" fmla="*/ 2147483647 w 66"/>
              <a:gd name="T5" fmla="*/ 2147483647 h 91"/>
              <a:gd name="T6" fmla="*/ 2147483647 w 66"/>
              <a:gd name="T7" fmla="*/ 2147483647 h 91"/>
              <a:gd name="T8" fmla="*/ 2147483647 w 66"/>
              <a:gd name="T9" fmla="*/ 2147483647 h 91"/>
              <a:gd name="T10" fmla="*/ 2147483647 w 66"/>
              <a:gd name="T11" fmla="*/ 2147483647 h 91"/>
              <a:gd name="T12" fmla="*/ 2147483647 w 66"/>
              <a:gd name="T13" fmla="*/ 0 h 91"/>
              <a:gd name="T14" fmla="*/ 2147483647 w 66"/>
              <a:gd name="T15" fmla="*/ 2147483647 h 91"/>
              <a:gd name="T16" fmla="*/ 0 w 66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"/>
              <a:gd name="T28" fmla="*/ 0 h 91"/>
              <a:gd name="T29" fmla="*/ 66 w 66"/>
              <a:gd name="T30" fmla="*/ 91 h 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" name="Freeform 271"/>
          <p:cNvSpPr>
            <a:spLocks/>
          </p:cNvSpPr>
          <p:nvPr/>
        </p:nvSpPr>
        <p:spPr bwMode="auto">
          <a:xfrm>
            <a:off x="7259638" y="4486275"/>
            <a:ext cx="227012" cy="265113"/>
          </a:xfrm>
          <a:custGeom>
            <a:avLst/>
            <a:gdLst>
              <a:gd name="T0" fmla="*/ 2147483647 w 174"/>
              <a:gd name="T1" fmla="*/ 2147483647 h 204"/>
              <a:gd name="T2" fmla="*/ 0 w 174"/>
              <a:gd name="T3" fmla="*/ 2147483647 h 204"/>
              <a:gd name="T4" fmla="*/ 0 w 174"/>
              <a:gd name="T5" fmla="*/ 2147483647 h 204"/>
              <a:gd name="T6" fmla="*/ 2147483647 w 174"/>
              <a:gd name="T7" fmla="*/ 2147483647 h 204"/>
              <a:gd name="T8" fmla="*/ 2147483647 w 174"/>
              <a:gd name="T9" fmla="*/ 2147483647 h 204"/>
              <a:gd name="T10" fmla="*/ 2147483647 w 174"/>
              <a:gd name="T11" fmla="*/ 2147483647 h 204"/>
              <a:gd name="T12" fmla="*/ 2147483647 w 174"/>
              <a:gd name="T13" fmla="*/ 2147483647 h 204"/>
              <a:gd name="T14" fmla="*/ 2147483647 w 174"/>
              <a:gd name="T15" fmla="*/ 0 h 204"/>
              <a:gd name="T16" fmla="*/ 2147483647 w 174"/>
              <a:gd name="T17" fmla="*/ 2147483647 h 204"/>
              <a:gd name="T18" fmla="*/ 2147483647 w 174"/>
              <a:gd name="T19" fmla="*/ 2147483647 h 204"/>
              <a:gd name="T20" fmla="*/ 2147483647 w 174"/>
              <a:gd name="T21" fmla="*/ 2147483647 h 204"/>
              <a:gd name="T22" fmla="*/ 2147483647 w 174"/>
              <a:gd name="T23" fmla="*/ 2147483647 h 204"/>
              <a:gd name="T24" fmla="*/ 2147483647 w 174"/>
              <a:gd name="T25" fmla="*/ 2147483647 h 204"/>
              <a:gd name="T26" fmla="*/ 2147483647 w 174"/>
              <a:gd name="T27" fmla="*/ 2147483647 h 204"/>
              <a:gd name="T28" fmla="*/ 2147483647 w 174"/>
              <a:gd name="T29" fmla="*/ 2147483647 h 204"/>
              <a:gd name="T30" fmla="*/ 2147483647 w 174"/>
              <a:gd name="T31" fmla="*/ 2147483647 h 204"/>
              <a:gd name="T32" fmla="*/ 2147483647 w 174"/>
              <a:gd name="T33" fmla="*/ 2147483647 h 204"/>
              <a:gd name="T34" fmla="*/ 2147483647 w 174"/>
              <a:gd name="T35" fmla="*/ 2147483647 h 204"/>
              <a:gd name="T36" fmla="*/ 2147483647 w 174"/>
              <a:gd name="T37" fmla="*/ 2147483647 h 204"/>
              <a:gd name="T38" fmla="*/ 2147483647 w 174"/>
              <a:gd name="T39" fmla="*/ 2147483647 h 204"/>
              <a:gd name="T40" fmla="*/ 2147483647 w 174"/>
              <a:gd name="T41" fmla="*/ 2147483647 h 204"/>
              <a:gd name="T42" fmla="*/ 2147483647 w 174"/>
              <a:gd name="T43" fmla="*/ 2147483647 h 204"/>
              <a:gd name="T44" fmla="*/ 2147483647 w 174"/>
              <a:gd name="T45" fmla="*/ 2147483647 h 204"/>
              <a:gd name="T46" fmla="*/ 2147483647 w 174"/>
              <a:gd name="T47" fmla="*/ 2147483647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4"/>
              <a:gd name="T73" fmla="*/ 0 h 204"/>
              <a:gd name="T74" fmla="*/ 174 w 174"/>
              <a:gd name="T75" fmla="*/ 204 h 20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" name="Freeform 274"/>
          <p:cNvSpPr>
            <a:spLocks/>
          </p:cNvSpPr>
          <p:nvPr/>
        </p:nvSpPr>
        <p:spPr bwMode="auto">
          <a:xfrm>
            <a:off x="7456488" y="4618038"/>
            <a:ext cx="141287" cy="173037"/>
          </a:xfrm>
          <a:custGeom>
            <a:avLst/>
            <a:gdLst>
              <a:gd name="T0" fmla="*/ 2147483647 w 108"/>
              <a:gd name="T1" fmla="*/ 2147483647 h 132"/>
              <a:gd name="T2" fmla="*/ 2147483647 w 108"/>
              <a:gd name="T3" fmla="*/ 2147483647 h 132"/>
              <a:gd name="T4" fmla="*/ 0 w 108"/>
              <a:gd name="T5" fmla="*/ 2147483647 h 132"/>
              <a:gd name="T6" fmla="*/ 2147483647 w 108"/>
              <a:gd name="T7" fmla="*/ 2147483647 h 132"/>
              <a:gd name="T8" fmla="*/ 2147483647 w 108"/>
              <a:gd name="T9" fmla="*/ 2147483647 h 132"/>
              <a:gd name="T10" fmla="*/ 2147483647 w 108"/>
              <a:gd name="T11" fmla="*/ 2147483647 h 132"/>
              <a:gd name="T12" fmla="*/ 2147483647 w 108"/>
              <a:gd name="T13" fmla="*/ 2147483647 h 132"/>
              <a:gd name="T14" fmla="*/ 2147483647 w 108"/>
              <a:gd name="T15" fmla="*/ 0 h 132"/>
              <a:gd name="T16" fmla="*/ 2147483647 w 108"/>
              <a:gd name="T17" fmla="*/ 2147483647 h 132"/>
              <a:gd name="T18" fmla="*/ 2147483647 w 108"/>
              <a:gd name="T19" fmla="*/ 2147483647 h 132"/>
              <a:gd name="T20" fmla="*/ 2147483647 w 108"/>
              <a:gd name="T21" fmla="*/ 2147483647 h 132"/>
              <a:gd name="T22" fmla="*/ 2147483647 w 108"/>
              <a:gd name="T23" fmla="*/ 2147483647 h 132"/>
              <a:gd name="T24" fmla="*/ 2147483647 w 108"/>
              <a:gd name="T25" fmla="*/ 2147483647 h 132"/>
              <a:gd name="T26" fmla="*/ 2147483647 w 108"/>
              <a:gd name="T27" fmla="*/ 2147483647 h 132"/>
              <a:gd name="T28" fmla="*/ 2147483647 w 108"/>
              <a:gd name="T29" fmla="*/ 2147483647 h 132"/>
              <a:gd name="T30" fmla="*/ 2147483647 w 108"/>
              <a:gd name="T31" fmla="*/ 2147483647 h 132"/>
              <a:gd name="T32" fmla="*/ 2147483647 w 108"/>
              <a:gd name="T33" fmla="*/ 2147483647 h 132"/>
              <a:gd name="T34" fmla="*/ 2147483647 w 108"/>
              <a:gd name="T35" fmla="*/ 2147483647 h 132"/>
              <a:gd name="T36" fmla="*/ 2147483647 w 108"/>
              <a:gd name="T37" fmla="*/ 2147483647 h 132"/>
              <a:gd name="T38" fmla="*/ 2147483647 w 108"/>
              <a:gd name="T39" fmla="*/ 2147483647 h 132"/>
              <a:gd name="T40" fmla="*/ 2147483647 w 108"/>
              <a:gd name="T41" fmla="*/ 2147483647 h 132"/>
              <a:gd name="T42" fmla="*/ 2147483647 w 108"/>
              <a:gd name="T43" fmla="*/ 2147483647 h 132"/>
              <a:gd name="T44" fmla="*/ 2147483647 w 108"/>
              <a:gd name="T45" fmla="*/ 2147483647 h 132"/>
              <a:gd name="T46" fmla="*/ 2147483647 w 108"/>
              <a:gd name="T47" fmla="*/ 2147483647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8"/>
              <a:gd name="T73" fmla="*/ 0 h 132"/>
              <a:gd name="T74" fmla="*/ 108 w 108"/>
              <a:gd name="T75" fmla="*/ 132 h 13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" name="Freeform 275"/>
          <p:cNvSpPr>
            <a:spLocks/>
          </p:cNvSpPr>
          <p:nvPr/>
        </p:nvSpPr>
        <p:spPr bwMode="auto">
          <a:xfrm>
            <a:off x="7135813" y="4814888"/>
            <a:ext cx="265112" cy="60325"/>
          </a:xfrm>
          <a:custGeom>
            <a:avLst/>
            <a:gdLst>
              <a:gd name="T0" fmla="*/ 0 w 34"/>
              <a:gd name="T1" fmla="*/ 2147483647 h 8"/>
              <a:gd name="T2" fmla="*/ 2147483647 w 34"/>
              <a:gd name="T3" fmla="*/ 0 h 8"/>
              <a:gd name="T4" fmla="*/ 2147483647 w 34"/>
              <a:gd name="T5" fmla="*/ 0 h 8"/>
              <a:gd name="T6" fmla="*/ 2147483647 w 34"/>
              <a:gd name="T7" fmla="*/ 2147483647 h 8"/>
              <a:gd name="T8" fmla="*/ 2147483647 w 34"/>
              <a:gd name="T9" fmla="*/ 2147483647 h 8"/>
              <a:gd name="T10" fmla="*/ 2147483647 w 34"/>
              <a:gd name="T11" fmla="*/ 2147483647 h 8"/>
              <a:gd name="T12" fmla="*/ 2147483647 w 34"/>
              <a:gd name="T13" fmla="*/ 2147483647 h 8"/>
              <a:gd name="T14" fmla="*/ 2147483647 w 34"/>
              <a:gd name="T15" fmla="*/ 2147483647 h 8"/>
              <a:gd name="T16" fmla="*/ 2147483647 w 34"/>
              <a:gd name="T17" fmla="*/ 2147483647 h 8"/>
              <a:gd name="T18" fmla="*/ 2147483647 w 34"/>
              <a:gd name="T19" fmla="*/ 2147483647 h 8"/>
              <a:gd name="T20" fmla="*/ 0 w 34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8"/>
              <a:gd name="T35" fmla="*/ 34 w 34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8" name="Freeform 276"/>
          <p:cNvSpPr>
            <a:spLocks/>
          </p:cNvSpPr>
          <p:nvPr/>
        </p:nvSpPr>
        <p:spPr bwMode="auto">
          <a:xfrm>
            <a:off x="2928938" y="3178175"/>
            <a:ext cx="158750" cy="179388"/>
          </a:xfrm>
          <a:custGeom>
            <a:avLst/>
            <a:gdLst>
              <a:gd name="T0" fmla="*/ 0 w 120"/>
              <a:gd name="T1" fmla="*/ 2147483647 h 138"/>
              <a:gd name="T2" fmla="*/ 0 w 120"/>
              <a:gd name="T3" fmla="*/ 2147483647 h 138"/>
              <a:gd name="T4" fmla="*/ 2147483647 w 120"/>
              <a:gd name="T5" fmla="*/ 2147483647 h 138"/>
              <a:gd name="T6" fmla="*/ 2147483647 w 120"/>
              <a:gd name="T7" fmla="*/ 2147483647 h 138"/>
              <a:gd name="T8" fmla="*/ 2147483647 w 120"/>
              <a:gd name="T9" fmla="*/ 0 h 138"/>
              <a:gd name="T10" fmla="*/ 2147483647 w 120"/>
              <a:gd name="T11" fmla="*/ 2147483647 h 138"/>
              <a:gd name="T12" fmla="*/ 2147483647 w 120"/>
              <a:gd name="T13" fmla="*/ 2147483647 h 138"/>
              <a:gd name="T14" fmla="*/ 2147483647 w 120"/>
              <a:gd name="T15" fmla="*/ 2147483647 h 138"/>
              <a:gd name="T16" fmla="*/ 2147483647 w 120"/>
              <a:gd name="T17" fmla="*/ 2147483647 h 138"/>
              <a:gd name="T18" fmla="*/ 2147483647 w 120"/>
              <a:gd name="T19" fmla="*/ 2147483647 h 138"/>
              <a:gd name="T20" fmla="*/ 2147483647 w 120"/>
              <a:gd name="T21" fmla="*/ 2147483647 h 138"/>
              <a:gd name="T22" fmla="*/ 2147483647 w 120"/>
              <a:gd name="T23" fmla="*/ 2147483647 h 138"/>
              <a:gd name="T24" fmla="*/ 2147483647 w 120"/>
              <a:gd name="T25" fmla="*/ 2147483647 h 138"/>
              <a:gd name="T26" fmla="*/ 2147483647 w 120"/>
              <a:gd name="T27" fmla="*/ 2147483647 h 138"/>
              <a:gd name="T28" fmla="*/ 2147483647 w 120"/>
              <a:gd name="T29" fmla="*/ 2147483647 h 138"/>
              <a:gd name="T30" fmla="*/ 2147483647 w 120"/>
              <a:gd name="T31" fmla="*/ 2147483647 h 138"/>
              <a:gd name="T32" fmla="*/ 0 w 120"/>
              <a:gd name="T33" fmla="*/ 2147483647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138"/>
              <a:gd name="T53" fmla="*/ 120 w 120"/>
              <a:gd name="T54" fmla="*/ 138 h 1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" name="Freeform 277"/>
          <p:cNvSpPr>
            <a:spLocks/>
          </p:cNvSpPr>
          <p:nvPr/>
        </p:nvSpPr>
        <p:spPr bwMode="auto">
          <a:xfrm>
            <a:off x="2276475" y="4084638"/>
            <a:ext cx="276225" cy="77787"/>
          </a:xfrm>
          <a:custGeom>
            <a:avLst/>
            <a:gdLst>
              <a:gd name="T0" fmla="*/ 2147483647 w 35"/>
              <a:gd name="T1" fmla="*/ 2147483647 h 10"/>
              <a:gd name="T2" fmla="*/ 2147483647 w 35"/>
              <a:gd name="T3" fmla="*/ 0 h 10"/>
              <a:gd name="T4" fmla="*/ 2147483647 w 35"/>
              <a:gd name="T5" fmla="*/ 0 h 10"/>
              <a:gd name="T6" fmla="*/ 2147483647 w 35"/>
              <a:gd name="T7" fmla="*/ 2147483647 h 10"/>
              <a:gd name="T8" fmla="*/ 2147483647 w 35"/>
              <a:gd name="T9" fmla="*/ 2147483647 h 10"/>
              <a:gd name="T10" fmla="*/ 2147483647 w 35"/>
              <a:gd name="T11" fmla="*/ 2147483647 h 10"/>
              <a:gd name="T12" fmla="*/ 2147483647 w 35"/>
              <a:gd name="T13" fmla="*/ 2147483647 h 10"/>
              <a:gd name="T14" fmla="*/ 2147483647 w 35"/>
              <a:gd name="T15" fmla="*/ 2147483647 h 10"/>
              <a:gd name="T16" fmla="*/ 2147483647 w 35"/>
              <a:gd name="T17" fmla="*/ 2147483647 h 10"/>
              <a:gd name="T18" fmla="*/ 2147483647 w 35"/>
              <a:gd name="T19" fmla="*/ 2147483647 h 10"/>
              <a:gd name="T20" fmla="*/ 2147483647 w 35"/>
              <a:gd name="T21" fmla="*/ 2147483647 h 10"/>
              <a:gd name="T22" fmla="*/ 2147483647 w 35"/>
              <a:gd name="T23" fmla="*/ 2147483647 h 10"/>
              <a:gd name="T24" fmla="*/ 2147483647 w 35"/>
              <a:gd name="T25" fmla="*/ 2147483647 h 10"/>
              <a:gd name="T26" fmla="*/ 2147483647 w 35"/>
              <a:gd name="T27" fmla="*/ 2147483647 h 10"/>
              <a:gd name="T28" fmla="*/ 0 w 35"/>
              <a:gd name="T29" fmla="*/ 2147483647 h 10"/>
              <a:gd name="T30" fmla="*/ 2147483647 w 35"/>
              <a:gd name="T31" fmla="*/ 2147483647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"/>
              <a:gd name="T49" fmla="*/ 0 h 10"/>
              <a:gd name="T50" fmla="*/ 35 w 35"/>
              <a:gd name="T51" fmla="*/ 10 h 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0" name="Freeform 278"/>
          <p:cNvSpPr>
            <a:spLocks/>
          </p:cNvSpPr>
          <p:nvPr/>
        </p:nvSpPr>
        <p:spPr bwMode="auto">
          <a:xfrm>
            <a:off x="2552700" y="4170363"/>
            <a:ext cx="171450" cy="47625"/>
          </a:xfrm>
          <a:custGeom>
            <a:avLst/>
            <a:gdLst>
              <a:gd name="T0" fmla="*/ 2147483647 w 132"/>
              <a:gd name="T1" fmla="*/ 0 h 36"/>
              <a:gd name="T2" fmla="*/ 2147483647 w 132"/>
              <a:gd name="T3" fmla="*/ 2147483647 h 36"/>
              <a:gd name="T4" fmla="*/ 0 w 132"/>
              <a:gd name="T5" fmla="*/ 2147483647 h 36"/>
              <a:gd name="T6" fmla="*/ 2147483647 w 132"/>
              <a:gd name="T7" fmla="*/ 2147483647 h 36"/>
              <a:gd name="T8" fmla="*/ 2147483647 w 132"/>
              <a:gd name="T9" fmla="*/ 2147483647 h 36"/>
              <a:gd name="T10" fmla="*/ 2147483647 w 132"/>
              <a:gd name="T11" fmla="*/ 2147483647 h 36"/>
              <a:gd name="T12" fmla="*/ 2147483647 w 132"/>
              <a:gd name="T13" fmla="*/ 2147483647 h 36"/>
              <a:gd name="T14" fmla="*/ 2147483647 w 132"/>
              <a:gd name="T15" fmla="*/ 2147483647 h 36"/>
              <a:gd name="T16" fmla="*/ 2147483647 w 132"/>
              <a:gd name="T17" fmla="*/ 2147483647 h 36"/>
              <a:gd name="T18" fmla="*/ 2147483647 w 132"/>
              <a:gd name="T19" fmla="*/ 0 h 36"/>
              <a:gd name="T20" fmla="*/ 2147483647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2"/>
              <a:gd name="T34" fmla="*/ 0 h 36"/>
              <a:gd name="T35" fmla="*/ 132 w 132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" name="Freeform 279"/>
          <p:cNvSpPr>
            <a:spLocks/>
          </p:cNvSpPr>
          <p:nvPr/>
        </p:nvSpPr>
        <p:spPr bwMode="auto">
          <a:xfrm>
            <a:off x="4814888" y="3643313"/>
            <a:ext cx="77787" cy="46037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2147483647 h 36"/>
              <a:gd name="T10" fmla="*/ 2147483647 w 60"/>
              <a:gd name="T11" fmla="*/ 2147483647 h 36"/>
              <a:gd name="T12" fmla="*/ 0 w 60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"/>
              <a:gd name="T22" fmla="*/ 0 h 36"/>
              <a:gd name="T23" fmla="*/ 60 w 60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" name="Freeform 280"/>
          <p:cNvSpPr>
            <a:spLocks/>
          </p:cNvSpPr>
          <p:nvPr/>
        </p:nvSpPr>
        <p:spPr bwMode="auto">
          <a:xfrm>
            <a:off x="4727575" y="3554413"/>
            <a:ext cx="31750" cy="61912"/>
          </a:xfrm>
          <a:custGeom>
            <a:avLst/>
            <a:gdLst>
              <a:gd name="T0" fmla="*/ 0 w 24"/>
              <a:gd name="T1" fmla="*/ 2147483647 h 48"/>
              <a:gd name="T2" fmla="*/ 2147483647 w 24"/>
              <a:gd name="T3" fmla="*/ 2147483647 h 48"/>
              <a:gd name="T4" fmla="*/ 2147483647 w 24"/>
              <a:gd name="T5" fmla="*/ 0 h 48"/>
              <a:gd name="T6" fmla="*/ 2147483647 w 24"/>
              <a:gd name="T7" fmla="*/ 2147483647 h 48"/>
              <a:gd name="T8" fmla="*/ 2147483647 w 24"/>
              <a:gd name="T9" fmla="*/ 2147483647 h 48"/>
              <a:gd name="T10" fmla="*/ 0 w 24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48"/>
              <a:gd name="T20" fmla="*/ 24 w 24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" name="Freeform 281"/>
          <p:cNvSpPr>
            <a:spLocks/>
          </p:cNvSpPr>
          <p:nvPr/>
        </p:nvSpPr>
        <p:spPr bwMode="auto">
          <a:xfrm>
            <a:off x="4719638" y="3490913"/>
            <a:ext cx="39687" cy="47625"/>
          </a:xfrm>
          <a:custGeom>
            <a:avLst/>
            <a:gdLst>
              <a:gd name="T0" fmla="*/ 0 w 30"/>
              <a:gd name="T1" fmla="*/ 2147483647 h 37"/>
              <a:gd name="T2" fmla="*/ 2147483647 w 30"/>
              <a:gd name="T3" fmla="*/ 0 h 37"/>
              <a:gd name="T4" fmla="*/ 2147483647 w 30"/>
              <a:gd name="T5" fmla="*/ 2147483647 h 37"/>
              <a:gd name="T6" fmla="*/ 2147483647 w 30"/>
              <a:gd name="T7" fmla="*/ 2147483647 h 37"/>
              <a:gd name="T8" fmla="*/ 0 w 30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37"/>
              <a:gd name="T17" fmla="*/ 30 w 30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Freeform 282"/>
          <p:cNvSpPr>
            <a:spLocks/>
          </p:cNvSpPr>
          <p:nvPr/>
        </p:nvSpPr>
        <p:spPr bwMode="auto">
          <a:xfrm>
            <a:off x="5518150" y="3667125"/>
            <a:ext cx="39688" cy="7938"/>
          </a:xfrm>
          <a:custGeom>
            <a:avLst/>
            <a:gdLst>
              <a:gd name="T0" fmla="*/ 2147483647 w 30"/>
              <a:gd name="T1" fmla="*/ 0 h 6"/>
              <a:gd name="T2" fmla="*/ 2147483647 w 30"/>
              <a:gd name="T3" fmla="*/ 0 h 6"/>
              <a:gd name="T4" fmla="*/ 0 w 30"/>
              <a:gd name="T5" fmla="*/ 2147483647 h 6"/>
              <a:gd name="T6" fmla="*/ 2147483647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6"/>
              <a:gd name="T14" fmla="*/ 30 w 3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5" name="Rectangle 283"/>
          <p:cNvSpPr>
            <a:spLocks noChangeArrowheads="1"/>
          </p:cNvSpPr>
          <p:nvPr/>
        </p:nvSpPr>
        <p:spPr bwMode="auto">
          <a:xfrm>
            <a:off x="5378450" y="3898900"/>
            <a:ext cx="0" cy="3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15000"/>
              </a:spcBef>
            </a:pPr>
            <a:endParaRPr lang="en-US"/>
          </a:p>
        </p:txBody>
      </p:sp>
      <p:sp>
        <p:nvSpPr>
          <p:cNvPr id="2096" name="Freeform 284"/>
          <p:cNvSpPr>
            <a:spLocks/>
          </p:cNvSpPr>
          <p:nvPr/>
        </p:nvSpPr>
        <p:spPr bwMode="auto">
          <a:xfrm>
            <a:off x="5119688" y="3517900"/>
            <a:ext cx="492125" cy="179388"/>
          </a:xfrm>
          <a:custGeom>
            <a:avLst/>
            <a:gdLst>
              <a:gd name="T0" fmla="*/ 2147483647 w 10616"/>
              <a:gd name="T1" fmla="*/ 2147483647 h 10000"/>
              <a:gd name="T2" fmla="*/ 2147483647 w 10616"/>
              <a:gd name="T3" fmla="*/ 2147483647 h 10000"/>
              <a:gd name="T4" fmla="*/ 2147483647 w 10616"/>
              <a:gd name="T5" fmla="*/ 2147483647 h 10000"/>
              <a:gd name="T6" fmla="*/ 2147483647 w 10616"/>
              <a:gd name="T7" fmla="*/ 2147483647 h 10000"/>
              <a:gd name="T8" fmla="*/ 2147483647 w 10616"/>
              <a:gd name="T9" fmla="*/ 2147483647 h 10000"/>
              <a:gd name="T10" fmla="*/ 2147483647 w 10616"/>
              <a:gd name="T11" fmla="*/ 2147483647 h 10000"/>
              <a:gd name="T12" fmla="*/ 2147483647 w 10616"/>
              <a:gd name="T13" fmla="*/ 2147483647 h 10000"/>
              <a:gd name="T14" fmla="*/ 2147483647 w 10616"/>
              <a:gd name="T15" fmla="*/ 2147483647 h 10000"/>
              <a:gd name="T16" fmla="*/ 2147483647 w 10616"/>
              <a:gd name="T17" fmla="*/ 2147483647 h 10000"/>
              <a:gd name="T18" fmla="*/ 2147483647 w 10616"/>
              <a:gd name="T19" fmla="*/ 2147483647 h 10000"/>
              <a:gd name="T20" fmla="*/ 2147483647 w 10616"/>
              <a:gd name="T21" fmla="*/ 2147483647 h 10000"/>
              <a:gd name="T22" fmla="*/ 2147483647 w 10616"/>
              <a:gd name="T23" fmla="*/ 2147483647 h 10000"/>
              <a:gd name="T24" fmla="*/ 2147483647 w 10616"/>
              <a:gd name="T25" fmla="*/ 0 h 10000"/>
              <a:gd name="T26" fmla="*/ 2147483647 w 10616"/>
              <a:gd name="T27" fmla="*/ 0 h 10000"/>
              <a:gd name="T28" fmla="*/ 2147483647 w 10616"/>
              <a:gd name="T29" fmla="*/ 2147483647 h 10000"/>
              <a:gd name="T30" fmla="*/ 2147483647 w 10616"/>
              <a:gd name="T31" fmla="*/ 2147483647 h 10000"/>
              <a:gd name="T32" fmla="*/ 2147483647 w 10616"/>
              <a:gd name="T33" fmla="*/ 2147483647 h 10000"/>
              <a:gd name="T34" fmla="*/ 2147483647 w 10616"/>
              <a:gd name="T35" fmla="*/ 2147483647 h 10000"/>
              <a:gd name="T36" fmla="*/ 2147483647 w 10616"/>
              <a:gd name="T37" fmla="*/ 2147483647 h 10000"/>
              <a:gd name="T38" fmla="*/ 2147483647 w 10616"/>
              <a:gd name="T39" fmla="*/ 0 h 10000"/>
              <a:gd name="T40" fmla="*/ 2147483647 w 10616"/>
              <a:gd name="T41" fmla="*/ 0 h 10000"/>
              <a:gd name="T42" fmla="*/ 2147483647 w 10616"/>
              <a:gd name="T43" fmla="*/ 0 h 10000"/>
              <a:gd name="T44" fmla="*/ 2147483647 w 10616"/>
              <a:gd name="T45" fmla="*/ 2147483647 h 10000"/>
              <a:gd name="T46" fmla="*/ 2147483647 w 10616"/>
              <a:gd name="T47" fmla="*/ 2147483647 h 10000"/>
              <a:gd name="T48" fmla="*/ 2147483647 w 10616"/>
              <a:gd name="T49" fmla="*/ 2147483647 h 10000"/>
              <a:gd name="T50" fmla="*/ 2147483647 w 10616"/>
              <a:gd name="T51" fmla="*/ 2147483647 h 10000"/>
              <a:gd name="T52" fmla="*/ 2147483647 w 10616"/>
              <a:gd name="T53" fmla="*/ 2147483647 h 10000"/>
              <a:gd name="T54" fmla="*/ 2147483647 w 10616"/>
              <a:gd name="T55" fmla="*/ 2147483647 h 10000"/>
              <a:gd name="T56" fmla="*/ 2147483647 w 10616"/>
              <a:gd name="T57" fmla="*/ 2147483647 h 10000"/>
              <a:gd name="T58" fmla="*/ 2147483647 w 10616"/>
              <a:gd name="T59" fmla="*/ 2147483647 h 10000"/>
              <a:gd name="T60" fmla="*/ 2147483647 w 10616"/>
              <a:gd name="T61" fmla="*/ 2147483647 h 10000"/>
              <a:gd name="T62" fmla="*/ 0 w 10616"/>
              <a:gd name="T63" fmla="*/ 2147483647 h 10000"/>
              <a:gd name="T64" fmla="*/ 2147483647 w 10616"/>
              <a:gd name="T65" fmla="*/ 2147483647 h 10000"/>
              <a:gd name="T66" fmla="*/ 2147483647 w 10616"/>
              <a:gd name="T67" fmla="*/ 2147483647 h 10000"/>
              <a:gd name="T68" fmla="*/ 2147483647 w 10616"/>
              <a:gd name="T69" fmla="*/ 2147483647 h 10000"/>
              <a:gd name="T70" fmla="*/ 2147483647 w 10616"/>
              <a:gd name="T71" fmla="*/ 2147483647 h 10000"/>
              <a:gd name="T72" fmla="*/ 2147483647 w 10616"/>
              <a:gd name="T73" fmla="*/ 2147483647 h 10000"/>
              <a:gd name="T74" fmla="*/ 2147483647 w 10616"/>
              <a:gd name="T75" fmla="*/ 2147483647 h 10000"/>
              <a:gd name="T76" fmla="*/ 2147483647 w 10616"/>
              <a:gd name="T77" fmla="*/ 2147483647 h 10000"/>
              <a:gd name="T78" fmla="*/ 2147483647 w 10616"/>
              <a:gd name="T79" fmla="*/ 2147483647 h 10000"/>
              <a:gd name="T80" fmla="*/ 2147483647 w 10616"/>
              <a:gd name="T81" fmla="*/ 2147483647 h 10000"/>
              <a:gd name="T82" fmla="*/ 2147483647 w 10616"/>
              <a:gd name="T83" fmla="*/ 2147483647 h 10000"/>
              <a:gd name="T84" fmla="*/ 2147483647 w 10616"/>
              <a:gd name="T85" fmla="*/ 2147483647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616"/>
              <a:gd name="T130" fmla="*/ 0 h 10000"/>
              <a:gd name="T131" fmla="*/ 10616 w 10616"/>
              <a:gd name="T132" fmla="*/ 10000 h 10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7" name="Freeform 285"/>
          <p:cNvSpPr>
            <a:spLocks/>
          </p:cNvSpPr>
          <p:nvPr/>
        </p:nvSpPr>
        <p:spPr bwMode="auto">
          <a:xfrm>
            <a:off x="5367338" y="3667125"/>
            <a:ext cx="180975" cy="146050"/>
          </a:xfrm>
          <a:custGeom>
            <a:avLst/>
            <a:gdLst>
              <a:gd name="T0" fmla="*/ 2147483647 w 139"/>
              <a:gd name="T1" fmla="*/ 2147483647 h 114"/>
              <a:gd name="T2" fmla="*/ 2147483647 w 139"/>
              <a:gd name="T3" fmla="*/ 2147483647 h 114"/>
              <a:gd name="T4" fmla="*/ 2147483647 w 139"/>
              <a:gd name="T5" fmla="*/ 2147483647 h 114"/>
              <a:gd name="T6" fmla="*/ 2147483647 w 139"/>
              <a:gd name="T7" fmla="*/ 2147483647 h 114"/>
              <a:gd name="T8" fmla="*/ 2147483647 w 139"/>
              <a:gd name="T9" fmla="*/ 2147483647 h 114"/>
              <a:gd name="T10" fmla="*/ 2147483647 w 139"/>
              <a:gd name="T11" fmla="*/ 2147483647 h 114"/>
              <a:gd name="T12" fmla="*/ 2147483647 w 139"/>
              <a:gd name="T13" fmla="*/ 0 h 114"/>
              <a:gd name="T14" fmla="*/ 2147483647 w 139"/>
              <a:gd name="T15" fmla="*/ 2147483647 h 114"/>
              <a:gd name="T16" fmla="*/ 2147483647 w 139"/>
              <a:gd name="T17" fmla="*/ 2147483647 h 114"/>
              <a:gd name="T18" fmla="*/ 2147483647 w 139"/>
              <a:gd name="T19" fmla="*/ 2147483647 h 114"/>
              <a:gd name="T20" fmla="*/ 2147483647 w 139"/>
              <a:gd name="T21" fmla="*/ 2147483647 h 114"/>
              <a:gd name="T22" fmla="*/ 2147483647 w 139"/>
              <a:gd name="T23" fmla="*/ 2147483647 h 114"/>
              <a:gd name="T24" fmla="*/ 2147483647 w 139"/>
              <a:gd name="T25" fmla="*/ 2147483647 h 114"/>
              <a:gd name="T26" fmla="*/ 0 w 139"/>
              <a:gd name="T27" fmla="*/ 2147483647 h 114"/>
              <a:gd name="T28" fmla="*/ 2147483647 w 139"/>
              <a:gd name="T29" fmla="*/ 2147483647 h 114"/>
              <a:gd name="T30" fmla="*/ 2147483647 w 139"/>
              <a:gd name="T31" fmla="*/ 2147483647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9"/>
              <a:gd name="T49" fmla="*/ 0 h 114"/>
              <a:gd name="T50" fmla="*/ 139 w 139"/>
              <a:gd name="T51" fmla="*/ 114 h 1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8" name="Freeform 286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7"/>
              <a:gd name="T61" fmla="*/ 0 h 90"/>
              <a:gd name="T62" fmla="*/ 97 w 97"/>
              <a:gd name="T63" fmla="*/ 90 h 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" name="Freeform 287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7"/>
              <a:gd name="T61" fmla="*/ 0 h 90"/>
              <a:gd name="T62" fmla="*/ 97 w 97"/>
              <a:gd name="T63" fmla="*/ 90 h 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0" name="Freeform 288"/>
          <p:cNvSpPr>
            <a:spLocks/>
          </p:cNvSpPr>
          <p:nvPr/>
        </p:nvSpPr>
        <p:spPr bwMode="auto">
          <a:xfrm>
            <a:off x="5783263" y="4002088"/>
            <a:ext cx="119062" cy="77787"/>
          </a:xfrm>
          <a:custGeom>
            <a:avLst/>
            <a:gdLst>
              <a:gd name="T0" fmla="*/ 2147483647 w 90"/>
              <a:gd name="T1" fmla="*/ 2147483647 h 60"/>
              <a:gd name="T2" fmla="*/ 2147483647 w 90"/>
              <a:gd name="T3" fmla="*/ 2147483647 h 60"/>
              <a:gd name="T4" fmla="*/ 2147483647 w 90"/>
              <a:gd name="T5" fmla="*/ 2147483647 h 60"/>
              <a:gd name="T6" fmla="*/ 2147483647 w 90"/>
              <a:gd name="T7" fmla="*/ 2147483647 h 60"/>
              <a:gd name="T8" fmla="*/ 2147483647 w 90"/>
              <a:gd name="T9" fmla="*/ 0 h 60"/>
              <a:gd name="T10" fmla="*/ 2147483647 w 90"/>
              <a:gd name="T11" fmla="*/ 2147483647 h 60"/>
              <a:gd name="T12" fmla="*/ 2147483647 w 90"/>
              <a:gd name="T13" fmla="*/ 2147483647 h 60"/>
              <a:gd name="T14" fmla="*/ 0 w 90"/>
              <a:gd name="T15" fmla="*/ 2147483647 h 60"/>
              <a:gd name="T16" fmla="*/ 2147483647 w 90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60"/>
              <a:gd name="T29" fmla="*/ 90 w 90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1" name="Freeform 289"/>
          <p:cNvSpPr>
            <a:spLocks/>
          </p:cNvSpPr>
          <p:nvPr/>
        </p:nvSpPr>
        <p:spPr bwMode="auto">
          <a:xfrm>
            <a:off x="5800725" y="4032250"/>
            <a:ext cx="187325" cy="217488"/>
          </a:xfrm>
          <a:custGeom>
            <a:avLst/>
            <a:gdLst>
              <a:gd name="T0" fmla="*/ 2147483647 w 24"/>
              <a:gd name="T1" fmla="*/ 2147483647 h 28"/>
              <a:gd name="T2" fmla="*/ 2147483647 w 24"/>
              <a:gd name="T3" fmla="*/ 2147483647 h 28"/>
              <a:gd name="T4" fmla="*/ 2147483647 w 24"/>
              <a:gd name="T5" fmla="*/ 2147483647 h 28"/>
              <a:gd name="T6" fmla="*/ 2147483647 w 24"/>
              <a:gd name="T7" fmla="*/ 2147483647 h 28"/>
              <a:gd name="T8" fmla="*/ 0 w 24"/>
              <a:gd name="T9" fmla="*/ 2147483647 h 28"/>
              <a:gd name="T10" fmla="*/ 2147483647 w 24"/>
              <a:gd name="T11" fmla="*/ 2147483647 h 28"/>
              <a:gd name="T12" fmla="*/ 2147483647 w 24"/>
              <a:gd name="T13" fmla="*/ 2147483647 h 28"/>
              <a:gd name="T14" fmla="*/ 2147483647 w 24"/>
              <a:gd name="T15" fmla="*/ 2147483647 h 28"/>
              <a:gd name="T16" fmla="*/ 2147483647 w 24"/>
              <a:gd name="T17" fmla="*/ 2147483647 h 28"/>
              <a:gd name="T18" fmla="*/ 2147483647 w 24"/>
              <a:gd name="T19" fmla="*/ 2147483647 h 28"/>
              <a:gd name="T20" fmla="*/ 2147483647 w 24"/>
              <a:gd name="T21" fmla="*/ 2147483647 h 28"/>
              <a:gd name="T22" fmla="*/ 2147483647 w 24"/>
              <a:gd name="T23" fmla="*/ 2147483647 h 28"/>
              <a:gd name="T24" fmla="*/ 2147483647 w 24"/>
              <a:gd name="T25" fmla="*/ 0 h 28"/>
              <a:gd name="T26" fmla="*/ 2147483647 w 24"/>
              <a:gd name="T27" fmla="*/ 0 h 28"/>
              <a:gd name="T28" fmla="*/ 2147483647 w 24"/>
              <a:gd name="T29" fmla="*/ 2147483647 h 28"/>
              <a:gd name="T30" fmla="*/ 2147483647 w 24"/>
              <a:gd name="T31" fmla="*/ 2147483647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"/>
              <a:gd name="T49" fmla="*/ 0 h 28"/>
              <a:gd name="T50" fmla="*/ 24 w 24"/>
              <a:gd name="T51" fmla="*/ 28 h 2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2" name="Freeform 290"/>
          <p:cNvSpPr>
            <a:spLocks/>
          </p:cNvSpPr>
          <p:nvPr/>
        </p:nvSpPr>
        <p:spPr bwMode="auto">
          <a:xfrm>
            <a:off x="5565775" y="4171950"/>
            <a:ext cx="265113" cy="165100"/>
          </a:xfrm>
          <a:custGeom>
            <a:avLst/>
            <a:gdLst>
              <a:gd name="T0" fmla="*/ 2147483647 w 34"/>
              <a:gd name="T1" fmla="*/ 0 h 21"/>
              <a:gd name="T2" fmla="*/ 2147483647 w 34"/>
              <a:gd name="T3" fmla="*/ 2147483647 h 21"/>
              <a:gd name="T4" fmla="*/ 2147483647 w 34"/>
              <a:gd name="T5" fmla="*/ 2147483647 h 21"/>
              <a:gd name="T6" fmla="*/ 2147483647 w 34"/>
              <a:gd name="T7" fmla="*/ 2147483647 h 21"/>
              <a:gd name="T8" fmla="*/ 0 w 34"/>
              <a:gd name="T9" fmla="*/ 2147483647 h 21"/>
              <a:gd name="T10" fmla="*/ 2147483647 w 34"/>
              <a:gd name="T11" fmla="*/ 2147483647 h 21"/>
              <a:gd name="T12" fmla="*/ 2147483647 w 34"/>
              <a:gd name="T13" fmla="*/ 2147483647 h 21"/>
              <a:gd name="T14" fmla="*/ 2147483647 w 34"/>
              <a:gd name="T15" fmla="*/ 2147483647 h 21"/>
              <a:gd name="T16" fmla="*/ 2147483647 w 34"/>
              <a:gd name="T17" fmla="*/ 2147483647 h 21"/>
              <a:gd name="T18" fmla="*/ 2147483647 w 34"/>
              <a:gd name="T19" fmla="*/ 2147483647 h 21"/>
              <a:gd name="T20" fmla="*/ 2147483647 w 34"/>
              <a:gd name="T21" fmla="*/ 2147483647 h 21"/>
              <a:gd name="T22" fmla="*/ 2147483647 w 34"/>
              <a:gd name="T23" fmla="*/ 2147483647 h 21"/>
              <a:gd name="T24" fmla="*/ 2147483647 w 34"/>
              <a:gd name="T25" fmla="*/ 2147483647 h 21"/>
              <a:gd name="T26" fmla="*/ 2147483647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21"/>
              <a:gd name="T44" fmla="*/ 34 w 34"/>
              <a:gd name="T45" fmla="*/ 21 h 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3" name="Freeform 291"/>
          <p:cNvSpPr>
            <a:spLocks/>
          </p:cNvSpPr>
          <p:nvPr/>
        </p:nvSpPr>
        <p:spPr bwMode="auto">
          <a:xfrm>
            <a:off x="5378450" y="3813175"/>
            <a:ext cx="492125" cy="422275"/>
          </a:xfrm>
          <a:custGeom>
            <a:avLst/>
            <a:gdLst>
              <a:gd name="T0" fmla="*/ 2147483647 w 63"/>
              <a:gd name="T1" fmla="*/ 2147483647 h 54"/>
              <a:gd name="T2" fmla="*/ 2147483647 w 63"/>
              <a:gd name="T3" fmla="*/ 2147483647 h 54"/>
              <a:gd name="T4" fmla="*/ 2147483647 w 63"/>
              <a:gd name="T5" fmla="*/ 2147483647 h 54"/>
              <a:gd name="T6" fmla="*/ 2147483647 w 63"/>
              <a:gd name="T7" fmla="*/ 2147483647 h 54"/>
              <a:gd name="T8" fmla="*/ 2147483647 w 63"/>
              <a:gd name="T9" fmla="*/ 2147483647 h 54"/>
              <a:gd name="T10" fmla="*/ 2147483647 w 63"/>
              <a:gd name="T11" fmla="*/ 2147483647 h 54"/>
              <a:gd name="T12" fmla="*/ 2147483647 w 63"/>
              <a:gd name="T13" fmla="*/ 2147483647 h 54"/>
              <a:gd name="T14" fmla="*/ 2147483647 w 63"/>
              <a:gd name="T15" fmla="*/ 2147483647 h 54"/>
              <a:gd name="T16" fmla="*/ 2147483647 w 63"/>
              <a:gd name="T17" fmla="*/ 2147483647 h 54"/>
              <a:gd name="T18" fmla="*/ 2147483647 w 63"/>
              <a:gd name="T19" fmla="*/ 2147483647 h 54"/>
              <a:gd name="T20" fmla="*/ 2147483647 w 63"/>
              <a:gd name="T21" fmla="*/ 2147483647 h 54"/>
              <a:gd name="T22" fmla="*/ 2147483647 w 63"/>
              <a:gd name="T23" fmla="*/ 2147483647 h 54"/>
              <a:gd name="T24" fmla="*/ 2147483647 w 63"/>
              <a:gd name="T25" fmla="*/ 2147483647 h 54"/>
              <a:gd name="T26" fmla="*/ 2147483647 w 63"/>
              <a:gd name="T27" fmla="*/ 2147483647 h 54"/>
              <a:gd name="T28" fmla="*/ 2147483647 w 63"/>
              <a:gd name="T29" fmla="*/ 0 h 54"/>
              <a:gd name="T30" fmla="*/ 2147483647 w 63"/>
              <a:gd name="T31" fmla="*/ 0 h 54"/>
              <a:gd name="T32" fmla="*/ 2147483647 w 63"/>
              <a:gd name="T33" fmla="*/ 2147483647 h 54"/>
              <a:gd name="T34" fmla="*/ 2147483647 w 63"/>
              <a:gd name="T35" fmla="*/ 2147483647 h 54"/>
              <a:gd name="T36" fmla="*/ 2147483647 w 63"/>
              <a:gd name="T37" fmla="*/ 2147483647 h 54"/>
              <a:gd name="T38" fmla="*/ 2147483647 w 63"/>
              <a:gd name="T39" fmla="*/ 2147483647 h 54"/>
              <a:gd name="T40" fmla="*/ 2147483647 w 63"/>
              <a:gd name="T41" fmla="*/ 2147483647 h 54"/>
              <a:gd name="T42" fmla="*/ 2147483647 w 63"/>
              <a:gd name="T43" fmla="*/ 2147483647 h 54"/>
              <a:gd name="T44" fmla="*/ 0 w 63"/>
              <a:gd name="T45" fmla="*/ 2147483647 h 54"/>
              <a:gd name="T46" fmla="*/ 2147483647 w 63"/>
              <a:gd name="T47" fmla="*/ 2147483647 h 54"/>
              <a:gd name="T48" fmla="*/ 2147483647 w 63"/>
              <a:gd name="T49" fmla="*/ 2147483647 h 54"/>
              <a:gd name="T50" fmla="*/ 2147483647 w 63"/>
              <a:gd name="T51" fmla="*/ 2147483647 h 54"/>
              <a:gd name="T52" fmla="*/ 2147483647 w 63"/>
              <a:gd name="T53" fmla="*/ 2147483647 h 54"/>
              <a:gd name="T54" fmla="*/ 2147483647 w 63"/>
              <a:gd name="T55" fmla="*/ 2147483647 h 54"/>
              <a:gd name="T56" fmla="*/ 2147483647 w 63"/>
              <a:gd name="T57" fmla="*/ 2147483647 h 54"/>
              <a:gd name="T58" fmla="*/ 2147483647 w 63"/>
              <a:gd name="T59" fmla="*/ 2147483647 h 54"/>
              <a:gd name="T60" fmla="*/ 2147483647 w 63"/>
              <a:gd name="T61" fmla="*/ 2147483647 h 54"/>
              <a:gd name="T62" fmla="*/ 2147483647 w 63"/>
              <a:gd name="T63" fmla="*/ 2147483647 h 54"/>
              <a:gd name="T64" fmla="*/ 2147483647 w 63"/>
              <a:gd name="T65" fmla="*/ 2147483647 h 54"/>
              <a:gd name="T66" fmla="*/ 2147483647 w 63"/>
              <a:gd name="T67" fmla="*/ 2147483647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"/>
              <a:gd name="T103" fmla="*/ 0 h 54"/>
              <a:gd name="T104" fmla="*/ 63 w 63"/>
              <a:gd name="T105" fmla="*/ 54 h 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rgbClr val="00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4" name="Freeform 292"/>
          <p:cNvSpPr>
            <a:spLocks/>
          </p:cNvSpPr>
          <p:nvPr/>
        </p:nvSpPr>
        <p:spPr bwMode="auto">
          <a:xfrm>
            <a:off x="5800725" y="4079875"/>
            <a:ext cx="77788" cy="92075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0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2"/>
              <a:gd name="T17" fmla="*/ 10 w 10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00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5" name="Freeform 293"/>
          <p:cNvSpPr>
            <a:spLocks/>
          </p:cNvSpPr>
          <p:nvPr/>
        </p:nvSpPr>
        <p:spPr bwMode="auto">
          <a:xfrm>
            <a:off x="5462588" y="3657600"/>
            <a:ext cx="249237" cy="250825"/>
          </a:xfrm>
          <a:custGeom>
            <a:avLst/>
            <a:gdLst>
              <a:gd name="T0" fmla="*/ 2147483647 w 192"/>
              <a:gd name="T1" fmla="*/ 2147483647 h 192"/>
              <a:gd name="T2" fmla="*/ 2147483647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2147483647 h 192"/>
              <a:gd name="T10" fmla="*/ 2147483647 w 192"/>
              <a:gd name="T11" fmla="*/ 0 h 192"/>
              <a:gd name="T12" fmla="*/ 2147483647 w 192"/>
              <a:gd name="T13" fmla="*/ 2147483647 h 192"/>
              <a:gd name="T14" fmla="*/ 2147483647 w 192"/>
              <a:gd name="T15" fmla="*/ 2147483647 h 192"/>
              <a:gd name="T16" fmla="*/ 2147483647 w 192"/>
              <a:gd name="T17" fmla="*/ 2147483647 h 192"/>
              <a:gd name="T18" fmla="*/ 2147483647 w 192"/>
              <a:gd name="T19" fmla="*/ 2147483647 h 192"/>
              <a:gd name="T20" fmla="*/ 2147483647 w 192"/>
              <a:gd name="T21" fmla="*/ 2147483647 h 192"/>
              <a:gd name="T22" fmla="*/ 0 w 192"/>
              <a:gd name="T23" fmla="*/ 2147483647 h 192"/>
              <a:gd name="T24" fmla="*/ 0 w 192"/>
              <a:gd name="T25" fmla="*/ 2147483647 h 192"/>
              <a:gd name="T26" fmla="*/ 2147483647 w 192"/>
              <a:gd name="T27" fmla="*/ 2147483647 h 192"/>
              <a:gd name="T28" fmla="*/ 2147483647 w 192"/>
              <a:gd name="T29" fmla="*/ 2147483647 h 192"/>
              <a:gd name="T30" fmla="*/ 2147483647 w 192"/>
              <a:gd name="T31" fmla="*/ 2147483647 h 192"/>
              <a:gd name="T32" fmla="*/ 2147483647 w 192"/>
              <a:gd name="T33" fmla="*/ 2147483647 h 192"/>
              <a:gd name="T34" fmla="*/ 2147483647 w 192"/>
              <a:gd name="T35" fmla="*/ 2147483647 h 192"/>
              <a:gd name="T36" fmla="*/ 2147483647 w 192"/>
              <a:gd name="T37" fmla="*/ 2147483647 h 192"/>
              <a:gd name="T38" fmla="*/ 2147483647 w 192"/>
              <a:gd name="T39" fmla="*/ 2147483647 h 192"/>
              <a:gd name="T40" fmla="*/ 2147483647 w 192"/>
              <a:gd name="T41" fmla="*/ 2147483647 h 192"/>
              <a:gd name="T42" fmla="*/ 2147483647 w 192"/>
              <a:gd name="T43" fmla="*/ 2147483647 h 192"/>
              <a:gd name="T44" fmla="*/ 2147483647 w 192"/>
              <a:gd name="T45" fmla="*/ 2147483647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2"/>
              <a:gd name="T70" fmla="*/ 0 h 192"/>
              <a:gd name="T71" fmla="*/ 192 w 192"/>
              <a:gd name="T72" fmla="*/ 192 h 19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6" name="Freeform 294"/>
          <p:cNvSpPr>
            <a:spLocks/>
          </p:cNvSpPr>
          <p:nvPr/>
        </p:nvSpPr>
        <p:spPr bwMode="auto">
          <a:xfrm>
            <a:off x="5605463" y="3589338"/>
            <a:ext cx="469900" cy="427037"/>
          </a:xfrm>
          <a:custGeom>
            <a:avLst/>
            <a:gdLst>
              <a:gd name="T0" fmla="*/ 2147483647 w 60"/>
              <a:gd name="T1" fmla="*/ 2147483647 h 55"/>
              <a:gd name="T2" fmla="*/ 2147483647 w 60"/>
              <a:gd name="T3" fmla="*/ 2147483647 h 55"/>
              <a:gd name="T4" fmla="*/ 2147483647 w 60"/>
              <a:gd name="T5" fmla="*/ 2147483647 h 55"/>
              <a:gd name="T6" fmla="*/ 2147483647 w 60"/>
              <a:gd name="T7" fmla="*/ 2147483647 h 55"/>
              <a:gd name="T8" fmla="*/ 2147483647 w 60"/>
              <a:gd name="T9" fmla="*/ 2147483647 h 55"/>
              <a:gd name="T10" fmla="*/ 2147483647 w 60"/>
              <a:gd name="T11" fmla="*/ 2147483647 h 55"/>
              <a:gd name="T12" fmla="*/ 2147483647 w 60"/>
              <a:gd name="T13" fmla="*/ 2147483647 h 55"/>
              <a:gd name="T14" fmla="*/ 2147483647 w 60"/>
              <a:gd name="T15" fmla="*/ 2147483647 h 55"/>
              <a:gd name="T16" fmla="*/ 2147483647 w 60"/>
              <a:gd name="T17" fmla="*/ 2147483647 h 55"/>
              <a:gd name="T18" fmla="*/ 2147483647 w 60"/>
              <a:gd name="T19" fmla="*/ 2147483647 h 55"/>
              <a:gd name="T20" fmla="*/ 2147483647 w 60"/>
              <a:gd name="T21" fmla="*/ 2147483647 h 55"/>
              <a:gd name="T22" fmla="*/ 2147483647 w 60"/>
              <a:gd name="T23" fmla="*/ 2147483647 h 55"/>
              <a:gd name="T24" fmla="*/ 2147483647 w 60"/>
              <a:gd name="T25" fmla="*/ 2147483647 h 55"/>
              <a:gd name="T26" fmla="*/ 2147483647 w 60"/>
              <a:gd name="T27" fmla="*/ 2147483647 h 55"/>
              <a:gd name="T28" fmla="*/ 2147483647 w 60"/>
              <a:gd name="T29" fmla="*/ 2147483647 h 55"/>
              <a:gd name="T30" fmla="*/ 2147483647 w 60"/>
              <a:gd name="T31" fmla="*/ 2147483647 h 55"/>
              <a:gd name="T32" fmla="*/ 2147483647 w 60"/>
              <a:gd name="T33" fmla="*/ 2147483647 h 55"/>
              <a:gd name="T34" fmla="*/ 2147483647 w 60"/>
              <a:gd name="T35" fmla="*/ 2147483647 h 55"/>
              <a:gd name="T36" fmla="*/ 2147483647 w 60"/>
              <a:gd name="T37" fmla="*/ 2147483647 h 55"/>
              <a:gd name="T38" fmla="*/ 2147483647 w 60"/>
              <a:gd name="T39" fmla="*/ 2147483647 h 55"/>
              <a:gd name="T40" fmla="*/ 2147483647 w 60"/>
              <a:gd name="T41" fmla="*/ 0 h 55"/>
              <a:gd name="T42" fmla="*/ 2147483647 w 60"/>
              <a:gd name="T43" fmla="*/ 2147483647 h 55"/>
              <a:gd name="T44" fmla="*/ 2147483647 w 60"/>
              <a:gd name="T45" fmla="*/ 2147483647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2147483647 h 55"/>
              <a:gd name="T52" fmla="*/ 2147483647 w 60"/>
              <a:gd name="T53" fmla="*/ 2147483647 h 55"/>
              <a:gd name="T54" fmla="*/ 2147483647 w 60"/>
              <a:gd name="T55" fmla="*/ 2147483647 h 55"/>
              <a:gd name="T56" fmla="*/ 2147483647 w 60"/>
              <a:gd name="T57" fmla="*/ 2147483647 h 55"/>
              <a:gd name="T58" fmla="*/ 2147483647 w 60"/>
              <a:gd name="T59" fmla="*/ 2147483647 h 55"/>
              <a:gd name="T60" fmla="*/ 2147483647 w 60"/>
              <a:gd name="T61" fmla="*/ 2147483647 h 55"/>
              <a:gd name="T62" fmla="*/ 2147483647 w 60"/>
              <a:gd name="T63" fmla="*/ 2147483647 h 55"/>
              <a:gd name="T64" fmla="*/ 2147483647 w 60"/>
              <a:gd name="T65" fmla="*/ 2147483647 h 55"/>
              <a:gd name="T66" fmla="*/ 2147483647 w 60"/>
              <a:gd name="T67" fmla="*/ 2147483647 h 55"/>
              <a:gd name="T68" fmla="*/ 2147483647 w 60"/>
              <a:gd name="T69" fmla="*/ 2147483647 h 55"/>
              <a:gd name="T70" fmla="*/ 2147483647 w 60"/>
              <a:gd name="T71" fmla="*/ 2147483647 h 55"/>
              <a:gd name="T72" fmla="*/ 2147483647 w 60"/>
              <a:gd name="T73" fmla="*/ 2147483647 h 55"/>
              <a:gd name="T74" fmla="*/ 2147483647 w 60"/>
              <a:gd name="T75" fmla="*/ 2147483647 h 55"/>
              <a:gd name="T76" fmla="*/ 2147483647 w 60"/>
              <a:gd name="T77" fmla="*/ 2147483647 h 55"/>
              <a:gd name="T78" fmla="*/ 2147483647 w 60"/>
              <a:gd name="T79" fmla="*/ 2147483647 h 55"/>
              <a:gd name="T80" fmla="*/ 2147483647 w 60"/>
              <a:gd name="T81" fmla="*/ 2147483647 h 55"/>
              <a:gd name="T82" fmla="*/ 2147483647 w 60"/>
              <a:gd name="T83" fmla="*/ 2147483647 h 55"/>
              <a:gd name="T84" fmla="*/ 2147483647 w 60"/>
              <a:gd name="T85" fmla="*/ 2147483647 h 55"/>
              <a:gd name="T86" fmla="*/ 2147483647 w 60"/>
              <a:gd name="T87" fmla="*/ 2147483647 h 55"/>
              <a:gd name="T88" fmla="*/ 2147483647 w 60"/>
              <a:gd name="T89" fmla="*/ 2147483647 h 55"/>
              <a:gd name="T90" fmla="*/ 2147483647 w 60"/>
              <a:gd name="T91" fmla="*/ 2147483647 h 55"/>
              <a:gd name="T92" fmla="*/ 2147483647 w 60"/>
              <a:gd name="T93" fmla="*/ 2147483647 h 55"/>
              <a:gd name="T94" fmla="*/ 2147483647 w 60"/>
              <a:gd name="T95" fmla="*/ 2147483647 h 55"/>
              <a:gd name="T96" fmla="*/ 2147483647 w 60"/>
              <a:gd name="T97" fmla="*/ 2147483647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0"/>
              <a:gd name="T148" fmla="*/ 0 h 55"/>
              <a:gd name="T149" fmla="*/ 60 w 60"/>
              <a:gd name="T150" fmla="*/ 55 h 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rgbClr val="00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7" name="Freeform 299"/>
          <p:cNvSpPr>
            <a:spLocks/>
          </p:cNvSpPr>
          <p:nvPr/>
        </p:nvSpPr>
        <p:spPr bwMode="auto">
          <a:xfrm>
            <a:off x="5013325" y="2963863"/>
            <a:ext cx="158750" cy="107950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0 h 14"/>
              <a:gd name="T10" fmla="*/ 2147483647 w 20"/>
              <a:gd name="T11" fmla="*/ 0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0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2147483647 h 14"/>
              <a:gd name="T32" fmla="*/ 2147483647 w 20"/>
              <a:gd name="T33" fmla="*/ 2147483647 h 14"/>
              <a:gd name="T34" fmla="*/ 2147483647 w 20"/>
              <a:gd name="T35" fmla="*/ 2147483647 h 14"/>
              <a:gd name="T36" fmla="*/ 2147483647 w 20"/>
              <a:gd name="T37" fmla="*/ 2147483647 h 14"/>
              <a:gd name="T38" fmla="*/ 2147483647 w 20"/>
              <a:gd name="T39" fmla="*/ 2147483647 h 14"/>
              <a:gd name="T40" fmla="*/ 2147483647 w 20"/>
              <a:gd name="T41" fmla="*/ 2147483647 h 14"/>
              <a:gd name="T42" fmla="*/ 2147483647 w 20"/>
              <a:gd name="T43" fmla="*/ 2147483647 h 14"/>
              <a:gd name="T44" fmla="*/ 2147483647 w 20"/>
              <a:gd name="T45" fmla="*/ 2147483647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"/>
              <a:gd name="T70" fmla="*/ 0 h 14"/>
              <a:gd name="T71" fmla="*/ 20 w 20"/>
              <a:gd name="T72" fmla="*/ 14 h 1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8" name="Freeform 300"/>
          <p:cNvSpPr>
            <a:spLocks/>
          </p:cNvSpPr>
          <p:nvPr/>
        </p:nvSpPr>
        <p:spPr bwMode="auto">
          <a:xfrm>
            <a:off x="5083175" y="2814638"/>
            <a:ext cx="119063" cy="101600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2147483647 h 78"/>
              <a:gd name="T10" fmla="*/ 2147483647 w 90"/>
              <a:gd name="T11" fmla="*/ 0 h 78"/>
              <a:gd name="T12" fmla="*/ 2147483647 w 90"/>
              <a:gd name="T13" fmla="*/ 0 h 78"/>
              <a:gd name="T14" fmla="*/ 2147483647 w 90"/>
              <a:gd name="T15" fmla="*/ 0 h 78"/>
              <a:gd name="T16" fmla="*/ 0 w 90"/>
              <a:gd name="T17" fmla="*/ 2147483647 h 78"/>
              <a:gd name="T18" fmla="*/ 0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2147483647 w 90"/>
              <a:gd name="T31" fmla="*/ 2147483647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"/>
              <a:gd name="T49" fmla="*/ 0 h 78"/>
              <a:gd name="T50" fmla="*/ 90 w 90"/>
              <a:gd name="T51" fmla="*/ 78 h 7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9" name="Freeform 301"/>
          <p:cNvSpPr>
            <a:spLocks/>
          </p:cNvSpPr>
          <p:nvPr/>
        </p:nvSpPr>
        <p:spPr bwMode="auto">
          <a:xfrm>
            <a:off x="5078413" y="2971800"/>
            <a:ext cx="233362" cy="211138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0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0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27"/>
              <a:gd name="T89" fmla="*/ 30 w 30"/>
              <a:gd name="T90" fmla="*/ 27 h 2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0" name="Freeform 302"/>
          <p:cNvSpPr>
            <a:spLocks/>
          </p:cNvSpPr>
          <p:nvPr/>
        </p:nvSpPr>
        <p:spPr bwMode="auto">
          <a:xfrm>
            <a:off x="5021263" y="2886075"/>
            <a:ext cx="190500" cy="107950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2147483647 w 24"/>
              <a:gd name="T5" fmla="*/ 2147483647 h 14"/>
              <a:gd name="T6" fmla="*/ 2147483647 w 24"/>
              <a:gd name="T7" fmla="*/ 2147483647 h 14"/>
              <a:gd name="T8" fmla="*/ 2147483647 w 24"/>
              <a:gd name="T9" fmla="*/ 2147483647 h 14"/>
              <a:gd name="T10" fmla="*/ 2147483647 w 24"/>
              <a:gd name="T11" fmla="*/ 2147483647 h 14"/>
              <a:gd name="T12" fmla="*/ 2147483647 w 24"/>
              <a:gd name="T13" fmla="*/ 2147483647 h 14"/>
              <a:gd name="T14" fmla="*/ 2147483647 w 24"/>
              <a:gd name="T15" fmla="*/ 2147483647 h 14"/>
              <a:gd name="T16" fmla="*/ 2147483647 w 24"/>
              <a:gd name="T17" fmla="*/ 2147483647 h 14"/>
              <a:gd name="T18" fmla="*/ 2147483647 w 24"/>
              <a:gd name="T19" fmla="*/ 2147483647 h 14"/>
              <a:gd name="T20" fmla="*/ 2147483647 w 24"/>
              <a:gd name="T21" fmla="*/ 2147483647 h 14"/>
              <a:gd name="T22" fmla="*/ 2147483647 w 24"/>
              <a:gd name="T23" fmla="*/ 0 h 14"/>
              <a:gd name="T24" fmla="*/ 2147483647 w 24"/>
              <a:gd name="T25" fmla="*/ 2147483647 h 14"/>
              <a:gd name="T26" fmla="*/ 2147483647 w 24"/>
              <a:gd name="T27" fmla="*/ 2147483647 h 14"/>
              <a:gd name="T28" fmla="*/ 2147483647 w 24"/>
              <a:gd name="T29" fmla="*/ 2147483647 h 14"/>
              <a:gd name="T30" fmla="*/ 2147483647 w 24"/>
              <a:gd name="T31" fmla="*/ 2147483647 h 14"/>
              <a:gd name="T32" fmla="*/ 2147483647 w 24"/>
              <a:gd name="T33" fmla="*/ 2147483647 h 14"/>
              <a:gd name="T34" fmla="*/ 2147483647 w 24"/>
              <a:gd name="T35" fmla="*/ 2147483647 h 14"/>
              <a:gd name="T36" fmla="*/ 0 w 24"/>
              <a:gd name="T37" fmla="*/ 2147483647 h 14"/>
              <a:gd name="T38" fmla="*/ 2147483647 w 24"/>
              <a:gd name="T39" fmla="*/ 2147483647 h 14"/>
              <a:gd name="T40" fmla="*/ 2147483647 w 24"/>
              <a:gd name="T41" fmla="*/ 2147483647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"/>
              <a:gd name="T64" fmla="*/ 0 h 14"/>
              <a:gd name="T65" fmla="*/ 24 w 24"/>
              <a:gd name="T66" fmla="*/ 14 h 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1" name="Freeform 303"/>
          <p:cNvSpPr>
            <a:spLocks/>
          </p:cNvSpPr>
          <p:nvPr/>
        </p:nvSpPr>
        <p:spPr bwMode="auto">
          <a:xfrm>
            <a:off x="4119563" y="4337050"/>
            <a:ext cx="188912" cy="141288"/>
          </a:xfrm>
          <a:custGeom>
            <a:avLst/>
            <a:gdLst>
              <a:gd name="T0" fmla="*/ 2147483647 w 24"/>
              <a:gd name="T1" fmla="*/ 2147483647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2147483647 h 18"/>
              <a:gd name="T10" fmla="*/ 2147483647 w 24"/>
              <a:gd name="T11" fmla="*/ 2147483647 h 18"/>
              <a:gd name="T12" fmla="*/ 2147483647 w 24"/>
              <a:gd name="T13" fmla="*/ 2147483647 h 18"/>
              <a:gd name="T14" fmla="*/ 2147483647 w 24"/>
              <a:gd name="T15" fmla="*/ 2147483647 h 18"/>
              <a:gd name="T16" fmla="*/ 2147483647 w 24"/>
              <a:gd name="T17" fmla="*/ 2147483647 h 18"/>
              <a:gd name="T18" fmla="*/ 2147483647 w 24"/>
              <a:gd name="T19" fmla="*/ 2147483647 h 18"/>
              <a:gd name="T20" fmla="*/ 2147483647 w 24"/>
              <a:gd name="T21" fmla="*/ 2147483647 h 18"/>
              <a:gd name="T22" fmla="*/ 2147483647 w 24"/>
              <a:gd name="T23" fmla="*/ 2147483647 h 18"/>
              <a:gd name="T24" fmla="*/ 2147483647 w 24"/>
              <a:gd name="T25" fmla="*/ 2147483647 h 18"/>
              <a:gd name="T26" fmla="*/ 2147483647 w 24"/>
              <a:gd name="T27" fmla="*/ 2147483647 h 18"/>
              <a:gd name="T28" fmla="*/ 2147483647 w 24"/>
              <a:gd name="T29" fmla="*/ 2147483647 h 18"/>
              <a:gd name="T30" fmla="*/ 2147483647 w 24"/>
              <a:gd name="T31" fmla="*/ 2147483647 h 18"/>
              <a:gd name="T32" fmla="*/ 2147483647 w 24"/>
              <a:gd name="T33" fmla="*/ 0 h 18"/>
              <a:gd name="T34" fmla="*/ 2147483647 w 24"/>
              <a:gd name="T35" fmla="*/ 0 h 18"/>
              <a:gd name="T36" fmla="*/ 2147483647 w 24"/>
              <a:gd name="T37" fmla="*/ 2147483647 h 18"/>
              <a:gd name="T38" fmla="*/ 2147483647 w 24"/>
              <a:gd name="T39" fmla="*/ 2147483647 h 18"/>
              <a:gd name="T40" fmla="*/ 2147483647 w 24"/>
              <a:gd name="T41" fmla="*/ 2147483647 h 18"/>
              <a:gd name="T42" fmla="*/ 0 w 24"/>
              <a:gd name="T43" fmla="*/ 2147483647 h 18"/>
              <a:gd name="T44" fmla="*/ 2147483647 w 24"/>
              <a:gd name="T45" fmla="*/ 2147483647 h 18"/>
              <a:gd name="T46" fmla="*/ 2147483647 w 24"/>
              <a:gd name="T47" fmla="*/ 2147483647 h 18"/>
              <a:gd name="T48" fmla="*/ 2147483647 w 24"/>
              <a:gd name="T49" fmla="*/ 2147483647 h 18"/>
              <a:gd name="T50" fmla="*/ 2147483647 w 24"/>
              <a:gd name="T51" fmla="*/ 2147483647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4"/>
              <a:gd name="T79" fmla="*/ 0 h 18"/>
              <a:gd name="T80" fmla="*/ 24 w 24"/>
              <a:gd name="T81" fmla="*/ 18 h 1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2" name="Freeform 304"/>
          <p:cNvSpPr>
            <a:spLocks/>
          </p:cNvSpPr>
          <p:nvPr/>
        </p:nvSpPr>
        <p:spPr bwMode="auto">
          <a:xfrm>
            <a:off x="4073525" y="4235450"/>
            <a:ext cx="147638" cy="111125"/>
          </a:xfrm>
          <a:custGeom>
            <a:avLst/>
            <a:gdLst>
              <a:gd name="T0" fmla="*/ 2147483647 w 114"/>
              <a:gd name="T1" fmla="*/ 2147483647 h 85"/>
              <a:gd name="T2" fmla="*/ 2147483647 w 114"/>
              <a:gd name="T3" fmla="*/ 2147483647 h 85"/>
              <a:gd name="T4" fmla="*/ 2147483647 w 114"/>
              <a:gd name="T5" fmla="*/ 2147483647 h 85"/>
              <a:gd name="T6" fmla="*/ 2147483647 w 114"/>
              <a:gd name="T7" fmla="*/ 2147483647 h 85"/>
              <a:gd name="T8" fmla="*/ 2147483647 w 114"/>
              <a:gd name="T9" fmla="*/ 2147483647 h 85"/>
              <a:gd name="T10" fmla="*/ 2147483647 w 114"/>
              <a:gd name="T11" fmla="*/ 2147483647 h 85"/>
              <a:gd name="T12" fmla="*/ 2147483647 w 114"/>
              <a:gd name="T13" fmla="*/ 2147483647 h 85"/>
              <a:gd name="T14" fmla="*/ 2147483647 w 114"/>
              <a:gd name="T15" fmla="*/ 2147483647 h 85"/>
              <a:gd name="T16" fmla="*/ 2147483647 w 114"/>
              <a:gd name="T17" fmla="*/ 2147483647 h 85"/>
              <a:gd name="T18" fmla="*/ 2147483647 w 114"/>
              <a:gd name="T19" fmla="*/ 2147483647 h 85"/>
              <a:gd name="T20" fmla="*/ 2147483647 w 114"/>
              <a:gd name="T21" fmla="*/ 2147483647 h 85"/>
              <a:gd name="T22" fmla="*/ 2147483647 w 114"/>
              <a:gd name="T23" fmla="*/ 0 h 85"/>
              <a:gd name="T24" fmla="*/ 2147483647 w 114"/>
              <a:gd name="T25" fmla="*/ 2147483647 h 85"/>
              <a:gd name="T26" fmla="*/ 2147483647 w 114"/>
              <a:gd name="T27" fmla="*/ 2147483647 h 85"/>
              <a:gd name="T28" fmla="*/ 0 w 114"/>
              <a:gd name="T29" fmla="*/ 2147483647 h 85"/>
              <a:gd name="T30" fmla="*/ 2147483647 w 114"/>
              <a:gd name="T31" fmla="*/ 2147483647 h 85"/>
              <a:gd name="T32" fmla="*/ 2147483647 w 114"/>
              <a:gd name="T33" fmla="*/ 2147483647 h 85"/>
              <a:gd name="T34" fmla="*/ 2147483647 w 114"/>
              <a:gd name="T35" fmla="*/ 2147483647 h 85"/>
              <a:gd name="T36" fmla="*/ 2147483647 w 114"/>
              <a:gd name="T37" fmla="*/ 2147483647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4"/>
              <a:gd name="T58" fmla="*/ 0 h 85"/>
              <a:gd name="T59" fmla="*/ 114 w 114"/>
              <a:gd name="T60" fmla="*/ 85 h 8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3" name="Freeform 305"/>
          <p:cNvSpPr>
            <a:spLocks/>
          </p:cNvSpPr>
          <p:nvPr/>
        </p:nvSpPr>
        <p:spPr bwMode="auto">
          <a:xfrm>
            <a:off x="4081463" y="3963988"/>
            <a:ext cx="298450" cy="319087"/>
          </a:xfrm>
          <a:custGeom>
            <a:avLst/>
            <a:gdLst>
              <a:gd name="T0" fmla="*/ 2147483647 w 38"/>
              <a:gd name="T1" fmla="*/ 2147483647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0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2147483647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41"/>
              <a:gd name="T80" fmla="*/ 38 w 38"/>
              <a:gd name="T81" fmla="*/ 41 h 4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4" name="Freeform 306"/>
          <p:cNvSpPr>
            <a:spLocks/>
          </p:cNvSpPr>
          <p:nvPr/>
        </p:nvSpPr>
        <p:spPr bwMode="auto">
          <a:xfrm>
            <a:off x="5108575" y="3830638"/>
            <a:ext cx="282575" cy="273050"/>
          </a:xfrm>
          <a:custGeom>
            <a:avLst/>
            <a:gdLst>
              <a:gd name="T0" fmla="*/ 0 w 36"/>
              <a:gd name="T1" fmla="*/ 2147483647 h 35"/>
              <a:gd name="T2" fmla="*/ 2147483647 w 36"/>
              <a:gd name="T3" fmla="*/ 2147483647 h 35"/>
              <a:gd name="T4" fmla="*/ 2147483647 w 36"/>
              <a:gd name="T5" fmla="*/ 2147483647 h 35"/>
              <a:gd name="T6" fmla="*/ 2147483647 w 36"/>
              <a:gd name="T7" fmla="*/ 2147483647 h 35"/>
              <a:gd name="T8" fmla="*/ 2147483647 w 36"/>
              <a:gd name="T9" fmla="*/ 2147483647 h 35"/>
              <a:gd name="T10" fmla="*/ 2147483647 w 36"/>
              <a:gd name="T11" fmla="*/ 2147483647 h 35"/>
              <a:gd name="T12" fmla="*/ 2147483647 w 36"/>
              <a:gd name="T13" fmla="*/ 2147483647 h 35"/>
              <a:gd name="T14" fmla="*/ 2147483647 w 36"/>
              <a:gd name="T15" fmla="*/ 2147483647 h 35"/>
              <a:gd name="T16" fmla="*/ 2147483647 w 36"/>
              <a:gd name="T17" fmla="*/ 2147483647 h 35"/>
              <a:gd name="T18" fmla="*/ 2147483647 w 36"/>
              <a:gd name="T19" fmla="*/ 2147483647 h 35"/>
              <a:gd name="T20" fmla="*/ 2147483647 w 36"/>
              <a:gd name="T21" fmla="*/ 2147483647 h 35"/>
              <a:gd name="T22" fmla="*/ 2147483647 w 36"/>
              <a:gd name="T23" fmla="*/ 2147483647 h 35"/>
              <a:gd name="T24" fmla="*/ 2147483647 w 36"/>
              <a:gd name="T25" fmla="*/ 2147483647 h 35"/>
              <a:gd name="T26" fmla="*/ 2147483647 w 36"/>
              <a:gd name="T27" fmla="*/ 2147483647 h 35"/>
              <a:gd name="T28" fmla="*/ 2147483647 w 36"/>
              <a:gd name="T29" fmla="*/ 2147483647 h 35"/>
              <a:gd name="T30" fmla="*/ 2147483647 w 36"/>
              <a:gd name="T31" fmla="*/ 2147483647 h 35"/>
              <a:gd name="T32" fmla="*/ 2147483647 w 36"/>
              <a:gd name="T33" fmla="*/ 2147483647 h 35"/>
              <a:gd name="T34" fmla="*/ 2147483647 w 36"/>
              <a:gd name="T35" fmla="*/ 2147483647 h 35"/>
              <a:gd name="T36" fmla="*/ 2147483647 w 36"/>
              <a:gd name="T37" fmla="*/ 2147483647 h 35"/>
              <a:gd name="T38" fmla="*/ 2147483647 w 36"/>
              <a:gd name="T39" fmla="*/ 2147483647 h 35"/>
              <a:gd name="T40" fmla="*/ 2147483647 w 36"/>
              <a:gd name="T41" fmla="*/ 0 h 35"/>
              <a:gd name="T42" fmla="*/ 2147483647 w 36"/>
              <a:gd name="T43" fmla="*/ 0 h 35"/>
              <a:gd name="T44" fmla="*/ 2147483647 w 36"/>
              <a:gd name="T45" fmla="*/ 2147483647 h 35"/>
              <a:gd name="T46" fmla="*/ 0 w 36"/>
              <a:gd name="T47" fmla="*/ 2147483647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"/>
              <a:gd name="T73" fmla="*/ 0 h 35"/>
              <a:gd name="T74" fmla="*/ 36 w 36"/>
              <a:gd name="T75" fmla="*/ 35 h 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5" name="Freeform 307"/>
          <p:cNvSpPr>
            <a:spLocks/>
          </p:cNvSpPr>
          <p:nvPr/>
        </p:nvSpPr>
        <p:spPr bwMode="auto">
          <a:xfrm>
            <a:off x="4722813" y="3783013"/>
            <a:ext cx="409575" cy="388937"/>
          </a:xfrm>
          <a:custGeom>
            <a:avLst/>
            <a:gdLst>
              <a:gd name="T0" fmla="*/ 2147483647 w 52"/>
              <a:gd name="T1" fmla="*/ 2147483647 h 50"/>
              <a:gd name="T2" fmla="*/ 2147483647 w 52"/>
              <a:gd name="T3" fmla="*/ 2147483647 h 50"/>
              <a:gd name="T4" fmla="*/ 2147483647 w 52"/>
              <a:gd name="T5" fmla="*/ 2147483647 h 50"/>
              <a:gd name="T6" fmla="*/ 0 w 52"/>
              <a:gd name="T7" fmla="*/ 2147483647 h 50"/>
              <a:gd name="T8" fmla="*/ 0 w 52"/>
              <a:gd name="T9" fmla="*/ 2147483647 h 50"/>
              <a:gd name="T10" fmla="*/ 2147483647 w 52"/>
              <a:gd name="T11" fmla="*/ 2147483647 h 50"/>
              <a:gd name="T12" fmla="*/ 2147483647 w 52"/>
              <a:gd name="T13" fmla="*/ 2147483647 h 50"/>
              <a:gd name="T14" fmla="*/ 2147483647 w 52"/>
              <a:gd name="T15" fmla="*/ 2147483647 h 50"/>
              <a:gd name="T16" fmla="*/ 2147483647 w 52"/>
              <a:gd name="T17" fmla="*/ 2147483647 h 50"/>
              <a:gd name="T18" fmla="*/ 2147483647 w 52"/>
              <a:gd name="T19" fmla="*/ 2147483647 h 50"/>
              <a:gd name="T20" fmla="*/ 2147483647 w 52"/>
              <a:gd name="T21" fmla="*/ 2147483647 h 50"/>
              <a:gd name="T22" fmla="*/ 2147483647 w 52"/>
              <a:gd name="T23" fmla="*/ 2147483647 h 50"/>
              <a:gd name="T24" fmla="*/ 2147483647 w 52"/>
              <a:gd name="T25" fmla="*/ 2147483647 h 50"/>
              <a:gd name="T26" fmla="*/ 2147483647 w 52"/>
              <a:gd name="T27" fmla="*/ 2147483647 h 50"/>
              <a:gd name="T28" fmla="*/ 2147483647 w 52"/>
              <a:gd name="T29" fmla="*/ 2147483647 h 50"/>
              <a:gd name="T30" fmla="*/ 2147483647 w 52"/>
              <a:gd name="T31" fmla="*/ 2147483647 h 50"/>
              <a:gd name="T32" fmla="*/ 2147483647 w 52"/>
              <a:gd name="T33" fmla="*/ 2147483647 h 50"/>
              <a:gd name="T34" fmla="*/ 2147483647 w 52"/>
              <a:gd name="T35" fmla="*/ 2147483647 h 50"/>
              <a:gd name="T36" fmla="*/ 2147483647 w 52"/>
              <a:gd name="T37" fmla="*/ 2147483647 h 50"/>
              <a:gd name="T38" fmla="*/ 2147483647 w 52"/>
              <a:gd name="T39" fmla="*/ 2147483647 h 50"/>
              <a:gd name="T40" fmla="*/ 2147483647 w 52"/>
              <a:gd name="T41" fmla="*/ 2147483647 h 50"/>
              <a:gd name="T42" fmla="*/ 2147483647 w 52"/>
              <a:gd name="T43" fmla="*/ 2147483647 h 50"/>
              <a:gd name="T44" fmla="*/ 2147483647 w 52"/>
              <a:gd name="T45" fmla="*/ 2147483647 h 50"/>
              <a:gd name="T46" fmla="*/ 2147483647 w 52"/>
              <a:gd name="T47" fmla="*/ 2147483647 h 50"/>
              <a:gd name="T48" fmla="*/ 2147483647 w 52"/>
              <a:gd name="T49" fmla="*/ 2147483647 h 50"/>
              <a:gd name="T50" fmla="*/ 2147483647 w 52"/>
              <a:gd name="T51" fmla="*/ 2147483647 h 50"/>
              <a:gd name="T52" fmla="*/ 2147483647 w 52"/>
              <a:gd name="T53" fmla="*/ 2147483647 h 50"/>
              <a:gd name="T54" fmla="*/ 2147483647 w 52"/>
              <a:gd name="T55" fmla="*/ 2147483647 h 50"/>
              <a:gd name="T56" fmla="*/ 2147483647 w 52"/>
              <a:gd name="T57" fmla="*/ 2147483647 h 50"/>
              <a:gd name="T58" fmla="*/ 2147483647 w 52"/>
              <a:gd name="T59" fmla="*/ 2147483647 h 50"/>
              <a:gd name="T60" fmla="*/ 2147483647 w 52"/>
              <a:gd name="T61" fmla="*/ 2147483647 h 50"/>
              <a:gd name="T62" fmla="*/ 2147483647 w 52"/>
              <a:gd name="T63" fmla="*/ 2147483647 h 50"/>
              <a:gd name="T64" fmla="*/ 2147483647 w 52"/>
              <a:gd name="T65" fmla="*/ 2147483647 h 50"/>
              <a:gd name="T66" fmla="*/ 2147483647 w 52"/>
              <a:gd name="T67" fmla="*/ 0 h 50"/>
              <a:gd name="T68" fmla="*/ 2147483647 w 52"/>
              <a:gd name="T69" fmla="*/ 2147483647 h 50"/>
              <a:gd name="T70" fmla="*/ 2147483647 w 52"/>
              <a:gd name="T71" fmla="*/ 2147483647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"/>
              <a:gd name="T109" fmla="*/ 0 h 50"/>
              <a:gd name="T110" fmla="*/ 52 w 52"/>
              <a:gd name="T111" fmla="*/ 50 h 5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6" name="Freeform 308"/>
          <p:cNvSpPr>
            <a:spLocks/>
          </p:cNvSpPr>
          <p:nvPr/>
        </p:nvSpPr>
        <p:spPr bwMode="auto">
          <a:xfrm>
            <a:off x="4683125" y="3667125"/>
            <a:ext cx="103188" cy="193675"/>
          </a:xfrm>
          <a:custGeom>
            <a:avLst/>
            <a:gdLst>
              <a:gd name="T0" fmla="*/ 2147483647 w 78"/>
              <a:gd name="T1" fmla="*/ 2147483647 h 150"/>
              <a:gd name="T2" fmla="*/ 2147483647 w 78"/>
              <a:gd name="T3" fmla="*/ 2147483647 h 150"/>
              <a:gd name="T4" fmla="*/ 2147483647 w 78"/>
              <a:gd name="T5" fmla="*/ 2147483647 h 150"/>
              <a:gd name="T6" fmla="*/ 0 w 78"/>
              <a:gd name="T7" fmla="*/ 2147483647 h 150"/>
              <a:gd name="T8" fmla="*/ 0 w 78"/>
              <a:gd name="T9" fmla="*/ 2147483647 h 150"/>
              <a:gd name="T10" fmla="*/ 2147483647 w 78"/>
              <a:gd name="T11" fmla="*/ 2147483647 h 150"/>
              <a:gd name="T12" fmla="*/ 2147483647 w 78"/>
              <a:gd name="T13" fmla="*/ 2147483647 h 150"/>
              <a:gd name="T14" fmla="*/ 2147483647 w 78"/>
              <a:gd name="T15" fmla="*/ 2147483647 h 150"/>
              <a:gd name="T16" fmla="*/ 2147483647 w 78"/>
              <a:gd name="T17" fmla="*/ 2147483647 h 150"/>
              <a:gd name="T18" fmla="*/ 2147483647 w 78"/>
              <a:gd name="T19" fmla="*/ 2147483647 h 150"/>
              <a:gd name="T20" fmla="*/ 2147483647 w 78"/>
              <a:gd name="T21" fmla="*/ 2147483647 h 150"/>
              <a:gd name="T22" fmla="*/ 2147483647 w 78"/>
              <a:gd name="T23" fmla="*/ 2147483647 h 150"/>
              <a:gd name="T24" fmla="*/ 2147483647 w 78"/>
              <a:gd name="T25" fmla="*/ 2147483647 h 150"/>
              <a:gd name="T26" fmla="*/ 2147483647 w 78"/>
              <a:gd name="T27" fmla="*/ 2147483647 h 150"/>
              <a:gd name="T28" fmla="*/ 2147483647 w 78"/>
              <a:gd name="T29" fmla="*/ 2147483647 h 150"/>
              <a:gd name="T30" fmla="*/ 2147483647 w 78"/>
              <a:gd name="T31" fmla="*/ 2147483647 h 150"/>
              <a:gd name="T32" fmla="*/ 2147483647 w 78"/>
              <a:gd name="T33" fmla="*/ 2147483647 h 150"/>
              <a:gd name="T34" fmla="*/ 2147483647 w 78"/>
              <a:gd name="T35" fmla="*/ 2147483647 h 150"/>
              <a:gd name="T36" fmla="*/ 2147483647 w 78"/>
              <a:gd name="T37" fmla="*/ 0 h 150"/>
              <a:gd name="T38" fmla="*/ 2147483647 w 78"/>
              <a:gd name="T39" fmla="*/ 0 h 150"/>
              <a:gd name="T40" fmla="*/ 2147483647 w 78"/>
              <a:gd name="T41" fmla="*/ 2147483647 h 150"/>
              <a:gd name="T42" fmla="*/ 2147483647 w 78"/>
              <a:gd name="T43" fmla="*/ 2147483647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8"/>
              <a:gd name="T67" fmla="*/ 0 h 150"/>
              <a:gd name="T68" fmla="*/ 78 w 78"/>
              <a:gd name="T69" fmla="*/ 150 h 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7" name="Freeform 309"/>
          <p:cNvSpPr>
            <a:spLocks/>
          </p:cNvSpPr>
          <p:nvPr/>
        </p:nvSpPr>
        <p:spPr bwMode="auto">
          <a:xfrm>
            <a:off x="4176713" y="3713163"/>
            <a:ext cx="296862" cy="227012"/>
          </a:xfrm>
          <a:custGeom>
            <a:avLst/>
            <a:gdLst>
              <a:gd name="T0" fmla="*/ 2147483647 w 228"/>
              <a:gd name="T1" fmla="*/ 2147483647 h 174"/>
              <a:gd name="T2" fmla="*/ 2147483647 w 228"/>
              <a:gd name="T3" fmla="*/ 2147483647 h 174"/>
              <a:gd name="T4" fmla="*/ 2147483647 w 228"/>
              <a:gd name="T5" fmla="*/ 2147483647 h 174"/>
              <a:gd name="T6" fmla="*/ 2147483647 w 228"/>
              <a:gd name="T7" fmla="*/ 2147483647 h 174"/>
              <a:gd name="T8" fmla="*/ 2147483647 w 228"/>
              <a:gd name="T9" fmla="*/ 2147483647 h 174"/>
              <a:gd name="T10" fmla="*/ 2147483647 w 228"/>
              <a:gd name="T11" fmla="*/ 2147483647 h 174"/>
              <a:gd name="T12" fmla="*/ 2147483647 w 228"/>
              <a:gd name="T13" fmla="*/ 2147483647 h 174"/>
              <a:gd name="T14" fmla="*/ 2147483647 w 228"/>
              <a:gd name="T15" fmla="*/ 2147483647 h 174"/>
              <a:gd name="T16" fmla="*/ 2147483647 w 228"/>
              <a:gd name="T17" fmla="*/ 2147483647 h 174"/>
              <a:gd name="T18" fmla="*/ 2147483647 w 228"/>
              <a:gd name="T19" fmla="*/ 2147483647 h 174"/>
              <a:gd name="T20" fmla="*/ 2147483647 w 228"/>
              <a:gd name="T21" fmla="*/ 2147483647 h 174"/>
              <a:gd name="T22" fmla="*/ 2147483647 w 228"/>
              <a:gd name="T23" fmla="*/ 2147483647 h 174"/>
              <a:gd name="T24" fmla="*/ 2147483647 w 228"/>
              <a:gd name="T25" fmla="*/ 2147483647 h 174"/>
              <a:gd name="T26" fmla="*/ 2147483647 w 228"/>
              <a:gd name="T27" fmla="*/ 0 h 174"/>
              <a:gd name="T28" fmla="*/ 2147483647 w 228"/>
              <a:gd name="T29" fmla="*/ 2147483647 h 174"/>
              <a:gd name="T30" fmla="*/ 2147483647 w 228"/>
              <a:gd name="T31" fmla="*/ 2147483647 h 174"/>
              <a:gd name="T32" fmla="*/ 2147483647 w 228"/>
              <a:gd name="T33" fmla="*/ 2147483647 h 174"/>
              <a:gd name="T34" fmla="*/ 2147483647 w 228"/>
              <a:gd name="T35" fmla="*/ 2147483647 h 174"/>
              <a:gd name="T36" fmla="*/ 2147483647 w 228"/>
              <a:gd name="T37" fmla="*/ 2147483647 h 174"/>
              <a:gd name="T38" fmla="*/ 0 w 228"/>
              <a:gd name="T39" fmla="*/ 2147483647 h 174"/>
              <a:gd name="T40" fmla="*/ 2147483647 w 228"/>
              <a:gd name="T41" fmla="*/ 2147483647 h 174"/>
              <a:gd name="T42" fmla="*/ 2147483647 w 228"/>
              <a:gd name="T43" fmla="*/ 2147483647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8"/>
              <a:gd name="T67" fmla="*/ 0 h 174"/>
              <a:gd name="T68" fmla="*/ 228 w 228"/>
              <a:gd name="T69" fmla="*/ 174 h 17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8" name="Freeform 310"/>
          <p:cNvSpPr>
            <a:spLocks/>
          </p:cNvSpPr>
          <p:nvPr/>
        </p:nvSpPr>
        <p:spPr bwMode="auto">
          <a:xfrm>
            <a:off x="4087813" y="3940175"/>
            <a:ext cx="204787" cy="177800"/>
          </a:xfrm>
          <a:custGeom>
            <a:avLst/>
            <a:gdLst>
              <a:gd name="T0" fmla="*/ 2147483647 w 26"/>
              <a:gd name="T1" fmla="*/ 2147483647 h 23"/>
              <a:gd name="T2" fmla="*/ 2147483647 w 26"/>
              <a:gd name="T3" fmla="*/ 2147483647 h 23"/>
              <a:gd name="T4" fmla="*/ 2147483647 w 26"/>
              <a:gd name="T5" fmla="*/ 2147483647 h 23"/>
              <a:gd name="T6" fmla="*/ 2147483647 w 26"/>
              <a:gd name="T7" fmla="*/ 2147483647 h 23"/>
              <a:gd name="T8" fmla="*/ 2147483647 w 26"/>
              <a:gd name="T9" fmla="*/ 2147483647 h 23"/>
              <a:gd name="T10" fmla="*/ 2147483647 w 26"/>
              <a:gd name="T11" fmla="*/ 2147483647 h 23"/>
              <a:gd name="T12" fmla="*/ 2147483647 w 26"/>
              <a:gd name="T13" fmla="*/ 0 h 23"/>
              <a:gd name="T14" fmla="*/ 2147483647 w 26"/>
              <a:gd name="T15" fmla="*/ 0 h 23"/>
              <a:gd name="T16" fmla="*/ 2147483647 w 26"/>
              <a:gd name="T17" fmla="*/ 2147483647 h 23"/>
              <a:gd name="T18" fmla="*/ 2147483647 w 26"/>
              <a:gd name="T19" fmla="*/ 2147483647 h 23"/>
              <a:gd name="T20" fmla="*/ 0 w 26"/>
              <a:gd name="T21" fmla="*/ 2147483647 h 23"/>
              <a:gd name="T22" fmla="*/ 2147483647 w 26"/>
              <a:gd name="T23" fmla="*/ 2147483647 h 23"/>
              <a:gd name="T24" fmla="*/ 2147483647 w 26"/>
              <a:gd name="T25" fmla="*/ 2147483647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"/>
              <a:gd name="T40" fmla="*/ 0 h 23"/>
              <a:gd name="T41" fmla="*/ 26 w 26"/>
              <a:gd name="T42" fmla="*/ 23 h 2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" name="Freeform 311"/>
          <p:cNvSpPr>
            <a:spLocks/>
          </p:cNvSpPr>
          <p:nvPr/>
        </p:nvSpPr>
        <p:spPr bwMode="auto">
          <a:xfrm>
            <a:off x="4097338" y="4337050"/>
            <a:ext cx="61912" cy="47625"/>
          </a:xfrm>
          <a:custGeom>
            <a:avLst/>
            <a:gdLst>
              <a:gd name="T0" fmla="*/ 2147483647 w 48"/>
              <a:gd name="T1" fmla="*/ 2147483647 h 36"/>
              <a:gd name="T2" fmla="*/ 2147483647 w 48"/>
              <a:gd name="T3" fmla="*/ 2147483647 h 36"/>
              <a:gd name="T4" fmla="*/ 2147483647 w 48"/>
              <a:gd name="T5" fmla="*/ 0 h 36"/>
              <a:gd name="T6" fmla="*/ 2147483647 w 48"/>
              <a:gd name="T7" fmla="*/ 0 h 36"/>
              <a:gd name="T8" fmla="*/ 2147483647 w 48"/>
              <a:gd name="T9" fmla="*/ 2147483647 h 36"/>
              <a:gd name="T10" fmla="*/ 0 w 48"/>
              <a:gd name="T11" fmla="*/ 2147483647 h 36"/>
              <a:gd name="T12" fmla="*/ 2147483647 w 48"/>
              <a:gd name="T13" fmla="*/ 2147483647 h 36"/>
              <a:gd name="T14" fmla="*/ 2147483647 w 48"/>
              <a:gd name="T15" fmla="*/ 2147483647 h 36"/>
              <a:gd name="T16" fmla="*/ 2147483647 w 48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36"/>
              <a:gd name="T29" fmla="*/ 48 w 48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" name="Freeform 312"/>
          <p:cNvSpPr>
            <a:spLocks/>
          </p:cNvSpPr>
          <p:nvPr/>
        </p:nvSpPr>
        <p:spPr bwMode="auto">
          <a:xfrm>
            <a:off x="5046663" y="4065588"/>
            <a:ext cx="406400" cy="498475"/>
          </a:xfrm>
          <a:custGeom>
            <a:avLst/>
            <a:gdLst>
              <a:gd name="T0" fmla="*/ 2147483647 w 52"/>
              <a:gd name="T1" fmla="*/ 2147483647 h 64"/>
              <a:gd name="T2" fmla="*/ 2147483647 w 52"/>
              <a:gd name="T3" fmla="*/ 2147483647 h 64"/>
              <a:gd name="T4" fmla="*/ 2147483647 w 52"/>
              <a:gd name="T5" fmla="*/ 2147483647 h 64"/>
              <a:gd name="T6" fmla="*/ 2147483647 w 52"/>
              <a:gd name="T7" fmla="*/ 2147483647 h 64"/>
              <a:gd name="T8" fmla="*/ 2147483647 w 52"/>
              <a:gd name="T9" fmla="*/ 2147483647 h 64"/>
              <a:gd name="T10" fmla="*/ 2147483647 w 52"/>
              <a:gd name="T11" fmla="*/ 2147483647 h 64"/>
              <a:gd name="T12" fmla="*/ 2147483647 w 52"/>
              <a:gd name="T13" fmla="*/ 2147483647 h 64"/>
              <a:gd name="T14" fmla="*/ 2147483647 w 52"/>
              <a:gd name="T15" fmla="*/ 2147483647 h 64"/>
              <a:gd name="T16" fmla="*/ 2147483647 w 52"/>
              <a:gd name="T17" fmla="*/ 2147483647 h 64"/>
              <a:gd name="T18" fmla="*/ 0 w 52"/>
              <a:gd name="T19" fmla="*/ 2147483647 h 64"/>
              <a:gd name="T20" fmla="*/ 2147483647 w 52"/>
              <a:gd name="T21" fmla="*/ 2147483647 h 64"/>
              <a:gd name="T22" fmla="*/ 2147483647 w 52"/>
              <a:gd name="T23" fmla="*/ 2147483647 h 64"/>
              <a:gd name="T24" fmla="*/ 2147483647 w 52"/>
              <a:gd name="T25" fmla="*/ 2147483647 h 64"/>
              <a:gd name="T26" fmla="*/ 2147483647 w 52"/>
              <a:gd name="T27" fmla="*/ 2147483647 h 64"/>
              <a:gd name="T28" fmla="*/ 2147483647 w 52"/>
              <a:gd name="T29" fmla="*/ 2147483647 h 64"/>
              <a:gd name="T30" fmla="*/ 2147483647 w 52"/>
              <a:gd name="T31" fmla="*/ 2147483647 h 64"/>
              <a:gd name="T32" fmla="*/ 2147483647 w 52"/>
              <a:gd name="T33" fmla="*/ 2147483647 h 64"/>
              <a:gd name="T34" fmla="*/ 2147483647 w 52"/>
              <a:gd name="T35" fmla="*/ 2147483647 h 64"/>
              <a:gd name="T36" fmla="*/ 2147483647 w 52"/>
              <a:gd name="T37" fmla="*/ 2147483647 h 64"/>
              <a:gd name="T38" fmla="*/ 2147483647 w 52"/>
              <a:gd name="T39" fmla="*/ 2147483647 h 64"/>
              <a:gd name="T40" fmla="*/ 2147483647 w 52"/>
              <a:gd name="T41" fmla="*/ 2147483647 h 64"/>
              <a:gd name="T42" fmla="*/ 2147483647 w 52"/>
              <a:gd name="T43" fmla="*/ 2147483647 h 64"/>
              <a:gd name="T44" fmla="*/ 2147483647 w 52"/>
              <a:gd name="T45" fmla="*/ 2147483647 h 64"/>
              <a:gd name="T46" fmla="*/ 2147483647 w 52"/>
              <a:gd name="T47" fmla="*/ 2147483647 h 64"/>
              <a:gd name="T48" fmla="*/ 2147483647 w 52"/>
              <a:gd name="T49" fmla="*/ 2147483647 h 64"/>
              <a:gd name="T50" fmla="*/ 2147483647 w 52"/>
              <a:gd name="T51" fmla="*/ 2147483647 h 64"/>
              <a:gd name="T52" fmla="*/ 2147483647 w 52"/>
              <a:gd name="T53" fmla="*/ 2147483647 h 64"/>
              <a:gd name="T54" fmla="*/ 2147483647 w 52"/>
              <a:gd name="T55" fmla="*/ 2147483647 h 64"/>
              <a:gd name="T56" fmla="*/ 2147483647 w 52"/>
              <a:gd name="T57" fmla="*/ 2147483647 h 64"/>
              <a:gd name="T58" fmla="*/ 2147483647 w 52"/>
              <a:gd name="T59" fmla="*/ 2147483647 h 64"/>
              <a:gd name="T60" fmla="*/ 2147483647 w 52"/>
              <a:gd name="T61" fmla="*/ 2147483647 h 64"/>
              <a:gd name="T62" fmla="*/ 2147483647 w 52"/>
              <a:gd name="T63" fmla="*/ 2147483647 h 64"/>
              <a:gd name="T64" fmla="*/ 2147483647 w 52"/>
              <a:gd name="T65" fmla="*/ 2147483647 h 64"/>
              <a:gd name="T66" fmla="*/ 2147483647 w 52"/>
              <a:gd name="T67" fmla="*/ 2147483647 h 64"/>
              <a:gd name="T68" fmla="*/ 2147483647 w 52"/>
              <a:gd name="T69" fmla="*/ 2147483647 h 64"/>
              <a:gd name="T70" fmla="*/ 2147483647 w 52"/>
              <a:gd name="T71" fmla="*/ 0 h 64"/>
              <a:gd name="T72" fmla="*/ 2147483647 w 52"/>
              <a:gd name="T73" fmla="*/ 2147483647 h 64"/>
              <a:gd name="T74" fmla="*/ 2147483647 w 52"/>
              <a:gd name="T75" fmla="*/ 2147483647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2"/>
              <a:gd name="T115" fmla="*/ 0 h 64"/>
              <a:gd name="T116" fmla="*/ 52 w 52"/>
              <a:gd name="T117" fmla="*/ 64 h 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1" name="Freeform 313"/>
          <p:cNvSpPr>
            <a:spLocks/>
          </p:cNvSpPr>
          <p:nvPr/>
        </p:nvSpPr>
        <p:spPr bwMode="auto">
          <a:xfrm>
            <a:off x="4292600" y="4392613"/>
            <a:ext cx="149225" cy="147637"/>
          </a:xfrm>
          <a:custGeom>
            <a:avLst/>
            <a:gdLst>
              <a:gd name="T0" fmla="*/ 2147483647 w 19"/>
              <a:gd name="T1" fmla="*/ 2147483647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2147483647 w 19"/>
              <a:gd name="T11" fmla="*/ 2147483647 h 19"/>
              <a:gd name="T12" fmla="*/ 2147483647 w 19"/>
              <a:gd name="T13" fmla="*/ 0 h 19"/>
              <a:gd name="T14" fmla="*/ 2147483647 w 19"/>
              <a:gd name="T15" fmla="*/ 0 h 19"/>
              <a:gd name="T16" fmla="*/ 2147483647 w 19"/>
              <a:gd name="T17" fmla="*/ 0 h 19"/>
              <a:gd name="T18" fmla="*/ 2147483647 w 19"/>
              <a:gd name="T19" fmla="*/ 2147483647 h 19"/>
              <a:gd name="T20" fmla="*/ 2147483647 w 19"/>
              <a:gd name="T21" fmla="*/ 2147483647 h 19"/>
              <a:gd name="T22" fmla="*/ 2147483647 w 19"/>
              <a:gd name="T23" fmla="*/ 2147483647 h 19"/>
              <a:gd name="T24" fmla="*/ 2147483647 w 19"/>
              <a:gd name="T25" fmla="*/ 2147483647 h 19"/>
              <a:gd name="T26" fmla="*/ 0 w 19"/>
              <a:gd name="T27" fmla="*/ 2147483647 h 19"/>
              <a:gd name="T28" fmla="*/ 2147483647 w 19"/>
              <a:gd name="T29" fmla="*/ 2147483647 h 19"/>
              <a:gd name="T30" fmla="*/ 2147483647 w 19"/>
              <a:gd name="T31" fmla="*/ 2147483647 h 19"/>
              <a:gd name="T32" fmla="*/ 2147483647 w 19"/>
              <a:gd name="T33" fmla="*/ 2147483647 h 19"/>
              <a:gd name="T34" fmla="*/ 2147483647 w 19"/>
              <a:gd name="T35" fmla="*/ 2147483647 h 19"/>
              <a:gd name="T36" fmla="*/ 2147483647 w 19"/>
              <a:gd name="T37" fmla="*/ 2147483647 h 19"/>
              <a:gd name="T38" fmla="*/ 2147483647 w 19"/>
              <a:gd name="T39" fmla="*/ 2147483647 h 19"/>
              <a:gd name="T40" fmla="*/ 2147483647 w 19"/>
              <a:gd name="T41" fmla="*/ 2147483647 h 19"/>
              <a:gd name="T42" fmla="*/ 2147483647 w 19"/>
              <a:gd name="T43" fmla="*/ 2147483647 h 19"/>
              <a:gd name="T44" fmla="*/ 2147483647 w 19"/>
              <a:gd name="T45" fmla="*/ 2147483647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"/>
              <a:gd name="T70" fmla="*/ 0 h 19"/>
              <a:gd name="T71" fmla="*/ 19 w 19"/>
              <a:gd name="T72" fmla="*/ 19 h 1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2" name="Freeform 314"/>
          <p:cNvSpPr>
            <a:spLocks/>
          </p:cNvSpPr>
          <p:nvPr/>
        </p:nvSpPr>
        <p:spPr bwMode="auto">
          <a:xfrm>
            <a:off x="4216400" y="4448175"/>
            <a:ext cx="106363" cy="92075"/>
          </a:xfrm>
          <a:custGeom>
            <a:avLst/>
            <a:gdLst>
              <a:gd name="T0" fmla="*/ 2147483647 w 14"/>
              <a:gd name="T1" fmla="*/ 2147483647 h 12"/>
              <a:gd name="T2" fmla="*/ 2147483647 w 14"/>
              <a:gd name="T3" fmla="*/ 2147483647 h 12"/>
              <a:gd name="T4" fmla="*/ 2147483647 w 14"/>
              <a:gd name="T5" fmla="*/ 2147483647 h 12"/>
              <a:gd name="T6" fmla="*/ 2147483647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0 h 12"/>
              <a:gd name="T12" fmla="*/ 2147483647 w 14"/>
              <a:gd name="T13" fmla="*/ 2147483647 h 12"/>
              <a:gd name="T14" fmla="*/ 2147483647 w 14"/>
              <a:gd name="T15" fmla="*/ 2147483647 h 12"/>
              <a:gd name="T16" fmla="*/ 0 w 14"/>
              <a:gd name="T17" fmla="*/ 2147483647 h 12"/>
              <a:gd name="T18" fmla="*/ 2147483647 w 14"/>
              <a:gd name="T19" fmla="*/ 2147483647 h 12"/>
              <a:gd name="T20" fmla="*/ 2147483647 w 14"/>
              <a:gd name="T21" fmla="*/ 2147483647 h 12"/>
              <a:gd name="T22" fmla="*/ 2147483647 w 14"/>
              <a:gd name="T23" fmla="*/ 2147483647 h 12"/>
              <a:gd name="T24" fmla="*/ 2147483647 w 14"/>
              <a:gd name="T25" fmla="*/ 2147483647 h 12"/>
              <a:gd name="T26" fmla="*/ 2147483647 w 14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12"/>
              <a:gd name="T44" fmla="*/ 14 w 14"/>
              <a:gd name="T45" fmla="*/ 12 h 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3" name="Freeform 315"/>
          <p:cNvSpPr>
            <a:spLocks/>
          </p:cNvSpPr>
          <p:nvPr/>
        </p:nvSpPr>
        <p:spPr bwMode="auto">
          <a:xfrm>
            <a:off x="4167188" y="4416425"/>
            <a:ext cx="79375" cy="69850"/>
          </a:xfrm>
          <a:custGeom>
            <a:avLst/>
            <a:gdLst>
              <a:gd name="T0" fmla="*/ 2147483647 w 60"/>
              <a:gd name="T1" fmla="*/ 2147483647 h 54"/>
              <a:gd name="T2" fmla="*/ 2147483647 w 60"/>
              <a:gd name="T3" fmla="*/ 2147483647 h 54"/>
              <a:gd name="T4" fmla="*/ 2147483647 w 60"/>
              <a:gd name="T5" fmla="*/ 2147483647 h 54"/>
              <a:gd name="T6" fmla="*/ 2147483647 w 60"/>
              <a:gd name="T7" fmla="*/ 0 h 54"/>
              <a:gd name="T8" fmla="*/ 2147483647 w 60"/>
              <a:gd name="T9" fmla="*/ 0 h 54"/>
              <a:gd name="T10" fmla="*/ 2147483647 w 60"/>
              <a:gd name="T11" fmla="*/ 2147483647 h 54"/>
              <a:gd name="T12" fmla="*/ 0 w 60"/>
              <a:gd name="T13" fmla="*/ 2147483647 h 54"/>
              <a:gd name="T14" fmla="*/ 2147483647 w 60"/>
              <a:gd name="T15" fmla="*/ 2147483647 h 54"/>
              <a:gd name="T16" fmla="*/ 2147483647 w 60"/>
              <a:gd name="T17" fmla="*/ 2147483647 h 54"/>
              <a:gd name="T18" fmla="*/ 2147483647 w 60"/>
              <a:gd name="T19" fmla="*/ 2147483647 h 54"/>
              <a:gd name="T20" fmla="*/ 2147483647 w 60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54"/>
              <a:gd name="T35" fmla="*/ 60 w 60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4" name="Rectangle 316"/>
          <p:cNvSpPr>
            <a:spLocks noChangeArrowheads="1"/>
          </p:cNvSpPr>
          <p:nvPr/>
        </p:nvSpPr>
        <p:spPr bwMode="auto">
          <a:xfrm>
            <a:off x="4283075" y="3940175"/>
            <a:ext cx="9525" cy="23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15000"/>
              </a:spcBef>
            </a:pPr>
            <a:endParaRPr lang="en-US"/>
          </a:p>
        </p:txBody>
      </p:sp>
      <p:sp>
        <p:nvSpPr>
          <p:cNvPr id="2125" name="Freeform 317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"/>
              <a:gd name="T130" fmla="*/ 0 h 390"/>
              <a:gd name="T131" fmla="*/ 390 w 390"/>
              <a:gd name="T132" fmla="*/ 390 h 3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6" name="Freeform 318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"/>
              <a:gd name="T130" fmla="*/ 0 h 390"/>
              <a:gd name="T131" fmla="*/ 390 w 390"/>
              <a:gd name="T132" fmla="*/ 390 h 3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7" name="Freeform 327"/>
          <p:cNvSpPr>
            <a:spLocks/>
          </p:cNvSpPr>
          <p:nvPr/>
        </p:nvSpPr>
        <p:spPr bwMode="auto">
          <a:xfrm>
            <a:off x="5743575" y="3657600"/>
            <a:ext cx="25400" cy="17463"/>
          </a:xfrm>
          <a:custGeom>
            <a:avLst/>
            <a:gdLst>
              <a:gd name="T0" fmla="*/ 0 w 18"/>
              <a:gd name="T1" fmla="*/ 0 h 12"/>
              <a:gd name="T2" fmla="*/ 2147483647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2"/>
              <a:gd name="T17" fmla="*/ 18 w 1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8" name="Freeform 328"/>
          <p:cNvSpPr>
            <a:spLocks/>
          </p:cNvSpPr>
          <p:nvPr/>
        </p:nvSpPr>
        <p:spPr bwMode="auto">
          <a:xfrm>
            <a:off x="5707063" y="3619500"/>
            <a:ext cx="14287" cy="23813"/>
          </a:xfrm>
          <a:custGeom>
            <a:avLst/>
            <a:gdLst>
              <a:gd name="T0" fmla="*/ 0 w 12"/>
              <a:gd name="T1" fmla="*/ 0 h 18"/>
              <a:gd name="T2" fmla="*/ 2147483647 w 12"/>
              <a:gd name="T3" fmla="*/ 2147483647 h 18"/>
              <a:gd name="T4" fmla="*/ 2147483647 w 12"/>
              <a:gd name="T5" fmla="*/ 2147483647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8"/>
              <a:gd name="T14" fmla="*/ 12 w 12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9" name="Freeform 334"/>
          <p:cNvSpPr>
            <a:spLocks/>
          </p:cNvSpPr>
          <p:nvPr/>
        </p:nvSpPr>
        <p:spPr bwMode="auto">
          <a:xfrm>
            <a:off x="5013325" y="2206625"/>
            <a:ext cx="266700" cy="585788"/>
          </a:xfrm>
          <a:custGeom>
            <a:avLst/>
            <a:gdLst>
              <a:gd name="T0" fmla="*/ 2147483647 w 34"/>
              <a:gd name="T1" fmla="*/ 2147483647 h 75"/>
              <a:gd name="T2" fmla="*/ 2147483647 w 34"/>
              <a:gd name="T3" fmla="*/ 2147483647 h 75"/>
              <a:gd name="T4" fmla="*/ 2147483647 w 34"/>
              <a:gd name="T5" fmla="*/ 2147483647 h 75"/>
              <a:gd name="T6" fmla="*/ 2147483647 w 34"/>
              <a:gd name="T7" fmla="*/ 2147483647 h 75"/>
              <a:gd name="T8" fmla="*/ 2147483647 w 34"/>
              <a:gd name="T9" fmla="*/ 2147483647 h 75"/>
              <a:gd name="T10" fmla="*/ 2147483647 w 34"/>
              <a:gd name="T11" fmla="*/ 2147483647 h 75"/>
              <a:gd name="T12" fmla="*/ 2147483647 w 34"/>
              <a:gd name="T13" fmla="*/ 2147483647 h 75"/>
              <a:gd name="T14" fmla="*/ 2147483647 w 34"/>
              <a:gd name="T15" fmla="*/ 2147483647 h 75"/>
              <a:gd name="T16" fmla="*/ 2147483647 w 34"/>
              <a:gd name="T17" fmla="*/ 2147483647 h 75"/>
              <a:gd name="T18" fmla="*/ 2147483647 w 34"/>
              <a:gd name="T19" fmla="*/ 2147483647 h 75"/>
              <a:gd name="T20" fmla="*/ 2147483647 w 34"/>
              <a:gd name="T21" fmla="*/ 2147483647 h 75"/>
              <a:gd name="T22" fmla="*/ 2147483647 w 34"/>
              <a:gd name="T23" fmla="*/ 2147483647 h 75"/>
              <a:gd name="T24" fmla="*/ 2147483647 w 34"/>
              <a:gd name="T25" fmla="*/ 2147483647 h 75"/>
              <a:gd name="T26" fmla="*/ 2147483647 w 34"/>
              <a:gd name="T27" fmla="*/ 2147483647 h 75"/>
              <a:gd name="T28" fmla="*/ 2147483647 w 34"/>
              <a:gd name="T29" fmla="*/ 2147483647 h 75"/>
              <a:gd name="T30" fmla="*/ 2147483647 w 34"/>
              <a:gd name="T31" fmla="*/ 2147483647 h 75"/>
              <a:gd name="T32" fmla="*/ 2147483647 w 34"/>
              <a:gd name="T33" fmla="*/ 2147483647 h 75"/>
              <a:gd name="T34" fmla="*/ 2147483647 w 34"/>
              <a:gd name="T35" fmla="*/ 2147483647 h 75"/>
              <a:gd name="T36" fmla="*/ 2147483647 w 34"/>
              <a:gd name="T37" fmla="*/ 2147483647 h 75"/>
              <a:gd name="T38" fmla="*/ 2147483647 w 34"/>
              <a:gd name="T39" fmla="*/ 2147483647 h 75"/>
              <a:gd name="T40" fmla="*/ 2147483647 w 34"/>
              <a:gd name="T41" fmla="*/ 2147483647 h 75"/>
              <a:gd name="T42" fmla="*/ 2147483647 w 34"/>
              <a:gd name="T43" fmla="*/ 0 h 75"/>
              <a:gd name="T44" fmla="*/ 2147483647 w 34"/>
              <a:gd name="T45" fmla="*/ 2147483647 h 75"/>
              <a:gd name="T46" fmla="*/ 2147483647 w 34"/>
              <a:gd name="T47" fmla="*/ 2147483647 h 75"/>
              <a:gd name="T48" fmla="*/ 2147483647 w 34"/>
              <a:gd name="T49" fmla="*/ 2147483647 h 75"/>
              <a:gd name="T50" fmla="*/ 2147483647 w 34"/>
              <a:gd name="T51" fmla="*/ 2147483647 h 75"/>
              <a:gd name="T52" fmla="*/ 2147483647 w 34"/>
              <a:gd name="T53" fmla="*/ 2147483647 h 75"/>
              <a:gd name="T54" fmla="*/ 2147483647 w 34"/>
              <a:gd name="T55" fmla="*/ 2147483647 h 75"/>
              <a:gd name="T56" fmla="*/ 2147483647 w 34"/>
              <a:gd name="T57" fmla="*/ 2147483647 h 75"/>
              <a:gd name="T58" fmla="*/ 2147483647 w 34"/>
              <a:gd name="T59" fmla="*/ 2147483647 h 75"/>
              <a:gd name="T60" fmla="*/ 2147483647 w 34"/>
              <a:gd name="T61" fmla="*/ 2147483647 h 75"/>
              <a:gd name="T62" fmla="*/ 2147483647 w 34"/>
              <a:gd name="T63" fmla="*/ 2147483647 h 75"/>
              <a:gd name="T64" fmla="*/ 0 w 34"/>
              <a:gd name="T65" fmla="*/ 2147483647 h 75"/>
              <a:gd name="T66" fmla="*/ 2147483647 w 34"/>
              <a:gd name="T67" fmla="*/ 2147483647 h 75"/>
              <a:gd name="T68" fmla="*/ 2147483647 w 34"/>
              <a:gd name="T69" fmla="*/ 2147483647 h 75"/>
              <a:gd name="T70" fmla="*/ 2147483647 w 34"/>
              <a:gd name="T71" fmla="*/ 2147483647 h 75"/>
              <a:gd name="T72" fmla="*/ 2147483647 w 34"/>
              <a:gd name="T73" fmla="*/ 2147483647 h 75"/>
              <a:gd name="T74" fmla="*/ 2147483647 w 34"/>
              <a:gd name="T75" fmla="*/ 2147483647 h 75"/>
              <a:gd name="T76" fmla="*/ 2147483647 w 34"/>
              <a:gd name="T77" fmla="*/ 2147483647 h 75"/>
              <a:gd name="T78" fmla="*/ 2147483647 w 34"/>
              <a:gd name="T79" fmla="*/ 2147483647 h 75"/>
              <a:gd name="T80" fmla="*/ 2147483647 w 34"/>
              <a:gd name="T81" fmla="*/ 2147483647 h 75"/>
              <a:gd name="T82" fmla="*/ 2147483647 w 34"/>
              <a:gd name="T83" fmla="*/ 2147483647 h 75"/>
              <a:gd name="T84" fmla="*/ 2147483647 w 34"/>
              <a:gd name="T85" fmla="*/ 2147483647 h 75"/>
              <a:gd name="T86" fmla="*/ 2147483647 w 34"/>
              <a:gd name="T87" fmla="*/ 2147483647 h 75"/>
              <a:gd name="T88" fmla="*/ 2147483647 w 34"/>
              <a:gd name="T89" fmla="*/ 2147483647 h 75"/>
              <a:gd name="T90" fmla="*/ 2147483647 w 34"/>
              <a:gd name="T91" fmla="*/ 2147483647 h 75"/>
              <a:gd name="T92" fmla="*/ 2147483647 w 34"/>
              <a:gd name="T93" fmla="*/ 2147483647 h 75"/>
              <a:gd name="T94" fmla="*/ 2147483647 w 34"/>
              <a:gd name="T95" fmla="*/ 2147483647 h 75"/>
              <a:gd name="T96" fmla="*/ 2147483647 w 34"/>
              <a:gd name="T97" fmla="*/ 2147483647 h 75"/>
              <a:gd name="T98" fmla="*/ 2147483647 w 34"/>
              <a:gd name="T99" fmla="*/ 2147483647 h 75"/>
              <a:gd name="T100" fmla="*/ 2147483647 w 34"/>
              <a:gd name="T101" fmla="*/ 2147483647 h 75"/>
              <a:gd name="T102" fmla="*/ 2147483647 w 34"/>
              <a:gd name="T103" fmla="*/ 2147483647 h 75"/>
              <a:gd name="T104" fmla="*/ 2147483647 w 34"/>
              <a:gd name="T105" fmla="*/ 2147483647 h 75"/>
              <a:gd name="T106" fmla="*/ 2147483647 w 34"/>
              <a:gd name="T107" fmla="*/ 2147483647 h 75"/>
              <a:gd name="T108" fmla="*/ 2147483647 w 34"/>
              <a:gd name="T109" fmla="*/ 2147483647 h 75"/>
              <a:gd name="T110" fmla="*/ 2147483647 w 34"/>
              <a:gd name="T111" fmla="*/ 2147483647 h 75"/>
              <a:gd name="T112" fmla="*/ 2147483647 w 34"/>
              <a:gd name="T113" fmla="*/ 2147483647 h 75"/>
              <a:gd name="T114" fmla="*/ 2147483647 w 34"/>
              <a:gd name="T115" fmla="*/ 2147483647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"/>
              <a:gd name="T175" fmla="*/ 0 h 75"/>
              <a:gd name="T176" fmla="*/ 34 w 34"/>
              <a:gd name="T177" fmla="*/ 75 h 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" name="Freeform 335"/>
          <p:cNvSpPr>
            <a:spLocks/>
          </p:cNvSpPr>
          <p:nvPr/>
        </p:nvSpPr>
        <p:spPr bwMode="auto">
          <a:xfrm>
            <a:off x="5287963" y="3135313"/>
            <a:ext cx="15875" cy="7937"/>
          </a:xfrm>
          <a:custGeom>
            <a:avLst/>
            <a:gdLst>
              <a:gd name="T0" fmla="*/ 2147483647 w 12"/>
              <a:gd name="T1" fmla="*/ 2147483647 h 6"/>
              <a:gd name="T2" fmla="*/ 0 w 12"/>
              <a:gd name="T3" fmla="*/ 0 h 6"/>
              <a:gd name="T4" fmla="*/ 0 w 12"/>
              <a:gd name="T5" fmla="*/ 2147483647 h 6"/>
              <a:gd name="T6" fmla="*/ 2147483647 w 1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6"/>
              <a:gd name="T14" fmla="*/ 12 w 1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1" name="Freeform 336"/>
          <p:cNvSpPr>
            <a:spLocks/>
          </p:cNvSpPr>
          <p:nvPr/>
        </p:nvSpPr>
        <p:spPr bwMode="auto">
          <a:xfrm>
            <a:off x="5186363" y="1549400"/>
            <a:ext cx="3792537" cy="2030413"/>
          </a:xfrm>
          <a:custGeom>
            <a:avLst/>
            <a:gdLst>
              <a:gd name="T0" fmla="*/ 2147483647 w 483"/>
              <a:gd name="T1" fmla="*/ 2147483647 h 260"/>
              <a:gd name="T2" fmla="*/ 2147483647 w 483"/>
              <a:gd name="T3" fmla="*/ 2147483647 h 260"/>
              <a:gd name="T4" fmla="*/ 2147483647 w 483"/>
              <a:gd name="T5" fmla="*/ 2147483647 h 260"/>
              <a:gd name="T6" fmla="*/ 2147483647 w 483"/>
              <a:gd name="T7" fmla="*/ 2147483647 h 260"/>
              <a:gd name="T8" fmla="*/ 2147483647 w 483"/>
              <a:gd name="T9" fmla="*/ 2147483647 h 260"/>
              <a:gd name="T10" fmla="*/ 2147483647 w 483"/>
              <a:gd name="T11" fmla="*/ 2147483647 h 260"/>
              <a:gd name="T12" fmla="*/ 2147483647 w 483"/>
              <a:gd name="T13" fmla="*/ 2147483647 h 260"/>
              <a:gd name="T14" fmla="*/ 2147483647 w 483"/>
              <a:gd name="T15" fmla="*/ 2147483647 h 260"/>
              <a:gd name="T16" fmla="*/ 2147483647 w 483"/>
              <a:gd name="T17" fmla="*/ 2147483647 h 260"/>
              <a:gd name="T18" fmla="*/ 2147483647 w 483"/>
              <a:gd name="T19" fmla="*/ 2147483647 h 260"/>
              <a:gd name="T20" fmla="*/ 2147483647 w 483"/>
              <a:gd name="T21" fmla="*/ 2147483647 h 260"/>
              <a:gd name="T22" fmla="*/ 2147483647 w 483"/>
              <a:gd name="T23" fmla="*/ 2147483647 h 260"/>
              <a:gd name="T24" fmla="*/ 2147483647 w 483"/>
              <a:gd name="T25" fmla="*/ 2147483647 h 260"/>
              <a:gd name="T26" fmla="*/ 2147483647 w 483"/>
              <a:gd name="T27" fmla="*/ 2147483647 h 260"/>
              <a:gd name="T28" fmla="*/ 2147483647 w 483"/>
              <a:gd name="T29" fmla="*/ 2147483647 h 260"/>
              <a:gd name="T30" fmla="*/ 2147483647 w 483"/>
              <a:gd name="T31" fmla="*/ 2147483647 h 260"/>
              <a:gd name="T32" fmla="*/ 2147483647 w 483"/>
              <a:gd name="T33" fmla="*/ 2147483647 h 260"/>
              <a:gd name="T34" fmla="*/ 2147483647 w 483"/>
              <a:gd name="T35" fmla="*/ 2147483647 h 260"/>
              <a:gd name="T36" fmla="*/ 2147483647 w 483"/>
              <a:gd name="T37" fmla="*/ 2147483647 h 260"/>
              <a:gd name="T38" fmla="*/ 2147483647 w 483"/>
              <a:gd name="T39" fmla="*/ 2147483647 h 260"/>
              <a:gd name="T40" fmla="*/ 2147483647 w 483"/>
              <a:gd name="T41" fmla="*/ 2147483647 h 260"/>
              <a:gd name="T42" fmla="*/ 2147483647 w 483"/>
              <a:gd name="T43" fmla="*/ 2147483647 h 260"/>
              <a:gd name="T44" fmla="*/ 2147483647 w 483"/>
              <a:gd name="T45" fmla="*/ 2147483647 h 260"/>
              <a:gd name="T46" fmla="*/ 2147483647 w 483"/>
              <a:gd name="T47" fmla="*/ 2147483647 h 260"/>
              <a:gd name="T48" fmla="*/ 2147483647 w 483"/>
              <a:gd name="T49" fmla="*/ 2147483647 h 260"/>
              <a:gd name="T50" fmla="*/ 2147483647 w 483"/>
              <a:gd name="T51" fmla="*/ 2147483647 h 260"/>
              <a:gd name="T52" fmla="*/ 2147483647 w 483"/>
              <a:gd name="T53" fmla="*/ 2147483647 h 260"/>
              <a:gd name="T54" fmla="*/ 2147483647 w 483"/>
              <a:gd name="T55" fmla="*/ 2147483647 h 260"/>
              <a:gd name="T56" fmla="*/ 2147483647 w 483"/>
              <a:gd name="T57" fmla="*/ 2147483647 h 260"/>
              <a:gd name="T58" fmla="*/ 2147483647 w 483"/>
              <a:gd name="T59" fmla="*/ 2147483647 h 260"/>
              <a:gd name="T60" fmla="*/ 2147483647 w 483"/>
              <a:gd name="T61" fmla="*/ 2147483647 h 260"/>
              <a:gd name="T62" fmla="*/ 2147483647 w 483"/>
              <a:gd name="T63" fmla="*/ 2147483647 h 260"/>
              <a:gd name="T64" fmla="*/ 2147483647 w 483"/>
              <a:gd name="T65" fmla="*/ 2147483647 h 260"/>
              <a:gd name="T66" fmla="*/ 2147483647 w 483"/>
              <a:gd name="T67" fmla="*/ 2147483647 h 260"/>
              <a:gd name="T68" fmla="*/ 2147483647 w 483"/>
              <a:gd name="T69" fmla="*/ 2147483647 h 260"/>
              <a:gd name="T70" fmla="*/ 2147483647 w 483"/>
              <a:gd name="T71" fmla="*/ 2147483647 h 260"/>
              <a:gd name="T72" fmla="*/ 2147483647 w 483"/>
              <a:gd name="T73" fmla="*/ 2147483647 h 260"/>
              <a:gd name="T74" fmla="*/ 2147483647 w 483"/>
              <a:gd name="T75" fmla="*/ 2147483647 h 260"/>
              <a:gd name="T76" fmla="*/ 2147483647 w 483"/>
              <a:gd name="T77" fmla="*/ 2147483647 h 260"/>
              <a:gd name="T78" fmla="*/ 2147483647 w 483"/>
              <a:gd name="T79" fmla="*/ 2147483647 h 260"/>
              <a:gd name="T80" fmla="*/ 2147483647 w 483"/>
              <a:gd name="T81" fmla="*/ 2147483647 h 260"/>
              <a:gd name="T82" fmla="*/ 2147483647 w 483"/>
              <a:gd name="T83" fmla="*/ 2147483647 h 260"/>
              <a:gd name="T84" fmla="*/ 2147483647 w 483"/>
              <a:gd name="T85" fmla="*/ 2147483647 h 260"/>
              <a:gd name="T86" fmla="*/ 2147483647 w 483"/>
              <a:gd name="T87" fmla="*/ 2147483647 h 260"/>
              <a:gd name="T88" fmla="*/ 2147483647 w 483"/>
              <a:gd name="T89" fmla="*/ 2147483647 h 260"/>
              <a:gd name="T90" fmla="*/ 2147483647 w 483"/>
              <a:gd name="T91" fmla="*/ 2147483647 h 260"/>
              <a:gd name="T92" fmla="*/ 2147483647 w 483"/>
              <a:gd name="T93" fmla="*/ 2147483647 h 260"/>
              <a:gd name="T94" fmla="*/ 2147483647 w 483"/>
              <a:gd name="T95" fmla="*/ 2147483647 h 260"/>
              <a:gd name="T96" fmla="*/ 2147483647 w 483"/>
              <a:gd name="T97" fmla="*/ 2147483647 h 260"/>
              <a:gd name="T98" fmla="*/ 2147483647 w 483"/>
              <a:gd name="T99" fmla="*/ 2147483647 h 260"/>
              <a:gd name="T100" fmla="*/ 2147483647 w 483"/>
              <a:gd name="T101" fmla="*/ 2147483647 h 260"/>
              <a:gd name="T102" fmla="*/ 2147483647 w 483"/>
              <a:gd name="T103" fmla="*/ 2147483647 h 260"/>
              <a:gd name="T104" fmla="*/ 2147483647 w 483"/>
              <a:gd name="T105" fmla="*/ 2147483647 h 260"/>
              <a:gd name="T106" fmla="*/ 2147483647 w 483"/>
              <a:gd name="T107" fmla="*/ 2147483647 h 260"/>
              <a:gd name="T108" fmla="*/ 2147483647 w 483"/>
              <a:gd name="T109" fmla="*/ 2147483647 h 260"/>
              <a:gd name="T110" fmla="*/ 2147483647 w 483"/>
              <a:gd name="T111" fmla="*/ 2147483647 h 260"/>
              <a:gd name="T112" fmla="*/ 2147483647 w 483"/>
              <a:gd name="T113" fmla="*/ 2147483647 h 260"/>
              <a:gd name="T114" fmla="*/ 2147483647 w 483"/>
              <a:gd name="T115" fmla="*/ 2147483647 h 260"/>
              <a:gd name="T116" fmla="*/ 2147483647 w 483"/>
              <a:gd name="T117" fmla="*/ 2147483647 h 260"/>
              <a:gd name="T118" fmla="*/ 2147483647 w 483"/>
              <a:gd name="T119" fmla="*/ 2147483647 h 260"/>
              <a:gd name="T120" fmla="*/ 2147483647 w 483"/>
              <a:gd name="T121" fmla="*/ 2147483647 h 260"/>
              <a:gd name="T122" fmla="*/ 2147483647 w 483"/>
              <a:gd name="T123" fmla="*/ 2147483647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83"/>
              <a:gd name="T187" fmla="*/ 0 h 260"/>
              <a:gd name="T188" fmla="*/ 483 w 483"/>
              <a:gd name="T189" fmla="*/ 260 h 26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2" name="Freeform 337"/>
          <p:cNvSpPr>
            <a:spLocks/>
          </p:cNvSpPr>
          <p:nvPr/>
        </p:nvSpPr>
        <p:spPr bwMode="auto">
          <a:xfrm>
            <a:off x="5768975" y="3667125"/>
            <a:ext cx="71438" cy="7938"/>
          </a:xfrm>
          <a:custGeom>
            <a:avLst/>
            <a:gdLst>
              <a:gd name="T0" fmla="*/ 2147483647 w 54"/>
              <a:gd name="T1" fmla="*/ 2147483647 h 6"/>
              <a:gd name="T2" fmla="*/ 2147483647 w 54"/>
              <a:gd name="T3" fmla="*/ 2147483647 h 6"/>
              <a:gd name="T4" fmla="*/ 2147483647 w 54"/>
              <a:gd name="T5" fmla="*/ 0 h 6"/>
              <a:gd name="T6" fmla="*/ 0 w 54"/>
              <a:gd name="T7" fmla="*/ 2147483647 h 6"/>
              <a:gd name="T8" fmla="*/ 2147483647 w 5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6"/>
              <a:gd name="T17" fmla="*/ 54 w 5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3" name="Freeform 338"/>
          <p:cNvSpPr>
            <a:spLocks/>
          </p:cNvSpPr>
          <p:nvPr/>
        </p:nvSpPr>
        <p:spPr bwMode="auto">
          <a:xfrm>
            <a:off x="5659438" y="3009900"/>
            <a:ext cx="1011237" cy="709613"/>
          </a:xfrm>
          <a:custGeom>
            <a:avLst/>
            <a:gdLst>
              <a:gd name="T0" fmla="*/ 2147483647 w 129"/>
              <a:gd name="T1" fmla="*/ 2147483647 h 91"/>
              <a:gd name="T2" fmla="*/ 2147483647 w 129"/>
              <a:gd name="T3" fmla="*/ 2147483647 h 91"/>
              <a:gd name="T4" fmla="*/ 2147483647 w 129"/>
              <a:gd name="T5" fmla="*/ 2147483647 h 91"/>
              <a:gd name="T6" fmla="*/ 2147483647 w 129"/>
              <a:gd name="T7" fmla="*/ 2147483647 h 91"/>
              <a:gd name="T8" fmla="*/ 2147483647 w 129"/>
              <a:gd name="T9" fmla="*/ 2147483647 h 91"/>
              <a:gd name="T10" fmla="*/ 2147483647 w 129"/>
              <a:gd name="T11" fmla="*/ 2147483647 h 91"/>
              <a:gd name="T12" fmla="*/ 2147483647 w 129"/>
              <a:gd name="T13" fmla="*/ 2147483647 h 91"/>
              <a:gd name="T14" fmla="*/ 2147483647 w 129"/>
              <a:gd name="T15" fmla="*/ 2147483647 h 91"/>
              <a:gd name="T16" fmla="*/ 2147483647 w 129"/>
              <a:gd name="T17" fmla="*/ 2147483647 h 91"/>
              <a:gd name="T18" fmla="*/ 2147483647 w 129"/>
              <a:gd name="T19" fmla="*/ 2147483647 h 91"/>
              <a:gd name="T20" fmla="*/ 2147483647 w 129"/>
              <a:gd name="T21" fmla="*/ 2147483647 h 91"/>
              <a:gd name="T22" fmla="*/ 2147483647 w 129"/>
              <a:gd name="T23" fmla="*/ 2147483647 h 91"/>
              <a:gd name="T24" fmla="*/ 2147483647 w 129"/>
              <a:gd name="T25" fmla="*/ 2147483647 h 91"/>
              <a:gd name="T26" fmla="*/ 2147483647 w 129"/>
              <a:gd name="T27" fmla="*/ 2147483647 h 91"/>
              <a:gd name="T28" fmla="*/ 2147483647 w 129"/>
              <a:gd name="T29" fmla="*/ 2147483647 h 91"/>
              <a:gd name="T30" fmla="*/ 0 w 129"/>
              <a:gd name="T31" fmla="*/ 2147483647 h 91"/>
              <a:gd name="T32" fmla="*/ 2147483647 w 129"/>
              <a:gd name="T33" fmla="*/ 2147483647 h 91"/>
              <a:gd name="T34" fmla="*/ 2147483647 w 129"/>
              <a:gd name="T35" fmla="*/ 2147483647 h 91"/>
              <a:gd name="T36" fmla="*/ 2147483647 w 129"/>
              <a:gd name="T37" fmla="*/ 2147483647 h 91"/>
              <a:gd name="T38" fmla="*/ 2147483647 w 129"/>
              <a:gd name="T39" fmla="*/ 2147483647 h 91"/>
              <a:gd name="T40" fmla="*/ 2147483647 w 129"/>
              <a:gd name="T41" fmla="*/ 2147483647 h 91"/>
              <a:gd name="T42" fmla="*/ 2147483647 w 129"/>
              <a:gd name="T43" fmla="*/ 2147483647 h 91"/>
              <a:gd name="T44" fmla="*/ 2147483647 w 129"/>
              <a:gd name="T45" fmla="*/ 2147483647 h 91"/>
              <a:gd name="T46" fmla="*/ 2147483647 w 129"/>
              <a:gd name="T47" fmla="*/ 2147483647 h 91"/>
              <a:gd name="T48" fmla="*/ 2147483647 w 129"/>
              <a:gd name="T49" fmla="*/ 2147483647 h 91"/>
              <a:gd name="T50" fmla="*/ 2147483647 w 129"/>
              <a:gd name="T51" fmla="*/ 2147483647 h 91"/>
              <a:gd name="T52" fmla="*/ 2147483647 w 129"/>
              <a:gd name="T53" fmla="*/ 2147483647 h 91"/>
              <a:gd name="T54" fmla="*/ 2147483647 w 129"/>
              <a:gd name="T55" fmla="*/ 2147483647 h 91"/>
              <a:gd name="T56" fmla="*/ 2147483647 w 129"/>
              <a:gd name="T57" fmla="*/ 2147483647 h 91"/>
              <a:gd name="T58" fmla="*/ 2147483647 w 129"/>
              <a:gd name="T59" fmla="*/ 2147483647 h 91"/>
              <a:gd name="T60" fmla="*/ 2147483647 w 129"/>
              <a:gd name="T61" fmla="*/ 2147483647 h 91"/>
              <a:gd name="T62" fmla="*/ 2147483647 w 129"/>
              <a:gd name="T63" fmla="*/ 2147483647 h 91"/>
              <a:gd name="T64" fmla="*/ 2147483647 w 129"/>
              <a:gd name="T65" fmla="*/ 2147483647 h 91"/>
              <a:gd name="T66" fmla="*/ 2147483647 w 129"/>
              <a:gd name="T67" fmla="*/ 2147483647 h 91"/>
              <a:gd name="T68" fmla="*/ 2147483647 w 129"/>
              <a:gd name="T69" fmla="*/ 2147483647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9"/>
              <a:gd name="T106" fmla="*/ 0 h 91"/>
              <a:gd name="T107" fmla="*/ 129 w 129"/>
              <a:gd name="T108" fmla="*/ 91 h 9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4" name="Freeform 339"/>
          <p:cNvSpPr>
            <a:spLocks/>
          </p:cNvSpPr>
          <p:nvPr/>
        </p:nvSpPr>
        <p:spPr bwMode="auto">
          <a:xfrm>
            <a:off x="5721350" y="3643313"/>
            <a:ext cx="22225" cy="14287"/>
          </a:xfrm>
          <a:custGeom>
            <a:avLst/>
            <a:gdLst>
              <a:gd name="T0" fmla="*/ 0 w 18"/>
              <a:gd name="T1" fmla="*/ 0 h 12"/>
              <a:gd name="T2" fmla="*/ 0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2"/>
              <a:gd name="T17" fmla="*/ 18 w 1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5" name="Rectangle 340"/>
          <p:cNvSpPr>
            <a:spLocks noChangeArrowheads="1"/>
          </p:cNvSpPr>
          <p:nvPr/>
        </p:nvSpPr>
        <p:spPr bwMode="auto">
          <a:xfrm>
            <a:off x="4903788" y="3275013"/>
            <a:ext cx="9525" cy="1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15000"/>
              </a:spcBef>
            </a:pPr>
            <a:endParaRPr lang="en-US"/>
          </a:p>
        </p:txBody>
      </p:sp>
      <p:sp>
        <p:nvSpPr>
          <p:cNvPr id="2136" name="Freeform 347"/>
          <p:cNvSpPr>
            <a:spLocks/>
          </p:cNvSpPr>
          <p:nvPr/>
        </p:nvSpPr>
        <p:spPr bwMode="auto">
          <a:xfrm>
            <a:off x="4616450" y="2119313"/>
            <a:ext cx="649288" cy="766762"/>
          </a:xfrm>
          <a:custGeom>
            <a:avLst/>
            <a:gdLst>
              <a:gd name="T0" fmla="*/ 2147483647 w 83"/>
              <a:gd name="T1" fmla="*/ 2147483647 h 98"/>
              <a:gd name="T2" fmla="*/ 2147483647 w 83"/>
              <a:gd name="T3" fmla="*/ 2147483647 h 98"/>
              <a:gd name="T4" fmla="*/ 2147483647 w 83"/>
              <a:gd name="T5" fmla="*/ 2147483647 h 98"/>
              <a:gd name="T6" fmla="*/ 2147483647 w 83"/>
              <a:gd name="T7" fmla="*/ 2147483647 h 98"/>
              <a:gd name="T8" fmla="*/ 2147483647 w 83"/>
              <a:gd name="T9" fmla="*/ 2147483647 h 98"/>
              <a:gd name="T10" fmla="*/ 2147483647 w 83"/>
              <a:gd name="T11" fmla="*/ 2147483647 h 98"/>
              <a:gd name="T12" fmla="*/ 2147483647 w 83"/>
              <a:gd name="T13" fmla="*/ 2147483647 h 98"/>
              <a:gd name="T14" fmla="*/ 2147483647 w 83"/>
              <a:gd name="T15" fmla="*/ 2147483647 h 98"/>
              <a:gd name="T16" fmla="*/ 2147483647 w 83"/>
              <a:gd name="T17" fmla="*/ 2147483647 h 98"/>
              <a:gd name="T18" fmla="*/ 2147483647 w 83"/>
              <a:gd name="T19" fmla="*/ 2147483647 h 98"/>
              <a:gd name="T20" fmla="*/ 2147483647 w 83"/>
              <a:gd name="T21" fmla="*/ 2147483647 h 98"/>
              <a:gd name="T22" fmla="*/ 2147483647 w 83"/>
              <a:gd name="T23" fmla="*/ 2147483647 h 98"/>
              <a:gd name="T24" fmla="*/ 2147483647 w 83"/>
              <a:gd name="T25" fmla="*/ 2147483647 h 98"/>
              <a:gd name="T26" fmla="*/ 2147483647 w 83"/>
              <a:gd name="T27" fmla="*/ 2147483647 h 98"/>
              <a:gd name="T28" fmla="*/ 2147483647 w 83"/>
              <a:gd name="T29" fmla="*/ 2147483647 h 98"/>
              <a:gd name="T30" fmla="*/ 2147483647 w 83"/>
              <a:gd name="T31" fmla="*/ 2147483647 h 98"/>
              <a:gd name="T32" fmla="*/ 2147483647 w 83"/>
              <a:gd name="T33" fmla="*/ 2147483647 h 98"/>
              <a:gd name="T34" fmla="*/ 2147483647 w 83"/>
              <a:gd name="T35" fmla="*/ 2147483647 h 98"/>
              <a:gd name="T36" fmla="*/ 2147483647 w 83"/>
              <a:gd name="T37" fmla="*/ 2147483647 h 98"/>
              <a:gd name="T38" fmla="*/ 2147483647 w 83"/>
              <a:gd name="T39" fmla="*/ 2147483647 h 98"/>
              <a:gd name="T40" fmla="*/ 2147483647 w 83"/>
              <a:gd name="T41" fmla="*/ 2147483647 h 98"/>
              <a:gd name="T42" fmla="*/ 2147483647 w 83"/>
              <a:gd name="T43" fmla="*/ 2147483647 h 98"/>
              <a:gd name="T44" fmla="*/ 2147483647 w 83"/>
              <a:gd name="T45" fmla="*/ 2147483647 h 98"/>
              <a:gd name="T46" fmla="*/ 2147483647 w 83"/>
              <a:gd name="T47" fmla="*/ 2147483647 h 98"/>
              <a:gd name="T48" fmla="*/ 2147483647 w 83"/>
              <a:gd name="T49" fmla="*/ 2147483647 h 98"/>
              <a:gd name="T50" fmla="*/ 2147483647 w 83"/>
              <a:gd name="T51" fmla="*/ 0 h 98"/>
              <a:gd name="T52" fmla="*/ 2147483647 w 83"/>
              <a:gd name="T53" fmla="*/ 2147483647 h 98"/>
              <a:gd name="T54" fmla="*/ 2147483647 w 83"/>
              <a:gd name="T55" fmla="*/ 2147483647 h 98"/>
              <a:gd name="T56" fmla="*/ 2147483647 w 83"/>
              <a:gd name="T57" fmla="*/ 2147483647 h 98"/>
              <a:gd name="T58" fmla="*/ 2147483647 w 83"/>
              <a:gd name="T59" fmla="*/ 2147483647 h 98"/>
              <a:gd name="T60" fmla="*/ 2147483647 w 83"/>
              <a:gd name="T61" fmla="*/ 2147483647 h 98"/>
              <a:gd name="T62" fmla="*/ 2147483647 w 83"/>
              <a:gd name="T63" fmla="*/ 2147483647 h 98"/>
              <a:gd name="T64" fmla="*/ 2147483647 w 83"/>
              <a:gd name="T65" fmla="*/ 2147483647 h 98"/>
              <a:gd name="T66" fmla="*/ 2147483647 w 83"/>
              <a:gd name="T67" fmla="*/ 2147483647 h 98"/>
              <a:gd name="T68" fmla="*/ 2147483647 w 83"/>
              <a:gd name="T69" fmla="*/ 2147483647 h 98"/>
              <a:gd name="T70" fmla="*/ 2147483647 w 83"/>
              <a:gd name="T71" fmla="*/ 2147483647 h 98"/>
              <a:gd name="T72" fmla="*/ 2147483647 w 83"/>
              <a:gd name="T73" fmla="*/ 2147483647 h 98"/>
              <a:gd name="T74" fmla="*/ 2147483647 w 83"/>
              <a:gd name="T75" fmla="*/ 2147483647 h 98"/>
              <a:gd name="T76" fmla="*/ 2147483647 w 83"/>
              <a:gd name="T77" fmla="*/ 2147483647 h 98"/>
              <a:gd name="T78" fmla="*/ 2147483647 w 83"/>
              <a:gd name="T79" fmla="*/ 2147483647 h 98"/>
              <a:gd name="T80" fmla="*/ 2147483647 w 83"/>
              <a:gd name="T81" fmla="*/ 2147483647 h 98"/>
              <a:gd name="T82" fmla="*/ 2147483647 w 83"/>
              <a:gd name="T83" fmla="*/ 2147483647 h 98"/>
              <a:gd name="T84" fmla="*/ 2147483647 w 83"/>
              <a:gd name="T85" fmla="*/ 2147483647 h 98"/>
              <a:gd name="T86" fmla="*/ 2147483647 w 83"/>
              <a:gd name="T87" fmla="*/ 2147483647 h 98"/>
              <a:gd name="T88" fmla="*/ 2147483647 w 83"/>
              <a:gd name="T89" fmla="*/ 2147483647 h 98"/>
              <a:gd name="T90" fmla="*/ 2147483647 w 83"/>
              <a:gd name="T91" fmla="*/ 2147483647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98"/>
              <a:gd name="T140" fmla="*/ 83 w 83"/>
              <a:gd name="T141" fmla="*/ 98 h 9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7" name="Freeform 348"/>
          <p:cNvSpPr>
            <a:spLocks/>
          </p:cNvSpPr>
          <p:nvPr/>
        </p:nvSpPr>
        <p:spPr bwMode="auto">
          <a:xfrm>
            <a:off x="4772025" y="2268538"/>
            <a:ext cx="320675" cy="733425"/>
          </a:xfrm>
          <a:custGeom>
            <a:avLst/>
            <a:gdLst>
              <a:gd name="T0" fmla="*/ 2147483647 w 10000"/>
              <a:gd name="T1" fmla="*/ 2147483647 h 9895"/>
              <a:gd name="T2" fmla="*/ 2147483647 w 10000"/>
              <a:gd name="T3" fmla="*/ 2147483647 h 9895"/>
              <a:gd name="T4" fmla="*/ 2147483647 w 10000"/>
              <a:gd name="T5" fmla="*/ 2147483647 h 9895"/>
              <a:gd name="T6" fmla="*/ 2147483647 w 10000"/>
              <a:gd name="T7" fmla="*/ 2147483647 h 9895"/>
              <a:gd name="T8" fmla="*/ 2147483647 w 10000"/>
              <a:gd name="T9" fmla="*/ 0 h 9895"/>
              <a:gd name="T10" fmla="*/ 2147483647 w 10000"/>
              <a:gd name="T11" fmla="*/ 2147483647 h 9895"/>
              <a:gd name="T12" fmla="*/ 2147483647 w 10000"/>
              <a:gd name="T13" fmla="*/ 2147483647 h 9895"/>
              <a:gd name="T14" fmla="*/ 2147483647 w 10000"/>
              <a:gd name="T15" fmla="*/ 2147483647 h 9895"/>
              <a:gd name="T16" fmla="*/ 2147483647 w 10000"/>
              <a:gd name="T17" fmla="*/ 2147483647 h 9895"/>
              <a:gd name="T18" fmla="*/ 2147483647 w 10000"/>
              <a:gd name="T19" fmla="*/ 2147483647 h 9895"/>
              <a:gd name="T20" fmla="*/ 2147483647 w 10000"/>
              <a:gd name="T21" fmla="*/ 2147483647 h 9895"/>
              <a:gd name="T22" fmla="*/ 2147483647 w 10000"/>
              <a:gd name="T23" fmla="*/ 2147483647 h 9895"/>
              <a:gd name="T24" fmla="*/ 2147483647 w 10000"/>
              <a:gd name="T25" fmla="*/ 2147483647 h 9895"/>
              <a:gd name="T26" fmla="*/ 1547059248 w 10000"/>
              <a:gd name="T27" fmla="*/ 2147483647 h 9895"/>
              <a:gd name="T28" fmla="*/ 1032076692 w 10000"/>
              <a:gd name="T29" fmla="*/ 2147483647 h 9895"/>
              <a:gd name="T30" fmla="*/ 1032076692 w 10000"/>
              <a:gd name="T31" fmla="*/ 2147483647 h 9895"/>
              <a:gd name="T32" fmla="*/ 1032076692 w 10000"/>
              <a:gd name="T33" fmla="*/ 2147483647 h 9895"/>
              <a:gd name="T34" fmla="*/ 1032076692 w 10000"/>
              <a:gd name="T35" fmla="*/ 2147483647 h 9895"/>
              <a:gd name="T36" fmla="*/ 258002370 w 10000"/>
              <a:gd name="T37" fmla="*/ 2147483647 h 9895"/>
              <a:gd name="T38" fmla="*/ 516037833 w 10000"/>
              <a:gd name="T39" fmla="*/ 2147483647 h 9895"/>
              <a:gd name="T40" fmla="*/ 1839949825 w 10000"/>
              <a:gd name="T41" fmla="*/ 2147483647 h 9895"/>
              <a:gd name="T42" fmla="*/ 2018678095 w 10000"/>
              <a:gd name="T43" fmla="*/ 2147483647 h 9895"/>
              <a:gd name="T44" fmla="*/ 2147483647 w 10000"/>
              <a:gd name="T45" fmla="*/ 2147483647 h 9895"/>
              <a:gd name="T46" fmla="*/ 2147483647 w 10000"/>
              <a:gd name="T47" fmla="*/ 2147483647 h 9895"/>
              <a:gd name="T48" fmla="*/ 2147483647 w 10000"/>
              <a:gd name="T49" fmla="*/ 2147483647 h 9895"/>
              <a:gd name="T50" fmla="*/ 2147483647 w 10000"/>
              <a:gd name="T51" fmla="*/ 2147483647 h 9895"/>
              <a:gd name="T52" fmla="*/ 2147483647 w 10000"/>
              <a:gd name="T53" fmla="*/ 2147483647 h 9895"/>
              <a:gd name="T54" fmla="*/ 2147483647 w 10000"/>
              <a:gd name="T55" fmla="*/ 2147483647 h 9895"/>
              <a:gd name="T56" fmla="*/ 2147483647 w 10000"/>
              <a:gd name="T57" fmla="*/ 2147483647 h 9895"/>
              <a:gd name="T58" fmla="*/ 2147483647 w 10000"/>
              <a:gd name="T59" fmla="*/ 2147483647 h 9895"/>
              <a:gd name="T60" fmla="*/ 2147483647 w 10000"/>
              <a:gd name="T61" fmla="*/ 2147483647 h 9895"/>
              <a:gd name="T62" fmla="*/ 2147483647 w 10000"/>
              <a:gd name="T63" fmla="*/ 2147483647 h 9895"/>
              <a:gd name="T64" fmla="*/ 2147483647 w 10000"/>
              <a:gd name="T65" fmla="*/ 2147483647 h 9895"/>
              <a:gd name="T66" fmla="*/ 2147483647 w 10000"/>
              <a:gd name="T67" fmla="*/ 2147483647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000"/>
              <a:gd name="T103" fmla="*/ 0 h 9895"/>
              <a:gd name="T104" fmla="*/ 10000 w 10000"/>
              <a:gd name="T105" fmla="*/ 9895 h 98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8" name="Freeform 349"/>
          <p:cNvSpPr>
            <a:spLocks/>
          </p:cNvSpPr>
          <p:nvPr/>
        </p:nvSpPr>
        <p:spPr bwMode="auto">
          <a:xfrm>
            <a:off x="5076056" y="3140968"/>
            <a:ext cx="446087" cy="287337"/>
          </a:xfrm>
          <a:custGeom>
            <a:avLst/>
            <a:gdLst>
              <a:gd name="T0" fmla="*/ 2147483647 w 57"/>
              <a:gd name="T1" fmla="*/ 2147483647 h 37"/>
              <a:gd name="T2" fmla="*/ 2147483647 w 57"/>
              <a:gd name="T3" fmla="*/ 2147483647 h 37"/>
              <a:gd name="T4" fmla="*/ 2147483647 w 57"/>
              <a:gd name="T5" fmla="*/ 2147483647 h 37"/>
              <a:gd name="T6" fmla="*/ 2147483647 w 57"/>
              <a:gd name="T7" fmla="*/ 2147483647 h 37"/>
              <a:gd name="T8" fmla="*/ 2147483647 w 57"/>
              <a:gd name="T9" fmla="*/ 2147483647 h 37"/>
              <a:gd name="T10" fmla="*/ 2147483647 w 57"/>
              <a:gd name="T11" fmla="*/ 2147483647 h 37"/>
              <a:gd name="T12" fmla="*/ 2147483647 w 57"/>
              <a:gd name="T13" fmla="*/ 2147483647 h 37"/>
              <a:gd name="T14" fmla="*/ 2147483647 w 57"/>
              <a:gd name="T15" fmla="*/ 2147483647 h 37"/>
              <a:gd name="T16" fmla="*/ 2147483647 w 57"/>
              <a:gd name="T17" fmla="*/ 2147483647 h 37"/>
              <a:gd name="T18" fmla="*/ 2147483647 w 57"/>
              <a:gd name="T19" fmla="*/ 2147483647 h 37"/>
              <a:gd name="T20" fmla="*/ 2147483647 w 57"/>
              <a:gd name="T21" fmla="*/ 2147483647 h 37"/>
              <a:gd name="T22" fmla="*/ 2147483647 w 57"/>
              <a:gd name="T23" fmla="*/ 0 h 37"/>
              <a:gd name="T24" fmla="*/ 2147483647 w 57"/>
              <a:gd name="T25" fmla="*/ 0 h 37"/>
              <a:gd name="T26" fmla="*/ 2147483647 w 57"/>
              <a:gd name="T27" fmla="*/ 2147483647 h 37"/>
              <a:gd name="T28" fmla="*/ 2147483647 w 57"/>
              <a:gd name="T29" fmla="*/ 2147483647 h 37"/>
              <a:gd name="T30" fmla="*/ 2147483647 w 57"/>
              <a:gd name="T31" fmla="*/ 2147483647 h 37"/>
              <a:gd name="T32" fmla="*/ 2147483647 w 57"/>
              <a:gd name="T33" fmla="*/ 2147483647 h 37"/>
              <a:gd name="T34" fmla="*/ 2147483647 w 57"/>
              <a:gd name="T35" fmla="*/ 2147483647 h 37"/>
              <a:gd name="T36" fmla="*/ 2147483647 w 57"/>
              <a:gd name="T37" fmla="*/ 2147483647 h 37"/>
              <a:gd name="T38" fmla="*/ 2147483647 w 57"/>
              <a:gd name="T39" fmla="*/ 2147483647 h 37"/>
              <a:gd name="T40" fmla="*/ 2147483647 w 57"/>
              <a:gd name="T41" fmla="*/ 2147483647 h 37"/>
              <a:gd name="T42" fmla="*/ 2147483647 w 57"/>
              <a:gd name="T43" fmla="*/ 2147483647 h 37"/>
              <a:gd name="T44" fmla="*/ 0 w 57"/>
              <a:gd name="T45" fmla="*/ 2147483647 h 37"/>
              <a:gd name="T46" fmla="*/ 0 w 57"/>
              <a:gd name="T47" fmla="*/ 2147483647 h 37"/>
              <a:gd name="T48" fmla="*/ 2147483647 w 57"/>
              <a:gd name="T49" fmla="*/ 2147483647 h 37"/>
              <a:gd name="T50" fmla="*/ 2147483647 w 57"/>
              <a:gd name="T51" fmla="*/ 2147483647 h 37"/>
              <a:gd name="T52" fmla="*/ 2147483647 w 57"/>
              <a:gd name="T53" fmla="*/ 2147483647 h 37"/>
              <a:gd name="T54" fmla="*/ 2147483647 w 57"/>
              <a:gd name="T55" fmla="*/ 2147483647 h 37"/>
              <a:gd name="T56" fmla="*/ 2147483647 w 57"/>
              <a:gd name="T57" fmla="*/ 2147483647 h 37"/>
              <a:gd name="T58" fmla="*/ 2147483647 w 57"/>
              <a:gd name="T59" fmla="*/ 2147483647 h 37"/>
              <a:gd name="T60" fmla="*/ 2147483647 w 57"/>
              <a:gd name="T61" fmla="*/ 2147483647 h 37"/>
              <a:gd name="T62" fmla="*/ 2147483647 w 57"/>
              <a:gd name="T63" fmla="*/ 2147483647 h 37"/>
              <a:gd name="T64" fmla="*/ 2147483647 w 57"/>
              <a:gd name="T65" fmla="*/ 2147483647 h 37"/>
              <a:gd name="T66" fmla="*/ 2147483647 w 57"/>
              <a:gd name="T67" fmla="*/ 2147483647 h 37"/>
              <a:gd name="T68" fmla="*/ 2147483647 w 57"/>
              <a:gd name="T69" fmla="*/ 2147483647 h 37"/>
              <a:gd name="T70" fmla="*/ 2147483647 w 57"/>
              <a:gd name="T71" fmla="*/ 2147483647 h 37"/>
              <a:gd name="T72" fmla="*/ 2147483647 w 57"/>
              <a:gd name="T73" fmla="*/ 2147483647 h 37"/>
              <a:gd name="T74" fmla="*/ 2147483647 w 57"/>
              <a:gd name="T75" fmla="*/ 2147483647 h 37"/>
              <a:gd name="T76" fmla="*/ 2147483647 w 57"/>
              <a:gd name="T77" fmla="*/ 2147483647 h 37"/>
              <a:gd name="T78" fmla="*/ 2147483647 w 57"/>
              <a:gd name="T79" fmla="*/ 2147483647 h 37"/>
              <a:gd name="T80" fmla="*/ 2147483647 w 57"/>
              <a:gd name="T81" fmla="*/ 2147483647 h 37"/>
              <a:gd name="T82" fmla="*/ 2147483647 w 57"/>
              <a:gd name="T83" fmla="*/ 2147483647 h 37"/>
              <a:gd name="T84" fmla="*/ 2147483647 w 57"/>
              <a:gd name="T85" fmla="*/ 2147483647 h 37"/>
              <a:gd name="T86" fmla="*/ 2147483647 w 57"/>
              <a:gd name="T87" fmla="*/ 2147483647 h 37"/>
              <a:gd name="T88" fmla="*/ 2147483647 w 57"/>
              <a:gd name="T89" fmla="*/ 2147483647 h 37"/>
              <a:gd name="T90" fmla="*/ 2147483647 w 57"/>
              <a:gd name="T91" fmla="*/ 2147483647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37"/>
              <a:gd name="T140" fmla="*/ 57 w 57"/>
              <a:gd name="T141" fmla="*/ 37 h 3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9" name="Freeform 350"/>
          <p:cNvSpPr>
            <a:spLocks/>
          </p:cNvSpPr>
          <p:nvPr/>
        </p:nvSpPr>
        <p:spPr bwMode="auto">
          <a:xfrm>
            <a:off x="5303838" y="3135313"/>
            <a:ext cx="55562" cy="30162"/>
          </a:xfrm>
          <a:custGeom>
            <a:avLst/>
            <a:gdLst>
              <a:gd name="T0" fmla="*/ 2147483647 w 42"/>
              <a:gd name="T1" fmla="*/ 2147483647 h 24"/>
              <a:gd name="T2" fmla="*/ 2147483647 w 42"/>
              <a:gd name="T3" fmla="*/ 0 h 24"/>
              <a:gd name="T4" fmla="*/ 0 w 42"/>
              <a:gd name="T5" fmla="*/ 2147483647 h 24"/>
              <a:gd name="T6" fmla="*/ 2147483647 w 42"/>
              <a:gd name="T7" fmla="*/ 2147483647 h 24"/>
              <a:gd name="T8" fmla="*/ 2147483647 w 42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24"/>
              <a:gd name="T17" fmla="*/ 42 w 42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" name="Freeform 359"/>
          <p:cNvSpPr>
            <a:spLocks/>
          </p:cNvSpPr>
          <p:nvPr/>
        </p:nvSpPr>
        <p:spPr bwMode="auto">
          <a:xfrm>
            <a:off x="4991100" y="3009900"/>
            <a:ext cx="77788" cy="47625"/>
          </a:xfrm>
          <a:custGeom>
            <a:avLst/>
            <a:gdLst>
              <a:gd name="T0" fmla="*/ 2147483647 w 60"/>
              <a:gd name="T1" fmla="*/ 2147483647 h 36"/>
              <a:gd name="T2" fmla="*/ 2147483647 w 60"/>
              <a:gd name="T3" fmla="*/ 2147483647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0 h 36"/>
              <a:gd name="T10" fmla="*/ 2147483647 w 60"/>
              <a:gd name="T11" fmla="*/ 0 h 36"/>
              <a:gd name="T12" fmla="*/ 2147483647 w 60"/>
              <a:gd name="T13" fmla="*/ 2147483647 h 36"/>
              <a:gd name="T14" fmla="*/ 0 w 60"/>
              <a:gd name="T15" fmla="*/ 2147483647 h 36"/>
              <a:gd name="T16" fmla="*/ 2147483647 w 60"/>
              <a:gd name="T17" fmla="*/ 2147483647 h 36"/>
              <a:gd name="T18" fmla="*/ 2147483647 w 60"/>
              <a:gd name="T19" fmla="*/ 2147483647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36"/>
              <a:gd name="T32" fmla="*/ 60 w 60"/>
              <a:gd name="T33" fmla="*/ 36 h 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1" name="Freeform 360"/>
          <p:cNvSpPr>
            <a:spLocks/>
          </p:cNvSpPr>
          <p:nvPr/>
        </p:nvSpPr>
        <p:spPr bwMode="auto">
          <a:xfrm>
            <a:off x="4849813" y="3033713"/>
            <a:ext cx="242887" cy="217487"/>
          </a:xfrm>
          <a:custGeom>
            <a:avLst/>
            <a:gdLst>
              <a:gd name="T0" fmla="*/ 2147483647 w 31"/>
              <a:gd name="T1" fmla="*/ 2147483647 h 28"/>
              <a:gd name="T2" fmla="*/ 2147483647 w 31"/>
              <a:gd name="T3" fmla="*/ 2147483647 h 28"/>
              <a:gd name="T4" fmla="*/ 2147483647 w 31"/>
              <a:gd name="T5" fmla="*/ 2147483647 h 28"/>
              <a:gd name="T6" fmla="*/ 2147483647 w 31"/>
              <a:gd name="T7" fmla="*/ 2147483647 h 28"/>
              <a:gd name="T8" fmla="*/ 2147483647 w 31"/>
              <a:gd name="T9" fmla="*/ 2147483647 h 28"/>
              <a:gd name="T10" fmla="*/ 2147483647 w 31"/>
              <a:gd name="T11" fmla="*/ 2147483647 h 28"/>
              <a:gd name="T12" fmla="*/ 2147483647 w 31"/>
              <a:gd name="T13" fmla="*/ 2147483647 h 28"/>
              <a:gd name="T14" fmla="*/ 2147483647 w 31"/>
              <a:gd name="T15" fmla="*/ 2147483647 h 28"/>
              <a:gd name="T16" fmla="*/ 2147483647 w 31"/>
              <a:gd name="T17" fmla="*/ 2147483647 h 28"/>
              <a:gd name="T18" fmla="*/ 2147483647 w 31"/>
              <a:gd name="T19" fmla="*/ 2147483647 h 28"/>
              <a:gd name="T20" fmla="*/ 2147483647 w 31"/>
              <a:gd name="T21" fmla="*/ 2147483647 h 28"/>
              <a:gd name="T22" fmla="*/ 2147483647 w 31"/>
              <a:gd name="T23" fmla="*/ 2147483647 h 28"/>
              <a:gd name="T24" fmla="*/ 2147483647 w 31"/>
              <a:gd name="T25" fmla="*/ 2147483647 h 28"/>
              <a:gd name="T26" fmla="*/ 2147483647 w 31"/>
              <a:gd name="T27" fmla="*/ 2147483647 h 28"/>
              <a:gd name="T28" fmla="*/ 2147483647 w 31"/>
              <a:gd name="T29" fmla="*/ 2147483647 h 28"/>
              <a:gd name="T30" fmla="*/ 2147483647 w 31"/>
              <a:gd name="T31" fmla="*/ 2147483647 h 28"/>
              <a:gd name="T32" fmla="*/ 2147483647 w 31"/>
              <a:gd name="T33" fmla="*/ 2147483647 h 28"/>
              <a:gd name="T34" fmla="*/ 2147483647 w 31"/>
              <a:gd name="T35" fmla="*/ 2147483647 h 28"/>
              <a:gd name="T36" fmla="*/ 2147483647 w 31"/>
              <a:gd name="T37" fmla="*/ 2147483647 h 28"/>
              <a:gd name="T38" fmla="*/ 2147483647 w 31"/>
              <a:gd name="T39" fmla="*/ 2147483647 h 28"/>
              <a:gd name="T40" fmla="*/ 2147483647 w 31"/>
              <a:gd name="T41" fmla="*/ 2147483647 h 28"/>
              <a:gd name="T42" fmla="*/ 2147483647 w 31"/>
              <a:gd name="T43" fmla="*/ 2147483647 h 28"/>
              <a:gd name="T44" fmla="*/ 2147483647 w 31"/>
              <a:gd name="T45" fmla="*/ 2147483647 h 28"/>
              <a:gd name="T46" fmla="*/ 2147483647 w 31"/>
              <a:gd name="T47" fmla="*/ 0 h 28"/>
              <a:gd name="T48" fmla="*/ 2147483647 w 31"/>
              <a:gd name="T49" fmla="*/ 2147483647 h 28"/>
              <a:gd name="T50" fmla="*/ 2147483647 w 31"/>
              <a:gd name="T51" fmla="*/ 2147483647 h 28"/>
              <a:gd name="T52" fmla="*/ 2147483647 w 31"/>
              <a:gd name="T53" fmla="*/ 0 h 28"/>
              <a:gd name="T54" fmla="*/ 2147483647 w 31"/>
              <a:gd name="T55" fmla="*/ 0 h 28"/>
              <a:gd name="T56" fmla="*/ 2147483647 w 31"/>
              <a:gd name="T57" fmla="*/ 2147483647 h 28"/>
              <a:gd name="T58" fmla="*/ 2147483647 w 31"/>
              <a:gd name="T59" fmla="*/ 2147483647 h 28"/>
              <a:gd name="T60" fmla="*/ 0 w 31"/>
              <a:gd name="T61" fmla="*/ 2147483647 h 28"/>
              <a:gd name="T62" fmla="*/ 0 w 31"/>
              <a:gd name="T63" fmla="*/ 2147483647 h 28"/>
              <a:gd name="T64" fmla="*/ 2147483647 w 31"/>
              <a:gd name="T65" fmla="*/ 2147483647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1"/>
              <a:gd name="T100" fmla="*/ 0 h 28"/>
              <a:gd name="T101" fmla="*/ 31 w 31"/>
              <a:gd name="T102" fmla="*/ 28 h 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2" name="Freeform 364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0"/>
              <a:gd name="T85" fmla="*/ 0 h 223"/>
              <a:gd name="T86" fmla="*/ 300 w 300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3" name="Freeform 365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0"/>
              <a:gd name="T85" fmla="*/ 0 h 223"/>
              <a:gd name="T86" fmla="*/ 300 w 300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4" name="Freeform 366"/>
          <p:cNvSpPr>
            <a:spLocks/>
          </p:cNvSpPr>
          <p:nvPr/>
        </p:nvSpPr>
        <p:spPr bwMode="auto">
          <a:xfrm>
            <a:off x="4198938" y="4016375"/>
            <a:ext cx="407987" cy="384175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0 h 49"/>
              <a:gd name="T24" fmla="*/ 2147483647 w 52"/>
              <a:gd name="T25" fmla="*/ 0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0 w 52"/>
              <a:gd name="T39" fmla="*/ 2147483647 h 49"/>
              <a:gd name="T40" fmla="*/ 0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2147483647 h 49"/>
              <a:gd name="T50" fmla="*/ 2147483647 w 52"/>
              <a:gd name="T51" fmla="*/ 2147483647 h 49"/>
              <a:gd name="T52" fmla="*/ 2147483647 w 52"/>
              <a:gd name="T53" fmla="*/ 2147483647 h 49"/>
              <a:gd name="T54" fmla="*/ 2147483647 w 52"/>
              <a:gd name="T55" fmla="*/ 2147483647 h 49"/>
              <a:gd name="T56" fmla="*/ 2147483647 w 52"/>
              <a:gd name="T57" fmla="*/ 2147483647 h 49"/>
              <a:gd name="T58" fmla="*/ 2147483647 w 52"/>
              <a:gd name="T59" fmla="*/ 2147483647 h 49"/>
              <a:gd name="T60" fmla="*/ 2147483647 w 52"/>
              <a:gd name="T61" fmla="*/ 2147483647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2"/>
              <a:gd name="T112" fmla="*/ 0 h 49"/>
              <a:gd name="T113" fmla="*/ 52 w 52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5" name="Freeform 367"/>
          <p:cNvSpPr>
            <a:spLocks/>
          </p:cNvSpPr>
          <p:nvPr/>
        </p:nvSpPr>
        <p:spPr bwMode="auto">
          <a:xfrm>
            <a:off x="5526088" y="4370388"/>
            <a:ext cx="234950" cy="317500"/>
          </a:xfrm>
          <a:custGeom>
            <a:avLst/>
            <a:gdLst>
              <a:gd name="T0" fmla="*/ 2147483647 w 180"/>
              <a:gd name="T1" fmla="*/ 2147483647 h 246"/>
              <a:gd name="T2" fmla="*/ 2147483647 w 180"/>
              <a:gd name="T3" fmla="*/ 2147483647 h 246"/>
              <a:gd name="T4" fmla="*/ 2147483647 w 180"/>
              <a:gd name="T5" fmla="*/ 2147483647 h 246"/>
              <a:gd name="T6" fmla="*/ 2147483647 w 180"/>
              <a:gd name="T7" fmla="*/ 2147483647 h 246"/>
              <a:gd name="T8" fmla="*/ 2147483647 w 180"/>
              <a:gd name="T9" fmla="*/ 2147483647 h 246"/>
              <a:gd name="T10" fmla="*/ 2147483647 w 180"/>
              <a:gd name="T11" fmla="*/ 2147483647 h 246"/>
              <a:gd name="T12" fmla="*/ 2147483647 w 180"/>
              <a:gd name="T13" fmla="*/ 2147483647 h 246"/>
              <a:gd name="T14" fmla="*/ 2147483647 w 180"/>
              <a:gd name="T15" fmla="*/ 2147483647 h 246"/>
              <a:gd name="T16" fmla="*/ 2147483647 w 180"/>
              <a:gd name="T17" fmla="*/ 2147483647 h 246"/>
              <a:gd name="T18" fmla="*/ 2147483647 w 180"/>
              <a:gd name="T19" fmla="*/ 2147483647 h 246"/>
              <a:gd name="T20" fmla="*/ 2147483647 w 180"/>
              <a:gd name="T21" fmla="*/ 2147483647 h 246"/>
              <a:gd name="T22" fmla="*/ 2147483647 w 180"/>
              <a:gd name="T23" fmla="*/ 2147483647 h 246"/>
              <a:gd name="T24" fmla="*/ 2147483647 w 180"/>
              <a:gd name="T25" fmla="*/ 2147483647 h 246"/>
              <a:gd name="T26" fmla="*/ 0 w 180"/>
              <a:gd name="T27" fmla="*/ 2147483647 h 246"/>
              <a:gd name="T28" fmla="*/ 0 w 180"/>
              <a:gd name="T29" fmla="*/ 2147483647 h 246"/>
              <a:gd name="T30" fmla="*/ 2147483647 w 180"/>
              <a:gd name="T31" fmla="*/ 2147483647 h 246"/>
              <a:gd name="T32" fmla="*/ 2147483647 w 180"/>
              <a:gd name="T33" fmla="*/ 2147483647 h 246"/>
              <a:gd name="T34" fmla="*/ 2147483647 w 180"/>
              <a:gd name="T35" fmla="*/ 2147483647 h 246"/>
              <a:gd name="T36" fmla="*/ 2147483647 w 180"/>
              <a:gd name="T37" fmla="*/ 2147483647 h 246"/>
              <a:gd name="T38" fmla="*/ 2147483647 w 180"/>
              <a:gd name="T39" fmla="*/ 2147483647 h 246"/>
              <a:gd name="T40" fmla="*/ 2147483647 w 180"/>
              <a:gd name="T41" fmla="*/ 0 h 246"/>
              <a:gd name="T42" fmla="*/ 2147483647 w 180"/>
              <a:gd name="T43" fmla="*/ 2147483647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"/>
              <a:gd name="T67" fmla="*/ 0 h 246"/>
              <a:gd name="T68" fmla="*/ 180 w 180"/>
              <a:gd name="T69" fmla="*/ 246 h 24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6" name="Freeform 368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2147483647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96"/>
              <a:gd name="T26" fmla="*/ 24 w 24"/>
              <a:gd name="T27" fmla="*/ 96 h 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7" name="Freeform 369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96"/>
              <a:gd name="T23" fmla="*/ 24 w 24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8" name="Freeform 370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2147483647 w 198"/>
              <a:gd name="T51" fmla="*/ 2147483647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8"/>
              <a:gd name="T79" fmla="*/ 0 h 313"/>
              <a:gd name="T80" fmla="*/ 198 w 198"/>
              <a:gd name="T81" fmla="*/ 313 h 31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9" name="Freeform 371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8"/>
              <a:gd name="T76" fmla="*/ 0 h 313"/>
              <a:gd name="T77" fmla="*/ 198 w 198"/>
              <a:gd name="T78" fmla="*/ 313 h 31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" name="Freeform 372"/>
          <p:cNvSpPr>
            <a:spLocks/>
          </p:cNvSpPr>
          <p:nvPr/>
        </p:nvSpPr>
        <p:spPr bwMode="auto">
          <a:xfrm>
            <a:off x="4913313" y="5211763"/>
            <a:ext cx="398462" cy="354012"/>
          </a:xfrm>
          <a:custGeom>
            <a:avLst/>
            <a:gdLst>
              <a:gd name="T0" fmla="*/ 2147483647 w 51"/>
              <a:gd name="T1" fmla="*/ 2147483647 h 45"/>
              <a:gd name="T2" fmla="*/ 2147483647 w 51"/>
              <a:gd name="T3" fmla="*/ 2147483647 h 45"/>
              <a:gd name="T4" fmla="*/ 2147483647 w 51"/>
              <a:gd name="T5" fmla="*/ 2147483647 h 45"/>
              <a:gd name="T6" fmla="*/ 2147483647 w 51"/>
              <a:gd name="T7" fmla="*/ 2147483647 h 45"/>
              <a:gd name="T8" fmla="*/ 2147483647 w 51"/>
              <a:gd name="T9" fmla="*/ 0 h 45"/>
              <a:gd name="T10" fmla="*/ 2147483647 w 51"/>
              <a:gd name="T11" fmla="*/ 2147483647 h 45"/>
              <a:gd name="T12" fmla="*/ 2147483647 w 51"/>
              <a:gd name="T13" fmla="*/ 2147483647 h 45"/>
              <a:gd name="T14" fmla="*/ 2147483647 w 51"/>
              <a:gd name="T15" fmla="*/ 2147483647 h 45"/>
              <a:gd name="T16" fmla="*/ 2147483647 w 51"/>
              <a:gd name="T17" fmla="*/ 2147483647 h 45"/>
              <a:gd name="T18" fmla="*/ 2147483647 w 51"/>
              <a:gd name="T19" fmla="*/ 2147483647 h 45"/>
              <a:gd name="T20" fmla="*/ 2147483647 w 51"/>
              <a:gd name="T21" fmla="*/ 2147483647 h 45"/>
              <a:gd name="T22" fmla="*/ 2147483647 w 51"/>
              <a:gd name="T23" fmla="*/ 2147483647 h 45"/>
              <a:gd name="T24" fmla="*/ 2147483647 w 51"/>
              <a:gd name="T25" fmla="*/ 2147483647 h 45"/>
              <a:gd name="T26" fmla="*/ 2147483647 w 51"/>
              <a:gd name="T27" fmla="*/ 2147483647 h 45"/>
              <a:gd name="T28" fmla="*/ 2147483647 w 51"/>
              <a:gd name="T29" fmla="*/ 2147483647 h 45"/>
              <a:gd name="T30" fmla="*/ 2147483647 w 51"/>
              <a:gd name="T31" fmla="*/ 2147483647 h 45"/>
              <a:gd name="T32" fmla="*/ 2147483647 w 51"/>
              <a:gd name="T33" fmla="*/ 2147483647 h 45"/>
              <a:gd name="T34" fmla="*/ 0 w 51"/>
              <a:gd name="T35" fmla="*/ 2147483647 h 45"/>
              <a:gd name="T36" fmla="*/ 2147483647 w 51"/>
              <a:gd name="T37" fmla="*/ 2147483647 h 45"/>
              <a:gd name="T38" fmla="*/ 2147483647 w 51"/>
              <a:gd name="T39" fmla="*/ 2147483647 h 45"/>
              <a:gd name="T40" fmla="*/ 2147483647 w 51"/>
              <a:gd name="T41" fmla="*/ 2147483647 h 45"/>
              <a:gd name="T42" fmla="*/ 2147483647 w 51"/>
              <a:gd name="T43" fmla="*/ 2147483647 h 45"/>
              <a:gd name="T44" fmla="*/ 2147483647 w 51"/>
              <a:gd name="T45" fmla="*/ 2147483647 h 45"/>
              <a:gd name="T46" fmla="*/ 2147483647 w 51"/>
              <a:gd name="T47" fmla="*/ 2147483647 h 45"/>
              <a:gd name="T48" fmla="*/ 2147483647 w 51"/>
              <a:gd name="T49" fmla="*/ 2147483647 h 45"/>
              <a:gd name="T50" fmla="*/ 2147483647 w 51"/>
              <a:gd name="T51" fmla="*/ 2147483647 h 45"/>
              <a:gd name="T52" fmla="*/ 2147483647 w 51"/>
              <a:gd name="T53" fmla="*/ 2147483647 h 45"/>
              <a:gd name="T54" fmla="*/ 2147483647 w 51"/>
              <a:gd name="T55" fmla="*/ 2147483647 h 45"/>
              <a:gd name="T56" fmla="*/ 2147483647 w 51"/>
              <a:gd name="T57" fmla="*/ 2147483647 h 45"/>
              <a:gd name="T58" fmla="*/ 2147483647 w 51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1"/>
              <a:gd name="T91" fmla="*/ 0 h 45"/>
              <a:gd name="T92" fmla="*/ 51 w 51"/>
              <a:gd name="T93" fmla="*/ 45 h 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" name="Freeform 373"/>
          <p:cNvSpPr>
            <a:spLocks/>
          </p:cNvSpPr>
          <p:nvPr/>
        </p:nvSpPr>
        <p:spPr bwMode="auto">
          <a:xfrm>
            <a:off x="4999038" y="5095875"/>
            <a:ext cx="236537" cy="234950"/>
          </a:xfrm>
          <a:custGeom>
            <a:avLst/>
            <a:gdLst>
              <a:gd name="T0" fmla="*/ 2147483647 w 180"/>
              <a:gd name="T1" fmla="*/ 2147483647 h 180"/>
              <a:gd name="T2" fmla="*/ 2147483647 w 180"/>
              <a:gd name="T3" fmla="*/ 2147483647 h 180"/>
              <a:gd name="T4" fmla="*/ 2147483647 w 180"/>
              <a:gd name="T5" fmla="*/ 2147483647 h 180"/>
              <a:gd name="T6" fmla="*/ 2147483647 w 180"/>
              <a:gd name="T7" fmla="*/ 2147483647 h 180"/>
              <a:gd name="T8" fmla="*/ 2147483647 w 180"/>
              <a:gd name="T9" fmla="*/ 2147483647 h 180"/>
              <a:gd name="T10" fmla="*/ 2147483647 w 180"/>
              <a:gd name="T11" fmla="*/ 2147483647 h 180"/>
              <a:gd name="T12" fmla="*/ 2147483647 w 180"/>
              <a:gd name="T13" fmla="*/ 2147483647 h 180"/>
              <a:gd name="T14" fmla="*/ 2147483647 w 180"/>
              <a:gd name="T15" fmla="*/ 0 h 180"/>
              <a:gd name="T16" fmla="*/ 2147483647 w 180"/>
              <a:gd name="T17" fmla="*/ 2147483647 h 180"/>
              <a:gd name="T18" fmla="*/ 2147483647 w 180"/>
              <a:gd name="T19" fmla="*/ 2147483647 h 180"/>
              <a:gd name="T20" fmla="*/ 2147483647 w 180"/>
              <a:gd name="T21" fmla="*/ 2147483647 h 180"/>
              <a:gd name="T22" fmla="*/ 0 w 180"/>
              <a:gd name="T23" fmla="*/ 2147483647 h 180"/>
              <a:gd name="T24" fmla="*/ 0 w 180"/>
              <a:gd name="T25" fmla="*/ 2147483647 h 180"/>
              <a:gd name="T26" fmla="*/ 2147483647 w 180"/>
              <a:gd name="T27" fmla="*/ 2147483647 h 180"/>
              <a:gd name="T28" fmla="*/ 2147483647 w 180"/>
              <a:gd name="T29" fmla="*/ 2147483647 h 180"/>
              <a:gd name="T30" fmla="*/ 2147483647 w 180"/>
              <a:gd name="T31" fmla="*/ 2147483647 h 180"/>
              <a:gd name="T32" fmla="*/ 2147483647 w 180"/>
              <a:gd name="T33" fmla="*/ 2147483647 h 180"/>
              <a:gd name="T34" fmla="*/ 2147483647 w 180"/>
              <a:gd name="T35" fmla="*/ 2147483647 h 180"/>
              <a:gd name="T36" fmla="*/ 2147483647 w 180"/>
              <a:gd name="T37" fmla="*/ 2147483647 h 180"/>
              <a:gd name="T38" fmla="*/ 2147483647 w 180"/>
              <a:gd name="T39" fmla="*/ 2147483647 h 180"/>
              <a:gd name="T40" fmla="*/ 2147483647 w 180"/>
              <a:gd name="T41" fmla="*/ 2147483647 h 180"/>
              <a:gd name="T42" fmla="*/ 2147483647 w 18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"/>
              <a:gd name="T67" fmla="*/ 0 h 180"/>
              <a:gd name="T68" fmla="*/ 180 w 180"/>
              <a:gd name="T69" fmla="*/ 180 h 1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" name="Freeform 374"/>
          <p:cNvSpPr>
            <a:spLocks/>
          </p:cNvSpPr>
          <p:nvPr/>
        </p:nvSpPr>
        <p:spPr bwMode="auto">
          <a:xfrm>
            <a:off x="5241925" y="4914900"/>
            <a:ext cx="268288" cy="422275"/>
          </a:xfrm>
          <a:custGeom>
            <a:avLst/>
            <a:gdLst>
              <a:gd name="T0" fmla="*/ 2147483647 w 34"/>
              <a:gd name="T1" fmla="*/ 2147483647 h 54"/>
              <a:gd name="T2" fmla="*/ 2147483647 w 34"/>
              <a:gd name="T3" fmla="*/ 2147483647 h 54"/>
              <a:gd name="T4" fmla="*/ 2147483647 w 34"/>
              <a:gd name="T5" fmla="*/ 2147483647 h 54"/>
              <a:gd name="T6" fmla="*/ 2147483647 w 34"/>
              <a:gd name="T7" fmla="*/ 2147483647 h 54"/>
              <a:gd name="T8" fmla="*/ 2147483647 w 34"/>
              <a:gd name="T9" fmla="*/ 2147483647 h 54"/>
              <a:gd name="T10" fmla="*/ 2147483647 w 34"/>
              <a:gd name="T11" fmla="*/ 2147483647 h 54"/>
              <a:gd name="T12" fmla="*/ 2147483647 w 34"/>
              <a:gd name="T13" fmla="*/ 2147483647 h 54"/>
              <a:gd name="T14" fmla="*/ 2147483647 w 34"/>
              <a:gd name="T15" fmla="*/ 2147483647 h 54"/>
              <a:gd name="T16" fmla="*/ 2147483647 w 34"/>
              <a:gd name="T17" fmla="*/ 2147483647 h 54"/>
              <a:gd name="T18" fmla="*/ 2147483647 w 34"/>
              <a:gd name="T19" fmla="*/ 2147483647 h 54"/>
              <a:gd name="T20" fmla="*/ 2147483647 w 34"/>
              <a:gd name="T21" fmla="*/ 2147483647 h 54"/>
              <a:gd name="T22" fmla="*/ 2147483647 w 34"/>
              <a:gd name="T23" fmla="*/ 2147483647 h 54"/>
              <a:gd name="T24" fmla="*/ 0 w 34"/>
              <a:gd name="T25" fmla="*/ 2147483647 h 54"/>
              <a:gd name="T26" fmla="*/ 0 w 34"/>
              <a:gd name="T27" fmla="*/ 2147483647 h 54"/>
              <a:gd name="T28" fmla="*/ 2147483647 w 34"/>
              <a:gd name="T29" fmla="*/ 2147483647 h 54"/>
              <a:gd name="T30" fmla="*/ 2147483647 w 34"/>
              <a:gd name="T31" fmla="*/ 2147483647 h 54"/>
              <a:gd name="T32" fmla="*/ 2147483647 w 34"/>
              <a:gd name="T33" fmla="*/ 2147483647 h 54"/>
              <a:gd name="T34" fmla="*/ 2147483647 w 34"/>
              <a:gd name="T35" fmla="*/ 2147483647 h 54"/>
              <a:gd name="T36" fmla="*/ 2147483647 w 34"/>
              <a:gd name="T37" fmla="*/ 2147483647 h 54"/>
              <a:gd name="T38" fmla="*/ 2147483647 w 34"/>
              <a:gd name="T39" fmla="*/ 2147483647 h 54"/>
              <a:gd name="T40" fmla="*/ 2147483647 w 34"/>
              <a:gd name="T41" fmla="*/ 2147483647 h 54"/>
              <a:gd name="T42" fmla="*/ 2147483647 w 34"/>
              <a:gd name="T43" fmla="*/ 2147483647 h 54"/>
              <a:gd name="T44" fmla="*/ 2147483647 w 34"/>
              <a:gd name="T45" fmla="*/ 2147483647 h 54"/>
              <a:gd name="T46" fmla="*/ 2147483647 w 34"/>
              <a:gd name="T47" fmla="*/ 2147483647 h 54"/>
              <a:gd name="T48" fmla="*/ 2147483647 w 34"/>
              <a:gd name="T49" fmla="*/ 2147483647 h 54"/>
              <a:gd name="T50" fmla="*/ 2147483647 w 34"/>
              <a:gd name="T51" fmla="*/ 2147483647 h 54"/>
              <a:gd name="T52" fmla="*/ 2147483647 w 34"/>
              <a:gd name="T53" fmla="*/ 2147483647 h 54"/>
              <a:gd name="T54" fmla="*/ 2147483647 w 34"/>
              <a:gd name="T55" fmla="*/ 2147483647 h 54"/>
              <a:gd name="T56" fmla="*/ 2147483647 w 34"/>
              <a:gd name="T57" fmla="*/ 2147483647 h 54"/>
              <a:gd name="T58" fmla="*/ 2147483647 w 34"/>
              <a:gd name="T59" fmla="*/ 2147483647 h 54"/>
              <a:gd name="T60" fmla="*/ 2147483647 w 34"/>
              <a:gd name="T61" fmla="*/ 2147483647 h 54"/>
              <a:gd name="T62" fmla="*/ 2147483647 w 34"/>
              <a:gd name="T63" fmla="*/ 2147483647 h 54"/>
              <a:gd name="T64" fmla="*/ 2147483647 w 34"/>
              <a:gd name="T65" fmla="*/ 2147483647 h 54"/>
              <a:gd name="T66" fmla="*/ 2147483647 w 34"/>
              <a:gd name="T67" fmla="*/ 2147483647 h 54"/>
              <a:gd name="T68" fmla="*/ 2147483647 w 34"/>
              <a:gd name="T69" fmla="*/ 0 h 54"/>
              <a:gd name="T70" fmla="*/ 2147483647 w 34"/>
              <a:gd name="T71" fmla="*/ 0 h 54"/>
              <a:gd name="T72" fmla="*/ 2147483647 w 34"/>
              <a:gd name="T73" fmla="*/ 2147483647 h 54"/>
              <a:gd name="T74" fmla="*/ 2147483647 w 34"/>
              <a:gd name="T75" fmla="*/ 2147483647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"/>
              <a:gd name="T115" fmla="*/ 0 h 54"/>
              <a:gd name="T116" fmla="*/ 34 w 34"/>
              <a:gd name="T117" fmla="*/ 54 h 5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" name="Freeform 375"/>
          <p:cNvSpPr>
            <a:spLocks/>
          </p:cNvSpPr>
          <p:nvPr/>
        </p:nvSpPr>
        <p:spPr bwMode="auto">
          <a:xfrm>
            <a:off x="5241925" y="4673600"/>
            <a:ext cx="260350" cy="265113"/>
          </a:xfrm>
          <a:custGeom>
            <a:avLst/>
            <a:gdLst>
              <a:gd name="T0" fmla="*/ 2147483647 w 33"/>
              <a:gd name="T1" fmla="*/ 2147483647 h 34"/>
              <a:gd name="T2" fmla="*/ 2147483647 w 33"/>
              <a:gd name="T3" fmla="*/ 2147483647 h 34"/>
              <a:gd name="T4" fmla="*/ 2147483647 w 33"/>
              <a:gd name="T5" fmla="*/ 2147483647 h 34"/>
              <a:gd name="T6" fmla="*/ 2147483647 w 33"/>
              <a:gd name="T7" fmla="*/ 2147483647 h 34"/>
              <a:gd name="T8" fmla="*/ 2147483647 w 33"/>
              <a:gd name="T9" fmla="*/ 0 h 34"/>
              <a:gd name="T10" fmla="*/ 2147483647 w 33"/>
              <a:gd name="T11" fmla="*/ 2147483647 h 34"/>
              <a:gd name="T12" fmla="*/ 2147483647 w 33"/>
              <a:gd name="T13" fmla="*/ 2147483647 h 34"/>
              <a:gd name="T14" fmla="*/ 2147483647 w 33"/>
              <a:gd name="T15" fmla="*/ 2147483647 h 34"/>
              <a:gd name="T16" fmla="*/ 2147483647 w 33"/>
              <a:gd name="T17" fmla="*/ 2147483647 h 34"/>
              <a:gd name="T18" fmla="*/ 2147483647 w 33"/>
              <a:gd name="T19" fmla="*/ 2147483647 h 34"/>
              <a:gd name="T20" fmla="*/ 2147483647 w 33"/>
              <a:gd name="T21" fmla="*/ 2147483647 h 34"/>
              <a:gd name="T22" fmla="*/ 0 w 33"/>
              <a:gd name="T23" fmla="*/ 2147483647 h 34"/>
              <a:gd name="T24" fmla="*/ 2147483647 w 33"/>
              <a:gd name="T25" fmla="*/ 2147483647 h 34"/>
              <a:gd name="T26" fmla="*/ 2147483647 w 33"/>
              <a:gd name="T27" fmla="*/ 2147483647 h 34"/>
              <a:gd name="T28" fmla="*/ 2147483647 w 33"/>
              <a:gd name="T29" fmla="*/ 2147483647 h 34"/>
              <a:gd name="T30" fmla="*/ 2147483647 w 33"/>
              <a:gd name="T31" fmla="*/ 2147483647 h 34"/>
              <a:gd name="T32" fmla="*/ 2147483647 w 33"/>
              <a:gd name="T33" fmla="*/ 2147483647 h 34"/>
              <a:gd name="T34" fmla="*/ 2147483647 w 33"/>
              <a:gd name="T35" fmla="*/ 2147483647 h 34"/>
              <a:gd name="T36" fmla="*/ 2147483647 w 33"/>
              <a:gd name="T37" fmla="*/ 2147483647 h 34"/>
              <a:gd name="T38" fmla="*/ 2147483647 w 33"/>
              <a:gd name="T39" fmla="*/ 2147483647 h 34"/>
              <a:gd name="T40" fmla="*/ 2147483647 w 33"/>
              <a:gd name="T41" fmla="*/ 2147483647 h 34"/>
              <a:gd name="T42" fmla="*/ 2147483647 w 33"/>
              <a:gd name="T43" fmla="*/ 2147483647 h 34"/>
              <a:gd name="T44" fmla="*/ 2147483647 w 33"/>
              <a:gd name="T45" fmla="*/ 2147483647 h 34"/>
              <a:gd name="T46" fmla="*/ 2147483647 w 33"/>
              <a:gd name="T47" fmla="*/ 2147483647 h 34"/>
              <a:gd name="T48" fmla="*/ 2147483647 w 33"/>
              <a:gd name="T49" fmla="*/ 2147483647 h 34"/>
              <a:gd name="T50" fmla="*/ 2147483647 w 33"/>
              <a:gd name="T51" fmla="*/ 2147483647 h 34"/>
              <a:gd name="T52" fmla="*/ 2147483647 w 33"/>
              <a:gd name="T53" fmla="*/ 2147483647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3"/>
              <a:gd name="T82" fmla="*/ 0 h 34"/>
              <a:gd name="T83" fmla="*/ 33 w 33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" name="Freeform 376"/>
          <p:cNvSpPr>
            <a:spLocks/>
          </p:cNvSpPr>
          <p:nvPr/>
        </p:nvSpPr>
        <p:spPr bwMode="auto">
          <a:xfrm>
            <a:off x="4802188" y="4797425"/>
            <a:ext cx="298450" cy="298450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0 h 38"/>
              <a:gd name="T34" fmla="*/ 2147483647 w 38"/>
              <a:gd name="T35" fmla="*/ 0 h 38"/>
              <a:gd name="T36" fmla="*/ 2147483647 w 38"/>
              <a:gd name="T37" fmla="*/ 2147483647 h 38"/>
              <a:gd name="T38" fmla="*/ 2147483647 w 38"/>
              <a:gd name="T39" fmla="*/ 2147483647 h 38"/>
              <a:gd name="T40" fmla="*/ 2147483647 w 38"/>
              <a:gd name="T41" fmla="*/ 2147483647 h 38"/>
              <a:gd name="T42" fmla="*/ 0 w 38"/>
              <a:gd name="T43" fmla="*/ 2147483647 h 38"/>
              <a:gd name="T44" fmla="*/ 0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"/>
              <a:gd name="T76" fmla="*/ 0 h 38"/>
              <a:gd name="T77" fmla="*/ 38 w 38"/>
              <a:gd name="T78" fmla="*/ 38 h 3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" name="Freeform 377"/>
          <p:cNvSpPr>
            <a:spLocks/>
          </p:cNvSpPr>
          <p:nvPr/>
        </p:nvSpPr>
        <p:spPr bwMode="auto">
          <a:xfrm>
            <a:off x="4802188" y="4516438"/>
            <a:ext cx="463550" cy="460375"/>
          </a:xfrm>
          <a:custGeom>
            <a:avLst/>
            <a:gdLst>
              <a:gd name="T0" fmla="*/ 2147483647 w 59"/>
              <a:gd name="T1" fmla="*/ 2147483647 h 59"/>
              <a:gd name="T2" fmla="*/ 2147483647 w 59"/>
              <a:gd name="T3" fmla="*/ 2147483647 h 59"/>
              <a:gd name="T4" fmla="*/ 2147483647 w 59"/>
              <a:gd name="T5" fmla="*/ 2147483647 h 59"/>
              <a:gd name="T6" fmla="*/ 2147483647 w 59"/>
              <a:gd name="T7" fmla="*/ 2147483647 h 59"/>
              <a:gd name="T8" fmla="*/ 2147483647 w 59"/>
              <a:gd name="T9" fmla="*/ 2147483647 h 59"/>
              <a:gd name="T10" fmla="*/ 2147483647 w 59"/>
              <a:gd name="T11" fmla="*/ 2147483647 h 59"/>
              <a:gd name="T12" fmla="*/ 0 w 59"/>
              <a:gd name="T13" fmla="*/ 2147483647 h 59"/>
              <a:gd name="T14" fmla="*/ 2147483647 w 59"/>
              <a:gd name="T15" fmla="*/ 2147483647 h 59"/>
              <a:gd name="T16" fmla="*/ 2147483647 w 59"/>
              <a:gd name="T17" fmla="*/ 2147483647 h 59"/>
              <a:gd name="T18" fmla="*/ 2147483647 w 59"/>
              <a:gd name="T19" fmla="*/ 2147483647 h 59"/>
              <a:gd name="T20" fmla="*/ 2147483647 w 59"/>
              <a:gd name="T21" fmla="*/ 2147483647 h 59"/>
              <a:gd name="T22" fmla="*/ 2147483647 w 59"/>
              <a:gd name="T23" fmla="*/ 2147483647 h 59"/>
              <a:gd name="T24" fmla="*/ 2147483647 w 59"/>
              <a:gd name="T25" fmla="*/ 2147483647 h 59"/>
              <a:gd name="T26" fmla="*/ 2147483647 w 59"/>
              <a:gd name="T27" fmla="*/ 2147483647 h 59"/>
              <a:gd name="T28" fmla="*/ 2147483647 w 59"/>
              <a:gd name="T29" fmla="*/ 2147483647 h 59"/>
              <a:gd name="T30" fmla="*/ 2147483647 w 59"/>
              <a:gd name="T31" fmla="*/ 2147483647 h 59"/>
              <a:gd name="T32" fmla="*/ 2147483647 w 59"/>
              <a:gd name="T33" fmla="*/ 2147483647 h 59"/>
              <a:gd name="T34" fmla="*/ 2147483647 w 59"/>
              <a:gd name="T35" fmla="*/ 2147483647 h 59"/>
              <a:gd name="T36" fmla="*/ 2147483647 w 59"/>
              <a:gd name="T37" fmla="*/ 2147483647 h 59"/>
              <a:gd name="T38" fmla="*/ 2147483647 w 59"/>
              <a:gd name="T39" fmla="*/ 2147483647 h 59"/>
              <a:gd name="T40" fmla="*/ 2147483647 w 59"/>
              <a:gd name="T41" fmla="*/ 2147483647 h 59"/>
              <a:gd name="T42" fmla="*/ 2147483647 w 59"/>
              <a:gd name="T43" fmla="*/ 2147483647 h 59"/>
              <a:gd name="T44" fmla="*/ 2147483647 w 59"/>
              <a:gd name="T45" fmla="*/ 2147483647 h 59"/>
              <a:gd name="T46" fmla="*/ 2147483647 w 59"/>
              <a:gd name="T47" fmla="*/ 2147483647 h 59"/>
              <a:gd name="T48" fmla="*/ 2147483647 w 59"/>
              <a:gd name="T49" fmla="*/ 2147483647 h 59"/>
              <a:gd name="T50" fmla="*/ 2147483647 w 59"/>
              <a:gd name="T51" fmla="*/ 2147483647 h 59"/>
              <a:gd name="T52" fmla="*/ 2147483647 w 59"/>
              <a:gd name="T53" fmla="*/ 2147483647 h 59"/>
              <a:gd name="T54" fmla="*/ 2147483647 w 59"/>
              <a:gd name="T55" fmla="*/ 2147483647 h 59"/>
              <a:gd name="T56" fmla="*/ 2147483647 w 59"/>
              <a:gd name="T57" fmla="*/ 2147483647 h 59"/>
              <a:gd name="T58" fmla="*/ 2147483647 w 59"/>
              <a:gd name="T59" fmla="*/ 2147483647 h 59"/>
              <a:gd name="T60" fmla="*/ 2147483647 w 59"/>
              <a:gd name="T61" fmla="*/ 2147483647 h 59"/>
              <a:gd name="T62" fmla="*/ 2147483647 w 59"/>
              <a:gd name="T63" fmla="*/ 2147483647 h 59"/>
              <a:gd name="T64" fmla="*/ 2147483647 w 59"/>
              <a:gd name="T65" fmla="*/ 2147483647 h 59"/>
              <a:gd name="T66" fmla="*/ 2147483647 w 59"/>
              <a:gd name="T67" fmla="*/ 2147483647 h 59"/>
              <a:gd name="T68" fmla="*/ 2147483647 w 59"/>
              <a:gd name="T69" fmla="*/ 0 h 59"/>
              <a:gd name="T70" fmla="*/ 2147483647 w 59"/>
              <a:gd name="T71" fmla="*/ 2147483647 h 59"/>
              <a:gd name="T72" fmla="*/ 2147483647 w 59"/>
              <a:gd name="T73" fmla="*/ 2147483647 h 59"/>
              <a:gd name="T74" fmla="*/ 2147483647 w 59"/>
              <a:gd name="T75" fmla="*/ 2147483647 h 59"/>
              <a:gd name="T76" fmla="*/ 2147483647 w 59"/>
              <a:gd name="T77" fmla="*/ 2147483647 h 59"/>
              <a:gd name="T78" fmla="*/ 2147483647 w 59"/>
              <a:gd name="T79" fmla="*/ 2147483647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9"/>
              <a:gd name="T121" fmla="*/ 0 h 59"/>
              <a:gd name="T122" fmla="*/ 59 w 59"/>
              <a:gd name="T123" fmla="*/ 59 h 5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" name="Freeform 378"/>
          <p:cNvSpPr>
            <a:spLocks/>
          </p:cNvSpPr>
          <p:nvPr/>
        </p:nvSpPr>
        <p:spPr bwMode="auto">
          <a:xfrm>
            <a:off x="5319713" y="4203700"/>
            <a:ext cx="369887" cy="354013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0 h 45"/>
              <a:gd name="T30" fmla="*/ 2147483647 w 47"/>
              <a:gd name="T31" fmla="*/ 0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2147483647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w 47"/>
              <a:gd name="T47" fmla="*/ 2147483647 h 45"/>
              <a:gd name="T48" fmla="*/ 2147483647 w 47"/>
              <a:gd name="T49" fmla="*/ 2147483647 h 45"/>
              <a:gd name="T50" fmla="*/ 2147483647 w 47"/>
              <a:gd name="T51" fmla="*/ 2147483647 h 45"/>
              <a:gd name="T52" fmla="*/ 2147483647 w 47"/>
              <a:gd name="T53" fmla="*/ 2147483647 h 45"/>
              <a:gd name="T54" fmla="*/ 2147483647 w 47"/>
              <a:gd name="T55" fmla="*/ 2147483647 h 45"/>
              <a:gd name="T56" fmla="*/ 2147483647 w 47"/>
              <a:gd name="T57" fmla="*/ 2147483647 h 45"/>
              <a:gd name="T58" fmla="*/ 2147483647 w 47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7"/>
              <a:gd name="T91" fmla="*/ 0 h 45"/>
              <a:gd name="T92" fmla="*/ 47 w 47"/>
              <a:gd name="T93" fmla="*/ 45 h 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" name="Freeform 379"/>
          <p:cNvSpPr>
            <a:spLocks/>
          </p:cNvSpPr>
          <p:nvPr/>
        </p:nvSpPr>
        <p:spPr bwMode="auto">
          <a:xfrm>
            <a:off x="5343525" y="4532313"/>
            <a:ext cx="204788" cy="234950"/>
          </a:xfrm>
          <a:custGeom>
            <a:avLst/>
            <a:gdLst>
              <a:gd name="T0" fmla="*/ 2147483647 w 26"/>
              <a:gd name="T1" fmla="*/ 2147483647 h 30"/>
              <a:gd name="T2" fmla="*/ 2147483647 w 26"/>
              <a:gd name="T3" fmla="*/ 2147483647 h 30"/>
              <a:gd name="T4" fmla="*/ 2147483647 w 26"/>
              <a:gd name="T5" fmla="*/ 2147483647 h 30"/>
              <a:gd name="T6" fmla="*/ 2147483647 w 26"/>
              <a:gd name="T7" fmla="*/ 2147483647 h 30"/>
              <a:gd name="T8" fmla="*/ 2147483647 w 26"/>
              <a:gd name="T9" fmla="*/ 2147483647 h 30"/>
              <a:gd name="T10" fmla="*/ 2147483647 w 26"/>
              <a:gd name="T11" fmla="*/ 2147483647 h 30"/>
              <a:gd name="T12" fmla="*/ 2147483647 w 26"/>
              <a:gd name="T13" fmla="*/ 2147483647 h 30"/>
              <a:gd name="T14" fmla="*/ 2147483647 w 26"/>
              <a:gd name="T15" fmla="*/ 0 h 30"/>
              <a:gd name="T16" fmla="*/ 2147483647 w 26"/>
              <a:gd name="T17" fmla="*/ 2147483647 h 30"/>
              <a:gd name="T18" fmla="*/ 2147483647 w 26"/>
              <a:gd name="T19" fmla="*/ 2147483647 h 30"/>
              <a:gd name="T20" fmla="*/ 0 w 26"/>
              <a:gd name="T21" fmla="*/ 2147483647 h 30"/>
              <a:gd name="T22" fmla="*/ 2147483647 w 26"/>
              <a:gd name="T23" fmla="*/ 2147483647 h 30"/>
              <a:gd name="T24" fmla="*/ 2147483647 w 26"/>
              <a:gd name="T25" fmla="*/ 2147483647 h 30"/>
              <a:gd name="T26" fmla="*/ 0 w 26"/>
              <a:gd name="T27" fmla="*/ 2147483647 h 30"/>
              <a:gd name="T28" fmla="*/ 2147483647 w 26"/>
              <a:gd name="T29" fmla="*/ 2147483647 h 30"/>
              <a:gd name="T30" fmla="*/ 2147483647 w 26"/>
              <a:gd name="T31" fmla="*/ 2147483647 h 30"/>
              <a:gd name="T32" fmla="*/ 2147483647 w 26"/>
              <a:gd name="T33" fmla="*/ 2147483647 h 30"/>
              <a:gd name="T34" fmla="*/ 2147483647 w 26"/>
              <a:gd name="T35" fmla="*/ 2147483647 h 30"/>
              <a:gd name="T36" fmla="*/ 2147483647 w 26"/>
              <a:gd name="T37" fmla="*/ 2147483647 h 30"/>
              <a:gd name="T38" fmla="*/ 2147483647 w 26"/>
              <a:gd name="T39" fmla="*/ 2147483647 h 30"/>
              <a:gd name="T40" fmla="*/ 2147483647 w 26"/>
              <a:gd name="T41" fmla="*/ 2147483647 h 30"/>
              <a:gd name="T42" fmla="*/ 2147483647 w 26"/>
              <a:gd name="T43" fmla="*/ 2147483647 h 30"/>
              <a:gd name="T44" fmla="*/ 2147483647 w 26"/>
              <a:gd name="T45" fmla="*/ 2147483647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"/>
              <a:gd name="T70" fmla="*/ 0 h 30"/>
              <a:gd name="T71" fmla="*/ 26 w 26"/>
              <a:gd name="T72" fmla="*/ 30 h 3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" name="Freeform 380"/>
          <p:cNvSpPr>
            <a:spLocks/>
          </p:cNvSpPr>
          <p:nvPr/>
        </p:nvSpPr>
        <p:spPr bwMode="auto">
          <a:xfrm>
            <a:off x="5122863" y="5040313"/>
            <a:ext cx="188912" cy="179387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0 w 24"/>
              <a:gd name="T7" fmla="*/ 2147483647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2147483647 w 24"/>
              <a:gd name="T13" fmla="*/ 2147483647 h 23"/>
              <a:gd name="T14" fmla="*/ 2147483647 w 24"/>
              <a:gd name="T15" fmla="*/ 2147483647 h 23"/>
              <a:gd name="T16" fmla="*/ 2147483647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0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"/>
              <a:gd name="T55" fmla="*/ 0 h 23"/>
              <a:gd name="T56" fmla="*/ 24 w 24"/>
              <a:gd name="T57" fmla="*/ 23 h 2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9" name="Freeform 381"/>
          <p:cNvSpPr>
            <a:spLocks/>
          </p:cNvSpPr>
          <p:nvPr/>
        </p:nvSpPr>
        <p:spPr bwMode="auto">
          <a:xfrm>
            <a:off x="5053013" y="4557713"/>
            <a:ext cx="338137" cy="544512"/>
          </a:xfrm>
          <a:custGeom>
            <a:avLst/>
            <a:gdLst>
              <a:gd name="T0" fmla="*/ 2147483647 w 43"/>
              <a:gd name="T1" fmla="*/ 2147483647 h 70"/>
              <a:gd name="T2" fmla="*/ 2147483647 w 43"/>
              <a:gd name="T3" fmla="*/ 2147483647 h 70"/>
              <a:gd name="T4" fmla="*/ 2147483647 w 43"/>
              <a:gd name="T5" fmla="*/ 2147483647 h 70"/>
              <a:gd name="T6" fmla="*/ 2147483647 w 43"/>
              <a:gd name="T7" fmla="*/ 2147483647 h 70"/>
              <a:gd name="T8" fmla="*/ 2147483647 w 43"/>
              <a:gd name="T9" fmla="*/ 2147483647 h 70"/>
              <a:gd name="T10" fmla="*/ 2147483647 w 43"/>
              <a:gd name="T11" fmla="*/ 2147483647 h 70"/>
              <a:gd name="T12" fmla="*/ 2147483647 w 43"/>
              <a:gd name="T13" fmla="*/ 2147483647 h 70"/>
              <a:gd name="T14" fmla="*/ 2147483647 w 43"/>
              <a:gd name="T15" fmla="*/ 2147483647 h 70"/>
              <a:gd name="T16" fmla="*/ 2147483647 w 43"/>
              <a:gd name="T17" fmla="*/ 2147483647 h 70"/>
              <a:gd name="T18" fmla="*/ 2147483647 w 43"/>
              <a:gd name="T19" fmla="*/ 2147483647 h 70"/>
              <a:gd name="T20" fmla="*/ 2147483647 w 43"/>
              <a:gd name="T21" fmla="*/ 2147483647 h 70"/>
              <a:gd name="T22" fmla="*/ 2147483647 w 43"/>
              <a:gd name="T23" fmla="*/ 2147483647 h 70"/>
              <a:gd name="T24" fmla="*/ 2147483647 w 43"/>
              <a:gd name="T25" fmla="*/ 2147483647 h 70"/>
              <a:gd name="T26" fmla="*/ 2147483647 w 43"/>
              <a:gd name="T27" fmla="*/ 2147483647 h 70"/>
              <a:gd name="T28" fmla="*/ 2147483647 w 43"/>
              <a:gd name="T29" fmla="*/ 2147483647 h 70"/>
              <a:gd name="T30" fmla="*/ 0 w 43"/>
              <a:gd name="T31" fmla="*/ 2147483647 h 70"/>
              <a:gd name="T32" fmla="*/ 0 w 43"/>
              <a:gd name="T33" fmla="*/ 2147483647 h 70"/>
              <a:gd name="T34" fmla="*/ 2147483647 w 43"/>
              <a:gd name="T35" fmla="*/ 2147483647 h 70"/>
              <a:gd name="T36" fmla="*/ 2147483647 w 43"/>
              <a:gd name="T37" fmla="*/ 2147483647 h 70"/>
              <a:gd name="T38" fmla="*/ 2147483647 w 43"/>
              <a:gd name="T39" fmla="*/ 2147483647 h 70"/>
              <a:gd name="T40" fmla="*/ 2147483647 w 43"/>
              <a:gd name="T41" fmla="*/ 2147483647 h 70"/>
              <a:gd name="T42" fmla="*/ 2147483647 w 43"/>
              <a:gd name="T43" fmla="*/ 2147483647 h 70"/>
              <a:gd name="T44" fmla="*/ 2147483647 w 43"/>
              <a:gd name="T45" fmla="*/ 2147483647 h 70"/>
              <a:gd name="T46" fmla="*/ 2147483647 w 43"/>
              <a:gd name="T47" fmla="*/ 2147483647 h 70"/>
              <a:gd name="T48" fmla="*/ 2147483647 w 43"/>
              <a:gd name="T49" fmla="*/ 2147483647 h 70"/>
              <a:gd name="T50" fmla="*/ 2147483647 w 43"/>
              <a:gd name="T51" fmla="*/ 2147483647 h 70"/>
              <a:gd name="T52" fmla="*/ 2147483647 w 43"/>
              <a:gd name="T53" fmla="*/ 2147483647 h 70"/>
              <a:gd name="T54" fmla="*/ 2147483647 w 43"/>
              <a:gd name="T55" fmla="*/ 2147483647 h 70"/>
              <a:gd name="T56" fmla="*/ 2147483647 w 43"/>
              <a:gd name="T57" fmla="*/ 2147483647 h 70"/>
              <a:gd name="T58" fmla="*/ 2147483647 w 43"/>
              <a:gd name="T59" fmla="*/ 2147483647 h 70"/>
              <a:gd name="T60" fmla="*/ 2147483647 w 43"/>
              <a:gd name="T61" fmla="*/ 2147483647 h 70"/>
              <a:gd name="T62" fmla="*/ 2147483647 w 43"/>
              <a:gd name="T63" fmla="*/ 2147483647 h 70"/>
              <a:gd name="T64" fmla="*/ 2147483647 w 43"/>
              <a:gd name="T65" fmla="*/ 2147483647 h 70"/>
              <a:gd name="T66" fmla="*/ 2147483647 w 43"/>
              <a:gd name="T67" fmla="*/ 2147483647 h 70"/>
              <a:gd name="T68" fmla="*/ 2147483647 w 43"/>
              <a:gd name="T69" fmla="*/ 2147483647 h 70"/>
              <a:gd name="T70" fmla="*/ 2147483647 w 43"/>
              <a:gd name="T71" fmla="*/ 2147483647 h 70"/>
              <a:gd name="T72" fmla="*/ 2147483647 w 43"/>
              <a:gd name="T73" fmla="*/ 2147483647 h 70"/>
              <a:gd name="T74" fmla="*/ 2147483647 w 43"/>
              <a:gd name="T75" fmla="*/ 2147483647 h 70"/>
              <a:gd name="T76" fmla="*/ 2147483647 w 43"/>
              <a:gd name="T77" fmla="*/ 2147483647 h 70"/>
              <a:gd name="T78" fmla="*/ 2147483647 w 43"/>
              <a:gd name="T79" fmla="*/ 2147483647 h 70"/>
              <a:gd name="T80" fmla="*/ 2147483647 w 43"/>
              <a:gd name="T81" fmla="*/ 2147483647 h 70"/>
              <a:gd name="T82" fmla="*/ 2147483647 w 43"/>
              <a:gd name="T83" fmla="*/ 2147483647 h 70"/>
              <a:gd name="T84" fmla="*/ 2147483647 w 43"/>
              <a:gd name="T85" fmla="*/ 2147483647 h 70"/>
              <a:gd name="T86" fmla="*/ 2147483647 w 43"/>
              <a:gd name="T87" fmla="*/ 2147483647 h 70"/>
              <a:gd name="T88" fmla="*/ 2147483647 w 43"/>
              <a:gd name="T89" fmla="*/ 2147483647 h 70"/>
              <a:gd name="T90" fmla="*/ 2147483647 w 43"/>
              <a:gd name="T91" fmla="*/ 2147483647 h 70"/>
              <a:gd name="T92" fmla="*/ 2147483647 w 43"/>
              <a:gd name="T93" fmla="*/ 2147483647 h 70"/>
              <a:gd name="T94" fmla="*/ 2147483647 w 43"/>
              <a:gd name="T95" fmla="*/ 2147483647 h 70"/>
              <a:gd name="T96" fmla="*/ 2147483647 w 43"/>
              <a:gd name="T97" fmla="*/ 2147483647 h 70"/>
              <a:gd name="T98" fmla="*/ 2147483647 w 43"/>
              <a:gd name="T99" fmla="*/ 2147483647 h 70"/>
              <a:gd name="T100" fmla="*/ 2147483647 w 43"/>
              <a:gd name="T101" fmla="*/ 2147483647 h 70"/>
              <a:gd name="T102" fmla="*/ 2147483647 w 43"/>
              <a:gd name="T103" fmla="*/ 2147483647 h 70"/>
              <a:gd name="T104" fmla="*/ 2147483647 w 43"/>
              <a:gd name="T105" fmla="*/ 2147483647 h 70"/>
              <a:gd name="T106" fmla="*/ 2147483647 w 43"/>
              <a:gd name="T107" fmla="*/ 2147483647 h 70"/>
              <a:gd name="T108" fmla="*/ 2147483647 w 43"/>
              <a:gd name="T109" fmla="*/ 2147483647 h 70"/>
              <a:gd name="T110" fmla="*/ 2147483647 w 43"/>
              <a:gd name="T111" fmla="*/ 0 h 70"/>
              <a:gd name="T112" fmla="*/ 2147483647 w 43"/>
              <a:gd name="T113" fmla="*/ 0 h 70"/>
              <a:gd name="T114" fmla="*/ 2147483647 w 43"/>
              <a:gd name="T115" fmla="*/ 2147483647 h 70"/>
              <a:gd name="T116" fmla="*/ 2147483647 w 43"/>
              <a:gd name="T117" fmla="*/ 0 h 70"/>
              <a:gd name="T118" fmla="*/ 2147483647 w 43"/>
              <a:gd name="T119" fmla="*/ 2147483647 h 70"/>
              <a:gd name="T120" fmla="*/ 2147483647 w 43"/>
              <a:gd name="T121" fmla="*/ 2147483647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3"/>
              <a:gd name="T184" fmla="*/ 0 h 70"/>
              <a:gd name="T185" fmla="*/ 43 w 43"/>
              <a:gd name="T186" fmla="*/ 70 h 7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" name="Freeform 382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2147483647 w 144"/>
              <a:gd name="T39" fmla="*/ 2147483647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4"/>
              <a:gd name="T61" fmla="*/ 0 h 109"/>
              <a:gd name="T62" fmla="*/ 144 w 144"/>
              <a:gd name="T63" fmla="*/ 109 h 10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" name="Freeform 383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4"/>
              <a:gd name="T58" fmla="*/ 0 h 109"/>
              <a:gd name="T59" fmla="*/ 144 w 144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" name="Freeform 384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w 18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6"/>
              <a:gd name="T14" fmla="*/ 18 w 1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3" name="Freeform 385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60000 65536"/>
              <a:gd name="T7" fmla="*/ 0 60000 65536"/>
              <a:gd name="T8" fmla="*/ 0 60000 65536"/>
              <a:gd name="T9" fmla="*/ 0 w 18"/>
              <a:gd name="T10" fmla="*/ 0 h 6"/>
              <a:gd name="T11" fmla="*/ 18 w 1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4" name="Freeform 386"/>
          <p:cNvSpPr>
            <a:spLocks/>
          </p:cNvSpPr>
          <p:nvPr/>
        </p:nvSpPr>
        <p:spPr bwMode="auto">
          <a:xfrm>
            <a:off x="4425950" y="4384675"/>
            <a:ext cx="101600" cy="131763"/>
          </a:xfrm>
          <a:custGeom>
            <a:avLst/>
            <a:gdLst>
              <a:gd name="T0" fmla="*/ 2147483647 w 78"/>
              <a:gd name="T1" fmla="*/ 2147483647 h 102"/>
              <a:gd name="T2" fmla="*/ 2147483647 w 78"/>
              <a:gd name="T3" fmla="*/ 0 h 102"/>
              <a:gd name="T4" fmla="*/ 2147483647 w 78"/>
              <a:gd name="T5" fmla="*/ 0 h 102"/>
              <a:gd name="T6" fmla="*/ 2147483647 w 78"/>
              <a:gd name="T7" fmla="*/ 0 h 102"/>
              <a:gd name="T8" fmla="*/ 0 w 78"/>
              <a:gd name="T9" fmla="*/ 2147483647 h 102"/>
              <a:gd name="T10" fmla="*/ 2147483647 w 78"/>
              <a:gd name="T11" fmla="*/ 2147483647 h 102"/>
              <a:gd name="T12" fmla="*/ 0 w 78"/>
              <a:gd name="T13" fmla="*/ 2147483647 h 102"/>
              <a:gd name="T14" fmla="*/ 0 w 78"/>
              <a:gd name="T15" fmla="*/ 2147483647 h 102"/>
              <a:gd name="T16" fmla="*/ 2147483647 w 78"/>
              <a:gd name="T17" fmla="*/ 2147483647 h 102"/>
              <a:gd name="T18" fmla="*/ 2147483647 w 78"/>
              <a:gd name="T19" fmla="*/ 2147483647 h 102"/>
              <a:gd name="T20" fmla="*/ 2147483647 w 78"/>
              <a:gd name="T21" fmla="*/ 2147483647 h 102"/>
              <a:gd name="T22" fmla="*/ 2147483647 w 78"/>
              <a:gd name="T23" fmla="*/ 2147483647 h 102"/>
              <a:gd name="T24" fmla="*/ 2147483647 w 78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"/>
              <a:gd name="T40" fmla="*/ 0 h 102"/>
              <a:gd name="T41" fmla="*/ 78 w 78"/>
              <a:gd name="T42" fmla="*/ 102 h 1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5" name="Freeform 387"/>
          <p:cNvSpPr>
            <a:spLocks/>
          </p:cNvSpPr>
          <p:nvPr/>
        </p:nvSpPr>
        <p:spPr bwMode="auto">
          <a:xfrm>
            <a:off x="4576763" y="4283075"/>
            <a:ext cx="296862" cy="266700"/>
          </a:xfrm>
          <a:custGeom>
            <a:avLst/>
            <a:gdLst>
              <a:gd name="T0" fmla="*/ 2147483647 w 228"/>
              <a:gd name="T1" fmla="*/ 2147483647 h 205"/>
              <a:gd name="T2" fmla="*/ 2147483647 w 228"/>
              <a:gd name="T3" fmla="*/ 2147483647 h 205"/>
              <a:gd name="T4" fmla="*/ 2147483647 w 228"/>
              <a:gd name="T5" fmla="*/ 2147483647 h 205"/>
              <a:gd name="T6" fmla="*/ 2147483647 w 228"/>
              <a:gd name="T7" fmla="*/ 2147483647 h 205"/>
              <a:gd name="T8" fmla="*/ 2147483647 w 228"/>
              <a:gd name="T9" fmla="*/ 2147483647 h 205"/>
              <a:gd name="T10" fmla="*/ 2147483647 w 228"/>
              <a:gd name="T11" fmla="*/ 2147483647 h 205"/>
              <a:gd name="T12" fmla="*/ 2147483647 w 228"/>
              <a:gd name="T13" fmla="*/ 2147483647 h 205"/>
              <a:gd name="T14" fmla="*/ 2147483647 w 228"/>
              <a:gd name="T15" fmla="*/ 2147483647 h 205"/>
              <a:gd name="T16" fmla="*/ 2147483647 w 228"/>
              <a:gd name="T17" fmla="*/ 2147483647 h 205"/>
              <a:gd name="T18" fmla="*/ 2147483647 w 228"/>
              <a:gd name="T19" fmla="*/ 0 h 205"/>
              <a:gd name="T20" fmla="*/ 2147483647 w 228"/>
              <a:gd name="T21" fmla="*/ 2147483647 h 205"/>
              <a:gd name="T22" fmla="*/ 2147483647 w 228"/>
              <a:gd name="T23" fmla="*/ 2147483647 h 205"/>
              <a:gd name="T24" fmla="*/ 2147483647 w 228"/>
              <a:gd name="T25" fmla="*/ 2147483647 h 205"/>
              <a:gd name="T26" fmla="*/ 2147483647 w 228"/>
              <a:gd name="T27" fmla="*/ 2147483647 h 205"/>
              <a:gd name="T28" fmla="*/ 2147483647 w 228"/>
              <a:gd name="T29" fmla="*/ 2147483647 h 205"/>
              <a:gd name="T30" fmla="*/ 2147483647 w 228"/>
              <a:gd name="T31" fmla="*/ 2147483647 h 205"/>
              <a:gd name="T32" fmla="*/ 2147483647 w 228"/>
              <a:gd name="T33" fmla="*/ 2147483647 h 205"/>
              <a:gd name="T34" fmla="*/ 2147483647 w 228"/>
              <a:gd name="T35" fmla="*/ 2147483647 h 205"/>
              <a:gd name="T36" fmla="*/ 2147483647 w 228"/>
              <a:gd name="T37" fmla="*/ 2147483647 h 205"/>
              <a:gd name="T38" fmla="*/ 0 w 228"/>
              <a:gd name="T39" fmla="*/ 2147483647 h 205"/>
              <a:gd name="T40" fmla="*/ 0 w 228"/>
              <a:gd name="T41" fmla="*/ 2147483647 h 205"/>
              <a:gd name="T42" fmla="*/ 2147483647 w 228"/>
              <a:gd name="T43" fmla="*/ 2147483647 h 205"/>
              <a:gd name="T44" fmla="*/ 2147483647 w 228"/>
              <a:gd name="T45" fmla="*/ 2147483647 h 205"/>
              <a:gd name="T46" fmla="*/ 2147483647 w 228"/>
              <a:gd name="T47" fmla="*/ 2147483647 h 205"/>
              <a:gd name="T48" fmla="*/ 2147483647 w 228"/>
              <a:gd name="T49" fmla="*/ 2147483647 h 205"/>
              <a:gd name="T50" fmla="*/ 2147483647 w 228"/>
              <a:gd name="T51" fmla="*/ 2147483647 h 205"/>
              <a:gd name="T52" fmla="*/ 2147483647 w 228"/>
              <a:gd name="T53" fmla="*/ 2147483647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8"/>
              <a:gd name="T82" fmla="*/ 0 h 205"/>
              <a:gd name="T83" fmla="*/ 228 w 228"/>
              <a:gd name="T84" fmla="*/ 205 h 20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6" name="Freeform 388"/>
          <p:cNvSpPr>
            <a:spLocks/>
          </p:cNvSpPr>
          <p:nvPr/>
        </p:nvSpPr>
        <p:spPr bwMode="auto">
          <a:xfrm>
            <a:off x="4865688" y="4384675"/>
            <a:ext cx="320675" cy="187325"/>
          </a:xfrm>
          <a:custGeom>
            <a:avLst/>
            <a:gdLst>
              <a:gd name="T0" fmla="*/ 2147483647 w 246"/>
              <a:gd name="T1" fmla="*/ 2147483647 h 144"/>
              <a:gd name="T2" fmla="*/ 2147483647 w 246"/>
              <a:gd name="T3" fmla="*/ 2147483647 h 144"/>
              <a:gd name="T4" fmla="*/ 2147483647 w 246"/>
              <a:gd name="T5" fmla="*/ 2147483647 h 144"/>
              <a:gd name="T6" fmla="*/ 2147483647 w 246"/>
              <a:gd name="T7" fmla="*/ 2147483647 h 144"/>
              <a:gd name="T8" fmla="*/ 0 w 246"/>
              <a:gd name="T9" fmla="*/ 2147483647 h 144"/>
              <a:gd name="T10" fmla="*/ 2147483647 w 246"/>
              <a:gd name="T11" fmla="*/ 2147483647 h 144"/>
              <a:gd name="T12" fmla="*/ 2147483647 w 246"/>
              <a:gd name="T13" fmla="*/ 2147483647 h 144"/>
              <a:gd name="T14" fmla="*/ 2147483647 w 246"/>
              <a:gd name="T15" fmla="*/ 2147483647 h 144"/>
              <a:gd name="T16" fmla="*/ 2147483647 w 246"/>
              <a:gd name="T17" fmla="*/ 2147483647 h 144"/>
              <a:gd name="T18" fmla="*/ 2147483647 w 246"/>
              <a:gd name="T19" fmla="*/ 2147483647 h 144"/>
              <a:gd name="T20" fmla="*/ 2147483647 w 246"/>
              <a:gd name="T21" fmla="*/ 2147483647 h 144"/>
              <a:gd name="T22" fmla="*/ 2147483647 w 246"/>
              <a:gd name="T23" fmla="*/ 2147483647 h 144"/>
              <a:gd name="T24" fmla="*/ 2147483647 w 246"/>
              <a:gd name="T25" fmla="*/ 2147483647 h 144"/>
              <a:gd name="T26" fmla="*/ 2147483647 w 246"/>
              <a:gd name="T27" fmla="*/ 2147483647 h 144"/>
              <a:gd name="T28" fmla="*/ 2147483647 w 246"/>
              <a:gd name="T29" fmla="*/ 2147483647 h 144"/>
              <a:gd name="T30" fmla="*/ 2147483647 w 246"/>
              <a:gd name="T31" fmla="*/ 2147483647 h 144"/>
              <a:gd name="T32" fmla="*/ 2147483647 w 246"/>
              <a:gd name="T33" fmla="*/ 2147483647 h 144"/>
              <a:gd name="T34" fmla="*/ 2147483647 w 246"/>
              <a:gd name="T35" fmla="*/ 2147483647 h 144"/>
              <a:gd name="T36" fmla="*/ 2147483647 w 246"/>
              <a:gd name="T37" fmla="*/ 2147483647 h 144"/>
              <a:gd name="T38" fmla="*/ 2147483647 w 246"/>
              <a:gd name="T39" fmla="*/ 0 h 144"/>
              <a:gd name="T40" fmla="*/ 2147483647 w 246"/>
              <a:gd name="T41" fmla="*/ 2147483647 h 144"/>
              <a:gd name="T42" fmla="*/ 2147483647 w 246"/>
              <a:gd name="T43" fmla="*/ 2147483647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46"/>
              <a:gd name="T67" fmla="*/ 0 h 144"/>
              <a:gd name="T68" fmla="*/ 246 w 246"/>
              <a:gd name="T69" fmla="*/ 144 h 14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7" name="Freeform 389"/>
          <p:cNvSpPr>
            <a:spLocks/>
          </p:cNvSpPr>
          <p:nvPr/>
        </p:nvSpPr>
        <p:spPr bwMode="auto">
          <a:xfrm>
            <a:off x="4772025" y="4557713"/>
            <a:ext cx="195263" cy="233362"/>
          </a:xfrm>
          <a:custGeom>
            <a:avLst/>
            <a:gdLst>
              <a:gd name="T0" fmla="*/ 2147483647 w 150"/>
              <a:gd name="T1" fmla="*/ 2147483647 h 180"/>
              <a:gd name="T2" fmla="*/ 2147483647 w 150"/>
              <a:gd name="T3" fmla="*/ 2147483647 h 180"/>
              <a:gd name="T4" fmla="*/ 2147483647 w 150"/>
              <a:gd name="T5" fmla="*/ 2147483647 h 180"/>
              <a:gd name="T6" fmla="*/ 2147483647 w 150"/>
              <a:gd name="T7" fmla="*/ 2147483647 h 180"/>
              <a:gd name="T8" fmla="*/ 2147483647 w 150"/>
              <a:gd name="T9" fmla="*/ 2147483647 h 180"/>
              <a:gd name="T10" fmla="*/ 2147483647 w 150"/>
              <a:gd name="T11" fmla="*/ 0 h 180"/>
              <a:gd name="T12" fmla="*/ 2147483647 w 150"/>
              <a:gd name="T13" fmla="*/ 0 h 180"/>
              <a:gd name="T14" fmla="*/ 2147483647 w 150"/>
              <a:gd name="T15" fmla="*/ 2147483647 h 180"/>
              <a:gd name="T16" fmla="*/ 2147483647 w 150"/>
              <a:gd name="T17" fmla="*/ 2147483647 h 180"/>
              <a:gd name="T18" fmla="*/ 2147483647 w 150"/>
              <a:gd name="T19" fmla="*/ 2147483647 h 180"/>
              <a:gd name="T20" fmla="*/ 2147483647 w 150"/>
              <a:gd name="T21" fmla="*/ 2147483647 h 180"/>
              <a:gd name="T22" fmla="*/ 2147483647 w 150"/>
              <a:gd name="T23" fmla="*/ 2147483647 h 180"/>
              <a:gd name="T24" fmla="*/ 2147483647 w 150"/>
              <a:gd name="T25" fmla="*/ 2147483647 h 180"/>
              <a:gd name="T26" fmla="*/ 2147483647 w 150"/>
              <a:gd name="T27" fmla="*/ 2147483647 h 180"/>
              <a:gd name="T28" fmla="*/ 2147483647 w 150"/>
              <a:gd name="T29" fmla="*/ 2147483647 h 180"/>
              <a:gd name="T30" fmla="*/ 2147483647 w 150"/>
              <a:gd name="T31" fmla="*/ 2147483647 h 180"/>
              <a:gd name="T32" fmla="*/ 2147483647 w 150"/>
              <a:gd name="T33" fmla="*/ 2147483647 h 180"/>
              <a:gd name="T34" fmla="*/ 0 w 150"/>
              <a:gd name="T35" fmla="*/ 2147483647 h 180"/>
              <a:gd name="T36" fmla="*/ 2147483647 w 150"/>
              <a:gd name="T37" fmla="*/ 2147483647 h 180"/>
              <a:gd name="T38" fmla="*/ 2147483647 w 150"/>
              <a:gd name="T39" fmla="*/ 2147483647 h 180"/>
              <a:gd name="T40" fmla="*/ 2147483647 w 150"/>
              <a:gd name="T41" fmla="*/ 2147483647 h 180"/>
              <a:gd name="T42" fmla="*/ 2147483647 w 15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0"/>
              <a:gd name="T67" fmla="*/ 0 h 180"/>
              <a:gd name="T68" fmla="*/ 150 w 150"/>
              <a:gd name="T69" fmla="*/ 180 h 1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8" name="Freeform 390"/>
          <p:cNvSpPr>
            <a:spLocks/>
          </p:cNvSpPr>
          <p:nvPr/>
        </p:nvSpPr>
        <p:spPr bwMode="auto">
          <a:xfrm>
            <a:off x="4732338" y="4605338"/>
            <a:ext cx="117475" cy="130175"/>
          </a:xfrm>
          <a:custGeom>
            <a:avLst/>
            <a:gdLst>
              <a:gd name="T0" fmla="*/ 2147483647 w 90"/>
              <a:gd name="T1" fmla="*/ 2147483647 h 102"/>
              <a:gd name="T2" fmla="*/ 2147483647 w 90"/>
              <a:gd name="T3" fmla="*/ 2147483647 h 102"/>
              <a:gd name="T4" fmla="*/ 2147483647 w 90"/>
              <a:gd name="T5" fmla="*/ 2147483647 h 102"/>
              <a:gd name="T6" fmla="*/ 2147483647 w 90"/>
              <a:gd name="T7" fmla="*/ 2147483647 h 102"/>
              <a:gd name="T8" fmla="*/ 2147483647 w 90"/>
              <a:gd name="T9" fmla="*/ 2147483647 h 102"/>
              <a:gd name="T10" fmla="*/ 2147483647 w 90"/>
              <a:gd name="T11" fmla="*/ 0 h 102"/>
              <a:gd name="T12" fmla="*/ 2147483647 w 90"/>
              <a:gd name="T13" fmla="*/ 0 h 102"/>
              <a:gd name="T14" fmla="*/ 0 w 90"/>
              <a:gd name="T15" fmla="*/ 0 h 102"/>
              <a:gd name="T16" fmla="*/ 0 w 90"/>
              <a:gd name="T17" fmla="*/ 2147483647 h 102"/>
              <a:gd name="T18" fmla="*/ 0 w 90"/>
              <a:gd name="T19" fmla="*/ 2147483647 h 102"/>
              <a:gd name="T20" fmla="*/ 2147483647 w 90"/>
              <a:gd name="T21" fmla="*/ 2147483647 h 102"/>
              <a:gd name="T22" fmla="*/ 2147483647 w 90"/>
              <a:gd name="T23" fmla="*/ 2147483647 h 102"/>
              <a:gd name="T24" fmla="*/ 2147483647 w 90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0"/>
              <a:gd name="T40" fmla="*/ 0 h 102"/>
              <a:gd name="T41" fmla="*/ 90 w 90"/>
              <a:gd name="T42" fmla="*/ 102 h 1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9" name="Freeform 391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2147483647 w 144"/>
              <a:gd name="T43" fmla="*/ 2147483647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4"/>
              <a:gd name="T67" fmla="*/ 0 h 198"/>
              <a:gd name="T68" fmla="*/ 144 w 144"/>
              <a:gd name="T69" fmla="*/ 198 h 19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0" name="Freeform 392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4"/>
              <a:gd name="T64" fmla="*/ 0 h 198"/>
              <a:gd name="T65" fmla="*/ 144 w 144"/>
              <a:gd name="T66" fmla="*/ 198 h 1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1" name="Freeform 393"/>
          <p:cNvSpPr>
            <a:spLocks/>
          </p:cNvSpPr>
          <p:nvPr/>
        </p:nvSpPr>
        <p:spPr bwMode="auto">
          <a:xfrm>
            <a:off x="4527550" y="4337050"/>
            <a:ext cx="63500" cy="157163"/>
          </a:xfrm>
          <a:custGeom>
            <a:avLst/>
            <a:gdLst>
              <a:gd name="T0" fmla="*/ 2147483647 w 48"/>
              <a:gd name="T1" fmla="*/ 2147483647 h 120"/>
              <a:gd name="T2" fmla="*/ 2147483647 w 48"/>
              <a:gd name="T3" fmla="*/ 2147483647 h 120"/>
              <a:gd name="T4" fmla="*/ 2147483647 w 48"/>
              <a:gd name="T5" fmla="*/ 2147483647 h 120"/>
              <a:gd name="T6" fmla="*/ 2147483647 w 48"/>
              <a:gd name="T7" fmla="*/ 2147483647 h 120"/>
              <a:gd name="T8" fmla="*/ 2147483647 w 48"/>
              <a:gd name="T9" fmla="*/ 0 h 120"/>
              <a:gd name="T10" fmla="*/ 2147483647 w 48"/>
              <a:gd name="T11" fmla="*/ 2147483647 h 120"/>
              <a:gd name="T12" fmla="*/ 2147483647 w 48"/>
              <a:gd name="T13" fmla="*/ 2147483647 h 120"/>
              <a:gd name="T14" fmla="*/ 0 w 48"/>
              <a:gd name="T15" fmla="*/ 2147483647 h 120"/>
              <a:gd name="T16" fmla="*/ 0 w 48"/>
              <a:gd name="T17" fmla="*/ 2147483647 h 120"/>
              <a:gd name="T18" fmla="*/ 2147483647 w 48"/>
              <a:gd name="T19" fmla="*/ 2147483647 h 120"/>
              <a:gd name="T20" fmla="*/ 2147483647 w 48"/>
              <a:gd name="T21" fmla="*/ 2147483647 h 120"/>
              <a:gd name="T22" fmla="*/ 2147483647 w 48"/>
              <a:gd name="T23" fmla="*/ 2147483647 h 120"/>
              <a:gd name="T24" fmla="*/ 2147483647 w 48"/>
              <a:gd name="T25" fmla="*/ 2147483647 h 120"/>
              <a:gd name="T26" fmla="*/ 2147483647 w 48"/>
              <a:gd name="T27" fmla="*/ 2147483647 h 120"/>
              <a:gd name="T28" fmla="*/ 2147483647 w 48"/>
              <a:gd name="T29" fmla="*/ 2147483647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"/>
              <a:gd name="T46" fmla="*/ 0 h 120"/>
              <a:gd name="T47" fmla="*/ 48 w 48"/>
              <a:gd name="T48" fmla="*/ 120 h 1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2" name="Freeform 394"/>
          <p:cNvSpPr>
            <a:spLocks/>
          </p:cNvSpPr>
          <p:nvPr/>
        </p:nvSpPr>
        <p:spPr bwMode="auto">
          <a:xfrm>
            <a:off x="4503738" y="4378325"/>
            <a:ext cx="55562" cy="123825"/>
          </a:xfrm>
          <a:custGeom>
            <a:avLst/>
            <a:gdLst>
              <a:gd name="T0" fmla="*/ 2147483647 w 42"/>
              <a:gd name="T1" fmla="*/ 2147483647 h 96"/>
              <a:gd name="T2" fmla="*/ 2147483647 w 42"/>
              <a:gd name="T3" fmla="*/ 0 h 96"/>
              <a:gd name="T4" fmla="*/ 2147483647 w 42"/>
              <a:gd name="T5" fmla="*/ 2147483647 h 96"/>
              <a:gd name="T6" fmla="*/ 0 w 42"/>
              <a:gd name="T7" fmla="*/ 2147483647 h 96"/>
              <a:gd name="T8" fmla="*/ 0 w 42"/>
              <a:gd name="T9" fmla="*/ 2147483647 h 96"/>
              <a:gd name="T10" fmla="*/ 0 w 42"/>
              <a:gd name="T11" fmla="*/ 2147483647 h 96"/>
              <a:gd name="T12" fmla="*/ 2147483647 w 42"/>
              <a:gd name="T13" fmla="*/ 2147483647 h 96"/>
              <a:gd name="T14" fmla="*/ 2147483647 w 42"/>
              <a:gd name="T15" fmla="*/ 2147483647 h 96"/>
              <a:gd name="T16" fmla="*/ 2147483647 w 42"/>
              <a:gd name="T17" fmla="*/ 2147483647 h 96"/>
              <a:gd name="T18" fmla="*/ 2147483647 w 42"/>
              <a:gd name="T19" fmla="*/ 214748364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"/>
              <a:gd name="T31" fmla="*/ 0 h 96"/>
              <a:gd name="T32" fmla="*/ 42 w 42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3" name="Freeform 395"/>
          <p:cNvSpPr>
            <a:spLocks/>
          </p:cNvSpPr>
          <p:nvPr/>
        </p:nvSpPr>
        <p:spPr bwMode="auto">
          <a:xfrm>
            <a:off x="4795838" y="5073650"/>
            <a:ext cx="320675" cy="325438"/>
          </a:xfrm>
          <a:custGeom>
            <a:avLst/>
            <a:gdLst>
              <a:gd name="T0" fmla="*/ 2147483647 w 246"/>
              <a:gd name="T1" fmla="*/ 2147483647 h 252"/>
              <a:gd name="T2" fmla="*/ 2147483647 w 246"/>
              <a:gd name="T3" fmla="*/ 2147483647 h 252"/>
              <a:gd name="T4" fmla="*/ 2147483647 w 246"/>
              <a:gd name="T5" fmla="*/ 2147483647 h 252"/>
              <a:gd name="T6" fmla="*/ 2147483647 w 246"/>
              <a:gd name="T7" fmla="*/ 2147483647 h 252"/>
              <a:gd name="T8" fmla="*/ 2147483647 w 246"/>
              <a:gd name="T9" fmla="*/ 2147483647 h 252"/>
              <a:gd name="T10" fmla="*/ 2147483647 w 246"/>
              <a:gd name="T11" fmla="*/ 2147483647 h 252"/>
              <a:gd name="T12" fmla="*/ 2147483647 w 246"/>
              <a:gd name="T13" fmla="*/ 2147483647 h 252"/>
              <a:gd name="T14" fmla="*/ 2147483647 w 246"/>
              <a:gd name="T15" fmla="*/ 2147483647 h 252"/>
              <a:gd name="T16" fmla="*/ 2147483647 w 246"/>
              <a:gd name="T17" fmla="*/ 2147483647 h 252"/>
              <a:gd name="T18" fmla="*/ 2147483647 w 246"/>
              <a:gd name="T19" fmla="*/ 2147483647 h 252"/>
              <a:gd name="T20" fmla="*/ 2147483647 w 246"/>
              <a:gd name="T21" fmla="*/ 2147483647 h 252"/>
              <a:gd name="T22" fmla="*/ 2147483647 w 246"/>
              <a:gd name="T23" fmla="*/ 2147483647 h 252"/>
              <a:gd name="T24" fmla="*/ 2147483647 w 246"/>
              <a:gd name="T25" fmla="*/ 2147483647 h 252"/>
              <a:gd name="T26" fmla="*/ 2147483647 w 246"/>
              <a:gd name="T27" fmla="*/ 2147483647 h 252"/>
              <a:gd name="T28" fmla="*/ 2147483647 w 246"/>
              <a:gd name="T29" fmla="*/ 2147483647 h 252"/>
              <a:gd name="T30" fmla="*/ 2147483647 w 246"/>
              <a:gd name="T31" fmla="*/ 2147483647 h 252"/>
              <a:gd name="T32" fmla="*/ 2147483647 w 246"/>
              <a:gd name="T33" fmla="*/ 2147483647 h 252"/>
              <a:gd name="T34" fmla="*/ 2147483647 w 246"/>
              <a:gd name="T35" fmla="*/ 2147483647 h 252"/>
              <a:gd name="T36" fmla="*/ 2147483647 w 246"/>
              <a:gd name="T37" fmla="*/ 2147483647 h 252"/>
              <a:gd name="T38" fmla="*/ 2147483647 w 246"/>
              <a:gd name="T39" fmla="*/ 0 h 252"/>
              <a:gd name="T40" fmla="*/ 2147483647 w 246"/>
              <a:gd name="T41" fmla="*/ 2147483647 h 252"/>
              <a:gd name="T42" fmla="*/ 0 w 246"/>
              <a:gd name="T43" fmla="*/ 2147483647 h 252"/>
              <a:gd name="T44" fmla="*/ 2147483647 w 246"/>
              <a:gd name="T45" fmla="*/ 2147483647 h 252"/>
              <a:gd name="T46" fmla="*/ 2147483647 w 246"/>
              <a:gd name="T47" fmla="*/ 2147483647 h 252"/>
              <a:gd name="T48" fmla="*/ 2147483647 w 246"/>
              <a:gd name="T49" fmla="*/ 2147483647 h 252"/>
              <a:gd name="T50" fmla="*/ 2147483647 w 246"/>
              <a:gd name="T51" fmla="*/ 2147483647 h 252"/>
              <a:gd name="T52" fmla="*/ 2147483647 w 246"/>
              <a:gd name="T53" fmla="*/ 2147483647 h 252"/>
              <a:gd name="T54" fmla="*/ 2147483647 w 246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46"/>
              <a:gd name="T85" fmla="*/ 0 h 252"/>
              <a:gd name="T86" fmla="*/ 246 w 246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4" name="Freeform 396"/>
          <p:cNvSpPr>
            <a:spLocks/>
          </p:cNvSpPr>
          <p:nvPr/>
        </p:nvSpPr>
        <p:spPr bwMode="auto">
          <a:xfrm>
            <a:off x="4527550" y="4181475"/>
            <a:ext cx="79375" cy="93663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2"/>
              <a:gd name="T17" fmla="*/ 10 w 10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5" name="Freeform 397"/>
          <p:cNvSpPr>
            <a:spLocks/>
          </p:cNvSpPr>
          <p:nvPr/>
        </p:nvSpPr>
        <p:spPr bwMode="auto">
          <a:xfrm>
            <a:off x="220663" y="2108200"/>
            <a:ext cx="676275" cy="922338"/>
          </a:xfrm>
          <a:custGeom>
            <a:avLst/>
            <a:gdLst>
              <a:gd name="T0" fmla="*/ 2147483647 w 516"/>
              <a:gd name="T1" fmla="*/ 2147483647 h 709"/>
              <a:gd name="T2" fmla="*/ 2147483647 w 516"/>
              <a:gd name="T3" fmla="*/ 2147483647 h 709"/>
              <a:gd name="T4" fmla="*/ 2147483647 w 516"/>
              <a:gd name="T5" fmla="*/ 2147483647 h 709"/>
              <a:gd name="T6" fmla="*/ 2147483647 w 516"/>
              <a:gd name="T7" fmla="*/ 2147483647 h 709"/>
              <a:gd name="T8" fmla="*/ 2147483647 w 516"/>
              <a:gd name="T9" fmla="*/ 2147483647 h 709"/>
              <a:gd name="T10" fmla="*/ 2147483647 w 516"/>
              <a:gd name="T11" fmla="*/ 2147483647 h 709"/>
              <a:gd name="T12" fmla="*/ 2147483647 w 516"/>
              <a:gd name="T13" fmla="*/ 2147483647 h 709"/>
              <a:gd name="T14" fmla="*/ 2147483647 w 516"/>
              <a:gd name="T15" fmla="*/ 0 h 709"/>
              <a:gd name="T16" fmla="*/ 2147483647 w 516"/>
              <a:gd name="T17" fmla="*/ 2147483647 h 709"/>
              <a:gd name="T18" fmla="*/ 2147483647 w 516"/>
              <a:gd name="T19" fmla="*/ 2147483647 h 709"/>
              <a:gd name="T20" fmla="*/ 2147483647 w 516"/>
              <a:gd name="T21" fmla="*/ 2147483647 h 709"/>
              <a:gd name="T22" fmla="*/ 2147483647 w 516"/>
              <a:gd name="T23" fmla="*/ 2147483647 h 709"/>
              <a:gd name="T24" fmla="*/ 2147483647 w 516"/>
              <a:gd name="T25" fmla="*/ 2147483647 h 709"/>
              <a:gd name="T26" fmla="*/ 2147483647 w 516"/>
              <a:gd name="T27" fmla="*/ 2147483647 h 709"/>
              <a:gd name="T28" fmla="*/ 2147483647 w 516"/>
              <a:gd name="T29" fmla="*/ 2147483647 h 709"/>
              <a:gd name="T30" fmla="*/ 2147483647 w 516"/>
              <a:gd name="T31" fmla="*/ 2147483647 h 709"/>
              <a:gd name="T32" fmla="*/ 2147483647 w 516"/>
              <a:gd name="T33" fmla="*/ 2147483647 h 709"/>
              <a:gd name="T34" fmla="*/ 2147483647 w 516"/>
              <a:gd name="T35" fmla="*/ 2147483647 h 709"/>
              <a:gd name="T36" fmla="*/ 2147483647 w 516"/>
              <a:gd name="T37" fmla="*/ 2147483647 h 709"/>
              <a:gd name="T38" fmla="*/ 0 w 516"/>
              <a:gd name="T39" fmla="*/ 2147483647 h 709"/>
              <a:gd name="T40" fmla="*/ 2147483647 w 516"/>
              <a:gd name="T41" fmla="*/ 2147483647 h 709"/>
              <a:gd name="T42" fmla="*/ 2147483647 w 516"/>
              <a:gd name="T43" fmla="*/ 2147483647 h 709"/>
              <a:gd name="T44" fmla="*/ 2147483647 w 516"/>
              <a:gd name="T45" fmla="*/ 2147483647 h 709"/>
              <a:gd name="T46" fmla="*/ 2147483647 w 516"/>
              <a:gd name="T47" fmla="*/ 2147483647 h 709"/>
              <a:gd name="T48" fmla="*/ 2147483647 w 516"/>
              <a:gd name="T49" fmla="*/ 2147483647 h 709"/>
              <a:gd name="T50" fmla="*/ 2147483647 w 516"/>
              <a:gd name="T51" fmla="*/ 2147483647 h 709"/>
              <a:gd name="T52" fmla="*/ 2147483647 w 516"/>
              <a:gd name="T53" fmla="*/ 2147483647 h 709"/>
              <a:gd name="T54" fmla="*/ 2147483647 w 516"/>
              <a:gd name="T55" fmla="*/ 2147483647 h 709"/>
              <a:gd name="T56" fmla="*/ 2147483647 w 516"/>
              <a:gd name="T57" fmla="*/ 2147483647 h 709"/>
              <a:gd name="T58" fmla="*/ 2147483647 w 516"/>
              <a:gd name="T59" fmla="*/ 2147483647 h 709"/>
              <a:gd name="T60" fmla="*/ 2147483647 w 516"/>
              <a:gd name="T61" fmla="*/ 2147483647 h 709"/>
              <a:gd name="T62" fmla="*/ 2147483647 w 516"/>
              <a:gd name="T63" fmla="*/ 2147483647 h 709"/>
              <a:gd name="T64" fmla="*/ 2147483647 w 516"/>
              <a:gd name="T65" fmla="*/ 2147483647 h 709"/>
              <a:gd name="T66" fmla="*/ 2147483647 w 516"/>
              <a:gd name="T67" fmla="*/ 2147483647 h 709"/>
              <a:gd name="T68" fmla="*/ 2147483647 w 516"/>
              <a:gd name="T69" fmla="*/ 2147483647 h 709"/>
              <a:gd name="T70" fmla="*/ 2147483647 w 516"/>
              <a:gd name="T71" fmla="*/ 2147483647 h 709"/>
              <a:gd name="T72" fmla="*/ 2147483647 w 516"/>
              <a:gd name="T73" fmla="*/ 2147483647 h 709"/>
              <a:gd name="T74" fmla="*/ 2147483647 w 516"/>
              <a:gd name="T75" fmla="*/ 2147483647 h 709"/>
              <a:gd name="T76" fmla="*/ 2147483647 w 516"/>
              <a:gd name="T77" fmla="*/ 2147483647 h 709"/>
              <a:gd name="T78" fmla="*/ 2147483647 w 516"/>
              <a:gd name="T79" fmla="*/ 2147483647 h 709"/>
              <a:gd name="T80" fmla="*/ 2147483647 w 516"/>
              <a:gd name="T81" fmla="*/ 2147483647 h 709"/>
              <a:gd name="T82" fmla="*/ 2147483647 w 516"/>
              <a:gd name="T83" fmla="*/ 2147483647 h 709"/>
              <a:gd name="T84" fmla="*/ 2147483647 w 516"/>
              <a:gd name="T85" fmla="*/ 2147483647 h 709"/>
              <a:gd name="T86" fmla="*/ 2147483647 w 516"/>
              <a:gd name="T87" fmla="*/ 2147483647 h 709"/>
              <a:gd name="T88" fmla="*/ 2147483647 w 516"/>
              <a:gd name="T89" fmla="*/ 2147483647 h 709"/>
              <a:gd name="T90" fmla="*/ 2147483647 w 516"/>
              <a:gd name="T91" fmla="*/ 2147483647 h 709"/>
              <a:gd name="T92" fmla="*/ 2147483647 w 516"/>
              <a:gd name="T93" fmla="*/ 2147483647 h 709"/>
              <a:gd name="T94" fmla="*/ 2147483647 w 516"/>
              <a:gd name="T95" fmla="*/ 2147483647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16"/>
              <a:gd name="T145" fmla="*/ 0 h 709"/>
              <a:gd name="T146" fmla="*/ 516 w 516"/>
              <a:gd name="T147" fmla="*/ 709 h 70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6" name="Freeform 398"/>
          <p:cNvSpPr>
            <a:spLocks/>
          </p:cNvSpPr>
          <p:nvPr/>
        </p:nvSpPr>
        <p:spPr bwMode="auto">
          <a:xfrm>
            <a:off x="896938" y="2070100"/>
            <a:ext cx="2119312" cy="1452563"/>
          </a:xfrm>
          <a:custGeom>
            <a:avLst/>
            <a:gdLst>
              <a:gd name="T0" fmla="*/ 2147483647 w 1622"/>
              <a:gd name="T1" fmla="*/ 2147483647 h 1117"/>
              <a:gd name="T2" fmla="*/ 2147483647 w 1622"/>
              <a:gd name="T3" fmla="*/ 2147483647 h 1117"/>
              <a:gd name="T4" fmla="*/ 2147483647 w 1622"/>
              <a:gd name="T5" fmla="*/ 2147483647 h 1117"/>
              <a:gd name="T6" fmla="*/ 2147483647 w 1622"/>
              <a:gd name="T7" fmla="*/ 2147483647 h 1117"/>
              <a:gd name="T8" fmla="*/ 2147483647 w 1622"/>
              <a:gd name="T9" fmla="*/ 2147483647 h 1117"/>
              <a:gd name="T10" fmla="*/ 2147483647 w 1622"/>
              <a:gd name="T11" fmla="*/ 2147483647 h 1117"/>
              <a:gd name="T12" fmla="*/ 2147483647 w 1622"/>
              <a:gd name="T13" fmla="*/ 2147483647 h 1117"/>
              <a:gd name="T14" fmla="*/ 2147483647 w 1622"/>
              <a:gd name="T15" fmla="*/ 2147483647 h 1117"/>
              <a:gd name="T16" fmla="*/ 2147483647 w 1622"/>
              <a:gd name="T17" fmla="*/ 2147483647 h 1117"/>
              <a:gd name="T18" fmla="*/ 2147483647 w 1622"/>
              <a:gd name="T19" fmla="*/ 2147483647 h 1117"/>
              <a:gd name="T20" fmla="*/ 2147483647 w 1622"/>
              <a:gd name="T21" fmla="*/ 2147483647 h 1117"/>
              <a:gd name="T22" fmla="*/ 2147483647 w 1622"/>
              <a:gd name="T23" fmla="*/ 2147483647 h 1117"/>
              <a:gd name="T24" fmla="*/ 2147483647 w 1622"/>
              <a:gd name="T25" fmla="*/ 2147483647 h 1117"/>
              <a:gd name="T26" fmla="*/ 2147483647 w 1622"/>
              <a:gd name="T27" fmla="*/ 2147483647 h 1117"/>
              <a:gd name="T28" fmla="*/ 2147483647 w 1622"/>
              <a:gd name="T29" fmla="*/ 2147483647 h 1117"/>
              <a:gd name="T30" fmla="*/ 2147483647 w 1622"/>
              <a:gd name="T31" fmla="*/ 2147483647 h 1117"/>
              <a:gd name="T32" fmla="*/ 2147483647 w 1622"/>
              <a:gd name="T33" fmla="*/ 2147483647 h 1117"/>
              <a:gd name="T34" fmla="*/ 2147483647 w 1622"/>
              <a:gd name="T35" fmla="*/ 2147483647 h 1117"/>
              <a:gd name="T36" fmla="*/ 2147483647 w 1622"/>
              <a:gd name="T37" fmla="*/ 2147483647 h 1117"/>
              <a:gd name="T38" fmla="*/ 2147483647 w 1622"/>
              <a:gd name="T39" fmla="*/ 2147483647 h 1117"/>
              <a:gd name="T40" fmla="*/ 2147483647 w 1622"/>
              <a:gd name="T41" fmla="*/ 2147483647 h 1117"/>
              <a:gd name="T42" fmla="*/ 2147483647 w 1622"/>
              <a:gd name="T43" fmla="*/ 2147483647 h 1117"/>
              <a:gd name="T44" fmla="*/ 2147483647 w 1622"/>
              <a:gd name="T45" fmla="*/ 2147483647 h 1117"/>
              <a:gd name="T46" fmla="*/ 2147483647 w 1622"/>
              <a:gd name="T47" fmla="*/ 2147483647 h 1117"/>
              <a:gd name="T48" fmla="*/ 2147483647 w 1622"/>
              <a:gd name="T49" fmla="*/ 2147483647 h 1117"/>
              <a:gd name="T50" fmla="*/ 2147483647 w 1622"/>
              <a:gd name="T51" fmla="*/ 2147483647 h 1117"/>
              <a:gd name="T52" fmla="*/ 2147483647 w 1622"/>
              <a:gd name="T53" fmla="*/ 2147483647 h 1117"/>
              <a:gd name="T54" fmla="*/ 2147483647 w 1622"/>
              <a:gd name="T55" fmla="*/ 2147483647 h 1117"/>
              <a:gd name="T56" fmla="*/ 2147483647 w 1622"/>
              <a:gd name="T57" fmla="*/ 2147483647 h 1117"/>
              <a:gd name="T58" fmla="*/ 2147483647 w 1622"/>
              <a:gd name="T59" fmla="*/ 2147483647 h 1117"/>
              <a:gd name="T60" fmla="*/ 2147483647 w 1622"/>
              <a:gd name="T61" fmla="*/ 2147483647 h 1117"/>
              <a:gd name="T62" fmla="*/ 2147483647 w 1622"/>
              <a:gd name="T63" fmla="*/ 2147483647 h 1117"/>
              <a:gd name="T64" fmla="*/ 2147483647 w 1622"/>
              <a:gd name="T65" fmla="*/ 2147483647 h 1117"/>
              <a:gd name="T66" fmla="*/ 2147483647 w 1622"/>
              <a:gd name="T67" fmla="*/ 2147483647 h 1117"/>
              <a:gd name="T68" fmla="*/ 2147483647 w 1622"/>
              <a:gd name="T69" fmla="*/ 2147483647 h 1117"/>
              <a:gd name="T70" fmla="*/ 2147483647 w 1622"/>
              <a:gd name="T71" fmla="*/ 2147483647 h 1117"/>
              <a:gd name="T72" fmla="*/ 2147483647 w 1622"/>
              <a:gd name="T73" fmla="*/ 2147483647 h 1117"/>
              <a:gd name="T74" fmla="*/ 2147483647 w 1622"/>
              <a:gd name="T75" fmla="*/ 2147483647 h 1117"/>
              <a:gd name="T76" fmla="*/ 2147483647 w 1622"/>
              <a:gd name="T77" fmla="*/ 2147483647 h 1117"/>
              <a:gd name="T78" fmla="*/ 2147483647 w 1622"/>
              <a:gd name="T79" fmla="*/ 2147483647 h 1117"/>
              <a:gd name="T80" fmla="*/ 2147483647 w 1622"/>
              <a:gd name="T81" fmla="*/ 0 h 1117"/>
              <a:gd name="T82" fmla="*/ 2147483647 w 1622"/>
              <a:gd name="T83" fmla="*/ 2147483647 h 1117"/>
              <a:gd name="T84" fmla="*/ 2147483647 w 1622"/>
              <a:gd name="T85" fmla="*/ 2147483647 h 1117"/>
              <a:gd name="T86" fmla="*/ 2147483647 w 1622"/>
              <a:gd name="T87" fmla="*/ 2147483647 h 1117"/>
              <a:gd name="T88" fmla="*/ 2147483647 w 1622"/>
              <a:gd name="T89" fmla="*/ 2147483647 h 1117"/>
              <a:gd name="T90" fmla="*/ 2147483647 w 1622"/>
              <a:gd name="T91" fmla="*/ 2147483647 h 1117"/>
              <a:gd name="T92" fmla="*/ 2147483647 w 1622"/>
              <a:gd name="T93" fmla="*/ 2147483647 h 1117"/>
              <a:gd name="T94" fmla="*/ 2147483647 w 1622"/>
              <a:gd name="T95" fmla="*/ 2147483647 h 1117"/>
              <a:gd name="T96" fmla="*/ 2147483647 w 1622"/>
              <a:gd name="T97" fmla="*/ 2147483647 h 1117"/>
              <a:gd name="T98" fmla="*/ 2147483647 w 1622"/>
              <a:gd name="T99" fmla="*/ 2147483647 h 1117"/>
              <a:gd name="T100" fmla="*/ 2147483647 w 1622"/>
              <a:gd name="T101" fmla="*/ 2147483647 h 1117"/>
              <a:gd name="T102" fmla="*/ 2147483647 w 1622"/>
              <a:gd name="T103" fmla="*/ 2147483647 h 1117"/>
              <a:gd name="T104" fmla="*/ 2147483647 w 1622"/>
              <a:gd name="T105" fmla="*/ 2147483647 h 1117"/>
              <a:gd name="T106" fmla="*/ 2147483647 w 1622"/>
              <a:gd name="T107" fmla="*/ 2147483647 h 1117"/>
              <a:gd name="T108" fmla="*/ 2147483647 w 1622"/>
              <a:gd name="T109" fmla="*/ 2147483647 h 1117"/>
              <a:gd name="T110" fmla="*/ 0 w 1622"/>
              <a:gd name="T111" fmla="*/ 2147483647 h 1117"/>
              <a:gd name="T112" fmla="*/ 2147483647 w 1622"/>
              <a:gd name="T113" fmla="*/ 2147483647 h 1117"/>
              <a:gd name="T114" fmla="*/ 2147483647 w 1622"/>
              <a:gd name="T115" fmla="*/ 2147483647 h 1117"/>
              <a:gd name="T116" fmla="*/ 2147483647 w 1622"/>
              <a:gd name="T117" fmla="*/ 2147483647 h 1117"/>
              <a:gd name="T118" fmla="*/ 2147483647 w 1622"/>
              <a:gd name="T119" fmla="*/ 2147483647 h 1117"/>
              <a:gd name="T120" fmla="*/ 2147483647 w 1622"/>
              <a:gd name="T121" fmla="*/ 2147483647 h 1117"/>
              <a:gd name="T122" fmla="*/ 2147483647 w 1622"/>
              <a:gd name="T123" fmla="*/ 2147483647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22"/>
              <a:gd name="T187" fmla="*/ 0 h 1117"/>
              <a:gd name="T188" fmla="*/ 1622 w 1622"/>
              <a:gd name="T189" fmla="*/ 1117 h 11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7" name="Freeform 399"/>
          <p:cNvSpPr>
            <a:spLocks/>
          </p:cNvSpPr>
          <p:nvPr/>
        </p:nvSpPr>
        <p:spPr bwMode="auto">
          <a:xfrm>
            <a:off x="1296988" y="3279775"/>
            <a:ext cx="1435100" cy="741363"/>
          </a:xfrm>
          <a:custGeom>
            <a:avLst/>
            <a:gdLst>
              <a:gd name="T0" fmla="*/ 2147483647 w 1099"/>
              <a:gd name="T1" fmla="*/ 2147483647 h 571"/>
              <a:gd name="T2" fmla="*/ 2147483647 w 1099"/>
              <a:gd name="T3" fmla="*/ 2147483647 h 571"/>
              <a:gd name="T4" fmla="*/ 2147483647 w 1099"/>
              <a:gd name="T5" fmla="*/ 2147483647 h 571"/>
              <a:gd name="T6" fmla="*/ 2147483647 w 1099"/>
              <a:gd name="T7" fmla="*/ 2147483647 h 571"/>
              <a:gd name="T8" fmla="*/ 2147483647 w 1099"/>
              <a:gd name="T9" fmla="*/ 2147483647 h 571"/>
              <a:gd name="T10" fmla="*/ 2147483647 w 1099"/>
              <a:gd name="T11" fmla="*/ 2147483647 h 571"/>
              <a:gd name="T12" fmla="*/ 2147483647 w 1099"/>
              <a:gd name="T13" fmla="*/ 2147483647 h 571"/>
              <a:gd name="T14" fmla="*/ 2147483647 w 1099"/>
              <a:gd name="T15" fmla="*/ 2147483647 h 571"/>
              <a:gd name="T16" fmla="*/ 2147483647 w 1099"/>
              <a:gd name="T17" fmla="*/ 2147483647 h 571"/>
              <a:gd name="T18" fmla="*/ 2147483647 w 1099"/>
              <a:gd name="T19" fmla="*/ 2147483647 h 571"/>
              <a:gd name="T20" fmla="*/ 2147483647 w 1099"/>
              <a:gd name="T21" fmla="*/ 2147483647 h 571"/>
              <a:gd name="T22" fmla="*/ 2147483647 w 1099"/>
              <a:gd name="T23" fmla="*/ 2147483647 h 571"/>
              <a:gd name="T24" fmla="*/ 2147483647 w 1099"/>
              <a:gd name="T25" fmla="*/ 2147483647 h 571"/>
              <a:gd name="T26" fmla="*/ 2147483647 w 1099"/>
              <a:gd name="T27" fmla="*/ 2147483647 h 571"/>
              <a:gd name="T28" fmla="*/ 2147483647 w 1099"/>
              <a:gd name="T29" fmla="*/ 2147483647 h 571"/>
              <a:gd name="T30" fmla="*/ 2147483647 w 1099"/>
              <a:gd name="T31" fmla="*/ 2147483647 h 571"/>
              <a:gd name="T32" fmla="*/ 2147483647 w 1099"/>
              <a:gd name="T33" fmla="*/ 2147483647 h 571"/>
              <a:gd name="T34" fmla="*/ 2147483647 w 1099"/>
              <a:gd name="T35" fmla="*/ 2147483647 h 571"/>
              <a:gd name="T36" fmla="*/ 2147483647 w 1099"/>
              <a:gd name="T37" fmla="*/ 2147483647 h 571"/>
              <a:gd name="T38" fmla="*/ 2147483647 w 1099"/>
              <a:gd name="T39" fmla="*/ 2147483647 h 571"/>
              <a:gd name="T40" fmla="*/ 2147483647 w 1099"/>
              <a:gd name="T41" fmla="*/ 2147483647 h 571"/>
              <a:gd name="T42" fmla="*/ 2147483647 w 1099"/>
              <a:gd name="T43" fmla="*/ 2147483647 h 571"/>
              <a:gd name="T44" fmla="*/ 2147483647 w 1099"/>
              <a:gd name="T45" fmla="*/ 2147483647 h 571"/>
              <a:gd name="T46" fmla="*/ 2147483647 w 1099"/>
              <a:gd name="T47" fmla="*/ 2147483647 h 571"/>
              <a:gd name="T48" fmla="*/ 2147483647 w 1099"/>
              <a:gd name="T49" fmla="*/ 2147483647 h 571"/>
              <a:gd name="T50" fmla="*/ 2147483647 w 1099"/>
              <a:gd name="T51" fmla="*/ 0 h 571"/>
              <a:gd name="T52" fmla="*/ 2147483647 w 1099"/>
              <a:gd name="T53" fmla="*/ 2147483647 h 571"/>
              <a:gd name="T54" fmla="*/ 2147483647 w 1099"/>
              <a:gd name="T55" fmla="*/ 2147483647 h 571"/>
              <a:gd name="T56" fmla="*/ 2147483647 w 1099"/>
              <a:gd name="T57" fmla="*/ 2147483647 h 571"/>
              <a:gd name="T58" fmla="*/ 0 w 1099"/>
              <a:gd name="T59" fmla="*/ 2147483647 h 571"/>
              <a:gd name="T60" fmla="*/ 2147483647 w 1099"/>
              <a:gd name="T61" fmla="*/ 2147483647 h 571"/>
              <a:gd name="T62" fmla="*/ 2147483647 w 1099"/>
              <a:gd name="T63" fmla="*/ 2147483647 h 571"/>
              <a:gd name="T64" fmla="*/ 2147483647 w 1099"/>
              <a:gd name="T65" fmla="*/ 2147483647 h 571"/>
              <a:gd name="T66" fmla="*/ 2147483647 w 1099"/>
              <a:gd name="T67" fmla="*/ 2147483647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99"/>
              <a:gd name="T103" fmla="*/ 0 h 571"/>
              <a:gd name="T104" fmla="*/ 1099 w 1099"/>
              <a:gd name="T105" fmla="*/ 571 h 57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8" name="Freeform 400"/>
          <p:cNvSpPr>
            <a:spLocks/>
          </p:cNvSpPr>
          <p:nvPr/>
        </p:nvSpPr>
        <p:spPr bwMode="auto">
          <a:xfrm>
            <a:off x="2212975" y="4286250"/>
            <a:ext cx="111125" cy="112713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0 h 14"/>
              <a:gd name="T6" fmla="*/ 2147483647 w 14"/>
              <a:gd name="T7" fmla="*/ 2147483647 h 14"/>
              <a:gd name="T8" fmla="*/ 0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14"/>
              <a:gd name="T26" fmla="*/ 14 w 14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9" name="Freeform 401"/>
          <p:cNvSpPr>
            <a:spLocks/>
          </p:cNvSpPr>
          <p:nvPr/>
        </p:nvSpPr>
        <p:spPr bwMode="auto">
          <a:xfrm>
            <a:off x="2252663" y="4389438"/>
            <a:ext cx="95250" cy="69850"/>
          </a:xfrm>
          <a:custGeom>
            <a:avLst/>
            <a:gdLst>
              <a:gd name="T0" fmla="*/ 2147483647 w 12"/>
              <a:gd name="T1" fmla="*/ 2147483647 h 9"/>
              <a:gd name="T2" fmla="*/ 2147483647 w 12"/>
              <a:gd name="T3" fmla="*/ 0 h 9"/>
              <a:gd name="T4" fmla="*/ 0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9"/>
              <a:gd name="T23" fmla="*/ 12 w 1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0" name="Freeform 402"/>
          <p:cNvSpPr>
            <a:spLocks/>
          </p:cNvSpPr>
          <p:nvPr/>
        </p:nvSpPr>
        <p:spPr bwMode="auto">
          <a:xfrm>
            <a:off x="2339975" y="4429125"/>
            <a:ext cx="141288" cy="60325"/>
          </a:xfrm>
          <a:custGeom>
            <a:avLst/>
            <a:gdLst>
              <a:gd name="T0" fmla="*/ 2147483647 w 18"/>
              <a:gd name="T1" fmla="*/ 2147483647 h 8"/>
              <a:gd name="T2" fmla="*/ 2147483647 w 18"/>
              <a:gd name="T3" fmla="*/ 2147483647 h 8"/>
              <a:gd name="T4" fmla="*/ 2147483647 w 18"/>
              <a:gd name="T5" fmla="*/ 2147483647 h 8"/>
              <a:gd name="T6" fmla="*/ 2147483647 w 18"/>
              <a:gd name="T7" fmla="*/ 0 h 8"/>
              <a:gd name="T8" fmla="*/ 0 w 18"/>
              <a:gd name="T9" fmla="*/ 2147483647 h 8"/>
              <a:gd name="T10" fmla="*/ 2147483647 w 18"/>
              <a:gd name="T11" fmla="*/ 2147483647 h 8"/>
              <a:gd name="T12" fmla="*/ 2147483647 w 18"/>
              <a:gd name="T13" fmla="*/ 2147483647 h 8"/>
              <a:gd name="T14" fmla="*/ 2147483647 w 18"/>
              <a:gd name="T15" fmla="*/ 2147483647 h 8"/>
              <a:gd name="T16" fmla="*/ 2147483647 w 18"/>
              <a:gd name="T17" fmla="*/ 2147483647 h 8"/>
              <a:gd name="T18" fmla="*/ 2147483647 w 18"/>
              <a:gd name="T19" fmla="*/ 2147483647 h 8"/>
              <a:gd name="T20" fmla="*/ 2147483647 w 18"/>
              <a:gd name="T21" fmla="*/ 2147483647 h 8"/>
              <a:gd name="T22" fmla="*/ 2147483647 w 18"/>
              <a:gd name="T23" fmla="*/ 2147483647 h 8"/>
              <a:gd name="T24" fmla="*/ 2147483647 w 18"/>
              <a:gd name="T25" fmla="*/ 2147483647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"/>
              <a:gd name="T40" fmla="*/ 0 h 8"/>
              <a:gd name="T41" fmla="*/ 18 w 18"/>
              <a:gd name="T42" fmla="*/ 8 h 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1" name="Freeform 403"/>
          <p:cNvSpPr>
            <a:spLocks/>
          </p:cNvSpPr>
          <p:nvPr/>
        </p:nvSpPr>
        <p:spPr bwMode="auto">
          <a:xfrm>
            <a:off x="2433638" y="4359275"/>
            <a:ext cx="290512" cy="319088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2147483647 w 37"/>
              <a:gd name="T9" fmla="*/ 2147483647 h 41"/>
              <a:gd name="T10" fmla="*/ 2147483647 w 37"/>
              <a:gd name="T11" fmla="*/ 2147483647 h 41"/>
              <a:gd name="T12" fmla="*/ 2147483647 w 37"/>
              <a:gd name="T13" fmla="*/ 2147483647 h 41"/>
              <a:gd name="T14" fmla="*/ 2147483647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0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2147483647 h 41"/>
              <a:gd name="T28" fmla="*/ 2147483647 w 37"/>
              <a:gd name="T29" fmla="*/ 2147483647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0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7"/>
              <a:gd name="T76" fmla="*/ 0 h 41"/>
              <a:gd name="T77" fmla="*/ 37 w 37"/>
              <a:gd name="T78" fmla="*/ 41 h 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2" name="Freeform 422"/>
          <p:cNvSpPr>
            <a:spLocks/>
          </p:cNvSpPr>
          <p:nvPr/>
        </p:nvSpPr>
        <p:spPr bwMode="auto">
          <a:xfrm>
            <a:off x="2173288" y="4264025"/>
            <a:ext cx="150812" cy="69850"/>
          </a:xfrm>
          <a:custGeom>
            <a:avLst/>
            <a:gdLst>
              <a:gd name="T0" fmla="*/ 2147483647 w 19"/>
              <a:gd name="T1" fmla="*/ 2147483647 h 9"/>
              <a:gd name="T2" fmla="*/ 2147483647 w 19"/>
              <a:gd name="T3" fmla="*/ 2147483647 h 9"/>
              <a:gd name="T4" fmla="*/ 2147483647 w 19"/>
              <a:gd name="T5" fmla="*/ 0 h 9"/>
              <a:gd name="T6" fmla="*/ 2147483647 w 19"/>
              <a:gd name="T7" fmla="*/ 2147483647 h 9"/>
              <a:gd name="T8" fmla="*/ 0 w 19"/>
              <a:gd name="T9" fmla="*/ 2147483647 h 9"/>
              <a:gd name="T10" fmla="*/ 0 w 19"/>
              <a:gd name="T11" fmla="*/ 2147483647 h 9"/>
              <a:gd name="T12" fmla="*/ 2147483647 w 19"/>
              <a:gd name="T13" fmla="*/ 2147483647 h 9"/>
              <a:gd name="T14" fmla="*/ 2147483647 w 19"/>
              <a:gd name="T15" fmla="*/ 2147483647 h 9"/>
              <a:gd name="T16" fmla="*/ 2147483647 w 19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9"/>
              <a:gd name="T29" fmla="*/ 19 w 19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3" name="Freeform 423"/>
          <p:cNvSpPr>
            <a:spLocks/>
          </p:cNvSpPr>
          <p:nvPr/>
        </p:nvSpPr>
        <p:spPr bwMode="auto">
          <a:xfrm>
            <a:off x="2093913" y="4222750"/>
            <a:ext cx="119062" cy="98425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0 h 12"/>
              <a:gd name="T6" fmla="*/ 2147483647 w 15"/>
              <a:gd name="T7" fmla="*/ 0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0 w 15"/>
              <a:gd name="T17" fmla="*/ 2147483647 h 12"/>
              <a:gd name="T18" fmla="*/ 2147483647 w 15"/>
              <a:gd name="T19" fmla="*/ 2147483647 h 12"/>
              <a:gd name="T20" fmla="*/ 2147483647 w 15"/>
              <a:gd name="T21" fmla="*/ 2147483647 h 12"/>
              <a:gd name="T22" fmla="*/ 2147483647 w 15"/>
              <a:gd name="T23" fmla="*/ 2147483647 h 12"/>
              <a:gd name="T24" fmla="*/ 2147483647 w 15"/>
              <a:gd name="T25" fmla="*/ 2147483647 h 12"/>
              <a:gd name="T26" fmla="*/ 2147483647 w 15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"/>
              <a:gd name="T43" fmla="*/ 0 h 12"/>
              <a:gd name="T44" fmla="*/ 15 w 15"/>
              <a:gd name="T45" fmla="*/ 12 h 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4" name="Freeform 424"/>
          <p:cNvSpPr>
            <a:spLocks/>
          </p:cNvSpPr>
          <p:nvPr/>
        </p:nvSpPr>
        <p:spPr bwMode="auto">
          <a:xfrm>
            <a:off x="1484313" y="3810000"/>
            <a:ext cx="754062" cy="493713"/>
          </a:xfrm>
          <a:custGeom>
            <a:avLst/>
            <a:gdLst>
              <a:gd name="T0" fmla="*/ 2147483647 w 576"/>
              <a:gd name="T1" fmla="*/ 2147483647 h 379"/>
              <a:gd name="T2" fmla="*/ 2147483647 w 576"/>
              <a:gd name="T3" fmla="*/ 2147483647 h 379"/>
              <a:gd name="T4" fmla="*/ 2147483647 w 576"/>
              <a:gd name="T5" fmla="*/ 2147483647 h 379"/>
              <a:gd name="T6" fmla="*/ 2147483647 w 576"/>
              <a:gd name="T7" fmla="*/ 2147483647 h 379"/>
              <a:gd name="T8" fmla="*/ 2147483647 w 576"/>
              <a:gd name="T9" fmla="*/ 2147483647 h 379"/>
              <a:gd name="T10" fmla="*/ 2147483647 w 576"/>
              <a:gd name="T11" fmla="*/ 2147483647 h 379"/>
              <a:gd name="T12" fmla="*/ 2147483647 w 576"/>
              <a:gd name="T13" fmla="*/ 2147483647 h 379"/>
              <a:gd name="T14" fmla="*/ 2147483647 w 576"/>
              <a:gd name="T15" fmla="*/ 2147483647 h 379"/>
              <a:gd name="T16" fmla="*/ 2147483647 w 576"/>
              <a:gd name="T17" fmla="*/ 2147483647 h 379"/>
              <a:gd name="T18" fmla="*/ 2147483647 w 576"/>
              <a:gd name="T19" fmla="*/ 2147483647 h 379"/>
              <a:gd name="T20" fmla="*/ 2147483647 w 576"/>
              <a:gd name="T21" fmla="*/ 2147483647 h 379"/>
              <a:gd name="T22" fmla="*/ 2147483647 w 576"/>
              <a:gd name="T23" fmla="*/ 2147483647 h 379"/>
              <a:gd name="T24" fmla="*/ 2147483647 w 576"/>
              <a:gd name="T25" fmla="*/ 2147483647 h 379"/>
              <a:gd name="T26" fmla="*/ 2147483647 w 576"/>
              <a:gd name="T27" fmla="*/ 2147483647 h 379"/>
              <a:gd name="T28" fmla="*/ 2147483647 w 576"/>
              <a:gd name="T29" fmla="*/ 2147483647 h 379"/>
              <a:gd name="T30" fmla="*/ 2147483647 w 576"/>
              <a:gd name="T31" fmla="*/ 2147483647 h 379"/>
              <a:gd name="T32" fmla="*/ 2147483647 w 576"/>
              <a:gd name="T33" fmla="*/ 2147483647 h 379"/>
              <a:gd name="T34" fmla="*/ 2147483647 w 576"/>
              <a:gd name="T35" fmla="*/ 2147483647 h 379"/>
              <a:gd name="T36" fmla="*/ 2147483647 w 576"/>
              <a:gd name="T37" fmla="*/ 2147483647 h 379"/>
              <a:gd name="T38" fmla="*/ 2147483647 w 576"/>
              <a:gd name="T39" fmla="*/ 2147483647 h 379"/>
              <a:gd name="T40" fmla="*/ 2147483647 w 576"/>
              <a:gd name="T41" fmla="*/ 2147483647 h 379"/>
              <a:gd name="T42" fmla="*/ 2147483647 w 576"/>
              <a:gd name="T43" fmla="*/ 2147483647 h 379"/>
              <a:gd name="T44" fmla="*/ 2147483647 w 576"/>
              <a:gd name="T45" fmla="*/ 2147483647 h 379"/>
              <a:gd name="T46" fmla="*/ 2147483647 w 576"/>
              <a:gd name="T47" fmla="*/ 2147483647 h 379"/>
              <a:gd name="T48" fmla="*/ 2147483647 w 576"/>
              <a:gd name="T49" fmla="*/ 0 h 379"/>
              <a:gd name="T50" fmla="*/ 0 w 576"/>
              <a:gd name="T51" fmla="*/ 2147483647 h 379"/>
              <a:gd name="T52" fmla="*/ 2147483647 w 576"/>
              <a:gd name="T53" fmla="*/ 2147483647 h 379"/>
              <a:gd name="T54" fmla="*/ 2147483647 w 576"/>
              <a:gd name="T55" fmla="*/ 2147483647 h 379"/>
              <a:gd name="T56" fmla="*/ 2147483647 w 576"/>
              <a:gd name="T57" fmla="*/ 2147483647 h 379"/>
              <a:gd name="T58" fmla="*/ 2147483647 w 576"/>
              <a:gd name="T59" fmla="*/ 2147483647 h 379"/>
              <a:gd name="T60" fmla="*/ 2147483647 w 576"/>
              <a:gd name="T61" fmla="*/ 2147483647 h 379"/>
              <a:gd name="T62" fmla="*/ 2147483647 w 576"/>
              <a:gd name="T63" fmla="*/ 2147483647 h 379"/>
              <a:gd name="T64" fmla="*/ 2147483647 w 576"/>
              <a:gd name="T65" fmla="*/ 2147483647 h 379"/>
              <a:gd name="T66" fmla="*/ 2147483647 w 576"/>
              <a:gd name="T67" fmla="*/ 2147483647 h 379"/>
              <a:gd name="T68" fmla="*/ 2147483647 w 576"/>
              <a:gd name="T69" fmla="*/ 2147483647 h 379"/>
              <a:gd name="T70" fmla="*/ 2147483647 w 576"/>
              <a:gd name="T71" fmla="*/ 2147483647 h 379"/>
              <a:gd name="T72" fmla="*/ 2147483647 w 576"/>
              <a:gd name="T73" fmla="*/ 2147483647 h 379"/>
              <a:gd name="T74" fmla="*/ 2147483647 w 576"/>
              <a:gd name="T75" fmla="*/ 2147483647 h 379"/>
              <a:gd name="T76" fmla="*/ 2147483647 w 576"/>
              <a:gd name="T77" fmla="*/ 2147483647 h 379"/>
              <a:gd name="T78" fmla="*/ 2147483647 w 576"/>
              <a:gd name="T79" fmla="*/ 2147483647 h 379"/>
              <a:gd name="T80" fmla="*/ 2147483647 w 576"/>
              <a:gd name="T81" fmla="*/ 2147483647 h 379"/>
              <a:gd name="T82" fmla="*/ 2147483647 w 576"/>
              <a:gd name="T83" fmla="*/ 2147483647 h 379"/>
              <a:gd name="T84" fmla="*/ 2147483647 w 576"/>
              <a:gd name="T85" fmla="*/ 2147483647 h 379"/>
              <a:gd name="T86" fmla="*/ 2147483647 w 576"/>
              <a:gd name="T87" fmla="*/ 2147483647 h 379"/>
              <a:gd name="T88" fmla="*/ 2147483647 w 576"/>
              <a:gd name="T89" fmla="*/ 2147483647 h 379"/>
              <a:gd name="T90" fmla="*/ 2147483647 w 576"/>
              <a:gd name="T91" fmla="*/ 2147483647 h 379"/>
              <a:gd name="T92" fmla="*/ 2147483647 w 576"/>
              <a:gd name="T93" fmla="*/ 2147483647 h 379"/>
              <a:gd name="T94" fmla="*/ 2147483647 w 576"/>
              <a:gd name="T95" fmla="*/ 2147483647 h 379"/>
              <a:gd name="T96" fmla="*/ 2147483647 w 576"/>
              <a:gd name="T97" fmla="*/ 2147483647 h 379"/>
              <a:gd name="T98" fmla="*/ 2147483647 w 576"/>
              <a:gd name="T99" fmla="*/ 2147483647 h 379"/>
              <a:gd name="T100" fmla="*/ 2147483647 w 576"/>
              <a:gd name="T101" fmla="*/ 2147483647 h 379"/>
              <a:gd name="T102" fmla="*/ 2147483647 w 576"/>
              <a:gd name="T103" fmla="*/ 2147483647 h 379"/>
              <a:gd name="T104" fmla="*/ 2147483647 w 576"/>
              <a:gd name="T105" fmla="*/ 2147483647 h 379"/>
              <a:gd name="T106" fmla="*/ 2147483647 w 576"/>
              <a:gd name="T107" fmla="*/ 2147483647 h 379"/>
              <a:gd name="T108" fmla="*/ 2147483647 w 576"/>
              <a:gd name="T109" fmla="*/ 2147483647 h 379"/>
              <a:gd name="T110" fmla="*/ 2147483647 w 576"/>
              <a:gd name="T111" fmla="*/ 2147483647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76"/>
              <a:gd name="T169" fmla="*/ 0 h 379"/>
              <a:gd name="T170" fmla="*/ 576 w 576"/>
              <a:gd name="T171" fmla="*/ 379 h 37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5" name="Freeform 425"/>
          <p:cNvSpPr>
            <a:spLocks/>
          </p:cNvSpPr>
          <p:nvPr/>
        </p:nvSpPr>
        <p:spPr bwMode="auto">
          <a:xfrm rot="-852288">
            <a:off x="2870840" y="1324069"/>
            <a:ext cx="1140144" cy="1590497"/>
          </a:xfrm>
          <a:custGeom>
            <a:avLst/>
            <a:gdLst>
              <a:gd name="T0" fmla="*/ 2147483647 w 1125"/>
              <a:gd name="T1" fmla="*/ 2147483647 h 2047"/>
              <a:gd name="T2" fmla="*/ 2147483647 w 1125"/>
              <a:gd name="T3" fmla="*/ 2147483647 h 2047"/>
              <a:gd name="T4" fmla="*/ 2147483647 w 1125"/>
              <a:gd name="T5" fmla="*/ 2147483647 h 2047"/>
              <a:gd name="T6" fmla="*/ 2147483647 w 1125"/>
              <a:gd name="T7" fmla="*/ 2147483647 h 2047"/>
              <a:gd name="T8" fmla="*/ 2147483647 w 1125"/>
              <a:gd name="T9" fmla="*/ 2147483647 h 2047"/>
              <a:gd name="T10" fmla="*/ 2147483647 w 1125"/>
              <a:gd name="T11" fmla="*/ 2147483647 h 2047"/>
              <a:gd name="T12" fmla="*/ 2147483647 w 1125"/>
              <a:gd name="T13" fmla="*/ 2147483647 h 2047"/>
              <a:gd name="T14" fmla="*/ 2147483647 w 1125"/>
              <a:gd name="T15" fmla="*/ 2147483647 h 2047"/>
              <a:gd name="T16" fmla="*/ 2147483647 w 1125"/>
              <a:gd name="T17" fmla="*/ 2147483647 h 2047"/>
              <a:gd name="T18" fmla="*/ 2147483647 w 1125"/>
              <a:gd name="T19" fmla="*/ 2147483647 h 2047"/>
              <a:gd name="T20" fmla="*/ 2147483647 w 1125"/>
              <a:gd name="T21" fmla="*/ 2147483647 h 2047"/>
              <a:gd name="T22" fmla="*/ 2147483647 w 1125"/>
              <a:gd name="T23" fmla="*/ 2147483647 h 2047"/>
              <a:gd name="T24" fmla="*/ 2147483647 w 1125"/>
              <a:gd name="T25" fmla="*/ 2147483647 h 2047"/>
              <a:gd name="T26" fmla="*/ 2147483647 w 1125"/>
              <a:gd name="T27" fmla="*/ 2147483647 h 2047"/>
              <a:gd name="T28" fmla="*/ 2147483647 w 1125"/>
              <a:gd name="T29" fmla="*/ 2147483647 h 2047"/>
              <a:gd name="T30" fmla="*/ 2147483647 w 1125"/>
              <a:gd name="T31" fmla="*/ 2147483647 h 2047"/>
              <a:gd name="T32" fmla="*/ 2147483647 w 1125"/>
              <a:gd name="T33" fmla="*/ 2147483647 h 2047"/>
              <a:gd name="T34" fmla="*/ 2147483647 w 1125"/>
              <a:gd name="T35" fmla="*/ 2147483647 h 2047"/>
              <a:gd name="T36" fmla="*/ 2147483647 w 1125"/>
              <a:gd name="T37" fmla="*/ 2147483647 h 2047"/>
              <a:gd name="T38" fmla="*/ 2147483647 w 1125"/>
              <a:gd name="T39" fmla="*/ 2147483647 h 2047"/>
              <a:gd name="T40" fmla="*/ 2147483647 w 1125"/>
              <a:gd name="T41" fmla="*/ 2147483647 h 2047"/>
              <a:gd name="T42" fmla="*/ 2147483647 w 1125"/>
              <a:gd name="T43" fmla="*/ 2147483647 h 2047"/>
              <a:gd name="T44" fmla="*/ 2147483647 w 1125"/>
              <a:gd name="T45" fmla="*/ 2147483647 h 2047"/>
              <a:gd name="T46" fmla="*/ 2147483647 w 1125"/>
              <a:gd name="T47" fmla="*/ 2147483647 h 2047"/>
              <a:gd name="T48" fmla="*/ 2147483647 w 1125"/>
              <a:gd name="T49" fmla="*/ 2147483647 h 2047"/>
              <a:gd name="T50" fmla="*/ 2147483647 w 1125"/>
              <a:gd name="T51" fmla="*/ 2147483647 h 2047"/>
              <a:gd name="T52" fmla="*/ 2147483647 w 1125"/>
              <a:gd name="T53" fmla="*/ 2147483647 h 2047"/>
              <a:gd name="T54" fmla="*/ 2147483647 w 1125"/>
              <a:gd name="T55" fmla="*/ 2147483647 h 2047"/>
              <a:gd name="T56" fmla="*/ 2147483647 w 1125"/>
              <a:gd name="T57" fmla="*/ 2147483647 h 2047"/>
              <a:gd name="T58" fmla="*/ 2147483647 w 1125"/>
              <a:gd name="T59" fmla="*/ 2147483647 h 2047"/>
              <a:gd name="T60" fmla="*/ 2147483647 w 1125"/>
              <a:gd name="T61" fmla="*/ 2147483647 h 2047"/>
              <a:gd name="T62" fmla="*/ 2147483647 w 1125"/>
              <a:gd name="T63" fmla="*/ 2147483647 h 2047"/>
              <a:gd name="T64" fmla="*/ 2147483647 w 1125"/>
              <a:gd name="T65" fmla="*/ 2147483647 h 2047"/>
              <a:gd name="T66" fmla="*/ 2147483647 w 1125"/>
              <a:gd name="T67" fmla="*/ 2147483647 h 2047"/>
              <a:gd name="T68" fmla="*/ 2147483647 w 1125"/>
              <a:gd name="T69" fmla="*/ 2147483647 h 2047"/>
              <a:gd name="T70" fmla="*/ 2147483647 w 1125"/>
              <a:gd name="T71" fmla="*/ 2147483647 h 2047"/>
              <a:gd name="T72" fmla="*/ 2147483647 w 1125"/>
              <a:gd name="T73" fmla="*/ 2147483647 h 2047"/>
              <a:gd name="T74" fmla="*/ 2147483647 w 1125"/>
              <a:gd name="T75" fmla="*/ 2147483647 h 2047"/>
              <a:gd name="T76" fmla="*/ 2147483647 w 1125"/>
              <a:gd name="T77" fmla="*/ 2147483647 h 2047"/>
              <a:gd name="T78" fmla="*/ 2147483647 w 1125"/>
              <a:gd name="T79" fmla="*/ 2147483647 h 2047"/>
              <a:gd name="T80" fmla="*/ 2147483647 w 1125"/>
              <a:gd name="T81" fmla="*/ 2147483647 h 2047"/>
              <a:gd name="T82" fmla="*/ 2147483647 w 1125"/>
              <a:gd name="T83" fmla="*/ 2147483647 h 2047"/>
              <a:gd name="T84" fmla="*/ 2147483647 w 1125"/>
              <a:gd name="T85" fmla="*/ 2147483647 h 2047"/>
              <a:gd name="T86" fmla="*/ 2147483647 w 1125"/>
              <a:gd name="T87" fmla="*/ 2147483647 h 2047"/>
              <a:gd name="T88" fmla="*/ 2147483647 w 1125"/>
              <a:gd name="T89" fmla="*/ 2147483647 h 2047"/>
              <a:gd name="T90" fmla="*/ 2147483647 w 1125"/>
              <a:gd name="T91" fmla="*/ 2147483647 h 2047"/>
              <a:gd name="T92" fmla="*/ 2147483647 w 1125"/>
              <a:gd name="T93" fmla="*/ 2147483647 h 2047"/>
              <a:gd name="T94" fmla="*/ 2147483647 w 1125"/>
              <a:gd name="T95" fmla="*/ 2147483647 h 2047"/>
              <a:gd name="T96" fmla="*/ 2147483647 w 1125"/>
              <a:gd name="T97" fmla="*/ 2147483647 h 2047"/>
              <a:gd name="T98" fmla="*/ 2147483647 w 1125"/>
              <a:gd name="T99" fmla="*/ 2147483647 h 2047"/>
              <a:gd name="T100" fmla="*/ 2147483647 w 1125"/>
              <a:gd name="T101" fmla="*/ 2147483647 h 2047"/>
              <a:gd name="T102" fmla="*/ 2147483647 w 1125"/>
              <a:gd name="T103" fmla="*/ 2147483647 h 2047"/>
              <a:gd name="T104" fmla="*/ 2147483647 w 1125"/>
              <a:gd name="T105" fmla="*/ 2147483647 h 2047"/>
              <a:gd name="T106" fmla="*/ 2147483647 w 1125"/>
              <a:gd name="T107" fmla="*/ 2147483647 h 2047"/>
              <a:gd name="T108" fmla="*/ 2147483647 w 1125"/>
              <a:gd name="T109" fmla="*/ 2147483647 h 2047"/>
              <a:gd name="T110" fmla="*/ 2147483647 w 1125"/>
              <a:gd name="T111" fmla="*/ 2147483647 h 2047"/>
              <a:gd name="T112" fmla="*/ 2147483647 w 1125"/>
              <a:gd name="T113" fmla="*/ 2147483647 h 2047"/>
              <a:gd name="T114" fmla="*/ 2147483647 w 1125"/>
              <a:gd name="T115" fmla="*/ 2147483647 h 2047"/>
              <a:gd name="T116" fmla="*/ 2147483647 w 1125"/>
              <a:gd name="T117" fmla="*/ 2147483647 h 2047"/>
              <a:gd name="T118" fmla="*/ 2147483647 w 1125"/>
              <a:gd name="T119" fmla="*/ 2147483647 h 2047"/>
              <a:gd name="T120" fmla="*/ 2147483647 w 1125"/>
              <a:gd name="T121" fmla="*/ 2147483647 h 2047"/>
              <a:gd name="T122" fmla="*/ 2147483647 w 1125"/>
              <a:gd name="T123" fmla="*/ 2147483647 h 2047"/>
              <a:gd name="T124" fmla="*/ 2147483647 w 1125"/>
              <a:gd name="T125" fmla="*/ 2147483647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25"/>
              <a:gd name="T190" fmla="*/ 0 h 2047"/>
              <a:gd name="T191" fmla="*/ 1125 w 1125"/>
              <a:gd name="T192" fmla="*/ 2047 h 204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6" name="Freeform 426"/>
          <p:cNvSpPr>
            <a:spLocks/>
          </p:cNvSpPr>
          <p:nvPr/>
        </p:nvSpPr>
        <p:spPr bwMode="auto">
          <a:xfrm>
            <a:off x="1751013" y="2073275"/>
            <a:ext cx="41275" cy="36513"/>
          </a:xfrm>
          <a:custGeom>
            <a:avLst/>
            <a:gdLst>
              <a:gd name="T0" fmla="*/ 2147483647 w 40"/>
              <a:gd name="T1" fmla="*/ 2147483647 h 36"/>
              <a:gd name="T2" fmla="*/ 2147483647 w 40"/>
              <a:gd name="T3" fmla="*/ 2147483647 h 36"/>
              <a:gd name="T4" fmla="*/ 2147483647 w 40"/>
              <a:gd name="T5" fmla="*/ 2147483647 h 36"/>
              <a:gd name="T6" fmla="*/ 2147483647 w 40"/>
              <a:gd name="T7" fmla="*/ 2147483647 h 36"/>
              <a:gd name="T8" fmla="*/ 2147483647 w 40"/>
              <a:gd name="T9" fmla="*/ 2147483647 h 36"/>
              <a:gd name="T10" fmla="*/ 2147483647 w 40"/>
              <a:gd name="T11" fmla="*/ 2147483647 h 36"/>
              <a:gd name="T12" fmla="*/ 2147483647 w 40"/>
              <a:gd name="T13" fmla="*/ 2147483647 h 36"/>
              <a:gd name="T14" fmla="*/ 2147483647 w 40"/>
              <a:gd name="T15" fmla="*/ 2147483647 h 36"/>
              <a:gd name="T16" fmla="*/ 2147483647 w 40"/>
              <a:gd name="T17" fmla="*/ 2147483647 h 36"/>
              <a:gd name="T18" fmla="*/ 2147483647 w 40"/>
              <a:gd name="T19" fmla="*/ 2147483647 h 36"/>
              <a:gd name="T20" fmla="*/ 2147483647 w 40"/>
              <a:gd name="T21" fmla="*/ 2147483647 h 36"/>
              <a:gd name="T22" fmla="*/ 2147483647 w 40"/>
              <a:gd name="T23" fmla="*/ 2147483647 h 36"/>
              <a:gd name="T24" fmla="*/ 2147483647 w 40"/>
              <a:gd name="T25" fmla="*/ 2147483647 h 36"/>
              <a:gd name="T26" fmla="*/ 2147483647 w 40"/>
              <a:gd name="T27" fmla="*/ 2147483647 h 36"/>
              <a:gd name="T28" fmla="*/ 0 w 40"/>
              <a:gd name="T29" fmla="*/ 2147483647 h 36"/>
              <a:gd name="T30" fmla="*/ 2147483647 w 40"/>
              <a:gd name="T31" fmla="*/ 2147483647 h 36"/>
              <a:gd name="T32" fmla="*/ 2147483647 w 40"/>
              <a:gd name="T33" fmla="*/ 2147483647 h 36"/>
              <a:gd name="T34" fmla="*/ 2147483647 w 40"/>
              <a:gd name="T35" fmla="*/ 2147483647 h 36"/>
              <a:gd name="T36" fmla="*/ 2147483647 w 40"/>
              <a:gd name="T37" fmla="*/ 2147483647 h 36"/>
              <a:gd name="T38" fmla="*/ 2147483647 w 40"/>
              <a:gd name="T39" fmla="*/ 0 h 36"/>
              <a:gd name="T40" fmla="*/ 2147483647 w 40"/>
              <a:gd name="T41" fmla="*/ 2147483647 h 36"/>
              <a:gd name="T42" fmla="*/ 2147483647 w 40"/>
              <a:gd name="T43" fmla="*/ 2147483647 h 36"/>
              <a:gd name="T44" fmla="*/ 2147483647 w 40"/>
              <a:gd name="T45" fmla="*/ 2147483647 h 36"/>
              <a:gd name="T46" fmla="*/ 2147483647 w 40"/>
              <a:gd name="T47" fmla="*/ 2147483647 h 36"/>
              <a:gd name="T48" fmla="*/ 2147483647 w 40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36"/>
              <a:gd name="T77" fmla="*/ 40 w 40"/>
              <a:gd name="T78" fmla="*/ 36 h 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7" name="Freeform 427"/>
          <p:cNvSpPr>
            <a:spLocks/>
          </p:cNvSpPr>
          <p:nvPr/>
        </p:nvSpPr>
        <p:spPr bwMode="auto">
          <a:xfrm>
            <a:off x="2103438" y="2368550"/>
            <a:ext cx="0" cy="4763"/>
          </a:xfrm>
          <a:custGeom>
            <a:avLst/>
            <a:gdLst>
              <a:gd name="T0" fmla="*/ 0 w 1"/>
              <a:gd name="T1" fmla="*/ 2147483647 h 4"/>
              <a:gd name="T2" fmla="*/ 0 w 1"/>
              <a:gd name="T3" fmla="*/ 2147483647 h 4"/>
              <a:gd name="T4" fmla="*/ 0 w 1"/>
              <a:gd name="T5" fmla="*/ 2147483647 h 4"/>
              <a:gd name="T6" fmla="*/ 0 w 1"/>
              <a:gd name="T7" fmla="*/ 0 h 4"/>
              <a:gd name="T8" fmla="*/ 0 w 1"/>
              <a:gd name="T9" fmla="*/ 0 h 4"/>
              <a:gd name="T10" fmla="*/ 0 w 1"/>
              <a:gd name="T11" fmla="*/ 2147483647 h 4"/>
              <a:gd name="T12" fmla="*/ 0 w 1"/>
              <a:gd name="T13" fmla="*/ 2147483647 h 4"/>
              <a:gd name="T14" fmla="*/ 0 w 1"/>
              <a:gd name="T15" fmla="*/ 2147483647 h 4"/>
              <a:gd name="T16" fmla="*/ 0 w 1"/>
              <a:gd name="T17" fmla="*/ 2147483647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4"/>
              <a:gd name="T29" fmla="*/ 0 w 1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8" name="Freeform 428"/>
          <p:cNvSpPr>
            <a:spLocks/>
          </p:cNvSpPr>
          <p:nvPr/>
        </p:nvSpPr>
        <p:spPr bwMode="auto">
          <a:xfrm>
            <a:off x="2460625" y="2401888"/>
            <a:ext cx="3175" cy="6350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0 h 8"/>
              <a:gd name="T10" fmla="*/ 0 w 5"/>
              <a:gd name="T11" fmla="*/ 0 h 8"/>
              <a:gd name="T12" fmla="*/ 0 w 5"/>
              <a:gd name="T13" fmla="*/ 2147483647 h 8"/>
              <a:gd name="T14" fmla="*/ 2147483647 w 5"/>
              <a:gd name="T15" fmla="*/ 2147483647 h 8"/>
              <a:gd name="T16" fmla="*/ 2147483647 w 5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8"/>
              <a:gd name="T29" fmla="*/ 5 w 5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9" name="Freeform 429"/>
          <p:cNvSpPr>
            <a:spLocks/>
          </p:cNvSpPr>
          <p:nvPr/>
        </p:nvSpPr>
        <p:spPr bwMode="auto">
          <a:xfrm>
            <a:off x="2109788" y="1984375"/>
            <a:ext cx="14287" cy="14288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2147483647 w 14"/>
              <a:gd name="T11" fmla="*/ 2147483647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2147483647 w 14"/>
              <a:gd name="T17" fmla="*/ 0 h 15"/>
              <a:gd name="T18" fmla="*/ 2147483647 w 14"/>
              <a:gd name="T19" fmla="*/ 2147483647 h 15"/>
              <a:gd name="T20" fmla="*/ 2147483647 w 14"/>
              <a:gd name="T21" fmla="*/ 2147483647 h 15"/>
              <a:gd name="T22" fmla="*/ 2147483647 w 14"/>
              <a:gd name="T23" fmla="*/ 2147483647 h 15"/>
              <a:gd name="T24" fmla="*/ 0 w 14"/>
              <a:gd name="T25" fmla="*/ 2147483647 h 15"/>
              <a:gd name="T26" fmla="*/ 2147483647 w 14"/>
              <a:gd name="T27" fmla="*/ 2147483647 h 15"/>
              <a:gd name="T28" fmla="*/ 2147483647 w 14"/>
              <a:gd name="T29" fmla="*/ 2147483647 h 15"/>
              <a:gd name="T30" fmla="*/ 2147483647 w 14"/>
              <a:gd name="T31" fmla="*/ 2147483647 h 15"/>
              <a:gd name="T32" fmla="*/ 2147483647 w 1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15"/>
              <a:gd name="T53" fmla="*/ 14 w 1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0" name="Freeform 430"/>
          <p:cNvSpPr>
            <a:spLocks/>
          </p:cNvSpPr>
          <p:nvPr/>
        </p:nvSpPr>
        <p:spPr bwMode="auto">
          <a:xfrm>
            <a:off x="2297113" y="2452688"/>
            <a:ext cx="144462" cy="120650"/>
          </a:xfrm>
          <a:custGeom>
            <a:avLst/>
            <a:gdLst>
              <a:gd name="T0" fmla="*/ 2147483647 w 135"/>
              <a:gd name="T1" fmla="*/ 2147483647 h 119"/>
              <a:gd name="T2" fmla="*/ 2147483647 w 135"/>
              <a:gd name="T3" fmla="*/ 2147483647 h 119"/>
              <a:gd name="T4" fmla="*/ 2147483647 w 135"/>
              <a:gd name="T5" fmla="*/ 2147483647 h 119"/>
              <a:gd name="T6" fmla="*/ 2147483647 w 135"/>
              <a:gd name="T7" fmla="*/ 2147483647 h 119"/>
              <a:gd name="T8" fmla="*/ 2147483647 w 135"/>
              <a:gd name="T9" fmla="*/ 2147483647 h 119"/>
              <a:gd name="T10" fmla="*/ 2147483647 w 135"/>
              <a:gd name="T11" fmla="*/ 2147483647 h 119"/>
              <a:gd name="T12" fmla="*/ 2147483647 w 135"/>
              <a:gd name="T13" fmla="*/ 2147483647 h 119"/>
              <a:gd name="T14" fmla="*/ 2147483647 w 135"/>
              <a:gd name="T15" fmla="*/ 2147483647 h 119"/>
              <a:gd name="T16" fmla="*/ 2147483647 w 135"/>
              <a:gd name="T17" fmla="*/ 2147483647 h 119"/>
              <a:gd name="T18" fmla="*/ 2147483647 w 135"/>
              <a:gd name="T19" fmla="*/ 2147483647 h 119"/>
              <a:gd name="T20" fmla="*/ 2147483647 w 135"/>
              <a:gd name="T21" fmla="*/ 2147483647 h 119"/>
              <a:gd name="T22" fmla="*/ 2147483647 w 135"/>
              <a:gd name="T23" fmla="*/ 2147483647 h 119"/>
              <a:gd name="T24" fmla="*/ 2147483647 w 135"/>
              <a:gd name="T25" fmla="*/ 2147483647 h 119"/>
              <a:gd name="T26" fmla="*/ 2147483647 w 135"/>
              <a:gd name="T27" fmla="*/ 2147483647 h 119"/>
              <a:gd name="T28" fmla="*/ 2147483647 w 135"/>
              <a:gd name="T29" fmla="*/ 2147483647 h 119"/>
              <a:gd name="T30" fmla="*/ 2147483647 w 135"/>
              <a:gd name="T31" fmla="*/ 2147483647 h 119"/>
              <a:gd name="T32" fmla="*/ 2147483647 w 135"/>
              <a:gd name="T33" fmla="*/ 2147483647 h 119"/>
              <a:gd name="T34" fmla="*/ 2147483647 w 135"/>
              <a:gd name="T35" fmla="*/ 2147483647 h 119"/>
              <a:gd name="T36" fmla="*/ 2147483647 w 135"/>
              <a:gd name="T37" fmla="*/ 2147483647 h 119"/>
              <a:gd name="T38" fmla="*/ 2147483647 w 135"/>
              <a:gd name="T39" fmla="*/ 2147483647 h 119"/>
              <a:gd name="T40" fmla="*/ 2147483647 w 135"/>
              <a:gd name="T41" fmla="*/ 2147483647 h 119"/>
              <a:gd name="T42" fmla="*/ 2147483647 w 135"/>
              <a:gd name="T43" fmla="*/ 2147483647 h 119"/>
              <a:gd name="T44" fmla="*/ 2147483647 w 135"/>
              <a:gd name="T45" fmla="*/ 2147483647 h 119"/>
              <a:gd name="T46" fmla="*/ 2147483647 w 135"/>
              <a:gd name="T47" fmla="*/ 2147483647 h 119"/>
              <a:gd name="T48" fmla="*/ 2147483647 w 135"/>
              <a:gd name="T49" fmla="*/ 2147483647 h 119"/>
              <a:gd name="T50" fmla="*/ 2147483647 w 135"/>
              <a:gd name="T51" fmla="*/ 2147483647 h 119"/>
              <a:gd name="T52" fmla="*/ 2147483647 w 135"/>
              <a:gd name="T53" fmla="*/ 2147483647 h 119"/>
              <a:gd name="T54" fmla="*/ 2147483647 w 135"/>
              <a:gd name="T55" fmla="*/ 2147483647 h 119"/>
              <a:gd name="T56" fmla="*/ 2147483647 w 135"/>
              <a:gd name="T57" fmla="*/ 2147483647 h 119"/>
              <a:gd name="T58" fmla="*/ 2147483647 w 135"/>
              <a:gd name="T59" fmla="*/ 2147483647 h 119"/>
              <a:gd name="T60" fmla="*/ 2147483647 w 135"/>
              <a:gd name="T61" fmla="*/ 2147483647 h 119"/>
              <a:gd name="T62" fmla="*/ 2147483647 w 135"/>
              <a:gd name="T63" fmla="*/ 2147483647 h 119"/>
              <a:gd name="T64" fmla="*/ 2147483647 w 135"/>
              <a:gd name="T65" fmla="*/ 2147483647 h 119"/>
              <a:gd name="T66" fmla="*/ 2147483647 w 135"/>
              <a:gd name="T67" fmla="*/ 2147483647 h 119"/>
              <a:gd name="T68" fmla="*/ 2147483647 w 135"/>
              <a:gd name="T69" fmla="*/ 2147483647 h 119"/>
              <a:gd name="T70" fmla="*/ 2147483647 w 135"/>
              <a:gd name="T71" fmla="*/ 2147483647 h 119"/>
              <a:gd name="T72" fmla="*/ 2147483647 w 135"/>
              <a:gd name="T73" fmla="*/ 2147483647 h 119"/>
              <a:gd name="T74" fmla="*/ 2147483647 w 135"/>
              <a:gd name="T75" fmla="*/ 2147483647 h 119"/>
              <a:gd name="T76" fmla="*/ 2147483647 w 135"/>
              <a:gd name="T77" fmla="*/ 2147483647 h 119"/>
              <a:gd name="T78" fmla="*/ 2147483647 w 135"/>
              <a:gd name="T79" fmla="*/ 2147483647 h 119"/>
              <a:gd name="T80" fmla="*/ 2147483647 w 135"/>
              <a:gd name="T81" fmla="*/ 2147483647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5"/>
              <a:gd name="T124" fmla="*/ 0 h 119"/>
              <a:gd name="T125" fmla="*/ 135 w 135"/>
              <a:gd name="T126" fmla="*/ 119 h 11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" name="Freeform 431"/>
          <p:cNvSpPr>
            <a:spLocks/>
          </p:cNvSpPr>
          <p:nvPr/>
        </p:nvSpPr>
        <p:spPr bwMode="auto">
          <a:xfrm>
            <a:off x="2181225" y="2090738"/>
            <a:ext cx="598488" cy="400050"/>
          </a:xfrm>
          <a:custGeom>
            <a:avLst/>
            <a:gdLst>
              <a:gd name="T0" fmla="*/ 2147483647 w 556"/>
              <a:gd name="T1" fmla="*/ 2147483647 h 395"/>
              <a:gd name="T2" fmla="*/ 2147483647 w 556"/>
              <a:gd name="T3" fmla="*/ 2147483647 h 395"/>
              <a:gd name="T4" fmla="*/ 2147483647 w 556"/>
              <a:gd name="T5" fmla="*/ 2147483647 h 395"/>
              <a:gd name="T6" fmla="*/ 2147483647 w 556"/>
              <a:gd name="T7" fmla="*/ 2147483647 h 395"/>
              <a:gd name="T8" fmla="*/ 2147483647 w 556"/>
              <a:gd name="T9" fmla="*/ 2147483647 h 395"/>
              <a:gd name="T10" fmla="*/ 2147483647 w 556"/>
              <a:gd name="T11" fmla="*/ 2147483647 h 395"/>
              <a:gd name="T12" fmla="*/ 2147483647 w 556"/>
              <a:gd name="T13" fmla="*/ 2147483647 h 395"/>
              <a:gd name="T14" fmla="*/ 2147483647 w 556"/>
              <a:gd name="T15" fmla="*/ 2147483647 h 395"/>
              <a:gd name="T16" fmla="*/ 2147483647 w 556"/>
              <a:gd name="T17" fmla="*/ 2147483647 h 395"/>
              <a:gd name="T18" fmla="*/ 2147483647 w 556"/>
              <a:gd name="T19" fmla="*/ 2147483647 h 395"/>
              <a:gd name="T20" fmla="*/ 2147483647 w 556"/>
              <a:gd name="T21" fmla="*/ 2147483647 h 395"/>
              <a:gd name="T22" fmla="*/ 2147483647 w 556"/>
              <a:gd name="T23" fmla="*/ 2147483647 h 395"/>
              <a:gd name="T24" fmla="*/ 2147483647 w 556"/>
              <a:gd name="T25" fmla="*/ 2147483647 h 395"/>
              <a:gd name="T26" fmla="*/ 2147483647 w 556"/>
              <a:gd name="T27" fmla="*/ 2147483647 h 395"/>
              <a:gd name="T28" fmla="*/ 2147483647 w 556"/>
              <a:gd name="T29" fmla="*/ 2147483647 h 395"/>
              <a:gd name="T30" fmla="*/ 2147483647 w 556"/>
              <a:gd name="T31" fmla="*/ 2147483647 h 395"/>
              <a:gd name="T32" fmla="*/ 2147483647 w 556"/>
              <a:gd name="T33" fmla="*/ 2147483647 h 395"/>
              <a:gd name="T34" fmla="*/ 2147483647 w 556"/>
              <a:gd name="T35" fmla="*/ 2147483647 h 395"/>
              <a:gd name="T36" fmla="*/ 2147483647 w 556"/>
              <a:gd name="T37" fmla="*/ 2147483647 h 395"/>
              <a:gd name="T38" fmla="*/ 2147483647 w 556"/>
              <a:gd name="T39" fmla="*/ 2147483647 h 395"/>
              <a:gd name="T40" fmla="*/ 2147483647 w 556"/>
              <a:gd name="T41" fmla="*/ 2147483647 h 395"/>
              <a:gd name="T42" fmla="*/ 2147483647 w 556"/>
              <a:gd name="T43" fmla="*/ 2147483647 h 395"/>
              <a:gd name="T44" fmla="*/ 2147483647 w 556"/>
              <a:gd name="T45" fmla="*/ 2147483647 h 395"/>
              <a:gd name="T46" fmla="*/ 2147483647 w 556"/>
              <a:gd name="T47" fmla="*/ 2147483647 h 395"/>
              <a:gd name="T48" fmla="*/ 2147483647 w 556"/>
              <a:gd name="T49" fmla="*/ 2147483647 h 395"/>
              <a:gd name="T50" fmla="*/ 0 w 556"/>
              <a:gd name="T51" fmla="*/ 2147483647 h 395"/>
              <a:gd name="T52" fmla="*/ 2147483647 w 556"/>
              <a:gd name="T53" fmla="*/ 2147483647 h 395"/>
              <a:gd name="T54" fmla="*/ 2147483647 w 556"/>
              <a:gd name="T55" fmla="*/ 2147483647 h 395"/>
              <a:gd name="T56" fmla="*/ 2147483647 w 556"/>
              <a:gd name="T57" fmla="*/ 2147483647 h 395"/>
              <a:gd name="T58" fmla="*/ 2147483647 w 556"/>
              <a:gd name="T59" fmla="*/ 2147483647 h 395"/>
              <a:gd name="T60" fmla="*/ 2147483647 w 556"/>
              <a:gd name="T61" fmla="*/ 2147483647 h 395"/>
              <a:gd name="T62" fmla="*/ 2147483647 w 556"/>
              <a:gd name="T63" fmla="*/ 2147483647 h 395"/>
              <a:gd name="T64" fmla="*/ 2147483647 w 556"/>
              <a:gd name="T65" fmla="*/ 2147483647 h 395"/>
              <a:gd name="T66" fmla="*/ 2147483647 w 556"/>
              <a:gd name="T67" fmla="*/ 2147483647 h 395"/>
              <a:gd name="T68" fmla="*/ 2147483647 w 556"/>
              <a:gd name="T69" fmla="*/ 2147483647 h 395"/>
              <a:gd name="T70" fmla="*/ 2147483647 w 556"/>
              <a:gd name="T71" fmla="*/ 2147483647 h 395"/>
              <a:gd name="T72" fmla="*/ 2147483647 w 556"/>
              <a:gd name="T73" fmla="*/ 2147483647 h 395"/>
              <a:gd name="T74" fmla="*/ 2147483647 w 556"/>
              <a:gd name="T75" fmla="*/ 2147483647 h 395"/>
              <a:gd name="T76" fmla="*/ 2147483647 w 556"/>
              <a:gd name="T77" fmla="*/ 2147483647 h 395"/>
              <a:gd name="T78" fmla="*/ 2147483647 w 556"/>
              <a:gd name="T79" fmla="*/ 2147483647 h 395"/>
              <a:gd name="T80" fmla="*/ 2147483647 w 556"/>
              <a:gd name="T81" fmla="*/ 2147483647 h 395"/>
              <a:gd name="T82" fmla="*/ 2147483647 w 556"/>
              <a:gd name="T83" fmla="*/ 2147483647 h 395"/>
              <a:gd name="T84" fmla="*/ 2147483647 w 556"/>
              <a:gd name="T85" fmla="*/ 2147483647 h 395"/>
              <a:gd name="T86" fmla="*/ 2147483647 w 556"/>
              <a:gd name="T87" fmla="*/ 2147483647 h 395"/>
              <a:gd name="T88" fmla="*/ 2147483647 w 556"/>
              <a:gd name="T89" fmla="*/ 2147483647 h 395"/>
              <a:gd name="T90" fmla="*/ 2147483647 w 556"/>
              <a:gd name="T91" fmla="*/ 2147483647 h 395"/>
              <a:gd name="T92" fmla="*/ 2147483647 w 556"/>
              <a:gd name="T93" fmla="*/ 2147483647 h 395"/>
              <a:gd name="T94" fmla="*/ 2147483647 w 556"/>
              <a:gd name="T95" fmla="*/ 2147483647 h 395"/>
              <a:gd name="T96" fmla="*/ 2147483647 w 556"/>
              <a:gd name="T97" fmla="*/ 2147483647 h 395"/>
              <a:gd name="T98" fmla="*/ 2147483647 w 556"/>
              <a:gd name="T99" fmla="*/ 2147483647 h 395"/>
              <a:gd name="T100" fmla="*/ 2147483647 w 556"/>
              <a:gd name="T101" fmla="*/ 2147483647 h 395"/>
              <a:gd name="T102" fmla="*/ 2147483647 w 556"/>
              <a:gd name="T103" fmla="*/ 2147483647 h 395"/>
              <a:gd name="T104" fmla="*/ 2147483647 w 556"/>
              <a:gd name="T105" fmla="*/ 2147483647 h 395"/>
              <a:gd name="T106" fmla="*/ 2147483647 w 556"/>
              <a:gd name="T107" fmla="*/ 2147483647 h 395"/>
              <a:gd name="T108" fmla="*/ 2147483647 w 556"/>
              <a:gd name="T109" fmla="*/ 2147483647 h 395"/>
              <a:gd name="T110" fmla="*/ 2147483647 w 556"/>
              <a:gd name="T111" fmla="*/ 2147483647 h 395"/>
              <a:gd name="T112" fmla="*/ 2147483647 w 556"/>
              <a:gd name="T113" fmla="*/ 2147483647 h 395"/>
              <a:gd name="T114" fmla="*/ 2147483647 w 556"/>
              <a:gd name="T115" fmla="*/ 2147483647 h 395"/>
              <a:gd name="T116" fmla="*/ 2147483647 w 556"/>
              <a:gd name="T117" fmla="*/ 2147483647 h 395"/>
              <a:gd name="T118" fmla="*/ 2147483647 w 556"/>
              <a:gd name="T119" fmla="*/ 2147483647 h 395"/>
              <a:gd name="T120" fmla="*/ 2147483647 w 556"/>
              <a:gd name="T121" fmla="*/ 2147483647 h 395"/>
              <a:gd name="T122" fmla="*/ 2147483647 w 556"/>
              <a:gd name="T123" fmla="*/ 2147483647 h 395"/>
              <a:gd name="T124" fmla="*/ 2147483647 w 556"/>
              <a:gd name="T125" fmla="*/ 214748364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56"/>
              <a:gd name="T190" fmla="*/ 0 h 395"/>
              <a:gd name="T191" fmla="*/ 556 w 556"/>
              <a:gd name="T192" fmla="*/ 395 h 3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2" name="Freeform 432"/>
          <p:cNvSpPr>
            <a:spLocks/>
          </p:cNvSpPr>
          <p:nvPr/>
        </p:nvSpPr>
        <p:spPr bwMode="auto">
          <a:xfrm>
            <a:off x="1663700" y="2024063"/>
            <a:ext cx="158750" cy="146050"/>
          </a:xfrm>
          <a:custGeom>
            <a:avLst/>
            <a:gdLst>
              <a:gd name="T0" fmla="*/ 2147483647 w 148"/>
              <a:gd name="T1" fmla="*/ 2147483647 h 146"/>
              <a:gd name="T2" fmla="*/ 2147483647 w 148"/>
              <a:gd name="T3" fmla="*/ 2147483647 h 146"/>
              <a:gd name="T4" fmla="*/ 2147483647 w 148"/>
              <a:gd name="T5" fmla="*/ 2147483647 h 146"/>
              <a:gd name="T6" fmla="*/ 2147483647 w 148"/>
              <a:gd name="T7" fmla="*/ 2147483647 h 146"/>
              <a:gd name="T8" fmla="*/ 2147483647 w 148"/>
              <a:gd name="T9" fmla="*/ 2147483647 h 146"/>
              <a:gd name="T10" fmla="*/ 2147483647 w 148"/>
              <a:gd name="T11" fmla="*/ 2147483647 h 146"/>
              <a:gd name="T12" fmla="*/ 2147483647 w 148"/>
              <a:gd name="T13" fmla="*/ 2147483647 h 146"/>
              <a:gd name="T14" fmla="*/ 2147483647 w 148"/>
              <a:gd name="T15" fmla="*/ 2147483647 h 146"/>
              <a:gd name="T16" fmla="*/ 2147483647 w 148"/>
              <a:gd name="T17" fmla="*/ 2147483647 h 146"/>
              <a:gd name="T18" fmla="*/ 2147483647 w 148"/>
              <a:gd name="T19" fmla="*/ 0 h 146"/>
              <a:gd name="T20" fmla="*/ 2147483647 w 148"/>
              <a:gd name="T21" fmla="*/ 2147483647 h 146"/>
              <a:gd name="T22" fmla="*/ 2147483647 w 148"/>
              <a:gd name="T23" fmla="*/ 2147483647 h 146"/>
              <a:gd name="T24" fmla="*/ 2147483647 w 148"/>
              <a:gd name="T25" fmla="*/ 2147483647 h 146"/>
              <a:gd name="T26" fmla="*/ 2147483647 w 148"/>
              <a:gd name="T27" fmla="*/ 2147483647 h 146"/>
              <a:gd name="T28" fmla="*/ 2147483647 w 148"/>
              <a:gd name="T29" fmla="*/ 2147483647 h 146"/>
              <a:gd name="T30" fmla="*/ 2147483647 w 148"/>
              <a:gd name="T31" fmla="*/ 2147483647 h 146"/>
              <a:gd name="T32" fmla="*/ 2147483647 w 148"/>
              <a:gd name="T33" fmla="*/ 2147483647 h 146"/>
              <a:gd name="T34" fmla="*/ 2147483647 w 148"/>
              <a:gd name="T35" fmla="*/ 2147483647 h 146"/>
              <a:gd name="T36" fmla="*/ 2147483647 w 148"/>
              <a:gd name="T37" fmla="*/ 2147483647 h 146"/>
              <a:gd name="T38" fmla="*/ 2147483647 w 148"/>
              <a:gd name="T39" fmla="*/ 2147483647 h 146"/>
              <a:gd name="T40" fmla="*/ 2147483647 w 148"/>
              <a:gd name="T41" fmla="*/ 2147483647 h 146"/>
              <a:gd name="T42" fmla="*/ 2147483647 w 148"/>
              <a:gd name="T43" fmla="*/ 2147483647 h 146"/>
              <a:gd name="T44" fmla="*/ 2147483647 w 148"/>
              <a:gd name="T45" fmla="*/ 2147483647 h 146"/>
              <a:gd name="T46" fmla="*/ 2147483647 w 148"/>
              <a:gd name="T47" fmla="*/ 2147483647 h 146"/>
              <a:gd name="T48" fmla="*/ 2147483647 w 148"/>
              <a:gd name="T49" fmla="*/ 2147483647 h 146"/>
              <a:gd name="T50" fmla="*/ 2147483647 w 148"/>
              <a:gd name="T51" fmla="*/ 2147483647 h 146"/>
              <a:gd name="T52" fmla="*/ 2147483647 w 148"/>
              <a:gd name="T53" fmla="*/ 2147483647 h 146"/>
              <a:gd name="T54" fmla="*/ 2147483647 w 148"/>
              <a:gd name="T55" fmla="*/ 2147483647 h 146"/>
              <a:gd name="T56" fmla="*/ 2147483647 w 148"/>
              <a:gd name="T57" fmla="*/ 2147483647 h 146"/>
              <a:gd name="T58" fmla="*/ 2147483647 w 148"/>
              <a:gd name="T59" fmla="*/ 2147483647 h 146"/>
              <a:gd name="T60" fmla="*/ 2147483647 w 148"/>
              <a:gd name="T61" fmla="*/ 2147483647 h 146"/>
              <a:gd name="T62" fmla="*/ 2147483647 w 148"/>
              <a:gd name="T63" fmla="*/ 2147483647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8"/>
              <a:gd name="T97" fmla="*/ 0 h 146"/>
              <a:gd name="T98" fmla="*/ 148 w 148"/>
              <a:gd name="T99" fmla="*/ 146 h 1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3" name="Freeform 433"/>
          <p:cNvSpPr>
            <a:spLocks/>
          </p:cNvSpPr>
          <p:nvPr/>
        </p:nvSpPr>
        <p:spPr bwMode="auto">
          <a:xfrm>
            <a:off x="1831975" y="1970088"/>
            <a:ext cx="144463" cy="93662"/>
          </a:xfrm>
          <a:custGeom>
            <a:avLst/>
            <a:gdLst>
              <a:gd name="T0" fmla="*/ 2147483647 w 133"/>
              <a:gd name="T1" fmla="*/ 2147483647 h 91"/>
              <a:gd name="T2" fmla="*/ 2147483647 w 133"/>
              <a:gd name="T3" fmla="*/ 2147483647 h 91"/>
              <a:gd name="T4" fmla="*/ 2147483647 w 133"/>
              <a:gd name="T5" fmla="*/ 2147483647 h 91"/>
              <a:gd name="T6" fmla="*/ 2147483647 w 133"/>
              <a:gd name="T7" fmla="*/ 2147483647 h 91"/>
              <a:gd name="T8" fmla="*/ 2147483647 w 133"/>
              <a:gd name="T9" fmla="*/ 2147483647 h 91"/>
              <a:gd name="T10" fmla="*/ 2147483647 w 133"/>
              <a:gd name="T11" fmla="*/ 2147483647 h 91"/>
              <a:gd name="T12" fmla="*/ 2147483647 w 133"/>
              <a:gd name="T13" fmla="*/ 2147483647 h 91"/>
              <a:gd name="T14" fmla="*/ 2147483647 w 133"/>
              <a:gd name="T15" fmla="*/ 2147483647 h 91"/>
              <a:gd name="T16" fmla="*/ 2147483647 w 133"/>
              <a:gd name="T17" fmla="*/ 2147483647 h 91"/>
              <a:gd name="T18" fmla="*/ 2147483647 w 133"/>
              <a:gd name="T19" fmla="*/ 2147483647 h 91"/>
              <a:gd name="T20" fmla="*/ 2147483647 w 133"/>
              <a:gd name="T21" fmla="*/ 2147483647 h 91"/>
              <a:gd name="T22" fmla="*/ 2147483647 w 133"/>
              <a:gd name="T23" fmla="*/ 2147483647 h 91"/>
              <a:gd name="T24" fmla="*/ 2147483647 w 133"/>
              <a:gd name="T25" fmla="*/ 2147483647 h 91"/>
              <a:gd name="T26" fmla="*/ 2147483647 w 133"/>
              <a:gd name="T27" fmla="*/ 2147483647 h 91"/>
              <a:gd name="T28" fmla="*/ 2147483647 w 133"/>
              <a:gd name="T29" fmla="*/ 2147483647 h 91"/>
              <a:gd name="T30" fmla="*/ 2147483647 w 133"/>
              <a:gd name="T31" fmla="*/ 2147483647 h 91"/>
              <a:gd name="T32" fmla="*/ 2147483647 w 133"/>
              <a:gd name="T33" fmla="*/ 2147483647 h 91"/>
              <a:gd name="T34" fmla="*/ 2147483647 w 133"/>
              <a:gd name="T35" fmla="*/ 2147483647 h 91"/>
              <a:gd name="T36" fmla="*/ 2147483647 w 133"/>
              <a:gd name="T37" fmla="*/ 2147483647 h 91"/>
              <a:gd name="T38" fmla="*/ 2147483647 w 133"/>
              <a:gd name="T39" fmla="*/ 2147483647 h 91"/>
              <a:gd name="T40" fmla="*/ 2147483647 w 133"/>
              <a:gd name="T41" fmla="*/ 2147483647 h 91"/>
              <a:gd name="T42" fmla="*/ 2147483647 w 133"/>
              <a:gd name="T43" fmla="*/ 2147483647 h 91"/>
              <a:gd name="T44" fmla="*/ 2147483647 w 133"/>
              <a:gd name="T45" fmla="*/ 2147483647 h 91"/>
              <a:gd name="T46" fmla="*/ 2147483647 w 133"/>
              <a:gd name="T47" fmla="*/ 2147483647 h 91"/>
              <a:gd name="T48" fmla="*/ 2147483647 w 133"/>
              <a:gd name="T49" fmla="*/ 2147483647 h 91"/>
              <a:gd name="T50" fmla="*/ 2147483647 w 133"/>
              <a:gd name="T51" fmla="*/ 2147483647 h 91"/>
              <a:gd name="T52" fmla="*/ 2147483647 w 133"/>
              <a:gd name="T53" fmla="*/ 2147483647 h 91"/>
              <a:gd name="T54" fmla="*/ 2147483647 w 133"/>
              <a:gd name="T55" fmla="*/ 2147483647 h 91"/>
              <a:gd name="T56" fmla="*/ 0 w 133"/>
              <a:gd name="T57" fmla="*/ 2147483647 h 91"/>
              <a:gd name="T58" fmla="*/ 2147483647 w 133"/>
              <a:gd name="T59" fmla="*/ 2147483647 h 91"/>
              <a:gd name="T60" fmla="*/ 2147483647 w 133"/>
              <a:gd name="T61" fmla="*/ 2147483647 h 91"/>
              <a:gd name="T62" fmla="*/ 2147483647 w 133"/>
              <a:gd name="T63" fmla="*/ 2147483647 h 91"/>
              <a:gd name="T64" fmla="*/ 2147483647 w 133"/>
              <a:gd name="T65" fmla="*/ 2147483647 h 91"/>
              <a:gd name="T66" fmla="*/ 2147483647 w 133"/>
              <a:gd name="T67" fmla="*/ 2147483647 h 91"/>
              <a:gd name="T68" fmla="*/ 2147483647 w 133"/>
              <a:gd name="T69" fmla="*/ 0 h 91"/>
              <a:gd name="T70" fmla="*/ 2147483647 w 133"/>
              <a:gd name="T71" fmla="*/ 2147483647 h 91"/>
              <a:gd name="T72" fmla="*/ 2147483647 w 133"/>
              <a:gd name="T73" fmla="*/ 2147483647 h 91"/>
              <a:gd name="T74" fmla="*/ 2147483647 w 133"/>
              <a:gd name="T75" fmla="*/ 2147483647 h 91"/>
              <a:gd name="T76" fmla="*/ 2147483647 w 133"/>
              <a:gd name="T77" fmla="*/ 2147483647 h 91"/>
              <a:gd name="T78" fmla="*/ 2147483647 w 133"/>
              <a:gd name="T79" fmla="*/ 2147483647 h 91"/>
              <a:gd name="T80" fmla="*/ 2147483647 w 133"/>
              <a:gd name="T81" fmla="*/ 2147483647 h 91"/>
              <a:gd name="T82" fmla="*/ 2147483647 w 133"/>
              <a:gd name="T83" fmla="*/ 2147483647 h 91"/>
              <a:gd name="T84" fmla="*/ 2147483647 w 133"/>
              <a:gd name="T85" fmla="*/ 2147483647 h 91"/>
              <a:gd name="T86" fmla="*/ 2147483647 w 133"/>
              <a:gd name="T87" fmla="*/ 2147483647 h 91"/>
              <a:gd name="T88" fmla="*/ 2147483647 w 133"/>
              <a:gd name="T89" fmla="*/ 2147483647 h 91"/>
              <a:gd name="T90" fmla="*/ 2147483647 w 133"/>
              <a:gd name="T91" fmla="*/ 2147483647 h 91"/>
              <a:gd name="T92" fmla="*/ 2147483647 w 133"/>
              <a:gd name="T93" fmla="*/ 2147483647 h 91"/>
              <a:gd name="T94" fmla="*/ 2147483647 w 133"/>
              <a:gd name="T95" fmla="*/ 2147483647 h 91"/>
              <a:gd name="T96" fmla="*/ 2147483647 w 133"/>
              <a:gd name="T97" fmla="*/ 2147483647 h 91"/>
              <a:gd name="T98" fmla="*/ 2147483647 w 133"/>
              <a:gd name="T99" fmla="*/ 2147483647 h 91"/>
              <a:gd name="T100" fmla="*/ 2147483647 w 133"/>
              <a:gd name="T101" fmla="*/ 2147483647 h 91"/>
              <a:gd name="T102" fmla="*/ 2147483647 w 133"/>
              <a:gd name="T103" fmla="*/ 2147483647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3"/>
              <a:gd name="T157" fmla="*/ 0 h 91"/>
              <a:gd name="T158" fmla="*/ 133 w 133"/>
              <a:gd name="T159" fmla="*/ 91 h 9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4" name="Freeform 434"/>
          <p:cNvSpPr>
            <a:spLocks/>
          </p:cNvSpPr>
          <p:nvPr/>
        </p:nvSpPr>
        <p:spPr bwMode="auto">
          <a:xfrm>
            <a:off x="1771650" y="1920875"/>
            <a:ext cx="109538" cy="61913"/>
          </a:xfrm>
          <a:custGeom>
            <a:avLst/>
            <a:gdLst>
              <a:gd name="T0" fmla="*/ 2147483647 w 102"/>
              <a:gd name="T1" fmla="*/ 2147483647 h 60"/>
              <a:gd name="T2" fmla="*/ 2147483647 w 102"/>
              <a:gd name="T3" fmla="*/ 2147483647 h 60"/>
              <a:gd name="T4" fmla="*/ 2147483647 w 102"/>
              <a:gd name="T5" fmla="*/ 2147483647 h 60"/>
              <a:gd name="T6" fmla="*/ 2147483647 w 102"/>
              <a:gd name="T7" fmla="*/ 2147483647 h 60"/>
              <a:gd name="T8" fmla="*/ 2147483647 w 102"/>
              <a:gd name="T9" fmla="*/ 2147483647 h 60"/>
              <a:gd name="T10" fmla="*/ 2147483647 w 102"/>
              <a:gd name="T11" fmla="*/ 2147483647 h 60"/>
              <a:gd name="T12" fmla="*/ 2147483647 w 102"/>
              <a:gd name="T13" fmla="*/ 2147483647 h 60"/>
              <a:gd name="T14" fmla="*/ 2147483647 w 102"/>
              <a:gd name="T15" fmla="*/ 2147483647 h 60"/>
              <a:gd name="T16" fmla="*/ 2147483647 w 102"/>
              <a:gd name="T17" fmla="*/ 2147483647 h 60"/>
              <a:gd name="T18" fmla="*/ 2147483647 w 102"/>
              <a:gd name="T19" fmla="*/ 2147483647 h 60"/>
              <a:gd name="T20" fmla="*/ 2147483647 w 102"/>
              <a:gd name="T21" fmla="*/ 2147483647 h 60"/>
              <a:gd name="T22" fmla="*/ 2147483647 w 102"/>
              <a:gd name="T23" fmla="*/ 2147483647 h 60"/>
              <a:gd name="T24" fmla="*/ 2147483647 w 102"/>
              <a:gd name="T25" fmla="*/ 2147483647 h 60"/>
              <a:gd name="T26" fmla="*/ 2147483647 w 102"/>
              <a:gd name="T27" fmla="*/ 2147483647 h 60"/>
              <a:gd name="T28" fmla="*/ 2147483647 w 102"/>
              <a:gd name="T29" fmla="*/ 2147483647 h 60"/>
              <a:gd name="T30" fmla="*/ 2147483647 w 102"/>
              <a:gd name="T31" fmla="*/ 2147483647 h 60"/>
              <a:gd name="T32" fmla="*/ 2147483647 w 102"/>
              <a:gd name="T33" fmla="*/ 2147483647 h 60"/>
              <a:gd name="T34" fmla="*/ 2147483647 w 102"/>
              <a:gd name="T35" fmla="*/ 2147483647 h 60"/>
              <a:gd name="T36" fmla="*/ 2147483647 w 102"/>
              <a:gd name="T37" fmla="*/ 2147483647 h 60"/>
              <a:gd name="T38" fmla="*/ 2147483647 w 102"/>
              <a:gd name="T39" fmla="*/ 2147483647 h 60"/>
              <a:gd name="T40" fmla="*/ 2147483647 w 102"/>
              <a:gd name="T41" fmla="*/ 2147483647 h 60"/>
              <a:gd name="T42" fmla="*/ 2147483647 w 102"/>
              <a:gd name="T43" fmla="*/ 2147483647 h 60"/>
              <a:gd name="T44" fmla="*/ 2147483647 w 102"/>
              <a:gd name="T45" fmla="*/ 2147483647 h 60"/>
              <a:gd name="T46" fmla="*/ 0 w 102"/>
              <a:gd name="T47" fmla="*/ 2147483647 h 60"/>
              <a:gd name="T48" fmla="*/ 2147483647 w 102"/>
              <a:gd name="T49" fmla="*/ 2147483647 h 60"/>
              <a:gd name="T50" fmla="*/ 2147483647 w 102"/>
              <a:gd name="T51" fmla="*/ 2147483647 h 60"/>
              <a:gd name="T52" fmla="*/ 2147483647 w 102"/>
              <a:gd name="T53" fmla="*/ 2147483647 h 60"/>
              <a:gd name="T54" fmla="*/ 2147483647 w 102"/>
              <a:gd name="T55" fmla="*/ 2147483647 h 60"/>
              <a:gd name="T56" fmla="*/ 2147483647 w 102"/>
              <a:gd name="T57" fmla="*/ 2147483647 h 60"/>
              <a:gd name="T58" fmla="*/ 2147483647 w 102"/>
              <a:gd name="T59" fmla="*/ 2147483647 h 60"/>
              <a:gd name="T60" fmla="*/ 2147483647 w 102"/>
              <a:gd name="T61" fmla="*/ 2147483647 h 60"/>
              <a:gd name="T62" fmla="*/ 2147483647 w 102"/>
              <a:gd name="T63" fmla="*/ 2147483647 h 60"/>
              <a:gd name="T64" fmla="*/ 2147483647 w 102"/>
              <a:gd name="T65" fmla="*/ 0 h 60"/>
              <a:gd name="T66" fmla="*/ 2147483647 w 102"/>
              <a:gd name="T67" fmla="*/ 0 h 60"/>
              <a:gd name="T68" fmla="*/ 2147483647 w 102"/>
              <a:gd name="T69" fmla="*/ 0 h 60"/>
              <a:gd name="T70" fmla="*/ 2147483647 w 102"/>
              <a:gd name="T71" fmla="*/ 0 h 60"/>
              <a:gd name="T72" fmla="*/ 2147483647 w 102"/>
              <a:gd name="T73" fmla="*/ 0 h 60"/>
              <a:gd name="T74" fmla="*/ 2147483647 w 102"/>
              <a:gd name="T75" fmla="*/ 0 h 60"/>
              <a:gd name="T76" fmla="*/ 2147483647 w 102"/>
              <a:gd name="T77" fmla="*/ 2147483647 h 60"/>
              <a:gd name="T78" fmla="*/ 2147483647 w 102"/>
              <a:gd name="T79" fmla="*/ 2147483647 h 60"/>
              <a:gd name="T80" fmla="*/ 2147483647 w 102"/>
              <a:gd name="T81" fmla="*/ 2147483647 h 60"/>
              <a:gd name="T82" fmla="*/ 2147483647 w 102"/>
              <a:gd name="T83" fmla="*/ 2147483647 h 60"/>
              <a:gd name="T84" fmla="*/ 2147483647 w 102"/>
              <a:gd name="T85" fmla="*/ 2147483647 h 60"/>
              <a:gd name="T86" fmla="*/ 2147483647 w 102"/>
              <a:gd name="T87" fmla="*/ 2147483647 h 60"/>
              <a:gd name="T88" fmla="*/ 2147483647 w 102"/>
              <a:gd name="T89" fmla="*/ 2147483647 h 60"/>
              <a:gd name="T90" fmla="*/ 2147483647 w 102"/>
              <a:gd name="T91" fmla="*/ 2147483647 h 60"/>
              <a:gd name="T92" fmla="*/ 2147483647 w 102"/>
              <a:gd name="T93" fmla="*/ 2147483647 h 60"/>
              <a:gd name="T94" fmla="*/ 2147483647 w 102"/>
              <a:gd name="T95" fmla="*/ 2147483647 h 60"/>
              <a:gd name="T96" fmla="*/ 2147483647 w 102"/>
              <a:gd name="T97" fmla="*/ 2147483647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2"/>
              <a:gd name="T148" fmla="*/ 0 h 60"/>
              <a:gd name="T149" fmla="*/ 102 w 102"/>
              <a:gd name="T150" fmla="*/ 60 h 6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5" name="Freeform 435"/>
          <p:cNvSpPr>
            <a:spLocks/>
          </p:cNvSpPr>
          <p:nvPr/>
        </p:nvSpPr>
        <p:spPr bwMode="auto">
          <a:xfrm>
            <a:off x="1987550" y="1982788"/>
            <a:ext cx="92075" cy="80962"/>
          </a:xfrm>
          <a:custGeom>
            <a:avLst/>
            <a:gdLst>
              <a:gd name="T0" fmla="*/ 2147483647 w 86"/>
              <a:gd name="T1" fmla="*/ 2147483647 h 80"/>
              <a:gd name="T2" fmla="*/ 2147483647 w 86"/>
              <a:gd name="T3" fmla="*/ 0 h 80"/>
              <a:gd name="T4" fmla="*/ 2147483647 w 86"/>
              <a:gd name="T5" fmla="*/ 2147483647 h 80"/>
              <a:gd name="T6" fmla="*/ 2147483647 w 86"/>
              <a:gd name="T7" fmla="*/ 2147483647 h 80"/>
              <a:gd name="T8" fmla="*/ 2147483647 w 86"/>
              <a:gd name="T9" fmla="*/ 2147483647 h 80"/>
              <a:gd name="T10" fmla="*/ 2147483647 w 86"/>
              <a:gd name="T11" fmla="*/ 2147483647 h 80"/>
              <a:gd name="T12" fmla="*/ 2147483647 w 86"/>
              <a:gd name="T13" fmla="*/ 2147483647 h 80"/>
              <a:gd name="T14" fmla="*/ 2147483647 w 86"/>
              <a:gd name="T15" fmla="*/ 2147483647 h 80"/>
              <a:gd name="T16" fmla="*/ 2147483647 w 86"/>
              <a:gd name="T17" fmla="*/ 2147483647 h 80"/>
              <a:gd name="T18" fmla="*/ 2147483647 w 86"/>
              <a:gd name="T19" fmla="*/ 2147483647 h 80"/>
              <a:gd name="T20" fmla="*/ 2147483647 w 86"/>
              <a:gd name="T21" fmla="*/ 2147483647 h 80"/>
              <a:gd name="T22" fmla="*/ 2147483647 w 86"/>
              <a:gd name="T23" fmla="*/ 2147483647 h 80"/>
              <a:gd name="T24" fmla="*/ 2147483647 w 86"/>
              <a:gd name="T25" fmla="*/ 2147483647 h 80"/>
              <a:gd name="T26" fmla="*/ 2147483647 w 86"/>
              <a:gd name="T27" fmla="*/ 2147483647 h 80"/>
              <a:gd name="T28" fmla="*/ 2147483647 w 86"/>
              <a:gd name="T29" fmla="*/ 2147483647 h 80"/>
              <a:gd name="T30" fmla="*/ 2147483647 w 86"/>
              <a:gd name="T31" fmla="*/ 2147483647 h 80"/>
              <a:gd name="T32" fmla="*/ 2147483647 w 86"/>
              <a:gd name="T33" fmla="*/ 2147483647 h 80"/>
              <a:gd name="T34" fmla="*/ 2147483647 w 86"/>
              <a:gd name="T35" fmla="*/ 2147483647 h 80"/>
              <a:gd name="T36" fmla="*/ 2147483647 w 86"/>
              <a:gd name="T37" fmla="*/ 2147483647 h 80"/>
              <a:gd name="T38" fmla="*/ 2147483647 w 86"/>
              <a:gd name="T39" fmla="*/ 2147483647 h 80"/>
              <a:gd name="T40" fmla="*/ 2147483647 w 86"/>
              <a:gd name="T41" fmla="*/ 2147483647 h 80"/>
              <a:gd name="T42" fmla="*/ 2147483647 w 86"/>
              <a:gd name="T43" fmla="*/ 2147483647 h 80"/>
              <a:gd name="T44" fmla="*/ 2147483647 w 86"/>
              <a:gd name="T45" fmla="*/ 2147483647 h 80"/>
              <a:gd name="T46" fmla="*/ 2147483647 w 86"/>
              <a:gd name="T47" fmla="*/ 2147483647 h 80"/>
              <a:gd name="T48" fmla="*/ 2147483647 w 86"/>
              <a:gd name="T49" fmla="*/ 2147483647 h 80"/>
              <a:gd name="T50" fmla="*/ 2147483647 w 86"/>
              <a:gd name="T51" fmla="*/ 2147483647 h 80"/>
              <a:gd name="T52" fmla="*/ 2147483647 w 86"/>
              <a:gd name="T53" fmla="*/ 2147483647 h 80"/>
              <a:gd name="T54" fmla="*/ 2147483647 w 86"/>
              <a:gd name="T55" fmla="*/ 2147483647 h 80"/>
              <a:gd name="T56" fmla="*/ 2147483647 w 86"/>
              <a:gd name="T57" fmla="*/ 2147483647 h 80"/>
              <a:gd name="T58" fmla="*/ 2147483647 w 86"/>
              <a:gd name="T59" fmla="*/ 2147483647 h 80"/>
              <a:gd name="T60" fmla="*/ 2147483647 w 86"/>
              <a:gd name="T61" fmla="*/ 2147483647 h 80"/>
              <a:gd name="T62" fmla="*/ 2147483647 w 86"/>
              <a:gd name="T63" fmla="*/ 2147483647 h 80"/>
              <a:gd name="T64" fmla="*/ 2147483647 w 86"/>
              <a:gd name="T65" fmla="*/ 2147483647 h 80"/>
              <a:gd name="T66" fmla="*/ 2147483647 w 86"/>
              <a:gd name="T67" fmla="*/ 2147483647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6"/>
              <a:gd name="T103" fmla="*/ 0 h 80"/>
              <a:gd name="T104" fmla="*/ 86 w 86"/>
              <a:gd name="T105" fmla="*/ 80 h 8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6" name="Freeform 436"/>
          <p:cNvSpPr>
            <a:spLocks/>
          </p:cNvSpPr>
          <p:nvPr/>
        </p:nvSpPr>
        <p:spPr bwMode="auto">
          <a:xfrm>
            <a:off x="2081213" y="2032000"/>
            <a:ext cx="36512" cy="46038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2147483647 h 46"/>
              <a:gd name="T8" fmla="*/ 2147483647 w 34"/>
              <a:gd name="T9" fmla="*/ 2147483647 h 46"/>
              <a:gd name="T10" fmla="*/ 2147483647 w 34"/>
              <a:gd name="T11" fmla="*/ 2147483647 h 46"/>
              <a:gd name="T12" fmla="*/ 2147483647 w 34"/>
              <a:gd name="T13" fmla="*/ 2147483647 h 46"/>
              <a:gd name="T14" fmla="*/ 0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0 h 46"/>
              <a:gd name="T50" fmla="*/ 2147483647 w 34"/>
              <a:gd name="T51" fmla="*/ 0 h 46"/>
              <a:gd name="T52" fmla="*/ 2147483647 w 34"/>
              <a:gd name="T53" fmla="*/ 0 h 46"/>
              <a:gd name="T54" fmla="*/ 2147483647 w 34"/>
              <a:gd name="T55" fmla="*/ 2147483647 h 46"/>
              <a:gd name="T56" fmla="*/ 2147483647 w 34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"/>
              <a:gd name="T88" fmla="*/ 0 h 46"/>
              <a:gd name="T89" fmla="*/ 34 w 34"/>
              <a:gd name="T90" fmla="*/ 46 h 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7" name="Freeform 437"/>
          <p:cNvSpPr>
            <a:spLocks/>
          </p:cNvSpPr>
          <p:nvPr/>
        </p:nvSpPr>
        <p:spPr bwMode="auto">
          <a:xfrm>
            <a:off x="2071688" y="1968500"/>
            <a:ext cx="215900" cy="103188"/>
          </a:xfrm>
          <a:custGeom>
            <a:avLst/>
            <a:gdLst>
              <a:gd name="T0" fmla="*/ 2147483647 w 202"/>
              <a:gd name="T1" fmla="*/ 2147483647 h 100"/>
              <a:gd name="T2" fmla="*/ 2147483647 w 202"/>
              <a:gd name="T3" fmla="*/ 2147483647 h 100"/>
              <a:gd name="T4" fmla="*/ 2147483647 w 202"/>
              <a:gd name="T5" fmla="*/ 2147483647 h 100"/>
              <a:gd name="T6" fmla="*/ 2147483647 w 202"/>
              <a:gd name="T7" fmla="*/ 2147483647 h 100"/>
              <a:gd name="T8" fmla="*/ 2147483647 w 202"/>
              <a:gd name="T9" fmla="*/ 2147483647 h 100"/>
              <a:gd name="T10" fmla="*/ 2147483647 w 202"/>
              <a:gd name="T11" fmla="*/ 2147483647 h 100"/>
              <a:gd name="T12" fmla="*/ 2147483647 w 202"/>
              <a:gd name="T13" fmla="*/ 2147483647 h 100"/>
              <a:gd name="T14" fmla="*/ 2147483647 w 202"/>
              <a:gd name="T15" fmla="*/ 2147483647 h 100"/>
              <a:gd name="T16" fmla="*/ 2147483647 w 202"/>
              <a:gd name="T17" fmla="*/ 2147483647 h 100"/>
              <a:gd name="T18" fmla="*/ 2147483647 w 202"/>
              <a:gd name="T19" fmla="*/ 2147483647 h 100"/>
              <a:gd name="T20" fmla="*/ 2147483647 w 202"/>
              <a:gd name="T21" fmla="*/ 2147483647 h 100"/>
              <a:gd name="T22" fmla="*/ 2147483647 w 202"/>
              <a:gd name="T23" fmla="*/ 2147483647 h 100"/>
              <a:gd name="T24" fmla="*/ 2147483647 w 202"/>
              <a:gd name="T25" fmla="*/ 2147483647 h 100"/>
              <a:gd name="T26" fmla="*/ 2147483647 w 202"/>
              <a:gd name="T27" fmla="*/ 2147483647 h 100"/>
              <a:gd name="T28" fmla="*/ 2147483647 w 202"/>
              <a:gd name="T29" fmla="*/ 2147483647 h 100"/>
              <a:gd name="T30" fmla="*/ 2147483647 w 202"/>
              <a:gd name="T31" fmla="*/ 2147483647 h 100"/>
              <a:gd name="T32" fmla="*/ 2147483647 w 202"/>
              <a:gd name="T33" fmla="*/ 2147483647 h 100"/>
              <a:gd name="T34" fmla="*/ 2147483647 w 202"/>
              <a:gd name="T35" fmla="*/ 2147483647 h 100"/>
              <a:gd name="T36" fmla="*/ 2147483647 w 202"/>
              <a:gd name="T37" fmla="*/ 2147483647 h 100"/>
              <a:gd name="T38" fmla="*/ 2147483647 w 202"/>
              <a:gd name="T39" fmla="*/ 2147483647 h 100"/>
              <a:gd name="T40" fmla="*/ 2147483647 w 202"/>
              <a:gd name="T41" fmla="*/ 2147483647 h 100"/>
              <a:gd name="T42" fmla="*/ 2147483647 w 202"/>
              <a:gd name="T43" fmla="*/ 2147483647 h 100"/>
              <a:gd name="T44" fmla="*/ 2147483647 w 202"/>
              <a:gd name="T45" fmla="*/ 2147483647 h 100"/>
              <a:gd name="T46" fmla="*/ 2147483647 w 202"/>
              <a:gd name="T47" fmla="*/ 2147483647 h 100"/>
              <a:gd name="T48" fmla="*/ 2147483647 w 202"/>
              <a:gd name="T49" fmla="*/ 2147483647 h 100"/>
              <a:gd name="T50" fmla="*/ 2147483647 w 202"/>
              <a:gd name="T51" fmla="*/ 2147483647 h 100"/>
              <a:gd name="T52" fmla="*/ 2147483647 w 202"/>
              <a:gd name="T53" fmla="*/ 2147483647 h 100"/>
              <a:gd name="T54" fmla="*/ 0 w 202"/>
              <a:gd name="T55" fmla="*/ 2147483647 h 100"/>
              <a:gd name="T56" fmla="*/ 2147483647 w 202"/>
              <a:gd name="T57" fmla="*/ 2147483647 h 100"/>
              <a:gd name="T58" fmla="*/ 2147483647 w 202"/>
              <a:gd name="T59" fmla="*/ 0 h 100"/>
              <a:gd name="T60" fmla="*/ 2147483647 w 202"/>
              <a:gd name="T61" fmla="*/ 2147483647 h 100"/>
              <a:gd name="T62" fmla="*/ 2147483647 w 202"/>
              <a:gd name="T63" fmla="*/ 2147483647 h 100"/>
              <a:gd name="T64" fmla="*/ 2147483647 w 202"/>
              <a:gd name="T65" fmla="*/ 2147483647 h 100"/>
              <a:gd name="T66" fmla="*/ 2147483647 w 202"/>
              <a:gd name="T67" fmla="*/ 2147483647 h 100"/>
              <a:gd name="T68" fmla="*/ 2147483647 w 202"/>
              <a:gd name="T69" fmla="*/ 2147483647 h 100"/>
              <a:gd name="T70" fmla="*/ 2147483647 w 202"/>
              <a:gd name="T71" fmla="*/ 2147483647 h 100"/>
              <a:gd name="T72" fmla="*/ 2147483647 w 202"/>
              <a:gd name="T73" fmla="*/ 2147483647 h 100"/>
              <a:gd name="T74" fmla="*/ 2147483647 w 202"/>
              <a:gd name="T75" fmla="*/ 2147483647 h 100"/>
              <a:gd name="T76" fmla="*/ 2147483647 w 202"/>
              <a:gd name="T77" fmla="*/ 2147483647 h 100"/>
              <a:gd name="T78" fmla="*/ 2147483647 w 202"/>
              <a:gd name="T79" fmla="*/ 2147483647 h 100"/>
              <a:gd name="T80" fmla="*/ 2147483647 w 202"/>
              <a:gd name="T81" fmla="*/ 2147483647 h 100"/>
              <a:gd name="T82" fmla="*/ 2147483647 w 202"/>
              <a:gd name="T83" fmla="*/ 2147483647 h 100"/>
              <a:gd name="T84" fmla="*/ 2147483647 w 202"/>
              <a:gd name="T85" fmla="*/ 2147483647 h 100"/>
              <a:gd name="T86" fmla="*/ 2147483647 w 202"/>
              <a:gd name="T87" fmla="*/ 2147483647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2"/>
              <a:gd name="T133" fmla="*/ 0 h 100"/>
              <a:gd name="T134" fmla="*/ 202 w 202"/>
              <a:gd name="T135" fmla="*/ 100 h 1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8" name="Freeform 438"/>
          <p:cNvSpPr>
            <a:spLocks/>
          </p:cNvSpPr>
          <p:nvPr/>
        </p:nvSpPr>
        <p:spPr bwMode="auto">
          <a:xfrm>
            <a:off x="1901825" y="1903413"/>
            <a:ext cx="44450" cy="38100"/>
          </a:xfrm>
          <a:custGeom>
            <a:avLst/>
            <a:gdLst>
              <a:gd name="T0" fmla="*/ 2147483647 w 40"/>
              <a:gd name="T1" fmla="*/ 2147483647 h 37"/>
              <a:gd name="T2" fmla="*/ 2147483647 w 40"/>
              <a:gd name="T3" fmla="*/ 2147483647 h 37"/>
              <a:gd name="T4" fmla="*/ 2147483647 w 40"/>
              <a:gd name="T5" fmla="*/ 2147483647 h 37"/>
              <a:gd name="T6" fmla="*/ 2147483647 w 40"/>
              <a:gd name="T7" fmla="*/ 2147483647 h 37"/>
              <a:gd name="T8" fmla="*/ 2147483647 w 40"/>
              <a:gd name="T9" fmla="*/ 2147483647 h 37"/>
              <a:gd name="T10" fmla="*/ 2147483647 w 40"/>
              <a:gd name="T11" fmla="*/ 2147483647 h 37"/>
              <a:gd name="T12" fmla="*/ 2147483647 w 40"/>
              <a:gd name="T13" fmla="*/ 2147483647 h 37"/>
              <a:gd name="T14" fmla="*/ 2147483647 w 40"/>
              <a:gd name="T15" fmla="*/ 2147483647 h 37"/>
              <a:gd name="T16" fmla="*/ 2147483647 w 40"/>
              <a:gd name="T17" fmla="*/ 2147483647 h 37"/>
              <a:gd name="T18" fmla="*/ 2147483647 w 40"/>
              <a:gd name="T19" fmla="*/ 2147483647 h 37"/>
              <a:gd name="T20" fmla="*/ 2147483647 w 40"/>
              <a:gd name="T21" fmla="*/ 2147483647 h 37"/>
              <a:gd name="T22" fmla="*/ 2147483647 w 40"/>
              <a:gd name="T23" fmla="*/ 2147483647 h 37"/>
              <a:gd name="T24" fmla="*/ 2147483647 w 40"/>
              <a:gd name="T25" fmla="*/ 2147483647 h 37"/>
              <a:gd name="T26" fmla="*/ 2147483647 w 40"/>
              <a:gd name="T27" fmla="*/ 2147483647 h 37"/>
              <a:gd name="T28" fmla="*/ 0 w 40"/>
              <a:gd name="T29" fmla="*/ 2147483647 h 37"/>
              <a:gd name="T30" fmla="*/ 2147483647 w 40"/>
              <a:gd name="T31" fmla="*/ 2147483647 h 37"/>
              <a:gd name="T32" fmla="*/ 2147483647 w 40"/>
              <a:gd name="T33" fmla="*/ 2147483647 h 37"/>
              <a:gd name="T34" fmla="*/ 2147483647 w 40"/>
              <a:gd name="T35" fmla="*/ 2147483647 h 37"/>
              <a:gd name="T36" fmla="*/ 2147483647 w 40"/>
              <a:gd name="T37" fmla="*/ 2147483647 h 37"/>
              <a:gd name="T38" fmla="*/ 2147483647 w 40"/>
              <a:gd name="T39" fmla="*/ 0 h 37"/>
              <a:gd name="T40" fmla="*/ 2147483647 w 40"/>
              <a:gd name="T41" fmla="*/ 2147483647 h 37"/>
              <a:gd name="T42" fmla="*/ 2147483647 w 40"/>
              <a:gd name="T43" fmla="*/ 2147483647 h 37"/>
              <a:gd name="T44" fmla="*/ 2147483647 w 40"/>
              <a:gd name="T45" fmla="*/ 2147483647 h 37"/>
              <a:gd name="T46" fmla="*/ 2147483647 w 40"/>
              <a:gd name="T47" fmla="*/ 2147483647 h 37"/>
              <a:gd name="T48" fmla="*/ 2147483647 w 40"/>
              <a:gd name="T49" fmla="*/ 2147483647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37"/>
              <a:gd name="T77" fmla="*/ 40 w 40"/>
              <a:gd name="T78" fmla="*/ 37 h 3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9" name="Freeform 439"/>
          <p:cNvSpPr>
            <a:spLocks/>
          </p:cNvSpPr>
          <p:nvPr/>
        </p:nvSpPr>
        <p:spPr bwMode="auto">
          <a:xfrm flipV="1">
            <a:off x="2071688" y="1662113"/>
            <a:ext cx="215900" cy="323850"/>
          </a:xfrm>
          <a:custGeom>
            <a:avLst/>
            <a:gdLst>
              <a:gd name="T0" fmla="*/ 2147483647 w 201"/>
              <a:gd name="T1" fmla="*/ 2147483647 h 319"/>
              <a:gd name="T2" fmla="*/ 2147483647 w 201"/>
              <a:gd name="T3" fmla="*/ 2147483647 h 319"/>
              <a:gd name="T4" fmla="*/ 2147483647 w 201"/>
              <a:gd name="T5" fmla="*/ 2147483647 h 319"/>
              <a:gd name="T6" fmla="*/ 2147483647 w 201"/>
              <a:gd name="T7" fmla="*/ 2147483647 h 319"/>
              <a:gd name="T8" fmla="*/ 2147483647 w 201"/>
              <a:gd name="T9" fmla="*/ 2147483647 h 319"/>
              <a:gd name="T10" fmla="*/ 2147483647 w 201"/>
              <a:gd name="T11" fmla="*/ 2147483647 h 319"/>
              <a:gd name="T12" fmla="*/ 2147483647 w 201"/>
              <a:gd name="T13" fmla="*/ 2147483647 h 319"/>
              <a:gd name="T14" fmla="*/ 2147483647 w 201"/>
              <a:gd name="T15" fmla="*/ 2147483647 h 319"/>
              <a:gd name="T16" fmla="*/ 2147483647 w 201"/>
              <a:gd name="T17" fmla="*/ 2147483647 h 319"/>
              <a:gd name="T18" fmla="*/ 2147483647 w 201"/>
              <a:gd name="T19" fmla="*/ 2147483647 h 319"/>
              <a:gd name="T20" fmla="*/ 2147483647 w 201"/>
              <a:gd name="T21" fmla="*/ 2147483647 h 319"/>
              <a:gd name="T22" fmla="*/ 2147483647 w 201"/>
              <a:gd name="T23" fmla="*/ 2147483647 h 319"/>
              <a:gd name="T24" fmla="*/ 2147483647 w 201"/>
              <a:gd name="T25" fmla="*/ 2147483647 h 319"/>
              <a:gd name="T26" fmla="*/ 2147483647 w 201"/>
              <a:gd name="T27" fmla="*/ 2147483647 h 319"/>
              <a:gd name="T28" fmla="*/ 2147483647 w 201"/>
              <a:gd name="T29" fmla="*/ 2147483647 h 319"/>
              <a:gd name="T30" fmla="*/ 2147483647 w 201"/>
              <a:gd name="T31" fmla="*/ 2147483647 h 319"/>
              <a:gd name="T32" fmla="*/ 2147483647 w 201"/>
              <a:gd name="T33" fmla="*/ 2147483647 h 319"/>
              <a:gd name="T34" fmla="*/ 2147483647 w 201"/>
              <a:gd name="T35" fmla="*/ 2147483647 h 319"/>
              <a:gd name="T36" fmla="*/ 2147483647 w 201"/>
              <a:gd name="T37" fmla="*/ 2147483647 h 319"/>
              <a:gd name="T38" fmla="*/ 2147483647 w 201"/>
              <a:gd name="T39" fmla="*/ 2147483647 h 319"/>
              <a:gd name="T40" fmla="*/ 2147483647 w 201"/>
              <a:gd name="T41" fmla="*/ 2147483647 h 319"/>
              <a:gd name="T42" fmla="*/ 2147483647 w 201"/>
              <a:gd name="T43" fmla="*/ 2147483647 h 319"/>
              <a:gd name="T44" fmla="*/ 2147483647 w 201"/>
              <a:gd name="T45" fmla="*/ 2147483647 h 319"/>
              <a:gd name="T46" fmla="*/ 2147483647 w 201"/>
              <a:gd name="T47" fmla="*/ 2147483647 h 319"/>
              <a:gd name="T48" fmla="*/ 2147483647 w 201"/>
              <a:gd name="T49" fmla="*/ 2147483647 h 319"/>
              <a:gd name="T50" fmla="*/ 2147483647 w 201"/>
              <a:gd name="T51" fmla="*/ 0 h 319"/>
              <a:gd name="T52" fmla="*/ 2147483647 w 201"/>
              <a:gd name="T53" fmla="*/ 2147483647 h 319"/>
              <a:gd name="T54" fmla="*/ 2147483647 w 201"/>
              <a:gd name="T55" fmla="*/ 2147483647 h 319"/>
              <a:gd name="T56" fmla="*/ 2147483647 w 201"/>
              <a:gd name="T57" fmla="*/ 2147483647 h 319"/>
              <a:gd name="T58" fmla="*/ 2147483647 w 201"/>
              <a:gd name="T59" fmla="*/ 2147483647 h 319"/>
              <a:gd name="T60" fmla="*/ 2147483647 w 201"/>
              <a:gd name="T61" fmla="*/ 2147483647 h 319"/>
              <a:gd name="T62" fmla="*/ 2147483647 w 201"/>
              <a:gd name="T63" fmla="*/ 2147483647 h 319"/>
              <a:gd name="T64" fmla="*/ 2147483647 w 201"/>
              <a:gd name="T65" fmla="*/ 2147483647 h 319"/>
              <a:gd name="T66" fmla="*/ 2147483647 w 201"/>
              <a:gd name="T67" fmla="*/ 2147483647 h 319"/>
              <a:gd name="T68" fmla="*/ 2147483647 w 201"/>
              <a:gd name="T69" fmla="*/ 2147483647 h 319"/>
              <a:gd name="T70" fmla="*/ 2147483647 w 201"/>
              <a:gd name="T71" fmla="*/ 2147483647 h 319"/>
              <a:gd name="T72" fmla="*/ 2147483647 w 201"/>
              <a:gd name="T73" fmla="*/ 2147483647 h 319"/>
              <a:gd name="T74" fmla="*/ 2147483647 w 201"/>
              <a:gd name="T75" fmla="*/ 2147483647 h 319"/>
              <a:gd name="T76" fmla="*/ 2147483647 w 201"/>
              <a:gd name="T77" fmla="*/ 2147483647 h 319"/>
              <a:gd name="T78" fmla="*/ 2147483647 w 201"/>
              <a:gd name="T79" fmla="*/ 2147483647 h 319"/>
              <a:gd name="T80" fmla="*/ 2147483647 w 201"/>
              <a:gd name="T81" fmla="*/ 2147483647 h 319"/>
              <a:gd name="T82" fmla="*/ 2147483647 w 201"/>
              <a:gd name="T83" fmla="*/ 2147483647 h 319"/>
              <a:gd name="T84" fmla="*/ 2147483647 w 201"/>
              <a:gd name="T85" fmla="*/ 2147483647 h 319"/>
              <a:gd name="T86" fmla="*/ 0 w 201"/>
              <a:gd name="T87" fmla="*/ 2147483647 h 319"/>
              <a:gd name="T88" fmla="*/ 2147483647 w 201"/>
              <a:gd name="T89" fmla="*/ 2147483647 h 319"/>
              <a:gd name="T90" fmla="*/ 2147483647 w 201"/>
              <a:gd name="T91" fmla="*/ 2147483647 h 319"/>
              <a:gd name="T92" fmla="*/ 2147483647 w 201"/>
              <a:gd name="T93" fmla="*/ 2147483647 h 319"/>
              <a:gd name="T94" fmla="*/ 2147483647 w 201"/>
              <a:gd name="T95" fmla="*/ 2147483647 h 319"/>
              <a:gd name="T96" fmla="*/ 2147483647 w 201"/>
              <a:gd name="T97" fmla="*/ 2147483647 h 319"/>
              <a:gd name="T98" fmla="*/ 2147483647 w 201"/>
              <a:gd name="T99" fmla="*/ 2147483647 h 319"/>
              <a:gd name="T100" fmla="*/ 2147483647 w 201"/>
              <a:gd name="T101" fmla="*/ 2147483647 h 319"/>
              <a:gd name="T102" fmla="*/ 2147483647 w 201"/>
              <a:gd name="T103" fmla="*/ 2147483647 h 319"/>
              <a:gd name="T104" fmla="*/ 2147483647 w 201"/>
              <a:gd name="T105" fmla="*/ 2147483647 h 319"/>
              <a:gd name="T106" fmla="*/ 2147483647 w 201"/>
              <a:gd name="T107" fmla="*/ 2147483647 h 319"/>
              <a:gd name="T108" fmla="*/ 2147483647 w 201"/>
              <a:gd name="T109" fmla="*/ 2147483647 h 319"/>
              <a:gd name="T110" fmla="*/ 2147483647 w 201"/>
              <a:gd name="T111" fmla="*/ 2147483647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1"/>
              <a:gd name="T169" fmla="*/ 0 h 319"/>
              <a:gd name="T170" fmla="*/ 201 w 201"/>
              <a:gd name="T171" fmla="*/ 319 h 3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0" name="Freeform 440"/>
          <p:cNvSpPr>
            <a:spLocks/>
          </p:cNvSpPr>
          <p:nvPr/>
        </p:nvSpPr>
        <p:spPr bwMode="auto">
          <a:xfrm>
            <a:off x="2076450" y="1930400"/>
            <a:ext cx="36513" cy="17463"/>
          </a:xfrm>
          <a:custGeom>
            <a:avLst/>
            <a:gdLst>
              <a:gd name="T0" fmla="*/ 2147483647 w 34"/>
              <a:gd name="T1" fmla="*/ 0 h 18"/>
              <a:gd name="T2" fmla="*/ 2147483647 w 34"/>
              <a:gd name="T3" fmla="*/ 2147483647 h 18"/>
              <a:gd name="T4" fmla="*/ 2147483647 w 34"/>
              <a:gd name="T5" fmla="*/ 2147483647 h 18"/>
              <a:gd name="T6" fmla="*/ 2147483647 w 34"/>
              <a:gd name="T7" fmla="*/ 2147483647 h 18"/>
              <a:gd name="T8" fmla="*/ 2147483647 w 34"/>
              <a:gd name="T9" fmla="*/ 2147483647 h 18"/>
              <a:gd name="T10" fmla="*/ 2147483647 w 34"/>
              <a:gd name="T11" fmla="*/ 2147483647 h 18"/>
              <a:gd name="T12" fmla="*/ 2147483647 w 34"/>
              <a:gd name="T13" fmla="*/ 2147483647 h 18"/>
              <a:gd name="T14" fmla="*/ 2147483647 w 34"/>
              <a:gd name="T15" fmla="*/ 2147483647 h 18"/>
              <a:gd name="T16" fmla="*/ 2147483647 w 34"/>
              <a:gd name="T17" fmla="*/ 2147483647 h 18"/>
              <a:gd name="T18" fmla="*/ 2147483647 w 34"/>
              <a:gd name="T19" fmla="*/ 2147483647 h 18"/>
              <a:gd name="T20" fmla="*/ 0 w 34"/>
              <a:gd name="T21" fmla="*/ 2147483647 h 18"/>
              <a:gd name="T22" fmla="*/ 0 w 34"/>
              <a:gd name="T23" fmla="*/ 2147483647 h 18"/>
              <a:gd name="T24" fmla="*/ 2147483647 w 34"/>
              <a:gd name="T25" fmla="*/ 2147483647 h 18"/>
              <a:gd name="T26" fmla="*/ 2147483647 w 34"/>
              <a:gd name="T27" fmla="*/ 2147483647 h 18"/>
              <a:gd name="T28" fmla="*/ 2147483647 w 34"/>
              <a:gd name="T29" fmla="*/ 2147483647 h 18"/>
              <a:gd name="T30" fmla="*/ 2147483647 w 34"/>
              <a:gd name="T31" fmla="*/ 2147483647 h 18"/>
              <a:gd name="T32" fmla="*/ 2147483647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18"/>
              <a:gd name="T53" fmla="*/ 34 w 34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1" name="Freeform 441"/>
          <p:cNvSpPr>
            <a:spLocks/>
          </p:cNvSpPr>
          <p:nvPr/>
        </p:nvSpPr>
        <p:spPr bwMode="auto">
          <a:xfrm>
            <a:off x="2057400" y="1884363"/>
            <a:ext cx="33338" cy="47625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0 h 46"/>
              <a:gd name="T8" fmla="*/ 2147483647 w 34"/>
              <a:gd name="T9" fmla="*/ 0 h 46"/>
              <a:gd name="T10" fmla="*/ 2147483647 w 34"/>
              <a:gd name="T11" fmla="*/ 2147483647 h 46"/>
              <a:gd name="T12" fmla="*/ 0 w 34"/>
              <a:gd name="T13" fmla="*/ 2147483647 h 46"/>
              <a:gd name="T14" fmla="*/ 2147483647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2147483647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46"/>
              <a:gd name="T77" fmla="*/ 34 w 34"/>
              <a:gd name="T78" fmla="*/ 46 h 4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2" name="Freeform 442"/>
          <p:cNvSpPr>
            <a:spLocks/>
          </p:cNvSpPr>
          <p:nvPr/>
        </p:nvSpPr>
        <p:spPr bwMode="auto">
          <a:xfrm>
            <a:off x="1990725" y="1862138"/>
            <a:ext cx="60325" cy="68262"/>
          </a:xfrm>
          <a:custGeom>
            <a:avLst/>
            <a:gdLst>
              <a:gd name="T0" fmla="*/ 2147483647 w 58"/>
              <a:gd name="T1" fmla="*/ 2147483647 h 67"/>
              <a:gd name="T2" fmla="*/ 2147483647 w 58"/>
              <a:gd name="T3" fmla="*/ 2147483647 h 67"/>
              <a:gd name="T4" fmla="*/ 2147483647 w 58"/>
              <a:gd name="T5" fmla="*/ 2147483647 h 67"/>
              <a:gd name="T6" fmla="*/ 2147483647 w 58"/>
              <a:gd name="T7" fmla="*/ 2147483647 h 67"/>
              <a:gd name="T8" fmla="*/ 2147483647 w 58"/>
              <a:gd name="T9" fmla="*/ 2147483647 h 67"/>
              <a:gd name="T10" fmla="*/ 2147483647 w 58"/>
              <a:gd name="T11" fmla="*/ 2147483647 h 67"/>
              <a:gd name="T12" fmla="*/ 2147483647 w 58"/>
              <a:gd name="T13" fmla="*/ 2147483647 h 67"/>
              <a:gd name="T14" fmla="*/ 2147483647 w 58"/>
              <a:gd name="T15" fmla="*/ 2147483647 h 67"/>
              <a:gd name="T16" fmla="*/ 2147483647 w 58"/>
              <a:gd name="T17" fmla="*/ 2147483647 h 67"/>
              <a:gd name="T18" fmla="*/ 2147483647 w 58"/>
              <a:gd name="T19" fmla="*/ 2147483647 h 67"/>
              <a:gd name="T20" fmla="*/ 2147483647 w 58"/>
              <a:gd name="T21" fmla="*/ 2147483647 h 67"/>
              <a:gd name="T22" fmla="*/ 2147483647 w 58"/>
              <a:gd name="T23" fmla="*/ 2147483647 h 67"/>
              <a:gd name="T24" fmla="*/ 2147483647 w 58"/>
              <a:gd name="T25" fmla="*/ 2147483647 h 67"/>
              <a:gd name="T26" fmla="*/ 2147483647 w 58"/>
              <a:gd name="T27" fmla="*/ 2147483647 h 67"/>
              <a:gd name="T28" fmla="*/ 2147483647 w 58"/>
              <a:gd name="T29" fmla="*/ 2147483647 h 67"/>
              <a:gd name="T30" fmla="*/ 2147483647 w 58"/>
              <a:gd name="T31" fmla="*/ 2147483647 h 67"/>
              <a:gd name="T32" fmla="*/ 2147483647 w 58"/>
              <a:gd name="T33" fmla="*/ 2147483647 h 67"/>
              <a:gd name="T34" fmla="*/ 2147483647 w 58"/>
              <a:gd name="T35" fmla="*/ 2147483647 h 67"/>
              <a:gd name="T36" fmla="*/ 2147483647 w 58"/>
              <a:gd name="T37" fmla="*/ 2147483647 h 67"/>
              <a:gd name="T38" fmla="*/ 2147483647 w 58"/>
              <a:gd name="T39" fmla="*/ 2147483647 h 67"/>
              <a:gd name="T40" fmla="*/ 2147483647 w 58"/>
              <a:gd name="T41" fmla="*/ 2147483647 h 67"/>
              <a:gd name="T42" fmla="*/ 2147483647 w 58"/>
              <a:gd name="T43" fmla="*/ 2147483647 h 67"/>
              <a:gd name="T44" fmla="*/ 2147483647 w 58"/>
              <a:gd name="T45" fmla="*/ 2147483647 h 67"/>
              <a:gd name="T46" fmla="*/ 0 w 58"/>
              <a:gd name="T47" fmla="*/ 2147483647 h 67"/>
              <a:gd name="T48" fmla="*/ 2147483647 w 58"/>
              <a:gd name="T49" fmla="*/ 0 h 67"/>
              <a:gd name="T50" fmla="*/ 2147483647 w 58"/>
              <a:gd name="T51" fmla="*/ 0 h 67"/>
              <a:gd name="T52" fmla="*/ 2147483647 w 58"/>
              <a:gd name="T53" fmla="*/ 0 h 67"/>
              <a:gd name="T54" fmla="*/ 2147483647 w 58"/>
              <a:gd name="T55" fmla="*/ 2147483647 h 67"/>
              <a:gd name="T56" fmla="*/ 2147483647 w 58"/>
              <a:gd name="T57" fmla="*/ 2147483647 h 67"/>
              <a:gd name="T58" fmla="*/ 2147483647 w 58"/>
              <a:gd name="T59" fmla="*/ 2147483647 h 67"/>
              <a:gd name="T60" fmla="*/ 2147483647 w 58"/>
              <a:gd name="T61" fmla="*/ 2147483647 h 67"/>
              <a:gd name="T62" fmla="*/ 2147483647 w 58"/>
              <a:gd name="T63" fmla="*/ 2147483647 h 67"/>
              <a:gd name="T64" fmla="*/ 2147483647 w 58"/>
              <a:gd name="T65" fmla="*/ 2147483647 h 67"/>
              <a:gd name="T66" fmla="*/ 2147483647 w 58"/>
              <a:gd name="T67" fmla="*/ 2147483647 h 67"/>
              <a:gd name="T68" fmla="*/ 2147483647 w 58"/>
              <a:gd name="T69" fmla="*/ 2147483647 h 67"/>
              <a:gd name="T70" fmla="*/ 2147483647 w 58"/>
              <a:gd name="T71" fmla="*/ 2147483647 h 67"/>
              <a:gd name="T72" fmla="*/ 2147483647 w 58"/>
              <a:gd name="T73" fmla="*/ 2147483647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"/>
              <a:gd name="T112" fmla="*/ 0 h 67"/>
              <a:gd name="T113" fmla="*/ 58 w 58"/>
              <a:gd name="T114" fmla="*/ 67 h 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3" name="Freeform 443"/>
          <p:cNvSpPr>
            <a:spLocks/>
          </p:cNvSpPr>
          <p:nvPr/>
        </p:nvSpPr>
        <p:spPr bwMode="auto">
          <a:xfrm>
            <a:off x="1747838" y="2109788"/>
            <a:ext cx="269875" cy="234950"/>
          </a:xfrm>
          <a:custGeom>
            <a:avLst/>
            <a:gdLst>
              <a:gd name="T0" fmla="*/ 2147483647 w 249"/>
              <a:gd name="T1" fmla="*/ 2147483647 h 231"/>
              <a:gd name="T2" fmla="*/ 2147483647 w 249"/>
              <a:gd name="T3" fmla="*/ 2147483647 h 231"/>
              <a:gd name="T4" fmla="*/ 2147483647 w 249"/>
              <a:gd name="T5" fmla="*/ 2147483647 h 231"/>
              <a:gd name="T6" fmla="*/ 2147483647 w 249"/>
              <a:gd name="T7" fmla="*/ 2147483647 h 231"/>
              <a:gd name="T8" fmla="*/ 2147483647 w 249"/>
              <a:gd name="T9" fmla="*/ 2147483647 h 231"/>
              <a:gd name="T10" fmla="*/ 2147483647 w 249"/>
              <a:gd name="T11" fmla="*/ 2147483647 h 231"/>
              <a:gd name="T12" fmla="*/ 2147483647 w 249"/>
              <a:gd name="T13" fmla="*/ 2147483647 h 231"/>
              <a:gd name="T14" fmla="*/ 2147483647 w 249"/>
              <a:gd name="T15" fmla="*/ 2147483647 h 231"/>
              <a:gd name="T16" fmla="*/ 2147483647 w 249"/>
              <a:gd name="T17" fmla="*/ 2147483647 h 231"/>
              <a:gd name="T18" fmla="*/ 2147483647 w 249"/>
              <a:gd name="T19" fmla="*/ 2147483647 h 231"/>
              <a:gd name="T20" fmla="*/ 2147483647 w 249"/>
              <a:gd name="T21" fmla="*/ 2147483647 h 231"/>
              <a:gd name="T22" fmla="*/ 2147483647 w 249"/>
              <a:gd name="T23" fmla="*/ 2147483647 h 231"/>
              <a:gd name="T24" fmla="*/ 2147483647 w 249"/>
              <a:gd name="T25" fmla="*/ 2147483647 h 231"/>
              <a:gd name="T26" fmla="*/ 2147483647 w 249"/>
              <a:gd name="T27" fmla="*/ 2147483647 h 231"/>
              <a:gd name="T28" fmla="*/ 2147483647 w 249"/>
              <a:gd name="T29" fmla="*/ 2147483647 h 231"/>
              <a:gd name="T30" fmla="*/ 2147483647 w 249"/>
              <a:gd name="T31" fmla="*/ 2147483647 h 231"/>
              <a:gd name="T32" fmla="*/ 2147483647 w 249"/>
              <a:gd name="T33" fmla="*/ 2147483647 h 231"/>
              <a:gd name="T34" fmla="*/ 2147483647 w 249"/>
              <a:gd name="T35" fmla="*/ 2147483647 h 231"/>
              <a:gd name="T36" fmla="*/ 2147483647 w 249"/>
              <a:gd name="T37" fmla="*/ 2147483647 h 231"/>
              <a:gd name="T38" fmla="*/ 2147483647 w 249"/>
              <a:gd name="T39" fmla="*/ 2147483647 h 231"/>
              <a:gd name="T40" fmla="*/ 2147483647 w 249"/>
              <a:gd name="T41" fmla="*/ 2147483647 h 231"/>
              <a:gd name="T42" fmla="*/ 2147483647 w 249"/>
              <a:gd name="T43" fmla="*/ 2147483647 h 231"/>
              <a:gd name="T44" fmla="*/ 2147483647 w 249"/>
              <a:gd name="T45" fmla="*/ 2147483647 h 231"/>
              <a:gd name="T46" fmla="*/ 2147483647 w 249"/>
              <a:gd name="T47" fmla="*/ 2147483647 h 231"/>
              <a:gd name="T48" fmla="*/ 2147483647 w 249"/>
              <a:gd name="T49" fmla="*/ 2147483647 h 231"/>
              <a:gd name="T50" fmla="*/ 2147483647 w 249"/>
              <a:gd name="T51" fmla="*/ 2147483647 h 231"/>
              <a:gd name="T52" fmla="*/ 2147483647 w 249"/>
              <a:gd name="T53" fmla="*/ 2147483647 h 231"/>
              <a:gd name="T54" fmla="*/ 2147483647 w 249"/>
              <a:gd name="T55" fmla="*/ 2147483647 h 231"/>
              <a:gd name="T56" fmla="*/ 2147483647 w 249"/>
              <a:gd name="T57" fmla="*/ 2147483647 h 231"/>
              <a:gd name="T58" fmla="*/ 2147483647 w 249"/>
              <a:gd name="T59" fmla="*/ 2147483647 h 231"/>
              <a:gd name="T60" fmla="*/ 2147483647 w 249"/>
              <a:gd name="T61" fmla="*/ 2147483647 h 231"/>
              <a:gd name="T62" fmla="*/ 2147483647 w 249"/>
              <a:gd name="T63" fmla="*/ 2147483647 h 231"/>
              <a:gd name="T64" fmla="*/ 2147483647 w 249"/>
              <a:gd name="T65" fmla="*/ 2147483647 h 231"/>
              <a:gd name="T66" fmla="*/ 2147483647 w 249"/>
              <a:gd name="T67" fmla="*/ 2147483647 h 231"/>
              <a:gd name="T68" fmla="*/ 2147483647 w 249"/>
              <a:gd name="T69" fmla="*/ 2147483647 h 231"/>
              <a:gd name="T70" fmla="*/ 2147483647 w 249"/>
              <a:gd name="T71" fmla="*/ 2147483647 h 231"/>
              <a:gd name="T72" fmla="*/ 2147483647 w 249"/>
              <a:gd name="T73" fmla="*/ 2147483647 h 231"/>
              <a:gd name="T74" fmla="*/ 2147483647 w 249"/>
              <a:gd name="T75" fmla="*/ 2147483647 h 231"/>
              <a:gd name="T76" fmla="*/ 2147483647 w 249"/>
              <a:gd name="T77" fmla="*/ 2147483647 h 231"/>
              <a:gd name="T78" fmla="*/ 2147483647 w 249"/>
              <a:gd name="T79" fmla="*/ 2147483647 h 231"/>
              <a:gd name="T80" fmla="*/ 2147483647 w 249"/>
              <a:gd name="T81" fmla="*/ 2147483647 h 231"/>
              <a:gd name="T82" fmla="*/ 2147483647 w 249"/>
              <a:gd name="T83" fmla="*/ 2147483647 h 231"/>
              <a:gd name="T84" fmla="*/ 2147483647 w 249"/>
              <a:gd name="T85" fmla="*/ 2147483647 h 231"/>
              <a:gd name="T86" fmla="*/ 2147483647 w 249"/>
              <a:gd name="T87" fmla="*/ 2147483647 h 231"/>
              <a:gd name="T88" fmla="*/ 2147483647 w 249"/>
              <a:gd name="T89" fmla="*/ 2147483647 h 231"/>
              <a:gd name="T90" fmla="*/ 2147483647 w 249"/>
              <a:gd name="T91" fmla="*/ 2147483647 h 231"/>
              <a:gd name="T92" fmla="*/ 2147483647 w 249"/>
              <a:gd name="T93" fmla="*/ 2147483647 h 231"/>
              <a:gd name="T94" fmla="*/ 2147483647 w 249"/>
              <a:gd name="T95" fmla="*/ 2147483647 h 231"/>
              <a:gd name="T96" fmla="*/ 2147483647 w 249"/>
              <a:gd name="T97" fmla="*/ 2147483647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49"/>
              <a:gd name="T148" fmla="*/ 0 h 231"/>
              <a:gd name="T149" fmla="*/ 249 w 249"/>
              <a:gd name="T150" fmla="*/ 231 h 23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4" name="Freeform 445"/>
          <p:cNvSpPr>
            <a:spLocks/>
          </p:cNvSpPr>
          <p:nvPr/>
        </p:nvSpPr>
        <p:spPr bwMode="auto">
          <a:xfrm>
            <a:off x="2776538" y="4244975"/>
            <a:ext cx="36512" cy="19050"/>
          </a:xfrm>
          <a:custGeom>
            <a:avLst/>
            <a:gdLst>
              <a:gd name="T0" fmla="*/ 2147483647 w 23"/>
              <a:gd name="T1" fmla="*/ 0 h 18"/>
              <a:gd name="T2" fmla="*/ 2147483647 w 23"/>
              <a:gd name="T3" fmla="*/ 2147483647 h 18"/>
              <a:gd name="T4" fmla="*/ 2147483647 w 23"/>
              <a:gd name="T5" fmla="*/ 2147483647 h 18"/>
              <a:gd name="T6" fmla="*/ 0 w 23"/>
              <a:gd name="T7" fmla="*/ 2147483647 h 18"/>
              <a:gd name="T8" fmla="*/ 2147483647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8"/>
              <a:gd name="T17" fmla="*/ 23 w 23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rgbClr val="0000FF"/>
          </a:solidFill>
          <a:ln w="635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05" name="Freeform 450"/>
          <p:cNvSpPr>
            <a:spLocks/>
          </p:cNvSpPr>
          <p:nvPr/>
        </p:nvSpPr>
        <p:spPr bwMode="auto">
          <a:xfrm>
            <a:off x="3851920" y="2708920"/>
            <a:ext cx="144016" cy="144016"/>
          </a:xfrm>
          <a:custGeom>
            <a:avLst/>
            <a:gdLst>
              <a:gd name="T0" fmla="*/ 2147483647 w 114"/>
              <a:gd name="T1" fmla="*/ 0 h 54"/>
              <a:gd name="T2" fmla="*/ 2147483647 w 114"/>
              <a:gd name="T3" fmla="*/ 2147483647 h 54"/>
              <a:gd name="T4" fmla="*/ 2147483647 w 114"/>
              <a:gd name="T5" fmla="*/ 2147483647 h 54"/>
              <a:gd name="T6" fmla="*/ 2147483647 w 114"/>
              <a:gd name="T7" fmla="*/ 0 h 54"/>
              <a:gd name="T8" fmla="*/ 2147483647 w 114"/>
              <a:gd name="T9" fmla="*/ 2147483647 h 54"/>
              <a:gd name="T10" fmla="*/ 2147483647 w 114"/>
              <a:gd name="T11" fmla="*/ 2147483647 h 54"/>
              <a:gd name="T12" fmla="*/ 2147483647 w 114"/>
              <a:gd name="T13" fmla="*/ 2147483647 h 54"/>
              <a:gd name="T14" fmla="*/ 2147483647 w 114"/>
              <a:gd name="T15" fmla="*/ 2147483647 h 54"/>
              <a:gd name="T16" fmla="*/ 2147483647 w 114"/>
              <a:gd name="T17" fmla="*/ 2147483647 h 54"/>
              <a:gd name="T18" fmla="*/ 2147483647 w 114"/>
              <a:gd name="T19" fmla="*/ 2147483647 h 54"/>
              <a:gd name="T20" fmla="*/ 2147483647 w 114"/>
              <a:gd name="T21" fmla="*/ 2147483647 h 54"/>
              <a:gd name="T22" fmla="*/ 0 w 114"/>
              <a:gd name="T23" fmla="*/ 2147483647 h 54"/>
              <a:gd name="T24" fmla="*/ 2147483647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4"/>
              <a:gd name="T40" fmla="*/ 0 h 54"/>
              <a:gd name="T41" fmla="*/ 114 w 114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06" name="Freeform 451"/>
          <p:cNvSpPr>
            <a:spLocks/>
          </p:cNvSpPr>
          <p:nvPr/>
        </p:nvSpPr>
        <p:spPr bwMode="auto">
          <a:xfrm>
            <a:off x="7815263" y="4605338"/>
            <a:ext cx="215900" cy="185737"/>
          </a:xfrm>
          <a:custGeom>
            <a:avLst/>
            <a:gdLst>
              <a:gd name="T0" fmla="*/ 2147483647 w 575"/>
              <a:gd name="T1" fmla="*/ 2147483647 h 488"/>
              <a:gd name="T2" fmla="*/ 2147483647 w 575"/>
              <a:gd name="T3" fmla="*/ 2147483647 h 488"/>
              <a:gd name="T4" fmla="*/ 2147483647 w 575"/>
              <a:gd name="T5" fmla="*/ 2147483647 h 488"/>
              <a:gd name="T6" fmla="*/ 2147483647 w 575"/>
              <a:gd name="T7" fmla="*/ 2147483647 h 488"/>
              <a:gd name="T8" fmla="*/ 2147483647 w 575"/>
              <a:gd name="T9" fmla="*/ 0 h 488"/>
              <a:gd name="T10" fmla="*/ 2147483647 w 575"/>
              <a:gd name="T11" fmla="*/ 2147483647 h 488"/>
              <a:gd name="T12" fmla="*/ 0 w 575"/>
              <a:gd name="T13" fmla="*/ 2147483647 h 488"/>
              <a:gd name="T14" fmla="*/ 2147483647 w 575"/>
              <a:gd name="T15" fmla="*/ 2147483647 h 488"/>
              <a:gd name="T16" fmla="*/ 2147483647 w 575"/>
              <a:gd name="T17" fmla="*/ 2147483647 h 488"/>
              <a:gd name="T18" fmla="*/ 2147483647 w 575"/>
              <a:gd name="T19" fmla="*/ 2147483647 h 488"/>
              <a:gd name="T20" fmla="*/ 2147483647 w 575"/>
              <a:gd name="T21" fmla="*/ 2147483647 h 488"/>
              <a:gd name="T22" fmla="*/ 2147483647 w 575"/>
              <a:gd name="T23" fmla="*/ 2147483647 h 488"/>
              <a:gd name="T24" fmla="*/ 2147483647 w 575"/>
              <a:gd name="T25" fmla="*/ 2147483647 h 488"/>
              <a:gd name="T26" fmla="*/ 2147483647 w 575"/>
              <a:gd name="T27" fmla="*/ 2147483647 h 488"/>
              <a:gd name="T28" fmla="*/ 2147483647 w 575"/>
              <a:gd name="T29" fmla="*/ 2147483647 h 488"/>
              <a:gd name="T30" fmla="*/ 2147483647 w 575"/>
              <a:gd name="T31" fmla="*/ 2147483647 h 488"/>
              <a:gd name="T32" fmla="*/ 2147483647 w 575"/>
              <a:gd name="T33" fmla="*/ 2147483647 h 488"/>
              <a:gd name="T34" fmla="*/ 2147483647 w 575"/>
              <a:gd name="T35" fmla="*/ 2147483647 h 488"/>
              <a:gd name="T36" fmla="*/ 2147483647 w 575"/>
              <a:gd name="T37" fmla="*/ 2147483647 h 488"/>
              <a:gd name="T38" fmla="*/ 2147483647 w 575"/>
              <a:gd name="T39" fmla="*/ 2147483647 h 488"/>
              <a:gd name="T40" fmla="*/ 2147483647 w 575"/>
              <a:gd name="T41" fmla="*/ 2147483647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5"/>
              <a:gd name="T64" fmla="*/ 0 h 488"/>
              <a:gd name="T65" fmla="*/ 575 w 575"/>
              <a:gd name="T66" fmla="*/ 488 h 48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07" name="Freeform 452"/>
          <p:cNvSpPr>
            <a:spLocks/>
          </p:cNvSpPr>
          <p:nvPr/>
        </p:nvSpPr>
        <p:spPr bwMode="auto">
          <a:xfrm>
            <a:off x="8031163" y="4649788"/>
            <a:ext cx="174625" cy="169862"/>
          </a:xfrm>
          <a:custGeom>
            <a:avLst/>
            <a:gdLst>
              <a:gd name="T0" fmla="*/ 2147483647 w 460"/>
              <a:gd name="T1" fmla="*/ 2147483647 h 443"/>
              <a:gd name="T2" fmla="*/ 2147483647 w 460"/>
              <a:gd name="T3" fmla="*/ 2147483647 h 443"/>
              <a:gd name="T4" fmla="*/ 2147483647 w 460"/>
              <a:gd name="T5" fmla="*/ 2147483647 h 443"/>
              <a:gd name="T6" fmla="*/ 2147483647 w 460"/>
              <a:gd name="T7" fmla="*/ 2147483647 h 443"/>
              <a:gd name="T8" fmla="*/ 2147483647 w 460"/>
              <a:gd name="T9" fmla="*/ 2147483647 h 443"/>
              <a:gd name="T10" fmla="*/ 2147483647 w 460"/>
              <a:gd name="T11" fmla="*/ 2147483647 h 443"/>
              <a:gd name="T12" fmla="*/ 0 w 460"/>
              <a:gd name="T13" fmla="*/ 0 h 443"/>
              <a:gd name="T14" fmla="*/ 0 w 460"/>
              <a:gd name="T15" fmla="*/ 2147483647 h 443"/>
              <a:gd name="T16" fmla="*/ 2147483647 w 460"/>
              <a:gd name="T17" fmla="*/ 2147483647 h 443"/>
              <a:gd name="T18" fmla="*/ 2147483647 w 460"/>
              <a:gd name="T19" fmla="*/ 2147483647 h 443"/>
              <a:gd name="T20" fmla="*/ 2147483647 w 460"/>
              <a:gd name="T21" fmla="*/ 2147483647 h 443"/>
              <a:gd name="T22" fmla="*/ 2147483647 w 460"/>
              <a:gd name="T23" fmla="*/ 2147483647 h 443"/>
              <a:gd name="T24" fmla="*/ 2147483647 w 460"/>
              <a:gd name="T25" fmla="*/ 2147483647 h 443"/>
              <a:gd name="T26" fmla="*/ 2147483647 w 460"/>
              <a:gd name="T27" fmla="*/ 2147483647 h 443"/>
              <a:gd name="T28" fmla="*/ 2147483647 w 460"/>
              <a:gd name="T29" fmla="*/ 2147483647 h 443"/>
              <a:gd name="T30" fmla="*/ 2147483647 w 460"/>
              <a:gd name="T31" fmla="*/ 2147483647 h 443"/>
              <a:gd name="T32" fmla="*/ 2147483647 w 460"/>
              <a:gd name="T33" fmla="*/ 2147483647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0"/>
              <a:gd name="T52" fmla="*/ 0 h 443"/>
              <a:gd name="T53" fmla="*/ 460 w 460"/>
              <a:gd name="T54" fmla="*/ 443 h 4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53"/>
          <p:cNvGrpSpPr>
            <a:grpSpLocks/>
          </p:cNvGrpSpPr>
          <p:nvPr/>
        </p:nvGrpSpPr>
        <p:grpSpPr bwMode="auto">
          <a:xfrm>
            <a:off x="4292600" y="2860675"/>
            <a:ext cx="250825" cy="368300"/>
            <a:chOff x="2201" y="1250"/>
            <a:chExt cx="133" cy="193"/>
          </a:xfrm>
          <a:solidFill>
            <a:srgbClr val="7030A0"/>
          </a:solidFill>
        </p:grpSpPr>
        <p:sp>
          <p:nvSpPr>
            <p:cNvPr id="2249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2265696 w 24"/>
                <a:gd name="T1" fmla="*/ 11636356 h 47"/>
                <a:gd name="T2" fmla="*/ 1548613 w 24"/>
                <a:gd name="T3" fmla="*/ 10984912 h 47"/>
                <a:gd name="T4" fmla="*/ 3815241 w 24"/>
                <a:gd name="T5" fmla="*/ 9628015 h 47"/>
                <a:gd name="T6" fmla="*/ 3443575 w 24"/>
                <a:gd name="T7" fmla="*/ 8328598 h 47"/>
                <a:gd name="T8" fmla="*/ 3008975 w 24"/>
                <a:gd name="T9" fmla="*/ 7283639 h 47"/>
                <a:gd name="T10" fmla="*/ 1177883 w 24"/>
                <a:gd name="T11" fmla="*/ 7283639 h 47"/>
                <a:gd name="T12" fmla="*/ 1548613 w 24"/>
                <a:gd name="T13" fmla="*/ 5335900 h 47"/>
                <a:gd name="T14" fmla="*/ 371667 w 24"/>
                <a:gd name="T15" fmla="*/ 5983953 h 47"/>
                <a:gd name="T16" fmla="*/ 0 w 24"/>
                <a:gd name="T17" fmla="*/ 4290936 h 47"/>
                <a:gd name="T18" fmla="*/ 0 w 24"/>
                <a:gd name="T19" fmla="*/ 2675083 h 47"/>
                <a:gd name="T20" fmla="*/ 371667 w 24"/>
                <a:gd name="T21" fmla="*/ 1299416 h 47"/>
                <a:gd name="T22" fmla="*/ 1920279 w 24"/>
                <a:gd name="T23" fmla="*/ 0 h 47"/>
                <a:gd name="T24" fmla="*/ 3008975 w 24"/>
                <a:gd name="T25" fmla="*/ 316438 h 47"/>
                <a:gd name="T26" fmla="*/ 2637292 w 24"/>
                <a:gd name="T27" fmla="*/ 2028208 h 47"/>
                <a:gd name="T28" fmla="*/ 4907846 w 24"/>
                <a:gd name="T29" fmla="*/ 2028208 h 47"/>
                <a:gd name="T30" fmla="*/ 4185991 w 24"/>
                <a:gd name="T31" fmla="*/ 3644078 h 47"/>
                <a:gd name="T32" fmla="*/ 3443575 w 24"/>
                <a:gd name="T33" fmla="*/ 5019458 h 47"/>
                <a:gd name="T34" fmla="*/ 4907846 w 24"/>
                <a:gd name="T35" fmla="*/ 5652404 h 47"/>
                <a:gd name="T36" fmla="*/ 6452554 w 24"/>
                <a:gd name="T37" fmla="*/ 8012160 h 47"/>
                <a:gd name="T38" fmla="*/ 7174704 w 24"/>
                <a:gd name="T39" fmla="*/ 9628015 h 47"/>
                <a:gd name="T40" fmla="*/ 7174704 w 24"/>
                <a:gd name="T41" fmla="*/ 10591397 h 47"/>
                <a:gd name="T42" fmla="*/ 8723387 w 24"/>
                <a:gd name="T43" fmla="*/ 10591397 h 47"/>
                <a:gd name="T44" fmla="*/ 8351424 w 24"/>
                <a:gd name="T45" fmla="*/ 12936043 h 47"/>
                <a:gd name="T46" fmla="*/ 9094985 w 24"/>
                <a:gd name="T47" fmla="*/ 13252209 h 47"/>
                <a:gd name="T48" fmla="*/ 6452554 w 24"/>
                <a:gd name="T49" fmla="*/ 14312535 h 47"/>
                <a:gd name="T50" fmla="*/ 4185991 w 24"/>
                <a:gd name="T51" fmla="*/ 14628972 h 47"/>
                <a:gd name="T52" fmla="*/ 3008975 w 24"/>
                <a:gd name="T53" fmla="*/ 14963979 h 47"/>
                <a:gd name="T54" fmla="*/ 1548613 w 24"/>
                <a:gd name="T55" fmla="*/ 14963979 h 47"/>
                <a:gd name="T56" fmla="*/ 371667 w 24"/>
                <a:gd name="T57" fmla="*/ 15280417 h 47"/>
                <a:gd name="T58" fmla="*/ 1920279 w 24"/>
                <a:gd name="T59" fmla="*/ 13899088 h 47"/>
                <a:gd name="T60" fmla="*/ 2265696 w 24"/>
                <a:gd name="T61" fmla="*/ 12619531 h 47"/>
                <a:gd name="T62" fmla="*/ 1177883 w 24"/>
                <a:gd name="T63" fmla="*/ 12284327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47"/>
                <a:gd name="T98" fmla="*/ 24 w 24"/>
                <a:gd name="T99" fmla="*/ 47 h 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22"/>
                <a:gd name="T20" fmla="*/ 34 w 3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09" name="Freeform 458"/>
          <p:cNvSpPr>
            <a:spLocks/>
          </p:cNvSpPr>
          <p:nvPr/>
        </p:nvSpPr>
        <p:spPr bwMode="auto">
          <a:xfrm>
            <a:off x="5275263" y="3709988"/>
            <a:ext cx="73025" cy="44450"/>
          </a:xfrm>
          <a:custGeom>
            <a:avLst/>
            <a:gdLst>
              <a:gd name="T0" fmla="*/ 0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2147483647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0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0 w 46"/>
              <a:gd name="T29" fmla="*/ 2147483647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28"/>
              <a:gd name="T47" fmla="*/ 46 w 46"/>
              <a:gd name="T48" fmla="*/ 28 h 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10" name="Freeform 507"/>
          <p:cNvSpPr>
            <a:spLocks/>
          </p:cNvSpPr>
          <p:nvPr/>
        </p:nvSpPr>
        <p:spPr bwMode="auto">
          <a:xfrm>
            <a:off x="6342063" y="3095625"/>
            <a:ext cx="1508125" cy="1047750"/>
          </a:xfrm>
          <a:custGeom>
            <a:avLst/>
            <a:gdLst>
              <a:gd name="T0" fmla="*/ 2147483647 w 950"/>
              <a:gd name="T1" fmla="*/ 2147483647 h 660"/>
              <a:gd name="T2" fmla="*/ 2147483647 w 950"/>
              <a:gd name="T3" fmla="*/ 2147483647 h 660"/>
              <a:gd name="T4" fmla="*/ 2147483647 w 950"/>
              <a:gd name="T5" fmla="*/ 2147483647 h 660"/>
              <a:gd name="T6" fmla="*/ 2147483647 w 950"/>
              <a:gd name="T7" fmla="*/ 2147483647 h 660"/>
              <a:gd name="T8" fmla="*/ 2147483647 w 950"/>
              <a:gd name="T9" fmla="*/ 2147483647 h 660"/>
              <a:gd name="T10" fmla="*/ 2147483647 w 950"/>
              <a:gd name="T11" fmla="*/ 2147483647 h 660"/>
              <a:gd name="T12" fmla="*/ 2147483647 w 950"/>
              <a:gd name="T13" fmla="*/ 2147483647 h 660"/>
              <a:gd name="T14" fmla="*/ 2147483647 w 950"/>
              <a:gd name="T15" fmla="*/ 2147483647 h 660"/>
              <a:gd name="T16" fmla="*/ 2147483647 w 950"/>
              <a:gd name="T17" fmla="*/ 2147483647 h 660"/>
              <a:gd name="T18" fmla="*/ 2147483647 w 950"/>
              <a:gd name="T19" fmla="*/ 2147483647 h 660"/>
              <a:gd name="T20" fmla="*/ 2147483647 w 950"/>
              <a:gd name="T21" fmla="*/ 2147483647 h 660"/>
              <a:gd name="T22" fmla="*/ 2147483647 w 950"/>
              <a:gd name="T23" fmla="*/ 2147483647 h 660"/>
              <a:gd name="T24" fmla="*/ 2147483647 w 950"/>
              <a:gd name="T25" fmla="*/ 2147483647 h 660"/>
              <a:gd name="T26" fmla="*/ 2147483647 w 950"/>
              <a:gd name="T27" fmla="*/ 2147483647 h 660"/>
              <a:gd name="T28" fmla="*/ 2147483647 w 950"/>
              <a:gd name="T29" fmla="*/ 2147483647 h 660"/>
              <a:gd name="T30" fmla="*/ 2147483647 w 950"/>
              <a:gd name="T31" fmla="*/ 2147483647 h 660"/>
              <a:gd name="T32" fmla="*/ 2147483647 w 950"/>
              <a:gd name="T33" fmla="*/ 2147483647 h 660"/>
              <a:gd name="T34" fmla="*/ 2147483647 w 950"/>
              <a:gd name="T35" fmla="*/ 2147483647 h 660"/>
              <a:gd name="T36" fmla="*/ 2147483647 w 950"/>
              <a:gd name="T37" fmla="*/ 2147483647 h 660"/>
              <a:gd name="T38" fmla="*/ 2147483647 w 950"/>
              <a:gd name="T39" fmla="*/ 2147483647 h 660"/>
              <a:gd name="T40" fmla="*/ 2147483647 w 950"/>
              <a:gd name="T41" fmla="*/ 2147483647 h 660"/>
              <a:gd name="T42" fmla="*/ 2147483647 w 950"/>
              <a:gd name="T43" fmla="*/ 2147483647 h 660"/>
              <a:gd name="T44" fmla="*/ 2147483647 w 950"/>
              <a:gd name="T45" fmla="*/ 2147483647 h 660"/>
              <a:gd name="T46" fmla="*/ 2147483647 w 950"/>
              <a:gd name="T47" fmla="*/ 2147483647 h 660"/>
              <a:gd name="T48" fmla="*/ 2147483647 w 950"/>
              <a:gd name="T49" fmla="*/ 2147483647 h 660"/>
              <a:gd name="T50" fmla="*/ 2147483647 w 950"/>
              <a:gd name="T51" fmla="*/ 2147483647 h 660"/>
              <a:gd name="T52" fmla="*/ 2147483647 w 950"/>
              <a:gd name="T53" fmla="*/ 2147483647 h 660"/>
              <a:gd name="T54" fmla="*/ 2147483647 w 950"/>
              <a:gd name="T55" fmla="*/ 2147483647 h 660"/>
              <a:gd name="T56" fmla="*/ 2147483647 w 950"/>
              <a:gd name="T57" fmla="*/ 2147483647 h 660"/>
              <a:gd name="T58" fmla="*/ 2147483647 w 950"/>
              <a:gd name="T59" fmla="*/ 2147483647 h 660"/>
              <a:gd name="T60" fmla="*/ 2147483647 w 950"/>
              <a:gd name="T61" fmla="*/ 2147483647 h 660"/>
              <a:gd name="T62" fmla="*/ 2147483647 w 950"/>
              <a:gd name="T63" fmla="*/ 2147483647 h 660"/>
              <a:gd name="T64" fmla="*/ 2147483647 w 950"/>
              <a:gd name="T65" fmla="*/ 2147483647 h 660"/>
              <a:gd name="T66" fmla="*/ 2147483647 w 950"/>
              <a:gd name="T67" fmla="*/ 2147483647 h 660"/>
              <a:gd name="T68" fmla="*/ 2147483647 w 950"/>
              <a:gd name="T69" fmla="*/ 2147483647 h 660"/>
              <a:gd name="T70" fmla="*/ 2147483647 w 950"/>
              <a:gd name="T71" fmla="*/ 2147483647 h 660"/>
              <a:gd name="T72" fmla="*/ 2147483647 w 950"/>
              <a:gd name="T73" fmla="*/ 2147483647 h 660"/>
              <a:gd name="T74" fmla="*/ 2147483647 w 950"/>
              <a:gd name="T75" fmla="*/ 2147483647 h 660"/>
              <a:gd name="T76" fmla="*/ 2147483647 w 950"/>
              <a:gd name="T77" fmla="*/ 2147483647 h 660"/>
              <a:gd name="T78" fmla="*/ 2147483647 w 950"/>
              <a:gd name="T79" fmla="*/ 2147483647 h 660"/>
              <a:gd name="T80" fmla="*/ 2147483647 w 950"/>
              <a:gd name="T81" fmla="*/ 2147483647 h 660"/>
              <a:gd name="T82" fmla="*/ 2147483647 w 950"/>
              <a:gd name="T83" fmla="*/ 2147483647 h 660"/>
              <a:gd name="T84" fmla="*/ 2147483647 w 950"/>
              <a:gd name="T85" fmla="*/ 2147483647 h 660"/>
              <a:gd name="T86" fmla="*/ 2147483647 w 950"/>
              <a:gd name="T87" fmla="*/ 2147483647 h 660"/>
              <a:gd name="T88" fmla="*/ 2147483647 w 950"/>
              <a:gd name="T89" fmla="*/ 2147483647 h 660"/>
              <a:gd name="T90" fmla="*/ 2147483647 w 950"/>
              <a:gd name="T91" fmla="*/ 2147483647 h 660"/>
              <a:gd name="T92" fmla="*/ 2147483647 w 950"/>
              <a:gd name="T93" fmla="*/ 2147483647 h 660"/>
              <a:gd name="T94" fmla="*/ 2147483647 w 950"/>
              <a:gd name="T95" fmla="*/ 2147483647 h 660"/>
              <a:gd name="T96" fmla="*/ 2147483647 w 950"/>
              <a:gd name="T97" fmla="*/ 2147483647 h 660"/>
              <a:gd name="T98" fmla="*/ 2147483647 w 950"/>
              <a:gd name="T99" fmla="*/ 2147483647 h 660"/>
              <a:gd name="T100" fmla="*/ 2147483647 w 950"/>
              <a:gd name="T101" fmla="*/ 2147483647 h 660"/>
              <a:gd name="T102" fmla="*/ 2147483647 w 950"/>
              <a:gd name="T103" fmla="*/ 2147483647 h 660"/>
              <a:gd name="T104" fmla="*/ 2147483647 w 950"/>
              <a:gd name="T105" fmla="*/ 2147483647 h 660"/>
              <a:gd name="T106" fmla="*/ 2147483647 w 950"/>
              <a:gd name="T107" fmla="*/ 2147483647 h 660"/>
              <a:gd name="T108" fmla="*/ 2147483647 w 950"/>
              <a:gd name="T109" fmla="*/ 2147483647 h 660"/>
              <a:gd name="T110" fmla="*/ 2147483647 w 950"/>
              <a:gd name="T111" fmla="*/ 2147483647 h 660"/>
              <a:gd name="T112" fmla="*/ 2147483647 w 950"/>
              <a:gd name="T113" fmla="*/ 2147483647 h 660"/>
              <a:gd name="T114" fmla="*/ 2147483647 w 950"/>
              <a:gd name="T115" fmla="*/ 2147483647 h 660"/>
              <a:gd name="T116" fmla="*/ 2147483647 w 950"/>
              <a:gd name="T117" fmla="*/ 2147483647 h 660"/>
              <a:gd name="T118" fmla="*/ 2147483647 w 950"/>
              <a:gd name="T119" fmla="*/ 2147483647 h 660"/>
              <a:gd name="T120" fmla="*/ 2147483647 w 950"/>
              <a:gd name="T121" fmla="*/ 2147483647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50"/>
              <a:gd name="T184" fmla="*/ 0 h 660"/>
              <a:gd name="T185" fmla="*/ 950 w 950"/>
              <a:gd name="T186" fmla="*/ 660 h 66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rgbClr val="00FF00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11" name="Freeform 260"/>
          <p:cNvSpPr>
            <a:spLocks/>
          </p:cNvSpPr>
          <p:nvPr/>
        </p:nvSpPr>
        <p:spPr bwMode="auto">
          <a:xfrm>
            <a:off x="6588224" y="4581128"/>
            <a:ext cx="57150" cy="68263"/>
          </a:xfrm>
          <a:custGeom>
            <a:avLst/>
            <a:gdLst>
              <a:gd name="T0" fmla="*/ 2147483647 w 42"/>
              <a:gd name="T1" fmla="*/ 0 h 54"/>
              <a:gd name="T2" fmla="*/ 0 w 42"/>
              <a:gd name="T3" fmla="*/ 2147483647 h 54"/>
              <a:gd name="T4" fmla="*/ 2147483647 w 42"/>
              <a:gd name="T5" fmla="*/ 2147483647 h 54"/>
              <a:gd name="T6" fmla="*/ 2147483647 w 42"/>
              <a:gd name="T7" fmla="*/ 2147483647 h 54"/>
              <a:gd name="T8" fmla="*/ 2147483647 w 42"/>
              <a:gd name="T9" fmla="*/ 2147483647 h 54"/>
              <a:gd name="T10" fmla="*/ 2147483647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54"/>
              <a:gd name="T20" fmla="*/ 42 w 42"/>
              <a:gd name="T21" fmla="*/ 54 h 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2" name="Freeform 261"/>
          <p:cNvSpPr>
            <a:spLocks/>
          </p:cNvSpPr>
          <p:nvPr/>
        </p:nvSpPr>
        <p:spPr bwMode="auto">
          <a:xfrm>
            <a:off x="7205663" y="4143375"/>
            <a:ext cx="53975" cy="53975"/>
          </a:xfrm>
          <a:custGeom>
            <a:avLst/>
            <a:gdLst>
              <a:gd name="T0" fmla="*/ 0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0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0 w 42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"/>
              <a:gd name="T22" fmla="*/ 0 h 42"/>
              <a:gd name="T23" fmla="*/ 42 w 42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3" name="Freeform 262"/>
          <p:cNvSpPr>
            <a:spLocks/>
          </p:cNvSpPr>
          <p:nvPr/>
        </p:nvSpPr>
        <p:spPr bwMode="auto">
          <a:xfrm>
            <a:off x="7496175" y="4010025"/>
            <a:ext cx="31750" cy="93663"/>
          </a:xfrm>
          <a:custGeom>
            <a:avLst/>
            <a:gdLst>
              <a:gd name="T0" fmla="*/ 0 w 24"/>
              <a:gd name="T1" fmla="*/ 2147483647 h 72"/>
              <a:gd name="T2" fmla="*/ 0 w 24"/>
              <a:gd name="T3" fmla="*/ 2147483647 h 72"/>
              <a:gd name="T4" fmla="*/ 2147483647 w 24"/>
              <a:gd name="T5" fmla="*/ 0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0 w 24"/>
              <a:gd name="T11" fmla="*/ 2147483647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72"/>
              <a:gd name="T20" fmla="*/ 24 w 24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4" name="Freeform 263"/>
          <p:cNvSpPr>
            <a:spLocks/>
          </p:cNvSpPr>
          <p:nvPr/>
        </p:nvSpPr>
        <p:spPr bwMode="auto">
          <a:xfrm>
            <a:off x="7731125" y="3767138"/>
            <a:ext cx="46038" cy="69850"/>
          </a:xfrm>
          <a:custGeom>
            <a:avLst/>
            <a:gdLst>
              <a:gd name="T0" fmla="*/ 0 w 36"/>
              <a:gd name="T1" fmla="*/ 2147483647 h 54"/>
              <a:gd name="T2" fmla="*/ 2147483647 w 36"/>
              <a:gd name="T3" fmla="*/ 2147483647 h 54"/>
              <a:gd name="T4" fmla="*/ 2147483647 w 36"/>
              <a:gd name="T5" fmla="*/ 2147483647 h 54"/>
              <a:gd name="T6" fmla="*/ 2147483647 w 36"/>
              <a:gd name="T7" fmla="*/ 2147483647 h 54"/>
              <a:gd name="T8" fmla="*/ 2147483647 w 36"/>
              <a:gd name="T9" fmla="*/ 2147483647 h 54"/>
              <a:gd name="T10" fmla="*/ 2147483647 w 36"/>
              <a:gd name="T11" fmla="*/ 0 h 54"/>
              <a:gd name="T12" fmla="*/ 0 w 36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54"/>
              <a:gd name="T23" fmla="*/ 36 w 36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5" name="Freeform 264"/>
          <p:cNvSpPr>
            <a:spLocks/>
          </p:cNvSpPr>
          <p:nvPr/>
        </p:nvSpPr>
        <p:spPr bwMode="auto">
          <a:xfrm>
            <a:off x="7786688" y="3408363"/>
            <a:ext cx="344487" cy="374650"/>
          </a:xfrm>
          <a:custGeom>
            <a:avLst/>
            <a:gdLst>
              <a:gd name="T0" fmla="*/ 2147483647 w 264"/>
              <a:gd name="T1" fmla="*/ 2147483647 h 289"/>
              <a:gd name="T2" fmla="*/ 2147483647 w 264"/>
              <a:gd name="T3" fmla="*/ 2147483647 h 289"/>
              <a:gd name="T4" fmla="*/ 2147483647 w 264"/>
              <a:gd name="T5" fmla="*/ 2147483647 h 289"/>
              <a:gd name="T6" fmla="*/ 2147483647 w 264"/>
              <a:gd name="T7" fmla="*/ 2147483647 h 289"/>
              <a:gd name="T8" fmla="*/ 2147483647 w 264"/>
              <a:gd name="T9" fmla="*/ 2147483647 h 289"/>
              <a:gd name="T10" fmla="*/ 2147483647 w 264"/>
              <a:gd name="T11" fmla="*/ 2147483647 h 289"/>
              <a:gd name="T12" fmla="*/ 2147483647 w 264"/>
              <a:gd name="T13" fmla="*/ 2147483647 h 289"/>
              <a:gd name="T14" fmla="*/ 2147483647 w 264"/>
              <a:gd name="T15" fmla="*/ 2147483647 h 289"/>
              <a:gd name="T16" fmla="*/ 2147483647 w 264"/>
              <a:gd name="T17" fmla="*/ 2147483647 h 289"/>
              <a:gd name="T18" fmla="*/ 2147483647 w 264"/>
              <a:gd name="T19" fmla="*/ 2147483647 h 289"/>
              <a:gd name="T20" fmla="*/ 2147483647 w 264"/>
              <a:gd name="T21" fmla="*/ 0 h 289"/>
              <a:gd name="T22" fmla="*/ 2147483647 w 264"/>
              <a:gd name="T23" fmla="*/ 2147483647 h 289"/>
              <a:gd name="T24" fmla="*/ 2147483647 w 264"/>
              <a:gd name="T25" fmla="*/ 2147483647 h 289"/>
              <a:gd name="T26" fmla="*/ 2147483647 w 264"/>
              <a:gd name="T27" fmla="*/ 2147483647 h 289"/>
              <a:gd name="T28" fmla="*/ 2147483647 w 264"/>
              <a:gd name="T29" fmla="*/ 2147483647 h 289"/>
              <a:gd name="T30" fmla="*/ 2147483647 w 264"/>
              <a:gd name="T31" fmla="*/ 2147483647 h 289"/>
              <a:gd name="T32" fmla="*/ 2147483647 w 264"/>
              <a:gd name="T33" fmla="*/ 2147483647 h 289"/>
              <a:gd name="T34" fmla="*/ 2147483647 w 264"/>
              <a:gd name="T35" fmla="*/ 2147483647 h 289"/>
              <a:gd name="T36" fmla="*/ 2147483647 w 264"/>
              <a:gd name="T37" fmla="*/ 2147483647 h 289"/>
              <a:gd name="T38" fmla="*/ 2147483647 w 264"/>
              <a:gd name="T39" fmla="*/ 2147483647 h 289"/>
              <a:gd name="T40" fmla="*/ 2147483647 w 264"/>
              <a:gd name="T41" fmla="*/ 2147483647 h 289"/>
              <a:gd name="T42" fmla="*/ 2147483647 w 264"/>
              <a:gd name="T43" fmla="*/ 2147483647 h 289"/>
              <a:gd name="T44" fmla="*/ 2147483647 w 264"/>
              <a:gd name="T45" fmla="*/ 2147483647 h 289"/>
              <a:gd name="T46" fmla="*/ 2147483647 w 264"/>
              <a:gd name="T47" fmla="*/ 2147483647 h 289"/>
              <a:gd name="T48" fmla="*/ 2147483647 w 264"/>
              <a:gd name="T49" fmla="*/ 2147483647 h 289"/>
              <a:gd name="T50" fmla="*/ 2147483647 w 264"/>
              <a:gd name="T51" fmla="*/ 2147483647 h 289"/>
              <a:gd name="T52" fmla="*/ 2147483647 w 264"/>
              <a:gd name="T53" fmla="*/ 2147483647 h 289"/>
              <a:gd name="T54" fmla="*/ 2147483647 w 264"/>
              <a:gd name="T55" fmla="*/ 2147483647 h 289"/>
              <a:gd name="T56" fmla="*/ 2147483647 w 264"/>
              <a:gd name="T57" fmla="*/ 2147483647 h 289"/>
              <a:gd name="T58" fmla="*/ 2147483647 w 264"/>
              <a:gd name="T59" fmla="*/ 2147483647 h 289"/>
              <a:gd name="T60" fmla="*/ 2147483647 w 264"/>
              <a:gd name="T61" fmla="*/ 2147483647 h 289"/>
              <a:gd name="T62" fmla="*/ 2147483647 w 264"/>
              <a:gd name="T63" fmla="*/ 2147483647 h 289"/>
              <a:gd name="T64" fmla="*/ 2147483647 w 264"/>
              <a:gd name="T65" fmla="*/ 2147483647 h 289"/>
              <a:gd name="T66" fmla="*/ 0 w 264"/>
              <a:gd name="T67" fmla="*/ 2147483647 h 289"/>
              <a:gd name="T68" fmla="*/ 2147483647 w 264"/>
              <a:gd name="T69" fmla="*/ 2147483647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4"/>
              <a:gd name="T106" fmla="*/ 0 h 289"/>
              <a:gd name="T107" fmla="*/ 264 w 264"/>
              <a:gd name="T108" fmla="*/ 289 h 2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6" name="Freeform 265"/>
          <p:cNvSpPr>
            <a:spLocks/>
          </p:cNvSpPr>
          <p:nvPr/>
        </p:nvSpPr>
        <p:spPr bwMode="auto">
          <a:xfrm>
            <a:off x="8029575" y="3063875"/>
            <a:ext cx="61913" cy="306388"/>
          </a:xfrm>
          <a:custGeom>
            <a:avLst/>
            <a:gdLst>
              <a:gd name="T0" fmla="*/ 2147483647 w 48"/>
              <a:gd name="T1" fmla="*/ 2147483647 h 234"/>
              <a:gd name="T2" fmla="*/ 2147483647 w 48"/>
              <a:gd name="T3" fmla="*/ 2147483647 h 234"/>
              <a:gd name="T4" fmla="*/ 2147483647 w 48"/>
              <a:gd name="T5" fmla="*/ 2147483647 h 234"/>
              <a:gd name="T6" fmla="*/ 0 w 48"/>
              <a:gd name="T7" fmla="*/ 2147483647 h 234"/>
              <a:gd name="T8" fmla="*/ 2147483647 w 48"/>
              <a:gd name="T9" fmla="*/ 2147483647 h 234"/>
              <a:gd name="T10" fmla="*/ 2147483647 w 48"/>
              <a:gd name="T11" fmla="*/ 0 h 234"/>
              <a:gd name="T12" fmla="*/ 2147483647 w 48"/>
              <a:gd name="T13" fmla="*/ 2147483647 h 234"/>
              <a:gd name="T14" fmla="*/ 2147483647 w 48"/>
              <a:gd name="T15" fmla="*/ 2147483647 h 234"/>
              <a:gd name="T16" fmla="*/ 2147483647 w 48"/>
              <a:gd name="T17" fmla="*/ 2147483647 h 234"/>
              <a:gd name="T18" fmla="*/ 2147483647 w 48"/>
              <a:gd name="T19" fmla="*/ 2147483647 h 234"/>
              <a:gd name="T20" fmla="*/ 2147483647 w 48"/>
              <a:gd name="T21" fmla="*/ 2147483647 h 234"/>
              <a:gd name="T22" fmla="*/ 2147483647 w 48"/>
              <a:gd name="T23" fmla="*/ 2147483647 h 234"/>
              <a:gd name="T24" fmla="*/ 2147483647 w 48"/>
              <a:gd name="T25" fmla="*/ 2147483647 h 234"/>
              <a:gd name="T26" fmla="*/ 2147483647 w 48"/>
              <a:gd name="T27" fmla="*/ 2147483647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8"/>
              <a:gd name="T43" fmla="*/ 0 h 234"/>
              <a:gd name="T44" fmla="*/ 48 w 48"/>
              <a:gd name="T45" fmla="*/ 234 h 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7" name="Freeform 272"/>
          <p:cNvSpPr>
            <a:spLocks/>
          </p:cNvSpPr>
          <p:nvPr/>
        </p:nvSpPr>
        <p:spPr bwMode="auto">
          <a:xfrm>
            <a:off x="7478713" y="4189413"/>
            <a:ext cx="141287" cy="195262"/>
          </a:xfrm>
          <a:custGeom>
            <a:avLst/>
            <a:gdLst>
              <a:gd name="T0" fmla="*/ 2147483647 w 108"/>
              <a:gd name="T1" fmla="*/ 2147483647 h 151"/>
              <a:gd name="T2" fmla="*/ 0 w 108"/>
              <a:gd name="T3" fmla="*/ 2147483647 h 151"/>
              <a:gd name="T4" fmla="*/ 2147483647 w 108"/>
              <a:gd name="T5" fmla="*/ 2147483647 h 151"/>
              <a:gd name="T6" fmla="*/ 2147483647 w 108"/>
              <a:gd name="T7" fmla="*/ 2147483647 h 151"/>
              <a:gd name="T8" fmla="*/ 2147483647 w 108"/>
              <a:gd name="T9" fmla="*/ 2147483647 h 151"/>
              <a:gd name="T10" fmla="*/ 2147483647 w 108"/>
              <a:gd name="T11" fmla="*/ 2147483647 h 151"/>
              <a:gd name="T12" fmla="*/ 2147483647 w 108"/>
              <a:gd name="T13" fmla="*/ 2147483647 h 151"/>
              <a:gd name="T14" fmla="*/ 2147483647 w 108"/>
              <a:gd name="T15" fmla="*/ 2147483647 h 151"/>
              <a:gd name="T16" fmla="*/ 2147483647 w 108"/>
              <a:gd name="T17" fmla="*/ 2147483647 h 151"/>
              <a:gd name="T18" fmla="*/ 2147483647 w 108"/>
              <a:gd name="T19" fmla="*/ 2147483647 h 151"/>
              <a:gd name="T20" fmla="*/ 2147483647 w 108"/>
              <a:gd name="T21" fmla="*/ 2147483647 h 151"/>
              <a:gd name="T22" fmla="*/ 2147483647 w 108"/>
              <a:gd name="T23" fmla="*/ 2147483647 h 151"/>
              <a:gd name="T24" fmla="*/ 2147483647 w 108"/>
              <a:gd name="T25" fmla="*/ 2147483647 h 151"/>
              <a:gd name="T26" fmla="*/ 2147483647 w 108"/>
              <a:gd name="T27" fmla="*/ 0 h 151"/>
              <a:gd name="T28" fmla="*/ 2147483647 w 108"/>
              <a:gd name="T29" fmla="*/ 2147483647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"/>
              <a:gd name="T46" fmla="*/ 0 h 151"/>
              <a:gd name="T47" fmla="*/ 108 w 108"/>
              <a:gd name="T48" fmla="*/ 151 h 1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8" name="Freeform 273"/>
          <p:cNvSpPr>
            <a:spLocks/>
          </p:cNvSpPr>
          <p:nvPr/>
        </p:nvSpPr>
        <p:spPr bwMode="auto">
          <a:xfrm>
            <a:off x="7535863" y="4416425"/>
            <a:ext cx="115887" cy="92075"/>
          </a:xfrm>
          <a:custGeom>
            <a:avLst/>
            <a:gdLst>
              <a:gd name="T0" fmla="*/ 0 w 90"/>
              <a:gd name="T1" fmla="*/ 2147483647 h 72"/>
              <a:gd name="T2" fmla="*/ 2147483647 w 90"/>
              <a:gd name="T3" fmla="*/ 2147483647 h 72"/>
              <a:gd name="T4" fmla="*/ 2147483647 w 90"/>
              <a:gd name="T5" fmla="*/ 2147483647 h 72"/>
              <a:gd name="T6" fmla="*/ 2147483647 w 90"/>
              <a:gd name="T7" fmla="*/ 0 h 72"/>
              <a:gd name="T8" fmla="*/ 2147483647 w 90"/>
              <a:gd name="T9" fmla="*/ 2147483647 h 72"/>
              <a:gd name="T10" fmla="*/ 2147483647 w 90"/>
              <a:gd name="T11" fmla="*/ 2147483647 h 72"/>
              <a:gd name="T12" fmla="*/ 2147483647 w 90"/>
              <a:gd name="T13" fmla="*/ 2147483647 h 72"/>
              <a:gd name="T14" fmla="*/ 2147483647 w 90"/>
              <a:gd name="T15" fmla="*/ 2147483647 h 72"/>
              <a:gd name="T16" fmla="*/ 2147483647 w 90"/>
              <a:gd name="T17" fmla="*/ 2147483647 h 72"/>
              <a:gd name="T18" fmla="*/ 0 w 90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0"/>
              <a:gd name="T31" fmla="*/ 0 h 72"/>
              <a:gd name="T32" fmla="*/ 90 w 90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9" name="Freeform 333"/>
          <p:cNvSpPr>
            <a:spLocks/>
          </p:cNvSpPr>
          <p:nvPr/>
        </p:nvSpPr>
        <p:spPr bwMode="auto">
          <a:xfrm>
            <a:off x="6692900" y="3143250"/>
            <a:ext cx="777875" cy="390525"/>
          </a:xfrm>
          <a:custGeom>
            <a:avLst/>
            <a:gdLst>
              <a:gd name="T0" fmla="*/ 2147483647 w 595"/>
              <a:gd name="T1" fmla="*/ 2147483647 h 301"/>
              <a:gd name="T2" fmla="*/ 2147483647 w 595"/>
              <a:gd name="T3" fmla="*/ 2147483647 h 301"/>
              <a:gd name="T4" fmla="*/ 2147483647 w 595"/>
              <a:gd name="T5" fmla="*/ 2147483647 h 301"/>
              <a:gd name="T6" fmla="*/ 2147483647 w 595"/>
              <a:gd name="T7" fmla="*/ 2147483647 h 301"/>
              <a:gd name="T8" fmla="*/ 2147483647 w 595"/>
              <a:gd name="T9" fmla="*/ 2147483647 h 301"/>
              <a:gd name="T10" fmla="*/ 2147483647 w 595"/>
              <a:gd name="T11" fmla="*/ 2147483647 h 301"/>
              <a:gd name="T12" fmla="*/ 2147483647 w 595"/>
              <a:gd name="T13" fmla="*/ 2147483647 h 301"/>
              <a:gd name="T14" fmla="*/ 2147483647 w 595"/>
              <a:gd name="T15" fmla="*/ 2147483647 h 301"/>
              <a:gd name="T16" fmla="*/ 2147483647 w 595"/>
              <a:gd name="T17" fmla="*/ 2147483647 h 301"/>
              <a:gd name="T18" fmla="*/ 2147483647 w 595"/>
              <a:gd name="T19" fmla="*/ 2147483647 h 301"/>
              <a:gd name="T20" fmla="*/ 2147483647 w 595"/>
              <a:gd name="T21" fmla="*/ 2147483647 h 301"/>
              <a:gd name="T22" fmla="*/ 2147483647 w 595"/>
              <a:gd name="T23" fmla="*/ 2147483647 h 301"/>
              <a:gd name="T24" fmla="*/ 2147483647 w 595"/>
              <a:gd name="T25" fmla="*/ 2147483647 h 301"/>
              <a:gd name="T26" fmla="*/ 2147483647 w 595"/>
              <a:gd name="T27" fmla="*/ 2147483647 h 301"/>
              <a:gd name="T28" fmla="*/ 2147483647 w 595"/>
              <a:gd name="T29" fmla="*/ 2147483647 h 301"/>
              <a:gd name="T30" fmla="*/ 2147483647 w 595"/>
              <a:gd name="T31" fmla="*/ 2147483647 h 301"/>
              <a:gd name="T32" fmla="*/ 2147483647 w 595"/>
              <a:gd name="T33" fmla="*/ 2147483647 h 301"/>
              <a:gd name="T34" fmla="*/ 2147483647 w 595"/>
              <a:gd name="T35" fmla="*/ 2147483647 h 301"/>
              <a:gd name="T36" fmla="*/ 2147483647 w 595"/>
              <a:gd name="T37" fmla="*/ 2147483647 h 301"/>
              <a:gd name="T38" fmla="*/ 2147483647 w 595"/>
              <a:gd name="T39" fmla="*/ 2147483647 h 301"/>
              <a:gd name="T40" fmla="*/ 2147483647 w 595"/>
              <a:gd name="T41" fmla="*/ 2147483647 h 301"/>
              <a:gd name="T42" fmla="*/ 2147483647 w 595"/>
              <a:gd name="T43" fmla="*/ 0 h 301"/>
              <a:gd name="T44" fmla="*/ 2147483647 w 595"/>
              <a:gd name="T45" fmla="*/ 2147483647 h 301"/>
              <a:gd name="T46" fmla="*/ 2147483647 w 595"/>
              <a:gd name="T47" fmla="*/ 2147483647 h 301"/>
              <a:gd name="T48" fmla="*/ 2147483647 w 595"/>
              <a:gd name="T49" fmla="*/ 2147483647 h 301"/>
              <a:gd name="T50" fmla="*/ 2147483647 w 595"/>
              <a:gd name="T51" fmla="*/ 2147483647 h 301"/>
              <a:gd name="T52" fmla="*/ 2147483647 w 595"/>
              <a:gd name="T53" fmla="*/ 2147483647 h 301"/>
              <a:gd name="T54" fmla="*/ 0 w 595"/>
              <a:gd name="T55" fmla="*/ 2147483647 h 301"/>
              <a:gd name="T56" fmla="*/ 2147483647 w 595"/>
              <a:gd name="T57" fmla="*/ 2147483647 h 301"/>
              <a:gd name="T58" fmla="*/ 2147483647 w 595"/>
              <a:gd name="T59" fmla="*/ 2147483647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95"/>
              <a:gd name="T91" fmla="*/ 0 h 301"/>
              <a:gd name="T92" fmla="*/ 595 w 595"/>
              <a:gd name="T93" fmla="*/ 301 h 30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0" name="Line 449"/>
          <p:cNvSpPr>
            <a:spLocks noChangeShapeType="1"/>
          </p:cNvSpPr>
          <p:nvPr/>
        </p:nvSpPr>
        <p:spPr bwMode="auto">
          <a:xfrm>
            <a:off x="7440613" y="4206875"/>
            <a:ext cx="0" cy="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1" name="Freeform 506"/>
          <p:cNvSpPr>
            <a:spLocks/>
          </p:cNvSpPr>
          <p:nvPr/>
        </p:nvSpPr>
        <p:spPr bwMode="auto">
          <a:xfrm>
            <a:off x="7589838" y="3492500"/>
            <a:ext cx="123825" cy="155575"/>
          </a:xfrm>
          <a:custGeom>
            <a:avLst/>
            <a:gdLst>
              <a:gd name="T0" fmla="*/ 2147483647 w 78"/>
              <a:gd name="T1" fmla="*/ 2147483647 h 98"/>
              <a:gd name="T2" fmla="*/ 2147483647 w 78"/>
              <a:gd name="T3" fmla="*/ 2147483647 h 98"/>
              <a:gd name="T4" fmla="*/ 2147483647 w 78"/>
              <a:gd name="T5" fmla="*/ 2147483647 h 98"/>
              <a:gd name="T6" fmla="*/ 2147483647 w 78"/>
              <a:gd name="T7" fmla="*/ 2147483647 h 98"/>
              <a:gd name="T8" fmla="*/ 0 w 78"/>
              <a:gd name="T9" fmla="*/ 2147483647 h 98"/>
              <a:gd name="T10" fmla="*/ 0 w 78"/>
              <a:gd name="T11" fmla="*/ 2147483647 h 98"/>
              <a:gd name="T12" fmla="*/ 2147483647 w 78"/>
              <a:gd name="T13" fmla="*/ 2147483647 h 98"/>
              <a:gd name="T14" fmla="*/ 2147483647 w 78"/>
              <a:gd name="T15" fmla="*/ 2147483647 h 98"/>
              <a:gd name="T16" fmla="*/ 2147483647 w 78"/>
              <a:gd name="T17" fmla="*/ 2147483647 h 98"/>
              <a:gd name="T18" fmla="*/ 2147483647 w 78"/>
              <a:gd name="T19" fmla="*/ 2147483647 h 98"/>
              <a:gd name="T20" fmla="*/ 2147483647 w 78"/>
              <a:gd name="T21" fmla="*/ 2147483647 h 98"/>
              <a:gd name="T22" fmla="*/ 2147483647 w 78"/>
              <a:gd name="T23" fmla="*/ 2147483647 h 98"/>
              <a:gd name="T24" fmla="*/ 2147483647 w 78"/>
              <a:gd name="T25" fmla="*/ 2147483647 h 98"/>
              <a:gd name="T26" fmla="*/ 2147483647 w 78"/>
              <a:gd name="T27" fmla="*/ 2147483647 h 98"/>
              <a:gd name="T28" fmla="*/ 2147483647 w 78"/>
              <a:gd name="T29" fmla="*/ 2147483647 h 98"/>
              <a:gd name="T30" fmla="*/ 2147483647 w 78"/>
              <a:gd name="T31" fmla="*/ 2147483647 h 98"/>
              <a:gd name="T32" fmla="*/ 2147483647 w 78"/>
              <a:gd name="T33" fmla="*/ 2147483647 h 98"/>
              <a:gd name="T34" fmla="*/ 2147483647 w 78"/>
              <a:gd name="T35" fmla="*/ 2147483647 h 98"/>
              <a:gd name="T36" fmla="*/ 2147483647 w 78"/>
              <a:gd name="T37" fmla="*/ 2147483647 h 98"/>
              <a:gd name="T38" fmla="*/ 2147483647 w 78"/>
              <a:gd name="T39" fmla="*/ 2147483647 h 98"/>
              <a:gd name="T40" fmla="*/ 2147483647 w 78"/>
              <a:gd name="T41" fmla="*/ 2147483647 h 98"/>
              <a:gd name="T42" fmla="*/ 2147483647 w 78"/>
              <a:gd name="T43" fmla="*/ 2147483647 h 98"/>
              <a:gd name="T44" fmla="*/ 2147483647 w 78"/>
              <a:gd name="T45" fmla="*/ 2147483647 h 98"/>
              <a:gd name="T46" fmla="*/ 2147483647 w 78"/>
              <a:gd name="T47" fmla="*/ 2147483647 h 98"/>
              <a:gd name="T48" fmla="*/ 2147483647 w 78"/>
              <a:gd name="T49" fmla="*/ 2147483647 h 98"/>
              <a:gd name="T50" fmla="*/ 2147483647 w 78"/>
              <a:gd name="T51" fmla="*/ 2147483647 h 98"/>
              <a:gd name="T52" fmla="*/ 2147483647 w 78"/>
              <a:gd name="T53" fmla="*/ 2147483647 h 98"/>
              <a:gd name="T54" fmla="*/ 2147483647 w 78"/>
              <a:gd name="T55" fmla="*/ 2147483647 h 98"/>
              <a:gd name="T56" fmla="*/ 2147483647 w 78"/>
              <a:gd name="T57" fmla="*/ 2147483647 h 98"/>
              <a:gd name="T58" fmla="*/ 2147483647 w 78"/>
              <a:gd name="T59" fmla="*/ 2147483647 h 98"/>
              <a:gd name="T60" fmla="*/ 2147483647 w 78"/>
              <a:gd name="T61" fmla="*/ 2147483647 h 98"/>
              <a:gd name="T62" fmla="*/ 2147483647 w 78"/>
              <a:gd name="T63" fmla="*/ 0 h 98"/>
              <a:gd name="T64" fmla="*/ 2147483647 w 78"/>
              <a:gd name="T65" fmla="*/ 2147483647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8"/>
              <a:gd name="T100" fmla="*/ 0 h 98"/>
              <a:gd name="T101" fmla="*/ 78 w 78"/>
              <a:gd name="T102" fmla="*/ 98 h 9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" name="Freeform 517"/>
          <p:cNvSpPr>
            <a:spLocks/>
          </p:cNvSpPr>
          <p:nvPr/>
        </p:nvSpPr>
        <p:spPr bwMode="auto">
          <a:xfrm>
            <a:off x="7637463" y="3632200"/>
            <a:ext cx="85725" cy="104775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2147483647 w 54"/>
              <a:gd name="T7" fmla="*/ 2147483647 h 66"/>
              <a:gd name="T8" fmla="*/ 0 w 54"/>
              <a:gd name="T9" fmla="*/ 2147483647 h 66"/>
              <a:gd name="T10" fmla="*/ 0 w 54"/>
              <a:gd name="T11" fmla="*/ 2147483647 h 66"/>
              <a:gd name="T12" fmla="*/ 2147483647 w 54"/>
              <a:gd name="T13" fmla="*/ 2147483647 h 66"/>
              <a:gd name="T14" fmla="*/ 2147483647 w 54"/>
              <a:gd name="T15" fmla="*/ 2147483647 h 66"/>
              <a:gd name="T16" fmla="*/ 2147483647 w 54"/>
              <a:gd name="T17" fmla="*/ 2147483647 h 66"/>
              <a:gd name="T18" fmla="*/ 2147483647 w 54"/>
              <a:gd name="T19" fmla="*/ 2147483647 h 66"/>
              <a:gd name="T20" fmla="*/ 2147483647 w 54"/>
              <a:gd name="T21" fmla="*/ 2147483647 h 66"/>
              <a:gd name="T22" fmla="*/ 2147483647 w 54"/>
              <a:gd name="T23" fmla="*/ 2147483647 h 66"/>
              <a:gd name="T24" fmla="*/ 2147483647 w 54"/>
              <a:gd name="T25" fmla="*/ 2147483647 h 66"/>
              <a:gd name="T26" fmla="*/ 2147483647 w 54"/>
              <a:gd name="T27" fmla="*/ 0 h 66"/>
              <a:gd name="T28" fmla="*/ 2147483647 w 54"/>
              <a:gd name="T29" fmla="*/ 2147483647 h 66"/>
              <a:gd name="T30" fmla="*/ 2147483647 w 54"/>
              <a:gd name="T31" fmla="*/ 2147483647 h 66"/>
              <a:gd name="T32" fmla="*/ 2147483647 w 54"/>
              <a:gd name="T33" fmla="*/ 2147483647 h 66"/>
              <a:gd name="T34" fmla="*/ 2147483647 w 54"/>
              <a:gd name="T35" fmla="*/ 2147483647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"/>
              <a:gd name="T55" fmla="*/ 0 h 66"/>
              <a:gd name="T56" fmla="*/ 54 w 54"/>
              <a:gd name="T57" fmla="*/ 66 h 6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3" name="Freeform 411"/>
          <p:cNvSpPr>
            <a:spLocks/>
          </p:cNvSpPr>
          <p:nvPr/>
        </p:nvSpPr>
        <p:spPr bwMode="auto">
          <a:xfrm>
            <a:off x="2919413" y="5365750"/>
            <a:ext cx="127000" cy="166688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0 h 114"/>
              <a:gd name="T6" fmla="*/ 2147483647 w 102"/>
              <a:gd name="T7" fmla="*/ 2147483647 h 114"/>
              <a:gd name="T8" fmla="*/ 0 w 102"/>
              <a:gd name="T9" fmla="*/ 2147483647 h 114"/>
              <a:gd name="T10" fmla="*/ 0 w 102"/>
              <a:gd name="T11" fmla="*/ 2147483647 h 114"/>
              <a:gd name="T12" fmla="*/ 2147483647 w 102"/>
              <a:gd name="T13" fmla="*/ 2147483647 h 114"/>
              <a:gd name="T14" fmla="*/ 2147483647 w 102"/>
              <a:gd name="T15" fmla="*/ 2147483647 h 114"/>
              <a:gd name="T16" fmla="*/ 2147483647 w 102"/>
              <a:gd name="T17" fmla="*/ 2147483647 h 114"/>
              <a:gd name="T18" fmla="*/ 2147483647 w 102"/>
              <a:gd name="T19" fmla="*/ 2147483647 h 114"/>
              <a:gd name="T20" fmla="*/ 2147483647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114"/>
              <a:gd name="T41" fmla="*/ 102 w 102"/>
              <a:gd name="T42" fmla="*/ 114 h 1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4" name="Freeform 420"/>
          <p:cNvSpPr>
            <a:spLocks/>
          </p:cNvSpPr>
          <p:nvPr/>
        </p:nvSpPr>
        <p:spPr bwMode="auto">
          <a:xfrm>
            <a:off x="2371725" y="4675188"/>
            <a:ext cx="320675" cy="392112"/>
          </a:xfrm>
          <a:custGeom>
            <a:avLst/>
            <a:gdLst>
              <a:gd name="T0" fmla="*/ 2147483647 w 240"/>
              <a:gd name="T1" fmla="*/ 2147483647 h 337"/>
              <a:gd name="T2" fmla="*/ 2147483647 w 240"/>
              <a:gd name="T3" fmla="*/ 2147483647 h 337"/>
              <a:gd name="T4" fmla="*/ 2147483647 w 240"/>
              <a:gd name="T5" fmla="*/ 2147483647 h 337"/>
              <a:gd name="T6" fmla="*/ 2147483647 w 240"/>
              <a:gd name="T7" fmla="*/ 2147483647 h 337"/>
              <a:gd name="T8" fmla="*/ 2147483647 w 240"/>
              <a:gd name="T9" fmla="*/ 2147483647 h 337"/>
              <a:gd name="T10" fmla="*/ 2147483647 w 240"/>
              <a:gd name="T11" fmla="*/ 2147483647 h 337"/>
              <a:gd name="T12" fmla="*/ 2147483647 w 240"/>
              <a:gd name="T13" fmla="*/ 2147483647 h 337"/>
              <a:gd name="T14" fmla="*/ 2147483647 w 240"/>
              <a:gd name="T15" fmla="*/ 2147483647 h 337"/>
              <a:gd name="T16" fmla="*/ 2147483647 w 240"/>
              <a:gd name="T17" fmla="*/ 2147483647 h 337"/>
              <a:gd name="T18" fmla="*/ 2147483647 w 240"/>
              <a:gd name="T19" fmla="*/ 2147483647 h 337"/>
              <a:gd name="T20" fmla="*/ 2147483647 w 240"/>
              <a:gd name="T21" fmla="*/ 2147483647 h 337"/>
              <a:gd name="T22" fmla="*/ 2147483647 w 240"/>
              <a:gd name="T23" fmla="*/ 2147483647 h 337"/>
              <a:gd name="T24" fmla="*/ 2147483647 w 240"/>
              <a:gd name="T25" fmla="*/ 2147483647 h 337"/>
              <a:gd name="T26" fmla="*/ 2147483647 w 240"/>
              <a:gd name="T27" fmla="*/ 0 h 337"/>
              <a:gd name="T28" fmla="*/ 2147483647 w 240"/>
              <a:gd name="T29" fmla="*/ 0 h 337"/>
              <a:gd name="T30" fmla="*/ 2147483647 w 240"/>
              <a:gd name="T31" fmla="*/ 2147483647 h 337"/>
              <a:gd name="T32" fmla="*/ 2147483647 w 240"/>
              <a:gd name="T33" fmla="*/ 2147483647 h 337"/>
              <a:gd name="T34" fmla="*/ 2147483647 w 240"/>
              <a:gd name="T35" fmla="*/ 2147483647 h 337"/>
              <a:gd name="T36" fmla="*/ 2147483647 w 240"/>
              <a:gd name="T37" fmla="*/ 2147483647 h 337"/>
              <a:gd name="T38" fmla="*/ 2147483647 w 240"/>
              <a:gd name="T39" fmla="*/ 2147483647 h 337"/>
              <a:gd name="T40" fmla="*/ 2147483647 w 240"/>
              <a:gd name="T41" fmla="*/ 2147483647 h 337"/>
              <a:gd name="T42" fmla="*/ 0 w 240"/>
              <a:gd name="T43" fmla="*/ 2147483647 h 337"/>
              <a:gd name="T44" fmla="*/ 2147483647 w 240"/>
              <a:gd name="T45" fmla="*/ 2147483647 h 337"/>
              <a:gd name="T46" fmla="*/ 2147483647 w 240"/>
              <a:gd name="T47" fmla="*/ 2147483647 h 337"/>
              <a:gd name="T48" fmla="*/ 2147483647 w 240"/>
              <a:gd name="T49" fmla="*/ 2147483647 h 337"/>
              <a:gd name="T50" fmla="*/ 2147483647 w 240"/>
              <a:gd name="T51" fmla="*/ 2147483647 h 337"/>
              <a:gd name="T52" fmla="*/ 2147483647 w 240"/>
              <a:gd name="T53" fmla="*/ 2147483647 h 337"/>
              <a:gd name="T54" fmla="*/ 2147483647 w 240"/>
              <a:gd name="T55" fmla="*/ 2147483647 h 337"/>
              <a:gd name="T56" fmla="*/ 2147483647 w 240"/>
              <a:gd name="T57" fmla="*/ 2147483647 h 337"/>
              <a:gd name="T58" fmla="*/ 2147483647 w 240"/>
              <a:gd name="T59" fmla="*/ 2147483647 h 337"/>
              <a:gd name="T60" fmla="*/ 2147483647 w 240"/>
              <a:gd name="T61" fmla="*/ 2147483647 h 337"/>
              <a:gd name="T62" fmla="*/ 2147483647 w 240"/>
              <a:gd name="T63" fmla="*/ 2147483647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0"/>
              <a:gd name="T97" fmla="*/ 0 h 337"/>
              <a:gd name="T98" fmla="*/ 240 w 240"/>
              <a:gd name="T99" fmla="*/ 337 h 3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5" name="Freeform 413"/>
          <p:cNvSpPr>
            <a:spLocks/>
          </p:cNvSpPr>
          <p:nvPr/>
        </p:nvSpPr>
        <p:spPr bwMode="auto">
          <a:xfrm>
            <a:off x="2576513" y="4551363"/>
            <a:ext cx="884237" cy="91122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0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0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2147483647 h 10000"/>
              <a:gd name="T68" fmla="*/ 2147483647 w 10000"/>
              <a:gd name="T69" fmla="*/ 2147483647 h 10000"/>
              <a:gd name="T70" fmla="*/ 2147483647 w 10000"/>
              <a:gd name="T71" fmla="*/ 2147483647 h 10000"/>
              <a:gd name="T72" fmla="*/ 2147483647 w 10000"/>
              <a:gd name="T73" fmla="*/ 2147483647 h 10000"/>
              <a:gd name="T74" fmla="*/ 2147483647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000"/>
              <a:gd name="T124" fmla="*/ 0 h 10000"/>
              <a:gd name="T125" fmla="*/ 10000 w 10000"/>
              <a:gd name="T126" fmla="*/ 10000 h 1000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rgbClr val="FFFF00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6" name="Freeform 409"/>
          <p:cNvSpPr>
            <a:spLocks/>
          </p:cNvSpPr>
          <p:nvPr/>
        </p:nvSpPr>
        <p:spPr bwMode="auto">
          <a:xfrm>
            <a:off x="2563813" y="5153025"/>
            <a:ext cx="473075" cy="947738"/>
          </a:xfrm>
          <a:custGeom>
            <a:avLst/>
            <a:gdLst>
              <a:gd name="T0" fmla="*/ 2147483647 w 10000"/>
              <a:gd name="T1" fmla="*/ 2147483647 h 10001"/>
              <a:gd name="T2" fmla="*/ 2147483647 w 10000"/>
              <a:gd name="T3" fmla="*/ 2147483647 h 10001"/>
              <a:gd name="T4" fmla="*/ 2147483647 w 10000"/>
              <a:gd name="T5" fmla="*/ 2147483647 h 10001"/>
              <a:gd name="T6" fmla="*/ 2147483647 w 10000"/>
              <a:gd name="T7" fmla="*/ 2147483647 h 10001"/>
              <a:gd name="T8" fmla="*/ 2147483647 w 10000"/>
              <a:gd name="T9" fmla="*/ 2147483647 h 10001"/>
              <a:gd name="T10" fmla="*/ 2147483647 w 10000"/>
              <a:gd name="T11" fmla="*/ 2147483647 h 10001"/>
              <a:gd name="T12" fmla="*/ 2147483647 w 10000"/>
              <a:gd name="T13" fmla="*/ 2147483647 h 10001"/>
              <a:gd name="T14" fmla="*/ 2147483647 w 10000"/>
              <a:gd name="T15" fmla="*/ 2147483647 h 10001"/>
              <a:gd name="T16" fmla="*/ 2147483647 w 10000"/>
              <a:gd name="T17" fmla="*/ 2147483647 h 10001"/>
              <a:gd name="T18" fmla="*/ 2147483647 w 10000"/>
              <a:gd name="T19" fmla="*/ 2147483647 h 10001"/>
              <a:gd name="T20" fmla="*/ 2147483647 w 10000"/>
              <a:gd name="T21" fmla="*/ 2147483647 h 10001"/>
              <a:gd name="T22" fmla="*/ 2147483647 w 10000"/>
              <a:gd name="T23" fmla="*/ 2147483647 h 10001"/>
              <a:gd name="T24" fmla="*/ 2147483647 w 10000"/>
              <a:gd name="T25" fmla="*/ 2147483647 h 10001"/>
              <a:gd name="T26" fmla="*/ 2147483647 w 10000"/>
              <a:gd name="T27" fmla="*/ 2147483647 h 10001"/>
              <a:gd name="T28" fmla="*/ 2147483647 w 10000"/>
              <a:gd name="T29" fmla="*/ 0 h 10001"/>
              <a:gd name="T30" fmla="*/ 2147483647 w 10000"/>
              <a:gd name="T31" fmla="*/ 2147483647 h 10001"/>
              <a:gd name="T32" fmla="*/ 2147483647 w 10000"/>
              <a:gd name="T33" fmla="*/ 2147483647 h 10001"/>
              <a:gd name="T34" fmla="*/ 2147483647 w 10000"/>
              <a:gd name="T35" fmla="*/ 2147483647 h 10001"/>
              <a:gd name="T36" fmla="*/ 2147483647 w 10000"/>
              <a:gd name="T37" fmla="*/ 2147483647 h 10001"/>
              <a:gd name="T38" fmla="*/ 2147483647 w 10000"/>
              <a:gd name="T39" fmla="*/ 2147483647 h 10001"/>
              <a:gd name="T40" fmla="*/ 2147483647 w 10000"/>
              <a:gd name="T41" fmla="*/ 2147483647 h 10001"/>
              <a:gd name="T42" fmla="*/ 2147483647 w 10000"/>
              <a:gd name="T43" fmla="*/ 2147483647 h 10001"/>
              <a:gd name="T44" fmla="*/ 2147483647 w 10000"/>
              <a:gd name="T45" fmla="*/ 2147483647 h 10001"/>
              <a:gd name="T46" fmla="*/ 2147483647 w 10000"/>
              <a:gd name="T47" fmla="*/ 2147483647 h 10001"/>
              <a:gd name="T48" fmla="*/ 2147483647 w 10000"/>
              <a:gd name="T49" fmla="*/ 2147483647 h 10001"/>
              <a:gd name="T50" fmla="*/ 2147483647 w 10000"/>
              <a:gd name="T51" fmla="*/ 2147483647 h 10001"/>
              <a:gd name="T52" fmla="*/ 2147483647 w 10000"/>
              <a:gd name="T53" fmla="*/ 2147483647 h 10001"/>
              <a:gd name="T54" fmla="*/ 2147483647 w 10000"/>
              <a:gd name="T55" fmla="*/ 2147483647 h 10001"/>
              <a:gd name="T56" fmla="*/ 2147483647 w 10000"/>
              <a:gd name="T57" fmla="*/ 2147483647 h 10001"/>
              <a:gd name="T58" fmla="*/ 2147483647 w 10000"/>
              <a:gd name="T59" fmla="*/ 2147483647 h 10001"/>
              <a:gd name="T60" fmla="*/ 2147483647 w 10000"/>
              <a:gd name="T61" fmla="*/ 2147483647 h 10001"/>
              <a:gd name="T62" fmla="*/ 2147483647 w 10000"/>
              <a:gd name="T63" fmla="*/ 2147483647 h 10001"/>
              <a:gd name="T64" fmla="*/ 2147483647 w 10000"/>
              <a:gd name="T65" fmla="*/ 2147483647 h 10001"/>
              <a:gd name="T66" fmla="*/ 0 w 10000"/>
              <a:gd name="T67" fmla="*/ 2147483647 h 10001"/>
              <a:gd name="T68" fmla="*/ 2147483647 w 10000"/>
              <a:gd name="T69" fmla="*/ 2147483647 h 10001"/>
              <a:gd name="T70" fmla="*/ 2147483647 w 10000"/>
              <a:gd name="T71" fmla="*/ 2147483647 h 10001"/>
              <a:gd name="T72" fmla="*/ 2147483647 w 10000"/>
              <a:gd name="T73" fmla="*/ 2147483647 h 10001"/>
              <a:gd name="T74" fmla="*/ 2147483647 w 10000"/>
              <a:gd name="T75" fmla="*/ 2147483647 h 10001"/>
              <a:gd name="T76" fmla="*/ 2147483647 w 10000"/>
              <a:gd name="T77" fmla="*/ 2147483647 h 10001"/>
              <a:gd name="T78" fmla="*/ 2147483647 w 10000"/>
              <a:gd name="T79" fmla="*/ 2147483647 h 10001"/>
              <a:gd name="T80" fmla="*/ 2147483647 w 10000"/>
              <a:gd name="T81" fmla="*/ 2147483647 h 10001"/>
              <a:gd name="T82" fmla="*/ 2147483647 w 10000"/>
              <a:gd name="T83" fmla="*/ 2147483647 h 10001"/>
              <a:gd name="T84" fmla="*/ 2147483647 w 10000"/>
              <a:gd name="T85" fmla="*/ 2147483647 h 10001"/>
              <a:gd name="T86" fmla="*/ 2147483647 w 10000"/>
              <a:gd name="T87" fmla="*/ 2147483647 h 10001"/>
              <a:gd name="T88" fmla="*/ 2147483647 w 10000"/>
              <a:gd name="T89" fmla="*/ 2147483647 h 10001"/>
              <a:gd name="T90" fmla="*/ 2147483647 w 10000"/>
              <a:gd name="T91" fmla="*/ 2147483647 h 10001"/>
              <a:gd name="T92" fmla="*/ 2147483647 w 10000"/>
              <a:gd name="T93" fmla="*/ 2147483647 h 10001"/>
              <a:gd name="T94" fmla="*/ 2147483647 w 10000"/>
              <a:gd name="T95" fmla="*/ 2147483647 h 10001"/>
              <a:gd name="T96" fmla="*/ 2147483647 w 10000"/>
              <a:gd name="T97" fmla="*/ 2147483647 h 10001"/>
              <a:gd name="T98" fmla="*/ 2147483647 w 10000"/>
              <a:gd name="T99" fmla="*/ 2147483647 h 10001"/>
              <a:gd name="T100" fmla="*/ 2147483647 w 10000"/>
              <a:gd name="T101" fmla="*/ 2147483647 h 10001"/>
              <a:gd name="T102" fmla="*/ 2147483647 w 10000"/>
              <a:gd name="T103" fmla="*/ 2147483647 h 10001"/>
              <a:gd name="T104" fmla="*/ 2147483647 w 10000"/>
              <a:gd name="T105" fmla="*/ 2147483647 h 10001"/>
              <a:gd name="T106" fmla="*/ 2147483647 w 10000"/>
              <a:gd name="T107" fmla="*/ 2147483647 h 10001"/>
              <a:gd name="T108" fmla="*/ 2147483647 w 10000"/>
              <a:gd name="T109" fmla="*/ 2147483647 h 10001"/>
              <a:gd name="T110" fmla="*/ 2147483647 w 10000"/>
              <a:gd name="T111" fmla="*/ 2147483647 h 10001"/>
              <a:gd name="T112" fmla="*/ 2147483647 w 10000"/>
              <a:gd name="T113" fmla="*/ 2147483647 h 10001"/>
              <a:gd name="T114" fmla="*/ 2147483647 w 10000"/>
              <a:gd name="T115" fmla="*/ 2147483647 h 10001"/>
              <a:gd name="T116" fmla="*/ 2147483647 w 10000"/>
              <a:gd name="T117" fmla="*/ 2147483647 h 10001"/>
              <a:gd name="T118" fmla="*/ 2147483647 w 10000"/>
              <a:gd name="T119" fmla="*/ 2147483647 h 10001"/>
              <a:gd name="T120" fmla="*/ 2147483647 w 10000"/>
              <a:gd name="T121" fmla="*/ 2147483647 h 10001"/>
              <a:gd name="T122" fmla="*/ 2147483647 w 10000"/>
              <a:gd name="T123" fmla="*/ 2147483647 h 10001"/>
              <a:gd name="T124" fmla="*/ 2147483647 w 10000"/>
              <a:gd name="T125" fmla="*/ 2147483647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000"/>
              <a:gd name="T190" fmla="*/ 0 h 10001"/>
              <a:gd name="T191" fmla="*/ 10000 w 10000"/>
              <a:gd name="T192" fmla="*/ 10001 h 100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7" name="Freeform 444"/>
          <p:cNvSpPr>
            <a:spLocks/>
          </p:cNvSpPr>
          <p:nvPr/>
        </p:nvSpPr>
        <p:spPr bwMode="auto">
          <a:xfrm>
            <a:off x="2500313" y="5053013"/>
            <a:ext cx="242887" cy="1179512"/>
          </a:xfrm>
          <a:custGeom>
            <a:avLst/>
            <a:gdLst>
              <a:gd name="T0" fmla="*/ 2147483647 w 14463"/>
              <a:gd name="T1" fmla="*/ 2147483647 h 11339"/>
              <a:gd name="T2" fmla="*/ 2147483647 w 14463"/>
              <a:gd name="T3" fmla="*/ 0 h 11339"/>
              <a:gd name="T4" fmla="*/ 2147483647 w 14463"/>
              <a:gd name="T5" fmla="*/ 2147483647 h 11339"/>
              <a:gd name="T6" fmla="*/ 2147483647 w 14463"/>
              <a:gd name="T7" fmla="*/ 2147483647 h 11339"/>
              <a:gd name="T8" fmla="*/ 2147483647 w 14463"/>
              <a:gd name="T9" fmla="*/ 2147483647 h 11339"/>
              <a:gd name="T10" fmla="*/ 2147483647 w 14463"/>
              <a:gd name="T11" fmla="*/ 2147483647 h 11339"/>
              <a:gd name="T12" fmla="*/ 2147483647 w 14463"/>
              <a:gd name="T13" fmla="*/ 2147483647 h 11339"/>
              <a:gd name="T14" fmla="*/ 2147483647 w 14463"/>
              <a:gd name="T15" fmla="*/ 2147483647 h 11339"/>
              <a:gd name="T16" fmla="*/ 2147483647 w 14463"/>
              <a:gd name="T17" fmla="*/ 2147483647 h 11339"/>
              <a:gd name="T18" fmla="*/ 2147483647 w 14463"/>
              <a:gd name="T19" fmla="*/ 2147483647 h 11339"/>
              <a:gd name="T20" fmla="*/ 2147483647 w 14463"/>
              <a:gd name="T21" fmla="*/ 2147483647 h 11339"/>
              <a:gd name="T22" fmla="*/ 2147483647 w 14463"/>
              <a:gd name="T23" fmla="*/ 2147483647 h 11339"/>
              <a:gd name="T24" fmla="*/ 2147483647 w 14463"/>
              <a:gd name="T25" fmla="*/ 2147483647 h 11339"/>
              <a:gd name="T26" fmla="*/ 2147483647 w 14463"/>
              <a:gd name="T27" fmla="*/ 2147483647 h 11339"/>
              <a:gd name="T28" fmla="*/ 2147483647 w 14463"/>
              <a:gd name="T29" fmla="*/ 2147483647 h 11339"/>
              <a:gd name="T30" fmla="*/ 2147483647 w 14463"/>
              <a:gd name="T31" fmla="*/ 2147483647 h 11339"/>
              <a:gd name="T32" fmla="*/ 2147483647 w 14463"/>
              <a:gd name="T33" fmla="*/ 2147483647 h 11339"/>
              <a:gd name="T34" fmla="*/ 2147483647 w 14463"/>
              <a:gd name="T35" fmla="*/ 2147483647 h 11339"/>
              <a:gd name="T36" fmla="*/ 2147483647 w 14463"/>
              <a:gd name="T37" fmla="*/ 2147483647 h 11339"/>
              <a:gd name="T38" fmla="*/ 2147483647 w 14463"/>
              <a:gd name="T39" fmla="*/ 2147483647 h 11339"/>
              <a:gd name="T40" fmla="*/ 2147483647 w 14463"/>
              <a:gd name="T41" fmla="*/ 2147483647 h 11339"/>
              <a:gd name="T42" fmla="*/ 2147483647 w 14463"/>
              <a:gd name="T43" fmla="*/ 2147483647 h 11339"/>
              <a:gd name="T44" fmla="*/ 2147483647 w 14463"/>
              <a:gd name="T45" fmla="*/ 2147483647 h 11339"/>
              <a:gd name="T46" fmla="*/ 2147483647 w 14463"/>
              <a:gd name="T47" fmla="*/ 2147483647 h 11339"/>
              <a:gd name="T48" fmla="*/ 2147483647 w 14463"/>
              <a:gd name="T49" fmla="*/ 2147483647 h 11339"/>
              <a:gd name="T50" fmla="*/ 2147483647 w 14463"/>
              <a:gd name="T51" fmla="*/ 2147483647 h 11339"/>
              <a:gd name="T52" fmla="*/ 2147483647 w 14463"/>
              <a:gd name="T53" fmla="*/ 2147483647 h 11339"/>
              <a:gd name="T54" fmla="*/ 2147483647 w 14463"/>
              <a:gd name="T55" fmla="*/ 2147483647 h 11339"/>
              <a:gd name="T56" fmla="*/ 2147483647 w 14463"/>
              <a:gd name="T57" fmla="*/ 2147483647 h 11339"/>
              <a:gd name="T58" fmla="*/ 2147483647 w 14463"/>
              <a:gd name="T59" fmla="*/ 2147483647 h 11339"/>
              <a:gd name="T60" fmla="*/ 2147483647 w 14463"/>
              <a:gd name="T61" fmla="*/ 2147483647 h 11339"/>
              <a:gd name="T62" fmla="*/ 2147483647 w 14463"/>
              <a:gd name="T63" fmla="*/ 2147483647 h 11339"/>
              <a:gd name="T64" fmla="*/ 0 w 14463"/>
              <a:gd name="T65" fmla="*/ 2147483647 h 11339"/>
              <a:gd name="T66" fmla="*/ 2147483647 w 14463"/>
              <a:gd name="T67" fmla="*/ 2147483647 h 11339"/>
              <a:gd name="T68" fmla="*/ 2147483647 w 14463"/>
              <a:gd name="T69" fmla="*/ 2147483647 h 11339"/>
              <a:gd name="T70" fmla="*/ 2147483647 w 14463"/>
              <a:gd name="T71" fmla="*/ 2147483647 h 11339"/>
              <a:gd name="T72" fmla="*/ 2147483647 w 14463"/>
              <a:gd name="T73" fmla="*/ 2147483647 h 11339"/>
              <a:gd name="T74" fmla="*/ 2147483647 w 14463"/>
              <a:gd name="T75" fmla="*/ 2147483647 h 11339"/>
              <a:gd name="T76" fmla="*/ 2147483647 w 14463"/>
              <a:gd name="T77" fmla="*/ 2147483647 h 11339"/>
              <a:gd name="T78" fmla="*/ 2147483647 w 14463"/>
              <a:gd name="T79" fmla="*/ 2147483647 h 11339"/>
              <a:gd name="T80" fmla="*/ 2147483647 w 14463"/>
              <a:gd name="T81" fmla="*/ 2147483647 h 11339"/>
              <a:gd name="T82" fmla="*/ 2147483647 w 14463"/>
              <a:gd name="T83" fmla="*/ 2147483647 h 11339"/>
              <a:gd name="T84" fmla="*/ 2147483647 w 14463"/>
              <a:gd name="T85" fmla="*/ 2147483647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463"/>
              <a:gd name="T130" fmla="*/ 0 h 11339"/>
              <a:gd name="T131" fmla="*/ 14463 w 14463"/>
              <a:gd name="T132" fmla="*/ 11339 h 1133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8" name="Freeform 410"/>
          <p:cNvSpPr>
            <a:spLocks/>
          </p:cNvSpPr>
          <p:nvPr/>
        </p:nvSpPr>
        <p:spPr bwMode="auto">
          <a:xfrm>
            <a:off x="2820988" y="5105400"/>
            <a:ext cx="200025" cy="187325"/>
          </a:xfrm>
          <a:custGeom>
            <a:avLst/>
            <a:gdLst>
              <a:gd name="T0" fmla="*/ 2147483647 w 168"/>
              <a:gd name="T1" fmla="*/ 0 h 156"/>
              <a:gd name="T2" fmla="*/ 0 w 168"/>
              <a:gd name="T3" fmla="*/ 2147483647 h 156"/>
              <a:gd name="T4" fmla="*/ 0 w 168"/>
              <a:gd name="T5" fmla="*/ 2147483647 h 156"/>
              <a:gd name="T6" fmla="*/ 2147483647 w 168"/>
              <a:gd name="T7" fmla="*/ 2147483647 h 156"/>
              <a:gd name="T8" fmla="*/ 2147483647 w 168"/>
              <a:gd name="T9" fmla="*/ 2147483647 h 156"/>
              <a:gd name="T10" fmla="*/ 2147483647 w 168"/>
              <a:gd name="T11" fmla="*/ 2147483647 h 156"/>
              <a:gd name="T12" fmla="*/ 2147483647 w 168"/>
              <a:gd name="T13" fmla="*/ 2147483647 h 156"/>
              <a:gd name="T14" fmla="*/ 2147483647 w 168"/>
              <a:gd name="T15" fmla="*/ 2147483647 h 156"/>
              <a:gd name="T16" fmla="*/ 2147483647 w 168"/>
              <a:gd name="T17" fmla="*/ 2147483647 h 156"/>
              <a:gd name="T18" fmla="*/ 2147483647 w 168"/>
              <a:gd name="T19" fmla="*/ 2147483647 h 156"/>
              <a:gd name="T20" fmla="*/ 2147483647 w 168"/>
              <a:gd name="T21" fmla="*/ 2147483647 h 156"/>
              <a:gd name="T22" fmla="*/ 2147483647 w 168"/>
              <a:gd name="T23" fmla="*/ 2147483647 h 156"/>
              <a:gd name="T24" fmla="*/ 2147483647 w 168"/>
              <a:gd name="T25" fmla="*/ 2147483647 h 156"/>
              <a:gd name="T26" fmla="*/ 2147483647 w 168"/>
              <a:gd name="T27" fmla="*/ 2147483647 h 156"/>
              <a:gd name="T28" fmla="*/ 2147483647 w 168"/>
              <a:gd name="T29" fmla="*/ 2147483647 h 156"/>
              <a:gd name="T30" fmla="*/ 2147483647 w 168"/>
              <a:gd name="T31" fmla="*/ 2147483647 h 156"/>
              <a:gd name="T32" fmla="*/ 2147483647 w 168"/>
              <a:gd name="T33" fmla="*/ 2147483647 h 156"/>
              <a:gd name="T34" fmla="*/ 2147483647 w 168"/>
              <a:gd name="T35" fmla="*/ 2147483647 h 156"/>
              <a:gd name="T36" fmla="*/ 2147483647 w 168"/>
              <a:gd name="T37" fmla="*/ 0 h 156"/>
              <a:gd name="T38" fmla="*/ 2147483647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8"/>
              <a:gd name="T61" fmla="*/ 0 h 156"/>
              <a:gd name="T62" fmla="*/ 168 w 168"/>
              <a:gd name="T63" fmla="*/ 156 h 1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9" name="Freeform 412"/>
          <p:cNvSpPr>
            <a:spLocks/>
          </p:cNvSpPr>
          <p:nvPr/>
        </p:nvSpPr>
        <p:spPr bwMode="auto">
          <a:xfrm>
            <a:off x="2667000" y="4897438"/>
            <a:ext cx="266700" cy="287337"/>
          </a:xfrm>
          <a:custGeom>
            <a:avLst/>
            <a:gdLst>
              <a:gd name="T0" fmla="*/ 2147483647 w 10141"/>
              <a:gd name="T1" fmla="*/ 2147483647 h 10000"/>
              <a:gd name="T2" fmla="*/ 2147483647 w 10141"/>
              <a:gd name="T3" fmla="*/ 2147483647 h 10000"/>
              <a:gd name="T4" fmla="*/ 2147483647 w 10141"/>
              <a:gd name="T5" fmla="*/ 2147483647 h 10000"/>
              <a:gd name="T6" fmla="*/ 2147483647 w 10141"/>
              <a:gd name="T7" fmla="*/ 2147483647 h 10000"/>
              <a:gd name="T8" fmla="*/ 2147483647 w 10141"/>
              <a:gd name="T9" fmla="*/ 2147483647 h 10000"/>
              <a:gd name="T10" fmla="*/ 2147483647 w 10141"/>
              <a:gd name="T11" fmla="*/ 2147483647 h 10000"/>
              <a:gd name="T12" fmla="*/ 2147483647 w 10141"/>
              <a:gd name="T13" fmla="*/ 2147483647 h 10000"/>
              <a:gd name="T14" fmla="*/ 2147483647 w 10141"/>
              <a:gd name="T15" fmla="*/ 2147483647 h 10000"/>
              <a:gd name="T16" fmla="*/ 2147483647 w 10141"/>
              <a:gd name="T17" fmla="*/ 2147483647 h 10000"/>
              <a:gd name="T18" fmla="*/ 2147483647 w 10141"/>
              <a:gd name="T19" fmla="*/ 2147483647 h 10000"/>
              <a:gd name="T20" fmla="*/ 2147483647 w 10141"/>
              <a:gd name="T21" fmla="*/ 2147483647 h 10000"/>
              <a:gd name="T22" fmla="*/ 2147483647 w 10141"/>
              <a:gd name="T23" fmla="*/ 2147483647 h 10000"/>
              <a:gd name="T24" fmla="*/ 2147483647 w 10141"/>
              <a:gd name="T25" fmla="*/ 2147483647 h 10000"/>
              <a:gd name="T26" fmla="*/ 2147483647 w 10141"/>
              <a:gd name="T27" fmla="*/ 0 h 10000"/>
              <a:gd name="T28" fmla="*/ 2147483647 w 10141"/>
              <a:gd name="T29" fmla="*/ 2147483647 h 10000"/>
              <a:gd name="T30" fmla="*/ 2147483647 w 10141"/>
              <a:gd name="T31" fmla="*/ 2147483647 h 10000"/>
              <a:gd name="T32" fmla="*/ 2147483647 w 10141"/>
              <a:gd name="T33" fmla="*/ 2147483647 h 10000"/>
              <a:gd name="T34" fmla="*/ 2147483647 w 10141"/>
              <a:gd name="T35" fmla="*/ 2147483647 h 10000"/>
              <a:gd name="T36" fmla="*/ 2147483647 w 10141"/>
              <a:gd name="T37" fmla="*/ 2147483647 h 10000"/>
              <a:gd name="T38" fmla="*/ 2147483647 w 10141"/>
              <a:gd name="T39" fmla="*/ 2147483647 h 10000"/>
              <a:gd name="T40" fmla="*/ 2147483647 w 10141"/>
              <a:gd name="T41" fmla="*/ 2147483647 h 10000"/>
              <a:gd name="T42" fmla="*/ 2147483647 w 10141"/>
              <a:gd name="T43" fmla="*/ 2147483647 h 10000"/>
              <a:gd name="T44" fmla="*/ 2147483647 w 10141"/>
              <a:gd name="T45" fmla="*/ 2147483647 h 10000"/>
              <a:gd name="T46" fmla="*/ 2147483647 w 10141"/>
              <a:gd name="T47" fmla="*/ 2147483647 h 10000"/>
              <a:gd name="T48" fmla="*/ 2147483647 w 10141"/>
              <a:gd name="T49" fmla="*/ 2147483647 h 10000"/>
              <a:gd name="T50" fmla="*/ 2147483647 w 10141"/>
              <a:gd name="T51" fmla="*/ 2147483647 h 10000"/>
              <a:gd name="T52" fmla="*/ 2147483647 w 10141"/>
              <a:gd name="T53" fmla="*/ 2147483647 h 10000"/>
              <a:gd name="T54" fmla="*/ 2147483647 w 10141"/>
              <a:gd name="T55" fmla="*/ 2147483647 h 10000"/>
              <a:gd name="T56" fmla="*/ 2147483647 w 10141"/>
              <a:gd name="T57" fmla="*/ 2147483647 h 10000"/>
              <a:gd name="T58" fmla="*/ 2147483647 w 10141"/>
              <a:gd name="T59" fmla="*/ 2147483647 h 10000"/>
              <a:gd name="T60" fmla="*/ 2147483647 w 10141"/>
              <a:gd name="T61" fmla="*/ 2147483647 h 1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141"/>
              <a:gd name="T94" fmla="*/ 0 h 10000"/>
              <a:gd name="T95" fmla="*/ 10141 w 10141"/>
              <a:gd name="T96" fmla="*/ 10000 h 100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141" h="10000">
                <a:moveTo>
                  <a:pt x="6087" y="9512"/>
                </a:moveTo>
                <a:lnTo>
                  <a:pt x="6087" y="9024"/>
                </a:lnTo>
                <a:lnTo>
                  <a:pt x="8249" y="7561"/>
                </a:lnTo>
                <a:lnTo>
                  <a:pt x="9600" y="7561"/>
                </a:lnTo>
                <a:lnTo>
                  <a:pt x="10141" y="7805"/>
                </a:lnTo>
                <a:lnTo>
                  <a:pt x="10141" y="6098"/>
                </a:lnTo>
                <a:lnTo>
                  <a:pt x="10141" y="5122"/>
                </a:lnTo>
                <a:cubicBezTo>
                  <a:pt x="10141" y="5122"/>
                  <a:pt x="8790" y="4878"/>
                  <a:pt x="8519" y="4878"/>
                </a:cubicBezTo>
                <a:lnTo>
                  <a:pt x="7979" y="4146"/>
                </a:lnTo>
                <a:lnTo>
                  <a:pt x="7979" y="3171"/>
                </a:lnTo>
                <a:lnTo>
                  <a:pt x="6087" y="2439"/>
                </a:lnTo>
                <a:lnTo>
                  <a:pt x="4465" y="1707"/>
                </a:lnTo>
                <a:lnTo>
                  <a:pt x="4195" y="244"/>
                </a:lnTo>
                <a:lnTo>
                  <a:pt x="2573" y="0"/>
                </a:lnTo>
                <a:lnTo>
                  <a:pt x="1492" y="732"/>
                </a:lnTo>
                <a:lnTo>
                  <a:pt x="411" y="976"/>
                </a:lnTo>
                <a:cubicBezTo>
                  <a:pt x="591" y="1220"/>
                  <a:pt x="924" y="1260"/>
                  <a:pt x="952" y="1707"/>
                </a:cubicBezTo>
                <a:cubicBezTo>
                  <a:pt x="980" y="2154"/>
                  <a:pt x="691" y="3085"/>
                  <a:pt x="578" y="3659"/>
                </a:cubicBezTo>
                <a:cubicBezTo>
                  <a:pt x="465" y="4234"/>
                  <a:pt x="368" y="4765"/>
                  <a:pt x="272" y="5154"/>
                </a:cubicBezTo>
                <a:cubicBezTo>
                  <a:pt x="176" y="5543"/>
                  <a:pt x="-27" y="5787"/>
                  <a:pt x="2" y="5992"/>
                </a:cubicBezTo>
                <a:cubicBezTo>
                  <a:pt x="31" y="6197"/>
                  <a:pt x="243" y="6244"/>
                  <a:pt x="446" y="6383"/>
                </a:cubicBezTo>
                <a:cubicBezTo>
                  <a:pt x="649" y="6522"/>
                  <a:pt x="1138" y="6592"/>
                  <a:pt x="1222" y="6829"/>
                </a:cubicBezTo>
                <a:cubicBezTo>
                  <a:pt x="1306" y="7066"/>
                  <a:pt x="1042" y="7480"/>
                  <a:pt x="952" y="7805"/>
                </a:cubicBezTo>
                <a:lnTo>
                  <a:pt x="2033" y="9512"/>
                </a:lnTo>
                <a:lnTo>
                  <a:pt x="2303" y="10000"/>
                </a:lnTo>
                <a:lnTo>
                  <a:pt x="2844" y="9756"/>
                </a:lnTo>
                <a:lnTo>
                  <a:pt x="3384" y="9756"/>
                </a:lnTo>
                <a:lnTo>
                  <a:pt x="4736" y="10000"/>
                </a:lnTo>
                <a:lnTo>
                  <a:pt x="5006" y="9756"/>
                </a:lnTo>
                <a:lnTo>
                  <a:pt x="6087" y="9512"/>
                </a:lnTo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0" name="Freeform 405"/>
          <p:cNvSpPr>
            <a:spLocks/>
          </p:cNvSpPr>
          <p:nvPr/>
        </p:nvSpPr>
        <p:spPr bwMode="auto">
          <a:xfrm>
            <a:off x="2532063" y="4629150"/>
            <a:ext cx="195262" cy="139700"/>
          </a:xfrm>
          <a:custGeom>
            <a:avLst/>
            <a:gdLst>
              <a:gd name="T0" fmla="*/ 0 w 10000"/>
              <a:gd name="T1" fmla="*/ 2147483647 h 10000"/>
              <a:gd name="T2" fmla="*/ 0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0 h 1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00"/>
              <a:gd name="T37" fmla="*/ 0 h 10000"/>
              <a:gd name="T38" fmla="*/ 10000 w 10000"/>
              <a:gd name="T39" fmla="*/ 10000 h 1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00" h="10000">
                <a:moveTo>
                  <a:pt x="0" y="3889"/>
                </a:moveTo>
                <a:lnTo>
                  <a:pt x="0" y="3889"/>
                </a:lnTo>
                <a:lnTo>
                  <a:pt x="2000" y="5556"/>
                </a:lnTo>
                <a:lnTo>
                  <a:pt x="3200" y="7222"/>
                </a:lnTo>
                <a:lnTo>
                  <a:pt x="4800" y="7222"/>
                </a:lnTo>
                <a:lnTo>
                  <a:pt x="5600" y="8889"/>
                </a:lnTo>
                <a:lnTo>
                  <a:pt x="5268" y="8163"/>
                </a:lnTo>
                <a:lnTo>
                  <a:pt x="5600" y="8889"/>
                </a:lnTo>
                <a:lnTo>
                  <a:pt x="6400" y="10000"/>
                </a:lnTo>
                <a:lnTo>
                  <a:pt x="7200" y="3889"/>
                </a:lnTo>
                <a:cubicBezTo>
                  <a:pt x="7067" y="2963"/>
                  <a:pt x="6933" y="2037"/>
                  <a:pt x="6800" y="1111"/>
                </a:cubicBezTo>
                <a:lnTo>
                  <a:pt x="10000" y="0"/>
                </a:lnTo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1" name="Freeform 407"/>
          <p:cNvSpPr>
            <a:spLocks/>
          </p:cNvSpPr>
          <p:nvPr/>
        </p:nvSpPr>
        <p:spPr bwMode="auto">
          <a:xfrm>
            <a:off x="2854325" y="4462463"/>
            <a:ext cx="117475" cy="179387"/>
          </a:xfrm>
          <a:custGeom>
            <a:avLst/>
            <a:gdLst>
              <a:gd name="T0" fmla="*/ 2147483647 w 90"/>
              <a:gd name="T1" fmla="*/ 2147483647 h 138"/>
              <a:gd name="T2" fmla="*/ 2147483647 w 90"/>
              <a:gd name="T3" fmla="*/ 2147483647 h 138"/>
              <a:gd name="T4" fmla="*/ 2147483647 w 90"/>
              <a:gd name="T5" fmla="*/ 2147483647 h 138"/>
              <a:gd name="T6" fmla="*/ 2147483647 w 90"/>
              <a:gd name="T7" fmla="*/ 2147483647 h 138"/>
              <a:gd name="T8" fmla="*/ 2147483647 w 90"/>
              <a:gd name="T9" fmla="*/ 2147483647 h 138"/>
              <a:gd name="T10" fmla="*/ 2147483647 w 90"/>
              <a:gd name="T11" fmla="*/ 2147483647 h 138"/>
              <a:gd name="T12" fmla="*/ 2147483647 w 90"/>
              <a:gd name="T13" fmla="*/ 2147483647 h 138"/>
              <a:gd name="T14" fmla="*/ 2147483647 w 90"/>
              <a:gd name="T15" fmla="*/ 0 h 138"/>
              <a:gd name="T16" fmla="*/ 2147483647 w 90"/>
              <a:gd name="T17" fmla="*/ 2147483647 h 138"/>
              <a:gd name="T18" fmla="*/ 0 w 90"/>
              <a:gd name="T19" fmla="*/ 2147483647 h 138"/>
              <a:gd name="T20" fmla="*/ 2147483647 w 90"/>
              <a:gd name="T21" fmla="*/ 2147483647 h 138"/>
              <a:gd name="T22" fmla="*/ 2147483647 w 90"/>
              <a:gd name="T23" fmla="*/ 2147483647 h 138"/>
              <a:gd name="T24" fmla="*/ 2147483647 w 90"/>
              <a:gd name="T25" fmla="*/ 2147483647 h 138"/>
              <a:gd name="T26" fmla="*/ 2147483647 w 90"/>
              <a:gd name="T27" fmla="*/ 2147483647 h 138"/>
              <a:gd name="T28" fmla="*/ 2147483647 w 90"/>
              <a:gd name="T29" fmla="*/ 2147483647 h 138"/>
              <a:gd name="T30" fmla="*/ 2147483647 w 90"/>
              <a:gd name="T31" fmla="*/ 2147483647 h 138"/>
              <a:gd name="T32" fmla="*/ 2147483647 w 90"/>
              <a:gd name="T33" fmla="*/ 2147483647 h 138"/>
              <a:gd name="T34" fmla="*/ 2147483647 w 90"/>
              <a:gd name="T35" fmla="*/ 2147483647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0"/>
              <a:gd name="T55" fmla="*/ 0 h 138"/>
              <a:gd name="T56" fmla="*/ 90 w 90"/>
              <a:gd name="T57" fmla="*/ 138 h 1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32" name="Freeform 408"/>
          <p:cNvSpPr>
            <a:spLocks/>
          </p:cNvSpPr>
          <p:nvPr/>
        </p:nvSpPr>
        <p:spPr bwMode="auto">
          <a:xfrm>
            <a:off x="3036888" y="4525963"/>
            <a:ext cx="76200" cy="93662"/>
          </a:xfrm>
          <a:custGeom>
            <a:avLst/>
            <a:gdLst>
              <a:gd name="T0" fmla="*/ 2147483647 w 60"/>
              <a:gd name="T1" fmla="*/ 2147483647 h 72"/>
              <a:gd name="T2" fmla="*/ 2147483647 w 60"/>
              <a:gd name="T3" fmla="*/ 2147483647 h 72"/>
              <a:gd name="T4" fmla="*/ 2147483647 w 60"/>
              <a:gd name="T5" fmla="*/ 2147483647 h 72"/>
              <a:gd name="T6" fmla="*/ 2147483647 w 60"/>
              <a:gd name="T7" fmla="*/ 2147483647 h 72"/>
              <a:gd name="T8" fmla="*/ 2147483647 w 60"/>
              <a:gd name="T9" fmla="*/ 2147483647 h 72"/>
              <a:gd name="T10" fmla="*/ 2147483647 w 60"/>
              <a:gd name="T11" fmla="*/ 0 h 72"/>
              <a:gd name="T12" fmla="*/ 2147483647 w 60"/>
              <a:gd name="T13" fmla="*/ 0 h 72"/>
              <a:gd name="T14" fmla="*/ 0 w 60"/>
              <a:gd name="T15" fmla="*/ 2147483647 h 72"/>
              <a:gd name="T16" fmla="*/ 2147483647 w 60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72"/>
              <a:gd name="T29" fmla="*/ 60 w 60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33" name="Freeform 417"/>
          <p:cNvSpPr>
            <a:spLocks/>
          </p:cNvSpPr>
          <p:nvPr/>
        </p:nvSpPr>
        <p:spPr bwMode="auto">
          <a:xfrm>
            <a:off x="2943225" y="4522788"/>
            <a:ext cx="96838" cy="109537"/>
          </a:xfrm>
          <a:custGeom>
            <a:avLst/>
            <a:gdLst>
              <a:gd name="T0" fmla="*/ 2147483647 w 72"/>
              <a:gd name="T1" fmla="*/ 2147483647 h 84"/>
              <a:gd name="T2" fmla="*/ 2147483647 w 72"/>
              <a:gd name="T3" fmla="*/ 2147483647 h 84"/>
              <a:gd name="T4" fmla="*/ 2147483647 w 72"/>
              <a:gd name="T5" fmla="*/ 2147483647 h 84"/>
              <a:gd name="T6" fmla="*/ 2147483647 w 72"/>
              <a:gd name="T7" fmla="*/ 2147483647 h 84"/>
              <a:gd name="T8" fmla="*/ 2147483647 w 72"/>
              <a:gd name="T9" fmla="*/ 2147483647 h 84"/>
              <a:gd name="T10" fmla="*/ 2147483647 w 72"/>
              <a:gd name="T11" fmla="*/ 0 h 84"/>
              <a:gd name="T12" fmla="*/ 2147483647 w 72"/>
              <a:gd name="T13" fmla="*/ 2147483647 h 84"/>
              <a:gd name="T14" fmla="*/ 0 w 72"/>
              <a:gd name="T15" fmla="*/ 2147483647 h 84"/>
              <a:gd name="T16" fmla="*/ 2147483647 w 72"/>
              <a:gd name="T17" fmla="*/ 2147483647 h 84"/>
              <a:gd name="T18" fmla="*/ 2147483647 w 72"/>
              <a:gd name="T19" fmla="*/ 2147483647 h 84"/>
              <a:gd name="T20" fmla="*/ 2147483647 w 72"/>
              <a:gd name="T21" fmla="*/ 2147483647 h 84"/>
              <a:gd name="T22" fmla="*/ 2147483647 w 72"/>
              <a:gd name="T23" fmla="*/ 2147483647 h 84"/>
              <a:gd name="T24" fmla="*/ 2147483647 w 72"/>
              <a:gd name="T25" fmla="*/ 2147483647 h 84"/>
              <a:gd name="T26" fmla="*/ 2147483647 w 72"/>
              <a:gd name="T27" fmla="*/ 2147483647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84"/>
              <a:gd name="T44" fmla="*/ 72 w 72"/>
              <a:gd name="T45" fmla="*/ 84 h 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34" name="Freeform 418"/>
          <p:cNvSpPr>
            <a:spLocks/>
          </p:cNvSpPr>
          <p:nvPr/>
        </p:nvSpPr>
        <p:spPr bwMode="auto">
          <a:xfrm>
            <a:off x="2579688" y="4378325"/>
            <a:ext cx="333375" cy="2809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0 h 36"/>
              <a:gd name="T28" fmla="*/ 2147483647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2147483647 h 36"/>
              <a:gd name="T42" fmla="*/ 2147483647 w 43"/>
              <a:gd name="T43" fmla="*/ 2147483647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2147483647 w 43"/>
              <a:gd name="T57" fmla="*/ 2147483647 h 36"/>
              <a:gd name="T58" fmla="*/ 2147483647 w 43"/>
              <a:gd name="T59" fmla="*/ 2147483647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3"/>
              <a:gd name="T91" fmla="*/ 0 h 36"/>
              <a:gd name="T92" fmla="*/ 43 w 43"/>
              <a:gd name="T93" fmla="*/ 36 h 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5" name="Freeform 421"/>
          <p:cNvSpPr>
            <a:spLocks/>
          </p:cNvSpPr>
          <p:nvPr/>
        </p:nvSpPr>
        <p:spPr bwMode="auto">
          <a:xfrm>
            <a:off x="2390775" y="4627563"/>
            <a:ext cx="134938" cy="149225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2147483647 h 114"/>
              <a:gd name="T6" fmla="*/ 2147483647 w 102"/>
              <a:gd name="T7" fmla="*/ 2147483647 h 114"/>
              <a:gd name="T8" fmla="*/ 2147483647 w 102"/>
              <a:gd name="T9" fmla="*/ 2147483647 h 114"/>
              <a:gd name="T10" fmla="*/ 2147483647 w 102"/>
              <a:gd name="T11" fmla="*/ 2147483647 h 114"/>
              <a:gd name="T12" fmla="*/ 2147483647 w 102"/>
              <a:gd name="T13" fmla="*/ 0 h 114"/>
              <a:gd name="T14" fmla="*/ 2147483647 w 102"/>
              <a:gd name="T15" fmla="*/ 2147483647 h 114"/>
              <a:gd name="T16" fmla="*/ 0 w 102"/>
              <a:gd name="T17" fmla="*/ 2147483647 h 114"/>
              <a:gd name="T18" fmla="*/ 2147483647 w 102"/>
              <a:gd name="T19" fmla="*/ 2147483647 h 114"/>
              <a:gd name="T20" fmla="*/ 0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114"/>
              <a:gd name="T41" fmla="*/ 102 w 102"/>
              <a:gd name="T42" fmla="*/ 114 h 1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6" name="Freeform 263"/>
          <p:cNvSpPr>
            <a:spLocks/>
          </p:cNvSpPr>
          <p:nvPr/>
        </p:nvSpPr>
        <p:spPr bwMode="auto">
          <a:xfrm>
            <a:off x="4757738" y="2967038"/>
            <a:ext cx="49212" cy="96837"/>
          </a:xfrm>
          <a:custGeom>
            <a:avLst/>
            <a:gdLst>
              <a:gd name="T0" fmla="*/ 0 w 429209"/>
              <a:gd name="T1" fmla="*/ 2 h 839755"/>
              <a:gd name="T2" fmla="*/ 0 w 429209"/>
              <a:gd name="T3" fmla="*/ 1 h 839755"/>
              <a:gd name="T4" fmla="*/ 0 w 429209"/>
              <a:gd name="T5" fmla="*/ 1 h 839755"/>
              <a:gd name="T6" fmla="*/ 0 w 429209"/>
              <a:gd name="T7" fmla="*/ 0 h 839755"/>
              <a:gd name="T8" fmla="*/ 1 w 429209"/>
              <a:gd name="T9" fmla="*/ 0 h 839755"/>
              <a:gd name="T10" fmla="*/ 1 w 429209"/>
              <a:gd name="T11" fmla="*/ 0 h 839755"/>
              <a:gd name="T12" fmla="*/ 1 w 429209"/>
              <a:gd name="T13" fmla="*/ 1 h 839755"/>
              <a:gd name="T14" fmla="*/ 1 w 429209"/>
              <a:gd name="T15" fmla="*/ 1 h 839755"/>
              <a:gd name="T16" fmla="*/ 0 w 429209"/>
              <a:gd name="T17" fmla="*/ 1 h 839755"/>
              <a:gd name="T18" fmla="*/ 0 w 429209"/>
              <a:gd name="T19" fmla="*/ 2 h 839755"/>
              <a:gd name="T20" fmla="*/ 0 w 429209"/>
              <a:gd name="T21" fmla="*/ 2 h 839755"/>
              <a:gd name="T22" fmla="*/ 0 w 429209"/>
              <a:gd name="T23" fmla="*/ 2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9209"/>
              <a:gd name="T37" fmla="*/ 0 h 839755"/>
              <a:gd name="T38" fmla="*/ 429209 w 429209"/>
              <a:gd name="T39" fmla="*/ 839755 h 8397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7" name="Freeform 295"/>
          <p:cNvSpPr>
            <a:spLocks/>
          </p:cNvSpPr>
          <p:nvPr/>
        </p:nvSpPr>
        <p:spPr bwMode="auto">
          <a:xfrm>
            <a:off x="6019800" y="3652838"/>
            <a:ext cx="438150" cy="417512"/>
          </a:xfrm>
          <a:custGeom>
            <a:avLst/>
            <a:gdLst>
              <a:gd name="T0" fmla="*/ 2147483647 w 10944"/>
              <a:gd name="T1" fmla="*/ 2147483647 h 10652"/>
              <a:gd name="T2" fmla="*/ 2147483647 w 10944"/>
              <a:gd name="T3" fmla="*/ 2147483647 h 10652"/>
              <a:gd name="T4" fmla="*/ 2147483647 w 10944"/>
              <a:gd name="T5" fmla="*/ 2147483647 h 10652"/>
              <a:gd name="T6" fmla="*/ 2147483647 w 10944"/>
              <a:gd name="T7" fmla="*/ 2147483647 h 10652"/>
              <a:gd name="T8" fmla="*/ 2147483647 w 10944"/>
              <a:gd name="T9" fmla="*/ 2147483647 h 10652"/>
              <a:gd name="T10" fmla="*/ 2147483647 w 10944"/>
              <a:gd name="T11" fmla="*/ 2147483647 h 10652"/>
              <a:gd name="T12" fmla="*/ 2147483647 w 10944"/>
              <a:gd name="T13" fmla="*/ 2147483647 h 10652"/>
              <a:gd name="T14" fmla="*/ 2147483647 w 10944"/>
              <a:gd name="T15" fmla="*/ 2147483647 h 10652"/>
              <a:gd name="T16" fmla="*/ 2147483647 w 10944"/>
              <a:gd name="T17" fmla="*/ 2147483647 h 10652"/>
              <a:gd name="T18" fmla="*/ 2147483647 w 10944"/>
              <a:gd name="T19" fmla="*/ 2147483647 h 10652"/>
              <a:gd name="T20" fmla="*/ 2147483647 w 10944"/>
              <a:gd name="T21" fmla="*/ 2147483647 h 10652"/>
              <a:gd name="T22" fmla="*/ 2147483647 w 10944"/>
              <a:gd name="T23" fmla="*/ 1997792463 h 10652"/>
              <a:gd name="T24" fmla="*/ 2147483647 w 10944"/>
              <a:gd name="T25" fmla="*/ 1101534848 h 10652"/>
              <a:gd name="T26" fmla="*/ 2147483647 w 10944"/>
              <a:gd name="T27" fmla="*/ 422176284 h 10652"/>
              <a:gd name="T28" fmla="*/ 2147483647 w 10944"/>
              <a:gd name="T29" fmla="*/ 2348995 h 10652"/>
              <a:gd name="T30" fmla="*/ 2147483647 w 10944"/>
              <a:gd name="T31" fmla="*/ 558986591 h 10652"/>
              <a:gd name="T32" fmla="*/ 2147483647 w 10944"/>
              <a:gd name="T33" fmla="*/ 620347819 h 10652"/>
              <a:gd name="T34" fmla="*/ 2147483647 w 10944"/>
              <a:gd name="T35" fmla="*/ 1351552481 h 10652"/>
              <a:gd name="T36" fmla="*/ 2147483647 w 10944"/>
              <a:gd name="T37" fmla="*/ 2147483647 h 10652"/>
              <a:gd name="T38" fmla="*/ 2147483647 w 10944"/>
              <a:gd name="T39" fmla="*/ 2147483647 h 10652"/>
              <a:gd name="T40" fmla="*/ 2147483647 w 10944"/>
              <a:gd name="T41" fmla="*/ 2147483647 h 10652"/>
              <a:gd name="T42" fmla="*/ 2147483647 w 10944"/>
              <a:gd name="T43" fmla="*/ 2147483647 h 10652"/>
              <a:gd name="T44" fmla="*/ 2147483647 w 10944"/>
              <a:gd name="T45" fmla="*/ 2147483647 h 10652"/>
              <a:gd name="T46" fmla="*/ 2147483647 w 10944"/>
              <a:gd name="T47" fmla="*/ 2147483647 h 10652"/>
              <a:gd name="T48" fmla="*/ 2147483647 w 10944"/>
              <a:gd name="T49" fmla="*/ 2147483647 h 10652"/>
              <a:gd name="T50" fmla="*/ 2147483647 w 10944"/>
              <a:gd name="T51" fmla="*/ 2147483647 h 10652"/>
              <a:gd name="T52" fmla="*/ 2147483647 w 10944"/>
              <a:gd name="T53" fmla="*/ 2147483647 h 10652"/>
              <a:gd name="T54" fmla="*/ 434246050 w 10944"/>
              <a:gd name="T55" fmla="*/ 2147483647 h 10652"/>
              <a:gd name="T56" fmla="*/ 1801220555 w 10944"/>
              <a:gd name="T57" fmla="*/ 2147483647 h 10652"/>
              <a:gd name="T58" fmla="*/ 2147483647 w 10944"/>
              <a:gd name="T59" fmla="*/ 2147483647 h 10652"/>
              <a:gd name="T60" fmla="*/ 2147483647 w 10944"/>
              <a:gd name="T61" fmla="*/ 2147483647 h 10652"/>
              <a:gd name="T62" fmla="*/ 2147483647 w 10944"/>
              <a:gd name="T63" fmla="*/ 2147483647 h 10652"/>
              <a:gd name="T64" fmla="*/ 2147483647 w 10944"/>
              <a:gd name="T65" fmla="*/ 2147483647 h 10652"/>
              <a:gd name="T66" fmla="*/ 827358542 w 10944"/>
              <a:gd name="T67" fmla="*/ 2147483647 h 10652"/>
              <a:gd name="T68" fmla="*/ 1202503847 w 10944"/>
              <a:gd name="T69" fmla="*/ 2147483647 h 10652"/>
              <a:gd name="T70" fmla="*/ 2147483647 w 10944"/>
              <a:gd name="T71" fmla="*/ 2147483647 h 10652"/>
              <a:gd name="T72" fmla="*/ 2147483647 w 10944"/>
              <a:gd name="T73" fmla="*/ 2147483647 h 10652"/>
              <a:gd name="T74" fmla="*/ 2147483647 w 10944"/>
              <a:gd name="T75" fmla="*/ 2147483647 h 106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944"/>
              <a:gd name="T115" fmla="*/ 0 h 10652"/>
              <a:gd name="T116" fmla="*/ 10944 w 10944"/>
              <a:gd name="T117" fmla="*/ 10652 h 106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944" h="10652">
                <a:moveTo>
                  <a:pt x="7267" y="10169"/>
                </a:moveTo>
                <a:cubicBezTo>
                  <a:pt x="7552" y="10018"/>
                  <a:pt x="8071" y="10028"/>
                  <a:pt x="8061" y="9685"/>
                </a:cubicBezTo>
                <a:cubicBezTo>
                  <a:pt x="8051" y="9342"/>
                  <a:pt x="7322" y="8474"/>
                  <a:pt x="7207" y="8110"/>
                </a:cubicBezTo>
                <a:cubicBezTo>
                  <a:pt x="7092" y="7746"/>
                  <a:pt x="7292" y="7666"/>
                  <a:pt x="7371" y="7500"/>
                </a:cubicBezTo>
                <a:cubicBezTo>
                  <a:pt x="7450" y="7334"/>
                  <a:pt x="7495" y="7193"/>
                  <a:pt x="7679" y="7116"/>
                </a:cubicBezTo>
                <a:cubicBezTo>
                  <a:pt x="7863" y="7039"/>
                  <a:pt x="8176" y="7379"/>
                  <a:pt x="8474" y="7039"/>
                </a:cubicBezTo>
                <a:cubicBezTo>
                  <a:pt x="8772" y="6699"/>
                  <a:pt x="9211" y="5615"/>
                  <a:pt x="9468" y="5078"/>
                </a:cubicBezTo>
                <a:cubicBezTo>
                  <a:pt x="9725" y="4541"/>
                  <a:pt x="9869" y="4241"/>
                  <a:pt x="10017" y="3816"/>
                </a:cubicBezTo>
                <a:cubicBezTo>
                  <a:pt x="10165" y="3391"/>
                  <a:pt x="10406" y="2817"/>
                  <a:pt x="10355" y="2527"/>
                </a:cubicBezTo>
                <a:cubicBezTo>
                  <a:pt x="10304" y="2237"/>
                  <a:pt x="9687" y="2325"/>
                  <a:pt x="9713" y="2075"/>
                </a:cubicBezTo>
                <a:cubicBezTo>
                  <a:pt x="9740" y="1811"/>
                  <a:pt x="9649" y="1164"/>
                  <a:pt x="9789" y="1129"/>
                </a:cubicBezTo>
                <a:cubicBezTo>
                  <a:pt x="10290" y="1004"/>
                  <a:pt x="10747" y="957"/>
                  <a:pt x="10897" y="847"/>
                </a:cubicBezTo>
                <a:cubicBezTo>
                  <a:pt x="11047" y="737"/>
                  <a:pt x="10802" y="578"/>
                  <a:pt x="10692" y="467"/>
                </a:cubicBezTo>
                <a:cubicBezTo>
                  <a:pt x="10582" y="356"/>
                  <a:pt x="10409" y="257"/>
                  <a:pt x="10234" y="179"/>
                </a:cubicBezTo>
                <a:cubicBezTo>
                  <a:pt x="10060" y="102"/>
                  <a:pt x="9954" y="-9"/>
                  <a:pt x="9646" y="1"/>
                </a:cubicBezTo>
                <a:cubicBezTo>
                  <a:pt x="9341" y="11"/>
                  <a:pt x="8705" y="193"/>
                  <a:pt x="8396" y="237"/>
                </a:cubicBezTo>
                <a:cubicBezTo>
                  <a:pt x="8087" y="279"/>
                  <a:pt x="8007" y="208"/>
                  <a:pt x="7788" y="263"/>
                </a:cubicBezTo>
                <a:cubicBezTo>
                  <a:pt x="7570" y="320"/>
                  <a:pt x="7301" y="573"/>
                  <a:pt x="7086" y="573"/>
                </a:cubicBezTo>
                <a:cubicBezTo>
                  <a:pt x="7035" y="922"/>
                  <a:pt x="6959" y="1372"/>
                  <a:pt x="6933" y="1623"/>
                </a:cubicBezTo>
                <a:cubicBezTo>
                  <a:pt x="6907" y="1873"/>
                  <a:pt x="6933" y="1924"/>
                  <a:pt x="6933" y="2075"/>
                </a:cubicBezTo>
                <a:cubicBezTo>
                  <a:pt x="6861" y="2150"/>
                  <a:pt x="6794" y="2133"/>
                  <a:pt x="6718" y="2301"/>
                </a:cubicBezTo>
                <a:cubicBezTo>
                  <a:pt x="6642" y="2469"/>
                  <a:pt x="6556" y="2823"/>
                  <a:pt x="6475" y="3084"/>
                </a:cubicBezTo>
                <a:cubicBezTo>
                  <a:pt x="6475" y="3084"/>
                  <a:pt x="5537" y="3490"/>
                  <a:pt x="5221" y="3661"/>
                </a:cubicBezTo>
                <a:cubicBezTo>
                  <a:pt x="4905" y="3832"/>
                  <a:pt x="4793" y="3888"/>
                  <a:pt x="4580" y="4113"/>
                </a:cubicBezTo>
                <a:cubicBezTo>
                  <a:pt x="4366" y="4338"/>
                  <a:pt x="3937" y="5012"/>
                  <a:pt x="3937" y="5012"/>
                </a:cubicBezTo>
                <a:cubicBezTo>
                  <a:pt x="3937" y="5012"/>
                  <a:pt x="3074" y="5037"/>
                  <a:pt x="2655" y="5245"/>
                </a:cubicBezTo>
                <a:cubicBezTo>
                  <a:pt x="2236" y="5453"/>
                  <a:pt x="1833" y="6101"/>
                  <a:pt x="1419" y="6260"/>
                </a:cubicBezTo>
                <a:cubicBezTo>
                  <a:pt x="1005" y="6419"/>
                  <a:pt x="289" y="6073"/>
                  <a:pt x="169" y="6198"/>
                </a:cubicBezTo>
                <a:cubicBezTo>
                  <a:pt x="49" y="6323"/>
                  <a:pt x="507" y="6820"/>
                  <a:pt x="701" y="7008"/>
                </a:cubicBezTo>
                <a:cubicBezTo>
                  <a:pt x="895" y="7196"/>
                  <a:pt x="1223" y="7217"/>
                  <a:pt x="1331" y="7324"/>
                </a:cubicBezTo>
                <a:cubicBezTo>
                  <a:pt x="1439" y="7431"/>
                  <a:pt x="1341" y="7543"/>
                  <a:pt x="1348" y="7649"/>
                </a:cubicBezTo>
                <a:cubicBezTo>
                  <a:pt x="1355" y="7755"/>
                  <a:pt x="1428" y="7881"/>
                  <a:pt x="1372" y="7962"/>
                </a:cubicBezTo>
                <a:cubicBezTo>
                  <a:pt x="1316" y="8043"/>
                  <a:pt x="1188" y="8009"/>
                  <a:pt x="1013" y="8134"/>
                </a:cubicBezTo>
                <a:cubicBezTo>
                  <a:pt x="838" y="8259"/>
                  <a:pt x="295" y="8195"/>
                  <a:pt x="322" y="8711"/>
                </a:cubicBezTo>
                <a:cubicBezTo>
                  <a:pt x="331" y="8882"/>
                  <a:pt x="-498" y="8858"/>
                  <a:pt x="468" y="9181"/>
                </a:cubicBezTo>
                <a:cubicBezTo>
                  <a:pt x="1434" y="9504"/>
                  <a:pt x="5678" y="9982"/>
                  <a:pt x="6120" y="10652"/>
                </a:cubicBezTo>
                <a:lnTo>
                  <a:pt x="6381" y="10504"/>
                </a:lnTo>
                <a:lnTo>
                  <a:pt x="7267" y="1016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8" name="Freeform 296"/>
          <p:cNvSpPr>
            <a:spLocks/>
          </p:cNvSpPr>
          <p:nvPr/>
        </p:nvSpPr>
        <p:spPr bwMode="auto">
          <a:xfrm>
            <a:off x="6264275" y="3657600"/>
            <a:ext cx="730250" cy="890588"/>
          </a:xfrm>
          <a:custGeom>
            <a:avLst/>
            <a:gdLst>
              <a:gd name="T0" fmla="*/ 43475791 w 10736"/>
              <a:gd name="T1" fmla="*/ 36857515 h 10000"/>
              <a:gd name="T2" fmla="*/ 44151286 w 10736"/>
              <a:gd name="T3" fmla="*/ 41259512 h 10000"/>
              <a:gd name="T4" fmla="*/ 49670739 w 10736"/>
              <a:gd name="T5" fmla="*/ 32122439 h 10000"/>
              <a:gd name="T6" fmla="*/ 49009120 w 10736"/>
              <a:gd name="T7" fmla="*/ 26808392 h 10000"/>
              <a:gd name="T8" fmla="*/ 46520040 w 10736"/>
              <a:gd name="T9" fmla="*/ 22128793 h 10000"/>
              <a:gd name="T10" fmla="*/ 41986044 w 10736"/>
              <a:gd name="T11" fmla="*/ 20145900 h 10000"/>
              <a:gd name="T12" fmla="*/ 40681307 w 10736"/>
              <a:gd name="T13" fmla="*/ 25642434 h 10000"/>
              <a:gd name="T14" fmla="*/ 39034300 w 10736"/>
              <a:gd name="T15" fmla="*/ 27434920 h 10000"/>
              <a:gd name="T16" fmla="*/ 38224605 w 10736"/>
              <a:gd name="T17" fmla="*/ 24976186 h 10000"/>
              <a:gd name="T18" fmla="*/ 33561024 w 10736"/>
              <a:gd name="T19" fmla="*/ 24999964 h 10000"/>
              <a:gd name="T20" fmla="*/ 31497606 w 10736"/>
              <a:gd name="T21" fmla="*/ 27506345 h 10000"/>
              <a:gd name="T22" fmla="*/ 28397785 w 10736"/>
              <a:gd name="T23" fmla="*/ 26673557 h 10000"/>
              <a:gd name="T24" fmla="*/ 19616628 w 10736"/>
              <a:gd name="T25" fmla="*/ 21668805 h 10000"/>
              <a:gd name="T26" fmla="*/ 18584919 w 10736"/>
              <a:gd name="T27" fmla="*/ 14998392 h 10000"/>
              <a:gd name="T28" fmla="*/ 18584919 w 10736"/>
              <a:gd name="T29" fmla="*/ 9168781 h 10000"/>
              <a:gd name="T30" fmla="*/ 19584251 w 10736"/>
              <a:gd name="T31" fmla="*/ 4766783 h 10000"/>
              <a:gd name="T32" fmla="*/ 16521428 w 10736"/>
              <a:gd name="T33" fmla="*/ 0 h 10000"/>
              <a:gd name="T34" fmla="*/ 14971552 w 10736"/>
              <a:gd name="T35" fmla="*/ 832789 h 10000"/>
              <a:gd name="T36" fmla="*/ 9808314 w 10736"/>
              <a:gd name="T37" fmla="*/ 3331245 h 10000"/>
              <a:gd name="T38" fmla="*/ 11358190 w 10736"/>
              <a:gd name="T39" fmla="*/ 9168781 h 10000"/>
              <a:gd name="T40" fmla="*/ 9294772 w 10736"/>
              <a:gd name="T41" fmla="*/ 16671985 h 10000"/>
              <a:gd name="T42" fmla="*/ 4131530 w 10736"/>
              <a:gd name="T43" fmla="*/ 24167176 h 10000"/>
              <a:gd name="T44" fmla="*/ 3613363 w 10736"/>
              <a:gd name="T45" fmla="*/ 30004711 h 10000"/>
              <a:gd name="T46" fmla="*/ 3099821 w 10736"/>
              <a:gd name="T47" fmla="*/ 35001531 h 10000"/>
              <a:gd name="T48" fmla="*/ 0 w 10736"/>
              <a:gd name="T49" fmla="*/ 36667197 h 10000"/>
              <a:gd name="T50" fmla="*/ 3613363 w 10736"/>
              <a:gd name="T51" fmla="*/ 44170309 h 10000"/>
              <a:gd name="T52" fmla="*/ 7740200 w 10736"/>
              <a:gd name="T53" fmla="*/ 56670341 h 10000"/>
              <a:gd name="T54" fmla="*/ 11871732 w 10736"/>
              <a:gd name="T55" fmla="*/ 70978700 h 10000"/>
              <a:gd name="T56" fmla="*/ 14971552 w 10736"/>
              <a:gd name="T57" fmla="*/ 79314690 h 10000"/>
              <a:gd name="T58" fmla="*/ 18584919 w 10736"/>
              <a:gd name="T59" fmla="*/ 72644366 h 10000"/>
              <a:gd name="T60" fmla="*/ 19616628 w 10736"/>
              <a:gd name="T61" fmla="*/ 63483515 h 10000"/>
              <a:gd name="T62" fmla="*/ 23748157 w 10736"/>
              <a:gd name="T63" fmla="*/ 53339098 h 10000"/>
              <a:gd name="T64" fmla="*/ 30715730 w 10736"/>
              <a:gd name="T65" fmla="*/ 46597338 h 10000"/>
              <a:gd name="T66" fmla="*/ 37299345 w 10736"/>
              <a:gd name="T67" fmla="*/ 42084374 h 10000"/>
              <a:gd name="T68" fmla="*/ 36799679 w 10736"/>
              <a:gd name="T69" fmla="*/ 34842917 h 10000"/>
              <a:gd name="T70" fmla="*/ 38913975 w 10736"/>
              <a:gd name="T71" fmla="*/ 33534288 h 1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736"/>
              <a:gd name="T109" fmla="*/ 0 h 10000"/>
              <a:gd name="T110" fmla="*/ 10736 w 10736"/>
              <a:gd name="T111" fmla="*/ 10000 h 1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8879" y="3366"/>
                  <a:pt x="8859" y="3438"/>
                </a:cubicBezTo>
                <a:lnTo>
                  <a:pt x="8437" y="3459"/>
                </a:lnTo>
                <a:cubicBezTo>
                  <a:pt x="8303" y="3436"/>
                  <a:pt x="8184" y="3409"/>
                  <a:pt x="8149" y="3340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9" name="Freeform 297"/>
          <p:cNvSpPr>
            <a:spLocks/>
          </p:cNvSpPr>
          <p:nvPr/>
        </p:nvSpPr>
        <p:spPr bwMode="auto">
          <a:xfrm>
            <a:off x="6002338" y="3625850"/>
            <a:ext cx="354012" cy="274638"/>
          </a:xfrm>
          <a:custGeom>
            <a:avLst/>
            <a:gdLst>
              <a:gd name="T0" fmla="*/ 2147483647 w 10348"/>
              <a:gd name="T1" fmla="*/ 127370812 h 11017"/>
              <a:gd name="T2" fmla="*/ 2147483647 w 10348"/>
              <a:gd name="T3" fmla="*/ 455278197 h 11017"/>
              <a:gd name="T4" fmla="*/ 2147483647 w 10348"/>
              <a:gd name="T5" fmla="*/ 455278197 h 11017"/>
              <a:gd name="T6" fmla="*/ 2147483647 w 10348"/>
              <a:gd name="T7" fmla="*/ 113815461 h 11017"/>
              <a:gd name="T8" fmla="*/ 2147483647 w 10348"/>
              <a:gd name="T9" fmla="*/ 0 h 11017"/>
              <a:gd name="T10" fmla="*/ 2147483647 w 10348"/>
              <a:gd name="T11" fmla="*/ 341461889 h 11017"/>
              <a:gd name="T12" fmla="*/ 2147483647 w 10348"/>
              <a:gd name="T13" fmla="*/ 569480899 h 11017"/>
              <a:gd name="T14" fmla="*/ 2147483647 w 10348"/>
              <a:gd name="T15" fmla="*/ 449081158 h 11017"/>
              <a:gd name="T16" fmla="*/ 2147483647 w 10348"/>
              <a:gd name="T17" fmla="*/ 455278197 h 11017"/>
              <a:gd name="T18" fmla="*/ 2147483647 w 10348"/>
              <a:gd name="T19" fmla="*/ 455278197 h 11017"/>
              <a:gd name="T20" fmla="*/ 2147483647 w 10348"/>
              <a:gd name="T21" fmla="*/ 341461889 h 11017"/>
              <a:gd name="T22" fmla="*/ 2147483647 w 10348"/>
              <a:gd name="T23" fmla="*/ 910942488 h 11017"/>
              <a:gd name="T24" fmla="*/ 2147483647 w 10348"/>
              <a:gd name="T25" fmla="*/ 1138590062 h 11017"/>
              <a:gd name="T26" fmla="*/ 2147483647 w 10348"/>
              <a:gd name="T27" fmla="*/ 1366220885 h 11017"/>
              <a:gd name="T28" fmla="*/ 1666988921 w 10348"/>
              <a:gd name="T29" fmla="*/ 1252405474 h 11017"/>
              <a:gd name="T30" fmla="*/ 785608300 w 10348"/>
              <a:gd name="T31" fmla="*/ 1101813063 h 11017"/>
              <a:gd name="T32" fmla="*/ 487236508 w 10348"/>
              <a:gd name="T33" fmla="*/ 1821886572 h 11017"/>
              <a:gd name="T34" fmla="*/ 476265561 w 10348"/>
              <a:gd name="T35" fmla="*/ 2147483647 h 11017"/>
              <a:gd name="T36" fmla="*/ 0 w 10348"/>
              <a:gd name="T37" fmla="*/ 2147483647 h 11017"/>
              <a:gd name="T38" fmla="*/ 1094909850 w 10348"/>
              <a:gd name="T39" fmla="*/ 2147483647 h 11017"/>
              <a:gd name="T40" fmla="*/ 1071647699 w 10348"/>
              <a:gd name="T41" fmla="*/ 2147483647 h 11017"/>
              <a:gd name="T42" fmla="*/ 645991056 w 10348"/>
              <a:gd name="T43" fmla="*/ 2147483647 h 11017"/>
              <a:gd name="T44" fmla="*/ 1868185893 w 10348"/>
              <a:gd name="T45" fmla="*/ 2147483647 h 11017"/>
              <a:gd name="T46" fmla="*/ 2147483647 w 10348"/>
              <a:gd name="T47" fmla="*/ 2147483647 h 11017"/>
              <a:gd name="T48" fmla="*/ 2147483647 w 10348"/>
              <a:gd name="T49" fmla="*/ 2147483647 h 11017"/>
              <a:gd name="T50" fmla="*/ 2147483647 w 10348"/>
              <a:gd name="T51" fmla="*/ 2147483647 h 11017"/>
              <a:gd name="T52" fmla="*/ 2147483647 w 10348"/>
              <a:gd name="T53" fmla="*/ 2147483647 h 11017"/>
              <a:gd name="T54" fmla="*/ 2147483647 w 10348"/>
              <a:gd name="T55" fmla="*/ 2147483647 h 11017"/>
              <a:gd name="T56" fmla="*/ 2147483647 w 10348"/>
              <a:gd name="T57" fmla="*/ 2147483647 h 11017"/>
              <a:gd name="T58" fmla="*/ 2147483647 w 10348"/>
              <a:gd name="T59" fmla="*/ 2147483647 h 11017"/>
              <a:gd name="T60" fmla="*/ 2147483647 w 10348"/>
              <a:gd name="T61" fmla="*/ 2147483647 h 11017"/>
              <a:gd name="T62" fmla="*/ 2147483647 w 10348"/>
              <a:gd name="T63" fmla="*/ 2147483647 h 11017"/>
              <a:gd name="T64" fmla="*/ 2147483647 w 10348"/>
              <a:gd name="T65" fmla="*/ 1910542887 h 11017"/>
              <a:gd name="T66" fmla="*/ 2147483647 w 10348"/>
              <a:gd name="T67" fmla="*/ 1644586305 h 11017"/>
              <a:gd name="T68" fmla="*/ 2147483647 w 10348"/>
              <a:gd name="T69" fmla="*/ 1240012192 h 11017"/>
              <a:gd name="T70" fmla="*/ 2147483647 w 10348"/>
              <a:gd name="T71" fmla="*/ 797127276 h 11017"/>
              <a:gd name="T72" fmla="*/ 2147483647 w 10348"/>
              <a:gd name="T73" fmla="*/ 683311865 h 11017"/>
              <a:gd name="T74" fmla="*/ 2147483647 w 10348"/>
              <a:gd name="T75" fmla="*/ 341461889 h 11017"/>
              <a:gd name="T76" fmla="*/ 2147483647 w 10348"/>
              <a:gd name="T77" fmla="*/ 127370812 h 110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348"/>
              <a:gd name="T118" fmla="*/ 0 h 11017"/>
              <a:gd name="T119" fmla="*/ 10348 w 10348"/>
              <a:gd name="T120" fmla="*/ 11017 h 1101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348" h="11017">
                <a:moveTo>
                  <a:pt x="9574" y="329"/>
                </a:moveTo>
                <a:cubicBezTo>
                  <a:pt x="9252" y="611"/>
                  <a:pt x="8879" y="1035"/>
                  <a:pt x="8609" y="1176"/>
                </a:cubicBezTo>
                <a:cubicBezTo>
                  <a:pt x="8340" y="1317"/>
                  <a:pt x="8174" y="1176"/>
                  <a:pt x="7957" y="1176"/>
                </a:cubicBezTo>
                <a:cubicBezTo>
                  <a:pt x="7884" y="882"/>
                  <a:pt x="7812" y="588"/>
                  <a:pt x="7739" y="294"/>
                </a:cubicBezTo>
                <a:lnTo>
                  <a:pt x="7522" y="0"/>
                </a:lnTo>
                <a:lnTo>
                  <a:pt x="6870" y="882"/>
                </a:lnTo>
                <a:cubicBezTo>
                  <a:pt x="6725" y="1078"/>
                  <a:pt x="6646" y="1425"/>
                  <a:pt x="6435" y="1471"/>
                </a:cubicBezTo>
                <a:cubicBezTo>
                  <a:pt x="6224" y="1517"/>
                  <a:pt x="5881" y="1264"/>
                  <a:pt x="5604" y="1160"/>
                </a:cubicBezTo>
                <a:cubicBezTo>
                  <a:pt x="5446" y="1165"/>
                  <a:pt x="5319" y="1173"/>
                  <a:pt x="5131" y="1176"/>
                </a:cubicBezTo>
                <a:cubicBezTo>
                  <a:pt x="4943" y="1179"/>
                  <a:pt x="4696" y="1176"/>
                  <a:pt x="4478" y="1176"/>
                </a:cubicBezTo>
                <a:lnTo>
                  <a:pt x="3609" y="882"/>
                </a:lnTo>
                <a:cubicBezTo>
                  <a:pt x="3536" y="1372"/>
                  <a:pt x="3464" y="1863"/>
                  <a:pt x="3391" y="2353"/>
                </a:cubicBezTo>
                <a:lnTo>
                  <a:pt x="2305" y="2941"/>
                </a:lnTo>
                <a:lnTo>
                  <a:pt x="1870" y="3529"/>
                </a:lnTo>
                <a:lnTo>
                  <a:pt x="1218" y="3235"/>
                </a:lnTo>
                <a:lnTo>
                  <a:pt x="574" y="2846"/>
                </a:lnTo>
                <a:cubicBezTo>
                  <a:pt x="501" y="3434"/>
                  <a:pt x="429" y="4118"/>
                  <a:pt x="356" y="4706"/>
                </a:cubicBezTo>
                <a:cubicBezTo>
                  <a:pt x="284" y="5098"/>
                  <a:pt x="420" y="5490"/>
                  <a:pt x="348" y="5882"/>
                </a:cubicBezTo>
                <a:cubicBezTo>
                  <a:pt x="278" y="6404"/>
                  <a:pt x="70" y="7212"/>
                  <a:pt x="0" y="7734"/>
                </a:cubicBezTo>
                <a:cubicBezTo>
                  <a:pt x="290" y="7930"/>
                  <a:pt x="510" y="8221"/>
                  <a:pt x="800" y="8417"/>
                </a:cubicBezTo>
                <a:cubicBezTo>
                  <a:pt x="365" y="10182"/>
                  <a:pt x="838" y="9339"/>
                  <a:pt x="783" y="9706"/>
                </a:cubicBezTo>
                <a:cubicBezTo>
                  <a:pt x="728" y="10073"/>
                  <a:pt x="375" y="10425"/>
                  <a:pt x="472" y="10621"/>
                </a:cubicBezTo>
                <a:cubicBezTo>
                  <a:pt x="569" y="10817"/>
                  <a:pt x="1142" y="10837"/>
                  <a:pt x="1365" y="10882"/>
                </a:cubicBezTo>
                <a:cubicBezTo>
                  <a:pt x="1588" y="10927"/>
                  <a:pt x="1663" y="10844"/>
                  <a:pt x="1808" y="10893"/>
                </a:cubicBezTo>
                <a:cubicBezTo>
                  <a:pt x="1953" y="10942"/>
                  <a:pt x="2528" y="11085"/>
                  <a:pt x="3024" y="10980"/>
                </a:cubicBezTo>
                <a:cubicBezTo>
                  <a:pt x="3520" y="10875"/>
                  <a:pt x="4444" y="10604"/>
                  <a:pt x="4782" y="10261"/>
                </a:cubicBezTo>
                <a:cubicBezTo>
                  <a:pt x="5120" y="9918"/>
                  <a:pt x="4865" y="9199"/>
                  <a:pt x="5051" y="8921"/>
                </a:cubicBezTo>
                <a:cubicBezTo>
                  <a:pt x="5237" y="8643"/>
                  <a:pt x="5530" y="8785"/>
                  <a:pt x="5896" y="8595"/>
                </a:cubicBezTo>
                <a:cubicBezTo>
                  <a:pt x="6262" y="8405"/>
                  <a:pt x="7014" y="8083"/>
                  <a:pt x="7247" y="7778"/>
                </a:cubicBezTo>
                <a:cubicBezTo>
                  <a:pt x="7481" y="7473"/>
                  <a:pt x="7240" y="6977"/>
                  <a:pt x="7297" y="6764"/>
                </a:cubicBezTo>
                <a:cubicBezTo>
                  <a:pt x="7354" y="6552"/>
                  <a:pt x="7475" y="6617"/>
                  <a:pt x="7587" y="6503"/>
                </a:cubicBezTo>
                <a:cubicBezTo>
                  <a:pt x="7699" y="6389"/>
                  <a:pt x="7797" y="6339"/>
                  <a:pt x="7969" y="6078"/>
                </a:cubicBezTo>
                <a:cubicBezTo>
                  <a:pt x="8141" y="5817"/>
                  <a:pt x="8490" y="5240"/>
                  <a:pt x="8619" y="4935"/>
                </a:cubicBezTo>
                <a:cubicBezTo>
                  <a:pt x="8748" y="4630"/>
                  <a:pt x="8651" y="4537"/>
                  <a:pt x="8743" y="4248"/>
                </a:cubicBezTo>
                <a:cubicBezTo>
                  <a:pt x="8835" y="3959"/>
                  <a:pt x="9159" y="3568"/>
                  <a:pt x="9173" y="3203"/>
                </a:cubicBezTo>
                <a:cubicBezTo>
                  <a:pt x="9187" y="2838"/>
                  <a:pt x="8630" y="2299"/>
                  <a:pt x="8826" y="2059"/>
                </a:cubicBezTo>
                <a:cubicBezTo>
                  <a:pt x="9022" y="1819"/>
                  <a:pt x="9841" y="1863"/>
                  <a:pt x="10348" y="1765"/>
                </a:cubicBezTo>
                <a:lnTo>
                  <a:pt x="9913" y="882"/>
                </a:lnTo>
                <a:lnTo>
                  <a:pt x="9574" y="32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0" name="Freeform 298"/>
          <p:cNvSpPr>
            <a:spLocks/>
          </p:cNvSpPr>
          <p:nvPr/>
        </p:nvSpPr>
        <p:spPr bwMode="auto">
          <a:xfrm>
            <a:off x="6797675" y="4035425"/>
            <a:ext cx="112713" cy="138113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0 h 78"/>
              <a:gd name="T10" fmla="*/ 2147483647 w 90"/>
              <a:gd name="T11" fmla="*/ 0 h 78"/>
              <a:gd name="T12" fmla="*/ 2147483647 w 90"/>
              <a:gd name="T13" fmla="*/ 2147483647 h 78"/>
              <a:gd name="T14" fmla="*/ 0 w 90"/>
              <a:gd name="T15" fmla="*/ 2147483647 h 78"/>
              <a:gd name="T16" fmla="*/ 2147483647 w 90"/>
              <a:gd name="T17" fmla="*/ 2147483647 h 78"/>
              <a:gd name="T18" fmla="*/ 2147483647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0"/>
              <a:gd name="T46" fmla="*/ 0 h 78"/>
              <a:gd name="T47" fmla="*/ 90 w 90"/>
              <a:gd name="T48" fmla="*/ 78 h 7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1" name="Freeform 331"/>
          <p:cNvSpPr>
            <a:spLocks/>
          </p:cNvSpPr>
          <p:nvPr/>
        </p:nvSpPr>
        <p:spPr bwMode="auto">
          <a:xfrm>
            <a:off x="6554788" y="3852863"/>
            <a:ext cx="214312" cy="120650"/>
          </a:xfrm>
          <a:custGeom>
            <a:avLst/>
            <a:gdLst>
              <a:gd name="T0" fmla="*/ 2147483647 w 10000"/>
              <a:gd name="T1" fmla="*/ 2147483647 h 11631"/>
              <a:gd name="T2" fmla="*/ 2147483647 w 10000"/>
              <a:gd name="T3" fmla="*/ 2094438319 h 11631"/>
              <a:gd name="T4" fmla="*/ 2147483647 w 10000"/>
              <a:gd name="T5" fmla="*/ 545154503 h 11631"/>
              <a:gd name="T6" fmla="*/ 2147483647 w 10000"/>
              <a:gd name="T7" fmla="*/ 0 h 11631"/>
              <a:gd name="T8" fmla="*/ 0 w 10000"/>
              <a:gd name="T9" fmla="*/ 2147483647 h 11631"/>
              <a:gd name="T10" fmla="*/ 2147483647 w 10000"/>
              <a:gd name="T11" fmla="*/ 2147483647 h 11631"/>
              <a:gd name="T12" fmla="*/ 2147483647 w 10000"/>
              <a:gd name="T13" fmla="*/ 2147483647 h 11631"/>
              <a:gd name="T14" fmla="*/ 2147483647 w 10000"/>
              <a:gd name="T15" fmla="*/ 2147483647 h 11631"/>
              <a:gd name="T16" fmla="*/ 2147483647 w 10000"/>
              <a:gd name="T17" fmla="*/ 2147483647 h 11631"/>
              <a:gd name="T18" fmla="*/ 2147483647 w 10000"/>
              <a:gd name="T19" fmla="*/ 2147483647 h 11631"/>
              <a:gd name="T20" fmla="*/ 2147483647 w 10000"/>
              <a:gd name="T21" fmla="*/ 2147483647 h 11631"/>
              <a:gd name="T22" fmla="*/ 2147483647 w 10000"/>
              <a:gd name="T23" fmla="*/ 2147483647 h 11631"/>
              <a:gd name="T24" fmla="*/ 2147483647 w 10000"/>
              <a:gd name="T25" fmla="*/ 2147483647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00"/>
              <a:gd name="T40" fmla="*/ 0 h 11631"/>
              <a:gd name="T41" fmla="*/ 10000 w 10000"/>
              <a:gd name="T42" fmla="*/ 11631 h 1163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2" name="Freeform 447"/>
          <p:cNvSpPr>
            <a:spLocks/>
          </p:cNvSpPr>
          <p:nvPr/>
        </p:nvSpPr>
        <p:spPr bwMode="auto">
          <a:xfrm>
            <a:off x="6902450" y="3989388"/>
            <a:ext cx="269875" cy="488950"/>
          </a:xfrm>
          <a:custGeom>
            <a:avLst/>
            <a:gdLst>
              <a:gd name="T0" fmla="*/ 1293612189 w 12864"/>
              <a:gd name="T1" fmla="*/ 0 h 10000"/>
              <a:gd name="T2" fmla="*/ 1011966831 w 12864"/>
              <a:gd name="T3" fmla="*/ 2147483647 h 10000"/>
              <a:gd name="T4" fmla="*/ 874630036 w 12864"/>
              <a:gd name="T5" fmla="*/ 2147483647 h 10000"/>
              <a:gd name="T6" fmla="*/ 831178160 w 12864"/>
              <a:gd name="T7" fmla="*/ 2147483647 h 10000"/>
              <a:gd name="T8" fmla="*/ 358854256 w 12864"/>
              <a:gd name="T9" fmla="*/ 2147483647 h 10000"/>
              <a:gd name="T10" fmla="*/ 70025639 w 12864"/>
              <a:gd name="T11" fmla="*/ 2147483647 h 10000"/>
              <a:gd name="T12" fmla="*/ 0 w 12864"/>
              <a:gd name="T13" fmla="*/ 2147483647 h 10000"/>
              <a:gd name="T14" fmla="*/ 478343726 w 12864"/>
              <a:gd name="T15" fmla="*/ 2147483647 h 10000"/>
              <a:gd name="T16" fmla="*/ 370876445 w 12864"/>
              <a:gd name="T17" fmla="*/ 2147483647 h 10000"/>
              <a:gd name="T18" fmla="*/ 921572160 w 12864"/>
              <a:gd name="T19" fmla="*/ 2147483647 h 10000"/>
              <a:gd name="T20" fmla="*/ 1237556080 w 12864"/>
              <a:gd name="T21" fmla="*/ 2147483647 h 10000"/>
              <a:gd name="T22" fmla="*/ 1061623816 w 12864"/>
              <a:gd name="T23" fmla="*/ 2147483647 h 10000"/>
              <a:gd name="T24" fmla="*/ 1177817052 w 12864"/>
              <a:gd name="T25" fmla="*/ 2147483647 h 10000"/>
              <a:gd name="T26" fmla="*/ 1296335777 w 12864"/>
              <a:gd name="T27" fmla="*/ 2147483647 h 10000"/>
              <a:gd name="T28" fmla="*/ 1433082137 w 12864"/>
              <a:gd name="T29" fmla="*/ 2147483647 h 10000"/>
              <a:gd name="T30" fmla="*/ 1465667183 w 12864"/>
              <a:gd name="T31" fmla="*/ 2147483647 h 10000"/>
              <a:gd name="T32" fmla="*/ 1747126583 w 12864"/>
              <a:gd name="T33" fmla="*/ 2147483647 h 10000"/>
              <a:gd name="T34" fmla="*/ 1625117609 w 12864"/>
              <a:gd name="T35" fmla="*/ 2147483647 h 10000"/>
              <a:gd name="T36" fmla="*/ 1426294984 w 12864"/>
              <a:gd name="T37" fmla="*/ 2147483647 h 10000"/>
              <a:gd name="T38" fmla="*/ 1525608954 w 12864"/>
              <a:gd name="T39" fmla="*/ 2147483647 h 10000"/>
              <a:gd name="T40" fmla="*/ 1508925045 w 12864"/>
              <a:gd name="T41" fmla="*/ 2147483647 h 10000"/>
              <a:gd name="T42" fmla="*/ 1243955204 w 12864"/>
              <a:gd name="T43" fmla="*/ 2147483647 h 10000"/>
              <a:gd name="T44" fmla="*/ 1376444991 w 12864"/>
              <a:gd name="T45" fmla="*/ 2147483647 h 10000"/>
              <a:gd name="T46" fmla="*/ 1535498997 w 12864"/>
              <a:gd name="T47" fmla="*/ 2147483647 h 10000"/>
              <a:gd name="T48" fmla="*/ 1878646969 w 12864"/>
              <a:gd name="T49" fmla="*/ 2147483647 h 10000"/>
              <a:gd name="T50" fmla="*/ 2003177460 w 12864"/>
              <a:gd name="T51" fmla="*/ 2147483647 h 10000"/>
              <a:gd name="T52" fmla="*/ 2147483647 w 12864"/>
              <a:gd name="T53" fmla="*/ 2147483647 h 10000"/>
              <a:gd name="T54" fmla="*/ 2147483647 w 12864"/>
              <a:gd name="T55" fmla="*/ 2147483647 h 10000"/>
              <a:gd name="T56" fmla="*/ 2147483647 w 12864"/>
              <a:gd name="T57" fmla="*/ 2147483647 h 10000"/>
              <a:gd name="T58" fmla="*/ 2143801090 w 12864"/>
              <a:gd name="T59" fmla="*/ 2147483647 h 10000"/>
              <a:gd name="T60" fmla="*/ 1844501750 w 12864"/>
              <a:gd name="T61" fmla="*/ 2147483647 h 10000"/>
              <a:gd name="T62" fmla="*/ 1508730359 w 12864"/>
              <a:gd name="T63" fmla="*/ 2147483647 h 10000"/>
              <a:gd name="T64" fmla="*/ 1441225377 w 12864"/>
              <a:gd name="T65" fmla="*/ 2147483647 h 10000"/>
              <a:gd name="T66" fmla="*/ 1376444991 w 12864"/>
              <a:gd name="T67" fmla="*/ 2147483647 h 10000"/>
              <a:gd name="T68" fmla="*/ 1525608954 w 12864"/>
              <a:gd name="T69" fmla="*/ 2147483647 h 10000"/>
              <a:gd name="T70" fmla="*/ 1525608954 w 12864"/>
              <a:gd name="T71" fmla="*/ 2147483647 h 10000"/>
              <a:gd name="T72" fmla="*/ 1293612189 w 12864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864"/>
              <a:gd name="T112" fmla="*/ 0 h 10000"/>
              <a:gd name="T113" fmla="*/ 12864 w 12864"/>
              <a:gd name="T114" fmla="*/ 10000 h 1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864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cubicBezTo>
                  <a:pt x="11093" y="2923"/>
                  <a:pt x="12886" y="2990"/>
                  <a:pt x="12864" y="2911"/>
                </a:cubicBezTo>
                <a:lnTo>
                  <a:pt x="12264" y="2052"/>
                </a:lnTo>
                <a:cubicBezTo>
                  <a:pt x="12238" y="1992"/>
                  <a:pt x="11078" y="1787"/>
                  <a:pt x="11052" y="1727"/>
                </a:cubicBezTo>
                <a:cubicBezTo>
                  <a:pt x="11067" y="1385"/>
                  <a:pt x="9494" y="1967"/>
                  <a:pt x="9509" y="1625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43" name="Freeform 241"/>
          <p:cNvSpPr>
            <a:spLocks/>
          </p:cNvSpPr>
          <p:nvPr/>
        </p:nvSpPr>
        <p:spPr bwMode="auto">
          <a:xfrm>
            <a:off x="6789738" y="3922713"/>
            <a:ext cx="88900" cy="49212"/>
          </a:xfrm>
          <a:custGeom>
            <a:avLst/>
            <a:gdLst>
              <a:gd name="T0" fmla="*/ 0 w 348468"/>
              <a:gd name="T1" fmla="*/ 595 h 191264"/>
              <a:gd name="T2" fmla="*/ 432 w 348468"/>
              <a:gd name="T3" fmla="*/ 836 h 191264"/>
              <a:gd name="T4" fmla="*/ 687 w 348468"/>
              <a:gd name="T5" fmla="*/ 710 h 191264"/>
              <a:gd name="T6" fmla="*/ 920 w 348468"/>
              <a:gd name="T7" fmla="*/ 824 h 191264"/>
              <a:gd name="T8" fmla="*/ 1375 w 348468"/>
              <a:gd name="T9" fmla="*/ 733 h 191264"/>
              <a:gd name="T10" fmla="*/ 1475 w 348468"/>
              <a:gd name="T11" fmla="*/ 458 h 191264"/>
              <a:gd name="T12" fmla="*/ 1075 w 348468"/>
              <a:gd name="T13" fmla="*/ 23 h 191264"/>
              <a:gd name="T14" fmla="*/ 709 w 348468"/>
              <a:gd name="T15" fmla="*/ 92 h 191264"/>
              <a:gd name="T16" fmla="*/ 488 w 348468"/>
              <a:gd name="T17" fmla="*/ 0 h 191264"/>
              <a:gd name="T18" fmla="*/ 122 w 348468"/>
              <a:gd name="T19" fmla="*/ 321 h 191264"/>
              <a:gd name="T20" fmla="*/ 0 w 348468"/>
              <a:gd name="T21" fmla="*/ 595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8468"/>
              <a:gd name="T34" fmla="*/ 0 h 191264"/>
              <a:gd name="T35" fmla="*/ 348468 w 348468"/>
              <a:gd name="T36" fmla="*/ 191264 h 1912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4" name="Freeform 448"/>
          <p:cNvSpPr>
            <a:spLocks/>
          </p:cNvSpPr>
          <p:nvPr/>
        </p:nvSpPr>
        <p:spPr bwMode="auto">
          <a:xfrm>
            <a:off x="7129463" y="4565650"/>
            <a:ext cx="128587" cy="147638"/>
          </a:xfrm>
          <a:custGeom>
            <a:avLst/>
            <a:gdLst>
              <a:gd name="T0" fmla="*/ 0 w 675"/>
              <a:gd name="T1" fmla="*/ 2147483647 h 773"/>
              <a:gd name="T2" fmla="*/ 2147483647 w 675"/>
              <a:gd name="T3" fmla="*/ 2147483647 h 773"/>
              <a:gd name="T4" fmla="*/ 2147483647 w 675"/>
              <a:gd name="T5" fmla="*/ 2147483647 h 773"/>
              <a:gd name="T6" fmla="*/ 2147483647 w 675"/>
              <a:gd name="T7" fmla="*/ 2147483647 h 773"/>
              <a:gd name="T8" fmla="*/ 2147483647 w 675"/>
              <a:gd name="T9" fmla="*/ 2147483647 h 773"/>
              <a:gd name="T10" fmla="*/ 2147483647 w 675"/>
              <a:gd name="T11" fmla="*/ 2147483647 h 773"/>
              <a:gd name="T12" fmla="*/ 2147483647 w 675"/>
              <a:gd name="T13" fmla="*/ 2147483647 h 773"/>
              <a:gd name="T14" fmla="*/ 2147483647 w 675"/>
              <a:gd name="T15" fmla="*/ 2147483647 h 773"/>
              <a:gd name="T16" fmla="*/ 2147483647 w 675"/>
              <a:gd name="T17" fmla="*/ 2147483647 h 773"/>
              <a:gd name="T18" fmla="*/ 2147483647 w 675"/>
              <a:gd name="T19" fmla="*/ 2147483647 h 773"/>
              <a:gd name="T20" fmla="*/ 2147483647 w 675"/>
              <a:gd name="T21" fmla="*/ 2147483647 h 773"/>
              <a:gd name="T22" fmla="*/ 2147483647 w 675"/>
              <a:gd name="T23" fmla="*/ 2147483647 h 773"/>
              <a:gd name="T24" fmla="*/ 2147483647 w 675"/>
              <a:gd name="T25" fmla="*/ 2147483647 h 773"/>
              <a:gd name="T26" fmla="*/ 2147483647 w 675"/>
              <a:gd name="T27" fmla="*/ 0 h 773"/>
              <a:gd name="T28" fmla="*/ 0 w 675"/>
              <a:gd name="T29" fmla="*/ 2147483647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75"/>
              <a:gd name="T46" fmla="*/ 0 h 773"/>
              <a:gd name="T47" fmla="*/ 675 w 675"/>
              <a:gd name="T48" fmla="*/ 773 h 77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45" name="Freeform 330"/>
          <p:cNvSpPr>
            <a:spLocks/>
          </p:cNvSpPr>
          <p:nvPr/>
        </p:nvSpPr>
        <p:spPr bwMode="auto">
          <a:xfrm>
            <a:off x="7164388" y="4108450"/>
            <a:ext cx="200025" cy="392113"/>
          </a:xfrm>
          <a:custGeom>
            <a:avLst/>
            <a:gdLst>
              <a:gd name="T0" fmla="*/ 2147483647 w 138"/>
              <a:gd name="T1" fmla="*/ 0 h 271"/>
              <a:gd name="T2" fmla="*/ 2147483647 w 138"/>
              <a:gd name="T3" fmla="*/ 0 h 271"/>
              <a:gd name="T4" fmla="*/ 0 w 138"/>
              <a:gd name="T5" fmla="*/ 2147483647 h 271"/>
              <a:gd name="T6" fmla="*/ 2147483647 w 138"/>
              <a:gd name="T7" fmla="*/ 2147483647 h 271"/>
              <a:gd name="T8" fmla="*/ 2147483647 w 138"/>
              <a:gd name="T9" fmla="*/ 2147483647 h 271"/>
              <a:gd name="T10" fmla="*/ 2147483647 w 138"/>
              <a:gd name="T11" fmla="*/ 2147483647 h 271"/>
              <a:gd name="T12" fmla="*/ 2147483647 w 138"/>
              <a:gd name="T13" fmla="*/ 2147483647 h 271"/>
              <a:gd name="T14" fmla="*/ 2147483647 w 138"/>
              <a:gd name="T15" fmla="*/ 2147483647 h 271"/>
              <a:gd name="T16" fmla="*/ 2147483647 w 138"/>
              <a:gd name="T17" fmla="*/ 2147483647 h 271"/>
              <a:gd name="T18" fmla="*/ 2147483647 w 138"/>
              <a:gd name="T19" fmla="*/ 2147483647 h 271"/>
              <a:gd name="T20" fmla="*/ 2147483647 w 138"/>
              <a:gd name="T21" fmla="*/ 2147483647 h 271"/>
              <a:gd name="T22" fmla="*/ 2147483647 w 138"/>
              <a:gd name="T23" fmla="*/ 2147483647 h 271"/>
              <a:gd name="T24" fmla="*/ 2147483647 w 138"/>
              <a:gd name="T25" fmla="*/ 2147483647 h 271"/>
              <a:gd name="T26" fmla="*/ 2147483647 w 138"/>
              <a:gd name="T27" fmla="*/ 2147483647 h 271"/>
              <a:gd name="T28" fmla="*/ 2147483647 w 138"/>
              <a:gd name="T29" fmla="*/ 2147483647 h 271"/>
              <a:gd name="T30" fmla="*/ 2147483647 w 138"/>
              <a:gd name="T31" fmla="*/ 2147483647 h 271"/>
              <a:gd name="T32" fmla="*/ 2147483647 w 138"/>
              <a:gd name="T33" fmla="*/ 2147483647 h 271"/>
              <a:gd name="T34" fmla="*/ 2147483647 w 138"/>
              <a:gd name="T35" fmla="*/ 2147483647 h 271"/>
              <a:gd name="T36" fmla="*/ 2147483647 w 138"/>
              <a:gd name="T37" fmla="*/ 2147483647 h 271"/>
              <a:gd name="T38" fmla="*/ 2147483647 w 138"/>
              <a:gd name="T39" fmla="*/ 2147483647 h 271"/>
              <a:gd name="T40" fmla="*/ 2147483647 w 138"/>
              <a:gd name="T41" fmla="*/ 2147483647 h 271"/>
              <a:gd name="T42" fmla="*/ 2147483647 w 138"/>
              <a:gd name="T43" fmla="*/ 2147483647 h 271"/>
              <a:gd name="T44" fmla="*/ 2147483647 w 138"/>
              <a:gd name="T45" fmla="*/ 2147483647 h 271"/>
              <a:gd name="T46" fmla="*/ 2147483647 w 138"/>
              <a:gd name="T47" fmla="*/ 2147483647 h 271"/>
              <a:gd name="T48" fmla="*/ 2147483647 w 138"/>
              <a:gd name="T49" fmla="*/ 2147483647 h 271"/>
              <a:gd name="T50" fmla="*/ 2147483647 w 138"/>
              <a:gd name="T51" fmla="*/ 2147483647 h 271"/>
              <a:gd name="T52" fmla="*/ 2147483647 w 138"/>
              <a:gd name="T53" fmla="*/ 2147483647 h 271"/>
              <a:gd name="T54" fmla="*/ 2147483647 w 138"/>
              <a:gd name="T55" fmla="*/ 2147483647 h 271"/>
              <a:gd name="T56" fmla="*/ 2147483647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8"/>
              <a:gd name="T88" fmla="*/ 0 h 271"/>
              <a:gd name="T89" fmla="*/ 138 w 138"/>
              <a:gd name="T90" fmla="*/ 271 h 27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6" name="Freeform 446"/>
          <p:cNvSpPr>
            <a:spLocks/>
          </p:cNvSpPr>
          <p:nvPr/>
        </p:nvSpPr>
        <p:spPr bwMode="auto">
          <a:xfrm>
            <a:off x="7035800" y="4173538"/>
            <a:ext cx="222250" cy="400050"/>
          </a:xfrm>
          <a:custGeom>
            <a:avLst/>
            <a:gdLst>
              <a:gd name="T0" fmla="*/ 2147483647 w 107"/>
              <a:gd name="T1" fmla="*/ 2147483647 h 190"/>
              <a:gd name="T2" fmla="*/ 0 w 107"/>
              <a:gd name="T3" fmla="*/ 2147483647 h 190"/>
              <a:gd name="T4" fmla="*/ 2147483647 w 107"/>
              <a:gd name="T5" fmla="*/ 2147483647 h 190"/>
              <a:gd name="T6" fmla="*/ 2147483647 w 107"/>
              <a:gd name="T7" fmla="*/ 2147483647 h 190"/>
              <a:gd name="T8" fmla="*/ 2147483647 w 107"/>
              <a:gd name="T9" fmla="*/ 2147483647 h 190"/>
              <a:gd name="T10" fmla="*/ 2147483647 w 107"/>
              <a:gd name="T11" fmla="*/ 2147483647 h 190"/>
              <a:gd name="T12" fmla="*/ 2147483647 w 107"/>
              <a:gd name="T13" fmla="*/ 2147483647 h 190"/>
              <a:gd name="T14" fmla="*/ 2147483647 w 107"/>
              <a:gd name="T15" fmla="*/ 2147483647 h 190"/>
              <a:gd name="T16" fmla="*/ 2147483647 w 107"/>
              <a:gd name="T17" fmla="*/ 2147483647 h 190"/>
              <a:gd name="T18" fmla="*/ 2147483647 w 107"/>
              <a:gd name="T19" fmla="*/ 2147483647 h 190"/>
              <a:gd name="T20" fmla="*/ 2147483647 w 107"/>
              <a:gd name="T21" fmla="*/ 2147483647 h 190"/>
              <a:gd name="T22" fmla="*/ 2147483647 w 107"/>
              <a:gd name="T23" fmla="*/ 2147483647 h 190"/>
              <a:gd name="T24" fmla="*/ 2147483647 w 107"/>
              <a:gd name="T25" fmla="*/ 2147483647 h 190"/>
              <a:gd name="T26" fmla="*/ 2147483647 w 107"/>
              <a:gd name="T27" fmla="*/ 2147483647 h 190"/>
              <a:gd name="T28" fmla="*/ 2147483647 w 107"/>
              <a:gd name="T29" fmla="*/ 2147483647 h 190"/>
              <a:gd name="T30" fmla="*/ 2147483647 w 107"/>
              <a:gd name="T31" fmla="*/ 2147483647 h 190"/>
              <a:gd name="T32" fmla="*/ 2147483647 w 107"/>
              <a:gd name="T33" fmla="*/ 2147483647 h 190"/>
              <a:gd name="T34" fmla="*/ 2147483647 w 107"/>
              <a:gd name="T35" fmla="*/ 2147483647 h 190"/>
              <a:gd name="T36" fmla="*/ 2147483647 w 107"/>
              <a:gd name="T37" fmla="*/ 2147483647 h 190"/>
              <a:gd name="T38" fmla="*/ 2147483647 w 107"/>
              <a:gd name="T39" fmla="*/ 2147483647 h 190"/>
              <a:gd name="T40" fmla="*/ 2147483647 w 107"/>
              <a:gd name="T41" fmla="*/ 2147483647 h 190"/>
              <a:gd name="T42" fmla="*/ 2147483647 w 107"/>
              <a:gd name="T43" fmla="*/ 2147483647 h 190"/>
              <a:gd name="T44" fmla="*/ 2147483647 w 107"/>
              <a:gd name="T45" fmla="*/ 2147483647 h 190"/>
              <a:gd name="T46" fmla="*/ 2147483647 w 107"/>
              <a:gd name="T47" fmla="*/ 2147483647 h 190"/>
              <a:gd name="T48" fmla="*/ 2147483647 w 107"/>
              <a:gd name="T49" fmla="*/ 2147483647 h 190"/>
              <a:gd name="T50" fmla="*/ 2147483647 w 107"/>
              <a:gd name="T51" fmla="*/ 2147483647 h 190"/>
              <a:gd name="T52" fmla="*/ 2147483647 w 107"/>
              <a:gd name="T53" fmla="*/ 2147483647 h 190"/>
              <a:gd name="T54" fmla="*/ 2147483647 w 107"/>
              <a:gd name="T55" fmla="*/ 2147483647 h 190"/>
              <a:gd name="T56" fmla="*/ 2147483647 w 107"/>
              <a:gd name="T57" fmla="*/ 2147483647 h 190"/>
              <a:gd name="T58" fmla="*/ 2147483647 w 107"/>
              <a:gd name="T59" fmla="*/ 0 h 190"/>
              <a:gd name="T60" fmla="*/ 2147483647 w 107"/>
              <a:gd name="T61" fmla="*/ 2147483647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7"/>
              <a:gd name="T94" fmla="*/ 0 h 190"/>
              <a:gd name="T95" fmla="*/ 107 w 107"/>
              <a:gd name="T96" fmla="*/ 190 h 19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rgbClr val="00FF00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47" name="Freeform 329"/>
          <p:cNvSpPr>
            <a:spLocks/>
          </p:cNvSpPr>
          <p:nvPr/>
        </p:nvSpPr>
        <p:spPr bwMode="auto">
          <a:xfrm>
            <a:off x="7102475" y="4133850"/>
            <a:ext cx="211138" cy="230188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0 h 10000"/>
              <a:gd name="T20" fmla="*/ 2147483647 w 10000"/>
              <a:gd name="T21" fmla="*/ 0 h 10000"/>
              <a:gd name="T22" fmla="*/ 2147483647 w 10000"/>
              <a:gd name="T23" fmla="*/ 2147483647 h 10000"/>
              <a:gd name="T24" fmla="*/ 0 w 10000"/>
              <a:gd name="T25" fmla="*/ 2147483647 h 10000"/>
              <a:gd name="T26" fmla="*/ 1649038485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000"/>
              <a:gd name="T61" fmla="*/ 0 h 10000"/>
              <a:gd name="T62" fmla="*/ 10000 w 10000"/>
              <a:gd name="T63" fmla="*/ 10000 h 100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000" h="10000">
                <a:moveTo>
                  <a:pt x="8672" y="9830"/>
                </a:moveTo>
                <a:lnTo>
                  <a:pt x="10000" y="10000"/>
                </a:lnTo>
                <a:lnTo>
                  <a:pt x="10000" y="7948"/>
                </a:lnTo>
                <a:lnTo>
                  <a:pt x="8696" y="6754"/>
                </a:lnTo>
                <a:lnTo>
                  <a:pt x="6957" y="4769"/>
                </a:lnTo>
                <a:lnTo>
                  <a:pt x="5652" y="3176"/>
                </a:lnTo>
                <a:lnTo>
                  <a:pt x="6087" y="2384"/>
                </a:lnTo>
                <a:lnTo>
                  <a:pt x="5652" y="1590"/>
                </a:lnTo>
                <a:lnTo>
                  <a:pt x="4348" y="1191"/>
                </a:lnTo>
                <a:lnTo>
                  <a:pt x="3478" y="0"/>
                </a:lnTo>
                <a:lnTo>
                  <a:pt x="3043" y="0"/>
                </a:lnTo>
                <a:lnTo>
                  <a:pt x="870" y="396"/>
                </a:lnTo>
                <a:lnTo>
                  <a:pt x="0" y="1590"/>
                </a:lnTo>
                <a:lnTo>
                  <a:pt x="435" y="2384"/>
                </a:lnTo>
                <a:lnTo>
                  <a:pt x="870" y="4769"/>
                </a:lnTo>
                <a:lnTo>
                  <a:pt x="3913" y="4769"/>
                </a:lnTo>
                <a:lnTo>
                  <a:pt x="5217" y="5165"/>
                </a:lnTo>
                <a:lnTo>
                  <a:pt x="7391" y="8344"/>
                </a:lnTo>
                <a:lnTo>
                  <a:pt x="6957" y="9602"/>
                </a:lnTo>
                <a:lnTo>
                  <a:pt x="8672" y="983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8" name="Freeform 329"/>
          <p:cNvSpPr>
            <a:spLocks/>
          </p:cNvSpPr>
          <p:nvPr/>
        </p:nvSpPr>
        <p:spPr bwMode="auto">
          <a:xfrm>
            <a:off x="7165975" y="4348163"/>
            <a:ext cx="147638" cy="117475"/>
          </a:xfrm>
          <a:custGeom>
            <a:avLst/>
            <a:gdLst>
              <a:gd name="T0" fmla="*/ 2147483647 w 10000"/>
              <a:gd name="T1" fmla="*/ 495727006 h 6448"/>
              <a:gd name="T2" fmla="*/ 2147483647 w 10000"/>
              <a:gd name="T3" fmla="*/ 274643859 h 6448"/>
              <a:gd name="T4" fmla="*/ 2147483647 w 10000"/>
              <a:gd name="T5" fmla="*/ 0 h 6448"/>
              <a:gd name="T6" fmla="*/ 1183506848 w 10000"/>
              <a:gd name="T7" fmla="*/ 914090771 h 6448"/>
              <a:gd name="T8" fmla="*/ 0 w 10000"/>
              <a:gd name="T9" fmla="*/ 2147483647 h 6448"/>
              <a:gd name="T10" fmla="*/ 0 w 10000"/>
              <a:gd name="T11" fmla="*/ 2147483647 h 6448"/>
              <a:gd name="T12" fmla="*/ 1972542595 w 10000"/>
              <a:gd name="T13" fmla="*/ 2147483647 h 6448"/>
              <a:gd name="T14" fmla="*/ 2147483647 w 10000"/>
              <a:gd name="T15" fmla="*/ 2147483647 h 6448"/>
              <a:gd name="T16" fmla="*/ 2147483647 w 10000"/>
              <a:gd name="T17" fmla="*/ 2147483647 h 6448"/>
              <a:gd name="T18" fmla="*/ 2147483647 w 10000"/>
              <a:gd name="T19" fmla="*/ 2147483647 h 6448"/>
              <a:gd name="T20" fmla="*/ 2147483647 w 10000"/>
              <a:gd name="T21" fmla="*/ 2147483647 h 6448"/>
              <a:gd name="T22" fmla="*/ 2147483647 w 10000"/>
              <a:gd name="T23" fmla="*/ 2147483647 h 6448"/>
              <a:gd name="T24" fmla="*/ 2147483647 w 10000"/>
              <a:gd name="T25" fmla="*/ 914090771 h 6448"/>
              <a:gd name="T26" fmla="*/ 2147483647 w 10000"/>
              <a:gd name="T27" fmla="*/ 495727006 h 64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000"/>
              <a:gd name="T43" fmla="*/ 0 h 6448"/>
              <a:gd name="T44" fmla="*/ 10000 w 10000"/>
              <a:gd name="T45" fmla="*/ 6448 h 64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000" h="6448">
                <a:moveTo>
                  <a:pt x="8160" y="269"/>
                </a:moveTo>
                <a:cubicBezTo>
                  <a:pt x="7722" y="211"/>
                  <a:pt x="7792" y="194"/>
                  <a:pt x="7370" y="149"/>
                </a:cubicBezTo>
                <a:lnTo>
                  <a:pt x="5626" y="0"/>
                </a:lnTo>
                <a:lnTo>
                  <a:pt x="1875" y="496"/>
                </a:lnTo>
                <a:lnTo>
                  <a:pt x="0" y="1489"/>
                </a:lnTo>
                <a:lnTo>
                  <a:pt x="0" y="3473"/>
                </a:lnTo>
                <a:lnTo>
                  <a:pt x="3125" y="5951"/>
                </a:lnTo>
                <a:lnTo>
                  <a:pt x="4375" y="6448"/>
                </a:lnTo>
                <a:lnTo>
                  <a:pt x="5626" y="5951"/>
                </a:lnTo>
                <a:lnTo>
                  <a:pt x="6249" y="4959"/>
                </a:lnTo>
                <a:lnTo>
                  <a:pt x="8126" y="4466"/>
                </a:lnTo>
                <a:lnTo>
                  <a:pt x="10000" y="3473"/>
                </a:lnTo>
                <a:lnTo>
                  <a:pt x="10000" y="496"/>
                </a:lnTo>
                <a:lnTo>
                  <a:pt x="8160" y="26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6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8" name="Straight Connector 2"/>
          <p:cNvCxnSpPr>
            <a:cxnSpLocks noChangeShapeType="1"/>
          </p:cNvCxnSpPr>
          <p:nvPr/>
        </p:nvCxnSpPr>
        <p:spPr bwMode="auto">
          <a:xfrm flipV="1">
            <a:off x="1260582" y="1371600"/>
            <a:ext cx="6537960" cy="670"/>
          </a:xfrm>
          <a:prstGeom prst="line">
            <a:avLst/>
          </a:prstGeom>
          <a:noFill/>
          <a:ln w="47625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395536" y="1340768"/>
            <a:ext cx="0" cy="504056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099474" y="137160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95728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94176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92624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00216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93860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prediction of progeny test</a:t>
            </a:r>
            <a:endParaRPr lang="en-US" dirty="0"/>
          </a:p>
        </p:txBody>
      </p:sp>
      <p:grpSp>
        <p:nvGrpSpPr>
          <p:cNvPr id="2" name="Group 48"/>
          <p:cNvGrpSpPr/>
          <p:nvPr/>
        </p:nvGrpSpPr>
        <p:grpSpPr>
          <a:xfrm>
            <a:off x="274319" y="2057400"/>
            <a:ext cx="2174967" cy="3733800"/>
            <a:chOff x="274319" y="2057400"/>
            <a:chExt cx="2174967" cy="3294063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74319" y="3080927"/>
              <a:ext cx="2174967" cy="1328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400"/>
                </a:lnSpc>
                <a:spcAft>
                  <a:spcPts val="1800"/>
                </a:spcAft>
                <a:buSzPct val="67000"/>
                <a:tabLst>
                  <a:tab pos="2062163" algn="l"/>
                </a:tabLst>
              </a:pPr>
              <a:r>
                <a:rPr lang="en-US" sz="22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Select parents, transfer embryos to recipients</a:t>
              </a:r>
              <a:endParaRPr lang="en-US" sz="2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" name="Group 45"/>
            <p:cNvGrpSpPr/>
            <p:nvPr/>
          </p:nvGrpSpPr>
          <p:grpSpPr>
            <a:xfrm>
              <a:off x="610099" y="2057400"/>
              <a:ext cx="1368425" cy="3294063"/>
              <a:chOff x="610099" y="2057400"/>
              <a:chExt cx="1368425" cy="3294063"/>
            </a:xfrm>
          </p:grpSpPr>
          <p:pic>
            <p:nvPicPr>
              <p:cNvPr id="27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099" y="2057400"/>
                <a:ext cx="1368425" cy="97472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17" y="4343400"/>
                <a:ext cx="1093788" cy="100806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Group 46"/>
          <p:cNvGrpSpPr/>
          <p:nvPr/>
        </p:nvGrpSpPr>
        <p:grpSpPr>
          <a:xfrm>
            <a:off x="2247669" y="2057400"/>
            <a:ext cx="1507902" cy="3691505"/>
            <a:chOff x="2247669" y="2057400"/>
            <a:chExt cx="1507902" cy="3691505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247669" y="4420336"/>
              <a:ext cx="1507902" cy="1328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400"/>
                </a:lnSpc>
                <a:spcAft>
                  <a:spcPts val="1800"/>
                </a:spcAft>
                <a:buSzPct val="67000"/>
                <a:tabLst>
                  <a:tab pos="2062163" algn="l"/>
                </a:tabLst>
              </a:pPr>
              <a:r>
                <a:rPr lang="en-US" sz="22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Calves born  and DNA tested</a:t>
              </a:r>
              <a:endParaRPr lang="en-US" sz="2200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558" y="2057400"/>
              <a:ext cx="746125" cy="21621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7"/>
          <p:cNvGrpSpPr/>
          <p:nvPr/>
        </p:nvGrpSpPr>
        <p:grpSpPr>
          <a:xfrm>
            <a:off x="4078125" y="2286000"/>
            <a:ext cx="2208110" cy="2654449"/>
            <a:chOff x="4258005" y="2286000"/>
            <a:chExt cx="2208110" cy="2654449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258005" y="3611880"/>
              <a:ext cx="2208110" cy="1328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Calves </a:t>
              </a:r>
              <a:r>
                <a:rPr lang="en-US" sz="2200" b="1" dirty="0">
                  <a:solidFill>
                    <a:srgbClr val="FFFFFF"/>
                  </a:solidFill>
                  <a:latin typeface="Trebuchet MS"/>
                  <a:cs typeface="Trebuchet MS"/>
                </a:rPr>
                <a:t>b</a:t>
              </a:r>
              <a:r>
                <a:rPr lang="en-US" sz="22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orn from DNA-selected parents </a:t>
              </a:r>
              <a:endParaRPr lang="en-US" sz="2200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94" b="6358"/>
            <a:stretch>
              <a:fillRect/>
            </a:stretch>
          </p:blipFill>
          <p:spPr bwMode="auto">
            <a:xfrm>
              <a:off x="4338877" y="2286000"/>
              <a:ext cx="2057400" cy="11182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44"/>
          <p:cNvGrpSpPr/>
          <p:nvPr/>
        </p:nvGrpSpPr>
        <p:grpSpPr>
          <a:xfrm>
            <a:off x="6995160" y="2286000"/>
            <a:ext cx="1639752" cy="2654449"/>
            <a:chOff x="6927414" y="2286000"/>
            <a:chExt cx="1639752" cy="2654449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927414" y="3611880"/>
              <a:ext cx="1639752" cy="1328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b="1" dirty="0">
                  <a:solidFill>
                    <a:srgbClr val="FFFFFF"/>
                  </a:solidFill>
                  <a:latin typeface="Trebuchet MS"/>
                  <a:cs typeface="Trebuchet MS"/>
                </a:rPr>
                <a:t>Bull </a:t>
              </a:r>
              <a:r>
                <a:rPr lang="en-US" sz="22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receives progeny test </a:t>
              </a:r>
              <a:endParaRPr lang="en-US" sz="2200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347" y="2286000"/>
              <a:ext cx="1593886" cy="11155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ounded Rectangle 28"/>
          <p:cNvSpPr/>
          <p:nvPr/>
        </p:nvSpPr>
        <p:spPr bwMode="auto">
          <a:xfrm>
            <a:off x="1524000" y="5943600"/>
            <a:ext cx="6758868" cy="457200"/>
          </a:xfrm>
          <a:prstGeom prst="roundRect">
            <a:avLst/>
          </a:prstGeom>
          <a:solidFill>
            <a:srgbClr val="00337F"/>
          </a:solidFill>
          <a:ln>
            <a:solidFill>
              <a:srgbClr val="00563F"/>
            </a:solidFill>
          </a:ln>
          <a:effectLst>
            <a:outerShdw blurRad="44450" dist="27940" dir="5400000" algn="ctr">
              <a:srgbClr val="00563F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914400">
              <a:spcAft>
                <a:spcPts val="60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Reduce generation interval from 5 to 2 years</a:t>
            </a:r>
            <a:endParaRPr lang="en-US" i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527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848595" cy="584775"/>
          </a:xfrm>
        </p:spPr>
        <p:txBody>
          <a:bodyPr/>
          <a:lstStyle/>
          <a:p>
            <a:r>
              <a:rPr lang="en-US" dirty="0" smtClean="0"/>
              <a:t>All generation intervals are decreasing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8040645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7685" y="6200001"/>
            <a:ext cx="1919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FF"/>
                </a:solidFill>
              </a:rPr>
              <a:t>García</a:t>
            </a:r>
            <a:r>
              <a:rPr lang="en-US" b="1" dirty="0" smtClean="0">
                <a:solidFill>
                  <a:srgbClr val="FFFFFF"/>
                </a:solidFill>
              </a:rPr>
              <a:t>-Ruiz et al. (2016)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3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8255"/>
            <a:ext cx="8226425" cy="615553"/>
          </a:xfrm>
        </p:spPr>
        <p:txBody>
          <a:bodyPr/>
          <a:lstStyle/>
          <a:p>
            <a:r>
              <a:rPr lang="en-US" sz="4000" dirty="0" smtClean="0">
                <a:solidFill>
                  <a:srgbClr val="F9FF3A"/>
                </a:solidFill>
              </a:rPr>
              <a:t>Evaluation flow</a:t>
            </a:r>
            <a:endParaRPr lang="en-US" sz="4000" dirty="0">
              <a:solidFill>
                <a:srgbClr val="F9FF3A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385816"/>
          </a:xfrm>
        </p:spPr>
        <p:txBody>
          <a:bodyPr/>
          <a:lstStyle/>
          <a:p>
            <a:pPr marL="341313" lvl="0" indent="-341313"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Animal nominated for genomic evaluation by breed association or AI organization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Hair or other DNA source sent to genotyping lab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DNA extracted and placed on chip for 3-day genotyping process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Genotypes sent from genotyping lab to AIPL for accuracy review</a:t>
            </a:r>
          </a:p>
        </p:txBody>
      </p:sp>
    </p:spTree>
    <p:extLst>
      <p:ext uri="{BB962C8B-B14F-4D97-AF65-F5344CB8AC3E}">
        <p14:creationId xmlns:p14="http://schemas.microsoft.com/office/powerpoint/2010/main" val="25554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363272" cy="1692771"/>
          </a:xfrm>
        </p:spPr>
        <p:txBody>
          <a:bodyPr/>
          <a:lstStyle/>
          <a:p>
            <a:pPr marL="285750" indent="-285750">
              <a:lnSpc>
                <a:spcPts val="3400"/>
              </a:lnSpc>
              <a:spcBef>
                <a:spcPts val="0"/>
              </a:spcBef>
            </a:pPr>
            <a:r>
              <a:rPr lang="en-US" dirty="0" smtClean="0"/>
              <a:t>Calves identified by ear tags and DNA collected at birth</a:t>
            </a:r>
          </a:p>
          <a:p>
            <a:pPr marL="285750" indent="-285750">
              <a:lnSpc>
                <a:spcPts val="34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 smtClean="0"/>
              <a:t>Sources sent to genotyping labs </a:t>
            </a:r>
            <a:r>
              <a:rPr lang="en-US" dirty="0" smtClean="0">
                <a:solidFill>
                  <a:srgbClr val="00FF00"/>
                </a:solidFill>
              </a:rPr>
              <a:t>(2015)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49466" y="3258505"/>
          <a:ext cx="6907483" cy="2667000"/>
        </p:xfrm>
        <a:graphic>
          <a:graphicData uri="http://schemas.openxmlformats.org/drawingml/2006/table">
            <a:tbl>
              <a:tblPr/>
              <a:tblGrid>
                <a:gridCol w="2048233"/>
                <a:gridCol w="2072284"/>
                <a:gridCol w="2786966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Source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Samples (no.)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Samples (%)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Ear tissue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252,468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64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1280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Hair roots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124,523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31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1280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Blood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6,893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1280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Nasal swab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1,903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&lt;1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1280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Semen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277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&lt;1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1280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Unknown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10,906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0" marR="1280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7284" name="Picture 4" descr="https://cdn.shopify.com/s/files/1/0970/4672/products/all_in_one_fdx_tag_1024x1024.jpg?v=14490715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5280" y="1"/>
            <a:ext cx="1188720" cy="118872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samples from 1 farm, 1 day</a:t>
            </a:r>
            <a:endParaRPr lang="en-US" dirty="0"/>
          </a:p>
        </p:txBody>
      </p:sp>
      <p:pic>
        <p:nvPicPr>
          <p:cNvPr id="53250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14939" b="29878"/>
          <a:stretch>
            <a:fillRect/>
          </a:stretch>
        </p:blipFill>
        <p:spPr bwMode="auto">
          <a:xfrm>
            <a:off x="2123728" y="908720"/>
            <a:ext cx="565643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7544" y="4581128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Photo provided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by</a:t>
            </a:r>
            <a:r>
              <a:rPr lang="en-US" sz="1600" dirty="0" smtClean="0"/>
              <a:t> </a:t>
            </a:r>
            <a:r>
              <a:rPr lang="en-US" sz="1600" b="1" dirty="0" err="1" smtClean="0">
                <a:solidFill>
                  <a:srgbClr val="FFC000"/>
                </a:solidFill>
              </a:rPr>
              <a:t>Zoetis</a:t>
            </a:r>
            <a:endParaRPr lang="en-US" sz="1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71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Laboratory  quality control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488408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Each SNP evaluated for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Call rate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Portion heterozygous</a:t>
            </a:r>
          </a:p>
          <a:p>
            <a:pPr lvl="1"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Parent-progeny conflicts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Clustering investigated if SNP exceeds limits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Number of failing SNPs indicates genotype quality</a:t>
            </a:r>
          </a:p>
          <a:p>
            <a:pPr>
              <a:lnSpc>
                <a:spcPts val="3200"/>
              </a:lnSpc>
            </a:pPr>
            <a:r>
              <a:rPr lang="en-US" sz="2900" dirty="0" smtClean="0"/>
              <a:t>Target of &lt;10 SNPs in each category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8178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0" y="118255"/>
            <a:ext cx="8226425" cy="615553"/>
          </a:xfrm>
        </p:spPr>
        <p:txBody>
          <a:bodyPr/>
          <a:lstStyle/>
          <a:p>
            <a:r>
              <a:rPr lang="en-US" sz="4000" dirty="0" smtClean="0">
                <a:solidFill>
                  <a:srgbClr val="F9FF3A"/>
                </a:solidFill>
              </a:rPr>
              <a:t>Evaluation flow</a:t>
            </a:r>
            <a:r>
              <a:rPr lang="en-US" dirty="0" smtClean="0">
                <a:solidFill>
                  <a:srgbClr val="F9FF3A"/>
                </a:solidFill>
              </a:rPr>
              <a:t> </a:t>
            </a:r>
            <a:r>
              <a:rPr lang="en-US" sz="30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(continued)</a:t>
            </a:r>
            <a:endParaRPr lang="en-US" sz="3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770537"/>
          </a:xfrm>
        </p:spPr>
        <p:txBody>
          <a:bodyPr/>
          <a:lstStyle/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Genotype calls modified as necessary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Genotypes loaded into database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Nominators receive reports of parentage and other conflicts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Pedigree or animal assignments corrected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Genotypes extracted and imputed to </a:t>
            </a:r>
            <a:r>
              <a:rPr lang="en-US" sz="3000" dirty="0" smtClean="0"/>
              <a:t>61</a:t>
            </a:r>
            <a:r>
              <a:rPr lang="en-US" sz="3000" dirty="0"/>
              <a:t>k</a:t>
            </a:r>
            <a:endParaRPr lang="en-US" sz="3000" dirty="0" smtClean="0"/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SNP effects estimated</a:t>
            </a:r>
          </a:p>
        </p:txBody>
      </p:sp>
    </p:spTree>
    <p:extLst>
      <p:ext uri="{BB962C8B-B14F-4D97-AF65-F5344CB8AC3E}">
        <p14:creationId xmlns:p14="http://schemas.microsoft.com/office/powerpoint/2010/main" val="18876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US dairies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3822528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90600"/>
            <a:ext cx="4572000" cy="3430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56782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Top: Large </a:t>
            </a:r>
            <a:r>
              <a:rPr lang="en-US" sz="1200" b="1" dirty="0" err="1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freestall</a:t>
            </a:r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barn in the state of Florida.</a:t>
            </a:r>
          </a:p>
          <a:p>
            <a:pPr algn="r"/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Bottom: 7,000 G (~26,500 l) milk tankers.</a:t>
            </a:r>
          </a:p>
          <a:p>
            <a:pPr algn="r"/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Photo courtesy of North Florida Holsteins.</a:t>
            </a:r>
            <a:endParaRPr lang="en-US" sz="1200" b="1" dirty="0">
              <a:solidFill>
                <a:schemeClr val="tx1">
                  <a:lumMod val="9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700600" y="4090600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Small dairy farm in western Maryland. Photo courtesy of ARS.</a:t>
            </a:r>
            <a:endParaRPr lang="en-US" sz="1200" b="1" dirty="0">
              <a:solidFill>
                <a:schemeClr val="tx1">
                  <a:lumMod val="9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66139"/>
            <a:ext cx="3657600" cy="24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Imputation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832092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sz="2800" dirty="0" smtClean="0"/>
              <a:t>Based on splitting genotype into individual chromosomes </a:t>
            </a:r>
            <a:r>
              <a:rPr lang="en-US" sz="2800" dirty="0" smtClean="0">
                <a:solidFill>
                  <a:srgbClr val="FFFF00"/>
                </a:solidFill>
              </a:rPr>
              <a:t>(maternal and paternal contributions)</a:t>
            </a:r>
          </a:p>
          <a:p>
            <a:pPr>
              <a:spcAft>
                <a:spcPts val="3600"/>
              </a:spcAft>
            </a:pPr>
            <a:r>
              <a:rPr lang="en-US" sz="2800" dirty="0" smtClean="0"/>
              <a:t>Missing SNPs assigned by tracking inheritance from ancestors and descendants</a:t>
            </a:r>
          </a:p>
          <a:p>
            <a:pPr>
              <a:spcAft>
                <a:spcPts val="3600"/>
              </a:spcAft>
            </a:pPr>
            <a:r>
              <a:rPr lang="en-US" sz="2800" dirty="0" smtClean="0"/>
              <a:t>Imputed dams increase predictor population</a:t>
            </a:r>
          </a:p>
          <a:p>
            <a:pPr>
              <a:spcAft>
                <a:spcPts val="3600"/>
              </a:spcAft>
            </a:pPr>
            <a:r>
              <a:rPr lang="en-US" sz="2800" dirty="0" smtClean="0"/>
              <a:t>Genotypes from all chips merged by imputing SNPs not present</a:t>
            </a:r>
          </a:p>
        </p:txBody>
      </p:sp>
    </p:spTree>
    <p:extLst>
      <p:ext uri="{BB962C8B-B14F-4D97-AF65-F5344CB8AC3E}">
        <p14:creationId xmlns:p14="http://schemas.microsoft.com/office/powerpoint/2010/main" val="32789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80" y="112803"/>
            <a:ext cx="8226425" cy="615553"/>
          </a:xfrm>
        </p:spPr>
        <p:txBody>
          <a:bodyPr/>
          <a:lstStyle/>
          <a:p>
            <a:r>
              <a:rPr lang="en-US" sz="4000" dirty="0" smtClean="0"/>
              <a:t>Evaluation flow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0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(continued)</a:t>
            </a:r>
            <a:endParaRPr lang="en-US" sz="3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385816"/>
          </a:xfrm>
        </p:spPr>
        <p:txBody>
          <a:bodyPr/>
          <a:lstStyle/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000" dirty="0" smtClean="0">
                <a:solidFill>
                  <a:srgbClr val="FFFFFF"/>
                </a:solidFill>
              </a:rPr>
              <a:t>Final evaluations calculated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dirty="0" smtClean="0">
                <a:solidFill>
                  <a:srgbClr val="FFFFFF"/>
                </a:solidFill>
              </a:rPr>
              <a:t>Evaluations released to dairy industry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dirty="0" smtClean="0">
                <a:solidFill>
                  <a:srgbClr val="FFFFFF"/>
                </a:solidFill>
              </a:rPr>
              <a:t>Download from CDCB FTP site with separate files for each nominator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dirty="0" smtClean="0">
                <a:solidFill>
                  <a:srgbClr val="FFFFFF"/>
                </a:solidFill>
              </a:rPr>
              <a:t>Weekly release </a:t>
            </a:r>
            <a:r>
              <a:rPr lang="en-US" sz="3000" dirty="0" smtClean="0">
                <a:solidFill>
                  <a:srgbClr val="FFFFFF"/>
                </a:solidFill>
              </a:rPr>
              <a:t>for new animals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>
                <a:solidFill>
                  <a:srgbClr val="FFFFFF"/>
                </a:solidFill>
              </a:rPr>
              <a:t>All genomic evaluations updated 3 times each year with traditional </a:t>
            </a:r>
            <a:r>
              <a:rPr lang="en-US" sz="3000" dirty="0" smtClean="0">
                <a:solidFill>
                  <a:srgbClr val="FFFFFF"/>
                </a:solidFill>
              </a:rPr>
              <a:t>evaluations</a:t>
            </a:r>
            <a:endParaRPr lang="en-US" sz="3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Multistep genomic evaluations</a:t>
            </a:r>
          </a:p>
        </p:txBody>
      </p:sp>
      <p:sp>
        <p:nvSpPr>
          <p:cNvPr id="10219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279525"/>
            <a:ext cx="8059737" cy="5022914"/>
          </a:xfrm>
        </p:spPr>
        <p:txBody>
          <a:bodyPr/>
          <a:lstStyle/>
          <a:p>
            <a:pPr marL="284163" indent="-284163">
              <a:lnSpc>
                <a:spcPts val="2700"/>
              </a:lnSpc>
              <a:spcAft>
                <a:spcPts val="3600"/>
              </a:spcAft>
            </a:pPr>
            <a:r>
              <a:rPr lang="en-US" sz="2400" dirty="0" smtClean="0"/>
              <a:t>Traditional evaluations (phenotype and pedigree) used as input data for genomic equations</a:t>
            </a:r>
          </a:p>
          <a:p>
            <a:pPr marL="284163" indent="-284163">
              <a:lnSpc>
                <a:spcPts val="2700"/>
              </a:lnSpc>
              <a:spcAft>
                <a:spcPts val="3600"/>
              </a:spcAft>
            </a:pPr>
            <a:r>
              <a:rPr lang="en-US" sz="2400" dirty="0" smtClean="0"/>
              <a:t>Allele effects estimated for </a:t>
            </a:r>
            <a:r>
              <a:rPr lang="en-US" sz="2400" dirty="0" smtClean="0">
                <a:solidFill>
                  <a:srgbClr val="00FF00"/>
                </a:solidFill>
              </a:rPr>
              <a:t>60,671</a:t>
            </a:r>
            <a:r>
              <a:rPr lang="en-US" sz="2400" dirty="0" smtClean="0"/>
              <a:t> markers (Z) by multiple regression, using </a:t>
            </a:r>
            <a:r>
              <a:rPr lang="en-US" sz="2400" dirty="0" err="1" smtClean="0">
                <a:solidFill>
                  <a:srgbClr val="FFF000"/>
                </a:solidFill>
              </a:rPr>
              <a:t>BayesA</a:t>
            </a:r>
            <a:r>
              <a:rPr lang="en-US" sz="2400" dirty="0" smtClean="0"/>
              <a:t> prior variance</a:t>
            </a:r>
          </a:p>
          <a:p>
            <a:pPr marL="284163" indent="-284163">
              <a:lnSpc>
                <a:spcPts val="2700"/>
              </a:lnSpc>
              <a:spcAft>
                <a:spcPts val="3600"/>
              </a:spcAft>
            </a:pPr>
            <a:r>
              <a:rPr lang="en-US" sz="2400" dirty="0" smtClean="0"/>
              <a:t>Polygenic effect for 10% of genetic variation not captured by markers, assuming pedigree covariance</a:t>
            </a:r>
          </a:p>
          <a:p>
            <a:pPr marL="284163" indent="-284163">
              <a:lnSpc>
                <a:spcPts val="2700"/>
              </a:lnSpc>
              <a:spcAft>
                <a:spcPts val="3600"/>
              </a:spcAft>
            </a:pPr>
            <a:r>
              <a:rPr lang="en-US" sz="2400" dirty="0" smtClean="0"/>
              <a:t>Selection index step combines genomic info with traditional info from nongenotyped parents</a:t>
            </a:r>
          </a:p>
          <a:p>
            <a:pPr marL="284163" indent="-284163">
              <a:lnSpc>
                <a:spcPts val="2700"/>
              </a:lnSpc>
              <a:spcAft>
                <a:spcPts val="3600"/>
              </a:spcAft>
            </a:pPr>
            <a:r>
              <a:rPr lang="en-US" sz="2400" dirty="0" smtClean="0"/>
              <a:t>Applied to </a:t>
            </a:r>
            <a:r>
              <a:rPr lang="en-US" sz="2400" dirty="0" smtClean="0">
                <a:solidFill>
                  <a:srgbClr val="00FF00"/>
                </a:solidFill>
              </a:rPr>
              <a:t>33</a:t>
            </a:r>
            <a:r>
              <a:rPr lang="en-US" sz="2400" dirty="0" smtClean="0"/>
              <a:t> yield, fitness, calving, and type traits</a:t>
            </a:r>
          </a:p>
        </p:txBody>
      </p:sp>
    </p:spTree>
    <p:extLst>
      <p:ext uri="{BB962C8B-B14F-4D97-AF65-F5344CB8AC3E}">
        <p14:creationId xmlns:p14="http://schemas.microsoft.com/office/powerpoint/2010/main" val="20107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</a:t>
            </a:r>
            <a:r>
              <a:rPr lang="en-US" dirty="0" smtClean="0"/>
              <a:t>estimates </a:t>
            </a:r>
            <a:r>
              <a:rPr lang="en-US" dirty="0"/>
              <a:t>using </a:t>
            </a:r>
            <a:r>
              <a:rPr lang="en-US" dirty="0" smtClean="0"/>
              <a:t>markers</a:t>
            </a:r>
            <a:endParaRPr lang="en-US" dirty="0"/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1600"/>
            <a:ext cx="8226425" cy="4860305"/>
          </a:xfrm>
        </p:spPr>
        <p:txBody>
          <a:bodyPr/>
          <a:lstStyle/>
          <a:p>
            <a:pPr marL="284163" indent="-284163">
              <a:lnSpc>
                <a:spcPts val="3200"/>
              </a:lnSpc>
              <a:spcAft>
                <a:spcPts val="1500"/>
              </a:spcAft>
            </a:pPr>
            <a:r>
              <a:rPr lang="en-US" dirty="0">
                <a:solidFill>
                  <a:srgbClr val="FFF000"/>
                </a:solidFill>
              </a:rPr>
              <a:t>Selection index equations for EBV</a:t>
            </a:r>
          </a:p>
          <a:p>
            <a:pPr marL="630238" lvl="1" indent="-233363">
              <a:lnSpc>
                <a:spcPts val="3200"/>
              </a:lnSpc>
              <a:spcAft>
                <a:spcPts val="1500"/>
              </a:spcAft>
            </a:pPr>
            <a:r>
              <a:rPr lang="en-US" dirty="0" smtClean="0">
                <a:latin typeface="Calibri"/>
              </a:rPr>
              <a:t> </a:t>
            </a:r>
            <a:endParaRPr lang="en-US" dirty="0" smtClean="0"/>
          </a:p>
          <a:p>
            <a:pPr marL="630238" lvl="1" indent="-233363">
              <a:lnSpc>
                <a:spcPts val="3200"/>
              </a:lnSpc>
              <a:spcAft>
                <a:spcPts val="1500"/>
              </a:spcAft>
            </a:pPr>
            <a:r>
              <a:rPr lang="en-US" dirty="0" smtClean="0">
                <a:latin typeface="Calibri"/>
              </a:rPr>
              <a:t> </a:t>
            </a:r>
            <a:endParaRPr lang="en-US" dirty="0"/>
          </a:p>
          <a:p>
            <a:pPr marL="630238" lvl="1" indent="-233363">
              <a:lnSpc>
                <a:spcPts val="3200"/>
              </a:lnSpc>
              <a:spcAft>
                <a:spcPts val="4800"/>
              </a:spcAft>
            </a:pPr>
            <a:r>
              <a:rPr lang="en-US" dirty="0"/>
              <a:t>R has diagonals = (</a:t>
            </a:r>
            <a:r>
              <a:rPr lang="en-US" spc="200" dirty="0" smtClean="0"/>
              <a:t>1/</a:t>
            </a:r>
            <a:r>
              <a:rPr lang="en-US" dirty="0" smtClean="0"/>
              <a:t>Reliability</a:t>
            </a:r>
            <a:r>
              <a:rPr lang="en-US" spc="500" dirty="0" smtClean="0"/>
              <a:t>)–</a:t>
            </a:r>
            <a:r>
              <a:rPr lang="en-US" dirty="0" smtClean="0"/>
              <a:t>1</a:t>
            </a:r>
            <a:endParaRPr lang="en-US" dirty="0"/>
          </a:p>
          <a:p>
            <a:pPr marL="284163" indent="-284163">
              <a:lnSpc>
                <a:spcPts val="3200"/>
              </a:lnSpc>
              <a:spcAft>
                <a:spcPts val="1500"/>
              </a:spcAft>
            </a:pPr>
            <a:r>
              <a:rPr lang="en-US" dirty="0">
                <a:solidFill>
                  <a:srgbClr val="FFF000"/>
                </a:solidFill>
              </a:rPr>
              <a:t>BLUP equations for marker effects, sum to get </a:t>
            </a:r>
            <a:r>
              <a:rPr lang="en-US" dirty="0" smtClean="0">
                <a:solidFill>
                  <a:srgbClr val="FFF000"/>
                </a:solidFill>
              </a:rPr>
              <a:t>EBV</a:t>
            </a:r>
          </a:p>
          <a:p>
            <a:pPr marL="630238" lvl="1" indent="-233363">
              <a:lnSpc>
                <a:spcPts val="3200"/>
              </a:lnSpc>
              <a:spcAft>
                <a:spcPts val="1500"/>
              </a:spcAft>
            </a:pPr>
            <a:r>
              <a:rPr lang="en-US" dirty="0" smtClean="0">
                <a:latin typeface="Calibri"/>
              </a:rPr>
              <a:t> </a:t>
            </a:r>
            <a:endParaRPr lang="en-US" dirty="0" smtClean="0"/>
          </a:p>
          <a:p>
            <a:pPr marL="630238" lvl="1" indent="-233363">
              <a:lnSpc>
                <a:spcPts val="3200"/>
              </a:lnSpc>
              <a:spcAft>
                <a:spcPts val="1500"/>
              </a:spcAft>
            </a:pPr>
            <a:r>
              <a:rPr lang="en-US" dirty="0" smtClean="0"/>
              <a:t>k </a:t>
            </a:r>
            <a:r>
              <a:rPr lang="en-US" dirty="0"/>
              <a:t>= </a:t>
            </a:r>
            <a:r>
              <a:rPr lang="en-US" dirty="0" err="1"/>
              <a:t>var</a:t>
            </a:r>
            <a:r>
              <a:rPr lang="en-US" dirty="0"/>
              <a:t>(u</a:t>
            </a:r>
            <a:r>
              <a:rPr lang="en-US" spc="200" dirty="0" smtClean="0"/>
              <a:t>)/</a:t>
            </a:r>
            <a:r>
              <a:rPr lang="en-US" dirty="0" err="1" smtClean="0"/>
              <a:t>var</a:t>
            </a:r>
            <a:r>
              <a:rPr lang="en-US" dirty="0" smtClean="0"/>
              <a:t>(m</a:t>
            </a:r>
            <a:r>
              <a:rPr lang="en-US" dirty="0"/>
              <a:t>)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1067221" y="1935163"/>
          <a:ext cx="4076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Equation" r:id="rId3" imgW="4076640" imgH="469800" progId="Equation.DSMT4">
                  <p:embed/>
                </p:oleObj>
              </mc:Choice>
              <mc:Fallback>
                <p:oleObj name="Equation" r:id="rId3" imgW="40766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221" y="1935163"/>
                        <a:ext cx="4076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1071563" y="2547249"/>
          <a:ext cx="351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5" imgW="3517560" imgH="469800" progId="Equation.DSMT4">
                  <p:embed/>
                </p:oleObj>
              </mc:Choice>
              <mc:Fallback>
                <p:oleObj name="Equation" r:id="rId5" imgW="3517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2547249"/>
                        <a:ext cx="3517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218875"/>
              </p:ext>
            </p:extLst>
          </p:nvPr>
        </p:nvGraphicFramePr>
        <p:xfrm>
          <a:off x="1069793" y="5092700"/>
          <a:ext cx="4521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7" imgW="4520880" imgH="469800" progId="Equation.DSMT4">
                  <p:embed/>
                </p:oleObj>
              </mc:Choice>
              <mc:Fallback>
                <p:oleObj name="Equation" r:id="rId7" imgW="45208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793" y="5092700"/>
                        <a:ext cx="4521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0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evaluation results</a:t>
            </a:r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33400" y="6329680"/>
            <a:ext cx="7715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00FF00"/>
                </a:solidFill>
              </a:rPr>
              <a:t>Source: https://</a:t>
            </a:r>
            <a:r>
              <a:rPr lang="en-US" dirty="0" err="1">
                <a:solidFill>
                  <a:srgbClr val="00FF00"/>
                </a:solidFill>
              </a:rPr>
              <a:t>www.cdcb.us</a:t>
            </a:r>
            <a:r>
              <a:rPr lang="en-US" dirty="0">
                <a:solidFill>
                  <a:srgbClr val="00FF00"/>
                </a:solidFill>
              </a:rPr>
              <a:t>/</a:t>
            </a:r>
            <a:r>
              <a:rPr lang="en-US" dirty="0" err="1">
                <a:solidFill>
                  <a:srgbClr val="00FF00"/>
                </a:solidFill>
              </a:rPr>
              <a:t>Report_Data</a:t>
            </a:r>
            <a:r>
              <a:rPr lang="en-US" dirty="0">
                <a:solidFill>
                  <a:srgbClr val="00FF00"/>
                </a:solidFill>
              </a:rPr>
              <a:t>/</a:t>
            </a:r>
            <a:r>
              <a:rPr lang="en-US" dirty="0" err="1">
                <a:solidFill>
                  <a:srgbClr val="00FF00"/>
                </a:solidFill>
              </a:rPr>
              <a:t>Marker_Effects</a:t>
            </a:r>
            <a:r>
              <a:rPr lang="en-US" dirty="0">
                <a:solidFill>
                  <a:srgbClr val="00FF00"/>
                </a:solidFill>
              </a:rPr>
              <a:t>/</a:t>
            </a:r>
            <a:r>
              <a:rPr lang="en-US" dirty="0" err="1">
                <a:solidFill>
                  <a:srgbClr val="00FF00"/>
                </a:solidFill>
              </a:rPr>
              <a:t>marker_effects.cfm?Breed</a:t>
            </a:r>
            <a:r>
              <a:rPr lang="en-US" dirty="0">
                <a:solidFill>
                  <a:srgbClr val="00FF00"/>
                </a:solidFill>
              </a:rPr>
              <a:t>=</a:t>
            </a:r>
            <a:r>
              <a:rPr lang="en-US" dirty="0" err="1">
                <a:solidFill>
                  <a:srgbClr val="00FF00"/>
                </a:solidFill>
              </a:rPr>
              <a:t>HO&amp;Trait</a:t>
            </a:r>
            <a:r>
              <a:rPr lang="en-US" dirty="0">
                <a:solidFill>
                  <a:srgbClr val="00FF00"/>
                </a:solidFill>
              </a:rPr>
              <a:t>=</a:t>
            </a:r>
            <a:r>
              <a:rPr lang="en-US" dirty="0" err="1">
                <a:solidFill>
                  <a:srgbClr val="00FF00"/>
                </a:solidFill>
              </a:rPr>
              <a:t>Net_Merit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1026" name="Picture 2" descr="raph of HO HO_1512_Body_depth_marker_effects_fulls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6176" cy="5376672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6186"/>
            <a:ext cx="8459787" cy="4939814"/>
          </a:xfrm>
        </p:spPr>
        <p:txBody>
          <a:bodyPr/>
          <a:lstStyle/>
          <a:p>
            <a:r>
              <a:rPr lang="en-US" dirty="0" smtClean="0"/>
              <a:t>Before genomics:</a:t>
            </a:r>
          </a:p>
          <a:p>
            <a:pPr lvl="1"/>
            <a:r>
              <a:rPr lang="en-US" dirty="0" smtClean="0"/>
              <a:t>Proven bulls with daughter records (PTA)</a:t>
            </a:r>
          </a:p>
          <a:p>
            <a:pPr lvl="1"/>
            <a:r>
              <a:rPr lang="en-US" dirty="0" smtClean="0"/>
              <a:t>Young bulls with parent average (PA)</a:t>
            </a:r>
          </a:p>
          <a:p>
            <a:r>
              <a:rPr lang="en-US" dirty="0" smtClean="0"/>
              <a:t>After genomics:</a:t>
            </a:r>
          </a:p>
          <a:p>
            <a:pPr lvl="1"/>
            <a:r>
              <a:rPr lang="en-US" dirty="0" smtClean="0"/>
              <a:t>Young animals with DNA test (GPTA)</a:t>
            </a:r>
          </a:p>
          <a:p>
            <a:pPr lvl="1"/>
            <a:r>
              <a:rPr lang="en-US" dirty="0" smtClean="0"/>
              <a:t>Reliability of GPTA </a:t>
            </a:r>
            <a:r>
              <a:rPr lang="en-US" dirty="0" smtClean="0">
                <a:solidFill>
                  <a:srgbClr val="00FF00"/>
                </a:solidFill>
              </a:rPr>
              <a:t>~70% </a:t>
            </a:r>
            <a:r>
              <a:rPr lang="en-US" dirty="0" smtClean="0"/>
              <a:t>compared to PA </a:t>
            </a:r>
            <a:r>
              <a:rPr lang="en-US" dirty="0" smtClean="0">
                <a:solidFill>
                  <a:srgbClr val="00FF00"/>
                </a:solidFill>
              </a:rPr>
              <a:t>~35% </a:t>
            </a:r>
            <a:r>
              <a:rPr lang="en-US" dirty="0" smtClean="0"/>
              <a:t>and PTA </a:t>
            </a:r>
            <a:r>
              <a:rPr lang="en-US" dirty="0" smtClean="0">
                <a:solidFill>
                  <a:srgbClr val="00FF00"/>
                </a:solidFill>
              </a:rPr>
              <a:t>~85% </a:t>
            </a:r>
            <a:r>
              <a:rPr lang="en-US" dirty="0" smtClean="0"/>
              <a:t>for Holstein NM$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 idx="4294967295"/>
          </p:nvPr>
        </p:nvSpPr>
        <p:spPr>
          <a:xfrm>
            <a:off x="152400" y="120650"/>
            <a:ext cx="8836025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Genotypes are abundant</a:t>
            </a:r>
            <a:endParaRPr sz="3600" dirty="0">
              <a:solidFill>
                <a:srgbClr val="FFFF00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152399" y="1077186"/>
          <a:ext cx="8728529" cy="553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3080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52400" y="182563"/>
            <a:ext cx="8839200" cy="523220"/>
          </a:xfrm>
        </p:spPr>
        <p:txBody>
          <a:bodyPr/>
          <a:lstStyle/>
          <a:p>
            <a:r>
              <a:rPr lang="en-US" sz="3400" dirty="0" smtClean="0"/>
              <a:t>Pedigree of </a:t>
            </a:r>
            <a:r>
              <a:rPr lang="en-US" sz="3400" dirty="0" err="1" smtClean="0"/>
              <a:t>embryosire</a:t>
            </a:r>
            <a:r>
              <a:rPr lang="en-US" sz="3400" dirty="0" smtClean="0"/>
              <a:t> </a:t>
            </a:r>
            <a:r>
              <a:rPr lang="en-US" sz="3400" dirty="0" smtClean="0">
                <a:solidFill>
                  <a:srgbClr val="00FF00"/>
                </a:solidFill>
              </a:rPr>
              <a:t>(HOUSA73431994</a:t>
            </a:r>
            <a:r>
              <a:rPr lang="en-US" sz="3400" dirty="0" smtClean="0">
                <a:solidFill>
                  <a:srgbClr val="00FF00"/>
                </a:solidFill>
              </a:rPr>
              <a:t>)</a:t>
            </a:r>
          </a:p>
        </p:txBody>
      </p:sp>
      <p:grpSp>
        <p:nvGrpSpPr>
          <p:cNvPr id="367" name="Group 366"/>
          <p:cNvGrpSpPr/>
          <p:nvPr/>
        </p:nvGrpSpPr>
        <p:grpSpPr>
          <a:xfrm>
            <a:off x="421991" y="1157304"/>
            <a:ext cx="6421613" cy="5176080"/>
            <a:chOff x="883791" y="1157304"/>
            <a:chExt cx="6421613" cy="5176080"/>
          </a:xfrm>
        </p:grpSpPr>
        <p:sp>
          <p:nvSpPr>
            <p:cNvPr id="133" name="Freeform 132"/>
            <p:cNvSpPr/>
            <p:nvPr/>
          </p:nvSpPr>
          <p:spPr>
            <a:xfrm>
              <a:off x="883791" y="3674729"/>
              <a:ext cx="45720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77K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008879" y="2375413"/>
              <a:ext cx="45720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 w="381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n>
                    <a:noFill/>
                  </a:ln>
                  <a:solidFill>
                    <a:schemeClr val="tx2"/>
                  </a:solidFill>
                  <a:latin typeface="Calibri" pitchFamily="34" charset="0"/>
                </a:rPr>
                <a:t>50K</a:t>
              </a:r>
              <a:endParaRPr lang="en-US" sz="1400" b="1" kern="1200" dirty="0">
                <a:ln>
                  <a:noFill/>
                </a:ln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2884595" y="1725755"/>
              <a:ext cx="45720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009684" y="1400925"/>
              <a:ext cx="45720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162480" y="1238511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777K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6573884" y="1157304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777K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573884" y="1319718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/>
                </a:rPr>
                <a:t>—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5162480" y="1563340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6573884" y="1482133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573884" y="1644547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009684" y="2050584"/>
              <a:ext cx="45720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5162480" y="1888169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777K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6573884" y="1806962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777K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6573884" y="1969376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 smtClean="0">
                  <a:latin typeface="Calibri"/>
                </a:rPr>
                <a:t>—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162480" y="2212998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FFF000"/>
                  </a:solidFill>
                  <a:latin typeface="Calibri" pitchFamily="34" charset="0"/>
                </a:rPr>
                <a:t>3K</a:t>
              </a:r>
              <a:endParaRPr lang="en-US" sz="1400" b="1" kern="1200" dirty="0">
                <a:solidFill>
                  <a:srgbClr val="FFF000"/>
                </a:solidFill>
                <a:latin typeface="Calibri" pitchFamily="34" charset="0"/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573884" y="2131791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777K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6573884" y="2294205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2884595" y="3025071"/>
              <a:ext cx="45720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009684" y="2700242"/>
              <a:ext cx="45720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162480" y="2537827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777K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6573884" y="2456620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777K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573884" y="2619034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FFF000"/>
                  </a:solidFill>
                  <a:latin typeface="Calibri" pitchFamily="34" charset="0"/>
                </a:rPr>
                <a:t>Imputed</a:t>
              </a:r>
              <a:endParaRPr lang="en-US" sz="1400" b="1" kern="1200" dirty="0">
                <a:solidFill>
                  <a:srgbClr val="FFF000"/>
                </a:solidFill>
                <a:latin typeface="Calibri" pitchFamily="34" charset="0"/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5162480" y="2862656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FFF000"/>
                  </a:solidFill>
                  <a:latin typeface="Calibri" pitchFamily="34" charset="0"/>
                </a:rPr>
                <a:t>Imputed</a:t>
              </a:r>
              <a:endParaRPr lang="en-US" sz="1400" b="1" kern="1200" dirty="0">
                <a:solidFill>
                  <a:srgbClr val="FFF000"/>
                </a:solidFill>
                <a:latin typeface="Calibri" pitchFamily="34" charset="0"/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6573884" y="2781449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573884" y="2943864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FFF000"/>
                  </a:solidFill>
                  <a:latin typeface="Calibri" pitchFamily="34" charset="0"/>
                </a:rPr>
                <a:t>Imputed</a:t>
              </a:r>
              <a:endParaRPr lang="en-US" sz="1400" b="1" kern="1200" dirty="0">
                <a:solidFill>
                  <a:srgbClr val="FFF000"/>
                </a:solidFill>
                <a:latin typeface="Calibri" pitchFamily="34" charset="0"/>
              </a:endParaRPr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4009684" y="3349900"/>
              <a:ext cx="45720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5162480" y="3187485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6573884" y="3106278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777K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6573884" y="3268693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5162480" y="3512314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6573884" y="3431107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777K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6573884" y="3593522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 smtClean="0">
                  <a:latin typeface="Calibri"/>
                </a:rPr>
                <a:t>—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 rot="18000000">
              <a:off x="1013962" y="3167121"/>
              <a:ext cx="1304219" cy="4906"/>
            </a:xfrm>
            <a:custGeom>
              <a:avLst/>
              <a:gdLst>
                <a:gd name="connsiteX0" fmla="*/ 0 w 10000"/>
                <a:gd name="connsiteY0" fmla="*/ 5000 h 10000"/>
                <a:gd name="connsiteX1" fmla="*/ 10000 w 10000"/>
                <a:gd name="connsiteY1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10000" y="5000"/>
                  </a:lnTo>
                </a:path>
              </a:pathLst>
            </a:custGeom>
            <a:noFill/>
            <a:ln w="31750" cap="sq">
              <a:solidFill>
                <a:srgbClr val="00FF00"/>
              </a:solidFill>
              <a:miter lim="800000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204" tIns="-30153" rIns="632204" bIns="-3015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2008879" y="4974045"/>
              <a:ext cx="45720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FFF000"/>
                  </a:solidFill>
                  <a:latin typeface="Calibri" pitchFamily="34" charset="0"/>
                </a:rPr>
                <a:t>9K</a:t>
              </a:r>
              <a:endParaRPr lang="en-US" sz="1400" b="1" kern="1200" dirty="0">
                <a:solidFill>
                  <a:srgbClr val="FFF000"/>
                </a:solidFill>
                <a:latin typeface="Calibri" pitchFamily="34" charset="0"/>
              </a:endParaRP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2884595" y="4324387"/>
              <a:ext cx="45720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4009684" y="3999558"/>
              <a:ext cx="45720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5162480" y="3837144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777K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6573884" y="3755936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777K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6573884" y="3918351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FFF000"/>
                  </a:solidFill>
                  <a:latin typeface="Calibri" pitchFamily="34" charset="0"/>
                </a:rPr>
                <a:t>Imputed</a:t>
              </a:r>
              <a:endParaRPr lang="en-US" sz="1400" b="1" kern="1200" dirty="0">
                <a:solidFill>
                  <a:srgbClr val="FFF000"/>
                </a:solidFill>
                <a:latin typeface="Calibri" pitchFamily="34" charset="0"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5162480" y="4161973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FFF000"/>
                  </a:solidFill>
                  <a:latin typeface="Calibri" pitchFamily="34" charset="0"/>
                </a:rPr>
                <a:t>Imputed</a:t>
              </a:r>
              <a:endParaRPr lang="en-US" sz="1400" b="1" kern="1200" dirty="0">
                <a:solidFill>
                  <a:srgbClr val="FFF000"/>
                </a:solidFill>
                <a:latin typeface="Calibri" pitchFamily="34" charset="0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6573884" y="4080765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6573884" y="4243180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FFF000"/>
                  </a:solidFill>
                  <a:latin typeface="Calibri" pitchFamily="34" charset="0"/>
                </a:rPr>
                <a:t>Imputed</a:t>
              </a:r>
              <a:endParaRPr lang="en-US" sz="1400" b="1" kern="1200" dirty="0">
                <a:solidFill>
                  <a:srgbClr val="FFF000"/>
                </a:solidFill>
                <a:latin typeface="Calibri" pitchFamily="34" charset="0"/>
              </a:endParaRPr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4009684" y="4649216"/>
              <a:ext cx="45720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5162480" y="4486802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6573884" y="4405594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777K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6573884" y="4568009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5162480" y="4811631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FFF000"/>
                  </a:solidFill>
                  <a:latin typeface="Calibri" pitchFamily="34" charset="0"/>
                </a:rPr>
                <a:t>3K</a:t>
              </a:r>
              <a:endParaRPr lang="en-US" sz="1400" b="1" kern="1200" dirty="0">
                <a:solidFill>
                  <a:srgbClr val="FFF000"/>
                </a:solidFill>
                <a:latin typeface="Calibri" pitchFamily="34" charset="0"/>
              </a:endParaRPr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6573884" y="4730423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777K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6573884" y="4892838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2884595" y="5623703"/>
              <a:ext cx="45720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4009684" y="5298874"/>
              <a:ext cx="45720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5162480" y="5136460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6573884" y="5055253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777K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6573884" y="5217667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5162480" y="5461289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6573884" y="5380082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777K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6573884" y="5542496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FFF000"/>
                  </a:solidFill>
                  <a:latin typeface="Calibri" pitchFamily="34" charset="0"/>
                </a:rPr>
                <a:t>Imputed</a:t>
              </a:r>
              <a:endParaRPr lang="en-US" sz="1400" b="1" kern="1200" dirty="0">
                <a:solidFill>
                  <a:srgbClr val="FFF000"/>
                </a:solidFill>
                <a:latin typeface="Calibri" pitchFamily="34" charset="0"/>
              </a:endParaRPr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4009684" y="5948533"/>
              <a:ext cx="45720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5162480" y="5786118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777K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6573884" y="5704911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777K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6573884" y="5867325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 smtClean="0">
                  <a:latin typeface="Calibri"/>
                </a:rPr>
                <a:t>—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5162480" y="6110947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FFF000"/>
                  </a:solidFill>
                  <a:latin typeface="Calibri" pitchFamily="34" charset="0"/>
                </a:rPr>
                <a:t>Imputed</a:t>
              </a:r>
              <a:endParaRPr lang="en-US" sz="1400" b="1" kern="1200" dirty="0">
                <a:solidFill>
                  <a:srgbClr val="FFF000"/>
                </a:solidFill>
                <a:latin typeface="Calibri" pitchFamily="34" charset="0"/>
              </a:endParaRPr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6573884" y="6029740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777K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6573884" y="6192154"/>
              <a:ext cx="731520" cy="141230"/>
            </a:xfrm>
            <a:custGeom>
              <a:avLst/>
              <a:gdLst>
                <a:gd name="connsiteX0" fmla="*/ 0 w 282460"/>
                <a:gd name="connsiteY0" fmla="*/ 14123 h 141230"/>
                <a:gd name="connsiteX1" fmla="*/ 4137 w 282460"/>
                <a:gd name="connsiteY1" fmla="*/ 4137 h 141230"/>
                <a:gd name="connsiteX2" fmla="*/ 14123 w 282460"/>
                <a:gd name="connsiteY2" fmla="*/ 0 h 141230"/>
                <a:gd name="connsiteX3" fmla="*/ 268337 w 282460"/>
                <a:gd name="connsiteY3" fmla="*/ 0 h 141230"/>
                <a:gd name="connsiteX4" fmla="*/ 278323 w 282460"/>
                <a:gd name="connsiteY4" fmla="*/ 4137 h 141230"/>
                <a:gd name="connsiteX5" fmla="*/ 282460 w 282460"/>
                <a:gd name="connsiteY5" fmla="*/ 14123 h 141230"/>
                <a:gd name="connsiteX6" fmla="*/ 282460 w 282460"/>
                <a:gd name="connsiteY6" fmla="*/ 127107 h 141230"/>
                <a:gd name="connsiteX7" fmla="*/ 278323 w 282460"/>
                <a:gd name="connsiteY7" fmla="*/ 137093 h 141230"/>
                <a:gd name="connsiteX8" fmla="*/ 268337 w 282460"/>
                <a:gd name="connsiteY8" fmla="*/ 141230 h 141230"/>
                <a:gd name="connsiteX9" fmla="*/ 14123 w 282460"/>
                <a:gd name="connsiteY9" fmla="*/ 141230 h 141230"/>
                <a:gd name="connsiteX10" fmla="*/ 4137 w 282460"/>
                <a:gd name="connsiteY10" fmla="*/ 137093 h 141230"/>
                <a:gd name="connsiteX11" fmla="*/ 0 w 282460"/>
                <a:gd name="connsiteY11" fmla="*/ 127107 h 141230"/>
                <a:gd name="connsiteX12" fmla="*/ 0 w 282460"/>
                <a:gd name="connsiteY12" fmla="*/ 14123 h 1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60" h="141230">
                  <a:moveTo>
                    <a:pt x="0" y="14123"/>
                  </a:moveTo>
                  <a:cubicBezTo>
                    <a:pt x="0" y="10377"/>
                    <a:pt x="1488" y="6785"/>
                    <a:pt x="4137" y="4137"/>
                  </a:cubicBezTo>
                  <a:cubicBezTo>
                    <a:pt x="6786" y="1488"/>
                    <a:pt x="10378" y="0"/>
                    <a:pt x="14123" y="0"/>
                  </a:cubicBezTo>
                  <a:lnTo>
                    <a:pt x="268337" y="0"/>
                  </a:lnTo>
                  <a:cubicBezTo>
                    <a:pt x="272083" y="0"/>
                    <a:pt x="275675" y="1488"/>
                    <a:pt x="278323" y="4137"/>
                  </a:cubicBezTo>
                  <a:cubicBezTo>
                    <a:pt x="280972" y="6786"/>
                    <a:pt x="282460" y="10378"/>
                    <a:pt x="282460" y="14123"/>
                  </a:cubicBezTo>
                  <a:lnTo>
                    <a:pt x="282460" y="127107"/>
                  </a:lnTo>
                  <a:cubicBezTo>
                    <a:pt x="282460" y="130853"/>
                    <a:pt x="280972" y="134445"/>
                    <a:pt x="278323" y="137093"/>
                  </a:cubicBezTo>
                  <a:cubicBezTo>
                    <a:pt x="275674" y="139742"/>
                    <a:pt x="272082" y="141230"/>
                    <a:pt x="268337" y="141230"/>
                  </a:cubicBezTo>
                  <a:lnTo>
                    <a:pt x="14123" y="141230"/>
                  </a:lnTo>
                  <a:cubicBezTo>
                    <a:pt x="10377" y="141230"/>
                    <a:pt x="6785" y="139742"/>
                    <a:pt x="4137" y="137093"/>
                  </a:cubicBezTo>
                  <a:cubicBezTo>
                    <a:pt x="1488" y="134444"/>
                    <a:pt x="0" y="130852"/>
                    <a:pt x="0" y="127107"/>
                  </a:cubicBezTo>
                  <a:lnTo>
                    <a:pt x="0" y="14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6" tIns="11756" rIns="11756" bIns="11756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 pitchFamily="34" charset="0"/>
                </a:rPr>
                <a:t>50K</a:t>
              </a:r>
              <a:endParaRPr lang="en-US" sz="1400" b="1" kern="1200" dirty="0">
                <a:latin typeface="Calibri" pitchFamily="34" charset="0"/>
              </a:endParaRPr>
            </a:p>
          </p:txBody>
        </p:sp>
        <p:sp>
          <p:nvSpPr>
            <p:cNvPr id="276" name="Freeform 275"/>
            <p:cNvSpPr/>
            <p:nvPr/>
          </p:nvSpPr>
          <p:spPr>
            <a:xfrm rot="3600000" flipV="1">
              <a:off x="1013962" y="4307773"/>
              <a:ext cx="1304219" cy="4906"/>
            </a:xfrm>
            <a:custGeom>
              <a:avLst/>
              <a:gdLst>
                <a:gd name="connsiteX0" fmla="*/ 0 w 10000"/>
                <a:gd name="connsiteY0" fmla="*/ 5000 h 10000"/>
                <a:gd name="connsiteX1" fmla="*/ 10000 w 10000"/>
                <a:gd name="connsiteY1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10000" y="5000"/>
                  </a:lnTo>
                </a:path>
              </a:pathLst>
            </a:custGeom>
            <a:noFill/>
            <a:ln w="31750" cap="sq">
              <a:solidFill>
                <a:srgbClr val="00FF00"/>
              </a:solidFill>
              <a:miter lim="800000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204" tIns="-30153" rIns="632204" bIns="-3015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atin typeface="Calibri" pitchFamily="34" charset="0"/>
              </a:endParaRPr>
            </a:p>
          </p:txBody>
        </p:sp>
        <p:grpSp>
          <p:nvGrpSpPr>
            <p:cNvPr id="278" name="Group 277"/>
            <p:cNvGrpSpPr/>
            <p:nvPr/>
          </p:nvGrpSpPr>
          <p:grpSpPr>
            <a:xfrm>
              <a:off x="2322915" y="2201870"/>
              <a:ext cx="659409" cy="807817"/>
              <a:chOff x="2784715" y="2183398"/>
              <a:chExt cx="659409" cy="807817"/>
            </a:xfrm>
          </p:grpSpPr>
          <p:sp>
            <p:nvSpPr>
              <p:cNvPr id="136" name="Freeform 135"/>
              <p:cNvSpPr/>
              <p:nvPr/>
            </p:nvSpPr>
            <p:spPr>
              <a:xfrm rot="18900000">
                <a:off x="2784715" y="2183398"/>
                <a:ext cx="659409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5919" tIns="-14033" rIns="325919" bIns="-14032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277" name="Freeform 276"/>
              <p:cNvSpPr/>
              <p:nvPr/>
            </p:nvSpPr>
            <p:spPr>
              <a:xfrm rot="2700000" flipV="1">
                <a:off x="2784715" y="2659058"/>
                <a:ext cx="659409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5919" tIns="-14033" rIns="325919" bIns="-14032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2322915" y="4792574"/>
              <a:ext cx="659409" cy="807817"/>
              <a:chOff x="2784715" y="2183398"/>
              <a:chExt cx="659409" cy="807817"/>
            </a:xfrm>
          </p:grpSpPr>
          <p:sp>
            <p:nvSpPr>
              <p:cNvPr id="280" name="Freeform 279"/>
              <p:cNvSpPr/>
              <p:nvPr/>
            </p:nvSpPr>
            <p:spPr>
              <a:xfrm rot="18900000">
                <a:off x="2784715" y="2183398"/>
                <a:ext cx="659409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5919" tIns="-14033" rIns="325919" bIns="-14032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281" name="Freeform 280"/>
              <p:cNvSpPr/>
              <p:nvPr/>
            </p:nvSpPr>
            <p:spPr>
              <a:xfrm rot="2700000" flipV="1">
                <a:off x="2784715" y="2659058"/>
                <a:ext cx="659409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5919" tIns="-14033" rIns="325919" bIns="-14032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283" name="Group 282"/>
            <p:cNvGrpSpPr/>
            <p:nvPr/>
          </p:nvGrpSpPr>
          <p:grpSpPr>
            <a:xfrm>
              <a:off x="3352273" y="1643117"/>
              <a:ext cx="640080" cy="291173"/>
              <a:chOff x="3814073" y="1643117"/>
              <a:chExt cx="640080" cy="291173"/>
            </a:xfrm>
          </p:grpSpPr>
          <p:sp>
            <p:nvSpPr>
              <p:cNvPr id="138" name="Freeform 137"/>
              <p:cNvSpPr/>
              <p:nvPr/>
            </p:nvSpPr>
            <p:spPr>
              <a:xfrm rot="20040000">
                <a:off x="3814073" y="1643117"/>
                <a:ext cx="64008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282" name="Freeform 281"/>
              <p:cNvSpPr/>
              <p:nvPr/>
            </p:nvSpPr>
            <p:spPr>
              <a:xfrm rot="1560000" flipV="1">
                <a:off x="3814073" y="1929384"/>
                <a:ext cx="64008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>
              <a:off x="3352273" y="2940826"/>
              <a:ext cx="640080" cy="291173"/>
              <a:chOff x="3814073" y="1643117"/>
              <a:chExt cx="640080" cy="291173"/>
            </a:xfrm>
          </p:grpSpPr>
          <p:sp>
            <p:nvSpPr>
              <p:cNvPr id="285" name="Freeform 284"/>
              <p:cNvSpPr/>
              <p:nvPr/>
            </p:nvSpPr>
            <p:spPr>
              <a:xfrm rot="20040000">
                <a:off x="3814073" y="1643117"/>
                <a:ext cx="64008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286" name="Freeform 285"/>
              <p:cNvSpPr/>
              <p:nvPr/>
            </p:nvSpPr>
            <p:spPr>
              <a:xfrm rot="1560000" flipV="1">
                <a:off x="3814073" y="1929384"/>
                <a:ext cx="64008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287" name="Group 286"/>
            <p:cNvGrpSpPr/>
            <p:nvPr/>
          </p:nvGrpSpPr>
          <p:grpSpPr>
            <a:xfrm>
              <a:off x="3352273" y="4247772"/>
              <a:ext cx="640080" cy="291173"/>
              <a:chOff x="3814073" y="1643117"/>
              <a:chExt cx="640080" cy="291173"/>
            </a:xfrm>
          </p:grpSpPr>
          <p:sp>
            <p:nvSpPr>
              <p:cNvPr id="288" name="Freeform 287"/>
              <p:cNvSpPr/>
              <p:nvPr/>
            </p:nvSpPr>
            <p:spPr>
              <a:xfrm rot="20040000">
                <a:off x="3814073" y="1643117"/>
                <a:ext cx="64008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289" name="Freeform 288"/>
              <p:cNvSpPr/>
              <p:nvPr/>
            </p:nvSpPr>
            <p:spPr>
              <a:xfrm rot="1560000" flipV="1">
                <a:off x="3814073" y="1929384"/>
                <a:ext cx="64008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290" name="Group 289"/>
            <p:cNvGrpSpPr/>
            <p:nvPr/>
          </p:nvGrpSpPr>
          <p:grpSpPr>
            <a:xfrm>
              <a:off x="3352273" y="5545480"/>
              <a:ext cx="640080" cy="291173"/>
              <a:chOff x="3814073" y="1643117"/>
              <a:chExt cx="640080" cy="291173"/>
            </a:xfrm>
          </p:grpSpPr>
          <p:sp>
            <p:nvSpPr>
              <p:cNvPr id="291" name="Freeform 290"/>
              <p:cNvSpPr/>
              <p:nvPr/>
            </p:nvSpPr>
            <p:spPr>
              <a:xfrm rot="20040000">
                <a:off x="3814073" y="1643117"/>
                <a:ext cx="64008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>
              <a:xfrm rot="1560000" flipV="1">
                <a:off x="3814073" y="1929384"/>
                <a:ext cx="64008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4488355" y="1390684"/>
              <a:ext cx="548640" cy="158729"/>
              <a:chOff x="3818700" y="1709339"/>
              <a:chExt cx="548640" cy="158729"/>
            </a:xfrm>
          </p:grpSpPr>
          <p:sp>
            <p:nvSpPr>
              <p:cNvPr id="294" name="Freeform 293"/>
              <p:cNvSpPr/>
              <p:nvPr/>
            </p:nvSpPr>
            <p:spPr>
              <a:xfrm rot="20640000">
                <a:off x="3818700" y="1709339"/>
                <a:ext cx="54864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295" name="Freeform 294"/>
              <p:cNvSpPr/>
              <p:nvPr/>
            </p:nvSpPr>
            <p:spPr>
              <a:xfrm rot="900000" flipV="1">
                <a:off x="3818700" y="1863162"/>
                <a:ext cx="54864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296" name="Group 295"/>
            <p:cNvGrpSpPr/>
            <p:nvPr/>
          </p:nvGrpSpPr>
          <p:grpSpPr>
            <a:xfrm>
              <a:off x="4488355" y="2041848"/>
              <a:ext cx="548640" cy="158729"/>
              <a:chOff x="3818700" y="1709339"/>
              <a:chExt cx="548640" cy="158729"/>
            </a:xfrm>
          </p:grpSpPr>
          <p:sp>
            <p:nvSpPr>
              <p:cNvPr id="297" name="Freeform 296"/>
              <p:cNvSpPr/>
              <p:nvPr/>
            </p:nvSpPr>
            <p:spPr>
              <a:xfrm rot="20640000">
                <a:off x="3818700" y="1709339"/>
                <a:ext cx="54864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298" name="Freeform 297"/>
              <p:cNvSpPr/>
              <p:nvPr/>
            </p:nvSpPr>
            <p:spPr>
              <a:xfrm rot="900000" flipV="1">
                <a:off x="3818700" y="1863162"/>
                <a:ext cx="54864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299" name="Group 298"/>
            <p:cNvGrpSpPr/>
            <p:nvPr/>
          </p:nvGrpSpPr>
          <p:grpSpPr>
            <a:xfrm>
              <a:off x="4488355" y="2683774"/>
              <a:ext cx="548640" cy="158729"/>
              <a:chOff x="3818700" y="1709339"/>
              <a:chExt cx="548640" cy="158729"/>
            </a:xfrm>
          </p:grpSpPr>
          <p:sp>
            <p:nvSpPr>
              <p:cNvPr id="300" name="Freeform 299"/>
              <p:cNvSpPr/>
              <p:nvPr/>
            </p:nvSpPr>
            <p:spPr>
              <a:xfrm rot="20640000">
                <a:off x="3818700" y="1709339"/>
                <a:ext cx="54864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01" name="Freeform 300"/>
              <p:cNvSpPr/>
              <p:nvPr/>
            </p:nvSpPr>
            <p:spPr>
              <a:xfrm rot="900000" flipV="1">
                <a:off x="3818700" y="1863162"/>
                <a:ext cx="54864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02" name="Group 301"/>
            <p:cNvGrpSpPr/>
            <p:nvPr/>
          </p:nvGrpSpPr>
          <p:grpSpPr>
            <a:xfrm>
              <a:off x="4488355" y="3344175"/>
              <a:ext cx="548640" cy="158729"/>
              <a:chOff x="3818700" y="1709339"/>
              <a:chExt cx="548640" cy="158729"/>
            </a:xfrm>
          </p:grpSpPr>
          <p:sp>
            <p:nvSpPr>
              <p:cNvPr id="303" name="Freeform 302"/>
              <p:cNvSpPr/>
              <p:nvPr/>
            </p:nvSpPr>
            <p:spPr>
              <a:xfrm rot="20640000">
                <a:off x="3818700" y="1709339"/>
                <a:ext cx="54864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04" name="Freeform 303"/>
              <p:cNvSpPr/>
              <p:nvPr/>
            </p:nvSpPr>
            <p:spPr>
              <a:xfrm rot="900000" flipV="1">
                <a:off x="3818700" y="1863162"/>
                <a:ext cx="54864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05" name="Group 304"/>
            <p:cNvGrpSpPr/>
            <p:nvPr/>
          </p:nvGrpSpPr>
          <p:grpSpPr>
            <a:xfrm>
              <a:off x="4488355" y="3986102"/>
              <a:ext cx="548640" cy="158729"/>
              <a:chOff x="3818700" y="1709339"/>
              <a:chExt cx="548640" cy="158729"/>
            </a:xfrm>
          </p:grpSpPr>
          <p:sp>
            <p:nvSpPr>
              <p:cNvPr id="306" name="Freeform 305"/>
              <p:cNvSpPr/>
              <p:nvPr/>
            </p:nvSpPr>
            <p:spPr>
              <a:xfrm rot="20640000">
                <a:off x="3818700" y="1709339"/>
                <a:ext cx="54864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07" name="Freeform 306"/>
              <p:cNvSpPr/>
              <p:nvPr/>
            </p:nvSpPr>
            <p:spPr>
              <a:xfrm rot="900000" flipV="1">
                <a:off x="3818700" y="1863162"/>
                <a:ext cx="54864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08" name="Group 307"/>
            <p:cNvGrpSpPr/>
            <p:nvPr/>
          </p:nvGrpSpPr>
          <p:grpSpPr>
            <a:xfrm>
              <a:off x="4488355" y="4637266"/>
              <a:ext cx="548640" cy="158729"/>
              <a:chOff x="3818700" y="1709339"/>
              <a:chExt cx="548640" cy="158729"/>
            </a:xfrm>
          </p:grpSpPr>
          <p:sp>
            <p:nvSpPr>
              <p:cNvPr id="309" name="Freeform 308"/>
              <p:cNvSpPr/>
              <p:nvPr/>
            </p:nvSpPr>
            <p:spPr>
              <a:xfrm rot="20640000">
                <a:off x="3818700" y="1709339"/>
                <a:ext cx="54864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10" name="Freeform 309"/>
              <p:cNvSpPr/>
              <p:nvPr/>
            </p:nvSpPr>
            <p:spPr>
              <a:xfrm rot="900000" flipV="1">
                <a:off x="3818700" y="1863162"/>
                <a:ext cx="54864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11" name="Group 310"/>
            <p:cNvGrpSpPr/>
            <p:nvPr/>
          </p:nvGrpSpPr>
          <p:grpSpPr>
            <a:xfrm>
              <a:off x="4488355" y="5297666"/>
              <a:ext cx="548640" cy="158729"/>
              <a:chOff x="3818700" y="1709339"/>
              <a:chExt cx="548640" cy="158729"/>
            </a:xfrm>
          </p:grpSpPr>
          <p:sp>
            <p:nvSpPr>
              <p:cNvPr id="312" name="Freeform 311"/>
              <p:cNvSpPr/>
              <p:nvPr/>
            </p:nvSpPr>
            <p:spPr>
              <a:xfrm rot="20640000">
                <a:off x="3818700" y="1709339"/>
                <a:ext cx="54864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13" name="Freeform 312"/>
              <p:cNvSpPr/>
              <p:nvPr/>
            </p:nvSpPr>
            <p:spPr>
              <a:xfrm rot="900000" flipV="1">
                <a:off x="3818700" y="1863162"/>
                <a:ext cx="54864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14" name="Group 313"/>
            <p:cNvGrpSpPr/>
            <p:nvPr/>
          </p:nvGrpSpPr>
          <p:grpSpPr>
            <a:xfrm>
              <a:off x="4488355" y="5939593"/>
              <a:ext cx="548640" cy="158729"/>
              <a:chOff x="3818700" y="1709339"/>
              <a:chExt cx="548640" cy="158729"/>
            </a:xfrm>
          </p:grpSpPr>
          <p:sp>
            <p:nvSpPr>
              <p:cNvPr id="315" name="Freeform 314"/>
              <p:cNvSpPr/>
              <p:nvPr/>
            </p:nvSpPr>
            <p:spPr>
              <a:xfrm rot="20640000">
                <a:off x="3818700" y="1709339"/>
                <a:ext cx="54864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16" name="Freeform 315"/>
              <p:cNvSpPr/>
              <p:nvPr/>
            </p:nvSpPr>
            <p:spPr>
              <a:xfrm rot="900000" flipV="1">
                <a:off x="3818700" y="1863162"/>
                <a:ext cx="54864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5934394" y="2884654"/>
              <a:ext cx="457200" cy="92654"/>
              <a:chOff x="5925158" y="2884654"/>
              <a:chExt cx="457200" cy="92654"/>
            </a:xfrm>
          </p:grpSpPr>
          <p:sp>
            <p:nvSpPr>
              <p:cNvPr id="318" name="Freeform 317"/>
              <p:cNvSpPr/>
              <p:nvPr/>
            </p:nvSpPr>
            <p:spPr>
              <a:xfrm rot="21000000">
                <a:off x="5925158" y="2884654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20" name="Freeform 319"/>
              <p:cNvSpPr/>
              <p:nvPr/>
            </p:nvSpPr>
            <p:spPr>
              <a:xfrm rot="600000" flipV="1">
                <a:off x="5925158" y="2972402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22" name="Group 321"/>
            <p:cNvGrpSpPr/>
            <p:nvPr/>
          </p:nvGrpSpPr>
          <p:grpSpPr>
            <a:xfrm>
              <a:off x="5934394" y="3212545"/>
              <a:ext cx="457200" cy="92654"/>
              <a:chOff x="5925158" y="2884654"/>
              <a:chExt cx="457200" cy="92654"/>
            </a:xfrm>
          </p:grpSpPr>
          <p:sp>
            <p:nvSpPr>
              <p:cNvPr id="323" name="Freeform 322"/>
              <p:cNvSpPr/>
              <p:nvPr/>
            </p:nvSpPr>
            <p:spPr>
              <a:xfrm rot="21000000">
                <a:off x="5925158" y="2884654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24" name="Freeform 323"/>
              <p:cNvSpPr/>
              <p:nvPr/>
            </p:nvSpPr>
            <p:spPr>
              <a:xfrm rot="600000" flipV="1">
                <a:off x="5925158" y="2972402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5934394" y="2561381"/>
              <a:ext cx="457200" cy="92654"/>
              <a:chOff x="5925158" y="2884654"/>
              <a:chExt cx="457200" cy="92654"/>
            </a:xfrm>
          </p:grpSpPr>
          <p:sp>
            <p:nvSpPr>
              <p:cNvPr id="326" name="Freeform 325"/>
              <p:cNvSpPr/>
              <p:nvPr/>
            </p:nvSpPr>
            <p:spPr>
              <a:xfrm rot="21000000">
                <a:off x="5925158" y="2884654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>
              <a:xfrm rot="600000" flipV="1">
                <a:off x="5925158" y="2972402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28" name="Group 327"/>
            <p:cNvGrpSpPr/>
            <p:nvPr/>
          </p:nvGrpSpPr>
          <p:grpSpPr>
            <a:xfrm>
              <a:off x="5934394" y="2233490"/>
              <a:ext cx="457200" cy="92654"/>
              <a:chOff x="5925158" y="2884654"/>
              <a:chExt cx="457200" cy="92654"/>
            </a:xfrm>
          </p:grpSpPr>
          <p:sp>
            <p:nvSpPr>
              <p:cNvPr id="329" name="Freeform 328"/>
              <p:cNvSpPr/>
              <p:nvPr/>
            </p:nvSpPr>
            <p:spPr>
              <a:xfrm rot="21000000">
                <a:off x="5925158" y="2884654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30" name="Freeform 329"/>
              <p:cNvSpPr/>
              <p:nvPr/>
            </p:nvSpPr>
            <p:spPr>
              <a:xfrm rot="600000" flipV="1">
                <a:off x="5925158" y="2972402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31" name="Group 330"/>
            <p:cNvGrpSpPr/>
            <p:nvPr/>
          </p:nvGrpSpPr>
          <p:grpSpPr>
            <a:xfrm>
              <a:off x="5934394" y="1914836"/>
              <a:ext cx="457200" cy="92654"/>
              <a:chOff x="5925158" y="2884654"/>
              <a:chExt cx="457200" cy="92654"/>
            </a:xfrm>
          </p:grpSpPr>
          <p:sp>
            <p:nvSpPr>
              <p:cNvPr id="332" name="Freeform 331"/>
              <p:cNvSpPr/>
              <p:nvPr/>
            </p:nvSpPr>
            <p:spPr>
              <a:xfrm rot="21000000">
                <a:off x="5925158" y="2884654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33" name="Freeform 332"/>
              <p:cNvSpPr/>
              <p:nvPr/>
            </p:nvSpPr>
            <p:spPr>
              <a:xfrm rot="600000" flipV="1">
                <a:off x="5925158" y="2972402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34" name="Group 333"/>
            <p:cNvGrpSpPr/>
            <p:nvPr/>
          </p:nvGrpSpPr>
          <p:grpSpPr>
            <a:xfrm>
              <a:off x="5934394" y="1586945"/>
              <a:ext cx="457200" cy="92654"/>
              <a:chOff x="5925158" y="2884654"/>
              <a:chExt cx="457200" cy="92654"/>
            </a:xfrm>
          </p:grpSpPr>
          <p:sp>
            <p:nvSpPr>
              <p:cNvPr id="335" name="Freeform 334"/>
              <p:cNvSpPr/>
              <p:nvPr/>
            </p:nvSpPr>
            <p:spPr>
              <a:xfrm rot="21000000">
                <a:off x="5925158" y="2884654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36" name="Freeform 335"/>
              <p:cNvSpPr/>
              <p:nvPr/>
            </p:nvSpPr>
            <p:spPr>
              <a:xfrm rot="600000" flipV="1">
                <a:off x="5925158" y="2972402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37" name="Group 336"/>
            <p:cNvGrpSpPr/>
            <p:nvPr/>
          </p:nvGrpSpPr>
          <p:grpSpPr>
            <a:xfrm>
              <a:off x="5934394" y="1259053"/>
              <a:ext cx="457200" cy="92654"/>
              <a:chOff x="5925158" y="2884654"/>
              <a:chExt cx="457200" cy="92654"/>
            </a:xfrm>
          </p:grpSpPr>
          <p:sp>
            <p:nvSpPr>
              <p:cNvPr id="338" name="Freeform 337"/>
              <p:cNvSpPr/>
              <p:nvPr/>
            </p:nvSpPr>
            <p:spPr>
              <a:xfrm rot="21000000">
                <a:off x="5925158" y="2884654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39" name="Freeform 338"/>
              <p:cNvSpPr/>
              <p:nvPr/>
            </p:nvSpPr>
            <p:spPr>
              <a:xfrm rot="600000" flipV="1">
                <a:off x="5925158" y="2972402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40" name="Group 339"/>
            <p:cNvGrpSpPr/>
            <p:nvPr/>
          </p:nvGrpSpPr>
          <p:grpSpPr>
            <a:xfrm>
              <a:off x="5934394" y="3526581"/>
              <a:ext cx="457200" cy="92654"/>
              <a:chOff x="5925158" y="2884654"/>
              <a:chExt cx="457200" cy="92654"/>
            </a:xfrm>
          </p:grpSpPr>
          <p:sp>
            <p:nvSpPr>
              <p:cNvPr id="341" name="Freeform 340"/>
              <p:cNvSpPr/>
              <p:nvPr/>
            </p:nvSpPr>
            <p:spPr>
              <a:xfrm rot="21000000">
                <a:off x="5925158" y="2884654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42" name="Freeform 341"/>
              <p:cNvSpPr/>
              <p:nvPr/>
            </p:nvSpPr>
            <p:spPr>
              <a:xfrm rot="600000" flipV="1">
                <a:off x="5925158" y="2972402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43" name="Group 342"/>
            <p:cNvGrpSpPr/>
            <p:nvPr/>
          </p:nvGrpSpPr>
          <p:grpSpPr>
            <a:xfrm>
              <a:off x="5934394" y="3845236"/>
              <a:ext cx="457200" cy="101890"/>
              <a:chOff x="5925158" y="2884654"/>
              <a:chExt cx="457200" cy="101890"/>
            </a:xfrm>
          </p:grpSpPr>
          <p:sp>
            <p:nvSpPr>
              <p:cNvPr id="344" name="Freeform 343"/>
              <p:cNvSpPr/>
              <p:nvPr/>
            </p:nvSpPr>
            <p:spPr>
              <a:xfrm rot="21000000">
                <a:off x="5925158" y="2884654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45" name="Freeform 344"/>
              <p:cNvSpPr/>
              <p:nvPr/>
            </p:nvSpPr>
            <p:spPr>
              <a:xfrm rot="600000" flipV="1">
                <a:off x="5925158" y="2981638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46" name="Group 345"/>
            <p:cNvGrpSpPr/>
            <p:nvPr/>
          </p:nvGrpSpPr>
          <p:grpSpPr>
            <a:xfrm>
              <a:off x="5934394" y="4191599"/>
              <a:ext cx="457200" cy="92654"/>
              <a:chOff x="5925158" y="2884654"/>
              <a:chExt cx="457200" cy="92654"/>
            </a:xfrm>
          </p:grpSpPr>
          <p:sp>
            <p:nvSpPr>
              <p:cNvPr id="347" name="Freeform 346"/>
              <p:cNvSpPr/>
              <p:nvPr/>
            </p:nvSpPr>
            <p:spPr>
              <a:xfrm rot="21000000">
                <a:off x="5925158" y="2884654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48" name="Freeform 347"/>
              <p:cNvSpPr/>
              <p:nvPr/>
            </p:nvSpPr>
            <p:spPr>
              <a:xfrm rot="600000" flipV="1">
                <a:off x="5925158" y="2972402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49" name="Group 348"/>
            <p:cNvGrpSpPr/>
            <p:nvPr/>
          </p:nvGrpSpPr>
          <p:grpSpPr>
            <a:xfrm>
              <a:off x="5934394" y="4519491"/>
              <a:ext cx="457200" cy="92654"/>
              <a:chOff x="5925158" y="2884654"/>
              <a:chExt cx="457200" cy="92654"/>
            </a:xfrm>
          </p:grpSpPr>
          <p:sp>
            <p:nvSpPr>
              <p:cNvPr id="350" name="Freeform 349"/>
              <p:cNvSpPr/>
              <p:nvPr/>
            </p:nvSpPr>
            <p:spPr>
              <a:xfrm rot="21000000">
                <a:off x="5925158" y="2884654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51" name="Freeform 350"/>
              <p:cNvSpPr/>
              <p:nvPr/>
            </p:nvSpPr>
            <p:spPr>
              <a:xfrm rot="600000" flipV="1">
                <a:off x="5925158" y="2972402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5934394" y="4828909"/>
              <a:ext cx="457200" cy="92654"/>
              <a:chOff x="5925158" y="2884654"/>
              <a:chExt cx="457200" cy="92654"/>
            </a:xfrm>
          </p:grpSpPr>
          <p:sp>
            <p:nvSpPr>
              <p:cNvPr id="353" name="Freeform 352"/>
              <p:cNvSpPr/>
              <p:nvPr/>
            </p:nvSpPr>
            <p:spPr>
              <a:xfrm rot="21000000">
                <a:off x="5925158" y="2884654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54" name="Freeform 353"/>
              <p:cNvSpPr/>
              <p:nvPr/>
            </p:nvSpPr>
            <p:spPr>
              <a:xfrm rot="600000" flipV="1">
                <a:off x="5925158" y="2972402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55" name="Group 354"/>
            <p:cNvGrpSpPr/>
            <p:nvPr/>
          </p:nvGrpSpPr>
          <p:grpSpPr>
            <a:xfrm>
              <a:off x="5934394" y="5156799"/>
              <a:ext cx="457200" cy="92654"/>
              <a:chOff x="5925158" y="2884654"/>
              <a:chExt cx="457200" cy="92654"/>
            </a:xfrm>
          </p:grpSpPr>
          <p:sp>
            <p:nvSpPr>
              <p:cNvPr id="356" name="Freeform 355"/>
              <p:cNvSpPr/>
              <p:nvPr/>
            </p:nvSpPr>
            <p:spPr>
              <a:xfrm rot="21000000">
                <a:off x="5925158" y="2884654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57" name="Freeform 356"/>
              <p:cNvSpPr/>
              <p:nvPr/>
            </p:nvSpPr>
            <p:spPr>
              <a:xfrm rot="600000" flipV="1">
                <a:off x="5925158" y="2972402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58" name="Group 357"/>
            <p:cNvGrpSpPr/>
            <p:nvPr/>
          </p:nvGrpSpPr>
          <p:grpSpPr>
            <a:xfrm>
              <a:off x="5934394" y="5503163"/>
              <a:ext cx="457200" cy="92654"/>
              <a:chOff x="5925158" y="2884654"/>
              <a:chExt cx="457200" cy="92654"/>
            </a:xfrm>
          </p:grpSpPr>
          <p:sp>
            <p:nvSpPr>
              <p:cNvPr id="359" name="Freeform 358"/>
              <p:cNvSpPr/>
              <p:nvPr/>
            </p:nvSpPr>
            <p:spPr>
              <a:xfrm rot="21000000">
                <a:off x="5925158" y="2884654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60" name="Freeform 359"/>
              <p:cNvSpPr/>
              <p:nvPr/>
            </p:nvSpPr>
            <p:spPr>
              <a:xfrm rot="600000" flipV="1">
                <a:off x="5925158" y="2972402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61" name="Group 360"/>
            <p:cNvGrpSpPr/>
            <p:nvPr/>
          </p:nvGrpSpPr>
          <p:grpSpPr>
            <a:xfrm>
              <a:off x="5934394" y="5812581"/>
              <a:ext cx="457200" cy="92654"/>
              <a:chOff x="5925158" y="2884654"/>
              <a:chExt cx="457200" cy="92654"/>
            </a:xfrm>
          </p:grpSpPr>
          <p:sp>
            <p:nvSpPr>
              <p:cNvPr id="362" name="Freeform 361"/>
              <p:cNvSpPr/>
              <p:nvPr/>
            </p:nvSpPr>
            <p:spPr>
              <a:xfrm rot="21000000">
                <a:off x="5925158" y="2884654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63" name="Freeform 362"/>
              <p:cNvSpPr/>
              <p:nvPr/>
            </p:nvSpPr>
            <p:spPr>
              <a:xfrm rot="600000" flipV="1">
                <a:off x="5925158" y="2972402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  <p:grpSp>
          <p:nvGrpSpPr>
            <p:cNvPr id="364" name="Group 363"/>
            <p:cNvGrpSpPr/>
            <p:nvPr/>
          </p:nvGrpSpPr>
          <p:grpSpPr>
            <a:xfrm>
              <a:off x="5934394" y="6131235"/>
              <a:ext cx="457200" cy="92654"/>
              <a:chOff x="5925158" y="2884654"/>
              <a:chExt cx="457200" cy="92654"/>
            </a:xfrm>
          </p:grpSpPr>
          <p:sp>
            <p:nvSpPr>
              <p:cNvPr id="365" name="Freeform 364"/>
              <p:cNvSpPr/>
              <p:nvPr/>
            </p:nvSpPr>
            <p:spPr>
              <a:xfrm rot="21000000">
                <a:off x="5925158" y="2884654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  <p:sp>
            <p:nvSpPr>
              <p:cNvPr id="366" name="Freeform 365"/>
              <p:cNvSpPr/>
              <p:nvPr/>
            </p:nvSpPr>
            <p:spPr>
              <a:xfrm rot="600000" flipV="1">
                <a:off x="5925158" y="2972402"/>
                <a:ext cx="457200" cy="490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0000 w 10000"/>
                  <a:gd name="connsiteY1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10000" y="5000"/>
                    </a:lnTo>
                  </a:path>
                </a:pathLst>
              </a:custGeom>
              <a:noFill/>
              <a:ln w="31750" cap="sq">
                <a:solidFill>
                  <a:srgbClr val="00FF00"/>
                </a:solidFill>
                <a:miter lim="800000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061" tIns="-6145" rIns="176060" bIns="-61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>
                  <a:latin typeface="Calibri" pitchFamily="34" charset="0"/>
                </a:endParaRPr>
              </a:p>
            </p:txBody>
          </p:sp>
        </p:grpSp>
      </p:grpSp>
      <p:pic>
        <p:nvPicPr>
          <p:cNvPr id="368" name="Picture 367" descr="S-S-I_PARTYROCK_PROFIT-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3002111"/>
            <a:ext cx="18288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5578"/>
            <a:ext cx="8839200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SNP used for genomic evaluations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8226425" cy="5083870"/>
          </a:xfrm>
        </p:spPr>
        <p:txBody>
          <a:bodyPr/>
          <a:lstStyle/>
          <a:p>
            <a:pPr eaLnBrk="1" hangingPunct="1">
              <a:lnSpc>
                <a:spcPts val="3100"/>
              </a:lnSpc>
              <a:spcAft>
                <a:spcPts val="500"/>
              </a:spcAft>
            </a:pPr>
            <a:r>
              <a:rPr lang="en-US" sz="2800" smtClean="0">
                <a:solidFill>
                  <a:srgbClr val="00FF00"/>
                </a:solidFill>
              </a:rPr>
              <a:t>60,671</a:t>
            </a:r>
            <a:r>
              <a:rPr lang="en-US" sz="2800" smtClean="0"/>
              <a:t> </a:t>
            </a:r>
            <a:r>
              <a:rPr lang="en-US" sz="2800" dirty="0" smtClean="0"/>
              <a:t>SNP used after culling on</a:t>
            </a:r>
          </a:p>
          <a:p>
            <a:pPr marL="633413" lvl="1" indent="-227013" eaLnBrk="1" hangingPunct="1">
              <a:lnSpc>
                <a:spcPts val="3100"/>
              </a:lnSpc>
              <a:spcAft>
                <a:spcPts val="500"/>
              </a:spcAft>
            </a:pPr>
            <a:r>
              <a:rPr lang="en-US" sz="2800" dirty="0" smtClean="0"/>
              <a:t>Minor allele frequencies</a:t>
            </a:r>
            <a:endParaRPr lang="en-US" sz="2800" dirty="0" smtClean="0"/>
          </a:p>
          <a:p>
            <a:pPr marL="633413" lvl="1" indent="-227013" eaLnBrk="1" hangingPunct="1">
              <a:lnSpc>
                <a:spcPts val="3100"/>
              </a:lnSpc>
              <a:spcAft>
                <a:spcPts val="500"/>
              </a:spcAft>
            </a:pPr>
            <a:r>
              <a:rPr lang="en-US" sz="2800" dirty="0" smtClean="0"/>
              <a:t>Parent-progeny conflicts</a:t>
            </a:r>
          </a:p>
          <a:p>
            <a:pPr marL="633413" lvl="1" indent="-227013" eaLnBrk="1" hangingPunct="1">
              <a:lnSpc>
                <a:spcPts val="3100"/>
              </a:lnSpc>
              <a:spcAft>
                <a:spcPts val="3300"/>
              </a:spcAft>
            </a:pPr>
            <a:r>
              <a:rPr lang="en-US" sz="2800" dirty="0" smtClean="0"/>
              <a:t>Percentage heterozygous (departure from HWE)</a:t>
            </a:r>
          </a:p>
          <a:p>
            <a:pPr marL="338138" indent="-338138">
              <a:lnSpc>
                <a:spcPts val="3100"/>
              </a:lnSpc>
              <a:spcAft>
                <a:spcPts val="500"/>
              </a:spcAft>
            </a:pPr>
            <a:r>
              <a:rPr lang="en-US" sz="2800" dirty="0" smtClean="0"/>
              <a:t>SNP for HH1, BLAD, DUMPS, CVM, polled, red, and </a:t>
            </a:r>
            <a:r>
              <a:rPr lang="en-US" sz="2800" dirty="0" err="1" smtClean="0"/>
              <a:t>mulefoot</a:t>
            </a:r>
            <a:r>
              <a:rPr lang="en-US" sz="2800" dirty="0" smtClean="0"/>
              <a:t> included</a:t>
            </a:r>
          </a:p>
          <a:p>
            <a:pPr marL="688976" lvl="1" indent="-338138">
              <a:lnSpc>
                <a:spcPts val="3100"/>
              </a:lnSpc>
              <a:spcAft>
                <a:spcPts val="3300"/>
              </a:spcAft>
              <a:buClr>
                <a:srgbClr val="00563F"/>
              </a:buClr>
            </a:pPr>
            <a:r>
              <a:rPr lang="en-US" sz="2800" dirty="0" smtClean="0">
                <a:solidFill>
                  <a:srgbClr val="FFFF00"/>
                </a:solidFill>
              </a:rPr>
              <a:t>JH1 included for Jerseys</a:t>
            </a:r>
          </a:p>
          <a:p>
            <a:pPr eaLnBrk="1" hangingPunct="1">
              <a:lnSpc>
                <a:spcPts val="3100"/>
              </a:lnSpc>
              <a:spcAft>
                <a:spcPts val="1800"/>
              </a:spcAft>
            </a:pPr>
            <a:r>
              <a:rPr lang="en-US" sz="2800" dirty="0" smtClean="0"/>
              <a:t>Some SNP eliminated because incorrect location </a:t>
            </a:r>
            <a:r>
              <a:rPr lang="en-US" sz="2800" dirty="0" smtClean="0">
                <a:sym typeface="Monotype Sorts"/>
              </a:rPr>
              <a:t></a:t>
            </a:r>
            <a:r>
              <a:rPr lang="en-US" sz="2800" dirty="0" smtClean="0"/>
              <a:t> haplotype non-inheritance</a:t>
            </a:r>
          </a:p>
        </p:txBody>
      </p:sp>
    </p:spTree>
    <p:extLst>
      <p:ext uri="{BB962C8B-B14F-4D97-AF65-F5344CB8AC3E}">
        <p14:creationId xmlns:p14="http://schemas.microsoft.com/office/powerpoint/2010/main" val="86831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5987" cy="584775"/>
          </a:xfrm>
        </p:spPr>
        <p:txBody>
          <a:bodyPr/>
          <a:lstStyle/>
          <a:p>
            <a:r>
              <a:rPr lang="en-US" dirty="0" smtClean="0"/>
              <a:t>Genetic markers in genomic selection</a:t>
            </a:r>
            <a:endParaRPr lang="en-US" dirty="0"/>
          </a:p>
        </p:txBody>
      </p:sp>
      <p:pic>
        <p:nvPicPr>
          <p:cNvPr id="4" name="Picture 3" descr="ChipHistory.t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1268760"/>
            <a:ext cx="82296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U.S. dairy population and milk yield</a:t>
            </a: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872025"/>
              </p:ext>
            </p:extLst>
          </p:nvPr>
        </p:nvGraphicFramePr>
        <p:xfrm>
          <a:off x="176099" y="1143000"/>
          <a:ext cx="8876847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85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177225"/>
            <a:ext cx="8226425" cy="584775"/>
          </a:xfrm>
        </p:spPr>
        <p:txBody>
          <a:bodyPr/>
          <a:lstStyle/>
          <a:p>
            <a:r>
              <a:rPr lang="en-US" dirty="0" smtClean="0"/>
              <a:t>2016 genotypes by breed and sex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22118"/>
              </p:ext>
            </p:extLst>
          </p:nvPr>
        </p:nvGraphicFramePr>
        <p:xfrm>
          <a:off x="152398" y="1341120"/>
          <a:ext cx="8839201" cy="4373880"/>
        </p:xfrm>
        <a:graphic>
          <a:graphicData uri="http://schemas.openxmlformats.org/drawingml/2006/table">
            <a:tbl>
              <a:tblPr/>
              <a:tblGrid>
                <a:gridCol w="2133602"/>
                <a:gridCol w="1676400"/>
                <a:gridCol w="1600200"/>
                <a:gridCol w="1981200"/>
                <a:gridCol w="1447799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Breed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Female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Male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22860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animals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Female: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male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Ayrshire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3,641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1,693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5,334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68:32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Brown Swiss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4,278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16,757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21,035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20:80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Guernsey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1,835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656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2,491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74:26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Holstein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894,471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182,866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1,077,377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83:17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Jersey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119,689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21,031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140,720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85:15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Milking Shorthorn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26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46:54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Crossbred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38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38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100:00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All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1,023,964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223,017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1,246,981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5791200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Source: Council on Dairy Cattle </a:t>
            </a:r>
            <a:r>
              <a:rPr lang="en-US" sz="1400" b="1" dirty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Breeding (https://</a:t>
            </a:r>
            <a:r>
              <a:rPr lang="en-US" sz="1400" b="1" dirty="0" err="1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www.cdcb.us</a:t>
            </a:r>
            <a:r>
              <a:rPr lang="en-US" sz="1400" b="1" dirty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/Genotype/</a:t>
            </a:r>
            <a:r>
              <a:rPr lang="en-US" sz="1400" b="1" dirty="0" err="1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cur_freq.html</a:t>
            </a:r>
            <a:r>
              <a:rPr lang="en-US" sz="1400" b="1" dirty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44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853" y="126666"/>
            <a:ext cx="8226425" cy="584775"/>
          </a:xfrm>
        </p:spPr>
        <p:txBody>
          <a:bodyPr/>
          <a:lstStyle/>
          <a:p>
            <a:r>
              <a:rPr lang="en-US" dirty="0" smtClean="0"/>
              <a:t>Growth in US predictor population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77322"/>
              </p:ext>
            </p:extLst>
          </p:nvPr>
        </p:nvGraphicFramePr>
        <p:xfrm>
          <a:off x="355772" y="1711218"/>
          <a:ext cx="8458198" cy="2941320"/>
        </p:xfrm>
        <a:graphic>
          <a:graphicData uri="http://schemas.openxmlformats.org/drawingml/2006/table">
            <a:tbl>
              <a:tblPr/>
              <a:tblGrid>
                <a:gridCol w="2311228"/>
                <a:gridCol w="1752600"/>
                <a:gridCol w="1219200"/>
                <a:gridCol w="1676400"/>
                <a:gridCol w="1498770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Bulls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Cows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1,2</a:t>
                      </a:r>
                      <a:endParaRPr kumimoji="0" lang="en-US" sz="28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Breed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Jan. 2016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12-mo gain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Jan. 2016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12-mo gain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Ayrshire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752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41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133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59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Brown Swiss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6,363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241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1,580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429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Holstein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28,922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2,163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190,021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78,917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Jersey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4,712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264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42,717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16,247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7980" y="4648200"/>
            <a:ext cx="81166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baseline="30000" dirty="0" smtClean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lang="en-US" sz="16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Predictor cows must have domestic records.</a:t>
            </a:r>
          </a:p>
          <a:p>
            <a:r>
              <a:rPr lang="en-US" sz="1600" b="1" baseline="30000" dirty="0" smtClean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lang="en-US" sz="16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Counts include 3k genotypes, which are not included in the predictor population.</a:t>
            </a:r>
            <a:endParaRPr lang="en-US" sz="16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791200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Source: Council on Dairy Cattle Breeding (https</a:t>
            </a:r>
            <a:r>
              <a:rPr lang="en-US" sz="1400" b="1" dirty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://</a:t>
            </a:r>
            <a:r>
              <a:rPr lang="en-US" sz="1400" b="1" dirty="0" err="1" smtClean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www.cdcb.us</a:t>
            </a:r>
            <a:r>
              <a:rPr lang="en-US" sz="1400" b="1" dirty="0" smtClean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/Genotype/</a:t>
            </a:r>
            <a:r>
              <a:rPr lang="en-US" sz="1400" b="1" dirty="0" err="1" smtClean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cur_density.html</a:t>
            </a:r>
            <a:r>
              <a:rPr lang="en-US" sz="1400" b="1" dirty="0" smtClean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).</a:t>
            </a:r>
            <a:endParaRPr lang="en-US" sz="1400" b="1" dirty="0">
              <a:solidFill>
                <a:schemeClr val="tx1">
                  <a:lumMod val="8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490622"/>
              </p:ext>
            </p:extLst>
          </p:nvPr>
        </p:nvGraphicFramePr>
        <p:xfrm>
          <a:off x="228600" y="1143000"/>
          <a:ext cx="8607055" cy="4719320"/>
        </p:xfrm>
        <a:graphic>
          <a:graphicData uri="http://schemas.openxmlformats.org/drawingml/2006/table">
            <a:tbl>
              <a:tblPr/>
              <a:tblGrid>
                <a:gridCol w="3523521"/>
                <a:gridCol w="1381455"/>
                <a:gridCol w="1747294"/>
                <a:gridCol w="195478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Trait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Bias*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Reliability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Reliability gain (% points)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Milk (kg)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−80.3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69.2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Fat (kg)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−1.4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68.4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29.5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Protein (kg)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Fat 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93.7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54.8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Protein 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86.3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48.0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Productive life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mo)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73.7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41.6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Somatic cell score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64.9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29.3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Daughter pregnancy rate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53.5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Sire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calving ease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45.8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19.6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Daughter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calving ease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−1.8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44.2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22.4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Sire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stillbirth rate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28.2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Daughter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stillbirth rate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37.6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17.9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228600" y="5819001"/>
            <a:ext cx="3974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*2013 </a:t>
            </a:r>
            <a:r>
              <a:rPr lang="en-US" b="1" dirty="0">
                <a:solidFill>
                  <a:schemeClr val="tx1"/>
                </a:solidFill>
              </a:rPr>
              <a:t>deregressed value – </a:t>
            </a:r>
            <a:r>
              <a:rPr lang="en-US" b="1" dirty="0" smtClean="0">
                <a:solidFill>
                  <a:schemeClr val="tx1"/>
                </a:solidFill>
              </a:rPr>
              <a:t>2009 </a:t>
            </a:r>
            <a:r>
              <a:rPr lang="en-US" b="1" dirty="0">
                <a:solidFill>
                  <a:schemeClr val="tx1"/>
                </a:solidFill>
              </a:rPr>
              <a:t>genomic </a:t>
            </a:r>
            <a:r>
              <a:rPr lang="en-US" b="1" dirty="0" smtClean="0">
                <a:solidFill>
                  <a:schemeClr val="tx1"/>
                </a:solidFill>
              </a:rPr>
              <a:t>evaluation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5575" y="152400"/>
            <a:ext cx="8226425" cy="5492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Trebuchet MS"/>
                <a:ea typeface="ＭＳ Ｐゴシック" charset="0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Trebuchet MS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Trebuchet MS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Trebuchet MS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Trebuchet MS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9pPr>
          </a:lstStyle>
          <a:p>
            <a:pPr defTabSz="914400"/>
            <a:r>
              <a:rPr lang="en-US" kern="0" smtClean="0"/>
              <a:t>Holstein prediction accuracy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293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152400"/>
            <a:ext cx="8226425" cy="549275"/>
          </a:xfrm>
        </p:spPr>
        <p:txBody>
          <a:bodyPr/>
          <a:lstStyle/>
          <a:p>
            <a:r>
              <a:rPr lang="en-US" dirty="0" smtClean="0"/>
              <a:t>Holstein prediction accuracy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370564" y="5792578"/>
            <a:ext cx="3974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rebuchet MS"/>
                <a:cs typeface="Trebuchet MS"/>
              </a:rPr>
              <a:t>*2013 </a:t>
            </a:r>
            <a:r>
              <a:rPr lang="en-US" b="1" dirty="0">
                <a:solidFill>
                  <a:schemeClr val="tx1"/>
                </a:solidFill>
                <a:latin typeface="Trebuchet MS"/>
                <a:cs typeface="Trebuchet MS"/>
              </a:rPr>
              <a:t>deregressed value – </a:t>
            </a:r>
            <a:r>
              <a:rPr lang="en-US" b="1" dirty="0" smtClean="0">
                <a:solidFill>
                  <a:schemeClr val="tx1"/>
                </a:solidFill>
                <a:latin typeface="Trebuchet MS"/>
                <a:cs typeface="Trebuchet MS"/>
              </a:rPr>
              <a:t>2009 </a:t>
            </a:r>
            <a:r>
              <a:rPr lang="en-US" b="1" dirty="0">
                <a:solidFill>
                  <a:schemeClr val="tx1"/>
                </a:solidFill>
                <a:latin typeface="Trebuchet MS"/>
                <a:cs typeface="Trebuchet MS"/>
              </a:rPr>
              <a:t>genomic </a:t>
            </a:r>
            <a:r>
              <a:rPr lang="en-US" b="1" dirty="0" smtClean="0">
                <a:solidFill>
                  <a:schemeClr val="tx1"/>
                </a:solidFill>
                <a:latin typeface="Trebuchet MS"/>
                <a:cs typeface="Trebuchet MS"/>
              </a:rPr>
              <a:t>evaluation</a:t>
            </a:r>
            <a:endParaRPr lang="en-US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71114"/>
              </p:ext>
            </p:extLst>
          </p:nvPr>
        </p:nvGraphicFramePr>
        <p:xfrm>
          <a:off x="382957" y="1066800"/>
          <a:ext cx="8380043" cy="4770120"/>
        </p:xfrm>
        <a:graphic>
          <a:graphicData uri="http://schemas.openxmlformats.org/drawingml/2006/table">
            <a:tbl>
              <a:tblPr/>
              <a:tblGrid>
                <a:gridCol w="3233886"/>
                <a:gridCol w="1541721"/>
                <a:gridCol w="1701209"/>
                <a:gridCol w="190322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Trait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Bias*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Reliability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Reliability gain (% points)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Final score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58.8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22.7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Stature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68.5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30.6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Dairy form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71.8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34.5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Rump angle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70.2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34.7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Rump width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65.0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28.1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Feed and legs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44.0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12.8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Fore udder attachment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70.4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33.1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Rear udder height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22.2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Udder depth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75.3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37.7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Udder cleft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62.1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25.1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Front teat placement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69.9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Teat length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66.7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7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275872"/>
              </p:ext>
            </p:extLst>
          </p:nvPr>
        </p:nvGraphicFramePr>
        <p:xfrm>
          <a:off x="501074" y="1935480"/>
          <a:ext cx="8109526" cy="32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636"/>
                <a:gridCol w="1754909"/>
                <a:gridCol w="415637"/>
                <a:gridCol w="1163782"/>
                <a:gridCol w="2133600"/>
                <a:gridCol w="701962"/>
              </a:tblGrid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3200"/>
                        </a:lnSpc>
                      </a:pPr>
                      <a:endParaRPr lang="en-US" sz="2800" b="1" i="0" u="none" strike="noStrike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endParaRPr lang="en-US" sz="2800" b="1" i="0" u="none" strike="noStrike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endParaRPr lang="en-US" sz="2800" b="1" i="0" u="none" strike="noStrike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Reliability</a:t>
                      </a:r>
                      <a:r>
                        <a:rPr lang="en-US" sz="2800" b="1" i="0" u="none" strike="noStrike" dirty="0" smtClean="0">
                          <a:solidFill>
                            <a:srgbClr val="00FFFF"/>
                          </a:solidFill>
                          <a:latin typeface="Calibri" pitchFamily="34" charset="0"/>
                        </a:rPr>
                        <a:t>* </a:t>
                      </a:r>
                      <a:r>
                        <a:rPr lang="en-US" sz="2800" b="1" i="0" u="none" strike="noStrike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(%)</a:t>
                      </a:r>
                      <a:endParaRPr lang="en-US" sz="2800" b="1" i="0" u="none" strike="noStrike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endParaRPr lang="en-US" sz="2800" b="1" i="0" u="none" strike="noStrike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endParaRPr lang="en-US" sz="2800" b="1" i="0" u="none" strike="noStrike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r>
                        <a:rPr lang="en-US" sz="2800" b="1" i="0" u="none" strike="noStrike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Breed</a:t>
                      </a:r>
                      <a:endParaRPr lang="en-US" sz="2800" b="1" i="0" u="none" strike="noStrike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Reference </a:t>
                      </a:r>
                    </a:p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(n)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endParaRPr lang="en-US" sz="2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en-US" sz="2800" b="1" i="0" u="none" strike="noStrike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Proven bulls</a:t>
                      </a:r>
                      <a:endParaRPr lang="en-US" sz="2800" b="1" i="0" u="none" strike="noStrike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en-US" sz="2800" b="1" i="0" u="none" strike="noStrike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Young</a:t>
                      </a:r>
                    </a:p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en-US" sz="2800" b="1" i="0" u="none" strike="noStrike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bulls</a:t>
                      </a:r>
                      <a:endParaRPr lang="en-US" sz="2800" b="1" i="0" u="none" strike="noStrike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en-US" sz="2800" b="1" i="0" u="none" strike="noStrike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PA</a:t>
                      </a:r>
                      <a:endParaRPr lang="en-US" sz="2800" b="1" i="0" u="none" strike="noStrike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Holstein</a:t>
                      </a:r>
                      <a:endParaRPr lang="en-US" sz="2800" b="1" i="0" u="none" strike="noStrike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30,726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endParaRPr lang="en-US" sz="2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Jersey</a:t>
                      </a:r>
                      <a:endParaRPr lang="en-US" sz="2800" b="1" i="0" u="none" strike="noStrike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4,795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endParaRPr lang="en-US" sz="2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Brown Swiss</a:t>
                      </a:r>
                      <a:endParaRPr lang="en-US" sz="2800" b="1" i="0" u="none" strike="noStrike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6,376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endParaRPr lang="en-US" sz="2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 err="1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Ayrshire</a:t>
                      </a:r>
                      <a:endParaRPr lang="en-US" sz="2800" b="1" i="0" u="none" strike="noStrike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754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endParaRPr lang="en-US" sz="2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Guernsey</a:t>
                      </a:r>
                      <a:endParaRPr lang="en-US" sz="2800" b="1" i="0" u="none" strike="noStrike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451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endParaRPr lang="en-US" sz="2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72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38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200"/>
                        </a:lnSpc>
                      </a:pP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31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68152" y="5105400"/>
            <a:ext cx="466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</a:rPr>
              <a:t>*Squared correlation (EBV, true BV)</a:t>
            </a:r>
            <a:endParaRPr lang="en-US" sz="2400" b="1" dirty="0">
              <a:solidFill>
                <a:srgbClr val="00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563"/>
            <a:ext cx="8702955" cy="584775"/>
          </a:xfrm>
        </p:spPr>
        <p:txBody>
          <a:bodyPr/>
          <a:lstStyle/>
          <a:p>
            <a:r>
              <a:rPr lang="en-US" dirty="0" smtClean="0"/>
              <a:t>Bull reliability comparisons </a:t>
            </a:r>
            <a:r>
              <a:rPr lang="en-US" dirty="0" smtClean="0">
                <a:solidFill>
                  <a:srgbClr val="00FF00"/>
                </a:solidFill>
              </a:rPr>
              <a:t>by </a:t>
            </a:r>
            <a:r>
              <a:rPr lang="en-US" dirty="0" smtClean="0">
                <a:solidFill>
                  <a:srgbClr val="00FF00"/>
                </a:solidFill>
              </a:rPr>
              <a:t>breed</a:t>
            </a:r>
            <a:endParaRPr lang="en-US" sz="2800" dirty="0">
              <a:solidFill>
                <a:srgbClr val="FFF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799" y="1066800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April 2016 NM$</a:t>
            </a:r>
            <a:endParaRPr lang="en-US" sz="2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Chart 498"/>
          <p:cNvGraphicFramePr/>
          <p:nvPr>
            <p:extLst>
              <p:ext uri="{D42A27DB-BD31-4B8C-83A1-F6EECF244321}">
                <p14:modId xmlns:p14="http://schemas.microsoft.com/office/powerpoint/2010/main" val="1306333480"/>
              </p:ext>
            </p:extLst>
          </p:nvPr>
        </p:nvGraphicFramePr>
        <p:xfrm>
          <a:off x="312144" y="793214"/>
          <a:ext cx="8655586" cy="55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5238"/>
            <a:ext cx="8839200" cy="600164"/>
          </a:xfrm>
        </p:spPr>
        <p:txBody>
          <a:bodyPr/>
          <a:lstStyle/>
          <a:p>
            <a:r>
              <a:rPr lang="en-CA" dirty="0" smtClean="0"/>
              <a:t>Parent ages of marketed Holstein bulls</a:t>
            </a:r>
          </a:p>
        </p:txBody>
      </p:sp>
    </p:spTree>
    <p:extLst>
      <p:ext uri="{BB962C8B-B14F-4D97-AF65-F5344CB8AC3E}">
        <p14:creationId xmlns:p14="http://schemas.microsoft.com/office/powerpoint/2010/main" val="17348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5578"/>
            <a:ext cx="8839200" cy="584775"/>
          </a:xfrm>
        </p:spPr>
        <p:txBody>
          <a:bodyPr/>
          <a:lstStyle/>
          <a:p>
            <a:r>
              <a:rPr lang="en-CA" dirty="0" smtClean="0"/>
              <a:t>Active AI bulls that were genomic bulls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356616" y="1225296"/>
          <a:ext cx="8412480" cy="494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898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3487"/>
            <a:ext cx="8991600" cy="553998"/>
          </a:xfrm>
        </p:spPr>
        <p:txBody>
          <a:bodyPr/>
          <a:lstStyle/>
          <a:p>
            <a:r>
              <a:rPr lang="en-CA" sz="3600" dirty="0" smtClean="0"/>
              <a:t>Genetic merit of marketed Holstein bulls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08126404"/>
              </p:ext>
            </p:extLst>
          </p:nvPr>
        </p:nvGraphicFramePr>
        <p:xfrm>
          <a:off x="360607" y="1226372"/>
          <a:ext cx="8409905" cy="494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3693" y="4024667"/>
            <a:ext cx="191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E6865E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E6865E"/>
                </a:solidFill>
                <a:latin typeface="Calibri" pitchFamily="34" charset="0"/>
              </a:rPr>
              <a:t>$19.77/year</a:t>
            </a:r>
            <a:endParaRPr lang="en-US" sz="2400" b="1" i="0" dirty="0">
              <a:solidFill>
                <a:srgbClr val="E6865E"/>
              </a:solidFill>
              <a:latin typeface="Calibri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35730" y="3202280"/>
            <a:ext cx="206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FFFCBE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FFFCBE"/>
                </a:solidFill>
                <a:latin typeface="Calibri" pitchFamily="34" charset="0"/>
              </a:rPr>
              <a:t>$52.00/year</a:t>
            </a:r>
            <a:endParaRPr lang="en-US" sz="2400" b="1" i="0" dirty="0">
              <a:solidFill>
                <a:srgbClr val="FFFCBE"/>
              </a:solidFill>
              <a:latin typeface="Calibri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6016679" y="1348753"/>
            <a:ext cx="202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77ACD1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77ACD1"/>
                </a:solidFill>
                <a:latin typeface="Calibri" pitchFamily="34" charset="0"/>
              </a:rPr>
              <a:t>$85.60/year</a:t>
            </a:r>
            <a:endParaRPr lang="en-US" sz="2400" b="1" i="0" dirty="0">
              <a:solidFill>
                <a:srgbClr val="77ACD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152400"/>
            <a:ext cx="8226425" cy="584775"/>
          </a:xfrm>
        </p:spPr>
        <p:txBody>
          <a:bodyPr/>
          <a:lstStyle/>
          <a:p>
            <a:r>
              <a:rPr lang="en-US" dirty="0"/>
              <a:t>Net </a:t>
            </a:r>
            <a:r>
              <a:rPr lang="en-US" dirty="0" smtClean="0"/>
              <a:t>merit by chromosome</a:t>
            </a:r>
            <a:endParaRPr lang="en-US" sz="3200" dirty="0">
              <a:solidFill>
                <a:srgbClr val="00FF00"/>
              </a:solidFill>
            </a:endParaRPr>
          </a:p>
        </p:txBody>
      </p:sp>
      <p:sp>
        <p:nvSpPr>
          <p:cNvPr id="859139" name="AutoShape 3"/>
          <p:cNvSpPr>
            <a:spLocks noChangeAspect="1" noChangeArrowheads="1"/>
          </p:cNvSpPr>
          <p:nvPr/>
        </p:nvSpPr>
        <p:spPr bwMode="auto">
          <a:xfrm>
            <a:off x="1966913" y="1847850"/>
            <a:ext cx="5210175" cy="31623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5024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066800"/>
            <a:ext cx="7052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hlinkClick r:id="rId3" tooltip="AIPL ColdFusion Query for HO840M003132117165 (opens in new window)"/>
              </a:rPr>
              <a:t>PINE-TREE 9882 MODES </a:t>
            </a:r>
            <a:r>
              <a:rPr lang="en-US" sz="1800" b="1" dirty="0" smtClean="0">
                <a:hlinkClick r:id="rId3" tooltip="AIPL ColdFusion Query for HO840M003132117165 (opens in new window)"/>
              </a:rPr>
              <a:t>713-ET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(GPTA NM$: +1,036, </a:t>
            </a:r>
            <a:r>
              <a:rPr lang="en-US" sz="1800" b="1" dirty="0" err="1" smtClean="0">
                <a:solidFill>
                  <a:srgbClr val="FFFFFF"/>
                </a:solidFill>
              </a:rPr>
              <a:t>Rel</a:t>
            </a:r>
            <a:r>
              <a:rPr lang="en-US" sz="1800" b="1" dirty="0" smtClean="0">
                <a:solidFill>
                  <a:srgbClr val="FFFFFF"/>
                </a:solidFill>
              </a:rPr>
              <a:t>: 72%)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best cow we can make?</a:t>
            </a:r>
          </a:p>
        </p:txBody>
      </p:sp>
      <p:pic>
        <p:nvPicPr>
          <p:cNvPr id="83976" name="Picture 8" descr="ho_supercow_adjusted_nm_adsa20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489"/>
          <a:stretch>
            <a:fillRect/>
          </a:stretch>
        </p:blipFill>
        <p:spPr>
          <a:xfrm>
            <a:off x="685800" y="1137925"/>
            <a:ext cx="7772400" cy="4111917"/>
          </a:xfrm>
        </p:spPr>
      </p:pic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609600" y="5420360"/>
            <a:ext cx="7848600" cy="66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A 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</a:rPr>
              <a:t>“</a:t>
            </a:r>
            <a:r>
              <a:rPr lang="en-US" sz="2400" b="1" dirty="0" err="1" smtClean="0">
                <a:solidFill>
                  <a:srgbClr val="FFFFFF"/>
                </a:solidFill>
                <a:latin typeface="Calibri" pitchFamily="34" charset="0"/>
              </a:rPr>
              <a:t>supercow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” constructed from the best haplotypes in the Holstein population would have an 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</a:rPr>
              <a:t>EBV for NM$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of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</a:rPr>
              <a:t>~R$25000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772395" cy="584775"/>
          </a:xfrm>
        </p:spPr>
        <p:txBody>
          <a:bodyPr/>
          <a:lstStyle/>
          <a:p>
            <a:r>
              <a:rPr lang="en-US" smtClean="0"/>
              <a:t>Traditional dairy breeds in the US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965200"/>
            <a:ext cx="5359400" cy="535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276201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The six traditional US dairy breeds.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Photo courtesy of Bonnie Mohr.</a:t>
            </a:r>
            <a:endParaRPr lang="en-US" sz="1200" b="1" dirty="0">
              <a:solidFill>
                <a:schemeClr val="tx1">
                  <a:lumMod val="9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819" y="135238"/>
            <a:ext cx="8226425" cy="584775"/>
          </a:xfrm>
        </p:spPr>
        <p:txBody>
          <a:bodyPr/>
          <a:lstStyle/>
          <a:p>
            <a:r>
              <a:rPr lang="en-US" dirty="0" smtClean="0"/>
              <a:t>Stability of genomic evaluations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847481"/>
          </a:xfrm>
        </p:spPr>
        <p:txBody>
          <a:bodyPr/>
          <a:lstStyle/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>
                <a:solidFill>
                  <a:srgbClr val="00FF00"/>
                </a:solidFill>
              </a:rPr>
              <a:t>642</a:t>
            </a:r>
            <a:r>
              <a:rPr lang="en-US" sz="2500" dirty="0" smtClean="0"/>
              <a:t> Holstein bulls</a:t>
            </a:r>
          </a:p>
          <a:p>
            <a:pPr marL="576263" lvl="1" indent="-228600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Dec. 2012 NM$ compared with Dec. 2014 NM$ </a:t>
            </a:r>
          </a:p>
          <a:p>
            <a:pPr marL="576263" lvl="1" indent="-228600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First traditional evaluation in Aug. 2014</a:t>
            </a:r>
          </a:p>
          <a:p>
            <a:pPr marL="576263" lvl="1" indent="-228600">
              <a:lnSpc>
                <a:spcPts val="3000"/>
              </a:lnSpc>
              <a:spcAft>
                <a:spcPts val="2100"/>
              </a:spcAft>
            </a:pPr>
            <a:r>
              <a:rPr lang="en-US" sz="2500" dirty="0" smtClean="0">
                <a:sym typeface="Symbol"/>
              </a:rPr>
              <a:t></a:t>
            </a:r>
            <a:r>
              <a:rPr lang="en-US" sz="2500" dirty="0" smtClean="0"/>
              <a:t>50 daughters by Dec. 2014</a:t>
            </a:r>
          </a:p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Top 100 bulls in 2012</a:t>
            </a:r>
            <a:endParaRPr lang="en-US" sz="2500" dirty="0"/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Average rank change of 9.6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Maximum drop of 119</a:t>
            </a:r>
          </a:p>
          <a:p>
            <a:pPr marL="576263" lvl="1" indent="-223838">
              <a:lnSpc>
                <a:spcPts val="3000"/>
              </a:lnSpc>
              <a:spcAft>
                <a:spcPts val="2100"/>
              </a:spcAft>
            </a:pPr>
            <a:r>
              <a:rPr lang="en-US" sz="2500" dirty="0" smtClean="0"/>
              <a:t>Maximum rise of 56</a:t>
            </a:r>
          </a:p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All 642 bulls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Correlation of </a:t>
            </a:r>
            <a:r>
              <a:rPr lang="en-US" sz="2500" dirty="0" smtClean="0">
                <a:solidFill>
                  <a:srgbClr val="00FF00"/>
                </a:solidFill>
              </a:rPr>
              <a:t>0.94</a:t>
            </a:r>
            <a:r>
              <a:rPr lang="en-US" sz="2500" dirty="0" smtClean="0"/>
              <a:t> between 2012 and 2014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Regression of 0.92</a:t>
            </a:r>
          </a:p>
        </p:txBody>
      </p:sp>
    </p:spTree>
    <p:extLst>
      <p:ext uri="{BB962C8B-B14F-4D97-AF65-F5344CB8AC3E}">
        <p14:creationId xmlns:p14="http://schemas.microsoft.com/office/powerpoint/2010/main" val="3272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848595" cy="584775"/>
          </a:xfrm>
        </p:spPr>
        <p:txBody>
          <a:bodyPr/>
          <a:lstStyle/>
          <a:p>
            <a:r>
              <a:rPr lang="en-US" dirty="0" smtClean="0"/>
              <a:t>Genomics is not the only innovation</a:t>
            </a:r>
            <a:endParaRPr lang="en-US" dirty="0"/>
          </a:p>
        </p:txBody>
      </p:sp>
      <p:pic>
        <p:nvPicPr>
          <p:cNvPr id="7" name="Picture 6" descr="139 Sweden 1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4876800" cy="36576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8" name="Picture 7" descr="139 Sweden 1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667000"/>
            <a:ext cx="4876800" cy="36576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394957" y="6304423"/>
            <a:ext cx="2686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Photos courtesy of Albert de </a:t>
            </a:r>
            <a:r>
              <a:rPr lang="en-US" sz="1200" b="1" dirty="0" err="1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Vries</a:t>
            </a:r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.</a:t>
            </a:r>
            <a:endParaRPr lang="en-US" sz="1200" b="1" dirty="0">
              <a:solidFill>
                <a:schemeClr val="tx1">
                  <a:lumMod val="9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9266" y="948266"/>
            <a:ext cx="38523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The Swedish Agricultural University dairy research center has a state-of-the-art facility equipped with the latest </a:t>
            </a:r>
            <a:r>
              <a:rPr lang="en-US" sz="2000" b="1" dirty="0" err="1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DeLaval</a:t>
            </a: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technology.</a:t>
            </a:r>
            <a:endParaRPr lang="en-US" sz="2000" b="1" dirty="0">
              <a:solidFill>
                <a:schemeClr val="tx1">
                  <a:lumMod val="9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2734" y="538958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to more traits</a:t>
            </a:r>
            <a:endParaRPr lang="en-US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5078313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AU" sz="2800" dirty="0" smtClean="0"/>
              <a:t>Animal’s genotype good for </a:t>
            </a:r>
            <a:r>
              <a:rPr lang="en-AU" sz="2800" dirty="0" smtClean="0">
                <a:solidFill>
                  <a:srgbClr val="FFFF00"/>
                </a:solidFill>
              </a:rPr>
              <a:t>all traits</a:t>
            </a:r>
            <a:r>
              <a:rPr lang="en-AU" sz="2800" dirty="0" smtClean="0"/>
              <a:t> </a:t>
            </a:r>
            <a:endParaRPr lang="en-US" sz="2800" dirty="0" smtClean="0"/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Traditional evaluations required for accurate estimates of SNP effects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Traditional evaluations not currently available for heat tolerance or feed efficiency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Research populations could provide data for traits that are expensive to measure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Will resulting evaluations work in target population?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38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Parentage validation and discovery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796185"/>
          </a:xfrm>
        </p:spPr>
        <p:txBody>
          <a:bodyPr/>
          <a:lstStyle/>
          <a:p>
            <a:pPr marL="338138" indent="-338138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Parent-progeny conflicts detected</a:t>
            </a:r>
          </a:p>
          <a:p>
            <a:pPr marL="631825" lvl="1" indent="-225425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Animal checked against all other genotypes</a:t>
            </a:r>
          </a:p>
          <a:p>
            <a:pPr marL="631825" lvl="1" indent="-225425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Reported to breeds and requesters</a:t>
            </a:r>
          </a:p>
          <a:p>
            <a:pPr marL="631825" lvl="1" indent="-225425">
              <a:lnSpc>
                <a:spcPts val="3200"/>
              </a:lnSpc>
              <a:spcAft>
                <a:spcPts val="3300"/>
              </a:spcAft>
            </a:pPr>
            <a:r>
              <a:rPr lang="en-US" sz="2800" dirty="0" smtClean="0"/>
              <a:t>Correct sire usually detected</a:t>
            </a:r>
          </a:p>
          <a:p>
            <a:pPr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Maternal grandsire </a:t>
            </a:r>
            <a:r>
              <a:rPr lang="en-US" sz="2800" dirty="0" smtClean="0">
                <a:solidFill>
                  <a:srgbClr val="00FF00"/>
                </a:solidFill>
              </a:rPr>
              <a:t>(MGS)</a:t>
            </a:r>
            <a:r>
              <a:rPr lang="en-US" sz="2800" dirty="0" smtClean="0"/>
              <a:t> checking</a:t>
            </a:r>
          </a:p>
          <a:p>
            <a:pPr marL="631825" lvl="1" indent="-225425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SNP at a time checking</a:t>
            </a:r>
          </a:p>
          <a:p>
            <a:pPr marL="631825" lvl="1" indent="-225425">
              <a:lnSpc>
                <a:spcPts val="3200"/>
              </a:lnSpc>
              <a:spcAft>
                <a:spcPts val="3300"/>
              </a:spcAft>
            </a:pPr>
            <a:r>
              <a:rPr lang="en-US" sz="2800" dirty="0" smtClean="0"/>
              <a:t>Haplotype checking more accurate</a:t>
            </a: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US" sz="2800" dirty="0" smtClean="0"/>
              <a:t>Breeds moving to accept SNPs </a:t>
            </a:r>
            <a:r>
              <a:rPr lang="en-US" sz="2800" dirty="0" smtClean="0"/>
              <a:t>in </a:t>
            </a:r>
            <a:r>
              <a:rPr lang="en-US" sz="2800" dirty="0" smtClean="0"/>
              <a:t>place of microsatellites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13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Some new</a:t>
            </a:r>
            <a:r>
              <a:rPr sz="36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traits </a:t>
            </a:r>
            <a:r>
              <a:rPr sz="36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studied </a:t>
            </a:r>
            <a:r>
              <a:rPr sz="3600" b="1" dirty="0">
                <a:solidFill>
                  <a:srgbClr val="FFFF00"/>
                </a:solidFill>
                <a:latin typeface="Trebuchet MS"/>
                <a:cs typeface="Trebuchet MS"/>
              </a:rPr>
              <a:t>recently</a:t>
            </a:r>
          </a:p>
        </p:txBody>
      </p:sp>
      <p:sp>
        <p:nvSpPr>
          <p:cNvPr id="114" name="Shape 114"/>
          <p:cNvSpPr/>
          <p:nvPr/>
        </p:nvSpPr>
        <p:spPr>
          <a:xfrm>
            <a:off x="194733" y="914400"/>
            <a:ext cx="8873067" cy="5655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Claw health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A9C9FF"/>
                </a:solidFill>
                <a:latin typeface="Trebuchet MS"/>
                <a:cs typeface="Trebuchet MS"/>
              </a:rPr>
              <a:t>(Van der Linde et al., 2010)</a:t>
            </a:r>
            <a:endParaRPr sz="2400" dirty="0">
              <a:solidFill>
                <a:srgbClr val="FFFFFF"/>
              </a:solidFill>
              <a:latin typeface="Trebuchet MS"/>
              <a:ea typeface="Arial"/>
              <a:cs typeface="Trebuchet MS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Dairy cattle health </a:t>
            </a:r>
            <a:r>
              <a:rPr sz="2400" dirty="0">
                <a:solidFill>
                  <a:srgbClr val="A9C9FF"/>
                </a:solidFill>
                <a:latin typeface="Trebuchet MS"/>
                <a:cs typeface="Trebuchet MS"/>
              </a:rPr>
              <a:t>(Parker Gaddis et al., 2013)</a:t>
            </a:r>
            <a:endParaRPr sz="2400" dirty="0">
              <a:solidFill>
                <a:srgbClr val="FFFFFF"/>
              </a:solidFill>
              <a:latin typeface="Trebuchet MS"/>
              <a:ea typeface="Arial"/>
              <a:cs typeface="Trebuchet MS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Embryonic development </a:t>
            </a:r>
            <a:r>
              <a:rPr sz="2400" dirty="0">
                <a:solidFill>
                  <a:srgbClr val="A9C9FF"/>
                </a:solidFill>
                <a:latin typeface="Trebuchet MS"/>
                <a:cs typeface="Trebuchet MS"/>
              </a:rPr>
              <a:t>(Cochran et al., 2013)</a:t>
            </a:r>
            <a:endParaRPr sz="2400" dirty="0">
              <a:solidFill>
                <a:srgbClr val="FFFFFF"/>
              </a:solidFill>
              <a:latin typeface="Trebuchet MS"/>
              <a:ea typeface="Arial"/>
              <a:cs typeface="Trebuchet MS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Immune response </a:t>
            </a:r>
            <a:r>
              <a:rPr sz="2400" dirty="0">
                <a:solidFill>
                  <a:srgbClr val="A9C9FF"/>
                </a:solidFill>
                <a:latin typeface="Trebuchet MS"/>
                <a:cs typeface="Trebuchet MS"/>
              </a:rPr>
              <a:t>(Thompson-Crispi et al., 2013)</a:t>
            </a:r>
            <a:endParaRPr sz="2400" dirty="0">
              <a:solidFill>
                <a:srgbClr val="FFFFFF"/>
              </a:solidFill>
              <a:latin typeface="Trebuchet MS"/>
              <a:ea typeface="Arial"/>
              <a:cs typeface="Trebuchet MS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Methane production </a:t>
            </a:r>
            <a:r>
              <a:rPr sz="2400" dirty="0">
                <a:solidFill>
                  <a:srgbClr val="A9C9FF"/>
                </a:solidFill>
                <a:latin typeface="Trebuchet MS"/>
                <a:cs typeface="Trebuchet MS"/>
              </a:rPr>
              <a:t>(de Haas et al., 2011)</a:t>
            </a:r>
            <a:endParaRPr sz="2400" dirty="0">
              <a:solidFill>
                <a:srgbClr val="FFFFFF"/>
              </a:solidFill>
              <a:latin typeface="Trebuchet MS"/>
              <a:ea typeface="Arial"/>
              <a:cs typeface="Trebuchet MS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Milk fatty acid composition </a:t>
            </a:r>
            <a:r>
              <a:rPr sz="2400" dirty="0">
                <a:solidFill>
                  <a:srgbClr val="A9C9FF"/>
                </a:solidFill>
                <a:latin typeface="Trebuchet MS"/>
                <a:cs typeface="Trebuchet MS"/>
              </a:rPr>
              <a:t>(Soyeurt et al., 2011)</a:t>
            </a:r>
            <a:endParaRPr sz="2400" dirty="0">
              <a:solidFill>
                <a:srgbClr val="FFFFFF"/>
              </a:solidFill>
              <a:latin typeface="Trebuchet MS"/>
              <a:ea typeface="Arial"/>
              <a:cs typeface="Trebuchet MS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Persistency of lactation </a:t>
            </a:r>
            <a:r>
              <a:rPr sz="2400" dirty="0">
                <a:solidFill>
                  <a:srgbClr val="A9C9FF"/>
                </a:solidFill>
                <a:latin typeface="Trebuchet MS"/>
                <a:cs typeface="Trebuchet MS"/>
              </a:rPr>
              <a:t>(Cole et al., 2009)</a:t>
            </a:r>
            <a:endParaRPr sz="2400" dirty="0">
              <a:solidFill>
                <a:srgbClr val="FFFFFF"/>
              </a:solidFill>
              <a:latin typeface="Trebuchet MS"/>
              <a:ea typeface="Arial"/>
              <a:cs typeface="Trebuchet MS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Rectal temperature </a:t>
            </a:r>
            <a:r>
              <a:rPr sz="2400" dirty="0">
                <a:solidFill>
                  <a:srgbClr val="A9C9FF"/>
                </a:solidFill>
                <a:latin typeface="Trebuchet MS"/>
                <a:cs typeface="Trebuchet MS"/>
              </a:rPr>
              <a:t>(Dikmen et al., 2013)</a:t>
            </a:r>
            <a:endParaRPr sz="2400" dirty="0">
              <a:solidFill>
                <a:srgbClr val="FFFFFF"/>
              </a:solidFill>
              <a:latin typeface="Trebuchet MS"/>
              <a:ea typeface="Arial"/>
              <a:cs typeface="Trebuchet MS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Residual feed intake </a:t>
            </a:r>
            <a:r>
              <a:rPr sz="2400" dirty="0">
                <a:solidFill>
                  <a:srgbClr val="A9C9FF"/>
                </a:solidFill>
                <a:latin typeface="Trebuchet MS"/>
                <a:cs typeface="Trebuchet MS"/>
              </a:rPr>
              <a:t>(Connor et al., 2013)</a:t>
            </a:r>
            <a:endParaRPr sz="2400" dirty="0">
              <a:solidFill>
                <a:srgbClr val="A9C9FF"/>
              </a:solidFill>
              <a:latin typeface="Trebuchet MS"/>
              <a:ea typeface="Arial"/>
              <a:cs typeface="Trebuchet M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704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1899"/>
            <a:ext cx="8226425" cy="584775"/>
          </a:xfrm>
        </p:spPr>
        <p:txBody>
          <a:bodyPr/>
          <a:lstStyle/>
          <a:p>
            <a:r>
              <a:rPr lang="en-US" dirty="0" err="1" smtClean="0"/>
              <a:t>Haplotypes</a:t>
            </a:r>
            <a:r>
              <a:rPr lang="en-US" dirty="0" smtClean="0"/>
              <a:t> affecting fertility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91000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Rapid discovery of new recessive defects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Large numbers of genotyped animals</a:t>
            </a:r>
          </a:p>
          <a:p>
            <a:pPr lvl="1">
              <a:lnSpc>
                <a:spcPts val="3200"/>
              </a:lnSpc>
              <a:spcAft>
                <a:spcPts val="4200"/>
              </a:spcAft>
            </a:pPr>
            <a:r>
              <a:rPr lang="en-US" sz="3000" dirty="0" smtClean="0"/>
              <a:t>Affordable DNA sequencing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Determination of haplotype location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Significant number of homozygous animals expected, but none observed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Narrow suspect region with fine mapping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3000" dirty="0" smtClean="0"/>
              <a:t>Use sequence data to find causative mutation </a:t>
            </a:r>
          </a:p>
        </p:txBody>
      </p:sp>
    </p:spTree>
    <p:extLst>
      <p:ext uri="{BB962C8B-B14F-4D97-AF65-F5344CB8AC3E}">
        <p14:creationId xmlns:p14="http://schemas.microsoft.com/office/powerpoint/2010/main" val="7465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297472"/>
              </p:ext>
            </p:extLst>
          </p:nvPr>
        </p:nvGraphicFramePr>
        <p:xfrm>
          <a:off x="152400" y="1143000"/>
          <a:ext cx="8839200" cy="5024120"/>
        </p:xfrm>
        <a:graphic>
          <a:graphicData uri="http://schemas.openxmlformats.org/drawingml/2006/table">
            <a:tbl>
              <a:tblPr/>
              <a:tblGrid>
                <a:gridCol w="865819"/>
                <a:gridCol w="1343981"/>
                <a:gridCol w="1617119"/>
                <a:gridCol w="1575789"/>
                <a:gridCol w="343649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Name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chromo-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some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Location*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Mbp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Carrier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frequency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Earliest known ancestor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8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63.2*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Pawnee Farm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Arlinda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Chief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94.9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96.6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Willowholme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Mark Anthony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95.4*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Glendell</a:t>
                      </a:r>
                      <a:r>
                        <a:rPr lang="en-US" sz="2000" b="1" baseline="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Arlinda</a:t>
                      </a:r>
                      <a:r>
                        <a:rPr lang="en-US" sz="2000" b="1" baseline="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 Chief,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Gray View </a:t>
                      </a:r>
                      <a:r>
                        <a:rPr lang="en-US" sz="2000" b="1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Skyliner</a:t>
                      </a:r>
                      <a:endParaRPr lang="en-US" sz="20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1.3*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0.7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ea typeface="+mn-ea"/>
                          <a:cs typeface="Trebuchet MS"/>
                        </a:rPr>
                        <a:t>Besne</a:t>
                      </a:r>
                      <a:r>
                        <a:rPr lang="en-US" sz="2000" b="1" kern="12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ea typeface="+mn-ea"/>
                          <a:cs typeface="Trebuchet MS"/>
                        </a:rPr>
                        <a:t> Buck</a:t>
                      </a:r>
                      <a:endParaRPr lang="en-US" sz="20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92.4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93.9*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ea typeface="+mn-ea"/>
                          <a:cs typeface="Trebuchet MS"/>
                        </a:rPr>
                        <a:t>Thornlea</a:t>
                      </a:r>
                      <a:r>
                        <a:rPr lang="en-US" sz="2000" b="1" kern="12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ea typeface="+mn-ea"/>
                          <a:cs typeface="Trebuchet M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ea typeface="+mn-ea"/>
                          <a:cs typeface="Trebuchet MS"/>
                        </a:rPr>
                        <a:t>Texal</a:t>
                      </a:r>
                      <a:r>
                        <a:rPr lang="en-US" sz="2000" b="1" kern="12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ea typeface="+mn-ea"/>
                          <a:cs typeface="Trebuchet MS"/>
                        </a:rPr>
                        <a:t> Supreme</a:t>
                      </a:r>
                      <a:endParaRPr lang="en-US" sz="20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JH1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15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15.7*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24.2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Observer Chocolate Soldier</a:t>
                      </a:r>
                      <a:endParaRPr lang="en-US" sz="20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JH2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8.8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Liberators </a:t>
                      </a:r>
                      <a:r>
                        <a:rPr lang="en-US" sz="2000" b="1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Basilius</a:t>
                      </a:r>
                      <a:endParaRPr lang="en-US" sz="20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42.8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47.0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13.3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West Lawn Stretch Improver</a:t>
                      </a:r>
                      <a:endParaRPr lang="en-US" sz="20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19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10.6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11.7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15.6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ea typeface="+mn-ea"/>
                          <a:cs typeface="Trebuchet MS"/>
                        </a:rPr>
                        <a:t>Rancho Rustic My Design</a:t>
                      </a:r>
                      <a:endParaRPr lang="en-US" sz="20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AH1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17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65.9*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26.0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Selwood</a:t>
                      </a:r>
                      <a:r>
                        <a:rPr lang="en-US" sz="2000" b="1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 Betty’s Commander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6425" cy="584775"/>
          </a:xfrm>
        </p:spPr>
        <p:txBody>
          <a:bodyPr/>
          <a:lstStyle/>
          <a:p>
            <a:r>
              <a:rPr lang="en-US" dirty="0" smtClean="0"/>
              <a:t>Haplotypes affecting fertility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245420" y="5943600"/>
            <a:ext cx="21940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*Causative mutation known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34863"/>
              </p:ext>
            </p:extLst>
          </p:nvPr>
        </p:nvGraphicFramePr>
        <p:xfrm>
          <a:off x="152401" y="1376680"/>
          <a:ext cx="8762998" cy="4643120"/>
        </p:xfrm>
        <a:graphic>
          <a:graphicData uri="http://schemas.openxmlformats.org/drawingml/2006/table">
            <a:tbl>
              <a:tblPr/>
              <a:tblGrid>
                <a:gridCol w="1903832"/>
                <a:gridCol w="1126839"/>
                <a:gridCol w="1382508"/>
                <a:gridCol w="1378020"/>
                <a:gridCol w="1600200"/>
                <a:gridCol w="1371599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Recessive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Haplo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-type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chromo-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some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Tested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animals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(no.)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Concord-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ance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(%)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New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carriers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(no.)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Brachyspina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ACD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77ACD1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21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?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?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?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BLAD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ACD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HHB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77ACD1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 	1*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11,782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99.9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41148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314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286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CVM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ACD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HHC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77ACD1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 	3*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13,226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  <a:defRPr/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—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  <a:defRPr/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2,716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286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DUMPS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ACD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77ACD1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 	1*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3,242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100.0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41148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286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Mule foot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ACD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77ACD1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15*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87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97.7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41148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120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Polled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ACD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77ACD1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345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—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2,050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Red coat color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ACD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77ACD1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18*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4,137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—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5,927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SDM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ACD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BHD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77ACD1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11*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108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94.4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41148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108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SMA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ACD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BHM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77ACD1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24*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568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98.1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41148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rgbClr val="00FF00"/>
                          </a:solidFill>
                          <a:latin typeface="Trebuchet MS"/>
                          <a:ea typeface="+mn-ea"/>
                          <a:cs typeface="Trebuchet MS"/>
                        </a:rPr>
                        <a:t>111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Weaver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ACD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BHW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77ACD1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163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96.3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41148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rgbClr val="00FF00"/>
                          </a:solidFill>
                          <a:latin typeface="Trebuchet MS"/>
                          <a:ea typeface="+mn-ea"/>
                          <a:cs typeface="Trebuchet MS"/>
                        </a:rPr>
                        <a:t>32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135578"/>
            <a:ext cx="8836025" cy="584775"/>
          </a:xfrm>
        </p:spPr>
        <p:txBody>
          <a:bodyPr/>
          <a:lstStyle/>
          <a:p>
            <a:r>
              <a:rPr lang="en-US" dirty="0" smtClean="0"/>
              <a:t>Haplotypes tracking known recessives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134480" y="6019475"/>
            <a:ext cx="2194080" cy="2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*Causative mutation known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53998"/>
          </a:xfrm>
        </p:spPr>
        <p:txBody>
          <a:bodyPr/>
          <a:lstStyle/>
          <a:p>
            <a:r>
              <a:rPr lang="en-US" sz="3600" dirty="0" smtClean="0"/>
              <a:t>Haplotype frequencies change over time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70"/>
          <a:stretch/>
        </p:blipFill>
        <p:spPr>
          <a:xfrm>
            <a:off x="76200" y="2895600"/>
            <a:ext cx="4343400" cy="32004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8"/>
          <a:stretch/>
        </p:blipFill>
        <p:spPr>
          <a:xfrm>
            <a:off x="4495800" y="2895600"/>
            <a:ext cx="45720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8685" y="6047601"/>
            <a:ext cx="1385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Cole et al. (2016)</a:t>
            </a:r>
            <a:endParaRPr lang="en-US" sz="1200" dirty="0">
              <a:solidFill>
                <a:schemeClr val="tx1">
                  <a:lumMod val="9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1" y="1371600"/>
            <a:ext cx="8382000" cy="98488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39725" indent="-339725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A3F8FF"/>
              </a:buClr>
              <a:buSzPct val="55000"/>
              <a:buFont typeface="Monotype Sorts" charset="0"/>
              <a:buChar char="l"/>
              <a:defRPr sz="3200" b="1">
                <a:solidFill>
                  <a:schemeClr val="tx1"/>
                </a:solidFill>
                <a:latin typeface="Trebuchet MS"/>
                <a:ea typeface="ＭＳ Ｐゴシック" charset="0"/>
                <a:cs typeface="Calibri" pitchFamily="34" charset="0"/>
              </a:defRPr>
            </a:lvl1pPr>
            <a:lvl2pPr marL="690563" indent="-28416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A3F8FF"/>
              </a:buClr>
              <a:buSzPct val="55000"/>
              <a:buFont typeface="Monotype Sorts" charset="0"/>
              <a:buChar char="w"/>
              <a:defRPr sz="3200" b="1">
                <a:solidFill>
                  <a:schemeClr val="tx1"/>
                </a:solidFill>
                <a:latin typeface="Trebuchet MS"/>
                <a:ea typeface="ＭＳ Ｐゴシック" charset="0"/>
                <a:cs typeface="Calibri" pitchFamily="34" charset="0"/>
              </a:defRPr>
            </a:lvl2pPr>
            <a:lvl3pPr marL="1206500" indent="-515938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A3F8FF"/>
              </a:buClr>
              <a:buSzPct val="120000"/>
              <a:buFont typeface="Humnst777 BT" charset="0"/>
              <a:buChar char="−"/>
              <a:defRPr sz="3200" b="1">
                <a:solidFill>
                  <a:schemeClr val="tx1"/>
                </a:solidFill>
                <a:latin typeface="Trebuchet MS"/>
                <a:ea typeface="ＭＳ Ｐゴシック" charset="0"/>
                <a:cs typeface="Calibri" pitchFamily="34" charset="0"/>
              </a:defRPr>
            </a:lvl3pPr>
            <a:lvl4pPr marL="1663700" indent="-228600" algn="l" rtl="0" eaLnBrk="0" fontAlgn="base" hangingPunct="0">
              <a:spcBef>
                <a:spcPct val="5000"/>
              </a:spcBef>
              <a:spcAft>
                <a:spcPct val="0"/>
              </a:spcAft>
              <a:buClr>
                <a:srgbClr val="009900"/>
              </a:buClr>
              <a:buSzPct val="120000"/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5000"/>
              </a:spcBef>
              <a:spcAft>
                <a:spcPct val="0"/>
              </a:spcAft>
              <a:buClr>
                <a:srgbClr val="009900"/>
              </a:buClr>
              <a:buSzPct val="120000"/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5000"/>
              </a:spcBef>
              <a:spcAft>
                <a:spcPct val="0"/>
              </a:spcAft>
              <a:buClr>
                <a:srgbClr val="009900"/>
              </a:buClr>
              <a:buSzPct val="120000"/>
              <a:buChar char="•"/>
              <a:defRPr sz="2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"/>
              </a:spcBef>
              <a:spcAft>
                <a:spcPct val="0"/>
              </a:spcAft>
              <a:buClr>
                <a:srgbClr val="009900"/>
              </a:buClr>
              <a:buSzPct val="120000"/>
              <a:buChar char="•"/>
              <a:defRPr sz="2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"/>
              </a:spcBef>
              <a:spcAft>
                <a:spcPct val="0"/>
              </a:spcAft>
              <a:buClr>
                <a:srgbClr val="009900"/>
              </a:buClr>
              <a:buSzPct val="120000"/>
              <a:buChar char="•"/>
              <a:defRPr sz="2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"/>
              </a:spcBef>
              <a:spcAft>
                <a:spcPct val="0"/>
              </a:spcAft>
              <a:buClr>
                <a:srgbClr val="009900"/>
              </a:buClr>
              <a:buSzPct val="120000"/>
              <a:buChar char="•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kern="0" dirty="0" smtClean="0">
                <a:solidFill>
                  <a:srgbClr val="FFFFFF"/>
                </a:solidFill>
              </a:rPr>
              <a:t>The best way to reduce the frequency of harmful alleles is to not use carrier bulls!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199635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Cost </a:t>
            </a:r>
            <a:r>
              <a:rPr lang="en-US" dirty="0" smtClean="0"/>
              <a:t>of genetic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71600"/>
            <a:ext cx="8382000" cy="5170646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Cole et al. (2016) </a:t>
            </a:r>
            <a:r>
              <a:rPr lang="en-US" dirty="0"/>
              <a:t>estimated losses of at least </a:t>
            </a:r>
            <a:r>
              <a:rPr lang="en-US" dirty="0" smtClean="0">
                <a:solidFill>
                  <a:srgbClr val="00FF00"/>
                </a:solidFill>
              </a:rPr>
              <a:t>R$33</a:t>
            </a:r>
            <a:r>
              <a:rPr lang="en-US" dirty="0" smtClean="0">
                <a:solidFill>
                  <a:srgbClr val="73FB79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million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from </a:t>
            </a:r>
            <a:r>
              <a:rPr lang="en-US" dirty="0" smtClean="0"/>
              <a:t>known recessives.</a:t>
            </a:r>
          </a:p>
          <a:p>
            <a:r>
              <a:rPr lang="en-US" dirty="0"/>
              <a:t>Average losses </a:t>
            </a:r>
            <a:r>
              <a:rPr lang="en-US" dirty="0" smtClean="0"/>
              <a:t>were </a:t>
            </a:r>
            <a:r>
              <a:rPr lang="en-US" dirty="0" smtClean="0">
                <a:solidFill>
                  <a:srgbClr val="00FF00"/>
                </a:solidFill>
              </a:rPr>
              <a:t>R$19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FF00"/>
                </a:solidFill>
              </a:rPr>
              <a:t>R$12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FF00"/>
                </a:solidFill>
              </a:rPr>
              <a:t>R$3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FF00"/>
                </a:solidFill>
              </a:rPr>
              <a:t>R$10</a:t>
            </a:r>
            <a:r>
              <a:rPr lang="en-US" dirty="0" smtClean="0">
                <a:solidFill>
                  <a:srgbClr val="73FB79"/>
                </a:solidFill>
              </a:rPr>
              <a:t> </a:t>
            </a:r>
            <a:r>
              <a:rPr lang="en-US" dirty="0"/>
              <a:t>in Ayrshire</a:t>
            </a:r>
            <a:r>
              <a:rPr lang="en-US" dirty="0" smtClean="0"/>
              <a:t>, Brown </a:t>
            </a:r>
            <a:r>
              <a:rPr lang="en-US" dirty="0"/>
              <a:t>Swiss, Holstein, and Jersey, </a:t>
            </a:r>
            <a:r>
              <a:rPr lang="en-US" dirty="0" smtClean="0"/>
              <a:t>respectively.</a:t>
            </a:r>
          </a:p>
          <a:p>
            <a:r>
              <a:rPr lang="en-US" dirty="0" smtClean="0"/>
              <a:t>This is the economic </a:t>
            </a:r>
            <a:r>
              <a:rPr lang="en-US" dirty="0"/>
              <a:t>impact of genetic load as it </a:t>
            </a:r>
            <a:r>
              <a:rPr lang="en-US" dirty="0" smtClean="0"/>
              <a:t>affects fertility </a:t>
            </a:r>
            <a:r>
              <a:rPr lang="en-US" dirty="0"/>
              <a:t>and perinatal </a:t>
            </a:r>
            <a:r>
              <a:rPr lang="en-US" dirty="0" smtClean="0"/>
              <a:t>mortality.</a:t>
            </a:r>
          </a:p>
          <a:p>
            <a:r>
              <a:rPr lang="en-US" dirty="0" smtClean="0"/>
              <a:t>Actual losses are likely to be higher.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DHI dairy statistics (2011)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3587" cy="5086008"/>
          </a:xfrm>
        </p:spPr>
        <p:txBody>
          <a:bodyPr/>
          <a:lstStyle/>
          <a:p>
            <a:pPr marL="287338" indent="-287338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9.1 million U.S. cows</a:t>
            </a:r>
          </a:p>
          <a:p>
            <a:pPr marL="287338" indent="-287338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~75% bred AI</a:t>
            </a:r>
          </a:p>
          <a:p>
            <a:pPr marL="287338" indent="-287338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47% milk recorded through Dairy Herd Information </a:t>
            </a:r>
            <a:r>
              <a:rPr lang="en-US" sz="2400" dirty="0" smtClean="0">
                <a:solidFill>
                  <a:srgbClr val="FFFF00"/>
                </a:solidFill>
              </a:rPr>
              <a:t>(DHI)</a:t>
            </a:r>
          </a:p>
          <a:p>
            <a:pPr marL="509588" lvl="1" indent="-222250">
              <a:spcAft>
                <a:spcPts val="300"/>
              </a:spcAft>
            </a:pPr>
            <a:r>
              <a:rPr lang="en-US" sz="2400" dirty="0" smtClean="0"/>
              <a:t>4.4 million cows</a:t>
            </a:r>
          </a:p>
          <a:p>
            <a:pPr marL="862013" lvl="2" indent="-352425">
              <a:spcAft>
                <a:spcPts val="0"/>
              </a:spcAft>
            </a:pPr>
            <a:r>
              <a:rPr lang="en-US" sz="2400" dirty="0" smtClean="0"/>
              <a:t>86% Holstein</a:t>
            </a:r>
          </a:p>
          <a:p>
            <a:pPr marL="862013" lvl="2" indent="-352425">
              <a:spcAft>
                <a:spcPts val="0"/>
              </a:spcAft>
            </a:pPr>
            <a:r>
              <a:rPr lang="en-US" sz="2400" dirty="0" smtClean="0"/>
              <a:t>8% crossbred</a:t>
            </a:r>
          </a:p>
          <a:p>
            <a:pPr marL="862013" lvl="2" indent="-352425">
              <a:spcAft>
                <a:spcPts val="0"/>
              </a:spcAft>
            </a:pPr>
            <a:r>
              <a:rPr lang="en-US" sz="2400" dirty="0" smtClean="0"/>
              <a:t>5% Jersey</a:t>
            </a:r>
          </a:p>
          <a:p>
            <a:pPr marL="862013" lvl="2" indent="-352425">
              <a:spcAft>
                <a:spcPts val="600"/>
              </a:spcAft>
            </a:pPr>
            <a:r>
              <a:rPr lang="en-US" sz="2400" dirty="0" smtClean="0"/>
              <a:t>&lt;1% </a:t>
            </a:r>
            <a:r>
              <a:rPr lang="en-US" sz="2400" dirty="0" err="1" smtClean="0"/>
              <a:t>Ayrshire</a:t>
            </a:r>
            <a:r>
              <a:rPr lang="en-US" sz="2400" dirty="0" smtClean="0"/>
              <a:t>, Brown Swiss, Guernsey, Milking Shorthorn, Red &amp; White</a:t>
            </a:r>
          </a:p>
          <a:p>
            <a:pPr marL="509588" lvl="1" indent="-222250">
              <a:spcAft>
                <a:spcPts val="600"/>
              </a:spcAft>
            </a:pPr>
            <a:r>
              <a:rPr lang="en-US" sz="2400" dirty="0" smtClean="0"/>
              <a:t>20,000 herds</a:t>
            </a:r>
          </a:p>
          <a:p>
            <a:pPr marL="509588" lvl="1" indent="-222250">
              <a:spcAft>
                <a:spcPts val="600"/>
              </a:spcAft>
            </a:pPr>
            <a:r>
              <a:rPr lang="en-US" sz="2400" dirty="0" smtClean="0"/>
              <a:t>220 cows/herd</a:t>
            </a:r>
          </a:p>
          <a:p>
            <a:pPr marL="509588" lvl="1" indent="-222250">
              <a:spcAft>
                <a:spcPts val="0"/>
              </a:spcAft>
            </a:pPr>
            <a:r>
              <a:rPr lang="en-US" sz="2400" dirty="0" smtClean="0"/>
              <a:t>10,300 kg/cow</a:t>
            </a:r>
          </a:p>
        </p:txBody>
      </p:sp>
    </p:spTree>
    <p:extLst>
      <p:ext uri="{BB962C8B-B14F-4D97-AF65-F5344CB8AC3E}">
        <p14:creationId xmlns:p14="http://schemas.microsoft.com/office/powerpoint/2010/main" val="35852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40" y="135170"/>
            <a:ext cx="8226425" cy="584775"/>
          </a:xfrm>
        </p:spPr>
        <p:txBody>
          <a:bodyPr/>
          <a:lstStyle/>
          <a:p>
            <a:r>
              <a:rPr lang="en-CA" dirty="0" smtClean="0"/>
              <a:t>Economic benefits for breeders</a:t>
            </a:r>
            <a:endParaRPr lang="en-CA" sz="4000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68881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3300"/>
              </a:spcAft>
            </a:pPr>
            <a:r>
              <a:rPr lang="en-US" sz="2900" dirty="0" smtClean="0"/>
              <a:t>Haplotype and gene tests in selection and mating programs</a:t>
            </a:r>
            <a:endParaRPr lang="en-CA" sz="2900" dirty="0" smtClean="0"/>
          </a:p>
          <a:p>
            <a:pPr>
              <a:lnSpc>
                <a:spcPts val="3200"/>
              </a:lnSpc>
              <a:spcAft>
                <a:spcPts val="3300"/>
              </a:spcAft>
            </a:pPr>
            <a:r>
              <a:rPr lang="en-CA" sz="2900" dirty="0" smtClean="0"/>
              <a:t>Trend towards a small number of elite breeders that are investing heavily in genomics</a:t>
            </a: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CA" sz="2900" dirty="0" smtClean="0"/>
              <a:t>About 30% of young males genotyped</a:t>
            </a:r>
          </a:p>
          <a:p>
            <a:pPr>
              <a:lnSpc>
                <a:spcPts val="3200"/>
              </a:lnSpc>
              <a:spcAft>
                <a:spcPts val="3300"/>
              </a:spcAft>
              <a:buNone/>
            </a:pPr>
            <a:r>
              <a:rPr lang="en-CA" sz="2900" dirty="0" smtClean="0"/>
              <a:t>	directly by breeders since April 2013</a:t>
            </a: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CA" sz="2900" dirty="0" smtClean="0"/>
              <a:t>Prices for top genomic heifers can be</a:t>
            </a:r>
          </a:p>
          <a:p>
            <a:pPr>
              <a:lnSpc>
                <a:spcPts val="3200"/>
              </a:lnSpc>
              <a:spcAft>
                <a:spcPts val="3000"/>
              </a:spcAft>
              <a:buNone/>
            </a:pPr>
            <a:r>
              <a:rPr lang="en-CA" sz="2900" dirty="0" smtClean="0"/>
              <a:t>	very high</a:t>
            </a:r>
            <a:r>
              <a:rPr lang="en-CA" sz="2900" dirty="0" smtClean="0">
                <a:solidFill>
                  <a:srgbClr val="FFFF00"/>
                </a:solidFill>
              </a:rPr>
              <a:t> </a:t>
            </a:r>
            <a:r>
              <a:rPr lang="en-CA" sz="2900" dirty="0" smtClean="0">
                <a:solidFill>
                  <a:srgbClr val="FFFFFF"/>
                </a:solidFill>
              </a:rPr>
              <a:t>(e.g., </a:t>
            </a:r>
            <a:r>
              <a:rPr lang="en-CA" sz="2900" dirty="0" smtClean="0">
                <a:solidFill>
                  <a:srgbClr val="00FF00"/>
                </a:solidFill>
              </a:rPr>
              <a:t>R$874,500</a:t>
            </a:r>
            <a:r>
              <a:rPr lang="en-CA" sz="2900" dirty="0" smtClean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31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ngyc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7529" y="4846320"/>
            <a:ext cx="2286000" cy="155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15" y="135076"/>
            <a:ext cx="8226425" cy="584775"/>
          </a:xfrm>
        </p:spPr>
        <p:txBody>
          <a:bodyPr/>
          <a:lstStyle/>
          <a:p>
            <a:r>
              <a:rPr lang="en-CA" dirty="0" smtClean="0"/>
              <a:t>Benefits for </a:t>
            </a:r>
            <a:r>
              <a:rPr lang="en-CA" dirty="0" smtClean="0"/>
              <a:t>dairy producers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847207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CA" dirty="0" smtClean="0"/>
              <a:t>Reduced </a:t>
            </a:r>
            <a:r>
              <a:rPr lang="en-CA" dirty="0" smtClean="0"/>
              <a:t>generation </a:t>
            </a:r>
            <a:r>
              <a:rPr lang="en-CA" dirty="0" smtClean="0"/>
              <a:t>interval</a:t>
            </a:r>
          </a:p>
          <a:p>
            <a:pPr>
              <a:spcAft>
                <a:spcPts val="3600"/>
              </a:spcAft>
            </a:pPr>
            <a:r>
              <a:rPr lang="en-CA" dirty="0" smtClean="0"/>
              <a:t>Increased </a:t>
            </a:r>
            <a:r>
              <a:rPr lang="en-CA" dirty="0" smtClean="0"/>
              <a:t>rate of genetic </a:t>
            </a:r>
            <a:r>
              <a:rPr lang="en-CA" dirty="0" smtClean="0"/>
              <a:t>gain</a:t>
            </a:r>
          </a:p>
          <a:p>
            <a:pPr>
              <a:spcAft>
                <a:spcPts val="3600"/>
              </a:spcAft>
            </a:pPr>
            <a:r>
              <a:rPr lang="en-CA" dirty="0" smtClean="0"/>
              <a:t>More </a:t>
            </a:r>
            <a:r>
              <a:rPr lang="en-CA" dirty="0" smtClean="0"/>
              <a:t>inbreeding/homozygosity</a:t>
            </a:r>
            <a:r>
              <a:rPr lang="en-CA" dirty="0" smtClean="0"/>
              <a:t>?</a:t>
            </a:r>
          </a:p>
          <a:p>
            <a:pPr lvl="1">
              <a:spcAft>
                <a:spcPts val="3600"/>
              </a:spcAft>
            </a:pPr>
            <a:r>
              <a:rPr lang="en-CA" dirty="0" smtClean="0"/>
              <a:t>This can be good and bad</a:t>
            </a:r>
            <a:br>
              <a:rPr lang="en-CA" dirty="0" smtClean="0"/>
            </a:br>
            <a:r>
              <a:rPr lang="en-CA" dirty="0" smtClean="0"/>
              <a:t>at the same time!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0683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0" y="152400"/>
            <a:ext cx="8746180" cy="1046440"/>
          </a:xfrm>
        </p:spPr>
        <p:txBody>
          <a:bodyPr/>
          <a:lstStyle/>
          <a:p>
            <a:r>
              <a:rPr lang="en-CA" smtClean="0"/>
              <a:t>Benefits for </a:t>
            </a:r>
            <a:r>
              <a:rPr lang="en-CA" dirty="0" smtClean="0"/>
              <a:t>dairy producers</a:t>
            </a:r>
            <a:r>
              <a:rPr lang="en-C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0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(continued)</a:t>
            </a:r>
            <a:endParaRPr lang="en-CA" sz="3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6276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CA" sz="3000" dirty="0" smtClean="0"/>
              <a:t>Sires</a:t>
            </a:r>
          </a:p>
          <a:p>
            <a:pPr lvl="1">
              <a:spcAft>
                <a:spcPts val="2400"/>
              </a:spcAft>
            </a:pPr>
            <a:r>
              <a:rPr lang="en-CA" sz="3000" dirty="0" smtClean="0"/>
              <a:t>Higher average genetic merit of available bulls</a:t>
            </a:r>
          </a:p>
          <a:p>
            <a:pPr lvl="1">
              <a:spcAft>
                <a:spcPts val="2400"/>
              </a:spcAft>
            </a:pPr>
            <a:r>
              <a:rPr lang="en-CA" sz="3000" dirty="0" smtClean="0"/>
              <a:t>More rapid increase in genetic merit for all traits</a:t>
            </a:r>
          </a:p>
          <a:p>
            <a:pPr lvl="1">
              <a:spcAft>
                <a:spcPts val="2400"/>
              </a:spcAft>
            </a:pPr>
            <a:r>
              <a:rPr lang="en-CA" sz="3000" dirty="0" smtClean="0"/>
              <a:t>Larger choice of bulls in terms of traits and semen price</a:t>
            </a:r>
          </a:p>
          <a:p>
            <a:pPr lvl="1">
              <a:spcAft>
                <a:spcPts val="2400"/>
              </a:spcAft>
            </a:pPr>
            <a:r>
              <a:rPr lang="en-CA" sz="3000" dirty="0" smtClean="0"/>
              <a:t>Greater use of young bulls</a:t>
            </a:r>
          </a:p>
        </p:txBody>
      </p:sp>
    </p:spTree>
    <p:extLst>
      <p:ext uri="{BB962C8B-B14F-4D97-AF65-F5344CB8AC3E}">
        <p14:creationId xmlns:p14="http://schemas.microsoft.com/office/powerpoint/2010/main" val="23380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005" y="143487"/>
            <a:ext cx="8848595" cy="584775"/>
          </a:xfrm>
        </p:spPr>
        <p:txBody>
          <a:bodyPr/>
          <a:lstStyle/>
          <a:p>
            <a:r>
              <a:rPr lang="en-US" dirty="0" smtClean="0"/>
              <a:t>Why genomics works for dairy cattle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591000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Extensive historical data available 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Well-developed genetic evaluation program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Widespread use of AI sires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Progeny-test programs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High-value animals worth the cost of genotyping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Long generation interval that can be reduced substantially by genomics	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29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Key issues for the dairy industry</a:t>
            </a:r>
            <a:endParaRPr lang="en-CA" dirty="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8226425" cy="535531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CA" dirty="0" smtClean="0"/>
              <a:t>Inbreeding and genetic diversity</a:t>
            </a:r>
          </a:p>
          <a:p>
            <a:pPr lvl="1">
              <a:spcAft>
                <a:spcPts val="3600"/>
              </a:spcAft>
              <a:buNone/>
            </a:pPr>
            <a:r>
              <a:rPr lang="en-CA" dirty="0" smtClean="0">
                <a:solidFill>
                  <a:srgbClr val="FFFF00"/>
                </a:solidFill>
              </a:rPr>
              <a:t>(including across breeds</a:t>
            </a:r>
            <a:r>
              <a:rPr lang="en-CA" dirty="0" smtClean="0">
                <a:solidFill>
                  <a:srgbClr val="FFFF00"/>
                </a:solidFill>
              </a:rPr>
              <a:t>)</a:t>
            </a:r>
            <a:br>
              <a:rPr lang="en-CA" dirty="0" smtClean="0">
                <a:solidFill>
                  <a:srgbClr val="FFFF00"/>
                </a:solidFill>
              </a:rPr>
            </a:br>
            <a:r>
              <a:rPr lang="en-CA" dirty="0" smtClean="0">
                <a:solidFill>
                  <a:srgbClr val="FFFF00"/>
                </a:solidFill>
              </a:rPr>
              <a:t/>
            </a:r>
            <a:br>
              <a:rPr lang="en-CA" dirty="0" smtClean="0">
                <a:solidFill>
                  <a:srgbClr val="FFFF00"/>
                </a:solidFill>
              </a:rPr>
            </a:br>
            <a:r>
              <a:rPr lang="en-CA" dirty="0" smtClean="0">
                <a:solidFill>
                  <a:srgbClr val="FFFF00"/>
                </a:solidFill>
              </a:rPr>
              <a:t/>
            </a:r>
            <a:br>
              <a:rPr lang="en-CA" dirty="0" smtClean="0">
                <a:solidFill>
                  <a:srgbClr val="FFFF00"/>
                </a:solidFill>
              </a:rPr>
            </a:br>
            <a:r>
              <a:rPr lang="en-CA" dirty="0" smtClean="0">
                <a:solidFill>
                  <a:srgbClr val="FFFF00"/>
                </a:solidFill>
              </a:rPr>
              <a:t/>
            </a:r>
            <a:br>
              <a:rPr lang="en-CA" dirty="0" smtClean="0">
                <a:solidFill>
                  <a:srgbClr val="FFFF00"/>
                </a:solidFill>
              </a:rPr>
            </a:br>
            <a:endParaRPr lang="en-CA" dirty="0" smtClean="0">
              <a:solidFill>
                <a:srgbClr val="FFFF00"/>
              </a:solidFill>
            </a:endParaRPr>
          </a:p>
          <a:p>
            <a:pPr>
              <a:spcAft>
                <a:spcPts val="3600"/>
              </a:spcAft>
            </a:pPr>
            <a:r>
              <a:rPr lang="en-CA" dirty="0" smtClean="0"/>
              <a:t>Sequencing, new genes, and mutations</a:t>
            </a:r>
          </a:p>
          <a:p>
            <a:pPr>
              <a:spcAft>
                <a:spcPts val="0"/>
              </a:spcAft>
            </a:pPr>
            <a:r>
              <a:rPr lang="en-CA" dirty="0" smtClean="0"/>
              <a:t>Novel traits, resource populations</a:t>
            </a:r>
          </a:p>
          <a:p>
            <a:pPr>
              <a:spcAft>
                <a:spcPts val="3600"/>
              </a:spcAft>
              <a:buNone/>
            </a:pPr>
            <a:r>
              <a:rPr lang="en-CA" dirty="0" smtClean="0">
                <a:solidFill>
                  <a:srgbClr val="FFFF00"/>
                </a:solidFill>
              </a:rPr>
              <a:t>	(feed efficiency, health, milk properties)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26156"/>
            <a:ext cx="4724400" cy="2269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5930438" y="3367439"/>
            <a:ext cx="213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Cole and </a:t>
            </a:r>
            <a:r>
              <a:rPr lang="en-US" sz="1200" b="1" dirty="0" err="1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VanRaden</a:t>
            </a:r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. (2010)</a:t>
            </a:r>
            <a:endParaRPr lang="en-US" sz="1200" b="1" dirty="0">
              <a:solidFill>
                <a:schemeClr val="tx1">
                  <a:lumMod val="9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use of 1,000 bull genomes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244752"/>
          </a:xfrm>
        </p:spPr>
        <p:txBody>
          <a:bodyPr/>
          <a:lstStyle/>
          <a:p>
            <a:pPr marL="284163" indent="-284163">
              <a:lnSpc>
                <a:spcPts val="3200"/>
              </a:lnSpc>
              <a:spcAft>
                <a:spcPts val="1500"/>
              </a:spcAft>
            </a:pPr>
            <a:r>
              <a:rPr lang="en-US" dirty="0" smtClean="0"/>
              <a:t>Sequence genotypes from </a:t>
            </a:r>
            <a:r>
              <a:rPr lang="en-US" dirty="0" smtClean="0">
                <a:solidFill>
                  <a:srgbClr val="FFF000"/>
                </a:solidFill>
              </a:rPr>
              <a:t>440</a:t>
            </a:r>
            <a:r>
              <a:rPr lang="en-US" dirty="0" smtClean="0"/>
              <a:t> Holsteins</a:t>
            </a:r>
          </a:p>
          <a:p>
            <a:pPr marL="284163" indent="-284163">
              <a:lnSpc>
                <a:spcPts val="3200"/>
              </a:lnSpc>
              <a:spcAft>
                <a:spcPts val="1500"/>
              </a:spcAft>
            </a:pPr>
            <a:r>
              <a:rPr lang="en-US" dirty="0" smtClean="0"/>
              <a:t>Imputed for </a:t>
            </a:r>
            <a:r>
              <a:rPr lang="en-US" dirty="0" smtClean="0">
                <a:solidFill>
                  <a:srgbClr val="FFF000"/>
                </a:solidFill>
              </a:rPr>
              <a:t>27,000</a:t>
            </a:r>
            <a:r>
              <a:rPr lang="en-US" dirty="0" smtClean="0"/>
              <a:t> reference bulls</a:t>
            </a:r>
          </a:p>
          <a:p>
            <a:pPr marL="284163" indent="-284163">
              <a:lnSpc>
                <a:spcPts val="3200"/>
              </a:lnSpc>
              <a:spcAft>
                <a:spcPts val="1500"/>
              </a:spcAft>
            </a:pPr>
            <a:r>
              <a:rPr lang="en-US" dirty="0" smtClean="0">
                <a:solidFill>
                  <a:srgbClr val="00FF00"/>
                </a:solidFill>
              </a:rPr>
              <a:t>700,000</a:t>
            </a:r>
            <a:r>
              <a:rPr lang="en-US" dirty="0" smtClean="0"/>
              <a:t> candidate loci plus </a:t>
            </a:r>
            <a:r>
              <a:rPr lang="en-US" dirty="0" smtClean="0">
                <a:solidFill>
                  <a:srgbClr val="00FF00"/>
                </a:solidFill>
              </a:rPr>
              <a:t>300,000</a:t>
            </a:r>
            <a:r>
              <a:rPr lang="en-US" dirty="0" smtClean="0"/>
              <a:t> HD SNPs</a:t>
            </a:r>
          </a:p>
          <a:p>
            <a:pPr marL="284163" indent="-284163">
              <a:lnSpc>
                <a:spcPts val="3200"/>
              </a:lnSpc>
              <a:spcAft>
                <a:spcPts val="1500"/>
              </a:spcAft>
            </a:pPr>
            <a:r>
              <a:rPr lang="en-US" dirty="0" smtClean="0"/>
              <a:t>Largest </a:t>
            </a:r>
            <a:r>
              <a:rPr lang="en-US" dirty="0" smtClean="0">
                <a:solidFill>
                  <a:srgbClr val="00FF00"/>
                </a:solidFill>
              </a:rPr>
              <a:t>17K</a:t>
            </a:r>
            <a:r>
              <a:rPr lang="en-US" dirty="0" smtClean="0"/>
              <a:t> added to </a:t>
            </a:r>
            <a:r>
              <a:rPr lang="en-US" dirty="0" smtClean="0">
                <a:solidFill>
                  <a:srgbClr val="00FF00"/>
                </a:solidFill>
              </a:rPr>
              <a:t>60K</a:t>
            </a:r>
            <a:r>
              <a:rPr lang="en-US" dirty="0" smtClean="0"/>
              <a:t> routinely used</a:t>
            </a:r>
          </a:p>
          <a:p>
            <a:pPr marL="284163" indent="-284163">
              <a:lnSpc>
                <a:spcPts val="3200"/>
              </a:lnSpc>
              <a:spcAft>
                <a:spcPts val="1500"/>
              </a:spcAft>
            </a:pPr>
            <a:r>
              <a:rPr lang="en-US" dirty="0" smtClean="0"/>
              <a:t>Average gain of 2.7% reliability across traits</a:t>
            </a:r>
          </a:p>
          <a:p>
            <a:pPr marL="284163" indent="-284163">
              <a:lnSpc>
                <a:spcPts val="3200"/>
              </a:lnSpc>
              <a:spcAft>
                <a:spcPts val="1500"/>
              </a:spcAft>
            </a:pPr>
            <a:r>
              <a:rPr lang="en-US" dirty="0" smtClean="0"/>
              <a:t>Largest </a:t>
            </a:r>
            <a:r>
              <a:rPr lang="en-US" dirty="0" smtClean="0">
                <a:solidFill>
                  <a:srgbClr val="00FF00"/>
                </a:solidFill>
              </a:rPr>
              <a:t>5K</a:t>
            </a:r>
            <a:r>
              <a:rPr lang="en-US" dirty="0" smtClean="0"/>
              <a:t> added to low-density chips</a:t>
            </a:r>
            <a:endParaRPr lang="en-US" dirty="0"/>
          </a:p>
        </p:txBody>
      </p:sp>
      <p:pic>
        <p:nvPicPr>
          <p:cNvPr id="5" name="Picture 2" descr="M:\PAUL\GRAPHICS\Carlin-M Ivanhoe B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828800" cy="1243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90" y="135170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847481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800" dirty="0" smtClean="0"/>
              <a:t>Genomic evaluation has dramatically changed dairy cattle breeding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800" dirty="0" smtClean="0"/>
              <a:t>Rate of gain is increasing primarily because of a large reduction in generation interval</a:t>
            </a:r>
            <a:endParaRPr lang="en-US" sz="2800" dirty="0" smtClean="0">
              <a:solidFill>
                <a:srgbClr val="00563F"/>
              </a:solidFill>
            </a:endParaRP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Genomic research is ongoing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Detect causative genetic variants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Find more </a:t>
            </a:r>
            <a:r>
              <a:rPr lang="en-US" sz="2800" dirty="0" err="1" smtClean="0"/>
              <a:t>haplotypes</a:t>
            </a:r>
            <a:r>
              <a:rPr lang="en-US" sz="2800" dirty="0" smtClean="0"/>
              <a:t> affecting fertility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Improve accuracy through more SNPs, more predictor animals, and more traits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31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524315"/>
          </a:xfrm>
        </p:spPr>
        <p:txBody>
          <a:bodyPr/>
          <a:lstStyle/>
          <a:p>
            <a:r>
              <a:rPr lang="en-US" sz="2800" dirty="0" smtClean="0"/>
              <a:t>Appropriated </a:t>
            </a:r>
            <a:r>
              <a:rPr lang="en-US" sz="2800" dirty="0"/>
              <a:t>project 1265-31000-096-00, "Improving Genetic Predictions in Dairy Animals Using Phenotypic and Genomic Information", </a:t>
            </a:r>
            <a:r>
              <a:rPr lang="en-US" sz="2800" dirty="0" smtClean="0"/>
              <a:t>ARS, USDA</a:t>
            </a:r>
            <a:endParaRPr lang="en-US" sz="2800" dirty="0"/>
          </a:p>
          <a:p>
            <a:r>
              <a:rPr lang="en-US" sz="2800" dirty="0" err="1" smtClean="0"/>
              <a:t>CNPq</a:t>
            </a:r>
            <a:r>
              <a:rPr lang="en-US" sz="2800" dirty="0" smtClean="0"/>
              <a:t> </a:t>
            </a:r>
            <a:r>
              <a:rPr lang="en-US" sz="2800" dirty="0"/>
              <a:t>“Science Without Borders” project </a:t>
            </a:r>
            <a:r>
              <a:rPr lang="en-US" sz="2800" dirty="0" smtClean="0"/>
              <a:t>301025/2014-2</a:t>
            </a:r>
          </a:p>
          <a:p>
            <a:r>
              <a:rPr lang="en-US" sz="2800" dirty="0" smtClean="0"/>
              <a:t>Kristen Gaddis, Dan Null, Paul </a:t>
            </a:r>
            <a:r>
              <a:rPr lang="en-US" sz="2800" dirty="0" err="1" smtClean="0"/>
              <a:t>VanRaden</a:t>
            </a:r>
            <a:r>
              <a:rPr lang="en-US" sz="2800" dirty="0" smtClean="0"/>
              <a:t>, and George </a:t>
            </a:r>
            <a:r>
              <a:rPr lang="en-US" sz="2800" dirty="0" err="1" smtClean="0"/>
              <a:t>Wiggans</a:t>
            </a:r>
            <a:endParaRPr lang="en-US" sz="2800" dirty="0"/>
          </a:p>
          <a:p>
            <a:r>
              <a:rPr lang="en-US" sz="2800" dirty="0" smtClean="0"/>
              <a:t>Council on Dairy Cattle Breeding</a:t>
            </a:r>
          </a:p>
        </p:txBody>
      </p:sp>
    </p:spTree>
    <p:extLst>
      <p:ext uri="{BB962C8B-B14F-4D97-AF65-F5344CB8AC3E}">
        <p14:creationId xmlns:p14="http://schemas.microsoft.com/office/powerpoint/2010/main" val="10574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4926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Mention of trade names or commercial products in this </a:t>
            </a:r>
            <a:r>
              <a:rPr lang="en-US" dirty="0" smtClean="0"/>
              <a:t>presentation is solely for </a:t>
            </a:r>
            <a:r>
              <a:rPr lang="en-US" dirty="0"/>
              <a:t>the purpose of providing specific information and does not imply </a:t>
            </a:r>
            <a:r>
              <a:rPr lang="en-US" dirty="0" smtClean="0"/>
              <a:t>recommendation or </a:t>
            </a:r>
            <a:r>
              <a:rPr lang="en-US" dirty="0"/>
              <a:t>endorsement by the US Department of Agriculture.</a:t>
            </a:r>
          </a:p>
        </p:txBody>
      </p:sp>
    </p:spTree>
    <p:extLst>
      <p:ext uri="{BB962C8B-B14F-4D97-AF65-F5344CB8AC3E}">
        <p14:creationId xmlns:p14="http://schemas.microsoft.com/office/powerpoint/2010/main" val="8084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" name="Picture 7" descr="crossbred.jpg"/>
          <p:cNvPicPr>
            <a:picLocks noChangeAspect="1"/>
          </p:cNvPicPr>
          <p:nvPr/>
        </p:nvPicPr>
        <p:blipFill>
          <a:blip r:embed="rId2" cstate="print"/>
          <a:srcRect t="5070" b="3380"/>
          <a:stretch>
            <a:fillRect/>
          </a:stretch>
        </p:blipFill>
        <p:spPr>
          <a:xfrm>
            <a:off x="-228600" y="762001"/>
            <a:ext cx="9763544" cy="59022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0" y="5228614"/>
            <a:ext cx="9144000" cy="1118255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 algn="l">
              <a:lnSpc>
                <a:spcPts val="2200"/>
              </a:lnSpc>
            </a:pPr>
            <a:r>
              <a:rPr lang="en-US" sz="2000" b="1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Holsteins, Jerseys, and crossbreds graze on American Farm Land Trust’s</a:t>
            </a:r>
          </a:p>
          <a:p>
            <a:pPr marL="803275" algn="l">
              <a:lnSpc>
                <a:spcPts val="2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Cove Mountain Farm in south-central Pennsylvania</a:t>
            </a:r>
          </a:p>
          <a:p>
            <a:pPr marL="803275" algn="l"/>
            <a:r>
              <a:rPr lang="en-US" sz="1600" b="1" i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Source: ARS Image Gallery, image #K8587-14; photo by Bob Nichols</a:t>
            </a:r>
            <a:endParaRPr lang="en-US" sz="1600" b="1" i="1" dirty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http</a:t>
            </a:r>
            <a:r>
              <a:rPr lang="en-US" sz="3500" b="1" spc="10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r>
              <a:rPr lang="en-US" sz="3500" b="1" spc="-15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</a:t>
            </a:r>
            <a:r>
              <a:rPr lang="en-US" sz="3500" b="1" dirty="0" err="1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aipl.arsusda.gov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</a:t>
            </a:r>
            <a:endParaRPr lang="en-US" sz="3500" b="1" dirty="0">
              <a:ln w="12700">
                <a:noFill/>
                <a:prstDash val="solid"/>
              </a:ln>
              <a:solidFill>
                <a:srgbClr val="55FDFF"/>
              </a:solidFill>
              <a:effectLst>
                <a:glow rad="139700">
                  <a:srgbClr val="0032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772395" cy="584775"/>
          </a:xfrm>
        </p:spPr>
        <p:txBody>
          <a:bodyPr/>
          <a:lstStyle/>
          <a:p>
            <a:r>
              <a:rPr lang="en-US" dirty="0" smtClean="0"/>
              <a:t>Genetics, genomics, and dairy cattle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5155257"/>
          </a:xfrm>
        </p:spPr>
        <p:txBody>
          <a:bodyPr/>
          <a:lstStyle/>
          <a:p>
            <a:pPr marL="284163" indent="-284163">
              <a:spcAft>
                <a:spcPts val="600"/>
              </a:spcAft>
            </a:pPr>
            <a:r>
              <a:rPr lang="en-US" dirty="0" smtClean="0">
                <a:solidFill>
                  <a:srgbClr val="FFF000"/>
                </a:solidFill>
              </a:rPr>
              <a:t>Bulls</a:t>
            </a:r>
            <a:r>
              <a:rPr lang="en-US" dirty="0" smtClean="0"/>
              <a:t> do not express traits of interest, so selection must use data from female </a:t>
            </a:r>
            <a:r>
              <a:rPr lang="en-US" dirty="0" smtClean="0"/>
              <a:t>relatives</a:t>
            </a:r>
            <a:endParaRPr lang="en-US" dirty="0"/>
          </a:p>
          <a:p>
            <a:pPr marL="284163" indent="-284163">
              <a:spcAft>
                <a:spcPts val="600"/>
              </a:spcAft>
            </a:pPr>
            <a:r>
              <a:rPr lang="en-US" dirty="0" smtClean="0">
                <a:solidFill>
                  <a:srgbClr val="FFF000"/>
                </a:solidFill>
              </a:rPr>
              <a:t>Cows</a:t>
            </a:r>
            <a:r>
              <a:rPr lang="en-US" dirty="0" smtClean="0"/>
              <a:t> </a:t>
            </a:r>
            <a:r>
              <a:rPr lang="en-US" dirty="0" smtClean="0"/>
              <a:t>are worth </a:t>
            </a:r>
            <a:r>
              <a:rPr lang="en-US" dirty="0" smtClean="0">
                <a:solidFill>
                  <a:srgbClr val="00FF00"/>
                </a:solidFill>
              </a:rPr>
              <a:t>R$6,500 </a:t>
            </a:r>
            <a:r>
              <a:rPr lang="en-US" dirty="0" smtClean="0"/>
              <a:t>each, so owners collect much data for management</a:t>
            </a:r>
          </a:p>
          <a:p>
            <a:pPr marL="630238" lvl="1">
              <a:spcAft>
                <a:spcPts val="600"/>
              </a:spcAft>
            </a:pPr>
            <a:r>
              <a:rPr lang="en-US" dirty="0" smtClean="0"/>
              <a:t>Phenotypes, pedigrees for half of US cows</a:t>
            </a:r>
          </a:p>
          <a:p>
            <a:pPr marL="284163" indent="-284163">
              <a:spcAft>
                <a:spcPts val="600"/>
              </a:spcAft>
            </a:pPr>
            <a:r>
              <a:rPr lang="en-US" dirty="0" smtClean="0"/>
              <a:t>Database and statistical methods developed and maintained by </a:t>
            </a:r>
            <a:r>
              <a:rPr lang="en-US" dirty="0" smtClean="0">
                <a:solidFill>
                  <a:srgbClr val="00FF00"/>
                </a:solidFill>
              </a:rPr>
              <a:t>USDA and CDCB </a:t>
            </a:r>
            <a:r>
              <a:rPr lang="en-US" dirty="0" smtClean="0"/>
              <a:t>since </a:t>
            </a:r>
            <a:r>
              <a:rPr lang="en-US" dirty="0" smtClean="0">
                <a:solidFill>
                  <a:srgbClr val="FFF000"/>
                </a:solidFill>
              </a:rPr>
              <a:t>1908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152400"/>
            <a:ext cx="8226425" cy="584775"/>
          </a:xfrm>
        </p:spPr>
        <p:txBody>
          <a:bodyPr/>
          <a:lstStyle/>
          <a:p>
            <a:pPr eaLnBrk="1" hangingPunct="1"/>
            <a:r>
              <a:rPr lang="en-US" sz="3800" dirty="0" smtClean="0"/>
              <a:t>Genetic evaluation advances</a:t>
            </a:r>
            <a:endParaRPr lang="en-US" sz="38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182769" name="Group 4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65005785"/>
              </p:ext>
            </p:extLst>
          </p:nvPr>
        </p:nvGraphicFramePr>
        <p:xfrm>
          <a:off x="228600" y="1231570"/>
          <a:ext cx="8686800" cy="5341491"/>
        </p:xfrm>
        <a:graphic>
          <a:graphicData uri="http://schemas.openxmlformats.org/drawingml/2006/table">
            <a:tbl>
              <a:tblPr/>
              <a:tblGrid>
                <a:gridCol w="1001210"/>
                <a:gridCol w="6614734"/>
                <a:gridCol w="1070856"/>
              </a:tblGrid>
              <a:tr h="44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Year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Advance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Gain, %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1862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USDA established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1895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USDA begins collecting dairy records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1926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Daughter-dam comparison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100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1962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Herdmate</a:t>
                      </a: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 comparison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1973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Records in progress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1974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Modified contemporary comparison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1977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Protein evaluated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1989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Animal model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1994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Net merit, productive life, and somatic cell score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2008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Genomic selection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&gt;50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4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9562" y="1184731"/>
            <a:ext cx="8529638" cy="513986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1989 to present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Introduced by </a:t>
            </a:r>
            <a:r>
              <a:rPr lang="en-US" dirty="0" err="1" smtClean="0"/>
              <a:t>Wiggans</a:t>
            </a:r>
            <a:r>
              <a:rPr lang="en-US" dirty="0" smtClean="0"/>
              <a:t> and </a:t>
            </a:r>
            <a:r>
              <a:rPr lang="en-US" dirty="0" err="1" smtClean="0"/>
              <a:t>VanRaden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Advantages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Information from all relatives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Adjustment for genetic merit of mates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Uniform procedures for males and females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Best prediction (</a:t>
            </a:r>
            <a:r>
              <a:rPr lang="en-US" sz="2800" dirty="0" smtClean="0"/>
              <a:t>BLUP)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Crossbreds </a:t>
            </a:r>
            <a:r>
              <a:rPr lang="en-US" sz="2800" dirty="0" smtClean="0"/>
              <a:t>included (2007)</a:t>
            </a:r>
          </a:p>
          <a:p>
            <a:pPr lvl="1"/>
            <a:r>
              <a:rPr lang="en-US" sz="2800" dirty="0" smtClean="0"/>
              <a:t>Genomic information added (2008)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16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572E2D"/>
      </a:dk1>
      <a:lt1>
        <a:srgbClr val="2A5657"/>
      </a:lt1>
      <a:dk2>
        <a:srgbClr val="A7A7A7"/>
      </a:dk2>
      <a:lt2>
        <a:srgbClr val="535353"/>
      </a:lt2>
      <a:accent1>
        <a:srgbClr val="66CCFF"/>
      </a:accent1>
      <a:accent2>
        <a:srgbClr val="0000CC"/>
      </a:accent2>
      <a:accent3>
        <a:srgbClr val="ACB4B4"/>
      </a:accent3>
      <a:accent4>
        <a:srgbClr val="492625"/>
      </a:accent4>
      <a:accent5>
        <a:srgbClr val="B8E2FF"/>
      </a:accent5>
      <a:accent6>
        <a:srgbClr val="0000B9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24349</TotalTime>
  <Words>3098</Words>
  <Application>Microsoft Macintosh PowerPoint</Application>
  <PresentationFormat>On-screen Show (4:3)</PresentationFormat>
  <Paragraphs>1015</Paragraphs>
  <Slides>69</Slides>
  <Notes>17</Notes>
  <HiddenSlides>2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3" baseType="lpstr">
      <vt:lpstr>Arial Unicode MS</vt:lpstr>
      <vt:lpstr>Calibri</vt:lpstr>
      <vt:lpstr>Helvetica</vt:lpstr>
      <vt:lpstr>Humnst777 BT</vt:lpstr>
      <vt:lpstr>Monotype Sorts</vt:lpstr>
      <vt:lpstr>ＭＳ Ｐゴシック</vt:lpstr>
      <vt:lpstr>Noteworthy Bold</vt:lpstr>
      <vt:lpstr>Symbol</vt:lpstr>
      <vt:lpstr>Times</vt:lpstr>
      <vt:lpstr>Times New Roman</vt:lpstr>
      <vt:lpstr>Trebuchet MS</vt:lpstr>
      <vt:lpstr>Arial</vt:lpstr>
      <vt:lpstr>smh08</vt:lpstr>
      <vt:lpstr>Equation</vt:lpstr>
      <vt:lpstr>Genetic and genomic improvement of US dairy cattle</vt:lpstr>
      <vt:lpstr>Overview</vt:lpstr>
      <vt:lpstr>Typical US dairies</vt:lpstr>
      <vt:lpstr>U.S. dairy population and milk yield</vt:lpstr>
      <vt:lpstr>Traditional dairy breeds in the US</vt:lpstr>
      <vt:lpstr>U.S. DHI dairy statistics (2011)</vt:lpstr>
      <vt:lpstr>Genetics, genomics, and dairy cattle</vt:lpstr>
      <vt:lpstr>Genetic evaluation advances</vt:lpstr>
      <vt:lpstr>Animal model</vt:lpstr>
      <vt:lpstr>Traits evaluated</vt:lpstr>
      <vt:lpstr>Evaluation methods for traits</vt:lpstr>
      <vt:lpstr>Conformation (type) traits</vt:lpstr>
      <vt:lpstr>Holstein milk (kg)</vt:lpstr>
      <vt:lpstr>Holstein daughter pregnancy rate (%)</vt:lpstr>
      <vt:lpstr>Holstein calving ease (%)</vt:lpstr>
      <vt:lpstr>Economic selection index</vt:lpstr>
      <vt:lpstr>PowerPoint Presentation</vt:lpstr>
      <vt:lpstr>Traditional evaluation summary  </vt:lpstr>
      <vt:lpstr>Genomic evaluation system</vt:lpstr>
      <vt:lpstr>Collaboration with industry</vt:lpstr>
      <vt:lpstr>Council on Dairy Cattle Breeding</vt:lpstr>
      <vt:lpstr>Genotype Contributors</vt:lpstr>
      <vt:lpstr>Genomic prediction of progeny test</vt:lpstr>
      <vt:lpstr>All generation intervals are decreasing</vt:lpstr>
      <vt:lpstr>Evaluation flow</vt:lpstr>
      <vt:lpstr>DNA Sources</vt:lpstr>
      <vt:lpstr>DNA samples from 1 farm, 1 day</vt:lpstr>
      <vt:lpstr>Laboratory  quality control</vt:lpstr>
      <vt:lpstr>Evaluation flow (continued)</vt:lpstr>
      <vt:lpstr>Imputation</vt:lpstr>
      <vt:lpstr>Evaluation flow (continued)</vt:lpstr>
      <vt:lpstr>Multistep genomic evaluations</vt:lpstr>
      <vt:lpstr>Linear estimates using markers</vt:lpstr>
      <vt:lpstr>Genomic evaluation results</vt:lpstr>
      <vt:lpstr>Genetic choices</vt:lpstr>
      <vt:lpstr>Genotypes are abundant</vt:lpstr>
      <vt:lpstr>Pedigree of embryosire (HOUSA73431994)</vt:lpstr>
      <vt:lpstr>SNP used for genomic evaluations</vt:lpstr>
      <vt:lpstr>Genetic markers in genomic selection</vt:lpstr>
      <vt:lpstr>2016 genotypes by breed and sex</vt:lpstr>
      <vt:lpstr>Growth in US predictor population</vt:lpstr>
      <vt:lpstr>PowerPoint Presentation</vt:lpstr>
      <vt:lpstr>Holstein prediction accuracy</vt:lpstr>
      <vt:lpstr>Bull reliability comparisons by breed</vt:lpstr>
      <vt:lpstr>Parent ages of marketed Holstein bulls</vt:lpstr>
      <vt:lpstr>Active AI bulls that were genomic bulls</vt:lpstr>
      <vt:lpstr>Genetic merit of marketed Holstein bulls </vt:lpstr>
      <vt:lpstr>Net merit by chromosome</vt:lpstr>
      <vt:lpstr>What’s the best cow we can make?</vt:lpstr>
      <vt:lpstr>Stability of genomic evaluations</vt:lpstr>
      <vt:lpstr>Genomics is not the only innovation</vt:lpstr>
      <vt:lpstr>Application to more traits</vt:lpstr>
      <vt:lpstr>Parentage validation and discovery</vt:lpstr>
      <vt:lpstr>PowerPoint Presentation</vt:lpstr>
      <vt:lpstr>Haplotypes affecting fertility</vt:lpstr>
      <vt:lpstr>Haplotypes affecting fertility</vt:lpstr>
      <vt:lpstr>Haplotypes tracking known recessives</vt:lpstr>
      <vt:lpstr>Haplotype frequencies change over time</vt:lpstr>
      <vt:lpstr>Cost of genetic load</vt:lpstr>
      <vt:lpstr>Economic benefits for breeders</vt:lpstr>
      <vt:lpstr>Benefits for dairy producers</vt:lpstr>
      <vt:lpstr>Benefits for dairy producers (continued)</vt:lpstr>
      <vt:lpstr>Why genomics works for dairy cattle</vt:lpstr>
      <vt:lpstr>Key issues for the dairy industry</vt:lpstr>
      <vt:lpstr>U.S. use of 1,000 bull genomes</vt:lpstr>
      <vt:lpstr>Conclusions</vt:lpstr>
      <vt:lpstr>Acknowledgments</vt:lpstr>
      <vt:lpstr>Disclaimer</vt:lpstr>
      <vt:lpstr>Questions?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selection and systems biology – lessons from dairy cattle breeding</dc:title>
  <cp:lastModifiedBy>John Cole</cp:lastModifiedBy>
  <cp:revision>386</cp:revision>
  <cp:lastPrinted>2013-05-23T13:16:25Z</cp:lastPrinted>
  <dcterms:modified xsi:type="dcterms:W3CDTF">2016-10-10T12:36:41Z</dcterms:modified>
</cp:coreProperties>
</file>