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0"/>
  </p:notesMasterIdLst>
  <p:sldIdLst>
    <p:sldId id="256" r:id="rId3"/>
    <p:sldId id="257" r:id="rId4"/>
    <p:sldId id="296" r:id="rId5"/>
    <p:sldId id="313" r:id="rId6"/>
    <p:sldId id="259" r:id="rId7"/>
    <p:sldId id="261" r:id="rId8"/>
    <p:sldId id="260" r:id="rId9"/>
    <p:sldId id="306" r:id="rId10"/>
    <p:sldId id="262" r:id="rId11"/>
    <p:sldId id="302" r:id="rId12"/>
    <p:sldId id="310" r:id="rId13"/>
    <p:sldId id="311" r:id="rId14"/>
    <p:sldId id="300" r:id="rId15"/>
    <p:sldId id="303" r:id="rId16"/>
    <p:sldId id="304" r:id="rId17"/>
    <p:sldId id="307" r:id="rId18"/>
    <p:sldId id="308" r:id="rId19"/>
    <p:sldId id="309" r:id="rId20"/>
    <p:sldId id="263" r:id="rId21"/>
    <p:sldId id="315" r:id="rId22"/>
    <p:sldId id="318" r:id="rId23"/>
    <p:sldId id="316" r:id="rId24"/>
    <p:sldId id="317" r:id="rId25"/>
    <p:sldId id="319" r:id="rId26"/>
    <p:sldId id="265" r:id="rId27"/>
    <p:sldId id="301" r:id="rId28"/>
    <p:sldId id="266" r:id="rId29"/>
    <p:sldId id="267" r:id="rId30"/>
    <p:sldId id="312" r:id="rId31"/>
    <p:sldId id="269" r:id="rId32"/>
    <p:sldId id="270" r:id="rId33"/>
    <p:sldId id="271" r:id="rId34"/>
    <p:sldId id="272" r:id="rId35"/>
    <p:sldId id="273" r:id="rId36"/>
    <p:sldId id="274" r:id="rId37"/>
    <p:sldId id="275" r:id="rId38"/>
    <p:sldId id="276" r:id="rId39"/>
    <p:sldId id="305" r:id="rId40"/>
    <p:sldId id="277" r:id="rId41"/>
    <p:sldId id="284" r:id="rId42"/>
    <p:sldId id="278" r:id="rId43"/>
    <p:sldId id="298" r:id="rId44"/>
    <p:sldId id="299" r:id="rId45"/>
    <p:sldId id="258" r:id="rId46"/>
    <p:sldId id="264" r:id="rId47"/>
    <p:sldId id="314" r:id="rId48"/>
    <p:sldId id="268"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387D"/>
    <a:srgbClr val="39387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13" autoAdjust="0"/>
  </p:normalViewPr>
  <p:slideViewPr>
    <p:cSldViewPr snapToGrid="0">
      <p:cViewPr>
        <p:scale>
          <a:sx n="100" d="100"/>
          <a:sy n="100" d="100"/>
        </p:scale>
        <p:origin x="-268" y="9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AC503C-09E3-437B-9F3F-043564C0D95B}" type="datetimeFigureOut">
              <a:rPr lang="en-US" smtClean="0"/>
              <a:pPr/>
              <a:t>4/27/2016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F29CC1-F527-48CE-9EEB-06760714DE7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F29CC1-F527-48CE-9EEB-06760714DE7E}" type="slidenum">
              <a:rPr lang="en-US" smtClean="0"/>
              <a:pPr/>
              <a:t>6</a:t>
            </a:fld>
            <a:endParaRPr lang="en-US"/>
          </a:p>
        </p:txBody>
      </p:sp>
    </p:spTree>
    <p:extLst>
      <p:ext uri="{BB962C8B-B14F-4D97-AF65-F5344CB8AC3E}">
        <p14:creationId xmlns:p14="http://schemas.microsoft.com/office/powerpoint/2010/main" xmlns="" val="1650388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07BFBA9E-5A49-493A-A7A0-C61D6EBB1A6B}" type="slidenum">
              <a:rPr lang="en-US" smtClean="0"/>
              <a:pPr/>
              <a:t>10</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41D1634-6312-49D0-948B-06EDB6CD5CE2}" type="slidenum">
              <a:rPr lang="en-US" smtClean="0"/>
              <a:pPr/>
              <a:t>13</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F29CC1-F527-48CE-9EEB-06760714DE7E}" type="slidenum">
              <a:rPr lang="en-US" smtClean="0"/>
              <a:pPr/>
              <a:t>18</a:t>
            </a:fld>
            <a:endParaRPr lang="en-US"/>
          </a:p>
        </p:txBody>
      </p:sp>
    </p:spTree>
    <p:extLst>
      <p:ext uri="{BB962C8B-B14F-4D97-AF65-F5344CB8AC3E}">
        <p14:creationId xmlns:p14="http://schemas.microsoft.com/office/powerpoint/2010/main" xmlns="" val="1829681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2090E4E2-0E5E-4654-B3E5-E0A65C01BE77}" type="slidenum">
              <a:rPr lang="en-US" smtClean="0"/>
              <a:pPr/>
              <a:t>26</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F29CC1-F527-48CE-9EEB-06760714DE7E}" type="slidenum">
              <a:rPr lang="en-US" smtClean="0"/>
              <a:pPr/>
              <a:t>36</a:t>
            </a:fld>
            <a:endParaRPr lang="en-US"/>
          </a:p>
        </p:txBody>
      </p:sp>
    </p:spTree>
    <p:extLst>
      <p:ext uri="{BB962C8B-B14F-4D97-AF65-F5344CB8AC3E}">
        <p14:creationId xmlns:p14="http://schemas.microsoft.com/office/powerpoint/2010/main" xmlns="" val="112013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F70E766-FF59-4B9C-B5E0-9A3C08974EAA}" type="slidenum">
              <a:rPr lang="en-US" smtClean="0"/>
              <a:pPr/>
              <a:t>38</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From the </a:t>
            </a:r>
            <a:r>
              <a:rPr lang="en-US" dirty="0" err="1"/>
              <a:t>Wellcome</a:t>
            </a:r>
            <a:r>
              <a:rPr lang="en-US" dirty="0"/>
              <a:t> collection of the </a:t>
            </a:r>
            <a:r>
              <a:rPr lang="en-US" dirty="0" err="1"/>
              <a:t>Wellcome</a:t>
            </a:r>
            <a:r>
              <a:rPr lang="en-US" dirty="0"/>
              <a:t> trust</a:t>
            </a:r>
          </a:p>
        </p:txBody>
      </p:sp>
      <p:sp>
        <p:nvSpPr>
          <p:cNvPr id="4" name="Slide Number Placeholder 3"/>
          <p:cNvSpPr>
            <a:spLocks noGrp="1"/>
          </p:cNvSpPr>
          <p:nvPr>
            <p:ph type="sldNum" sz="quarter" idx="10"/>
          </p:nvPr>
        </p:nvSpPr>
        <p:spPr/>
        <p:txBody>
          <a:bodyPr/>
          <a:lstStyle/>
          <a:p>
            <a:fld id="{0AF29CC1-F527-48CE-9EEB-06760714DE7E}" type="slidenum">
              <a:rPr lang="en-US" smtClean="0"/>
              <a:pPr/>
              <a:t>45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6EAFE5-7526-4185-BA70-7850F8074B2E}" type="datetimeFigureOut">
              <a:rPr lang="en-US" smtClean="0"/>
              <a:pPr/>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0227-5ADA-4A26-A38A-9F570AB4239D}" type="slidenum">
              <a:rPr lang="en-US" smtClean="0"/>
              <a:pPr/>
              <a:t>‹#›</a:t>
            </a:fld>
            <a:endParaRPr lang="en-US"/>
          </a:p>
        </p:txBody>
      </p:sp>
    </p:spTree>
    <p:extLst>
      <p:ext uri="{BB962C8B-B14F-4D97-AF65-F5344CB8AC3E}">
        <p14:creationId xmlns:p14="http://schemas.microsoft.com/office/powerpoint/2010/main" xmlns="" val="206559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6EAFE5-7526-4185-BA70-7850F8074B2E}" type="datetimeFigureOut">
              <a:rPr lang="en-US" smtClean="0"/>
              <a:pPr/>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0227-5ADA-4A26-A38A-9F570AB4239D}" type="slidenum">
              <a:rPr lang="en-US" smtClean="0"/>
              <a:pPr/>
              <a:t>‹#›</a:t>
            </a:fld>
            <a:endParaRPr lang="en-US"/>
          </a:p>
        </p:txBody>
      </p:sp>
    </p:spTree>
    <p:extLst>
      <p:ext uri="{BB962C8B-B14F-4D97-AF65-F5344CB8AC3E}">
        <p14:creationId xmlns:p14="http://schemas.microsoft.com/office/powerpoint/2010/main" xmlns="" val="1038513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6EAFE5-7526-4185-BA70-7850F8074B2E}" type="datetimeFigureOut">
              <a:rPr lang="en-US" smtClean="0"/>
              <a:pPr/>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0227-5ADA-4A26-A38A-9F570AB4239D}" type="slidenum">
              <a:rPr lang="en-US" smtClean="0"/>
              <a:pPr/>
              <a:t>‹#›</a:t>
            </a:fld>
            <a:endParaRPr lang="en-US"/>
          </a:p>
        </p:txBody>
      </p:sp>
    </p:spTree>
    <p:extLst>
      <p:ext uri="{BB962C8B-B14F-4D97-AF65-F5344CB8AC3E}">
        <p14:creationId xmlns:p14="http://schemas.microsoft.com/office/powerpoint/2010/main" xmlns="" val="1070182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6EAFE5-7526-4185-BA70-7850F8074B2E}" type="datetimeFigureOut">
              <a:rPr lang="en-US" smtClean="0"/>
              <a:pPr/>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0227-5ADA-4A26-A38A-9F570AB4239D}"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6EAFE5-7526-4185-BA70-7850F8074B2E}" type="datetimeFigureOut">
              <a:rPr lang="en-US" smtClean="0"/>
              <a:pPr/>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0227-5ADA-4A26-A38A-9F570AB4239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6EAFE5-7526-4185-BA70-7850F8074B2E}" type="datetimeFigureOut">
              <a:rPr lang="en-US" smtClean="0"/>
              <a:pPr/>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0227-5ADA-4A26-A38A-9F570AB4239D}"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6EAFE5-7526-4185-BA70-7850F8074B2E}" type="datetimeFigureOut">
              <a:rPr lang="en-US" smtClean="0"/>
              <a:pPr/>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0227-5ADA-4A26-A38A-9F570AB4239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6EAFE5-7526-4185-BA70-7850F8074B2E}" type="datetimeFigureOut">
              <a:rPr lang="en-US" smtClean="0"/>
              <a:pPr/>
              <a:t>4/27/2016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AB0227-5ADA-4A26-A38A-9F570AB4239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6EAFE5-7526-4185-BA70-7850F8074B2E}" type="datetimeFigureOut">
              <a:rPr lang="en-US" smtClean="0"/>
              <a:pPr/>
              <a:t>4/27/2016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AB0227-5ADA-4A26-A38A-9F570AB4239D}"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6EAFE5-7526-4185-BA70-7850F8074B2E}" type="datetimeFigureOut">
              <a:rPr lang="en-US" smtClean="0"/>
              <a:pPr/>
              <a:t>4/27/2016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AB0227-5ADA-4A26-A38A-9F570AB4239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6EAFE5-7526-4185-BA70-7850F8074B2E}" type="datetimeFigureOut">
              <a:rPr lang="en-US" smtClean="0"/>
              <a:pPr/>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0227-5ADA-4A26-A38A-9F570AB423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6EAFE5-7526-4185-BA70-7850F8074B2E}" type="datetimeFigureOut">
              <a:rPr lang="en-US" smtClean="0"/>
              <a:pPr/>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0227-5ADA-4A26-A38A-9F570AB4239D}" type="slidenum">
              <a:rPr lang="en-US" smtClean="0"/>
              <a:pPr/>
              <a:t>‹#›</a:t>
            </a:fld>
            <a:endParaRPr lang="en-US"/>
          </a:p>
        </p:txBody>
      </p:sp>
    </p:spTree>
    <p:extLst>
      <p:ext uri="{BB962C8B-B14F-4D97-AF65-F5344CB8AC3E}">
        <p14:creationId xmlns:p14="http://schemas.microsoft.com/office/powerpoint/2010/main" xmlns="" val="3239670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6EAFE5-7526-4185-BA70-7850F8074B2E}" type="datetimeFigureOut">
              <a:rPr lang="en-US" smtClean="0"/>
              <a:pPr/>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0227-5ADA-4A26-A38A-9F570AB4239D}"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6EAFE5-7526-4185-BA70-7850F8074B2E}" type="datetimeFigureOut">
              <a:rPr lang="en-US" smtClean="0"/>
              <a:pPr/>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0227-5ADA-4A26-A38A-9F570AB4239D}"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6EAFE5-7526-4185-BA70-7850F8074B2E}" type="datetimeFigureOut">
              <a:rPr lang="en-US" smtClean="0"/>
              <a:pPr/>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0227-5ADA-4A26-A38A-9F570AB423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6EAFE5-7526-4185-BA70-7850F8074B2E}" type="datetimeFigureOut">
              <a:rPr lang="en-US" smtClean="0"/>
              <a:pPr/>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0227-5ADA-4A26-A38A-9F570AB4239D}" type="slidenum">
              <a:rPr lang="en-US" smtClean="0"/>
              <a:pPr/>
              <a:t>‹#›</a:t>
            </a:fld>
            <a:endParaRPr lang="en-US"/>
          </a:p>
        </p:txBody>
      </p:sp>
    </p:spTree>
    <p:extLst>
      <p:ext uri="{BB962C8B-B14F-4D97-AF65-F5344CB8AC3E}">
        <p14:creationId xmlns:p14="http://schemas.microsoft.com/office/powerpoint/2010/main" xmlns="" val="1139257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6EAFE5-7526-4185-BA70-7850F8074B2E}" type="datetimeFigureOut">
              <a:rPr lang="en-US" smtClean="0"/>
              <a:pPr/>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0227-5ADA-4A26-A38A-9F570AB4239D}" type="slidenum">
              <a:rPr lang="en-US" smtClean="0"/>
              <a:pPr/>
              <a:t>‹#›</a:t>
            </a:fld>
            <a:endParaRPr lang="en-US"/>
          </a:p>
        </p:txBody>
      </p:sp>
    </p:spTree>
    <p:extLst>
      <p:ext uri="{BB962C8B-B14F-4D97-AF65-F5344CB8AC3E}">
        <p14:creationId xmlns:p14="http://schemas.microsoft.com/office/powerpoint/2010/main" xmlns="" val="1619104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6EAFE5-7526-4185-BA70-7850F8074B2E}" type="datetimeFigureOut">
              <a:rPr lang="en-US" smtClean="0"/>
              <a:pPr/>
              <a:t>4/27/2016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AB0227-5ADA-4A26-A38A-9F570AB4239D}" type="slidenum">
              <a:rPr lang="en-US" smtClean="0"/>
              <a:pPr/>
              <a:t>‹#›</a:t>
            </a:fld>
            <a:endParaRPr lang="en-US"/>
          </a:p>
        </p:txBody>
      </p:sp>
    </p:spTree>
    <p:extLst>
      <p:ext uri="{BB962C8B-B14F-4D97-AF65-F5344CB8AC3E}">
        <p14:creationId xmlns:p14="http://schemas.microsoft.com/office/powerpoint/2010/main" xmlns="" val="3292604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6EAFE5-7526-4185-BA70-7850F8074B2E}" type="datetimeFigureOut">
              <a:rPr lang="en-US" smtClean="0"/>
              <a:pPr/>
              <a:t>4/27/2016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AB0227-5ADA-4A26-A38A-9F570AB4239D}" type="slidenum">
              <a:rPr lang="en-US" smtClean="0"/>
              <a:pPr/>
              <a:t>‹#›</a:t>
            </a:fld>
            <a:endParaRPr lang="en-US"/>
          </a:p>
        </p:txBody>
      </p:sp>
    </p:spTree>
    <p:extLst>
      <p:ext uri="{BB962C8B-B14F-4D97-AF65-F5344CB8AC3E}">
        <p14:creationId xmlns:p14="http://schemas.microsoft.com/office/powerpoint/2010/main" xmlns="" val="1444980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6EAFE5-7526-4185-BA70-7850F8074B2E}" type="datetimeFigureOut">
              <a:rPr lang="en-US" smtClean="0"/>
              <a:pPr/>
              <a:t>4/27/2016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AB0227-5ADA-4A26-A38A-9F570AB4239D}" type="slidenum">
              <a:rPr lang="en-US" smtClean="0"/>
              <a:pPr/>
              <a:t>‹#›</a:t>
            </a:fld>
            <a:endParaRPr lang="en-US"/>
          </a:p>
        </p:txBody>
      </p:sp>
    </p:spTree>
    <p:extLst>
      <p:ext uri="{BB962C8B-B14F-4D97-AF65-F5344CB8AC3E}">
        <p14:creationId xmlns:p14="http://schemas.microsoft.com/office/powerpoint/2010/main" xmlns="" val="303491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6EAFE5-7526-4185-BA70-7850F8074B2E}" type="datetimeFigureOut">
              <a:rPr lang="en-US" smtClean="0"/>
              <a:pPr/>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0227-5ADA-4A26-A38A-9F570AB4239D}" type="slidenum">
              <a:rPr lang="en-US" smtClean="0"/>
              <a:pPr/>
              <a:t>‹#›</a:t>
            </a:fld>
            <a:endParaRPr lang="en-US"/>
          </a:p>
        </p:txBody>
      </p:sp>
    </p:spTree>
    <p:extLst>
      <p:ext uri="{BB962C8B-B14F-4D97-AF65-F5344CB8AC3E}">
        <p14:creationId xmlns:p14="http://schemas.microsoft.com/office/powerpoint/2010/main" xmlns="" val="4073293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6EAFE5-7526-4185-BA70-7850F8074B2E}" type="datetimeFigureOut">
              <a:rPr lang="en-US" smtClean="0"/>
              <a:pPr/>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0227-5ADA-4A26-A38A-9F570AB4239D}" type="slidenum">
              <a:rPr lang="en-US" smtClean="0"/>
              <a:pPr/>
              <a:t>‹#›</a:t>
            </a:fld>
            <a:endParaRPr lang="en-US"/>
          </a:p>
        </p:txBody>
      </p:sp>
    </p:spTree>
    <p:extLst>
      <p:ext uri="{BB962C8B-B14F-4D97-AF65-F5344CB8AC3E}">
        <p14:creationId xmlns:p14="http://schemas.microsoft.com/office/powerpoint/2010/main" xmlns="" val="3755711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6EAFE5-7526-4185-BA70-7850F8074B2E}" type="datetimeFigureOut">
              <a:rPr lang="en-US" smtClean="0"/>
              <a:pPr/>
              <a:t>4/27/2016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B0227-5ADA-4A26-A38A-9F570AB4239D}" type="slidenum">
              <a:rPr lang="en-US" smtClean="0"/>
              <a:pPr/>
              <a:t>‹#›</a:t>
            </a:fld>
            <a:endParaRPr lang="en-US"/>
          </a:p>
        </p:txBody>
      </p:sp>
    </p:spTree>
    <p:extLst>
      <p:ext uri="{BB962C8B-B14F-4D97-AF65-F5344CB8AC3E}">
        <p14:creationId xmlns:p14="http://schemas.microsoft.com/office/powerpoint/2010/main" xmlns="" val="3839784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6EAFE5-7526-4185-BA70-7850F8074B2E}" type="datetimeFigureOut">
              <a:rPr lang="en-US" smtClean="0"/>
              <a:pPr/>
              <a:t>4/27/2016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B0227-5ADA-4A26-A38A-9F570AB4239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jpeg"/></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The Basics of Reference Genomes and Genetic Features</a:t>
            </a:r>
          </a:p>
        </p:txBody>
      </p:sp>
    </p:spTree>
    <p:extLst>
      <p:ext uri="{BB962C8B-B14F-4D97-AF65-F5344CB8AC3E}">
        <p14:creationId xmlns:p14="http://schemas.microsoft.com/office/powerpoint/2010/main" xmlns="" val="1718259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9600" y="381000"/>
            <a:ext cx="7772400" cy="1143000"/>
          </a:xfrm>
          <a:effectLst/>
        </p:spPr>
        <p:txBody>
          <a:bodyPr>
            <a:normAutofit/>
          </a:bodyPr>
          <a:lstStyle/>
          <a:p>
            <a:pPr eaLnBrk="1" hangingPunct="1">
              <a:defRPr/>
            </a:pPr>
            <a:r>
              <a:rPr lang="en-US" sz="3600" dirty="0">
                <a:latin typeface="+mn-lt"/>
                <a:ea typeface="+mn-ea"/>
                <a:cs typeface="+mn-cs"/>
              </a:rPr>
              <a:t>Key pre-HGP scientific advances</a:t>
            </a:r>
          </a:p>
        </p:txBody>
      </p:sp>
      <p:sp>
        <p:nvSpPr>
          <p:cNvPr id="3075" name="Rectangle 3"/>
          <p:cNvSpPr>
            <a:spLocks noGrp="1" noChangeArrowheads="1"/>
          </p:cNvSpPr>
          <p:nvPr>
            <p:ph idx="1"/>
          </p:nvPr>
        </p:nvSpPr>
        <p:spPr>
          <a:xfrm>
            <a:off x="838200" y="1752600"/>
            <a:ext cx="7772400" cy="4114800"/>
          </a:xfrm>
          <a:effectLst/>
        </p:spPr>
        <p:txBody>
          <a:bodyPr>
            <a:normAutofit fontScale="92500" lnSpcReduction="10000"/>
          </a:bodyPr>
          <a:lstStyle/>
          <a:p>
            <a:pPr eaLnBrk="1" hangingPunct="1">
              <a:defRPr/>
            </a:pPr>
            <a:r>
              <a:rPr lang="en-US" sz="2400" dirty="0"/>
              <a:t>Structure of DNA determined (1953)</a:t>
            </a:r>
          </a:p>
          <a:p>
            <a:pPr lvl="1" eaLnBrk="1" hangingPunct="1">
              <a:defRPr/>
            </a:pPr>
            <a:r>
              <a:rPr lang="en-US" dirty="0"/>
              <a:t>Watson &amp; Crick</a:t>
            </a:r>
          </a:p>
          <a:p>
            <a:pPr eaLnBrk="1" hangingPunct="1">
              <a:defRPr/>
            </a:pPr>
            <a:r>
              <a:rPr lang="en-US" sz="2400" dirty="0"/>
              <a:t>Recombinant DNA created (1972)</a:t>
            </a:r>
          </a:p>
          <a:p>
            <a:pPr lvl="1" eaLnBrk="1" hangingPunct="1">
              <a:defRPr/>
            </a:pPr>
            <a:r>
              <a:rPr lang="en-US" dirty="0"/>
              <a:t>P. Berg; Cohen and Boyer</a:t>
            </a:r>
          </a:p>
          <a:p>
            <a:pPr eaLnBrk="1" hangingPunct="1">
              <a:defRPr/>
            </a:pPr>
            <a:r>
              <a:rPr lang="en-US" sz="2400" dirty="0"/>
              <a:t>Methods for DNA sequencing developed (1977)</a:t>
            </a:r>
          </a:p>
          <a:p>
            <a:pPr lvl="1" eaLnBrk="1" hangingPunct="1">
              <a:defRPr/>
            </a:pPr>
            <a:r>
              <a:rPr lang="en-US" dirty="0" err="1"/>
              <a:t>Maxam</a:t>
            </a:r>
            <a:r>
              <a:rPr lang="en-US" dirty="0"/>
              <a:t> &amp; Gilbert; F. Sanger</a:t>
            </a:r>
          </a:p>
          <a:p>
            <a:pPr eaLnBrk="1" hangingPunct="1">
              <a:defRPr/>
            </a:pPr>
            <a:r>
              <a:rPr lang="en-US" sz="2400" dirty="0"/>
              <a:t>PCR invented (1985)</a:t>
            </a:r>
          </a:p>
          <a:p>
            <a:pPr lvl="1" eaLnBrk="1" hangingPunct="1">
              <a:defRPr/>
            </a:pPr>
            <a:r>
              <a:rPr lang="en-US" dirty="0"/>
              <a:t>K. Mullis</a:t>
            </a:r>
          </a:p>
          <a:p>
            <a:pPr eaLnBrk="1" hangingPunct="1">
              <a:defRPr/>
            </a:pPr>
            <a:r>
              <a:rPr lang="en-US" sz="2400" dirty="0"/>
              <a:t>Automated DNA sequencer developed (1986)</a:t>
            </a:r>
          </a:p>
          <a:p>
            <a:pPr lvl="1" eaLnBrk="1" hangingPunct="1">
              <a:defRPr/>
            </a:pPr>
            <a:r>
              <a:rPr lang="en-US" dirty="0"/>
              <a:t>L. Hood</a:t>
            </a:r>
          </a:p>
          <a:p>
            <a:pPr lvl="1" eaLnBrk="1" hangingPunct="1">
              <a:buFontTx/>
              <a:buNone/>
              <a:defRPr/>
            </a:pPr>
            <a:endParaRPr lang="en-US" sz="2400" dirty="0">
              <a:solidFill>
                <a:schemeClr val="bg1"/>
              </a:solidFill>
              <a:effectLst/>
            </a:endParaRPr>
          </a:p>
        </p:txBody>
      </p:sp>
      <p:sp>
        <p:nvSpPr>
          <p:cNvPr id="4" name="TextBox 3"/>
          <p:cNvSpPr txBox="1"/>
          <p:nvPr/>
        </p:nvSpPr>
        <p:spPr>
          <a:xfrm>
            <a:off x="129396" y="6519446"/>
            <a:ext cx="9014604" cy="338554"/>
          </a:xfrm>
          <a:prstGeom prst="rect">
            <a:avLst/>
          </a:prstGeom>
          <a:noFill/>
        </p:spPr>
        <p:txBody>
          <a:bodyPr wrap="square" rtlCol="0">
            <a:spAutoFit/>
          </a:bodyPr>
          <a:lstStyle/>
          <a:p>
            <a:r>
              <a:rPr lang="en-US" sz="800" dirty="0"/>
              <a:t>Slide from University of Colorado Denver lecture: http://www.ucdenver.edu/academics/colleges/medicalschool/departments/biochemistry/GraduatePrograms/genomics/Documents/Human%20Genome%20Lect%20020912abridged.ppt </a:t>
            </a:r>
          </a:p>
        </p:txBody>
      </p:sp>
      <p:pic>
        <p:nvPicPr>
          <p:cNvPr id="5" name="Picture 4" descr="megabac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64659" y="1604514"/>
            <a:ext cx="2848306" cy="15189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Sanger sequencing</a:t>
            </a:r>
          </a:p>
        </p:txBody>
      </p:sp>
      <p:pic>
        <p:nvPicPr>
          <p:cNvPr id="3076" name="Picture 4" descr="http://images.the-scientist.com/content/figures/0890-3670-040927-44-1-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8650" y="1287930"/>
            <a:ext cx="7873481" cy="55700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23046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people.vcu.edu/~elhaij/bnfo301-09/Units/Genome/Sanger-gel-pos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6095" y="365126"/>
            <a:ext cx="2571750" cy="6245680"/>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s://www.thermofisher.com/content/dam/LifeTech/global/life-sciences/sequencing/images/hero/hero-sanger-sf.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50259" y="550005"/>
            <a:ext cx="3723409" cy="1688524"/>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http://www.pnas.org/content/99/2/574/F4.large.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50259" y="2584170"/>
            <a:ext cx="3723409" cy="362871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7041113" y="1305876"/>
            <a:ext cx="1856792" cy="3754874"/>
          </a:xfrm>
          <a:prstGeom prst="rect">
            <a:avLst/>
          </a:prstGeom>
          <a:noFill/>
        </p:spPr>
        <p:txBody>
          <a:bodyPr wrap="square" rtlCol="0">
            <a:spAutoFit/>
          </a:bodyPr>
          <a:lstStyle/>
          <a:p>
            <a:pPr marL="285750" indent="-285750">
              <a:buFont typeface="Arial" panose="020B0604020202020204" pitchFamily="34" charset="0"/>
              <a:buChar char="•"/>
            </a:pPr>
            <a:r>
              <a:rPr lang="en-US" sz="2000" b="1" u="sng" dirty="0"/>
              <a:t>Capillary Sequencing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Leroy Hood</a:t>
            </a:r>
            <a:br>
              <a:rPr lang="en-US" dirty="0"/>
            </a:b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Fluorescently labelled Nucleotides</a:t>
            </a:r>
            <a:br>
              <a:rPr lang="en-US" dirty="0"/>
            </a:br>
            <a:endParaRPr lang="en-US" dirty="0"/>
          </a:p>
          <a:p>
            <a:pPr marL="285750" indent="-285750">
              <a:buFont typeface="Arial" panose="020B0604020202020204" pitchFamily="34" charset="0"/>
              <a:buChar char="•"/>
            </a:pPr>
            <a:r>
              <a:rPr lang="en-US" dirty="0"/>
              <a:t>Could automate the process</a:t>
            </a:r>
          </a:p>
        </p:txBody>
      </p:sp>
    </p:spTree>
    <p:extLst>
      <p:ext uri="{BB962C8B-B14F-4D97-AF65-F5344CB8AC3E}">
        <p14:creationId xmlns:p14="http://schemas.microsoft.com/office/powerpoint/2010/main" xmlns="" val="375954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enomics timelines"/>
          <p:cNvPicPr>
            <a:picLocks noChangeAspect="1" noChangeArrowheads="1"/>
          </p:cNvPicPr>
          <p:nvPr/>
        </p:nvPicPr>
        <p:blipFill>
          <a:blip r:embed="rId3" cstate="print"/>
          <a:srcRect/>
          <a:stretch>
            <a:fillRect/>
          </a:stretch>
        </p:blipFill>
        <p:spPr bwMode="auto">
          <a:xfrm>
            <a:off x="762000" y="914400"/>
            <a:ext cx="7543800" cy="5621338"/>
          </a:xfrm>
          <a:prstGeom prst="rect">
            <a:avLst/>
          </a:prstGeom>
          <a:noFill/>
          <a:ln w="9525">
            <a:noFill/>
            <a:miter lim="800000"/>
            <a:headEnd/>
            <a:tailEnd/>
          </a:ln>
        </p:spPr>
      </p:pic>
      <p:sp>
        <p:nvSpPr>
          <p:cNvPr id="8195" name="Text Box 3"/>
          <p:cNvSpPr txBox="1">
            <a:spLocks noChangeArrowheads="1"/>
          </p:cNvSpPr>
          <p:nvPr/>
        </p:nvSpPr>
        <p:spPr bwMode="auto">
          <a:xfrm>
            <a:off x="2090058" y="207417"/>
            <a:ext cx="6335486" cy="769441"/>
          </a:xfrm>
          <a:prstGeom prst="rect">
            <a:avLst/>
          </a:prstGeom>
          <a:noFill/>
          <a:ln w="9525">
            <a:noFill/>
            <a:miter lim="800000"/>
            <a:headEnd/>
            <a:tailEnd/>
          </a:ln>
        </p:spPr>
        <p:txBody>
          <a:bodyPr wrap="square">
            <a:spAutoFit/>
          </a:bodyPr>
          <a:lstStyle/>
          <a:p>
            <a:pPr>
              <a:spcBef>
                <a:spcPct val="50000"/>
              </a:spcBef>
            </a:pPr>
            <a:r>
              <a:rPr lang="en-US" sz="4400" i="1" dirty="0">
                <a:latin typeface="Times New Roman" pitchFamily="18" charset="0"/>
              </a:rPr>
              <a:t>Genomics Timelines</a:t>
            </a:r>
          </a:p>
        </p:txBody>
      </p:sp>
      <p:sp>
        <p:nvSpPr>
          <p:cNvPr id="4" name="TextBox 3"/>
          <p:cNvSpPr txBox="1"/>
          <p:nvPr/>
        </p:nvSpPr>
        <p:spPr>
          <a:xfrm>
            <a:off x="129396" y="6519446"/>
            <a:ext cx="9014604" cy="338554"/>
          </a:xfrm>
          <a:prstGeom prst="rect">
            <a:avLst/>
          </a:prstGeom>
          <a:noFill/>
        </p:spPr>
        <p:txBody>
          <a:bodyPr wrap="square" rtlCol="0">
            <a:spAutoFit/>
          </a:bodyPr>
          <a:lstStyle/>
          <a:p>
            <a:r>
              <a:rPr lang="en-US" sz="800" dirty="0"/>
              <a:t>Slide from University of Colorado Denver lecture: http://www.ucdenver.edu/academics/colleges/medicalschool/departments/biochemistry/GraduatePrograms/genomics/Documents/Human%20Genome%20Lect%20020912abridged.ppt </a:t>
            </a:r>
          </a:p>
        </p:txBody>
      </p:sp>
      <p:grpSp>
        <p:nvGrpSpPr>
          <p:cNvPr id="8" name="Group 7"/>
          <p:cNvGrpSpPr/>
          <p:nvPr/>
        </p:nvGrpSpPr>
        <p:grpSpPr>
          <a:xfrm>
            <a:off x="2587925" y="5771072"/>
            <a:ext cx="5650301" cy="854015"/>
            <a:chOff x="2587925" y="5771072"/>
            <a:chExt cx="5650301" cy="854015"/>
          </a:xfrm>
        </p:grpSpPr>
        <p:sp>
          <p:nvSpPr>
            <p:cNvPr id="5" name="Rectangle 4"/>
            <p:cNvSpPr/>
            <p:nvPr/>
          </p:nvSpPr>
          <p:spPr>
            <a:xfrm>
              <a:off x="5020574" y="5771072"/>
              <a:ext cx="3217652" cy="8540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H="1">
              <a:off x="4054415" y="6211019"/>
              <a:ext cx="940280" cy="86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587925" y="5874589"/>
              <a:ext cx="1466490" cy="646331"/>
            </a:xfrm>
            <a:prstGeom prst="rect">
              <a:avLst/>
            </a:prstGeom>
            <a:noFill/>
            <a:ln w="31750">
              <a:solidFill>
                <a:srgbClr val="FF0000"/>
              </a:solidFill>
            </a:ln>
          </p:spPr>
          <p:txBody>
            <a:bodyPr wrap="square" rtlCol="0">
              <a:spAutoFit/>
            </a:bodyPr>
            <a:lstStyle/>
            <a:p>
              <a:r>
                <a:rPr lang="en-US" dirty="0"/>
                <a:t>To 2004! </a:t>
              </a:r>
            </a:p>
            <a:p>
              <a:r>
                <a:rPr lang="en-US" dirty="0"/>
                <a:t>eight years!!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Trouble in paradise: The Genome War</a:t>
            </a:r>
          </a:p>
        </p:txBody>
      </p:sp>
      <p:sp>
        <p:nvSpPr>
          <p:cNvPr id="3" name="Content Placeholder 2"/>
          <p:cNvSpPr>
            <a:spLocks noGrp="1"/>
          </p:cNvSpPr>
          <p:nvPr>
            <p:ph idx="1"/>
          </p:nvPr>
        </p:nvSpPr>
        <p:spPr>
          <a:xfrm>
            <a:off x="628650" y="1825625"/>
            <a:ext cx="4823244" cy="4351338"/>
          </a:xfrm>
        </p:spPr>
        <p:txBody>
          <a:bodyPr>
            <a:normAutofit fontScale="77500" lnSpcReduction="20000"/>
          </a:bodyPr>
          <a:lstStyle/>
          <a:p>
            <a:r>
              <a:rPr lang="en-US" dirty="0"/>
              <a:t>The publically funded Human Genome Project</a:t>
            </a:r>
          </a:p>
          <a:p>
            <a:pPr lvl="1"/>
            <a:r>
              <a:rPr lang="en-US" dirty="0"/>
              <a:t>Francis Collins</a:t>
            </a:r>
          </a:p>
          <a:p>
            <a:pPr lvl="1"/>
            <a:r>
              <a:rPr lang="en-US" dirty="0"/>
              <a:t>Goal: high </a:t>
            </a:r>
            <a:r>
              <a:rPr lang="en-US" dirty="0" err="1"/>
              <a:t>accurracy</a:t>
            </a:r>
            <a:endParaRPr lang="en-US" dirty="0"/>
          </a:p>
          <a:p>
            <a:pPr lvl="1"/>
            <a:r>
              <a:rPr lang="en-US" dirty="0"/>
              <a:t>Sought public access</a:t>
            </a:r>
            <a:br>
              <a:rPr lang="en-US" dirty="0"/>
            </a:br>
            <a:endParaRPr lang="en-US" dirty="0"/>
          </a:p>
          <a:p>
            <a:r>
              <a:rPr lang="en-US" dirty="0"/>
              <a:t>The private industry</a:t>
            </a:r>
          </a:p>
          <a:p>
            <a:pPr lvl="1"/>
            <a:r>
              <a:rPr lang="en-US" dirty="0"/>
              <a:t>Venter – Celera genomics</a:t>
            </a:r>
          </a:p>
          <a:p>
            <a:pPr lvl="1"/>
            <a:r>
              <a:rPr lang="en-US" dirty="0"/>
              <a:t>Goal: faster production</a:t>
            </a:r>
          </a:p>
          <a:p>
            <a:pPr lvl="1"/>
            <a:r>
              <a:rPr lang="en-US" dirty="0"/>
              <a:t>Sought patents and profit</a:t>
            </a:r>
            <a:br>
              <a:rPr lang="en-US" dirty="0"/>
            </a:br>
            <a:endParaRPr lang="en-US" dirty="0"/>
          </a:p>
          <a:p>
            <a:r>
              <a:rPr lang="en-US" dirty="0"/>
              <a:t>Never really collaborated – only formed a truce</a:t>
            </a:r>
          </a:p>
        </p:txBody>
      </p:sp>
      <p:pic>
        <p:nvPicPr>
          <p:cNvPr id="61442" name="Picture 2" descr="http://ecx.images-amazon.com/images/I/51moxvXm9zL._SY344_BO1,204,203,200_.jpg"/>
          <p:cNvPicPr>
            <a:picLocks noChangeAspect="1" noChangeArrowheads="1"/>
          </p:cNvPicPr>
          <p:nvPr/>
        </p:nvPicPr>
        <p:blipFill>
          <a:blip r:embed="rId2" cstate="print"/>
          <a:srcRect/>
          <a:stretch>
            <a:fillRect/>
          </a:stretch>
        </p:blipFill>
        <p:spPr bwMode="auto">
          <a:xfrm>
            <a:off x="5689179" y="1854794"/>
            <a:ext cx="2807840" cy="431783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Limits in technology</a:t>
            </a:r>
          </a:p>
        </p:txBody>
      </p:sp>
      <p:sp>
        <p:nvSpPr>
          <p:cNvPr id="3" name="Content Placeholder 2"/>
          <p:cNvSpPr>
            <a:spLocks noGrp="1"/>
          </p:cNvSpPr>
          <p:nvPr>
            <p:ph idx="1"/>
          </p:nvPr>
        </p:nvSpPr>
        <p:spPr>
          <a:xfrm>
            <a:off x="6443932" y="1825625"/>
            <a:ext cx="2484408" cy="4351338"/>
          </a:xfrm>
        </p:spPr>
        <p:txBody>
          <a:bodyPr>
            <a:normAutofit fontScale="92500" lnSpcReduction="10000"/>
          </a:bodyPr>
          <a:lstStyle/>
          <a:p>
            <a:r>
              <a:rPr lang="en-US" dirty="0"/>
              <a:t>Huge production scales! 200+ machines</a:t>
            </a:r>
            <a:br>
              <a:rPr lang="en-US" dirty="0"/>
            </a:br>
            <a:endParaRPr lang="en-US" dirty="0"/>
          </a:p>
          <a:p>
            <a:r>
              <a:rPr lang="en-US" dirty="0"/>
              <a:t>Software not developed to process data</a:t>
            </a:r>
          </a:p>
        </p:txBody>
      </p:sp>
      <p:pic>
        <p:nvPicPr>
          <p:cNvPr id="67586" name="Picture 2" descr="http://cancergenome.nih.gov/PublishedContent/Images/newsevents/multimedialibrary/images/whitehead_center%20300dpi%20RGB.jpg"/>
          <p:cNvPicPr>
            <a:picLocks noChangeAspect="1" noChangeArrowheads="1"/>
          </p:cNvPicPr>
          <p:nvPr/>
        </p:nvPicPr>
        <p:blipFill>
          <a:blip r:embed="rId2" cstate="print"/>
          <a:srcRect/>
          <a:stretch>
            <a:fillRect/>
          </a:stretch>
        </p:blipFill>
        <p:spPr bwMode="auto">
          <a:xfrm>
            <a:off x="141197" y="1621766"/>
            <a:ext cx="6246961" cy="468522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NCBI approach: Hierarchical shotgun</a:t>
            </a:r>
          </a:p>
        </p:txBody>
      </p:sp>
      <p:cxnSp>
        <p:nvCxnSpPr>
          <p:cNvPr id="5" name="Straight Connector 4"/>
          <p:cNvCxnSpPr/>
          <p:nvPr/>
        </p:nvCxnSpPr>
        <p:spPr>
          <a:xfrm>
            <a:off x="2015412" y="2258009"/>
            <a:ext cx="6102221"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67747" y="2073343"/>
            <a:ext cx="1530220" cy="369332"/>
          </a:xfrm>
          <a:prstGeom prst="rect">
            <a:avLst/>
          </a:prstGeom>
          <a:noFill/>
        </p:spPr>
        <p:txBody>
          <a:bodyPr wrap="square" rtlCol="0">
            <a:spAutoFit/>
          </a:bodyPr>
          <a:lstStyle/>
          <a:p>
            <a:r>
              <a:rPr lang="en-US" dirty="0"/>
              <a:t>Genome</a:t>
            </a:r>
          </a:p>
        </p:txBody>
      </p:sp>
      <p:grpSp>
        <p:nvGrpSpPr>
          <p:cNvPr id="30" name="Group 29"/>
          <p:cNvGrpSpPr/>
          <p:nvPr/>
        </p:nvGrpSpPr>
        <p:grpSpPr>
          <a:xfrm>
            <a:off x="373380" y="2442675"/>
            <a:ext cx="8550327" cy="2545080"/>
            <a:chOff x="373380" y="2442675"/>
            <a:chExt cx="8550327" cy="2545080"/>
          </a:xfrm>
        </p:grpSpPr>
        <p:cxnSp>
          <p:nvCxnSpPr>
            <p:cNvPr id="8" name="Straight Arrow Connector 7"/>
            <p:cNvCxnSpPr/>
            <p:nvPr/>
          </p:nvCxnSpPr>
          <p:spPr>
            <a:xfrm>
              <a:off x="4572000" y="2442675"/>
              <a:ext cx="0" cy="36583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228393" y="2825330"/>
              <a:ext cx="998375" cy="998375"/>
            </a:xfrm>
            <a:prstGeom prst="ellipse">
              <a:avLst/>
            </a:prstGeom>
            <a:no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567334" y="3056647"/>
              <a:ext cx="998375" cy="998375"/>
            </a:xfrm>
            <a:prstGeom prst="ellipse">
              <a:avLst/>
            </a:prstGeom>
            <a:no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565709" y="2625594"/>
              <a:ext cx="998375" cy="998375"/>
            </a:xfrm>
            <a:prstGeom prst="ellipse">
              <a:avLst/>
            </a:prstGeom>
            <a:no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p:cNvSpPr/>
            <p:nvPr/>
          </p:nvSpPr>
          <p:spPr>
            <a:xfrm>
              <a:off x="3279556" y="2825329"/>
              <a:ext cx="947212" cy="998375"/>
            </a:xfrm>
            <a:prstGeom prst="arc">
              <a:avLst>
                <a:gd name="adj1" fmla="val 16200000"/>
                <a:gd name="adj2" fmla="val 3031652"/>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p:cNvSpPr/>
            <p:nvPr/>
          </p:nvSpPr>
          <p:spPr>
            <a:xfrm>
              <a:off x="4618497" y="3056647"/>
              <a:ext cx="947212" cy="998375"/>
            </a:xfrm>
            <a:prstGeom prst="arc">
              <a:avLst>
                <a:gd name="adj1" fmla="val 16200000"/>
                <a:gd name="adj2" fmla="val 3031652"/>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p:cNvSpPr/>
            <p:nvPr/>
          </p:nvSpPr>
          <p:spPr>
            <a:xfrm>
              <a:off x="5616872" y="2625593"/>
              <a:ext cx="947212" cy="998375"/>
            </a:xfrm>
            <a:prstGeom prst="arc">
              <a:avLst>
                <a:gd name="adj1" fmla="val 16200000"/>
                <a:gd name="adj2" fmla="val 3031652"/>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1679799" y="3088876"/>
              <a:ext cx="1259191" cy="369332"/>
            </a:xfrm>
            <a:prstGeom prst="rect">
              <a:avLst/>
            </a:prstGeom>
            <a:noFill/>
          </p:spPr>
          <p:txBody>
            <a:bodyPr wrap="none" rtlCol="0">
              <a:spAutoFit/>
            </a:bodyPr>
            <a:lstStyle/>
            <a:p>
              <a:r>
                <a:rPr lang="en-US" dirty="0"/>
                <a:t>BAC Library</a:t>
              </a:r>
            </a:p>
          </p:txBody>
        </p:sp>
        <p:sp>
          <p:nvSpPr>
            <p:cNvPr id="18" name="TextBox 17"/>
            <p:cNvSpPr txBox="1"/>
            <p:nvPr/>
          </p:nvSpPr>
          <p:spPr>
            <a:xfrm>
              <a:off x="6591530" y="2822063"/>
              <a:ext cx="2332177" cy="646331"/>
            </a:xfrm>
            <a:prstGeom prst="rect">
              <a:avLst/>
            </a:prstGeom>
            <a:noFill/>
          </p:spPr>
          <p:txBody>
            <a:bodyPr wrap="none" rtlCol="0">
              <a:spAutoFit/>
            </a:bodyPr>
            <a:lstStyle/>
            <a:p>
              <a:r>
                <a:rPr lang="en-US" dirty="0"/>
                <a:t>BAC = Bacterial </a:t>
              </a:r>
            </a:p>
            <a:p>
              <a:r>
                <a:rPr lang="en-US" dirty="0"/>
                <a:t> Artificial Chromosome</a:t>
              </a:r>
            </a:p>
          </p:txBody>
        </p:sp>
        <p:sp>
          <p:nvSpPr>
            <p:cNvPr id="20" name="Rectangle 19"/>
            <p:cNvSpPr/>
            <p:nvPr/>
          </p:nvSpPr>
          <p:spPr>
            <a:xfrm>
              <a:off x="3649980" y="2720340"/>
              <a:ext cx="693420" cy="110336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H="1">
              <a:off x="1628636" y="3823704"/>
              <a:ext cx="1991486" cy="6568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46356" y="3823704"/>
              <a:ext cx="3288884" cy="6462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942166" y="4803089"/>
              <a:ext cx="6102221"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73380" y="4618423"/>
              <a:ext cx="1477136" cy="369332"/>
            </a:xfrm>
            <a:prstGeom prst="rect">
              <a:avLst/>
            </a:prstGeom>
            <a:noFill/>
          </p:spPr>
          <p:txBody>
            <a:bodyPr wrap="none" rtlCol="0">
              <a:spAutoFit/>
            </a:bodyPr>
            <a:lstStyle/>
            <a:p>
              <a:r>
                <a:rPr lang="en-US" dirty="0"/>
                <a:t>BAC fragment</a:t>
              </a:r>
            </a:p>
          </p:txBody>
        </p:sp>
      </p:grpSp>
      <p:pic>
        <p:nvPicPr>
          <p:cNvPr id="45" name="Picture 2" descr="http://vignette2.wikia.nocookie.net/fallout/images/a/a6/Icon_shotgun.png/revision/latest?cb=2012111202195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76133" y="4842355"/>
            <a:ext cx="1841500" cy="78921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1" name="Group 30"/>
          <p:cNvGrpSpPr/>
          <p:nvPr/>
        </p:nvGrpSpPr>
        <p:grpSpPr>
          <a:xfrm>
            <a:off x="2231415" y="5302898"/>
            <a:ext cx="4360115" cy="814834"/>
            <a:chOff x="2231415" y="5302898"/>
            <a:chExt cx="4360115" cy="814834"/>
          </a:xfrm>
        </p:grpSpPr>
        <p:cxnSp>
          <p:nvCxnSpPr>
            <p:cNvPr id="48" name="Straight Connector 47"/>
            <p:cNvCxnSpPr/>
            <p:nvPr/>
          </p:nvCxnSpPr>
          <p:spPr>
            <a:xfrm flipV="1">
              <a:off x="2231415" y="5459944"/>
              <a:ext cx="633083" cy="934"/>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3593685" y="5630635"/>
              <a:ext cx="633083" cy="934"/>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4993276" y="5449289"/>
              <a:ext cx="633083" cy="934"/>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958447" y="5885464"/>
              <a:ext cx="633083" cy="934"/>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2646473" y="6116798"/>
              <a:ext cx="633083" cy="934"/>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2646473" y="5952931"/>
              <a:ext cx="29251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231415" y="5302898"/>
              <a:ext cx="29251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3593685" y="5491046"/>
              <a:ext cx="29251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4993276" y="5324670"/>
              <a:ext cx="29251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5958447" y="5732107"/>
              <a:ext cx="29251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2539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Celera approach: blast it with a shotgun and let someone else pick up the pieces!</a:t>
            </a:r>
          </a:p>
        </p:txBody>
      </p:sp>
      <p:cxnSp>
        <p:nvCxnSpPr>
          <p:cNvPr id="6" name="Straight Connector 5"/>
          <p:cNvCxnSpPr/>
          <p:nvPr/>
        </p:nvCxnSpPr>
        <p:spPr>
          <a:xfrm>
            <a:off x="2015412" y="2258009"/>
            <a:ext cx="6102221"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67747" y="2073343"/>
            <a:ext cx="1530220" cy="369332"/>
          </a:xfrm>
          <a:prstGeom prst="rect">
            <a:avLst/>
          </a:prstGeom>
          <a:noFill/>
        </p:spPr>
        <p:txBody>
          <a:bodyPr wrap="square" rtlCol="0">
            <a:spAutoFit/>
          </a:bodyPr>
          <a:lstStyle/>
          <a:p>
            <a:r>
              <a:rPr lang="en-US" dirty="0"/>
              <a:t>Genome</a:t>
            </a:r>
          </a:p>
        </p:txBody>
      </p:sp>
      <p:pic>
        <p:nvPicPr>
          <p:cNvPr id="5122" name="Picture 2" descr="http://vignette2.wikia.nocookie.net/fallout/images/a/a6/Icon_shotgun.png/revision/latest?cb=2012111202195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76133" y="2351081"/>
            <a:ext cx="1841500" cy="789214"/>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3" name="Straight Connector 22"/>
          <p:cNvCxnSpPr/>
          <p:nvPr/>
        </p:nvCxnSpPr>
        <p:spPr>
          <a:xfrm flipV="1">
            <a:off x="2539325" y="3150950"/>
            <a:ext cx="633083" cy="934"/>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901595" y="3321641"/>
            <a:ext cx="633083" cy="934"/>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301186" y="3140295"/>
            <a:ext cx="633083" cy="934"/>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6266357" y="3576470"/>
            <a:ext cx="633083" cy="934"/>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954383" y="3807804"/>
            <a:ext cx="633083" cy="934"/>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954383" y="3643937"/>
            <a:ext cx="29251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539325" y="2993904"/>
            <a:ext cx="29251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901595" y="3182052"/>
            <a:ext cx="29251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301186" y="3015676"/>
            <a:ext cx="29251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266357" y="3423113"/>
            <a:ext cx="29251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89045" y="4488024"/>
            <a:ext cx="6997959"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t>Faster but with disadvantages</a:t>
            </a:r>
            <a:br>
              <a:rPr lang="en-US" sz="2800" dirty="0"/>
            </a:br>
            <a:endParaRPr lang="en-US" sz="2800" dirty="0"/>
          </a:p>
          <a:p>
            <a:pPr marL="285750" indent="-285750">
              <a:buFont typeface="Arial" panose="020B0604020202020204" pitchFamily="34" charset="0"/>
              <a:buChar char="•"/>
            </a:pPr>
            <a:r>
              <a:rPr lang="en-US" sz="2800" dirty="0"/>
              <a:t>No BAC information on fragment origin</a:t>
            </a:r>
            <a:br>
              <a:rPr lang="en-US" sz="2800" dirty="0"/>
            </a:br>
            <a:endParaRPr lang="en-US" sz="2800" dirty="0"/>
          </a:p>
          <a:p>
            <a:pPr marL="285750" indent="-285750">
              <a:buFont typeface="Arial" panose="020B0604020202020204" pitchFamily="34" charset="0"/>
              <a:buChar char="•"/>
            </a:pPr>
            <a:r>
              <a:rPr lang="en-US" sz="2800" dirty="0"/>
              <a:t>Skip lengthy BAC library creation</a:t>
            </a:r>
          </a:p>
        </p:txBody>
      </p:sp>
    </p:spTree>
    <p:extLst>
      <p:ext uri="{BB962C8B-B14F-4D97-AF65-F5344CB8AC3E}">
        <p14:creationId xmlns:p14="http://schemas.microsoft.com/office/powerpoint/2010/main" xmlns="" val="218386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long would it take?</a:t>
            </a:r>
          </a:p>
        </p:txBody>
      </p:sp>
      <p:sp>
        <p:nvSpPr>
          <p:cNvPr id="3" name="Content Placeholder 2"/>
          <p:cNvSpPr>
            <a:spLocks noGrp="1"/>
          </p:cNvSpPr>
          <p:nvPr>
            <p:ph idx="1"/>
          </p:nvPr>
        </p:nvSpPr>
        <p:spPr/>
        <p:txBody>
          <a:bodyPr>
            <a:normAutofit fontScale="77500" lnSpcReduction="20000"/>
          </a:bodyPr>
          <a:lstStyle/>
          <a:p>
            <a:r>
              <a:rPr lang="en-US" dirty="0"/>
              <a:t>If you knew:</a:t>
            </a:r>
          </a:p>
          <a:p>
            <a:pPr lvl="1"/>
            <a:r>
              <a:rPr lang="en-US" dirty="0"/>
              <a:t>The human genome is 3.2 </a:t>
            </a:r>
            <a:r>
              <a:rPr lang="en-US" dirty="0" err="1"/>
              <a:t>gigabases</a:t>
            </a:r>
            <a:r>
              <a:rPr lang="en-US" dirty="0"/>
              <a:t> in size</a:t>
            </a:r>
          </a:p>
          <a:p>
            <a:pPr lvl="1"/>
            <a:r>
              <a:rPr lang="en-US" dirty="0"/>
              <a:t>BAC fragments can be up to 250 </a:t>
            </a:r>
            <a:r>
              <a:rPr lang="en-US" dirty="0" err="1"/>
              <a:t>kilobases</a:t>
            </a:r>
            <a:r>
              <a:rPr lang="en-US" dirty="0"/>
              <a:t> in size</a:t>
            </a:r>
          </a:p>
          <a:p>
            <a:pPr lvl="1"/>
            <a:r>
              <a:rPr lang="en-US" dirty="0"/>
              <a:t>Sanger sequencing could process 500 bases at a time</a:t>
            </a:r>
          </a:p>
          <a:p>
            <a:pPr lvl="1"/>
            <a:endParaRPr lang="en-US" dirty="0"/>
          </a:p>
          <a:p>
            <a:r>
              <a:rPr lang="en-US" dirty="0" err="1"/>
              <a:t>Whats</a:t>
            </a:r>
            <a:r>
              <a:rPr lang="en-US" dirty="0"/>
              <a:t> the minimum Sanger sequencing run count to cover the genome?</a:t>
            </a:r>
          </a:p>
          <a:p>
            <a:pPr lvl="1"/>
            <a:r>
              <a:rPr lang="en-US" dirty="0"/>
              <a:t>6,400,000 minimum, assuming no overlap and perfect conditions</a:t>
            </a:r>
          </a:p>
          <a:p>
            <a:pPr lvl="1"/>
            <a:endParaRPr lang="en-US" dirty="0"/>
          </a:p>
          <a:p>
            <a:r>
              <a:rPr lang="en-US" dirty="0"/>
              <a:t>How many years would it take one person if each Sanger run took one day? </a:t>
            </a:r>
          </a:p>
          <a:p>
            <a:pPr lvl="1"/>
            <a:r>
              <a:rPr lang="en-US" dirty="0"/>
              <a:t>~17,534 years, bare minimum</a:t>
            </a:r>
          </a:p>
        </p:txBody>
      </p:sp>
    </p:spTree>
    <p:extLst>
      <p:ext uri="{BB962C8B-B14F-4D97-AF65-F5344CB8AC3E}">
        <p14:creationId xmlns:p14="http://schemas.microsoft.com/office/powerpoint/2010/main" xmlns="" val="379429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hadn’t been developed!</a:t>
            </a:r>
          </a:p>
        </p:txBody>
      </p:sp>
      <p:sp>
        <p:nvSpPr>
          <p:cNvPr id="3" name="Content Placeholder 2"/>
          <p:cNvSpPr>
            <a:spLocks noGrp="1"/>
          </p:cNvSpPr>
          <p:nvPr>
            <p:ph idx="1"/>
          </p:nvPr>
        </p:nvSpPr>
        <p:spPr>
          <a:xfrm>
            <a:off x="628650" y="3466865"/>
            <a:ext cx="7886700" cy="2710097"/>
          </a:xfrm>
        </p:spPr>
        <p:txBody>
          <a:bodyPr/>
          <a:lstStyle/>
          <a:p>
            <a:r>
              <a:rPr lang="en-US" dirty="0"/>
              <a:t>How do you assemble this data?</a:t>
            </a:r>
            <a:br>
              <a:rPr lang="en-US" dirty="0"/>
            </a:br>
            <a:endParaRPr lang="en-US" dirty="0"/>
          </a:p>
          <a:p>
            <a:r>
              <a:rPr lang="en-US" dirty="0"/>
              <a:t>Celera and UCSC came up with solutions</a:t>
            </a:r>
          </a:p>
          <a:p>
            <a:pPr lvl="1"/>
            <a:r>
              <a:rPr lang="en-US" dirty="0"/>
              <a:t>Celera assembler</a:t>
            </a:r>
          </a:p>
          <a:p>
            <a:pPr lvl="1"/>
            <a:r>
              <a:rPr lang="en-US" dirty="0" err="1"/>
              <a:t>GigAssembler</a:t>
            </a:r>
            <a:endParaRPr lang="en-US" dirty="0"/>
          </a:p>
        </p:txBody>
      </p:sp>
      <p:cxnSp>
        <p:nvCxnSpPr>
          <p:cNvPr id="4" name="Straight Connector 3"/>
          <p:cNvCxnSpPr/>
          <p:nvPr/>
        </p:nvCxnSpPr>
        <p:spPr>
          <a:xfrm flipV="1">
            <a:off x="2212753" y="2255211"/>
            <a:ext cx="633083" cy="934"/>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3575023" y="2425902"/>
            <a:ext cx="633083" cy="934"/>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4974614" y="2244556"/>
            <a:ext cx="633083" cy="934"/>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5939785" y="2680731"/>
            <a:ext cx="633083" cy="934"/>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627811" y="2912065"/>
            <a:ext cx="633083" cy="934"/>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627811" y="2748198"/>
            <a:ext cx="29251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212753" y="2098165"/>
            <a:ext cx="29251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575023" y="2286313"/>
            <a:ext cx="29251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974614" y="2119937"/>
            <a:ext cx="29251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939785" y="2527374"/>
            <a:ext cx="29251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93090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What is a “reference genome</a:t>
            </a:r>
            <a:r>
              <a:rPr lang="en-US" dirty="0" smtClean="0"/>
              <a:t>?”</a:t>
            </a:r>
            <a:br>
              <a:rPr lang="en-US" dirty="0" smtClean="0"/>
            </a:br>
            <a:endParaRPr lang="en-US" dirty="0"/>
          </a:p>
          <a:p>
            <a:r>
              <a:rPr lang="en-US" dirty="0"/>
              <a:t>History and examples of </a:t>
            </a:r>
            <a:r>
              <a:rPr lang="en-US" dirty="0" smtClean="0"/>
              <a:t>reference-building</a:t>
            </a:r>
            <a:br>
              <a:rPr lang="en-US" dirty="0" smtClean="0"/>
            </a:br>
            <a:endParaRPr lang="en-US" dirty="0"/>
          </a:p>
          <a:p>
            <a:r>
              <a:rPr lang="en-US" dirty="0"/>
              <a:t>When is a reference genome useful</a:t>
            </a:r>
            <a:r>
              <a:rPr lang="en-US" dirty="0" smtClean="0"/>
              <a:t>?</a:t>
            </a:r>
            <a:br>
              <a:rPr lang="en-US" dirty="0" smtClean="0"/>
            </a:br>
            <a:endParaRPr lang="en-US" dirty="0"/>
          </a:p>
        </p:txBody>
      </p:sp>
    </p:spTree>
    <p:extLst>
      <p:ext uri="{BB962C8B-B14F-4D97-AF65-F5344CB8AC3E}">
        <p14:creationId xmlns:p14="http://schemas.microsoft.com/office/powerpoint/2010/main" xmlns="" val="1036505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Myers et al. 2000. Drosophila genome</a:t>
            </a:r>
            <a:endParaRPr lang="en-US" dirty="0"/>
          </a:p>
        </p:txBody>
      </p:sp>
      <p:sp>
        <p:nvSpPr>
          <p:cNvPr id="3" name="Content Placeholder 2"/>
          <p:cNvSpPr>
            <a:spLocks noGrp="1"/>
          </p:cNvSpPr>
          <p:nvPr>
            <p:ph idx="1"/>
          </p:nvPr>
        </p:nvSpPr>
        <p:spPr>
          <a:xfrm>
            <a:off x="4279900" y="1825625"/>
            <a:ext cx="4235450" cy="4351338"/>
          </a:xfrm>
        </p:spPr>
        <p:txBody>
          <a:bodyPr>
            <a:normAutofit fontScale="92500" lnSpcReduction="20000"/>
          </a:bodyPr>
          <a:lstStyle/>
          <a:p>
            <a:r>
              <a:rPr lang="en-US" dirty="0" smtClean="0"/>
              <a:t>First demonstration of the Celera assembler</a:t>
            </a:r>
          </a:p>
          <a:p>
            <a:endParaRPr lang="en-US" dirty="0" smtClean="0"/>
          </a:p>
          <a:p>
            <a:r>
              <a:rPr lang="en-US" dirty="0" smtClean="0"/>
              <a:t>Actively removed matches with repetitive elements</a:t>
            </a:r>
          </a:p>
          <a:p>
            <a:endParaRPr lang="en-US" dirty="0" smtClean="0"/>
          </a:p>
          <a:p>
            <a:r>
              <a:rPr lang="en-US" dirty="0" smtClean="0"/>
              <a:t>Utilized seed-extend algorithms to screen data and create </a:t>
            </a:r>
            <a:r>
              <a:rPr lang="en-US" dirty="0" err="1" smtClean="0"/>
              <a:t>unitigs</a:t>
            </a:r>
            <a:endParaRPr lang="en-US" dirty="0"/>
          </a:p>
        </p:txBody>
      </p:sp>
      <p:pic>
        <p:nvPicPr>
          <p:cNvPr id="1026" name="Picture 2" descr="https://d2ufo47lrtsv5s.cloudfront.net/content/sci/287/5461/2196/F1.large.jpg?width=800&amp;height=600&amp;carousel=1"/>
          <p:cNvPicPr>
            <a:picLocks noChangeAspect="1" noChangeArrowheads="1"/>
          </p:cNvPicPr>
          <p:nvPr/>
        </p:nvPicPr>
        <p:blipFill>
          <a:blip r:embed="rId2" cstate="print"/>
          <a:srcRect/>
          <a:stretch>
            <a:fillRect/>
          </a:stretch>
        </p:blipFill>
        <p:spPr bwMode="auto">
          <a:xfrm>
            <a:off x="333375" y="1663700"/>
            <a:ext cx="3757791" cy="50419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Seed-extend: reduce computational complexity</a:t>
            </a:r>
            <a:endParaRPr lang="en-US" dirty="0"/>
          </a:p>
        </p:txBody>
      </p:sp>
      <p:sp>
        <p:nvSpPr>
          <p:cNvPr id="3" name="Content Placeholder 2"/>
          <p:cNvSpPr>
            <a:spLocks noGrp="1"/>
          </p:cNvSpPr>
          <p:nvPr>
            <p:ph idx="1"/>
          </p:nvPr>
        </p:nvSpPr>
        <p:spPr>
          <a:xfrm>
            <a:off x="628650" y="1825625"/>
            <a:ext cx="3486150" cy="4351338"/>
          </a:xfrm>
        </p:spPr>
        <p:txBody>
          <a:bodyPr>
            <a:normAutofit fontScale="85000" lnSpcReduction="10000"/>
          </a:bodyPr>
          <a:lstStyle/>
          <a:p>
            <a:r>
              <a:rPr lang="en-US" dirty="0" smtClean="0"/>
              <a:t>Reduce reads into overlapping “</a:t>
            </a:r>
            <a:r>
              <a:rPr lang="en-US" dirty="0" err="1" smtClean="0"/>
              <a:t>K”mers</a:t>
            </a:r>
            <a:endParaRPr lang="en-US" dirty="0" smtClean="0"/>
          </a:p>
          <a:p>
            <a:endParaRPr lang="en-US" dirty="0" smtClean="0"/>
          </a:p>
          <a:p>
            <a:r>
              <a:rPr lang="en-US" dirty="0" smtClean="0"/>
              <a:t>Hash the </a:t>
            </a:r>
            <a:r>
              <a:rPr lang="en-US" dirty="0" err="1" smtClean="0"/>
              <a:t>kmers</a:t>
            </a:r>
            <a:r>
              <a:rPr lang="en-US" dirty="0" smtClean="0"/>
              <a:t> for rapid retrieval</a:t>
            </a:r>
          </a:p>
          <a:p>
            <a:endParaRPr lang="en-US" dirty="0" smtClean="0"/>
          </a:p>
          <a:p>
            <a:r>
              <a:rPr lang="en-US" dirty="0" smtClean="0"/>
              <a:t>Select identical hash hits, and extend read to find best match </a:t>
            </a:r>
            <a:endParaRPr lang="en-US" dirty="0"/>
          </a:p>
        </p:txBody>
      </p:sp>
      <p:sp>
        <p:nvSpPr>
          <p:cNvPr id="4" name="TextBox 3"/>
          <p:cNvSpPr txBox="1"/>
          <p:nvPr/>
        </p:nvSpPr>
        <p:spPr>
          <a:xfrm>
            <a:off x="4572000" y="1866900"/>
            <a:ext cx="3952044" cy="369332"/>
          </a:xfrm>
          <a:prstGeom prst="rect">
            <a:avLst/>
          </a:prstGeom>
          <a:noFill/>
        </p:spPr>
        <p:txBody>
          <a:bodyPr wrap="none" rtlCol="0">
            <a:spAutoFit/>
          </a:bodyPr>
          <a:lstStyle/>
          <a:p>
            <a:r>
              <a:rPr lang="en-US" dirty="0" smtClean="0"/>
              <a:t>ACGTACGTAGAGGGATAAGATAGAGAGAG</a:t>
            </a:r>
            <a:endParaRPr lang="en-US" dirty="0"/>
          </a:p>
        </p:txBody>
      </p:sp>
      <p:grpSp>
        <p:nvGrpSpPr>
          <p:cNvPr id="15" name="Group 14"/>
          <p:cNvGrpSpPr/>
          <p:nvPr/>
        </p:nvGrpSpPr>
        <p:grpSpPr>
          <a:xfrm>
            <a:off x="4572000" y="2095500"/>
            <a:ext cx="2994141" cy="1019572"/>
            <a:chOff x="4572000" y="2095500"/>
            <a:chExt cx="2994141" cy="1019572"/>
          </a:xfrm>
        </p:grpSpPr>
        <p:sp>
          <p:nvSpPr>
            <p:cNvPr id="5" name="TextBox 4"/>
            <p:cNvSpPr txBox="1"/>
            <p:nvPr/>
          </p:nvSpPr>
          <p:spPr>
            <a:xfrm>
              <a:off x="4572000" y="2095500"/>
              <a:ext cx="1301062" cy="369332"/>
            </a:xfrm>
            <a:prstGeom prst="rect">
              <a:avLst/>
            </a:prstGeom>
            <a:noFill/>
          </p:spPr>
          <p:txBody>
            <a:bodyPr wrap="none" rtlCol="0">
              <a:spAutoFit/>
            </a:bodyPr>
            <a:lstStyle/>
            <a:p>
              <a:r>
                <a:rPr lang="en-US" dirty="0" smtClean="0">
                  <a:solidFill>
                    <a:srgbClr val="FF0000"/>
                  </a:solidFill>
                </a:rPr>
                <a:t>ACGTACGTA</a:t>
              </a:r>
              <a:endParaRPr lang="en-US" dirty="0">
                <a:solidFill>
                  <a:srgbClr val="FF0000"/>
                </a:solidFill>
              </a:endParaRPr>
            </a:p>
          </p:txBody>
        </p:sp>
        <p:sp>
          <p:nvSpPr>
            <p:cNvPr id="6" name="TextBox 5"/>
            <p:cNvSpPr txBox="1"/>
            <p:nvPr/>
          </p:nvSpPr>
          <p:spPr>
            <a:xfrm>
              <a:off x="4699000" y="2306320"/>
              <a:ext cx="1313886" cy="369332"/>
            </a:xfrm>
            <a:prstGeom prst="rect">
              <a:avLst/>
            </a:prstGeom>
            <a:noFill/>
          </p:spPr>
          <p:txBody>
            <a:bodyPr wrap="none" rtlCol="0">
              <a:spAutoFit/>
            </a:bodyPr>
            <a:lstStyle/>
            <a:p>
              <a:r>
                <a:rPr lang="en-US" dirty="0" smtClean="0">
                  <a:solidFill>
                    <a:srgbClr val="FF0000"/>
                  </a:solidFill>
                </a:rPr>
                <a:t>CGTACGTAG</a:t>
              </a:r>
              <a:endParaRPr lang="en-US" dirty="0">
                <a:solidFill>
                  <a:srgbClr val="FF0000"/>
                </a:solidFill>
              </a:endParaRPr>
            </a:p>
          </p:txBody>
        </p:sp>
        <p:sp>
          <p:nvSpPr>
            <p:cNvPr id="7" name="TextBox 6"/>
            <p:cNvSpPr txBox="1"/>
            <p:nvPr/>
          </p:nvSpPr>
          <p:spPr>
            <a:xfrm>
              <a:off x="4820920" y="2524760"/>
              <a:ext cx="1325556" cy="369332"/>
            </a:xfrm>
            <a:prstGeom prst="rect">
              <a:avLst/>
            </a:prstGeom>
            <a:noFill/>
          </p:spPr>
          <p:txBody>
            <a:bodyPr wrap="none" rtlCol="0">
              <a:spAutoFit/>
            </a:bodyPr>
            <a:lstStyle/>
            <a:p>
              <a:r>
                <a:rPr lang="en-US" dirty="0" smtClean="0">
                  <a:solidFill>
                    <a:srgbClr val="FF0000"/>
                  </a:solidFill>
                </a:rPr>
                <a:t>GTACGTAGA</a:t>
              </a:r>
              <a:endParaRPr lang="en-US" dirty="0">
                <a:solidFill>
                  <a:srgbClr val="FF0000"/>
                </a:solidFill>
              </a:endParaRPr>
            </a:p>
          </p:txBody>
        </p:sp>
        <p:sp>
          <p:nvSpPr>
            <p:cNvPr id="8" name="TextBox 7"/>
            <p:cNvSpPr txBox="1"/>
            <p:nvPr/>
          </p:nvSpPr>
          <p:spPr>
            <a:xfrm>
              <a:off x="4973320" y="2745740"/>
              <a:ext cx="1325043" cy="369332"/>
            </a:xfrm>
            <a:prstGeom prst="rect">
              <a:avLst/>
            </a:prstGeom>
            <a:noFill/>
          </p:spPr>
          <p:txBody>
            <a:bodyPr wrap="none" rtlCol="0">
              <a:spAutoFit/>
            </a:bodyPr>
            <a:lstStyle/>
            <a:p>
              <a:r>
                <a:rPr lang="en-US" dirty="0" smtClean="0">
                  <a:solidFill>
                    <a:srgbClr val="FF0000"/>
                  </a:solidFill>
                </a:rPr>
                <a:t>TACGTAGAG</a:t>
              </a:r>
              <a:endParaRPr lang="en-US" dirty="0">
                <a:solidFill>
                  <a:srgbClr val="FF0000"/>
                </a:solidFill>
              </a:endParaRPr>
            </a:p>
          </p:txBody>
        </p:sp>
        <p:sp>
          <p:nvSpPr>
            <p:cNvPr id="9" name="TextBox 8"/>
            <p:cNvSpPr txBox="1"/>
            <p:nvPr/>
          </p:nvSpPr>
          <p:spPr>
            <a:xfrm>
              <a:off x="5829300" y="2095500"/>
              <a:ext cx="1373196" cy="369332"/>
            </a:xfrm>
            <a:prstGeom prst="rect">
              <a:avLst/>
            </a:prstGeom>
            <a:noFill/>
          </p:spPr>
          <p:txBody>
            <a:bodyPr wrap="none" rtlCol="0">
              <a:spAutoFit/>
            </a:bodyPr>
            <a:lstStyle/>
            <a:p>
              <a:r>
                <a:rPr lang="en-US" dirty="0" smtClean="0">
                  <a:solidFill>
                    <a:srgbClr val="FF0000"/>
                  </a:solidFill>
                </a:rPr>
                <a:t>AGGGATAAG</a:t>
              </a:r>
              <a:endParaRPr lang="en-US" dirty="0">
                <a:solidFill>
                  <a:srgbClr val="FF0000"/>
                </a:solidFill>
              </a:endParaRPr>
            </a:p>
          </p:txBody>
        </p:sp>
        <p:sp>
          <p:nvSpPr>
            <p:cNvPr id="10" name="TextBox 9"/>
            <p:cNvSpPr txBox="1"/>
            <p:nvPr/>
          </p:nvSpPr>
          <p:spPr>
            <a:xfrm>
              <a:off x="5969000" y="2306320"/>
              <a:ext cx="1374864" cy="369332"/>
            </a:xfrm>
            <a:prstGeom prst="rect">
              <a:avLst/>
            </a:prstGeom>
            <a:noFill/>
          </p:spPr>
          <p:txBody>
            <a:bodyPr wrap="none" rtlCol="0">
              <a:spAutoFit/>
            </a:bodyPr>
            <a:lstStyle/>
            <a:p>
              <a:r>
                <a:rPr lang="en-US" dirty="0" smtClean="0">
                  <a:solidFill>
                    <a:srgbClr val="FF0000"/>
                  </a:solidFill>
                </a:rPr>
                <a:t>GGGATAAGA</a:t>
              </a:r>
              <a:endParaRPr lang="en-US" dirty="0">
                <a:solidFill>
                  <a:srgbClr val="FF0000"/>
                </a:solidFill>
              </a:endParaRPr>
            </a:p>
          </p:txBody>
        </p:sp>
        <p:sp>
          <p:nvSpPr>
            <p:cNvPr id="11" name="TextBox 10"/>
            <p:cNvSpPr txBox="1"/>
            <p:nvPr/>
          </p:nvSpPr>
          <p:spPr>
            <a:xfrm>
              <a:off x="6116320" y="2524760"/>
              <a:ext cx="1323183" cy="369332"/>
            </a:xfrm>
            <a:prstGeom prst="rect">
              <a:avLst/>
            </a:prstGeom>
            <a:noFill/>
          </p:spPr>
          <p:txBody>
            <a:bodyPr wrap="none" rtlCol="0">
              <a:spAutoFit/>
            </a:bodyPr>
            <a:lstStyle/>
            <a:p>
              <a:r>
                <a:rPr lang="en-US" dirty="0" smtClean="0">
                  <a:solidFill>
                    <a:srgbClr val="FF0000"/>
                  </a:solidFill>
                </a:rPr>
                <a:t>GGATAAGAT</a:t>
              </a:r>
              <a:endParaRPr lang="en-US" dirty="0">
                <a:solidFill>
                  <a:srgbClr val="FF0000"/>
                </a:solidFill>
              </a:endParaRPr>
            </a:p>
          </p:txBody>
        </p:sp>
        <p:sp>
          <p:nvSpPr>
            <p:cNvPr id="12" name="TextBox 11"/>
            <p:cNvSpPr txBox="1"/>
            <p:nvPr/>
          </p:nvSpPr>
          <p:spPr>
            <a:xfrm>
              <a:off x="6273800" y="2745740"/>
              <a:ext cx="1292341" cy="369332"/>
            </a:xfrm>
            <a:prstGeom prst="rect">
              <a:avLst/>
            </a:prstGeom>
            <a:noFill/>
          </p:spPr>
          <p:txBody>
            <a:bodyPr wrap="none" rtlCol="0">
              <a:spAutoFit/>
            </a:bodyPr>
            <a:lstStyle/>
            <a:p>
              <a:r>
                <a:rPr lang="en-US" dirty="0" smtClean="0">
                  <a:solidFill>
                    <a:srgbClr val="FF0000"/>
                  </a:solidFill>
                </a:rPr>
                <a:t>GATAAGATA</a:t>
              </a:r>
              <a:endParaRPr lang="en-US" dirty="0">
                <a:solidFill>
                  <a:srgbClr val="FF0000"/>
                </a:solidFill>
              </a:endParaRPr>
            </a:p>
          </p:txBody>
        </p:sp>
      </p:grpSp>
      <p:sp>
        <p:nvSpPr>
          <p:cNvPr id="14" name="TextBox 13"/>
          <p:cNvSpPr txBox="1"/>
          <p:nvPr/>
        </p:nvSpPr>
        <p:spPr>
          <a:xfrm>
            <a:off x="4200525" y="3457575"/>
            <a:ext cx="4739695" cy="646331"/>
          </a:xfrm>
          <a:prstGeom prst="rect">
            <a:avLst/>
          </a:prstGeom>
          <a:noFill/>
        </p:spPr>
        <p:txBody>
          <a:bodyPr wrap="none" rtlCol="0">
            <a:spAutoFit/>
          </a:bodyPr>
          <a:lstStyle/>
          <a:p>
            <a:r>
              <a:rPr lang="en-US" dirty="0" smtClean="0"/>
              <a:t>for </a:t>
            </a:r>
            <a:r>
              <a:rPr lang="en-US" dirty="0" err="1" smtClean="0"/>
              <a:t>i</a:t>
            </a:r>
            <a:r>
              <a:rPr lang="en-US" dirty="0" smtClean="0"/>
              <a:t> in </a:t>
            </a:r>
            <a:r>
              <a:rPr lang="en-US" dirty="0" err="1" smtClean="0"/>
              <a:t>kmer_string</a:t>
            </a:r>
            <a:r>
              <a:rPr lang="en-US" dirty="0" smtClean="0"/>
              <a:t>:</a:t>
            </a:r>
          </a:p>
          <a:p>
            <a:r>
              <a:rPr lang="en-US" dirty="0" smtClean="0"/>
              <a:t>	Hash long = (long &lt;&lt; 5) + hash + </a:t>
            </a:r>
            <a:r>
              <a:rPr lang="en-US" dirty="0" err="1" smtClean="0"/>
              <a:t>int_value</a:t>
            </a:r>
            <a:r>
              <a:rPr lang="en-US" dirty="0" smtClean="0"/>
              <a:t>(</a:t>
            </a:r>
            <a:r>
              <a:rPr lang="en-US" dirty="0" err="1" smtClean="0"/>
              <a:t>i</a:t>
            </a:r>
            <a:r>
              <a:rPr lang="en-US" dirty="0" smtClean="0"/>
              <a:t>)</a:t>
            </a:r>
            <a:endParaRPr lang="en-US" dirty="0"/>
          </a:p>
        </p:txBody>
      </p:sp>
      <p:grpSp>
        <p:nvGrpSpPr>
          <p:cNvPr id="32" name="Group 31"/>
          <p:cNvGrpSpPr/>
          <p:nvPr/>
        </p:nvGrpSpPr>
        <p:grpSpPr>
          <a:xfrm>
            <a:off x="4343400" y="4267200"/>
            <a:ext cx="3719031" cy="1931432"/>
            <a:chOff x="4343400" y="4267200"/>
            <a:chExt cx="3719031" cy="1931432"/>
          </a:xfrm>
        </p:grpSpPr>
        <p:sp>
          <p:nvSpPr>
            <p:cNvPr id="16" name="TextBox 15"/>
            <p:cNvSpPr txBox="1"/>
            <p:nvPr/>
          </p:nvSpPr>
          <p:spPr>
            <a:xfrm>
              <a:off x="5373370" y="5022215"/>
              <a:ext cx="1325043" cy="369332"/>
            </a:xfrm>
            <a:prstGeom prst="rect">
              <a:avLst/>
            </a:prstGeom>
            <a:noFill/>
            <a:ln>
              <a:solidFill>
                <a:schemeClr val="tx1"/>
              </a:solidFill>
            </a:ln>
          </p:spPr>
          <p:txBody>
            <a:bodyPr wrap="none" rtlCol="0">
              <a:spAutoFit/>
            </a:bodyPr>
            <a:lstStyle/>
            <a:p>
              <a:r>
                <a:rPr lang="en-US" dirty="0" smtClean="0">
                  <a:solidFill>
                    <a:srgbClr val="FF0000"/>
                  </a:solidFill>
                </a:rPr>
                <a:t>TACGTAGAG</a:t>
              </a:r>
              <a:endParaRPr lang="en-US" dirty="0">
                <a:solidFill>
                  <a:srgbClr val="FF0000"/>
                </a:solidFill>
              </a:endParaRPr>
            </a:p>
          </p:txBody>
        </p:sp>
        <p:cxnSp>
          <p:nvCxnSpPr>
            <p:cNvPr id="18" name="Straight Connector 17"/>
            <p:cNvCxnSpPr/>
            <p:nvPr/>
          </p:nvCxnSpPr>
          <p:spPr>
            <a:xfrm flipH="1" flipV="1">
              <a:off x="4991100" y="4648200"/>
              <a:ext cx="400050" cy="3619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010150" y="5410200"/>
              <a:ext cx="542925" cy="4286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6" idx="3"/>
            </p:cNvCxnSpPr>
            <p:nvPr/>
          </p:nvCxnSpPr>
          <p:spPr>
            <a:xfrm>
              <a:off x="6698413" y="5206881"/>
              <a:ext cx="540587" cy="2033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343400" y="4267200"/>
              <a:ext cx="823431" cy="369332"/>
            </a:xfrm>
            <a:prstGeom prst="rect">
              <a:avLst/>
            </a:prstGeom>
            <a:noFill/>
            <a:ln>
              <a:solidFill>
                <a:schemeClr val="tx1"/>
              </a:solidFill>
            </a:ln>
          </p:spPr>
          <p:txBody>
            <a:bodyPr wrap="none" rtlCol="0">
              <a:spAutoFit/>
            </a:bodyPr>
            <a:lstStyle/>
            <a:p>
              <a:r>
                <a:rPr lang="en-US" dirty="0" smtClean="0"/>
                <a:t>Read 1</a:t>
              </a:r>
              <a:endParaRPr lang="en-US" dirty="0"/>
            </a:p>
          </p:txBody>
        </p:sp>
        <p:sp>
          <p:nvSpPr>
            <p:cNvPr id="26" name="TextBox 25"/>
            <p:cNvSpPr txBox="1"/>
            <p:nvPr/>
          </p:nvSpPr>
          <p:spPr>
            <a:xfrm>
              <a:off x="4524375" y="5829300"/>
              <a:ext cx="823431" cy="369332"/>
            </a:xfrm>
            <a:prstGeom prst="rect">
              <a:avLst/>
            </a:prstGeom>
            <a:noFill/>
            <a:ln>
              <a:solidFill>
                <a:schemeClr val="tx1"/>
              </a:solidFill>
            </a:ln>
          </p:spPr>
          <p:txBody>
            <a:bodyPr wrap="none" rtlCol="0">
              <a:spAutoFit/>
            </a:bodyPr>
            <a:lstStyle/>
            <a:p>
              <a:r>
                <a:rPr lang="en-US" dirty="0" smtClean="0"/>
                <a:t>Read 2</a:t>
              </a:r>
              <a:endParaRPr lang="en-US" dirty="0"/>
            </a:p>
          </p:txBody>
        </p:sp>
        <p:sp>
          <p:nvSpPr>
            <p:cNvPr id="27" name="TextBox 26"/>
            <p:cNvSpPr txBox="1"/>
            <p:nvPr/>
          </p:nvSpPr>
          <p:spPr>
            <a:xfrm>
              <a:off x="7239000" y="5381625"/>
              <a:ext cx="823431" cy="369332"/>
            </a:xfrm>
            <a:prstGeom prst="rect">
              <a:avLst/>
            </a:prstGeom>
            <a:noFill/>
            <a:ln>
              <a:solidFill>
                <a:schemeClr val="tx1"/>
              </a:solidFill>
            </a:ln>
          </p:spPr>
          <p:txBody>
            <a:bodyPr wrap="none" rtlCol="0">
              <a:spAutoFit/>
            </a:bodyPr>
            <a:lstStyle/>
            <a:p>
              <a:r>
                <a:rPr lang="en-US" dirty="0" smtClean="0"/>
                <a:t>Read 3</a:t>
              </a:r>
              <a:endParaRPr lang="en-US" dirty="0"/>
            </a:p>
          </p:txBody>
        </p:sp>
      </p:grpSp>
      <p:sp>
        <p:nvSpPr>
          <p:cNvPr id="29" name="TextBox 28"/>
          <p:cNvSpPr txBox="1"/>
          <p:nvPr/>
        </p:nvSpPr>
        <p:spPr>
          <a:xfrm>
            <a:off x="5114925" y="4267200"/>
            <a:ext cx="886653" cy="369332"/>
          </a:xfrm>
          <a:prstGeom prst="rect">
            <a:avLst/>
          </a:prstGeom>
          <a:noFill/>
        </p:spPr>
        <p:txBody>
          <a:bodyPr wrap="none" rtlCol="0">
            <a:spAutoFit/>
          </a:bodyPr>
          <a:lstStyle/>
          <a:p>
            <a:r>
              <a:rPr lang="en-US" dirty="0" smtClean="0"/>
              <a:t>CTACTA</a:t>
            </a:r>
            <a:endParaRPr lang="en-US" dirty="0"/>
          </a:p>
        </p:txBody>
      </p:sp>
      <p:sp>
        <p:nvSpPr>
          <p:cNvPr id="30" name="TextBox 29"/>
          <p:cNvSpPr txBox="1"/>
          <p:nvPr/>
        </p:nvSpPr>
        <p:spPr>
          <a:xfrm>
            <a:off x="5334000" y="5829300"/>
            <a:ext cx="736805" cy="369332"/>
          </a:xfrm>
          <a:prstGeom prst="rect">
            <a:avLst/>
          </a:prstGeom>
          <a:noFill/>
        </p:spPr>
        <p:txBody>
          <a:bodyPr wrap="none" rtlCol="0">
            <a:spAutoFit/>
          </a:bodyPr>
          <a:lstStyle/>
          <a:p>
            <a:r>
              <a:rPr lang="en-US" dirty="0" smtClean="0"/>
              <a:t>TTTAT</a:t>
            </a:r>
            <a:endParaRPr lang="en-US" dirty="0"/>
          </a:p>
        </p:txBody>
      </p:sp>
      <p:sp>
        <p:nvSpPr>
          <p:cNvPr id="31" name="TextBox 30"/>
          <p:cNvSpPr txBox="1"/>
          <p:nvPr/>
        </p:nvSpPr>
        <p:spPr>
          <a:xfrm>
            <a:off x="8048059" y="5372100"/>
            <a:ext cx="1095941" cy="369332"/>
          </a:xfrm>
          <a:prstGeom prst="rect">
            <a:avLst/>
          </a:prstGeom>
          <a:noFill/>
        </p:spPr>
        <p:txBody>
          <a:bodyPr wrap="none" rtlCol="0">
            <a:spAutoFit/>
          </a:bodyPr>
          <a:lstStyle/>
          <a:p>
            <a:r>
              <a:rPr lang="en-US" dirty="0" smtClean="0">
                <a:solidFill>
                  <a:srgbClr val="FF0000"/>
                </a:solidFill>
              </a:rPr>
              <a:t>GGATAAG</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9" grpId="0"/>
      <p:bldP spid="3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Unitig</a:t>
            </a:r>
            <a:r>
              <a:rPr lang="en-US" dirty="0" smtClean="0"/>
              <a:t> definition</a:t>
            </a:r>
            <a:endParaRPr lang="en-US" dirty="0"/>
          </a:p>
        </p:txBody>
      </p:sp>
      <p:sp>
        <p:nvSpPr>
          <p:cNvPr id="3" name="Content Placeholder 2"/>
          <p:cNvSpPr>
            <a:spLocks noGrp="1"/>
          </p:cNvSpPr>
          <p:nvPr>
            <p:ph idx="1"/>
          </p:nvPr>
        </p:nvSpPr>
        <p:spPr>
          <a:xfrm>
            <a:off x="628650" y="1825625"/>
            <a:ext cx="7886700" cy="2873375"/>
          </a:xfrm>
        </p:spPr>
        <p:txBody>
          <a:bodyPr>
            <a:normAutofit fontScale="92500" lnSpcReduction="20000"/>
          </a:bodyPr>
          <a:lstStyle/>
          <a:p>
            <a:r>
              <a:rPr lang="en-US" dirty="0" smtClean="0"/>
              <a:t>Is a type of “</a:t>
            </a:r>
            <a:r>
              <a:rPr lang="en-US" dirty="0" err="1" smtClean="0"/>
              <a:t>Contig</a:t>
            </a:r>
            <a:r>
              <a:rPr lang="en-US" dirty="0" smtClean="0"/>
              <a:t>”</a:t>
            </a:r>
          </a:p>
          <a:p>
            <a:pPr lvl="1"/>
            <a:r>
              <a:rPr lang="en-US" dirty="0" err="1" smtClean="0"/>
              <a:t>Contig</a:t>
            </a:r>
            <a:r>
              <a:rPr lang="en-US" dirty="0" smtClean="0"/>
              <a:t> = “contiguous sequence” or mapping of sequential DNA bases without interruption</a:t>
            </a:r>
          </a:p>
          <a:p>
            <a:pPr lvl="1"/>
            <a:endParaRPr lang="en-US" dirty="0" smtClean="0"/>
          </a:p>
          <a:p>
            <a:r>
              <a:rPr lang="en-US" dirty="0" err="1" smtClean="0"/>
              <a:t>Unitig</a:t>
            </a:r>
            <a:r>
              <a:rPr lang="en-US" dirty="0" smtClean="0"/>
              <a:t>: Maximal interval sub-graph of the graph of all fragment overlaps with no conflicting overlaps to an interior vertex</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Unitigs</a:t>
            </a:r>
            <a:r>
              <a:rPr lang="en-US" dirty="0" smtClean="0"/>
              <a:t> do not attempt to resolve repeats</a:t>
            </a:r>
            <a:endParaRPr lang="en-US" dirty="0"/>
          </a:p>
        </p:txBody>
      </p:sp>
      <p:pic>
        <p:nvPicPr>
          <p:cNvPr id="68610" name="Picture 2" descr="https://d2ufo47lrtsv5s.cloudfront.net/content/sci/287/5461/2196/F3.large.jpg?width=800&amp;height=600&amp;carousel=1"/>
          <p:cNvPicPr>
            <a:picLocks noChangeAspect="1" noChangeArrowheads="1"/>
          </p:cNvPicPr>
          <p:nvPr/>
        </p:nvPicPr>
        <p:blipFill>
          <a:blip r:embed="rId2" cstate="print"/>
          <a:srcRect/>
          <a:stretch>
            <a:fillRect/>
          </a:stretch>
        </p:blipFill>
        <p:spPr bwMode="auto">
          <a:xfrm>
            <a:off x="854075" y="2076805"/>
            <a:ext cx="7235825" cy="420017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Scaffolding: tying </a:t>
            </a:r>
            <a:r>
              <a:rPr lang="en-US" dirty="0" err="1" smtClean="0"/>
              <a:t>Contigs</a:t>
            </a:r>
            <a:r>
              <a:rPr lang="en-US" dirty="0" smtClean="0"/>
              <a:t> together</a:t>
            </a:r>
            <a:endParaRPr lang="en-US" dirty="0"/>
          </a:p>
        </p:txBody>
      </p:sp>
      <p:sp>
        <p:nvSpPr>
          <p:cNvPr id="3" name="Content Placeholder 2"/>
          <p:cNvSpPr>
            <a:spLocks noGrp="1"/>
          </p:cNvSpPr>
          <p:nvPr>
            <p:ph idx="1"/>
          </p:nvPr>
        </p:nvSpPr>
        <p:spPr/>
        <p:txBody>
          <a:bodyPr/>
          <a:lstStyle/>
          <a:p>
            <a:r>
              <a:rPr lang="en-US" dirty="0" smtClean="0"/>
              <a:t>A Scaffold is an ordered arrangement of </a:t>
            </a:r>
            <a:r>
              <a:rPr lang="en-US" dirty="0" err="1" smtClean="0"/>
              <a:t>contigs</a:t>
            </a:r>
            <a:r>
              <a:rPr lang="en-US" dirty="0" smtClean="0"/>
              <a:t> that does not have direct, confident continuation of nucleotide sequence</a:t>
            </a:r>
            <a:endParaRPr lang="en-US" dirty="0"/>
          </a:p>
        </p:txBody>
      </p:sp>
      <p:pic>
        <p:nvPicPr>
          <p:cNvPr id="70658" name="Picture 2" descr="https://d2ufo47lrtsv5s.cloudfront.net/content/sci/287/5461/2196/F4.large.jpg?width=800&amp;height=600&amp;carousel=1"/>
          <p:cNvPicPr>
            <a:picLocks noChangeAspect="1" noChangeArrowheads="1"/>
          </p:cNvPicPr>
          <p:nvPr/>
        </p:nvPicPr>
        <p:blipFill>
          <a:blip r:embed="rId2" cstate="print"/>
          <a:srcRect/>
          <a:stretch>
            <a:fillRect/>
          </a:stretch>
        </p:blipFill>
        <p:spPr bwMode="auto">
          <a:xfrm>
            <a:off x="590550" y="3343275"/>
            <a:ext cx="8000252" cy="31813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problems arose!!!</a:t>
            </a:r>
            <a:endParaRPr lang="en-US" dirty="0"/>
          </a:p>
        </p:txBody>
      </p:sp>
      <p:sp>
        <p:nvSpPr>
          <p:cNvPr id="3" name="Content Placeholder 2"/>
          <p:cNvSpPr>
            <a:spLocks noGrp="1"/>
          </p:cNvSpPr>
          <p:nvPr>
            <p:ph idx="1"/>
          </p:nvPr>
        </p:nvSpPr>
        <p:spPr>
          <a:xfrm>
            <a:off x="628650" y="1825625"/>
            <a:ext cx="4288583" cy="4351338"/>
          </a:xfrm>
        </p:spPr>
        <p:txBody>
          <a:bodyPr>
            <a:normAutofit fontScale="92500" lnSpcReduction="20000"/>
          </a:bodyPr>
          <a:lstStyle/>
          <a:p>
            <a:r>
              <a:rPr lang="en-US" dirty="0"/>
              <a:t>“Dark Matter” of the genome</a:t>
            </a:r>
          </a:p>
          <a:p>
            <a:pPr lvl="1"/>
            <a:r>
              <a:rPr lang="en-US" dirty="0"/>
              <a:t>Long repeats</a:t>
            </a:r>
          </a:p>
          <a:p>
            <a:pPr lvl="1"/>
            <a:r>
              <a:rPr lang="en-US" dirty="0"/>
              <a:t>Heterochromatin</a:t>
            </a:r>
          </a:p>
          <a:p>
            <a:pPr lvl="1"/>
            <a:endParaRPr lang="en-US" dirty="0"/>
          </a:p>
          <a:p>
            <a:pPr lvl="1"/>
            <a:endParaRPr lang="en-US" dirty="0"/>
          </a:p>
          <a:p>
            <a:r>
              <a:rPr lang="en-US" dirty="0" err="1"/>
              <a:t>Misassemblies</a:t>
            </a:r>
            <a:r>
              <a:rPr lang="en-US" dirty="0"/>
              <a:t>!</a:t>
            </a:r>
          </a:p>
          <a:p>
            <a:pPr lvl="1"/>
            <a:r>
              <a:rPr lang="en-US" dirty="0"/>
              <a:t>Incorrect nucleotide order</a:t>
            </a:r>
          </a:p>
          <a:p>
            <a:pPr lvl="1"/>
            <a:r>
              <a:rPr lang="en-US" dirty="0"/>
              <a:t>3.3 every </a:t>
            </a:r>
            <a:r>
              <a:rPr lang="en-US" dirty="0" err="1"/>
              <a:t>Megabase</a:t>
            </a:r>
            <a:endParaRPr lang="en-US" dirty="0"/>
          </a:p>
          <a:p>
            <a:pPr lvl="1"/>
            <a:endParaRPr lang="en-US" dirty="0"/>
          </a:p>
        </p:txBody>
      </p:sp>
      <p:pic>
        <p:nvPicPr>
          <p:cNvPr id="5" name="Picture 2" descr="http://www.discoveryandinnovation.com/BIOL202/notes/images/mitotic_heterochromatin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67943" y="1417623"/>
            <a:ext cx="4048062" cy="3036048"/>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Figure 2: Correction of rheMac2 SHE gene misassembly in MacaM. A. rheMac2 genome. Exons 1, 2, 4, 5 and 6 of the Src homology 2 domain containing E. (SHE) gene are contained within scaffold NW_001108937.1. Exon 3 of this gene was assigned to scaffold NW_001218118.1. Scaffold NW_001108937.1 was correctly assigned to chromosome 1. However, scaffold NW_001218118.1 was mistakenly assigned to chromosome X. This resulted in an annotation of the rhesus SHE gene with missing sequence (corresponding to exon 3). Additional details on the misassembly of this gene in rheMac2 can be found in 3. B. MacaM genome. All 6 exons of the SHE gene were found on scaffold 2317188291 of the MacaM assembly."/>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47717"/>
          <a:stretch/>
        </p:blipFill>
        <p:spPr bwMode="auto">
          <a:xfrm>
            <a:off x="4086938" y="5706172"/>
            <a:ext cx="4898052" cy="10153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9369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20482" name="Picture 2" descr="Image7"/>
          <p:cNvPicPr>
            <a:picLocks noChangeAspect="1" noChangeArrowheads="1"/>
          </p:cNvPicPr>
          <p:nvPr/>
        </p:nvPicPr>
        <p:blipFill>
          <a:blip r:embed="rId3" cstate="print"/>
          <a:srcRect/>
          <a:stretch>
            <a:fillRect/>
          </a:stretch>
        </p:blipFill>
        <p:spPr bwMode="auto">
          <a:xfrm>
            <a:off x="4076491" y="0"/>
            <a:ext cx="4524375" cy="6858000"/>
          </a:xfrm>
          <a:prstGeom prst="rect">
            <a:avLst/>
          </a:prstGeom>
          <a:noFill/>
          <a:ln w="9525">
            <a:noFill/>
            <a:miter lim="800000"/>
            <a:headEnd/>
            <a:tailEnd/>
          </a:ln>
        </p:spPr>
      </p:pic>
      <p:sp>
        <p:nvSpPr>
          <p:cNvPr id="3" name="TextBox 2"/>
          <p:cNvSpPr txBox="1"/>
          <p:nvPr/>
        </p:nvSpPr>
        <p:spPr>
          <a:xfrm>
            <a:off x="129396" y="6519446"/>
            <a:ext cx="9014604" cy="338554"/>
          </a:xfrm>
          <a:prstGeom prst="rect">
            <a:avLst/>
          </a:prstGeom>
          <a:noFill/>
        </p:spPr>
        <p:txBody>
          <a:bodyPr wrap="square" rtlCol="0">
            <a:spAutoFit/>
          </a:bodyPr>
          <a:lstStyle/>
          <a:p>
            <a:r>
              <a:rPr lang="en-US" sz="800" dirty="0">
                <a:solidFill>
                  <a:schemeClr val="bg1"/>
                </a:solidFill>
              </a:rPr>
              <a:t>Slide from University of Colorado Denver lecture: http://www.ucdenver.edu/academics/colleges/medicalschool/departments/biochemistry/GraduatePrograms/genomics/Documents/Human%20Genome%20Lect%20020912abridged.ppt </a:t>
            </a:r>
          </a:p>
        </p:txBody>
      </p:sp>
      <p:sp>
        <p:nvSpPr>
          <p:cNvPr id="4" name="TextBox 3"/>
          <p:cNvSpPr txBox="1"/>
          <p:nvPr/>
        </p:nvSpPr>
        <p:spPr>
          <a:xfrm>
            <a:off x="310551" y="1173192"/>
            <a:ext cx="3648974" cy="1569660"/>
          </a:xfrm>
          <a:prstGeom prst="rect">
            <a:avLst/>
          </a:prstGeom>
          <a:noFill/>
        </p:spPr>
        <p:txBody>
          <a:bodyPr wrap="square" rtlCol="0">
            <a:spAutoFit/>
          </a:bodyPr>
          <a:lstStyle/>
          <a:p>
            <a:r>
              <a:rPr lang="en-US" sz="3200" dirty="0">
                <a:solidFill>
                  <a:schemeClr val="bg1"/>
                </a:solidFill>
              </a:rPr>
              <a:t>The Y chromosome took quite a while to complete!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t>
            </a:r>
            <a:r>
              <a:rPr lang="en-US" dirty="0"/>
              <a:t>we got out of genome assembly</a:t>
            </a:r>
          </a:p>
        </p:txBody>
      </p:sp>
      <p:sp>
        <p:nvSpPr>
          <p:cNvPr id="3" name="Content Placeholder 2"/>
          <p:cNvSpPr>
            <a:spLocks noGrp="1"/>
          </p:cNvSpPr>
          <p:nvPr>
            <p:ph idx="1"/>
          </p:nvPr>
        </p:nvSpPr>
        <p:spPr/>
        <p:txBody>
          <a:bodyPr/>
          <a:lstStyle/>
          <a:p>
            <a:r>
              <a:rPr lang="en-US" dirty="0"/>
              <a:t>Dispelling misconceptions about genes</a:t>
            </a:r>
            <a:br>
              <a:rPr lang="en-US" dirty="0"/>
            </a:br>
            <a:endParaRPr lang="en-US" dirty="0"/>
          </a:p>
          <a:p>
            <a:r>
              <a:rPr lang="en-US" dirty="0"/>
              <a:t>Accurate, high resolution physical map distances of genes</a:t>
            </a:r>
            <a:br>
              <a:rPr lang="en-US" dirty="0"/>
            </a:br>
            <a:endParaRPr lang="en-US" dirty="0"/>
          </a:p>
          <a:p>
            <a:r>
              <a:rPr lang="en-US" dirty="0"/>
              <a:t>A tool for further genetic analysis</a:t>
            </a:r>
          </a:p>
        </p:txBody>
      </p:sp>
    </p:spTree>
    <p:extLst>
      <p:ext uri="{BB962C8B-B14F-4D97-AF65-F5344CB8AC3E}">
        <p14:creationId xmlns:p14="http://schemas.microsoft.com/office/powerpoint/2010/main" xmlns="" val="35166962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 content</a:t>
            </a:r>
          </a:p>
        </p:txBody>
      </p:sp>
      <p:sp>
        <p:nvSpPr>
          <p:cNvPr id="3" name="Content Placeholder 2"/>
          <p:cNvSpPr>
            <a:spLocks noGrp="1"/>
          </p:cNvSpPr>
          <p:nvPr>
            <p:ph idx="1"/>
          </p:nvPr>
        </p:nvSpPr>
        <p:spPr/>
        <p:txBody>
          <a:bodyPr>
            <a:normAutofit fontScale="85000" lnSpcReduction="10000"/>
          </a:bodyPr>
          <a:lstStyle/>
          <a:p>
            <a:r>
              <a:rPr lang="en-US" dirty="0"/>
              <a:t>Human genome has ~20,000 protein coding genes</a:t>
            </a:r>
          </a:p>
          <a:p>
            <a:pPr lvl="1"/>
            <a:r>
              <a:rPr lang="en-US" dirty="0"/>
              <a:t>Expected &gt; 35,000 genes</a:t>
            </a:r>
          </a:p>
          <a:p>
            <a:pPr lvl="1"/>
            <a:r>
              <a:rPr lang="en-US" dirty="0"/>
              <a:t>Cattle has ~20,000 protein coding genes</a:t>
            </a:r>
          </a:p>
          <a:p>
            <a:pPr lvl="1"/>
            <a:r>
              <a:rPr lang="en-US" dirty="0"/>
              <a:t>Chicken has ~15,000 protein coding genes</a:t>
            </a:r>
          </a:p>
          <a:p>
            <a:pPr lvl="1"/>
            <a:endParaRPr lang="en-US" dirty="0"/>
          </a:p>
          <a:p>
            <a:r>
              <a:rPr lang="en-US" dirty="0"/>
              <a:t>Pseudogene content</a:t>
            </a:r>
          </a:p>
          <a:p>
            <a:pPr lvl="1"/>
            <a:r>
              <a:rPr lang="en-US" dirty="0"/>
              <a:t>A gene that has been mutated beyond discernable function</a:t>
            </a:r>
          </a:p>
          <a:p>
            <a:pPr lvl="1"/>
            <a:r>
              <a:rPr lang="en-US" dirty="0"/>
              <a:t>Human: 14,453</a:t>
            </a:r>
          </a:p>
          <a:p>
            <a:pPr lvl="1"/>
            <a:r>
              <a:rPr lang="en-US" dirty="0"/>
              <a:t>Cattle: 797</a:t>
            </a:r>
          </a:p>
          <a:p>
            <a:pPr lvl="1"/>
            <a:r>
              <a:rPr lang="en-US" dirty="0"/>
              <a:t>Chicken: 42</a:t>
            </a:r>
          </a:p>
        </p:txBody>
      </p:sp>
    </p:spTree>
    <p:extLst>
      <p:ext uri="{BB962C8B-B14F-4D97-AF65-F5344CB8AC3E}">
        <p14:creationId xmlns:p14="http://schemas.microsoft.com/office/powerpoint/2010/main" xmlns="" val="72410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large proportion of genes have </a:t>
            </a:r>
            <a:r>
              <a:rPr lang="en-US" dirty="0" err="1"/>
              <a:t>uknown</a:t>
            </a:r>
            <a:r>
              <a:rPr lang="en-US" dirty="0"/>
              <a:t> function</a:t>
            </a:r>
          </a:p>
        </p:txBody>
      </p:sp>
      <p:pic>
        <p:nvPicPr>
          <p:cNvPr id="1026" name="Picture 2" descr="genome structur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8650" y="1707812"/>
            <a:ext cx="7620000" cy="477202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3097764" y="6492774"/>
            <a:ext cx="6125588" cy="276999"/>
          </a:xfrm>
          <a:prstGeom prst="rect">
            <a:avLst/>
          </a:prstGeom>
          <a:noFill/>
        </p:spPr>
        <p:txBody>
          <a:bodyPr wrap="none" rtlCol="0">
            <a:spAutoFit/>
          </a:bodyPr>
          <a:lstStyle/>
          <a:p>
            <a:r>
              <a:rPr lang="en-US" sz="1200" dirty="0"/>
              <a:t>Image accessed from: http://www.discoveryandinnovation.com/BIOL202/notes/lecture24.html</a:t>
            </a:r>
          </a:p>
        </p:txBody>
      </p:sp>
    </p:spTree>
    <p:extLst>
      <p:ext uri="{BB962C8B-B14F-4D97-AF65-F5344CB8AC3E}">
        <p14:creationId xmlns:p14="http://schemas.microsoft.com/office/powerpoint/2010/main" xmlns="" val="1713348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 genome assemblies: definition</a:t>
            </a:r>
          </a:p>
        </p:txBody>
      </p:sp>
      <p:sp>
        <p:nvSpPr>
          <p:cNvPr id="3" name="Content Placeholder 2"/>
          <p:cNvSpPr>
            <a:spLocks noGrp="1"/>
          </p:cNvSpPr>
          <p:nvPr>
            <p:ph idx="1"/>
          </p:nvPr>
        </p:nvSpPr>
        <p:spPr>
          <a:xfrm>
            <a:off x="539750" y="1625599"/>
            <a:ext cx="7886700" cy="4664075"/>
          </a:xfrm>
        </p:spPr>
        <p:txBody>
          <a:bodyPr/>
          <a:lstStyle/>
          <a:p>
            <a:r>
              <a:rPr lang="en-US" dirty="0"/>
              <a:t>Database of ordered nucleotides</a:t>
            </a:r>
          </a:p>
          <a:p>
            <a:endParaRPr lang="en-US" dirty="0"/>
          </a:p>
          <a:p>
            <a:endParaRPr lang="en-US" dirty="0"/>
          </a:p>
          <a:p>
            <a:endParaRPr lang="en-US" dirty="0" smtClean="0"/>
          </a:p>
          <a:p>
            <a:r>
              <a:rPr lang="en-US" dirty="0" smtClean="0"/>
              <a:t>Ideally </a:t>
            </a:r>
            <a:r>
              <a:rPr lang="en-US" dirty="0"/>
              <a:t>Representative</a:t>
            </a:r>
          </a:p>
        </p:txBody>
      </p:sp>
      <p:pic>
        <p:nvPicPr>
          <p:cNvPr id="1027" name="Picture 3"/>
          <p:cNvPicPr>
            <a:picLocks noChangeAspect="1" noChangeArrowheads="1"/>
          </p:cNvPicPr>
          <p:nvPr/>
        </p:nvPicPr>
        <p:blipFill>
          <a:blip r:embed="rId2" cstate="print"/>
          <a:srcRect r="16667"/>
          <a:stretch>
            <a:fillRect/>
          </a:stretch>
        </p:blipFill>
        <p:spPr bwMode="auto">
          <a:xfrm>
            <a:off x="430246" y="2224089"/>
            <a:ext cx="8132730" cy="1647031"/>
          </a:xfrm>
          <a:prstGeom prst="rect">
            <a:avLst/>
          </a:prstGeom>
          <a:noFill/>
          <a:ln w="9525">
            <a:solidFill>
              <a:schemeClr val="accent1"/>
            </a:solidFill>
            <a:miter lim="800000"/>
            <a:headEnd/>
            <a:tailEnd/>
          </a:ln>
        </p:spPr>
      </p:pic>
      <p:pic>
        <p:nvPicPr>
          <p:cNvPr id="36866" name="Picture 2" descr="http://image.slidesharecdn.com/131120-pacbio-user-meeting-london-131127080629-phpapp02/95/improving-and-validating-the-atlantic-cod-genome-assembly-using-pacbio-33-638.jpg?cb=1385539773"/>
          <p:cNvPicPr>
            <a:picLocks noChangeAspect="1" noChangeArrowheads="1"/>
          </p:cNvPicPr>
          <p:nvPr/>
        </p:nvPicPr>
        <p:blipFill>
          <a:blip r:embed="rId3" cstate="print"/>
          <a:srcRect l="11285" t="23382" b="41545"/>
          <a:stretch>
            <a:fillRect/>
          </a:stretch>
        </p:blipFill>
        <p:spPr bwMode="auto">
          <a:xfrm>
            <a:off x="838200" y="4495800"/>
            <a:ext cx="7410450" cy="2199568"/>
          </a:xfrm>
          <a:prstGeom prst="rect">
            <a:avLst/>
          </a:prstGeom>
          <a:noFill/>
        </p:spPr>
      </p:pic>
      <p:sp>
        <p:nvSpPr>
          <p:cNvPr id="6" name="Rectangle 5"/>
          <p:cNvSpPr/>
          <p:nvPr/>
        </p:nvSpPr>
        <p:spPr>
          <a:xfrm>
            <a:off x="4191000" y="5029200"/>
            <a:ext cx="914400" cy="1676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85556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genetic features: structure and function</a:t>
            </a:r>
          </a:p>
        </p:txBody>
      </p:sp>
      <p:sp>
        <p:nvSpPr>
          <p:cNvPr id="3" name="Content Placeholder 2"/>
          <p:cNvSpPr>
            <a:spLocks noGrp="1"/>
          </p:cNvSpPr>
          <p:nvPr>
            <p:ph idx="1"/>
          </p:nvPr>
        </p:nvSpPr>
        <p:spPr>
          <a:xfrm>
            <a:off x="619125" y="2085391"/>
            <a:ext cx="7886700" cy="3405771"/>
          </a:xfrm>
        </p:spPr>
        <p:txBody>
          <a:bodyPr/>
          <a:lstStyle/>
          <a:p>
            <a:r>
              <a:rPr lang="en-US" dirty="0"/>
              <a:t>Three major classes</a:t>
            </a:r>
          </a:p>
          <a:p>
            <a:pPr lvl="1"/>
            <a:r>
              <a:rPr lang="en-US" dirty="0"/>
              <a:t>Repetitive elements</a:t>
            </a:r>
          </a:p>
          <a:p>
            <a:pPr lvl="1"/>
            <a:r>
              <a:rPr lang="en-US" dirty="0"/>
              <a:t>Segmental duplications</a:t>
            </a:r>
          </a:p>
          <a:p>
            <a:pPr lvl="1"/>
            <a:r>
              <a:rPr lang="en-US" dirty="0"/>
              <a:t>Non-coding, transcribed regions</a:t>
            </a:r>
          </a:p>
          <a:p>
            <a:pPr lvl="1"/>
            <a:r>
              <a:rPr lang="en-US" dirty="0"/>
              <a:t>… and more! (some we haven’t discovered yet)</a:t>
            </a:r>
          </a:p>
          <a:p>
            <a:pPr lvl="1"/>
            <a:endParaRPr lang="en-US" dirty="0"/>
          </a:p>
          <a:p>
            <a:endParaRPr lang="en-US" dirty="0"/>
          </a:p>
          <a:p>
            <a:pPr lvl="1"/>
            <a:endParaRPr lang="en-US" dirty="0"/>
          </a:p>
        </p:txBody>
      </p:sp>
    </p:spTree>
    <p:extLst>
      <p:ext uri="{BB962C8B-B14F-4D97-AF65-F5344CB8AC3E}">
        <p14:creationId xmlns:p14="http://schemas.microsoft.com/office/powerpoint/2010/main" xmlns="" val="34907993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petitive DNA and next-generation sequencing: computational challenges and solution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5419" y="617052"/>
            <a:ext cx="8173162" cy="566205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223934" y="6346371"/>
            <a:ext cx="5855321" cy="369332"/>
          </a:xfrm>
          <a:prstGeom prst="rect">
            <a:avLst/>
          </a:prstGeom>
          <a:noFill/>
        </p:spPr>
        <p:txBody>
          <a:bodyPr wrap="none" rtlCol="0">
            <a:spAutoFit/>
          </a:bodyPr>
          <a:lstStyle/>
          <a:p>
            <a:r>
              <a:rPr lang="en-US" dirty="0"/>
              <a:t>From </a:t>
            </a:r>
            <a:r>
              <a:rPr lang="en-US" dirty="0" err="1"/>
              <a:t>Treangen</a:t>
            </a:r>
            <a:r>
              <a:rPr lang="en-US" dirty="0"/>
              <a:t> and </a:t>
            </a:r>
            <a:r>
              <a:rPr lang="en-US" dirty="0" err="1"/>
              <a:t>Salzberg</a:t>
            </a:r>
            <a:r>
              <a:rPr lang="en-US" dirty="0"/>
              <a:t>. 2012. Nature Reviews Genetics</a:t>
            </a:r>
          </a:p>
        </p:txBody>
      </p:sp>
      <p:sp>
        <p:nvSpPr>
          <p:cNvPr id="5" name="Rectangle 4"/>
          <p:cNvSpPr/>
          <p:nvPr/>
        </p:nvSpPr>
        <p:spPr>
          <a:xfrm>
            <a:off x="6456784" y="923731"/>
            <a:ext cx="783771" cy="140892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H="1">
            <a:off x="4945224" y="2341984"/>
            <a:ext cx="1502229" cy="77444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19224" y="2965388"/>
            <a:ext cx="3133230" cy="369332"/>
          </a:xfrm>
          <a:prstGeom prst="rect">
            <a:avLst/>
          </a:prstGeom>
          <a:noFill/>
          <a:ln w="41275">
            <a:solidFill>
              <a:srgbClr val="FF0000"/>
            </a:solidFill>
          </a:ln>
        </p:spPr>
        <p:txBody>
          <a:bodyPr wrap="none" rtlCol="0">
            <a:spAutoFit/>
          </a:bodyPr>
          <a:lstStyle/>
          <a:p>
            <a:r>
              <a:rPr lang="en-US" dirty="0"/>
              <a:t>Equates to 51% of the genome!</a:t>
            </a:r>
          </a:p>
        </p:txBody>
      </p:sp>
    </p:spTree>
    <p:extLst>
      <p:ext uri="{BB962C8B-B14F-4D97-AF65-F5344CB8AC3E}">
        <p14:creationId xmlns:p14="http://schemas.microsoft.com/office/powerpoint/2010/main" xmlns="" val="25277696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Segmental duplications are large, “low copy repeats” </a:t>
            </a:r>
          </a:p>
        </p:txBody>
      </p:sp>
      <p:sp>
        <p:nvSpPr>
          <p:cNvPr id="3" name="Content Placeholder 2"/>
          <p:cNvSpPr>
            <a:spLocks noGrp="1"/>
          </p:cNvSpPr>
          <p:nvPr>
            <p:ph idx="1"/>
          </p:nvPr>
        </p:nvSpPr>
        <p:spPr>
          <a:xfrm>
            <a:off x="628650" y="1825625"/>
            <a:ext cx="3943350" cy="4351338"/>
          </a:xfrm>
        </p:spPr>
        <p:txBody>
          <a:bodyPr>
            <a:normAutofit fontScale="85000" lnSpcReduction="20000"/>
          </a:bodyPr>
          <a:lstStyle/>
          <a:p>
            <a:r>
              <a:rPr lang="en-US" dirty="0"/>
              <a:t>Comprise ~5% of the human genome</a:t>
            </a:r>
            <a:br>
              <a:rPr lang="en-US" dirty="0"/>
            </a:br>
            <a:endParaRPr lang="en-US" dirty="0"/>
          </a:p>
          <a:p>
            <a:r>
              <a:rPr lang="en-US" dirty="0"/>
              <a:t>Encompass 36.8% of pseudogenes</a:t>
            </a:r>
            <a:br>
              <a:rPr lang="en-US" dirty="0"/>
            </a:br>
            <a:endParaRPr lang="en-US" dirty="0"/>
          </a:p>
          <a:p>
            <a:r>
              <a:rPr lang="en-US" dirty="0"/>
              <a:t>Larger than 1 kb in size</a:t>
            </a:r>
            <a:br>
              <a:rPr lang="en-US" dirty="0"/>
            </a:br>
            <a:endParaRPr lang="en-US" dirty="0"/>
          </a:p>
          <a:p>
            <a:r>
              <a:rPr lang="en-US" dirty="0"/>
              <a:t>Can cause </a:t>
            </a:r>
            <a:r>
              <a:rPr lang="en-US" dirty="0" smtClean="0"/>
              <a:t>Non-Allelic Homologous Recombination (NAHR)</a:t>
            </a:r>
            <a:endParaRPr lang="en-US" dirty="0"/>
          </a:p>
        </p:txBody>
      </p:sp>
      <p:cxnSp>
        <p:nvCxnSpPr>
          <p:cNvPr id="8" name="Straight Connector 7"/>
          <p:cNvCxnSpPr/>
          <p:nvPr/>
        </p:nvCxnSpPr>
        <p:spPr>
          <a:xfrm>
            <a:off x="6083559" y="1825625"/>
            <a:ext cx="0" cy="1775991"/>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273281" y="1825625"/>
            <a:ext cx="0" cy="1775991"/>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252996" y="2304661"/>
            <a:ext cx="0" cy="129695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433388" y="2304661"/>
            <a:ext cx="0" cy="129695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819993" y="1397510"/>
            <a:ext cx="795411" cy="461665"/>
          </a:xfrm>
          <a:prstGeom prst="rect">
            <a:avLst/>
          </a:prstGeom>
          <a:noFill/>
        </p:spPr>
        <p:txBody>
          <a:bodyPr wrap="none" rtlCol="0">
            <a:spAutoFit/>
          </a:bodyPr>
          <a:lstStyle/>
          <a:p>
            <a:r>
              <a:rPr lang="en-US" sz="2400" dirty="0" err="1"/>
              <a:t>ChrA</a:t>
            </a:r>
            <a:endParaRPr lang="en-US" sz="2400" dirty="0"/>
          </a:p>
        </p:txBody>
      </p:sp>
      <p:sp>
        <p:nvSpPr>
          <p:cNvPr id="14" name="TextBox 13"/>
          <p:cNvSpPr txBox="1"/>
          <p:nvPr/>
        </p:nvSpPr>
        <p:spPr>
          <a:xfrm>
            <a:off x="6957700" y="1826816"/>
            <a:ext cx="784189" cy="461665"/>
          </a:xfrm>
          <a:prstGeom prst="rect">
            <a:avLst/>
          </a:prstGeom>
          <a:noFill/>
        </p:spPr>
        <p:txBody>
          <a:bodyPr wrap="none" rtlCol="0">
            <a:spAutoFit/>
          </a:bodyPr>
          <a:lstStyle/>
          <a:p>
            <a:r>
              <a:rPr lang="en-US" sz="2400" dirty="0" err="1"/>
              <a:t>ChrB</a:t>
            </a:r>
            <a:endParaRPr lang="en-US" sz="2400" dirty="0"/>
          </a:p>
        </p:txBody>
      </p:sp>
      <p:cxnSp>
        <p:nvCxnSpPr>
          <p:cNvPr id="16" name="Straight Connector 15"/>
          <p:cNvCxnSpPr/>
          <p:nvPr/>
        </p:nvCxnSpPr>
        <p:spPr>
          <a:xfrm>
            <a:off x="5943600" y="1935329"/>
            <a:ext cx="0" cy="26669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03910" y="1926389"/>
            <a:ext cx="0" cy="26669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943600" y="2304661"/>
            <a:ext cx="0" cy="26669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403910" y="2304660"/>
            <a:ext cx="0" cy="26669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943600" y="3181739"/>
            <a:ext cx="0" cy="29857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403910" y="3181739"/>
            <a:ext cx="0" cy="29857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141029" y="2654559"/>
            <a:ext cx="0" cy="29857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557794" y="2654558"/>
            <a:ext cx="0" cy="29857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611020" y="1884010"/>
            <a:ext cx="317716" cy="369332"/>
          </a:xfrm>
          <a:prstGeom prst="rect">
            <a:avLst/>
          </a:prstGeom>
          <a:noFill/>
        </p:spPr>
        <p:txBody>
          <a:bodyPr wrap="none" rtlCol="0">
            <a:spAutoFit/>
          </a:bodyPr>
          <a:lstStyle/>
          <a:p>
            <a:r>
              <a:rPr lang="en-US" dirty="0"/>
              <a:t>A</a:t>
            </a:r>
          </a:p>
        </p:txBody>
      </p:sp>
      <p:sp>
        <p:nvSpPr>
          <p:cNvPr id="26" name="TextBox 25"/>
          <p:cNvSpPr txBox="1"/>
          <p:nvPr/>
        </p:nvSpPr>
        <p:spPr>
          <a:xfrm>
            <a:off x="5611020" y="2253342"/>
            <a:ext cx="317716" cy="369332"/>
          </a:xfrm>
          <a:prstGeom prst="rect">
            <a:avLst/>
          </a:prstGeom>
          <a:noFill/>
        </p:spPr>
        <p:txBody>
          <a:bodyPr wrap="none" rtlCol="0">
            <a:spAutoFit/>
          </a:bodyPr>
          <a:lstStyle/>
          <a:p>
            <a:r>
              <a:rPr lang="en-US" dirty="0"/>
              <a:t>A</a:t>
            </a:r>
          </a:p>
        </p:txBody>
      </p:sp>
      <p:sp>
        <p:nvSpPr>
          <p:cNvPr id="27" name="TextBox 26"/>
          <p:cNvSpPr txBox="1"/>
          <p:nvPr/>
        </p:nvSpPr>
        <p:spPr>
          <a:xfrm>
            <a:off x="5615028" y="3181739"/>
            <a:ext cx="309700" cy="369332"/>
          </a:xfrm>
          <a:prstGeom prst="rect">
            <a:avLst/>
          </a:prstGeom>
          <a:noFill/>
        </p:spPr>
        <p:txBody>
          <a:bodyPr wrap="none" rtlCol="0">
            <a:spAutoFit/>
          </a:bodyPr>
          <a:lstStyle/>
          <a:p>
            <a:r>
              <a:rPr lang="en-US" dirty="0"/>
              <a:t>B</a:t>
            </a:r>
          </a:p>
        </p:txBody>
      </p:sp>
      <p:sp>
        <p:nvSpPr>
          <p:cNvPr id="28" name="TextBox 27"/>
          <p:cNvSpPr txBox="1"/>
          <p:nvPr/>
        </p:nvSpPr>
        <p:spPr>
          <a:xfrm>
            <a:off x="6850650" y="2616062"/>
            <a:ext cx="309700" cy="369332"/>
          </a:xfrm>
          <a:prstGeom prst="rect">
            <a:avLst/>
          </a:prstGeom>
          <a:noFill/>
        </p:spPr>
        <p:txBody>
          <a:bodyPr wrap="none" rtlCol="0">
            <a:spAutoFit/>
          </a:bodyPr>
          <a:lstStyle/>
          <a:p>
            <a:r>
              <a:rPr lang="en-US" dirty="0"/>
              <a:t>B</a:t>
            </a:r>
          </a:p>
        </p:txBody>
      </p:sp>
      <p:grpSp>
        <p:nvGrpSpPr>
          <p:cNvPr id="44" name="Group 43"/>
          <p:cNvGrpSpPr/>
          <p:nvPr/>
        </p:nvGrpSpPr>
        <p:grpSpPr>
          <a:xfrm>
            <a:off x="5611020" y="3871364"/>
            <a:ext cx="1004384" cy="2580505"/>
            <a:chOff x="5611020" y="3871364"/>
            <a:chExt cx="1004384" cy="2580505"/>
          </a:xfrm>
        </p:grpSpPr>
        <p:cxnSp>
          <p:nvCxnSpPr>
            <p:cNvPr id="29" name="Straight Connector 28"/>
            <p:cNvCxnSpPr/>
            <p:nvPr/>
          </p:nvCxnSpPr>
          <p:spPr>
            <a:xfrm>
              <a:off x="6083559" y="4299479"/>
              <a:ext cx="0" cy="1775991"/>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273281" y="4675878"/>
              <a:ext cx="0" cy="1775991"/>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819993" y="3871364"/>
              <a:ext cx="795411" cy="461665"/>
            </a:xfrm>
            <a:prstGeom prst="rect">
              <a:avLst/>
            </a:prstGeom>
            <a:noFill/>
          </p:spPr>
          <p:txBody>
            <a:bodyPr wrap="none" rtlCol="0">
              <a:spAutoFit/>
            </a:bodyPr>
            <a:lstStyle/>
            <a:p>
              <a:r>
                <a:rPr lang="en-US" sz="2400" dirty="0" err="1"/>
                <a:t>ChrA</a:t>
              </a:r>
              <a:endParaRPr lang="en-US" sz="2400" dirty="0"/>
            </a:p>
          </p:txBody>
        </p:sp>
        <p:cxnSp>
          <p:nvCxnSpPr>
            <p:cNvPr id="32" name="Straight Connector 31"/>
            <p:cNvCxnSpPr/>
            <p:nvPr/>
          </p:nvCxnSpPr>
          <p:spPr>
            <a:xfrm>
              <a:off x="5943600" y="4409183"/>
              <a:ext cx="0" cy="26669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403910" y="4776642"/>
              <a:ext cx="0" cy="26669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943600" y="4778515"/>
              <a:ext cx="0" cy="26669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403910" y="5154913"/>
              <a:ext cx="0" cy="26669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943600" y="5655593"/>
              <a:ext cx="0" cy="29857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403910" y="6031992"/>
              <a:ext cx="0" cy="29857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611020" y="4357864"/>
              <a:ext cx="317716" cy="369332"/>
            </a:xfrm>
            <a:prstGeom prst="rect">
              <a:avLst/>
            </a:prstGeom>
            <a:noFill/>
          </p:spPr>
          <p:txBody>
            <a:bodyPr wrap="none" rtlCol="0">
              <a:spAutoFit/>
            </a:bodyPr>
            <a:lstStyle/>
            <a:p>
              <a:r>
                <a:rPr lang="en-US" dirty="0"/>
                <a:t>A</a:t>
              </a:r>
            </a:p>
          </p:txBody>
        </p:sp>
        <p:sp>
          <p:nvSpPr>
            <p:cNvPr id="39" name="TextBox 38"/>
            <p:cNvSpPr txBox="1"/>
            <p:nvPr/>
          </p:nvSpPr>
          <p:spPr>
            <a:xfrm>
              <a:off x="5611020" y="4727196"/>
              <a:ext cx="317716" cy="369332"/>
            </a:xfrm>
            <a:prstGeom prst="rect">
              <a:avLst/>
            </a:prstGeom>
            <a:noFill/>
          </p:spPr>
          <p:txBody>
            <a:bodyPr wrap="none" rtlCol="0">
              <a:spAutoFit/>
            </a:bodyPr>
            <a:lstStyle/>
            <a:p>
              <a:r>
                <a:rPr lang="en-US" dirty="0"/>
                <a:t>A</a:t>
              </a:r>
            </a:p>
          </p:txBody>
        </p:sp>
        <p:cxnSp>
          <p:nvCxnSpPr>
            <p:cNvPr id="42" name="Straight Connector 41"/>
            <p:cNvCxnSpPr/>
            <p:nvPr/>
          </p:nvCxnSpPr>
          <p:spPr>
            <a:xfrm>
              <a:off x="6083559" y="4776642"/>
              <a:ext cx="189722" cy="26669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6084771" y="4776642"/>
              <a:ext cx="189722" cy="266695"/>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6615404" y="4349209"/>
            <a:ext cx="1334278" cy="2102660"/>
            <a:chOff x="6615404" y="4349209"/>
            <a:chExt cx="1334278" cy="2102660"/>
          </a:xfrm>
        </p:grpSpPr>
        <p:cxnSp>
          <p:nvCxnSpPr>
            <p:cNvPr id="45" name="Straight Arrow Connector 44"/>
            <p:cNvCxnSpPr/>
            <p:nvPr/>
          </p:nvCxnSpPr>
          <p:spPr>
            <a:xfrm>
              <a:off x="6615404" y="5288260"/>
              <a:ext cx="52562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629331" y="4675878"/>
              <a:ext cx="0" cy="1399592"/>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819053" y="4349209"/>
              <a:ext cx="0" cy="210266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949682" y="4409183"/>
              <a:ext cx="0" cy="26669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949682" y="4776642"/>
              <a:ext cx="0" cy="26669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489372" y="4778515"/>
              <a:ext cx="0" cy="26669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949682" y="5154913"/>
              <a:ext cx="0" cy="26669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489372" y="5655593"/>
              <a:ext cx="0" cy="29857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949682" y="6031992"/>
              <a:ext cx="0" cy="29857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03841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Non-coding RNAs add even more complexity to expression</a:t>
            </a:r>
          </a:p>
        </p:txBody>
      </p:sp>
      <p:sp>
        <p:nvSpPr>
          <p:cNvPr id="3" name="Content Placeholder 2"/>
          <p:cNvSpPr>
            <a:spLocks noGrp="1"/>
          </p:cNvSpPr>
          <p:nvPr>
            <p:ph idx="1"/>
          </p:nvPr>
        </p:nvSpPr>
        <p:spPr>
          <a:xfrm>
            <a:off x="5243804" y="1984246"/>
            <a:ext cx="3271546" cy="4351338"/>
          </a:xfrm>
        </p:spPr>
        <p:txBody>
          <a:bodyPr>
            <a:normAutofit fontScale="85000" lnSpcReduction="10000"/>
          </a:bodyPr>
          <a:lstStyle/>
          <a:p>
            <a:r>
              <a:rPr lang="en-US" dirty="0"/>
              <a:t>Numerous classes with different functions</a:t>
            </a:r>
            <a:br>
              <a:rPr lang="en-US" dirty="0"/>
            </a:br>
            <a:endParaRPr lang="en-US" dirty="0"/>
          </a:p>
          <a:p>
            <a:r>
              <a:rPr lang="en-US" dirty="0"/>
              <a:t>Are not translated to protein</a:t>
            </a:r>
            <a:br>
              <a:rPr lang="en-US" dirty="0"/>
            </a:br>
            <a:endParaRPr lang="en-US" dirty="0"/>
          </a:p>
          <a:p>
            <a:r>
              <a:rPr lang="en-US" dirty="0"/>
              <a:t>Micro RNAs (miRNA) regulate ~30% of mammalian genes</a:t>
            </a:r>
          </a:p>
        </p:txBody>
      </p:sp>
      <p:pic>
        <p:nvPicPr>
          <p:cNvPr id="3076" name="Picture 4" descr="http://what-when-how.com/wp-content/uploads/2011/09/tmpE6_thum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7329" y="2335926"/>
            <a:ext cx="4990452" cy="38410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046117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can we use a reference genome to our advantage?</a:t>
            </a:r>
          </a:p>
        </p:txBody>
      </p:sp>
      <p:sp>
        <p:nvSpPr>
          <p:cNvPr id="3" name="Content Placeholder 2"/>
          <p:cNvSpPr>
            <a:spLocks noGrp="1"/>
          </p:cNvSpPr>
          <p:nvPr>
            <p:ph idx="1"/>
          </p:nvPr>
        </p:nvSpPr>
        <p:spPr>
          <a:xfrm>
            <a:off x="628650" y="1825625"/>
            <a:ext cx="4325905" cy="4351338"/>
          </a:xfrm>
        </p:spPr>
        <p:txBody>
          <a:bodyPr/>
          <a:lstStyle/>
          <a:p>
            <a:r>
              <a:rPr lang="en-US" dirty="0"/>
              <a:t>Useful in analyses that require a common set of coordinates</a:t>
            </a:r>
            <a:br>
              <a:rPr lang="en-US" dirty="0"/>
            </a:br>
            <a:endParaRPr lang="en-US" dirty="0"/>
          </a:p>
          <a:p>
            <a:r>
              <a:rPr lang="en-US" dirty="0"/>
              <a:t>Quantitative trait loci (QTL) discovery</a:t>
            </a:r>
            <a:br>
              <a:rPr lang="en-US" dirty="0"/>
            </a:br>
            <a:endParaRPr lang="en-US" dirty="0"/>
          </a:p>
          <a:p>
            <a:r>
              <a:rPr lang="en-US" dirty="0"/>
              <a:t>Comparative genomics</a:t>
            </a:r>
          </a:p>
        </p:txBody>
      </p:sp>
      <p:pic>
        <p:nvPicPr>
          <p:cNvPr id="4098" name="Picture 2" descr="http://www.crystalinks.com/rosettastone2.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45829" y="1825625"/>
            <a:ext cx="3507133" cy="43513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824194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Genome wide association studies</a:t>
            </a:r>
          </a:p>
        </p:txBody>
      </p:sp>
      <p:sp>
        <p:nvSpPr>
          <p:cNvPr id="3" name="Content Placeholder 2"/>
          <p:cNvSpPr>
            <a:spLocks noGrp="1"/>
          </p:cNvSpPr>
          <p:nvPr>
            <p:ph idx="1"/>
          </p:nvPr>
        </p:nvSpPr>
        <p:spPr>
          <a:xfrm>
            <a:off x="628650" y="1825625"/>
            <a:ext cx="7886700" cy="2158546"/>
          </a:xfrm>
        </p:spPr>
        <p:txBody>
          <a:bodyPr>
            <a:normAutofit fontScale="92500"/>
          </a:bodyPr>
          <a:lstStyle/>
          <a:p>
            <a:r>
              <a:rPr lang="en-US" dirty="0"/>
              <a:t>Main benefit: allows ordering of marker alleles</a:t>
            </a:r>
            <a:br>
              <a:rPr lang="en-US" dirty="0"/>
            </a:br>
            <a:endParaRPr lang="en-US" dirty="0"/>
          </a:p>
          <a:p>
            <a:r>
              <a:rPr lang="en-US" dirty="0"/>
              <a:t>Can assist with imputation from sequencing data</a:t>
            </a:r>
          </a:p>
        </p:txBody>
      </p:sp>
      <p:pic>
        <p:nvPicPr>
          <p:cNvPr id="5122" name="Picture 2" descr="https://upload.wikimedia.org/wikipedia/commons/1/12/Manhattan_Plot.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9605" y="3704643"/>
            <a:ext cx="7071383" cy="27521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810391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 when interpreting results!</a:t>
            </a:r>
          </a:p>
        </p:txBody>
      </p:sp>
      <p:sp>
        <p:nvSpPr>
          <p:cNvPr id="3" name="Content Placeholder 2"/>
          <p:cNvSpPr>
            <a:spLocks noGrp="1"/>
          </p:cNvSpPr>
          <p:nvPr>
            <p:ph idx="1"/>
          </p:nvPr>
        </p:nvSpPr>
        <p:spPr>
          <a:xfrm>
            <a:off x="285750" y="1825625"/>
            <a:ext cx="3227070" cy="4351338"/>
          </a:xfrm>
        </p:spPr>
        <p:txBody>
          <a:bodyPr>
            <a:normAutofit/>
          </a:bodyPr>
          <a:lstStyle/>
          <a:p>
            <a:r>
              <a:rPr lang="en-US" dirty="0"/>
              <a:t>Regions of bad SNP coverage</a:t>
            </a:r>
            <a:br>
              <a:rPr lang="en-US" dirty="0"/>
            </a:br>
            <a:endParaRPr lang="en-US" dirty="0"/>
          </a:p>
          <a:p>
            <a:r>
              <a:rPr lang="en-US" dirty="0"/>
              <a:t>Misassembled regions</a:t>
            </a:r>
          </a:p>
          <a:p>
            <a:endParaRPr lang="en-US" dirty="0"/>
          </a:p>
          <a:p>
            <a:r>
              <a:rPr lang="en-US" dirty="0"/>
              <a:t>Multi-allelic regions!</a:t>
            </a:r>
          </a:p>
        </p:txBody>
      </p:sp>
      <p:pic>
        <p:nvPicPr>
          <p:cNvPr id="6146" name="Picture 2" descr="Locus-specific plot of PA-associated loci reaching genome-wide significanc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21377" y="1211580"/>
            <a:ext cx="5854043" cy="548894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5227320" y="1089660"/>
            <a:ext cx="1303020" cy="342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372100" y="2697480"/>
            <a:ext cx="1303020" cy="27889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7657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QTL mapping strategies</a:t>
            </a:r>
          </a:p>
        </p:txBody>
      </p:sp>
      <p:sp>
        <p:nvSpPr>
          <p:cNvPr id="3" name="Content Placeholder 2"/>
          <p:cNvSpPr>
            <a:spLocks noGrp="1"/>
          </p:cNvSpPr>
          <p:nvPr>
            <p:ph idx="1"/>
          </p:nvPr>
        </p:nvSpPr>
        <p:spPr/>
        <p:txBody>
          <a:bodyPr>
            <a:normAutofit fontScale="85000" lnSpcReduction="10000"/>
          </a:bodyPr>
          <a:lstStyle/>
          <a:p>
            <a:r>
              <a:rPr lang="en-US" dirty="0"/>
              <a:t>Attempt to associate phenotype with genotype</a:t>
            </a:r>
            <a:br>
              <a:rPr lang="en-US" dirty="0"/>
            </a:br>
            <a:endParaRPr lang="en-US" dirty="0"/>
          </a:p>
          <a:p>
            <a:r>
              <a:rPr lang="en-US" dirty="0"/>
              <a:t>A mixture of heuristics and statistics</a:t>
            </a:r>
          </a:p>
          <a:p>
            <a:pPr lvl="1"/>
            <a:r>
              <a:rPr lang="en-US" dirty="0"/>
              <a:t>Statistics involve pedigree information in order to determine inheritance</a:t>
            </a:r>
          </a:p>
          <a:p>
            <a:pPr lvl="1"/>
            <a:r>
              <a:rPr lang="en-US" dirty="0"/>
              <a:t>Heuristics involve isolating target regions to find variants that may cause the phenotype</a:t>
            </a:r>
            <a:br>
              <a:rPr lang="en-US" dirty="0"/>
            </a:br>
            <a:endParaRPr lang="en-US" dirty="0"/>
          </a:p>
          <a:p>
            <a:r>
              <a:rPr lang="en-US" dirty="0"/>
              <a:t>Prone to bias!</a:t>
            </a:r>
          </a:p>
          <a:p>
            <a:pPr lvl="1"/>
            <a:r>
              <a:rPr lang="en-US" dirty="0"/>
              <a:t>Confirmation bias (“it has to be my favorite gene!”)</a:t>
            </a:r>
          </a:p>
          <a:p>
            <a:pPr lvl="1"/>
            <a:r>
              <a:rPr lang="en-US" dirty="0"/>
              <a:t>Ascertainment bias (“the reference genome was wrong!”)</a:t>
            </a:r>
          </a:p>
        </p:txBody>
      </p:sp>
    </p:spTree>
    <p:extLst>
      <p:ext uri="{BB962C8B-B14F-4D97-AF65-F5344CB8AC3E}">
        <p14:creationId xmlns:p14="http://schemas.microsoft.com/office/powerpoint/2010/main" xmlns="" val="190425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k"/>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a:xfrm>
            <a:off x="1899920" y="223520"/>
            <a:ext cx="1188720" cy="5791200"/>
          </a:xfrm>
          <a:prstGeom prst="rect">
            <a:avLst/>
          </a:prstGeom>
          <a:solidFill>
            <a:srgbClr val="39387B"/>
          </a:solidFill>
          <a:ln>
            <a:solidFill>
              <a:srgbClr val="393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088640" y="533400"/>
            <a:ext cx="1696720" cy="5791200"/>
          </a:xfrm>
          <a:prstGeom prst="rect">
            <a:avLst/>
          </a:prstGeom>
          <a:solidFill>
            <a:srgbClr val="39387B"/>
          </a:solidFill>
          <a:ln>
            <a:solidFill>
              <a:srgbClr val="393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785360" y="624840"/>
            <a:ext cx="1828800" cy="5791200"/>
          </a:xfrm>
          <a:prstGeom prst="rect">
            <a:avLst/>
          </a:prstGeom>
          <a:solidFill>
            <a:srgbClr val="39387B"/>
          </a:solidFill>
          <a:ln>
            <a:solidFill>
              <a:srgbClr val="393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614160" y="624840"/>
            <a:ext cx="2265680" cy="5923280"/>
          </a:xfrm>
          <a:prstGeom prst="rect">
            <a:avLst/>
          </a:prstGeom>
          <a:solidFill>
            <a:srgbClr val="39387B"/>
          </a:solidFill>
          <a:ln>
            <a:solidFill>
              <a:srgbClr val="393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Comparative Genomics</a:t>
            </a:r>
          </a:p>
        </p:txBody>
      </p:sp>
      <p:sp>
        <p:nvSpPr>
          <p:cNvPr id="3" name="Content Placeholder 2"/>
          <p:cNvSpPr>
            <a:spLocks noGrp="1"/>
          </p:cNvSpPr>
          <p:nvPr>
            <p:ph idx="1"/>
          </p:nvPr>
        </p:nvSpPr>
        <p:spPr>
          <a:xfrm>
            <a:off x="628650" y="5290183"/>
            <a:ext cx="7886700" cy="1259840"/>
          </a:xfrm>
        </p:spPr>
        <p:txBody>
          <a:bodyPr>
            <a:normAutofit fontScale="85000" lnSpcReduction="20000"/>
          </a:bodyPr>
          <a:lstStyle/>
          <a:p>
            <a:r>
              <a:rPr lang="en-US" dirty="0"/>
              <a:t>Find gene function in related organisms</a:t>
            </a:r>
            <a:br>
              <a:rPr lang="en-US" dirty="0"/>
            </a:br>
            <a:endParaRPr lang="en-US" dirty="0"/>
          </a:p>
          <a:p>
            <a:r>
              <a:rPr lang="en-US" dirty="0"/>
              <a:t>Find functional sites based on conservation</a:t>
            </a:r>
          </a:p>
        </p:txBody>
      </p:sp>
      <p:pic>
        <p:nvPicPr>
          <p:cNvPr id="4" name="Picture 3"/>
          <p:cNvPicPr>
            <a:picLocks noChangeAspect="1"/>
          </p:cNvPicPr>
          <p:nvPr/>
        </p:nvPicPr>
        <p:blipFill rotWithShape="1">
          <a:blip r:embed="rId2" cstate="print"/>
          <a:srcRect l="4765" r="18468"/>
          <a:stretch/>
        </p:blipFill>
        <p:spPr>
          <a:xfrm>
            <a:off x="-20320" y="1307465"/>
            <a:ext cx="8959479" cy="3670299"/>
          </a:xfrm>
          <a:prstGeom prst="rect">
            <a:avLst/>
          </a:prstGeom>
        </p:spPr>
      </p:pic>
      <p:sp>
        <p:nvSpPr>
          <p:cNvPr id="5" name="Rectangle 4"/>
          <p:cNvSpPr/>
          <p:nvPr/>
        </p:nvSpPr>
        <p:spPr>
          <a:xfrm>
            <a:off x="1442720" y="3412014"/>
            <a:ext cx="1544320" cy="4792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097520" y="3451940"/>
            <a:ext cx="762000" cy="4792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20085" y="3412014"/>
            <a:ext cx="295275" cy="4792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479739" y="3451940"/>
            <a:ext cx="1026981" cy="4792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86032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Contents of a successful reference genome</a:t>
            </a:r>
          </a:p>
        </p:txBody>
      </p:sp>
      <p:sp>
        <p:nvSpPr>
          <p:cNvPr id="3" name="Content Placeholder 2"/>
          <p:cNvSpPr>
            <a:spLocks noGrp="1"/>
          </p:cNvSpPr>
          <p:nvPr>
            <p:ph idx="1"/>
          </p:nvPr>
        </p:nvSpPr>
        <p:spPr/>
        <p:txBody>
          <a:bodyPr/>
          <a:lstStyle/>
          <a:p>
            <a:r>
              <a:rPr lang="en-US" dirty="0"/>
              <a:t>Sequence</a:t>
            </a:r>
            <a:br>
              <a:rPr lang="en-US" dirty="0"/>
            </a:br>
            <a:r>
              <a:rPr lang="en-US" dirty="0"/>
              <a:t/>
            </a:r>
            <a:br>
              <a:rPr lang="en-US" dirty="0"/>
            </a:br>
            <a:r>
              <a:rPr lang="en-US" dirty="0"/>
              <a:t/>
            </a:r>
            <a:br>
              <a:rPr lang="en-US" dirty="0"/>
            </a:br>
            <a:r>
              <a:rPr lang="en-US" dirty="0"/>
              <a:t/>
            </a:r>
            <a:br>
              <a:rPr lang="en-US" dirty="0"/>
            </a:br>
            <a:endParaRPr lang="en-US" dirty="0"/>
          </a:p>
          <a:p>
            <a:r>
              <a:rPr lang="en-US" dirty="0"/>
              <a:t>Annotation</a:t>
            </a:r>
          </a:p>
        </p:txBody>
      </p:sp>
      <p:pic>
        <p:nvPicPr>
          <p:cNvPr id="7170" name="Picture 2" descr="https://patentimages.storage.googleapis.com/EP0032134A2/imgb0045.pn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56774"/>
          <a:stretch/>
        </p:blipFill>
        <p:spPr bwMode="auto">
          <a:xfrm>
            <a:off x="2150110" y="2398952"/>
            <a:ext cx="4843780" cy="1525524"/>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http://www.informatics.jax.org/mgihome/homepages/images/Genes_big.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59129"/>
          <a:stretch/>
        </p:blipFill>
        <p:spPr bwMode="auto">
          <a:xfrm>
            <a:off x="1588135" y="4724400"/>
            <a:ext cx="5965531" cy="17647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438541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Take-away points</a:t>
            </a:r>
          </a:p>
        </p:txBody>
      </p:sp>
      <p:sp>
        <p:nvSpPr>
          <p:cNvPr id="3" name="Content Placeholder 2"/>
          <p:cNvSpPr>
            <a:spLocks noGrp="1"/>
          </p:cNvSpPr>
          <p:nvPr>
            <p:ph idx="1"/>
          </p:nvPr>
        </p:nvSpPr>
        <p:spPr/>
        <p:txBody>
          <a:bodyPr>
            <a:normAutofit lnSpcReduction="10000"/>
          </a:bodyPr>
          <a:lstStyle/>
          <a:p>
            <a:r>
              <a:rPr lang="en-US" dirty="0"/>
              <a:t>Reference genomes</a:t>
            </a:r>
          </a:p>
          <a:p>
            <a:pPr lvl="1"/>
            <a:r>
              <a:rPr lang="en-US" dirty="0"/>
              <a:t>Ordered nucleotides</a:t>
            </a:r>
          </a:p>
          <a:p>
            <a:pPr lvl="1"/>
            <a:r>
              <a:rPr lang="en-US" dirty="0"/>
              <a:t>Annotations (genes, features, </a:t>
            </a:r>
            <a:r>
              <a:rPr lang="en-US" dirty="0" err="1"/>
              <a:t>etc</a:t>
            </a:r>
            <a:r>
              <a:rPr lang="en-US" dirty="0"/>
              <a:t>)</a:t>
            </a:r>
          </a:p>
          <a:p>
            <a:pPr lvl="1"/>
            <a:endParaRPr lang="en-US" dirty="0"/>
          </a:p>
          <a:p>
            <a:r>
              <a:rPr lang="en-US" dirty="0"/>
              <a:t>History of reference genomes</a:t>
            </a:r>
          </a:p>
          <a:p>
            <a:pPr lvl="1"/>
            <a:r>
              <a:rPr lang="en-US" dirty="0"/>
              <a:t>Originally genetic/physical maps</a:t>
            </a:r>
          </a:p>
          <a:p>
            <a:pPr lvl="1"/>
            <a:r>
              <a:rPr lang="en-US" dirty="0"/>
              <a:t>Human genome was best, </a:t>
            </a:r>
            <a:r>
              <a:rPr lang="en-US" dirty="0" smtClean="0"/>
              <a:t>first, </a:t>
            </a:r>
            <a:r>
              <a:rPr lang="en-US" dirty="0"/>
              <a:t>vertebrate, mammalian genome</a:t>
            </a:r>
          </a:p>
          <a:p>
            <a:pPr lvl="1"/>
            <a:r>
              <a:rPr lang="en-US" dirty="0"/>
              <a:t>Required significant effort (8 years!)</a:t>
            </a:r>
          </a:p>
        </p:txBody>
      </p:sp>
    </p:spTree>
    <p:extLst>
      <p:ext uri="{BB962C8B-B14F-4D97-AF65-F5344CB8AC3E}">
        <p14:creationId xmlns:p14="http://schemas.microsoft.com/office/powerpoint/2010/main" xmlns="" val="25588648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Take-away points</a:t>
            </a:r>
          </a:p>
        </p:txBody>
      </p:sp>
      <p:sp>
        <p:nvSpPr>
          <p:cNvPr id="3" name="Content Placeholder 2"/>
          <p:cNvSpPr>
            <a:spLocks noGrp="1"/>
          </p:cNvSpPr>
          <p:nvPr>
            <p:ph idx="1"/>
          </p:nvPr>
        </p:nvSpPr>
        <p:spPr/>
        <p:txBody>
          <a:bodyPr/>
          <a:lstStyle/>
          <a:p>
            <a:r>
              <a:rPr lang="en-US" dirty="0"/>
              <a:t>Genetic features</a:t>
            </a:r>
          </a:p>
          <a:p>
            <a:pPr lvl="1"/>
            <a:r>
              <a:rPr lang="en-US" dirty="0"/>
              <a:t>Not just genes! Also non-coding regions</a:t>
            </a:r>
          </a:p>
          <a:p>
            <a:pPr lvl="1"/>
            <a:r>
              <a:rPr lang="en-US" dirty="0"/>
              <a:t>Numerous classes all of which can be identified in the reference</a:t>
            </a:r>
          </a:p>
          <a:p>
            <a:pPr lvl="1"/>
            <a:endParaRPr lang="en-US" dirty="0"/>
          </a:p>
          <a:p>
            <a:r>
              <a:rPr lang="en-US" dirty="0" smtClean="0"/>
              <a:t>Utility</a:t>
            </a:r>
          </a:p>
          <a:p>
            <a:pPr lvl="1"/>
            <a:r>
              <a:rPr lang="en-US" dirty="0" smtClean="0"/>
              <a:t>Provides order and context to association studies</a:t>
            </a:r>
          </a:p>
          <a:p>
            <a:pPr lvl="1"/>
            <a:r>
              <a:rPr lang="en-US" dirty="0" smtClean="0"/>
              <a:t>Allows data comparisons</a:t>
            </a:r>
          </a:p>
          <a:p>
            <a:pPr lvl="1"/>
            <a:endParaRPr lang="en-US" dirty="0"/>
          </a:p>
        </p:txBody>
      </p:sp>
    </p:spTree>
    <p:extLst>
      <p:ext uri="{BB962C8B-B14F-4D97-AF65-F5344CB8AC3E}">
        <p14:creationId xmlns:p14="http://schemas.microsoft.com/office/powerpoint/2010/main" xmlns="" val="11164952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6600" y="762001"/>
            <a:ext cx="5715000" cy="2819399"/>
          </a:xfrm>
        </p:spPr>
        <p:txBody>
          <a:bodyPr/>
          <a:lstStyle/>
          <a:p>
            <a:r>
              <a:rPr lang="en-US" b="1" dirty="0"/>
              <a:t>Microbial Genomics in </a:t>
            </a:r>
            <a:r>
              <a:rPr lang="en-US" b="1" i="1" dirty="0" err="1"/>
              <a:t>Frankia</a:t>
            </a:r>
            <a:endParaRPr lang="en-US" b="1" i="1" dirty="0"/>
          </a:p>
          <a:p>
            <a:pPr lvl="1"/>
            <a:r>
              <a:rPr lang="en-US" dirty="0"/>
              <a:t>N</a:t>
            </a:r>
            <a:r>
              <a:rPr lang="en-US" baseline="-25000" dirty="0"/>
              <a:t>2 </a:t>
            </a:r>
            <a:r>
              <a:rPr lang="en-US" dirty="0"/>
              <a:t>fixing</a:t>
            </a:r>
          </a:p>
          <a:p>
            <a:pPr lvl="1"/>
            <a:r>
              <a:rPr lang="en-US" dirty="0"/>
              <a:t>Enables pioneer plants</a:t>
            </a:r>
          </a:p>
          <a:p>
            <a:r>
              <a:rPr lang="en-US" dirty="0"/>
              <a:t>Genome</a:t>
            </a:r>
            <a:endParaRPr lang="en-US" sz="1400" i="1" dirty="0"/>
          </a:p>
          <a:p>
            <a:r>
              <a:rPr lang="en-US" dirty="0" err="1"/>
              <a:t>Transcriptome</a:t>
            </a:r>
            <a:endParaRPr lang="en-US" dirty="0"/>
          </a:p>
        </p:txBody>
      </p:sp>
      <p:sp>
        <p:nvSpPr>
          <p:cNvPr id="4" name="Rectangle 3"/>
          <p:cNvSpPr/>
          <p:nvPr/>
        </p:nvSpPr>
        <p:spPr>
          <a:xfrm>
            <a:off x="0" y="0"/>
            <a:ext cx="9144000" cy="228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466" name="Picture 2" descr="http://enfo.agt.bme.hu/drupal/sites/default/files/frankia2.jpg"/>
          <p:cNvPicPr>
            <a:picLocks noChangeAspect="1" noChangeArrowheads="1"/>
          </p:cNvPicPr>
          <p:nvPr/>
        </p:nvPicPr>
        <p:blipFill>
          <a:blip r:embed="rId2" cstate="print"/>
          <a:srcRect/>
          <a:stretch>
            <a:fillRect/>
          </a:stretch>
        </p:blipFill>
        <p:spPr bwMode="auto">
          <a:xfrm>
            <a:off x="152400" y="2819400"/>
            <a:ext cx="2362200" cy="1566268"/>
          </a:xfrm>
          <a:prstGeom prst="rect">
            <a:avLst/>
          </a:prstGeom>
          <a:noFill/>
        </p:spPr>
      </p:pic>
      <p:pic>
        <p:nvPicPr>
          <p:cNvPr id="62468" name="Picture 4" descr="http://homepage.uconn.edu/alozano/uconn_logo1.jpg"/>
          <p:cNvPicPr>
            <a:picLocks noChangeAspect="1" noChangeArrowheads="1"/>
          </p:cNvPicPr>
          <p:nvPr/>
        </p:nvPicPr>
        <p:blipFill>
          <a:blip r:embed="rId3" cstate="print"/>
          <a:srcRect/>
          <a:stretch>
            <a:fillRect/>
          </a:stretch>
        </p:blipFill>
        <p:spPr bwMode="auto">
          <a:xfrm>
            <a:off x="381000" y="381000"/>
            <a:ext cx="1892300" cy="1898606"/>
          </a:xfrm>
          <a:prstGeom prst="rect">
            <a:avLst/>
          </a:prstGeom>
          <a:noFill/>
        </p:spPr>
      </p:pic>
      <p:pic>
        <p:nvPicPr>
          <p:cNvPr id="62470" name="Picture 6" descr="http://1.bp.blogspot.com/_R0UJbZofq54/S8PxsgWBahI/AAAAAAAAAr4/oKotkFro1p0/s1600/IMGP2284_1_resize.jpg"/>
          <p:cNvPicPr>
            <a:picLocks noChangeAspect="1" noChangeArrowheads="1"/>
          </p:cNvPicPr>
          <p:nvPr/>
        </p:nvPicPr>
        <p:blipFill>
          <a:blip r:embed="rId4" cstate="print"/>
          <a:srcRect/>
          <a:stretch>
            <a:fillRect/>
          </a:stretch>
        </p:blipFill>
        <p:spPr bwMode="auto">
          <a:xfrm>
            <a:off x="152400" y="4724400"/>
            <a:ext cx="2368550" cy="1779904"/>
          </a:xfrm>
          <a:prstGeom prst="rect">
            <a:avLst/>
          </a:prstGeom>
          <a:noFill/>
        </p:spPr>
      </p:pic>
      <p:grpSp>
        <p:nvGrpSpPr>
          <p:cNvPr id="2" name="Group 9"/>
          <p:cNvGrpSpPr/>
          <p:nvPr/>
        </p:nvGrpSpPr>
        <p:grpSpPr>
          <a:xfrm>
            <a:off x="2590800" y="3886200"/>
            <a:ext cx="2780862" cy="2743200"/>
            <a:chOff x="2553138" y="3048000"/>
            <a:chExt cx="2780862" cy="2743200"/>
          </a:xfrm>
        </p:grpSpPr>
        <p:pic>
          <p:nvPicPr>
            <p:cNvPr id="62472" name="Picture 8" descr="http://www.starsandseas.com/SAS_Images/SAS_ecol_images/SAS_ecol_physical/Nitrogen_Cycle-4.jpg"/>
            <p:cNvPicPr>
              <a:picLocks noChangeAspect="1" noChangeArrowheads="1"/>
            </p:cNvPicPr>
            <p:nvPr/>
          </p:nvPicPr>
          <p:blipFill>
            <a:blip r:embed="rId5" cstate="print"/>
            <a:srcRect/>
            <a:stretch>
              <a:fillRect/>
            </a:stretch>
          </p:blipFill>
          <p:spPr bwMode="auto">
            <a:xfrm>
              <a:off x="2590800" y="3048000"/>
              <a:ext cx="2743200" cy="2743200"/>
            </a:xfrm>
            <a:prstGeom prst="rect">
              <a:avLst/>
            </a:prstGeom>
            <a:noFill/>
          </p:spPr>
        </p:pic>
        <p:sp>
          <p:nvSpPr>
            <p:cNvPr id="9" name="Oval 8"/>
            <p:cNvSpPr/>
            <p:nvPr/>
          </p:nvSpPr>
          <p:spPr>
            <a:xfrm rot="19029657">
              <a:off x="2553138" y="3469245"/>
              <a:ext cx="1264996"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2474" name="Picture 10" descr="http://mauimike6.files.wordpress.com/2009/10/ironwood_saplings-1.jpg?w=450&amp;h=310"/>
          <p:cNvPicPr>
            <a:picLocks noChangeAspect="1" noChangeArrowheads="1"/>
          </p:cNvPicPr>
          <p:nvPr/>
        </p:nvPicPr>
        <p:blipFill>
          <a:blip r:embed="rId6" cstate="print"/>
          <a:srcRect/>
          <a:stretch>
            <a:fillRect/>
          </a:stretch>
        </p:blipFill>
        <p:spPr bwMode="auto">
          <a:xfrm>
            <a:off x="5410200" y="4114800"/>
            <a:ext cx="3648074" cy="2518714"/>
          </a:xfrm>
          <a:prstGeom prst="rect">
            <a:avLst/>
          </a:prstGeom>
          <a:noFill/>
        </p:spPr>
      </p:pic>
      <p:sp>
        <p:nvSpPr>
          <p:cNvPr id="13" name="TextBox 12"/>
          <p:cNvSpPr txBox="1"/>
          <p:nvPr/>
        </p:nvSpPr>
        <p:spPr>
          <a:xfrm>
            <a:off x="5715000" y="2514600"/>
            <a:ext cx="3429000" cy="307777"/>
          </a:xfrm>
          <a:prstGeom prst="rect">
            <a:avLst/>
          </a:prstGeom>
          <a:noFill/>
        </p:spPr>
        <p:txBody>
          <a:bodyPr wrap="square" rtlCol="0">
            <a:spAutoFit/>
          </a:bodyPr>
          <a:lstStyle/>
          <a:p>
            <a:pPr>
              <a:buFont typeface="Arial" pitchFamily="34" charset="0"/>
              <a:buChar char="•"/>
            </a:pPr>
            <a:r>
              <a:rPr lang="en-US" sz="1400" i="1" dirty="0"/>
              <a:t>Normand et al. 2007. Genome Res. 17:7-15</a:t>
            </a:r>
            <a:endParaRPr lang="en-US" sz="1400" dirty="0"/>
          </a:p>
        </p:txBody>
      </p:sp>
      <p:sp>
        <p:nvSpPr>
          <p:cNvPr id="14" name="TextBox 13"/>
          <p:cNvSpPr txBox="1"/>
          <p:nvPr/>
        </p:nvSpPr>
        <p:spPr>
          <a:xfrm>
            <a:off x="5791200" y="3505200"/>
            <a:ext cx="3124200" cy="307777"/>
          </a:xfrm>
          <a:prstGeom prst="rect">
            <a:avLst/>
          </a:prstGeom>
          <a:noFill/>
        </p:spPr>
        <p:txBody>
          <a:bodyPr wrap="square" rtlCol="0">
            <a:spAutoFit/>
          </a:bodyPr>
          <a:lstStyle/>
          <a:p>
            <a:pPr>
              <a:buFont typeface="Arial" pitchFamily="34" charset="0"/>
              <a:buChar char="•"/>
            </a:pPr>
            <a:r>
              <a:rPr lang="en-US" sz="1400" i="1" dirty="0"/>
              <a:t>Bickhart et al. 2011. BMC Micro. 11:192</a:t>
            </a:r>
          </a:p>
        </p:txBody>
      </p:sp>
      <p:sp>
        <p:nvSpPr>
          <p:cNvPr id="15" name="TextBox 14"/>
          <p:cNvSpPr txBox="1"/>
          <p:nvPr/>
        </p:nvSpPr>
        <p:spPr>
          <a:xfrm>
            <a:off x="228600" y="2362200"/>
            <a:ext cx="2286000" cy="369332"/>
          </a:xfrm>
          <a:prstGeom prst="rect">
            <a:avLst/>
          </a:prstGeom>
          <a:noFill/>
          <a:ln>
            <a:solidFill>
              <a:schemeClr val="tx1"/>
            </a:solidFill>
          </a:ln>
        </p:spPr>
        <p:txBody>
          <a:bodyPr wrap="square" rtlCol="0">
            <a:spAutoFit/>
          </a:bodyPr>
          <a:lstStyle/>
          <a:p>
            <a:pPr algn="ctr"/>
            <a:r>
              <a:rPr lang="en-US" dirty="0"/>
              <a:t>David R. Benson’s lab</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247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46" name="Picture 6" descr="http://azcc.arizona.edu/imagebrowser/view/image/3254/_original"/>
          <p:cNvPicPr>
            <a:picLocks noChangeAspect="1" noChangeArrowheads="1"/>
          </p:cNvPicPr>
          <p:nvPr/>
        </p:nvPicPr>
        <p:blipFill>
          <a:blip r:embed="rId2" cstate="print"/>
          <a:srcRect/>
          <a:stretch>
            <a:fillRect/>
          </a:stretch>
        </p:blipFill>
        <p:spPr bwMode="auto">
          <a:xfrm>
            <a:off x="76200" y="3276600"/>
            <a:ext cx="3109722" cy="3352800"/>
          </a:xfrm>
          <a:prstGeom prst="rect">
            <a:avLst/>
          </a:prstGeom>
          <a:noFill/>
        </p:spPr>
      </p:pic>
      <p:sp>
        <p:nvSpPr>
          <p:cNvPr id="3" name="Content Placeholder 2"/>
          <p:cNvSpPr>
            <a:spLocks noGrp="1"/>
          </p:cNvSpPr>
          <p:nvPr>
            <p:ph idx="1"/>
          </p:nvPr>
        </p:nvSpPr>
        <p:spPr>
          <a:xfrm>
            <a:off x="3352800" y="762000"/>
            <a:ext cx="5638800" cy="3352800"/>
          </a:xfrm>
        </p:spPr>
        <p:txBody>
          <a:bodyPr>
            <a:normAutofit/>
          </a:bodyPr>
          <a:lstStyle/>
          <a:p>
            <a:r>
              <a:rPr lang="en-US" b="1" dirty="0"/>
              <a:t>Functional Genomics in Cattle</a:t>
            </a:r>
          </a:p>
          <a:p>
            <a:r>
              <a:rPr lang="en-US" dirty="0"/>
              <a:t>SNP chips</a:t>
            </a:r>
            <a:br>
              <a:rPr lang="en-US" dirty="0"/>
            </a:br>
            <a:endParaRPr lang="en-US" dirty="0"/>
          </a:p>
          <a:p>
            <a:r>
              <a:rPr lang="en-US" dirty="0"/>
              <a:t>Sequence data</a:t>
            </a:r>
            <a:br>
              <a:rPr lang="en-US" dirty="0"/>
            </a:br>
            <a:endParaRPr lang="en-US" dirty="0"/>
          </a:p>
          <a:p>
            <a:r>
              <a:rPr lang="en-US" dirty="0"/>
              <a:t>Transcription Factor Binding sites</a:t>
            </a:r>
            <a:br>
              <a:rPr lang="en-US" dirty="0"/>
            </a:br>
            <a:endParaRPr lang="en-US" dirty="0"/>
          </a:p>
        </p:txBody>
      </p:sp>
      <p:sp>
        <p:nvSpPr>
          <p:cNvPr id="4" name="Rectangle 3"/>
          <p:cNvSpPr/>
          <p:nvPr/>
        </p:nvSpPr>
        <p:spPr>
          <a:xfrm>
            <a:off x="0" y="0"/>
            <a:ext cx="9144000" cy="228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42" name="Picture 2" descr="http://www.ars.usda.gov/images/docs/1841_2025/bfgl_cow.jpg"/>
          <p:cNvPicPr>
            <a:picLocks noChangeAspect="1" noChangeArrowheads="1"/>
          </p:cNvPicPr>
          <p:nvPr/>
        </p:nvPicPr>
        <p:blipFill>
          <a:blip r:embed="rId3" cstate="print"/>
          <a:srcRect/>
          <a:stretch>
            <a:fillRect/>
          </a:stretch>
        </p:blipFill>
        <p:spPr bwMode="auto">
          <a:xfrm>
            <a:off x="228600" y="1355510"/>
            <a:ext cx="2141882" cy="1311490"/>
          </a:xfrm>
          <a:prstGeom prst="rect">
            <a:avLst/>
          </a:prstGeom>
          <a:noFill/>
        </p:spPr>
      </p:pic>
      <p:pic>
        <p:nvPicPr>
          <p:cNvPr id="61444" name="Picture 4" descr="http://www.ars.usda.gov/SP2UserFiles/Place/62060000/graphics/arslogo.jpg"/>
          <p:cNvPicPr>
            <a:picLocks noChangeAspect="1" noChangeArrowheads="1"/>
          </p:cNvPicPr>
          <p:nvPr/>
        </p:nvPicPr>
        <p:blipFill>
          <a:blip r:embed="rId4" cstate="print"/>
          <a:srcRect/>
          <a:stretch>
            <a:fillRect/>
          </a:stretch>
        </p:blipFill>
        <p:spPr bwMode="auto">
          <a:xfrm>
            <a:off x="457200" y="304800"/>
            <a:ext cx="1583272" cy="1050682"/>
          </a:xfrm>
          <a:prstGeom prst="rect">
            <a:avLst/>
          </a:prstGeom>
          <a:noFill/>
        </p:spPr>
      </p:pic>
      <p:pic>
        <p:nvPicPr>
          <p:cNvPr id="7" name="Picture 2" descr="http://www.agricorner.com/wp-content/uploads/2010/12/Bovine_SNP50_BeadChip_t3521.png"/>
          <p:cNvPicPr>
            <a:picLocks noChangeAspect="1" noChangeArrowheads="1"/>
          </p:cNvPicPr>
          <p:nvPr/>
        </p:nvPicPr>
        <p:blipFill>
          <a:blip r:embed="rId5" cstate="print"/>
          <a:srcRect/>
          <a:stretch>
            <a:fillRect/>
          </a:stretch>
        </p:blipFill>
        <p:spPr bwMode="auto">
          <a:xfrm>
            <a:off x="3303620" y="3876176"/>
            <a:ext cx="990764" cy="2829424"/>
          </a:xfrm>
          <a:prstGeom prst="rect">
            <a:avLst/>
          </a:prstGeom>
          <a:noFill/>
        </p:spPr>
      </p:pic>
      <p:sp>
        <p:nvSpPr>
          <p:cNvPr id="9" name="TextBox 8"/>
          <p:cNvSpPr txBox="1"/>
          <p:nvPr/>
        </p:nvSpPr>
        <p:spPr>
          <a:xfrm>
            <a:off x="381000" y="2667000"/>
            <a:ext cx="1905000" cy="381000"/>
          </a:xfrm>
          <a:prstGeom prst="rect">
            <a:avLst/>
          </a:prstGeom>
          <a:noFill/>
          <a:ln>
            <a:solidFill>
              <a:schemeClr val="tx1"/>
            </a:solidFill>
          </a:ln>
        </p:spPr>
        <p:txBody>
          <a:bodyPr wrap="square" rtlCol="0">
            <a:spAutoFit/>
          </a:bodyPr>
          <a:lstStyle/>
          <a:p>
            <a:pPr algn="ctr"/>
            <a:r>
              <a:rPr lang="en-US" dirty="0"/>
              <a:t>George E. Liu’s lab</a:t>
            </a:r>
          </a:p>
        </p:txBody>
      </p:sp>
      <p:pic>
        <p:nvPicPr>
          <p:cNvPr id="61448" name="Picture 8" descr="http://www.genome.gov/dmd/previews/80102_large.jpg"/>
          <p:cNvPicPr>
            <a:picLocks noChangeAspect="1" noChangeArrowheads="1"/>
          </p:cNvPicPr>
          <p:nvPr/>
        </p:nvPicPr>
        <p:blipFill>
          <a:blip r:embed="rId6" cstate="print"/>
          <a:srcRect/>
          <a:stretch>
            <a:fillRect/>
          </a:stretch>
        </p:blipFill>
        <p:spPr bwMode="auto">
          <a:xfrm>
            <a:off x="4800600" y="3943732"/>
            <a:ext cx="4038600" cy="2685668"/>
          </a:xfrm>
          <a:prstGeom prst="rect">
            <a:avLst/>
          </a:prstGeom>
          <a:noFill/>
        </p:spPr>
      </p:pic>
      <p:sp>
        <p:nvSpPr>
          <p:cNvPr id="11" name="TextBox 10"/>
          <p:cNvSpPr txBox="1"/>
          <p:nvPr/>
        </p:nvSpPr>
        <p:spPr>
          <a:xfrm>
            <a:off x="4572000" y="1676400"/>
            <a:ext cx="3657600" cy="523220"/>
          </a:xfrm>
          <a:prstGeom prst="rect">
            <a:avLst/>
          </a:prstGeom>
          <a:noFill/>
        </p:spPr>
        <p:txBody>
          <a:bodyPr wrap="square" rtlCol="0">
            <a:spAutoFit/>
          </a:bodyPr>
          <a:lstStyle/>
          <a:p>
            <a:pPr>
              <a:buFont typeface="Arial" pitchFamily="34" charset="0"/>
              <a:buChar char="•"/>
            </a:pPr>
            <a:r>
              <a:rPr lang="en-US" sz="1400" dirty="0"/>
              <a:t>Hou, et al. 2011. BMC Genomics. 12:127</a:t>
            </a:r>
          </a:p>
          <a:p>
            <a:pPr>
              <a:buFont typeface="Arial" pitchFamily="34" charset="0"/>
              <a:buChar char="•"/>
            </a:pPr>
            <a:r>
              <a:rPr lang="en-US" sz="1400" dirty="0"/>
              <a:t>Hou, et al. 2012. BMC Genomics. 13:376</a:t>
            </a:r>
          </a:p>
        </p:txBody>
      </p:sp>
      <p:sp>
        <p:nvSpPr>
          <p:cNvPr id="12" name="TextBox 11"/>
          <p:cNvSpPr txBox="1"/>
          <p:nvPr/>
        </p:nvSpPr>
        <p:spPr>
          <a:xfrm>
            <a:off x="4572000" y="2590800"/>
            <a:ext cx="4419600" cy="523220"/>
          </a:xfrm>
          <a:prstGeom prst="rect">
            <a:avLst/>
          </a:prstGeom>
          <a:noFill/>
        </p:spPr>
        <p:txBody>
          <a:bodyPr wrap="square" rtlCol="0">
            <a:spAutoFit/>
          </a:bodyPr>
          <a:lstStyle/>
          <a:p>
            <a:pPr>
              <a:buFont typeface="Arial" pitchFamily="34" charset="0"/>
              <a:buChar char="•"/>
            </a:pPr>
            <a:r>
              <a:rPr lang="en-US" sz="1400" dirty="0"/>
              <a:t>Bickhart, et al. 2012. Genome Res. 22: 778-790</a:t>
            </a:r>
          </a:p>
          <a:p>
            <a:pPr>
              <a:buFont typeface="Arial" pitchFamily="34" charset="0"/>
              <a:buChar char="•"/>
            </a:pPr>
            <a:r>
              <a:rPr lang="en-US" sz="1400" dirty="0"/>
              <a:t>Liu and Bickhart. 2012. </a:t>
            </a:r>
            <a:r>
              <a:rPr lang="en-US" sz="1400" dirty="0" err="1"/>
              <a:t>Funct</a:t>
            </a:r>
            <a:r>
              <a:rPr lang="en-US" sz="1400" dirty="0"/>
              <a:t>. &amp; Int. Genomics. </a:t>
            </a:r>
            <a:r>
              <a:rPr lang="en-US" sz="1400" i="1" dirty="0"/>
              <a:t>accepted</a:t>
            </a:r>
            <a:endParaRPr lang="en-US" sz="1400" dirty="0"/>
          </a:p>
        </p:txBody>
      </p:sp>
      <p:sp>
        <p:nvSpPr>
          <p:cNvPr id="13" name="TextBox 12"/>
          <p:cNvSpPr txBox="1"/>
          <p:nvPr/>
        </p:nvSpPr>
        <p:spPr>
          <a:xfrm>
            <a:off x="4572000" y="3482340"/>
            <a:ext cx="4419600" cy="523220"/>
          </a:xfrm>
          <a:prstGeom prst="rect">
            <a:avLst/>
          </a:prstGeom>
          <a:noFill/>
        </p:spPr>
        <p:txBody>
          <a:bodyPr wrap="square" rtlCol="0">
            <a:spAutoFit/>
          </a:bodyPr>
          <a:lstStyle/>
          <a:p>
            <a:pPr>
              <a:buFont typeface="Arial" pitchFamily="34" charset="0"/>
              <a:buChar char="•"/>
            </a:pPr>
            <a:r>
              <a:rPr lang="en-US" sz="1400" dirty="0"/>
              <a:t>Bickhart, et al. 2012. Genomics, Proteomics and   	Bioinformatics. </a:t>
            </a:r>
            <a:r>
              <a:rPr lang="en-US" sz="1400" i="1" dirty="0"/>
              <a:t>accepted</a:t>
            </a:r>
            <a:r>
              <a:rPr lang="en-US" sz="1400"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0"/>
            <a:ext cx="9144000" cy="228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ttp://www.ars.usda.gov/SP2UserFiles/Place/62060000/graphics/arslogo.jpg"/>
          <p:cNvPicPr>
            <a:picLocks noChangeAspect="1" noChangeArrowheads="1"/>
          </p:cNvPicPr>
          <p:nvPr/>
        </p:nvPicPr>
        <p:blipFill>
          <a:blip r:embed="rId2" cstate="print"/>
          <a:srcRect/>
          <a:stretch>
            <a:fillRect/>
          </a:stretch>
        </p:blipFill>
        <p:spPr bwMode="auto">
          <a:xfrm>
            <a:off x="457200" y="304800"/>
            <a:ext cx="1583272" cy="1050682"/>
          </a:xfrm>
          <a:prstGeom prst="rect">
            <a:avLst/>
          </a:prstGeom>
          <a:noFill/>
        </p:spPr>
      </p:pic>
      <p:pic>
        <p:nvPicPr>
          <p:cNvPr id="6" name="Picture 2" descr="http://www.ars.usda.gov/images/docs/1841_2025/bfgl_cow.jpg"/>
          <p:cNvPicPr>
            <a:picLocks noChangeAspect="1" noChangeArrowheads="1"/>
          </p:cNvPicPr>
          <p:nvPr/>
        </p:nvPicPr>
        <p:blipFill>
          <a:blip r:embed="rId3" cstate="print"/>
          <a:srcRect/>
          <a:stretch>
            <a:fillRect/>
          </a:stretch>
        </p:blipFill>
        <p:spPr bwMode="auto">
          <a:xfrm>
            <a:off x="228600" y="1355510"/>
            <a:ext cx="2141882" cy="1311490"/>
          </a:xfrm>
          <a:prstGeom prst="rect">
            <a:avLst/>
          </a:prstGeom>
          <a:noFill/>
        </p:spPr>
      </p:pic>
      <p:sp>
        <p:nvSpPr>
          <p:cNvPr id="7" name="TextBox 6"/>
          <p:cNvSpPr txBox="1"/>
          <p:nvPr/>
        </p:nvSpPr>
        <p:spPr>
          <a:xfrm>
            <a:off x="3390181" y="483079"/>
            <a:ext cx="5322498" cy="1200329"/>
          </a:xfrm>
          <a:prstGeom prst="rect">
            <a:avLst/>
          </a:prstGeom>
          <a:noFill/>
        </p:spPr>
        <p:txBody>
          <a:bodyPr wrap="square" rtlCol="0">
            <a:spAutoFit/>
          </a:bodyPr>
          <a:lstStyle/>
          <a:p>
            <a:pPr>
              <a:buFont typeface="Arial" pitchFamily="34" charset="0"/>
              <a:buChar char="•"/>
            </a:pPr>
            <a:r>
              <a:rPr lang="en-US" dirty="0"/>
              <a:t> Creating Genomics Resources for Agriculture</a:t>
            </a:r>
          </a:p>
          <a:p>
            <a:pPr>
              <a:buFont typeface="Arial" pitchFamily="34" charset="0"/>
              <a:buChar char="•"/>
            </a:pPr>
            <a:r>
              <a:rPr lang="en-US" dirty="0"/>
              <a:t> Genetic Variant detection</a:t>
            </a:r>
            <a:br>
              <a:rPr lang="en-US" dirty="0"/>
            </a:br>
            <a:endParaRPr lang="en-US" dirty="0"/>
          </a:p>
          <a:p>
            <a:pPr>
              <a:buFont typeface="Arial" pitchFamily="34" charset="0"/>
              <a:buChar char="•"/>
            </a:pPr>
            <a:r>
              <a:rPr lang="en-US" dirty="0"/>
              <a:t> Reference genome assembly and annotation</a:t>
            </a:r>
          </a:p>
        </p:txBody>
      </p:sp>
      <p:sp>
        <p:nvSpPr>
          <p:cNvPr id="8" name="TextBox 7"/>
          <p:cNvSpPr txBox="1"/>
          <p:nvPr/>
        </p:nvSpPr>
        <p:spPr>
          <a:xfrm>
            <a:off x="381000" y="2667000"/>
            <a:ext cx="1905000" cy="381000"/>
          </a:xfrm>
          <a:prstGeom prst="rect">
            <a:avLst/>
          </a:prstGeom>
          <a:noFill/>
          <a:ln>
            <a:solidFill>
              <a:schemeClr val="tx1"/>
            </a:solidFill>
          </a:ln>
        </p:spPr>
        <p:txBody>
          <a:bodyPr wrap="square" rtlCol="0">
            <a:spAutoFit/>
          </a:bodyPr>
          <a:lstStyle/>
          <a:p>
            <a:pPr algn="ctr"/>
            <a:r>
              <a:rPr lang="en-US" dirty="0"/>
              <a:t>My lab</a:t>
            </a:r>
          </a:p>
        </p:txBody>
      </p:sp>
    </p:spTree>
    <p:extLst>
      <p:ext uri="{BB962C8B-B14F-4D97-AF65-F5344CB8AC3E}">
        <p14:creationId xmlns:p14="http://schemas.microsoft.com/office/powerpoint/2010/main" xmlns="" val="2303710589"/>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you printed the Human reference genome…</a:t>
            </a:r>
          </a:p>
        </p:txBody>
      </p:sp>
      <p:pic>
        <p:nvPicPr>
          <p:cNvPr id="1026" name="Picture 2" descr="https://upload.wikimedia.org/wikipedia/commons/1/18/Wellcome_genome_bookcase.pn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8909" y="1690689"/>
            <a:ext cx="5781966" cy="505199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6640945" y="4608945"/>
            <a:ext cx="2419928" cy="1569660"/>
          </a:xfrm>
          <a:prstGeom prst="rect">
            <a:avLst/>
          </a:prstGeom>
          <a:noFill/>
        </p:spPr>
        <p:txBody>
          <a:bodyPr wrap="square" rtlCol="0">
            <a:spAutoFit/>
          </a:bodyPr>
          <a:lstStyle/>
          <a:p>
            <a:r>
              <a:rPr lang="en-US" sz="3200" dirty="0"/>
              <a:t>… you’d murder quite allot of trees!</a:t>
            </a:r>
          </a:p>
        </p:txBody>
      </p:sp>
    </p:spTree>
    <p:extLst>
      <p:ext uri="{BB962C8B-B14F-4D97-AF65-F5344CB8AC3E}">
        <p14:creationId xmlns:p14="http://schemas.microsoft.com/office/powerpoint/2010/main" xmlns="" val="38221024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the easiest way to identify gene function from freshly annotated genes?</a:t>
            </a:r>
          </a:p>
        </p:txBody>
      </p:sp>
      <p:sp>
        <p:nvSpPr>
          <p:cNvPr id="3" name="Content Placeholder 2"/>
          <p:cNvSpPr>
            <a:spLocks noGrp="1"/>
          </p:cNvSpPr>
          <p:nvPr>
            <p:ph idx="1"/>
          </p:nvPr>
        </p:nvSpPr>
        <p:spPr>
          <a:xfrm>
            <a:off x="628650" y="2506345"/>
            <a:ext cx="7886700" cy="3254375"/>
          </a:xfrm>
        </p:spPr>
        <p:txBody>
          <a:bodyPr/>
          <a:lstStyle/>
          <a:p>
            <a:pPr marL="514350" indent="-514350">
              <a:buFont typeface="+mj-lt"/>
              <a:buAutoNum type="arabicPeriod"/>
            </a:pPr>
            <a:r>
              <a:rPr lang="en-US" dirty="0"/>
              <a:t>Compare the gene and protein sequence to other species’ genes</a:t>
            </a:r>
          </a:p>
          <a:p>
            <a:pPr marL="514350" indent="-514350">
              <a:buFont typeface="+mj-lt"/>
              <a:buAutoNum type="arabicPeriod"/>
            </a:pPr>
            <a:r>
              <a:rPr lang="en-US" dirty="0"/>
              <a:t>Use the protein sequence of the gene to identify its function</a:t>
            </a:r>
          </a:p>
          <a:p>
            <a:pPr marL="514350" indent="-514350">
              <a:buFont typeface="+mj-lt"/>
              <a:buAutoNum type="arabicPeriod"/>
            </a:pPr>
            <a:r>
              <a:rPr lang="en-US" dirty="0"/>
              <a:t>Look at other genes in the relative vicinity – they usually have similar function</a:t>
            </a:r>
          </a:p>
          <a:p>
            <a:pPr marL="514350" indent="-514350">
              <a:buFont typeface="+mj-lt"/>
              <a:buAutoNum type="arabicPeriod"/>
            </a:pPr>
            <a:endParaRPr lang="en-US" dirty="0"/>
          </a:p>
        </p:txBody>
      </p:sp>
      <p:sp>
        <p:nvSpPr>
          <p:cNvPr id="5" name="Oval 4"/>
          <p:cNvSpPr/>
          <p:nvPr/>
        </p:nvSpPr>
        <p:spPr>
          <a:xfrm>
            <a:off x="233680" y="3200400"/>
            <a:ext cx="8432800" cy="11277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3006091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were our predictions on gene count so far off?</a:t>
            </a:r>
          </a:p>
        </p:txBody>
      </p:sp>
      <p:sp>
        <p:nvSpPr>
          <p:cNvPr id="3" name="Content Placeholder 2"/>
          <p:cNvSpPr>
            <a:spLocks noGrp="1"/>
          </p:cNvSpPr>
          <p:nvPr>
            <p:ph idx="1"/>
          </p:nvPr>
        </p:nvSpPr>
        <p:spPr/>
        <p:txBody>
          <a:bodyPr/>
          <a:lstStyle/>
          <a:p>
            <a:pPr marL="514350" indent="-514350">
              <a:buFont typeface="+mj-lt"/>
              <a:buAutoNum type="arabicPeriod"/>
            </a:pPr>
            <a:r>
              <a:rPr lang="en-US" dirty="0"/>
              <a:t>We overestimated the number of human phenotypes that needed genes</a:t>
            </a:r>
            <a:br>
              <a:rPr lang="en-US" dirty="0"/>
            </a:br>
            <a:endParaRPr lang="en-US" dirty="0"/>
          </a:p>
          <a:p>
            <a:pPr marL="514350" indent="-514350">
              <a:buFont typeface="+mj-lt"/>
              <a:buAutoNum type="arabicPeriod"/>
            </a:pPr>
            <a:r>
              <a:rPr lang="en-US" dirty="0"/>
              <a:t>We overestimated our complexity compared to other multicellular organisms</a:t>
            </a:r>
            <a:br>
              <a:rPr lang="en-US" dirty="0"/>
            </a:br>
            <a:endParaRPr lang="en-US" dirty="0"/>
          </a:p>
          <a:p>
            <a:pPr marL="514350" indent="-514350">
              <a:buFont typeface="+mj-lt"/>
              <a:buAutoNum type="arabicPeriod"/>
            </a:pPr>
            <a:r>
              <a:rPr lang="en-US" dirty="0"/>
              <a:t>We didn’t account for versatility in expression and protein function</a:t>
            </a:r>
          </a:p>
          <a:p>
            <a:pPr marL="514350" indent="-514350">
              <a:buFont typeface="+mj-lt"/>
              <a:buAutoNum type="arabicPeriod"/>
            </a:pPr>
            <a:endParaRPr lang="en-US" dirty="0"/>
          </a:p>
        </p:txBody>
      </p:sp>
      <p:sp>
        <p:nvSpPr>
          <p:cNvPr id="4" name="Oval 3"/>
          <p:cNvSpPr/>
          <p:nvPr/>
        </p:nvSpPr>
        <p:spPr>
          <a:xfrm>
            <a:off x="139959" y="2956266"/>
            <a:ext cx="8300746" cy="10450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6546735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a:t>
            </a:r>
            <a:r>
              <a:rPr lang="en-US" dirty="0" smtClean="0"/>
              <a:t>bother making a reference genome? </a:t>
            </a:r>
            <a:endParaRPr lang="en-US" dirty="0"/>
          </a:p>
        </p:txBody>
      </p:sp>
      <p:sp>
        <p:nvSpPr>
          <p:cNvPr id="3" name="Content Placeholder 2"/>
          <p:cNvSpPr>
            <a:spLocks noGrp="1"/>
          </p:cNvSpPr>
          <p:nvPr>
            <p:ph idx="1"/>
          </p:nvPr>
        </p:nvSpPr>
        <p:spPr/>
        <p:txBody>
          <a:bodyPr>
            <a:normAutofit fontScale="85000" lnSpcReduction="10000"/>
          </a:bodyPr>
          <a:lstStyle/>
          <a:p>
            <a:r>
              <a:rPr lang="en-US" dirty="0"/>
              <a:t>Identify important features to predict inheritance</a:t>
            </a:r>
          </a:p>
          <a:p>
            <a:pPr lvl="1"/>
            <a:r>
              <a:rPr lang="en-US" dirty="0"/>
              <a:t>Linkage of genes (Gene A and B are on Chromosome 1)</a:t>
            </a:r>
          </a:p>
          <a:p>
            <a:pPr lvl="1"/>
            <a:r>
              <a:rPr lang="en-US" dirty="0"/>
              <a:t>Chromosome counts (Karyotype) </a:t>
            </a:r>
          </a:p>
          <a:p>
            <a:pPr lvl="1"/>
            <a:endParaRPr lang="en-US" dirty="0"/>
          </a:p>
          <a:p>
            <a:r>
              <a:rPr lang="en-US" dirty="0"/>
              <a:t>Provide a means of comparing different individuals</a:t>
            </a:r>
          </a:p>
          <a:p>
            <a:pPr lvl="1"/>
            <a:r>
              <a:rPr lang="en-US" dirty="0"/>
              <a:t>Universal nucleotide maps (Gene A is located at X base)</a:t>
            </a:r>
          </a:p>
          <a:p>
            <a:pPr lvl="1"/>
            <a:r>
              <a:rPr lang="en-US" dirty="0"/>
              <a:t>Identify problems quickly (Gene A is missing!)</a:t>
            </a:r>
            <a:br>
              <a:rPr lang="en-US" dirty="0"/>
            </a:br>
            <a:endParaRPr lang="en-US" dirty="0"/>
          </a:p>
          <a:p>
            <a:r>
              <a:rPr lang="en-US" dirty="0"/>
              <a:t>Speed up many computer </a:t>
            </a:r>
            <a:r>
              <a:rPr lang="en-US" dirty="0" smtClean="0"/>
              <a:t>algorithms (more in the next lecture)</a:t>
            </a:r>
            <a:endParaRPr lang="en-US" dirty="0"/>
          </a:p>
        </p:txBody>
      </p:sp>
    </p:spTree>
    <p:extLst>
      <p:ext uri="{BB962C8B-B14F-4D97-AF65-F5344CB8AC3E}">
        <p14:creationId xmlns:p14="http://schemas.microsoft.com/office/powerpoint/2010/main" xmlns="" val="62500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Genetic and physical maps: our original solution</a:t>
            </a:r>
          </a:p>
        </p:txBody>
      </p:sp>
      <p:sp>
        <p:nvSpPr>
          <p:cNvPr id="3" name="Content Placeholder 2"/>
          <p:cNvSpPr>
            <a:spLocks noGrp="1"/>
          </p:cNvSpPr>
          <p:nvPr>
            <p:ph idx="1"/>
          </p:nvPr>
        </p:nvSpPr>
        <p:spPr/>
        <p:txBody>
          <a:bodyPr>
            <a:normAutofit fontScale="77500" lnSpcReduction="20000"/>
          </a:bodyPr>
          <a:lstStyle/>
          <a:p>
            <a:r>
              <a:rPr lang="en-US" dirty="0"/>
              <a:t>Genetic maps: trace coinheritance though pedigrees</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a:p>
            <a:endParaRPr lang="en-US" dirty="0"/>
          </a:p>
          <a:p>
            <a:endParaRPr lang="en-US" dirty="0"/>
          </a:p>
          <a:p>
            <a:r>
              <a:rPr lang="en-US" dirty="0"/>
              <a:t>Markers or phenotypes can be useful here</a:t>
            </a:r>
          </a:p>
          <a:p>
            <a:r>
              <a:rPr lang="en-US" dirty="0"/>
              <a:t>Often very low resolution of gene/trait placement!</a:t>
            </a:r>
          </a:p>
          <a:p>
            <a:r>
              <a:rPr lang="en-US" dirty="0"/>
              <a:t>More markers == higher resolution</a:t>
            </a:r>
          </a:p>
        </p:txBody>
      </p:sp>
      <p:cxnSp>
        <p:nvCxnSpPr>
          <p:cNvPr id="5" name="Straight Connector 4"/>
          <p:cNvCxnSpPr/>
          <p:nvPr/>
        </p:nvCxnSpPr>
        <p:spPr>
          <a:xfrm flipV="1">
            <a:off x="2901820" y="2817845"/>
            <a:ext cx="2388637" cy="933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2901820" y="3138196"/>
            <a:ext cx="2388637" cy="933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06890" y="2817845"/>
            <a:ext cx="569167" cy="32035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806890" y="2817845"/>
            <a:ext cx="569167" cy="32035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480318" y="2594540"/>
            <a:ext cx="0" cy="21149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72472" y="3147527"/>
            <a:ext cx="0" cy="21149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719657" y="2594659"/>
            <a:ext cx="0" cy="21149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320509" y="2326258"/>
            <a:ext cx="317716" cy="369332"/>
          </a:xfrm>
          <a:prstGeom prst="rect">
            <a:avLst/>
          </a:prstGeom>
          <a:noFill/>
        </p:spPr>
        <p:txBody>
          <a:bodyPr wrap="none" rtlCol="0">
            <a:spAutoFit/>
          </a:bodyPr>
          <a:lstStyle/>
          <a:p>
            <a:r>
              <a:rPr lang="en-US" dirty="0"/>
              <a:t>A</a:t>
            </a:r>
          </a:p>
        </p:txBody>
      </p:sp>
      <p:sp>
        <p:nvSpPr>
          <p:cNvPr id="16" name="TextBox 15"/>
          <p:cNvSpPr txBox="1"/>
          <p:nvPr/>
        </p:nvSpPr>
        <p:spPr>
          <a:xfrm>
            <a:off x="4317622" y="3282463"/>
            <a:ext cx="309700" cy="369332"/>
          </a:xfrm>
          <a:prstGeom prst="rect">
            <a:avLst/>
          </a:prstGeom>
          <a:noFill/>
        </p:spPr>
        <p:txBody>
          <a:bodyPr wrap="none" rtlCol="0">
            <a:spAutoFit/>
          </a:bodyPr>
          <a:lstStyle/>
          <a:p>
            <a:r>
              <a:rPr lang="en-US" dirty="0"/>
              <a:t>B</a:t>
            </a:r>
          </a:p>
        </p:txBody>
      </p:sp>
      <p:sp>
        <p:nvSpPr>
          <p:cNvPr id="17" name="TextBox 16"/>
          <p:cNvSpPr txBox="1"/>
          <p:nvPr/>
        </p:nvSpPr>
        <p:spPr>
          <a:xfrm>
            <a:off x="3571219" y="2328953"/>
            <a:ext cx="308098" cy="369332"/>
          </a:xfrm>
          <a:prstGeom prst="rect">
            <a:avLst/>
          </a:prstGeom>
          <a:noFill/>
        </p:spPr>
        <p:txBody>
          <a:bodyPr wrap="none" rtlCol="0">
            <a:spAutoFit/>
          </a:bodyPr>
          <a:lstStyle/>
          <a:p>
            <a:r>
              <a:rPr lang="en-US" dirty="0"/>
              <a:t>C</a:t>
            </a:r>
          </a:p>
        </p:txBody>
      </p:sp>
      <p:grpSp>
        <p:nvGrpSpPr>
          <p:cNvPr id="33" name="Group 32"/>
          <p:cNvGrpSpPr/>
          <p:nvPr/>
        </p:nvGrpSpPr>
        <p:grpSpPr>
          <a:xfrm>
            <a:off x="2897154" y="3359020"/>
            <a:ext cx="2393303" cy="992350"/>
            <a:chOff x="2897154" y="3359020"/>
            <a:chExt cx="2393303" cy="992350"/>
          </a:xfrm>
        </p:grpSpPr>
        <p:cxnSp>
          <p:nvCxnSpPr>
            <p:cNvPr id="18" name="Straight Connector 17"/>
            <p:cNvCxnSpPr/>
            <p:nvPr/>
          </p:nvCxnSpPr>
          <p:spPr>
            <a:xfrm flipV="1">
              <a:off x="2901820" y="3991963"/>
              <a:ext cx="2388637" cy="933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897154" y="4342039"/>
              <a:ext cx="2388637" cy="933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480318" y="3789801"/>
              <a:ext cx="0" cy="21149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320509" y="3521519"/>
              <a:ext cx="317716" cy="369332"/>
            </a:xfrm>
            <a:prstGeom prst="rect">
              <a:avLst/>
            </a:prstGeom>
            <a:noFill/>
          </p:spPr>
          <p:txBody>
            <a:bodyPr wrap="none" rtlCol="0">
              <a:spAutoFit/>
            </a:bodyPr>
            <a:lstStyle/>
            <a:p>
              <a:r>
                <a:rPr lang="en-US" dirty="0"/>
                <a:t>A</a:t>
              </a:r>
            </a:p>
          </p:txBody>
        </p:sp>
        <p:sp>
          <p:nvSpPr>
            <p:cNvPr id="24" name="TextBox 23"/>
            <p:cNvSpPr txBox="1"/>
            <p:nvPr/>
          </p:nvSpPr>
          <p:spPr>
            <a:xfrm>
              <a:off x="4317622" y="3526215"/>
              <a:ext cx="309700" cy="369332"/>
            </a:xfrm>
            <a:prstGeom prst="rect">
              <a:avLst/>
            </a:prstGeom>
            <a:noFill/>
          </p:spPr>
          <p:txBody>
            <a:bodyPr wrap="none" rtlCol="0">
              <a:spAutoFit/>
            </a:bodyPr>
            <a:lstStyle/>
            <a:p>
              <a:r>
                <a:rPr lang="en-US" dirty="0"/>
                <a:t>B</a:t>
              </a:r>
            </a:p>
          </p:txBody>
        </p:sp>
        <p:cxnSp>
          <p:nvCxnSpPr>
            <p:cNvPr id="25" name="Straight Connector 24"/>
            <p:cNvCxnSpPr/>
            <p:nvPr/>
          </p:nvCxnSpPr>
          <p:spPr>
            <a:xfrm>
              <a:off x="4460030" y="3789801"/>
              <a:ext cx="0" cy="21149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729029" y="3780742"/>
              <a:ext cx="0" cy="21149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580591" y="3514522"/>
              <a:ext cx="308098" cy="369332"/>
            </a:xfrm>
            <a:prstGeom prst="rect">
              <a:avLst/>
            </a:prstGeom>
            <a:noFill/>
          </p:spPr>
          <p:txBody>
            <a:bodyPr wrap="none" rtlCol="0">
              <a:spAutoFit/>
            </a:bodyPr>
            <a:lstStyle/>
            <a:p>
              <a:r>
                <a:rPr lang="en-US" dirty="0"/>
                <a:t>C</a:t>
              </a:r>
            </a:p>
          </p:txBody>
        </p:sp>
        <p:cxnSp>
          <p:nvCxnSpPr>
            <p:cNvPr id="29" name="Straight Arrow Connector 28"/>
            <p:cNvCxnSpPr/>
            <p:nvPr/>
          </p:nvCxnSpPr>
          <p:spPr>
            <a:xfrm>
              <a:off x="4091472" y="3359020"/>
              <a:ext cx="0" cy="43078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662982" y="3617982"/>
            <a:ext cx="7131890" cy="1054855"/>
            <a:chOff x="662982" y="3617982"/>
            <a:chExt cx="7131890" cy="1054855"/>
          </a:xfrm>
        </p:grpSpPr>
        <p:cxnSp>
          <p:nvCxnSpPr>
            <p:cNvPr id="30" name="Straight Arrow Connector 29"/>
            <p:cNvCxnSpPr/>
            <p:nvPr/>
          </p:nvCxnSpPr>
          <p:spPr>
            <a:xfrm>
              <a:off x="5354215" y="3991963"/>
              <a:ext cx="486749"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2329543" y="4351370"/>
              <a:ext cx="458753" cy="933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502531" y="3617982"/>
              <a:ext cx="1292341" cy="369332"/>
            </a:xfrm>
            <a:prstGeom prst="rect">
              <a:avLst/>
            </a:prstGeom>
            <a:noFill/>
          </p:spPr>
          <p:txBody>
            <a:bodyPr wrap="none" rtlCol="0">
              <a:spAutoFit/>
            </a:bodyPr>
            <a:lstStyle/>
            <a:p>
              <a:r>
                <a:rPr lang="en-US" b="1" dirty="0"/>
                <a:t>Genotype 1</a:t>
              </a:r>
            </a:p>
          </p:txBody>
        </p:sp>
        <p:sp>
          <p:nvSpPr>
            <p:cNvPr id="35" name="TextBox 34"/>
            <p:cNvSpPr txBox="1"/>
            <p:nvPr/>
          </p:nvSpPr>
          <p:spPr>
            <a:xfrm>
              <a:off x="6858397" y="3937584"/>
              <a:ext cx="566181" cy="369332"/>
            </a:xfrm>
            <a:prstGeom prst="rect">
              <a:avLst/>
            </a:prstGeom>
            <a:noFill/>
          </p:spPr>
          <p:txBody>
            <a:bodyPr wrap="none" rtlCol="0">
              <a:spAutoFit/>
            </a:bodyPr>
            <a:lstStyle/>
            <a:p>
              <a:r>
                <a:rPr lang="en-US" dirty="0"/>
                <a:t>ABC</a:t>
              </a:r>
            </a:p>
          </p:txBody>
        </p:sp>
        <p:cxnSp>
          <p:nvCxnSpPr>
            <p:cNvPr id="37" name="Straight Connector 36"/>
            <p:cNvCxnSpPr/>
            <p:nvPr/>
          </p:nvCxnSpPr>
          <p:spPr>
            <a:xfrm>
              <a:off x="6792686" y="4306916"/>
              <a:ext cx="7557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657444" y="4303505"/>
              <a:ext cx="968086" cy="369332"/>
            </a:xfrm>
            <a:prstGeom prst="rect">
              <a:avLst/>
            </a:prstGeom>
            <a:noFill/>
          </p:spPr>
          <p:txBody>
            <a:bodyPr wrap="none" rtlCol="0">
              <a:spAutoFit/>
            </a:bodyPr>
            <a:lstStyle/>
            <a:p>
              <a:r>
                <a:rPr lang="en-US" dirty="0"/>
                <a:t>Parent 2</a:t>
              </a:r>
            </a:p>
          </p:txBody>
        </p:sp>
        <p:sp>
          <p:nvSpPr>
            <p:cNvPr id="39" name="TextBox 38"/>
            <p:cNvSpPr txBox="1"/>
            <p:nvPr/>
          </p:nvSpPr>
          <p:spPr>
            <a:xfrm>
              <a:off x="662982" y="3617982"/>
              <a:ext cx="1292341" cy="369332"/>
            </a:xfrm>
            <a:prstGeom prst="rect">
              <a:avLst/>
            </a:prstGeom>
            <a:noFill/>
          </p:spPr>
          <p:txBody>
            <a:bodyPr wrap="none" rtlCol="0">
              <a:spAutoFit/>
            </a:bodyPr>
            <a:lstStyle/>
            <a:p>
              <a:r>
                <a:rPr lang="en-US" b="1" dirty="0"/>
                <a:t>Genotype 2</a:t>
              </a:r>
            </a:p>
          </p:txBody>
        </p:sp>
        <p:sp>
          <p:nvSpPr>
            <p:cNvPr id="40" name="TextBox 39"/>
            <p:cNvSpPr txBox="1"/>
            <p:nvPr/>
          </p:nvSpPr>
          <p:spPr>
            <a:xfrm>
              <a:off x="952042" y="3937584"/>
              <a:ext cx="665567" cy="369332"/>
            </a:xfrm>
            <a:prstGeom prst="rect">
              <a:avLst/>
            </a:prstGeom>
            <a:noFill/>
          </p:spPr>
          <p:txBody>
            <a:bodyPr wrap="none" rtlCol="0">
              <a:spAutoFit/>
            </a:bodyPr>
            <a:lstStyle/>
            <a:p>
              <a:r>
                <a:rPr lang="en-US" dirty="0"/>
                <a:t>none</a:t>
              </a:r>
            </a:p>
          </p:txBody>
        </p:sp>
        <p:cxnSp>
          <p:nvCxnSpPr>
            <p:cNvPr id="41" name="Straight Connector 40"/>
            <p:cNvCxnSpPr/>
            <p:nvPr/>
          </p:nvCxnSpPr>
          <p:spPr>
            <a:xfrm>
              <a:off x="953137" y="4306916"/>
              <a:ext cx="7557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817895" y="4303505"/>
              <a:ext cx="968086" cy="369332"/>
            </a:xfrm>
            <a:prstGeom prst="rect">
              <a:avLst/>
            </a:prstGeom>
            <a:noFill/>
          </p:spPr>
          <p:txBody>
            <a:bodyPr wrap="none" rtlCol="0">
              <a:spAutoFit/>
            </a:bodyPr>
            <a:lstStyle/>
            <a:p>
              <a:r>
                <a:rPr lang="en-US" dirty="0"/>
                <a:t>Parent 2</a:t>
              </a:r>
            </a:p>
          </p:txBody>
        </p:sp>
      </p:grpSp>
    </p:spTree>
    <p:extLst>
      <p:ext uri="{BB962C8B-B14F-4D97-AF65-F5344CB8AC3E}">
        <p14:creationId xmlns:p14="http://schemas.microsoft.com/office/powerpoint/2010/main" xmlns="" val="215299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Genetic and physical maps: our original solution</a:t>
            </a:r>
          </a:p>
        </p:txBody>
      </p:sp>
      <p:sp>
        <p:nvSpPr>
          <p:cNvPr id="3" name="Content Placeholder 2"/>
          <p:cNvSpPr>
            <a:spLocks noGrp="1"/>
          </p:cNvSpPr>
          <p:nvPr>
            <p:ph idx="1"/>
          </p:nvPr>
        </p:nvSpPr>
        <p:spPr>
          <a:xfrm>
            <a:off x="628650" y="1788303"/>
            <a:ext cx="7886700" cy="4351338"/>
          </a:xfrm>
        </p:spPr>
        <p:txBody>
          <a:bodyPr/>
          <a:lstStyle/>
          <a:p>
            <a:r>
              <a:rPr lang="en-US" dirty="0"/>
              <a:t>Physical maps use enzymatic (or other) approaches to determine gene order</a:t>
            </a:r>
          </a:p>
        </p:txBody>
      </p:sp>
      <p:pic>
        <p:nvPicPr>
          <p:cNvPr id="1026" name="Picture 2" descr="https://www.mun.ca/biology/scarr/restriction_mapping.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9794" y="2819193"/>
            <a:ext cx="4480120" cy="373343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833261" y="3685591"/>
            <a:ext cx="839755" cy="2308324"/>
          </a:xfrm>
          <a:prstGeom prst="rect">
            <a:avLst/>
          </a:prstGeom>
          <a:noFill/>
        </p:spPr>
        <p:txBody>
          <a:bodyPr wrap="square" rtlCol="0">
            <a:spAutoFit/>
          </a:bodyPr>
          <a:lstStyle/>
          <a:p>
            <a:r>
              <a:rPr lang="en-US" sz="1600" dirty="0"/>
              <a:t>25 kb</a:t>
            </a:r>
          </a:p>
          <a:p>
            <a:r>
              <a:rPr lang="en-US" sz="1600" dirty="0"/>
              <a:t>20 kb</a:t>
            </a:r>
          </a:p>
          <a:p>
            <a:r>
              <a:rPr lang="en-US" sz="1600" dirty="0"/>
              <a:t>17 kb</a:t>
            </a:r>
          </a:p>
          <a:p>
            <a:r>
              <a:rPr lang="en-US" sz="1600" dirty="0"/>
              <a:t>10 kb</a:t>
            </a:r>
          </a:p>
          <a:p>
            <a:endParaRPr lang="en-US" sz="1600" dirty="0"/>
          </a:p>
          <a:p>
            <a:r>
              <a:rPr lang="en-US" sz="1600" dirty="0"/>
              <a:t>5kb</a:t>
            </a:r>
          </a:p>
          <a:p>
            <a:r>
              <a:rPr lang="en-US" sz="1600" dirty="0"/>
              <a:t>4kb</a:t>
            </a:r>
          </a:p>
          <a:p>
            <a:r>
              <a:rPr lang="en-US" sz="1600" dirty="0"/>
              <a:t>3kb</a:t>
            </a:r>
          </a:p>
          <a:p>
            <a:r>
              <a:rPr lang="en-US" sz="1600" dirty="0"/>
              <a:t>2kb</a:t>
            </a:r>
          </a:p>
        </p:txBody>
      </p:sp>
      <p:sp>
        <p:nvSpPr>
          <p:cNvPr id="5" name="Rectangle 4"/>
          <p:cNvSpPr/>
          <p:nvPr/>
        </p:nvSpPr>
        <p:spPr>
          <a:xfrm>
            <a:off x="699796" y="2819193"/>
            <a:ext cx="569167" cy="37334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55271" y="2819193"/>
            <a:ext cx="509228" cy="37334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28650" y="5215812"/>
            <a:ext cx="2235849" cy="251927"/>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5831632" y="4534678"/>
            <a:ext cx="2683718"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455159" y="4189445"/>
            <a:ext cx="0" cy="34523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898433" y="4189445"/>
            <a:ext cx="0" cy="34523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199448" y="3820112"/>
            <a:ext cx="511422" cy="369332"/>
          </a:xfrm>
          <a:prstGeom prst="rect">
            <a:avLst/>
          </a:prstGeom>
          <a:noFill/>
        </p:spPr>
        <p:txBody>
          <a:bodyPr wrap="none" rtlCol="0">
            <a:spAutoFit/>
          </a:bodyPr>
          <a:lstStyle/>
          <a:p>
            <a:r>
              <a:rPr lang="en-US" dirty="0"/>
              <a:t>Eco</a:t>
            </a:r>
          </a:p>
        </p:txBody>
      </p:sp>
      <p:sp>
        <p:nvSpPr>
          <p:cNvPr id="15" name="TextBox 14"/>
          <p:cNvSpPr txBox="1"/>
          <p:nvPr/>
        </p:nvSpPr>
        <p:spPr>
          <a:xfrm>
            <a:off x="6599989" y="3820112"/>
            <a:ext cx="471604" cy="369332"/>
          </a:xfrm>
          <a:prstGeom prst="rect">
            <a:avLst/>
          </a:prstGeom>
          <a:noFill/>
        </p:spPr>
        <p:txBody>
          <a:bodyPr wrap="none" rtlCol="0">
            <a:spAutoFit/>
          </a:bodyPr>
          <a:lstStyle/>
          <a:p>
            <a:r>
              <a:rPr lang="en-US" dirty="0" err="1"/>
              <a:t>Bgl</a:t>
            </a:r>
            <a:endParaRPr lang="en-US" dirty="0"/>
          </a:p>
        </p:txBody>
      </p:sp>
      <p:sp>
        <p:nvSpPr>
          <p:cNvPr id="16" name="Rectangle 15"/>
          <p:cNvSpPr/>
          <p:nvPr/>
        </p:nvSpPr>
        <p:spPr>
          <a:xfrm>
            <a:off x="628650" y="4534678"/>
            <a:ext cx="2235849" cy="165689"/>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79008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6" grpId="0" animBg="1"/>
      <p:bldP spid="13" grpId="0"/>
      <p:bldP spid="15"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of these approaches…</a:t>
            </a:r>
          </a:p>
        </p:txBody>
      </p:sp>
      <p:sp>
        <p:nvSpPr>
          <p:cNvPr id="3" name="Content Placeholder 2"/>
          <p:cNvSpPr>
            <a:spLocks noGrp="1"/>
          </p:cNvSpPr>
          <p:nvPr>
            <p:ph idx="1"/>
          </p:nvPr>
        </p:nvSpPr>
        <p:spPr/>
        <p:txBody>
          <a:bodyPr>
            <a:normAutofit/>
          </a:bodyPr>
          <a:lstStyle/>
          <a:p>
            <a:r>
              <a:rPr lang="en-US" sz="4000" dirty="0"/>
              <a:t>Requires more data?</a:t>
            </a:r>
          </a:p>
          <a:p>
            <a:pPr lvl="1"/>
            <a:r>
              <a:rPr lang="en-US" sz="2800" dirty="0"/>
              <a:t>Genetic mapping (arguably!)</a:t>
            </a:r>
          </a:p>
          <a:p>
            <a:endParaRPr lang="en-US" sz="4000" dirty="0"/>
          </a:p>
          <a:p>
            <a:endParaRPr lang="en-US" sz="4000" dirty="0"/>
          </a:p>
          <a:p>
            <a:r>
              <a:rPr lang="en-US" sz="4000" dirty="0"/>
              <a:t>Requires more lab tech time?</a:t>
            </a:r>
          </a:p>
          <a:p>
            <a:pPr lvl="1"/>
            <a:r>
              <a:rPr lang="en-US" sz="2800" dirty="0"/>
              <a:t>Physical mapping!</a:t>
            </a:r>
          </a:p>
        </p:txBody>
      </p:sp>
    </p:spTree>
    <p:extLst>
      <p:ext uri="{BB962C8B-B14F-4D97-AF65-F5344CB8AC3E}">
        <p14:creationId xmlns:p14="http://schemas.microsoft.com/office/powerpoint/2010/main" xmlns="" val="75596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Case-Study: The Human Reference genome Project</a:t>
            </a:r>
          </a:p>
        </p:txBody>
      </p:sp>
      <p:sp>
        <p:nvSpPr>
          <p:cNvPr id="3" name="Content Placeholder 2"/>
          <p:cNvSpPr>
            <a:spLocks noGrp="1"/>
          </p:cNvSpPr>
          <p:nvPr>
            <p:ph idx="1"/>
          </p:nvPr>
        </p:nvSpPr>
        <p:spPr/>
        <p:txBody>
          <a:bodyPr>
            <a:normAutofit lnSpcReduction="10000"/>
          </a:bodyPr>
          <a:lstStyle/>
          <a:p>
            <a:r>
              <a:rPr lang="en-US" dirty="0"/>
              <a:t>Homo sapiens</a:t>
            </a:r>
          </a:p>
          <a:p>
            <a:pPr lvl="1"/>
            <a:r>
              <a:rPr lang="en-US" dirty="0"/>
              <a:t>3.2 </a:t>
            </a:r>
            <a:r>
              <a:rPr lang="en-US" dirty="0" err="1"/>
              <a:t>gigabase</a:t>
            </a:r>
            <a:r>
              <a:rPr lang="en-US" dirty="0"/>
              <a:t>, haploid genome</a:t>
            </a:r>
          </a:p>
          <a:p>
            <a:pPr lvl="1"/>
            <a:r>
              <a:rPr lang="en-US" dirty="0"/>
              <a:t>24 haploid chromosomes</a:t>
            </a:r>
            <a:br>
              <a:rPr lang="en-US" dirty="0"/>
            </a:br>
            <a:endParaRPr lang="en-US" dirty="0"/>
          </a:p>
          <a:p>
            <a:pPr lvl="1"/>
            <a:endParaRPr lang="en-US" dirty="0"/>
          </a:p>
          <a:p>
            <a:r>
              <a:rPr lang="en-US" dirty="0"/>
              <a:t>Gene content</a:t>
            </a:r>
          </a:p>
          <a:p>
            <a:pPr lvl="1"/>
            <a:r>
              <a:rPr lang="en-US" dirty="0"/>
              <a:t>Estimated: &gt;35,000</a:t>
            </a:r>
          </a:p>
          <a:p>
            <a:pPr lvl="1"/>
            <a:r>
              <a:rPr lang="en-US" dirty="0"/>
              <a:t>1.4%  of genome </a:t>
            </a:r>
            <a:br>
              <a:rPr lang="en-US" dirty="0"/>
            </a:br>
            <a:r>
              <a:rPr lang="en-US" dirty="0"/>
              <a:t>is protein coding</a:t>
            </a:r>
          </a:p>
        </p:txBody>
      </p:sp>
      <p:pic>
        <p:nvPicPr>
          <p:cNvPr id="39938" name="Picture 2" descr="http://homework.sdmesa.edu/dancinec/sectional-review/genetics/graphics/human-chromosomes.jpg"/>
          <p:cNvPicPr>
            <a:picLocks noChangeAspect="1" noChangeArrowheads="1"/>
          </p:cNvPicPr>
          <p:nvPr/>
        </p:nvPicPr>
        <p:blipFill>
          <a:blip r:embed="rId2" cstate="print"/>
          <a:srcRect/>
          <a:stretch>
            <a:fillRect/>
          </a:stretch>
        </p:blipFill>
        <p:spPr bwMode="auto">
          <a:xfrm>
            <a:off x="5001764" y="2629545"/>
            <a:ext cx="4142236" cy="2756888"/>
          </a:xfrm>
          <a:prstGeom prst="rect">
            <a:avLst/>
          </a:prstGeom>
          <a:noFill/>
        </p:spPr>
      </p:pic>
      <p:sp>
        <p:nvSpPr>
          <p:cNvPr id="5" name="TextBox 4"/>
          <p:cNvSpPr txBox="1"/>
          <p:nvPr/>
        </p:nvSpPr>
        <p:spPr>
          <a:xfrm>
            <a:off x="6323163" y="5348378"/>
            <a:ext cx="1647645" cy="461665"/>
          </a:xfrm>
          <a:prstGeom prst="rect">
            <a:avLst/>
          </a:prstGeom>
          <a:noFill/>
        </p:spPr>
        <p:txBody>
          <a:bodyPr wrap="square" rtlCol="0">
            <a:spAutoFit/>
          </a:bodyPr>
          <a:lstStyle/>
          <a:p>
            <a:r>
              <a:rPr lang="en-US" sz="2400" dirty="0" err="1"/>
              <a:t>Karyotype</a:t>
            </a:r>
            <a:endParaRPr lang="en-US" sz="2400" dirty="0"/>
          </a:p>
        </p:txBody>
      </p:sp>
    </p:spTree>
    <p:extLst>
      <p:ext uri="{BB962C8B-B14F-4D97-AF65-F5344CB8AC3E}">
        <p14:creationId xmlns:p14="http://schemas.microsoft.com/office/powerpoint/2010/main" xmlns="" val="11617845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1273</TotalTime>
  <Words>1175</Words>
  <Application>Microsoft Office PowerPoint</Application>
  <PresentationFormat>On-screen Show (4:3)</PresentationFormat>
  <Paragraphs>308</Paragraphs>
  <Slides>47</Slides>
  <Notes>8</Notes>
  <HiddenSlides>6</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Office Theme</vt:lpstr>
      <vt:lpstr>1_Office Theme</vt:lpstr>
      <vt:lpstr>The Basics of Reference Genomes and Genetic Features</vt:lpstr>
      <vt:lpstr>Outline</vt:lpstr>
      <vt:lpstr>Reference genome assemblies: definition</vt:lpstr>
      <vt:lpstr>Contents of a successful reference genome</vt:lpstr>
      <vt:lpstr>Why bother making a reference genome? </vt:lpstr>
      <vt:lpstr>Genetic and physical maps: our original solution</vt:lpstr>
      <vt:lpstr>Genetic and physical maps: our original solution</vt:lpstr>
      <vt:lpstr>Which of these approaches…</vt:lpstr>
      <vt:lpstr>A Case-Study: The Human Reference genome Project</vt:lpstr>
      <vt:lpstr>Key pre-HGP scientific advances</vt:lpstr>
      <vt:lpstr>Sanger sequencing</vt:lpstr>
      <vt:lpstr>Slide 12</vt:lpstr>
      <vt:lpstr>Slide 13</vt:lpstr>
      <vt:lpstr>Trouble in paradise: The Genome War</vt:lpstr>
      <vt:lpstr>Limits in technology</vt:lpstr>
      <vt:lpstr>The NCBI approach: Hierarchical shotgun</vt:lpstr>
      <vt:lpstr>The Celera approach: blast it with a shotgun and let someone else pick up the pieces!</vt:lpstr>
      <vt:lpstr>How long would it take?</vt:lpstr>
      <vt:lpstr>Software hadn’t been developed!</vt:lpstr>
      <vt:lpstr>Myers et al. 2000. Drosophila genome</vt:lpstr>
      <vt:lpstr>Seed-extend: reduce computational complexity</vt:lpstr>
      <vt:lpstr>Unitig definition</vt:lpstr>
      <vt:lpstr>Unitigs do not attempt to resolve repeats</vt:lpstr>
      <vt:lpstr>Scaffolding: tying Contigs together</vt:lpstr>
      <vt:lpstr>More problems arose!!!</vt:lpstr>
      <vt:lpstr>Slide 26</vt:lpstr>
      <vt:lpstr>What we got out of genome assembly</vt:lpstr>
      <vt:lpstr>Gene content</vt:lpstr>
      <vt:lpstr>A large proportion of genes have uknown function</vt:lpstr>
      <vt:lpstr>Other genetic features: structure and function</vt:lpstr>
      <vt:lpstr>Slide 31</vt:lpstr>
      <vt:lpstr>Segmental duplications are large, “low copy repeats” </vt:lpstr>
      <vt:lpstr>Non-coding RNAs add even more complexity to expression</vt:lpstr>
      <vt:lpstr>How can we use a reference genome to our advantage?</vt:lpstr>
      <vt:lpstr>Genome wide association studies</vt:lpstr>
      <vt:lpstr>Caution when interpreting results!</vt:lpstr>
      <vt:lpstr>QTL mapping strategies</vt:lpstr>
      <vt:lpstr>Slide 38</vt:lpstr>
      <vt:lpstr>Comparative Genomics</vt:lpstr>
      <vt:lpstr>Take-away points</vt:lpstr>
      <vt:lpstr>Take-away points</vt:lpstr>
      <vt:lpstr>Slide 42</vt:lpstr>
      <vt:lpstr>Slide 43</vt:lpstr>
      <vt:lpstr>Slide 44</vt:lpstr>
      <vt:lpstr>If you printed the Human reference genome…</vt:lpstr>
      <vt:lpstr>What is the easiest way to identify gene function from freshly annotated genes?</vt:lpstr>
      <vt:lpstr>Why were our predictions on gene count so far off?</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Basics of Reference Genomes and Genetic Features</dc:title>
  <dc:creator>Derek Bickhart</dc:creator>
  <cp:lastModifiedBy>kim</cp:lastModifiedBy>
  <cp:revision>122</cp:revision>
  <dcterms:created xsi:type="dcterms:W3CDTF">2016-02-22T20:46:04Z</dcterms:created>
  <dcterms:modified xsi:type="dcterms:W3CDTF">2016-04-27T21:35:39Z</dcterms:modified>
</cp:coreProperties>
</file>