
<file path=[Content_Types].xml><?xml version="1.0" encoding="utf-8"?>
<Types xmlns="http://schemas.openxmlformats.org/package/2006/content-types">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37463413" cy="21067713"/>
  <p:notesSz cx="7010400" cy="12039600"/>
  <p:defaultTextStyle>
    <a:defPPr>
      <a:defRPr lang="en-US"/>
    </a:defPPr>
    <a:lvl1pPr algn="l" rtl="0" fontAlgn="base">
      <a:spcBef>
        <a:spcPct val="0"/>
      </a:spcBef>
      <a:spcAft>
        <a:spcPct val="0"/>
      </a:spcAft>
      <a:defRPr sz="3600" kern="1200">
        <a:solidFill>
          <a:schemeClr val="tx1"/>
        </a:solidFill>
        <a:latin typeface="Verdana" pitchFamily="34" charset="0"/>
        <a:ea typeface="+mn-ea"/>
        <a:cs typeface="Arial" charset="0"/>
      </a:defRPr>
    </a:lvl1pPr>
    <a:lvl2pPr marL="457200" algn="l" rtl="0" fontAlgn="base">
      <a:spcBef>
        <a:spcPct val="0"/>
      </a:spcBef>
      <a:spcAft>
        <a:spcPct val="0"/>
      </a:spcAft>
      <a:defRPr sz="3600" kern="1200">
        <a:solidFill>
          <a:schemeClr val="tx1"/>
        </a:solidFill>
        <a:latin typeface="Verdana" pitchFamily="34" charset="0"/>
        <a:ea typeface="+mn-ea"/>
        <a:cs typeface="Arial" charset="0"/>
      </a:defRPr>
    </a:lvl2pPr>
    <a:lvl3pPr marL="914400" algn="l" rtl="0" fontAlgn="base">
      <a:spcBef>
        <a:spcPct val="0"/>
      </a:spcBef>
      <a:spcAft>
        <a:spcPct val="0"/>
      </a:spcAft>
      <a:defRPr sz="3600" kern="1200">
        <a:solidFill>
          <a:schemeClr val="tx1"/>
        </a:solidFill>
        <a:latin typeface="Verdana" pitchFamily="34" charset="0"/>
        <a:ea typeface="+mn-ea"/>
        <a:cs typeface="Arial" charset="0"/>
      </a:defRPr>
    </a:lvl3pPr>
    <a:lvl4pPr marL="1371600" algn="l" rtl="0" fontAlgn="base">
      <a:spcBef>
        <a:spcPct val="0"/>
      </a:spcBef>
      <a:spcAft>
        <a:spcPct val="0"/>
      </a:spcAft>
      <a:defRPr sz="3600" kern="1200">
        <a:solidFill>
          <a:schemeClr val="tx1"/>
        </a:solidFill>
        <a:latin typeface="Verdana" pitchFamily="34" charset="0"/>
        <a:ea typeface="+mn-ea"/>
        <a:cs typeface="Arial" charset="0"/>
      </a:defRPr>
    </a:lvl4pPr>
    <a:lvl5pPr marL="1828800" algn="l" rtl="0" fontAlgn="base">
      <a:spcBef>
        <a:spcPct val="0"/>
      </a:spcBef>
      <a:spcAft>
        <a:spcPct val="0"/>
      </a:spcAft>
      <a:defRPr sz="3600" kern="1200">
        <a:solidFill>
          <a:schemeClr val="tx1"/>
        </a:solidFill>
        <a:latin typeface="Verdana" pitchFamily="34" charset="0"/>
        <a:ea typeface="+mn-ea"/>
        <a:cs typeface="Arial" charset="0"/>
      </a:defRPr>
    </a:lvl5pPr>
    <a:lvl6pPr marL="2286000" algn="l" defTabSz="914400" rtl="0" eaLnBrk="1" latinLnBrk="0" hangingPunct="1">
      <a:defRPr sz="3600" kern="1200">
        <a:solidFill>
          <a:schemeClr val="tx1"/>
        </a:solidFill>
        <a:latin typeface="Verdana" pitchFamily="34" charset="0"/>
        <a:ea typeface="+mn-ea"/>
        <a:cs typeface="Arial" charset="0"/>
      </a:defRPr>
    </a:lvl6pPr>
    <a:lvl7pPr marL="2743200" algn="l" defTabSz="914400" rtl="0" eaLnBrk="1" latinLnBrk="0" hangingPunct="1">
      <a:defRPr sz="3600" kern="1200">
        <a:solidFill>
          <a:schemeClr val="tx1"/>
        </a:solidFill>
        <a:latin typeface="Verdana" pitchFamily="34" charset="0"/>
        <a:ea typeface="+mn-ea"/>
        <a:cs typeface="Arial" charset="0"/>
      </a:defRPr>
    </a:lvl7pPr>
    <a:lvl8pPr marL="3200400" algn="l" defTabSz="914400" rtl="0" eaLnBrk="1" latinLnBrk="0" hangingPunct="1">
      <a:defRPr sz="3600" kern="1200">
        <a:solidFill>
          <a:schemeClr val="tx1"/>
        </a:solidFill>
        <a:latin typeface="Verdana" pitchFamily="34" charset="0"/>
        <a:ea typeface="+mn-ea"/>
        <a:cs typeface="Arial" charset="0"/>
      </a:defRPr>
    </a:lvl8pPr>
    <a:lvl9pPr marL="3657600" algn="l" defTabSz="914400" rtl="0" eaLnBrk="1" latinLnBrk="0" hangingPunct="1">
      <a:defRPr sz="36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6636">
          <p15:clr>
            <a:srgbClr val="A4A3A4"/>
          </p15:clr>
        </p15:guide>
        <p15:guide id="2" pos="117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Cole" initials="JC" lastIdx="1" clrIdx="0">
    <p:extLst>
      <p:ext uri="{19B8F6BF-5375-455C-9EA6-DF929625EA0E}">
        <p15:presenceInfo xmlns:p15="http://schemas.microsoft.com/office/powerpoint/2012/main" xmlns=""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23C"/>
    <a:srgbClr val="244270"/>
    <a:srgbClr val="D1FFF3"/>
    <a:srgbClr val="E7F1FF"/>
    <a:srgbClr val="EBF4FF"/>
    <a:srgbClr val="E5F0FF"/>
    <a:srgbClr val="DDEBFF"/>
    <a:srgbClr val="00563F"/>
    <a:srgbClr val="00337F"/>
    <a:srgbClr val="0066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5" autoAdjust="0"/>
    <p:restoredTop sz="86437" autoAdjust="0"/>
  </p:normalViewPr>
  <p:slideViewPr>
    <p:cSldViewPr snapToGrid="0">
      <p:cViewPr varScale="1">
        <p:scale>
          <a:sx n="36" d="100"/>
          <a:sy n="36" d="100"/>
        </p:scale>
        <p:origin x="-1296" y="-102"/>
      </p:cViewPr>
      <p:guideLst>
        <p:guide orient="horz" pos="6636"/>
        <p:guide pos="117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6888" cy="603250"/>
          </a:xfrm>
          <a:prstGeom prst="rect">
            <a:avLst/>
          </a:prstGeom>
          <a:noFill/>
          <a:ln w="9525">
            <a:noFill/>
            <a:miter lim="800000"/>
            <a:headEnd/>
            <a:tailEnd/>
          </a:ln>
          <a:effectLst/>
        </p:spPr>
        <p:txBody>
          <a:bodyPr vert="horz" wrap="square" lIns="108291" tIns="54150" rIns="108291" bIns="54150" numCol="1" anchor="t" anchorCtr="0" compatLnSpc="1">
            <a:prstTxWarp prst="textNoShape">
              <a:avLst/>
            </a:prstTxWarp>
          </a:bodyPr>
          <a:lstStyle>
            <a:lvl1pPr algn="l" defTabSz="1082974">
              <a:defRPr sz="1400">
                <a:latin typeface="Times New Roman" pitchFamily="18" charset="0"/>
                <a:cs typeface="+mn-cs"/>
              </a:defRPr>
            </a:lvl1pPr>
          </a:lstStyle>
          <a:p>
            <a:pPr>
              <a:defRPr/>
            </a:pPr>
            <a:endParaRPr lang="en-US"/>
          </a:p>
        </p:txBody>
      </p:sp>
      <p:sp>
        <p:nvSpPr>
          <p:cNvPr id="4099" name="Rectangle 1027"/>
          <p:cNvSpPr>
            <a:spLocks noGrp="1" noChangeArrowheads="1"/>
          </p:cNvSpPr>
          <p:nvPr>
            <p:ph type="dt" sz="quarter" idx="1"/>
          </p:nvPr>
        </p:nvSpPr>
        <p:spPr bwMode="auto">
          <a:xfrm>
            <a:off x="3973513" y="0"/>
            <a:ext cx="3036887" cy="603250"/>
          </a:xfrm>
          <a:prstGeom prst="rect">
            <a:avLst/>
          </a:prstGeom>
          <a:noFill/>
          <a:ln w="9525">
            <a:noFill/>
            <a:miter lim="800000"/>
            <a:headEnd/>
            <a:tailEnd/>
          </a:ln>
          <a:effectLst/>
        </p:spPr>
        <p:txBody>
          <a:bodyPr vert="horz" wrap="square" lIns="108291" tIns="54150" rIns="108291" bIns="54150" numCol="1" anchor="t" anchorCtr="0" compatLnSpc="1">
            <a:prstTxWarp prst="textNoShape">
              <a:avLst/>
            </a:prstTxWarp>
          </a:bodyPr>
          <a:lstStyle>
            <a:lvl1pPr algn="r" defTabSz="1082974">
              <a:defRPr sz="1400">
                <a:latin typeface="Times New Roman" pitchFamily="18" charset="0"/>
                <a:cs typeface="+mn-cs"/>
              </a:defRPr>
            </a:lvl1pPr>
          </a:lstStyle>
          <a:p>
            <a:pPr>
              <a:defRPr/>
            </a:pPr>
            <a:endParaRPr lang="en-US"/>
          </a:p>
        </p:txBody>
      </p:sp>
      <p:sp>
        <p:nvSpPr>
          <p:cNvPr id="4100" name="Rectangle 1028"/>
          <p:cNvSpPr>
            <a:spLocks noGrp="1" noChangeArrowheads="1"/>
          </p:cNvSpPr>
          <p:nvPr>
            <p:ph type="ftr" sz="quarter" idx="2"/>
          </p:nvPr>
        </p:nvSpPr>
        <p:spPr bwMode="auto">
          <a:xfrm>
            <a:off x="0" y="11436350"/>
            <a:ext cx="3036888" cy="603250"/>
          </a:xfrm>
          <a:prstGeom prst="rect">
            <a:avLst/>
          </a:prstGeom>
          <a:noFill/>
          <a:ln w="9525">
            <a:noFill/>
            <a:miter lim="800000"/>
            <a:headEnd/>
            <a:tailEnd/>
          </a:ln>
          <a:effectLst/>
        </p:spPr>
        <p:txBody>
          <a:bodyPr vert="horz" wrap="square" lIns="108291" tIns="54150" rIns="108291" bIns="54150" numCol="1" anchor="b" anchorCtr="0" compatLnSpc="1">
            <a:prstTxWarp prst="textNoShape">
              <a:avLst/>
            </a:prstTxWarp>
          </a:bodyPr>
          <a:lstStyle>
            <a:lvl1pPr algn="l" defTabSz="1082974">
              <a:defRPr sz="1400">
                <a:latin typeface="Times New Roman" pitchFamily="18" charset="0"/>
                <a:cs typeface="+mn-cs"/>
              </a:defRPr>
            </a:lvl1pPr>
          </a:lstStyle>
          <a:p>
            <a:pPr>
              <a:defRPr/>
            </a:pPr>
            <a:endParaRPr lang="en-US"/>
          </a:p>
        </p:txBody>
      </p:sp>
      <p:sp>
        <p:nvSpPr>
          <p:cNvPr id="4101" name="Rectangle 1029"/>
          <p:cNvSpPr>
            <a:spLocks noGrp="1" noChangeArrowheads="1"/>
          </p:cNvSpPr>
          <p:nvPr>
            <p:ph type="sldNum" sz="quarter" idx="3"/>
          </p:nvPr>
        </p:nvSpPr>
        <p:spPr bwMode="auto">
          <a:xfrm>
            <a:off x="3973513" y="11436350"/>
            <a:ext cx="3036887" cy="603250"/>
          </a:xfrm>
          <a:prstGeom prst="rect">
            <a:avLst/>
          </a:prstGeom>
          <a:noFill/>
          <a:ln w="9525">
            <a:noFill/>
            <a:miter lim="800000"/>
            <a:headEnd/>
            <a:tailEnd/>
          </a:ln>
          <a:effectLst/>
        </p:spPr>
        <p:txBody>
          <a:bodyPr vert="horz" wrap="square" lIns="108291" tIns="54150" rIns="108291" bIns="54150" numCol="1" anchor="b" anchorCtr="0" compatLnSpc="1">
            <a:prstTxWarp prst="textNoShape">
              <a:avLst/>
            </a:prstTxWarp>
          </a:bodyPr>
          <a:lstStyle>
            <a:lvl1pPr algn="r" defTabSz="1082974">
              <a:defRPr sz="1400">
                <a:latin typeface="Times New Roman" pitchFamily="18" charset="0"/>
                <a:cs typeface="+mn-cs"/>
              </a:defRPr>
            </a:lvl1pPr>
          </a:lstStyle>
          <a:p>
            <a:pPr>
              <a:defRPr/>
            </a:pPr>
            <a:fld id="{A271AAB5-579B-4A7B-BE17-45E670E4608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603250"/>
          </a:xfrm>
          <a:prstGeom prst="rect">
            <a:avLst/>
          </a:prstGeom>
        </p:spPr>
        <p:txBody>
          <a:bodyPr vert="horz" lIns="91349" tIns="45674" rIns="91349" bIns="45674" rtlCol="0"/>
          <a:lstStyle>
            <a:lvl1pPr algn="l">
              <a:defRPr sz="1200">
                <a:cs typeface="Arial" pitchFamily="34" charset="0"/>
              </a:defRPr>
            </a:lvl1pPr>
          </a:lstStyle>
          <a:p>
            <a:pPr>
              <a:defRPr/>
            </a:pPr>
            <a:endParaRPr lang="en-US"/>
          </a:p>
        </p:txBody>
      </p:sp>
      <p:sp>
        <p:nvSpPr>
          <p:cNvPr id="3" name="Date Placeholder 2"/>
          <p:cNvSpPr>
            <a:spLocks noGrp="1"/>
          </p:cNvSpPr>
          <p:nvPr>
            <p:ph type="dt" idx="1"/>
          </p:nvPr>
        </p:nvSpPr>
        <p:spPr>
          <a:xfrm>
            <a:off x="3971925" y="0"/>
            <a:ext cx="3036888" cy="603250"/>
          </a:xfrm>
          <a:prstGeom prst="rect">
            <a:avLst/>
          </a:prstGeom>
        </p:spPr>
        <p:txBody>
          <a:bodyPr vert="horz" lIns="91349" tIns="45674" rIns="91349" bIns="45674" rtlCol="0"/>
          <a:lstStyle>
            <a:lvl1pPr algn="r">
              <a:defRPr sz="1200">
                <a:cs typeface="Arial" pitchFamily="34" charset="0"/>
              </a:defRPr>
            </a:lvl1pPr>
          </a:lstStyle>
          <a:p>
            <a:pPr>
              <a:defRPr/>
            </a:pPr>
            <a:fld id="{23E1FC21-36CA-49FE-9952-39D41A7EC4EF}" type="datetimeFigureOut">
              <a:rPr lang="en-US"/>
              <a:pPr>
                <a:defRPr/>
              </a:pPr>
              <a:t>7/6/2017</a:t>
            </a:fld>
            <a:endParaRPr lang="en-US" dirty="0"/>
          </a:p>
        </p:txBody>
      </p:sp>
      <p:sp>
        <p:nvSpPr>
          <p:cNvPr id="4" name="Slide Image Placeholder 3"/>
          <p:cNvSpPr>
            <a:spLocks noGrp="1" noRot="1" noChangeAspect="1"/>
          </p:cNvSpPr>
          <p:nvPr>
            <p:ph type="sldImg" idx="2"/>
          </p:nvPr>
        </p:nvSpPr>
        <p:spPr>
          <a:xfrm>
            <a:off x="-508000" y="903288"/>
            <a:ext cx="8026400" cy="4514850"/>
          </a:xfrm>
          <a:prstGeom prst="rect">
            <a:avLst/>
          </a:prstGeom>
          <a:noFill/>
          <a:ln w="12700">
            <a:solidFill>
              <a:prstClr val="black"/>
            </a:solidFill>
          </a:ln>
        </p:spPr>
        <p:txBody>
          <a:bodyPr vert="horz" lIns="91349" tIns="45674" rIns="91349" bIns="45674" rtlCol="0" anchor="ctr"/>
          <a:lstStyle/>
          <a:p>
            <a:pPr lvl="0"/>
            <a:endParaRPr lang="en-US" noProof="0" dirty="0"/>
          </a:p>
        </p:txBody>
      </p:sp>
      <p:sp>
        <p:nvSpPr>
          <p:cNvPr id="5" name="Notes Placeholder 4"/>
          <p:cNvSpPr>
            <a:spLocks noGrp="1"/>
          </p:cNvSpPr>
          <p:nvPr>
            <p:ph type="body" sz="quarter" idx="3"/>
          </p:nvPr>
        </p:nvSpPr>
        <p:spPr>
          <a:xfrm>
            <a:off x="700088" y="5718175"/>
            <a:ext cx="5610225" cy="5418138"/>
          </a:xfrm>
          <a:prstGeom prst="rect">
            <a:avLst/>
          </a:prstGeom>
        </p:spPr>
        <p:txBody>
          <a:bodyPr vert="horz" lIns="91349" tIns="45674" rIns="91349" bIns="4567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11434763"/>
            <a:ext cx="3036888" cy="603250"/>
          </a:xfrm>
          <a:prstGeom prst="rect">
            <a:avLst/>
          </a:prstGeom>
        </p:spPr>
        <p:txBody>
          <a:bodyPr vert="horz" lIns="91349" tIns="45674" rIns="91349" bIns="45674" rtlCol="0" anchor="b"/>
          <a:lstStyle>
            <a:lvl1pPr algn="l">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1925" y="11434763"/>
            <a:ext cx="3036888" cy="603250"/>
          </a:xfrm>
          <a:prstGeom prst="rect">
            <a:avLst/>
          </a:prstGeom>
        </p:spPr>
        <p:txBody>
          <a:bodyPr vert="horz" lIns="91349" tIns="45674" rIns="91349" bIns="45674" rtlCol="0" anchor="b"/>
          <a:lstStyle>
            <a:lvl1pPr algn="r">
              <a:defRPr sz="1200">
                <a:cs typeface="Arial" pitchFamily="34" charset="0"/>
              </a:defRPr>
            </a:lvl1pPr>
          </a:lstStyle>
          <a:p>
            <a:pPr>
              <a:defRPr/>
            </a:pPr>
            <a:fld id="{20A8EF74-0F81-4CB4-977C-5B1F1D25416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A8EF74-0F81-4CB4-977C-5B1F1D254164}"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bwMode="auto">
          <a:xfrm>
            <a:off x="1" y="-1"/>
            <a:ext cx="37463413" cy="2743200"/>
          </a:xfrm>
          <a:prstGeom prst="rect">
            <a:avLst/>
          </a:prstGeom>
          <a:solidFill>
            <a:srgbClr val="244270"/>
          </a:solid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pic>
        <p:nvPicPr>
          <p:cNvPr id="8" name="Picture 7" descr="USDA symbol 2color Hi Res.jpg"/>
          <p:cNvPicPr>
            <a:picLocks noChangeAspect="1"/>
          </p:cNvPicPr>
          <p:nvPr userDrawn="1"/>
        </p:nvPicPr>
        <p:blipFill>
          <a:blip r:embed="rId2" cstate="print"/>
          <a:srcRect r="1468"/>
          <a:stretch>
            <a:fillRect/>
          </a:stretch>
        </p:blipFill>
        <p:spPr>
          <a:xfrm>
            <a:off x="34833419" y="19238913"/>
            <a:ext cx="2629994" cy="1828800"/>
          </a:xfrm>
          <a:prstGeom prst="rect">
            <a:avLst/>
          </a:prstGeom>
        </p:spPr>
      </p:pic>
      <p:sp>
        <p:nvSpPr>
          <p:cNvPr id="6" name="Rectangle 5"/>
          <p:cNvSpPr/>
          <p:nvPr userDrawn="1"/>
        </p:nvSpPr>
        <p:spPr bwMode="auto">
          <a:xfrm>
            <a:off x="1" y="20610576"/>
            <a:ext cx="37463413" cy="457200"/>
          </a:xfrm>
          <a:prstGeom prst="rect">
            <a:avLst/>
          </a:prstGeom>
          <a:solidFill>
            <a:srgbClr val="00523C"/>
          </a:solid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09524" y="1873208"/>
            <a:ext cx="31844366" cy="3511286"/>
          </a:xfrm>
          <a:prstGeom prst="rect">
            <a:avLst/>
          </a:prstGeom>
          <a:noFill/>
          <a:ln w="9525">
            <a:noFill/>
            <a:miter lim="800000"/>
            <a:headEnd/>
            <a:tailEnd/>
          </a:ln>
        </p:spPr>
        <p:txBody>
          <a:bodyPr vert="horz" wrap="square" lIns="480698" tIns="240348" rIns="480698" bIns="24034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809524" y="6088145"/>
            <a:ext cx="31844366" cy="12638712"/>
          </a:xfrm>
          <a:prstGeom prst="rect">
            <a:avLst/>
          </a:prstGeom>
          <a:noFill/>
          <a:ln w="9525">
            <a:noFill/>
            <a:miter lim="800000"/>
            <a:headEnd/>
            <a:tailEnd/>
          </a:ln>
        </p:spPr>
        <p:txBody>
          <a:bodyPr vert="horz" wrap="square" lIns="480698" tIns="240348" rIns="480698" bIns="2403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09524" y="19194506"/>
            <a:ext cx="7804878" cy="1405559"/>
          </a:xfrm>
          <a:prstGeom prst="rect">
            <a:avLst/>
          </a:prstGeom>
          <a:noFill/>
          <a:ln w="9525">
            <a:noFill/>
            <a:miter lim="800000"/>
            <a:headEnd/>
            <a:tailEnd/>
          </a:ln>
          <a:effectLst/>
        </p:spPr>
        <p:txBody>
          <a:bodyPr vert="horz" wrap="square" lIns="480698" tIns="240348" rIns="480698" bIns="240348" numCol="1" anchor="t" anchorCtr="0" compatLnSpc="1">
            <a:prstTxWarp prst="textNoShape">
              <a:avLst/>
            </a:prstTxWarp>
          </a:bodyPr>
          <a:lstStyle>
            <a:lvl1pPr>
              <a:defRPr sz="7400">
                <a:latin typeface="Times New Roman" pitchFamily="18"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12800232" y="19194506"/>
            <a:ext cx="11862950" cy="1405559"/>
          </a:xfrm>
          <a:prstGeom prst="rect">
            <a:avLst/>
          </a:prstGeom>
          <a:noFill/>
          <a:ln w="9525">
            <a:noFill/>
            <a:miter lim="800000"/>
            <a:headEnd/>
            <a:tailEnd/>
          </a:ln>
          <a:effectLst/>
        </p:spPr>
        <p:txBody>
          <a:bodyPr vert="horz" wrap="square" lIns="480698" tIns="240348" rIns="480698" bIns="240348" numCol="1" anchor="t" anchorCtr="0" compatLnSpc="1">
            <a:prstTxWarp prst="textNoShape">
              <a:avLst/>
            </a:prstTxWarp>
          </a:bodyPr>
          <a:lstStyle>
            <a:lvl1pPr algn="ctr">
              <a:defRPr sz="7400">
                <a:latin typeface="Times New Roman" pitchFamily="18"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26849012" y="19194506"/>
            <a:ext cx="7804878" cy="1405559"/>
          </a:xfrm>
          <a:prstGeom prst="rect">
            <a:avLst/>
          </a:prstGeom>
          <a:noFill/>
          <a:ln w="9525">
            <a:noFill/>
            <a:miter lim="800000"/>
            <a:headEnd/>
            <a:tailEnd/>
          </a:ln>
          <a:effectLst/>
        </p:spPr>
        <p:txBody>
          <a:bodyPr vert="horz" wrap="square" lIns="480698" tIns="240348" rIns="480698" bIns="240348" numCol="1" anchor="t" anchorCtr="0" compatLnSpc="1">
            <a:prstTxWarp prst="textNoShape">
              <a:avLst/>
            </a:prstTxWarp>
          </a:bodyPr>
          <a:lstStyle>
            <a:lvl1pPr algn="r">
              <a:defRPr sz="7400">
                <a:latin typeface="Times New Roman" pitchFamily="18" charset="0"/>
                <a:cs typeface="Arial" charset="0"/>
              </a:defRPr>
            </a:lvl1pPr>
          </a:lstStyle>
          <a:p>
            <a:pPr>
              <a:defRPr/>
            </a:pPr>
            <a:fld id="{E0A35502-4EBC-4C55-9541-10BE54C2971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pitchFamily="18" charset="0"/>
        </a:defRPr>
      </a:lvl2pPr>
      <a:lvl3pPr algn="ctr" defTabSz="4806950" rtl="0" eaLnBrk="0" fontAlgn="base" hangingPunct="0">
        <a:spcBef>
          <a:spcPct val="0"/>
        </a:spcBef>
        <a:spcAft>
          <a:spcPct val="0"/>
        </a:spcAft>
        <a:defRPr sz="23100">
          <a:solidFill>
            <a:schemeClr val="tx2"/>
          </a:solidFill>
          <a:latin typeface="Times New Roman" pitchFamily="18" charset="0"/>
        </a:defRPr>
      </a:lvl3pPr>
      <a:lvl4pPr algn="ctr" defTabSz="4806950" rtl="0" eaLnBrk="0" fontAlgn="base" hangingPunct="0">
        <a:spcBef>
          <a:spcPct val="0"/>
        </a:spcBef>
        <a:spcAft>
          <a:spcPct val="0"/>
        </a:spcAft>
        <a:defRPr sz="23100">
          <a:solidFill>
            <a:schemeClr val="tx2"/>
          </a:solidFill>
          <a:latin typeface="Times New Roman" pitchFamily="18" charset="0"/>
        </a:defRPr>
      </a:lvl4pPr>
      <a:lvl5pPr algn="ctr" defTabSz="4806950" rtl="0" eaLnBrk="0" fontAlgn="base" hangingPunct="0">
        <a:spcBef>
          <a:spcPct val="0"/>
        </a:spcBef>
        <a:spcAft>
          <a:spcPct val="0"/>
        </a:spcAft>
        <a:defRPr sz="23100">
          <a:solidFill>
            <a:schemeClr val="tx2"/>
          </a:solidFill>
          <a:latin typeface="Times New Roman" pitchFamily="18" charset="0"/>
        </a:defRPr>
      </a:lvl5pPr>
      <a:lvl6pPr marL="457200" algn="ctr" defTabSz="4806950" rtl="0" fontAlgn="base">
        <a:spcBef>
          <a:spcPct val="0"/>
        </a:spcBef>
        <a:spcAft>
          <a:spcPct val="0"/>
        </a:spcAft>
        <a:defRPr sz="23100">
          <a:solidFill>
            <a:schemeClr val="tx2"/>
          </a:solidFill>
          <a:latin typeface="Times New Roman" pitchFamily="18" charset="0"/>
        </a:defRPr>
      </a:lvl6pPr>
      <a:lvl7pPr marL="914400" algn="ctr" defTabSz="4806950" rtl="0" fontAlgn="base">
        <a:spcBef>
          <a:spcPct val="0"/>
        </a:spcBef>
        <a:spcAft>
          <a:spcPct val="0"/>
        </a:spcAft>
        <a:defRPr sz="23100">
          <a:solidFill>
            <a:schemeClr val="tx2"/>
          </a:solidFill>
          <a:latin typeface="Times New Roman" pitchFamily="18" charset="0"/>
        </a:defRPr>
      </a:lvl7pPr>
      <a:lvl8pPr marL="1371600" algn="ctr" defTabSz="4806950" rtl="0" fontAlgn="base">
        <a:spcBef>
          <a:spcPct val="0"/>
        </a:spcBef>
        <a:spcAft>
          <a:spcPct val="0"/>
        </a:spcAft>
        <a:defRPr sz="23100">
          <a:solidFill>
            <a:schemeClr val="tx2"/>
          </a:solidFill>
          <a:latin typeface="Times New Roman" pitchFamily="18" charset="0"/>
        </a:defRPr>
      </a:lvl8pPr>
      <a:lvl9pPr marL="1828800" algn="ctr" defTabSz="4806950" rtl="0" fontAlgn="base">
        <a:spcBef>
          <a:spcPct val="0"/>
        </a:spcBef>
        <a:spcAft>
          <a:spcPct val="0"/>
        </a:spcAft>
        <a:defRPr sz="23100">
          <a:solidFill>
            <a:schemeClr val="tx2"/>
          </a:solidFill>
          <a:latin typeface="Times New Roman" pitchFamily="18" charset="0"/>
        </a:defRPr>
      </a:lvl9pPr>
    </p:titleStyle>
    <p:bodyStyle>
      <a:lvl1pPr marL="1801813" indent="-1801813"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3663" indent="-1498600" algn="l" defTabSz="4806950" rtl="0" eaLnBrk="0" fontAlgn="base" hangingPunct="0">
        <a:spcBef>
          <a:spcPct val="20000"/>
        </a:spcBef>
        <a:spcAft>
          <a:spcPct val="0"/>
        </a:spcAft>
        <a:buChar char="–"/>
        <a:defRPr sz="14700">
          <a:solidFill>
            <a:schemeClr val="tx1"/>
          </a:solidFill>
          <a:latin typeface="+mn-lt"/>
        </a:defRPr>
      </a:lvl2pPr>
      <a:lvl3pPr marL="6007100" indent="-1200150" algn="l" defTabSz="4806950" rtl="0" eaLnBrk="0" fontAlgn="base" hangingPunct="0">
        <a:spcBef>
          <a:spcPct val="20000"/>
        </a:spcBef>
        <a:spcAft>
          <a:spcPct val="0"/>
        </a:spcAft>
        <a:buChar char="•"/>
        <a:defRPr sz="12700">
          <a:solidFill>
            <a:schemeClr val="tx1"/>
          </a:solidFill>
          <a:latin typeface="+mn-lt"/>
        </a:defRPr>
      </a:lvl3pPr>
      <a:lvl4pPr marL="8412163" indent="-1200150" algn="l" defTabSz="4806950" rtl="0" eaLnBrk="0" fontAlgn="base" hangingPunct="0">
        <a:spcBef>
          <a:spcPct val="20000"/>
        </a:spcBef>
        <a:spcAft>
          <a:spcPct val="0"/>
        </a:spcAft>
        <a:buChar char="–"/>
        <a:defRPr sz="10400">
          <a:solidFill>
            <a:schemeClr val="tx1"/>
          </a:solidFill>
          <a:latin typeface="+mn-lt"/>
        </a:defRPr>
      </a:lvl4pPr>
      <a:lvl5pPr marL="10817225" indent="-1203325" algn="l" defTabSz="4806950" rtl="0" eaLnBrk="0" fontAlgn="base" hangingPunct="0">
        <a:spcBef>
          <a:spcPct val="20000"/>
        </a:spcBef>
        <a:spcAft>
          <a:spcPct val="0"/>
        </a:spcAft>
        <a:buChar char="»"/>
        <a:defRPr sz="10400">
          <a:solidFill>
            <a:schemeClr val="tx1"/>
          </a:solidFill>
          <a:latin typeface="+mn-lt"/>
        </a:defRPr>
      </a:lvl5pPr>
      <a:lvl6pPr marL="11274425" indent="-1203325" algn="l" defTabSz="4806950" rtl="0" fontAlgn="base">
        <a:spcBef>
          <a:spcPct val="20000"/>
        </a:spcBef>
        <a:spcAft>
          <a:spcPct val="0"/>
        </a:spcAft>
        <a:buChar char="»"/>
        <a:defRPr sz="10400">
          <a:solidFill>
            <a:schemeClr val="tx1"/>
          </a:solidFill>
          <a:latin typeface="+mn-lt"/>
        </a:defRPr>
      </a:lvl6pPr>
      <a:lvl7pPr marL="11731625" indent="-1203325" algn="l" defTabSz="4806950" rtl="0" fontAlgn="base">
        <a:spcBef>
          <a:spcPct val="20000"/>
        </a:spcBef>
        <a:spcAft>
          <a:spcPct val="0"/>
        </a:spcAft>
        <a:buChar char="»"/>
        <a:defRPr sz="10400">
          <a:solidFill>
            <a:schemeClr val="tx1"/>
          </a:solidFill>
          <a:latin typeface="+mn-lt"/>
        </a:defRPr>
      </a:lvl7pPr>
      <a:lvl8pPr marL="12188825" indent="-1203325" algn="l" defTabSz="4806950" rtl="0" fontAlgn="base">
        <a:spcBef>
          <a:spcPct val="20000"/>
        </a:spcBef>
        <a:spcAft>
          <a:spcPct val="0"/>
        </a:spcAft>
        <a:buChar char="»"/>
        <a:defRPr sz="10400">
          <a:solidFill>
            <a:schemeClr val="tx1"/>
          </a:solidFill>
          <a:latin typeface="+mn-lt"/>
        </a:defRPr>
      </a:lvl8pPr>
      <a:lvl9pPr marL="12646025" indent="-1203325" algn="l" defTabSz="4806950"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ipl.arsusda.gov/BioBank/" TargetMode="External"/><Relationship Id="rId3" Type="http://schemas.openxmlformats.org/officeDocument/2006/relationships/image" Target="../media/image2.jpeg"/><Relationship Id="rId7" Type="http://schemas.openxmlformats.org/officeDocument/2006/relationships/hyperlink" Target="https://aipl.arsusd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john.cole@ars.usda.gov"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hyperlink" Target="https://www.rfp-europe.org/" TargetMode="External"/><Relationship Id="rId13" Type="http://schemas.openxmlformats.org/officeDocument/2006/relationships/image" Target="../media/image8.png"/><Relationship Id="rId18" Type="http://schemas.openxmlformats.org/officeDocument/2006/relationships/image" Target="../media/image10.tiff"/><Relationship Id="rId3" Type="http://schemas.openxmlformats.org/officeDocument/2006/relationships/hyperlink" Target="mailto:john.cole@ars.usda.gov" TargetMode="External"/><Relationship Id="rId7" Type="http://schemas.openxmlformats.org/officeDocument/2006/relationships/image" Target="../media/image5.gif"/><Relationship Id="rId12" Type="http://schemas.openxmlformats.org/officeDocument/2006/relationships/image" Target="../media/image1.jpeg"/><Relationship Id="rId17" Type="http://schemas.openxmlformats.org/officeDocument/2006/relationships/image" Target="../media/image9.tiff"/><Relationship Id="rId2" Type="http://schemas.openxmlformats.org/officeDocument/2006/relationships/image" Target="../media/image4.jpeg"/><Relationship Id="rId16" Type="http://schemas.openxmlformats.org/officeDocument/2006/relationships/hyperlink" Target="http://www.slu.se/slubiobank" TargetMode="External"/><Relationship Id="rId1" Type="http://schemas.openxmlformats.org/officeDocument/2006/relationships/slideLayout" Target="../slideLayouts/slideLayout1.xml"/><Relationship Id="rId6" Type="http://schemas.openxmlformats.org/officeDocument/2006/relationships/hyperlink" Target="https://aipl.arsusda.gov/publish/jds/2011/94_6153.pdf" TargetMode="External"/><Relationship Id="rId11" Type="http://schemas.openxmlformats.org/officeDocument/2006/relationships/image" Target="../media/image7.gif"/><Relationship Id="rId5" Type="http://schemas.openxmlformats.org/officeDocument/2006/relationships/hyperlink" Target="http://aipl.arsusda.gov/reference/recessive_haplotypes_ARR-G3.html" TargetMode="External"/><Relationship Id="rId15" Type="http://schemas.openxmlformats.org/officeDocument/2006/relationships/hyperlink" Target="https://nrrc.ars.usda.gov/A-GRIN/main_webpage/ars" TargetMode="External"/><Relationship Id="rId10" Type="http://schemas.openxmlformats.org/officeDocument/2006/relationships/hyperlink" Target="https://www.crb-anim.fr/" TargetMode="External"/><Relationship Id="rId4" Type="http://schemas.openxmlformats.org/officeDocument/2006/relationships/hyperlink" Target="https://aipl.arsusda.gov/" TargetMode="External"/><Relationship Id="rId9" Type="http://schemas.openxmlformats.org/officeDocument/2006/relationships/image" Target="../media/image6.jpeg"/><Relationship Id="rId14" Type="http://schemas.openxmlformats.org/officeDocument/2006/relationships/hyperlink" Target="https://www.icbf.com/wp/?page_id=24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16"/>
          <p:cNvSpPr txBox="1">
            <a:spLocks noChangeArrowheads="1"/>
          </p:cNvSpPr>
          <p:nvPr/>
        </p:nvSpPr>
        <p:spPr bwMode="auto">
          <a:xfrm>
            <a:off x="0" y="3200400"/>
            <a:ext cx="9482328" cy="16916400"/>
          </a:xfrm>
          <a:prstGeom prst="rect">
            <a:avLst/>
          </a:prstGeom>
          <a:noFill/>
          <a:ln w="76200" cap="sq">
            <a:noFill/>
            <a:miter lim="800000"/>
            <a:headEnd/>
            <a:tailEnd/>
          </a:ln>
        </p:spPr>
        <p:txBody>
          <a:bodyPr wrap="square" lIns="685800" tIns="0" rIns="457200" bIns="457200">
            <a:noAutofit/>
          </a:bodyPr>
          <a:lstStyle/>
          <a:p>
            <a:pPr indent="-457200" algn="ctr">
              <a:lnSpc>
                <a:spcPts val="6000"/>
              </a:lnSpc>
              <a:spcBef>
                <a:spcPts val="0"/>
              </a:spcBef>
              <a:spcAft>
                <a:spcPts val="6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ABSTRACT</a:t>
            </a:r>
          </a:p>
          <a:p>
            <a:pPr indent="-457200">
              <a:spcBef>
                <a:spcPts val="0"/>
              </a:spcBef>
              <a:spcAft>
                <a:spcPts val="1200"/>
              </a:spcAft>
              <a:buClr>
                <a:srgbClr val="08327C"/>
              </a:buClr>
              <a:buSzPct val="70000"/>
              <a:buFont typeface="Marlett" pitchFamily="2" charset="2"/>
              <a:buNone/>
              <a:defRPr/>
            </a:pPr>
            <a:r>
              <a:rPr lang="en-US" sz="3000" dirty="0" smtClean="0">
                <a:latin typeface="Calibri" pitchFamily="34" charset="0"/>
              </a:rPr>
              <a:t>High-density SNP genotypes have recently been used to identify a number of novel recessive mutations that adversely affect fertility in dairy cattle, but the lack of standardized procedures for collecting DNA samples and supporting information for those projects underscores the need for a standardized process. The new Dairy Calf DNA </a:t>
            </a:r>
            <a:r>
              <a:rPr lang="en-US" sz="3000" dirty="0" err="1" smtClean="0">
                <a:latin typeface="Calibri" pitchFamily="34" charset="0"/>
              </a:rPr>
              <a:t>BioBank</a:t>
            </a:r>
            <a:r>
              <a:rPr lang="en-US" sz="3000" dirty="0" smtClean="0">
                <a:latin typeface="Calibri" pitchFamily="34" charset="0"/>
              </a:rPr>
              <a:t> in Beltsville, MD, is a repository for the collection and storage of samples. It complements the automated process of searching for new haplotypes that is part of the national dairy genetic evaluation system. The goal is to collect whole blood from calves that are born dead or that die shortly after birth, particularly if the calf appears to suffer from a congenital defect, as well as DNA from dam and siblings in the herd. Kits that include all sampling materials, return shipping, a material transfer agreement, and a protocol for sample collection are shipped after a request through the website. DNA providers are also able to provide substantial descriptive information about the calves for which they're providing blood. When the samples are received in Beltsville, the DNA is extracted and stored pending future analysis. The material transfer agreement ensures that a clear chain of permission is available for each sample. If a pattern suggests a new recessive genetic disorder within a family, the DNA is available for sequencing and causal variant discovery. Standardized protocols for DNA extraction and whole-genome sequencing will help ensure that data are of high quality. Information on carrier status for new recessives will be distributed through the Council on Dairy Cattle Breeding (Bowie, MD). The URL for the </a:t>
            </a:r>
            <a:r>
              <a:rPr lang="en-US" sz="3000" dirty="0" err="1" smtClean="0">
                <a:latin typeface="Calibri" pitchFamily="34" charset="0"/>
              </a:rPr>
              <a:t>BioBank</a:t>
            </a:r>
            <a:r>
              <a:rPr lang="en-US" sz="3000" dirty="0" smtClean="0">
                <a:latin typeface="Calibri" pitchFamily="34" charset="0"/>
              </a:rPr>
              <a:t> website </a:t>
            </a:r>
            <a:r>
              <a:rPr lang="en-US" sz="3000" dirty="0" smtClean="0">
                <a:latin typeface="Calibri" pitchFamily="34" charset="0"/>
              </a:rPr>
              <a:t>is</a:t>
            </a:r>
          </a:p>
          <a:p>
            <a:pPr indent="-457200" algn="ctr">
              <a:spcBef>
                <a:spcPts val="0"/>
              </a:spcBef>
              <a:spcAft>
                <a:spcPts val="0"/>
              </a:spcAft>
              <a:buClr>
                <a:srgbClr val="08327C"/>
              </a:buClr>
              <a:buSzPct val="70000"/>
              <a:buFont typeface="Marlett" pitchFamily="2" charset="2"/>
              <a:buNone/>
              <a:defRPr/>
            </a:pPr>
            <a:r>
              <a:rPr lang="en-US" sz="3000" dirty="0" smtClean="0">
                <a:solidFill>
                  <a:srgbClr val="00523C"/>
                </a:solidFill>
                <a:latin typeface="Calibri" pitchFamily="34" charset="0"/>
              </a:rPr>
              <a:t>https</a:t>
            </a:r>
            <a:r>
              <a:rPr lang="en-US" sz="3000" dirty="0" smtClean="0">
                <a:solidFill>
                  <a:srgbClr val="00523C"/>
                </a:solidFill>
                <a:latin typeface="Calibri" pitchFamily="34" charset="0"/>
              </a:rPr>
              <a:t>://aipl.arsusda.gov/BioBank/</a:t>
            </a:r>
            <a:r>
              <a:rPr lang="en-US" sz="3000" dirty="0" smtClean="0">
                <a:latin typeface="Calibri" pitchFamily="34" charset="0"/>
              </a:rPr>
              <a:t>.</a:t>
            </a:r>
            <a:endParaRPr lang="en-US" sz="3000" b="1" dirty="0" smtClean="0">
              <a:solidFill>
                <a:srgbClr val="244270"/>
              </a:solidFill>
              <a:latin typeface="Calibri" pitchFamily="34" charset="0"/>
              <a:cs typeface="Arial" pitchFamily="34" charset="0"/>
            </a:endParaRPr>
          </a:p>
        </p:txBody>
      </p:sp>
      <p:sp>
        <p:nvSpPr>
          <p:cNvPr id="3" name="TextBox 61"/>
          <p:cNvSpPr txBox="1">
            <a:spLocks noChangeArrowheads="1"/>
          </p:cNvSpPr>
          <p:nvPr/>
        </p:nvSpPr>
        <p:spPr bwMode="auto">
          <a:xfrm>
            <a:off x="457200" y="1653775"/>
            <a:ext cx="6156794" cy="923330"/>
          </a:xfrm>
          <a:prstGeom prst="rect">
            <a:avLst/>
          </a:prstGeom>
          <a:noFill/>
          <a:ln w="9525">
            <a:noFill/>
            <a:miter lim="800000"/>
            <a:headEnd/>
            <a:tailEnd/>
          </a:ln>
        </p:spPr>
        <p:txBody>
          <a:bodyPr wrap="square" lIns="0" tIns="0" rIns="0" bIns="0">
            <a:spAutoFit/>
          </a:bodyPr>
          <a:lstStyle/>
          <a:p>
            <a:pPr>
              <a:spcAft>
                <a:spcPts val="4200"/>
              </a:spcAft>
            </a:pPr>
            <a:r>
              <a:rPr lang="en-US" sz="6000" b="1" dirty="0">
                <a:solidFill>
                  <a:schemeClr val="bg1"/>
                </a:solidFill>
                <a:latin typeface="Calibri" pitchFamily="34" charset="0"/>
              </a:rPr>
              <a:t> </a:t>
            </a:r>
            <a:r>
              <a:rPr lang="en-US" sz="5000" b="1" dirty="0" smtClean="0">
                <a:solidFill>
                  <a:srgbClr val="FFFF00"/>
                </a:solidFill>
                <a:latin typeface="Calibri" pitchFamily="34" charset="0"/>
              </a:rPr>
              <a:t>Abstract 169</a:t>
            </a:r>
            <a:endParaRPr lang="en-US" sz="5000" b="1" dirty="0">
              <a:solidFill>
                <a:srgbClr val="FFFF00"/>
              </a:solidFill>
              <a:latin typeface="Calibri" pitchFamily="34" charset="0"/>
            </a:endParaRPr>
          </a:p>
        </p:txBody>
      </p:sp>
      <p:sp>
        <p:nvSpPr>
          <p:cNvPr id="2073" name="Table 65"/>
          <p:cNvSpPr>
            <a:spLocks noGrp="1" noChangeArrowheads="1"/>
          </p:cNvSpPr>
          <p:nvPr/>
        </p:nvSpPr>
        <p:spPr bwMode="auto">
          <a:xfrm>
            <a:off x="0" y="0"/>
            <a:ext cx="0" cy="0"/>
          </a:xfrm>
          <a:prstGeom prst="rect">
            <a:avLst/>
          </a:prstGeom>
          <a:noFill/>
          <a:ln w="9525">
            <a:noFill/>
            <a:miter lim="800000"/>
            <a:headEnd/>
            <a:tailEnd/>
          </a:ln>
        </p:spPr>
        <p:txBody>
          <a:bodyPr/>
          <a:lstStyle/>
          <a:p>
            <a:endParaRPr lang="en-US"/>
          </a:p>
        </p:txBody>
      </p:sp>
      <p:sp>
        <p:nvSpPr>
          <p:cNvPr id="2076" name="Table 36"/>
          <p:cNvSpPr>
            <a:spLocks noGrp="1" noChangeArrowheads="1"/>
          </p:cNvSpPr>
          <p:nvPr/>
        </p:nvSpPr>
        <p:spPr bwMode="auto">
          <a:xfrm>
            <a:off x="0" y="0"/>
            <a:ext cx="0" cy="0"/>
          </a:xfrm>
          <a:prstGeom prst="rect">
            <a:avLst/>
          </a:prstGeom>
          <a:noFill/>
          <a:ln w="9525">
            <a:noFill/>
            <a:miter lim="800000"/>
            <a:headEnd/>
            <a:tailEnd/>
          </a:ln>
        </p:spPr>
        <p:txBody>
          <a:bodyPr/>
          <a:lstStyle/>
          <a:p>
            <a:endParaRPr lang="en-US"/>
          </a:p>
        </p:txBody>
      </p:sp>
      <p:sp>
        <p:nvSpPr>
          <p:cNvPr id="4" name="Table 37"/>
          <p:cNvSpPr>
            <a:spLocks noGrp="1" noChangeArrowheads="1"/>
          </p:cNvSpPr>
          <p:nvPr/>
        </p:nvSpPr>
        <p:spPr bwMode="auto">
          <a:xfrm>
            <a:off x="0" y="0"/>
            <a:ext cx="0" cy="0"/>
          </a:xfrm>
          <a:prstGeom prst="rect">
            <a:avLst/>
          </a:prstGeom>
          <a:noFill/>
          <a:ln w="9525">
            <a:noFill/>
            <a:miter lim="800000"/>
            <a:headEnd/>
            <a:tailEnd/>
          </a:ln>
        </p:spPr>
        <p:txBody>
          <a:bodyPr/>
          <a:lstStyle/>
          <a:p>
            <a:endParaRPr lang="en-US"/>
          </a:p>
        </p:txBody>
      </p:sp>
      <p:sp>
        <p:nvSpPr>
          <p:cNvPr id="28" name="TextBox 61"/>
          <p:cNvSpPr txBox="1">
            <a:spLocks noChangeArrowheads="1"/>
          </p:cNvSpPr>
          <p:nvPr/>
        </p:nvSpPr>
        <p:spPr bwMode="auto">
          <a:xfrm>
            <a:off x="7411700" y="0"/>
            <a:ext cx="25603200" cy="2539157"/>
          </a:xfrm>
          <a:prstGeom prst="rect">
            <a:avLst/>
          </a:prstGeom>
          <a:noFill/>
          <a:ln w="9525">
            <a:noFill/>
            <a:miter lim="800000"/>
            <a:headEnd/>
            <a:tailEnd/>
          </a:ln>
        </p:spPr>
        <p:txBody>
          <a:bodyPr wrap="square" lIns="0" tIns="0" rIns="0" bIns="0">
            <a:spAutoFit/>
          </a:bodyPr>
          <a:lstStyle/>
          <a:p>
            <a:pPr algn="ctr">
              <a:spcBef>
                <a:spcPts val="0"/>
              </a:spcBef>
              <a:spcAft>
                <a:spcPts val="0"/>
              </a:spcAft>
            </a:pPr>
            <a:r>
              <a:rPr lang="en-US" sz="6000" b="1" dirty="0" smtClean="0">
                <a:solidFill>
                  <a:schemeClr val="bg1"/>
                </a:solidFill>
                <a:latin typeface="Calibri" pitchFamily="34" charset="0"/>
              </a:rPr>
              <a:t>A dairy calf DNA </a:t>
            </a:r>
            <a:r>
              <a:rPr lang="en-US" sz="6000" b="1" dirty="0" err="1" smtClean="0">
                <a:solidFill>
                  <a:schemeClr val="bg1"/>
                </a:solidFill>
                <a:latin typeface="Calibri" pitchFamily="34" charset="0"/>
              </a:rPr>
              <a:t>biobank</a:t>
            </a:r>
            <a:r>
              <a:rPr lang="en-US" sz="6000" b="1" dirty="0" smtClean="0">
                <a:solidFill>
                  <a:schemeClr val="bg1"/>
                </a:solidFill>
                <a:latin typeface="Calibri" pitchFamily="34" charset="0"/>
              </a:rPr>
              <a:t> for the discovery of new recessive genetic disorders</a:t>
            </a:r>
            <a:r>
              <a:rPr lang="en-US" sz="9000" b="1" dirty="0" smtClean="0">
                <a:solidFill>
                  <a:schemeClr val="bg1"/>
                </a:solidFill>
                <a:latin typeface="Calibri" pitchFamily="34" charset="0"/>
                <a:cs typeface="Times New Roman" pitchFamily="18" charset="0"/>
              </a:rPr>
              <a:t> </a:t>
            </a:r>
          </a:p>
          <a:p>
            <a:pPr algn="ctr">
              <a:lnSpc>
                <a:spcPts val="5000"/>
              </a:lnSpc>
            </a:pPr>
            <a:r>
              <a:rPr lang="en-US" sz="5000" b="1" i="1" dirty="0" smtClean="0">
                <a:solidFill>
                  <a:schemeClr val="bg1"/>
                </a:solidFill>
                <a:latin typeface="Calibri" pitchFamily="34" charset="0"/>
              </a:rPr>
              <a:t>John B. Cole</a:t>
            </a:r>
            <a:endParaRPr lang="en-US" sz="5000" b="1" i="1" baseline="30000" dirty="0" smtClean="0">
              <a:solidFill>
                <a:schemeClr val="bg1"/>
              </a:solidFill>
              <a:latin typeface="Calibri" pitchFamily="34" charset="0"/>
            </a:endParaRPr>
          </a:p>
          <a:p>
            <a:pPr algn="ctr">
              <a:lnSpc>
                <a:spcPts val="4000"/>
              </a:lnSpc>
              <a:spcBef>
                <a:spcPts val="0"/>
              </a:spcBef>
            </a:pPr>
            <a:r>
              <a:rPr lang="en-US" sz="4000" b="1" dirty="0" smtClean="0">
                <a:solidFill>
                  <a:schemeClr val="bg1"/>
                </a:solidFill>
                <a:latin typeface="Calibri" pitchFamily="34" charset="0"/>
              </a:rPr>
              <a:t>Animal Genomics &amp; Improvement Laboratory, Agricultural Research Service, USDA, Beltsville, MD 20705-2350</a:t>
            </a:r>
            <a:endParaRPr lang="en-US" sz="4000" b="1" dirty="0">
              <a:solidFill>
                <a:schemeClr val="bg1"/>
              </a:solidFill>
              <a:latin typeface="Calibri" pitchFamily="34" charset="0"/>
            </a:endParaRPr>
          </a:p>
        </p:txBody>
      </p:sp>
      <p:sp>
        <p:nvSpPr>
          <p:cNvPr id="33" name="Text Box 16"/>
          <p:cNvSpPr txBox="1">
            <a:spLocks noChangeArrowheads="1"/>
          </p:cNvSpPr>
          <p:nvPr/>
        </p:nvSpPr>
        <p:spPr bwMode="auto">
          <a:xfrm>
            <a:off x="9482328" y="3200400"/>
            <a:ext cx="9253728" cy="16916400"/>
          </a:xfrm>
          <a:prstGeom prst="rect">
            <a:avLst/>
          </a:prstGeom>
          <a:noFill/>
          <a:ln w="76200" cap="sq">
            <a:noFill/>
            <a:miter lim="800000"/>
            <a:headEnd/>
            <a:tailEnd/>
          </a:ln>
        </p:spPr>
        <p:txBody>
          <a:bodyPr wrap="square" lIns="457200" tIns="0" rIns="457200" bIns="457200">
            <a:noAutofit/>
          </a:bodyPr>
          <a:lstStyle/>
          <a:p>
            <a:pPr indent="-457200" algn="ctr">
              <a:lnSpc>
                <a:spcPts val="6000"/>
              </a:lnSpc>
              <a:spcBef>
                <a:spcPts val="0"/>
              </a:spcBef>
              <a:spcAft>
                <a:spcPts val="6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INTRODUCTION</a:t>
            </a:r>
          </a:p>
          <a:p>
            <a:pPr marL="320040" indent="-320040">
              <a:spcBef>
                <a:spcPts val="600"/>
              </a:spcBef>
              <a:spcAft>
                <a:spcPts val="1800"/>
              </a:spcAft>
              <a:buClr>
                <a:srgbClr val="244270"/>
              </a:buClr>
              <a:buSzPct val="100000"/>
              <a:buFont typeface="Symbol" pitchFamily="18" charset="2"/>
              <a:buChar char="·"/>
              <a:defRPr/>
            </a:pPr>
            <a:r>
              <a:rPr lang="en-US" sz="3000" dirty="0" smtClean="0">
                <a:solidFill>
                  <a:srgbClr val="000000"/>
                </a:solidFill>
                <a:latin typeface="Calibri" pitchFamily="34" charset="0"/>
              </a:rPr>
              <a:t>A number of recessive mutations that adversely affect dairy cow fertility have been identified using high-density SNP genotypes </a:t>
            </a:r>
            <a:r>
              <a:rPr lang="en-US" sz="3000" dirty="0" smtClean="0">
                <a:solidFill>
                  <a:srgbClr val="00523C"/>
                </a:solidFill>
                <a:latin typeface="Calibri" pitchFamily="34" charset="0"/>
              </a:rPr>
              <a:t>(VanRaden et al., 2011; Cole et al., </a:t>
            </a:r>
            <a:r>
              <a:rPr lang="en-US" sz="3000" dirty="0" smtClean="0">
                <a:solidFill>
                  <a:srgbClr val="00523C"/>
                </a:solidFill>
                <a:latin typeface="Calibri" pitchFamily="34" charset="0"/>
              </a:rPr>
              <a:t>2016)</a:t>
            </a:r>
            <a:endParaRPr lang="en-US" sz="3000" dirty="0" smtClean="0">
              <a:solidFill>
                <a:srgbClr val="00523C"/>
              </a:solidFill>
              <a:latin typeface="Calibri" pitchFamily="34" charset="0"/>
            </a:endParaRPr>
          </a:p>
          <a:p>
            <a:pPr marL="320040" indent="-320040">
              <a:spcBef>
                <a:spcPts val="1200"/>
              </a:spcBef>
              <a:spcAft>
                <a:spcPts val="1800"/>
              </a:spcAft>
              <a:buClr>
                <a:srgbClr val="244270"/>
              </a:buClr>
              <a:buSzPct val="100000"/>
              <a:buFont typeface="Symbol" pitchFamily="18" charset="2"/>
              <a:buChar char="·"/>
              <a:defRPr/>
            </a:pPr>
            <a:r>
              <a:rPr lang="en-US" sz="3000" dirty="0" smtClean="0">
                <a:solidFill>
                  <a:srgbClr val="000000"/>
                </a:solidFill>
                <a:latin typeface="Calibri" pitchFamily="34" charset="0"/>
                <a:cs typeface="Arial" pitchFamily="34" charset="0"/>
              </a:rPr>
              <a:t>Similar collections </a:t>
            </a:r>
            <a:r>
              <a:rPr lang="en-US" sz="3000" dirty="0" smtClean="0">
                <a:solidFill>
                  <a:srgbClr val="00523C"/>
                </a:solidFill>
                <a:latin typeface="Calibri" pitchFamily="34" charset="0"/>
                <a:cs typeface="Arial" pitchFamily="34" charset="0"/>
              </a:rPr>
              <a:t>(see Supplemental Information)</a:t>
            </a:r>
            <a:endParaRPr lang="en-US" sz="4000" dirty="0" smtClean="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r>
              <a:rPr lang="en-US" sz="3000" dirty="0" smtClean="0">
                <a:solidFill>
                  <a:srgbClr val="000000"/>
                </a:solidFill>
                <a:latin typeface="Calibri" pitchFamily="34" charset="0"/>
              </a:rPr>
              <a:t>Procedures </a:t>
            </a:r>
            <a:r>
              <a:rPr lang="en-US" sz="3000" dirty="0" smtClean="0">
                <a:solidFill>
                  <a:srgbClr val="000000"/>
                </a:solidFill>
                <a:latin typeface="Calibri" pitchFamily="34" charset="0"/>
              </a:rPr>
              <a:t>for collecting DNA samples and supporting information for new disorders have not been standardized in the </a:t>
            </a:r>
            <a:r>
              <a:rPr lang="en-US" sz="3000" dirty="0" smtClean="0">
                <a:solidFill>
                  <a:srgbClr val="000000"/>
                </a:solidFill>
                <a:latin typeface="Calibri" pitchFamily="34" charset="0"/>
              </a:rPr>
              <a:t>United States</a:t>
            </a:r>
          </a:p>
          <a:p>
            <a:pPr indent="-457200" algn="ctr">
              <a:lnSpc>
                <a:spcPts val="6000"/>
              </a:lnSpc>
              <a:spcBef>
                <a:spcPts val="1200"/>
              </a:spcBef>
              <a:spcAft>
                <a:spcPts val="6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OBJECTIVE</a:t>
            </a:r>
            <a:endParaRPr lang="en-US" sz="4000" b="1" dirty="0" smtClean="0">
              <a:solidFill>
                <a:srgbClr val="244270"/>
              </a:solidFill>
              <a:latin typeface="Calibri" pitchFamily="34" charset="0"/>
              <a:cs typeface="Arial" pitchFamily="34" charset="0"/>
            </a:endParaRPr>
          </a:p>
          <a:p>
            <a:pPr marL="320040" indent="-320040">
              <a:spcBef>
                <a:spcPts val="6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Establish a repository for the collection and storage of samples to support discovery of genetic disorders</a:t>
            </a:r>
          </a:p>
          <a:p>
            <a:pPr indent="-457200" algn="ctr">
              <a:lnSpc>
                <a:spcPts val="6000"/>
              </a:lnSpc>
              <a:spcBef>
                <a:spcPts val="1200"/>
              </a:spcBef>
              <a:spcAft>
                <a:spcPts val="6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MATERIALS &amp; METHODS</a:t>
            </a:r>
            <a:endParaRPr lang="en-US" sz="4800" b="1" dirty="0" smtClean="0">
              <a:solidFill>
                <a:srgbClr val="244270"/>
              </a:solidFill>
              <a:latin typeface="Calibri" pitchFamily="34" charset="0"/>
              <a:cs typeface="Arial" pitchFamily="34" charset="0"/>
            </a:endParaRPr>
          </a:p>
          <a:p>
            <a:pPr marL="320040" indent="-320040">
              <a:spcBef>
                <a:spcPts val="600"/>
              </a:spcBef>
              <a:spcAft>
                <a:spcPts val="1200"/>
              </a:spcAft>
              <a:buClr>
                <a:srgbClr val="244270"/>
              </a:buClr>
              <a:buSzPct val="100000"/>
              <a:buFont typeface="Symbol" pitchFamily="18" charset="2"/>
              <a:buChar char="·"/>
              <a:defRPr/>
            </a:pPr>
            <a:r>
              <a:rPr lang="en-US" sz="3000" dirty="0" smtClean="0">
                <a:latin typeface="Calibri" pitchFamily="34" charset="0"/>
                <a:cs typeface="Arial" pitchFamily="34" charset="0"/>
              </a:rPr>
              <a:t>Collection</a:t>
            </a:r>
          </a:p>
          <a:p>
            <a:pPr marL="731520" lvl="1" indent="-320040">
              <a:spcBef>
                <a:spcPts val="600"/>
              </a:spcBef>
              <a:spcAft>
                <a:spcPts val="1200"/>
              </a:spcAft>
              <a:buClr>
                <a:srgbClr val="244270"/>
              </a:buClr>
              <a:buSzPct val="100000"/>
              <a:buFont typeface="Calibri" pitchFamily="34" charset="0"/>
              <a:buChar char="–"/>
              <a:defRPr/>
            </a:pPr>
            <a:r>
              <a:rPr lang="en-US" sz="3000" dirty="0" smtClean="0">
                <a:latin typeface="Calibri" pitchFamily="34" charset="0"/>
                <a:cs typeface="Arial" pitchFamily="34" charset="0"/>
              </a:rPr>
              <a:t>Whole blood from calves born dead or that die shortly after birth</a:t>
            </a:r>
            <a:r>
              <a:rPr lang="en-US" sz="3000" dirty="0" smtClean="0">
                <a:solidFill>
                  <a:srgbClr val="00523C"/>
                </a:solidFill>
                <a:latin typeface="Calibri" pitchFamily="34" charset="0"/>
                <a:cs typeface="Arial" pitchFamily="34" charset="0"/>
              </a:rPr>
              <a:t> (particularly if calf suffers from a congenital defect)</a:t>
            </a:r>
          </a:p>
          <a:p>
            <a:pPr marL="731520" lvl="1" indent="-320040">
              <a:spcBef>
                <a:spcPts val="600"/>
              </a:spcBef>
              <a:spcAft>
                <a:spcPts val="1800"/>
              </a:spcAft>
              <a:buClr>
                <a:srgbClr val="244270"/>
              </a:buClr>
              <a:buSzPct val="100000"/>
              <a:buFont typeface="Calibri" pitchFamily="34" charset="0"/>
              <a:buChar char="–"/>
              <a:defRPr/>
            </a:pPr>
            <a:r>
              <a:rPr lang="en-US" sz="3000" dirty="0" smtClean="0">
                <a:latin typeface="Calibri" pitchFamily="34" charset="0"/>
                <a:cs typeface="Arial" pitchFamily="34" charset="0"/>
              </a:rPr>
              <a:t>DNA from calf’s dam and a sibling in the </a:t>
            </a:r>
            <a:r>
              <a:rPr lang="en-US" sz="3000" dirty="0" smtClean="0">
                <a:latin typeface="Calibri" pitchFamily="34" charset="0"/>
                <a:cs typeface="Arial" pitchFamily="34" charset="0"/>
              </a:rPr>
              <a:t>herd</a:t>
            </a:r>
          </a:p>
          <a:p>
            <a:pPr marL="320040" indent="-320040">
              <a:spcBef>
                <a:spcPts val="1200"/>
              </a:spcBef>
              <a:spcAft>
                <a:spcPts val="1200"/>
              </a:spcAft>
              <a:buClr>
                <a:srgbClr val="244270"/>
              </a:buClr>
              <a:buSzPct val="100000"/>
              <a:buFont typeface="Symbol" pitchFamily="18" charset="2"/>
              <a:buChar char="·"/>
              <a:defRPr/>
            </a:pPr>
            <a:r>
              <a:rPr lang="en-US" sz="3000" dirty="0" smtClean="0">
                <a:latin typeface="Calibri" pitchFamily="34" charset="0"/>
                <a:cs typeface="Arial" pitchFamily="34" charset="0"/>
              </a:rPr>
              <a:t>Sampling kits</a:t>
            </a:r>
          </a:p>
          <a:p>
            <a:pPr marL="731520" lvl="1" indent="-320040">
              <a:spcBef>
                <a:spcPts val="600"/>
              </a:spcBef>
              <a:spcAft>
                <a:spcPts val="1200"/>
              </a:spcAft>
              <a:buClr>
                <a:srgbClr val="244270"/>
              </a:buClr>
              <a:buSzPct val="100000"/>
              <a:buFont typeface="Calibri" pitchFamily="34" charset="0"/>
              <a:buChar char="–"/>
              <a:defRPr/>
            </a:pPr>
            <a:r>
              <a:rPr lang="en-US" sz="3000" dirty="0" smtClean="0">
                <a:latin typeface="Calibri" pitchFamily="34" charset="0"/>
                <a:cs typeface="Arial" pitchFamily="34" charset="0"/>
              </a:rPr>
              <a:t>Complete inventory </a:t>
            </a:r>
            <a:r>
              <a:rPr lang="en-US" sz="3000" dirty="0" smtClean="0">
                <a:latin typeface="Calibri" pitchFamily="34" charset="0"/>
                <a:cs typeface="Arial" pitchFamily="34" charset="0"/>
              </a:rPr>
              <a:t>                                             </a:t>
            </a:r>
            <a:r>
              <a:rPr lang="en-US" sz="3000" dirty="0" smtClean="0">
                <a:solidFill>
                  <a:srgbClr val="00523C"/>
                </a:solidFill>
                <a:latin typeface="Calibri" pitchFamily="34" charset="0"/>
                <a:cs typeface="Arial" pitchFamily="34" charset="0"/>
              </a:rPr>
              <a:t>(</a:t>
            </a:r>
            <a:r>
              <a:rPr lang="en-US" sz="3000" dirty="0" smtClean="0">
                <a:solidFill>
                  <a:srgbClr val="00523C"/>
                </a:solidFill>
                <a:latin typeface="Calibri" pitchFamily="34" charset="0"/>
                <a:cs typeface="Arial" pitchFamily="34" charset="0"/>
              </a:rPr>
              <a:t>see Supplemental Information)</a:t>
            </a:r>
          </a:p>
          <a:p>
            <a:pPr marL="731520" lvl="1" indent="-320040">
              <a:spcBef>
                <a:spcPts val="600"/>
              </a:spcBef>
              <a:spcAft>
                <a:spcPts val="1200"/>
              </a:spcAft>
              <a:buClr>
                <a:srgbClr val="244270"/>
              </a:buClr>
              <a:buSzPct val="100000"/>
              <a:buFont typeface="Calibri" pitchFamily="34" charset="0"/>
              <a:buChar char="–"/>
              <a:defRPr/>
            </a:pPr>
            <a:r>
              <a:rPr lang="en-US" sz="3000" dirty="0" smtClean="0">
                <a:latin typeface="Calibri" pitchFamily="34" charset="0"/>
                <a:cs typeface="Arial" pitchFamily="34" charset="0"/>
              </a:rPr>
              <a:t>Return shipping</a:t>
            </a:r>
          </a:p>
          <a:p>
            <a:pPr marL="731520" lvl="1" indent="-320040">
              <a:spcBef>
                <a:spcPts val="600"/>
              </a:spcBef>
              <a:spcAft>
                <a:spcPts val="1200"/>
              </a:spcAft>
              <a:buClr>
                <a:srgbClr val="244270"/>
              </a:buClr>
              <a:buSzPct val="100000"/>
              <a:buFont typeface="Calibri" pitchFamily="34" charset="0"/>
              <a:buChar char="–"/>
              <a:defRPr/>
            </a:pPr>
            <a:r>
              <a:rPr lang="en-US" sz="3000" dirty="0" smtClean="0">
                <a:latin typeface="Calibri" pitchFamily="34" charset="0"/>
                <a:cs typeface="Arial" pitchFamily="34" charset="0"/>
              </a:rPr>
              <a:t>Material transfer agreement </a:t>
            </a:r>
            <a:r>
              <a:rPr lang="en-US" sz="3000" dirty="0" smtClean="0">
                <a:solidFill>
                  <a:srgbClr val="00523C"/>
                </a:solidFill>
                <a:latin typeface="Calibri" pitchFamily="34" charset="0"/>
                <a:cs typeface="Arial" pitchFamily="34" charset="0"/>
              </a:rPr>
              <a:t>(MTA)</a:t>
            </a:r>
          </a:p>
          <a:p>
            <a:pPr marL="731520" lvl="1" indent="-320040">
              <a:spcBef>
                <a:spcPts val="0"/>
              </a:spcBef>
              <a:spcAft>
                <a:spcPts val="1200"/>
              </a:spcAft>
              <a:buClr>
                <a:srgbClr val="244270"/>
              </a:buClr>
              <a:buSzPct val="100000"/>
              <a:buFont typeface="Calibri" pitchFamily="34" charset="0"/>
              <a:buChar char="–"/>
              <a:defRPr/>
            </a:pPr>
            <a:r>
              <a:rPr lang="en-US" sz="3000" dirty="0" smtClean="0">
                <a:latin typeface="Calibri" pitchFamily="34" charset="0"/>
                <a:cs typeface="Arial" pitchFamily="34" charset="0"/>
              </a:rPr>
              <a:t>Protocol for sample </a:t>
            </a:r>
            <a:r>
              <a:rPr lang="en-US" sz="3000" dirty="0" smtClean="0">
                <a:latin typeface="Calibri" pitchFamily="34" charset="0"/>
                <a:cs typeface="Arial" pitchFamily="34" charset="0"/>
              </a:rPr>
              <a:t>collection</a:t>
            </a:r>
            <a:endParaRPr lang="en-US" sz="3000" dirty="0" smtClean="0">
              <a:latin typeface="Calibri" pitchFamily="34" charset="0"/>
              <a:cs typeface="Arial" pitchFamily="34" charset="0"/>
            </a:endParaRPr>
          </a:p>
        </p:txBody>
      </p:sp>
      <p:sp>
        <p:nvSpPr>
          <p:cNvPr id="34" name="Text Box 16"/>
          <p:cNvSpPr txBox="1">
            <a:spLocks noChangeArrowheads="1"/>
          </p:cNvSpPr>
          <p:nvPr/>
        </p:nvSpPr>
        <p:spPr bwMode="auto">
          <a:xfrm>
            <a:off x="18736056" y="3200400"/>
            <a:ext cx="9253728" cy="16916400"/>
          </a:xfrm>
          <a:prstGeom prst="rect">
            <a:avLst/>
          </a:prstGeom>
          <a:noFill/>
          <a:ln w="76200" cap="sq">
            <a:noFill/>
            <a:miter lim="800000"/>
            <a:headEnd/>
            <a:tailEnd/>
          </a:ln>
        </p:spPr>
        <p:txBody>
          <a:bodyPr wrap="square" lIns="457200" tIns="0" rIns="457200" bIns="457200">
            <a:noAutofit/>
          </a:bodyPr>
          <a:lstStyle/>
          <a:p>
            <a:pPr algn="ctr">
              <a:lnSpc>
                <a:spcPts val="6000"/>
              </a:lnSpc>
              <a:spcBef>
                <a:spcPts val="0"/>
              </a:spcBef>
              <a:spcAft>
                <a:spcPts val="600"/>
              </a:spcAft>
              <a:buClr>
                <a:srgbClr val="08327C"/>
              </a:buClr>
              <a:buSzPct val="100000"/>
              <a:defRPr/>
            </a:pPr>
            <a:r>
              <a:rPr lang="en-US" sz="4000" b="1" dirty="0" smtClean="0">
                <a:solidFill>
                  <a:srgbClr val="244270"/>
                </a:solidFill>
                <a:latin typeface="Calibri" pitchFamily="34" charset="0"/>
                <a:cs typeface="Arial" pitchFamily="34" charset="0"/>
              </a:rPr>
              <a:t>MATERIALS </a:t>
            </a:r>
            <a:r>
              <a:rPr lang="en-US" sz="4000" b="1" dirty="0">
                <a:solidFill>
                  <a:srgbClr val="244270"/>
                </a:solidFill>
                <a:latin typeface="Calibri" pitchFamily="34" charset="0"/>
                <a:cs typeface="Arial" pitchFamily="34" charset="0"/>
              </a:rPr>
              <a:t>&amp; </a:t>
            </a:r>
            <a:r>
              <a:rPr lang="en-US" sz="4000" b="1" dirty="0" smtClean="0">
                <a:solidFill>
                  <a:srgbClr val="244270"/>
                </a:solidFill>
                <a:latin typeface="Calibri" pitchFamily="34" charset="0"/>
                <a:cs typeface="Arial" pitchFamily="34" charset="0"/>
              </a:rPr>
              <a:t>METHODS</a:t>
            </a:r>
            <a:r>
              <a:rPr lang="en-US" sz="3000" b="1" dirty="0">
                <a:solidFill>
                  <a:srgbClr val="244270"/>
                </a:solidFill>
                <a:latin typeface="Calibri" pitchFamily="34" charset="0"/>
                <a:cs typeface="Arial" pitchFamily="34" charset="0"/>
              </a:rPr>
              <a:t> </a:t>
            </a:r>
            <a:r>
              <a:rPr lang="en-US" sz="3000" b="1" i="1" dirty="0">
                <a:solidFill>
                  <a:srgbClr val="244270"/>
                </a:solidFill>
                <a:latin typeface="Calibri" pitchFamily="34" charset="0"/>
                <a:cs typeface="Arial" pitchFamily="34" charset="0"/>
              </a:rPr>
              <a:t>(continued)</a:t>
            </a:r>
            <a:endParaRPr lang="en-US" sz="3000" dirty="0" smtClean="0">
              <a:latin typeface="Calibri" pitchFamily="34" charset="0"/>
              <a:cs typeface="Arial" pitchFamily="34" charset="0"/>
            </a:endParaRPr>
          </a:p>
          <a:p>
            <a:pPr marL="320040" indent="-320040">
              <a:spcBef>
                <a:spcPts val="600"/>
              </a:spcBef>
              <a:spcAft>
                <a:spcPts val="1200"/>
              </a:spcAft>
              <a:buClr>
                <a:srgbClr val="08327C"/>
              </a:buClr>
              <a:buSzPct val="100000"/>
              <a:buFont typeface="Symbol" pitchFamily="18" charset="2"/>
              <a:buChar char="·"/>
              <a:defRPr/>
            </a:pPr>
            <a:r>
              <a:rPr lang="en-US" sz="3000" dirty="0" smtClean="0">
                <a:latin typeface="Calibri" pitchFamily="34" charset="0"/>
                <a:cs typeface="Arial" pitchFamily="34" charset="0"/>
              </a:rPr>
              <a:t>Website</a:t>
            </a:r>
            <a:r>
              <a:rPr lang="en-US" sz="3000" dirty="0" smtClean="0">
                <a:solidFill>
                  <a:srgbClr val="00523C"/>
                </a:solidFill>
                <a:latin typeface="Calibri" pitchFamily="34" charset="0"/>
                <a:cs typeface="Arial" pitchFamily="34" charset="0"/>
              </a:rPr>
              <a:t> </a:t>
            </a:r>
            <a:r>
              <a:rPr lang="en-US" sz="3000" dirty="0">
                <a:solidFill>
                  <a:srgbClr val="00523C"/>
                </a:solidFill>
                <a:latin typeface="Calibri" pitchFamily="34" charset="0"/>
                <a:cs typeface="Arial" pitchFamily="34" charset="0"/>
              </a:rPr>
              <a:t>(https://aipl.arsusda.gov/BioBank/)</a:t>
            </a:r>
          </a:p>
          <a:p>
            <a:pPr marL="731520" lvl="1" indent="-320040">
              <a:spcBef>
                <a:spcPts val="600"/>
              </a:spcBef>
              <a:spcAft>
                <a:spcPts val="1200"/>
              </a:spcAft>
              <a:buClr>
                <a:srgbClr val="244270"/>
              </a:buClr>
              <a:buSzPct val="100000"/>
              <a:buFont typeface="Calibri" pitchFamily="34" charset="0"/>
              <a:buChar char="–"/>
              <a:defRPr/>
            </a:pPr>
            <a:r>
              <a:rPr lang="en-US" sz="3000" dirty="0">
                <a:latin typeface="Calibri" pitchFamily="34" charset="0"/>
                <a:cs typeface="Arial" pitchFamily="34" charset="0"/>
              </a:rPr>
              <a:t>Requests for sampling kits</a:t>
            </a:r>
          </a:p>
          <a:p>
            <a:pPr marL="731520" lvl="1" indent="-320040">
              <a:spcBef>
                <a:spcPts val="600"/>
              </a:spcBef>
              <a:spcAft>
                <a:spcPts val="1200"/>
              </a:spcAft>
              <a:buClr>
                <a:srgbClr val="244270"/>
              </a:buClr>
              <a:buSzPct val="100000"/>
              <a:buFont typeface="Calibri" pitchFamily="34" charset="0"/>
              <a:buChar char="–"/>
              <a:defRPr/>
            </a:pPr>
            <a:r>
              <a:rPr lang="en-US" sz="3000" dirty="0">
                <a:latin typeface="Calibri" pitchFamily="34" charset="0"/>
                <a:cs typeface="Arial" pitchFamily="34" charset="0"/>
              </a:rPr>
              <a:t>Calf </a:t>
            </a:r>
            <a:r>
              <a:rPr lang="en-US" sz="3000" dirty="0" smtClean="0">
                <a:latin typeface="Calibri" pitchFamily="34" charset="0"/>
                <a:cs typeface="Arial" pitchFamily="34" charset="0"/>
              </a:rPr>
              <a:t>descriptions</a:t>
            </a:r>
          </a:p>
          <a:p>
            <a:pPr marL="731520" lvl="1" indent="-320040">
              <a:spcBef>
                <a:spcPts val="0"/>
              </a:spcBef>
              <a:spcAft>
                <a:spcPts val="1800"/>
              </a:spcAft>
              <a:buClr>
                <a:srgbClr val="244270"/>
              </a:buClr>
              <a:buSzPct val="100000"/>
              <a:buFont typeface="Calibri" pitchFamily="34" charset="0"/>
              <a:buChar char="–"/>
              <a:defRPr/>
            </a:pPr>
            <a:r>
              <a:rPr lang="en-US" sz="3000" dirty="0" smtClean="0">
                <a:latin typeface="Calibri" pitchFamily="34" charset="0"/>
                <a:cs typeface="Arial" pitchFamily="34" charset="0"/>
              </a:rPr>
              <a:t>Documentation</a:t>
            </a:r>
          </a:p>
          <a:p>
            <a:pPr marL="731520" lvl="1" indent="-320040">
              <a:spcBef>
                <a:spcPts val="0"/>
              </a:spcBef>
              <a:spcAft>
                <a:spcPts val="1800"/>
              </a:spcAft>
              <a:buClr>
                <a:schemeClr val="tx1"/>
              </a:buClr>
              <a:buSzPct val="100000"/>
              <a:buFont typeface="Calibri" pitchFamily="34" charset="0"/>
              <a:buChar char="–"/>
              <a:defRPr/>
            </a:pPr>
            <a:r>
              <a:rPr lang="en-US" sz="3000" dirty="0" smtClean="0">
                <a:latin typeface="Calibri" pitchFamily="34" charset="0"/>
                <a:cs typeface="Arial" pitchFamily="34" charset="0"/>
              </a:rPr>
              <a:t>Screenshots </a:t>
            </a:r>
            <a:r>
              <a:rPr lang="en-US" sz="3000" dirty="0" smtClean="0">
                <a:solidFill>
                  <a:srgbClr val="00523C"/>
                </a:solidFill>
                <a:latin typeface="Calibri" pitchFamily="34" charset="0"/>
                <a:cs typeface="Arial" pitchFamily="34" charset="0"/>
              </a:rPr>
              <a:t>(see Supplemental Information)</a:t>
            </a:r>
            <a:endParaRPr lang="en-US" sz="3000" dirty="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DNA </a:t>
            </a:r>
            <a:r>
              <a:rPr lang="en-US" sz="3000" dirty="0">
                <a:latin typeface="Calibri" pitchFamily="34" charset="0"/>
                <a:cs typeface="Arial" pitchFamily="34" charset="0"/>
              </a:rPr>
              <a:t>extraction and storage at Henry A. Wallace Beltsville Agricultural Research Center </a:t>
            </a:r>
            <a:r>
              <a:rPr lang="en-US" sz="3000" dirty="0">
                <a:solidFill>
                  <a:srgbClr val="00523C"/>
                </a:solidFill>
                <a:latin typeface="Calibri" pitchFamily="34" charset="0"/>
                <a:cs typeface="Arial" pitchFamily="34" charset="0"/>
              </a:rPr>
              <a:t>(Beltsville, MD</a:t>
            </a:r>
            <a:r>
              <a:rPr lang="en-US" sz="3000" dirty="0" smtClean="0">
                <a:solidFill>
                  <a:srgbClr val="00523C"/>
                </a:solidFill>
                <a:latin typeface="Calibri" pitchFamily="34" charset="0"/>
                <a:cs typeface="Arial" pitchFamily="34" charset="0"/>
              </a:rPr>
              <a:t>)</a:t>
            </a:r>
            <a:r>
              <a:rPr lang="en-US" sz="3000" dirty="0" smtClean="0">
                <a:latin typeface="Calibri" pitchFamily="34" charset="0"/>
                <a:cs typeface="Arial" pitchFamily="34" charset="0"/>
              </a:rPr>
              <a:t>, part of USDA’s Agricultural Research Service</a:t>
            </a:r>
            <a:endParaRPr lang="en-US" sz="3000" dirty="0" smtClean="0">
              <a:latin typeface="Calibri" pitchFamily="34" charset="0"/>
            </a:endParaRPr>
          </a:p>
          <a:p>
            <a:pPr indent="-457200" algn="ctr">
              <a:lnSpc>
                <a:spcPts val="6000"/>
              </a:lnSpc>
              <a:spcBef>
                <a:spcPts val="1200"/>
              </a:spcBef>
              <a:spcAft>
                <a:spcPts val="6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RESULTS</a:t>
            </a:r>
            <a:endParaRPr lang="en-US" sz="4000" b="1" dirty="0" smtClean="0">
              <a:solidFill>
                <a:srgbClr val="244270"/>
              </a:solidFill>
              <a:latin typeface="Calibri" pitchFamily="34" charset="0"/>
              <a:cs typeface="Arial" pitchFamily="34" charset="0"/>
            </a:endParaRPr>
          </a:p>
          <a:p>
            <a:pPr marL="320040" indent="-320040">
              <a:spcBef>
                <a:spcPts val="600"/>
              </a:spcBef>
              <a:spcAft>
                <a:spcPts val="1800"/>
              </a:spcAft>
              <a:buClr>
                <a:srgbClr val="244270"/>
              </a:buClr>
              <a:buSzPct val="100000"/>
              <a:buFont typeface="Symbol" pitchFamily="18" charset="2"/>
              <a:buChar char="·"/>
              <a:defRPr/>
            </a:pPr>
            <a:r>
              <a:rPr lang="en-US" sz="3000" dirty="0" err="1" smtClean="0">
                <a:latin typeface="Calibri" pitchFamily="34" charset="0"/>
                <a:cs typeface="Arial" pitchFamily="34" charset="0"/>
              </a:rPr>
              <a:t>BioBank</a:t>
            </a:r>
            <a:r>
              <a:rPr lang="en-US" sz="3000" dirty="0" smtClean="0">
                <a:latin typeface="Calibri" pitchFamily="34" charset="0"/>
                <a:cs typeface="Arial" pitchFamily="34" charset="0"/>
              </a:rPr>
              <a:t> complements automated process of searching for new haplotypes through national dairy genetic evaluation system</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MTA ensures a clear chain of permissions is available for each </a:t>
            </a:r>
            <a:r>
              <a:rPr lang="en-US" sz="3000" dirty="0" smtClean="0">
                <a:latin typeface="Calibri" pitchFamily="34" charset="0"/>
                <a:cs typeface="Arial" pitchFamily="34" charset="0"/>
              </a:rPr>
              <a:t>sample</a:t>
            </a:r>
            <a:endParaRPr lang="en-US" sz="3000" dirty="0" smtClean="0">
              <a:latin typeface="Calibri" pitchFamily="34" charset="0"/>
              <a:cs typeface="Arial" pitchFamily="34" charset="0"/>
            </a:endParaRPr>
          </a:p>
        </p:txBody>
      </p:sp>
      <p:sp>
        <p:nvSpPr>
          <p:cNvPr id="36" name="Text Box 16"/>
          <p:cNvSpPr txBox="1">
            <a:spLocks noChangeArrowheads="1"/>
          </p:cNvSpPr>
          <p:nvPr/>
        </p:nvSpPr>
        <p:spPr bwMode="auto">
          <a:xfrm>
            <a:off x="27981085" y="3200400"/>
            <a:ext cx="9482328" cy="15819120"/>
          </a:xfrm>
          <a:prstGeom prst="rect">
            <a:avLst/>
          </a:prstGeom>
          <a:noFill/>
          <a:ln w="76200" cap="sq">
            <a:noFill/>
            <a:miter lim="800000"/>
            <a:headEnd/>
            <a:tailEnd/>
          </a:ln>
        </p:spPr>
        <p:txBody>
          <a:bodyPr wrap="square" lIns="457200" tIns="0" rIns="685800" bIns="457200">
            <a:noAutofit/>
          </a:bodyPr>
          <a:lstStyle/>
          <a:p>
            <a:pPr indent="-457200" algn="ctr">
              <a:lnSpc>
                <a:spcPts val="6000"/>
              </a:lnSpc>
              <a:spcBef>
                <a:spcPts val="0"/>
              </a:spcBef>
              <a:spcAft>
                <a:spcPts val="6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RESULTS</a:t>
            </a:r>
            <a:r>
              <a:rPr lang="en-US" sz="3000" b="1" dirty="0" smtClean="0">
                <a:solidFill>
                  <a:srgbClr val="244270"/>
                </a:solidFill>
                <a:latin typeface="Calibri" pitchFamily="34" charset="0"/>
                <a:cs typeface="Arial" pitchFamily="34" charset="0"/>
              </a:rPr>
              <a:t> </a:t>
            </a:r>
            <a:r>
              <a:rPr lang="en-US" sz="3000" b="1" i="1" dirty="0" smtClean="0">
                <a:solidFill>
                  <a:srgbClr val="244270"/>
                </a:solidFill>
                <a:latin typeface="Calibri" pitchFamily="34" charset="0"/>
                <a:cs typeface="Arial" pitchFamily="34" charset="0"/>
              </a:rPr>
              <a:t>(continued)</a:t>
            </a:r>
            <a:endParaRPr lang="en-US" sz="3000" b="1" i="1" dirty="0" smtClean="0">
              <a:solidFill>
                <a:srgbClr val="244270"/>
              </a:solidFill>
              <a:latin typeface="Calibri" pitchFamily="34" charset="0"/>
              <a:cs typeface="Arial" pitchFamily="34" charset="0"/>
            </a:endParaRPr>
          </a:p>
          <a:p>
            <a:pPr marL="320040" indent="-320040">
              <a:spcBef>
                <a:spcPts val="6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If </a:t>
            </a:r>
            <a:r>
              <a:rPr lang="en-US" sz="3000" dirty="0">
                <a:latin typeface="Calibri" pitchFamily="34" charset="0"/>
                <a:cs typeface="Arial" pitchFamily="34" charset="0"/>
              </a:rPr>
              <a:t>new recessive genetic disorder suggested within a family, DNA </a:t>
            </a:r>
            <a:r>
              <a:rPr lang="en-US" sz="3000" dirty="0" smtClean="0">
                <a:latin typeface="Calibri" pitchFamily="34" charset="0"/>
                <a:cs typeface="Arial" pitchFamily="34" charset="0"/>
              </a:rPr>
              <a:t>is </a:t>
            </a:r>
            <a:r>
              <a:rPr lang="en-US" sz="3000" dirty="0" smtClean="0">
                <a:latin typeface="Calibri" pitchFamily="34" charset="0"/>
                <a:cs typeface="Arial" pitchFamily="34" charset="0"/>
              </a:rPr>
              <a:t>available </a:t>
            </a:r>
            <a:r>
              <a:rPr lang="en-US" sz="3000" dirty="0">
                <a:latin typeface="Calibri" pitchFamily="34" charset="0"/>
                <a:cs typeface="Arial" pitchFamily="34" charset="0"/>
              </a:rPr>
              <a:t>for sequencing and causal variant discovery</a:t>
            </a:r>
          </a:p>
          <a:p>
            <a:pPr marL="320040" indent="-320040">
              <a:spcBef>
                <a:spcPts val="1200"/>
              </a:spcBef>
              <a:spcAft>
                <a:spcPts val="1800"/>
              </a:spcAft>
              <a:buClr>
                <a:srgbClr val="244270"/>
              </a:buClr>
              <a:buSzPct val="100000"/>
              <a:buFont typeface="Symbol" pitchFamily="18" charset="2"/>
              <a:buChar char="·"/>
              <a:defRPr/>
            </a:pPr>
            <a:r>
              <a:rPr lang="en-US" sz="3000" dirty="0">
                <a:latin typeface="Calibri" pitchFamily="34" charset="0"/>
                <a:cs typeface="Arial" pitchFamily="34" charset="0"/>
              </a:rPr>
              <a:t>Information on carrier status for new recessives distributed though Council on Dairy Cattle Breeding </a:t>
            </a:r>
            <a:r>
              <a:rPr lang="en-US" sz="3000" dirty="0">
                <a:solidFill>
                  <a:srgbClr val="00523C"/>
                </a:solidFill>
                <a:latin typeface="Calibri" pitchFamily="34" charset="0"/>
                <a:cs typeface="Arial" pitchFamily="34" charset="0"/>
              </a:rPr>
              <a:t>(Bowie, MD</a:t>
            </a:r>
            <a:r>
              <a:rPr lang="en-US" sz="3000" dirty="0" smtClean="0">
                <a:solidFill>
                  <a:srgbClr val="00523C"/>
                </a:solidFill>
                <a:latin typeface="Calibri" pitchFamily="34" charset="0"/>
                <a:cs typeface="Arial" pitchFamily="34" charset="0"/>
              </a:rPr>
              <a:t>)</a:t>
            </a:r>
          </a:p>
          <a:p>
            <a:pPr marL="320040" indent="-320040">
              <a:spcBef>
                <a:spcPts val="1200"/>
              </a:spcBef>
              <a:spcAft>
                <a:spcPts val="1800"/>
              </a:spcAft>
              <a:buClr>
                <a:srgbClr val="244270"/>
              </a:buClr>
              <a:buSzPct val="100000"/>
              <a:buFont typeface="Symbol" pitchFamily="18" charset="2"/>
              <a:buChar char="·"/>
              <a:defRPr/>
            </a:pPr>
            <a:endParaRPr lang="en-US" sz="3000" b="1" i="1" dirty="0" smtClean="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endParaRPr lang="en-US" sz="3000" b="1" i="1" dirty="0" smtClean="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endParaRPr lang="en-US" sz="3000" b="1" i="1" dirty="0" smtClean="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endParaRPr lang="en-US" sz="3000" b="1" i="1" dirty="0" smtClean="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endParaRPr lang="en-US" sz="3000" b="1" i="1" dirty="0" smtClean="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endParaRPr lang="en-US" sz="3000" b="1" i="1" dirty="0" smtClean="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endParaRPr lang="en-US" sz="3000" b="1" i="1" dirty="0" smtClean="0">
              <a:solidFill>
                <a:srgbClr val="00523C"/>
              </a:solidFill>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endParaRPr lang="en-US" sz="3000" b="1" i="1" dirty="0" smtClean="0">
              <a:solidFill>
                <a:srgbClr val="00523C"/>
              </a:solidFill>
              <a:latin typeface="Calibri" pitchFamily="34" charset="0"/>
              <a:cs typeface="Arial" pitchFamily="34" charset="0"/>
            </a:endParaRPr>
          </a:p>
          <a:p>
            <a:pPr indent="-457200" algn="ctr">
              <a:lnSpc>
                <a:spcPts val="6000"/>
              </a:lnSpc>
              <a:spcBef>
                <a:spcPts val="1200"/>
              </a:spcBef>
              <a:spcAft>
                <a:spcPts val="6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CONCLUSIONS</a:t>
            </a:r>
            <a:endParaRPr lang="en-US" sz="4800" b="1" dirty="0" smtClean="0">
              <a:solidFill>
                <a:srgbClr val="244270"/>
              </a:solidFill>
              <a:latin typeface="Calibri" pitchFamily="34" charset="0"/>
              <a:cs typeface="Arial" pitchFamily="34" charset="0"/>
            </a:endParaRPr>
          </a:p>
          <a:p>
            <a:pPr marL="320040" indent="-320040">
              <a:spcBef>
                <a:spcPts val="6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Dairy Calf DNA </a:t>
            </a:r>
            <a:r>
              <a:rPr lang="en-US" sz="3000" dirty="0" err="1" smtClean="0">
                <a:latin typeface="Calibri" pitchFamily="34" charset="0"/>
                <a:cs typeface="Arial" pitchFamily="34" charset="0"/>
              </a:rPr>
              <a:t>BioBank</a:t>
            </a:r>
            <a:r>
              <a:rPr lang="en-US" sz="3000" dirty="0" smtClean="0">
                <a:latin typeface="Calibri" pitchFamily="34" charset="0"/>
                <a:cs typeface="Arial" pitchFamily="34" charset="0"/>
              </a:rPr>
              <a:t> established at USDA’s Henry A. Wallace Beltsville Agricultural Research Center in Beltsville, MD</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Standardized protocols for DNA extraction and whole-genome sequencing help ensure high-quality data for causal variant </a:t>
            </a:r>
            <a:r>
              <a:rPr lang="en-US" sz="3000" dirty="0" smtClean="0">
                <a:latin typeface="Calibri" pitchFamily="34" charset="0"/>
                <a:cs typeface="Arial" pitchFamily="34" charset="0"/>
              </a:rPr>
              <a:t>discovery</a:t>
            </a:r>
            <a:endParaRPr lang="en-US" sz="3000" dirty="0" smtClean="0">
              <a:latin typeface="Calibri" pitchFamily="34" charset="0"/>
              <a:cs typeface="Arial" pitchFamily="34" charset="0"/>
            </a:endParaRPr>
          </a:p>
        </p:txBody>
      </p:sp>
      <p:grpSp>
        <p:nvGrpSpPr>
          <p:cNvPr id="7" name="Group 6"/>
          <p:cNvGrpSpPr/>
          <p:nvPr/>
        </p:nvGrpSpPr>
        <p:grpSpPr>
          <a:xfrm>
            <a:off x="28735242" y="7889966"/>
            <a:ext cx="7798525" cy="6314816"/>
            <a:chOff x="10192516" y="13996453"/>
            <a:chExt cx="7798525" cy="6314816"/>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3759" r="12566" b="45602"/>
            <a:stretch/>
          </p:blipFill>
          <p:spPr>
            <a:xfrm>
              <a:off x="10218641" y="13996453"/>
              <a:ext cx="7772400" cy="4990011"/>
            </a:xfrm>
            <a:prstGeom prst="rect">
              <a:avLst/>
            </a:prstGeom>
          </p:spPr>
        </p:pic>
        <p:sp>
          <p:nvSpPr>
            <p:cNvPr id="5" name="TextBox 4"/>
            <p:cNvSpPr txBox="1"/>
            <p:nvPr/>
          </p:nvSpPr>
          <p:spPr>
            <a:xfrm>
              <a:off x="10192516" y="18987830"/>
              <a:ext cx="7474997" cy="1323439"/>
            </a:xfrm>
            <a:prstGeom prst="rect">
              <a:avLst/>
            </a:prstGeom>
            <a:noFill/>
          </p:spPr>
          <p:txBody>
            <a:bodyPr wrap="square" rtlCol="0">
              <a:spAutoFit/>
            </a:bodyPr>
            <a:lstStyle/>
            <a:p>
              <a:pPr>
                <a:lnSpc>
                  <a:spcPts val="3200"/>
                </a:lnSpc>
              </a:pPr>
              <a:r>
                <a:rPr lang="en-US" sz="2800" b="1" i="1" dirty="0" smtClean="0">
                  <a:solidFill>
                    <a:srgbClr val="244270"/>
                  </a:solidFill>
                  <a:latin typeface="Calibri" pitchFamily="34" charset="0"/>
                  <a:cs typeface="Arial" pitchFamily="34" charset="0"/>
                </a:rPr>
                <a:t>First </a:t>
              </a:r>
              <a:r>
                <a:rPr lang="en-US" sz="2800" b="1" i="1" dirty="0" smtClean="0">
                  <a:solidFill>
                    <a:srgbClr val="244270"/>
                  </a:solidFill>
                  <a:latin typeface="Calibri" pitchFamily="34" charset="0"/>
                  <a:cs typeface="Arial" pitchFamily="34" charset="0"/>
                </a:rPr>
                <a:t>DNA </a:t>
              </a:r>
              <a:r>
                <a:rPr lang="en-US" sz="2800" b="1" i="1" dirty="0" smtClean="0">
                  <a:solidFill>
                    <a:srgbClr val="244270"/>
                  </a:solidFill>
                  <a:latin typeface="Calibri" pitchFamily="34" charset="0"/>
                  <a:cs typeface="Arial" pitchFamily="34" charset="0"/>
                </a:rPr>
                <a:t>samples </a:t>
              </a:r>
              <a:r>
                <a:rPr lang="en-US" sz="2800" b="1" i="1" dirty="0" smtClean="0">
                  <a:solidFill>
                    <a:srgbClr val="244270"/>
                  </a:solidFill>
                  <a:latin typeface="Calibri" pitchFamily="34" charset="0"/>
                  <a:cs typeface="Arial" pitchFamily="34" charset="0"/>
                </a:rPr>
                <a:t>in </a:t>
              </a:r>
              <a:r>
                <a:rPr lang="en-US" sz="2800" b="1" i="1" dirty="0" smtClean="0">
                  <a:solidFill>
                    <a:srgbClr val="244270"/>
                  </a:solidFill>
                  <a:latin typeface="Calibri" pitchFamily="34" charset="0"/>
                  <a:cs typeface="Arial" pitchFamily="34" charset="0"/>
                </a:rPr>
                <a:t>Dairy Calf DNA </a:t>
              </a:r>
              <a:r>
                <a:rPr lang="en-US" sz="2800" b="1" i="1" dirty="0" err="1" smtClean="0">
                  <a:solidFill>
                    <a:srgbClr val="244270"/>
                  </a:solidFill>
                  <a:latin typeface="Calibri" pitchFamily="34" charset="0"/>
                  <a:cs typeface="Arial" pitchFamily="34" charset="0"/>
                </a:rPr>
                <a:t>BioBank</a:t>
              </a:r>
              <a:r>
                <a:rPr lang="en-US" sz="2800" b="1" i="1" dirty="0" smtClean="0">
                  <a:solidFill>
                    <a:srgbClr val="244270"/>
                  </a:solidFill>
                  <a:latin typeface="Calibri" pitchFamily="34" charset="0"/>
                  <a:cs typeface="Arial" pitchFamily="34" charset="0"/>
                </a:rPr>
                <a:t> collected </a:t>
              </a:r>
              <a:r>
                <a:rPr lang="en-US" sz="2800" b="1" i="1" dirty="0" smtClean="0">
                  <a:solidFill>
                    <a:srgbClr val="244270"/>
                  </a:solidFill>
                  <a:latin typeface="Calibri" pitchFamily="34" charset="0"/>
                  <a:cs typeface="Arial" pitchFamily="34" charset="0"/>
                </a:rPr>
                <a:t>from </a:t>
              </a:r>
              <a:r>
                <a:rPr lang="en-US" sz="2800" b="1" i="1" dirty="0" smtClean="0">
                  <a:solidFill>
                    <a:srgbClr val="244270"/>
                  </a:solidFill>
                  <a:latin typeface="Calibri" pitchFamily="34" charset="0"/>
                  <a:cs typeface="Arial" pitchFamily="34" charset="0"/>
                </a:rPr>
                <a:t>tailless Holstein</a:t>
              </a:r>
              <a:r>
                <a:rPr lang="en-US" sz="2800" b="1" i="1" dirty="0" smtClean="0">
                  <a:solidFill>
                    <a:srgbClr val="244270"/>
                  </a:solidFill>
                  <a:latin typeface="Calibri" pitchFamily="34" charset="0"/>
                  <a:cs typeface="Arial" pitchFamily="34" charset="0"/>
                  <a:sym typeface="Symbol"/>
                </a:rPr>
                <a:t></a:t>
              </a:r>
              <a:r>
                <a:rPr lang="en-US" sz="2800" b="1" i="1" dirty="0" smtClean="0">
                  <a:solidFill>
                    <a:srgbClr val="244270"/>
                  </a:solidFill>
                  <a:latin typeface="Calibri" pitchFamily="34" charset="0"/>
                  <a:cs typeface="Arial" pitchFamily="34" charset="0"/>
                </a:rPr>
                <a:t> </a:t>
              </a:r>
              <a:r>
                <a:rPr lang="en-US" sz="2800" b="1" i="1" dirty="0" smtClean="0">
                  <a:solidFill>
                    <a:srgbClr val="244270"/>
                  </a:solidFill>
                  <a:latin typeface="Calibri" pitchFamily="34" charset="0"/>
                  <a:cs typeface="Arial" pitchFamily="34" charset="0"/>
                </a:rPr>
                <a:t>Angus calf and its </a:t>
              </a:r>
              <a:r>
                <a:rPr lang="en-US" sz="2800" b="1" i="1" dirty="0" smtClean="0">
                  <a:solidFill>
                    <a:srgbClr val="244270"/>
                  </a:solidFill>
                  <a:latin typeface="Calibri" pitchFamily="34" charset="0"/>
                  <a:cs typeface="Arial" pitchFamily="34" charset="0"/>
                </a:rPr>
                <a:t>parents</a:t>
              </a:r>
              <a:endParaRPr lang="en-US" sz="2800" dirty="0"/>
            </a:p>
          </p:txBody>
        </p:sp>
      </p:grpSp>
      <p:grpSp>
        <p:nvGrpSpPr>
          <p:cNvPr id="8" name="Group 7"/>
          <p:cNvGrpSpPr/>
          <p:nvPr/>
        </p:nvGrpSpPr>
        <p:grpSpPr>
          <a:xfrm>
            <a:off x="19437531" y="13506305"/>
            <a:ext cx="7853099" cy="6368701"/>
            <a:chOff x="19907794" y="5713128"/>
            <a:chExt cx="7853099" cy="6368701"/>
          </a:xfrm>
        </p:grpSpPr>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9988493" y="5713128"/>
              <a:ext cx="7772400" cy="5829300"/>
            </a:xfrm>
            <a:prstGeom prst="rect">
              <a:avLst/>
            </a:prstGeom>
          </p:spPr>
        </p:pic>
        <p:sp>
          <p:nvSpPr>
            <p:cNvPr id="18" name="TextBox 17"/>
            <p:cNvSpPr txBox="1"/>
            <p:nvPr/>
          </p:nvSpPr>
          <p:spPr>
            <a:xfrm>
              <a:off x="19907794" y="11558609"/>
              <a:ext cx="7837715" cy="523220"/>
            </a:xfrm>
            <a:prstGeom prst="rect">
              <a:avLst/>
            </a:prstGeom>
            <a:noFill/>
          </p:spPr>
          <p:txBody>
            <a:bodyPr wrap="square" rtlCol="0">
              <a:spAutoFit/>
            </a:bodyPr>
            <a:lstStyle/>
            <a:p>
              <a:r>
                <a:rPr lang="en-US" sz="2800" b="1" i="1" dirty="0" smtClean="0">
                  <a:solidFill>
                    <a:srgbClr val="244270"/>
                  </a:solidFill>
                  <a:latin typeface="Calibri" pitchFamily="34" charset="0"/>
                  <a:cs typeface="Arial" pitchFamily="34" charset="0"/>
                </a:rPr>
                <a:t>Contents of </a:t>
              </a:r>
              <a:r>
                <a:rPr lang="en-US" sz="2800" b="1" i="1" dirty="0" smtClean="0">
                  <a:solidFill>
                    <a:srgbClr val="244270"/>
                  </a:solidFill>
                  <a:latin typeface="Calibri" pitchFamily="34" charset="0"/>
                  <a:cs typeface="Arial" pitchFamily="34" charset="0"/>
                </a:rPr>
                <a:t>Dairy Calf DNA </a:t>
              </a:r>
              <a:r>
                <a:rPr lang="en-US" sz="2800" b="1" i="1" dirty="0" err="1" smtClean="0">
                  <a:solidFill>
                    <a:srgbClr val="244270"/>
                  </a:solidFill>
                  <a:latin typeface="Calibri" pitchFamily="34" charset="0"/>
                  <a:cs typeface="Arial" pitchFamily="34" charset="0"/>
                </a:rPr>
                <a:t>BioBank</a:t>
              </a:r>
              <a:r>
                <a:rPr lang="en-US" sz="2800" b="1" i="1" dirty="0" smtClean="0">
                  <a:solidFill>
                    <a:srgbClr val="244270"/>
                  </a:solidFill>
                  <a:latin typeface="Calibri" pitchFamily="34" charset="0"/>
                  <a:cs typeface="Arial" pitchFamily="34" charset="0"/>
                </a:rPr>
                <a:t> </a:t>
              </a:r>
              <a:r>
                <a:rPr lang="en-US" sz="2800" b="1" i="1" dirty="0" smtClean="0">
                  <a:solidFill>
                    <a:srgbClr val="244270"/>
                  </a:solidFill>
                  <a:latin typeface="Calibri" pitchFamily="34" charset="0"/>
                  <a:cs typeface="Arial" pitchFamily="34" charset="0"/>
                </a:rPr>
                <a:t>sampling </a:t>
              </a:r>
              <a:r>
                <a:rPr lang="en-US" sz="2800" b="1" i="1" dirty="0" smtClean="0">
                  <a:solidFill>
                    <a:srgbClr val="244270"/>
                  </a:solidFill>
                  <a:latin typeface="Calibri" pitchFamily="34" charset="0"/>
                  <a:cs typeface="Arial" pitchFamily="34" charset="0"/>
                </a:rPr>
                <a:t>kit</a:t>
              </a:r>
              <a:endParaRPr lang="en-US" sz="2800" dirty="0"/>
            </a:p>
          </p:txBody>
        </p:sp>
      </p:grpSp>
      <p:pic>
        <p:nvPicPr>
          <p:cNvPr id="22" name="Picture 21" descr="JohnCole.jpg"/>
          <p:cNvPicPr>
            <a:picLocks noChangeAspect="1"/>
          </p:cNvPicPr>
          <p:nvPr/>
        </p:nvPicPr>
        <p:blipFill>
          <a:blip r:embed="rId5" cstate="print"/>
          <a:srcRect l="7923" r="10077" b="9672"/>
          <a:stretch>
            <a:fillRect/>
          </a:stretch>
        </p:blipFill>
        <p:spPr>
          <a:xfrm>
            <a:off x="35306997" y="272528"/>
            <a:ext cx="1828800" cy="2242856"/>
          </a:xfrm>
          <a:prstGeom prst="rect">
            <a:avLst/>
          </a:prstGeom>
        </p:spPr>
      </p:pic>
      <p:grpSp>
        <p:nvGrpSpPr>
          <p:cNvPr id="25" name="Group 24"/>
          <p:cNvGrpSpPr/>
          <p:nvPr/>
        </p:nvGrpSpPr>
        <p:grpSpPr>
          <a:xfrm>
            <a:off x="0" y="20566101"/>
            <a:ext cx="37463413" cy="646331"/>
            <a:chOff x="0" y="20566101"/>
            <a:chExt cx="37463413" cy="646331"/>
          </a:xfrm>
        </p:grpSpPr>
        <p:sp>
          <p:nvSpPr>
            <p:cNvPr id="2070" name="TextBox 47"/>
            <p:cNvSpPr txBox="1">
              <a:spLocks noChangeArrowheads="1"/>
            </p:cNvSpPr>
            <p:nvPr/>
          </p:nvSpPr>
          <p:spPr bwMode="auto">
            <a:xfrm>
              <a:off x="13045297" y="20566101"/>
              <a:ext cx="184731" cy="646331"/>
            </a:xfrm>
            <a:prstGeom prst="rect">
              <a:avLst/>
            </a:prstGeom>
            <a:noFill/>
            <a:ln w="9525">
              <a:noFill/>
              <a:miter lim="800000"/>
              <a:headEnd/>
              <a:tailEnd/>
            </a:ln>
          </p:spPr>
          <p:txBody>
            <a:bodyPr wrap="none">
              <a:spAutoFit/>
            </a:bodyPr>
            <a:lstStyle/>
            <a:p>
              <a:endParaRPr lang="en-US"/>
            </a:p>
          </p:txBody>
        </p:sp>
        <p:sp>
          <p:nvSpPr>
            <p:cNvPr id="37" name="Rectangle 36"/>
            <p:cNvSpPr/>
            <p:nvPr/>
          </p:nvSpPr>
          <p:spPr>
            <a:xfrm>
              <a:off x="0" y="20636825"/>
              <a:ext cx="37463413" cy="369332"/>
            </a:xfrm>
            <a:prstGeom prst="rect">
              <a:avLst/>
            </a:prstGeom>
          </p:spPr>
          <p:txBody>
            <a:bodyPr wrap="square" lIns="228600" tIns="0" rIns="0" bIns="0">
              <a:spAutoFit/>
            </a:bodyPr>
            <a:lstStyle/>
            <a:p>
              <a:pPr>
                <a:spcBef>
                  <a:spcPts val="2400"/>
                </a:spcBef>
                <a:tabLst>
                  <a:tab pos="18726912" algn="ctr"/>
                  <a:tab pos="37005768" algn="r"/>
                </a:tabLst>
              </a:pPr>
              <a:r>
                <a:rPr lang="en-US" sz="2400" b="1" dirty="0" smtClean="0">
                  <a:solidFill>
                    <a:schemeClr val="bg1"/>
                  </a:solidFill>
                  <a:latin typeface="Calibri" pitchFamily="34" charset="0"/>
                </a:rPr>
                <a:t>ASAS annual meeting, Baltimore, MD – July 10, </a:t>
              </a:r>
              <a:r>
                <a:rPr lang="en-US" sz="2400" b="1" dirty="0" smtClean="0">
                  <a:solidFill>
                    <a:schemeClr val="bg1"/>
                  </a:solidFill>
                  <a:latin typeface="Calibri" pitchFamily="34" charset="0"/>
                </a:rPr>
                <a:t>2017	</a:t>
              </a:r>
              <a:r>
                <a:rPr lang="en-US" sz="2400" b="1" dirty="0" smtClean="0">
                  <a:solidFill>
                    <a:schemeClr val="bg1">
                      <a:lumMod val="95000"/>
                    </a:schemeClr>
                  </a:solidFill>
                  <a:latin typeface="Calibri" pitchFamily="34" charset="0"/>
                </a:rPr>
                <a:t>john.cole@ars.usda.gov</a:t>
              </a:r>
              <a:r>
                <a:rPr lang="en-US" sz="2400" b="1" dirty="0" smtClean="0">
                  <a:solidFill>
                    <a:schemeClr val="bg1"/>
                  </a:solidFill>
                  <a:latin typeface="Calibri" pitchFamily="34" charset="0"/>
                </a:rPr>
                <a:t>	https://aipl.arsusda.gov </a:t>
              </a:r>
              <a:endParaRPr lang="en-US" sz="2400" b="1" dirty="0">
                <a:solidFill>
                  <a:schemeClr val="bg1"/>
                </a:solidFill>
                <a:latin typeface="Calibri" pitchFamily="34" charset="0"/>
              </a:endParaRPr>
            </a:p>
          </p:txBody>
        </p:sp>
        <p:sp>
          <p:nvSpPr>
            <p:cNvPr id="23" name="Rectangle 22">
              <a:hlinkClick r:id="rId6"/>
            </p:cNvPr>
            <p:cNvSpPr/>
            <p:nvPr/>
          </p:nvSpPr>
          <p:spPr bwMode="auto">
            <a:xfrm>
              <a:off x="16804936" y="20701953"/>
              <a:ext cx="4114800"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24" name="Rectangle 23">
              <a:hlinkClick r:id="rId7"/>
            </p:cNvPr>
            <p:cNvSpPr/>
            <p:nvPr/>
          </p:nvSpPr>
          <p:spPr bwMode="auto">
            <a:xfrm>
              <a:off x="33348613" y="20701953"/>
              <a:ext cx="4114800"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grpSp>
      <p:sp>
        <p:nvSpPr>
          <p:cNvPr id="26" name="Rectangle 25">
            <a:hlinkClick r:id="" action="ppaction://hlinkshowjump?jump=lastslide"/>
          </p:cNvPr>
          <p:cNvSpPr/>
          <p:nvPr/>
        </p:nvSpPr>
        <p:spPr bwMode="auto">
          <a:xfrm>
            <a:off x="13064604" y="6265817"/>
            <a:ext cx="5066642"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27" name="Rectangle 26">
            <a:hlinkClick r:id="" action="ppaction://hlinkshowjump?jump=lastslide"/>
          </p:cNvPr>
          <p:cNvSpPr/>
          <p:nvPr/>
        </p:nvSpPr>
        <p:spPr bwMode="auto">
          <a:xfrm>
            <a:off x="14784547" y="5111932"/>
            <a:ext cx="3383280"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29" name="Rectangle 28">
            <a:hlinkClick r:id="" action="ppaction://hlinkshowjump?jump=lastslide"/>
          </p:cNvPr>
          <p:cNvSpPr/>
          <p:nvPr/>
        </p:nvSpPr>
        <p:spPr bwMode="auto">
          <a:xfrm>
            <a:off x="10212547" y="5529944"/>
            <a:ext cx="2651760"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30" name="Rectangle 29">
            <a:hlinkClick r:id="" action="ppaction://hlinkshowjump?jump=lastslide"/>
          </p:cNvPr>
          <p:cNvSpPr/>
          <p:nvPr/>
        </p:nvSpPr>
        <p:spPr bwMode="auto">
          <a:xfrm>
            <a:off x="10604433" y="16633371"/>
            <a:ext cx="5066642"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31" name="Rectangle 30">
            <a:hlinkClick r:id="rId8"/>
          </p:cNvPr>
          <p:cNvSpPr/>
          <p:nvPr/>
        </p:nvSpPr>
        <p:spPr bwMode="auto">
          <a:xfrm>
            <a:off x="20986795" y="4045131"/>
            <a:ext cx="5452427"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35" name="Rectangle 34">
            <a:hlinkClick r:id="" action="ppaction://hlinkshowjump?jump=lastslide"/>
          </p:cNvPr>
          <p:cNvSpPr/>
          <p:nvPr/>
        </p:nvSpPr>
        <p:spPr bwMode="auto">
          <a:xfrm>
            <a:off x="21890739" y="6705598"/>
            <a:ext cx="5066642"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38" name="Rectangle 37">
            <a:hlinkClick r:id="rId8"/>
          </p:cNvPr>
          <p:cNvSpPr/>
          <p:nvPr/>
        </p:nvSpPr>
        <p:spPr bwMode="auto">
          <a:xfrm>
            <a:off x="2067424" y="19219817"/>
            <a:ext cx="5452427"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1"/>
          <p:cNvSpPr txBox="1">
            <a:spLocks noChangeArrowheads="1"/>
          </p:cNvSpPr>
          <p:nvPr/>
        </p:nvSpPr>
        <p:spPr bwMode="auto">
          <a:xfrm>
            <a:off x="947057" y="522512"/>
            <a:ext cx="35563629" cy="3129062"/>
          </a:xfrm>
          <a:prstGeom prst="rect">
            <a:avLst/>
          </a:prstGeom>
          <a:noFill/>
          <a:ln w="9525">
            <a:noFill/>
            <a:miter lim="800000"/>
            <a:headEnd/>
            <a:tailEnd/>
          </a:ln>
        </p:spPr>
        <p:txBody>
          <a:bodyPr wrap="square" lIns="0" tIns="0" rIns="0" bIns="0">
            <a:spAutoFit/>
          </a:bodyPr>
          <a:lstStyle/>
          <a:p>
            <a:pPr algn="ctr">
              <a:spcBef>
                <a:spcPts val="0"/>
              </a:spcBef>
              <a:spcAft>
                <a:spcPts val="0"/>
              </a:spcAft>
            </a:pPr>
            <a:r>
              <a:rPr lang="en-US" sz="6000" b="1" dirty="0" smtClean="0">
                <a:solidFill>
                  <a:schemeClr val="bg1"/>
                </a:solidFill>
                <a:latin typeface="Calibri" pitchFamily="34" charset="0"/>
              </a:rPr>
              <a:t>A dairy calf DNA </a:t>
            </a:r>
            <a:r>
              <a:rPr lang="en-US" sz="6000" b="1" dirty="0" err="1" smtClean="0">
                <a:solidFill>
                  <a:schemeClr val="bg1"/>
                </a:solidFill>
                <a:latin typeface="Calibri" pitchFamily="34" charset="0"/>
              </a:rPr>
              <a:t>biobank</a:t>
            </a:r>
            <a:r>
              <a:rPr lang="en-US" sz="6000" b="1" dirty="0" smtClean="0">
                <a:solidFill>
                  <a:schemeClr val="bg1"/>
                </a:solidFill>
                <a:latin typeface="Calibri" pitchFamily="34" charset="0"/>
              </a:rPr>
              <a:t> for the discovery of new recessive genetic </a:t>
            </a:r>
            <a:r>
              <a:rPr lang="en-US" sz="6000" b="1" dirty="0" smtClean="0">
                <a:solidFill>
                  <a:schemeClr val="bg1"/>
                </a:solidFill>
                <a:latin typeface="Calibri" pitchFamily="34" charset="0"/>
              </a:rPr>
              <a:t>disorders </a:t>
            </a:r>
            <a:r>
              <a:rPr lang="en-US" sz="6000" b="1" i="1" dirty="0" smtClean="0">
                <a:solidFill>
                  <a:schemeClr val="bg1"/>
                </a:solidFill>
                <a:latin typeface="Calibri" pitchFamily="34" charset="0"/>
              </a:rPr>
              <a:t>(J.B. Cole)</a:t>
            </a:r>
            <a:endParaRPr lang="en-US" sz="6000" b="1" i="1" dirty="0" smtClean="0">
              <a:solidFill>
                <a:schemeClr val="bg1"/>
              </a:solidFill>
              <a:latin typeface="Calibri" pitchFamily="34" charset="0"/>
            </a:endParaRPr>
          </a:p>
          <a:p>
            <a:pPr algn="ctr">
              <a:lnSpc>
                <a:spcPts val="10000"/>
              </a:lnSpc>
              <a:spcBef>
                <a:spcPts val="0"/>
              </a:spcBef>
              <a:spcAft>
                <a:spcPts val="0"/>
              </a:spcAft>
            </a:pPr>
            <a:r>
              <a:rPr lang="en-US" sz="6000" b="1" dirty="0" smtClean="0">
                <a:solidFill>
                  <a:schemeClr val="bg1"/>
                </a:solidFill>
                <a:latin typeface="Calibri" pitchFamily="34" charset="0"/>
              </a:rPr>
              <a:t>SUPPLEMENTAL INFORMATION</a:t>
            </a:r>
          </a:p>
          <a:p>
            <a:pPr algn="ctr">
              <a:spcBef>
                <a:spcPts val="0"/>
              </a:spcBef>
              <a:spcAft>
                <a:spcPts val="0"/>
              </a:spcAft>
            </a:pPr>
            <a:r>
              <a:rPr lang="en-US" sz="6000" b="1" dirty="0" smtClean="0">
                <a:solidFill>
                  <a:schemeClr val="bg1"/>
                </a:solidFill>
                <a:latin typeface="Calibri" pitchFamily="34" charset="0"/>
              </a:rPr>
              <a:t>	</a:t>
            </a:r>
            <a:r>
              <a:rPr lang="en-US" sz="6000" b="1" dirty="0" smtClean="0">
                <a:solidFill>
                  <a:schemeClr val="bg1"/>
                </a:solidFill>
                <a:latin typeface="Calibri" pitchFamily="34" charset="0"/>
              </a:rPr>
              <a:t>			</a:t>
            </a:r>
            <a:endParaRPr lang="en-US" sz="4000" b="1" dirty="0">
              <a:solidFill>
                <a:schemeClr val="bg1"/>
              </a:solidFill>
              <a:latin typeface="Calibri" pitchFamily="34" charset="0"/>
            </a:endParaRPr>
          </a:p>
        </p:txBody>
      </p:sp>
      <p:sp>
        <p:nvSpPr>
          <p:cNvPr id="6" name="TextBox 61"/>
          <p:cNvSpPr txBox="1">
            <a:spLocks noChangeArrowheads="1"/>
          </p:cNvSpPr>
          <p:nvPr/>
        </p:nvSpPr>
        <p:spPr bwMode="auto">
          <a:xfrm>
            <a:off x="457200" y="1653775"/>
            <a:ext cx="6156794" cy="923330"/>
          </a:xfrm>
          <a:prstGeom prst="rect">
            <a:avLst/>
          </a:prstGeom>
          <a:noFill/>
          <a:ln w="9525">
            <a:noFill/>
            <a:miter lim="800000"/>
            <a:headEnd/>
            <a:tailEnd/>
          </a:ln>
        </p:spPr>
        <p:txBody>
          <a:bodyPr wrap="square" lIns="0" tIns="0" rIns="0" bIns="0">
            <a:spAutoFit/>
          </a:bodyPr>
          <a:lstStyle/>
          <a:p>
            <a:pPr>
              <a:spcAft>
                <a:spcPts val="4200"/>
              </a:spcAft>
            </a:pPr>
            <a:r>
              <a:rPr lang="en-US" sz="6000" b="1" dirty="0">
                <a:solidFill>
                  <a:schemeClr val="bg1"/>
                </a:solidFill>
                <a:latin typeface="Calibri" pitchFamily="34" charset="0"/>
              </a:rPr>
              <a:t> </a:t>
            </a:r>
            <a:r>
              <a:rPr lang="en-US" sz="5000" b="1" dirty="0" smtClean="0">
                <a:solidFill>
                  <a:srgbClr val="FFFF00"/>
                </a:solidFill>
                <a:latin typeface="Calibri" pitchFamily="34" charset="0"/>
              </a:rPr>
              <a:t>Abstract 169</a:t>
            </a:r>
            <a:endParaRPr lang="en-US" sz="5000" b="1" dirty="0">
              <a:solidFill>
                <a:srgbClr val="FFFF00"/>
              </a:solidFill>
              <a:latin typeface="Calibri" pitchFamily="34" charset="0"/>
            </a:endParaRPr>
          </a:p>
        </p:txBody>
      </p:sp>
      <p:sp>
        <p:nvSpPr>
          <p:cNvPr id="7" name="Text Box 16"/>
          <p:cNvSpPr txBox="1">
            <a:spLocks noChangeArrowheads="1"/>
          </p:cNvSpPr>
          <p:nvPr/>
        </p:nvSpPr>
        <p:spPr bwMode="auto">
          <a:xfrm>
            <a:off x="18736055" y="15087600"/>
            <a:ext cx="18727358" cy="4385816"/>
          </a:xfrm>
          <a:prstGeom prst="rect">
            <a:avLst/>
          </a:prstGeom>
          <a:noFill/>
          <a:ln w="76200" cap="sq">
            <a:noFill/>
            <a:miter lim="800000"/>
            <a:headEnd/>
            <a:tailEnd/>
          </a:ln>
        </p:spPr>
        <p:txBody>
          <a:bodyPr wrap="square" lIns="457200" tIns="0" rIns="685800" bIns="457200">
            <a:spAutoFit/>
          </a:bodyPr>
          <a:lstStyle/>
          <a:p>
            <a:pPr indent="-457200" algn="ctr">
              <a:lnSpc>
                <a:spcPts val="6000"/>
              </a:lnSpc>
              <a:spcBef>
                <a:spcPts val="0"/>
              </a:spcBef>
              <a:spcAft>
                <a:spcPts val="12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REFERENCES</a:t>
            </a:r>
            <a:endParaRPr lang="en-US" sz="4000" b="1" dirty="0" smtClean="0">
              <a:solidFill>
                <a:srgbClr val="244270"/>
              </a:solidFill>
              <a:latin typeface="Calibri" pitchFamily="34" charset="0"/>
              <a:cs typeface="Arial" pitchFamily="34" charset="0"/>
            </a:endParaRPr>
          </a:p>
          <a:p>
            <a:pPr marL="320040" indent="-320040">
              <a:spcBef>
                <a:spcPts val="600"/>
              </a:spcBef>
              <a:spcAft>
                <a:spcPts val="3000"/>
              </a:spcAft>
              <a:buClr>
                <a:srgbClr val="244270"/>
              </a:buClr>
              <a:buSzPct val="100000"/>
              <a:buFont typeface="Symbol" pitchFamily="18" charset="2"/>
              <a:buChar char="·"/>
              <a:defRPr/>
            </a:pPr>
            <a:r>
              <a:rPr lang="en-US" sz="3000" dirty="0" smtClean="0">
                <a:latin typeface="Calibri" pitchFamily="34" charset="0"/>
                <a:cs typeface="Arial" pitchFamily="34" charset="0"/>
              </a:rPr>
              <a:t>Cole, J.B</a:t>
            </a:r>
            <a:r>
              <a:rPr lang="en-US" sz="3000" dirty="0">
                <a:latin typeface="Calibri" pitchFamily="34" charset="0"/>
                <a:cs typeface="Arial" pitchFamily="34" charset="0"/>
              </a:rPr>
              <a:t>., </a:t>
            </a:r>
            <a:r>
              <a:rPr lang="en-US" sz="3000" dirty="0" smtClean="0">
                <a:latin typeface="Calibri" pitchFamily="34" charset="0"/>
                <a:cs typeface="Arial" pitchFamily="34" charset="0"/>
              </a:rPr>
              <a:t>P.M. VanRaden</a:t>
            </a:r>
            <a:r>
              <a:rPr lang="en-US" sz="3000" dirty="0">
                <a:latin typeface="Calibri" pitchFamily="34" charset="0"/>
                <a:cs typeface="Arial" pitchFamily="34" charset="0"/>
              </a:rPr>
              <a:t>, </a:t>
            </a:r>
            <a:r>
              <a:rPr lang="en-US" sz="3000" dirty="0" smtClean="0">
                <a:latin typeface="Calibri" pitchFamily="34" charset="0"/>
                <a:cs typeface="Arial" pitchFamily="34" charset="0"/>
              </a:rPr>
              <a:t>D.J. Null</a:t>
            </a:r>
            <a:r>
              <a:rPr lang="en-US" sz="3000" dirty="0">
                <a:latin typeface="Calibri" pitchFamily="34" charset="0"/>
                <a:cs typeface="Arial" pitchFamily="34" charset="0"/>
              </a:rPr>
              <a:t>, </a:t>
            </a:r>
            <a:r>
              <a:rPr lang="en-US" sz="3000" dirty="0" smtClean="0">
                <a:latin typeface="Calibri" pitchFamily="34" charset="0"/>
                <a:cs typeface="Arial" pitchFamily="34" charset="0"/>
              </a:rPr>
              <a:t>J.L. Hutchison</a:t>
            </a:r>
            <a:r>
              <a:rPr lang="en-US" sz="3000" dirty="0">
                <a:latin typeface="Calibri" pitchFamily="34" charset="0"/>
                <a:cs typeface="Arial" pitchFamily="34" charset="0"/>
              </a:rPr>
              <a:t>, </a:t>
            </a:r>
            <a:r>
              <a:rPr lang="en-US" sz="3000" dirty="0" smtClean="0">
                <a:latin typeface="Calibri" pitchFamily="34" charset="0"/>
                <a:cs typeface="Arial" pitchFamily="34" charset="0"/>
              </a:rPr>
              <a:t>T.A</a:t>
            </a:r>
            <a:r>
              <a:rPr lang="en-US" sz="3000" dirty="0">
                <a:latin typeface="Calibri" pitchFamily="34" charset="0"/>
                <a:cs typeface="Arial" pitchFamily="34" charset="0"/>
              </a:rPr>
              <a:t>. Cooper, and </a:t>
            </a:r>
            <a:r>
              <a:rPr lang="en-US" sz="3000" dirty="0" smtClean="0">
                <a:latin typeface="Calibri" pitchFamily="34" charset="0"/>
                <a:cs typeface="Arial" pitchFamily="34" charset="0"/>
              </a:rPr>
              <a:t>S.M</a:t>
            </a:r>
            <a:r>
              <a:rPr lang="en-US" sz="3000" dirty="0">
                <a:latin typeface="Calibri" pitchFamily="34" charset="0"/>
                <a:cs typeface="Arial" pitchFamily="34" charset="0"/>
              </a:rPr>
              <a:t>. Hubbard. </a:t>
            </a:r>
            <a:r>
              <a:rPr lang="en-US" sz="3000" dirty="0" smtClean="0">
                <a:latin typeface="Calibri" pitchFamily="34" charset="0"/>
                <a:cs typeface="Arial" pitchFamily="34" charset="0"/>
              </a:rPr>
              <a:t>2016. Haplotype </a:t>
            </a:r>
            <a:r>
              <a:rPr lang="en-US" sz="3000" dirty="0">
                <a:latin typeface="Calibri" pitchFamily="34" charset="0"/>
                <a:cs typeface="Arial" pitchFamily="34" charset="0"/>
              </a:rPr>
              <a:t>tests for recessive disorders that affect fertility and other traits. </a:t>
            </a:r>
            <a:r>
              <a:rPr lang="en-US" sz="3000" dirty="0" smtClean="0">
                <a:latin typeface="Calibri" pitchFamily="34" charset="0"/>
                <a:cs typeface="Arial" pitchFamily="34" charset="0"/>
              </a:rPr>
              <a:t>AIP </a:t>
            </a:r>
            <a:r>
              <a:rPr lang="en-US" sz="3000" dirty="0" smtClean="0">
                <a:latin typeface="Calibri" pitchFamily="34" charset="0"/>
                <a:cs typeface="Arial" pitchFamily="34" charset="0"/>
              </a:rPr>
              <a:t>Res. Rep. GENOMIC3 (09-13) </a:t>
            </a:r>
            <a:r>
              <a:rPr lang="en-US" sz="3000" dirty="0" smtClean="0">
                <a:solidFill>
                  <a:srgbClr val="00523C"/>
                </a:solidFill>
                <a:latin typeface="Calibri" pitchFamily="34" charset="0"/>
                <a:cs typeface="Arial" pitchFamily="34" charset="0"/>
              </a:rPr>
              <a:t>http</a:t>
            </a:r>
            <a:r>
              <a:rPr lang="en-US" sz="3000" dirty="0">
                <a:solidFill>
                  <a:srgbClr val="00523C"/>
                </a:solidFill>
                <a:latin typeface="Calibri" pitchFamily="34" charset="0"/>
                <a:cs typeface="Arial" pitchFamily="34" charset="0"/>
              </a:rPr>
              <a:t>://</a:t>
            </a:r>
            <a:r>
              <a:rPr lang="en-US" sz="3000" dirty="0" smtClean="0">
                <a:solidFill>
                  <a:srgbClr val="00523C"/>
                </a:solidFill>
                <a:latin typeface="Calibri" pitchFamily="34" charset="0"/>
                <a:cs typeface="Arial" pitchFamily="34" charset="0"/>
              </a:rPr>
              <a:t>aipl.arsusda.gov/reference/recessive_ haplotypes_ARR-G3.html</a:t>
            </a:r>
            <a:r>
              <a:rPr lang="en-US" sz="3000" dirty="0" smtClean="0">
                <a:latin typeface="Calibri" pitchFamily="34" charset="0"/>
                <a:cs typeface="Arial" pitchFamily="34" charset="0"/>
              </a:rPr>
              <a:t> (Accessed </a:t>
            </a:r>
            <a:r>
              <a:rPr lang="en-US" sz="3000" dirty="0" smtClean="0">
                <a:latin typeface="Calibri" pitchFamily="34" charset="0"/>
                <a:cs typeface="Arial" pitchFamily="34" charset="0"/>
              </a:rPr>
              <a:t>July 5, </a:t>
            </a:r>
            <a:r>
              <a:rPr lang="en-US" sz="3000" dirty="0" smtClean="0">
                <a:latin typeface="Calibri" pitchFamily="34" charset="0"/>
                <a:cs typeface="Arial" pitchFamily="34" charset="0"/>
              </a:rPr>
              <a:t>2017.) </a:t>
            </a:r>
            <a:endParaRPr lang="en-US" sz="3000" dirty="0" smtClean="0">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r>
              <a:rPr lang="en-US" sz="3000" dirty="0" err="1">
                <a:latin typeface="Calibri" pitchFamily="34" charset="0"/>
                <a:cs typeface="Arial" pitchFamily="34" charset="0"/>
              </a:rPr>
              <a:t>VanRaden</a:t>
            </a:r>
            <a:r>
              <a:rPr lang="en-US" sz="3000" dirty="0">
                <a:latin typeface="Calibri" pitchFamily="34" charset="0"/>
                <a:cs typeface="Arial" pitchFamily="34" charset="0"/>
              </a:rPr>
              <a:t>, P.M., </a:t>
            </a:r>
            <a:r>
              <a:rPr lang="en-US" sz="3000" dirty="0" smtClean="0">
                <a:latin typeface="Calibri" pitchFamily="34" charset="0"/>
                <a:cs typeface="Arial" pitchFamily="34" charset="0"/>
              </a:rPr>
              <a:t>K.M. Olson</a:t>
            </a:r>
            <a:r>
              <a:rPr lang="en-US" sz="3000" dirty="0">
                <a:latin typeface="Calibri" pitchFamily="34" charset="0"/>
                <a:cs typeface="Arial" pitchFamily="34" charset="0"/>
              </a:rPr>
              <a:t>, </a:t>
            </a:r>
            <a:r>
              <a:rPr lang="en-US" sz="3000" dirty="0" smtClean="0">
                <a:latin typeface="Calibri" pitchFamily="34" charset="0"/>
                <a:cs typeface="Arial" pitchFamily="34" charset="0"/>
              </a:rPr>
              <a:t>D.J. </a:t>
            </a:r>
            <a:r>
              <a:rPr lang="en-US" sz="3000" dirty="0">
                <a:latin typeface="Calibri" pitchFamily="34" charset="0"/>
                <a:cs typeface="Arial" pitchFamily="34" charset="0"/>
              </a:rPr>
              <a:t>Null, </a:t>
            </a:r>
            <a:r>
              <a:rPr lang="en-US" sz="3000" dirty="0" smtClean="0">
                <a:latin typeface="Calibri" pitchFamily="34" charset="0"/>
                <a:cs typeface="Arial" pitchFamily="34" charset="0"/>
              </a:rPr>
              <a:t>and J.L. Hutchison. 2011. </a:t>
            </a:r>
            <a:r>
              <a:rPr lang="en-US" sz="3000" dirty="0">
                <a:latin typeface="Calibri" pitchFamily="34" charset="0"/>
                <a:cs typeface="Arial" pitchFamily="34" charset="0"/>
              </a:rPr>
              <a:t>Harmful recessive effects on fertility detected by absence of homozygous haplotypes. </a:t>
            </a:r>
            <a:r>
              <a:rPr lang="en-US" sz="3000" dirty="0" smtClean="0">
                <a:latin typeface="Calibri" pitchFamily="34" charset="0"/>
                <a:cs typeface="Arial" pitchFamily="34" charset="0"/>
              </a:rPr>
              <a:t>J</a:t>
            </a:r>
            <a:r>
              <a:rPr lang="en-US" sz="3000" dirty="0">
                <a:latin typeface="Calibri" pitchFamily="34" charset="0"/>
                <a:cs typeface="Arial" pitchFamily="34" charset="0"/>
              </a:rPr>
              <a:t>. Dairy Sci. </a:t>
            </a:r>
            <a:r>
              <a:rPr lang="en-US" sz="3000" dirty="0" smtClean="0">
                <a:latin typeface="Calibri" pitchFamily="34" charset="0"/>
                <a:cs typeface="Arial" pitchFamily="34" charset="0"/>
              </a:rPr>
              <a:t>94:6153–6161. </a:t>
            </a:r>
            <a:r>
              <a:rPr lang="en-US" sz="3000" dirty="0" err="1" smtClean="0">
                <a:solidFill>
                  <a:srgbClr val="00523C"/>
                </a:solidFill>
                <a:latin typeface="Calibri" pitchFamily="34" charset="0"/>
                <a:cs typeface="Arial" pitchFamily="34" charset="0"/>
              </a:rPr>
              <a:t>doi</a:t>
            </a:r>
            <a:r>
              <a:rPr lang="en-US" sz="3000" dirty="0" smtClean="0">
                <a:solidFill>
                  <a:srgbClr val="00523C"/>
                </a:solidFill>
                <a:latin typeface="Calibri" pitchFamily="34" charset="0"/>
                <a:cs typeface="Arial" pitchFamily="34" charset="0"/>
              </a:rPr>
              <a:t>: 10.3168/jds.2011-4624</a:t>
            </a:r>
            <a:endParaRPr lang="en-US" sz="3000" dirty="0" smtClean="0">
              <a:solidFill>
                <a:srgbClr val="00523C"/>
              </a:solidFill>
              <a:latin typeface="Calibri" pitchFamily="34" charset="0"/>
              <a:cs typeface="Arial" pitchFamily="34" charset="0"/>
            </a:endParaRPr>
          </a:p>
        </p:txBody>
      </p:sp>
      <p:sp>
        <p:nvSpPr>
          <p:cNvPr id="8" name="Text Box 16"/>
          <p:cNvSpPr txBox="1">
            <a:spLocks noChangeArrowheads="1"/>
          </p:cNvSpPr>
          <p:nvPr/>
        </p:nvSpPr>
        <p:spPr bwMode="auto">
          <a:xfrm>
            <a:off x="9482328" y="3200400"/>
            <a:ext cx="9253728" cy="16916400"/>
          </a:xfrm>
          <a:prstGeom prst="rect">
            <a:avLst/>
          </a:prstGeom>
          <a:noFill/>
          <a:ln w="76200" cap="sq">
            <a:noFill/>
            <a:miter lim="800000"/>
            <a:headEnd/>
            <a:tailEnd/>
          </a:ln>
        </p:spPr>
        <p:txBody>
          <a:bodyPr wrap="square" lIns="457200" tIns="0" rIns="457200" bIns="457200">
            <a:noAutofit/>
          </a:bodyPr>
          <a:lstStyle/>
          <a:p>
            <a:pPr indent="-457200" algn="ctr">
              <a:lnSpc>
                <a:spcPts val="6000"/>
              </a:lnSpc>
              <a:spcBef>
                <a:spcPts val="0"/>
              </a:spcBef>
              <a:spcAft>
                <a:spcPts val="12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SAMPLING KIT INVENTORY</a:t>
            </a:r>
            <a:endParaRPr lang="en-US" sz="4000" b="1" dirty="0">
              <a:solidFill>
                <a:srgbClr val="244270"/>
              </a:solidFill>
              <a:latin typeface="Calibri" pitchFamily="34" charset="0"/>
              <a:cs typeface="Arial" pitchFamily="34" charset="0"/>
            </a:endParaRPr>
          </a:p>
          <a:p>
            <a:pPr marL="320040" indent="-320040">
              <a:spcBef>
                <a:spcPts val="6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cardboard </a:t>
            </a:r>
            <a:r>
              <a:rPr lang="en-US" sz="3000" dirty="0" smtClean="0">
                <a:latin typeface="Calibri" pitchFamily="34" charset="0"/>
                <a:cs typeface="Arial" pitchFamily="34" charset="0"/>
              </a:rPr>
              <a:t>mailer with </a:t>
            </a:r>
            <a:r>
              <a:rPr lang="en-US" sz="3000" dirty="0" smtClean="0">
                <a:latin typeface="Calibri" pitchFamily="34" charset="0"/>
                <a:cs typeface="Arial" pitchFamily="34" charset="0"/>
              </a:rPr>
              <a:t>FedEx </a:t>
            </a:r>
            <a:r>
              <a:rPr lang="en-US" sz="3000" dirty="0" smtClean="0">
                <a:latin typeface="Calibri" pitchFamily="34" charset="0"/>
                <a:cs typeface="Arial" pitchFamily="34" charset="0"/>
              </a:rPr>
              <a:t>shipping and </a:t>
            </a:r>
            <a:r>
              <a:rPr lang="en-US" sz="3000" dirty="0" err="1" smtClean="0">
                <a:latin typeface="Calibri" pitchFamily="34" charset="0"/>
                <a:cs typeface="Arial" pitchFamily="34" charset="0"/>
              </a:rPr>
              <a:t>BioBank</a:t>
            </a:r>
            <a:r>
              <a:rPr lang="en-US" sz="3000" dirty="0" smtClean="0">
                <a:latin typeface="Calibri" pitchFamily="34" charset="0"/>
                <a:cs typeface="Arial" pitchFamily="34" charset="0"/>
              </a:rPr>
              <a:t> </a:t>
            </a:r>
            <a:r>
              <a:rPr lang="en-US" sz="3000" dirty="0" smtClean="0">
                <a:latin typeface="Calibri" pitchFamily="34" charset="0"/>
                <a:cs typeface="Arial" pitchFamily="34" charset="0"/>
              </a:rPr>
              <a:t>shipment </a:t>
            </a:r>
            <a:r>
              <a:rPr lang="en-US" sz="3000" dirty="0" smtClean="0">
                <a:latin typeface="Calibri" pitchFamily="34" charset="0"/>
                <a:cs typeface="Arial" pitchFamily="34" charset="0"/>
              </a:rPr>
              <a:t>ID labels affixed</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Three 10-mL </a:t>
            </a:r>
            <a:r>
              <a:rPr lang="en-US" sz="3000" dirty="0" err="1" smtClean="0">
                <a:latin typeface="Calibri" pitchFamily="34" charset="0"/>
                <a:cs typeface="Arial" pitchFamily="34" charset="0"/>
              </a:rPr>
              <a:t>heparinated</a:t>
            </a:r>
            <a:r>
              <a:rPr lang="en-US" sz="3000" dirty="0" smtClean="0">
                <a:latin typeface="Calibri" pitchFamily="34" charset="0"/>
                <a:cs typeface="Arial" pitchFamily="34" charset="0"/>
              </a:rPr>
              <a:t> (green top) </a:t>
            </a:r>
            <a:r>
              <a:rPr lang="en-US" sz="3000" dirty="0" err="1" smtClean="0">
                <a:latin typeface="Calibri" pitchFamily="34" charset="0"/>
                <a:cs typeface="Arial" pitchFamily="34" charset="0"/>
              </a:rPr>
              <a:t>Vacutainers</a:t>
            </a:r>
            <a:r>
              <a:rPr lang="en-US" sz="3000" dirty="0" smtClean="0">
                <a:latin typeface="Calibri" pitchFamily="34" charset="0"/>
                <a:cs typeface="Arial" pitchFamily="34" charset="0"/>
              </a:rPr>
              <a:t> with </a:t>
            </a:r>
            <a:r>
              <a:rPr lang="en-US" sz="3000" dirty="0" err="1" smtClean="0">
                <a:latin typeface="Calibri" pitchFamily="34" charset="0"/>
                <a:cs typeface="Arial" pitchFamily="34" charset="0"/>
              </a:rPr>
              <a:t>BioBank</a:t>
            </a:r>
            <a:r>
              <a:rPr lang="en-US" sz="3000" dirty="0" smtClean="0">
                <a:latin typeface="Calibri" pitchFamily="34" charset="0"/>
                <a:cs typeface="Arial" pitchFamily="34" charset="0"/>
              </a:rPr>
              <a:t> </a:t>
            </a:r>
            <a:r>
              <a:rPr lang="en-US" sz="3000" dirty="0" smtClean="0">
                <a:latin typeface="Calibri" pitchFamily="34" charset="0"/>
                <a:cs typeface="Arial" pitchFamily="34" charset="0"/>
              </a:rPr>
              <a:t>shipment </a:t>
            </a:r>
            <a:r>
              <a:rPr lang="en-US" sz="3000" dirty="0" smtClean="0">
                <a:latin typeface="Calibri" pitchFamily="34" charset="0"/>
                <a:cs typeface="Arial" pitchFamily="34" charset="0"/>
              </a:rPr>
              <a:t>ID labels affixed to each</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foam </a:t>
            </a:r>
            <a:r>
              <a:rPr lang="en-US" sz="3000" dirty="0" smtClean="0">
                <a:latin typeface="Calibri" pitchFamily="34" charset="0"/>
                <a:cs typeface="Arial" pitchFamily="34" charset="0"/>
              </a:rPr>
              <a:t>mailing unit</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strip </a:t>
            </a:r>
            <a:r>
              <a:rPr lang="en-US" sz="3000" dirty="0" smtClean="0">
                <a:latin typeface="Calibri" pitchFamily="34" charset="0"/>
                <a:cs typeface="Arial" pitchFamily="34" charset="0"/>
              </a:rPr>
              <a:t>of red tape for sealing foam mailing unit for return shipping</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zip-top </a:t>
            </a:r>
            <a:r>
              <a:rPr lang="en-US" sz="3000" dirty="0" smtClean="0">
                <a:latin typeface="Calibri" pitchFamily="34" charset="0"/>
                <a:cs typeface="Arial" pitchFamily="34" charset="0"/>
              </a:rPr>
              <a:t>plastic bag</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 </a:t>
            </a:r>
            <a:r>
              <a:rPr lang="en-US" sz="3000" dirty="0" smtClean="0">
                <a:latin typeface="Calibri" pitchFamily="34" charset="0"/>
                <a:cs typeface="Arial" pitchFamily="34" charset="0"/>
              </a:rPr>
              <a:t>absorbent pad</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 </a:t>
            </a:r>
            <a:r>
              <a:rPr lang="en-US" sz="3000" dirty="0" smtClean="0">
                <a:latin typeface="Calibri" pitchFamily="34" charset="0"/>
                <a:cs typeface="Arial" pitchFamily="34" charset="0"/>
              </a:rPr>
              <a:t>needle holder</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Three needles</a:t>
            </a:r>
            <a:endParaRPr lang="en-US" sz="3000" dirty="0" smtClean="0">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MTA </a:t>
            </a:r>
            <a:r>
              <a:rPr lang="en-US" sz="3000" dirty="0" smtClean="0">
                <a:latin typeface="Calibri" pitchFamily="34" charset="0"/>
                <a:cs typeface="Arial" pitchFamily="34" charset="0"/>
              </a:rPr>
              <a:t>with recipient’s name and contact information entered under </a:t>
            </a:r>
            <a:r>
              <a:rPr lang="en-US" sz="3000" dirty="0" smtClean="0">
                <a:latin typeface="Calibri" pitchFamily="34" charset="0"/>
                <a:cs typeface="Arial" pitchFamily="34" charset="0"/>
              </a:rPr>
              <a:t>“provider</a:t>
            </a:r>
            <a:r>
              <a:rPr lang="en-US" sz="3000" dirty="0" smtClean="0">
                <a:latin typeface="Calibri" pitchFamily="34" charset="0"/>
                <a:cs typeface="Arial" pitchFamily="34" charset="0"/>
              </a:rPr>
              <a:t>” and </a:t>
            </a:r>
            <a:r>
              <a:rPr lang="en-US" sz="3000" dirty="0" err="1" smtClean="0">
                <a:latin typeface="Calibri" pitchFamily="34" charset="0"/>
                <a:cs typeface="Arial" pitchFamily="34" charset="0"/>
              </a:rPr>
              <a:t>BioBank</a:t>
            </a:r>
            <a:r>
              <a:rPr lang="en-US" sz="3000" dirty="0" smtClean="0">
                <a:latin typeface="Calibri" pitchFamily="34" charset="0"/>
                <a:cs typeface="Arial" pitchFamily="34" charset="0"/>
              </a:rPr>
              <a:t> </a:t>
            </a:r>
            <a:r>
              <a:rPr lang="en-US" sz="3000" dirty="0" smtClean="0">
                <a:latin typeface="Calibri" pitchFamily="34" charset="0"/>
                <a:cs typeface="Arial" pitchFamily="34" charset="0"/>
              </a:rPr>
              <a:t>shipment </a:t>
            </a:r>
            <a:r>
              <a:rPr lang="en-US" sz="3000" dirty="0" smtClean="0">
                <a:latin typeface="Calibri" pitchFamily="34" charset="0"/>
                <a:cs typeface="Arial" pitchFamily="34" charset="0"/>
              </a:rPr>
              <a:t>ID affixed to </a:t>
            </a:r>
            <a:r>
              <a:rPr lang="en-US" sz="3000" dirty="0" smtClean="0">
                <a:latin typeface="Calibri" pitchFamily="34" charset="0"/>
                <a:cs typeface="Arial" pitchFamily="34" charset="0"/>
              </a:rPr>
              <a:t>first page </a:t>
            </a: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“What </a:t>
            </a:r>
            <a:r>
              <a:rPr lang="en-US" sz="3000" dirty="0" smtClean="0">
                <a:latin typeface="Calibri" pitchFamily="34" charset="0"/>
                <a:cs typeface="Arial" pitchFamily="34" charset="0"/>
              </a:rPr>
              <a:t>does the </a:t>
            </a:r>
            <a:r>
              <a:rPr lang="en-US" sz="3000" dirty="0" err="1" smtClean="0">
                <a:latin typeface="Calibri" pitchFamily="34" charset="0"/>
                <a:cs typeface="Arial" pitchFamily="34" charset="0"/>
              </a:rPr>
              <a:t>BioBank</a:t>
            </a:r>
            <a:r>
              <a:rPr lang="en-US" sz="3000" dirty="0" smtClean="0">
                <a:latin typeface="Calibri" pitchFamily="34" charset="0"/>
                <a:cs typeface="Arial" pitchFamily="34" charset="0"/>
              </a:rPr>
              <a:t> MTA mean</a:t>
            </a:r>
            <a:r>
              <a:rPr lang="en-US" sz="3000" dirty="0" smtClean="0">
                <a:latin typeface="Calibri" pitchFamily="34" charset="0"/>
                <a:cs typeface="Arial" pitchFamily="34" charset="0"/>
              </a:rPr>
              <a:t>?“ flyer</a:t>
            </a:r>
            <a:endParaRPr lang="en-US" sz="3000" dirty="0" smtClean="0">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Dairy </a:t>
            </a:r>
            <a:r>
              <a:rPr lang="en-US" sz="3000" dirty="0" smtClean="0">
                <a:latin typeface="Calibri" pitchFamily="34" charset="0"/>
                <a:cs typeface="Arial" pitchFamily="34" charset="0"/>
              </a:rPr>
              <a:t>Calf DNA </a:t>
            </a:r>
            <a:r>
              <a:rPr lang="en-US" sz="3000" dirty="0" err="1" smtClean="0">
                <a:latin typeface="Calibri" pitchFamily="34" charset="0"/>
                <a:cs typeface="Arial" pitchFamily="34" charset="0"/>
              </a:rPr>
              <a:t>BioBank</a:t>
            </a:r>
            <a:r>
              <a:rPr lang="en-US" sz="3000" dirty="0" smtClean="0">
                <a:latin typeface="Calibri" pitchFamily="34" charset="0"/>
                <a:cs typeface="Arial" pitchFamily="34" charset="0"/>
              </a:rPr>
              <a:t> </a:t>
            </a:r>
            <a:r>
              <a:rPr lang="en-US" sz="3000" dirty="0" smtClean="0">
                <a:latin typeface="Calibri" pitchFamily="34" charset="0"/>
                <a:cs typeface="Arial" pitchFamily="34" charset="0"/>
              </a:rPr>
              <a:t>sample collection checklist</a:t>
            </a:r>
            <a:endParaRPr lang="en-US" sz="3000" dirty="0" smtClean="0">
              <a:latin typeface="Calibri" pitchFamily="34" charset="0"/>
              <a:cs typeface="Arial" pitchFamily="34" charset="0"/>
            </a:endParaRPr>
          </a:p>
          <a:p>
            <a:pPr marL="320040" indent="-320040">
              <a:spcBef>
                <a:spcPts val="1200"/>
              </a:spcBef>
              <a:spcAft>
                <a:spcPts val="1800"/>
              </a:spcAft>
              <a:buClr>
                <a:srgbClr val="244270"/>
              </a:buClr>
              <a:buSzPct val="100000"/>
              <a:buFont typeface="Symbol" pitchFamily="18" charset="2"/>
              <a:buChar char="·"/>
              <a:defRPr/>
            </a:pPr>
            <a:r>
              <a:rPr lang="en-US" sz="3000" dirty="0" smtClean="0">
                <a:latin typeface="Calibri" pitchFamily="34" charset="0"/>
                <a:cs typeface="Arial" pitchFamily="34" charset="0"/>
              </a:rPr>
              <a:t>One </a:t>
            </a:r>
            <a:r>
              <a:rPr lang="en-US" sz="3000" dirty="0" smtClean="0">
                <a:latin typeface="Calibri" pitchFamily="34" charset="0"/>
                <a:cs typeface="Arial" pitchFamily="34" charset="0"/>
              </a:rPr>
              <a:t>postage-paid </a:t>
            </a:r>
            <a:r>
              <a:rPr lang="en-US" sz="3000" dirty="0" smtClean="0">
                <a:latin typeface="Calibri" pitchFamily="34" charset="0"/>
                <a:cs typeface="Arial" pitchFamily="34" charset="0"/>
              </a:rPr>
              <a:t>return shipping </a:t>
            </a:r>
            <a:r>
              <a:rPr lang="en-US" sz="3000" dirty="0" smtClean="0">
                <a:latin typeface="Calibri" pitchFamily="34" charset="0"/>
                <a:cs typeface="Arial" pitchFamily="34" charset="0"/>
              </a:rPr>
              <a:t>label</a:t>
            </a:r>
            <a:endParaRPr lang="en-US" sz="2400" dirty="0" smtClean="0">
              <a:latin typeface="Calibri" pitchFamily="34" charset="0"/>
              <a:cs typeface="Arial" pitchFamily="34" charset="0"/>
            </a:endParaRPr>
          </a:p>
        </p:txBody>
      </p:sp>
      <p:sp>
        <p:nvSpPr>
          <p:cNvPr id="9" name="Text Box 16"/>
          <p:cNvSpPr txBox="1">
            <a:spLocks noChangeArrowheads="1"/>
          </p:cNvSpPr>
          <p:nvPr/>
        </p:nvSpPr>
        <p:spPr bwMode="auto">
          <a:xfrm>
            <a:off x="0" y="3459479"/>
            <a:ext cx="9482328" cy="15819120"/>
          </a:xfrm>
          <a:prstGeom prst="rect">
            <a:avLst/>
          </a:prstGeom>
          <a:noFill/>
          <a:ln w="76200" cap="sq">
            <a:noFill/>
            <a:miter lim="800000"/>
            <a:headEnd/>
            <a:tailEnd/>
          </a:ln>
        </p:spPr>
        <p:txBody>
          <a:bodyPr wrap="square" lIns="685800" tIns="0" rIns="457200" bIns="457200">
            <a:noAutofit/>
          </a:bodyPr>
          <a:lstStyle/>
          <a:p>
            <a:pPr indent="-457200" algn="ctr">
              <a:lnSpc>
                <a:spcPts val="6000"/>
              </a:lnSpc>
              <a:spcBef>
                <a:spcPts val="0"/>
              </a:spcBef>
              <a:spcAft>
                <a:spcPts val="1200"/>
              </a:spcAft>
              <a:buClr>
                <a:srgbClr val="08327C"/>
              </a:buClr>
              <a:buSzPct val="70000"/>
              <a:buFont typeface="Marlett" pitchFamily="2" charset="2"/>
              <a:buNone/>
              <a:defRPr/>
            </a:pPr>
            <a:r>
              <a:rPr lang="en-US" sz="4000" b="1" dirty="0" smtClean="0">
                <a:solidFill>
                  <a:srgbClr val="244270"/>
                </a:solidFill>
                <a:latin typeface="Calibri" pitchFamily="34" charset="0"/>
                <a:cs typeface="Arial" pitchFamily="34" charset="0"/>
              </a:rPr>
              <a:t>SIMILAR DNA COLLECTIONS</a:t>
            </a:r>
            <a:endParaRPr lang="en-US" sz="4000" b="1" dirty="0">
              <a:solidFill>
                <a:srgbClr val="244270"/>
              </a:solidFill>
              <a:latin typeface="Calibri" pitchFamily="34" charset="0"/>
              <a:cs typeface="Arial" pitchFamily="34" charset="0"/>
            </a:endParaRPr>
          </a:p>
          <a:p>
            <a:pPr marL="320040" indent="-320040">
              <a:spcBef>
                <a:spcPts val="600"/>
              </a:spcBef>
              <a:spcAft>
                <a:spcPts val="0"/>
              </a:spcAft>
              <a:buClr>
                <a:srgbClr val="244270"/>
              </a:buClr>
              <a:buSzPct val="100000"/>
              <a:buFont typeface="Symbol" pitchFamily="18" charset="2"/>
              <a:buChar char="·"/>
              <a:defRPr/>
            </a:pPr>
            <a:r>
              <a:rPr lang="en-US" sz="3000" dirty="0" smtClean="0">
                <a:latin typeface="Calibri" pitchFamily="34" charset="0"/>
                <a:cs typeface="Arial" pitchFamily="34" charset="0"/>
              </a:rPr>
              <a:t>European Gene Bank Network for </a:t>
            </a:r>
            <a:r>
              <a:rPr lang="en-US" sz="3000" dirty="0" smtClean="0">
                <a:latin typeface="Calibri" pitchFamily="34" charset="0"/>
                <a:cs typeface="Arial" pitchFamily="34" charset="0"/>
              </a:rPr>
              <a:t>Animal</a:t>
            </a:r>
            <a:r>
              <a:rPr lang="en-US" sz="3000" dirty="0" smtClean="0">
                <a:latin typeface="Calibri"/>
                <a:cs typeface="Arial" pitchFamily="34" charset="0"/>
              </a:rPr>
              <a:t> </a:t>
            </a:r>
            <a:r>
              <a:rPr lang="en-US" sz="3000" dirty="0" smtClean="0">
                <a:latin typeface="Calibri" pitchFamily="34" charset="0"/>
                <a:cs typeface="Arial" pitchFamily="34" charset="0"/>
              </a:rPr>
              <a:t>Genetic</a:t>
            </a:r>
            <a:r>
              <a:rPr lang="en-US" sz="3000" dirty="0" smtClean="0">
                <a:latin typeface="Calibri"/>
                <a:cs typeface="Arial" pitchFamily="34" charset="0"/>
              </a:rPr>
              <a:t> </a:t>
            </a:r>
            <a:r>
              <a:rPr lang="en-US" sz="3000" dirty="0" smtClean="0">
                <a:latin typeface="Calibri" pitchFamily="34" charset="0"/>
                <a:cs typeface="Arial" pitchFamily="34" charset="0"/>
              </a:rPr>
              <a:t>Resources (EUGENA)</a:t>
            </a:r>
          </a:p>
          <a:p>
            <a:pPr marL="320040" indent="-320040">
              <a:spcBef>
                <a:spcPts val="0"/>
              </a:spcBef>
              <a:spcAft>
                <a:spcPts val="3600"/>
              </a:spcAft>
              <a:buClr>
                <a:srgbClr val="244270"/>
              </a:buClr>
              <a:buSzPct val="100000"/>
              <a:defRPr/>
            </a:pPr>
            <a:r>
              <a:rPr lang="en-US" sz="3000" dirty="0" smtClean="0">
                <a:latin typeface="Calibri" pitchFamily="34" charset="0"/>
                <a:cs typeface="Arial" pitchFamily="34" charset="0"/>
              </a:rPr>
              <a:t>	</a:t>
            </a:r>
            <a:r>
              <a:rPr lang="en-US" sz="3000" dirty="0" smtClean="0">
                <a:solidFill>
                  <a:srgbClr val="00523C"/>
                </a:solidFill>
                <a:latin typeface="Calibri" pitchFamily="34" charset="0"/>
                <a:cs typeface="Arial" pitchFamily="34" charset="0"/>
              </a:rPr>
              <a:t>https://www.rfp-europe.org/</a:t>
            </a:r>
          </a:p>
          <a:p>
            <a:pPr marL="320040" indent="-320040">
              <a:spcBef>
                <a:spcPts val="1200"/>
              </a:spcBef>
              <a:spcAft>
                <a:spcPts val="0"/>
              </a:spcAft>
              <a:buClr>
                <a:srgbClr val="244270"/>
              </a:buClr>
              <a:buSzPct val="100000"/>
              <a:buFont typeface="Symbol" pitchFamily="18" charset="2"/>
              <a:buChar char="·"/>
              <a:defRPr/>
            </a:pPr>
            <a:r>
              <a:rPr lang="en-US" sz="3000" dirty="0" smtClean="0">
                <a:latin typeface="Calibri" pitchFamily="34" charset="0"/>
                <a:cs typeface="Arial" pitchFamily="34" charset="0"/>
              </a:rPr>
              <a:t>INRA CRB-</a:t>
            </a:r>
            <a:r>
              <a:rPr lang="en-US" sz="3000" dirty="0" err="1" smtClean="0">
                <a:latin typeface="Calibri" pitchFamily="34" charset="0"/>
                <a:cs typeface="Arial" pitchFamily="34" charset="0"/>
              </a:rPr>
              <a:t>Anim</a:t>
            </a:r>
            <a:endParaRPr lang="en-US" sz="3000" dirty="0" smtClean="0">
              <a:latin typeface="Calibri" pitchFamily="34" charset="0"/>
              <a:cs typeface="Arial" pitchFamily="34" charset="0"/>
            </a:endParaRPr>
          </a:p>
          <a:p>
            <a:pPr marL="320040" indent="-320040">
              <a:spcBef>
                <a:spcPts val="0"/>
              </a:spcBef>
              <a:spcAft>
                <a:spcPts val="3600"/>
              </a:spcAft>
              <a:buClr>
                <a:srgbClr val="244270"/>
              </a:buClr>
              <a:buSzPct val="100000"/>
              <a:defRPr/>
            </a:pPr>
            <a:r>
              <a:rPr lang="en-US" sz="3000" dirty="0" smtClean="0">
                <a:latin typeface="Calibri" pitchFamily="34" charset="0"/>
                <a:cs typeface="Arial" pitchFamily="34" charset="0"/>
              </a:rPr>
              <a:t>	</a:t>
            </a:r>
            <a:r>
              <a:rPr lang="en-US" sz="3000" dirty="0" smtClean="0">
                <a:solidFill>
                  <a:srgbClr val="00523C"/>
                </a:solidFill>
                <a:latin typeface="Calibri" pitchFamily="34" charset="0"/>
                <a:cs typeface="Arial" pitchFamily="34" charset="0"/>
              </a:rPr>
              <a:t>https://www.crb-anim.fr/</a:t>
            </a:r>
            <a:endParaRPr lang="en-US" sz="3000" dirty="0" smtClean="0">
              <a:solidFill>
                <a:srgbClr val="00523C"/>
              </a:solidFill>
              <a:latin typeface="Calibri" pitchFamily="34" charset="0"/>
              <a:cs typeface="Arial" pitchFamily="34" charset="0"/>
            </a:endParaRPr>
          </a:p>
          <a:p>
            <a:pPr marL="320040" indent="-320040">
              <a:spcBef>
                <a:spcPts val="600"/>
              </a:spcBef>
              <a:spcAft>
                <a:spcPts val="0"/>
              </a:spcAft>
              <a:buClr>
                <a:srgbClr val="244270"/>
              </a:buClr>
              <a:buSzPct val="100000"/>
              <a:buFont typeface="Symbol" pitchFamily="18" charset="2"/>
              <a:buChar char="·"/>
              <a:defRPr/>
            </a:pPr>
            <a:r>
              <a:rPr lang="en-US" sz="3000" dirty="0" smtClean="0">
                <a:latin typeface="Calibri" pitchFamily="34" charset="0"/>
                <a:cs typeface="Arial" pitchFamily="34" charset="0"/>
              </a:rPr>
              <a:t>Irish </a:t>
            </a:r>
            <a:r>
              <a:rPr lang="en-US" sz="3000" dirty="0">
                <a:latin typeface="Calibri" pitchFamily="34" charset="0"/>
                <a:cs typeface="Arial" pitchFamily="34" charset="0"/>
              </a:rPr>
              <a:t>Cattle Breeding Federation </a:t>
            </a:r>
            <a:r>
              <a:rPr lang="en-US" sz="3000" dirty="0" smtClean="0">
                <a:latin typeface="Calibri" pitchFamily="34" charset="0"/>
                <a:cs typeface="Arial" pitchFamily="34" charset="0"/>
              </a:rPr>
              <a:t>Genetic</a:t>
            </a:r>
            <a:r>
              <a:rPr lang="en-US" sz="3000" dirty="0" smtClean="0">
                <a:latin typeface="Calibri"/>
                <a:cs typeface="Arial" pitchFamily="34" charset="0"/>
              </a:rPr>
              <a:t> </a:t>
            </a:r>
            <a:r>
              <a:rPr lang="en-US" sz="3000" dirty="0" smtClean="0">
                <a:latin typeface="Calibri" pitchFamily="34" charset="0"/>
                <a:cs typeface="Arial" pitchFamily="34" charset="0"/>
              </a:rPr>
              <a:t>Defects</a:t>
            </a:r>
            <a:r>
              <a:rPr lang="en-US" sz="3000" dirty="0" smtClean="0">
                <a:latin typeface="Calibri"/>
                <a:cs typeface="Arial" pitchFamily="34" charset="0"/>
              </a:rPr>
              <a:t> </a:t>
            </a:r>
            <a:r>
              <a:rPr lang="en-US" sz="3000" dirty="0" smtClean="0">
                <a:latin typeface="Calibri" pitchFamily="34" charset="0"/>
                <a:cs typeface="Arial" pitchFamily="34" charset="0"/>
              </a:rPr>
              <a:t>Survey</a:t>
            </a:r>
          </a:p>
          <a:p>
            <a:pPr marL="320040" indent="-320040">
              <a:spcBef>
                <a:spcPts val="0"/>
              </a:spcBef>
              <a:spcAft>
                <a:spcPts val="3600"/>
              </a:spcAft>
              <a:buClr>
                <a:srgbClr val="244270"/>
              </a:buClr>
              <a:buSzPct val="100000"/>
              <a:defRPr/>
            </a:pPr>
            <a:r>
              <a:rPr lang="en-US" sz="3000" dirty="0" smtClean="0">
                <a:latin typeface="Calibri" pitchFamily="34" charset="0"/>
                <a:cs typeface="Arial" pitchFamily="34" charset="0"/>
              </a:rPr>
              <a:t>	</a:t>
            </a:r>
            <a:r>
              <a:rPr lang="en-US" sz="3000" dirty="0" smtClean="0">
                <a:solidFill>
                  <a:srgbClr val="00523C"/>
                </a:solidFill>
                <a:latin typeface="Calibri" pitchFamily="34" charset="0"/>
                <a:cs typeface="Arial" pitchFamily="34" charset="0"/>
              </a:rPr>
              <a:t>https://www.icbf.com/wp/?page_id=2409</a:t>
            </a:r>
            <a:endParaRPr lang="en-US" sz="3000" dirty="0" smtClean="0">
              <a:solidFill>
                <a:srgbClr val="00523C"/>
              </a:solidFill>
              <a:latin typeface="Calibri" pitchFamily="34" charset="0"/>
              <a:cs typeface="Arial" pitchFamily="34" charset="0"/>
            </a:endParaRPr>
          </a:p>
          <a:p>
            <a:pPr marL="320040" indent="-320040">
              <a:spcBef>
                <a:spcPts val="600"/>
              </a:spcBef>
              <a:spcAft>
                <a:spcPts val="0"/>
              </a:spcAft>
              <a:buClr>
                <a:srgbClr val="244270"/>
              </a:buClr>
              <a:buSzPct val="100000"/>
              <a:buFont typeface="Symbol" pitchFamily="18" charset="2"/>
              <a:buChar char="·"/>
              <a:defRPr/>
            </a:pPr>
            <a:r>
              <a:rPr lang="en-US" sz="3000" dirty="0" smtClean="0">
                <a:latin typeface="Calibri" pitchFamily="34" charset="0"/>
                <a:cs typeface="Arial" pitchFamily="34" charset="0"/>
              </a:rPr>
              <a:t>USDA-ARS </a:t>
            </a:r>
            <a:r>
              <a:rPr lang="en-US" sz="3000" dirty="0" smtClean="0">
                <a:latin typeface="Calibri" pitchFamily="34" charset="0"/>
                <a:cs typeface="Arial" pitchFamily="34" charset="0"/>
              </a:rPr>
              <a:t>National Animal </a:t>
            </a:r>
            <a:endParaRPr lang="en-US" sz="3000" dirty="0" smtClean="0">
              <a:latin typeface="Calibri" pitchFamily="34" charset="0"/>
              <a:cs typeface="Arial" pitchFamily="34" charset="0"/>
            </a:endParaRPr>
          </a:p>
          <a:p>
            <a:pPr marL="320040" indent="-320040">
              <a:spcBef>
                <a:spcPts val="0"/>
              </a:spcBef>
              <a:spcAft>
                <a:spcPts val="0"/>
              </a:spcAft>
              <a:buClr>
                <a:srgbClr val="244270"/>
              </a:buClr>
              <a:buSzPct val="100000"/>
              <a:defRPr/>
            </a:pPr>
            <a:r>
              <a:rPr lang="en-US" sz="3000" dirty="0" smtClean="0">
                <a:latin typeface="Calibri" pitchFamily="34" charset="0"/>
                <a:cs typeface="Arial" pitchFamily="34" charset="0"/>
              </a:rPr>
              <a:t>	</a:t>
            </a:r>
            <a:r>
              <a:rPr lang="en-US" sz="3000" dirty="0" err="1" smtClean="0">
                <a:latin typeface="Calibri" pitchFamily="34" charset="0"/>
                <a:cs typeface="Arial" pitchFamily="34" charset="0"/>
              </a:rPr>
              <a:t>Germplasm</a:t>
            </a:r>
            <a:r>
              <a:rPr lang="en-US" sz="3000" dirty="0" smtClean="0">
                <a:latin typeface="Calibri" pitchFamily="34" charset="0"/>
                <a:cs typeface="Arial" pitchFamily="34" charset="0"/>
              </a:rPr>
              <a:t> </a:t>
            </a:r>
            <a:r>
              <a:rPr lang="en-US" sz="3000" dirty="0">
                <a:latin typeface="Calibri" pitchFamily="34" charset="0"/>
                <a:cs typeface="Arial" pitchFamily="34" charset="0"/>
              </a:rPr>
              <a:t>Project </a:t>
            </a:r>
            <a:endParaRPr lang="en-US" sz="3000" dirty="0" smtClean="0">
              <a:latin typeface="Calibri" pitchFamily="34" charset="0"/>
              <a:cs typeface="Arial" pitchFamily="34" charset="0"/>
            </a:endParaRPr>
          </a:p>
          <a:p>
            <a:pPr marL="320040" indent="-320040">
              <a:spcBef>
                <a:spcPts val="0"/>
              </a:spcBef>
              <a:spcAft>
                <a:spcPts val="0"/>
              </a:spcAft>
              <a:buClr>
                <a:srgbClr val="244270"/>
              </a:buClr>
              <a:buSzPct val="100000"/>
              <a:defRPr/>
            </a:pPr>
            <a:r>
              <a:rPr lang="en-US" sz="3000" dirty="0" smtClean="0">
                <a:latin typeface="Calibri" pitchFamily="34" charset="0"/>
                <a:cs typeface="Arial" pitchFamily="34" charset="0"/>
              </a:rPr>
              <a:t>	</a:t>
            </a:r>
            <a:r>
              <a:rPr lang="en-US" sz="3000" dirty="0" smtClean="0">
                <a:solidFill>
                  <a:srgbClr val="00523C"/>
                </a:solidFill>
                <a:latin typeface="Calibri" pitchFamily="34" charset="0"/>
                <a:cs typeface="Arial" pitchFamily="34" charset="0"/>
              </a:rPr>
              <a:t>https</a:t>
            </a:r>
            <a:r>
              <a:rPr lang="en-US" sz="3000" dirty="0">
                <a:solidFill>
                  <a:srgbClr val="00523C"/>
                </a:solidFill>
                <a:latin typeface="Calibri" pitchFamily="34" charset="0"/>
                <a:cs typeface="Arial" pitchFamily="34" charset="0"/>
              </a:rPr>
              <a:t>://</a:t>
            </a:r>
            <a:r>
              <a:rPr lang="en-US" sz="3000" dirty="0" smtClean="0">
                <a:solidFill>
                  <a:srgbClr val="00523C"/>
                </a:solidFill>
                <a:latin typeface="Calibri" pitchFamily="34" charset="0"/>
                <a:cs typeface="Arial" pitchFamily="34" charset="0"/>
              </a:rPr>
              <a:t>nrrc.ars.usda.gov/</a:t>
            </a:r>
          </a:p>
          <a:p>
            <a:pPr marL="320040" indent="-320040">
              <a:spcBef>
                <a:spcPts val="0"/>
              </a:spcBef>
              <a:spcAft>
                <a:spcPts val="3600"/>
              </a:spcAft>
              <a:buClr>
                <a:srgbClr val="244270"/>
              </a:buClr>
              <a:buSzPct val="100000"/>
              <a:defRPr/>
            </a:pPr>
            <a:r>
              <a:rPr lang="en-US" sz="3000" dirty="0" smtClean="0">
                <a:solidFill>
                  <a:srgbClr val="00523C"/>
                </a:solidFill>
                <a:latin typeface="Calibri" pitchFamily="34" charset="0"/>
                <a:cs typeface="Arial" pitchFamily="34" charset="0"/>
              </a:rPr>
              <a:t>	</a:t>
            </a:r>
            <a:r>
              <a:rPr lang="en-US" sz="3000" dirty="0" smtClean="0">
                <a:solidFill>
                  <a:srgbClr val="00523C"/>
                </a:solidFill>
                <a:latin typeface="Calibri" pitchFamily="34" charset="0"/>
                <a:cs typeface="Arial" pitchFamily="34" charset="0"/>
              </a:rPr>
              <a:t>A-GRIN/</a:t>
            </a:r>
            <a:r>
              <a:rPr lang="en-US" sz="3000" dirty="0" err="1" smtClean="0">
                <a:solidFill>
                  <a:srgbClr val="00523C"/>
                </a:solidFill>
                <a:latin typeface="Calibri" pitchFamily="34" charset="0"/>
                <a:cs typeface="Arial" pitchFamily="34" charset="0"/>
              </a:rPr>
              <a:t>main_webpage</a:t>
            </a:r>
            <a:r>
              <a:rPr lang="en-US" sz="3000" dirty="0" smtClean="0">
                <a:solidFill>
                  <a:srgbClr val="00523C"/>
                </a:solidFill>
                <a:latin typeface="Calibri" pitchFamily="34" charset="0"/>
                <a:cs typeface="Arial" pitchFamily="34" charset="0"/>
              </a:rPr>
              <a:t>/</a:t>
            </a:r>
            <a:r>
              <a:rPr lang="en-US" sz="3000" dirty="0" err="1" smtClean="0">
                <a:solidFill>
                  <a:srgbClr val="00523C"/>
                </a:solidFill>
                <a:latin typeface="Calibri" pitchFamily="34" charset="0"/>
                <a:cs typeface="Arial" pitchFamily="34" charset="0"/>
              </a:rPr>
              <a:t>ars</a:t>
            </a:r>
            <a:endParaRPr lang="en-US" sz="3000" dirty="0">
              <a:solidFill>
                <a:srgbClr val="00523C"/>
              </a:solidFill>
              <a:latin typeface="Calibri" pitchFamily="34" charset="0"/>
              <a:cs typeface="Arial" pitchFamily="34" charset="0"/>
            </a:endParaRPr>
          </a:p>
          <a:p>
            <a:pPr marL="320040" indent="-320040">
              <a:spcBef>
                <a:spcPts val="600"/>
              </a:spcBef>
              <a:spcAft>
                <a:spcPts val="0"/>
              </a:spcAft>
              <a:buClr>
                <a:srgbClr val="244270"/>
              </a:buClr>
              <a:buSzPct val="100000"/>
              <a:buFont typeface="Symbol" pitchFamily="18" charset="2"/>
              <a:buChar char="·"/>
              <a:defRPr/>
            </a:pPr>
            <a:r>
              <a:rPr lang="en-US" sz="3000" dirty="0" smtClean="0">
                <a:latin typeface="Calibri" pitchFamily="34" charset="0"/>
                <a:cs typeface="Arial" pitchFamily="34" charset="0"/>
              </a:rPr>
              <a:t>Swedish University </a:t>
            </a:r>
            <a:r>
              <a:rPr lang="en-US" sz="3000" dirty="0">
                <a:latin typeface="Calibri" pitchFamily="34" charset="0"/>
                <a:cs typeface="Arial" pitchFamily="34" charset="0"/>
              </a:rPr>
              <a:t>of </a:t>
            </a:r>
            <a:r>
              <a:rPr lang="en-US" sz="3000" dirty="0" smtClean="0">
                <a:latin typeface="Calibri" pitchFamily="34" charset="0"/>
                <a:cs typeface="Arial" pitchFamily="34" charset="0"/>
              </a:rPr>
              <a:t>Agricultural Sciences</a:t>
            </a:r>
            <a:r>
              <a:rPr lang="en-US" sz="3000" dirty="0" smtClean="0">
                <a:latin typeface="Calibri"/>
                <a:cs typeface="Arial" pitchFamily="34" charset="0"/>
              </a:rPr>
              <a:t> </a:t>
            </a:r>
            <a:r>
              <a:rPr lang="en-US" sz="3000" dirty="0" smtClean="0">
                <a:latin typeface="Calibri" pitchFamily="34" charset="0"/>
                <a:cs typeface="Arial" pitchFamily="34" charset="0"/>
              </a:rPr>
              <a:t>SLU</a:t>
            </a:r>
            <a:r>
              <a:rPr lang="en-US" sz="3000" dirty="0" smtClean="0">
                <a:latin typeface="Calibri"/>
                <a:cs typeface="Arial" pitchFamily="34" charset="0"/>
              </a:rPr>
              <a:t> </a:t>
            </a:r>
            <a:r>
              <a:rPr lang="en-US" sz="3000" dirty="0" err="1" smtClean="0">
                <a:latin typeface="Calibri" pitchFamily="34" charset="0"/>
                <a:cs typeface="Arial" pitchFamily="34" charset="0"/>
              </a:rPr>
              <a:t>Biobank</a:t>
            </a:r>
            <a:endParaRPr lang="en-US" sz="3000" dirty="0" smtClean="0">
              <a:latin typeface="Calibri" pitchFamily="34" charset="0"/>
              <a:cs typeface="Arial" pitchFamily="34" charset="0"/>
            </a:endParaRPr>
          </a:p>
          <a:p>
            <a:pPr marL="320040" indent="-320040">
              <a:spcBef>
                <a:spcPts val="0"/>
              </a:spcBef>
              <a:spcAft>
                <a:spcPts val="1800"/>
              </a:spcAft>
              <a:buClr>
                <a:srgbClr val="244270"/>
              </a:buClr>
              <a:buSzPct val="100000"/>
              <a:defRPr/>
            </a:pPr>
            <a:r>
              <a:rPr lang="en-US" sz="3000" dirty="0" smtClean="0">
                <a:latin typeface="Calibri" pitchFamily="34" charset="0"/>
                <a:cs typeface="Arial" pitchFamily="34" charset="0"/>
              </a:rPr>
              <a:t>	</a:t>
            </a:r>
            <a:r>
              <a:rPr lang="en-US" sz="3000" dirty="0" smtClean="0">
                <a:solidFill>
                  <a:srgbClr val="00523C"/>
                </a:solidFill>
                <a:latin typeface="Calibri" pitchFamily="34" charset="0"/>
                <a:cs typeface="Arial" pitchFamily="34" charset="0"/>
              </a:rPr>
              <a:t>http</a:t>
            </a:r>
            <a:r>
              <a:rPr lang="en-US" sz="3000" dirty="0">
                <a:solidFill>
                  <a:srgbClr val="00523C"/>
                </a:solidFill>
                <a:latin typeface="Calibri" pitchFamily="34" charset="0"/>
                <a:cs typeface="Arial" pitchFamily="34" charset="0"/>
              </a:rPr>
              <a:t>://</a:t>
            </a:r>
            <a:r>
              <a:rPr lang="en-US" sz="3000" dirty="0" smtClean="0">
                <a:solidFill>
                  <a:srgbClr val="00523C"/>
                </a:solidFill>
                <a:latin typeface="Calibri" pitchFamily="34" charset="0"/>
                <a:cs typeface="Arial" pitchFamily="34" charset="0"/>
              </a:rPr>
              <a:t>www.slu.se/slubiobank</a:t>
            </a:r>
            <a:endParaRPr lang="en-US" sz="2400" dirty="0" smtClean="0">
              <a:solidFill>
                <a:srgbClr val="00523C"/>
              </a:solidFill>
              <a:latin typeface="Calibri" pitchFamily="34" charset="0"/>
              <a:cs typeface="Arial" pitchFamily="34" charset="0"/>
            </a:endParaRPr>
          </a:p>
        </p:txBody>
      </p:sp>
      <p:pic>
        <p:nvPicPr>
          <p:cNvPr id="10" name="Picture 9" descr="JohnCole.jpg"/>
          <p:cNvPicPr>
            <a:picLocks noChangeAspect="1"/>
          </p:cNvPicPr>
          <p:nvPr/>
        </p:nvPicPr>
        <p:blipFill>
          <a:blip r:embed="rId2" cstate="print"/>
          <a:srcRect l="7923" r="10077" b="9672"/>
          <a:stretch>
            <a:fillRect/>
          </a:stretch>
        </p:blipFill>
        <p:spPr>
          <a:xfrm>
            <a:off x="35306997" y="272528"/>
            <a:ext cx="1828800" cy="2242856"/>
          </a:xfrm>
          <a:prstGeom prst="rect">
            <a:avLst/>
          </a:prstGeom>
        </p:spPr>
      </p:pic>
      <p:grpSp>
        <p:nvGrpSpPr>
          <p:cNvPr id="16" name="Group 15"/>
          <p:cNvGrpSpPr/>
          <p:nvPr/>
        </p:nvGrpSpPr>
        <p:grpSpPr>
          <a:xfrm>
            <a:off x="0" y="20566101"/>
            <a:ext cx="37463413" cy="646331"/>
            <a:chOff x="0" y="20566101"/>
            <a:chExt cx="37463413" cy="646331"/>
          </a:xfrm>
        </p:grpSpPr>
        <p:sp>
          <p:nvSpPr>
            <p:cNvPr id="17" name="TextBox 47"/>
            <p:cNvSpPr txBox="1">
              <a:spLocks noChangeArrowheads="1"/>
            </p:cNvSpPr>
            <p:nvPr/>
          </p:nvSpPr>
          <p:spPr bwMode="auto">
            <a:xfrm>
              <a:off x="13045297" y="20566101"/>
              <a:ext cx="184731" cy="646331"/>
            </a:xfrm>
            <a:prstGeom prst="rect">
              <a:avLst/>
            </a:prstGeom>
            <a:noFill/>
            <a:ln w="9525">
              <a:noFill/>
              <a:miter lim="800000"/>
              <a:headEnd/>
              <a:tailEnd/>
            </a:ln>
          </p:spPr>
          <p:txBody>
            <a:bodyPr wrap="none">
              <a:spAutoFit/>
            </a:bodyPr>
            <a:lstStyle/>
            <a:p>
              <a:endParaRPr lang="en-US"/>
            </a:p>
          </p:txBody>
        </p:sp>
        <p:sp>
          <p:nvSpPr>
            <p:cNvPr id="18" name="Rectangle 17"/>
            <p:cNvSpPr/>
            <p:nvPr/>
          </p:nvSpPr>
          <p:spPr>
            <a:xfrm>
              <a:off x="0" y="20636825"/>
              <a:ext cx="37463413" cy="369332"/>
            </a:xfrm>
            <a:prstGeom prst="rect">
              <a:avLst/>
            </a:prstGeom>
          </p:spPr>
          <p:txBody>
            <a:bodyPr wrap="square" lIns="228600" tIns="0" rIns="0" bIns="0">
              <a:spAutoFit/>
            </a:bodyPr>
            <a:lstStyle/>
            <a:p>
              <a:pPr>
                <a:spcBef>
                  <a:spcPts val="2400"/>
                </a:spcBef>
                <a:tabLst>
                  <a:tab pos="18726912" algn="ctr"/>
                  <a:tab pos="37005768" algn="r"/>
                </a:tabLst>
              </a:pPr>
              <a:r>
                <a:rPr lang="en-US" sz="2400" b="1" dirty="0" smtClean="0">
                  <a:solidFill>
                    <a:schemeClr val="bg1"/>
                  </a:solidFill>
                  <a:latin typeface="Calibri" pitchFamily="34" charset="0"/>
                </a:rPr>
                <a:t>ASAS annual meeting, Baltimore, MD – July 10, </a:t>
              </a:r>
              <a:r>
                <a:rPr lang="en-US" sz="2400" b="1" dirty="0" smtClean="0">
                  <a:solidFill>
                    <a:schemeClr val="bg1"/>
                  </a:solidFill>
                  <a:latin typeface="Calibri" pitchFamily="34" charset="0"/>
                </a:rPr>
                <a:t>2017	</a:t>
              </a:r>
              <a:r>
                <a:rPr lang="en-US" sz="2400" b="1" dirty="0" smtClean="0">
                  <a:solidFill>
                    <a:schemeClr val="bg1">
                      <a:lumMod val="95000"/>
                    </a:schemeClr>
                  </a:solidFill>
                  <a:latin typeface="Calibri" pitchFamily="34" charset="0"/>
                </a:rPr>
                <a:t>john.cole@ars.usda.gov</a:t>
              </a:r>
              <a:r>
                <a:rPr lang="en-US" sz="2400" b="1" dirty="0" smtClean="0">
                  <a:solidFill>
                    <a:schemeClr val="bg1"/>
                  </a:solidFill>
                  <a:latin typeface="Calibri" pitchFamily="34" charset="0"/>
                </a:rPr>
                <a:t>	https://aipl.arsusda.gov </a:t>
              </a:r>
              <a:endParaRPr lang="en-US" sz="2400" b="1" dirty="0">
                <a:solidFill>
                  <a:schemeClr val="bg1"/>
                </a:solidFill>
                <a:latin typeface="Calibri" pitchFamily="34" charset="0"/>
              </a:endParaRPr>
            </a:p>
          </p:txBody>
        </p:sp>
        <p:sp>
          <p:nvSpPr>
            <p:cNvPr id="19" name="Rectangle 18">
              <a:hlinkClick r:id="rId3"/>
            </p:cNvPr>
            <p:cNvSpPr/>
            <p:nvPr/>
          </p:nvSpPr>
          <p:spPr bwMode="auto">
            <a:xfrm>
              <a:off x="16804936" y="20701953"/>
              <a:ext cx="4114800"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20" name="Rectangle 19">
              <a:hlinkClick r:id="rId4"/>
            </p:cNvPr>
            <p:cNvSpPr/>
            <p:nvPr/>
          </p:nvSpPr>
          <p:spPr bwMode="auto">
            <a:xfrm>
              <a:off x="33348613" y="20701953"/>
              <a:ext cx="4114800" cy="36576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grpSp>
      <p:sp>
        <p:nvSpPr>
          <p:cNvPr id="22" name="Rectangle 21">
            <a:hlinkClick r:id="rId5"/>
          </p:cNvPr>
          <p:cNvSpPr/>
          <p:nvPr/>
        </p:nvSpPr>
        <p:spPr bwMode="auto">
          <a:xfrm>
            <a:off x="19461766" y="16768360"/>
            <a:ext cx="16931353" cy="45720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23" name="Rectangle 22">
            <a:hlinkClick r:id="rId6"/>
          </p:cNvPr>
          <p:cNvSpPr/>
          <p:nvPr/>
        </p:nvSpPr>
        <p:spPr bwMode="auto">
          <a:xfrm>
            <a:off x="19411406" y="18253169"/>
            <a:ext cx="17138468" cy="45720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pic>
        <p:nvPicPr>
          <p:cNvPr id="2050" name="Picture 2" descr="zur Homepage der Bundesanstalt für Landwirtschaft und Ernährung"/>
          <p:cNvPicPr>
            <a:picLocks noChangeAspect="1" noChangeArrowheads="1"/>
          </p:cNvPicPr>
          <p:nvPr/>
        </p:nvPicPr>
        <p:blipFill>
          <a:blip r:embed="rId7" cstate="print"/>
          <a:srcRect/>
          <a:stretch>
            <a:fillRect/>
          </a:stretch>
        </p:blipFill>
        <p:spPr bwMode="auto">
          <a:xfrm>
            <a:off x="7183391" y="4544462"/>
            <a:ext cx="1828800" cy="857758"/>
          </a:xfrm>
          <a:prstGeom prst="rect">
            <a:avLst/>
          </a:prstGeom>
          <a:noFill/>
        </p:spPr>
      </p:pic>
      <p:sp>
        <p:nvSpPr>
          <p:cNvPr id="25" name="Rectangle 24">
            <a:hlinkClick r:id="rId8"/>
          </p:cNvPr>
          <p:cNvSpPr/>
          <p:nvPr/>
        </p:nvSpPr>
        <p:spPr bwMode="auto">
          <a:xfrm>
            <a:off x="913537" y="5133708"/>
            <a:ext cx="8229600" cy="45720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pic>
        <p:nvPicPr>
          <p:cNvPr id="2054" name="Picture 6" descr="Image result for inra logo"/>
          <p:cNvPicPr>
            <a:picLocks noChangeAspect="1" noChangeArrowheads="1"/>
          </p:cNvPicPr>
          <p:nvPr/>
        </p:nvPicPr>
        <p:blipFill>
          <a:blip r:embed="rId9" cstate="print"/>
          <a:srcRect/>
          <a:stretch>
            <a:fillRect/>
          </a:stretch>
        </p:blipFill>
        <p:spPr bwMode="auto">
          <a:xfrm>
            <a:off x="7183391" y="6495369"/>
            <a:ext cx="1828800" cy="749662"/>
          </a:xfrm>
          <a:prstGeom prst="rect">
            <a:avLst/>
          </a:prstGeom>
          <a:noFill/>
        </p:spPr>
      </p:pic>
      <p:sp>
        <p:nvSpPr>
          <p:cNvPr id="28" name="Rectangle 27">
            <a:hlinkClick r:id="rId10"/>
          </p:cNvPr>
          <p:cNvSpPr/>
          <p:nvPr/>
        </p:nvSpPr>
        <p:spPr bwMode="auto">
          <a:xfrm>
            <a:off x="935308" y="6670784"/>
            <a:ext cx="8229600" cy="45720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pic>
        <p:nvPicPr>
          <p:cNvPr id="2058" name="Picture 10" descr="Image result for Irish cattle breeding federation logo"/>
          <p:cNvPicPr>
            <a:picLocks noChangeAspect="1" noChangeArrowheads="1"/>
          </p:cNvPicPr>
          <p:nvPr/>
        </p:nvPicPr>
        <p:blipFill>
          <a:blip r:embed="rId11" cstate="print"/>
          <a:srcRect l="13358" r="14574" b="-23346"/>
          <a:stretch>
            <a:fillRect/>
          </a:stretch>
        </p:blipFill>
        <p:spPr bwMode="auto">
          <a:xfrm>
            <a:off x="7137671" y="7821248"/>
            <a:ext cx="1874520" cy="1099968"/>
          </a:xfrm>
          <a:prstGeom prst="rect">
            <a:avLst/>
          </a:prstGeom>
          <a:noFill/>
        </p:spPr>
      </p:pic>
      <p:pic>
        <p:nvPicPr>
          <p:cNvPr id="31" name="Picture 30" descr="USDA symbol 2color Hi Res.jpg"/>
          <p:cNvPicPr>
            <a:picLocks noChangeAspect="1"/>
          </p:cNvPicPr>
          <p:nvPr/>
        </p:nvPicPr>
        <p:blipFill>
          <a:blip r:embed="rId12" cstate="print"/>
          <a:srcRect r="1468"/>
          <a:stretch>
            <a:fillRect/>
          </a:stretch>
        </p:blipFill>
        <p:spPr>
          <a:xfrm>
            <a:off x="7183391" y="9861687"/>
            <a:ext cx="1828800" cy="1271679"/>
          </a:xfrm>
          <a:prstGeom prst="rect">
            <a:avLst/>
          </a:prstGeom>
        </p:spPr>
      </p:pic>
      <p:pic>
        <p:nvPicPr>
          <p:cNvPr id="2060" name="Picture 12" descr="Image result for slu logo swedish university of agricultural sciences"/>
          <p:cNvPicPr>
            <a:picLocks noChangeAspect="1" noChangeArrowheads="1"/>
          </p:cNvPicPr>
          <p:nvPr/>
        </p:nvPicPr>
        <p:blipFill>
          <a:blip r:embed="rId13" cstate="print"/>
          <a:srcRect l="23823" t="22877" r="21981" b="22266"/>
          <a:stretch>
            <a:fillRect/>
          </a:stretch>
        </p:blipFill>
        <p:spPr bwMode="auto">
          <a:xfrm>
            <a:off x="7183391" y="11665406"/>
            <a:ext cx="1828800" cy="1851103"/>
          </a:xfrm>
          <a:prstGeom prst="rect">
            <a:avLst/>
          </a:prstGeom>
          <a:noFill/>
        </p:spPr>
      </p:pic>
      <p:sp>
        <p:nvSpPr>
          <p:cNvPr id="33" name="Rectangle 32">
            <a:hlinkClick r:id="rId14"/>
          </p:cNvPr>
          <p:cNvSpPr/>
          <p:nvPr/>
        </p:nvSpPr>
        <p:spPr bwMode="auto">
          <a:xfrm>
            <a:off x="904828" y="8573611"/>
            <a:ext cx="8229600" cy="45720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34" name="Rectangle 33">
            <a:hlinkClick r:id="rId15"/>
          </p:cNvPr>
          <p:cNvSpPr/>
          <p:nvPr/>
        </p:nvSpPr>
        <p:spPr bwMode="auto">
          <a:xfrm>
            <a:off x="930953" y="10872677"/>
            <a:ext cx="8229600" cy="45720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35" name="Rectangle 34">
            <a:hlinkClick r:id="rId16"/>
          </p:cNvPr>
          <p:cNvSpPr/>
          <p:nvPr/>
        </p:nvSpPr>
        <p:spPr bwMode="auto">
          <a:xfrm>
            <a:off x="904828" y="12858229"/>
            <a:ext cx="8229600" cy="45720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
        <p:nvSpPr>
          <p:cNvPr id="36" name="Text Box 16"/>
          <p:cNvSpPr txBox="1">
            <a:spLocks noChangeArrowheads="1"/>
          </p:cNvSpPr>
          <p:nvPr/>
        </p:nvSpPr>
        <p:spPr bwMode="auto">
          <a:xfrm>
            <a:off x="18736055" y="3200400"/>
            <a:ext cx="18727358" cy="1231106"/>
          </a:xfrm>
          <a:prstGeom prst="rect">
            <a:avLst/>
          </a:prstGeom>
          <a:noFill/>
          <a:ln w="76200" cap="sq">
            <a:noFill/>
            <a:miter lim="800000"/>
            <a:headEnd/>
            <a:tailEnd/>
          </a:ln>
        </p:spPr>
        <p:txBody>
          <a:bodyPr wrap="square" lIns="457200" tIns="0" rIns="685800" bIns="457200">
            <a:spAutoFit/>
          </a:bodyPr>
          <a:lstStyle/>
          <a:p>
            <a:pPr algn="ctr">
              <a:lnSpc>
                <a:spcPts val="6000"/>
              </a:lnSpc>
              <a:spcBef>
                <a:spcPts val="0"/>
              </a:spcBef>
              <a:spcAft>
                <a:spcPts val="600"/>
              </a:spcAft>
              <a:buClr>
                <a:srgbClr val="08327C"/>
              </a:buClr>
              <a:buSzPct val="100000"/>
              <a:defRPr/>
            </a:pPr>
            <a:r>
              <a:rPr lang="en-US" sz="4000" b="1" dirty="0" smtClean="0">
                <a:solidFill>
                  <a:srgbClr val="244270"/>
                </a:solidFill>
                <a:latin typeface="Calibri" pitchFamily="34" charset="0"/>
                <a:cs typeface="Arial" pitchFamily="34" charset="0"/>
              </a:rPr>
              <a:t>WEBSITE SCREENSHOTS</a:t>
            </a:r>
            <a:endParaRPr lang="en-US" sz="3000" dirty="0" smtClean="0">
              <a:latin typeface="Calibri" pitchFamily="34" charset="0"/>
            </a:endParaRPr>
          </a:p>
        </p:txBody>
      </p:sp>
      <p:pic>
        <p:nvPicPr>
          <p:cNvPr id="40" name="Picture 39" descr="BioBank_website_screenshot_homepage.tif"/>
          <p:cNvPicPr>
            <a:picLocks noChangeAspect="1"/>
          </p:cNvPicPr>
          <p:nvPr/>
        </p:nvPicPr>
        <p:blipFill>
          <a:blip r:embed="rId17" cstate="print"/>
          <a:stretch>
            <a:fillRect/>
          </a:stretch>
        </p:blipFill>
        <p:spPr>
          <a:xfrm>
            <a:off x="19239113" y="4281503"/>
            <a:ext cx="16459200" cy="5579597"/>
          </a:xfrm>
          <a:prstGeom prst="rect">
            <a:avLst/>
          </a:prstGeom>
        </p:spPr>
      </p:pic>
      <p:pic>
        <p:nvPicPr>
          <p:cNvPr id="39" name="Picture 38" descr="BioBank_website_screenshot_documentation.tif"/>
          <p:cNvPicPr>
            <a:picLocks noChangeAspect="1"/>
          </p:cNvPicPr>
          <p:nvPr/>
        </p:nvPicPr>
        <p:blipFill>
          <a:blip r:embed="rId18" cstate="print"/>
          <a:srcRect l="136"/>
          <a:stretch>
            <a:fillRect/>
          </a:stretch>
        </p:blipFill>
        <p:spPr>
          <a:xfrm>
            <a:off x="19942328" y="9064817"/>
            <a:ext cx="16459200" cy="5641496"/>
          </a:xfrm>
          <a:prstGeom prst="rect">
            <a:avLst/>
          </a:prstGeom>
        </p:spPr>
      </p:pic>
      <p:sp>
        <p:nvSpPr>
          <p:cNvPr id="42" name="Rectangle 41">
            <a:hlinkClick r:id="rId15"/>
          </p:cNvPr>
          <p:cNvSpPr/>
          <p:nvPr/>
        </p:nvSpPr>
        <p:spPr bwMode="auto">
          <a:xfrm>
            <a:off x="926597" y="10502557"/>
            <a:ext cx="8229600" cy="457200"/>
          </a:xfrm>
          <a:prstGeom prst="rect">
            <a:avLst/>
          </a:prstGeom>
          <a:noFill/>
          <a:ln w="9525"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SA08_jan">
  <a:themeElements>
    <a:clrScheme name="Custom 2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523C"/>
      </a:hlink>
      <a:folHlink>
        <a:srgbClr val="244270"/>
      </a:folHlink>
    </a:clrScheme>
    <a:fontScheme name="ADSA08_j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228600" tIns="228600" rIns="228600" bIns="2286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228600" tIns="228600" rIns="228600" bIns="2286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DSA08_ja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SA08_ja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SA08_ja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SA08_ja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SA08_j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SA08_j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SA08_j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ADSA08_jan</Template>
  <TotalTime>273490</TotalTime>
  <Words>908</Words>
  <Application>Microsoft Office PowerPoint</Application>
  <PresentationFormat>Custom</PresentationFormat>
  <Paragraphs>85</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ADSA08_jan</vt:lpstr>
      <vt:lpstr>Slide 1</vt:lpstr>
      <vt:lpstr>Slide 2</vt:lpstr>
    </vt:vector>
  </TitlesOfParts>
  <Company>AIPL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 r wright</dc:creator>
  <cp:lastModifiedBy>Suzanne Hubbard</cp:lastModifiedBy>
  <cp:revision>4818</cp:revision>
  <dcterms:created xsi:type="dcterms:W3CDTF">2008-06-24T18:39:06Z</dcterms:created>
  <dcterms:modified xsi:type="dcterms:W3CDTF">2017-07-07T18:20:45Z</dcterms:modified>
</cp:coreProperties>
</file>