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31" r:id="rId3"/>
    <p:sldId id="333" r:id="rId4"/>
    <p:sldId id="326" r:id="rId5"/>
    <p:sldId id="327" r:id="rId6"/>
    <p:sldId id="328" r:id="rId7"/>
    <p:sldId id="329" r:id="rId8"/>
    <p:sldId id="330" r:id="rId9"/>
    <p:sldId id="336" r:id="rId10"/>
    <p:sldId id="317" r:id="rId11"/>
    <p:sldId id="322" r:id="rId12"/>
    <p:sldId id="316" r:id="rId13"/>
    <p:sldId id="321" r:id="rId14"/>
    <p:sldId id="323" r:id="rId15"/>
    <p:sldId id="325" r:id="rId16"/>
    <p:sldId id="274" r:id="rId17"/>
    <p:sldId id="266" r:id="rId18"/>
    <p:sldId id="277" r:id="rId19"/>
    <p:sldId id="285" r:id="rId20"/>
    <p:sldId id="291" r:id="rId21"/>
    <p:sldId id="306" r:id="rId22"/>
    <p:sldId id="307" r:id="rId23"/>
    <p:sldId id="308" r:id="rId24"/>
    <p:sldId id="309" r:id="rId25"/>
    <p:sldId id="310" r:id="rId26"/>
    <p:sldId id="311" r:id="rId27"/>
    <p:sldId id="289" r:id="rId28"/>
    <p:sldId id="312" r:id="rId29"/>
    <p:sldId id="31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B. Cole" initials="JBC" lastIdx="9" clrIdx="0">
    <p:extLst/>
  </p:cmAuthor>
  <p:cmAuthor id="2" name="John Cole" initials="JC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270"/>
    <a:srgbClr val="006600"/>
    <a:srgbClr val="00563F"/>
    <a:srgbClr val="008C00"/>
    <a:srgbClr val="00523C"/>
    <a:srgbClr val="BA0000"/>
    <a:srgbClr val="FEB500"/>
    <a:srgbClr val="F29C00"/>
    <a:srgbClr val="0033CC"/>
    <a:srgbClr val="1F5F1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86410" autoAdjust="0"/>
  </p:normalViewPr>
  <p:slideViewPr>
    <p:cSldViewPr snapToGrid="0">
      <p:cViewPr>
        <p:scale>
          <a:sx n="60" d="100"/>
          <a:sy n="60" d="100"/>
        </p:scale>
        <p:origin x="-1172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6D14B-8364-214E-A0D7-BBA9B709ADE1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9EBF-91FD-2F40-B54F-8B48B4AB4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1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3,471 crossbreds currently</a:t>
            </a:r>
            <a:r>
              <a:rPr lang="en-US" baseline="0" dirty="0" smtClean="0"/>
              <a:t> have evaluations under the current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0443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5 directories for production, PL, SCS, fertility etc.;</a:t>
            </a:r>
            <a:r>
              <a:rPr lang="en-US" baseline="0" dirty="0" smtClean="0"/>
              <a:t> one for each breed. In the XX directory, there are YLD subdirectories for each breed, but only using the allele frequencies for that breed.  i.e. </a:t>
            </a:r>
            <a:r>
              <a:rPr lang="en-US" baseline="0" dirty="0" err="1" smtClean="0"/>
              <a:t>yldHO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yldJE</a:t>
            </a:r>
            <a:r>
              <a:rPr lang="en-US" baseline="0" dirty="0" smtClean="0"/>
              <a:t> etc.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Bulls from </a:t>
            </a:r>
            <a:r>
              <a:rPr lang="en-US" smtClean="0"/>
              <a:t>official dataset </a:t>
            </a:r>
            <a:r>
              <a:rPr lang="en-US" dirty="0" smtClean="0"/>
              <a:t>from 1704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Bulls from </a:t>
            </a:r>
            <a:r>
              <a:rPr lang="en-US" smtClean="0"/>
              <a:t>official dataset </a:t>
            </a:r>
            <a:r>
              <a:rPr lang="en-US" dirty="0" smtClean="0"/>
              <a:t>from 1704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0460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430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1"/>
            <a:ext cx="8229600" cy="6397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1"/>
            <a:ext cx="7772400" cy="639763"/>
          </a:xfrm>
        </p:spPr>
        <p:txBody>
          <a:bodyPr/>
          <a:lstStyle>
            <a:lvl1pPr algn="l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7772400" cy="2743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1"/>
            <a:ext cx="8229600" cy="6397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611112"/>
            <a:ext cx="57912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5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Symposium on Genetic and Genomic Selection in Dairy Cattle, St. Petersburg, Russia (</a:t>
            </a:r>
            <a:fld id="{15B3028D-9398-4C32-B664-7BB0AE0371BF}" type="slidenum">
              <a:rPr lang="en-US" smtClean="0"/>
              <a:pPr/>
              <a:t>‹#›</a:t>
            </a:fld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611112"/>
            <a:ext cx="57912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5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Symposium on Genetic and Genomic Selection in Dairy Cattle, St. Petersburg, Russia (</a:t>
            </a:r>
            <a:fld id="{15B3028D-9398-4C32-B664-7BB0AE0371BF}" type="slidenum">
              <a:rPr lang="en-US" smtClean="0"/>
              <a:pPr/>
              <a:t>‹#›</a:t>
            </a:fld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8440357" y="6369878"/>
            <a:ext cx="703651" cy="48812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611112"/>
            <a:ext cx="8458200" cy="246888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1"/>
            <a:ext cx="822960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28600" y="6611112"/>
            <a:ext cx="6400800" cy="246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CDCB</a:t>
            </a:r>
            <a:r>
              <a:rPr lang="en-US" sz="1100" b="1" baseline="0" dirty="0" smtClean="0">
                <a:solidFill>
                  <a:schemeClr val="bg1"/>
                </a:solidFill>
              </a:rPr>
              <a:t> Industry</a:t>
            </a:r>
            <a:r>
              <a:rPr lang="en-US" sz="1100" b="1" dirty="0" smtClean="0">
                <a:solidFill>
                  <a:schemeClr val="bg1"/>
                </a:solidFill>
              </a:rPr>
              <a:t> Meeting, Madison,</a:t>
            </a:r>
            <a:r>
              <a:rPr lang="en-US" sz="1100" b="1" baseline="0" dirty="0" smtClean="0">
                <a:solidFill>
                  <a:schemeClr val="bg1"/>
                </a:solidFill>
              </a:rPr>
              <a:t> WI</a:t>
            </a:r>
            <a:r>
              <a:rPr lang="en-US" sz="1100" b="1" dirty="0" smtClean="0">
                <a:solidFill>
                  <a:schemeClr val="bg1"/>
                </a:solidFill>
              </a:rPr>
              <a:t>, October</a:t>
            </a:r>
            <a:r>
              <a:rPr lang="en-US" sz="1100" b="1" baseline="0" dirty="0" smtClean="0">
                <a:solidFill>
                  <a:schemeClr val="bg1"/>
                </a:solidFill>
              </a:rPr>
              <a:t> 3</a:t>
            </a:r>
            <a:r>
              <a:rPr lang="en-US" sz="1100" b="1" dirty="0" smtClean="0">
                <a:solidFill>
                  <a:schemeClr val="bg1"/>
                </a:solidFill>
              </a:rPr>
              <a:t>, 2017 (</a:t>
            </a:r>
            <a:fld id="{15B3028D-9398-4C32-B664-7BB0AE0371B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 smtClean="0">
                <a:solidFill>
                  <a:schemeClr val="bg1"/>
                </a:solidFill>
              </a:rPr>
              <a:t>)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629400" y="6611112"/>
            <a:ext cx="18288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VanRaden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5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3838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irst.last@ars.usda.go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82880"/>
            <a:ext cx="7772400" cy="2377440"/>
          </a:xfrm>
        </p:spPr>
        <p:txBody>
          <a:bodyPr/>
          <a:lstStyle/>
          <a:p>
            <a:r>
              <a:rPr lang="en-US" sz="6000" dirty="0" smtClean="0"/>
              <a:t>AGIL research progress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429000"/>
            <a:ext cx="8077200" cy="2926080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sz="3200" dirty="0" smtClean="0">
                <a:solidFill>
                  <a:srgbClr val="00523C"/>
                </a:solidFill>
              </a:rPr>
              <a:t>Paul VanRaden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USDA, Agricultural Research Service, Animal Genomics and Improvement Laboratory, Beltsville, MD, USA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400" dirty="0" smtClean="0">
              <a:solidFill>
                <a:srgbClr val="244270"/>
              </a:solidFill>
              <a:hlinkClick r:id="rId2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244270"/>
                </a:solidFill>
                <a:hlinkClick r:id="rId2"/>
              </a:rPr>
              <a:t>paul.vanraden@ars.usda.gov</a:t>
            </a:r>
            <a:endParaRPr lang="en-US" sz="3200" dirty="0" smtClean="0">
              <a:solidFill>
                <a:srgbClr val="244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Genotypes </a:t>
            </a:r>
            <a:r>
              <a:rPr lang="en-US" dirty="0" smtClean="0">
                <a:solidFill>
                  <a:srgbClr val="00B0F0"/>
                </a:solidFill>
              </a:rPr>
              <a:t>(August 2017)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520262" y="1403135"/>
          <a:ext cx="7770143" cy="45059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3297"/>
                <a:gridCol w="960120"/>
                <a:gridCol w="938943"/>
                <a:gridCol w="1188720"/>
                <a:gridCol w="804938"/>
                <a:gridCol w="1544125"/>
              </a:tblGrid>
              <a:tr h="51985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Breed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Reference population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Total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genotypes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55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Bulls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 Cows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Holstein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36,933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409,593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1,656,430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Jersey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5,260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77,714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200,070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Brown Swiss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6,729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2,633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31,488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700" b="1" dirty="0" err="1" smtClean="0"/>
                        <a:t>Ayrshire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796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295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7,692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Guernsey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470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748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3,235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>
                        <a:lnSpc>
                          <a:spcPts val="4200"/>
                        </a:lnSpc>
                      </a:pPr>
                      <a:r>
                        <a:rPr lang="en-US" sz="2700" b="1" dirty="0" smtClean="0">
                          <a:solidFill>
                            <a:srgbClr val="008C00"/>
                          </a:solidFill>
                        </a:rPr>
                        <a:t>Crossbred</a:t>
                      </a: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</a:pP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</a:pP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</a:pP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</a:pP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</a:pPr>
                      <a:r>
                        <a:rPr lang="en-US" sz="2700" b="1" dirty="0" smtClean="0">
                          <a:solidFill>
                            <a:srgbClr val="008C00"/>
                          </a:solidFill>
                        </a:rPr>
                        <a:t>59,905</a:t>
                      </a: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Crossbreds excluded from evaluation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457200" y="1371600"/>
          <a:ext cx="8229600" cy="4549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2910"/>
                <a:gridCol w="3058511"/>
                <a:gridCol w="119817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Category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/>
                </a:tc>
                <a:tc>
                  <a:txBody>
                    <a:bodyPr/>
                    <a:lstStyle/>
                    <a:p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Limits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Number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/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F</a:t>
                      </a:r>
                      <a:r>
                        <a:rPr lang="en-US" sz="2700" b="1" baseline="-25000" dirty="0" smtClean="0"/>
                        <a:t>1</a:t>
                      </a:r>
                      <a:r>
                        <a:rPr lang="en-US" sz="2700" b="1" dirty="0" smtClean="0"/>
                        <a:t> Jersey </a:t>
                      </a:r>
                      <a:r>
                        <a:rPr lang="en-US" sz="2700" b="1" dirty="0" smtClean="0">
                          <a:sym typeface="Symbol"/>
                        </a:rPr>
                        <a:t></a:t>
                      </a:r>
                      <a:r>
                        <a:rPr lang="en-US" sz="2700" b="1" dirty="0" smtClean="0"/>
                        <a:t> Holstein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&gt;40% (both breeds)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2,153</a:t>
                      </a:r>
                      <a:endParaRPr lang="en-US" sz="2700" b="1" dirty="0"/>
                    </a:p>
                  </a:txBody>
                  <a:tcPr marL="0" marR="73152" marT="0" marB="0"/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F</a:t>
                      </a:r>
                      <a:r>
                        <a:rPr lang="en-US" sz="2700" b="1" baseline="-25000" dirty="0" smtClean="0"/>
                        <a:t>1</a:t>
                      </a:r>
                      <a:r>
                        <a:rPr lang="en-US" sz="2700" b="1" dirty="0" smtClean="0"/>
                        <a:t> Brown Swiss </a:t>
                      </a:r>
                      <a:r>
                        <a:rPr lang="en-US" sz="2700" b="1" dirty="0" smtClean="0">
                          <a:sym typeface="Symbol"/>
                        </a:rPr>
                        <a:t></a:t>
                      </a:r>
                      <a:r>
                        <a:rPr lang="en-US" sz="2700" b="1" dirty="0" smtClean="0"/>
                        <a:t> Holstein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 smtClean="0"/>
                        <a:t>&gt;40% (both breeds)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12</a:t>
                      </a:r>
                      <a:endParaRPr lang="en-US" sz="2700" b="1" dirty="0"/>
                    </a:p>
                  </a:txBody>
                  <a:tcPr marL="0" marR="73152" marT="0" marB="0"/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Holstein backcrosses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&gt;67% and &lt;94%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8,679</a:t>
                      </a:r>
                      <a:endParaRPr lang="en-US" sz="2700" b="1" dirty="0"/>
                    </a:p>
                  </a:txBody>
                  <a:tcPr marL="0" marR="73152" marT="0" marB="0"/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Jersey backcrosses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&gt;67% and &lt;94%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21,239</a:t>
                      </a:r>
                      <a:endParaRPr lang="en-US" sz="2700" b="1" dirty="0"/>
                    </a:p>
                  </a:txBody>
                  <a:tcPr marL="0" marR="73152" marT="0" marB="0"/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Brown Swiss backcrosses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&gt;67% and &lt;94%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158</a:t>
                      </a:r>
                      <a:endParaRPr lang="en-US" sz="2700" b="1" dirty="0"/>
                    </a:p>
                  </a:txBody>
                  <a:tcPr marL="0" marR="73152" marT="0" marB="0"/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Other crosses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Various</a:t>
                      </a:r>
                      <a:r>
                        <a:rPr lang="en-US" sz="2700" b="1" baseline="0" dirty="0" smtClean="0"/>
                        <a:t> mixtures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3,748</a:t>
                      </a:r>
                      <a:endParaRPr lang="en-US" sz="2700" b="1" dirty="0"/>
                    </a:p>
                  </a:txBody>
                  <a:tcPr marL="0" marR="73152" marT="0" marB="0"/>
                </a:tc>
              </a:tr>
              <a:tr h="812800">
                <a:tc>
                  <a:txBody>
                    <a:bodyPr/>
                    <a:lstStyle/>
                    <a:p>
                      <a:pPr>
                        <a:lnSpc>
                          <a:spcPts val="4800"/>
                        </a:lnSpc>
                      </a:pPr>
                      <a:r>
                        <a:rPr lang="en-US" sz="2700" b="1" dirty="0" smtClean="0">
                          <a:solidFill>
                            <a:srgbClr val="008C00"/>
                          </a:solidFill>
                        </a:rPr>
                        <a:t>Total excluded crossbreds</a:t>
                      </a: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4800"/>
                        </a:lnSpc>
                      </a:pP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800"/>
                        </a:lnSpc>
                      </a:pPr>
                      <a:r>
                        <a:rPr lang="en-US" sz="2700" b="1" dirty="0" smtClean="0">
                          <a:solidFill>
                            <a:srgbClr val="008C00"/>
                          </a:solidFill>
                        </a:rPr>
                        <a:t>35,989</a:t>
                      </a: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73152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17489" y="5869172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44270"/>
                </a:solidFill>
              </a:rPr>
              <a:t>As of April 2017</a:t>
            </a:r>
            <a:endParaRPr lang="en-US" b="1" dirty="0">
              <a:solidFill>
                <a:srgbClr val="244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Crossbred genotypes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Previously identified using breed check SNPs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Since 2016, genomic breed composition is reported for all genotypes as breed base representation </a:t>
            </a:r>
            <a:r>
              <a:rPr lang="en-US" dirty="0" smtClean="0">
                <a:solidFill>
                  <a:srgbClr val="008C00"/>
                </a:solidFill>
              </a:rPr>
              <a:t>(BBR)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59,905 genotypes of crossbreds as of August 2016 had </a:t>
            </a:r>
            <a:r>
              <a:rPr lang="en-US" dirty="0" smtClean="0">
                <a:solidFill>
                  <a:srgbClr val="008C00"/>
                </a:solidFill>
              </a:rPr>
              <a:t>&lt;94% BBR </a:t>
            </a:r>
            <a:r>
              <a:rPr lang="en-US" dirty="0" smtClean="0"/>
              <a:t>from any pure breed</a:t>
            </a:r>
            <a:endParaRPr lang="en-US" dirty="0" smtClean="0">
              <a:solidFill>
                <a:srgbClr val="00523C"/>
              </a:solidFill>
            </a:endParaRPr>
          </a:p>
          <a:p>
            <a:pPr>
              <a:spcAft>
                <a:spcPts val="3600"/>
              </a:spcAft>
            </a:pPr>
            <a:r>
              <a:rPr lang="en-US" dirty="0" smtClean="0"/>
              <a:t>&gt;35,000 animals had no previous GPTAs because they failed breed check edits</a:t>
            </a:r>
          </a:p>
          <a:p>
            <a:pPr>
              <a:spcAft>
                <a:spcPts val="3600"/>
              </a:spcAft>
            </a:pPr>
            <a:r>
              <a:rPr lang="en-US" dirty="0" smtClean="0">
                <a:solidFill>
                  <a:srgbClr val="FF0000"/>
                </a:solidFill>
              </a:rPr>
              <a:t>$1.4 million </a:t>
            </a:r>
            <a:r>
              <a:rPr lang="en-US" dirty="0" smtClean="0"/>
              <a:t>genotyping cost for excluded animals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Crossbred genomic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Compute GPTAs for each of the 5 genomic breeds (</a:t>
            </a:r>
            <a:r>
              <a:rPr lang="en-US" dirty="0" smtClean="0">
                <a:solidFill>
                  <a:srgbClr val="006600"/>
                </a:solidFill>
              </a:rPr>
              <a:t>HO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6600"/>
                </a:solidFill>
              </a:rPr>
              <a:t>JE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6600"/>
                </a:solidFill>
              </a:rPr>
              <a:t>BS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6600"/>
                </a:solidFill>
              </a:rPr>
              <a:t>AY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6600"/>
                </a:solidFill>
              </a:rPr>
              <a:t>GU</a:t>
            </a:r>
            <a:r>
              <a:rPr lang="en-US" dirty="0" smtClean="0"/>
              <a:t>) on all-breed instead of current within-breed scales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Compute GPTAs for crossbreds by blending marker effects for each breed  weighted by BBR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Example crossbred has BBR = 77% </a:t>
            </a:r>
            <a:r>
              <a:rPr lang="en-US" dirty="0" smtClean="0">
                <a:solidFill>
                  <a:srgbClr val="006600"/>
                </a:solidFill>
              </a:rPr>
              <a:t>HO</a:t>
            </a:r>
            <a:r>
              <a:rPr lang="en-US" dirty="0" smtClean="0"/>
              <a:t> + 23% </a:t>
            </a:r>
            <a:r>
              <a:rPr lang="en-US" dirty="0" smtClean="0">
                <a:solidFill>
                  <a:srgbClr val="006600"/>
                </a:solidFill>
              </a:rPr>
              <a:t>JE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Crossbred GPTA = 0.77 </a:t>
            </a:r>
            <a:r>
              <a:rPr lang="en-US" dirty="0" smtClean="0">
                <a:solidFill>
                  <a:srgbClr val="006600"/>
                </a:solidFill>
              </a:rPr>
              <a:t>HO</a:t>
            </a:r>
            <a:r>
              <a:rPr lang="en-US" dirty="0" smtClean="0"/>
              <a:t> GPTA + 0.23 </a:t>
            </a:r>
            <a:r>
              <a:rPr lang="en-US" dirty="0" smtClean="0">
                <a:solidFill>
                  <a:srgbClr val="006600"/>
                </a:solidFill>
              </a:rPr>
              <a:t>JE</a:t>
            </a:r>
            <a:r>
              <a:rPr lang="en-US" dirty="0" smtClean="0"/>
              <a:t> GPTA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Convert GPTAs from across- to within-breed scales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Comparison of official and all-breed </a:t>
            </a:r>
            <a:r>
              <a:rPr lang="en-US" sz="3600" dirty="0" smtClean="0">
                <a:solidFill>
                  <a:srgbClr val="FFFF00"/>
                </a:solidFill>
              </a:rPr>
              <a:t>(yield)</a:t>
            </a:r>
            <a:endParaRPr lang="en-US" sz="36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457200" y="1371600"/>
          <a:ext cx="8178165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1680"/>
                <a:gridCol w="685800"/>
                <a:gridCol w="182880"/>
                <a:gridCol w="942975"/>
                <a:gridCol w="365760"/>
                <a:gridCol w="685800"/>
                <a:gridCol w="182880"/>
                <a:gridCol w="942975"/>
                <a:gridCol w="365760"/>
                <a:gridCol w="685800"/>
                <a:gridCol w="182880"/>
                <a:gridCol w="942975"/>
              </a:tblGrid>
              <a:tr h="41148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Breed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Correlation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1" dirty="0" smtClean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Milk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Fat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Protein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Old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Young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Old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Young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Old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Young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smtClean="0"/>
                        <a:t>Holstein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smtClean="0"/>
                        <a:t>Jersey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smtClean="0"/>
                        <a:t>Brown Swiss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0.97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err="1" smtClean="0"/>
                        <a:t>Ayrshire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0.92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0.95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0.96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smtClean="0"/>
                        <a:t>Guernsey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 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0.97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51814" y="5401340"/>
            <a:ext cx="605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44270"/>
                </a:solidFill>
              </a:rPr>
              <a:t>Official within-breed predictions vs. new all-breed predictions</a:t>
            </a:r>
            <a:endParaRPr lang="en-US" b="1" dirty="0">
              <a:solidFill>
                <a:srgbClr val="244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Comparison of official and all-breed </a:t>
            </a:r>
            <a:r>
              <a:rPr lang="en-US" sz="3300" dirty="0" smtClean="0">
                <a:solidFill>
                  <a:srgbClr val="FFFF00"/>
                </a:solidFill>
              </a:rPr>
              <a:t>(</a:t>
            </a:r>
            <a:r>
              <a:rPr lang="en-US" sz="3300" dirty="0" err="1" smtClean="0">
                <a:solidFill>
                  <a:srgbClr val="FFFF00"/>
                </a:solidFill>
              </a:rPr>
              <a:t>nonyield</a:t>
            </a:r>
            <a:r>
              <a:rPr lang="en-US" sz="3300" dirty="0" smtClean="0">
                <a:solidFill>
                  <a:srgbClr val="FFFF00"/>
                </a:solidFill>
              </a:rPr>
              <a:t>)</a:t>
            </a:r>
            <a:endParaRPr lang="en-US" sz="33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457200" y="1371600"/>
          <a:ext cx="8178165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1680"/>
                <a:gridCol w="685800"/>
                <a:gridCol w="182880"/>
                <a:gridCol w="942975"/>
                <a:gridCol w="365760"/>
                <a:gridCol w="685800"/>
                <a:gridCol w="182880"/>
                <a:gridCol w="942975"/>
                <a:gridCol w="365760"/>
                <a:gridCol w="685800"/>
                <a:gridCol w="182880"/>
                <a:gridCol w="942975"/>
              </a:tblGrid>
              <a:tr h="41148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Breed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Correlation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1" dirty="0" smtClean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PL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SCS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DPR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Old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Young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Old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Young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Old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Young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smtClean="0"/>
                        <a:t>Holstein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0.97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smtClean="0"/>
                        <a:t>Jersey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0.95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smtClean="0"/>
                        <a:t>Brown Swiss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0.94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0.93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0.96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0.96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err="1" smtClean="0"/>
                        <a:t>Ayrshire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0.94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smtClean="0"/>
                        <a:t>Guernsey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 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0.96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dec"/>
                        </a:tabLst>
                      </a:pPr>
                      <a:r>
                        <a:rPr lang="en-US" sz="2700" b="1" dirty="0" smtClean="0"/>
                        <a:t>0.99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Feed intake data</a:t>
            </a:r>
            <a:endParaRPr lang="en-US" sz="3600" dirty="0"/>
          </a:p>
        </p:txBody>
      </p:sp>
      <p:graphicFrame>
        <p:nvGraphicFramePr>
          <p:cNvPr id="13" name="Table Placeholder 3"/>
          <p:cNvGraphicFramePr>
            <a:graphicFrameLocks/>
          </p:cNvGraphicFramePr>
          <p:nvPr/>
        </p:nvGraphicFramePr>
        <p:xfrm>
          <a:off x="457202" y="1452703"/>
          <a:ext cx="8229599" cy="49906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1241"/>
                <a:gridCol w="882316"/>
                <a:gridCol w="1427747"/>
                <a:gridCol w="2398295"/>
              </a:tblGrid>
              <a:tr h="360400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Research herd</a:t>
                      </a:r>
                      <a:endParaRPr lang="en-US" sz="23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Cows</a:t>
                      </a:r>
                      <a:endParaRPr lang="en-US" sz="23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Records</a:t>
                      </a:r>
                      <a:endParaRPr lang="en-US" sz="23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Researchers</a:t>
                      </a:r>
                      <a:endParaRPr lang="en-US" sz="2300" b="1" dirty="0">
                        <a:solidFill>
                          <a:srgbClr val="244270"/>
                        </a:solidFill>
                      </a:endParaRPr>
                    </a:p>
                  </a:txBody>
                  <a:tcPr marL="320040" marR="0" marT="0"/>
                </a:tc>
              </a:tr>
              <a:tr h="758662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Univ.</a:t>
                      </a:r>
                      <a:r>
                        <a:rPr lang="en-US" sz="2300" b="1" baseline="0" dirty="0" smtClean="0"/>
                        <a:t> of</a:t>
                      </a:r>
                      <a:r>
                        <a:rPr lang="en-US" sz="2300" b="1" dirty="0" smtClean="0"/>
                        <a:t> Wisconsin</a:t>
                      </a:r>
                      <a:r>
                        <a:rPr lang="en-US" sz="2300" b="1" baseline="0" dirty="0" smtClean="0"/>
                        <a:t> and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US Dairy Forage Res. Ctr.</a:t>
                      </a:r>
                      <a:endParaRPr lang="en-US" sz="2300" b="1" dirty="0"/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1,390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1,597</a:t>
                      </a:r>
                      <a:endParaRPr lang="en-US" sz="2300" b="1" dirty="0"/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Weigel,</a:t>
                      </a:r>
                    </a:p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err="1" smtClean="0"/>
                        <a:t>Armentano</a:t>
                      </a:r>
                      <a:r>
                        <a:rPr lang="en-US" sz="2300" b="1" dirty="0" smtClean="0"/>
                        <a:t> </a:t>
                      </a:r>
                      <a:endParaRPr lang="en-US" sz="2300" b="1" dirty="0"/>
                    </a:p>
                  </a:txBody>
                  <a:tcPr marL="320040" marR="0" marT="0" marB="0"/>
                </a:tc>
              </a:tr>
              <a:tr h="436126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Iowa State Univ.</a:t>
                      </a:r>
                      <a:endParaRPr lang="en-US" sz="2300" b="1" dirty="0"/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953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1,006</a:t>
                      </a:r>
                      <a:endParaRPr lang="en-US" sz="2300" b="1" dirty="0"/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Spurlock</a:t>
                      </a:r>
                      <a:endParaRPr lang="en-US" sz="2300" b="1" dirty="0"/>
                    </a:p>
                  </a:txBody>
                  <a:tcPr marL="320040" marR="0" marT="0" marB="0"/>
                </a:tc>
              </a:tr>
              <a:tr h="436126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ARS, USDA </a:t>
                      </a:r>
                      <a:r>
                        <a:rPr lang="en-US" sz="2300" b="1" dirty="0" smtClean="0">
                          <a:solidFill>
                            <a:srgbClr val="00523C"/>
                          </a:solidFill>
                        </a:rPr>
                        <a:t>(Beltsville, MD)</a:t>
                      </a:r>
                      <a:endParaRPr lang="en-US" sz="23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534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834</a:t>
                      </a:r>
                      <a:endParaRPr lang="en-US" sz="2300" b="1" dirty="0"/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Connor</a:t>
                      </a:r>
                      <a:endParaRPr lang="en-US" sz="2300" b="1" dirty="0"/>
                    </a:p>
                  </a:txBody>
                  <a:tcPr marL="320040" marR="0" marT="0" marB="0"/>
                </a:tc>
              </a:tr>
              <a:tr h="436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/>
                        <a:t>Univ. of Florida</a:t>
                      </a:r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491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582</a:t>
                      </a:r>
                      <a:endParaRPr lang="en-US" sz="2300" b="1" dirty="0"/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Staples</a:t>
                      </a:r>
                      <a:endParaRPr lang="en-US" sz="2300" b="1" dirty="0"/>
                    </a:p>
                  </a:txBody>
                  <a:tcPr marL="320040" marR="0" marT="0" marB="0"/>
                </a:tc>
              </a:tr>
              <a:tr h="6274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/>
                        <a:t>Michigan State Univ. </a:t>
                      </a:r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273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315</a:t>
                      </a:r>
                      <a:endParaRPr lang="en-US" sz="2300" b="1" dirty="0"/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err="1" smtClean="0"/>
                        <a:t>VandeHaar</a:t>
                      </a:r>
                      <a:r>
                        <a:rPr lang="en-US" sz="2300" b="1" dirty="0" smtClean="0"/>
                        <a:t>,</a:t>
                      </a:r>
                    </a:p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err="1" smtClean="0"/>
                        <a:t>Tempelman</a:t>
                      </a:r>
                      <a:endParaRPr lang="en-US" sz="2300" b="1" dirty="0"/>
                    </a:p>
                  </a:txBody>
                  <a:tcPr marL="320040" marR="0" marT="0" marB="0"/>
                </a:tc>
              </a:tr>
              <a:tr h="436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/>
                        <a:t>Purina</a:t>
                      </a:r>
                      <a:r>
                        <a:rPr lang="en-US" sz="2300" b="1" baseline="0" dirty="0" smtClean="0"/>
                        <a:t> Anim. </a:t>
                      </a:r>
                      <a:r>
                        <a:rPr lang="en-US" sz="2300" b="1" baseline="0" dirty="0" err="1" smtClean="0"/>
                        <a:t>Nutr</a:t>
                      </a:r>
                      <a:r>
                        <a:rPr lang="en-US" sz="2300" b="1" baseline="0" dirty="0" smtClean="0"/>
                        <a:t>. Ctr. (</a:t>
                      </a:r>
                      <a:r>
                        <a:rPr lang="en-US" sz="2300" b="1" baseline="0" dirty="0" smtClean="0">
                          <a:solidFill>
                            <a:srgbClr val="00523C"/>
                          </a:solidFill>
                        </a:rPr>
                        <a:t>MO)</a:t>
                      </a:r>
                      <a:endParaRPr lang="en-US" sz="2300" b="1" dirty="0" smtClean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151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184</a:t>
                      </a:r>
                      <a:endParaRPr lang="en-US" sz="2300" b="1" dirty="0"/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Davidson</a:t>
                      </a:r>
                      <a:endParaRPr lang="en-US" sz="2300" b="1" dirty="0"/>
                    </a:p>
                  </a:txBody>
                  <a:tcPr marL="320040" marR="0" marT="0" marB="0"/>
                </a:tc>
              </a:tr>
              <a:tr h="436126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Virginia Tech</a:t>
                      </a:r>
                      <a:endParaRPr lang="en-US" sz="2300" b="1" dirty="0"/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93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93</a:t>
                      </a:r>
                      <a:endParaRPr lang="en-US" sz="2300" b="1" dirty="0"/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err="1" smtClean="0"/>
                        <a:t>Hanigan</a:t>
                      </a:r>
                      <a:endParaRPr lang="en-US" sz="2300" b="1" dirty="0"/>
                    </a:p>
                  </a:txBody>
                  <a:tcPr marL="320040" marR="0" marT="0" marB="0"/>
                </a:tc>
              </a:tr>
              <a:tr h="436126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Miner Agric. Res. Inst.</a:t>
                      </a:r>
                      <a:r>
                        <a:rPr lang="en-US" sz="2300" b="1" dirty="0" smtClean="0">
                          <a:solidFill>
                            <a:srgbClr val="00523C"/>
                          </a:solidFill>
                        </a:rPr>
                        <a:t> (</a:t>
                      </a:r>
                      <a:r>
                        <a:rPr lang="en-US" sz="2300" b="1" baseline="0" dirty="0" smtClean="0">
                          <a:solidFill>
                            <a:srgbClr val="00523C"/>
                          </a:solidFill>
                        </a:rPr>
                        <a:t>NY)</a:t>
                      </a:r>
                      <a:endParaRPr lang="en-US" sz="23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58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/>
                        <a:t>58</a:t>
                      </a:r>
                      <a:endParaRPr lang="en-US" sz="2300" b="1" dirty="0"/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err="1" smtClean="0"/>
                        <a:t>Dann</a:t>
                      </a:r>
                      <a:endParaRPr lang="en-US" sz="2300" b="1" dirty="0"/>
                    </a:p>
                  </a:txBody>
                  <a:tcPr marL="320040" marR="0" marT="0" marB="0"/>
                </a:tc>
              </a:tr>
              <a:tr h="627404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All</a:t>
                      </a:r>
                      <a:endParaRPr lang="en-US" sz="23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3,947</a:t>
                      </a:r>
                      <a:endParaRPr lang="en-US" sz="23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4,621</a:t>
                      </a:r>
                      <a:endParaRPr lang="en-US" sz="23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$5 million</a:t>
                      </a:r>
                    </a:p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AFRI grant</a:t>
                      </a:r>
                      <a:endParaRPr lang="en-US" sz="2300" b="1" dirty="0">
                        <a:solidFill>
                          <a:srgbClr val="244270"/>
                        </a:solidFill>
                      </a:endParaRPr>
                    </a:p>
                  </a:txBody>
                  <a:tcPr marL="320040" marR="0" marT="0" marB="0"/>
                </a:tc>
              </a:tr>
            </a:tbl>
          </a:graphicData>
        </a:graphic>
      </p:graphicFrame>
      <p:pic>
        <p:nvPicPr>
          <p:cNvPr id="5" name="Picture 4" descr="MSU_feed_inta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193" y="0"/>
            <a:ext cx="2014815" cy="1340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71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RFI genomic evaluation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Feed intakes from research cows already adjusted for phenotypic correlations with milk net energy, metabolic body weight </a:t>
            </a:r>
            <a:r>
              <a:rPr lang="en-US" sz="2600" dirty="0" smtClean="0">
                <a:solidFill>
                  <a:srgbClr val="00523C"/>
                </a:solidFill>
              </a:rPr>
              <a:t>(BW)</a:t>
            </a:r>
            <a:r>
              <a:rPr lang="en-US" sz="2600" dirty="0" smtClean="0"/>
              <a:t>, and weight change to get RFI </a:t>
            </a:r>
          </a:p>
          <a:p>
            <a:pPr>
              <a:lnSpc>
                <a:spcPts val="2800"/>
              </a:lnSpc>
              <a:spcAft>
                <a:spcPts val="0"/>
              </a:spcAft>
            </a:pPr>
            <a:r>
              <a:rPr lang="en-US" sz="2600" dirty="0" smtClean="0">
                <a:solidFill>
                  <a:srgbClr val="244270"/>
                </a:solidFill>
              </a:rPr>
              <a:t>Genetic evaluation model:</a:t>
            </a:r>
          </a:p>
          <a:p>
            <a:pPr>
              <a:lnSpc>
                <a:spcPts val="2800"/>
              </a:lnSpc>
              <a:spcAft>
                <a:spcPts val="2400"/>
              </a:spcAft>
              <a:buNone/>
            </a:pPr>
            <a:r>
              <a:rPr lang="en-US" sz="2600" dirty="0" smtClean="0"/>
              <a:t>	RFI = breeding value + permanent environment + herd</a:t>
            </a:r>
            <a:r>
              <a:rPr lang="en-US" sz="1300" dirty="0" smtClean="0">
                <a:latin typeface="Arial Rounded MT Bold"/>
              </a:rPr>
              <a:t> </a:t>
            </a:r>
            <a:r>
              <a:rPr lang="en-US" sz="2600" dirty="0" smtClean="0">
                <a:sym typeface="Symbol"/>
              </a:rPr>
              <a:t></a:t>
            </a:r>
            <a:r>
              <a:rPr lang="en-US" sz="1300" dirty="0" smtClean="0">
                <a:latin typeface="Arial Rounded MT Bold"/>
              </a:rPr>
              <a:t> </a:t>
            </a:r>
            <a:r>
              <a:rPr lang="en-US" sz="2600" dirty="0" smtClean="0">
                <a:sym typeface="Symbol"/>
              </a:rPr>
              <a:t>s</a:t>
            </a:r>
            <a:r>
              <a:rPr lang="en-US" sz="2600" dirty="0" smtClean="0"/>
              <a:t>ire + management group + age-parity + b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(inbreeding) + b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(</a:t>
            </a:r>
            <a:r>
              <a:rPr lang="en-US" sz="2600" dirty="0" err="1" smtClean="0"/>
              <a:t>GPTA</a:t>
            </a:r>
            <a:r>
              <a:rPr lang="en-US" sz="2600" baseline="-25000" dirty="0" err="1" smtClean="0"/>
              <a:t>milk</a:t>
            </a:r>
            <a:r>
              <a:rPr lang="en-US" sz="2600" baseline="-25000" dirty="0" smtClean="0"/>
              <a:t> net energy</a:t>
            </a:r>
            <a:r>
              <a:rPr lang="en-US" sz="2600" dirty="0" smtClean="0"/>
              <a:t> ) + b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(GPTA</a:t>
            </a:r>
            <a:r>
              <a:rPr lang="en-US" sz="2600" baseline="-25000" dirty="0" smtClean="0"/>
              <a:t>BW composite</a:t>
            </a:r>
            <a:r>
              <a:rPr lang="en-US" sz="2600" dirty="0" smtClean="0"/>
              <a:t>)</a:t>
            </a:r>
          </a:p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Remove remaining genetic correlations and include 60 million nongenotyped Holsteins</a:t>
            </a:r>
            <a:endParaRPr lang="en-US" sz="2600" dirty="0" smtClean="0">
              <a:solidFill>
                <a:srgbClr val="244270"/>
              </a:solidFill>
            </a:endParaRPr>
          </a:p>
          <a:p>
            <a:pPr>
              <a:lnSpc>
                <a:spcPts val="2800"/>
              </a:lnSpc>
              <a:spcAft>
                <a:spcPts val="0"/>
              </a:spcAft>
            </a:pPr>
            <a:r>
              <a:rPr lang="en-US" sz="2600" dirty="0" smtClean="0">
                <a:solidFill>
                  <a:srgbClr val="244270"/>
                </a:solidFill>
              </a:rPr>
              <a:t>Genomic model: </a:t>
            </a:r>
          </a:p>
          <a:p>
            <a:pPr>
              <a:lnSpc>
                <a:spcPts val="2800"/>
              </a:lnSpc>
              <a:buNone/>
            </a:pPr>
            <a:r>
              <a:rPr lang="en-US" sz="2600" dirty="0" smtClean="0">
                <a:solidFill>
                  <a:srgbClr val="00FF00"/>
                </a:solidFill>
              </a:rPr>
              <a:t>	</a:t>
            </a:r>
            <a:r>
              <a:rPr lang="en-US" sz="2600" dirty="0" smtClean="0"/>
              <a:t>Predict 1.4 million genotyped Holsteins</a:t>
            </a:r>
          </a:p>
          <a:p>
            <a:pPr>
              <a:lnSpc>
                <a:spcPts val="2800"/>
              </a:lnSpc>
            </a:pPr>
            <a:endParaRPr lang="en-US" sz="2600" dirty="0"/>
          </a:p>
        </p:txBody>
      </p:sp>
      <p:pic>
        <p:nvPicPr>
          <p:cNvPr id="6" name="Picture 2" descr="http://agnewsfeed.com/here/wp-content/uploads/2016/08/extension.psu_.eduanimalsbeefnews2016feeding-holstein-steer-calves-for-the-beef-marketimage_galleryzoom-101921b89849f100d966c865bb8e7dbeb22ac1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0790" y="2"/>
            <a:ext cx="1803218" cy="1201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543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Variance estimates for RFI 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(and SCS)</a:t>
            </a:r>
            <a:endParaRPr lang="en-US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2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8787" y="1532020"/>
          <a:ext cx="8123738" cy="2841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0329"/>
                <a:gridCol w="1042737"/>
                <a:gridCol w="1780672"/>
              </a:tblGrid>
              <a:tr h="65532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Parameter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RFI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SCS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/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Heritability (%)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tabLst>
                          <a:tab pos="457200" algn="dec"/>
                        </a:tabLst>
                      </a:pPr>
                      <a:r>
                        <a:rPr lang="en-US" sz="2700" b="1" dirty="0" smtClean="0"/>
                        <a:t>	14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tabLst>
                          <a:tab pos="822960" algn="dec"/>
                        </a:tabLst>
                      </a:pPr>
                      <a:r>
                        <a:rPr lang="en-US" sz="2700" b="1" dirty="0" smtClean="0"/>
                        <a:t>	16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Repeatability (%)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tabLst>
                          <a:tab pos="457200" algn="dec"/>
                        </a:tabLst>
                      </a:pPr>
                      <a:r>
                        <a:rPr lang="en-US" sz="2700" b="1" dirty="0" smtClean="0"/>
                        <a:t>	24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tabLst>
                          <a:tab pos="822960" algn="dec"/>
                        </a:tabLst>
                      </a:pPr>
                      <a:r>
                        <a:rPr lang="en-US" sz="2700" b="1" dirty="0" smtClean="0"/>
                        <a:t>	35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Phenotypic correlation with yield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tabLst>
                          <a:tab pos="457200" algn="dec"/>
                        </a:tabLst>
                      </a:pPr>
                      <a:r>
                        <a:rPr lang="en-US" sz="2700" b="1" dirty="0" smtClean="0"/>
                        <a:t>	0.00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tabLst>
                          <a:tab pos="822960" algn="dec"/>
                        </a:tabLst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	–</a:t>
                      </a:r>
                      <a:r>
                        <a:rPr lang="en-US" sz="2700" b="1" dirty="0" smtClean="0"/>
                        <a:t>0.10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546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 smtClean="0"/>
                        <a:t>Genetic correlation with yield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tabLst>
                          <a:tab pos="457200" algn="dec"/>
                        </a:tabLst>
                      </a:pPr>
                      <a:r>
                        <a:rPr lang="en-US" sz="2700" b="1" dirty="0" smtClean="0"/>
                        <a:t>	0.00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tabLst>
                          <a:tab pos="822960" algn="dec"/>
                        </a:tabLst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	–</a:t>
                      </a:r>
                      <a:r>
                        <a:rPr lang="en-US" sz="2700" b="1" dirty="0" smtClean="0"/>
                        <a:t>0.03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27330" y="4540488"/>
            <a:ext cx="74893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700" b="1" dirty="0" smtClean="0">
                <a:solidFill>
                  <a:srgbClr val="00563F"/>
                </a:solidFill>
              </a:rPr>
              <a:t>SCS provided a 2nd trait with similar properties, which allowed genomic predictions from research cows to be compared with national SCS predictions</a:t>
            </a:r>
            <a:endParaRPr lang="en-US" sz="2700" b="1" dirty="0">
              <a:solidFill>
                <a:srgbClr val="00563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68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 data vs. other trait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23473"/>
            <a:ext cx="8229600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Top 100 </a:t>
            </a:r>
            <a:r>
              <a:rPr lang="en-US" dirty="0" smtClean="0">
                <a:solidFill>
                  <a:srgbClr val="006600"/>
                </a:solidFill>
              </a:rPr>
              <a:t>progeny-tested</a:t>
            </a:r>
            <a:r>
              <a:rPr lang="en-US" dirty="0" smtClean="0">
                <a:solidFill>
                  <a:srgbClr val="BA0000"/>
                </a:solidFill>
              </a:rPr>
              <a:t> </a:t>
            </a:r>
            <a:r>
              <a:rPr lang="en-US" dirty="0" smtClean="0"/>
              <a:t>Holstein bulls for NM$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Average 739 milk daughters, &lt;0.1 RFI daughters</a:t>
            </a:r>
          </a:p>
          <a:p>
            <a:pPr lvl="1">
              <a:spcAft>
                <a:spcPts val="4800"/>
              </a:spcAft>
            </a:pPr>
            <a:r>
              <a:rPr lang="en-US" dirty="0" smtClean="0"/>
              <a:t>GREL averages </a:t>
            </a:r>
            <a:r>
              <a:rPr lang="en-US" dirty="0" smtClean="0">
                <a:solidFill>
                  <a:srgbClr val="244270"/>
                </a:solidFill>
              </a:rPr>
              <a:t>94%</a:t>
            </a:r>
            <a:r>
              <a:rPr lang="en-US" dirty="0" smtClean="0"/>
              <a:t> milk, </a:t>
            </a:r>
            <a:r>
              <a:rPr lang="en-US" dirty="0" smtClean="0">
                <a:solidFill>
                  <a:srgbClr val="244270"/>
                </a:solidFill>
              </a:rPr>
              <a:t>89%</a:t>
            </a:r>
            <a:r>
              <a:rPr lang="en-US" dirty="0" smtClean="0"/>
              <a:t> NM$, </a:t>
            </a:r>
            <a:r>
              <a:rPr lang="en-US" dirty="0" smtClean="0">
                <a:solidFill>
                  <a:srgbClr val="244270"/>
                </a:solidFill>
              </a:rPr>
              <a:t>16%</a:t>
            </a:r>
            <a:r>
              <a:rPr lang="en-US" dirty="0" smtClean="0"/>
              <a:t> RFI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Top 100 </a:t>
            </a:r>
            <a:r>
              <a:rPr lang="en-US" dirty="0" smtClean="0">
                <a:solidFill>
                  <a:srgbClr val="006600"/>
                </a:solidFill>
              </a:rPr>
              <a:t>young</a:t>
            </a:r>
            <a:r>
              <a:rPr lang="en-US" dirty="0" smtClean="0"/>
              <a:t> Holstein bulls for NM$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GREL averages </a:t>
            </a:r>
            <a:r>
              <a:rPr lang="en-US" dirty="0" smtClean="0">
                <a:solidFill>
                  <a:srgbClr val="244270"/>
                </a:solidFill>
              </a:rPr>
              <a:t>75%</a:t>
            </a:r>
            <a:r>
              <a:rPr lang="en-US" dirty="0" smtClean="0"/>
              <a:t> milk, </a:t>
            </a:r>
            <a:r>
              <a:rPr lang="en-US" dirty="0" smtClean="0">
                <a:solidFill>
                  <a:srgbClr val="244270"/>
                </a:solidFill>
              </a:rPr>
              <a:t>71%</a:t>
            </a:r>
            <a:r>
              <a:rPr lang="en-US" dirty="0" smtClean="0"/>
              <a:t> NM$, </a:t>
            </a:r>
            <a:r>
              <a:rPr lang="en-US" dirty="0" smtClean="0">
                <a:solidFill>
                  <a:srgbClr val="244270"/>
                </a:solidFill>
              </a:rPr>
              <a:t>12%</a:t>
            </a:r>
            <a:r>
              <a:rPr lang="en-US" dirty="0" smtClean="0"/>
              <a:t> RFI</a:t>
            </a:r>
          </a:p>
          <a:p>
            <a:pPr lvl="1"/>
            <a:r>
              <a:rPr lang="en-US" dirty="0" smtClean="0"/>
              <a:t>REL</a:t>
            </a:r>
            <a:r>
              <a:rPr lang="en-US" baseline="-25000" dirty="0" smtClean="0"/>
              <a:t>PA</a:t>
            </a:r>
            <a:r>
              <a:rPr lang="en-US" dirty="0" smtClean="0"/>
              <a:t> averages 35% milk, 33% NM$, 3% RFI</a:t>
            </a:r>
            <a:endParaRPr lang="en-US" dirty="0"/>
          </a:p>
        </p:txBody>
      </p:sp>
      <p:pic>
        <p:nvPicPr>
          <p:cNvPr id="7" name="Picture 2" descr="CABRIO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0730" y="1"/>
            <a:ext cx="1673270" cy="119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39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Gestation length</a:t>
            </a:r>
          </a:p>
          <a:p>
            <a:r>
              <a:rPr lang="en-US" dirty="0" smtClean="0"/>
              <a:t>Adjustments for expected future inbreeding (EFI) used since 2005 and </a:t>
            </a:r>
            <a:r>
              <a:rPr lang="en-US" dirty="0" err="1" smtClean="0"/>
              <a:t>heterosis</a:t>
            </a:r>
            <a:r>
              <a:rPr lang="en-US" dirty="0" smtClean="0"/>
              <a:t> used since 2007: Examples </a:t>
            </a:r>
          </a:p>
          <a:p>
            <a:r>
              <a:rPr lang="en-US" dirty="0" smtClean="0"/>
              <a:t>Genomic evaluations for crossbred animals</a:t>
            </a:r>
          </a:p>
          <a:p>
            <a:r>
              <a:rPr lang="en-US" dirty="0" smtClean="0"/>
              <a:t>Residual feed intake (</a:t>
            </a:r>
            <a:r>
              <a:rPr lang="en-US" dirty="0" smtClean="0">
                <a:solidFill>
                  <a:srgbClr val="006600"/>
                </a:solidFill>
              </a:rPr>
              <a:t>RFI</a:t>
            </a:r>
            <a:r>
              <a:rPr lang="en-US" dirty="0" smtClean="0"/>
              <a:t>) as a new trait for Holsteins</a:t>
            </a:r>
          </a:p>
          <a:p>
            <a:pPr lvl="1"/>
            <a:r>
              <a:rPr lang="en-US" dirty="0" smtClean="0"/>
              <a:t>Data included, models, and parameters</a:t>
            </a:r>
          </a:p>
          <a:p>
            <a:pPr lvl="1"/>
            <a:r>
              <a:rPr lang="en-US" dirty="0" smtClean="0"/>
              <a:t>Reliability of predictions</a:t>
            </a:r>
          </a:p>
          <a:p>
            <a:pPr lvl="1"/>
            <a:r>
              <a:rPr lang="en-US" dirty="0" smtClean="0"/>
              <a:t>Economic value of feed saved</a:t>
            </a:r>
          </a:p>
          <a:p>
            <a:pPr lvl="1"/>
            <a:r>
              <a:rPr lang="en-US" dirty="0" smtClean="0"/>
              <a:t>Reporting of feed intake evaluations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Computed vs. actual GREL for 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8229600" cy="5029200"/>
          </a:xfrm>
        </p:spPr>
        <p:txBody>
          <a:bodyPr/>
          <a:lstStyle/>
          <a:p>
            <a:pPr>
              <a:spcAft>
                <a:spcPts val="4800"/>
              </a:spcAft>
            </a:pPr>
            <a:r>
              <a:rPr lang="en-US" dirty="0" smtClean="0"/>
              <a:t>Expected genomic reliability (GREL) was</a:t>
            </a:r>
            <a:r>
              <a:rPr lang="en-US" dirty="0" smtClean="0">
                <a:solidFill>
                  <a:srgbClr val="BA0000"/>
                </a:solidFill>
              </a:rPr>
              <a:t> 19% </a:t>
            </a:r>
            <a:r>
              <a:rPr lang="en-US" dirty="0" smtClean="0"/>
              <a:t>for both RFI and SCS</a:t>
            </a:r>
          </a:p>
          <a:p>
            <a:pPr>
              <a:spcAft>
                <a:spcPts val="4800"/>
              </a:spcAft>
            </a:pPr>
            <a:r>
              <a:rPr lang="en-US" dirty="0" smtClean="0"/>
              <a:t>SCS GPTA was correlated by only 0.39 for national vs. research-cow reference data </a:t>
            </a:r>
          </a:p>
          <a:p>
            <a:pPr>
              <a:spcAft>
                <a:spcPts val="4800"/>
              </a:spcAft>
            </a:pPr>
            <a:r>
              <a:rPr lang="en-US" dirty="0" smtClean="0"/>
              <a:t>Observed GREL of SCS was (0.39)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 72% = </a:t>
            </a:r>
            <a:r>
              <a:rPr lang="en-US" dirty="0" smtClean="0">
                <a:solidFill>
                  <a:srgbClr val="BA0000"/>
                </a:solidFill>
              </a:rPr>
              <a:t>11%</a:t>
            </a:r>
          </a:p>
          <a:p>
            <a:pPr>
              <a:spcAft>
                <a:spcPts val="4800"/>
              </a:spcAft>
            </a:pPr>
            <a:r>
              <a:rPr lang="en-US" dirty="0" smtClean="0"/>
              <a:t>RFI GREL was discounted to agree with </a:t>
            </a:r>
            <a:r>
              <a:rPr lang="en-US" dirty="0" err="1" smtClean="0"/>
              <a:t>Var</a:t>
            </a:r>
            <a:r>
              <a:rPr lang="en-US" dirty="0" smtClean="0"/>
              <a:t>(PTA) for RFI and observed GREL of SCS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16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values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55613" y="1371601"/>
          <a:ext cx="8226426" cy="34024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7656"/>
                <a:gridCol w="1797269"/>
                <a:gridCol w="1529255"/>
                <a:gridCol w="1272246"/>
              </a:tblGrid>
              <a:tr h="767082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100" b="1" dirty="0" smtClean="0">
                          <a:solidFill>
                            <a:srgbClr val="244270"/>
                          </a:solidFill>
                        </a:rPr>
                        <a:t>Statistic</a:t>
                      </a:r>
                      <a:endParaRPr lang="en-US" sz="21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2743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100" b="1" dirty="0" smtClean="0">
                          <a:solidFill>
                            <a:srgbClr val="244270"/>
                          </a:solidFill>
                        </a:rPr>
                        <a:t>Milk production 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100" b="1" dirty="0" smtClean="0">
                          <a:solidFill>
                            <a:srgbClr val="244270"/>
                          </a:solidFill>
                        </a:rPr>
                        <a:t>(3.5% F,</a:t>
                      </a:r>
                      <a:r>
                        <a:rPr lang="en-US" sz="2100" b="1" baseline="0" dirty="0" smtClean="0">
                          <a:solidFill>
                            <a:srgbClr val="244270"/>
                          </a:solidFill>
                        </a:rPr>
                        <a:t> 3.0% P)</a:t>
                      </a:r>
                      <a:endParaRPr lang="en-US" sz="21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2743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100" b="1" dirty="0" smtClean="0">
                          <a:solidFill>
                            <a:srgbClr val="244270"/>
                          </a:solidFill>
                        </a:rPr>
                        <a:t>Dry matter intake</a:t>
                      </a:r>
                      <a:endParaRPr lang="en-US" sz="21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2743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100" b="1" dirty="0" smtClean="0">
                          <a:solidFill>
                            <a:srgbClr val="244270"/>
                          </a:solidFill>
                        </a:rPr>
                        <a:t>Residual feed intake</a:t>
                      </a:r>
                      <a:endParaRPr lang="en-US" sz="21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27432" anchor="b"/>
                </a:tc>
              </a:tr>
              <a:tr h="430417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Lactation mean  </a:t>
                      </a:r>
                      <a:r>
                        <a:rPr lang="en-US" sz="2100" b="1" dirty="0" smtClean="0">
                          <a:solidFill>
                            <a:srgbClr val="00563F"/>
                          </a:solidFill>
                        </a:rPr>
                        <a:t>(lb/lactation)</a:t>
                      </a:r>
                      <a:endParaRPr lang="en-US" sz="21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25,000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16,600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0</a:t>
                      </a:r>
                      <a:endParaRPr lang="en-US" sz="2100" b="1" dirty="0"/>
                    </a:p>
                  </a:txBody>
                  <a:tcPr marL="0" marR="0" marT="0" marB="0"/>
                </a:tc>
              </a:tr>
              <a:tr h="430417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Lactation SD </a:t>
                      </a:r>
                      <a:r>
                        <a:rPr lang="en-US" sz="2100" b="1" dirty="0" smtClean="0">
                          <a:solidFill>
                            <a:srgbClr val="00563F"/>
                          </a:solidFill>
                        </a:rPr>
                        <a:t>(lb/lactation)</a:t>
                      </a:r>
                      <a:endParaRPr lang="en-US" sz="21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2,900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2,750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1,130</a:t>
                      </a:r>
                      <a:endParaRPr lang="en-US" sz="2100" b="1" dirty="0"/>
                    </a:p>
                  </a:txBody>
                  <a:tcPr marL="0" marR="0" marT="0" marB="0"/>
                </a:tc>
              </a:tr>
              <a:tr h="430417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Price/lb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$0.17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$0.12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$0.12</a:t>
                      </a:r>
                      <a:endParaRPr lang="en-US" sz="2100" b="1" dirty="0"/>
                    </a:p>
                  </a:txBody>
                  <a:tcPr marL="0" marR="0" marT="0" marB="0"/>
                </a:tc>
              </a:tr>
              <a:tr h="430417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Mean income or cost/lactation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$4,250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</a:t>
                      </a:r>
                      <a:r>
                        <a:rPr lang="en-US" sz="2100" b="1" dirty="0" smtClean="0"/>
                        <a:t>$1,992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0</a:t>
                      </a:r>
                      <a:endParaRPr lang="en-US" sz="2100" b="1" dirty="0"/>
                    </a:p>
                  </a:txBody>
                  <a:tcPr marL="0" marR="0" marT="0" marB="0"/>
                </a:tc>
              </a:tr>
              <a:tr h="430417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Lifetime value/lb </a:t>
                      </a:r>
                      <a:r>
                        <a:rPr lang="en-US" sz="2100" b="1" dirty="0" smtClean="0">
                          <a:solidFill>
                            <a:srgbClr val="00563F"/>
                          </a:solidFill>
                        </a:rPr>
                        <a:t>(2.8 lactations)</a:t>
                      </a:r>
                      <a:endParaRPr lang="en-US" sz="21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$0.253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</a:t>
                      </a:r>
                      <a:r>
                        <a:rPr lang="en-US" sz="2100" b="1" dirty="0" smtClean="0"/>
                        <a:t>$0.336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</a:t>
                      </a:r>
                      <a:r>
                        <a:rPr lang="en-US" sz="2100" b="1" dirty="0" smtClean="0"/>
                        <a:t>$0.336</a:t>
                      </a:r>
                    </a:p>
                  </a:txBody>
                  <a:tcPr marL="0" marR="0" marT="0" marB="0"/>
                </a:tc>
              </a:tr>
              <a:tr h="48325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Relative value </a:t>
                      </a:r>
                      <a:r>
                        <a:rPr lang="en-US" sz="2100" b="1" dirty="0" smtClean="0">
                          <a:solidFill>
                            <a:srgbClr val="00563F"/>
                          </a:solidFill>
                        </a:rPr>
                        <a:t>(% of NM$)</a:t>
                      </a:r>
                      <a:endParaRPr lang="en-US" sz="21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100" b="1" dirty="0" smtClean="0"/>
                        <a:t>36%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</a:t>
                      </a:r>
                      <a:r>
                        <a:rPr lang="en-US" sz="2100" b="1" dirty="0" smtClean="0"/>
                        <a:t>16%</a:t>
                      </a:r>
                      <a:endParaRPr lang="en-US" sz="2100" b="1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3553" y="4939185"/>
            <a:ext cx="8138160" cy="1179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0312" indent="-210312">
              <a:lnSpc>
                <a:spcPts val="2300"/>
              </a:lnSpc>
              <a:buFont typeface="Symbol" pitchFamily="18" charset="2"/>
              <a:buChar char="·"/>
            </a:pPr>
            <a:r>
              <a:rPr lang="en-US" sz="2100" b="1" dirty="0" smtClean="0">
                <a:solidFill>
                  <a:srgbClr val="244270"/>
                </a:solidFill>
              </a:rPr>
              <a:t>Economic values for milk and BW continue to subtract correlated feed consumption</a:t>
            </a:r>
          </a:p>
          <a:p>
            <a:pPr marL="210312" indent="-210312">
              <a:lnSpc>
                <a:spcPts val="2300"/>
              </a:lnSpc>
              <a:buFont typeface="Symbol" pitchFamily="18" charset="2"/>
              <a:buChar char="·"/>
            </a:pPr>
            <a:endParaRPr lang="en-US" sz="2100" b="1" dirty="0" smtClean="0">
              <a:solidFill>
                <a:srgbClr val="244270"/>
              </a:solidFill>
            </a:endParaRPr>
          </a:p>
          <a:p>
            <a:pPr marL="210312" indent="-210312">
              <a:lnSpc>
                <a:spcPts val="2300"/>
              </a:lnSpc>
              <a:buFont typeface="Symbol" pitchFamily="18" charset="2"/>
              <a:buChar char="·"/>
            </a:pPr>
            <a:r>
              <a:rPr lang="en-US" sz="2100" b="1" dirty="0" smtClean="0">
                <a:solidFill>
                  <a:srgbClr val="244270"/>
                </a:solidFill>
              </a:rPr>
              <a:t>Subtraction of expected feed intake from milk yield is the “net” in NM$</a:t>
            </a:r>
          </a:p>
        </p:txBody>
      </p:sp>
      <p:pic>
        <p:nvPicPr>
          <p:cNvPr id="7" name="Picture 6" descr="dol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0372" y="1"/>
            <a:ext cx="923635" cy="923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progress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4200"/>
              </a:spcAft>
            </a:pPr>
            <a:r>
              <a:rPr lang="en-US" dirty="0" smtClean="0"/>
              <a:t>Higher reliability for other traits than for RFI because of more records </a:t>
            </a:r>
            <a:endParaRPr lang="en-US" sz="2400" dirty="0" smtClean="0"/>
          </a:p>
          <a:p>
            <a:pPr lvl="1">
              <a:spcAft>
                <a:spcPts val="4200"/>
              </a:spcAft>
            </a:pPr>
            <a:r>
              <a:rPr lang="en-US" sz="2400" dirty="0" smtClean="0"/>
              <a:t>REL</a:t>
            </a:r>
            <a:r>
              <a:rPr lang="en-US" sz="2400" baseline="-25000" dirty="0" smtClean="0"/>
              <a:t>NM$</a:t>
            </a:r>
            <a:r>
              <a:rPr lang="en-US" sz="2400" dirty="0" smtClean="0"/>
              <a:t> averages </a:t>
            </a:r>
            <a:r>
              <a:rPr lang="en-US" sz="2400" dirty="0" smtClean="0">
                <a:solidFill>
                  <a:srgbClr val="244270"/>
                </a:solidFill>
              </a:rPr>
              <a:t>75%</a:t>
            </a:r>
            <a:r>
              <a:rPr lang="en-US" sz="2400" dirty="0" smtClean="0">
                <a:solidFill>
                  <a:srgbClr val="00523C"/>
                </a:solidFill>
              </a:rPr>
              <a:t> </a:t>
            </a:r>
            <a:r>
              <a:rPr lang="en-US" sz="2400" dirty="0" smtClean="0"/>
              <a:t>for young and </a:t>
            </a:r>
            <a:r>
              <a:rPr lang="en-US" sz="2400" dirty="0" smtClean="0">
                <a:solidFill>
                  <a:srgbClr val="244270"/>
                </a:solidFill>
              </a:rPr>
              <a:t>91%</a:t>
            </a:r>
            <a:r>
              <a:rPr lang="en-US" sz="2400" dirty="0" smtClean="0">
                <a:solidFill>
                  <a:srgbClr val="00523C"/>
                </a:solidFill>
              </a:rPr>
              <a:t> </a:t>
            </a:r>
            <a:r>
              <a:rPr lang="en-US" sz="2400" dirty="0" smtClean="0"/>
              <a:t>for proven bulls</a:t>
            </a:r>
          </a:p>
          <a:p>
            <a:pPr lvl="1">
              <a:spcAft>
                <a:spcPts val="4200"/>
              </a:spcAft>
            </a:pPr>
            <a:r>
              <a:rPr lang="en-US" sz="2400" dirty="0" smtClean="0"/>
              <a:t>REL</a:t>
            </a:r>
            <a:r>
              <a:rPr lang="en-US" sz="2400" baseline="-25000" dirty="0" smtClean="0"/>
              <a:t>RFI</a:t>
            </a:r>
            <a:r>
              <a:rPr lang="en-US" sz="2400" dirty="0" smtClean="0"/>
              <a:t> averages </a:t>
            </a:r>
            <a:r>
              <a:rPr lang="en-US" sz="2400" dirty="0" smtClean="0">
                <a:solidFill>
                  <a:srgbClr val="244270"/>
                </a:solidFill>
                <a:latin typeface="Arial Narrow"/>
              </a:rPr>
              <a:t>~</a:t>
            </a:r>
            <a:r>
              <a:rPr lang="en-US" sz="2400" dirty="0" smtClean="0">
                <a:solidFill>
                  <a:srgbClr val="244270"/>
                </a:solidFill>
              </a:rPr>
              <a:t>12% </a:t>
            </a:r>
            <a:r>
              <a:rPr lang="en-US" sz="2400" dirty="0" smtClean="0"/>
              <a:t>for young and </a:t>
            </a:r>
            <a:r>
              <a:rPr lang="en-US" sz="2400" dirty="0" smtClean="0">
                <a:solidFill>
                  <a:srgbClr val="244270"/>
                </a:solidFill>
              </a:rPr>
              <a:t>16%</a:t>
            </a:r>
            <a:r>
              <a:rPr lang="en-US" sz="2400" dirty="0" smtClean="0"/>
              <a:t> for proven bulls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Progress for lifetime profit may be only</a:t>
            </a:r>
            <a:r>
              <a:rPr lang="en-US" dirty="0" smtClean="0">
                <a:solidFill>
                  <a:srgbClr val="BA0000"/>
                </a:solidFill>
              </a:rPr>
              <a:t> 1.01 </a:t>
            </a:r>
            <a:r>
              <a:rPr lang="en-US" dirty="0" smtClean="0"/>
              <a:t>times or </a:t>
            </a:r>
            <a:r>
              <a:rPr lang="en-US" dirty="0" smtClean="0">
                <a:solidFill>
                  <a:srgbClr val="BA0000"/>
                </a:solidFill>
              </a:rPr>
              <a:t>1% </a:t>
            </a:r>
            <a:r>
              <a:rPr lang="en-US" dirty="0" smtClean="0"/>
              <a:t>faster than current NM$ progress, but the extra gain is worth </a:t>
            </a:r>
            <a:r>
              <a:rPr lang="en-US" dirty="0" smtClean="0">
                <a:solidFill>
                  <a:srgbClr val="008C00"/>
                </a:solidFill>
              </a:rPr>
              <a:t>$4.5 million</a:t>
            </a:r>
            <a:r>
              <a:rPr lang="en-US" dirty="0" smtClean="0"/>
              <a:t> per year to the U.S. dairy industry</a:t>
            </a:r>
          </a:p>
          <a:p>
            <a:endParaRPr lang="en-US" dirty="0"/>
          </a:p>
        </p:txBody>
      </p:sp>
      <p:pic>
        <p:nvPicPr>
          <p:cNvPr id="5" name="Picture 4" descr="Supers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0"/>
            <a:ext cx="1403648" cy="1006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feed efficiency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900"/>
              </a:lnSpc>
            </a:pPr>
            <a:r>
              <a:rPr lang="en-US" sz="2600" dirty="0" smtClean="0"/>
              <a:t>Feed efficiency expected from yield and weight</a:t>
            </a:r>
          </a:p>
          <a:p>
            <a:pPr lvl="1">
              <a:lnSpc>
                <a:spcPts val="2900"/>
              </a:lnSpc>
              <a:buClr>
                <a:schemeClr val="tx1"/>
              </a:buClr>
            </a:pPr>
            <a:r>
              <a:rPr lang="en-US" sz="2600" dirty="0" smtClean="0">
                <a:solidFill>
                  <a:srgbClr val="008C00"/>
                </a:solidFill>
              </a:rPr>
              <a:t>FE$</a:t>
            </a:r>
            <a:r>
              <a:rPr lang="en-US" sz="2600" dirty="0" smtClean="0"/>
              <a:t> = (1 – 0.45) </a:t>
            </a:r>
            <a:r>
              <a:rPr lang="en-US" sz="2600" dirty="0" smtClean="0">
                <a:solidFill>
                  <a:srgbClr val="008C00"/>
                </a:solidFill>
              </a:rPr>
              <a:t>MFP$</a:t>
            </a:r>
            <a:r>
              <a:rPr lang="en-US" sz="2600" dirty="0" smtClean="0"/>
              <a:t> – $0.31 </a:t>
            </a:r>
            <a:r>
              <a:rPr lang="en-US" sz="2600" dirty="0" smtClean="0">
                <a:sym typeface="Symbol"/>
              </a:rPr>
              <a:t> </a:t>
            </a:r>
            <a:r>
              <a:rPr lang="en-US" sz="2600" dirty="0" smtClean="0"/>
              <a:t>40 </a:t>
            </a:r>
            <a:r>
              <a:rPr lang="en-US" sz="2600" dirty="0" smtClean="0">
                <a:sym typeface="Symbol"/>
              </a:rPr>
              <a:t></a:t>
            </a:r>
            <a:r>
              <a:rPr lang="en-US" sz="2600" dirty="0" smtClean="0"/>
              <a:t> BWC</a:t>
            </a:r>
          </a:p>
          <a:p>
            <a:pPr lvl="1">
              <a:lnSpc>
                <a:spcPts val="2900"/>
              </a:lnSpc>
            </a:pPr>
            <a:r>
              <a:rPr lang="en-US" sz="2600" dirty="0" smtClean="0"/>
              <a:t>Current definition used in TPI </a:t>
            </a:r>
          </a:p>
          <a:p>
            <a:pPr lvl="1">
              <a:lnSpc>
                <a:spcPts val="2900"/>
              </a:lnSpc>
              <a:spcAft>
                <a:spcPts val="4800"/>
              </a:spcAft>
            </a:pPr>
            <a:r>
              <a:rPr lang="en-US" sz="2600" dirty="0" smtClean="0"/>
              <a:t>New </a:t>
            </a:r>
            <a:r>
              <a:rPr lang="en-US" sz="2600" dirty="0" smtClean="0">
                <a:solidFill>
                  <a:srgbClr val="008C00"/>
                </a:solidFill>
              </a:rPr>
              <a:t>FE$</a:t>
            </a:r>
            <a:r>
              <a:rPr lang="en-US" sz="2600" dirty="0" smtClean="0"/>
              <a:t> = </a:t>
            </a:r>
            <a:r>
              <a:rPr lang="en-US" sz="2600" dirty="0" smtClean="0">
                <a:solidFill>
                  <a:srgbClr val="008C00"/>
                </a:solidFill>
              </a:rPr>
              <a:t>FE$</a:t>
            </a:r>
            <a:r>
              <a:rPr lang="en-US" sz="2600" dirty="0" smtClean="0"/>
              <a:t> – $0.12 </a:t>
            </a:r>
            <a:r>
              <a:rPr lang="en-US" sz="2600" dirty="0" smtClean="0">
                <a:sym typeface="Symbol"/>
              </a:rPr>
              <a:t></a:t>
            </a:r>
            <a:r>
              <a:rPr lang="en-US" sz="2600" dirty="0" smtClean="0"/>
              <a:t> 2.8 lactations </a:t>
            </a:r>
            <a:r>
              <a:rPr lang="en-US" sz="2600" dirty="0" smtClean="0">
                <a:sym typeface="Symbol"/>
              </a:rPr>
              <a:t></a:t>
            </a:r>
            <a:r>
              <a:rPr lang="en-US" sz="2600" dirty="0" smtClean="0"/>
              <a:t> 305 </a:t>
            </a:r>
            <a:r>
              <a:rPr lang="en-US" sz="2600" dirty="0" smtClean="0">
                <a:sym typeface="Symbol"/>
              </a:rPr>
              <a:t>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8C00"/>
                </a:solidFill>
              </a:rPr>
              <a:t>RFI lb/d</a:t>
            </a:r>
          </a:p>
          <a:p>
            <a:pPr>
              <a:lnSpc>
                <a:spcPts val="2900"/>
              </a:lnSpc>
            </a:pPr>
            <a:r>
              <a:rPr lang="en-US" sz="2600" dirty="0" smtClean="0"/>
              <a:t>Feed saved</a:t>
            </a:r>
            <a:r>
              <a:rPr lang="en-US" sz="2600" dirty="0" smtClean="0">
                <a:solidFill>
                  <a:srgbClr val="00523C"/>
                </a:solidFill>
              </a:rPr>
              <a:t> (used in AUS)</a:t>
            </a:r>
          </a:p>
          <a:p>
            <a:pPr lvl="1">
              <a:lnSpc>
                <a:spcPts val="2900"/>
              </a:lnSpc>
              <a:buClr>
                <a:schemeClr val="tx1"/>
              </a:buClr>
            </a:pPr>
            <a:r>
              <a:rPr lang="en-US" sz="2600" dirty="0" smtClean="0">
                <a:solidFill>
                  <a:srgbClr val="008C00"/>
                </a:solidFill>
              </a:rPr>
              <a:t>FS lb/lactation </a:t>
            </a:r>
            <a:r>
              <a:rPr lang="en-US" sz="2600" dirty="0" smtClean="0"/>
              <a:t>= –305 </a:t>
            </a:r>
            <a:r>
              <a:rPr lang="en-US" sz="2600" dirty="0" smtClean="0">
                <a:sym typeface="Symbol"/>
              </a:rPr>
              <a:t> </a:t>
            </a:r>
            <a:r>
              <a:rPr lang="en-US" sz="2600" dirty="0" smtClean="0"/>
              <a:t>RFI lb/d – 0.20 </a:t>
            </a:r>
            <a:r>
              <a:rPr lang="en-US" sz="2600" dirty="0" smtClean="0">
                <a:sym typeface="Symbol"/>
              </a:rPr>
              <a:t> </a:t>
            </a:r>
            <a:r>
              <a:rPr lang="en-US" sz="2600" dirty="0" smtClean="0"/>
              <a:t>40 </a:t>
            </a:r>
            <a:r>
              <a:rPr lang="en-US" sz="2600" dirty="0" smtClean="0">
                <a:sym typeface="Symbol"/>
              </a:rPr>
              <a:t> </a:t>
            </a:r>
            <a:r>
              <a:rPr lang="en-US" sz="2600" dirty="0" smtClean="0"/>
              <a:t>BWC</a:t>
            </a:r>
          </a:p>
          <a:p>
            <a:pPr lvl="1">
              <a:lnSpc>
                <a:spcPts val="2900"/>
              </a:lnSpc>
              <a:buClr>
                <a:schemeClr val="tx1"/>
              </a:buClr>
            </a:pPr>
            <a:r>
              <a:rPr lang="en-US" sz="2600" dirty="0" smtClean="0">
                <a:solidFill>
                  <a:srgbClr val="008C00"/>
                </a:solidFill>
              </a:rPr>
              <a:t>FS$</a:t>
            </a:r>
            <a:r>
              <a:rPr lang="en-US" sz="2600" dirty="0" smtClean="0"/>
              <a:t> = –$0.12 </a:t>
            </a:r>
            <a:r>
              <a:rPr lang="en-US" sz="2600" dirty="0" smtClean="0">
                <a:sym typeface="Symbol"/>
              </a:rPr>
              <a:t> </a:t>
            </a:r>
            <a:r>
              <a:rPr lang="en-US" sz="2600" dirty="0" smtClean="0"/>
              <a:t>2.8 lactations </a:t>
            </a:r>
            <a:r>
              <a:rPr lang="en-US" sz="2600" dirty="0" smtClean="0">
                <a:sym typeface="Symbol"/>
              </a:rPr>
              <a:t> </a:t>
            </a:r>
            <a:r>
              <a:rPr lang="en-US" sz="2600" dirty="0" smtClean="0">
                <a:solidFill>
                  <a:srgbClr val="008C00"/>
                </a:solidFill>
              </a:rPr>
              <a:t>FS lb/lactation</a:t>
            </a:r>
            <a:endParaRPr lang="en-US" sz="2600" dirty="0">
              <a:solidFill>
                <a:srgbClr val="008C00"/>
              </a:solidFill>
            </a:endParaRPr>
          </a:p>
        </p:txBody>
      </p:sp>
      <p:pic>
        <p:nvPicPr>
          <p:cNvPr id="6" name="Picture 5" descr="Weigel_Arment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2970" y="4"/>
            <a:ext cx="1191037" cy="1403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VanRaden DHI feed costs </a:t>
            </a:r>
            <a:r>
              <a:rPr lang="en-US" dirty="0" smtClean="0">
                <a:solidFill>
                  <a:srgbClr val="FFFF00"/>
                </a:solidFill>
              </a:rPr>
              <a:t>(1972)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149351"/>
            <a:ext cx="8001000" cy="5133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>
            <a:off x="3131478" y="2357627"/>
            <a:ext cx="0" cy="648072"/>
          </a:xfrm>
          <a:prstGeom prst="straightConnector1">
            <a:avLst/>
          </a:prstGeom>
          <a:noFill/>
          <a:ln w="44450" cap="sq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3652845" y="2357627"/>
            <a:ext cx="0" cy="648072"/>
          </a:xfrm>
          <a:prstGeom prst="straightConnector1">
            <a:avLst/>
          </a:prstGeom>
          <a:noFill/>
          <a:ln w="44450" cap="sq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4270466" y="2357627"/>
            <a:ext cx="0" cy="648072"/>
          </a:xfrm>
          <a:prstGeom prst="straightConnector1">
            <a:avLst/>
          </a:prstGeom>
          <a:noFill/>
          <a:ln w="44450" cap="sq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Paul’s DHI feed intake records</a:t>
            </a:r>
            <a:r>
              <a:rPr lang="en-US" dirty="0" smtClean="0">
                <a:solidFill>
                  <a:srgbClr val="FFFF00"/>
                </a:solidFill>
              </a:rPr>
              <a:t> (1972)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2584"/>
          <a:stretch>
            <a:fillRect/>
          </a:stretch>
        </p:blipFill>
        <p:spPr bwMode="auto">
          <a:xfrm>
            <a:off x="1115619" y="1090863"/>
            <a:ext cx="6727929" cy="5303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3297382" y="2364509"/>
            <a:ext cx="665018" cy="868219"/>
          </a:xfrm>
          <a:prstGeom prst="straightConnector1">
            <a:avLst/>
          </a:prstGeom>
          <a:noFill/>
          <a:ln w="44450" cap="sq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 feeding cows </a:t>
            </a:r>
            <a:r>
              <a:rPr lang="en-US" dirty="0" smtClean="0">
                <a:solidFill>
                  <a:srgbClr val="FFFF00"/>
                </a:solidFill>
              </a:rPr>
              <a:t>(1974)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C:\Users\paul\AppData\Local\Microsoft\Windows\Temporary Internet Files\Content.Outlook\A0KF8R6M\Paul feeding cows 1973.jpg"/>
          <p:cNvPicPr/>
          <p:nvPr/>
        </p:nvPicPr>
        <p:blipFill>
          <a:blip r:embed="rId2" cstate="print"/>
          <a:srcRect r="13684"/>
          <a:stretch>
            <a:fillRect/>
          </a:stretch>
        </p:blipFill>
        <p:spPr bwMode="auto">
          <a:xfrm>
            <a:off x="457200" y="1556792"/>
            <a:ext cx="394636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paul\AppData\Local\Microsoft\Windows\Temporary Internet Files\Content.Outlook\A0KF8R6M\Bucket milking 1973.jpg"/>
          <p:cNvPicPr/>
          <p:nvPr/>
        </p:nvPicPr>
        <p:blipFill>
          <a:blip r:embed="rId3" cstate="print"/>
          <a:srcRect r="13683"/>
          <a:stretch>
            <a:fillRect/>
          </a:stretch>
        </p:blipFill>
        <p:spPr bwMode="auto">
          <a:xfrm>
            <a:off x="4684294" y="1556792"/>
            <a:ext cx="394635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US genetic evaluations have adjusted for inbreeding since 2005 and </a:t>
            </a:r>
            <a:r>
              <a:rPr lang="en-US" dirty="0" err="1" smtClean="0"/>
              <a:t>heterosis</a:t>
            </a:r>
            <a:r>
              <a:rPr lang="en-US" dirty="0" smtClean="0"/>
              <a:t> since 2007.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Genomic evaluations for crossbreds have been developed and automated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Residual feed intake could get </a:t>
            </a:r>
            <a:r>
              <a:rPr lang="en-US" dirty="0" smtClean="0">
                <a:solidFill>
                  <a:srgbClr val="008C00"/>
                </a:solidFill>
                <a:latin typeface="Arial Narrow"/>
              </a:rPr>
              <a:t>~</a:t>
            </a:r>
            <a:r>
              <a:rPr lang="en-US" dirty="0" smtClean="0">
                <a:solidFill>
                  <a:srgbClr val="008C00"/>
                </a:solidFill>
              </a:rPr>
              <a:t>16% </a:t>
            </a:r>
            <a:r>
              <a:rPr lang="en-US" dirty="0" smtClean="0"/>
              <a:t>of relative emphasis in net merit, but low REL of </a:t>
            </a:r>
            <a:r>
              <a:rPr lang="en-US" dirty="0" smtClean="0">
                <a:solidFill>
                  <a:srgbClr val="008C00"/>
                </a:solidFill>
                <a:latin typeface="Arial Narrow"/>
              </a:rPr>
              <a:t>~</a:t>
            </a:r>
            <a:r>
              <a:rPr lang="en-US" dirty="0" smtClean="0">
                <a:solidFill>
                  <a:srgbClr val="008C00"/>
                </a:solidFill>
              </a:rPr>
              <a:t>12% </a:t>
            </a:r>
            <a:r>
              <a:rPr lang="en-US" dirty="0" smtClean="0"/>
              <a:t>for young animals will limit progress</a:t>
            </a:r>
          </a:p>
        </p:txBody>
      </p:sp>
    </p:spTree>
    <p:extLst>
      <p:ext uri="{BB962C8B-B14F-4D97-AF65-F5344CB8AC3E}">
        <p14:creationId xmlns="" xmlns:p14="http://schemas.microsoft.com/office/powerpoint/2010/main" val="17478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 </a:t>
            </a:r>
            <a:r>
              <a:rPr lang="en-US" dirty="0" smtClean="0">
                <a:solidFill>
                  <a:srgbClr val="FFFF00"/>
                </a:solidFill>
              </a:rPr>
              <a:t>(1)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Mel Tooker and Gary Fok (AGIL) for development of crossbred genomic evaluations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Mike VandeHaar, Rob Tempelman, Jim Liesman, Kent Weigel, Lou Armentano, Erin Connor, and others for managing feed intake data collection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Jeff O’Connell for estimating RFI variance components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George Wiggans for managing genotypes</a:t>
            </a:r>
          </a:p>
          <a:p>
            <a:r>
              <a:rPr lang="en-US" dirty="0" smtClean="0"/>
              <a:t>Last research project of </a:t>
            </a:r>
            <a:r>
              <a:rPr lang="en-US" dirty="0" smtClean="0">
                <a:solidFill>
                  <a:srgbClr val="BA0000"/>
                </a:solidFill>
              </a:rPr>
              <a:t>Jan Wright 1958–2017</a:t>
            </a:r>
          </a:p>
          <a:p>
            <a:endParaRPr lang="en-US" dirty="0"/>
          </a:p>
        </p:txBody>
      </p:sp>
      <p:pic>
        <p:nvPicPr>
          <p:cNvPr id="9" name="Picture 8" descr="Jan_obit_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6237" y="4465676"/>
            <a:ext cx="1152744" cy="1695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 </a:t>
            </a:r>
            <a:r>
              <a:rPr lang="en-US" dirty="0" smtClean="0">
                <a:solidFill>
                  <a:srgbClr val="FFFF00"/>
                </a:solidFill>
              </a:rPr>
              <a:t>(2)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Agriculture and Food Research Initiative Competitive Grant #2011-68004-30340 from USDA National Institute of Food and Agriculture </a:t>
            </a:r>
            <a:r>
              <a:rPr lang="en-US" dirty="0" smtClean="0">
                <a:solidFill>
                  <a:srgbClr val="00523C"/>
                </a:solidFill>
              </a:rPr>
              <a:t>(feed intake funding)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USDA-ARS project 1265-31000-101-00, “Improving Genetic Predictions in Dairy Animals Using Phenotypic and Genomic Information” </a:t>
            </a:r>
            <a:r>
              <a:rPr lang="en-US" dirty="0" smtClean="0">
                <a:solidFill>
                  <a:srgbClr val="00523C"/>
                </a:solidFill>
              </a:rPr>
              <a:t>(AGIL funding)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Council on Dairy Cattle Breeding and its industry suppliers for data</a:t>
            </a:r>
          </a:p>
          <a:p>
            <a:pPr>
              <a:spcAft>
                <a:spcPts val="3600"/>
              </a:spcAft>
            </a:pPr>
            <a:endParaRPr lang="en-US" dirty="0" smtClean="0">
              <a:solidFill>
                <a:srgbClr val="BA0000"/>
              </a:solidFill>
            </a:endParaRPr>
          </a:p>
          <a:p>
            <a:pPr>
              <a:spcAft>
                <a:spcPts val="36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Gestation length for cows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Gestation length PTAs released for bulls and genotyped cows in August 2017</a:t>
            </a:r>
          </a:p>
          <a:p>
            <a:r>
              <a:rPr lang="en-US" dirty="0" smtClean="0"/>
              <a:t>Cow PTAs will be added to format 105, similar to bull PTAs in format 38</a:t>
            </a:r>
          </a:p>
          <a:p>
            <a:r>
              <a:rPr lang="en-US" dirty="0" smtClean="0"/>
              <a:t>Calf gestation length = service sire PTA + cow PTA + service sire breed effect + cow breed effect</a:t>
            </a:r>
          </a:p>
          <a:p>
            <a:r>
              <a:rPr lang="en-US" dirty="0" smtClean="0"/>
              <a:t>Breed averages:</a:t>
            </a:r>
          </a:p>
          <a:p>
            <a:pPr lvl="1"/>
            <a:r>
              <a:rPr lang="en-US" dirty="0" smtClean="0"/>
              <a:t>277 </a:t>
            </a:r>
            <a:r>
              <a:rPr lang="en-US" dirty="0" smtClean="0">
                <a:solidFill>
                  <a:srgbClr val="008C00"/>
                </a:solidFill>
              </a:rPr>
              <a:t>HO</a:t>
            </a:r>
            <a:r>
              <a:rPr lang="en-US" dirty="0" smtClean="0"/>
              <a:t>, 278 </a:t>
            </a:r>
            <a:r>
              <a:rPr lang="en-US" dirty="0" smtClean="0">
                <a:solidFill>
                  <a:srgbClr val="008C00"/>
                </a:solidFill>
              </a:rPr>
              <a:t>JE</a:t>
            </a:r>
            <a:r>
              <a:rPr lang="en-US" dirty="0" smtClean="0"/>
              <a:t>, 281 </a:t>
            </a:r>
            <a:r>
              <a:rPr lang="en-US" dirty="0" smtClean="0">
                <a:solidFill>
                  <a:srgbClr val="008C00"/>
                </a:solidFill>
              </a:rPr>
              <a:t>AY</a:t>
            </a:r>
            <a:r>
              <a:rPr lang="en-US" dirty="0" smtClean="0"/>
              <a:t>, 284 </a:t>
            </a:r>
            <a:r>
              <a:rPr lang="en-US" dirty="0" smtClean="0">
                <a:solidFill>
                  <a:srgbClr val="008C00"/>
                </a:solidFill>
              </a:rPr>
              <a:t>GU</a:t>
            </a:r>
            <a:r>
              <a:rPr lang="en-US" dirty="0" smtClean="0"/>
              <a:t>, and 286 </a:t>
            </a:r>
            <a:r>
              <a:rPr lang="en-US" dirty="0" smtClean="0">
                <a:solidFill>
                  <a:srgbClr val="008C00"/>
                </a:solidFill>
              </a:rPr>
              <a:t>BS</a:t>
            </a:r>
            <a:endParaRPr lang="en-US" dirty="0">
              <a:solidFill>
                <a:srgbClr val="008C00"/>
              </a:solidFill>
            </a:endParaRPr>
          </a:p>
        </p:txBody>
      </p:sp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8038216" y="2"/>
            <a:ext cx="1105785" cy="1052623"/>
            <a:chOff x="0" y="0"/>
            <a:chExt cx="21336" cy="22669"/>
          </a:xfrm>
        </p:grpSpPr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" y="0"/>
              <a:ext cx="21139" cy="19748"/>
            </a:xfrm>
            <a:prstGeom prst="rect">
              <a:avLst/>
            </a:prstGeom>
            <a:noFill/>
          </p:spPr>
        </p:pic>
        <p:sp>
          <p:nvSpPr>
            <p:cNvPr id="217" name="Text Box 2"/>
            <p:cNvSpPr txBox="1">
              <a:spLocks noChangeArrowheads="1"/>
            </p:cNvSpPr>
            <p:nvPr/>
          </p:nvSpPr>
          <p:spPr bwMode="auto">
            <a:xfrm>
              <a:off x="0" y="20320"/>
              <a:ext cx="21336" cy="23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Photo courtesy of GENEX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PTAs are adjusted for inbreeding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363600" y="1098876"/>
          <a:ext cx="8179359" cy="50816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7168"/>
                <a:gridCol w="1897879"/>
                <a:gridCol w="1607736"/>
                <a:gridCol w="1366576"/>
              </a:tblGrid>
              <a:tr h="880533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Trait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Inbreeding depression/1%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Trait value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in</a:t>
                      </a: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</a:rPr>
                        <a:t> NM</a:t>
                      </a: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$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$ Value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/1% F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Milk</a:t>
                      </a:r>
                      <a:endParaRPr lang="en-US" sz="2400" b="1" dirty="0"/>
                    </a:p>
                  </a:txBody>
                  <a:tcPr marL="0" marR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63.9</a:t>
                      </a:r>
                      <a:endParaRPr lang="en-US" sz="2400" b="1" dirty="0"/>
                    </a:p>
                  </a:txBody>
                  <a:tcPr marL="0" marR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0.004</a:t>
                      </a:r>
                      <a:endParaRPr lang="en-US" sz="2400" b="1" dirty="0"/>
                    </a:p>
                  </a:txBody>
                  <a:tcPr marL="0" marR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lang="en-US" sz="2400" b="1" dirty="0" smtClean="0"/>
                        <a:t>	0.3</a:t>
                      </a:r>
                      <a:endParaRPr lang="en-US" sz="2400" b="1" dirty="0"/>
                    </a:p>
                  </a:txBody>
                  <a:tcPr marL="0" marR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Fat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2.37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3.56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8.4</a:t>
                      </a:r>
                      <a:endParaRPr lang="en-US" sz="2400" b="1" dirty="0"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Protein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1.89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3.81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7.2</a:t>
                      </a:r>
                      <a:endParaRPr lang="en-US" sz="2400" b="1" dirty="0"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Productive life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0.26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21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5.5</a:t>
                      </a:r>
                      <a:endParaRPr lang="en-US" sz="2400" b="1" dirty="0"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Somatic cell score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lang="en-US" sz="2400" b="1" dirty="0" smtClean="0"/>
                        <a:t>	0.004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117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0.5</a:t>
                      </a:r>
                      <a:endParaRPr lang="en-US" sz="2400" b="1" dirty="0"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Daughter pregnancy rate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0.13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11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1.4</a:t>
                      </a:r>
                      <a:endParaRPr lang="en-US" sz="2400" b="1" dirty="0"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Cow conception rate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0.16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2.2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0.4</a:t>
                      </a:r>
                      <a:endParaRPr lang="en-US" sz="2400" b="1" dirty="0"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Heifer conception rate</a:t>
                      </a:r>
                      <a:endParaRPr lang="en-US" sz="2400" b="1" dirty="0"/>
                    </a:p>
                  </a:txBody>
                  <a:tcPr marL="0" marR="0" marT="0" marB="0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0.08</a:t>
                      </a:r>
                      <a:endParaRPr lang="en-US" sz="2400" b="1" dirty="0"/>
                    </a:p>
                  </a:txBody>
                  <a:tcPr marL="0" marR="0" marT="0" marB="0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2.2</a:t>
                      </a:r>
                      <a:endParaRPr lang="en-US" sz="2400" b="1" dirty="0"/>
                    </a:p>
                  </a:txBody>
                  <a:tcPr marL="0" marR="0" marT="0" marB="0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0.2</a:t>
                      </a:r>
                      <a:endParaRPr lang="en-US" sz="2400" b="1" dirty="0"/>
                    </a:p>
                  </a:txBody>
                  <a:tcPr marL="0" marR="0" marT="0" marB="0">
                    <a:lnB>
                      <a:noFill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Cow livability</a:t>
                      </a:r>
                      <a:endParaRPr lang="en-US" sz="2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0.08</a:t>
                      </a:r>
                      <a:endParaRPr lang="en-US" sz="2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12</a:t>
                      </a:r>
                      <a:endParaRPr lang="en-US" sz="2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1.0</a:t>
                      </a:r>
                      <a:endParaRPr lang="en-US" sz="2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00523C"/>
                          </a:solidFill>
                        </a:rPr>
                        <a:t>Net merit $</a:t>
                      </a:r>
                      <a:endParaRPr lang="en-US" sz="24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9144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25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	1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25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EFI adjustment for OMan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500"/>
              </a:spcAft>
            </a:pPr>
            <a:r>
              <a:rPr lang="en-US" dirty="0" smtClean="0"/>
              <a:t>Difference of EFI – daughter F = 9.0 – 5.4 = 3.6%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Economic loss (future – past daughters) = 3.6 ($25/1%F) = </a:t>
            </a:r>
            <a:r>
              <a:rPr lang="en-US" dirty="0" smtClean="0">
                <a:solidFill>
                  <a:srgbClr val="B00000"/>
                </a:solidFill>
              </a:rPr>
              <a:t>$90</a:t>
            </a:r>
          </a:p>
          <a:p>
            <a:pPr>
              <a:spcAft>
                <a:spcPts val="1500"/>
              </a:spcAft>
            </a:pPr>
            <a:r>
              <a:rPr lang="en-US" dirty="0" err="1" smtClean="0"/>
              <a:t>OMan’s</a:t>
            </a:r>
            <a:r>
              <a:rPr lang="en-US" dirty="0" smtClean="0"/>
              <a:t> initial NM$ = </a:t>
            </a:r>
            <a:r>
              <a:rPr lang="en-US" dirty="0" smtClean="0">
                <a:solidFill>
                  <a:srgbClr val="008C00"/>
                </a:solidFill>
              </a:rPr>
              <a:t>+$426 </a:t>
            </a:r>
            <a:r>
              <a:rPr lang="en-US" dirty="0" smtClean="0"/>
              <a:t>before adjustment</a:t>
            </a:r>
          </a:p>
          <a:p>
            <a:pPr>
              <a:spcAft>
                <a:spcPts val="1500"/>
              </a:spcAft>
            </a:pPr>
            <a:r>
              <a:rPr lang="en-US" dirty="0" err="1" smtClean="0"/>
              <a:t>OMan’s</a:t>
            </a:r>
            <a:r>
              <a:rPr lang="en-US" dirty="0" smtClean="0"/>
              <a:t> official NM$ = </a:t>
            </a:r>
            <a:r>
              <a:rPr lang="en-US" dirty="0" smtClean="0">
                <a:solidFill>
                  <a:srgbClr val="008C00"/>
                </a:solidFill>
              </a:rPr>
              <a:t>+$336 </a:t>
            </a:r>
            <a:r>
              <a:rPr lang="en-US" dirty="0" smtClean="0"/>
              <a:t>after adjustment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As the population becomes more related to an animal, its evaluations decrease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Progeny, </a:t>
            </a:r>
            <a:r>
              <a:rPr lang="en-US" dirty="0" err="1" smtClean="0"/>
              <a:t>grandprogeny</a:t>
            </a:r>
            <a:r>
              <a:rPr lang="en-US" dirty="0" smtClean="0"/>
              <a:t>, etc., also adjusted because their EFIs tend to be higher than breed average</a:t>
            </a:r>
          </a:p>
        </p:txBody>
      </p:sp>
      <p:pic>
        <p:nvPicPr>
          <p:cNvPr id="5" name="Picture 4" descr="O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885" y="0"/>
            <a:ext cx="1643119" cy="1169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PTAs are adjusted for </a:t>
            </a:r>
            <a:r>
              <a:rPr lang="en-US" dirty="0" err="1" smtClean="0"/>
              <a:t>heterosis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363600" y="1098876"/>
          <a:ext cx="8179359" cy="50816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7168"/>
                <a:gridCol w="1897879"/>
                <a:gridCol w="1607736"/>
                <a:gridCol w="1366576"/>
              </a:tblGrid>
              <a:tr h="880533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Trait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400" b="1" dirty="0" err="1" smtClean="0">
                          <a:solidFill>
                            <a:srgbClr val="244270"/>
                          </a:solidFill>
                        </a:rPr>
                        <a:t>Heterosis</a:t>
                      </a:r>
                      <a:endParaRPr lang="en-US" sz="2400" b="1" dirty="0" smtClean="0">
                        <a:solidFill>
                          <a:srgbClr val="244270"/>
                        </a:solidFill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/100%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Trait value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in</a:t>
                      </a: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</a:rPr>
                        <a:t> NM</a:t>
                      </a: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$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$ Value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/100%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Milk</a:t>
                      </a:r>
                      <a:endParaRPr lang="en-US" sz="2400" b="1" dirty="0"/>
                    </a:p>
                  </a:txBody>
                  <a:tcPr marL="0" marR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48</a:t>
                      </a:r>
                      <a:r>
                        <a:rPr lang="en-US" sz="2400" b="1" dirty="0" smtClean="0"/>
                        <a:t>.</a:t>
                      </a:r>
                      <a:endParaRPr lang="en-US" sz="2400" b="1" dirty="0"/>
                    </a:p>
                  </a:txBody>
                  <a:tcPr marL="0" marR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0.004</a:t>
                      </a:r>
                      <a:endParaRPr lang="en-US" sz="2400" b="1" dirty="0"/>
                    </a:p>
                  </a:txBody>
                  <a:tcPr marL="0" marR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lang="en-US" sz="2400" b="1" dirty="0" smtClean="0"/>
                        <a:t>	</a:t>
                      </a: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</a:t>
                      </a:r>
                      <a:r>
                        <a:rPr lang="en-US" sz="2400" b="1" dirty="0" smtClean="0"/>
                        <a:t>0.2</a:t>
                      </a:r>
                      <a:endParaRPr lang="en-US" sz="2400" b="1" dirty="0"/>
                    </a:p>
                  </a:txBody>
                  <a:tcPr marL="0" marR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Fat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</a:t>
                      </a:r>
                      <a:r>
                        <a:rPr lang="en-US" sz="2400" b="1" dirty="0" smtClean="0"/>
                        <a:t>20.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3.56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71</a:t>
                      </a:r>
                      <a:r>
                        <a:rPr lang="en-US" sz="2400" b="1" dirty="0" smtClean="0"/>
                        <a:t>.2</a:t>
                      </a:r>
                      <a:endParaRPr lang="en-US" sz="2400" b="1" dirty="0"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Protein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9</a:t>
                      </a:r>
                      <a:r>
                        <a:rPr lang="en-US" sz="2400" b="1" dirty="0" smtClean="0"/>
                        <a:t>.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3.81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34</a:t>
                      </a:r>
                      <a:r>
                        <a:rPr lang="en-US" sz="2400" b="1" dirty="0" smtClean="0"/>
                        <a:t>.3</a:t>
                      </a:r>
                      <a:endParaRPr lang="en-US" sz="2400" b="1" dirty="0"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Productive life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0</a:t>
                      </a:r>
                      <a:r>
                        <a:rPr lang="en-US" sz="2400" b="1" dirty="0" smtClean="0"/>
                        <a:t>.67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21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14</a:t>
                      </a:r>
                      <a:r>
                        <a:rPr lang="en-US" sz="2400" b="1" dirty="0" smtClean="0"/>
                        <a:t>.1</a:t>
                      </a:r>
                      <a:endParaRPr lang="en-US" sz="2400" b="1" dirty="0"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Somatic cell score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lang="en-US" sz="2400" b="1" dirty="0" smtClean="0"/>
                        <a:t>	0.03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400" b="1" dirty="0" smtClean="0"/>
                        <a:t>117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b="1" dirty="0" smtClean="0"/>
                        <a:t>.5</a:t>
                      </a:r>
                      <a:endParaRPr lang="en-US" sz="2400" b="1" dirty="0"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Daughter pregnancy rate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2</a:t>
                      </a:r>
                      <a:r>
                        <a:rPr lang="en-US" sz="2400" b="1" dirty="0" smtClean="0"/>
                        <a:t>.55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11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28</a:t>
                      </a:r>
                      <a:r>
                        <a:rPr lang="en-US" sz="2400" b="1" dirty="0" smtClean="0"/>
                        <a:t>.1</a:t>
                      </a:r>
                      <a:endParaRPr lang="en-US" sz="2400" b="1" dirty="0"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Cow conception rate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1</a:t>
                      </a:r>
                      <a:r>
                        <a:rPr lang="en-US" sz="2400" b="1" dirty="0" smtClean="0"/>
                        <a:t>.78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2.2</a:t>
                      </a:r>
                      <a:endParaRPr lang="en-US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3</a:t>
                      </a:r>
                      <a:r>
                        <a:rPr lang="en-US" sz="2400" b="1" dirty="0" smtClean="0"/>
                        <a:t>.9</a:t>
                      </a:r>
                      <a:endParaRPr lang="en-US" sz="2400" b="1" dirty="0"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Heifer conception rate</a:t>
                      </a:r>
                      <a:endParaRPr lang="en-US" sz="2400" b="1" dirty="0"/>
                    </a:p>
                  </a:txBody>
                  <a:tcPr marL="0" marR="0" marT="0" marB="0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2</a:t>
                      </a:r>
                      <a:r>
                        <a:rPr lang="en-US" sz="2400" b="1" dirty="0" smtClean="0"/>
                        <a:t>.63</a:t>
                      </a:r>
                      <a:endParaRPr lang="en-US" sz="2400" b="1" dirty="0"/>
                    </a:p>
                  </a:txBody>
                  <a:tcPr marL="0" marR="0" marT="0" marB="0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2.2</a:t>
                      </a:r>
                      <a:endParaRPr lang="en-US" sz="2400" b="1" dirty="0"/>
                    </a:p>
                  </a:txBody>
                  <a:tcPr marL="0" marR="0" marT="0" marB="0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5</a:t>
                      </a:r>
                      <a:r>
                        <a:rPr lang="en-US" sz="2400" b="1" dirty="0" smtClean="0"/>
                        <a:t>.8</a:t>
                      </a:r>
                      <a:endParaRPr lang="en-US" sz="2400" b="1" dirty="0"/>
                    </a:p>
                  </a:txBody>
                  <a:tcPr marL="0" marR="0" marT="0" marB="0">
                    <a:lnB>
                      <a:noFill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/>
                        <a:t>Cow livability</a:t>
                      </a:r>
                      <a:endParaRPr lang="en-US" sz="2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0</a:t>
                      </a:r>
                      <a:r>
                        <a:rPr lang="en-US" sz="2400" b="1" dirty="0" smtClean="0"/>
                        <a:t>.02</a:t>
                      </a:r>
                      <a:endParaRPr lang="en-US" sz="2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/>
                        <a:t>	12</a:t>
                      </a:r>
                      <a:endParaRPr lang="en-US" sz="2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0</a:t>
                      </a:r>
                      <a:r>
                        <a:rPr lang="en-US" sz="2400" b="1" dirty="0" smtClean="0"/>
                        <a:t>.2</a:t>
                      </a:r>
                      <a:endParaRPr lang="en-US" sz="2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00523C"/>
                          </a:solidFill>
                        </a:rPr>
                        <a:t>Net merit $</a:t>
                      </a:r>
                      <a:endParaRPr lang="en-US" sz="24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9144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1</a:t>
                      </a:r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54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	1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1</a:t>
                      </a:r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54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young Jersey bulls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401436" y="1271604"/>
          <a:ext cx="8037093" cy="3532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6293"/>
                <a:gridCol w="640080"/>
                <a:gridCol w="274320"/>
                <a:gridCol w="640080"/>
                <a:gridCol w="299307"/>
                <a:gridCol w="797973"/>
                <a:gridCol w="274320"/>
                <a:gridCol w="640080"/>
                <a:gridCol w="1902697"/>
                <a:gridCol w="931943"/>
              </a:tblGrid>
              <a:tr h="423333">
                <a:tc rowSpan="3"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2800" b="1" dirty="0" smtClean="0">
                          <a:solidFill>
                            <a:srgbClr val="244270"/>
                          </a:solidFill>
                        </a:rPr>
                        <a:t>Name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800" b="1" dirty="0" smtClean="0">
                          <a:solidFill>
                            <a:srgbClr val="244270"/>
                          </a:solidFill>
                        </a:rPr>
                        <a:t>Breed composition</a:t>
                      </a:r>
                      <a:r>
                        <a:rPr lang="en-US" sz="2800" b="1" baseline="30000" dirty="0" smtClean="0">
                          <a:solidFill>
                            <a:srgbClr val="244270"/>
                          </a:solidFill>
                        </a:rPr>
                        <a:t>1</a:t>
                      </a:r>
                      <a:endParaRPr lang="en-US" sz="2800" b="1" baseline="30000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800" b="1" dirty="0" smtClean="0">
                          <a:solidFill>
                            <a:srgbClr val="244270"/>
                          </a:solidFill>
                        </a:rPr>
                        <a:t>% Unknown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800" b="1" dirty="0" err="1" smtClean="0">
                          <a:solidFill>
                            <a:srgbClr val="244270"/>
                          </a:solidFill>
                        </a:rPr>
                        <a:t>Ped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33">
                <a:tc vMerge="1"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800" b="1" dirty="0" smtClean="0">
                          <a:solidFill>
                            <a:srgbClr val="244270"/>
                          </a:solidFill>
                        </a:rPr>
                        <a:t>% Jersey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800" b="1" dirty="0" smtClean="0">
                          <a:solidFill>
                            <a:srgbClr val="244270"/>
                          </a:solidFill>
                        </a:rPr>
                        <a:t>% Holstein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293">
                <a:tc vMerge="1"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800" b="1" dirty="0" smtClean="0">
                          <a:solidFill>
                            <a:srgbClr val="244270"/>
                          </a:solidFill>
                        </a:rPr>
                        <a:t>BBR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800" b="1" dirty="0" err="1" smtClean="0">
                          <a:solidFill>
                            <a:srgbClr val="244270"/>
                          </a:solidFill>
                        </a:rPr>
                        <a:t>Ped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800" b="1" dirty="0" smtClean="0">
                          <a:solidFill>
                            <a:srgbClr val="244270"/>
                          </a:solidFill>
                        </a:rPr>
                        <a:t>BBR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800" b="1" dirty="0" err="1" smtClean="0">
                          <a:solidFill>
                            <a:srgbClr val="244270"/>
                          </a:solidFill>
                        </a:rPr>
                        <a:t>Ped</a:t>
                      </a:r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244270"/>
                          </a:solidFill>
                        </a:rPr>
                        <a:t>NM$</a:t>
                      </a:r>
                    </a:p>
                  </a:txBody>
                  <a:tcPr marL="0" marR="0" marT="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Cespedes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 8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 8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777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Familia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 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 6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759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Marlo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744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Bauer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 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 9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737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Tyrion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 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736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9537" y="4954992"/>
            <a:ext cx="8484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BBR = Genomic breed base representation, </a:t>
            </a:r>
            <a:r>
              <a:rPr lang="en-US" sz="2000" b="1" dirty="0" err="1" smtClean="0"/>
              <a:t>Ped</a:t>
            </a:r>
            <a:r>
              <a:rPr lang="en-US" sz="2000" b="1" dirty="0" smtClean="0"/>
              <a:t> = Pedigree breed composition</a:t>
            </a:r>
          </a:p>
          <a:p>
            <a:pPr algn="ctr"/>
            <a:r>
              <a:rPr lang="en-US" sz="2000" b="1" dirty="0" smtClean="0">
                <a:solidFill>
                  <a:srgbClr val="B00000"/>
                </a:solidFill>
              </a:rPr>
              <a:t>After filling missing ancestors/breed codes in pedigree to match reported BBR</a:t>
            </a:r>
          </a:p>
          <a:p>
            <a:pPr algn="ctr"/>
            <a:r>
              <a:rPr lang="en-US" sz="2400" b="1" dirty="0" smtClean="0">
                <a:solidFill>
                  <a:srgbClr val="244270"/>
                </a:solidFill>
              </a:rPr>
              <a:t>Ranking based on April 2017 NM$</a:t>
            </a:r>
            <a:endParaRPr lang="en-US" sz="2400" b="1" dirty="0">
              <a:solidFill>
                <a:srgbClr val="244270"/>
              </a:solidFill>
            </a:endParaRPr>
          </a:p>
        </p:txBody>
      </p:sp>
      <p:pic>
        <p:nvPicPr>
          <p:cNvPr id="8" name="Picture 7" descr="Jersey-prop-jo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2158" y="0"/>
            <a:ext cx="1711842" cy="1225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heterosis</a:t>
            </a:r>
            <a:r>
              <a:rPr lang="en-US" dirty="0" smtClean="0"/>
              <a:t> adjustments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100% Jersey bull with EFI = 8.2% gets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heterosis</a:t>
            </a:r>
            <a:r>
              <a:rPr lang="en-US" dirty="0" smtClean="0"/>
              <a:t> and -$205 penalty for EFI </a:t>
            </a:r>
            <a:r>
              <a:rPr lang="en-US" dirty="0" smtClean="0">
                <a:solidFill>
                  <a:srgbClr val="008C00"/>
                </a:solidFill>
              </a:rPr>
              <a:t>on JE scale</a:t>
            </a:r>
          </a:p>
          <a:p>
            <a:pPr lvl="1"/>
            <a:r>
              <a:rPr lang="en-US" dirty="0" smtClean="0"/>
              <a:t>Would get $154 credit for </a:t>
            </a:r>
            <a:r>
              <a:rPr lang="en-US" dirty="0" err="1" smtClean="0"/>
              <a:t>heterosis</a:t>
            </a:r>
            <a:r>
              <a:rPr lang="en-US" dirty="0" smtClean="0"/>
              <a:t>, no penalty for EFI, and breed additive effect </a:t>
            </a:r>
            <a:r>
              <a:rPr lang="en-US" dirty="0" smtClean="0">
                <a:solidFill>
                  <a:srgbClr val="008C00"/>
                </a:solidFill>
              </a:rPr>
              <a:t>if mated to HO cows </a:t>
            </a:r>
          </a:p>
          <a:p>
            <a:r>
              <a:rPr lang="en-US" dirty="0" smtClean="0"/>
              <a:t>89% Jersey bull with EFI = 7.6% gets</a:t>
            </a:r>
          </a:p>
          <a:p>
            <a:pPr lvl="1"/>
            <a:r>
              <a:rPr lang="en-US" dirty="0" smtClean="0"/>
              <a:t>$38 credit for </a:t>
            </a:r>
            <a:r>
              <a:rPr lang="en-US" dirty="0" err="1" smtClean="0"/>
              <a:t>heterosis</a:t>
            </a:r>
            <a:r>
              <a:rPr lang="en-US" dirty="0" smtClean="0"/>
              <a:t> and -$170 penalty for EFI </a:t>
            </a:r>
            <a:r>
              <a:rPr lang="en-US" dirty="0" smtClean="0">
                <a:solidFill>
                  <a:srgbClr val="008C00"/>
                </a:solidFill>
              </a:rPr>
              <a:t>on JE scale</a:t>
            </a:r>
          </a:p>
          <a:p>
            <a:pPr lvl="1"/>
            <a:r>
              <a:rPr lang="en-US" dirty="0" smtClean="0"/>
              <a:t>Would get $116 credit for 75% </a:t>
            </a:r>
            <a:r>
              <a:rPr lang="en-US" dirty="0" err="1" smtClean="0"/>
              <a:t>heterosis</a:t>
            </a:r>
            <a:r>
              <a:rPr lang="en-US" dirty="0" smtClean="0"/>
              <a:t>, $20 penalty for 0.8% EFI, and breed effect </a:t>
            </a:r>
            <a:r>
              <a:rPr lang="en-US" dirty="0" smtClean="0">
                <a:solidFill>
                  <a:srgbClr val="008C00"/>
                </a:solidFill>
              </a:rPr>
              <a:t>if mated to HO cows </a:t>
            </a:r>
          </a:p>
          <a:p>
            <a:r>
              <a:rPr lang="en-US" dirty="0" smtClean="0"/>
              <a:t>Second bull NM$ would be -$73 lower </a:t>
            </a:r>
            <a:r>
              <a:rPr lang="en-US" dirty="0" smtClean="0">
                <a:solidFill>
                  <a:srgbClr val="008C00"/>
                </a:solidFill>
              </a:rPr>
              <a:t>as mate for HO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 breed PTA differences from HO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371600"/>
          <a:ext cx="8229600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4009"/>
                <a:gridCol w="1499191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244270"/>
                          </a:solidFill>
                        </a:rPr>
                        <a:t>Trait</a:t>
                      </a:r>
                      <a:endParaRPr lang="en-US" sz="2000" b="1" dirty="0">
                        <a:solidFill>
                          <a:srgbClr val="24427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244270"/>
                          </a:solidFill>
                        </a:rPr>
                        <a:t>Trait value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244270"/>
                          </a:solidFill>
                        </a:rPr>
                        <a:t>in NM$</a:t>
                      </a:r>
                      <a:endParaRPr lang="en-US" sz="2000" b="1" dirty="0">
                        <a:solidFill>
                          <a:srgbClr val="24427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AY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BS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GU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JE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Milk</a:t>
                      </a:r>
                      <a:endParaRPr lang="en-US" sz="2000" b="1" dirty="0"/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-0.004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-2572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-2040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-3002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-2749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Fat</a:t>
                      </a:r>
                      <a:endParaRPr lang="en-US" sz="20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3.56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-75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-48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-46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-27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Protein</a:t>
                      </a:r>
                      <a:endParaRPr lang="en-US" sz="20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3.81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-68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-38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-74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-47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PL</a:t>
                      </a:r>
                      <a:endParaRPr lang="en-US" sz="20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-0.1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-0.3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-4.1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+1.2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SCS</a:t>
                      </a:r>
                      <a:endParaRPr lang="en-US" sz="20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-117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-0.04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+0.01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+0.13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+0.15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DPR</a:t>
                      </a:r>
                      <a:endParaRPr lang="en-US" sz="20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+1.4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+0.1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+3.2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CCR</a:t>
                      </a:r>
                      <a:endParaRPr lang="en-US" sz="20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2.2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+0.4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-2.2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-4.0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+2.8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HCR</a:t>
                      </a:r>
                      <a:endParaRPr lang="en-US" sz="20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2.2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-3.5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-4.5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-5.7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-0.6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LIV</a:t>
                      </a:r>
                      <a:endParaRPr lang="en-US" sz="20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+2.0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+0.5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-5.8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+0.7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>
                          <a:solidFill>
                            <a:srgbClr val="00523C"/>
                          </a:solidFill>
                        </a:rPr>
                        <a:t>Net Merit $ </a:t>
                      </a:r>
                      <a:endParaRPr lang="en-US" sz="20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563F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563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563F"/>
                          </a:solidFill>
                        </a:rPr>
                        <a:t>-481</a:t>
                      </a:r>
                      <a:endParaRPr lang="en-US" sz="2000" b="1" dirty="0">
                        <a:solidFill>
                          <a:srgbClr val="00563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563F"/>
                          </a:solidFill>
                        </a:rPr>
                        <a:t>-324</a:t>
                      </a:r>
                      <a:endParaRPr lang="en-US" sz="2000" b="1" dirty="0">
                        <a:solidFill>
                          <a:srgbClr val="00563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563F"/>
                          </a:solidFill>
                        </a:rPr>
                        <a:t>-625</a:t>
                      </a:r>
                      <a:endParaRPr lang="en-US" sz="2000" b="1" dirty="0">
                        <a:solidFill>
                          <a:srgbClr val="00563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563F"/>
                          </a:solidFill>
                        </a:rPr>
                        <a:t>-208</a:t>
                      </a:r>
                      <a:endParaRPr lang="en-US" sz="2000" b="1" dirty="0">
                        <a:solidFill>
                          <a:srgbClr val="00563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9609" y="6113721"/>
            <a:ext cx="3389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63F"/>
                </a:solidFill>
              </a:rPr>
              <a:t>(excluding type and calving traits)</a:t>
            </a:r>
            <a:endParaRPr lang="en-US" b="1" dirty="0">
              <a:solidFill>
                <a:srgbClr val="00563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IP-2017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28091</TotalTime>
  <Words>1865</Words>
  <Application>Microsoft Office PowerPoint</Application>
  <PresentationFormat>On-screen Show (4:3)</PresentationFormat>
  <Paragraphs>569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AIP-2017 Slide Master</vt:lpstr>
      <vt:lpstr>AGIL research progress</vt:lpstr>
      <vt:lpstr>Topics</vt:lpstr>
      <vt:lpstr>Gestation length for cows</vt:lpstr>
      <vt:lpstr>U.S. PTAs are adjusted for inbreeding</vt:lpstr>
      <vt:lpstr>Example EFI adjustment for OMan</vt:lpstr>
      <vt:lpstr>U.S. PTAs are adjusted for heterosis</vt:lpstr>
      <vt:lpstr>Top young Jersey bulls</vt:lpstr>
      <vt:lpstr>Example heterosis adjustments</vt:lpstr>
      <vt:lpstr>Additive breed PTA differences from HO</vt:lpstr>
      <vt:lpstr>Genotypes (August 2017)</vt:lpstr>
      <vt:lpstr>Crossbreds excluded from evaluation</vt:lpstr>
      <vt:lpstr>Crossbred genotypes</vt:lpstr>
      <vt:lpstr>Crossbred genomic evaluations</vt:lpstr>
      <vt:lpstr>Comparison of official and all-breed (yield)</vt:lpstr>
      <vt:lpstr>Comparison of official and all-breed (nonyield)</vt:lpstr>
      <vt:lpstr>Feed intake data</vt:lpstr>
      <vt:lpstr>National RFI genomic evaluation</vt:lpstr>
      <vt:lpstr>Variance estimates for RFI (and SCS)</vt:lpstr>
      <vt:lpstr>Feed data vs. other trait data</vt:lpstr>
      <vt:lpstr>Computed vs. actual GREL for SCS</vt:lpstr>
      <vt:lpstr>Economic values</vt:lpstr>
      <vt:lpstr>Economic progress</vt:lpstr>
      <vt:lpstr>Reporting feed efficiency</vt:lpstr>
      <vt:lpstr>VanRaden DHI feed costs (1972)</vt:lpstr>
      <vt:lpstr>Paul’s DHI feed intake records (1972)</vt:lpstr>
      <vt:lpstr>Paul feeding cows (1974)</vt:lpstr>
      <vt:lpstr>Summary</vt:lpstr>
      <vt:lpstr>Acknowledgments (1)</vt:lpstr>
      <vt:lpstr>Acknowledgments (2)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paul vanraden</cp:lastModifiedBy>
  <cp:revision>1230</cp:revision>
  <dcterms:created xsi:type="dcterms:W3CDTF">2017-04-14T13:19:57Z</dcterms:created>
  <dcterms:modified xsi:type="dcterms:W3CDTF">2017-10-06T22:22:32Z</dcterms:modified>
</cp:coreProperties>
</file>