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77" r:id="rId3"/>
    <p:sldMasterId id="214748367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7" r:id="rId6"/>
    <p:sldId id="266" r:id="rId7"/>
    <p:sldId id="268" r:id="rId8"/>
    <p:sldId id="269" r:id="rId9"/>
    <p:sldId id="273" r:id="rId10"/>
    <p:sldId id="271" r:id="rId11"/>
    <p:sldId id="274" r:id="rId12"/>
    <p:sldId id="270" r:id="rId13"/>
    <p:sldId id="275" r:id="rId14"/>
    <p:sldId id="280" r:id="rId15"/>
    <p:sldId id="283" r:id="rId16"/>
    <p:sldId id="276" r:id="rId17"/>
    <p:sldId id="279" r:id="rId18"/>
    <p:sldId id="282" r:id="rId19"/>
    <p:sldId id="277" r:id="rId20"/>
    <p:sldId id="262" r:id="rId21"/>
  </p:sldIdLst>
  <p:sldSz cx="24368125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89"/>
    <a:srgbClr val="990C22"/>
    <a:srgbClr val="003399"/>
    <a:srgbClr val="B00000"/>
    <a:srgbClr val="1B1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092" autoAdjust="0"/>
    <p:restoredTop sz="86400" autoAdjust="0"/>
  </p:normalViewPr>
  <p:slideViewPr>
    <p:cSldViewPr snapToGrid="0">
      <p:cViewPr varScale="1">
        <p:scale>
          <a:sx n="63" d="100"/>
          <a:sy n="63" d="100"/>
        </p:scale>
        <p:origin x="944" y="200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252" y="28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n-US"/>
              <a:t>8/15/2017</a:t>
            </a:r>
          </a:p>
        </p:txBody>
      </p:sp>
      <p:sp>
        <p:nvSpPr>
          <p:cNvPr id="28676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n-US"/>
              <a:t>8/15/2017</a:t>
            </a: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87438"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1087438" rtl="0" eaLnBrk="0" fontAlgn="base" hangingPunct="0">
      <a:spcBef>
        <a:spcPct val="3000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1087438" algn="l" defTabSz="1087438" rtl="0" eaLnBrk="0" fontAlgn="base" hangingPunct="0">
      <a:spcBef>
        <a:spcPct val="3000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Arial Unicode MS" pitchFamily="34" charset="-128"/>
        <a:cs typeface="+mn-cs"/>
      </a:defRPr>
    </a:lvl2pPr>
    <a:lvl3pPr marL="2174875" algn="l" defTabSz="1087438" rtl="0" eaLnBrk="0" fontAlgn="base" hangingPunct="0">
      <a:spcBef>
        <a:spcPct val="3000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Arial Unicode MS" pitchFamily="34" charset="-128"/>
        <a:cs typeface="+mn-cs"/>
      </a:defRPr>
    </a:lvl3pPr>
    <a:lvl4pPr marL="3263900" algn="l" defTabSz="1087438" rtl="0" eaLnBrk="0" fontAlgn="base" hangingPunct="0">
      <a:spcBef>
        <a:spcPct val="3000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Arial Unicode MS" pitchFamily="34" charset="-128"/>
        <a:cs typeface="+mn-cs"/>
      </a:defRPr>
    </a:lvl4pPr>
    <a:lvl5pPr marL="4351338" algn="l" defTabSz="1087438" rtl="0" eaLnBrk="0" fontAlgn="base" hangingPunct="0">
      <a:spcBef>
        <a:spcPct val="3000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6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Describe the scale of the trait</a:t>
            </a:r>
          </a:p>
        </p:txBody>
      </p:sp>
      <p:sp>
        <p:nvSpPr>
          <p:cNvPr id="2560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- Specify that this is after editing</a:t>
            </a:r>
          </a:p>
        </p:txBody>
      </p:sp>
      <p:sp>
        <p:nvSpPr>
          <p:cNvPr id="26628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8/15/2017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- Explain the difference between productive life and livability</a:t>
            </a:r>
          </a:p>
        </p:txBody>
      </p:sp>
      <p:sp>
        <p:nvSpPr>
          <p:cNvPr id="2765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ea typeface="ＭＳ Ｐゴシック" pitchFamily="34" charset="-128"/>
                <a:cs typeface="ＭＳ Ｐゴシック" pitchFamily="34" charset="-128"/>
              </a:rPr>
              <a:t>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1217613" y="685800"/>
            <a:ext cx="2193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1217613" y="2743200"/>
            <a:ext cx="21932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2" name="Picture 3" descr="PNG_CDCB Logo_Color_Color.png"/>
          <p:cNvPicPr>
            <a:picLocks noChangeAspect="1"/>
          </p:cNvPicPr>
          <p:nvPr/>
        </p:nvPicPr>
        <p:blipFill>
          <a:blip r:embed="rId3" cstate="print"/>
          <a:srcRect l="4704" t="20573" r="4704" b="20573"/>
          <a:stretch>
            <a:fillRect/>
          </a:stretch>
        </p:blipFill>
        <p:spPr bwMode="auto">
          <a:xfrm>
            <a:off x="1139825" y="12053888"/>
            <a:ext cx="2643188" cy="1212850"/>
          </a:xfrm>
          <a:prstGeom prst="rect">
            <a:avLst/>
          </a:prstGeom>
          <a:noFill/>
        </p:spPr>
      </p:pic>
      <p:pic>
        <p:nvPicPr>
          <p:cNvPr id="2053" name="Picture 7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12050713"/>
            <a:ext cx="1778000" cy="12160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18392475" y="12853988"/>
            <a:ext cx="488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Cole, Interbull, Aug. 2017  </a:t>
            </a:r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fld id="{ACC71E9C-F247-4D4A-9945-80589DE52F69}" type="slidenum">
              <a:rPr lang="en-US" sz="2800" b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‹#›</a:t>
            </a:fld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defTabSz="1087438" rtl="0" fontAlgn="base">
        <a:spcBef>
          <a:spcPct val="0"/>
        </a:spcBef>
        <a:spcAft>
          <a:spcPct val="0"/>
        </a:spcAft>
        <a:defRPr sz="8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72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44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16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88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975" indent="-696913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6888" indent="-679450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6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9388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5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6825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5850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NG_CDCB Logo_Color_Color.png"/>
          <p:cNvPicPr>
            <a:picLocks noChangeAspect="1"/>
          </p:cNvPicPr>
          <p:nvPr/>
        </p:nvPicPr>
        <p:blipFill>
          <a:blip r:embed="rId3" cstate="print"/>
          <a:srcRect l="4704" t="20573" r="4704" b="20573"/>
          <a:stretch>
            <a:fillRect/>
          </a:stretch>
        </p:blipFill>
        <p:spPr bwMode="auto">
          <a:xfrm>
            <a:off x="1139825" y="12053888"/>
            <a:ext cx="2643188" cy="1212850"/>
          </a:xfrm>
          <a:prstGeom prst="rect">
            <a:avLst/>
          </a:prstGeom>
          <a:noFill/>
        </p:spPr>
      </p:pic>
      <p:pic>
        <p:nvPicPr>
          <p:cNvPr id="3075" name="Picture 7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12050713"/>
            <a:ext cx="1778000" cy="12160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18435638" y="12853988"/>
            <a:ext cx="4846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Cole, Interbull, Aug. 2017  (‹#›)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24368125" cy="10409238"/>
          </a:xfrm>
          <a:prstGeom prst="rect">
            <a:avLst/>
          </a:prstGeom>
          <a:solidFill>
            <a:srgbClr val="1B154B"/>
          </a:solidFill>
          <a:ln w="9525">
            <a:noFill/>
            <a:miter lim="800000"/>
            <a:headEnd/>
            <a:tailEnd/>
          </a:ln>
        </p:spPr>
        <p:txBody>
          <a:bodyPr lIns="217618" tIns="108809" rIns="217618" bIns="108809"/>
          <a:lstStyle/>
          <a:p>
            <a:pPr defTabSz="1087438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0" y="11506200"/>
            <a:ext cx="24368125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217618" tIns="108809" rIns="217618" bIns="108809"/>
          <a:lstStyle/>
          <a:p>
            <a:pPr defTabSz="1087438" fontAlgn="base"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3079" name="Picture 11" descr="PNG_CDCB Logo_Color_Color.png"/>
          <p:cNvPicPr>
            <a:picLocks noChangeAspect="1"/>
          </p:cNvPicPr>
          <p:nvPr/>
        </p:nvPicPr>
        <p:blipFill>
          <a:blip r:embed="rId5" cstate="print"/>
          <a:srcRect l="5986" t="22025" r="5730" b="22452"/>
          <a:stretch>
            <a:fillRect/>
          </a:stretch>
        </p:blipFill>
        <p:spPr bwMode="auto">
          <a:xfrm>
            <a:off x="2743200" y="10845800"/>
            <a:ext cx="5327650" cy="2366963"/>
          </a:xfrm>
          <a:prstGeom prst="rect">
            <a:avLst/>
          </a:prstGeom>
          <a:noFill/>
        </p:spPr>
      </p:pic>
      <p:cxnSp>
        <p:nvCxnSpPr>
          <p:cNvPr id="12" name="Line 8"/>
          <p:cNvCxnSpPr>
            <a:cxnSpLocks noChangeShapeType="1"/>
          </p:cNvCxnSpPr>
          <p:nvPr userDrawn="1"/>
        </p:nvCxnSpPr>
        <p:spPr bwMode="auto">
          <a:xfrm>
            <a:off x="779463" y="3538538"/>
            <a:ext cx="914400" cy="914400"/>
          </a:xfrm>
          <a:prstGeom prst="line">
            <a:avLst/>
          </a:prstGeom>
          <a:noFill/>
          <a:ln w="25400">
            <a:solidFill>
              <a:srgbClr val="1B154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Line 9"/>
          <p:cNvCxnSpPr>
            <a:cxnSpLocks noChangeShapeType="1"/>
          </p:cNvCxnSpPr>
          <p:nvPr userDrawn="1"/>
        </p:nvCxnSpPr>
        <p:spPr bwMode="auto">
          <a:xfrm>
            <a:off x="1211263" y="4840288"/>
            <a:ext cx="21945600" cy="0"/>
          </a:xfrm>
          <a:prstGeom prst="line">
            <a:avLst/>
          </a:prstGeom>
          <a:noFill/>
          <a:ln w="127000" cap="sq" cmpd="dbl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082" name="Picture 13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2975" y="10845800"/>
            <a:ext cx="3476625" cy="2376488"/>
          </a:xfrm>
          <a:prstGeom prst="rect">
            <a:avLst/>
          </a:prstGeom>
          <a:noFill/>
        </p:spPr>
      </p:pic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17710150" y="11123613"/>
            <a:ext cx="4235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latin typeface="Calibri" pitchFamily="34" charset="0"/>
                <a:ea typeface="Arial Unicode MS" pitchFamily="34" charset="-128"/>
                <a:cs typeface="Arial" charset="0"/>
              </a:rPr>
              <a:t>United States Department of Agriculture</a:t>
            </a:r>
          </a:p>
        </p:txBody>
      </p:sp>
      <p:sp>
        <p:nvSpPr>
          <p:cNvPr id="3084" name="Rectangle 12"/>
          <p:cNvSpPr>
            <a:spLocks noGrp="1"/>
          </p:cNvSpPr>
          <p:nvPr>
            <p:ph type="title"/>
          </p:nvPr>
        </p:nvSpPr>
        <p:spPr bwMode="auto">
          <a:xfrm>
            <a:off x="1217613" y="685800"/>
            <a:ext cx="2193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/>
          </p:cNvSpPr>
          <p:nvPr>
            <p:ph type="body" idx="1"/>
          </p:nvPr>
        </p:nvSpPr>
        <p:spPr bwMode="auto">
          <a:xfrm>
            <a:off x="1217613" y="2743200"/>
            <a:ext cx="21932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 algn="l" defTabSz="1087438" rtl="0" fontAlgn="base">
        <a:spcBef>
          <a:spcPct val="0"/>
        </a:spcBef>
        <a:spcAft>
          <a:spcPct val="0"/>
        </a:spcAft>
        <a:defRPr sz="8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72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44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16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88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975" indent="-815975" algn="l" defTabSz="1087438" rtl="0" fontAlgn="base">
        <a:spcBef>
          <a:spcPct val="0"/>
        </a:spcBef>
        <a:spcAft>
          <a:spcPts val="1200"/>
        </a:spcAft>
        <a:buClr>
          <a:schemeClr val="accent2"/>
        </a:buClr>
        <a:buSzPct val="100000"/>
        <a:buFont typeface="Arial" charset="0"/>
        <a:buChar char="•"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6888" indent="-679450" algn="l" defTabSz="1087438" rtl="0" fontAlgn="base">
        <a:spcBef>
          <a:spcPct val="0"/>
        </a:spcBef>
        <a:spcAft>
          <a:spcPts val="1200"/>
        </a:spcAft>
        <a:buClr>
          <a:schemeClr val="accent2"/>
        </a:buClr>
        <a:buSzPct val="100000"/>
        <a:buFont typeface="Arial" charset="0"/>
        <a:buChar char="•"/>
        <a:defRPr sz="6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9388" indent="-542925" algn="l" defTabSz="1087438" rtl="0" fontAlgn="base">
        <a:spcBef>
          <a:spcPct val="0"/>
        </a:spcBef>
        <a:spcAft>
          <a:spcPts val="1200"/>
        </a:spcAft>
        <a:buClr>
          <a:schemeClr val="accent2"/>
        </a:buClr>
        <a:buSzPct val="100000"/>
        <a:buFont typeface="Arial" charset="0"/>
        <a:buChar char="•"/>
        <a:defRPr sz="5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6825" indent="-542925" algn="l" defTabSz="1087438" rtl="0" fontAlgn="base">
        <a:spcBef>
          <a:spcPct val="0"/>
        </a:spcBef>
        <a:spcAft>
          <a:spcPts val="1200"/>
        </a:spcAft>
        <a:buClr>
          <a:schemeClr val="accent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5850" indent="-542925" algn="l" defTabSz="1087438" rtl="0" fontAlgn="base">
        <a:spcBef>
          <a:spcPct val="0"/>
        </a:spcBef>
        <a:spcAft>
          <a:spcPts val="1200"/>
        </a:spcAft>
        <a:buClr>
          <a:schemeClr val="accent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NG_CDCB Logo_Color_Color.png"/>
          <p:cNvPicPr>
            <a:picLocks noChangeAspect="1"/>
          </p:cNvPicPr>
          <p:nvPr/>
        </p:nvPicPr>
        <p:blipFill>
          <a:blip r:embed="rId3" cstate="print"/>
          <a:srcRect l="4704" t="20573" r="4704" b="20573"/>
          <a:stretch>
            <a:fillRect/>
          </a:stretch>
        </p:blipFill>
        <p:spPr bwMode="auto">
          <a:xfrm>
            <a:off x="1139825" y="12053888"/>
            <a:ext cx="2643188" cy="1212850"/>
          </a:xfrm>
          <a:prstGeom prst="rect">
            <a:avLst/>
          </a:prstGeom>
          <a:noFill/>
        </p:spPr>
      </p:pic>
      <p:pic>
        <p:nvPicPr>
          <p:cNvPr id="4099" name="Picture 7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12050713"/>
            <a:ext cx="1778000" cy="12160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 userDrawn="1"/>
        </p:nvSpPr>
        <p:spPr bwMode="auto">
          <a:xfrm>
            <a:off x="18392475" y="12853988"/>
            <a:ext cx="488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Cole, Interbull, Aug. 2017  </a:t>
            </a:r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fld id="{C8D65FEE-6103-4D76-B5AF-1A4B5D44941D}" type="slidenum">
              <a:rPr lang="en-US" sz="2800" b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‹#›</a:t>
            </a:fld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title"/>
          </p:nvPr>
        </p:nvSpPr>
        <p:spPr bwMode="auto">
          <a:xfrm>
            <a:off x="1217613" y="685800"/>
            <a:ext cx="2193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body" idx="1"/>
          </p:nvPr>
        </p:nvSpPr>
        <p:spPr bwMode="auto">
          <a:xfrm>
            <a:off x="1217613" y="2743200"/>
            <a:ext cx="21932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/>
  <p:txStyles>
    <p:titleStyle>
      <a:lvl1pPr algn="l" defTabSz="1087438" rtl="0" fontAlgn="base">
        <a:spcBef>
          <a:spcPct val="0"/>
        </a:spcBef>
        <a:spcAft>
          <a:spcPct val="0"/>
        </a:spcAft>
        <a:defRPr sz="8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72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44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16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88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975" indent="-696913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6888" indent="-679450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6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9388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5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6825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5850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NG_CDCB Logo_Color_Color.png"/>
          <p:cNvPicPr>
            <a:picLocks noChangeAspect="1"/>
          </p:cNvPicPr>
          <p:nvPr/>
        </p:nvPicPr>
        <p:blipFill>
          <a:blip r:embed="rId3" cstate="print"/>
          <a:srcRect l="4704" t="20573" r="4704" b="20573"/>
          <a:stretch>
            <a:fillRect/>
          </a:stretch>
        </p:blipFill>
        <p:spPr bwMode="auto">
          <a:xfrm>
            <a:off x="1139825" y="12053888"/>
            <a:ext cx="2643188" cy="1212850"/>
          </a:xfrm>
          <a:prstGeom prst="rect">
            <a:avLst/>
          </a:prstGeom>
          <a:noFill/>
        </p:spPr>
      </p:pic>
      <p:pic>
        <p:nvPicPr>
          <p:cNvPr id="5123" name="Picture 7" descr="usdalogo updat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12050713"/>
            <a:ext cx="1778000" cy="12160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18392475" y="12853988"/>
            <a:ext cx="488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Cole, Interbull, Aug. 2017  </a:t>
            </a:r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fld id="{B39AE85D-0CFF-4E15-858B-039A2B2F2173}" type="slidenum">
              <a:rPr lang="en-US" sz="2800" b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‹#›</a:t>
            </a:fld>
            <a:r>
              <a:rPr lang="en-US" sz="28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5"/>
          <p:cNvSpPr>
            <a:spLocks noGrp="1"/>
          </p:cNvSpPr>
          <p:nvPr>
            <p:ph type="title"/>
          </p:nvPr>
        </p:nvSpPr>
        <p:spPr bwMode="auto">
          <a:xfrm>
            <a:off x="1217613" y="685800"/>
            <a:ext cx="2193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/>
          </p:cNvSpPr>
          <p:nvPr>
            <p:ph type="body" idx="1"/>
          </p:nvPr>
        </p:nvSpPr>
        <p:spPr bwMode="auto">
          <a:xfrm>
            <a:off x="1217613" y="2743200"/>
            <a:ext cx="21932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/>
  <p:txStyles>
    <p:titleStyle>
      <a:lvl1pPr algn="l" defTabSz="1087438" rtl="0" fontAlgn="base">
        <a:spcBef>
          <a:spcPct val="0"/>
        </a:spcBef>
        <a:spcAft>
          <a:spcPct val="0"/>
        </a:spcAft>
        <a:defRPr sz="8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2pPr>
      <a:lvl3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3pPr>
      <a:lvl4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4pPr>
      <a:lvl5pPr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5pPr>
      <a:lvl6pPr marL="4572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6pPr>
      <a:lvl7pPr marL="9144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7pPr>
      <a:lvl8pPr marL="13716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8pPr>
      <a:lvl9pPr marL="1828800" algn="l" defTabSz="1087438" rtl="0" fontAlgn="base">
        <a:spcBef>
          <a:spcPct val="0"/>
        </a:spcBef>
        <a:spcAft>
          <a:spcPct val="0"/>
        </a:spcAft>
        <a:defRPr sz="8500" b="1">
          <a:solidFill>
            <a:schemeClr val="tx1"/>
          </a:solidFill>
          <a:latin typeface="Calibri" pitchFamily="34" charset="0"/>
          <a:ea typeface="Arial Unicode MS" pitchFamily="34" charset="-128"/>
          <a:cs typeface="Calibri" pitchFamily="34" charset="0"/>
        </a:defRPr>
      </a:lvl9pPr>
    </p:titleStyle>
    <p:bodyStyle>
      <a:lvl1pPr marL="815975" indent="-696913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66888" indent="-679450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6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19388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5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06825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895850" indent="-542925" algn="l" defTabSz="1087438" rtl="0" fontAlgn="base">
        <a:spcBef>
          <a:spcPct val="0"/>
        </a:spcBef>
        <a:spcAft>
          <a:spcPts val="1200"/>
        </a:spcAft>
        <a:buClr>
          <a:srgbClr val="990C22"/>
        </a:buClr>
        <a:buSzPct val="100000"/>
        <a:buFont typeface="Arial" charset="0"/>
        <a:buChar char="•"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 idx="4294967295"/>
          </p:nvPr>
        </p:nvSpPr>
        <p:spPr>
          <a:xfrm>
            <a:off x="1827213" y="914400"/>
            <a:ext cx="20713700" cy="3462338"/>
          </a:xfrm>
        </p:spPr>
        <p:txBody>
          <a:bodyPr anchorCtr="1"/>
          <a:lstStyle/>
          <a:p>
            <a:pPr algn="ctr">
              <a:lnSpc>
                <a:spcPts val="9000"/>
              </a:lnSpc>
            </a:pPr>
            <a:r>
              <a:rPr lang="en-US" sz="8000" dirty="0">
                <a:solidFill>
                  <a:schemeClr val="bg1"/>
                </a:solidFill>
              </a:rPr>
              <a:t>Development of genomic evaluations for direct measures of health in U.S. Holsteins and their correlations with fitness traits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subTitle" idx="4294967295"/>
          </p:nvPr>
        </p:nvSpPr>
        <p:spPr>
          <a:xfrm>
            <a:off x="2125663" y="5476875"/>
            <a:ext cx="20116800" cy="4462463"/>
          </a:xfrm>
        </p:spPr>
        <p:txBody>
          <a:bodyPr/>
          <a:lstStyle/>
          <a:p>
            <a:pPr marL="0" indent="0">
              <a:spcAft>
                <a:spcPts val="3000"/>
              </a:spcAft>
              <a:buFont typeface="Arial" charset="0"/>
              <a:buNone/>
            </a:pPr>
            <a:r>
              <a:rPr lang="en-US" sz="5000" dirty="0">
                <a:solidFill>
                  <a:schemeClr val="bg1"/>
                </a:solidFill>
              </a:rPr>
              <a:t>K.L. Parker Gaddis,</a:t>
            </a:r>
            <a:r>
              <a:rPr lang="en-US" sz="5000" baseline="30000" dirty="0">
                <a:solidFill>
                  <a:schemeClr val="bg1"/>
                </a:solidFill>
              </a:rPr>
              <a:t>1</a:t>
            </a:r>
            <a:r>
              <a:rPr lang="en-US" sz="5000" dirty="0">
                <a:solidFill>
                  <a:schemeClr val="bg1"/>
                </a:solidFill>
              </a:rPr>
              <a:t> M.E. Tooker,</a:t>
            </a:r>
            <a:r>
              <a:rPr lang="en-US" sz="5000" baseline="30000" dirty="0">
                <a:solidFill>
                  <a:schemeClr val="bg1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 J.R. Wright,</a:t>
            </a:r>
            <a:r>
              <a:rPr lang="en-US" sz="5000" baseline="30000" dirty="0">
                <a:solidFill>
                  <a:schemeClr val="bg1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 J.H. Megonigal, Jr.,</a:t>
            </a:r>
            <a:r>
              <a:rPr lang="en-US" sz="5000" baseline="30000" dirty="0">
                <a:solidFill>
                  <a:schemeClr val="bg1"/>
                </a:solidFill>
              </a:rPr>
              <a:t>1</a:t>
            </a:r>
            <a:r>
              <a:rPr lang="en-US" sz="5000" dirty="0">
                <a:solidFill>
                  <a:schemeClr val="bg1"/>
                </a:solidFill>
              </a:rPr>
              <a:t> J.S. Clay,</a:t>
            </a:r>
            <a:r>
              <a:rPr lang="en-US" sz="5000" baseline="30000" dirty="0">
                <a:solidFill>
                  <a:schemeClr val="bg1"/>
                </a:solidFill>
              </a:rPr>
              <a:t>3 </a:t>
            </a:r>
            <a:r>
              <a:rPr lang="en-US" sz="5000" dirty="0">
                <a:solidFill>
                  <a:srgbClr val="FFFF00"/>
                </a:solidFill>
              </a:rPr>
              <a:t>J.B. Cole,</a:t>
            </a:r>
            <a:r>
              <a:rPr lang="en-US" sz="5000" baseline="30000" dirty="0">
                <a:solidFill>
                  <a:srgbClr val="FFFF00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 and P.M. VanRaden</a:t>
            </a:r>
            <a:r>
              <a:rPr lang="en-US" sz="5000" baseline="30000" dirty="0">
                <a:solidFill>
                  <a:schemeClr val="bg1"/>
                </a:solidFill>
              </a:rPr>
              <a:t>2</a:t>
            </a:r>
          </a:p>
          <a:p>
            <a:pPr marL="685800" indent="-228600">
              <a:lnSpc>
                <a:spcPts val="4200"/>
              </a:lnSpc>
              <a:spcAft>
                <a:spcPts val="1500"/>
              </a:spcAft>
              <a:buFont typeface="Arial" charset="0"/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1 </a:t>
            </a:r>
            <a:r>
              <a:rPr lang="en-US" sz="4000" dirty="0">
                <a:solidFill>
                  <a:schemeClr val="bg1"/>
                </a:solidFill>
              </a:rPr>
              <a:t>Council on Dairy Cattle Breeding, Bowie, Maryland, USA</a:t>
            </a:r>
          </a:p>
          <a:p>
            <a:pPr marL="685800" indent="-228600">
              <a:lnSpc>
                <a:spcPts val="4200"/>
              </a:lnSpc>
              <a:spcAft>
                <a:spcPts val="1500"/>
              </a:spcAft>
              <a:buFont typeface="Arial" charset="0"/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2 </a:t>
            </a:r>
            <a:r>
              <a:rPr lang="en-US" sz="4000" dirty="0">
                <a:solidFill>
                  <a:schemeClr val="bg1"/>
                </a:solidFill>
              </a:rPr>
              <a:t>Animal Genomics and Improvement Laboratory, Agricultural Research Service, USDA, Beltsville, Maryland, USA</a:t>
            </a:r>
          </a:p>
          <a:p>
            <a:pPr marL="685800" indent="-228600">
              <a:lnSpc>
                <a:spcPts val="4200"/>
              </a:lnSpc>
              <a:buFont typeface="Arial" charset="0"/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3</a:t>
            </a:r>
            <a:r>
              <a:rPr lang="en-US" sz="4000" dirty="0">
                <a:solidFill>
                  <a:schemeClr val="bg1"/>
                </a:solidFill>
              </a:rPr>
              <a:t> Dairy Records Management Systems, Raleigh, North Carolina, USA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148" name="Text Box 4"/>
          <p:cNvSpPr txBox="1">
            <a:spLocks/>
          </p:cNvSpPr>
          <p:nvPr/>
        </p:nvSpPr>
        <p:spPr bwMode="auto">
          <a:xfrm>
            <a:off x="1211263" y="7208838"/>
            <a:ext cx="219456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87438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Variance components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1169988"/>
          </a:xfrm>
        </p:spPr>
        <p:txBody>
          <a:bodyPr/>
          <a:lstStyle/>
          <a:p>
            <a:pPr>
              <a:buClr>
                <a:srgbClr val="990C22"/>
              </a:buClr>
            </a:pPr>
            <a:r>
              <a:rPr lang="en-US" dirty="0"/>
              <a:t>Observed scale (standard error)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00093"/>
              </p:ext>
            </p:extLst>
          </p:nvPr>
        </p:nvGraphicFramePr>
        <p:xfrm>
          <a:off x="2115671" y="4304719"/>
          <a:ext cx="20959482" cy="7066280"/>
        </p:xfrm>
        <a:graphic>
          <a:graphicData uri="http://schemas.openxmlformats.org/drawingml/2006/table">
            <a:tbl>
              <a:tblPr firstRow="1" bandRow="1"/>
              <a:tblGrid>
                <a:gridCol w="6777317"/>
                <a:gridCol w="7297271"/>
                <a:gridCol w="6884894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Health trait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Heritability</a:t>
                      </a:r>
                      <a:endParaRPr lang="en-US" sz="5600" b="1" dirty="0" smtClean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Repeatability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0.006 (0.59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0.031 (0.10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–2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0.011 (0.46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0.012 (0.48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Ketosis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0.012 (0.77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0.045 (0.11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–2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Mastitis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0.031 (0.95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0.086 (0.75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Metritis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0.014 (0.76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0.053 (0.86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0.010 (0.62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0.036 (0.86 </a:t>
                      </a:r>
                      <a:r>
                        <a:rPr lang="en-US" sz="5600" b="1" kern="1200" dirty="0" smtClean="0">
                          <a:effectLst/>
                          <a:latin typeface="Calibri" pitchFamily="34" charset="0"/>
                        </a:rPr>
                        <a:t>×</a:t>
                      </a:r>
                      <a:r>
                        <a:rPr lang="en-US" sz="5600" b="1" dirty="0" smtClean="0">
                          <a:effectLst/>
                          <a:latin typeface="Calibri" pitchFamily="34" charset="0"/>
                        </a:rPr>
                        <a:t> 10</a:t>
                      </a:r>
                      <a:r>
                        <a:rPr lang="en-US" sz="5600" b="1" baseline="30000" dirty="0" smtClean="0">
                          <a:effectLst/>
                          <a:latin typeface="Calibri" pitchFamily="34" charset="0"/>
                        </a:rPr>
                        <a:t>–3</a:t>
                      </a:r>
                      <a:r>
                        <a:rPr lang="en-US" sz="56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 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Reliability						 </a:t>
            </a:r>
            <a:r>
              <a:rPr lang="en-US" dirty="0">
                <a:solidFill>
                  <a:srgbClr val="990C22"/>
                </a:solidFill>
                <a:cs typeface="Cambria" pitchFamily="18" charset="0"/>
              </a:rPr>
              <a:t>Progeny-tested animals</a:t>
            </a:r>
            <a:endParaRPr lang="en-US" dirty="0">
              <a:solidFill>
                <a:srgbClr val="990C22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07909"/>
              </p:ext>
            </p:extLst>
          </p:nvPr>
        </p:nvGraphicFramePr>
        <p:xfrm>
          <a:off x="1216025" y="2743200"/>
          <a:ext cx="21945600" cy="7945120"/>
        </p:xfrm>
        <a:graphic>
          <a:graphicData uri="http://schemas.openxmlformats.org/drawingml/2006/table">
            <a:tbl>
              <a:tblPr firstRow="1" bandRow="1"/>
              <a:tblGrid>
                <a:gridCol w="6816351"/>
                <a:gridCol w="5414683"/>
                <a:gridCol w="5235388"/>
                <a:gridCol w="4479178"/>
              </a:tblGrid>
              <a:tr h="35858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Health trait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Mean </a:t>
                      </a:r>
                      <a:r>
                        <a:rPr lang="en-US" sz="5600" b="1" baseline="0" dirty="0" smtClean="0">
                          <a:latin typeface="Calibri" pitchFamily="34" charset="0"/>
                        </a:rPr>
                        <a:t>r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eliability (%)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200"/>
                        </a:lnSpc>
                      </a:pP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/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Improvement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Traditional</a:t>
                      </a:r>
                      <a:endParaRPr lang="en-US" sz="5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Genomic</a:t>
                      </a:r>
                      <a:endParaRPr lang="en-US" sz="5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20.0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44.2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24.2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25.7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47.1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21.4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Ketosis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24.0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46.2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22.2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Mastitis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33.3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56.3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23.0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Metritis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27.6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48.1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20.5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25.6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46.7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21.1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Reliability										</a:t>
            </a:r>
            <a:r>
              <a:rPr lang="en-US" dirty="0">
                <a:solidFill>
                  <a:srgbClr val="990C22"/>
                </a:solidFill>
                <a:cs typeface="Cambria" pitchFamily="18" charset="0"/>
              </a:rPr>
              <a:t>Young animals</a:t>
            </a:r>
            <a:endParaRPr lang="en-US" dirty="0">
              <a:solidFill>
                <a:srgbClr val="990C22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107909"/>
              </p:ext>
            </p:extLst>
          </p:nvPr>
        </p:nvGraphicFramePr>
        <p:xfrm>
          <a:off x="1216025" y="2743200"/>
          <a:ext cx="21945600" cy="7945120"/>
        </p:xfrm>
        <a:graphic>
          <a:graphicData uri="http://schemas.openxmlformats.org/drawingml/2006/table">
            <a:tbl>
              <a:tblPr firstRow="1" bandRow="1"/>
              <a:tblGrid>
                <a:gridCol w="6816351"/>
                <a:gridCol w="5414683"/>
                <a:gridCol w="5235388"/>
                <a:gridCol w="4479178"/>
              </a:tblGrid>
              <a:tr h="35858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Health trait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Mean </a:t>
                      </a:r>
                      <a:r>
                        <a:rPr lang="en-US" sz="5600" b="1" baseline="0" dirty="0" smtClean="0">
                          <a:latin typeface="Calibri" pitchFamily="34" charset="0"/>
                        </a:rPr>
                        <a:t>r</a:t>
                      </a:r>
                      <a:r>
                        <a:rPr lang="en-US" sz="5600" b="1" dirty="0" smtClean="0">
                          <a:latin typeface="Calibri" pitchFamily="34" charset="0"/>
                        </a:rPr>
                        <a:t>eliability (%)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200"/>
                        </a:lnSpc>
                      </a:pP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/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Improvement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Traditional</a:t>
                      </a:r>
                      <a:endParaRPr lang="en-US" sz="5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Genomic</a:t>
                      </a:r>
                      <a:endParaRPr lang="en-US" sz="5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10.9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40.0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29.1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14.6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41.8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27.2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Ketosis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13.4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41.2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27.8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Mastitis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18.3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49.4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31.1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Metritis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15.4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42.2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26.8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427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14.2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41.6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4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27.4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Correlations with other traits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1287463" y="9238615"/>
            <a:ext cx="21945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marL="393700" indent="-393700" defTabSz="1087438" fontAlgn="base">
              <a:lnSpc>
                <a:spcPts val="7200"/>
              </a:lnSpc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4300" b="1" dirty="0" err="1">
                <a:latin typeface="Calibri" pitchFamily="34" charset="0"/>
                <a:ea typeface="Arial Unicode MS" pitchFamily="34" charset="-128"/>
                <a:cs typeface="Cambria" pitchFamily="18" charset="0"/>
              </a:rPr>
              <a:t>Hypocalcemia</a:t>
            </a:r>
            <a:r>
              <a:rPr lang="en-US" sz="4300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 &amp; retained placenta calculated for bulls born since 1990 with reliability of ≥75%</a:t>
            </a:r>
          </a:p>
          <a:p>
            <a:pPr marL="393700" indent="-393700" defTabSz="1087438" fontAlgn="base">
              <a:lnSpc>
                <a:spcPts val="7200"/>
              </a:lnSpc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4300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All other traits calculated for bulls born since 1990 with reliability of ≥90</a:t>
            </a:r>
            <a:r>
              <a:rPr lang="en-US" sz="4300" b="1" dirty="0" smtClean="0">
                <a:latin typeface="Calibri" pitchFamily="34" charset="0"/>
                <a:ea typeface="Arial Unicode MS" pitchFamily="34" charset="-128"/>
                <a:cs typeface="Cambria" pitchFamily="18" charset="0"/>
              </a:rPr>
              <a:t>%</a:t>
            </a:r>
          </a:p>
          <a:p>
            <a:pPr marL="393700" indent="-393700" defTabSz="1087438" fontAlgn="base">
              <a:lnSpc>
                <a:spcPts val="7200"/>
              </a:lnSpc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4300" b="1" dirty="0" smtClean="0">
                <a:latin typeface="Calibri" pitchFamily="34" charset="0"/>
                <a:ea typeface="Arial Unicode MS" pitchFamily="34" charset="-128"/>
                <a:cs typeface="Cambria" pitchFamily="18" charset="0"/>
              </a:rPr>
              <a:t>Values in </a:t>
            </a:r>
            <a:r>
              <a:rPr lang="en-US" sz="4400" b="1" dirty="0" smtClean="0">
                <a:solidFill>
                  <a:srgbClr val="990C22"/>
                </a:solidFill>
                <a:latin typeface="Calibri" pitchFamily="34" charset="0"/>
              </a:rPr>
              <a:t>red</a:t>
            </a:r>
            <a:r>
              <a:rPr lang="en-US" sz="4300" b="1" dirty="0" smtClean="0">
                <a:latin typeface="Calibri" pitchFamily="34" charset="0"/>
                <a:ea typeface="Arial Unicode MS" pitchFamily="34" charset="-128"/>
                <a:cs typeface="Cambria" pitchFamily="18" charset="0"/>
              </a:rPr>
              <a:t> are different from 0</a:t>
            </a:r>
            <a:endParaRPr lang="en-US" sz="4300" b="1" dirty="0">
              <a:latin typeface="Calibri" pitchFamily="34" charset="0"/>
              <a:ea typeface="Arial Unicode MS" pitchFamily="34" charset="-128"/>
              <a:cs typeface="Cambria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024108"/>
              </p:ext>
            </p:extLst>
          </p:nvPr>
        </p:nvGraphicFramePr>
        <p:xfrm>
          <a:off x="1216025" y="2479040"/>
          <a:ext cx="21945601" cy="6373920"/>
        </p:xfrm>
        <a:graphic>
          <a:graphicData uri="http://schemas.openxmlformats.org/drawingml/2006/table">
            <a:tbl>
              <a:tblPr firstRow="1" bandRow="1"/>
              <a:tblGrid>
                <a:gridCol w="4969622"/>
                <a:gridCol w="1864659"/>
                <a:gridCol w="2671482"/>
                <a:gridCol w="2259106"/>
                <a:gridCol w="2043953"/>
                <a:gridCol w="2671482"/>
                <a:gridCol w="2743200"/>
                <a:gridCol w="2722097"/>
              </a:tblGrid>
              <a:tr h="1435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Health trait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Protein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Productive</a:t>
                      </a:r>
                    </a:p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life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Livability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Somatic cell score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Daughter pregnancy rate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Cow conception rate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4200" b="1" dirty="0" smtClean="0">
                          <a:latin typeface="Calibri" pitchFamily="34" charset="0"/>
                        </a:rPr>
                        <a:t>Heifer conception rate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0.18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0.15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0.19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88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–0.29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latin typeface="Calibri" pitchFamily="34" charset="0"/>
                        </a:rPr>
                        <a:t>0.003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0.01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0.02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0.23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0.35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0.47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–0.13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0.32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0.28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0.24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smtClean="0">
                          <a:latin typeface="Calibri" pitchFamily="34" charset="0"/>
                        </a:rPr>
                        <a:t>Ketosis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0.03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0.33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0.27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–0.19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0.59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0.49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0.07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smtClean="0">
                          <a:latin typeface="Calibri" pitchFamily="34" charset="0"/>
                        </a:rPr>
                        <a:t>Mastitis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0.06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0.39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0.22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–0.68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0.20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0.21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0.06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smtClean="0">
                          <a:latin typeface="Calibri" pitchFamily="34" charset="0"/>
                        </a:rPr>
                        <a:t>Metritis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0.05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0.32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0.26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–0.09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0.46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0.41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0.23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7676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200" b="1" dirty="0" smtClean="0">
                          <a:latin typeface="Calibri" pitchFamily="34" charset="0"/>
                        </a:rPr>
                        <a:t>Retained</a:t>
                      </a:r>
                      <a:r>
                        <a:rPr lang="en-US" sz="4200" b="1" baseline="0" dirty="0" smtClean="0">
                          <a:latin typeface="Calibri" pitchFamily="34" charset="0"/>
                        </a:rPr>
                        <a:t> placenta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200" b="1" dirty="0" smtClean="0">
                          <a:latin typeface="Calibri" pitchFamily="34" charset="0"/>
                        </a:rPr>
                        <a:t>–0.03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32004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0.17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0.13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latin typeface="Calibri" pitchFamily="34" charset="0"/>
                        </a:rPr>
                        <a:t>–0.10</a:t>
                      </a:r>
                      <a:endParaRPr lang="en-US" sz="42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0.14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777240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0.13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2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0.12</a:t>
                      </a:r>
                      <a:endParaRPr lang="en-US" sz="42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118872" marR="118872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Health merit index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7104063"/>
          </a:xfrm>
        </p:spPr>
        <p:txBody>
          <a:bodyPr/>
          <a:lstStyle/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/>
              <a:t>Incorporate 6 health traits into a single measure of health</a:t>
            </a:r>
          </a:p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/>
              <a:t>Health merit = economically weighted sum of 6 health traits</a:t>
            </a:r>
          </a:p>
          <a:p>
            <a:pPr>
              <a:lnSpc>
                <a:spcPts val="8200"/>
              </a:lnSpc>
              <a:spcAft>
                <a:spcPts val="6000"/>
              </a:spcAft>
              <a:buSzTx/>
            </a:pPr>
            <a:r>
              <a:rPr lang="en-US"/>
              <a:t>Ensure appropriate weighting of each trait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Correlations with health merit index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229100" y="10941050"/>
            <a:ext cx="159099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>
                <a:latin typeface="Calibri" pitchFamily="34" charset="0"/>
                <a:ea typeface="Arial Unicode MS" pitchFamily="34" charset="-128"/>
                <a:cs typeface="Cambria" pitchFamily="18" charset="0"/>
              </a:rPr>
              <a:t>Calculated for bulls born since 1990 with reliability of ≥90%</a:t>
            </a:r>
            <a:endParaRPr lang="en-US" sz="5000" b="1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55068"/>
              </p:ext>
            </p:extLst>
          </p:nvPr>
        </p:nvGraphicFramePr>
        <p:xfrm>
          <a:off x="5315510" y="2402549"/>
          <a:ext cx="13737104" cy="8351520"/>
        </p:xfrm>
        <a:graphic>
          <a:graphicData uri="http://schemas.openxmlformats.org/drawingml/2006/table">
            <a:tbl>
              <a:tblPr firstRow="1" bandRow="1"/>
              <a:tblGrid>
                <a:gridCol w="7895393"/>
                <a:gridCol w="5841711"/>
              </a:tblGrid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Trait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Correlation with health merit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Protein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0.09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Productive life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0.56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Livability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0.55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Somatic cell score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–0.45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Daughter pregnancy rate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0.51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Cow conception rate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0.46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9307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Heifer conception</a:t>
                      </a:r>
                      <a:r>
                        <a:rPr lang="en-US" sz="5600" b="1" baseline="0" dirty="0" smtClean="0">
                          <a:latin typeface="Calibri" pitchFamily="34" charset="0"/>
                        </a:rPr>
                        <a:t> rate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6800"/>
                        </a:lnSpc>
                      </a:pPr>
                      <a:r>
                        <a:rPr lang="en-US" sz="5600" b="1" dirty="0" smtClean="0">
                          <a:solidFill>
                            <a:srgbClr val="990C22"/>
                          </a:solidFill>
                          <a:latin typeface="Calibri" pitchFamily="34" charset="0"/>
                        </a:rPr>
                        <a:t>0.34</a:t>
                      </a:r>
                      <a:endParaRPr lang="en-US" sz="5600" b="1" i="1" dirty="0">
                        <a:solidFill>
                          <a:srgbClr val="990C22"/>
                        </a:solidFill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8283575"/>
          </a:xfrm>
        </p:spPr>
        <p:txBody>
          <a:bodyPr/>
          <a:lstStyle/>
          <a:p>
            <a:pPr>
              <a:lnSpc>
                <a:spcPts val="7000"/>
              </a:lnSpc>
              <a:spcAft>
                <a:spcPts val="600"/>
              </a:spcAft>
              <a:buSzTx/>
            </a:pPr>
            <a:r>
              <a:rPr lang="en-US" sz="6800"/>
              <a:t>Genomic reliabilities</a:t>
            </a:r>
          </a:p>
          <a:p>
            <a:pPr lvl="1">
              <a:lnSpc>
                <a:spcPts val="7000"/>
              </a:lnSpc>
              <a:spcAft>
                <a:spcPts val="600"/>
              </a:spcAft>
              <a:buSzTx/>
            </a:pPr>
            <a:r>
              <a:rPr lang="en-US" sz="6600"/>
              <a:t>40</a:t>
            </a:r>
            <a:r>
              <a:rPr lang="en-US" sz="2400"/>
              <a:t> </a:t>
            </a:r>
            <a:r>
              <a:rPr lang="en-US" sz="6600"/>
              <a:t>–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6600"/>
              <a:t>49% for young animals</a:t>
            </a:r>
          </a:p>
          <a:p>
            <a:pPr lvl="1">
              <a:lnSpc>
                <a:spcPts val="7000"/>
              </a:lnSpc>
              <a:spcAft>
                <a:spcPts val="4800"/>
              </a:spcAft>
              <a:buSzTx/>
            </a:pPr>
            <a:r>
              <a:rPr lang="en-US" sz="6600"/>
              <a:t>44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6600"/>
              <a:t>–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6600"/>
              <a:t>56% for progeny-tested animals</a:t>
            </a:r>
          </a:p>
          <a:p>
            <a:pPr>
              <a:lnSpc>
                <a:spcPts val="7000"/>
              </a:lnSpc>
              <a:spcAft>
                <a:spcPts val="4800"/>
              </a:spcAft>
              <a:buSzTx/>
            </a:pPr>
            <a:r>
              <a:rPr lang="en-US" sz="6800"/>
              <a:t>Correlations with current traits as expected</a:t>
            </a:r>
          </a:p>
          <a:p>
            <a:pPr>
              <a:lnSpc>
                <a:spcPts val="7000"/>
              </a:lnSpc>
              <a:spcAft>
                <a:spcPts val="4800"/>
              </a:spcAft>
              <a:buSzTx/>
            </a:pPr>
            <a:r>
              <a:rPr lang="en-US" sz="6800"/>
              <a:t>Health traits will add no more than 4% improvement to lifetime net merit index </a:t>
            </a:r>
            <a:r>
              <a:rPr lang="en-US" sz="6800">
                <a:solidFill>
                  <a:srgbClr val="B00000"/>
                </a:solidFill>
              </a:rPr>
              <a:t>(NM$)</a:t>
            </a:r>
          </a:p>
          <a:p>
            <a:pPr>
              <a:lnSpc>
                <a:spcPts val="7000"/>
              </a:lnSpc>
              <a:buSzTx/>
            </a:pPr>
            <a:r>
              <a:rPr lang="en-US" sz="6800"/>
              <a:t>Preparing pipeline to be ready for implementation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rnInFiel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2225" b="12225"/>
          <a:stretch>
            <a:fillRect/>
          </a:stretch>
        </p:blipFill>
        <p:spPr>
          <a:xfrm>
            <a:off x="0" y="0"/>
            <a:ext cx="24368125" cy="11506200"/>
          </a:xfrm>
          <a:noFill/>
          <a:ln/>
        </p:spPr>
      </p:pic>
      <p:sp>
        <p:nvSpPr>
          <p:cNvPr id="21507" name="Rectangle 3"/>
          <p:cNvSpPr>
            <a:spLocks noGrp="1"/>
          </p:cNvSpPr>
          <p:nvPr>
            <p:ph type="body" sz="quarter" idx="4294967295"/>
          </p:nvPr>
        </p:nvSpPr>
        <p:spPr>
          <a:xfrm>
            <a:off x="9807575" y="0"/>
            <a:ext cx="14579600" cy="11503025"/>
          </a:xfrm>
          <a:solidFill>
            <a:srgbClr val="0D0D0D">
              <a:alpha val="50195"/>
            </a:srgbClr>
          </a:solidFill>
        </p:spPr>
        <p:txBody>
          <a:bodyPr lIns="914400" rIns="914400" anchor="ctr"/>
          <a:lstStyle/>
          <a:p>
            <a:pPr marL="0" indent="0">
              <a:lnSpc>
                <a:spcPts val="82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sz="9600">
                <a:solidFill>
                  <a:schemeClr val="bg1"/>
                </a:solidFill>
              </a:rPr>
              <a:t>Acknowledgments</a:t>
            </a:r>
          </a:p>
          <a:p>
            <a:pPr marL="0" indent="0">
              <a:lnSpc>
                <a:spcPts val="82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sz="6000">
              <a:solidFill>
                <a:schemeClr val="bg1"/>
              </a:solidFill>
            </a:endParaRPr>
          </a:p>
          <a:p>
            <a:pPr marL="0" indent="0">
              <a:lnSpc>
                <a:spcPts val="76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sz="6000">
                <a:solidFill>
                  <a:schemeClr val="bg1"/>
                </a:solidFill>
              </a:rPr>
              <a:t>Dairy Records Management Systems</a:t>
            </a:r>
          </a:p>
          <a:p>
            <a:pPr marL="0" indent="0">
              <a:lnSpc>
                <a:spcPts val="76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sz="6000">
              <a:solidFill>
                <a:schemeClr val="bg1"/>
              </a:solidFill>
            </a:endParaRPr>
          </a:p>
          <a:p>
            <a:pPr marL="0" indent="0">
              <a:lnSpc>
                <a:spcPts val="72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sz="6000">
                <a:solidFill>
                  <a:schemeClr val="bg1"/>
                </a:solidFill>
              </a:rPr>
              <a:t>Animal Genomics &amp; Improvement Laboratory, ARS, USDA</a:t>
            </a:r>
          </a:p>
          <a:p>
            <a:pPr marL="0" indent="0">
              <a:lnSpc>
                <a:spcPts val="82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sz="5000">
              <a:solidFill>
                <a:schemeClr val="bg1"/>
              </a:solidFill>
            </a:endParaRPr>
          </a:p>
          <a:p>
            <a:pPr marL="0" indent="0">
              <a:lnSpc>
                <a:spcPts val="82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sz="960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3508375"/>
          </a:xfrm>
        </p:spPr>
        <p:txBody>
          <a:bodyPr/>
          <a:lstStyle/>
          <a:p>
            <a:r>
              <a:rPr lang="en-US"/>
              <a:t>Increasing demand for health evaluations</a:t>
            </a:r>
          </a:p>
          <a:p>
            <a:pPr lvl="1"/>
            <a:r>
              <a:rPr lang="en-US" sz="6600"/>
              <a:t>Consumer demand</a:t>
            </a:r>
          </a:p>
          <a:p>
            <a:pPr lvl="1"/>
            <a:r>
              <a:rPr lang="en-US" sz="6600"/>
              <a:t>Improve profitability → decreasing management costs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702213" y="11425238"/>
            <a:ext cx="60436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87438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Calibri" pitchFamily="34" charset="0"/>
                <a:ea typeface="Arial Unicode MS" pitchFamily="34" charset="-128"/>
                <a:cs typeface="Cambria" pitchFamily="18" charset="0"/>
              </a:rPr>
              <a:t>*Liang et al., 2017; Donnelly et al.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81126"/>
              </p:ext>
            </p:extLst>
          </p:nvPr>
        </p:nvGraphicFramePr>
        <p:xfrm>
          <a:off x="6754313" y="6587088"/>
          <a:ext cx="10859498" cy="5334000"/>
        </p:xfrm>
        <a:graphic>
          <a:graphicData uri="http://schemas.openxmlformats.org/drawingml/2006/table">
            <a:tbl>
              <a:tblPr firstRow="1" bandRow="1"/>
              <a:tblGrid>
                <a:gridCol w="5480673"/>
                <a:gridCol w="5378825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dirty="0" smtClean="0">
                          <a:latin typeface="Calibri" pitchFamily="34" charset="0"/>
                        </a:rPr>
                        <a:t>Health trait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400" dirty="0" smtClean="0">
                          <a:latin typeface="Calibri" pitchFamily="34" charset="0"/>
                        </a:rPr>
                        <a:t>Direct cost estimate*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$38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$178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smtClean="0">
                          <a:latin typeface="Calibri" pitchFamily="34" charset="0"/>
                        </a:rPr>
                        <a:t>Ketosis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$28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smtClean="0">
                          <a:latin typeface="Calibri" pitchFamily="34" charset="0"/>
                        </a:rPr>
                        <a:t>Mastitis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$72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smtClean="0">
                          <a:latin typeface="Calibri" pitchFamily="34" charset="0"/>
                        </a:rPr>
                        <a:t>Metritis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$105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4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4400" b="1" dirty="0" smtClean="0">
                          <a:latin typeface="Calibri" pitchFamily="34" charset="0"/>
                        </a:rPr>
                        <a:t>$64</a:t>
                      </a:r>
                      <a:endParaRPr lang="en-US" sz="44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0574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7104063"/>
          </a:xfrm>
        </p:spPr>
        <p:txBody>
          <a:bodyPr/>
          <a:lstStyle/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 dirty="0"/>
              <a:t>Estimate variance components for 6 common health events recorded by producers on U.S. dairy farms</a:t>
            </a:r>
          </a:p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 dirty="0" smtClean="0"/>
              <a:t>Compute traditional </a:t>
            </a:r>
            <a:r>
              <a:rPr lang="en-US" dirty="0"/>
              <a:t>and genomic evaluations</a:t>
            </a:r>
          </a:p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 dirty="0"/>
              <a:t>Estimate correlations with fitness traits currently used for selection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Phenotypic data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8443913"/>
          </a:xfrm>
        </p:spPr>
        <p:txBody>
          <a:bodyPr/>
          <a:lstStyle/>
          <a:p>
            <a:pPr>
              <a:lnSpc>
                <a:spcPts val="8200"/>
              </a:lnSpc>
              <a:buSzTx/>
            </a:pPr>
            <a:r>
              <a:rPr lang="en-US"/>
              <a:t>Health event data available from DRMS (Raleigh, NC) for 6 common health traits</a:t>
            </a:r>
          </a:p>
          <a:p>
            <a:pPr lvl="1">
              <a:spcAft>
                <a:spcPct val="0"/>
              </a:spcAft>
              <a:buSzTx/>
            </a:pPr>
            <a:r>
              <a:rPr lang="en-US" sz="6600"/>
              <a:t>Hypocalcemia/milk fever</a:t>
            </a:r>
          </a:p>
          <a:p>
            <a:pPr lvl="1">
              <a:spcAft>
                <a:spcPct val="0"/>
              </a:spcAft>
              <a:buSzTx/>
            </a:pPr>
            <a:r>
              <a:rPr lang="en-US" sz="6600"/>
              <a:t>Displaced abomasum</a:t>
            </a:r>
          </a:p>
          <a:p>
            <a:pPr lvl="1">
              <a:spcAft>
                <a:spcPct val="0"/>
              </a:spcAft>
              <a:buSzTx/>
            </a:pPr>
            <a:r>
              <a:rPr lang="en-US" sz="6600"/>
              <a:t>Ketosis</a:t>
            </a:r>
          </a:p>
          <a:p>
            <a:pPr lvl="1">
              <a:spcAft>
                <a:spcPct val="0"/>
              </a:spcAft>
              <a:buSzTx/>
            </a:pPr>
            <a:r>
              <a:rPr lang="en-US" sz="6600"/>
              <a:t>Mastitis</a:t>
            </a:r>
          </a:p>
          <a:p>
            <a:pPr lvl="1">
              <a:spcAft>
                <a:spcPct val="0"/>
              </a:spcAft>
              <a:buSzTx/>
            </a:pPr>
            <a:r>
              <a:rPr lang="en-US" sz="6600"/>
              <a:t>Metritis</a:t>
            </a:r>
          </a:p>
          <a:p>
            <a:pPr lvl="1"/>
            <a:r>
              <a:rPr lang="en-US" sz="6600"/>
              <a:t>Retained placenta</a:t>
            </a:r>
          </a:p>
        </p:txBody>
      </p:sp>
      <p:pic>
        <p:nvPicPr>
          <p:cNvPr id="9220" name="Picture 2" descr="http://calagjobs.com/wp-content/uploads/core/job-manager-uploads/company_logo/DRMS_LOGOwTYPE_RGB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0" y="4343400"/>
            <a:ext cx="73152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Standardization &amp; editing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8443913"/>
          </a:xfrm>
        </p:spPr>
        <p:txBody>
          <a:bodyPr/>
          <a:lstStyle/>
          <a:p>
            <a:pPr marL="735013" indent="-735013">
              <a:lnSpc>
                <a:spcPts val="7000"/>
              </a:lnSpc>
              <a:spcAft>
                <a:spcPts val="4200"/>
              </a:spcAft>
              <a:buSzTx/>
            </a:pPr>
            <a:r>
              <a:rPr lang="en-US" sz="6800"/>
              <a:t>Account for different acronyms used in herds</a:t>
            </a:r>
          </a:p>
          <a:p>
            <a:pPr marL="735013" indent="-735013">
              <a:lnSpc>
                <a:spcPts val="7000"/>
              </a:lnSpc>
              <a:spcAft>
                <a:spcPts val="4200"/>
              </a:spcAft>
              <a:buSzTx/>
            </a:pPr>
            <a:r>
              <a:rPr lang="en-US" sz="6800"/>
              <a:t>Inclusion of Holstein animals with acceptable ID</a:t>
            </a:r>
          </a:p>
          <a:p>
            <a:pPr marL="735013" indent="-735013">
              <a:lnSpc>
                <a:spcPts val="7000"/>
              </a:lnSpc>
              <a:spcAft>
                <a:spcPts val="4200"/>
              </a:spcAft>
              <a:buSzTx/>
            </a:pPr>
            <a:r>
              <a:rPr lang="en-US" sz="6800"/>
              <a:t>Parities 1 to 5</a:t>
            </a:r>
          </a:p>
          <a:p>
            <a:pPr marL="735013" indent="-735013">
              <a:lnSpc>
                <a:spcPts val="7000"/>
              </a:lnSpc>
              <a:spcAft>
                <a:spcPts val="4200"/>
              </a:spcAft>
              <a:buSzTx/>
            </a:pPr>
            <a:r>
              <a:rPr lang="en-US" sz="6800"/>
              <a:t>Events must occur within specified time frame after calving </a:t>
            </a:r>
            <a:r>
              <a:rPr lang="en-US" sz="6800">
                <a:solidFill>
                  <a:srgbClr val="990C22"/>
                </a:solidFill>
              </a:rPr>
              <a:t>(e.g., retained placenta must be reported within 10 days of calving)</a:t>
            </a:r>
          </a:p>
          <a:p>
            <a:pPr marL="735013" indent="-735013">
              <a:lnSpc>
                <a:spcPts val="7000"/>
              </a:lnSpc>
              <a:spcAft>
                <a:spcPts val="4200"/>
              </a:spcAft>
              <a:buSzTx/>
            </a:pPr>
            <a:r>
              <a:rPr lang="en-US" sz="6800"/>
              <a:t>Minimum/maximum constraints for herd-year reporting </a:t>
            </a:r>
          </a:p>
        </p:txBody>
      </p:sp>
      <p:pic>
        <p:nvPicPr>
          <p:cNvPr id="10244" name="Picture 2" descr="AA04969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9925" y="1057275"/>
            <a:ext cx="3729038" cy="3335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Variance component estimation</a:t>
            </a:r>
          </a:p>
        </p:txBody>
      </p:sp>
      <p:sp>
        <p:nvSpPr>
          <p:cNvPr id="1029" name="Text Box 5"/>
          <p:cNvSpPr txBox="1">
            <a:spLocks/>
          </p:cNvSpPr>
          <p:nvPr/>
        </p:nvSpPr>
        <p:spPr bwMode="auto">
          <a:xfrm>
            <a:off x="1217613" y="2743200"/>
            <a:ext cx="219329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809" rIns="0" bIns="108809">
            <a:spAutoFit/>
          </a:bodyPr>
          <a:lstStyle/>
          <a:p>
            <a:pPr marL="815975" indent="-696913" defTabSz="1087438" fontAlgn="base">
              <a:lnSpc>
                <a:spcPts val="8200"/>
              </a:lnSpc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7600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Univariate linear animal models </a:t>
            </a:r>
            <a:r>
              <a:rPr lang="en-US" sz="7600" b="1" dirty="0">
                <a:solidFill>
                  <a:srgbClr val="990C22"/>
                </a:solidFill>
                <a:latin typeface="Calibri" pitchFamily="34" charset="0"/>
                <a:ea typeface="Arial Unicode MS" pitchFamily="34" charset="-128"/>
                <a:cs typeface="Cambria" pitchFamily="18" charset="0"/>
              </a:rPr>
              <a:t>(AIREMLF90; Misztal et al., 2002)</a:t>
            </a:r>
            <a:r>
              <a:rPr lang="en-US" sz="7600" b="1" dirty="0">
                <a:latin typeface="Calibri" pitchFamily="34" charset="0"/>
                <a:ea typeface="Arial Unicode MS" pitchFamily="34" charset="-128"/>
                <a:cs typeface="Cambria" pitchFamily="18" charset="0"/>
              </a:rPr>
              <a:t>:</a:t>
            </a:r>
          </a:p>
          <a:p>
            <a:pPr marL="815975" indent="-815975" defTabSz="1087438" fontAlgn="base">
              <a:lnSpc>
                <a:spcPts val="8200"/>
              </a:lnSpc>
              <a:spcBef>
                <a:spcPct val="0"/>
              </a:spcBef>
              <a:spcAft>
                <a:spcPct val="0"/>
              </a:spcAft>
            </a:pPr>
            <a:endParaRPr lang="en-US" sz="7600" b="1" dirty="0">
              <a:latin typeface="Calibri" pitchFamily="34" charset="0"/>
              <a:ea typeface="Arial Unicode MS" pitchFamily="34" charset="-128"/>
              <a:cs typeface="Cambria" pitchFamily="18" charset="0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5067300" y="5354638"/>
          <a:ext cx="142335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853396" imgH="266584" progId="Equation.DSMT4">
                  <p:embed/>
                </p:oleObj>
              </mc:Choice>
              <mc:Fallback>
                <p:oleObj name="Equation" r:id="rId4" imgW="1853396" imgH="266584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5354638"/>
                        <a:ext cx="14233525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/>
          </p:cNvSpPr>
          <p:nvPr/>
        </p:nvSpPr>
        <p:spPr bwMode="auto">
          <a:xfrm>
            <a:off x="2022475" y="7589838"/>
            <a:ext cx="10763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6888" lvl="1" indent="-679450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6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Fixed effects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Overall mean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Parity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Year-season</a:t>
            </a:r>
          </a:p>
        </p:txBody>
      </p:sp>
      <p:sp>
        <p:nvSpPr>
          <p:cNvPr id="1031" name="Text Box 7"/>
          <p:cNvSpPr txBox="1">
            <a:spLocks/>
          </p:cNvSpPr>
          <p:nvPr/>
        </p:nvSpPr>
        <p:spPr bwMode="auto">
          <a:xfrm>
            <a:off x="10488613" y="7589838"/>
            <a:ext cx="107632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6888" lvl="1" indent="-679450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6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Random effects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Herd-year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Additive genetic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Permanent environmental</a:t>
            </a:r>
          </a:p>
          <a:p>
            <a:pPr marL="2719388" lvl="2" indent="-542925" defTabSz="1087438" fontAlgn="base">
              <a:spcBef>
                <a:spcPct val="0"/>
              </a:spcBef>
              <a:spcAft>
                <a:spcPct val="0"/>
              </a:spcAft>
              <a:buClr>
                <a:srgbClr val="990C22"/>
              </a:buClr>
              <a:buFont typeface="Arial" charset="0"/>
              <a:buChar char="•"/>
            </a:pPr>
            <a:r>
              <a:rPr lang="en-US" sz="56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Residual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Traditional evaluation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8515350"/>
          </a:xfrm>
        </p:spPr>
        <p:txBody>
          <a:bodyPr/>
          <a:lstStyle/>
          <a:p>
            <a:pPr marL="795338" indent="-676275">
              <a:lnSpc>
                <a:spcPts val="8200"/>
              </a:lnSpc>
              <a:spcAft>
                <a:spcPts val="3600"/>
              </a:spcAft>
              <a:buSzTx/>
            </a:pPr>
            <a:r>
              <a:rPr lang="en-US" dirty="0"/>
              <a:t>Univariate BLUP repeatability animal model</a:t>
            </a:r>
          </a:p>
          <a:p>
            <a:pPr marL="795338" indent="-676275">
              <a:lnSpc>
                <a:spcPts val="8200"/>
              </a:lnSpc>
              <a:spcAft>
                <a:spcPts val="3600"/>
              </a:spcAft>
              <a:buSzTx/>
            </a:pPr>
            <a:r>
              <a:rPr lang="en-US" dirty="0"/>
              <a:t>Similar to routine national genetic evaluations</a:t>
            </a:r>
          </a:p>
          <a:p>
            <a:pPr marL="795338" indent="-676275">
              <a:lnSpc>
                <a:spcPts val="8200"/>
              </a:lnSpc>
              <a:spcAft>
                <a:spcPct val="0"/>
              </a:spcAft>
              <a:buSzTx/>
            </a:pPr>
            <a:r>
              <a:rPr lang="en-US" dirty="0"/>
              <a:t>Fixed effects included </a:t>
            </a:r>
          </a:p>
          <a:p>
            <a:pPr lvl="1">
              <a:lnSpc>
                <a:spcPts val="7600"/>
              </a:lnSpc>
              <a:spcAft>
                <a:spcPct val="0"/>
              </a:spcAft>
              <a:buSzTx/>
            </a:pPr>
            <a:r>
              <a:rPr lang="en-US" sz="6600" dirty="0"/>
              <a:t>Year-season</a:t>
            </a:r>
          </a:p>
          <a:p>
            <a:pPr lvl="1">
              <a:lnSpc>
                <a:spcPts val="7600"/>
              </a:lnSpc>
              <a:spcAft>
                <a:spcPct val="0"/>
              </a:spcAft>
              <a:buSzTx/>
            </a:pPr>
            <a:r>
              <a:rPr lang="en-US" sz="6600" dirty="0"/>
              <a:t>Age at calving by parity</a:t>
            </a:r>
          </a:p>
          <a:p>
            <a:pPr lvl="1">
              <a:lnSpc>
                <a:spcPts val="8200"/>
              </a:lnSpc>
              <a:spcAft>
                <a:spcPts val="3600"/>
              </a:spcAft>
              <a:buSzTx/>
            </a:pPr>
            <a:r>
              <a:rPr lang="en-US" sz="6600" dirty="0"/>
              <a:t>Regression on inbreeding</a:t>
            </a:r>
          </a:p>
          <a:p>
            <a:pPr marL="795338" indent="-795338">
              <a:lnSpc>
                <a:spcPts val="8200"/>
              </a:lnSpc>
              <a:buSzTx/>
            </a:pPr>
            <a:r>
              <a:rPr lang="en-US" dirty="0"/>
              <a:t>Random effects the same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Genomic evaluation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4294967295"/>
          </p:nvPr>
        </p:nvSpPr>
        <p:spPr>
          <a:xfrm>
            <a:off x="1216025" y="2743200"/>
            <a:ext cx="21945600" cy="6207125"/>
          </a:xfrm>
        </p:spPr>
        <p:txBody>
          <a:bodyPr/>
          <a:lstStyle/>
          <a:p>
            <a:pPr>
              <a:lnSpc>
                <a:spcPts val="8200"/>
              </a:lnSpc>
              <a:spcAft>
                <a:spcPts val="7800"/>
              </a:spcAft>
              <a:buSzTx/>
            </a:pPr>
            <a:r>
              <a:rPr lang="en-US" dirty="0"/>
              <a:t>SNP effects estimated using model similar to </a:t>
            </a:r>
            <a:r>
              <a:rPr lang="en-US" dirty="0" err="1"/>
              <a:t>BayesA</a:t>
            </a:r>
            <a:endParaRPr lang="en-US" dirty="0"/>
          </a:p>
          <a:p>
            <a:pPr>
              <a:lnSpc>
                <a:spcPts val="8200"/>
              </a:lnSpc>
              <a:spcAft>
                <a:spcPts val="7800"/>
              </a:spcAft>
              <a:buSzTx/>
            </a:pPr>
            <a:r>
              <a:rPr lang="en-US" dirty="0"/>
              <a:t>Same fixed and random effects as traditional model</a:t>
            </a:r>
          </a:p>
          <a:p>
            <a:pPr>
              <a:lnSpc>
                <a:spcPts val="8200"/>
              </a:lnSpc>
              <a:spcAft>
                <a:spcPts val="7200"/>
              </a:spcAft>
              <a:buSzTx/>
            </a:pPr>
            <a:r>
              <a:rPr lang="en-US" dirty="0"/>
              <a:t>Used 60,671 markers currently included in U.S. routine genomic evaluations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308100"/>
          </a:xfrm>
        </p:spPr>
        <p:txBody>
          <a:bodyPr/>
          <a:lstStyle/>
          <a:p>
            <a:r>
              <a:rPr lang="en-US" dirty="0"/>
              <a:t>Summary statistics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58602"/>
              </p:ext>
            </p:extLst>
          </p:nvPr>
        </p:nvGraphicFramePr>
        <p:xfrm>
          <a:off x="1216025" y="2600325"/>
          <a:ext cx="21945600" cy="8793480"/>
        </p:xfrm>
        <a:graphic>
          <a:graphicData uri="http://schemas.openxmlformats.org/drawingml/2006/table">
            <a:tbl>
              <a:tblPr firstRow="1" bandRow="1"/>
              <a:tblGrid>
                <a:gridCol w="6780493"/>
                <a:gridCol w="3818964"/>
                <a:gridCol w="4213412"/>
                <a:gridCol w="2832847"/>
                <a:gridCol w="4299884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Health event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Records</a:t>
                      </a:r>
                    </a:p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(no.)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Cows</a:t>
                      </a:r>
                    </a:p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(no.)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Herds</a:t>
                      </a:r>
                    </a:p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(no.)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Mean </a:t>
                      </a:r>
                      <a:r>
                        <a:rPr lang="en-US" sz="5600" baseline="0" dirty="0" smtClean="0">
                          <a:latin typeface="Calibri" pitchFamily="34" charset="0"/>
                        </a:rPr>
                        <a:t>i</a:t>
                      </a:r>
                      <a:r>
                        <a:rPr lang="en-US" sz="5600" dirty="0" smtClean="0">
                          <a:latin typeface="Calibri" pitchFamily="34" charset="0"/>
                        </a:rPr>
                        <a:t>ncidence</a:t>
                      </a:r>
                    </a:p>
                    <a:p>
                      <a:pPr algn="ctr">
                        <a:lnSpc>
                          <a:spcPts val="6200"/>
                        </a:lnSpc>
                      </a:pPr>
                      <a:r>
                        <a:rPr lang="en-US" sz="5600" dirty="0" smtClean="0">
                          <a:latin typeface="Calibri" pitchFamily="34" charset="0"/>
                        </a:rPr>
                        <a:t>rate (%)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err="1" smtClean="0">
                          <a:latin typeface="Calibri" pitchFamily="34" charset="0"/>
                        </a:rPr>
                        <a:t>Hypocalcemia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1,232,071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720,091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671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1.3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Displaced abomasum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1,880,042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1,054,244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980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2.1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Ketosis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1,288,144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741,520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671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3.9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Mastitis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2,541,411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1,428,312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1,825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10.2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Metritis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2,032,644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1,171,957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1,315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6.2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Retained placenta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1,964,950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22860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1,120,772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64008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1,319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5943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7600"/>
                        </a:lnSpc>
                      </a:pPr>
                      <a:r>
                        <a:rPr lang="en-US" sz="5600" b="1" dirty="0" smtClean="0">
                          <a:latin typeface="Calibri" pitchFamily="34" charset="0"/>
                        </a:rPr>
                        <a:t>3.6</a:t>
                      </a:r>
                      <a:endParaRPr lang="en-US" sz="5600" b="1" dirty="0">
                        <a:latin typeface="Calibri" pitchFamily="34" charset="0"/>
                        <a:cs typeface="Calibri"/>
                      </a:endParaRPr>
                    </a:p>
                  </a:txBody>
                  <a:tcPr marL="228600" marR="150876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438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DCB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DCB">
      <a:majorFont>
        <a:latin typeface="Calibri"/>
        <a:ea typeface="Arial Unicode MS"/>
        <a:cs typeface="Calibri"/>
      </a:majorFont>
      <a:minorFont>
        <a:latin typeface="Calibri"/>
        <a:ea typeface="Arial Unicode MS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CDCB.pot</Template>
  <TotalTime>5068</TotalTime>
  <Words>789</Words>
  <Application>Microsoft Macintosh PowerPoint</Application>
  <PresentationFormat>Custom</PresentationFormat>
  <Paragraphs>303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Cambria</vt:lpstr>
      <vt:lpstr>Wingdings</vt:lpstr>
      <vt:lpstr>Arial</vt:lpstr>
      <vt:lpstr>Calibri</vt:lpstr>
      <vt:lpstr>ＭＳ Ｐゴシック</vt:lpstr>
      <vt:lpstr>CDCB</vt:lpstr>
      <vt:lpstr>1_CDCB</vt:lpstr>
      <vt:lpstr>2_CDCB</vt:lpstr>
      <vt:lpstr>3_CDCB</vt:lpstr>
      <vt:lpstr>Equation</vt:lpstr>
      <vt:lpstr>Development of genomic evaluations for direct measures of health in U.S. Holsteins and their correlations with fitness traits</vt:lpstr>
      <vt:lpstr>Introduction</vt:lpstr>
      <vt:lpstr>Objectives</vt:lpstr>
      <vt:lpstr>Phenotypic data</vt:lpstr>
      <vt:lpstr>Standardization &amp; editing</vt:lpstr>
      <vt:lpstr>Variance component estimation</vt:lpstr>
      <vt:lpstr>Traditional evaluation</vt:lpstr>
      <vt:lpstr>Genomic evaluation </vt:lpstr>
      <vt:lpstr>Summary statistics</vt:lpstr>
      <vt:lpstr>Variance components</vt:lpstr>
      <vt:lpstr>Reliability       Progeny-tested animals</vt:lpstr>
      <vt:lpstr>Reliability          Young animals</vt:lpstr>
      <vt:lpstr>Correlations with other traits</vt:lpstr>
      <vt:lpstr>Health merit index</vt:lpstr>
      <vt:lpstr>Correlations with health merit index</vt:lpstr>
      <vt:lpstr>Conclusions</vt:lpstr>
      <vt:lpstr>PowerPoint Presentation</vt:lpstr>
    </vt:vector>
  </TitlesOfParts>
  <Company>Quintain Marketing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Clarke</dc:creator>
  <dc:description>Designed for the Council on Dairy Cattle Breeding</dc:description>
  <cp:lastModifiedBy>John Cole</cp:lastModifiedBy>
  <cp:revision>157</cp:revision>
  <dcterms:created xsi:type="dcterms:W3CDTF">2015-04-02T15:46:34Z</dcterms:created>
  <dcterms:modified xsi:type="dcterms:W3CDTF">2017-08-21T15:45:16Z</dcterms:modified>
</cp:coreProperties>
</file>